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7" r:id="rId2"/>
    <p:sldId id="265" r:id="rId3"/>
    <p:sldId id="266" r:id="rId4"/>
    <p:sldId id="268" r:id="rId5"/>
    <p:sldId id="267" r:id="rId6"/>
    <p:sldId id="315" r:id="rId7"/>
    <p:sldId id="558" r:id="rId8"/>
    <p:sldId id="271" r:id="rId9"/>
    <p:sldId id="272" r:id="rId10"/>
    <p:sldId id="560" r:id="rId11"/>
    <p:sldId id="561" r:id="rId12"/>
    <p:sldId id="562" r:id="rId13"/>
    <p:sldId id="273" r:id="rId14"/>
    <p:sldId id="274" r:id="rId15"/>
    <p:sldId id="275" r:id="rId16"/>
    <p:sldId id="276" r:id="rId17"/>
    <p:sldId id="277" r:id="rId18"/>
    <p:sldId id="323" r:id="rId19"/>
    <p:sldId id="568" r:id="rId20"/>
    <p:sldId id="564" r:id="rId21"/>
    <p:sldId id="279" r:id="rId22"/>
    <p:sldId id="278" r:id="rId23"/>
    <p:sldId id="280" r:id="rId24"/>
    <p:sldId id="281" r:id="rId25"/>
    <p:sldId id="282" r:id="rId26"/>
    <p:sldId id="283" r:id="rId27"/>
    <p:sldId id="286" r:id="rId28"/>
    <p:sldId id="565" r:id="rId29"/>
    <p:sldId id="566" r:id="rId30"/>
    <p:sldId id="287" r:id="rId31"/>
    <p:sldId id="288" r:id="rId32"/>
    <p:sldId id="289" r:id="rId33"/>
    <p:sldId id="290" r:id="rId34"/>
    <p:sldId id="327" r:id="rId35"/>
    <p:sldId id="293" r:id="rId36"/>
    <p:sldId id="294" r:id="rId37"/>
    <p:sldId id="295" r:id="rId38"/>
    <p:sldId id="297" r:id="rId39"/>
    <p:sldId id="296" r:id="rId40"/>
    <p:sldId id="298" r:id="rId41"/>
    <p:sldId id="299" r:id="rId42"/>
    <p:sldId id="312" r:id="rId43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9"/>
    <p:restoredTop sz="94752"/>
  </p:normalViewPr>
  <p:slideViewPr>
    <p:cSldViewPr>
      <p:cViewPr varScale="1">
        <p:scale>
          <a:sx n="90" d="100"/>
          <a:sy n="90" d="100"/>
        </p:scale>
        <p:origin x="129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45CA92E2-122E-D94A-A299-A09AA16B38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DCF6A5A-6020-6E4F-AC4C-35C5EA881B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fld id="{6E69D093-809A-7142-8613-63EF9500D47B}" type="datetimeFigureOut">
              <a:rPr lang="zh-CN" altLang="en-US"/>
              <a:pPr>
                <a:defRPr/>
              </a:pPr>
              <a:t>2026/8/3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46B7A22E-91FB-E041-8528-13434DBEEA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EAD0C6A6-9346-C84B-8DD0-047675949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EA300A-1BAF-4649-A75C-4BEF2C8F2F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>
            <a:extLst>
              <a:ext uri="{FF2B5EF4-FFF2-40B4-BE49-F238E27FC236}">
                <a16:creationId xmlns:a16="http://schemas.microsoft.com/office/drawing/2014/main" id="{B4F96DAB-08FE-8C41-A1E4-F1F575EBB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fld id="{157D757C-67BC-5D49-9FBA-A61CD974116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>
            <a:extLst>
              <a:ext uri="{FF2B5EF4-FFF2-40B4-BE49-F238E27FC236}">
                <a16:creationId xmlns:a16="http://schemas.microsoft.com/office/drawing/2014/main" id="{A313A9CE-02AD-284A-AB5E-553A512944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备注占位符 2">
            <a:extLst>
              <a:ext uri="{FF2B5EF4-FFF2-40B4-BE49-F238E27FC236}">
                <a16:creationId xmlns:a16="http://schemas.microsoft.com/office/drawing/2014/main" id="{B28931DF-3BFA-4245-99E1-3C22BF18F7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1" lang="zh-CN" altLang="en-US"/>
          </a:p>
        </p:txBody>
      </p:sp>
      <p:sp>
        <p:nvSpPr>
          <p:cNvPr id="15363" name="幻灯片编号占位符 3">
            <a:extLst>
              <a:ext uri="{FF2B5EF4-FFF2-40B4-BE49-F238E27FC236}">
                <a16:creationId xmlns:a16="http://schemas.microsoft.com/office/drawing/2014/main" id="{A50C517C-614D-474F-869A-3ADD00B9A3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9B4B6D0-B5FC-1942-80A2-0D747B2E810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7D757C-67BC-5D49-9FBA-A61CD974116E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237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8069256F-5752-0241-8251-9E7EF4E63A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DC088996-6A50-C840-BEEE-67623DF93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宋体" panose="02010600030101010101" pitchFamily="2" charset="-122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35CE2057-DB2E-0B46-AB37-1F7AB82D6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5309134-25C6-7D40-95C2-ACA26D1644ED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DB212C-436A-1941-9708-9E6D396A03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08BA66-A10B-E547-A7AF-ED5F2B44A3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6F2B64-4834-5B4D-9708-93BD256653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4399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49371F-AB71-6B46-9945-5DC3B8250F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FEF0C3-B670-E34F-90AE-1C6E9DA4E3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322E1C-3C2C-6047-BC8B-0748BD923B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7451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9F91C5-0AAA-D348-8C05-C84A31ECF5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B5ED7E-E5C2-2B4C-BC0D-E049143AE4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F1A76F-A852-B649-AC44-D0C2C704D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17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D5CF67-33E8-6641-BECC-7675CBE231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960D4A-9060-EB4D-BDD9-69BD9E675E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4456EE-3E95-BD46-B3EB-18961BA488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>
            <a:lvl1pPr>
              <a:defRPr sz="2400" b="1">
                <a:solidFill>
                  <a:srgbClr val="0070C0"/>
                </a:solidFill>
                <a:effectLst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88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B2FB7A-3D2A-5947-9390-E33FAF77C9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63CBD2-BFFE-8A4B-AA0F-EDF050D873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37DD4E-28E4-0C47-A159-E32ED7D90D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976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DBA93B95-3BA2-1E43-93F7-0A95EE0BF9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12C6E282-6DEB-4540-A486-7A14FCE94D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D971BFCF-0463-F542-836F-5FF5B3DF4E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14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B29B944-8CEC-944B-8A16-6AD2C8E1B9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86EF085-F578-D844-826B-DFF8EB8243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545257-E7F5-1147-A02D-797323AF35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473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27C520F-9114-7445-9D38-99C855D2C5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946FE74-7261-8C4D-9299-B9C7CF11A8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556F3D-0C42-BB47-8DC9-4118DC10CB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32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EA227D8-B5D0-1040-8470-8E584AAF5C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FA7155C-71B6-9B44-9B42-7A94403DA3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F5525D-3A7C-DD4A-9095-48CE287EE4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1800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A82B7E88-99BE-574C-BD4D-7198B70820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6861BAB4-DC7B-7547-A645-C6BC05849F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2E98D5CF-72E0-A242-AFEB-D07543D0EF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395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0B4B81DC-637D-F04C-9F68-A237C7E21E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‹#›</a:t>
            </a:r>
            <a:endParaRPr lang="en-US" altLang="zh-CN" dirty="0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18ABD1A8-E092-3948-BFA8-3728579226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B3EA77DA-181A-E646-A08B-EAA5E9908D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85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D680DE-61BC-AA44-991E-C9BAB7C914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E375A65-8E90-D344-B24B-C1D74CE41D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47A2B0-F093-B14C-8441-19D0594BC5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r>
              <a:rPr lang="en-US" altLang="zh-CN"/>
              <a:t>‹#›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20B14AD-88C6-9841-93E9-CDF266C1EE1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2755D6B-7E15-5D4D-A629-5F41CFB8B6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fld id="{B5C7A5A5-915A-034A-81BA-5E36918E41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AF7A018B-68FD-E141-A0F1-9CB4B4CB89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1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5CC88518-8ECF-1449-91CE-736ECD29E8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1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emf"/><Relationship Id="rId3" Type="http://schemas.openxmlformats.org/officeDocument/2006/relationships/image" Target="../media/image94.jpeg"/><Relationship Id="rId7" Type="http://schemas.openxmlformats.org/officeDocument/2006/relationships/oleObject" Target="../embeddings/oleObject6.bin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7.emf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>
            <a:extLst>
              <a:ext uri="{FF2B5EF4-FFF2-40B4-BE49-F238E27FC236}">
                <a16:creationId xmlns:a16="http://schemas.microsoft.com/office/drawing/2014/main" id="{B6C7BE1E-B548-5C4E-8EFE-E8206FDA8C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/>
              <a:t>电子电路基础</a:t>
            </a:r>
          </a:p>
        </p:txBody>
      </p:sp>
      <p:sp>
        <p:nvSpPr>
          <p:cNvPr id="14338" name="副标题 2">
            <a:extLst>
              <a:ext uri="{FF2B5EF4-FFF2-40B4-BE49-F238E27FC236}">
                <a16:creationId xmlns:a16="http://schemas.microsoft.com/office/drawing/2014/main" id="{229DFDAA-673E-7143-8C25-1531795D3D4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第一讲：电路基本概念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3A89662D-E8CB-0EC8-EEA1-A80621AF6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10</a:t>
            </a:fld>
            <a:endParaRPr lang="en-US" altLang="zh-CN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1698FCC8-854C-48A3-81E9-75BF63520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99" y="573237"/>
            <a:ext cx="3895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dirty="0">
                <a:solidFill>
                  <a:srgbClr val="0000CC"/>
                </a:solidFill>
              </a:rPr>
              <a:t>电压的参考方向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9F998FC-D1F7-9169-3D29-601AD5846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6425" y="1838325"/>
            <a:ext cx="781050" cy="266700"/>
          </a:xfrm>
          <a:prstGeom prst="rect">
            <a:avLst/>
          </a:prstGeom>
          <a:solidFill>
            <a:srgbClr val="00FF00"/>
          </a:solidFill>
          <a:ln w="381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66D03B98-29E6-E66F-7C0F-DD16F8BB4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863" y="1317625"/>
            <a:ext cx="293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993300"/>
                </a:solidFill>
                <a:sym typeface="CommonBullets" pitchFamily="34" charset="2"/>
              </a:rPr>
              <a:t>+</a:t>
            </a:r>
            <a:endParaRPr lang="en-US" altLang="zh-CN" sz="2800">
              <a:solidFill>
                <a:srgbClr val="993300"/>
              </a:solidFill>
            </a:endParaRP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9AC77FD0-835C-8CDD-BD21-9F2E6ADAA5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9163" y="1600200"/>
            <a:ext cx="171450" cy="3175"/>
          </a:xfrm>
          <a:prstGeom prst="line">
            <a:avLst/>
          </a:prstGeom>
          <a:noFill/>
          <a:ln w="28575" cap="sq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48A8969B-901B-BD0C-CEE6-57566E595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1344613"/>
            <a:ext cx="120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sz="2000">
                <a:solidFill>
                  <a:srgbClr val="993300"/>
                </a:solidFill>
              </a:rPr>
              <a:t>实际方向</a:t>
            </a: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5850A01B-5917-B7B0-A77C-FCAC3913D1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3150" y="1974850"/>
            <a:ext cx="78105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A4D7C674-CE60-F9F2-200C-E09FC422E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2663" y="1939925"/>
            <a:ext cx="74612" cy="762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32B52655-3726-DBAF-EE06-AE40E0405C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4463" y="1962150"/>
            <a:ext cx="78105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A23D0716-08C6-3FB8-0A2A-EFF287AC39D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91388" y="1927225"/>
            <a:ext cx="74612" cy="762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CE44D37-2C68-25B3-EE2E-FADE8AC96C5F}"/>
              </a:ext>
            </a:extLst>
          </p:cNvPr>
          <p:cNvGrpSpPr>
            <a:grpSpLocks/>
          </p:cNvGrpSpPr>
          <p:nvPr/>
        </p:nvGrpSpPr>
        <p:grpSpPr bwMode="auto">
          <a:xfrm>
            <a:off x="1439863" y="2092325"/>
            <a:ext cx="2701925" cy="893763"/>
            <a:chOff x="1000" y="2824"/>
            <a:chExt cx="1702" cy="563"/>
          </a:xfrm>
        </p:grpSpPr>
        <p:sp>
          <p:nvSpPr>
            <p:cNvPr id="14" name="Text Box 14">
              <a:extLst>
                <a:ext uri="{FF2B5EF4-FFF2-40B4-BE49-F238E27FC236}">
                  <a16:creationId xmlns:a16="http://schemas.microsoft.com/office/drawing/2014/main" id="{2C456B0D-6584-7413-B543-5B27F04097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0" y="2824"/>
              <a:ext cx="18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800">
                  <a:solidFill>
                    <a:srgbClr val="0000CC"/>
                  </a:solidFill>
                  <a:sym typeface="CommonBullets" pitchFamily="34" charset="2"/>
                </a:rPr>
                <a:t>+</a:t>
              </a:r>
              <a:endParaRPr lang="en-US" altLang="zh-CN" sz="3200">
                <a:solidFill>
                  <a:srgbClr val="0000CC"/>
                </a:solidFill>
              </a:endParaRPr>
            </a:p>
          </p:txBody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id="{C50B4CB7-CFF8-E2BF-4B0A-DC9AC4F2D6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6" y="3040"/>
              <a:ext cx="126" cy="4"/>
            </a:xfrm>
            <a:prstGeom prst="line">
              <a:avLst/>
            </a:prstGeom>
            <a:noFill/>
            <a:ln w="28575" cap="sq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Text Box 16">
              <a:extLst>
                <a:ext uri="{FF2B5EF4-FFF2-40B4-BE49-F238E27FC236}">
                  <a16:creationId xmlns:a16="http://schemas.microsoft.com/office/drawing/2014/main" id="{984A12E1-7BC7-91E2-9221-4241CBE6A0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6" y="3137"/>
              <a:ext cx="11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sz="2000">
                  <a:solidFill>
                    <a:srgbClr val="0000CC"/>
                  </a:solidFill>
                </a:rPr>
                <a:t>（参考方向）</a:t>
              </a:r>
            </a:p>
          </p:txBody>
        </p:sp>
        <p:sp>
          <p:nvSpPr>
            <p:cNvPr id="17" name="Text Box 17">
              <a:extLst>
                <a:ext uri="{FF2B5EF4-FFF2-40B4-BE49-F238E27FC236}">
                  <a16:creationId xmlns:a16="http://schemas.microsoft.com/office/drawing/2014/main" id="{63D04924-8AD4-3282-1C05-D9E7818979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2" y="287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i="1">
                  <a:solidFill>
                    <a:srgbClr val="0000CC"/>
                  </a:solidFill>
                  <a:sym typeface="Symbol" pitchFamily="18" charset="2"/>
                </a:rPr>
                <a:t>v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10EEA8D4-38FE-71AE-0E4F-821741CF76ED}"/>
              </a:ext>
            </a:extLst>
          </p:cNvPr>
          <p:cNvGrpSpPr>
            <a:grpSpLocks/>
          </p:cNvGrpSpPr>
          <p:nvPr/>
        </p:nvGrpSpPr>
        <p:grpSpPr bwMode="auto">
          <a:xfrm>
            <a:off x="4652963" y="2143125"/>
            <a:ext cx="2673350" cy="893763"/>
            <a:chOff x="3024" y="2856"/>
            <a:chExt cx="1684" cy="563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3C6994CB-26E8-9D07-EF44-1FF5492D2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2856"/>
              <a:ext cx="18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800">
                  <a:solidFill>
                    <a:srgbClr val="0000CC"/>
                  </a:solidFill>
                  <a:sym typeface="CommonBullets" pitchFamily="34" charset="2"/>
                </a:rPr>
                <a:t>+</a:t>
              </a:r>
              <a:endParaRPr lang="en-US" altLang="zh-CN" sz="3200">
                <a:solidFill>
                  <a:srgbClr val="0000CC"/>
                </a:solidFill>
              </a:endParaRPr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03A3C306-D4DF-6AFD-1596-DD2AC46450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0" y="3070"/>
              <a:ext cx="108" cy="2"/>
            </a:xfrm>
            <a:prstGeom prst="line">
              <a:avLst/>
            </a:prstGeom>
            <a:noFill/>
            <a:ln w="28575" cap="sq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Text Box 21">
              <a:extLst>
                <a:ext uri="{FF2B5EF4-FFF2-40B4-BE49-F238E27FC236}">
                  <a16:creationId xmlns:a16="http://schemas.microsoft.com/office/drawing/2014/main" id="{952D0341-AB0B-FC66-DFA5-9DA7B24761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0" y="3169"/>
              <a:ext cx="11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sz="2000">
                  <a:solidFill>
                    <a:srgbClr val="0000CC"/>
                  </a:solidFill>
                </a:rPr>
                <a:t>（参考方向）</a:t>
              </a:r>
            </a:p>
          </p:txBody>
        </p:sp>
        <p:sp>
          <p:nvSpPr>
            <p:cNvPr id="22" name="Text Box 22">
              <a:extLst>
                <a:ext uri="{FF2B5EF4-FFF2-40B4-BE49-F238E27FC236}">
                  <a16:creationId xmlns:a16="http://schemas.microsoft.com/office/drawing/2014/main" id="{B30162E5-3014-AF31-C077-529A2B4758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6" y="2904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i="1">
                  <a:solidFill>
                    <a:srgbClr val="0000CC"/>
                  </a:solidFill>
                  <a:sym typeface="Symbol" pitchFamily="18" charset="2"/>
                </a:rPr>
                <a:t>v</a:t>
              </a:r>
            </a:p>
          </p:txBody>
        </p:sp>
      </p:grpSp>
      <p:sp>
        <p:nvSpPr>
          <p:cNvPr id="23" name="Text Box 23">
            <a:extLst>
              <a:ext uri="{FF2B5EF4-FFF2-40B4-BE49-F238E27FC236}">
                <a16:creationId xmlns:a16="http://schemas.microsoft.com/office/drawing/2014/main" id="{107B9FC1-52BF-C8CC-B86F-FA63733F9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9025" y="3003550"/>
            <a:ext cx="931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i="1">
                <a:solidFill>
                  <a:srgbClr val="FF0000"/>
                </a:solidFill>
                <a:sym typeface="Symbol" pitchFamily="18" charset="2"/>
              </a:rPr>
              <a:t>v</a:t>
            </a:r>
            <a:r>
              <a:rPr lang="en-US" altLang="zh-CN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3200">
                <a:solidFill>
                  <a:srgbClr val="FF0000"/>
                </a:solidFill>
              </a:rPr>
              <a:t>&gt; 0</a:t>
            </a:r>
          </a:p>
        </p:txBody>
      </p:sp>
      <p:sp>
        <p:nvSpPr>
          <p:cNvPr id="24" name="Text Box 24">
            <a:extLst>
              <a:ext uri="{FF2B5EF4-FFF2-40B4-BE49-F238E27FC236}">
                <a16:creationId xmlns:a16="http://schemas.microsoft.com/office/drawing/2014/main" id="{255326ED-E7F5-D024-A1B5-044817A1A9B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62613" y="2959100"/>
            <a:ext cx="9318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i="1">
                <a:solidFill>
                  <a:srgbClr val="FF0000"/>
                </a:solidFill>
                <a:sym typeface="Symbol" pitchFamily="18" charset="2"/>
              </a:rPr>
              <a:t>v </a:t>
            </a:r>
            <a:r>
              <a:rPr lang="en-US" altLang="zh-CN" sz="3200">
                <a:solidFill>
                  <a:srgbClr val="FF0000"/>
                </a:solidFill>
              </a:rPr>
              <a:t>&lt; 0</a:t>
            </a:r>
          </a:p>
        </p:txBody>
      </p:sp>
      <p:sp>
        <p:nvSpPr>
          <p:cNvPr id="25" name="Rectangle 26">
            <a:extLst>
              <a:ext uri="{FF2B5EF4-FFF2-40B4-BE49-F238E27FC236}">
                <a16:creationId xmlns:a16="http://schemas.microsoft.com/office/drawing/2014/main" id="{EB364CA8-8F49-CA05-F881-39B4E763B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775" y="1851025"/>
            <a:ext cx="781050" cy="266700"/>
          </a:xfrm>
          <a:prstGeom prst="rect">
            <a:avLst/>
          </a:prstGeom>
          <a:solidFill>
            <a:srgbClr val="00FF00"/>
          </a:solidFill>
          <a:ln w="381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6" name="Text Box 27">
            <a:extLst>
              <a:ext uri="{FF2B5EF4-FFF2-40B4-BE49-F238E27FC236}">
                <a16:creationId xmlns:a16="http://schemas.microsoft.com/office/drawing/2014/main" id="{4F31A03B-D2BC-9A36-4B49-802FA1D4C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813" y="1343025"/>
            <a:ext cx="293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993300"/>
                </a:solidFill>
                <a:sym typeface="CommonBullets" pitchFamily="34" charset="2"/>
              </a:rPr>
              <a:t>+</a:t>
            </a:r>
            <a:endParaRPr lang="en-US" altLang="zh-CN" sz="2800">
              <a:solidFill>
                <a:srgbClr val="993300"/>
              </a:solidFill>
            </a:endParaRPr>
          </a:p>
        </p:txBody>
      </p:sp>
      <p:sp>
        <p:nvSpPr>
          <p:cNvPr id="27" name="Text Box 29">
            <a:extLst>
              <a:ext uri="{FF2B5EF4-FFF2-40B4-BE49-F238E27FC236}">
                <a16:creationId xmlns:a16="http://schemas.microsoft.com/office/drawing/2014/main" id="{49FD270B-00BD-C7B3-D6EC-6D89C8560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1357313"/>
            <a:ext cx="120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sz="2000" dirty="0">
                <a:solidFill>
                  <a:srgbClr val="993300"/>
                </a:solidFill>
              </a:rPr>
              <a:t>实际方向</a:t>
            </a:r>
          </a:p>
        </p:txBody>
      </p:sp>
      <p:sp>
        <p:nvSpPr>
          <p:cNvPr id="28" name="Line 30">
            <a:extLst>
              <a:ext uri="{FF2B5EF4-FFF2-40B4-BE49-F238E27FC236}">
                <a16:creationId xmlns:a16="http://schemas.microsoft.com/office/drawing/2014/main" id="{F64E2FD7-7D17-BBA5-A180-4FE8CFE728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87500" y="1987550"/>
            <a:ext cx="78105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" name="Oval 31">
            <a:extLst>
              <a:ext uri="{FF2B5EF4-FFF2-40B4-BE49-F238E27FC236}">
                <a16:creationId xmlns:a16="http://schemas.microsoft.com/office/drawing/2014/main" id="{DA863419-80AF-034F-5E7F-89F331F7F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013" y="1952625"/>
            <a:ext cx="74612" cy="762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" name="Line 32">
            <a:extLst>
              <a:ext uri="{FF2B5EF4-FFF2-40B4-BE49-F238E27FC236}">
                <a16:creationId xmlns:a16="http://schemas.microsoft.com/office/drawing/2014/main" id="{43C56DBA-C26E-637F-8452-A8FE6A2E9D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8813" y="1974850"/>
            <a:ext cx="78105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" name="Oval 33">
            <a:extLst>
              <a:ext uri="{FF2B5EF4-FFF2-40B4-BE49-F238E27FC236}">
                <a16:creationId xmlns:a16="http://schemas.microsoft.com/office/drawing/2014/main" id="{D7C366C2-4B79-760A-DA1D-C515418F4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563" y="1933575"/>
            <a:ext cx="74612" cy="762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32" name="Group 34">
            <a:extLst>
              <a:ext uri="{FF2B5EF4-FFF2-40B4-BE49-F238E27FC236}">
                <a16:creationId xmlns:a16="http://schemas.microsoft.com/office/drawing/2014/main" id="{DF744542-FC7D-F9C6-54CE-2FA56627EA97}"/>
              </a:ext>
            </a:extLst>
          </p:cNvPr>
          <p:cNvGrpSpPr>
            <a:grpSpLocks/>
          </p:cNvGrpSpPr>
          <p:nvPr/>
        </p:nvGrpSpPr>
        <p:grpSpPr bwMode="auto">
          <a:xfrm>
            <a:off x="565150" y="3963988"/>
            <a:ext cx="7797799" cy="2443162"/>
            <a:chOff x="228" y="-75"/>
            <a:chExt cx="4912" cy="1539"/>
          </a:xfrm>
        </p:grpSpPr>
        <p:sp>
          <p:nvSpPr>
            <p:cNvPr id="33" name="Text Box 35">
              <a:extLst>
                <a:ext uri="{FF2B5EF4-FFF2-40B4-BE49-F238E27FC236}">
                  <a16:creationId xmlns:a16="http://schemas.microsoft.com/office/drawing/2014/main" id="{95F50A6E-2A21-53DD-B238-6D4A5E3DE0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-75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zh-CN" altLang="en-US" sz="2800" dirty="0">
                  <a:solidFill>
                    <a:schemeClr val="accent1"/>
                  </a:solidFill>
                  <a:sym typeface="Symbol" pitchFamily="18" charset="2"/>
                </a:rPr>
                <a:t>例</a:t>
              </a:r>
              <a:endParaRPr lang="zh-CN" altLang="en-US" sz="2800" dirty="0">
                <a:solidFill>
                  <a:srgbClr val="000000"/>
                </a:solidFill>
                <a:sym typeface="Symbol" pitchFamily="18" charset="2"/>
              </a:endParaRPr>
            </a:p>
          </p:txBody>
        </p:sp>
        <p:sp>
          <p:nvSpPr>
            <p:cNvPr id="34" name="Text Box 36">
              <a:extLst>
                <a:ext uri="{FF2B5EF4-FFF2-40B4-BE49-F238E27FC236}">
                  <a16:creationId xmlns:a16="http://schemas.microsoft.com/office/drawing/2014/main" id="{AF0D394E-AE17-BE8E-B116-1C3E8A4EEF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3" y="1100"/>
              <a:ext cx="9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r>
                <a:rPr lang="en-US" altLang="zh-CN" i="1">
                  <a:solidFill>
                    <a:srgbClr val="FF0000"/>
                  </a:solidFill>
                  <a:sym typeface="Symbol" pitchFamily="18" charset="2"/>
                </a:rPr>
                <a:t>V</a:t>
              </a:r>
              <a:r>
                <a:rPr lang="en-US" altLang="zh-CN" baseline="-25000">
                  <a:solidFill>
                    <a:srgbClr val="FF0000"/>
                  </a:solidFill>
                  <a:sym typeface="Symbol" pitchFamily="18" charset="2"/>
                </a:rPr>
                <a:t>1</a:t>
              </a:r>
              <a:r>
                <a:rPr lang="en-US" altLang="zh-CN" sz="1600" baseline="-25000">
                  <a:solidFill>
                    <a:srgbClr val="FF0000"/>
                  </a:solidFill>
                  <a:sym typeface="Symbol" pitchFamily="18" charset="2"/>
                </a:rPr>
                <a:t> </a:t>
              </a:r>
              <a:r>
                <a:rPr lang="en-US" altLang="zh-CN">
                  <a:solidFill>
                    <a:srgbClr val="FF0000"/>
                  </a:solidFill>
                  <a:sym typeface="Symbol" pitchFamily="18" charset="2"/>
                </a:rPr>
                <a:t>= 10V</a:t>
              </a:r>
              <a:endParaRPr lang="en-US" altLang="zh-CN">
                <a:solidFill>
                  <a:srgbClr val="0000CC"/>
                </a:solidFill>
                <a:sym typeface="Symbol" pitchFamily="18" charset="2"/>
              </a:endParaRPr>
            </a:p>
          </p:txBody>
        </p:sp>
        <p:grpSp>
          <p:nvGrpSpPr>
            <p:cNvPr id="35" name="Group 37">
              <a:extLst>
                <a:ext uri="{FF2B5EF4-FFF2-40B4-BE49-F238E27FC236}">
                  <a16:creationId xmlns:a16="http://schemas.microsoft.com/office/drawing/2014/main" id="{AAF07D9A-96AE-45C5-5BC8-D12134D3DE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4" y="193"/>
              <a:ext cx="1930" cy="811"/>
              <a:chOff x="626" y="781"/>
              <a:chExt cx="1930" cy="811"/>
            </a:xfrm>
          </p:grpSpPr>
          <p:grpSp>
            <p:nvGrpSpPr>
              <p:cNvPr id="57" name="Group 38">
                <a:extLst>
                  <a:ext uri="{FF2B5EF4-FFF2-40B4-BE49-F238E27FC236}">
                    <a16:creationId xmlns:a16="http://schemas.microsoft.com/office/drawing/2014/main" id="{8B9B0747-FACB-0CED-B743-1ABF819D8B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6" y="944"/>
                <a:ext cx="300" cy="576"/>
                <a:chOff x="5145" y="1464"/>
                <a:chExt cx="300" cy="576"/>
              </a:xfrm>
            </p:grpSpPr>
            <p:sp>
              <p:nvSpPr>
                <p:cNvPr id="70" name="Line 39">
                  <a:extLst>
                    <a:ext uri="{FF2B5EF4-FFF2-40B4-BE49-F238E27FC236}">
                      <a16:creationId xmlns:a16="http://schemas.microsoft.com/office/drawing/2014/main" id="{A9972F46-D6F8-A410-7766-F0FE90CF2E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29" y="1824"/>
                  <a:ext cx="1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1" name="Line 40">
                  <a:extLst>
                    <a:ext uri="{FF2B5EF4-FFF2-40B4-BE49-F238E27FC236}">
                      <a16:creationId xmlns:a16="http://schemas.microsoft.com/office/drawing/2014/main" id="{5D1288F0-632F-EC06-04CA-FC8B37D735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45" y="1716"/>
                  <a:ext cx="30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2" name="Line 41">
                  <a:extLst>
                    <a:ext uri="{FF2B5EF4-FFF2-40B4-BE49-F238E27FC236}">
                      <a16:creationId xmlns:a16="http://schemas.microsoft.com/office/drawing/2014/main" id="{56A376C6-2D19-50A7-CE47-3807C4F52A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92" y="1464"/>
                  <a:ext cx="0" cy="2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73" name="Line 42">
                  <a:extLst>
                    <a:ext uri="{FF2B5EF4-FFF2-40B4-BE49-F238E27FC236}">
                      <a16:creationId xmlns:a16="http://schemas.microsoft.com/office/drawing/2014/main" id="{1AE3AB76-03C6-0B8C-17BA-B61F05C12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92" y="1824"/>
                  <a:ext cx="0" cy="21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8" name="Group 43">
                <a:extLst>
                  <a:ext uri="{FF2B5EF4-FFF2-40B4-BE49-F238E27FC236}">
                    <a16:creationId xmlns:a16="http://schemas.microsoft.com/office/drawing/2014/main" id="{DCD91C25-17BB-75E9-83E2-677C81F15E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68" y="781"/>
                <a:ext cx="120" cy="811"/>
                <a:chOff x="5160" y="293"/>
                <a:chExt cx="120" cy="811"/>
              </a:xfrm>
            </p:grpSpPr>
            <p:sp>
              <p:nvSpPr>
                <p:cNvPr id="68" name="Line 44">
                  <a:extLst>
                    <a:ext uri="{FF2B5EF4-FFF2-40B4-BE49-F238E27FC236}">
                      <a16:creationId xmlns:a16="http://schemas.microsoft.com/office/drawing/2014/main" id="{7F85BDD6-E064-4741-72D3-B7AE4D24DC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20" y="293"/>
                  <a:ext cx="0" cy="81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9" name="Rectangle 45">
                  <a:extLst>
                    <a:ext uri="{FF2B5EF4-FFF2-40B4-BE49-F238E27FC236}">
                      <a16:creationId xmlns:a16="http://schemas.microsoft.com/office/drawing/2014/main" id="{922C6168-A908-583A-5386-E02D437FC0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60" y="560"/>
                  <a:ext cx="120" cy="268"/>
                </a:xfrm>
                <a:prstGeom prst="rect">
                  <a:avLst/>
                </a:prstGeom>
                <a:solidFill>
                  <a:srgbClr val="00FF0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 marL="742950" indent="-28575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 marL="11430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 marL="16002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 marL="20574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id="{CE991008-35F3-4153-8E95-ADF0B42EF5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3" y="788"/>
                <a:ext cx="0" cy="2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id="{DDC86C26-D905-351D-C2B8-1D9D04CA11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3" y="788"/>
                <a:ext cx="12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" name="Line 48">
                <a:extLst>
                  <a:ext uri="{FF2B5EF4-FFF2-40B4-BE49-F238E27FC236}">
                    <a16:creationId xmlns:a16="http://schemas.microsoft.com/office/drawing/2014/main" id="{D615E978-1A30-4B2A-9858-00433C5AB1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3" y="1424"/>
                <a:ext cx="0" cy="1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2" name="Line 49">
                <a:extLst>
                  <a:ext uri="{FF2B5EF4-FFF2-40B4-BE49-F238E27FC236}">
                    <a16:creationId xmlns:a16="http://schemas.microsoft.com/office/drawing/2014/main" id="{5CB9665C-DAAC-468D-4CB5-B3F14EBC99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3" y="1592"/>
                <a:ext cx="12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" name="Text Box 50">
                <a:extLst>
                  <a:ext uri="{FF2B5EF4-FFF2-40B4-BE49-F238E27FC236}">
                    <a16:creationId xmlns:a16="http://schemas.microsoft.com/office/drawing/2014/main" id="{47214310-811F-1589-DD76-0D35484216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33" y="1164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0000"/>
                    </a:solidFill>
                    <a:sym typeface="Symbol" pitchFamily="18" charset="2"/>
                  </a:rPr>
                  <a:t>10V</a:t>
                </a:r>
                <a:endParaRPr lang="en-US" altLang="zh-CN" sz="280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  <p:sp>
            <p:nvSpPr>
              <p:cNvPr id="64" name="Text Box 51">
                <a:extLst>
                  <a:ext uri="{FF2B5EF4-FFF2-40B4-BE49-F238E27FC236}">
                    <a16:creationId xmlns:a16="http://schemas.microsoft.com/office/drawing/2014/main" id="{9DDB8726-6F74-DE0E-BF27-EB7E14D53B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00" y="1049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>
                    <a:solidFill>
                      <a:srgbClr val="000000"/>
                    </a:solidFill>
                    <a:sym typeface="Symbol" pitchFamily="18" charset="2"/>
                  </a:rPr>
                  <a:t>10</a:t>
                </a:r>
                <a:endParaRPr lang="en-US" altLang="zh-CN" sz="280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  <p:sp>
            <p:nvSpPr>
              <p:cNvPr id="65" name="Text Box 52">
                <a:extLst>
                  <a:ext uri="{FF2B5EF4-FFF2-40B4-BE49-F238E27FC236}">
                    <a16:creationId xmlns:a16="http://schemas.microsoft.com/office/drawing/2014/main" id="{2B1B475A-98B7-8CEA-EB4B-41B6BB057B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88" y="80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>
                    <a:solidFill>
                      <a:schemeClr val="tx2"/>
                    </a:solidFill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66" name="Line 53">
                <a:extLst>
                  <a:ext uri="{FF2B5EF4-FFF2-40B4-BE49-F238E27FC236}">
                    <a16:creationId xmlns:a16="http://schemas.microsoft.com/office/drawing/2014/main" id="{B1A4D3BF-B198-0591-7508-5B78AE5E20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2" y="1424"/>
                <a:ext cx="10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7" name="Text Box 54">
                <a:extLst>
                  <a:ext uri="{FF2B5EF4-FFF2-40B4-BE49-F238E27FC236}">
                    <a16:creationId xmlns:a16="http://schemas.microsoft.com/office/drawing/2014/main" id="{49F931BD-A71C-0828-B6B0-436400A40B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4" y="1040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 i="1">
                    <a:solidFill>
                      <a:schemeClr val="tx2"/>
                    </a:solidFill>
                    <a:sym typeface="Symbol" pitchFamily="18" charset="2"/>
                  </a:rPr>
                  <a:t>V</a:t>
                </a:r>
                <a:r>
                  <a:rPr lang="en-US" altLang="zh-CN" baseline="-25000">
                    <a:solidFill>
                      <a:schemeClr val="tx2"/>
                    </a:solidFill>
                    <a:sym typeface="Symbol" pitchFamily="18" charset="2"/>
                  </a:rPr>
                  <a:t>1</a:t>
                </a:r>
                <a:endParaRPr lang="en-US" altLang="zh-CN">
                  <a:solidFill>
                    <a:schemeClr val="tx2"/>
                  </a:solidFill>
                  <a:sym typeface="Symbol" pitchFamily="18" charset="2"/>
                </a:endParaRPr>
              </a:p>
            </p:txBody>
          </p:sp>
        </p:grpSp>
        <p:grpSp>
          <p:nvGrpSpPr>
            <p:cNvPr id="36" name="Group 55">
              <a:extLst>
                <a:ext uri="{FF2B5EF4-FFF2-40B4-BE49-F238E27FC236}">
                  <a16:creationId xmlns:a16="http://schemas.microsoft.com/office/drawing/2014/main" id="{42ABF850-9FBF-8A42-E16F-DCF9DD9B00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5" y="245"/>
              <a:ext cx="1925" cy="819"/>
              <a:chOff x="2951" y="773"/>
              <a:chExt cx="1925" cy="819"/>
            </a:xfrm>
          </p:grpSpPr>
          <p:grpSp>
            <p:nvGrpSpPr>
              <p:cNvPr id="40" name="Group 56">
                <a:extLst>
                  <a:ext uri="{FF2B5EF4-FFF2-40B4-BE49-F238E27FC236}">
                    <a16:creationId xmlns:a16="http://schemas.microsoft.com/office/drawing/2014/main" id="{15E571C0-90B8-1584-9F21-C617272EB0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51" y="936"/>
                <a:ext cx="300" cy="576"/>
                <a:chOff x="5150" y="1464"/>
                <a:chExt cx="300" cy="576"/>
              </a:xfrm>
            </p:grpSpPr>
            <p:sp>
              <p:nvSpPr>
                <p:cNvPr id="53" name="Line 57">
                  <a:extLst>
                    <a:ext uri="{FF2B5EF4-FFF2-40B4-BE49-F238E27FC236}">
                      <a16:creationId xmlns:a16="http://schemas.microsoft.com/office/drawing/2014/main" id="{103C2D36-22DB-B9AB-79D5-CFA80853C9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34" y="1824"/>
                  <a:ext cx="1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4" name="Line 58">
                  <a:extLst>
                    <a:ext uri="{FF2B5EF4-FFF2-40B4-BE49-F238E27FC236}">
                      <a16:creationId xmlns:a16="http://schemas.microsoft.com/office/drawing/2014/main" id="{75667721-1CAD-4DD1-BE4A-A06DA3E329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50" y="1716"/>
                  <a:ext cx="30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5" name="Line 59">
                  <a:extLst>
                    <a:ext uri="{FF2B5EF4-FFF2-40B4-BE49-F238E27FC236}">
                      <a16:creationId xmlns:a16="http://schemas.microsoft.com/office/drawing/2014/main" id="{DC7961FA-2E5A-1E5E-4672-3C4EDD7573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92" y="1464"/>
                  <a:ext cx="0" cy="2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6" name="Line 60">
                  <a:extLst>
                    <a:ext uri="{FF2B5EF4-FFF2-40B4-BE49-F238E27FC236}">
                      <a16:creationId xmlns:a16="http://schemas.microsoft.com/office/drawing/2014/main" id="{567E6FA8-199B-F131-931F-1731E4EE03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92" y="1824"/>
                  <a:ext cx="0" cy="21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1" name="Group 61">
                <a:extLst>
                  <a:ext uri="{FF2B5EF4-FFF2-40B4-BE49-F238E27FC236}">
                    <a16:creationId xmlns:a16="http://schemas.microsoft.com/office/drawing/2014/main" id="{69731AA1-96BE-165C-DFD5-54946E03C1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88" y="773"/>
                <a:ext cx="120" cy="811"/>
                <a:chOff x="5160" y="293"/>
                <a:chExt cx="120" cy="811"/>
              </a:xfrm>
            </p:grpSpPr>
            <p:sp>
              <p:nvSpPr>
                <p:cNvPr id="51" name="Line 62">
                  <a:extLst>
                    <a:ext uri="{FF2B5EF4-FFF2-40B4-BE49-F238E27FC236}">
                      <a16:creationId xmlns:a16="http://schemas.microsoft.com/office/drawing/2014/main" id="{EF5B45C7-250B-AA9E-B907-C87F15F94E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20" y="293"/>
                  <a:ext cx="0" cy="81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Rectangle 63">
                  <a:extLst>
                    <a:ext uri="{FF2B5EF4-FFF2-40B4-BE49-F238E27FC236}">
                      <a16:creationId xmlns:a16="http://schemas.microsoft.com/office/drawing/2014/main" id="{189E0288-C54D-50EA-4071-E9C03D5818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60" y="560"/>
                  <a:ext cx="120" cy="268"/>
                </a:xfrm>
                <a:prstGeom prst="rect">
                  <a:avLst/>
                </a:prstGeom>
                <a:solidFill>
                  <a:srgbClr val="00FF00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 marL="742950" indent="-28575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 marL="11430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 marL="16002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 marL="20574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sp>
            <p:nvSpPr>
              <p:cNvPr id="42" name="Line 64">
                <a:extLst>
                  <a:ext uri="{FF2B5EF4-FFF2-40B4-BE49-F238E27FC236}">
                    <a16:creationId xmlns:a16="http://schemas.microsoft.com/office/drawing/2014/main" id="{0FB54DCD-4FD5-0100-7BE5-23568ADFCF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93" y="780"/>
                <a:ext cx="0" cy="2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" name="Line 65">
                <a:extLst>
                  <a:ext uri="{FF2B5EF4-FFF2-40B4-BE49-F238E27FC236}">
                    <a16:creationId xmlns:a16="http://schemas.microsoft.com/office/drawing/2014/main" id="{992D713C-54C4-BDFA-DB25-F461CE5879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3" y="780"/>
                <a:ext cx="12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4" name="Line 66">
                <a:extLst>
                  <a:ext uri="{FF2B5EF4-FFF2-40B4-BE49-F238E27FC236}">
                    <a16:creationId xmlns:a16="http://schemas.microsoft.com/office/drawing/2014/main" id="{A36E366D-1ED0-8CB1-6CEE-65935ED111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3" y="1416"/>
                <a:ext cx="0" cy="1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" name="Line 67">
                <a:extLst>
                  <a:ext uri="{FF2B5EF4-FFF2-40B4-BE49-F238E27FC236}">
                    <a16:creationId xmlns:a16="http://schemas.microsoft.com/office/drawing/2014/main" id="{874B8A78-98B0-4F18-FA4B-3E4F612B03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3" y="1584"/>
                <a:ext cx="12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" name="Text Box 68">
                <a:extLst>
                  <a:ext uri="{FF2B5EF4-FFF2-40B4-BE49-F238E27FC236}">
                    <a16:creationId xmlns:a16="http://schemas.microsoft.com/office/drawing/2014/main" id="{756633DF-C890-D531-ECF8-D5460A4673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3" y="1156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rgbClr val="000000"/>
                    </a:solidFill>
                    <a:sym typeface="Symbol" pitchFamily="18" charset="2"/>
                  </a:rPr>
                  <a:t>10V</a:t>
                </a:r>
                <a:endParaRPr lang="en-US" altLang="zh-CN" sz="280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  <p:sp>
            <p:nvSpPr>
              <p:cNvPr id="47" name="Text Box 69">
                <a:extLst>
                  <a:ext uri="{FF2B5EF4-FFF2-40B4-BE49-F238E27FC236}">
                    <a16:creationId xmlns:a16="http://schemas.microsoft.com/office/drawing/2014/main" id="{2CE77167-5484-C010-53CA-39E6EAA473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20" y="1041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>
                    <a:solidFill>
                      <a:srgbClr val="000000"/>
                    </a:solidFill>
                    <a:sym typeface="Symbol" pitchFamily="18" charset="2"/>
                  </a:rPr>
                  <a:t>10</a:t>
                </a:r>
                <a:endParaRPr lang="en-US" altLang="zh-CN" sz="280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  <p:sp>
            <p:nvSpPr>
              <p:cNvPr id="48" name="Text Box 70">
                <a:extLst>
                  <a:ext uri="{FF2B5EF4-FFF2-40B4-BE49-F238E27FC236}">
                    <a16:creationId xmlns:a16="http://schemas.microsoft.com/office/drawing/2014/main" id="{39887B92-4ED4-A81B-E4BB-A7F4EDBC7B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24" y="1304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>
                    <a:solidFill>
                      <a:schemeClr val="tx2"/>
                    </a:solidFill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49" name="Line 71">
                <a:extLst>
                  <a:ext uri="{FF2B5EF4-FFF2-40B4-BE49-F238E27FC236}">
                    <a16:creationId xmlns:a16="http://schemas.microsoft.com/office/drawing/2014/main" id="{5361D3C3-6205-635A-B512-BFD79EC394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4" y="952"/>
                <a:ext cx="10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Text Box 72">
                <a:extLst>
                  <a:ext uri="{FF2B5EF4-FFF2-40B4-BE49-F238E27FC236}">
                    <a16:creationId xmlns:a16="http://schemas.microsoft.com/office/drawing/2014/main" id="{92DD1C43-2421-D0F2-EE04-78039BEF89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4" y="1032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 i="1">
                    <a:solidFill>
                      <a:schemeClr val="tx2"/>
                    </a:solidFill>
                    <a:sym typeface="Symbol" pitchFamily="18" charset="2"/>
                  </a:rPr>
                  <a:t>V</a:t>
                </a:r>
                <a:r>
                  <a:rPr lang="en-US" altLang="zh-CN" baseline="-25000">
                    <a:solidFill>
                      <a:schemeClr val="tx2"/>
                    </a:solidFill>
                    <a:sym typeface="Symbol" pitchFamily="18" charset="2"/>
                  </a:rPr>
                  <a:t>1</a:t>
                </a:r>
                <a:endParaRPr lang="en-US" altLang="zh-CN">
                  <a:solidFill>
                    <a:schemeClr val="tx2"/>
                  </a:solidFill>
                  <a:sym typeface="Symbol" pitchFamily="18" charset="2"/>
                </a:endParaRPr>
              </a:p>
            </p:txBody>
          </p:sp>
        </p:grpSp>
        <p:grpSp>
          <p:nvGrpSpPr>
            <p:cNvPr id="37" name="Group 73">
              <a:extLst>
                <a:ext uri="{FF2B5EF4-FFF2-40B4-BE49-F238E27FC236}">
                  <a16:creationId xmlns:a16="http://schemas.microsoft.com/office/drawing/2014/main" id="{A7483CD2-97EA-F23C-2406-D5E79370B9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5" y="1176"/>
              <a:ext cx="1137" cy="288"/>
              <a:chOff x="3167" y="1620"/>
              <a:chExt cx="1137" cy="288"/>
            </a:xfrm>
          </p:grpSpPr>
          <p:sp>
            <p:nvSpPr>
              <p:cNvPr id="38" name="Text Box 74">
                <a:extLst>
                  <a:ext uri="{FF2B5EF4-FFF2-40B4-BE49-F238E27FC236}">
                    <a16:creationId xmlns:a16="http://schemas.microsoft.com/office/drawing/2014/main" id="{5914F224-0301-E584-7935-71EE1FBDE3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7" y="1620"/>
                <a:ext cx="11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r>
                  <a:rPr lang="en-US" altLang="zh-CN" i="1">
                    <a:solidFill>
                      <a:srgbClr val="FF0000"/>
                    </a:solidFill>
                    <a:sym typeface="Symbol" pitchFamily="18" charset="2"/>
                  </a:rPr>
                  <a:t>V</a:t>
                </a:r>
                <a:r>
                  <a:rPr lang="en-US" altLang="zh-CN" baseline="-25000">
                    <a:solidFill>
                      <a:srgbClr val="FF0000"/>
                    </a:solidFill>
                    <a:sym typeface="Symbol" pitchFamily="18" charset="2"/>
                  </a:rPr>
                  <a:t>1</a:t>
                </a:r>
                <a:r>
                  <a:rPr lang="en-US" altLang="zh-CN" sz="1600" baseline="-25000">
                    <a:solidFill>
                      <a:srgbClr val="FF0000"/>
                    </a:solidFill>
                    <a:sym typeface="Symbol" pitchFamily="18" charset="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sym typeface="Symbol" pitchFamily="18" charset="2"/>
                  </a:rPr>
                  <a:t>=    10V</a:t>
                </a:r>
                <a:endParaRPr lang="en-US" altLang="zh-CN">
                  <a:solidFill>
                    <a:srgbClr val="0000CC"/>
                  </a:solidFill>
                  <a:sym typeface="Symbol" pitchFamily="18" charset="2"/>
                </a:endParaRPr>
              </a:p>
            </p:txBody>
          </p:sp>
          <p:sp>
            <p:nvSpPr>
              <p:cNvPr id="39" name="Line 75">
                <a:extLst>
                  <a:ext uri="{FF2B5EF4-FFF2-40B4-BE49-F238E27FC236}">
                    <a16:creationId xmlns:a16="http://schemas.microsoft.com/office/drawing/2014/main" id="{9C6E4A0E-7FE3-BC9F-8D15-A5F3ABF962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2" y="1760"/>
                <a:ext cx="104" cy="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74" name="Line 7">
            <a:extLst>
              <a:ext uri="{FF2B5EF4-FFF2-40B4-BE49-F238E27FC236}">
                <a16:creationId xmlns:a16="http://schemas.microsoft.com/office/drawing/2014/main" id="{21CCF3EE-295F-A132-752A-C74D6BAF46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38042" y="1599297"/>
            <a:ext cx="171450" cy="3175"/>
          </a:xfrm>
          <a:prstGeom prst="line">
            <a:avLst/>
          </a:prstGeom>
          <a:noFill/>
          <a:ln w="28575" cap="sq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DACAFA2F-FF0F-1D45-7A4A-D7ED2B671252}"/>
              </a:ext>
            </a:extLst>
          </p:cNvPr>
          <p:cNvSpPr txBox="1"/>
          <p:nvPr/>
        </p:nvSpPr>
        <p:spPr>
          <a:xfrm>
            <a:off x="3721844" y="611227"/>
            <a:ext cx="5065810" cy="36933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是一个关于两端电位高低的人为的“分析约定”</a:t>
            </a:r>
          </a:p>
        </p:txBody>
      </p:sp>
    </p:spTree>
    <p:extLst>
      <p:ext uri="{BB962C8B-B14F-4D97-AF65-F5344CB8AC3E}">
        <p14:creationId xmlns:p14="http://schemas.microsoft.com/office/powerpoint/2010/main" val="101211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9550A69-917B-563F-3E75-000A9D68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11</a:t>
            </a:fld>
            <a:endParaRPr lang="en-US" altLang="zh-CN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BEF0D8B1-5A7E-C737-4B40-E2D272D92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" y="2870200"/>
            <a:ext cx="6207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en-US" altLang="zh-CN">
                <a:solidFill>
                  <a:schemeClr val="tx2"/>
                </a:solidFill>
                <a:sym typeface="Monotype Sorts" pitchFamily="2" charset="2"/>
              </a:rPr>
              <a:t>(2)  </a:t>
            </a:r>
            <a:r>
              <a:rPr lang="zh-CN" altLang="en-US">
                <a:solidFill>
                  <a:schemeClr val="tx2"/>
                </a:solidFill>
                <a:sym typeface="Monotype Sorts" pitchFamily="2" charset="2"/>
              </a:rPr>
              <a:t>用箭头表示：箭头指向为电压的参考方向</a:t>
            </a:r>
            <a:endParaRPr lang="zh-CN" altLang="en-US" sz="3200">
              <a:solidFill>
                <a:schemeClr val="tx2"/>
              </a:solidFill>
              <a:sym typeface="Monotype Sorts" pitchFamily="2" charset="2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6D8FF03-4778-67B5-869B-FC6E24BF6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650" y="3998913"/>
            <a:ext cx="781050" cy="266700"/>
          </a:xfrm>
          <a:prstGeom prst="rect">
            <a:avLst/>
          </a:prstGeom>
          <a:solidFill>
            <a:srgbClr val="00FF00"/>
          </a:solidFill>
          <a:ln w="381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910D1DFC-5D59-03A4-3F45-67EC90C1E046}"/>
              </a:ext>
            </a:extLst>
          </p:cNvPr>
          <p:cNvGrpSpPr>
            <a:grpSpLocks/>
          </p:cNvGrpSpPr>
          <p:nvPr/>
        </p:nvGrpSpPr>
        <p:grpSpPr bwMode="auto">
          <a:xfrm>
            <a:off x="3163888" y="4100513"/>
            <a:ext cx="871537" cy="88900"/>
            <a:chOff x="680" y="2744"/>
            <a:chExt cx="549" cy="56"/>
          </a:xfrm>
        </p:grpSpPr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4B6E66EB-377A-EB00-E92C-3518473C35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7" y="2766"/>
              <a:ext cx="4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E802E65D-EB89-EA72-EC69-DF20DFEDC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744"/>
              <a:ext cx="47" cy="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AFA3ACE-5B51-5B8C-3091-C6B1AA9D1F0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865688" y="4087813"/>
            <a:ext cx="871537" cy="88900"/>
            <a:chOff x="680" y="2744"/>
            <a:chExt cx="549" cy="56"/>
          </a:xfrm>
        </p:grpSpPr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39758390-63F0-5DC5-2749-C357EF42C1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7" y="2766"/>
              <a:ext cx="4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026BC7A2-64F4-49DB-D82C-C46B24394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744"/>
              <a:ext cx="47" cy="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2" name="Line 12">
            <a:extLst>
              <a:ext uri="{FF2B5EF4-FFF2-40B4-BE49-F238E27FC236}">
                <a16:creationId xmlns:a16="http://schemas.microsoft.com/office/drawing/2014/main" id="{F6528038-E96F-1C4C-3B3D-D834E03907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1388" y="3821113"/>
            <a:ext cx="16891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08F87779-4A49-5EE2-FF5D-D13D7E85B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8" y="3389313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i="1">
                <a:solidFill>
                  <a:srgbClr val="993300"/>
                </a:solidFill>
                <a:sym typeface="Symbol" pitchFamily="18" charset="2"/>
              </a:rPr>
              <a:t>v</a:t>
            </a: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05BF1EC-1A90-EB03-BD89-29D8DE25BB9A}"/>
              </a:ext>
            </a:extLst>
          </p:cNvPr>
          <p:cNvGrpSpPr>
            <a:grpSpLocks/>
          </p:cNvGrpSpPr>
          <p:nvPr/>
        </p:nvGrpSpPr>
        <p:grpSpPr bwMode="auto">
          <a:xfrm>
            <a:off x="666750" y="4635500"/>
            <a:ext cx="7881938" cy="1649413"/>
            <a:chOff x="420" y="2920"/>
            <a:chExt cx="4965" cy="1039"/>
          </a:xfrm>
        </p:grpSpPr>
        <p:sp>
          <p:nvSpPr>
            <p:cNvPr id="15" name="Text Box 15">
              <a:extLst>
                <a:ext uri="{FF2B5EF4-FFF2-40B4-BE49-F238E27FC236}">
                  <a16:creationId xmlns:a16="http://schemas.microsoft.com/office/drawing/2014/main" id="{FCCD6FE1-7064-BA06-8728-75898F287D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" y="2920"/>
              <a:ext cx="4965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marL="381000" indent="-3810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r>
                <a:rPr lang="en-US" altLang="zh-CN">
                  <a:solidFill>
                    <a:schemeClr val="tx2"/>
                  </a:solidFill>
                  <a:sym typeface="Monotype Sorts" pitchFamily="2" charset="2"/>
                </a:rPr>
                <a:t>(3)  </a:t>
              </a:r>
              <a:r>
                <a:rPr lang="zh-CN" altLang="en-US">
                  <a:solidFill>
                    <a:schemeClr val="tx2"/>
                  </a:solidFill>
                  <a:sym typeface="Monotype Sorts" pitchFamily="2" charset="2"/>
                </a:rPr>
                <a:t>用双下标表示：如 </a:t>
              </a:r>
              <a:r>
                <a:rPr lang="en-US" altLang="zh-CN" i="1">
                  <a:solidFill>
                    <a:schemeClr val="tx2"/>
                  </a:solidFill>
                  <a:sym typeface="Monotype Sorts" pitchFamily="2" charset="2"/>
                </a:rPr>
                <a:t>v</a:t>
              </a:r>
              <a:r>
                <a:rPr lang="en-US" altLang="zh-CN" i="1" baseline="-25000">
                  <a:solidFill>
                    <a:schemeClr val="tx2"/>
                  </a:solidFill>
                  <a:sym typeface="Monotype Sorts" pitchFamily="2" charset="2"/>
                </a:rPr>
                <a:t>ab</a:t>
              </a:r>
              <a:r>
                <a:rPr lang="en-US" altLang="zh-CN" i="1">
                  <a:solidFill>
                    <a:schemeClr val="tx2"/>
                  </a:solidFill>
                  <a:sym typeface="Monotype Sorts" pitchFamily="2" charset="2"/>
                </a:rPr>
                <a:t> </a:t>
              </a:r>
              <a:r>
                <a:rPr lang="en-US" altLang="zh-CN">
                  <a:solidFill>
                    <a:schemeClr val="tx2"/>
                  </a:solidFill>
                  <a:sym typeface="Monotype Sorts" pitchFamily="2" charset="2"/>
                </a:rPr>
                <a:t>, </a:t>
              </a:r>
              <a:r>
                <a:rPr lang="zh-CN" altLang="en-US">
                  <a:solidFill>
                    <a:schemeClr val="tx2"/>
                  </a:solidFill>
                </a:rPr>
                <a:t>由</a:t>
              </a:r>
              <a:r>
                <a:rPr lang="en-US" altLang="zh-CN">
                  <a:solidFill>
                    <a:schemeClr val="tx2"/>
                  </a:solidFill>
                </a:rPr>
                <a:t>a</a:t>
              </a:r>
              <a:r>
                <a:rPr lang="zh-CN" altLang="en-US">
                  <a:solidFill>
                    <a:schemeClr val="tx2"/>
                  </a:solidFill>
                </a:rPr>
                <a:t>指向</a:t>
              </a:r>
              <a:r>
                <a:rPr lang="en-US" altLang="zh-CN">
                  <a:solidFill>
                    <a:schemeClr val="tx2"/>
                  </a:solidFill>
                </a:rPr>
                <a:t>b</a:t>
              </a:r>
              <a:r>
                <a:rPr lang="zh-CN" altLang="en-US">
                  <a:solidFill>
                    <a:schemeClr val="tx2"/>
                  </a:solidFill>
                </a:rPr>
                <a:t>的方向为电压</a:t>
              </a:r>
            </a:p>
            <a:p>
              <a:pPr algn="just"/>
              <a:r>
                <a:rPr lang="zh-CN" altLang="en-US">
                  <a:solidFill>
                    <a:schemeClr val="tx2"/>
                  </a:solidFill>
                </a:rPr>
                <a:t>       的参考方向。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0A27D7C9-9963-D8B8-000D-EC89D2821C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3" y="3299"/>
              <a:ext cx="1760" cy="660"/>
              <a:chOff x="2139" y="768"/>
              <a:chExt cx="1760" cy="660"/>
            </a:xfrm>
          </p:grpSpPr>
          <p:sp>
            <p:nvSpPr>
              <p:cNvPr id="17" name="Text Box 17">
                <a:extLst>
                  <a:ext uri="{FF2B5EF4-FFF2-40B4-BE49-F238E27FC236}">
                    <a16:creationId xmlns:a16="http://schemas.microsoft.com/office/drawing/2014/main" id="{B59F433B-34B8-F8EE-8813-4C701E1C58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9" y="114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>
                    <a:solidFill>
                      <a:schemeClr val="tx2"/>
                    </a:solidFill>
                  </a:rPr>
                  <a:t>a</a:t>
                </a:r>
                <a:endParaRPr lang="en-US" altLang="zh-CN" sz="3200">
                  <a:solidFill>
                    <a:schemeClr val="tx2"/>
                  </a:solidFill>
                </a:endParaRPr>
              </a:p>
            </p:txBody>
          </p:sp>
          <p:sp>
            <p:nvSpPr>
              <p:cNvPr id="18" name="Text Box 18">
                <a:extLst>
                  <a:ext uri="{FF2B5EF4-FFF2-40B4-BE49-F238E27FC236}">
                    <a16:creationId xmlns:a16="http://schemas.microsoft.com/office/drawing/2014/main" id="{FBA4BF4F-4405-0B5F-A8FD-46C2667469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76" y="1127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>
                    <a:solidFill>
                      <a:schemeClr val="tx2"/>
                    </a:solidFill>
                  </a:rPr>
                  <a:t>b</a:t>
                </a:r>
                <a:endParaRPr lang="en-US" altLang="zh-CN" sz="3200">
                  <a:solidFill>
                    <a:schemeClr val="tx2"/>
                  </a:solidFill>
                </a:endParaRPr>
              </a:p>
            </p:txBody>
          </p:sp>
          <p:sp>
            <p:nvSpPr>
              <p:cNvPr id="19" name="Text Box 19">
                <a:extLst>
                  <a:ext uri="{FF2B5EF4-FFF2-40B4-BE49-F238E27FC236}">
                    <a16:creationId xmlns:a16="http://schemas.microsoft.com/office/drawing/2014/main" id="{97189288-15BF-8193-4035-44889D7AC5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1" y="768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 i="1" dirty="0" err="1">
                    <a:solidFill>
                      <a:schemeClr val="tx2"/>
                    </a:solidFill>
                  </a:rPr>
                  <a:t>v</a:t>
                </a:r>
                <a:r>
                  <a:rPr lang="en-US" altLang="zh-CN" i="1" baseline="-25000" dirty="0" err="1">
                    <a:solidFill>
                      <a:schemeClr val="tx2"/>
                    </a:solidFill>
                  </a:rPr>
                  <a:t>ab</a:t>
                </a:r>
                <a:endParaRPr lang="en-US" altLang="zh-CN" sz="3200" i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0" name="Rectangle 20">
                <a:extLst>
                  <a:ext uri="{FF2B5EF4-FFF2-40B4-BE49-F238E27FC236}">
                    <a16:creationId xmlns:a16="http://schemas.microsoft.com/office/drawing/2014/main" id="{C3EFAAA8-6CBA-CFB0-A047-29DE170DE6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3" y="1072"/>
                <a:ext cx="492" cy="168"/>
              </a:xfrm>
              <a:prstGeom prst="rect">
                <a:avLst/>
              </a:prstGeom>
              <a:solidFill>
                <a:srgbClr val="00FF00"/>
              </a:solidFill>
              <a:ln w="381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1" name="Line 21">
                <a:extLst>
                  <a:ext uri="{FF2B5EF4-FFF2-40B4-BE49-F238E27FC236}">
                    <a16:creationId xmlns:a16="http://schemas.microsoft.com/office/drawing/2014/main" id="{75FAE2B0-470A-EF6C-317A-65C7087B07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57" y="1158"/>
                <a:ext cx="49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" name="Oval 22">
                <a:extLst>
                  <a:ext uri="{FF2B5EF4-FFF2-40B4-BE49-F238E27FC236}">
                    <a16:creationId xmlns:a16="http://schemas.microsoft.com/office/drawing/2014/main" id="{CCE541E8-5490-064A-05F0-5445185D0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1136"/>
                <a:ext cx="4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3" name="Line 23">
                <a:extLst>
                  <a:ext uri="{FF2B5EF4-FFF2-40B4-BE49-F238E27FC236}">
                    <a16:creationId xmlns:a16="http://schemas.microsoft.com/office/drawing/2014/main" id="{610AC4C3-1429-3758-AD41-60FA01CF6C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72" y="1150"/>
                <a:ext cx="49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4" name="Oval 24">
                <a:extLst>
                  <a:ext uri="{FF2B5EF4-FFF2-40B4-BE49-F238E27FC236}">
                    <a16:creationId xmlns:a16="http://schemas.microsoft.com/office/drawing/2014/main" id="{823561D6-D503-E418-8214-8A655FCC31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774" y="1128"/>
                <a:ext cx="4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</p:grpSp>
      <p:sp>
        <p:nvSpPr>
          <p:cNvPr id="25" name="Text Box 25">
            <a:extLst>
              <a:ext uri="{FF2B5EF4-FFF2-40B4-BE49-F238E27FC236}">
                <a16:creationId xmlns:a16="http://schemas.microsoft.com/office/drawing/2014/main" id="{5646B3F0-ED5C-9481-F992-C09FC8FE7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352425"/>
            <a:ext cx="431852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dirty="0">
                <a:solidFill>
                  <a:srgbClr val="0000CC"/>
                </a:solidFill>
                <a:sym typeface="Wingdings 2" pitchFamily="18" charset="2"/>
              </a:rPr>
              <a:t>电压参考方向的三种表示方式</a:t>
            </a:r>
            <a:endParaRPr lang="zh-CN" altLang="en-US" sz="3600" dirty="0">
              <a:solidFill>
                <a:srgbClr val="0000CC"/>
              </a:solidFill>
              <a:sym typeface="Wingdings 2" pitchFamily="18" charset="2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7CEAED4A-0D48-0CCA-74A2-EA35C8F7E49D}"/>
              </a:ext>
            </a:extLst>
          </p:cNvPr>
          <p:cNvGrpSpPr>
            <a:grpSpLocks/>
          </p:cNvGrpSpPr>
          <p:nvPr/>
        </p:nvGrpSpPr>
        <p:grpSpPr bwMode="auto">
          <a:xfrm>
            <a:off x="600073" y="1110387"/>
            <a:ext cx="7364416" cy="1581220"/>
            <a:chOff x="390" y="696"/>
            <a:chExt cx="4639" cy="880"/>
          </a:xfrm>
        </p:grpSpPr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C45491F-CF14-C61F-57AB-DFE988DA4C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5" y="1145"/>
              <a:ext cx="1669" cy="431"/>
              <a:chOff x="2784" y="2729"/>
              <a:chExt cx="1669" cy="43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73577E3-5856-9BB5-8DBC-40376125E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5" y="2992"/>
                <a:ext cx="492" cy="168"/>
              </a:xfrm>
              <a:prstGeom prst="rect">
                <a:avLst/>
              </a:prstGeom>
              <a:solidFill>
                <a:srgbClr val="00FF00"/>
              </a:solidFill>
              <a:ln w="38100" cap="sq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0" name="Text Box 29">
                <a:extLst>
                  <a:ext uri="{FF2B5EF4-FFF2-40B4-BE49-F238E27FC236}">
                    <a16:creationId xmlns:a16="http://schemas.microsoft.com/office/drawing/2014/main" id="{64EB1F15-14A6-ABB2-8B5E-FF4019C94B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84" y="2746"/>
                <a:ext cx="18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 sz="2000" dirty="0">
                    <a:solidFill>
                      <a:srgbClr val="993300"/>
                    </a:solidFill>
                    <a:sym typeface="CommonBullets" pitchFamily="34" charset="2"/>
                  </a:rPr>
                  <a:t>+</a:t>
                </a:r>
                <a:endParaRPr lang="en-US" altLang="zh-CN" sz="2000" dirty="0">
                  <a:solidFill>
                    <a:srgbClr val="993300"/>
                  </a:solidFill>
                </a:endParaRPr>
              </a:p>
            </p:txBody>
          </p:sp>
          <p:sp>
            <p:nvSpPr>
              <p:cNvPr id="31" name="Line 30">
                <a:extLst>
                  <a:ext uri="{FF2B5EF4-FFF2-40B4-BE49-F238E27FC236}">
                    <a16:creationId xmlns:a16="http://schemas.microsoft.com/office/drawing/2014/main" id="{A80B31C8-A750-E8F7-E8A0-5841EE89FB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36" y="2882"/>
                <a:ext cx="117" cy="2"/>
              </a:xfrm>
              <a:prstGeom prst="line">
                <a:avLst/>
              </a:prstGeom>
              <a:noFill/>
              <a:ln w="28575" cap="sq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2" name="Text Box 31">
                <a:extLst>
                  <a:ext uri="{FF2B5EF4-FFF2-40B4-BE49-F238E27FC236}">
                    <a16:creationId xmlns:a16="http://schemas.microsoft.com/office/drawing/2014/main" id="{1007429D-4903-BFF0-138C-D7F4B04270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0" y="2729"/>
                <a:ext cx="18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/>
                <a:r>
                  <a:rPr lang="en-US" altLang="zh-CN" sz="2000" i="1">
                    <a:solidFill>
                      <a:srgbClr val="993300"/>
                    </a:solidFill>
                  </a:rPr>
                  <a:t>v</a:t>
                </a: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DF45949-3E58-5FAB-9894-9DF1CAA817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32" y="3056"/>
                <a:ext cx="549" cy="56"/>
                <a:chOff x="680" y="2744"/>
                <a:chExt cx="549" cy="56"/>
              </a:xfrm>
            </p:grpSpPr>
            <p:sp>
              <p:nvSpPr>
                <p:cNvPr id="37" name="Line 33">
                  <a:extLst>
                    <a:ext uri="{FF2B5EF4-FFF2-40B4-BE49-F238E27FC236}">
                      <a16:creationId xmlns:a16="http://schemas.microsoft.com/office/drawing/2014/main" id="{12DE22ED-7539-6CF4-447A-2ACFA9AC62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37" y="2766"/>
                  <a:ext cx="492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8" name="Oval 34">
                  <a:extLst>
                    <a:ext uri="{FF2B5EF4-FFF2-40B4-BE49-F238E27FC236}">
                      <a16:creationId xmlns:a16="http://schemas.microsoft.com/office/drawing/2014/main" id="{25E44B83-27C7-4A4F-26B3-DBE9366227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0" y="2744"/>
                  <a:ext cx="4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 marL="742950" indent="-28575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 marL="11430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 marL="16002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 marL="20574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grpSp>
            <p:nvGrpSpPr>
              <p:cNvPr id="34" name="Group 35">
                <a:extLst>
                  <a:ext uri="{FF2B5EF4-FFF2-40B4-BE49-F238E27FC236}">
                    <a16:creationId xmlns:a16="http://schemas.microsoft.com/office/drawing/2014/main" id="{5DB780F6-0392-3BEC-B1FB-9B8619000B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3904" y="3048"/>
                <a:ext cx="549" cy="56"/>
                <a:chOff x="680" y="2744"/>
                <a:chExt cx="549" cy="56"/>
              </a:xfrm>
            </p:grpSpPr>
            <p:sp>
              <p:nvSpPr>
                <p:cNvPr id="35" name="Line 36">
                  <a:extLst>
                    <a:ext uri="{FF2B5EF4-FFF2-40B4-BE49-F238E27FC236}">
                      <a16:creationId xmlns:a16="http://schemas.microsoft.com/office/drawing/2014/main" id="{6D9B23EB-5AC2-1A02-6659-3B63DAD54D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37" y="2766"/>
                  <a:ext cx="492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6" name="Oval 37">
                  <a:extLst>
                    <a:ext uri="{FF2B5EF4-FFF2-40B4-BE49-F238E27FC236}">
                      <a16:creationId xmlns:a16="http://schemas.microsoft.com/office/drawing/2014/main" id="{D33E4B0C-9186-CCB9-C377-0058E8E347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0" y="2744"/>
                  <a:ext cx="4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1pPr>
                  <a:lvl2pPr marL="742950" indent="-28575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2pPr>
                  <a:lvl3pPr marL="11430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3pPr>
                  <a:lvl4pPr marL="16002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4pPr>
                  <a:lvl5pPr marL="2057400" indent="-228600" eaLnBrk="0" hangingPunct="0"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 b="1">
                      <a:solidFill>
                        <a:schemeClr val="tx1"/>
                      </a:solidFill>
                      <a:latin typeface="Times New Roman" pitchFamily="18" charset="0"/>
                      <a:ea typeface="宋体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</p:grpSp>
        <p:sp>
          <p:nvSpPr>
            <p:cNvPr id="28" name="Text Box 38">
              <a:extLst>
                <a:ext uri="{FF2B5EF4-FFF2-40B4-BE49-F238E27FC236}">
                  <a16:creationId xmlns:a16="http://schemas.microsoft.com/office/drawing/2014/main" id="{402B72F1-573A-B13B-35A7-EE8D69D20E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" y="696"/>
              <a:ext cx="4639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marL="476250" indent="-4762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>
                <a:buAutoNum type="arabicParenBoth"/>
              </a:pPr>
              <a:r>
                <a:rPr lang="en-US" altLang="zh-CN" dirty="0">
                  <a:solidFill>
                    <a:schemeClr val="tx2"/>
                  </a:solidFill>
                  <a:sym typeface="Monotype Sorts" pitchFamily="2" charset="2"/>
                </a:rPr>
                <a:t>【</a:t>
              </a:r>
              <a:r>
                <a:rPr lang="zh-CN" altLang="en-US" dirty="0">
                  <a:solidFill>
                    <a:srgbClr val="C00000"/>
                  </a:solidFill>
                  <a:sym typeface="Monotype Sorts" pitchFamily="2" charset="2"/>
                </a:rPr>
                <a:t>最常用</a:t>
              </a:r>
              <a:r>
                <a:rPr lang="en-US" altLang="zh-CN" dirty="0">
                  <a:solidFill>
                    <a:schemeClr val="tx2"/>
                  </a:solidFill>
                  <a:sym typeface="Monotype Sorts" pitchFamily="2" charset="2"/>
                </a:rPr>
                <a:t>】</a:t>
              </a:r>
              <a:r>
                <a:rPr lang="zh-CN" altLang="en-US" dirty="0">
                  <a:solidFill>
                    <a:schemeClr val="tx2"/>
                  </a:solidFill>
                  <a:sym typeface="Monotype Sorts" pitchFamily="2" charset="2"/>
                </a:rPr>
                <a:t>用</a:t>
              </a:r>
              <a:r>
                <a:rPr lang="zh-CN" altLang="en-US" dirty="0">
                  <a:solidFill>
                    <a:srgbClr val="C00000"/>
                  </a:solidFill>
                  <a:sym typeface="Monotype Sorts" pitchFamily="2" charset="2"/>
                </a:rPr>
                <a:t>正负极性表示</a:t>
              </a:r>
              <a:r>
                <a:rPr lang="zh-CN" altLang="en-US" dirty="0">
                  <a:solidFill>
                    <a:schemeClr val="tx2"/>
                  </a:solidFill>
                  <a:sym typeface="Monotype Sorts" pitchFamily="2" charset="2"/>
                </a:rPr>
                <a:t>（</a:t>
              </a:r>
              <a:r>
                <a:rPr lang="en-US" altLang="zh-CN" dirty="0">
                  <a:solidFill>
                    <a:schemeClr val="tx2"/>
                  </a:solidFill>
                  <a:sym typeface="Monotype Sorts" pitchFamily="2" charset="2"/>
                </a:rPr>
                <a:t>voltage polarity</a:t>
              </a:r>
              <a:r>
                <a:rPr lang="zh-CN" altLang="en-US" dirty="0">
                  <a:solidFill>
                    <a:schemeClr val="tx2"/>
                  </a:solidFill>
                  <a:sym typeface="Monotype Sorts" pitchFamily="2" charset="2"/>
                </a:rPr>
                <a:t>）：</a:t>
              </a:r>
              <a:endParaRPr lang="en-US" altLang="zh-CN" dirty="0">
                <a:solidFill>
                  <a:schemeClr val="tx2"/>
                </a:solidFill>
                <a:sym typeface="Monotype Sorts" pitchFamily="2" charset="2"/>
              </a:endParaRPr>
            </a:p>
            <a:p>
              <a:pPr marL="0" indent="0"/>
              <a:r>
                <a:rPr lang="zh-CN" altLang="en-US" dirty="0">
                  <a:solidFill>
                    <a:schemeClr val="tx2"/>
                  </a:solidFill>
                  <a:sym typeface="Monotype Sorts" pitchFamily="2" charset="2"/>
                </a:rPr>
                <a:t>由正极指向负极的方向为电压的参考方向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6391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DE73358-77EA-59D3-72FC-80969A1AB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12</a:t>
            </a:fld>
            <a:endParaRPr lang="en-US" altLang="zh-CN" dirty="0"/>
          </a:p>
        </p:txBody>
      </p:sp>
      <p:sp>
        <p:nvSpPr>
          <p:cNvPr id="2" name="Text Box 25">
            <a:extLst>
              <a:ext uri="{FF2B5EF4-FFF2-40B4-BE49-F238E27FC236}">
                <a16:creationId xmlns:a16="http://schemas.microsoft.com/office/drawing/2014/main" id="{7D61FF35-9F0F-B66E-5855-BD8B956C5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18" y="595759"/>
            <a:ext cx="7488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dirty="0">
                <a:solidFill>
                  <a:srgbClr val="0000CC"/>
                </a:solidFill>
                <a:sym typeface="Wingdings 2" pitchFamily="18" charset="2"/>
              </a:rPr>
              <a:t>关联和非关联的参考方向</a:t>
            </a:r>
            <a:endParaRPr lang="zh-CN" altLang="en-US" sz="3600" dirty="0">
              <a:solidFill>
                <a:srgbClr val="0000CC"/>
              </a:solidFill>
              <a:sym typeface="Wingdings 2" pitchFamily="18" charset="2"/>
            </a:endParaRPr>
          </a:p>
        </p:txBody>
      </p:sp>
      <p:sp>
        <p:nvSpPr>
          <p:cNvPr id="3" name="Rectangle 55">
            <a:extLst>
              <a:ext uri="{FF2B5EF4-FFF2-40B4-BE49-F238E27FC236}">
                <a16:creationId xmlns:a16="http://schemas.microsoft.com/office/drawing/2014/main" id="{F3F04B7D-E8D9-9816-5A22-276F7ADA5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9475" y="1717675"/>
            <a:ext cx="781050" cy="266700"/>
          </a:xfrm>
          <a:prstGeom prst="rect">
            <a:avLst/>
          </a:prstGeom>
          <a:solidFill>
            <a:srgbClr val="00FF00"/>
          </a:solidFill>
          <a:ln w="381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Text Box 56">
            <a:extLst>
              <a:ext uri="{FF2B5EF4-FFF2-40B4-BE49-F238E27FC236}">
                <a16:creationId xmlns:a16="http://schemas.microsoft.com/office/drawing/2014/main" id="{730AD98C-2BEC-4B68-14A2-1852A4811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1209675"/>
            <a:ext cx="293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993300"/>
                </a:solidFill>
                <a:sym typeface="CommonBullets" pitchFamily="34" charset="2"/>
              </a:rPr>
              <a:t>+</a:t>
            </a:r>
            <a:endParaRPr lang="en-US" altLang="zh-CN" sz="3200">
              <a:solidFill>
                <a:srgbClr val="993300"/>
              </a:solidFill>
            </a:endParaRPr>
          </a:p>
        </p:txBody>
      </p:sp>
      <p:sp>
        <p:nvSpPr>
          <p:cNvPr id="7" name="Line 57">
            <a:extLst>
              <a:ext uri="{FF2B5EF4-FFF2-40B4-BE49-F238E27FC236}">
                <a16:creationId xmlns:a16="http://schemas.microsoft.com/office/drawing/2014/main" id="{AF95F8FE-9247-6C7E-E8C1-A9BA3496A7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3313" y="1489075"/>
            <a:ext cx="185737" cy="0"/>
          </a:xfrm>
          <a:prstGeom prst="line">
            <a:avLst/>
          </a:prstGeom>
          <a:noFill/>
          <a:ln w="28575" cap="sq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 Box 58">
            <a:extLst>
              <a:ext uri="{FF2B5EF4-FFF2-40B4-BE49-F238E27FC236}">
                <a16:creationId xmlns:a16="http://schemas.microsoft.com/office/drawing/2014/main" id="{27A15B56-D45F-F04E-2F0B-3E879B7A7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663" y="1300163"/>
            <a:ext cx="296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000" i="1">
                <a:solidFill>
                  <a:srgbClr val="993300"/>
                </a:solidFill>
              </a:rPr>
              <a:t>v</a:t>
            </a:r>
            <a:endParaRPr lang="en-US" altLang="zh-CN" sz="2000">
              <a:solidFill>
                <a:srgbClr val="993300"/>
              </a:solidFill>
            </a:endParaRPr>
          </a:p>
        </p:txBody>
      </p:sp>
      <p:grpSp>
        <p:nvGrpSpPr>
          <p:cNvPr id="9" name="Group 59">
            <a:extLst>
              <a:ext uri="{FF2B5EF4-FFF2-40B4-BE49-F238E27FC236}">
                <a16:creationId xmlns:a16="http://schemas.microsoft.com/office/drawing/2014/main" id="{E2629A55-7AE4-F26F-B719-50D27ACAD6DD}"/>
              </a:ext>
            </a:extLst>
          </p:cNvPr>
          <p:cNvGrpSpPr>
            <a:grpSpLocks/>
          </p:cNvGrpSpPr>
          <p:nvPr/>
        </p:nvGrpSpPr>
        <p:grpSpPr bwMode="auto">
          <a:xfrm>
            <a:off x="1255713" y="1819275"/>
            <a:ext cx="871537" cy="88900"/>
            <a:chOff x="680" y="2744"/>
            <a:chExt cx="549" cy="56"/>
          </a:xfrm>
        </p:grpSpPr>
        <p:sp>
          <p:nvSpPr>
            <p:cNvPr id="10" name="Line 60">
              <a:extLst>
                <a:ext uri="{FF2B5EF4-FFF2-40B4-BE49-F238E27FC236}">
                  <a16:creationId xmlns:a16="http://schemas.microsoft.com/office/drawing/2014/main" id="{0938A4BD-A1B0-00BC-4E1F-6B8BF33A0B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7" y="2766"/>
              <a:ext cx="4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Oval 61">
              <a:extLst>
                <a:ext uri="{FF2B5EF4-FFF2-40B4-BE49-F238E27FC236}">
                  <a16:creationId xmlns:a16="http://schemas.microsoft.com/office/drawing/2014/main" id="{187FAAA4-5663-64E6-2676-18189C718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744"/>
              <a:ext cx="47" cy="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12" name="Group 62">
            <a:extLst>
              <a:ext uri="{FF2B5EF4-FFF2-40B4-BE49-F238E27FC236}">
                <a16:creationId xmlns:a16="http://schemas.microsoft.com/office/drawing/2014/main" id="{E6D67360-FA4B-DBA5-8F44-41032E5AC2A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957513" y="1806575"/>
            <a:ext cx="871537" cy="88900"/>
            <a:chOff x="680" y="2744"/>
            <a:chExt cx="549" cy="56"/>
          </a:xfrm>
        </p:grpSpPr>
        <p:sp>
          <p:nvSpPr>
            <p:cNvPr id="13" name="Line 63">
              <a:extLst>
                <a:ext uri="{FF2B5EF4-FFF2-40B4-BE49-F238E27FC236}">
                  <a16:creationId xmlns:a16="http://schemas.microsoft.com/office/drawing/2014/main" id="{8A88F06A-2680-15A8-53D6-C774A675E2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7" y="2766"/>
              <a:ext cx="4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Oval 64">
              <a:extLst>
                <a:ext uri="{FF2B5EF4-FFF2-40B4-BE49-F238E27FC236}">
                  <a16:creationId xmlns:a16="http://schemas.microsoft.com/office/drawing/2014/main" id="{A6A0DF64-45B5-86EA-624A-8E056A8C4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744"/>
              <a:ext cx="47" cy="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5" name="Line 65">
            <a:extLst>
              <a:ext uri="{FF2B5EF4-FFF2-40B4-BE49-F238E27FC236}">
                <a16:creationId xmlns:a16="http://schemas.microsoft.com/office/drawing/2014/main" id="{8E29E6D6-5C12-CA88-C606-2F3781A2BD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2113" y="2174875"/>
            <a:ext cx="6731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Text Box 66">
            <a:extLst>
              <a:ext uri="{FF2B5EF4-FFF2-40B4-BE49-F238E27FC236}">
                <a16:creationId xmlns:a16="http://schemas.microsoft.com/office/drawing/2014/main" id="{2E5A1E9A-E2BA-85A8-B716-259B557FA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863" y="1946275"/>
            <a:ext cx="26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i="1">
                <a:solidFill>
                  <a:srgbClr val="993300"/>
                </a:solidFill>
                <a:sym typeface="Symbol" pitchFamily="18" charset="2"/>
              </a:rPr>
              <a:t>i</a:t>
            </a:r>
            <a:endParaRPr lang="en-US" altLang="zh-CN">
              <a:solidFill>
                <a:srgbClr val="993300"/>
              </a:solidFill>
              <a:sym typeface="Symbol" pitchFamily="18" charset="2"/>
            </a:endParaRPr>
          </a:p>
        </p:txBody>
      </p:sp>
      <p:sp>
        <p:nvSpPr>
          <p:cNvPr id="17" name="Rectangle 69">
            <a:extLst>
              <a:ext uri="{FF2B5EF4-FFF2-40B4-BE49-F238E27FC236}">
                <a16:creationId xmlns:a16="http://schemas.microsoft.com/office/drawing/2014/main" id="{3C48D7FF-CE7F-2800-0DA3-3C606B0C8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0575" y="1692275"/>
            <a:ext cx="781050" cy="266700"/>
          </a:xfrm>
          <a:prstGeom prst="rect">
            <a:avLst/>
          </a:prstGeom>
          <a:solidFill>
            <a:srgbClr val="00FF00"/>
          </a:solidFill>
          <a:ln w="38100" cap="sq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8" name="Text Box 70">
            <a:extLst>
              <a:ext uri="{FF2B5EF4-FFF2-40B4-BE49-F238E27FC236}">
                <a16:creationId xmlns:a16="http://schemas.microsoft.com/office/drawing/2014/main" id="{7E6897B4-8C8E-4E3A-1A77-FABCF42F6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1184275"/>
            <a:ext cx="293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800" dirty="0">
                <a:solidFill>
                  <a:srgbClr val="993300"/>
                </a:solidFill>
                <a:sym typeface="CommonBullets" pitchFamily="34" charset="2"/>
              </a:rPr>
              <a:t>+</a:t>
            </a:r>
            <a:endParaRPr lang="en-US" altLang="zh-CN" sz="3200" dirty="0">
              <a:solidFill>
                <a:srgbClr val="993300"/>
              </a:solidFill>
            </a:endParaRPr>
          </a:p>
        </p:txBody>
      </p:sp>
      <p:sp>
        <p:nvSpPr>
          <p:cNvPr id="20" name="Text Box 72">
            <a:extLst>
              <a:ext uri="{FF2B5EF4-FFF2-40B4-BE49-F238E27FC236}">
                <a16:creationId xmlns:a16="http://schemas.microsoft.com/office/drawing/2014/main" id="{4B6E392B-821A-DCC3-AB8B-37B364BF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763" y="1274763"/>
            <a:ext cx="296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000" i="1" dirty="0">
                <a:solidFill>
                  <a:srgbClr val="993300"/>
                </a:solidFill>
              </a:rPr>
              <a:t>v</a:t>
            </a:r>
            <a:endParaRPr lang="en-US" altLang="zh-CN" sz="2000" dirty="0">
              <a:solidFill>
                <a:srgbClr val="993300"/>
              </a:solidFill>
            </a:endParaRPr>
          </a:p>
        </p:txBody>
      </p:sp>
      <p:grpSp>
        <p:nvGrpSpPr>
          <p:cNvPr id="21" name="Group 73">
            <a:extLst>
              <a:ext uri="{FF2B5EF4-FFF2-40B4-BE49-F238E27FC236}">
                <a16:creationId xmlns:a16="http://schemas.microsoft.com/office/drawing/2014/main" id="{7A0388A8-5FAF-1A4B-3810-1AFC05BE8DD1}"/>
              </a:ext>
            </a:extLst>
          </p:cNvPr>
          <p:cNvGrpSpPr>
            <a:grpSpLocks/>
          </p:cNvGrpSpPr>
          <p:nvPr/>
        </p:nvGrpSpPr>
        <p:grpSpPr bwMode="auto">
          <a:xfrm>
            <a:off x="4976813" y="1793875"/>
            <a:ext cx="871537" cy="88900"/>
            <a:chOff x="680" y="2744"/>
            <a:chExt cx="549" cy="56"/>
          </a:xfrm>
        </p:grpSpPr>
        <p:sp>
          <p:nvSpPr>
            <p:cNvPr id="22" name="Line 74">
              <a:extLst>
                <a:ext uri="{FF2B5EF4-FFF2-40B4-BE49-F238E27FC236}">
                  <a16:creationId xmlns:a16="http://schemas.microsoft.com/office/drawing/2014/main" id="{620813E7-19F3-4E4A-E619-D502D7B6B2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7" y="2766"/>
              <a:ext cx="4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Oval 75">
              <a:extLst>
                <a:ext uri="{FF2B5EF4-FFF2-40B4-BE49-F238E27FC236}">
                  <a16:creationId xmlns:a16="http://schemas.microsoft.com/office/drawing/2014/main" id="{786A0BB5-B96D-8BCC-04CE-2CCB4A91D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744"/>
              <a:ext cx="47" cy="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24" name="Group 76">
            <a:extLst>
              <a:ext uri="{FF2B5EF4-FFF2-40B4-BE49-F238E27FC236}">
                <a16:creationId xmlns:a16="http://schemas.microsoft.com/office/drawing/2014/main" id="{10ED64DB-8982-CD27-F1B5-F6D1DA75F33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678613" y="1781175"/>
            <a:ext cx="871537" cy="88900"/>
            <a:chOff x="680" y="2744"/>
            <a:chExt cx="549" cy="56"/>
          </a:xfrm>
        </p:grpSpPr>
        <p:sp>
          <p:nvSpPr>
            <p:cNvPr id="25" name="Line 77">
              <a:extLst>
                <a:ext uri="{FF2B5EF4-FFF2-40B4-BE49-F238E27FC236}">
                  <a16:creationId xmlns:a16="http://schemas.microsoft.com/office/drawing/2014/main" id="{967AEE9A-21FF-1E84-D218-2C02FDBAD0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7" y="2766"/>
              <a:ext cx="4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" name="Oval 78">
              <a:extLst>
                <a:ext uri="{FF2B5EF4-FFF2-40B4-BE49-F238E27FC236}">
                  <a16:creationId xmlns:a16="http://schemas.microsoft.com/office/drawing/2014/main" id="{B21DFC16-D2AB-39DF-005C-5A199D0D55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744"/>
              <a:ext cx="47" cy="5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27" name="Line 79">
            <a:extLst>
              <a:ext uri="{FF2B5EF4-FFF2-40B4-BE49-F238E27FC236}">
                <a16:creationId xmlns:a16="http://schemas.microsoft.com/office/drawing/2014/main" id="{7D1371B4-E2D2-74D3-3505-BD59A89A48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2149475"/>
            <a:ext cx="6731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Text Box 80">
            <a:extLst>
              <a:ext uri="{FF2B5EF4-FFF2-40B4-BE49-F238E27FC236}">
                <a16:creationId xmlns:a16="http://schemas.microsoft.com/office/drawing/2014/main" id="{B7927BB5-D569-B17F-72C3-F5F7C5837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0063" y="1920875"/>
            <a:ext cx="26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i="1" dirty="0" err="1">
                <a:solidFill>
                  <a:schemeClr val="tx2"/>
                </a:solidFill>
                <a:sym typeface="Symbol" pitchFamily="18" charset="2"/>
              </a:rPr>
              <a:t>i</a:t>
            </a:r>
            <a:endParaRPr lang="en-US" altLang="zh-CN" dirty="0">
              <a:solidFill>
                <a:schemeClr val="tx2"/>
              </a:solidFill>
              <a:sym typeface="Symbol" pitchFamily="18" charset="2"/>
            </a:endParaRPr>
          </a:p>
        </p:txBody>
      </p:sp>
      <p:sp>
        <p:nvSpPr>
          <p:cNvPr id="29" name="Text Box 81">
            <a:extLst>
              <a:ext uri="{FF2B5EF4-FFF2-40B4-BE49-F238E27FC236}">
                <a16:creationId xmlns:a16="http://schemas.microsoft.com/office/drawing/2014/main" id="{4C51DA51-D00B-5977-1536-7CE952889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38" y="2352675"/>
            <a:ext cx="202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zh-CN">
                <a:solidFill>
                  <a:srgbClr val="FF0000"/>
                </a:solidFill>
                <a:latin typeface="宋体" charset="-122"/>
              </a:rPr>
              <a:t>关联</a:t>
            </a:r>
            <a:r>
              <a:rPr lang="zh-CN" altLang="zh-CN">
                <a:latin typeface="宋体" charset="-122"/>
              </a:rPr>
              <a:t>参考方向</a:t>
            </a:r>
            <a:endParaRPr lang="zh-CN" altLang="en-US">
              <a:latin typeface="宋体" charset="-122"/>
            </a:endParaRPr>
          </a:p>
        </p:txBody>
      </p:sp>
      <p:sp>
        <p:nvSpPr>
          <p:cNvPr id="30" name="Text Box 82">
            <a:extLst>
              <a:ext uri="{FF2B5EF4-FFF2-40B4-BE49-F238E27FC236}">
                <a16:creationId xmlns:a16="http://schemas.microsoft.com/office/drawing/2014/main" id="{8E73D48F-1ECB-9CB8-07F8-81BE8F783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2339975"/>
            <a:ext cx="2328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zh-CN">
                <a:solidFill>
                  <a:srgbClr val="FF0000"/>
                </a:solidFill>
                <a:latin typeface="宋体" charset="-122"/>
              </a:rPr>
              <a:t>非关联</a:t>
            </a:r>
            <a:r>
              <a:rPr lang="zh-CN" altLang="zh-CN">
                <a:latin typeface="宋体" charset="-122"/>
              </a:rPr>
              <a:t>参考方向</a:t>
            </a:r>
            <a:endParaRPr lang="zh-CN" altLang="en-US">
              <a:latin typeface="宋体" charset="-122"/>
            </a:endParaRPr>
          </a:p>
        </p:txBody>
      </p:sp>
      <p:sp>
        <p:nvSpPr>
          <p:cNvPr id="31" name="Text Box 89">
            <a:extLst>
              <a:ext uri="{FF2B5EF4-FFF2-40B4-BE49-F238E27FC236}">
                <a16:creationId xmlns:a16="http://schemas.microsoft.com/office/drawing/2014/main" id="{FA403DC7-FE0F-5183-195C-D92E7C51E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2900363"/>
            <a:ext cx="7736656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itchFamily="2" charset="2"/>
              <a:buChar char="p"/>
            </a:pPr>
            <a:r>
              <a:rPr kumimoji="0" lang="en-US" altLang="zh-CN" sz="2800" b="0" dirty="0">
                <a:latin typeface="Arial" charset="0"/>
                <a:ea typeface="黑体" pitchFamily="49" charset="-122"/>
              </a:rPr>
              <a:t> </a:t>
            </a:r>
            <a:r>
              <a:rPr kumimoji="0" lang="zh-CN" altLang="en-US" dirty="0">
                <a:latin typeface="宋体" charset="-122"/>
              </a:rPr>
              <a:t>对电阻元件而言，流过电阻的电流的方向总是与电压降的方向一致；任意元件指定了一个参考方向后，另一个一般取关联的参考方向。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p"/>
            </a:pPr>
            <a:r>
              <a:rPr kumimoji="0" lang="zh-CN" altLang="en-US" dirty="0">
                <a:latin typeface="宋体" charset="-122"/>
              </a:rPr>
              <a:t> 对于电源内部，其电压、电流一般取非关联参考方向。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D4224EB8-9C8F-BBA1-4CC5-76C81D612B17}"/>
              </a:ext>
            </a:extLst>
          </p:cNvPr>
          <p:cNvGrpSpPr/>
          <p:nvPr/>
        </p:nvGrpSpPr>
        <p:grpSpPr>
          <a:xfrm>
            <a:off x="3203848" y="5163986"/>
            <a:ext cx="2436811" cy="915965"/>
            <a:chOff x="3754438" y="5329260"/>
            <a:chExt cx="2436811" cy="915965"/>
          </a:xfrm>
        </p:grpSpPr>
        <p:sp>
          <p:nvSpPr>
            <p:cNvPr id="33" name="Line 57">
              <a:extLst>
                <a:ext uri="{FF2B5EF4-FFF2-40B4-BE49-F238E27FC236}">
                  <a16:creationId xmlns:a16="http://schemas.microsoft.com/office/drawing/2014/main" id="{6ABB1144-9104-15AA-4E6D-9009912BEE9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5392737" y="6016625"/>
              <a:ext cx="1905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Line 58">
              <a:extLst>
                <a:ext uri="{FF2B5EF4-FFF2-40B4-BE49-F238E27FC236}">
                  <a16:creationId xmlns:a16="http://schemas.microsoft.com/office/drawing/2014/main" id="{86F73D06-B658-B4C9-8C55-D711FF6BAC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5078412" y="6007100"/>
              <a:ext cx="47625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Line 64">
              <a:extLst>
                <a:ext uri="{FF2B5EF4-FFF2-40B4-BE49-F238E27FC236}">
                  <a16:creationId xmlns:a16="http://schemas.microsoft.com/office/drawing/2014/main" id="{6191B421-76F1-3E07-7F07-0780C39B91D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4653755" y="5376068"/>
              <a:ext cx="2" cy="128746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66">
              <a:extLst>
                <a:ext uri="{FF2B5EF4-FFF2-40B4-BE49-F238E27FC236}">
                  <a16:creationId xmlns:a16="http://schemas.microsoft.com/office/drawing/2014/main" id="{E4BF79C2-410D-4319-8736-5EF99E562A4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5849142" y="5677693"/>
              <a:ext cx="1" cy="68421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Text Box 70">
              <a:extLst>
                <a:ext uri="{FF2B5EF4-FFF2-40B4-BE49-F238E27FC236}">
                  <a16:creationId xmlns:a16="http://schemas.microsoft.com/office/drawing/2014/main" id="{3B7FDC1E-00CD-92A6-4A68-4A45F9E446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0443" y="5466578"/>
              <a:ext cx="293687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800" dirty="0">
                  <a:solidFill>
                    <a:srgbClr val="993300"/>
                  </a:solidFill>
                  <a:sym typeface="CommonBullets" pitchFamily="34" charset="2"/>
                </a:rPr>
                <a:t>+</a:t>
              </a:r>
              <a:endParaRPr lang="en-US" altLang="zh-CN" sz="3200" dirty="0">
                <a:solidFill>
                  <a:srgbClr val="993300"/>
                </a:solidFill>
              </a:endParaRPr>
            </a:p>
          </p:txBody>
        </p:sp>
        <p:sp>
          <p:nvSpPr>
            <p:cNvPr id="38" name="Line 57">
              <a:extLst>
                <a:ext uri="{FF2B5EF4-FFF2-40B4-BE49-F238E27FC236}">
                  <a16:creationId xmlns:a16="http://schemas.microsoft.com/office/drawing/2014/main" id="{60D8663A-14AA-A90F-2279-5A174FD8B3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84838" y="5754609"/>
              <a:ext cx="185737" cy="0"/>
            </a:xfrm>
            <a:prstGeom prst="line">
              <a:avLst/>
            </a:prstGeom>
            <a:noFill/>
            <a:ln w="28575" cap="sq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" name="Line 79">
              <a:extLst>
                <a:ext uri="{FF2B5EF4-FFF2-40B4-BE49-F238E27FC236}">
                  <a16:creationId xmlns:a16="http://schemas.microsoft.com/office/drawing/2014/main" id="{E4D76E14-7403-A906-2653-B8EDB40339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54438" y="5829200"/>
              <a:ext cx="6731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Text Box 80">
              <a:extLst>
                <a:ext uri="{FF2B5EF4-FFF2-40B4-BE49-F238E27FC236}">
                  <a16:creationId xmlns:a16="http://schemas.microsoft.com/office/drawing/2014/main" id="{263EE0D1-C32C-3E57-C3AC-AD5A9FFBED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6844" y="5416448"/>
              <a:ext cx="26828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i="1" dirty="0" err="1">
                  <a:solidFill>
                    <a:schemeClr val="tx2"/>
                  </a:solidFill>
                  <a:sym typeface="Symbol" pitchFamily="18" charset="2"/>
                </a:rPr>
                <a:t>i</a:t>
              </a:r>
              <a:endParaRPr lang="en-US" altLang="zh-CN" dirty="0">
                <a:solidFill>
                  <a:schemeClr val="tx2"/>
                </a:solidFill>
                <a:sym typeface="Symbol" pitchFamily="18" charset="2"/>
              </a:endParaRPr>
            </a:p>
          </p:txBody>
        </p:sp>
        <p:sp>
          <p:nvSpPr>
            <p:cNvPr id="41" name="Text Box 72">
              <a:extLst>
                <a:ext uri="{FF2B5EF4-FFF2-40B4-BE49-F238E27FC236}">
                  <a16:creationId xmlns:a16="http://schemas.microsoft.com/office/drawing/2014/main" id="{C1D5E280-DDCB-ED8D-A47F-443BF55E9A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6206" y="5329260"/>
              <a:ext cx="2968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000" i="1" dirty="0">
                  <a:solidFill>
                    <a:srgbClr val="993300"/>
                  </a:solidFill>
                </a:rPr>
                <a:t>v</a:t>
              </a:r>
              <a:endParaRPr lang="en-US" altLang="zh-CN" sz="2000" dirty="0">
                <a:solidFill>
                  <a:srgbClr val="993300"/>
                </a:solidFill>
              </a:endParaRPr>
            </a:p>
          </p:txBody>
        </p: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DB42B18D-D178-6579-1383-ABF7AB1F83D1}"/>
              </a:ext>
            </a:extLst>
          </p:cNvPr>
          <p:cNvSpPr txBox="1"/>
          <p:nvPr/>
        </p:nvSpPr>
        <p:spPr>
          <a:xfrm>
            <a:off x="2123728" y="6207974"/>
            <a:ext cx="4896544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概念</a:t>
            </a:r>
            <a:r>
              <a:rPr kumimoji="1" lang="en-US" altLang="zh-CN" sz="2000" b="1" dirty="0"/>
              <a:t>4:</a:t>
            </a:r>
            <a:r>
              <a:rPr kumimoji="1" lang="zh-CN" altLang="en-US" sz="2000" b="1" dirty="0"/>
              <a:t> </a:t>
            </a:r>
            <a:r>
              <a:rPr kumimoji="1" lang="zh-CN" altLang="en-US" sz="2000" dirty="0"/>
              <a:t>关联参考方向，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电流从“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+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”流入</a:t>
            </a:r>
            <a:endParaRPr kumimoji="1" lang="zh-CN" altLang="en-US" sz="2000" dirty="0"/>
          </a:p>
        </p:txBody>
      </p:sp>
      <p:sp>
        <p:nvSpPr>
          <p:cNvPr id="43" name="Line 57">
            <a:extLst>
              <a:ext uri="{FF2B5EF4-FFF2-40B4-BE49-F238E27FC236}">
                <a16:creationId xmlns:a16="http://schemas.microsoft.com/office/drawing/2014/main" id="{9A8D4F1E-E144-E852-EEE6-2D53131799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43776" y="1412776"/>
            <a:ext cx="185737" cy="0"/>
          </a:xfrm>
          <a:prstGeom prst="line">
            <a:avLst/>
          </a:prstGeom>
          <a:noFill/>
          <a:ln w="28575" cap="sq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456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6">
            <a:extLst>
              <a:ext uri="{FF2B5EF4-FFF2-40B4-BE49-F238E27FC236}">
                <a16:creationId xmlns:a16="http://schemas.microsoft.com/office/drawing/2014/main" id="{5821E3D3-0AB2-E14C-A10D-CF161836C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5" y="3795713"/>
            <a:ext cx="3138487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标题 1">
            <a:extLst>
              <a:ext uri="{FF2B5EF4-FFF2-40B4-BE49-F238E27FC236}">
                <a16:creationId xmlns:a16="http://schemas.microsoft.com/office/drawing/2014/main" id="{04FE49E9-4C96-8A49-BA8A-B96E27F3DB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3600"/>
              <a:t>功率（</a:t>
            </a:r>
            <a:r>
              <a:rPr kumimoji="1" lang="en-US" altLang="zh-CN" sz="3600"/>
              <a:t>Power</a:t>
            </a:r>
            <a:r>
              <a:rPr kumimoji="1" lang="zh-CN" altLang="en-US" sz="3600"/>
              <a:t>）和能量（</a:t>
            </a:r>
            <a:r>
              <a:rPr kumimoji="1" lang="en-US" altLang="zh-CN" sz="3600"/>
              <a:t>Energy</a:t>
            </a:r>
            <a:r>
              <a:rPr kumimoji="1" lang="zh-CN" altLang="en-US" sz="3600"/>
              <a:t>）</a:t>
            </a:r>
          </a:p>
        </p:txBody>
      </p:sp>
      <p:sp>
        <p:nvSpPr>
          <p:cNvPr id="32771" name="内容占位符 2">
            <a:extLst>
              <a:ext uri="{FF2B5EF4-FFF2-40B4-BE49-F238E27FC236}">
                <a16:creationId xmlns:a16="http://schemas.microsoft.com/office/drawing/2014/main" id="{A77660C9-3752-BB4B-94FC-5F50D0E94C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9250" y="2170115"/>
            <a:ext cx="6491288" cy="3983037"/>
          </a:xfrm>
        </p:spPr>
        <p:txBody>
          <a:bodyPr/>
          <a:lstStyle/>
          <a:p>
            <a:r>
              <a:rPr kumimoji="1" lang="zh-CN" altLang="en-US" sz="2400" dirty="0">
                <a:solidFill>
                  <a:srgbClr val="FF0000"/>
                </a:solidFill>
              </a:rPr>
              <a:t>功率：单位时间内消耗或吸收的能量</a:t>
            </a:r>
          </a:p>
          <a:p>
            <a:r>
              <a:rPr kumimoji="1" lang="zh-CN" altLang="en-US" sz="2400" dirty="0"/>
              <a:t>功率与电压、电流的关系：</a:t>
            </a:r>
          </a:p>
          <a:p>
            <a:endParaRPr kumimoji="1" lang="zh-CN" altLang="en-US" sz="2800" dirty="0"/>
          </a:p>
          <a:p>
            <a:endParaRPr kumimoji="1" lang="zh-CN" altLang="en-US" sz="2800" dirty="0"/>
          </a:p>
          <a:p>
            <a:r>
              <a:rPr kumimoji="1" lang="zh-CN" altLang="en-US" sz="2400" dirty="0"/>
              <a:t>功率正负的约定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电压电流</a:t>
            </a:r>
            <a:r>
              <a:rPr kumimoji="1" lang="zh-CN" altLang="en-US" sz="2000" dirty="0">
                <a:solidFill>
                  <a:srgbClr val="FF0000"/>
                </a:solidFill>
              </a:rPr>
              <a:t>为关联参考方向时</a:t>
            </a:r>
            <a:r>
              <a:rPr kumimoji="1" lang="zh-CN" altLang="en-US" sz="2000" dirty="0"/>
              <a:t>，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/>
            <a:r>
              <a:rPr kumimoji="1" lang="en-US" altLang="zh-CN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zh-CN" sz="1800" b="1" dirty="0">
                <a:solidFill>
                  <a:srgbClr val="C00000"/>
                </a:solidFill>
              </a:rPr>
              <a:t> &gt; 0</a:t>
            </a:r>
            <a:r>
              <a:rPr kumimoji="1" lang="zh-CN" altLang="en-US" sz="1800" b="1" dirty="0"/>
              <a:t>，表示吸收能量（</a:t>
            </a:r>
            <a:r>
              <a:rPr kumimoji="1" lang="zh-CN" altLang="en-US" sz="1800" b="1" dirty="0">
                <a:solidFill>
                  <a:srgbClr val="C00000"/>
                </a:solidFill>
              </a:rPr>
              <a:t>消耗能量</a:t>
            </a:r>
            <a:r>
              <a:rPr kumimoji="1" lang="zh-CN" altLang="en-US" sz="1800" b="1" dirty="0"/>
              <a:t>），</a:t>
            </a:r>
            <a:r>
              <a:rPr kumimoji="1" lang="zh-CN" altLang="en-US" sz="1800" dirty="0"/>
              <a:t>比如电阻</a:t>
            </a:r>
            <a:endParaRPr kumimoji="1" lang="en-US" altLang="zh-CN" sz="1800" dirty="0"/>
          </a:p>
          <a:p>
            <a:pPr lvl="2"/>
            <a:r>
              <a:rPr kumimoji="1"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zh-CN" sz="1800" dirty="0"/>
              <a:t> &lt; 0</a:t>
            </a:r>
            <a:r>
              <a:rPr kumimoji="1" lang="zh-CN" altLang="en-US" sz="1800" dirty="0"/>
              <a:t>，表示提供能量，比如电源</a:t>
            </a:r>
            <a:endParaRPr kumimoji="1" lang="en-US" altLang="zh-CN" sz="1800" dirty="0"/>
          </a:p>
          <a:p>
            <a:pPr lvl="2"/>
            <a:r>
              <a:rPr kumimoji="1" lang="zh-CN" altLang="en-US" sz="1600" dirty="0"/>
              <a:t>注意：英文教材中称为“</a:t>
            </a:r>
            <a:r>
              <a:rPr kumimoji="1" lang="en-US" altLang="zh-CN" sz="1600" b="1" dirty="0">
                <a:solidFill>
                  <a:srgbClr val="C00000"/>
                </a:solidFill>
              </a:rPr>
              <a:t>passive</a:t>
            </a:r>
            <a:r>
              <a:rPr kumimoji="1" lang="zh-CN" altLang="en-US" sz="1600" b="1" dirty="0">
                <a:solidFill>
                  <a:srgbClr val="C00000"/>
                </a:solidFill>
              </a:rPr>
              <a:t> </a:t>
            </a:r>
            <a:r>
              <a:rPr kumimoji="1" lang="en-US" altLang="zh-CN" sz="1600" b="1" dirty="0">
                <a:solidFill>
                  <a:srgbClr val="C00000"/>
                </a:solidFill>
              </a:rPr>
              <a:t>sign</a:t>
            </a:r>
            <a:r>
              <a:rPr kumimoji="1" lang="zh-CN" altLang="en-US" sz="1600" b="1" dirty="0">
                <a:solidFill>
                  <a:srgbClr val="C00000"/>
                </a:solidFill>
              </a:rPr>
              <a:t> </a:t>
            </a:r>
            <a:r>
              <a:rPr kumimoji="1" lang="en-US" altLang="zh-CN" sz="1600" b="1" dirty="0">
                <a:solidFill>
                  <a:srgbClr val="C00000"/>
                </a:solidFill>
              </a:rPr>
              <a:t>convention</a:t>
            </a:r>
            <a:r>
              <a:rPr kumimoji="1" lang="zh-CN" altLang="en-US" sz="1600" dirty="0"/>
              <a:t>”</a:t>
            </a:r>
            <a:endParaRPr kumimoji="1" lang="en-US" altLang="zh-CN" sz="1600" dirty="0"/>
          </a:p>
        </p:txBody>
      </p:sp>
      <p:pic>
        <p:nvPicPr>
          <p:cNvPr id="32772" name="图片 3">
            <a:extLst>
              <a:ext uri="{FF2B5EF4-FFF2-40B4-BE49-F238E27FC236}">
                <a16:creationId xmlns:a16="http://schemas.microsoft.com/office/drawing/2014/main" id="{6B399375-0BB2-3841-BFFB-3E49737E6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1268413"/>
            <a:ext cx="8445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图片 4">
            <a:extLst>
              <a:ext uri="{FF2B5EF4-FFF2-40B4-BE49-F238E27FC236}">
                <a16:creationId xmlns:a16="http://schemas.microsoft.com/office/drawing/2014/main" id="{A0215F61-9857-1446-AEB1-73358645F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719263"/>
            <a:ext cx="17526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图片 5">
            <a:extLst>
              <a:ext uri="{FF2B5EF4-FFF2-40B4-BE49-F238E27FC236}">
                <a16:creationId xmlns:a16="http://schemas.microsoft.com/office/drawing/2014/main" id="{72A891B6-92E5-5A41-923A-3C243EF769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63888"/>
            <a:ext cx="3302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图片 7">
            <a:extLst>
              <a:ext uri="{FF2B5EF4-FFF2-40B4-BE49-F238E27FC236}">
                <a16:creationId xmlns:a16="http://schemas.microsoft.com/office/drawing/2014/main" id="{D20582DC-2634-504E-AF24-4DF8B44F0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180" y="3043236"/>
            <a:ext cx="1574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41F7652-13E1-6B41-A7CF-56B6218A11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" y="6009390"/>
            <a:ext cx="6005513" cy="82321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A751BB9-C46E-CE49-B9C6-77AA5B400566}"/>
              </a:ext>
            </a:extLst>
          </p:cNvPr>
          <p:cNvSpPr txBox="1"/>
          <p:nvPr/>
        </p:nvSpPr>
        <p:spPr>
          <a:xfrm>
            <a:off x="6271277" y="3439545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下图中电压电流为实际方向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AB6BABBA-E18E-0D45-BA58-1BE19C92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13</a:t>
            </a:fld>
            <a:endParaRPr lang="en-US" altLang="zh-CN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0BFA788-B432-9500-4AAA-45EF36CF5391}"/>
              </a:ext>
            </a:extLst>
          </p:cNvPr>
          <p:cNvCxnSpPr/>
          <p:nvPr/>
        </p:nvCxnSpPr>
        <p:spPr>
          <a:xfrm>
            <a:off x="2195736" y="1719263"/>
            <a:ext cx="93610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F6602349-F34D-4DAB-20FA-CE2EDEA7D87F}"/>
              </a:ext>
            </a:extLst>
          </p:cNvPr>
          <p:cNvCxnSpPr>
            <a:cxnSpLocks/>
          </p:cNvCxnSpPr>
          <p:nvPr/>
        </p:nvCxnSpPr>
        <p:spPr>
          <a:xfrm flipV="1">
            <a:off x="3563888" y="1719263"/>
            <a:ext cx="3384376" cy="918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箭头: 右 7">
            <a:extLst>
              <a:ext uri="{FF2B5EF4-FFF2-40B4-BE49-F238E27FC236}">
                <a16:creationId xmlns:a16="http://schemas.microsoft.com/office/drawing/2014/main" id="{2C525B08-3166-F20D-03AE-9C1FB1FCACA8}"/>
              </a:ext>
            </a:extLst>
          </p:cNvPr>
          <p:cNvSpPr/>
          <p:nvPr/>
        </p:nvSpPr>
        <p:spPr>
          <a:xfrm>
            <a:off x="3995936" y="3393192"/>
            <a:ext cx="630691" cy="3111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B50B31E5-64A4-A895-EE54-4AE770ECCE16}"/>
              </a:ext>
            </a:extLst>
          </p:cNvPr>
          <p:cNvCxnSpPr>
            <a:cxnSpLocks/>
          </p:cNvCxnSpPr>
          <p:nvPr/>
        </p:nvCxnSpPr>
        <p:spPr>
          <a:xfrm>
            <a:off x="3828793" y="6309320"/>
            <a:ext cx="211135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7B63A1B0-FB90-8F63-2043-8670E770490C}"/>
              </a:ext>
            </a:extLst>
          </p:cNvPr>
          <p:cNvCxnSpPr>
            <a:cxnSpLocks/>
          </p:cNvCxnSpPr>
          <p:nvPr/>
        </p:nvCxnSpPr>
        <p:spPr>
          <a:xfrm>
            <a:off x="84377" y="6525344"/>
            <a:ext cx="13912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标题 1">
            <a:extLst>
              <a:ext uri="{FF2B5EF4-FFF2-40B4-BE49-F238E27FC236}">
                <a16:creationId xmlns:a16="http://schemas.microsoft.com/office/drawing/2014/main" id="{CC6E9754-4F3E-3947-9CA3-07FFB95FA3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吸收功率 </a:t>
            </a:r>
            <a:r>
              <a:rPr kumimoji="1" lang="en-US" altLang="zh-CN"/>
              <a:t>or</a:t>
            </a:r>
            <a:r>
              <a:rPr kumimoji="1" lang="zh-CN" altLang="en-US"/>
              <a:t> 输出功率？</a:t>
            </a:r>
          </a:p>
        </p:txBody>
      </p:sp>
      <p:pic>
        <p:nvPicPr>
          <p:cNvPr id="33794" name="图片 3">
            <a:extLst>
              <a:ext uri="{FF2B5EF4-FFF2-40B4-BE49-F238E27FC236}">
                <a16:creationId xmlns:a16="http://schemas.microsoft.com/office/drawing/2014/main" id="{06A0B28F-9B93-4947-B788-B0A3F3D73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33500"/>
            <a:ext cx="33401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图片 4">
            <a:extLst>
              <a:ext uri="{FF2B5EF4-FFF2-40B4-BE49-F238E27FC236}">
                <a16:creationId xmlns:a16="http://schemas.microsoft.com/office/drawing/2014/main" id="{46344BBF-218E-F548-B957-AD750B116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206500"/>
            <a:ext cx="32766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A6DACA3-ADB9-A046-9395-1BD5B6819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" y="4343402"/>
            <a:ext cx="39147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91880CF-6CE3-FC4B-98B0-50798A4B2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2" y="4357688"/>
            <a:ext cx="3916363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7184203-0848-B642-A09B-1F7F623FD7F5}"/>
              </a:ext>
            </a:extLst>
          </p:cNvPr>
          <p:cNvSpPr txBox="1"/>
          <p:nvPr/>
        </p:nvSpPr>
        <p:spPr>
          <a:xfrm>
            <a:off x="12529" y="2291834"/>
            <a:ext cx="1569660" cy="369332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关联参考方向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D83204C-2F51-4340-A0C1-4D09E3C1A308}"/>
              </a:ext>
            </a:extLst>
          </p:cNvPr>
          <p:cNvSpPr txBox="1"/>
          <p:nvPr/>
        </p:nvSpPr>
        <p:spPr>
          <a:xfrm>
            <a:off x="3021206" y="3756093"/>
            <a:ext cx="1569660" cy="369332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关联参考方向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1104EB5-F99A-514B-AF19-7889053E34D8}"/>
              </a:ext>
            </a:extLst>
          </p:cNvPr>
          <p:cNvSpPr txBox="1"/>
          <p:nvPr/>
        </p:nvSpPr>
        <p:spPr>
          <a:xfrm>
            <a:off x="5031074" y="3776371"/>
            <a:ext cx="181331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非关联参考方向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8F83C41-F4CB-DE4C-AFB7-6333EAB16C07}"/>
              </a:ext>
            </a:extLst>
          </p:cNvPr>
          <p:cNvSpPr txBox="1"/>
          <p:nvPr/>
        </p:nvSpPr>
        <p:spPr>
          <a:xfrm>
            <a:off x="7156759" y="1087566"/>
            <a:ext cx="181331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非关联参考方向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5F992F2-EDFE-1C49-8020-4F145CC91E8C}"/>
              </a:ext>
            </a:extLst>
          </p:cNvPr>
          <p:cNvSpPr txBox="1"/>
          <p:nvPr/>
        </p:nvSpPr>
        <p:spPr>
          <a:xfrm>
            <a:off x="4512469" y="5517232"/>
            <a:ext cx="4548187" cy="646331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功率计算：先改成“关联参考方向”，再计算，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1" lang="en-US" altLang="zh-CN" dirty="0"/>
              <a:t> &gt; 0</a:t>
            </a:r>
            <a:r>
              <a:rPr kumimoji="1" lang="zh-CN" altLang="en-US" dirty="0"/>
              <a:t> 则吸收能量；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1" lang="en-US" altLang="zh-CN" dirty="0"/>
              <a:t> &lt; 0 </a:t>
            </a:r>
            <a:r>
              <a:rPr kumimoji="1" lang="zh-CN" altLang="en-US" dirty="0"/>
              <a:t>则提供能量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D2A6F7E1-08FC-EB44-8D4D-5E4D55F6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14</a:t>
            </a:fld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标题 1">
            <a:extLst>
              <a:ext uri="{FF2B5EF4-FFF2-40B4-BE49-F238E27FC236}">
                <a16:creationId xmlns:a16="http://schemas.microsoft.com/office/drawing/2014/main" id="{E279D94B-F401-0347-B32B-F70DED8716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功率和能量</a:t>
            </a:r>
          </a:p>
        </p:txBody>
      </p:sp>
      <p:sp>
        <p:nvSpPr>
          <p:cNvPr id="34818" name="内容占位符 2">
            <a:extLst>
              <a:ext uri="{FF2B5EF4-FFF2-40B4-BE49-F238E27FC236}">
                <a16:creationId xmlns:a16="http://schemas.microsoft.com/office/drawing/2014/main" id="{54517FEF-4666-BF4A-B2A2-7D774725AA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能量守恒：在任何时刻，电路中消耗的功率和输出的功率总和都为零；</a:t>
            </a:r>
          </a:p>
          <a:p>
            <a:pPr>
              <a:buFontTx/>
              <a:buNone/>
            </a:pPr>
            <a:endParaRPr kumimoji="1" lang="zh-CN" altLang="en-US" sz="2400" dirty="0"/>
          </a:p>
          <a:p>
            <a:r>
              <a:rPr kumimoji="1" lang="zh-CN" altLang="en-US" sz="2400" dirty="0"/>
              <a:t>从 </a:t>
            </a:r>
            <a:r>
              <a:rPr kumimoji="1"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1" lang="zh-CN" alt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400" dirty="0"/>
              <a:t>时刻到 </a:t>
            </a:r>
            <a:r>
              <a:rPr kumimoji="1"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zh-CN" altLang="en-US" sz="2400" dirty="0"/>
              <a:t> 时刻，电路中某元件消耗吸收或输出的能量为：</a:t>
            </a:r>
          </a:p>
          <a:p>
            <a:endParaRPr kumimoji="1" lang="zh-CN" altLang="en-US" sz="2400" dirty="0"/>
          </a:p>
          <a:p>
            <a:pPr marL="0" indent="0">
              <a:buNone/>
            </a:pPr>
            <a:endParaRPr kumimoji="1" lang="zh-CN" altLang="en-US" sz="2400" dirty="0"/>
          </a:p>
          <a:p>
            <a:endParaRPr kumimoji="1" lang="zh-CN" altLang="en-US" sz="2800" dirty="0"/>
          </a:p>
        </p:txBody>
      </p:sp>
      <p:pic>
        <p:nvPicPr>
          <p:cNvPr id="34819" name="图片 3">
            <a:extLst>
              <a:ext uri="{FF2B5EF4-FFF2-40B4-BE49-F238E27FC236}">
                <a16:creationId xmlns:a16="http://schemas.microsoft.com/office/drawing/2014/main" id="{513BA9BF-B674-7C4F-A006-70886F099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35269"/>
            <a:ext cx="1163926" cy="745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图片 4">
            <a:extLst>
              <a:ext uri="{FF2B5EF4-FFF2-40B4-BE49-F238E27FC236}">
                <a16:creationId xmlns:a16="http://schemas.microsoft.com/office/drawing/2014/main" id="{E4817E1D-ED63-EB48-B308-436EC2E8F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565525"/>
            <a:ext cx="30988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幻灯片编号占位符 1">
            <a:extLst>
              <a:ext uri="{FF2B5EF4-FFF2-40B4-BE49-F238E27FC236}">
                <a16:creationId xmlns:a16="http://schemas.microsoft.com/office/drawing/2014/main" id="{9CEBBE17-5BBF-5D48-B712-8F978C943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027164-5228-464E-A100-EC2CB6EE0871}" type="slidenum">
              <a:rPr lang="en-US" altLang="zh-CN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zh-CN" sz="140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484FA0-3156-D949-8A9B-379D93AC5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730" y="2160587"/>
            <a:ext cx="4662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F77817A-9966-A44F-9D3D-92D29957D0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9445" y="4642995"/>
            <a:ext cx="2464557" cy="216701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CE6101E-EBCC-6840-BA0F-D56118258B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254" y="4749940"/>
            <a:ext cx="6192946" cy="36608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C75C0E0-7D11-C54E-9ADD-B339B6B503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254" y="5178452"/>
            <a:ext cx="6256068" cy="93499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748D736-0012-4143-9BE1-5B6FF009FB38}"/>
              </a:ext>
            </a:extLst>
          </p:cNvPr>
          <p:cNvSpPr txBox="1"/>
          <p:nvPr/>
        </p:nvSpPr>
        <p:spPr>
          <a:xfrm>
            <a:off x="-4085" y="5788482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生活中电能的常用单位：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5DD02C8E-6BC9-D04D-A346-10A02E878153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标题 1">
            <a:extLst>
              <a:ext uri="{FF2B5EF4-FFF2-40B4-BE49-F238E27FC236}">
                <a16:creationId xmlns:a16="http://schemas.microsoft.com/office/drawing/2014/main" id="{D8BDFAAF-FD6D-C343-8261-7AEEA6D0A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例题</a:t>
            </a:r>
          </a:p>
        </p:txBody>
      </p:sp>
      <p:pic>
        <p:nvPicPr>
          <p:cNvPr id="35842" name="图片 3">
            <a:extLst>
              <a:ext uri="{FF2B5EF4-FFF2-40B4-BE49-F238E27FC236}">
                <a16:creationId xmlns:a16="http://schemas.microsoft.com/office/drawing/2014/main" id="{5C24F039-8305-194E-AFFD-8A1B81363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268413"/>
            <a:ext cx="9144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4C162DA-12F5-344E-B2B5-710B1F097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6" y="2401662"/>
            <a:ext cx="4608513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D3DF119-C9F1-D340-AE7C-1DF6AF50D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852738"/>
            <a:ext cx="2736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也可先计算消耗的功率：</a:t>
            </a:r>
            <a:r>
              <a:rPr kumimoji="1" lang="en-US" altLang="zh-CN" sz="1800" dirty="0"/>
              <a:t>2300J/10s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=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230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W</a:t>
            </a:r>
            <a:r>
              <a:rPr kumimoji="1" lang="zh-CN" altLang="en-US" sz="1800" dirty="0"/>
              <a:t>，再计算电压：</a:t>
            </a:r>
            <a:endParaRPr kumimoji="1" lang="en-US" altLang="zh-CN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zh-CN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800" dirty="0"/>
              <a:t>=</a:t>
            </a:r>
            <a:r>
              <a:rPr kumimoji="1" lang="zh-CN" altLang="en-US" sz="1800" dirty="0"/>
              <a:t> </a:t>
            </a:r>
            <a:r>
              <a:rPr kumimoji="1"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P/I</a:t>
            </a:r>
            <a:r>
              <a:rPr kumimoji="1" lang="zh-CN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800" dirty="0"/>
              <a:t>=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230/2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=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115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V</a:t>
            </a:r>
            <a:endParaRPr kumimoji="1" lang="zh-CN" altLang="en-US" sz="1800" dirty="0"/>
          </a:p>
        </p:txBody>
      </p:sp>
      <p:pic>
        <p:nvPicPr>
          <p:cNvPr id="35848" name="图片 4">
            <a:extLst>
              <a:ext uri="{FF2B5EF4-FFF2-40B4-BE49-F238E27FC236}">
                <a16:creationId xmlns:a16="http://schemas.microsoft.com/office/drawing/2014/main" id="{178CD69F-36C5-2B4F-A654-E741851EC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798640"/>
            <a:ext cx="106045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图片 7">
            <a:extLst>
              <a:ext uri="{FF2B5EF4-FFF2-40B4-BE49-F238E27FC236}">
                <a16:creationId xmlns:a16="http://schemas.microsoft.com/office/drawing/2014/main" id="{8AA616A4-8F28-D64A-8633-B5220536F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3" y="1860552"/>
            <a:ext cx="10541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4402650-6203-D84F-93ED-3139AFD79C7E}"/>
              </a:ext>
            </a:extLst>
          </p:cNvPr>
          <p:cNvSpPr txBox="1"/>
          <p:nvPr/>
        </p:nvSpPr>
        <p:spPr>
          <a:xfrm>
            <a:off x="3263900" y="2026658"/>
            <a:ext cx="549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已知电荷量，以及移动该电荷量所需的能量，求电压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4C5CE24E-07D9-5848-A2AC-A1F886B5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1">
            <a:extLst>
              <a:ext uri="{FF2B5EF4-FFF2-40B4-BE49-F238E27FC236}">
                <a16:creationId xmlns:a16="http://schemas.microsoft.com/office/drawing/2014/main" id="{290B617C-6AC5-8044-B2D5-C31504BB1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例题</a:t>
            </a:r>
          </a:p>
        </p:txBody>
      </p:sp>
      <p:pic>
        <p:nvPicPr>
          <p:cNvPr id="36866" name="图片 3">
            <a:extLst>
              <a:ext uri="{FF2B5EF4-FFF2-40B4-BE49-F238E27FC236}">
                <a16:creationId xmlns:a16="http://schemas.microsoft.com/office/drawing/2014/main" id="{41CF210A-E982-994C-8A3C-5898CC10F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5413"/>
            <a:ext cx="9144000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2CCDFF-3F9A-DA47-9944-7BC49813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71" y="2666548"/>
            <a:ext cx="5537975" cy="371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图片 7">
            <a:extLst>
              <a:ext uri="{FF2B5EF4-FFF2-40B4-BE49-F238E27FC236}">
                <a16:creationId xmlns:a16="http://schemas.microsoft.com/office/drawing/2014/main" id="{9B43B233-40E8-A647-8A64-342F7240D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74840"/>
            <a:ext cx="10541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AF65314-283F-4F4B-9130-163F38B15C0F}"/>
              </a:ext>
            </a:extLst>
          </p:cNvPr>
          <p:cNvSpPr txBox="1"/>
          <p:nvPr/>
        </p:nvSpPr>
        <p:spPr>
          <a:xfrm>
            <a:off x="7380312" y="1707817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已知电压电流，求功率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6E5B1CF9-71B8-6647-BF6D-FC5FD5B61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标题 1">
            <a:extLst>
              <a:ext uri="{FF2B5EF4-FFF2-40B4-BE49-F238E27FC236}">
                <a16:creationId xmlns:a16="http://schemas.microsoft.com/office/drawing/2014/main" id="{D8BDFAAF-FD6D-C343-8261-7AEEA6D0A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例题</a:t>
            </a:r>
          </a:p>
        </p:txBody>
      </p:sp>
      <p:pic>
        <p:nvPicPr>
          <p:cNvPr id="35845" name="图片 6">
            <a:extLst>
              <a:ext uri="{FF2B5EF4-FFF2-40B4-BE49-F238E27FC236}">
                <a16:creationId xmlns:a16="http://schemas.microsoft.com/office/drawing/2014/main" id="{BF3E8ED1-B1AF-6340-B55F-20538D9C5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5" y="1261269"/>
            <a:ext cx="91440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BA78E16-39F6-C249-81E1-7ECD40172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085" y="1781971"/>
            <a:ext cx="5646738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图片 4">
            <a:extLst>
              <a:ext uri="{FF2B5EF4-FFF2-40B4-BE49-F238E27FC236}">
                <a16:creationId xmlns:a16="http://schemas.microsoft.com/office/drawing/2014/main" id="{393E3A74-DFC9-CA49-883E-B451E115F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35" y="1915321"/>
            <a:ext cx="2268538" cy="75406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5C4F5570-F076-6B4C-B027-B950C497B7FE}"/>
              </a:ext>
            </a:extLst>
          </p:cNvPr>
          <p:cNvSpPr txBox="1"/>
          <p:nvPr/>
        </p:nvSpPr>
        <p:spPr>
          <a:xfrm>
            <a:off x="4572000" y="1730653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已知功率、时间，求消耗的能量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1108AC5-F35E-2344-A2F5-33DF9F3A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454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EBFE3C-2B67-4F65-AF6A-29EE8115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29</a:t>
            </a:r>
          </a:p>
        </p:txBody>
      </p:sp>
      <p:sp>
        <p:nvSpPr>
          <p:cNvPr id="5" name="圆角矩形标注 6">
            <a:extLst>
              <a:ext uri="{FF2B5EF4-FFF2-40B4-BE49-F238E27FC236}">
                <a16:creationId xmlns:a16="http://schemas.microsoft.com/office/drawing/2014/main" id="{E67A2AD9-825C-C37F-30A3-5F7B1DC9CE76}"/>
              </a:ext>
            </a:extLst>
          </p:cNvPr>
          <p:cNvSpPr/>
          <p:nvPr/>
        </p:nvSpPr>
        <p:spPr bwMode="auto">
          <a:xfrm rot="10800000">
            <a:off x="7333598" y="2416425"/>
            <a:ext cx="702129" cy="512763"/>
          </a:xfrm>
          <a:prstGeom prst="wedgeRoundRectCallout">
            <a:avLst>
              <a:gd name="adj1" fmla="val -35949"/>
              <a:gd name="adj2" fmla="val 118227"/>
              <a:gd name="adj3" fmla="val 16667"/>
            </a:avLst>
          </a:prstGeom>
          <a:solidFill>
            <a:srgbClr val="99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charset="-122"/>
            </a:endParaRPr>
          </a:p>
        </p:txBody>
      </p:sp>
      <p:sp>
        <p:nvSpPr>
          <p:cNvPr id="6" name="Line 12">
            <a:extLst>
              <a:ext uri="{FF2B5EF4-FFF2-40B4-BE49-F238E27FC236}">
                <a16:creationId xmlns:a16="http://schemas.microsoft.com/office/drawing/2014/main" id="{EF96A19F-16FE-C35D-102F-7B78B7390E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71110" y="3243287"/>
            <a:ext cx="4241800" cy="142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Line 13">
            <a:extLst>
              <a:ext uri="{FF2B5EF4-FFF2-40B4-BE49-F238E27FC236}">
                <a16:creationId xmlns:a16="http://schemas.microsoft.com/office/drawing/2014/main" id="{595A25A3-EA8F-4E05-23CE-C3F85F1B12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80635" y="871562"/>
            <a:ext cx="0" cy="24098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84FB8006-962E-9526-69DC-057145EEC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322" y="768375"/>
            <a:ext cx="454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i="1" dirty="0" err="1">
                <a:solidFill>
                  <a:srgbClr val="000000"/>
                </a:solidFill>
                <a:sym typeface="Symbol" pitchFamily="18" charset="2"/>
              </a:rPr>
              <a:t>v</a:t>
            </a:r>
            <a:r>
              <a:rPr lang="en-US" altLang="zh-CN" i="1" baseline="-25000" dirty="0" err="1">
                <a:solidFill>
                  <a:srgbClr val="000000"/>
                </a:solidFill>
                <a:sym typeface="Symbol" pitchFamily="18" charset="2"/>
              </a:rPr>
              <a:t>B</a:t>
            </a:r>
            <a:endParaRPr lang="en-US" altLang="zh-CN" i="1" baseline="-25000" dirty="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BD654612-1B07-063F-752B-ED5103AE3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422" y="3287737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sym typeface="Symbol" pitchFamily="18" charset="2"/>
              </a:rPr>
              <a:t>0</a:t>
            </a:r>
            <a:endParaRPr lang="en-US" altLang="zh-CN" sz="280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1FF5DAAC-69A5-A18A-9C0E-513ABA34C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210" y="3178200"/>
            <a:ext cx="282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800" i="1">
                <a:solidFill>
                  <a:srgbClr val="000000"/>
                </a:solidFill>
                <a:sym typeface="Symbol" pitchFamily="18" charset="2"/>
              </a:rPr>
              <a:t>t</a:t>
            </a:r>
            <a:endParaRPr lang="en-US" altLang="zh-CN" sz="2800">
              <a:solidFill>
                <a:srgbClr val="000000"/>
              </a:solidFill>
              <a:sym typeface="Symbol" pitchFamily="18" charset="2"/>
            </a:endParaRPr>
          </a:p>
        </p:txBody>
      </p:sp>
      <p:grpSp>
        <p:nvGrpSpPr>
          <p:cNvPr id="11" name="Group 17">
            <a:extLst>
              <a:ext uri="{FF2B5EF4-FFF2-40B4-BE49-F238E27FC236}">
                <a16:creationId xmlns:a16="http://schemas.microsoft.com/office/drawing/2014/main" id="{195E721C-690D-9E1D-5CD3-0908D57922CE}"/>
              </a:ext>
            </a:extLst>
          </p:cNvPr>
          <p:cNvGrpSpPr>
            <a:grpSpLocks/>
          </p:cNvGrpSpPr>
          <p:nvPr/>
        </p:nvGrpSpPr>
        <p:grpSpPr bwMode="auto">
          <a:xfrm>
            <a:off x="1604510" y="1201762"/>
            <a:ext cx="3579812" cy="1549400"/>
            <a:chOff x="1781" y="1210"/>
            <a:chExt cx="2255" cy="976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D427FAC5-3480-F93A-8256-6DA25E6A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1" y="1215"/>
              <a:ext cx="721" cy="512"/>
            </a:xfrm>
            <a:custGeom>
              <a:avLst/>
              <a:gdLst>
                <a:gd name="T0" fmla="*/ 0 w 1290"/>
                <a:gd name="T1" fmla="*/ 493 h 1263"/>
                <a:gd name="T2" fmla="*/ 211 w 1290"/>
                <a:gd name="T3" fmla="*/ 125 h 1263"/>
                <a:gd name="T4" fmla="*/ 376 w 1290"/>
                <a:gd name="T5" fmla="*/ 0 h 1263"/>
                <a:gd name="T6" fmla="*/ 511 w 1290"/>
                <a:gd name="T7" fmla="*/ 125 h 1263"/>
                <a:gd name="T8" fmla="*/ 721 w 1290"/>
                <a:gd name="T9" fmla="*/ 512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90" h="1263">
                  <a:moveTo>
                    <a:pt x="0" y="1215"/>
                  </a:moveTo>
                  <a:cubicBezTo>
                    <a:pt x="63" y="1064"/>
                    <a:pt x="266" y="510"/>
                    <a:pt x="377" y="308"/>
                  </a:cubicBezTo>
                  <a:cubicBezTo>
                    <a:pt x="489" y="106"/>
                    <a:pt x="582" y="0"/>
                    <a:pt x="672" y="0"/>
                  </a:cubicBezTo>
                  <a:cubicBezTo>
                    <a:pt x="761" y="0"/>
                    <a:pt x="811" y="98"/>
                    <a:pt x="914" y="308"/>
                  </a:cubicBezTo>
                  <a:cubicBezTo>
                    <a:pt x="1017" y="518"/>
                    <a:pt x="1212" y="1064"/>
                    <a:pt x="1290" y="1263"/>
                  </a:cubicBez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18061146-E1BE-150D-7408-EBA11B118D5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485" y="1675"/>
              <a:ext cx="721" cy="511"/>
            </a:xfrm>
            <a:custGeom>
              <a:avLst/>
              <a:gdLst>
                <a:gd name="T0" fmla="*/ 0 w 1290"/>
                <a:gd name="T1" fmla="*/ 492 h 1263"/>
                <a:gd name="T2" fmla="*/ 211 w 1290"/>
                <a:gd name="T3" fmla="*/ 125 h 1263"/>
                <a:gd name="T4" fmla="*/ 376 w 1290"/>
                <a:gd name="T5" fmla="*/ 0 h 1263"/>
                <a:gd name="T6" fmla="*/ 511 w 1290"/>
                <a:gd name="T7" fmla="*/ 125 h 1263"/>
                <a:gd name="T8" fmla="*/ 721 w 1290"/>
                <a:gd name="T9" fmla="*/ 511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90" h="1263">
                  <a:moveTo>
                    <a:pt x="0" y="1215"/>
                  </a:moveTo>
                  <a:cubicBezTo>
                    <a:pt x="63" y="1064"/>
                    <a:pt x="266" y="510"/>
                    <a:pt x="377" y="308"/>
                  </a:cubicBezTo>
                  <a:cubicBezTo>
                    <a:pt x="489" y="106"/>
                    <a:pt x="582" y="0"/>
                    <a:pt x="672" y="0"/>
                  </a:cubicBezTo>
                  <a:cubicBezTo>
                    <a:pt x="761" y="0"/>
                    <a:pt x="811" y="98"/>
                    <a:pt x="914" y="308"/>
                  </a:cubicBezTo>
                  <a:cubicBezTo>
                    <a:pt x="1017" y="518"/>
                    <a:pt x="1212" y="1064"/>
                    <a:pt x="1290" y="1263"/>
                  </a:cubicBez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691DEB99-1D24-FD9F-6CD7-8B865F939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" y="1210"/>
              <a:ext cx="843" cy="732"/>
            </a:xfrm>
            <a:custGeom>
              <a:avLst/>
              <a:gdLst>
                <a:gd name="T0" fmla="*/ 0 w 843"/>
                <a:gd name="T1" fmla="*/ 493 h 732"/>
                <a:gd name="T2" fmla="*/ 211 w 843"/>
                <a:gd name="T3" fmla="*/ 125 h 732"/>
                <a:gd name="T4" fmla="*/ 376 w 843"/>
                <a:gd name="T5" fmla="*/ 0 h 732"/>
                <a:gd name="T6" fmla="*/ 511 w 843"/>
                <a:gd name="T7" fmla="*/ 125 h 732"/>
                <a:gd name="T8" fmla="*/ 843 w 843"/>
                <a:gd name="T9" fmla="*/ 732 h 7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3" h="732">
                  <a:moveTo>
                    <a:pt x="0" y="493"/>
                  </a:moveTo>
                  <a:cubicBezTo>
                    <a:pt x="35" y="431"/>
                    <a:pt x="149" y="207"/>
                    <a:pt x="211" y="125"/>
                  </a:cubicBezTo>
                  <a:cubicBezTo>
                    <a:pt x="273" y="43"/>
                    <a:pt x="325" y="0"/>
                    <a:pt x="376" y="0"/>
                  </a:cubicBezTo>
                  <a:cubicBezTo>
                    <a:pt x="425" y="0"/>
                    <a:pt x="433" y="3"/>
                    <a:pt x="511" y="125"/>
                  </a:cubicBezTo>
                  <a:cubicBezTo>
                    <a:pt x="589" y="247"/>
                    <a:pt x="774" y="606"/>
                    <a:pt x="843" y="732"/>
                  </a:cubicBez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" name="Line 22">
            <a:extLst>
              <a:ext uri="{FF2B5EF4-FFF2-40B4-BE49-F238E27FC236}">
                <a16:creationId xmlns:a16="http://schemas.microsoft.com/office/drawing/2014/main" id="{653EDDBA-B1CA-726B-5DF7-B4C7F55B1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85397" y="1965350"/>
            <a:ext cx="4241800" cy="14287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23">
            <a:extLst>
              <a:ext uri="{FF2B5EF4-FFF2-40B4-BE49-F238E27FC236}">
                <a16:creationId xmlns:a16="http://schemas.microsoft.com/office/drawing/2014/main" id="{0AFC8DA6-466F-F72B-33D1-0EA7AB1122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6997" y="1443062"/>
            <a:ext cx="1090613" cy="14288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" name="Line 24">
            <a:extLst>
              <a:ext uri="{FF2B5EF4-FFF2-40B4-BE49-F238E27FC236}">
                <a16:creationId xmlns:a16="http://schemas.microsoft.com/office/drawing/2014/main" id="{C36DC2C2-321F-FBF4-D2A1-CABC3A0007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33060" y="1473225"/>
            <a:ext cx="0" cy="178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0EF7E189-ECCC-2BCA-6CC4-0E1A37698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472" y="2132746"/>
            <a:ext cx="45402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i="1" dirty="0" err="1">
                <a:solidFill>
                  <a:srgbClr val="000000"/>
                </a:solidFill>
                <a:sym typeface="Symbol" pitchFamily="18" charset="2"/>
              </a:rPr>
              <a:t>v</a:t>
            </a:r>
            <a:r>
              <a:rPr lang="en-US" altLang="zh-CN" i="1" baseline="-25000" dirty="0" err="1">
                <a:solidFill>
                  <a:srgbClr val="000000"/>
                </a:solidFill>
                <a:sym typeface="Symbol" pitchFamily="18" charset="2"/>
              </a:rPr>
              <a:t>B</a:t>
            </a:r>
            <a:endParaRPr lang="en-US" altLang="zh-CN" i="1" baseline="-25000" dirty="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19" name="Line 26">
            <a:extLst>
              <a:ext uri="{FF2B5EF4-FFF2-40B4-BE49-F238E27FC236}">
                <a16:creationId xmlns:a16="http://schemas.microsoft.com/office/drawing/2014/main" id="{CEDEC0E7-C2CF-9398-2BCD-C89D5C5569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87110" y="1966937"/>
            <a:ext cx="14287" cy="129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" name="Text Box 27">
            <a:extLst>
              <a:ext uri="{FF2B5EF4-FFF2-40B4-BE49-F238E27FC236}">
                <a16:creationId xmlns:a16="http://schemas.microsoft.com/office/drawing/2014/main" id="{E43EC1D2-F024-5F19-5A6F-A92895339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297" y="2360637"/>
            <a:ext cx="61277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itchFamily="18" charset="2"/>
              </a:rPr>
              <a:t>V</a:t>
            </a:r>
            <a:r>
              <a:rPr lang="en-US" altLang="zh-CN" i="1" baseline="-25000">
                <a:solidFill>
                  <a:srgbClr val="000000"/>
                </a:solidFill>
                <a:sym typeface="Symbol" pitchFamily="18" charset="2"/>
              </a:rPr>
              <a:t>B</a:t>
            </a:r>
          </a:p>
        </p:txBody>
      </p:sp>
      <p:sp>
        <p:nvSpPr>
          <p:cNvPr id="21" name="Line 28">
            <a:extLst>
              <a:ext uri="{FF2B5EF4-FFF2-40B4-BE49-F238E27FC236}">
                <a16:creationId xmlns:a16="http://schemas.microsoft.com/office/drawing/2014/main" id="{B97D1330-EE6F-613A-C414-D073AE7CA6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01397" y="1458937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Text Box 29">
            <a:extLst>
              <a:ext uri="{FF2B5EF4-FFF2-40B4-BE49-F238E27FC236}">
                <a16:creationId xmlns:a16="http://schemas.microsoft.com/office/drawing/2014/main" id="{DA42648B-07A8-97B4-961B-354F96AC8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622" y="1449412"/>
            <a:ext cx="42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itchFamily="18" charset="2"/>
              </a:rPr>
              <a:t>v</a:t>
            </a:r>
            <a:r>
              <a:rPr lang="en-US" altLang="zh-CN" i="1" baseline="-25000">
                <a:solidFill>
                  <a:srgbClr val="000000"/>
                </a:solidFill>
                <a:sym typeface="Symbol" pitchFamily="18" charset="2"/>
              </a:rPr>
              <a:t>b</a:t>
            </a:r>
          </a:p>
        </p:txBody>
      </p:sp>
      <p:sp>
        <p:nvSpPr>
          <p:cNvPr id="23" name="Line 30">
            <a:extLst>
              <a:ext uri="{FF2B5EF4-FFF2-40B4-BE49-F238E27FC236}">
                <a16:creationId xmlns:a16="http://schemas.microsoft.com/office/drawing/2014/main" id="{B6792B3C-744B-C3BD-778B-6EA13EC1F8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2197" y="1197000"/>
            <a:ext cx="1090613" cy="14287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Line 31">
            <a:extLst>
              <a:ext uri="{FF2B5EF4-FFF2-40B4-BE49-F238E27FC236}">
                <a16:creationId xmlns:a16="http://schemas.microsoft.com/office/drawing/2014/main" id="{735140D0-C6D9-4C9D-8F88-99DC0281B0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5397" y="1211287"/>
            <a:ext cx="0" cy="752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Text Box 32">
            <a:extLst>
              <a:ext uri="{FF2B5EF4-FFF2-40B4-BE49-F238E27FC236}">
                <a16:creationId xmlns:a16="http://schemas.microsoft.com/office/drawing/2014/main" id="{10237DC1-828C-4769-E852-06288622A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722" y="1320825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itchFamily="18" charset="2"/>
              </a:rPr>
              <a:t>V</a:t>
            </a:r>
            <a:r>
              <a:rPr lang="en-US" altLang="zh-CN" i="1" baseline="-25000">
                <a:solidFill>
                  <a:srgbClr val="000000"/>
                </a:solidFill>
                <a:sym typeface="Symbol" pitchFamily="18" charset="2"/>
              </a:rPr>
              <a:t>b</a:t>
            </a:r>
          </a:p>
        </p:txBody>
      </p:sp>
      <p:sp>
        <p:nvSpPr>
          <p:cNvPr id="26" name="Text Box 33">
            <a:extLst>
              <a:ext uri="{FF2B5EF4-FFF2-40B4-BE49-F238E27FC236}">
                <a16:creationId xmlns:a16="http://schemas.microsoft.com/office/drawing/2014/main" id="{68AA9735-63A7-2BAA-C2FE-884BE24A1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863" y="3844950"/>
            <a:ext cx="7300912" cy="239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571500" indent="-5715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大写字母 </a:t>
            </a:r>
            <a:r>
              <a:rPr lang="en-US" altLang="zh-CN" dirty="0">
                <a:solidFill>
                  <a:schemeClr val="tx2"/>
                </a:solidFill>
                <a:sym typeface="Symbol" pitchFamily="18" charset="2"/>
              </a:rPr>
              <a:t>+ 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大写下标：直流量（</a:t>
            </a:r>
            <a:r>
              <a:rPr lang="en-US" altLang="zh-CN" i="1" dirty="0">
                <a:solidFill>
                  <a:schemeClr val="tx2"/>
                </a:solidFill>
                <a:sym typeface="Symbol" pitchFamily="18" charset="2"/>
              </a:rPr>
              <a:t>V</a:t>
            </a:r>
            <a:r>
              <a:rPr lang="en-US" altLang="zh-CN" i="1" baseline="-25000" dirty="0">
                <a:solidFill>
                  <a:schemeClr val="tx2"/>
                </a:solidFill>
                <a:sym typeface="Symbol" pitchFamily="18" charset="2"/>
              </a:rPr>
              <a:t>B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）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大写字母 </a:t>
            </a:r>
            <a:r>
              <a:rPr lang="en-US" altLang="zh-CN" dirty="0">
                <a:solidFill>
                  <a:schemeClr val="tx2"/>
                </a:solidFill>
                <a:sym typeface="Symbol" pitchFamily="18" charset="2"/>
              </a:rPr>
              <a:t>+ 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小写下标：交变信号的幅度（</a:t>
            </a:r>
            <a:r>
              <a:rPr lang="en-US" altLang="zh-CN" i="1" dirty="0" err="1">
                <a:solidFill>
                  <a:schemeClr val="tx2"/>
                </a:solidFill>
                <a:sym typeface="Symbol" pitchFamily="18" charset="2"/>
              </a:rPr>
              <a:t>V</a:t>
            </a:r>
            <a:r>
              <a:rPr lang="en-US" altLang="zh-CN" i="1" baseline="-25000" dirty="0" err="1">
                <a:solidFill>
                  <a:schemeClr val="tx2"/>
                </a:solidFill>
                <a:sym typeface="Symbol" pitchFamily="18" charset="2"/>
              </a:rPr>
              <a:t>b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）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小写字母 </a:t>
            </a:r>
            <a:r>
              <a:rPr lang="en-US" altLang="zh-CN" dirty="0">
                <a:solidFill>
                  <a:schemeClr val="tx2"/>
                </a:solidFill>
                <a:sym typeface="Symbol" pitchFamily="18" charset="2"/>
              </a:rPr>
              <a:t>+ 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大写下标：总的瞬时量（</a:t>
            </a:r>
            <a:r>
              <a:rPr lang="en-US" altLang="zh-CN" i="1" dirty="0" err="1">
                <a:solidFill>
                  <a:schemeClr val="tx2"/>
                </a:solidFill>
                <a:sym typeface="Symbol" pitchFamily="18" charset="2"/>
              </a:rPr>
              <a:t>v</a:t>
            </a:r>
            <a:r>
              <a:rPr lang="en-US" altLang="zh-CN" i="1" baseline="-25000" dirty="0" err="1">
                <a:solidFill>
                  <a:schemeClr val="tx2"/>
                </a:solidFill>
                <a:sym typeface="Symbol" pitchFamily="18" charset="2"/>
              </a:rPr>
              <a:t>B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）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小写字母 </a:t>
            </a:r>
            <a:r>
              <a:rPr lang="en-US" altLang="zh-CN" dirty="0">
                <a:solidFill>
                  <a:schemeClr val="tx2"/>
                </a:solidFill>
                <a:sym typeface="Symbol" pitchFamily="18" charset="2"/>
              </a:rPr>
              <a:t>+ 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小写下标：增量信号（交变信号） （</a:t>
            </a:r>
            <a:r>
              <a:rPr lang="en-US" altLang="zh-CN" i="1" dirty="0" err="1">
                <a:solidFill>
                  <a:schemeClr val="tx2"/>
                </a:solidFill>
                <a:sym typeface="Symbol" pitchFamily="18" charset="2"/>
              </a:rPr>
              <a:t>v</a:t>
            </a:r>
            <a:r>
              <a:rPr lang="en-US" altLang="zh-CN" i="1" baseline="-25000" dirty="0" err="1">
                <a:solidFill>
                  <a:schemeClr val="tx2"/>
                </a:solidFill>
                <a:sym typeface="Symbol" pitchFamily="18" charset="2"/>
              </a:rPr>
              <a:t>b</a:t>
            </a:r>
            <a:r>
              <a:rPr lang="zh-CN" altLang="en-US" dirty="0">
                <a:solidFill>
                  <a:schemeClr val="tx2"/>
                </a:solidFill>
                <a:sym typeface="Symbol" pitchFamily="18" charset="2"/>
              </a:rPr>
              <a:t>）</a:t>
            </a: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833D2A32-298F-64D8-6E7D-4340E47DE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422" y="260375"/>
            <a:ext cx="7199766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990033"/>
                </a:solidFill>
              </a:rPr>
              <a:t>电路参数符号书写规范</a:t>
            </a:r>
            <a:endParaRPr lang="zh-CN" altLang="en-US" dirty="0">
              <a:solidFill>
                <a:schemeClr val="tx2"/>
              </a:solidFill>
            </a:endParaRPr>
          </a:p>
        </p:txBody>
      </p: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0EE7B284-1272-91FD-2638-8DD603084E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124990"/>
              </p:ext>
            </p:extLst>
          </p:nvPr>
        </p:nvGraphicFramePr>
        <p:xfrm>
          <a:off x="5981246" y="1591606"/>
          <a:ext cx="2739631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85720" imgH="253800" progId="Equation.DSMT4">
                  <p:embed/>
                </p:oleObj>
              </mc:Choice>
              <mc:Fallback>
                <p:oleObj name="Equation" r:id="rId2" imgW="1485720" imgH="253800" progId="Equation.DSMT4">
                  <p:embed/>
                  <p:pic>
                    <p:nvPicPr>
                      <p:cNvPr id="2" name="对象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81246" y="1591606"/>
                        <a:ext cx="2739631" cy="468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7BF08AEA-5BE3-3BA9-117F-DC9812852922}"/>
              </a:ext>
            </a:extLst>
          </p:cNvPr>
          <p:cNvCxnSpPr/>
          <p:nvPr/>
        </p:nvCxnSpPr>
        <p:spPr bwMode="auto">
          <a:xfrm>
            <a:off x="7079855" y="2063576"/>
            <a:ext cx="1641022" cy="0"/>
          </a:xfrm>
          <a:prstGeom prst="line">
            <a:avLst/>
          </a:prstGeom>
          <a:solidFill>
            <a:srgbClr val="99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7CA14273-5D68-E313-FD80-35E0201BC4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629114"/>
              </p:ext>
            </p:extLst>
          </p:nvPr>
        </p:nvGraphicFramePr>
        <p:xfrm>
          <a:off x="7519562" y="2399644"/>
          <a:ext cx="3302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228600" progId="Equation.DSMT4">
                  <p:embed/>
                </p:oleObj>
              </mc:Choice>
              <mc:Fallback>
                <p:oleObj name="Equation" r:id="rId4" imgW="152280" imgH="228600" progId="Equation.DSMT4">
                  <p:embed/>
                  <p:pic>
                    <p:nvPicPr>
                      <p:cNvPr id="6" name="对象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19562" y="2399644"/>
                        <a:ext cx="3302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01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1">
            <a:extLst>
              <a:ext uri="{FF2B5EF4-FFF2-40B4-BE49-F238E27FC236}">
                <a16:creationId xmlns:a16="http://schemas.microsoft.com/office/drawing/2014/main" id="{12A0B8CC-3B2D-724F-8340-1F23222F8A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电荷（</a:t>
            </a:r>
            <a:r>
              <a:rPr kumimoji="1" lang="en-US" altLang="zh-CN"/>
              <a:t>Charge</a:t>
            </a:r>
            <a:r>
              <a:rPr kumimoji="1" lang="zh-CN" altLang="en-US"/>
              <a:t>）</a:t>
            </a:r>
          </a:p>
        </p:txBody>
      </p:sp>
      <p:sp>
        <p:nvSpPr>
          <p:cNvPr id="24578" name="内容占位符 2">
            <a:extLst>
              <a:ext uri="{FF2B5EF4-FFF2-40B4-BE49-F238E27FC236}">
                <a16:creationId xmlns:a16="http://schemas.microsoft.com/office/drawing/2014/main" id="{4D0DF602-406B-0D49-9F84-9112941136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3183733"/>
            <a:ext cx="8686800" cy="2405854"/>
          </a:xfrm>
        </p:spPr>
        <p:txBody>
          <a:bodyPr/>
          <a:lstStyle/>
          <a:p>
            <a:r>
              <a:rPr kumimoji="1" lang="zh-CN" altLang="en-US" sz="2400" dirty="0"/>
              <a:t>物质由原子组成，原子又由</a:t>
            </a:r>
            <a:r>
              <a:rPr kumimoji="1" lang="zh-CN" altLang="en-US" sz="2400" dirty="0">
                <a:solidFill>
                  <a:srgbClr val="FF0000"/>
                </a:solidFill>
              </a:rPr>
              <a:t>电子</a:t>
            </a:r>
            <a:r>
              <a:rPr kumimoji="1" lang="zh-CN" altLang="en-US" sz="2400" dirty="0"/>
              <a:t>、质子和中子构成</a:t>
            </a:r>
          </a:p>
          <a:p>
            <a:pPr lvl="1"/>
            <a:r>
              <a:rPr kumimoji="1" lang="zh-CN" altLang="en-US" sz="2000" dirty="0"/>
              <a:t>电子带负电荷，一个电子的电荷量（</a:t>
            </a:r>
            <a:r>
              <a:rPr kumimoji="1"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zh-CN" altLang="en-US" sz="2000" dirty="0"/>
              <a:t>）为</a:t>
            </a:r>
            <a:r>
              <a:rPr kumimoji="1" lang="en-US" altLang="zh-CN" sz="2000" dirty="0"/>
              <a:t>1.602×10</a:t>
            </a:r>
            <a:r>
              <a:rPr kumimoji="1" lang="en-US" altLang="zh-CN" sz="2000" baseline="30000" dirty="0"/>
              <a:t>-19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；</a:t>
            </a:r>
          </a:p>
          <a:p>
            <a:pPr lvl="1"/>
            <a:r>
              <a:rPr kumimoji="1" lang="zh-CN" altLang="en-US" sz="2000" dirty="0"/>
              <a:t>质子带正电荷，一个质子的电荷量也是</a:t>
            </a:r>
            <a:r>
              <a:rPr kumimoji="1" lang="en-US" altLang="zh-CN" sz="2000" dirty="0"/>
              <a:t>1.602×10</a:t>
            </a:r>
            <a:r>
              <a:rPr kumimoji="1" lang="en-US" altLang="zh-CN" sz="2000" baseline="30000" dirty="0"/>
              <a:t>-19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；</a:t>
            </a:r>
          </a:p>
          <a:p>
            <a:pPr lvl="1"/>
            <a:r>
              <a:rPr kumimoji="1" lang="zh-CN" altLang="en-US" sz="2000" dirty="0">
                <a:solidFill>
                  <a:srgbClr val="FF0000"/>
                </a:solidFill>
              </a:rPr>
              <a:t>库仑是个很大的单位</a:t>
            </a:r>
            <a:r>
              <a:rPr kumimoji="1" lang="zh-CN" altLang="en-US" sz="2000" dirty="0"/>
              <a:t>，因此常见的是</a:t>
            </a:r>
            <a:r>
              <a:rPr kumimoji="1" lang="en-US" altLang="zh-CN" sz="2000" dirty="0" err="1"/>
              <a:t>pC</a:t>
            </a:r>
            <a:r>
              <a:rPr kumimoji="1" lang="zh-CN" altLang="en-US" sz="2000" dirty="0"/>
              <a:t>、</a:t>
            </a:r>
            <a:r>
              <a:rPr kumimoji="1" lang="en-US" altLang="zh-CN" sz="2000" dirty="0" err="1"/>
              <a:t>nC</a:t>
            </a:r>
            <a:r>
              <a:rPr kumimoji="1" lang="zh-CN" altLang="en-US" sz="2000" dirty="0"/>
              <a:t>、</a:t>
            </a:r>
            <a:r>
              <a:rPr kumimoji="1" lang="en-US" altLang="zh-CN" sz="2000" dirty="0" err="1"/>
              <a:t>μC</a:t>
            </a:r>
            <a:r>
              <a:rPr kumimoji="1" lang="zh-CN" altLang="en-US" sz="2000" dirty="0"/>
              <a:t>等；</a:t>
            </a:r>
          </a:p>
          <a:p>
            <a:pPr lvl="1"/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是最小的单位电荷量，即</a:t>
            </a:r>
            <a:r>
              <a:rPr kumimoji="1" lang="zh-CN" altLang="en-US" sz="2000" dirty="0">
                <a:solidFill>
                  <a:srgbClr val="FF0000"/>
                </a:solidFill>
              </a:rPr>
              <a:t>自然界的电荷都是 </a:t>
            </a:r>
            <a:r>
              <a:rPr kumimoji="1"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kumimoji="1" lang="zh-CN" altLang="en-US" sz="2000" dirty="0">
                <a:solidFill>
                  <a:srgbClr val="FF0000"/>
                </a:solidFill>
              </a:rPr>
              <a:t>的整数倍</a:t>
            </a:r>
            <a:r>
              <a:rPr kumimoji="1" lang="zh-CN" altLang="en-US" sz="2000" dirty="0"/>
              <a:t>；</a:t>
            </a:r>
          </a:p>
          <a:p>
            <a:pPr lvl="1"/>
            <a:r>
              <a:rPr kumimoji="1" lang="zh-CN" altLang="en-US" sz="2000" dirty="0">
                <a:solidFill>
                  <a:srgbClr val="FF0000"/>
                </a:solidFill>
              </a:rPr>
              <a:t>电荷守恒</a:t>
            </a:r>
            <a:r>
              <a:rPr kumimoji="1" lang="zh-CN" altLang="en-US" sz="2000" dirty="0"/>
              <a:t>定律：</a:t>
            </a:r>
            <a:r>
              <a:rPr kumimoji="1" lang="zh-CN" altLang="en-US" sz="2000" b="1" dirty="0"/>
              <a:t>电荷既不会产生，也不会消失，只会被转移</a:t>
            </a:r>
            <a:r>
              <a:rPr kumimoji="1" lang="zh-CN" altLang="en-US" sz="2000" dirty="0"/>
              <a:t>；</a:t>
            </a:r>
          </a:p>
        </p:txBody>
      </p:sp>
      <p:pic>
        <p:nvPicPr>
          <p:cNvPr id="24579" name="图片 3">
            <a:extLst>
              <a:ext uri="{FF2B5EF4-FFF2-40B4-BE49-F238E27FC236}">
                <a16:creationId xmlns:a16="http://schemas.microsoft.com/office/drawing/2014/main" id="{3F8E7046-4E7B-4B41-8673-1CE2775D3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268413"/>
            <a:ext cx="8432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9E083D4-2012-B549-8A7D-56BCC96C4F79}"/>
              </a:ext>
            </a:extLst>
          </p:cNvPr>
          <p:cNvSpPr txBox="1"/>
          <p:nvPr/>
        </p:nvSpPr>
        <p:spPr>
          <a:xfrm>
            <a:off x="457200" y="2208908"/>
            <a:ext cx="833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/>
              <a:t>Wiki</a:t>
            </a:r>
            <a:r>
              <a:rPr kumimoji="1" lang="zh-CN" altLang="en-US" b="1" dirty="0"/>
              <a:t>：</a:t>
            </a:r>
            <a:r>
              <a:rPr kumimoji="1" lang="zh-CN" altLang="en-US" b="1" dirty="0">
                <a:solidFill>
                  <a:srgbClr val="0432FF"/>
                </a:solidFill>
              </a:rPr>
              <a:t>电荷</a:t>
            </a:r>
            <a:r>
              <a:rPr kumimoji="1" lang="zh-CN" altLang="en-US" dirty="0"/>
              <a:t>是许多</a:t>
            </a:r>
            <a:r>
              <a:rPr kumimoji="1" lang="zh-CN" altLang="en-US" dirty="0">
                <a:solidFill>
                  <a:srgbClr val="0432FF"/>
                </a:solidFill>
              </a:rPr>
              <a:t>次原子粒子</a:t>
            </a:r>
            <a:r>
              <a:rPr kumimoji="1" lang="zh-CN" altLang="en-US" dirty="0"/>
              <a:t>所拥有的一种</a:t>
            </a:r>
            <a:r>
              <a:rPr kumimoji="1" lang="zh-CN" altLang="en-US" dirty="0">
                <a:solidFill>
                  <a:srgbClr val="0432FF"/>
                </a:solidFill>
              </a:rPr>
              <a:t>基本</a:t>
            </a:r>
            <a:r>
              <a:rPr kumimoji="1" lang="zh-CN" altLang="en-US" dirty="0"/>
              <a:t>守恒</a:t>
            </a:r>
            <a:r>
              <a:rPr kumimoji="1" lang="zh-CN" altLang="en-US" dirty="0">
                <a:solidFill>
                  <a:srgbClr val="0432FF"/>
                </a:solidFill>
              </a:rPr>
              <a:t>性质</a:t>
            </a:r>
            <a:r>
              <a:rPr kumimoji="1" lang="zh-CN" altLang="en-US" dirty="0"/>
              <a:t>。称带有电荷的粒子为“带电粒子”。电荷的量称为“</a:t>
            </a:r>
            <a:r>
              <a:rPr kumimoji="1" lang="zh-CN" altLang="en-US" b="1" dirty="0">
                <a:solidFill>
                  <a:srgbClr val="0432FF"/>
                </a:solidFill>
              </a:rPr>
              <a:t>电荷量</a:t>
            </a:r>
            <a:r>
              <a:rPr kumimoji="1" lang="zh-CN" altLang="en-US" dirty="0"/>
              <a:t>”。在国际单位制里，电荷量的符号以 </a:t>
            </a:r>
            <a:r>
              <a:rPr kumimoji="1" lang="en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kumimoji="1" lang="zh-CN" altLang="en-US" dirty="0"/>
              <a:t>为表示，单位是库仑（</a:t>
            </a:r>
            <a:r>
              <a:rPr kumimoji="1" lang="en" altLang="zh-CN" dirty="0"/>
              <a:t>C</a:t>
            </a:r>
            <a:r>
              <a:rPr kumimoji="1" lang="zh-CN" altLang="en" dirty="0"/>
              <a:t>）</a:t>
            </a:r>
            <a:endParaRPr kumimoji="1"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11E9A5C-3B4E-D346-9282-7B29437A0F8D}"/>
              </a:ext>
            </a:extLst>
          </p:cNvPr>
          <p:cNvSpPr txBox="1"/>
          <p:nvPr/>
        </p:nvSpPr>
        <p:spPr>
          <a:xfrm>
            <a:off x="355600" y="5534648"/>
            <a:ext cx="8432800" cy="707886"/>
          </a:xfrm>
          <a:prstGeom prst="rect">
            <a:avLst/>
          </a:prstGeom>
          <a:noFill/>
          <a:ln w="28575"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概念</a:t>
            </a:r>
            <a:r>
              <a:rPr kumimoji="1" lang="en-US" altLang="zh-CN" sz="2000" b="1" dirty="0"/>
              <a:t>1:</a:t>
            </a:r>
            <a:r>
              <a:rPr kumimoji="1" lang="zh-CN" altLang="en-US" sz="2000" b="1" dirty="0"/>
              <a:t> 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电荷</a:t>
            </a:r>
            <a:r>
              <a:rPr kumimoji="1" lang="zh-CN" altLang="en-US" sz="2000" dirty="0"/>
              <a:t>是次原子粒子的基本电学属性，在电路课程中，一般只考虑电子电荷（一个电子所带的电荷量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zh-CN" altLang="en-US" sz="2000" i="1" dirty="0"/>
              <a:t> </a:t>
            </a:r>
            <a:r>
              <a:rPr kumimoji="1" lang="en-US" altLang="zh-CN" sz="2000" dirty="0"/>
              <a:t>= -1.602×10</a:t>
            </a:r>
            <a:r>
              <a:rPr kumimoji="1" lang="en-US" altLang="zh-CN" sz="2000" baseline="30000" dirty="0"/>
              <a:t>-19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）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D083BE83-810F-9B45-8E94-F0445FD58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884D4C95-FB6E-9174-1024-79F388676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20</a:t>
            </a:fld>
            <a:endParaRPr lang="en-US" altLang="zh-CN" dirty="0"/>
          </a:p>
        </p:txBody>
      </p:sp>
      <p:sp>
        <p:nvSpPr>
          <p:cNvPr id="2" name="Text Box 35">
            <a:extLst>
              <a:ext uri="{FF2B5EF4-FFF2-40B4-BE49-F238E27FC236}">
                <a16:creationId xmlns:a16="http://schemas.microsoft.com/office/drawing/2014/main" id="{8371A266-C1FF-1135-F949-52F4CEF54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33488"/>
            <a:ext cx="8001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0" dirty="0">
                <a:latin typeface="宋体" charset="-122"/>
              </a:rPr>
              <a:t>    </a:t>
            </a:r>
            <a:r>
              <a:rPr lang="zh-CN" altLang="en-US" b="0" dirty="0">
                <a:latin typeface="宋体" charset="-122"/>
              </a:rPr>
              <a:t>电路元件是为建立实际电气器件的模型而提出的一种理想元件。</a:t>
            </a:r>
            <a:endParaRPr lang="en-US" altLang="zh-CN" b="0" dirty="0">
              <a:latin typeface="宋体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b="0" dirty="0">
                <a:latin typeface="宋体" charset="-122"/>
              </a:rPr>
              <a:t>    </a:t>
            </a:r>
            <a:r>
              <a:rPr lang="zh-CN" altLang="en-US" b="0" dirty="0">
                <a:latin typeface="宋体" charset="-122"/>
              </a:rPr>
              <a:t>按电路元件与外电路连接端点（</a:t>
            </a:r>
            <a:r>
              <a:rPr lang="en-US" altLang="zh-CN" b="0" dirty="0">
                <a:cs typeface="Times New Roman" panose="02020603050405020304" pitchFamily="18" charset="0"/>
              </a:rPr>
              <a:t>terminal</a:t>
            </a:r>
            <a:r>
              <a:rPr lang="zh-CN" altLang="en-US" b="0" dirty="0">
                <a:latin typeface="宋体" charset="-122"/>
              </a:rPr>
              <a:t>）的数目，电路元件可分为</a:t>
            </a:r>
            <a:r>
              <a:rPr lang="zh-CN" altLang="en-US" dirty="0">
                <a:solidFill>
                  <a:srgbClr val="FF0000"/>
                </a:solidFill>
                <a:latin typeface="宋体" charset="-122"/>
              </a:rPr>
              <a:t>二端元件</a:t>
            </a:r>
            <a:r>
              <a:rPr lang="zh-CN" altLang="en-US" b="0" dirty="0">
                <a:latin typeface="宋体" charset="-122"/>
              </a:rPr>
              <a:t>、</a:t>
            </a:r>
            <a:r>
              <a:rPr lang="zh-CN" altLang="en-US" dirty="0">
                <a:solidFill>
                  <a:srgbClr val="FF0000"/>
                </a:solidFill>
                <a:latin typeface="宋体" charset="-122"/>
              </a:rPr>
              <a:t>三端元件</a:t>
            </a:r>
            <a:r>
              <a:rPr lang="zh-CN" altLang="en-US" b="0" dirty="0">
                <a:latin typeface="宋体" charset="-122"/>
              </a:rPr>
              <a:t>、</a:t>
            </a:r>
            <a:r>
              <a:rPr lang="zh-CN" altLang="en-US" dirty="0">
                <a:solidFill>
                  <a:srgbClr val="FF0000"/>
                </a:solidFill>
                <a:latin typeface="宋体" charset="-122"/>
              </a:rPr>
              <a:t>四端元件</a:t>
            </a:r>
            <a:r>
              <a:rPr lang="zh-CN" altLang="en-US" b="0" dirty="0">
                <a:latin typeface="宋体" charset="-122"/>
              </a:rPr>
              <a:t>等。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A2EC4AA8-D90D-A2CB-DAEA-0C8C3DCB3A10}"/>
              </a:ext>
            </a:extLst>
          </p:cNvPr>
          <p:cNvGrpSpPr>
            <a:grpSpLocks/>
          </p:cNvGrpSpPr>
          <p:nvPr/>
        </p:nvGrpSpPr>
        <p:grpSpPr bwMode="auto">
          <a:xfrm>
            <a:off x="1801813" y="3411538"/>
            <a:ext cx="5410200" cy="2835275"/>
            <a:chOff x="1104" y="2304"/>
            <a:chExt cx="3408" cy="1786"/>
          </a:xfrm>
        </p:grpSpPr>
        <p:graphicFrame>
          <p:nvGraphicFramePr>
            <p:cNvPr id="4" name="Object 37">
              <a:extLst>
                <a:ext uri="{FF2B5EF4-FFF2-40B4-BE49-F238E27FC236}">
                  <a16:creationId xmlns:a16="http://schemas.microsoft.com/office/drawing/2014/main" id="{4ECA1E19-FCF9-7838-B5A4-C378B00E38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2304"/>
            <a:ext cx="3408" cy="1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2" imgW="12173667" imgH="5375221" progId="Photoshop.Image.5">
                    <p:embed/>
                  </p:oleObj>
                </mc:Choice>
                <mc:Fallback>
                  <p:oleObj name="Image" r:id="rId2" imgW="12173667" imgH="5375221" progId="Photoshop.Image.5">
                    <p:embed/>
                    <p:pic>
                      <p:nvPicPr>
                        <p:cNvPr id="22533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2304"/>
                          <a:ext cx="3408" cy="1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38">
              <a:extLst>
                <a:ext uri="{FF2B5EF4-FFF2-40B4-BE49-F238E27FC236}">
                  <a16:creationId xmlns:a16="http://schemas.microsoft.com/office/drawing/2014/main" id="{80F5536B-A24D-3D8A-FFB6-CB657068D3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3840"/>
              <a:ext cx="31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000">
                  <a:ea typeface="楷体_GB2312" pitchFamily="49" charset="-122"/>
                </a:rPr>
                <a:t>(a) </a:t>
              </a:r>
              <a:r>
                <a:rPr lang="zh-CN" altLang="en-US" sz="2000">
                  <a:ea typeface="楷体_GB2312" pitchFamily="49" charset="-122"/>
                </a:rPr>
                <a:t>二端元件      </a:t>
              </a:r>
              <a:r>
                <a:rPr lang="en-US" altLang="zh-CN" sz="2000">
                  <a:ea typeface="楷体_GB2312" pitchFamily="49" charset="-122"/>
                </a:rPr>
                <a:t>(b) </a:t>
              </a:r>
              <a:r>
                <a:rPr lang="zh-CN" altLang="en-US" sz="2000">
                  <a:ea typeface="楷体_GB2312" pitchFamily="49" charset="-122"/>
                </a:rPr>
                <a:t>三端元件     </a:t>
              </a:r>
              <a:r>
                <a:rPr lang="en-US" altLang="zh-CN" sz="2000">
                  <a:ea typeface="楷体_GB2312" pitchFamily="49" charset="-122"/>
                </a:rPr>
                <a:t>(c) </a:t>
              </a:r>
              <a:r>
                <a:rPr lang="zh-CN" altLang="en-US" sz="2000">
                  <a:ea typeface="楷体_GB2312" pitchFamily="49" charset="-122"/>
                </a:rPr>
                <a:t>四端元件</a:t>
              </a:r>
            </a:p>
          </p:txBody>
        </p:sp>
      </p:grpSp>
      <p:sp>
        <p:nvSpPr>
          <p:cNvPr id="8" name="Text Box 39">
            <a:extLst>
              <a:ext uri="{FF2B5EF4-FFF2-40B4-BE49-F238E27FC236}">
                <a16:creationId xmlns:a16="http://schemas.microsoft.com/office/drawing/2014/main" id="{9D8E4841-BC41-B9E8-ED47-6CC543716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409575"/>
            <a:ext cx="7081837" cy="519113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prstShdw prst="shdw17" dist="17961" dir="2700000">
              <a:srgbClr val="7A997A"/>
            </a:prstShdw>
          </a:effectLst>
          <a:extLs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sz="2800" dirty="0">
                <a:solidFill>
                  <a:schemeClr val="tx2"/>
                </a:solidFill>
              </a:rPr>
              <a:t>基本电路元件</a:t>
            </a:r>
          </a:p>
        </p:txBody>
      </p:sp>
    </p:spTree>
    <p:extLst>
      <p:ext uri="{BB962C8B-B14F-4D97-AF65-F5344CB8AC3E}">
        <p14:creationId xmlns:p14="http://schemas.microsoft.com/office/powerpoint/2010/main" val="3177295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">
            <a:extLst>
              <a:ext uri="{FF2B5EF4-FFF2-40B4-BE49-F238E27FC236}">
                <a16:creationId xmlns:a16="http://schemas.microsoft.com/office/drawing/2014/main" id="{580A5CA1-6ECC-8A43-9AC8-3C43909380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电路元件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64E67A5-9A03-A343-BED0-5180705B2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21</a:t>
            </a:fld>
            <a:endParaRPr lang="en-US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F2189E-79A3-B3AF-8642-ECDC8D25F5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160462"/>
            <a:ext cx="9144000" cy="5697538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sz="2800" dirty="0"/>
              <a:t>什么是</a:t>
            </a:r>
            <a:r>
              <a:rPr kumimoji="1" lang="zh-CN" altLang="en-US" sz="2800" b="1" dirty="0">
                <a:solidFill>
                  <a:srgbClr val="FF0000"/>
                </a:solidFill>
              </a:rPr>
              <a:t>电路分析</a:t>
            </a:r>
            <a:r>
              <a:rPr kumimoji="1" lang="zh-CN" altLang="en-US" sz="2800" dirty="0"/>
              <a:t>？</a:t>
            </a:r>
          </a:p>
          <a:p>
            <a:pPr lvl="1"/>
            <a:r>
              <a:rPr kumimoji="1" lang="zh-CN" altLang="en-US" sz="2000" dirty="0"/>
              <a:t>分析电路中（</a:t>
            </a:r>
            <a:r>
              <a:rPr kumimoji="1" lang="en-US" altLang="zh-CN" sz="2000" dirty="0"/>
              <a:t>1</a:t>
            </a:r>
            <a:r>
              <a:rPr kumimoji="1" lang="zh-CN" altLang="en-US" sz="2000" dirty="0"/>
              <a:t>）流经各元件的</a:t>
            </a:r>
            <a:r>
              <a:rPr kumimoji="1" lang="zh-CN" altLang="en-US" sz="2400" b="1" dirty="0">
                <a:solidFill>
                  <a:srgbClr val="0070C0"/>
                </a:solidFill>
              </a:rPr>
              <a:t>电流</a:t>
            </a:r>
            <a:r>
              <a:rPr kumimoji="1" lang="zh-CN" altLang="en-US" sz="2000" dirty="0"/>
              <a:t>；（</a:t>
            </a:r>
            <a:r>
              <a:rPr kumimoji="1" lang="en-US" altLang="zh-CN" sz="2000" dirty="0"/>
              <a:t>2</a:t>
            </a:r>
            <a:r>
              <a:rPr kumimoji="1" lang="zh-CN" altLang="en-US" sz="2000" dirty="0"/>
              <a:t>）各节点的</a:t>
            </a:r>
            <a:r>
              <a:rPr kumimoji="1" lang="zh-CN" altLang="en-US" sz="2400" b="1" dirty="0">
                <a:solidFill>
                  <a:srgbClr val="0070C0"/>
                </a:solidFill>
              </a:rPr>
              <a:t>电压</a:t>
            </a:r>
            <a:r>
              <a:rPr kumimoji="1" lang="zh-CN" altLang="en-US" sz="2000" dirty="0"/>
              <a:t>；</a:t>
            </a:r>
            <a:endParaRPr kumimoji="1" lang="en-US" altLang="zh-CN" sz="2000" dirty="0"/>
          </a:p>
          <a:p>
            <a:pPr marL="457200" lvl="1" indent="0">
              <a:buNone/>
            </a:pPr>
            <a:endParaRPr kumimoji="1" lang="zh-CN" altLang="en-US" sz="2000" dirty="0"/>
          </a:p>
          <a:p>
            <a:r>
              <a:rPr kumimoji="1" lang="zh-CN" altLang="en-US" sz="2800" dirty="0"/>
              <a:t>有源元件 </a:t>
            </a:r>
            <a:r>
              <a:rPr kumimoji="1" lang="en-US" altLang="zh-CN" sz="2800" dirty="0"/>
              <a:t>&amp;</a:t>
            </a:r>
            <a:r>
              <a:rPr kumimoji="1" lang="zh-CN" altLang="en-US" sz="2800" dirty="0"/>
              <a:t> 无源元件</a:t>
            </a:r>
          </a:p>
          <a:p>
            <a:pPr lvl="1"/>
            <a:r>
              <a:rPr kumimoji="1" lang="zh-CN" altLang="en-US" sz="2000" dirty="0"/>
              <a:t>有源元件（</a:t>
            </a:r>
            <a:r>
              <a:rPr kumimoji="1" lang="en-US" altLang="zh-CN" sz="2000" dirty="0"/>
              <a:t>active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element</a:t>
            </a:r>
            <a:r>
              <a:rPr kumimoji="1" lang="zh-CN" altLang="en-US" sz="2000" dirty="0"/>
              <a:t>）：能够提供能量给电路，或者具有放大、控制功能的元件，其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实现功能依赖外部电源，</a:t>
            </a:r>
            <a:r>
              <a:rPr kumimoji="1" lang="zh-CN" altLang="en-US" sz="2000" dirty="0"/>
              <a:t>如二极管、晶体管、运算放大器、集成电路、电源等；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无源元件（</a:t>
            </a:r>
            <a:r>
              <a:rPr kumimoji="1" lang="en-US" altLang="zh-CN" sz="2000" dirty="0"/>
              <a:t>passive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element</a:t>
            </a:r>
            <a:r>
              <a:rPr kumimoji="1" lang="zh-CN" altLang="en-US" sz="2000" dirty="0"/>
              <a:t>）：本身不产生能量，只能存储或消耗能量，其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实现功能不依赖外部电源</a:t>
            </a:r>
            <a:r>
              <a:rPr kumimoji="1" lang="zh-CN" altLang="en-US" sz="2000" dirty="0"/>
              <a:t>、如电阻、电容、电感、互感器、变压器等；</a:t>
            </a:r>
            <a:endParaRPr kumimoji="1" lang="en-US" altLang="zh-CN" sz="2000" dirty="0"/>
          </a:p>
          <a:p>
            <a:pPr lvl="1"/>
            <a:endParaRPr kumimoji="1" lang="zh-CN" altLang="en-US" sz="2000" dirty="0"/>
          </a:p>
          <a:p>
            <a:r>
              <a:rPr kumimoji="1" lang="zh-CN" altLang="en-US" sz="2800" dirty="0"/>
              <a:t>独立源 </a:t>
            </a:r>
            <a:r>
              <a:rPr kumimoji="1" lang="en-US" altLang="zh-CN" sz="2800" dirty="0"/>
              <a:t>&amp;</a:t>
            </a:r>
            <a:r>
              <a:rPr kumimoji="1" lang="zh-CN" altLang="en-US" sz="2800" dirty="0"/>
              <a:t> 受控源</a:t>
            </a:r>
          </a:p>
          <a:p>
            <a:pPr lvl="1"/>
            <a:r>
              <a:rPr kumimoji="1" lang="zh-CN" altLang="en-US" sz="2000" dirty="0"/>
              <a:t>独立源：有源元件，产生电压或电流，</a:t>
            </a:r>
            <a:r>
              <a:rPr kumimoji="1" lang="zh-CN" altLang="en-US" sz="2000" b="1" dirty="0">
                <a:solidFill>
                  <a:srgbClr val="0070C0"/>
                </a:solidFill>
              </a:rPr>
              <a:t>不依赖</a:t>
            </a:r>
            <a:r>
              <a:rPr kumimoji="1" lang="zh-CN" altLang="en-US" sz="2000" dirty="0"/>
              <a:t>于电路中的其他元件；</a:t>
            </a:r>
          </a:p>
          <a:p>
            <a:pPr lvl="1"/>
            <a:r>
              <a:rPr kumimoji="1" lang="zh-CN" altLang="en-US" sz="2000" dirty="0"/>
              <a:t>受控源：有源元件，产生电压或电流，其值依赖于电路中的其他元件的电压或电流；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标题 1">
            <a:extLst>
              <a:ext uri="{FF2B5EF4-FFF2-40B4-BE49-F238E27FC236}">
                <a16:creationId xmlns:a16="http://schemas.microsoft.com/office/drawing/2014/main" id="{0896BE55-3E60-0044-BB69-43636F0859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电路元件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656FED-8F22-344E-9F84-AA4827BC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0490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B1D20C-3EC5-FF49-87AE-D6DCE2326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C92202-4D1B-704D-8AC3-A8FFCAB14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F1C5ECB-0948-D74B-A2BF-82908EC39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0681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39942" name="Picture 13" descr="fig212">
            <a:extLst>
              <a:ext uri="{FF2B5EF4-FFF2-40B4-BE49-F238E27FC236}">
                <a16:creationId xmlns:a16="http://schemas.microsoft.com/office/drawing/2014/main" id="{5DED340F-1441-7243-8D6D-F0C770F527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209800"/>
            <a:ext cx="8186738" cy="2166938"/>
          </a:xfr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10" name="Text Box 15">
            <a:extLst>
              <a:ext uri="{FF2B5EF4-FFF2-40B4-BE49-F238E27FC236}">
                <a16:creationId xmlns:a16="http://schemas.microsoft.com/office/drawing/2014/main" id="{66E38369-F471-C145-9E48-E89C2860E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76400"/>
            <a:ext cx="4724400" cy="3762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Active Elements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有源元件</a:t>
            </a:r>
            <a:endParaRPr lang="en-US" altLang="zh-CN" b="1" dirty="0">
              <a:solidFill>
                <a:srgbClr val="FF3300"/>
              </a:solidFill>
              <a:latin typeface="Arial" charset="0"/>
              <a:ea typeface="宋体" charset="0"/>
            </a:endParaRP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93487356-15F8-3B42-8322-6280C268B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1676400"/>
            <a:ext cx="3124200" cy="3762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Passive Elements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无源</a:t>
            </a:r>
            <a:endParaRPr lang="en-US" altLang="zh-CN" b="1" dirty="0">
              <a:solidFill>
                <a:srgbClr val="FF3300"/>
              </a:solidFill>
              <a:latin typeface="Arial" charset="0"/>
              <a:ea typeface="宋体" charset="0"/>
            </a:endParaRPr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79D1BCE2-E515-5C44-9561-4EFAB9DCDB1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4495800"/>
            <a:ext cx="9906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Line 20">
            <a:extLst>
              <a:ext uri="{FF2B5EF4-FFF2-40B4-BE49-F238E27FC236}">
                <a16:creationId xmlns:a16="http://schemas.microsoft.com/office/drawing/2014/main" id="{16CA9B44-318E-8D41-A0AC-C7BCC1AE91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4495800"/>
            <a:ext cx="9144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Line 21">
            <a:extLst>
              <a:ext uri="{FF2B5EF4-FFF2-40B4-BE49-F238E27FC236}">
                <a16:creationId xmlns:a16="http://schemas.microsoft.com/office/drawing/2014/main" id="{7863AE7F-F769-144D-8956-8145599BB7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4495800"/>
            <a:ext cx="11430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" name="Line 22">
            <a:extLst>
              <a:ext uri="{FF2B5EF4-FFF2-40B4-BE49-F238E27FC236}">
                <a16:creationId xmlns:a16="http://schemas.microsoft.com/office/drawing/2014/main" id="{AA8C7088-22AF-A54C-AAE5-67F4BC94B3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4572000"/>
            <a:ext cx="91440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9949" name="Text Box 23">
            <a:extLst>
              <a:ext uri="{FF2B5EF4-FFF2-40B4-BE49-F238E27FC236}">
                <a16:creationId xmlns:a16="http://schemas.microsoft.com/office/drawing/2014/main" id="{2140260A-A203-A940-824A-11A354485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043613"/>
            <a:ext cx="1676400" cy="868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zh-CN" sz="1800"/>
              <a:t>Independent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zh-CN" sz="1800"/>
              <a:t>Sources</a:t>
            </a:r>
            <a:endParaRPr lang="zh-CN" altLang="en-US" sz="180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zh-CN" altLang="en-US" sz="1800"/>
              <a:t>独立源</a:t>
            </a:r>
            <a:endParaRPr lang="en-US" altLang="zh-CN" sz="1800"/>
          </a:p>
        </p:txBody>
      </p:sp>
      <p:sp>
        <p:nvSpPr>
          <p:cNvPr id="39950" name="Text Box 24">
            <a:extLst>
              <a:ext uri="{FF2B5EF4-FFF2-40B4-BE49-F238E27FC236}">
                <a16:creationId xmlns:a16="http://schemas.microsoft.com/office/drawing/2014/main" id="{7F6E71A6-99EF-A340-8A10-821A9E31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043613"/>
            <a:ext cx="1600200" cy="868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zh-CN" sz="1800" dirty="0" err="1"/>
              <a:t>Dependant</a:t>
            </a:r>
            <a:endParaRPr lang="en-US" altLang="zh-CN" sz="18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zh-CN" sz="1800" dirty="0"/>
              <a:t>Sources</a:t>
            </a:r>
            <a:endParaRPr lang="zh-CN" altLang="en-US" sz="18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zh-CN" altLang="en-US" sz="1800" dirty="0"/>
              <a:t>受控源</a:t>
            </a:r>
            <a:endParaRPr lang="en-US" altLang="zh-CN" sz="1800" dirty="0"/>
          </a:p>
        </p:txBody>
      </p:sp>
      <p:sp>
        <p:nvSpPr>
          <p:cNvPr id="39951" name="文本框 18">
            <a:extLst>
              <a:ext uri="{FF2B5EF4-FFF2-40B4-BE49-F238E27FC236}">
                <a16:creationId xmlns:a16="http://schemas.microsoft.com/office/drawing/2014/main" id="{5A41F905-A698-194B-8BB5-E92530292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4495802"/>
            <a:ext cx="3733800" cy="2062103"/>
          </a:xfrm>
          <a:prstGeom prst="rect">
            <a:avLst/>
          </a:prstGeom>
          <a:solidFill>
            <a:schemeClr val="bg1"/>
          </a:solidFill>
          <a:ln w="28575">
            <a:solidFill>
              <a:srgbClr val="0432FF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000" b="1" dirty="0">
                <a:solidFill>
                  <a:srgbClr val="0070C0"/>
                </a:solidFill>
              </a:rPr>
              <a:t>符号规范：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电压源用</a:t>
            </a:r>
            <a:r>
              <a:rPr kumimoji="1" lang="en-US" altLang="zh-CN" sz="1800" dirty="0"/>
              <a:t>±</a:t>
            </a:r>
            <a:r>
              <a:rPr kumimoji="1" lang="zh-CN" altLang="en-US" sz="1800" dirty="0"/>
              <a:t>；电流源用箭头；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独立源用圆圈；受控源用菱形；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大写字母（</a:t>
            </a:r>
            <a:r>
              <a:rPr kumimoji="1"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zh-CN" altLang="en-US" sz="1800" dirty="0"/>
              <a:t>、</a:t>
            </a:r>
            <a:r>
              <a:rPr kumimoji="1"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zh-CN" altLang="en-US" sz="1800" dirty="0"/>
              <a:t>）表示不随时间变化的直流量；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小写字母（</a:t>
            </a:r>
            <a:r>
              <a:rPr kumimoji="1"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zh-CN" altLang="en-US" sz="1800" dirty="0"/>
              <a:t>、</a:t>
            </a:r>
            <a:r>
              <a:rPr kumimoji="1"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zh-CN" altLang="en-US" sz="1800" dirty="0"/>
              <a:t>）表示时变量（也适用于直流量）；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C396C1-F690-7B43-9510-C17E43063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254125"/>
            <a:ext cx="3681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70C0"/>
                </a:solidFill>
              </a:rPr>
              <a:t>Q</a:t>
            </a:r>
            <a:r>
              <a:rPr lang="zh-CN" altLang="en-US" sz="2000" b="1">
                <a:solidFill>
                  <a:srgbClr val="0070C0"/>
                </a:solidFill>
              </a:rPr>
              <a:t>：</a:t>
            </a:r>
            <a:r>
              <a:rPr lang="zh-CN" altLang="en-US" sz="2000"/>
              <a:t>电流源哪一端应该标为 </a:t>
            </a:r>
            <a:r>
              <a:rPr lang="en-US" altLang="zh-CN" sz="2000"/>
              <a:t>+</a:t>
            </a:r>
            <a:r>
              <a:rPr lang="zh-CN" altLang="en-US" sz="2000"/>
              <a:t>？</a:t>
            </a:r>
            <a:endParaRPr lang="en-US" altLang="en-US" sz="2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D606F0-B25E-2745-824A-AF4839BEF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7363" y="1254125"/>
            <a:ext cx="45047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70C0"/>
                </a:solidFill>
              </a:rPr>
              <a:t>A</a:t>
            </a:r>
            <a:r>
              <a:rPr lang="zh-CN" altLang="en-US" sz="2000" b="1" dirty="0">
                <a:solidFill>
                  <a:srgbClr val="0070C0"/>
                </a:solidFill>
              </a:rPr>
              <a:t>：</a:t>
            </a:r>
            <a:r>
              <a:rPr lang="zh-CN" altLang="en-US" sz="2000" dirty="0"/>
              <a:t>电流源提供能量</a:t>
            </a:r>
            <a:r>
              <a:rPr lang="en-US" altLang="zh-CN" sz="2000" dirty="0">
                <a:sym typeface="Wingdings" pitchFamily="2" charset="2"/>
              </a:rPr>
              <a:t></a:t>
            </a:r>
            <a:r>
              <a:rPr lang="zh-CN" altLang="en-US" sz="2000" dirty="0">
                <a:sym typeface="Wingdings" pitchFamily="2" charset="2"/>
              </a:rPr>
              <a:t> 箭头所指端为 </a:t>
            </a:r>
            <a:r>
              <a:rPr lang="en-US" altLang="zh-CN" sz="2000" dirty="0">
                <a:sym typeface="Wingdings" pitchFamily="2" charset="2"/>
              </a:rPr>
              <a:t>+</a:t>
            </a:r>
            <a:endParaRPr lang="en-US" altLang="en-US" sz="20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F136364-16E2-544B-8520-235E70EA8F94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311400"/>
            <a:ext cx="325438" cy="1557338"/>
            <a:chOff x="3581400" y="2311400"/>
            <a:chExt cx="325808" cy="1556822"/>
          </a:xfrm>
        </p:grpSpPr>
        <p:sp>
          <p:nvSpPr>
            <p:cNvPr id="39958" name="TextBox 2">
              <a:extLst>
                <a:ext uri="{FF2B5EF4-FFF2-40B4-BE49-F238E27FC236}">
                  <a16:creationId xmlns:a16="http://schemas.microsoft.com/office/drawing/2014/main" id="{20044C7B-30EF-CA42-AA04-04C4B6A410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7890" y="2311400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00" b="1">
                  <a:solidFill>
                    <a:srgbClr val="0070C0"/>
                  </a:solidFill>
                </a:rPr>
                <a:t>+</a:t>
              </a:r>
              <a:endParaRPr lang="en-US" altLang="en-US" sz="1800" b="1">
                <a:solidFill>
                  <a:srgbClr val="0070C0"/>
                </a:solidFill>
              </a:endParaRPr>
            </a:p>
          </p:txBody>
        </p:sp>
        <p:sp>
          <p:nvSpPr>
            <p:cNvPr id="39959" name="TextBox 3">
              <a:extLst>
                <a:ext uri="{FF2B5EF4-FFF2-40B4-BE49-F238E27FC236}">
                  <a16:creationId xmlns:a16="http://schemas.microsoft.com/office/drawing/2014/main" id="{3F40CA8D-182C-A243-823C-8B58EB25D6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1400" y="3498890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00" b="1">
                  <a:solidFill>
                    <a:srgbClr val="0070C0"/>
                  </a:solidFill>
                </a:rPr>
                <a:t>-</a:t>
              </a:r>
              <a:endParaRPr lang="en-US" altLang="en-US" sz="18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2B24CC-A04A-2844-B571-A036AD138133}"/>
              </a:ext>
            </a:extLst>
          </p:cNvPr>
          <p:cNvGrpSpPr>
            <a:grpSpLocks/>
          </p:cNvGrpSpPr>
          <p:nvPr/>
        </p:nvGrpSpPr>
        <p:grpSpPr bwMode="auto">
          <a:xfrm>
            <a:off x="4665665" y="2311400"/>
            <a:ext cx="325437" cy="1557338"/>
            <a:chOff x="4665569" y="2311400"/>
            <a:chExt cx="325808" cy="1556822"/>
          </a:xfrm>
        </p:grpSpPr>
        <p:sp>
          <p:nvSpPr>
            <p:cNvPr id="39956" name="TextBox 21">
              <a:extLst>
                <a:ext uri="{FF2B5EF4-FFF2-40B4-BE49-F238E27FC236}">
                  <a16:creationId xmlns:a16="http://schemas.microsoft.com/office/drawing/2014/main" id="{783A02FD-D076-0B42-B1E5-9CA773F233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2059" y="2311400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00" b="1">
                  <a:solidFill>
                    <a:srgbClr val="0070C0"/>
                  </a:solidFill>
                </a:rPr>
                <a:t>+</a:t>
              </a:r>
              <a:endParaRPr lang="en-US" altLang="en-US" sz="1800" b="1">
                <a:solidFill>
                  <a:srgbClr val="0070C0"/>
                </a:solidFill>
              </a:endParaRPr>
            </a:p>
          </p:txBody>
        </p:sp>
        <p:sp>
          <p:nvSpPr>
            <p:cNvPr id="39957" name="TextBox 22">
              <a:extLst>
                <a:ext uri="{FF2B5EF4-FFF2-40B4-BE49-F238E27FC236}">
                  <a16:creationId xmlns:a16="http://schemas.microsoft.com/office/drawing/2014/main" id="{0D1AC28D-DDDF-B64D-BB44-DAA3185BAC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5569" y="3498890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00" b="1">
                  <a:solidFill>
                    <a:srgbClr val="0070C0"/>
                  </a:solidFill>
                </a:rPr>
                <a:t>-</a:t>
              </a:r>
              <a:endParaRPr lang="en-US" altLang="en-US" sz="1800" b="1">
                <a:solidFill>
                  <a:srgbClr val="0070C0"/>
                </a:solidFill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596EA7C0-1C71-7E43-A90F-BB0F1A11B69F}"/>
              </a:ext>
            </a:extLst>
          </p:cNvPr>
          <p:cNvSpPr txBox="1"/>
          <p:nvPr/>
        </p:nvSpPr>
        <p:spPr>
          <a:xfrm>
            <a:off x="20070" y="4533900"/>
            <a:ext cx="1254516" cy="2308324"/>
          </a:xfrm>
          <a:prstGeom prst="rect">
            <a:avLst/>
          </a:prstGeom>
          <a:solidFill>
            <a:schemeClr val="bg1"/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约定：</a:t>
            </a:r>
            <a:r>
              <a:rPr kumimoji="1" lang="zh-CN" altLang="en-US" dirty="0">
                <a:solidFill>
                  <a:srgbClr val="0432FF"/>
                </a:solidFill>
              </a:rPr>
              <a:t>随时间变化的量</a:t>
            </a:r>
            <a:r>
              <a:rPr kumimoji="1" lang="zh-CN" altLang="en-US" dirty="0"/>
              <a:t>（或者不确定是否随时间变化）</a:t>
            </a:r>
            <a:r>
              <a:rPr kumimoji="1" lang="zh-CN" altLang="en-US" dirty="0">
                <a:solidFill>
                  <a:srgbClr val="0432FF"/>
                </a:solidFill>
              </a:rPr>
              <a:t>都用小写符号</a:t>
            </a:r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22C1537C-EBF2-7748-8BEC-F77B33D92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22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标题 1">
            <a:extLst>
              <a:ext uri="{FF2B5EF4-FFF2-40B4-BE49-F238E27FC236}">
                <a16:creationId xmlns:a16="http://schemas.microsoft.com/office/drawing/2014/main" id="{98E7B27E-098F-9047-B4EB-719FAA675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电路元件</a:t>
            </a:r>
          </a:p>
        </p:txBody>
      </p:sp>
      <p:pic>
        <p:nvPicPr>
          <p:cNvPr id="40962" name="内容占位符 3">
            <a:extLst>
              <a:ext uri="{FF2B5EF4-FFF2-40B4-BE49-F238E27FC236}">
                <a16:creationId xmlns:a16="http://schemas.microsoft.com/office/drawing/2014/main" id="{78779B4F-8D76-4242-BBD7-324850CF3A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7250" y="1862138"/>
            <a:ext cx="4889500" cy="4000500"/>
          </a:xfrm>
        </p:spPr>
      </p:pic>
      <p:sp>
        <p:nvSpPr>
          <p:cNvPr id="40963" name="文本框 4">
            <a:extLst>
              <a:ext uri="{FF2B5EF4-FFF2-40B4-BE49-F238E27FC236}">
                <a16:creationId xmlns:a16="http://schemas.microsoft.com/office/drawing/2014/main" id="{0B5EC2F5-E736-2A4E-8CC1-E01CCF2EB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857500"/>
            <a:ext cx="180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000"/>
              <a:t>适用于</a:t>
            </a:r>
            <a:r>
              <a:rPr kumimoji="1" lang="en-US" altLang="zh-CN" sz="2000"/>
              <a:t>dc</a:t>
            </a:r>
            <a:r>
              <a:rPr kumimoji="1" lang="zh-CN" altLang="en-US" sz="2000"/>
              <a:t> </a:t>
            </a:r>
            <a:r>
              <a:rPr kumimoji="1" lang="en-US" altLang="zh-CN" sz="2000"/>
              <a:t>&amp;</a:t>
            </a:r>
            <a:r>
              <a:rPr kumimoji="1" lang="zh-CN" altLang="en-US" sz="2000"/>
              <a:t> </a:t>
            </a:r>
            <a:r>
              <a:rPr kumimoji="1" lang="en-US" altLang="zh-CN" sz="2000"/>
              <a:t>ac</a:t>
            </a:r>
            <a:endParaRPr kumimoji="1" lang="zh-CN" altLang="en-US" sz="2000"/>
          </a:p>
        </p:txBody>
      </p:sp>
      <p:sp>
        <p:nvSpPr>
          <p:cNvPr id="40964" name="文本框 5">
            <a:extLst>
              <a:ext uri="{FF2B5EF4-FFF2-40B4-BE49-F238E27FC236}">
                <a16:creationId xmlns:a16="http://schemas.microsoft.com/office/drawing/2014/main" id="{3A54069E-D836-1342-B3A6-440B48233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2" y="2860675"/>
            <a:ext cx="1622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000">
                <a:solidFill>
                  <a:srgbClr val="FF0000"/>
                </a:solidFill>
              </a:rPr>
              <a:t>仅适用于 </a:t>
            </a:r>
            <a:r>
              <a:rPr kumimoji="1" lang="en-US" altLang="zh-CN" sz="2000">
                <a:solidFill>
                  <a:srgbClr val="FF0000"/>
                </a:solidFill>
              </a:rPr>
              <a:t>dc</a:t>
            </a:r>
            <a:r>
              <a:rPr kumimoji="1" lang="zh-CN" altLang="en-US" sz="20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38BFE8A-012F-844E-AA89-C804154A8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标题 1">
            <a:extLst>
              <a:ext uri="{FF2B5EF4-FFF2-40B4-BE49-F238E27FC236}">
                <a16:creationId xmlns:a16="http://schemas.microsoft.com/office/drawing/2014/main" id="{273BA912-464F-FE4E-9FF9-6CB0288899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电路元件</a:t>
            </a:r>
          </a:p>
        </p:txBody>
      </p:sp>
      <p:sp>
        <p:nvSpPr>
          <p:cNvPr id="41986" name="内容占位符 2">
            <a:extLst>
              <a:ext uri="{FF2B5EF4-FFF2-40B4-BE49-F238E27FC236}">
                <a16:creationId xmlns:a16="http://schemas.microsoft.com/office/drawing/2014/main" id="{6B6A7C26-BD6E-6D49-ABEB-975F451684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/>
              <a:t>受控源有四种类型：</a:t>
            </a:r>
          </a:p>
          <a:p>
            <a:pPr marL="457200" lvl="1" indent="0">
              <a:buNone/>
            </a:pPr>
            <a:endParaRPr kumimoji="1" lang="zh-CN" altLang="en-US"/>
          </a:p>
        </p:txBody>
      </p:sp>
      <p:pic>
        <p:nvPicPr>
          <p:cNvPr id="41987" name="图片 3">
            <a:extLst>
              <a:ext uri="{FF2B5EF4-FFF2-40B4-BE49-F238E27FC236}">
                <a16:creationId xmlns:a16="http://schemas.microsoft.com/office/drawing/2014/main" id="{D17C18B0-98EE-AB45-B5C3-B626EFB68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76475"/>
            <a:ext cx="58420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文本框 4">
            <a:extLst>
              <a:ext uri="{FF2B5EF4-FFF2-40B4-BE49-F238E27FC236}">
                <a16:creationId xmlns:a16="http://schemas.microsoft.com/office/drawing/2014/main" id="{6358D8EC-EE08-704A-B2E8-9AFE9A2F8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235200"/>
            <a:ext cx="23383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/>
              <a:t>电压控制电压源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/>
              <a:t>电流控制电压源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/>
              <a:t>电压控制电流源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/>
              <a:t>电流控制电流源</a:t>
            </a:r>
          </a:p>
        </p:txBody>
      </p:sp>
      <p:pic>
        <p:nvPicPr>
          <p:cNvPr id="41989" name="图片 5">
            <a:extLst>
              <a:ext uri="{FF2B5EF4-FFF2-40B4-BE49-F238E27FC236}">
                <a16:creationId xmlns:a16="http://schemas.microsoft.com/office/drawing/2014/main" id="{E4E5B833-B286-4C4E-BB62-D17A84BAF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7" y="3787394"/>
            <a:ext cx="401002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F7A29DB-1A04-D145-9647-BF1AF809706E}"/>
              </a:ext>
            </a:extLst>
          </p:cNvPr>
          <p:cNvSpPr txBox="1"/>
          <p:nvPr/>
        </p:nvSpPr>
        <p:spPr>
          <a:xfrm>
            <a:off x="4788024" y="4221088"/>
            <a:ext cx="4067944" cy="147732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受控源判断方法：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>
                <a:solidFill>
                  <a:srgbClr val="C00000"/>
                </a:solidFill>
              </a:rPr>
              <a:t>先判断是电压源还是电流源</a:t>
            </a:r>
            <a:r>
              <a:rPr kumimoji="1" lang="zh-CN" altLang="en-US" dirty="0"/>
              <a:t>，正负（电压源），箭头（电流源）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>
                <a:solidFill>
                  <a:srgbClr val="C00000"/>
                </a:solidFill>
              </a:rPr>
              <a:t>再看表达式</a:t>
            </a:r>
            <a:r>
              <a:rPr kumimoji="1" lang="zh-CN" altLang="en-US" dirty="0"/>
              <a:t>（依赖的变量是电压，还是电流）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7480C213-2F8E-2343-8401-15B502A9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24</a:t>
            </a:fld>
            <a:endParaRPr lang="en-US" altLang="zh-C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图片 3">
            <a:extLst>
              <a:ext uri="{FF2B5EF4-FFF2-40B4-BE49-F238E27FC236}">
                <a16:creationId xmlns:a16="http://schemas.microsoft.com/office/drawing/2014/main" id="{9288D3F6-BD52-3E4C-92C1-F519F4340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817"/>
            <a:ext cx="9144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图片 4">
            <a:extLst>
              <a:ext uri="{FF2B5EF4-FFF2-40B4-BE49-F238E27FC236}">
                <a16:creationId xmlns:a16="http://schemas.microsoft.com/office/drawing/2014/main" id="{ADE28423-EE0F-894D-8CAD-FC08E1588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780"/>
            <a:ext cx="3238500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1">
            <a:extLst>
              <a:ext uri="{FF2B5EF4-FFF2-40B4-BE49-F238E27FC236}">
                <a16:creationId xmlns:a16="http://schemas.microsoft.com/office/drawing/2014/main" id="{91B7C6A1-0456-1746-8377-5A7E7706D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3169238"/>
            <a:ext cx="3416300" cy="36988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流入正极，功率为正，消耗能量</a:t>
            </a:r>
            <a:endParaRPr lang="en-US" altLang="en-US" sz="180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23ECFE0-C8CC-3045-8A34-8F3C775B9C57}"/>
              </a:ext>
            </a:extLst>
          </p:cNvPr>
          <p:cNvSpPr txBox="1"/>
          <p:nvPr/>
        </p:nvSpPr>
        <p:spPr>
          <a:xfrm>
            <a:off x="4283968" y="873348"/>
            <a:ext cx="421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按关联参考方向（电流从“</a:t>
            </a:r>
            <a:r>
              <a:rPr kumimoji="1" lang="en-US" altLang="zh-CN" dirty="0">
                <a:solidFill>
                  <a:srgbClr val="0432FF"/>
                </a:solidFill>
              </a:rPr>
              <a:t>+</a:t>
            </a:r>
            <a:r>
              <a:rPr kumimoji="1" lang="zh-CN" altLang="en-US" dirty="0">
                <a:solidFill>
                  <a:srgbClr val="0432FF"/>
                </a:solidFill>
              </a:rPr>
              <a:t>”流入），计算各元件消耗的功率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542180DE-7C27-B94C-9BBF-FF179DEF64C3}"/>
              </a:ext>
            </a:extLst>
          </p:cNvPr>
          <p:cNvGrpSpPr/>
          <p:nvPr/>
        </p:nvGrpSpPr>
        <p:grpSpPr>
          <a:xfrm>
            <a:off x="2912548" y="1700808"/>
            <a:ext cx="6076548" cy="3129534"/>
            <a:chOff x="2915816" y="1482163"/>
            <a:chExt cx="6076548" cy="312953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3F4F7A9-BE95-AF4E-93EB-404EC2246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47022" y="1482163"/>
              <a:ext cx="4447778" cy="479914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442D80C-DBA0-3445-9B64-74AAABB50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51920" y="2020266"/>
              <a:ext cx="4447778" cy="827066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9C2624-818B-1343-87F2-3A219CEBD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59832" y="3432146"/>
              <a:ext cx="5736837" cy="43999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0993D28-49F6-0349-B46B-AC3D8F8BB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15816" y="4155867"/>
              <a:ext cx="4968552" cy="455830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7F43EA3-1FEF-AD4A-8912-161D46EEA233}"/>
                </a:ext>
              </a:extLst>
            </p:cNvPr>
            <p:cNvSpPr txBox="1"/>
            <p:nvPr/>
          </p:nvSpPr>
          <p:spPr>
            <a:xfrm>
              <a:off x="7884368" y="4155867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b="1" dirty="0">
                  <a:solidFill>
                    <a:srgbClr val="FF0000"/>
                  </a:solidFill>
                </a:rPr>
                <a:t>能量守恒</a:t>
              </a:r>
            </a:p>
          </p:txBody>
        </p:sp>
      </p:grp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2FD6842A-3D66-244F-9E6B-4F3ED43A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1">
            <a:extLst>
              <a:ext uri="{FF2B5EF4-FFF2-40B4-BE49-F238E27FC236}">
                <a16:creationId xmlns:a16="http://schemas.microsoft.com/office/drawing/2014/main" id="{3ED6CE9F-AA4C-AA4A-94FB-A34D328110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欧姆定律（</a:t>
            </a:r>
            <a:r>
              <a:rPr kumimoji="1" lang="en-US" altLang="zh-CN"/>
              <a:t>Ohm’s</a:t>
            </a:r>
            <a:r>
              <a:rPr kumimoji="1" lang="zh-CN" altLang="en-US"/>
              <a:t> </a:t>
            </a:r>
            <a:r>
              <a:rPr kumimoji="1" lang="en-US" altLang="zh-CN"/>
              <a:t>Law</a:t>
            </a:r>
            <a:r>
              <a:rPr kumimoji="1" lang="zh-CN" altLang="en-US"/>
              <a:t>）</a:t>
            </a:r>
          </a:p>
        </p:txBody>
      </p:sp>
      <p:sp>
        <p:nvSpPr>
          <p:cNvPr id="44034" name="内容占位符 2">
            <a:extLst>
              <a:ext uri="{FF2B5EF4-FFF2-40B4-BE49-F238E27FC236}">
                <a16:creationId xmlns:a16="http://schemas.microsoft.com/office/drawing/2014/main" id="{822C4321-2552-434D-A819-4C72D47065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2" y="1600202"/>
            <a:ext cx="8435975" cy="1446213"/>
          </a:xfrm>
        </p:spPr>
        <p:txBody>
          <a:bodyPr/>
          <a:lstStyle/>
          <a:p>
            <a:r>
              <a:rPr kumimoji="1" lang="zh-CN" altLang="en-US" sz="2400" dirty="0"/>
              <a:t>本质上，材料具有</a:t>
            </a:r>
            <a:r>
              <a:rPr kumimoji="1" lang="zh-CN" altLang="en-US" sz="2400" dirty="0">
                <a:solidFill>
                  <a:srgbClr val="FF0000"/>
                </a:solidFill>
              </a:rPr>
              <a:t>阻止电荷流动</a:t>
            </a:r>
            <a:r>
              <a:rPr kumimoji="1" lang="zh-CN" altLang="en-US" sz="2400" dirty="0"/>
              <a:t>的内在特性，表征这一特性的物理量称之为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电阻</a:t>
            </a:r>
            <a:r>
              <a:rPr kumimoji="1" lang="en-US" altLang="zh-CN" sz="2400" b="1" dirty="0">
                <a:solidFill>
                  <a:srgbClr val="FF0000"/>
                </a:solidFill>
              </a:rPr>
              <a:t>(resistance)</a:t>
            </a:r>
            <a:r>
              <a:rPr kumimoji="1" lang="zh-CN" altLang="en-US" sz="2400" dirty="0"/>
              <a:t>，用符号 </a:t>
            </a:r>
            <a:r>
              <a:rPr kumimoji="1"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400" dirty="0"/>
              <a:t>表示，电阻器</a:t>
            </a:r>
            <a:r>
              <a:rPr kumimoji="1" lang="en-US" altLang="zh-CN" sz="2400" dirty="0"/>
              <a:t>(resistor)</a:t>
            </a:r>
            <a:r>
              <a:rPr kumimoji="1" lang="zh-CN" altLang="en-US" sz="2400" dirty="0"/>
              <a:t>是最基本的电路元件。</a:t>
            </a:r>
          </a:p>
        </p:txBody>
      </p:sp>
      <p:pic>
        <p:nvPicPr>
          <p:cNvPr id="44035" name="图片 3">
            <a:extLst>
              <a:ext uri="{FF2B5EF4-FFF2-40B4-BE49-F238E27FC236}">
                <a16:creationId xmlns:a16="http://schemas.microsoft.com/office/drawing/2014/main" id="{694FEC52-3A98-DC4D-A7C2-8EB23860C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40" y="3141663"/>
            <a:ext cx="3538537" cy="361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图片 4">
            <a:extLst>
              <a:ext uri="{FF2B5EF4-FFF2-40B4-BE49-F238E27FC236}">
                <a16:creationId xmlns:a16="http://schemas.microsoft.com/office/drawing/2014/main" id="{4878B62B-E0B2-FF44-963B-228D92A55F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694113"/>
            <a:ext cx="12573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798051D3-CD9B-434F-BB9D-B5B986A2E7BF}"/>
              </a:ext>
            </a:extLst>
          </p:cNvPr>
          <p:cNvCxnSpPr>
            <a:endCxn id="44038" idx="0"/>
          </p:cNvCxnSpPr>
          <p:nvPr/>
        </p:nvCxnSpPr>
        <p:spPr>
          <a:xfrm flipH="1">
            <a:off x="5355243" y="4343402"/>
            <a:ext cx="945546" cy="8239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38" name="文本框 7">
            <a:extLst>
              <a:ext uri="{FF2B5EF4-FFF2-40B4-BE49-F238E27FC236}">
                <a16:creationId xmlns:a16="http://schemas.microsoft.com/office/drawing/2014/main" id="{757E7C74-548A-F841-8968-116905637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413" y="5167313"/>
            <a:ext cx="1569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材料电阻率：</a:t>
            </a:r>
          </a:p>
        </p:txBody>
      </p: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DA23D6E6-94EA-7342-A48D-C76949D44FB3}"/>
              </a:ext>
            </a:extLst>
          </p:cNvPr>
          <p:cNvCxnSpPr/>
          <p:nvPr/>
        </p:nvCxnSpPr>
        <p:spPr>
          <a:xfrm flipV="1">
            <a:off x="6659563" y="3478215"/>
            <a:ext cx="576262" cy="4333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0" name="文本框 11">
            <a:extLst>
              <a:ext uri="{FF2B5EF4-FFF2-40B4-BE49-F238E27FC236}">
                <a16:creationId xmlns:a16="http://schemas.microsoft.com/office/drawing/2014/main" id="{650120FD-DB19-4648-BB58-E2EB5BD22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52" y="3136900"/>
            <a:ext cx="1069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/>
              <a:t>长度，</a:t>
            </a:r>
            <a:r>
              <a:rPr kumimoji="1" lang="en-US" altLang="zh-CN" sz="1800"/>
              <a:t>m</a:t>
            </a:r>
            <a:endParaRPr kumimoji="1" lang="zh-CN" altLang="en-US" sz="1800"/>
          </a:p>
        </p:txBody>
      </p: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745A4F77-FF46-5447-89C4-8670FD42D731}"/>
              </a:ext>
            </a:extLst>
          </p:cNvPr>
          <p:cNvCxnSpPr/>
          <p:nvPr/>
        </p:nvCxnSpPr>
        <p:spPr>
          <a:xfrm>
            <a:off x="6659565" y="4343402"/>
            <a:ext cx="676275" cy="4111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2" name="文本框 14">
            <a:extLst>
              <a:ext uri="{FF2B5EF4-FFF2-40B4-BE49-F238E27FC236}">
                <a16:creationId xmlns:a16="http://schemas.microsoft.com/office/drawing/2014/main" id="{3577DE2B-1029-A94A-8C04-814A47A90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1988" y="4748213"/>
            <a:ext cx="1428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/>
              <a:t>截面积，</a:t>
            </a:r>
            <a:r>
              <a:rPr kumimoji="1" lang="en-US" altLang="zh-CN" sz="1800"/>
              <a:t>m</a:t>
            </a:r>
            <a:r>
              <a:rPr kumimoji="1" lang="en-US" altLang="zh-CN" sz="1800" baseline="30000"/>
              <a:t>2</a:t>
            </a:r>
            <a:endParaRPr kumimoji="1" lang="zh-CN" altLang="en-US" sz="1800" baseline="30000"/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902AD6F8-228A-3C4A-9D35-08D8D5F5D852}"/>
              </a:ext>
            </a:extLst>
          </p:cNvPr>
          <p:cNvCxnSpPr/>
          <p:nvPr/>
        </p:nvCxnSpPr>
        <p:spPr>
          <a:xfrm flipH="1" flipV="1">
            <a:off x="5092700" y="3632200"/>
            <a:ext cx="503238" cy="4445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4" name="文本框 17">
            <a:extLst>
              <a:ext uri="{FF2B5EF4-FFF2-40B4-BE49-F238E27FC236}">
                <a16:creationId xmlns:a16="http://schemas.microsoft.com/office/drawing/2014/main" id="{987A0059-E8B5-B549-9B82-9D0345BB9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3260725"/>
            <a:ext cx="1050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电阻，</a:t>
            </a:r>
            <a:r>
              <a:rPr kumimoji="1" lang="en-US" altLang="zh-CN" sz="1800" dirty="0" err="1"/>
              <a:t>Ω</a:t>
            </a:r>
            <a:endParaRPr kumimoji="1" lang="zh-CN" altLang="en-US" sz="1800" baseline="3000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F87B495-7D3A-6B42-BD5C-B85A980AA691}"/>
              </a:ext>
            </a:extLst>
          </p:cNvPr>
          <p:cNvSpPr txBox="1"/>
          <p:nvPr/>
        </p:nvSpPr>
        <p:spPr>
          <a:xfrm>
            <a:off x="4570413" y="569067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注意材料电阻率的单位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657267EA-D37A-E146-9F65-6C3CB9297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26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0AFD3DF-BB66-B048-B5A6-679BA920BB3A}"/>
                  </a:ext>
                </a:extLst>
              </p:cNvPr>
              <p:cNvSpPr txBox="1"/>
              <p:nvPr/>
            </p:nvSpPr>
            <p:spPr>
              <a:xfrm>
                <a:off x="5984792" y="5198162"/>
                <a:ext cx="4712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1" lang="el-GR" altLang="zh-CN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m:rPr>
                          <m:nor/>
                        </m:rPr>
                        <a:rPr kumimoji="1" lang="el-GR" altLang="zh-CN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kumimoji="1"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0AFD3DF-BB66-B048-B5A6-679BA920B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792" y="5198162"/>
                <a:ext cx="471283" cy="276999"/>
              </a:xfrm>
              <a:prstGeom prst="rect">
                <a:avLst/>
              </a:prstGeom>
              <a:blipFill>
                <a:blip r:embed="rId5"/>
                <a:stretch>
                  <a:fillRect l="-11688" r="-6494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>
            <a:extLst>
              <a:ext uri="{FF2B5EF4-FFF2-40B4-BE49-F238E27FC236}">
                <a16:creationId xmlns:a16="http://schemas.microsoft.com/office/drawing/2014/main" id="{0E745683-0E06-2744-B07E-2077044139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常用材料的电阻率</a:t>
            </a:r>
          </a:p>
        </p:txBody>
      </p:sp>
      <p:pic>
        <p:nvPicPr>
          <p:cNvPr id="45058" name="图片 3">
            <a:extLst>
              <a:ext uri="{FF2B5EF4-FFF2-40B4-BE49-F238E27FC236}">
                <a16:creationId xmlns:a16="http://schemas.microsoft.com/office/drawing/2014/main" id="{A97AB49C-B33C-054A-8DFC-C14C20532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1341438"/>
            <a:ext cx="8470900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文本框 4">
            <a:extLst>
              <a:ext uri="{FF2B5EF4-FFF2-40B4-BE49-F238E27FC236}">
                <a16:creationId xmlns:a16="http://schemas.microsoft.com/office/drawing/2014/main" id="{D01DADBE-4B2A-1C43-88E9-ED62E51E9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90" y="2897188"/>
            <a:ext cx="415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45060" name="文本框 5">
            <a:extLst>
              <a:ext uri="{FF2B5EF4-FFF2-40B4-BE49-F238E27FC236}">
                <a16:creationId xmlns:a16="http://schemas.microsoft.com/office/drawing/2014/main" id="{507B1174-E53E-3741-81F3-2AB8AC675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2" y="3265490"/>
            <a:ext cx="41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45061" name="文本框 6">
            <a:extLst>
              <a:ext uri="{FF2B5EF4-FFF2-40B4-BE49-F238E27FC236}">
                <a16:creationId xmlns:a16="http://schemas.microsoft.com/office/drawing/2014/main" id="{EDC76BAA-AD67-604F-8402-3D8C7A9C7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90" y="38925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45062" name="文本框 7">
            <a:extLst>
              <a:ext uri="{FF2B5EF4-FFF2-40B4-BE49-F238E27FC236}">
                <a16:creationId xmlns:a16="http://schemas.microsoft.com/office/drawing/2014/main" id="{DF30AA17-3687-F041-8BFD-F0BC22348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7" y="3611563"/>
            <a:ext cx="415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>
                <a:solidFill>
                  <a:srgbClr val="0070C0"/>
                </a:solidFill>
              </a:rPr>
              <a:t>④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A5AC0D6-B5E7-6E42-B930-F66FEC44C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0AA9451-8037-54FB-6789-326A66F1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28</a:t>
            </a:fld>
            <a:endParaRPr lang="en-US" altLang="zh-CN" dirty="0"/>
          </a:p>
        </p:txBody>
      </p:sp>
      <p:sp>
        <p:nvSpPr>
          <p:cNvPr id="2" name="Text Box 33">
            <a:extLst>
              <a:ext uri="{FF2B5EF4-FFF2-40B4-BE49-F238E27FC236}">
                <a16:creationId xmlns:a16="http://schemas.microsoft.com/office/drawing/2014/main" id="{20043FB7-E8B8-57BA-6746-8E62993E3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1647825"/>
            <a:ext cx="5954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dirty="0">
                <a:solidFill>
                  <a:srgbClr val="990033"/>
                </a:solidFill>
              </a:rPr>
              <a:t>电阻元件：</a:t>
            </a:r>
            <a:r>
              <a:rPr lang="zh-CN" altLang="en-US" dirty="0"/>
              <a:t>对电流呈现阻力的元件。</a:t>
            </a:r>
          </a:p>
        </p:txBody>
      </p:sp>
      <p:sp>
        <p:nvSpPr>
          <p:cNvPr id="3" name="Text Box 38">
            <a:extLst>
              <a:ext uri="{FF2B5EF4-FFF2-40B4-BE49-F238E27FC236}">
                <a16:creationId xmlns:a16="http://schemas.microsoft.com/office/drawing/2014/main" id="{C6B3CC11-3B8E-AFF8-4553-BC3D7B13C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2180498"/>
            <a:ext cx="7112000" cy="22382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dirty="0">
                <a:sym typeface="Symbol" pitchFamily="18" charset="2"/>
              </a:rPr>
              <a:t>        </a:t>
            </a:r>
            <a:r>
              <a:rPr lang="zh-CN" altLang="en-US" dirty="0">
                <a:sym typeface="Symbol" pitchFamily="18" charset="2"/>
              </a:rPr>
              <a:t>其特性可用 </a:t>
            </a:r>
            <a:r>
              <a:rPr lang="en-US" altLang="zh-CN" i="1" dirty="0" err="1">
                <a:sym typeface="Symbol" pitchFamily="18" charset="2"/>
              </a:rPr>
              <a:t>v</a:t>
            </a:r>
            <a:r>
              <a:rPr lang="en-US" altLang="zh-CN" dirty="0" err="1">
                <a:sym typeface="Symbol" pitchFamily="18" charset="2"/>
              </a:rPr>
              <a:t>~</a:t>
            </a:r>
            <a:r>
              <a:rPr lang="en-US" altLang="zh-CN" i="1" dirty="0" err="1">
                <a:sym typeface="Symbol" pitchFamily="18" charset="2"/>
              </a:rPr>
              <a:t>i</a:t>
            </a:r>
            <a:r>
              <a:rPr lang="en-US" altLang="zh-CN" i="1" dirty="0">
                <a:sym typeface="Symbol" pitchFamily="18" charset="2"/>
              </a:rPr>
              <a:t> </a:t>
            </a:r>
            <a:r>
              <a:rPr lang="zh-CN" altLang="en-US" dirty="0">
                <a:sym typeface="Symbol" pitchFamily="18" charset="2"/>
              </a:rPr>
              <a:t>平面上的一条曲线来描述。这条曲线称为电阻的</a:t>
            </a:r>
            <a:r>
              <a:rPr lang="zh-CN" altLang="en-US" dirty="0">
                <a:solidFill>
                  <a:srgbClr val="FF3300"/>
                </a:solidFill>
                <a:sym typeface="Symbol" pitchFamily="18" charset="2"/>
              </a:rPr>
              <a:t>特性曲线</a:t>
            </a:r>
            <a:r>
              <a:rPr lang="zh-CN" altLang="en-US" dirty="0">
                <a:sym typeface="Symbol" pitchFamily="18" charset="2"/>
              </a:rPr>
              <a:t>（一般是在关联的参考方向下），它表明了电阻</a:t>
            </a:r>
            <a:r>
              <a:rPr lang="zh-CN" altLang="en-US" dirty="0">
                <a:solidFill>
                  <a:srgbClr val="C00000"/>
                </a:solidFill>
                <a:sym typeface="Symbol" pitchFamily="18" charset="2"/>
              </a:rPr>
              <a:t>电压与电流间的约束关系</a:t>
            </a:r>
            <a:r>
              <a:rPr lang="en-US" altLang="zh-CN" dirty="0">
                <a:sym typeface="Symbol" pitchFamily="18" charset="2"/>
              </a:rPr>
              <a:t>(Voltage Ampere Relationship</a:t>
            </a:r>
            <a:r>
              <a:rPr lang="zh-CN" altLang="en-US" dirty="0">
                <a:sym typeface="Symbol" pitchFamily="18" charset="2"/>
              </a:rPr>
              <a:t>，简称为</a:t>
            </a:r>
            <a:r>
              <a:rPr lang="en-US" altLang="zh-CN" dirty="0">
                <a:sym typeface="Symbol" pitchFamily="18" charset="2"/>
              </a:rPr>
              <a:t>VAR)</a:t>
            </a:r>
            <a:r>
              <a:rPr lang="zh-CN" altLang="en-US" dirty="0">
                <a:sym typeface="Symbol" pitchFamily="18" charset="2"/>
              </a:rPr>
              <a:t>。</a:t>
            </a:r>
          </a:p>
        </p:txBody>
      </p:sp>
      <p:graphicFrame>
        <p:nvGraphicFramePr>
          <p:cNvPr id="4" name="Object 39">
            <a:extLst>
              <a:ext uri="{FF2B5EF4-FFF2-40B4-BE49-F238E27FC236}">
                <a16:creationId xmlns:a16="http://schemas.microsoft.com/office/drawing/2014/main" id="{57D97B94-513B-5005-99E0-1D062156D6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687251"/>
              </p:ext>
            </p:extLst>
          </p:nvPr>
        </p:nvGraphicFramePr>
        <p:xfrm>
          <a:off x="1295400" y="5178425"/>
          <a:ext cx="176212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539" imgH="181104" progId="Equation.DSMT4">
                  <p:embed/>
                </p:oleObj>
              </mc:Choice>
              <mc:Fallback>
                <p:oleObj name="Equation" r:id="rId2" imgW="571539" imgH="181104" progId="Equation.DSMT4">
                  <p:embed/>
                  <p:pic>
                    <p:nvPicPr>
                      <p:cNvPr id="27139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178425"/>
                        <a:ext cx="1762125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40">
            <a:extLst>
              <a:ext uri="{FF2B5EF4-FFF2-40B4-BE49-F238E27FC236}">
                <a16:creationId xmlns:a16="http://schemas.microsoft.com/office/drawing/2014/main" id="{AFB1125F-7DE1-FE82-711D-2FB80826D89E}"/>
              </a:ext>
            </a:extLst>
          </p:cNvPr>
          <p:cNvGrpSpPr>
            <a:grpSpLocks/>
          </p:cNvGrpSpPr>
          <p:nvPr/>
        </p:nvGrpSpPr>
        <p:grpSpPr bwMode="auto">
          <a:xfrm>
            <a:off x="5419725" y="4540250"/>
            <a:ext cx="2879725" cy="1800225"/>
            <a:chOff x="3742" y="1434"/>
            <a:chExt cx="1814" cy="1134"/>
          </a:xfrm>
        </p:grpSpPr>
        <p:sp>
          <p:nvSpPr>
            <p:cNvPr id="8" name="Text Box 41">
              <a:extLst>
                <a:ext uri="{FF2B5EF4-FFF2-40B4-BE49-F238E27FC236}">
                  <a16:creationId xmlns:a16="http://schemas.microsoft.com/office/drawing/2014/main" id="{C76C935D-D1D9-9FAA-8940-0484656C5B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9" y="2024"/>
              <a:ext cx="3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 b="0" i="1">
                  <a:ea typeface="仿宋_GB2312" pitchFamily="49" charset="-122"/>
                  <a:sym typeface="Symbol" pitchFamily="18" charset="2"/>
                </a:rPr>
                <a:t>i</a:t>
              </a:r>
            </a:p>
          </p:txBody>
        </p:sp>
        <p:grpSp>
          <p:nvGrpSpPr>
            <p:cNvPr id="9" name="Group 42">
              <a:extLst>
                <a:ext uri="{FF2B5EF4-FFF2-40B4-BE49-F238E27FC236}">
                  <a16:creationId xmlns:a16="http://schemas.microsoft.com/office/drawing/2014/main" id="{CD998535-B31A-09C4-B4A0-2C56BEF318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2" y="1434"/>
              <a:ext cx="1542" cy="1134"/>
              <a:chOff x="3946" y="1026"/>
              <a:chExt cx="1542" cy="1134"/>
            </a:xfrm>
          </p:grpSpPr>
          <p:sp>
            <p:nvSpPr>
              <p:cNvPr id="10" name="Line 43">
                <a:extLst>
                  <a:ext uri="{FF2B5EF4-FFF2-40B4-BE49-F238E27FC236}">
                    <a16:creationId xmlns:a16="http://schemas.microsoft.com/office/drawing/2014/main" id="{6DC6DCCD-D796-103D-4A4D-2BB66473D7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46" y="1797"/>
                <a:ext cx="154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" name="Line 44">
                <a:extLst>
                  <a:ext uri="{FF2B5EF4-FFF2-40B4-BE49-F238E27FC236}">
                    <a16:creationId xmlns:a16="http://schemas.microsoft.com/office/drawing/2014/main" id="{E30F6F3A-7146-04C3-FCDD-851FD428FF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45" y="1162"/>
                <a:ext cx="23" cy="998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" name="Text Box 45">
                <a:extLst>
                  <a:ext uri="{FF2B5EF4-FFF2-40B4-BE49-F238E27FC236}">
                    <a16:creationId xmlns:a16="http://schemas.microsoft.com/office/drawing/2014/main" id="{0548B4E6-FA8D-995E-2193-E2542B7C84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45" y="1026"/>
                <a:ext cx="3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cap="sq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 b="0" i="1">
                    <a:ea typeface="仿宋_GB2312" pitchFamily="49" charset="-122"/>
                    <a:sym typeface="Symbol" pitchFamily="18" charset="2"/>
                  </a:rPr>
                  <a:t>v</a:t>
                </a:r>
              </a:p>
            </p:txBody>
          </p:sp>
          <p:sp>
            <p:nvSpPr>
              <p:cNvPr id="13" name="Freeform 46">
                <a:extLst>
                  <a:ext uri="{FF2B5EF4-FFF2-40B4-BE49-F238E27FC236}">
                    <a16:creationId xmlns:a16="http://schemas.microsoft.com/office/drawing/2014/main" id="{D16C5F64-E960-6728-D7F4-2B33414B8B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1207"/>
                <a:ext cx="1043" cy="726"/>
              </a:xfrm>
              <a:custGeom>
                <a:avLst/>
                <a:gdLst>
                  <a:gd name="T0" fmla="*/ 0 w 1043"/>
                  <a:gd name="T1" fmla="*/ 726 h 726"/>
                  <a:gd name="T2" fmla="*/ 454 w 1043"/>
                  <a:gd name="T3" fmla="*/ 590 h 726"/>
                  <a:gd name="T4" fmla="*/ 1043 w 1043"/>
                  <a:gd name="T5" fmla="*/ 0 h 72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043" h="726">
                    <a:moveTo>
                      <a:pt x="0" y="726"/>
                    </a:moveTo>
                    <a:cubicBezTo>
                      <a:pt x="140" y="718"/>
                      <a:pt x="280" y="711"/>
                      <a:pt x="454" y="590"/>
                    </a:cubicBezTo>
                    <a:cubicBezTo>
                      <a:pt x="628" y="469"/>
                      <a:pt x="945" y="98"/>
                      <a:pt x="1043" y="0"/>
                    </a:cubicBezTo>
                  </a:path>
                </a:pathLst>
              </a:custGeom>
              <a:noFill/>
              <a:ln w="28575" cap="sq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4" name="AutoShape 49">
            <a:extLst>
              <a:ext uri="{FF2B5EF4-FFF2-40B4-BE49-F238E27FC236}">
                <a16:creationId xmlns:a16="http://schemas.microsoft.com/office/drawing/2014/main" id="{2037263B-E87D-0FD0-FE89-3BCD82B35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2300" y="4933950"/>
            <a:ext cx="2016125" cy="1008063"/>
          </a:xfrm>
          <a:prstGeom prst="leftRightArrowCallout">
            <a:avLst>
              <a:gd name="adj1" fmla="val 25000"/>
              <a:gd name="adj2" fmla="val 25000"/>
              <a:gd name="adj3" fmla="val 25000"/>
              <a:gd name="adj4" fmla="val 50000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>
                <a:solidFill>
                  <a:srgbClr val="000000"/>
                </a:solidFill>
                <a:ea typeface="楷体_GB2312" pitchFamily="49" charset="-122"/>
                <a:sym typeface="Symbol" pitchFamily="18" charset="2"/>
              </a:rPr>
              <a:t>伏安</a:t>
            </a:r>
          </a:p>
          <a:p>
            <a:pPr algn="ctr"/>
            <a:r>
              <a:rPr lang="zh-CN" altLang="en-US">
                <a:solidFill>
                  <a:srgbClr val="000000"/>
                </a:solidFill>
                <a:ea typeface="楷体_GB2312" pitchFamily="49" charset="-122"/>
                <a:sym typeface="Symbol" pitchFamily="18" charset="2"/>
              </a:rPr>
              <a:t>特性</a:t>
            </a:r>
          </a:p>
        </p:txBody>
      </p:sp>
      <p:sp>
        <p:nvSpPr>
          <p:cNvPr id="15" name="Text Box 50" descr="斜纹布">
            <a:extLst>
              <a:ext uri="{FF2B5EF4-FFF2-40B4-BE49-F238E27FC236}">
                <a16:creationId xmlns:a16="http://schemas.microsoft.com/office/drawing/2014/main" id="{E6ADD506-948B-E2FB-DC1B-175A15452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038" y="5692775"/>
            <a:ext cx="576262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857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0">
                <a:ea typeface="楷体_GB2312" pitchFamily="49" charset="-122"/>
              </a:rPr>
              <a:t>0</a:t>
            </a:r>
          </a:p>
        </p:txBody>
      </p:sp>
      <p:sp>
        <p:nvSpPr>
          <p:cNvPr id="16" name="Text Box 52">
            <a:extLst>
              <a:ext uri="{FF2B5EF4-FFF2-40B4-BE49-F238E27FC236}">
                <a16:creationId xmlns:a16="http://schemas.microsoft.com/office/drawing/2014/main" id="{E39C7B82-BA3F-A1C7-B985-640DAFAEB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3" y="1065213"/>
            <a:ext cx="423703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dirty="0">
                <a:solidFill>
                  <a:srgbClr val="990033"/>
                </a:solidFill>
              </a:rPr>
              <a:t>电阻元件</a:t>
            </a:r>
          </a:p>
        </p:txBody>
      </p:sp>
    </p:spTree>
    <p:extLst>
      <p:ext uri="{BB962C8B-B14F-4D97-AF65-F5344CB8AC3E}">
        <p14:creationId xmlns:p14="http://schemas.microsoft.com/office/powerpoint/2010/main" val="2230013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8E24FED0-D4C6-4E58-AC0B-57C9AFD9EB38}"/>
              </a:ext>
            </a:extLst>
          </p:cNvPr>
          <p:cNvSpPr/>
          <p:nvPr/>
        </p:nvSpPr>
        <p:spPr>
          <a:xfrm>
            <a:off x="95151" y="3568861"/>
            <a:ext cx="2160240" cy="3108164"/>
          </a:xfrm>
          <a:prstGeom prst="rect">
            <a:avLst/>
          </a:prstGeom>
          <a:solidFill>
            <a:schemeClr val="bg1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7B82B812-3810-489F-65FF-A9609120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29</a:t>
            </a:fld>
            <a:endParaRPr lang="en-US" altLang="zh-CN" dirty="0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BCE60BA6-387D-03D1-5FD3-503D9BA69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0"/>
            <a:ext cx="8839200" cy="33416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10000"/>
              </a:spcBef>
              <a:defRPr/>
            </a:pPr>
            <a:r>
              <a:rPr lang="zh-CN" altLang="en-US" dirty="0"/>
              <a:t>电阻的分类：</a:t>
            </a:r>
          </a:p>
          <a:p>
            <a:pPr marL="342900" indent="-342900" algn="just">
              <a:lnSpc>
                <a:spcPct val="120000"/>
              </a:lnSpc>
              <a:spcBef>
                <a:spcPct val="100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dirty="0">
                <a:solidFill>
                  <a:srgbClr val="FF3300"/>
                </a:solidFill>
              </a:rPr>
              <a:t>线性电阻</a:t>
            </a:r>
            <a:r>
              <a:rPr lang="zh-CN" altLang="en-US" dirty="0"/>
              <a:t>与</a:t>
            </a:r>
            <a:r>
              <a:rPr lang="zh-CN" altLang="en-US" dirty="0">
                <a:solidFill>
                  <a:srgbClr val="FF3300"/>
                </a:solidFill>
              </a:rPr>
              <a:t>非线性电阻</a:t>
            </a:r>
          </a:p>
          <a:p>
            <a:pPr algn="just">
              <a:lnSpc>
                <a:spcPct val="120000"/>
              </a:lnSpc>
              <a:spcBef>
                <a:spcPct val="10000"/>
              </a:spcBef>
              <a:defRPr/>
            </a:pPr>
            <a:r>
              <a:rPr lang="zh-CN" altLang="en-US" dirty="0"/>
              <a:t>        </a:t>
            </a:r>
            <a:r>
              <a:rPr lang="zh-CN" altLang="en-US" sz="2000" dirty="0"/>
              <a:t>其特性曲线为通过坐标原点直线的电阻，称为线性电阻；否则称为非线性电阻。</a:t>
            </a:r>
          </a:p>
          <a:p>
            <a:pPr marL="342900" indent="-342900" algn="just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dirty="0">
                <a:solidFill>
                  <a:srgbClr val="FF3300"/>
                </a:solidFill>
              </a:rPr>
              <a:t>时变电阻</a:t>
            </a:r>
            <a:r>
              <a:rPr lang="zh-CN" altLang="en-US" dirty="0"/>
              <a:t>与</a:t>
            </a:r>
            <a:r>
              <a:rPr lang="zh-CN" altLang="en-US" dirty="0">
                <a:solidFill>
                  <a:srgbClr val="FF3300"/>
                </a:solidFill>
              </a:rPr>
              <a:t>时不变（</a:t>
            </a:r>
            <a:r>
              <a:rPr lang="zh-CN" altLang="en-US" dirty="0"/>
              <a:t>或</a:t>
            </a:r>
            <a:r>
              <a:rPr lang="zh-CN" altLang="en-US" dirty="0">
                <a:solidFill>
                  <a:srgbClr val="FF3300"/>
                </a:solidFill>
              </a:rPr>
              <a:t>定常）电阻</a:t>
            </a:r>
          </a:p>
          <a:p>
            <a:pPr algn="just">
              <a:lnSpc>
                <a:spcPct val="120000"/>
              </a:lnSpc>
              <a:spcBef>
                <a:spcPct val="10000"/>
              </a:spcBef>
              <a:defRPr/>
            </a:pPr>
            <a:r>
              <a:rPr lang="zh-CN" altLang="en-US" dirty="0"/>
              <a:t>        </a:t>
            </a:r>
            <a:r>
              <a:rPr lang="zh-CN" altLang="en-US" sz="2000" dirty="0"/>
              <a:t>其特性曲线随时间变化的电阻，称为时变电阻；否则称为时不变电阻或定常电阻。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EB3D2C0-3DFD-9347-F1ED-6F12A3283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5897563"/>
            <a:ext cx="1890712" cy="779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10000"/>
              </a:spcBef>
            </a:pPr>
            <a:r>
              <a:rPr lang="zh-CN" altLang="en-US" sz="1800" dirty="0"/>
              <a:t>线性时不变电阻</a:t>
            </a:r>
          </a:p>
          <a:p>
            <a:pPr algn="ctr" eaLnBrk="1" hangingPunct="1">
              <a:lnSpc>
                <a:spcPct val="120000"/>
              </a:lnSpc>
              <a:spcBef>
                <a:spcPct val="10000"/>
              </a:spcBef>
            </a:pPr>
            <a:r>
              <a:rPr lang="zh-CN" altLang="en-US" sz="1800" dirty="0"/>
              <a:t>（线性定常电阻）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0505FD6-7809-CDCC-A14A-AFCADB8A2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678238"/>
            <a:ext cx="1757362" cy="22320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1818F7EC-51C7-601E-BE64-E2A974126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88" y="3678238"/>
            <a:ext cx="1836737" cy="22320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1378D520-45FD-2B6D-309D-93E0FB7C3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3678238"/>
            <a:ext cx="1839913" cy="22320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52F62F81-DCD9-7A82-2187-E7B410D9D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3" y="3649663"/>
            <a:ext cx="1801812" cy="22320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76DF1010-6A3B-7BEF-2B6A-465737914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5897563"/>
            <a:ext cx="1606550" cy="422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zh-CN" altLang="en-US" sz="1800"/>
              <a:t>线性时变电阻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A92E5D2E-54D1-6B3B-4B1F-C67BE3B83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913" y="5897563"/>
            <a:ext cx="1814512" cy="422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"/>
              </a:spcBef>
            </a:pPr>
            <a:r>
              <a:rPr lang="zh-CN" altLang="en-US" sz="1800"/>
              <a:t>非线性时变电阻 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08D4D5FF-E0FD-F189-7E8B-34BE610C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538" y="5897563"/>
            <a:ext cx="2141537" cy="779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10000"/>
              </a:spcBef>
            </a:pPr>
            <a:r>
              <a:rPr lang="zh-CN" altLang="en-US" sz="1800"/>
              <a:t>非线性时不变电阻</a:t>
            </a:r>
          </a:p>
          <a:p>
            <a:pPr algn="ctr" eaLnBrk="1" hangingPunct="1">
              <a:lnSpc>
                <a:spcPct val="120000"/>
              </a:lnSpc>
              <a:spcBef>
                <a:spcPct val="10000"/>
              </a:spcBef>
            </a:pPr>
            <a:r>
              <a:rPr lang="zh-CN" altLang="en-US" sz="1800"/>
              <a:t>（非线性定常电阻）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6F01E3-8ACD-4D9C-DC23-D6FFB0B61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6850" y="5391150"/>
            <a:ext cx="257175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F68756-80E3-55A1-67C0-E3CFFE6C2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0975" y="5391150"/>
            <a:ext cx="257175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046341-2567-7028-CEB7-A0531BBB7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275" y="5391150"/>
            <a:ext cx="257175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80502F-4AC5-D268-24D1-5171BE873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5391150"/>
            <a:ext cx="257175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BD312AE-0989-28C4-32BC-DE4372C2B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4800" y="5241925"/>
            <a:ext cx="29686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000" i="1"/>
              <a:t>v</a:t>
            </a: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CB308026-EE40-F4A5-BC83-A0E89DEAF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825" y="5260975"/>
            <a:ext cx="29686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000" i="1"/>
              <a:t>v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46CDC638-6D1D-ADB9-C756-166AC0FD7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5270500"/>
            <a:ext cx="29686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000" i="1"/>
              <a:t>v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FE890C44-E542-B9D4-B28A-5CC1358C4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9500" y="5241925"/>
            <a:ext cx="29686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000" i="1"/>
              <a:t>v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F5DAF31-34B0-FC3A-694D-BD6C62C72770}"/>
              </a:ext>
            </a:extLst>
          </p:cNvPr>
          <p:cNvSpPr txBox="1"/>
          <p:nvPr/>
        </p:nvSpPr>
        <p:spPr>
          <a:xfrm>
            <a:off x="227404" y="3379202"/>
            <a:ext cx="18722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800" b="1" dirty="0">
                <a:solidFill>
                  <a:srgbClr val="0432FF"/>
                </a:solidFill>
              </a:rPr>
              <a:t>本课程主要考虑</a:t>
            </a:r>
          </a:p>
        </p:txBody>
      </p:sp>
    </p:spTree>
    <p:extLst>
      <p:ext uri="{BB962C8B-B14F-4D97-AF65-F5344CB8AC3E}">
        <p14:creationId xmlns:p14="http://schemas.microsoft.com/office/powerpoint/2010/main" val="322028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标题 1">
            <a:extLst>
              <a:ext uri="{FF2B5EF4-FFF2-40B4-BE49-F238E27FC236}">
                <a16:creationId xmlns:a16="http://schemas.microsoft.com/office/drawing/2014/main" id="{2829FA3F-2317-F243-9DB3-7ABD3BE896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电流（</a:t>
            </a:r>
            <a:r>
              <a:rPr kumimoji="1" lang="en-US" altLang="zh-CN"/>
              <a:t>current</a:t>
            </a:r>
            <a:r>
              <a:rPr kumimoji="1" lang="zh-CN" altLang="en-US"/>
              <a:t>）</a:t>
            </a:r>
          </a:p>
        </p:txBody>
      </p:sp>
      <p:sp>
        <p:nvSpPr>
          <p:cNvPr id="25602" name="内容占位符 2">
            <a:extLst>
              <a:ext uri="{FF2B5EF4-FFF2-40B4-BE49-F238E27FC236}">
                <a16:creationId xmlns:a16="http://schemas.microsoft.com/office/drawing/2014/main" id="{9947DA3A-0D5B-2549-8A8D-DC62AFE857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026932"/>
            <a:ext cx="8229600" cy="3633788"/>
          </a:xfrm>
          <a:ln>
            <a:noFill/>
          </a:ln>
        </p:spPr>
        <p:txBody>
          <a:bodyPr/>
          <a:lstStyle/>
          <a:p>
            <a:r>
              <a:rPr kumimoji="1" lang="zh-CN" altLang="en-US" sz="2400" dirty="0"/>
              <a:t>电荷移动产生电流；</a:t>
            </a:r>
          </a:p>
          <a:p>
            <a:r>
              <a:rPr kumimoji="1" lang="zh-CN" altLang="en-US" sz="2400" dirty="0"/>
              <a:t>电流的定义：</a:t>
            </a:r>
            <a:r>
              <a:rPr kumimoji="1" lang="zh-CN" altLang="en-US" sz="2400" b="1" dirty="0">
                <a:solidFill>
                  <a:srgbClr val="C00000"/>
                </a:solidFill>
              </a:rPr>
              <a:t>单位时间</a:t>
            </a:r>
            <a:r>
              <a:rPr kumimoji="1" lang="zh-CN" altLang="en-US" sz="2400" dirty="0"/>
              <a:t>内</a:t>
            </a:r>
            <a:r>
              <a:rPr kumimoji="1" lang="zh-CN" altLang="en-US" sz="2400" b="1" dirty="0">
                <a:solidFill>
                  <a:srgbClr val="00B050"/>
                </a:solidFill>
              </a:rPr>
              <a:t>流过的电荷</a:t>
            </a:r>
          </a:p>
          <a:p>
            <a:r>
              <a:rPr kumimoji="1" lang="zh-CN" altLang="en-US" sz="2400" dirty="0"/>
              <a:t>电流的单位：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ampere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zh-CN" altLang="en-US" sz="2400" dirty="0"/>
          </a:p>
          <a:p>
            <a:r>
              <a:rPr kumimoji="1" lang="zh-CN" altLang="en-US" sz="2400" dirty="0"/>
              <a:t>已知电流，求 </a:t>
            </a:r>
            <a:r>
              <a:rPr kumimoji="1" lang="en-US" altLang="zh-CN" sz="2400" i="1" dirty="0"/>
              <a:t>t</a:t>
            </a:r>
            <a:r>
              <a:rPr kumimoji="1" lang="en-US" altLang="zh-CN" sz="2400" baseline="-25000" dirty="0"/>
              <a:t>0</a:t>
            </a:r>
            <a:r>
              <a:rPr kumimoji="1" lang="zh-CN" altLang="en-US" sz="2400" baseline="-25000" dirty="0"/>
              <a:t> </a:t>
            </a:r>
            <a:r>
              <a:rPr kumimoji="1" lang="zh-CN" altLang="en-US" sz="2400" dirty="0"/>
              <a:t>时刻和 </a:t>
            </a:r>
            <a:r>
              <a:rPr kumimoji="1" lang="en-US" altLang="zh-CN" sz="2400" i="1" dirty="0"/>
              <a:t>t</a:t>
            </a:r>
            <a:r>
              <a:rPr kumimoji="1" lang="zh-CN" altLang="en-US" sz="2400" i="1" dirty="0"/>
              <a:t> </a:t>
            </a:r>
            <a:r>
              <a:rPr kumimoji="1" lang="zh-CN" altLang="en-US" sz="2400" dirty="0"/>
              <a:t>时刻之间流过的电荷：</a:t>
            </a:r>
          </a:p>
          <a:p>
            <a:endParaRPr kumimoji="1" lang="zh-CN" altLang="en-US" sz="2800" dirty="0"/>
          </a:p>
          <a:p>
            <a:endParaRPr kumimoji="1" lang="zh-CN" altLang="en-US" dirty="0"/>
          </a:p>
        </p:txBody>
      </p:sp>
      <p:pic>
        <p:nvPicPr>
          <p:cNvPr id="25603" name="图片 3">
            <a:extLst>
              <a:ext uri="{FF2B5EF4-FFF2-40B4-BE49-F238E27FC236}">
                <a16:creationId xmlns:a16="http://schemas.microsoft.com/office/drawing/2014/main" id="{069FAA1F-D322-5E40-9004-95B56AAD4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392238"/>
            <a:ext cx="84074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图片 4">
            <a:extLst>
              <a:ext uri="{FF2B5EF4-FFF2-40B4-BE49-F238E27FC236}">
                <a16:creationId xmlns:a16="http://schemas.microsoft.com/office/drawing/2014/main" id="{9B2BD1B1-EAC5-AE42-8AB1-7565E62F7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19958"/>
            <a:ext cx="1224136" cy="110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图片 5">
            <a:extLst>
              <a:ext uri="{FF2B5EF4-FFF2-40B4-BE49-F238E27FC236}">
                <a16:creationId xmlns:a16="http://schemas.microsoft.com/office/drawing/2014/main" id="{9F9596AF-45DC-DF44-97E8-9232C24149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370705"/>
            <a:ext cx="3797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图片 6">
            <a:extLst>
              <a:ext uri="{FF2B5EF4-FFF2-40B4-BE49-F238E27FC236}">
                <a16:creationId xmlns:a16="http://schemas.microsoft.com/office/drawing/2014/main" id="{BFDA20E2-A75A-4B45-B3C0-C5E2B21A8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5268424"/>
            <a:ext cx="1584970" cy="124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6FFFEA2-36E7-1944-BD72-61F386FEAE1A}"/>
              </a:ext>
            </a:extLst>
          </p:cNvPr>
          <p:cNvSpPr txBox="1"/>
          <p:nvPr/>
        </p:nvSpPr>
        <p:spPr>
          <a:xfrm>
            <a:off x="457201" y="2348882"/>
            <a:ext cx="831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/>
              <a:t>维基百科：</a:t>
            </a:r>
            <a:r>
              <a:rPr kumimoji="1" lang="zh-CN" altLang="en-US" b="1" dirty="0">
                <a:solidFill>
                  <a:srgbClr val="0432FF"/>
                </a:solidFill>
              </a:rPr>
              <a:t>电流</a:t>
            </a:r>
            <a:r>
              <a:rPr kumimoji="1" lang="zh-CN" altLang="en-US" dirty="0"/>
              <a:t>是</a:t>
            </a:r>
            <a:r>
              <a:rPr kumimoji="1" lang="zh-CN" altLang="en-US" dirty="0">
                <a:solidFill>
                  <a:srgbClr val="0432FF"/>
                </a:solidFill>
              </a:rPr>
              <a:t>电荷的平均定向移动</a:t>
            </a:r>
            <a:r>
              <a:rPr kumimoji="1" lang="zh-CN" altLang="en-US" dirty="0"/>
              <a:t>。电流的大小称为</a:t>
            </a:r>
            <a:r>
              <a:rPr kumimoji="1" lang="zh-CN" altLang="en-US" b="1" dirty="0">
                <a:solidFill>
                  <a:srgbClr val="0432FF"/>
                </a:solidFill>
              </a:rPr>
              <a:t>电流强度</a:t>
            </a:r>
            <a:r>
              <a:rPr kumimoji="1" lang="zh-CN" altLang="en-US" dirty="0"/>
              <a:t>，是指单位时间内通过导线某一截面的电荷量，每秒通过</a:t>
            </a:r>
            <a:r>
              <a:rPr kumimoji="1" lang="en-US" altLang="zh-CN" dirty="0"/>
              <a:t>1</a:t>
            </a:r>
            <a:r>
              <a:rPr kumimoji="1" lang="zh-CN" altLang="en-US" dirty="0"/>
              <a:t>库仑的电荷量称为</a:t>
            </a:r>
            <a:r>
              <a:rPr kumimoji="1" lang="en-US" altLang="zh-CN" dirty="0"/>
              <a:t>1</a:t>
            </a:r>
            <a:r>
              <a:rPr kumimoji="1" lang="zh-CN" altLang="en-US" dirty="0"/>
              <a:t>安培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D5E477C2-A9DA-524E-AA31-286A8171A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</a:t>
            </a:fld>
            <a:endParaRPr lang="en-US" altLang="zh-CN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693DF9D7-2CDD-1BC9-73A4-50D7916271B2}"/>
              </a:ext>
            </a:extLst>
          </p:cNvPr>
          <p:cNvCxnSpPr/>
          <p:nvPr/>
        </p:nvCxnSpPr>
        <p:spPr>
          <a:xfrm>
            <a:off x="3419872" y="1844824"/>
            <a:ext cx="100811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23DAC9A-6094-09F3-22AF-02B1825BFE16}"/>
              </a:ext>
            </a:extLst>
          </p:cNvPr>
          <p:cNvCxnSpPr>
            <a:cxnSpLocks/>
          </p:cNvCxnSpPr>
          <p:nvPr/>
        </p:nvCxnSpPr>
        <p:spPr>
          <a:xfrm>
            <a:off x="4860032" y="1844824"/>
            <a:ext cx="201622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3D23F102-7178-63CB-C722-CD172032C41B}"/>
              </a:ext>
            </a:extLst>
          </p:cNvPr>
          <p:cNvSpPr txBox="1"/>
          <p:nvPr/>
        </p:nvSpPr>
        <p:spPr>
          <a:xfrm>
            <a:off x="3059539" y="182403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随时间的变化率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标题 1">
            <a:extLst>
              <a:ext uri="{FF2B5EF4-FFF2-40B4-BE49-F238E27FC236}">
                <a16:creationId xmlns:a16="http://schemas.microsoft.com/office/drawing/2014/main" id="{6FE88189-B69C-6B49-8AFD-7123559CC8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欧姆定律</a:t>
            </a:r>
          </a:p>
        </p:txBody>
      </p:sp>
      <p:sp>
        <p:nvSpPr>
          <p:cNvPr id="46082" name="内容占位符 2">
            <a:extLst>
              <a:ext uri="{FF2B5EF4-FFF2-40B4-BE49-F238E27FC236}">
                <a16:creationId xmlns:a16="http://schemas.microsoft.com/office/drawing/2014/main" id="{B62BE94E-00C7-E441-AF17-4CE41778B4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349502"/>
            <a:ext cx="8229600" cy="3776663"/>
          </a:xfrm>
        </p:spPr>
        <p:txBody>
          <a:bodyPr/>
          <a:lstStyle/>
          <a:p>
            <a:r>
              <a:rPr kumimoji="1" lang="zh-CN" altLang="en-US" sz="2800" dirty="0">
                <a:solidFill>
                  <a:srgbClr val="0432FF"/>
                </a:solidFill>
              </a:rPr>
              <a:t>电阻两端的电压与流经电阻的电流成正比，比值为该电阻的阻值 </a:t>
            </a:r>
            <a:r>
              <a:rPr kumimoji="1" lang="en-US" altLang="zh-CN" sz="28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kumimoji="1" lang="zh-CN" altLang="en-US" sz="2800" i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1" lang="zh-CN" altLang="en-US" sz="2800" dirty="0"/>
          </a:p>
          <a:p>
            <a:r>
              <a:rPr kumimoji="1"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zh-CN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800" dirty="0"/>
              <a:t>的单位为欧姆，</a:t>
            </a:r>
            <a:r>
              <a:rPr kumimoji="1" lang="en-US" altLang="zh-CN" sz="2800" dirty="0"/>
              <a:t>ohm</a:t>
            </a:r>
            <a:r>
              <a:rPr kumimoji="1" lang="zh-CN" altLang="en-US" sz="2800" dirty="0"/>
              <a:t>，或 </a:t>
            </a:r>
            <a:r>
              <a:rPr kumimoji="1" lang="en-US" altLang="zh-CN" sz="2800" dirty="0" err="1"/>
              <a:t>Ω</a:t>
            </a:r>
            <a:endParaRPr kumimoji="1" lang="zh-CN" altLang="en-US" sz="2800" dirty="0"/>
          </a:p>
          <a:p>
            <a:endParaRPr kumimoji="1" lang="zh-CN" altLang="en-US" sz="2800" dirty="0"/>
          </a:p>
        </p:txBody>
      </p:sp>
      <p:pic>
        <p:nvPicPr>
          <p:cNvPr id="46083" name="图片 3">
            <a:extLst>
              <a:ext uri="{FF2B5EF4-FFF2-40B4-BE49-F238E27FC236}">
                <a16:creationId xmlns:a16="http://schemas.microsoft.com/office/drawing/2014/main" id="{A98B83B0-04AB-2243-B07D-84D87E59F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417638"/>
            <a:ext cx="83693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图片 4">
            <a:extLst>
              <a:ext uri="{FF2B5EF4-FFF2-40B4-BE49-F238E27FC236}">
                <a16:creationId xmlns:a16="http://schemas.microsoft.com/office/drawing/2014/main" id="{B877D243-26BF-F44D-B4D9-8B274AE06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26544"/>
            <a:ext cx="16891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图片 5">
            <a:extLst>
              <a:ext uri="{FF2B5EF4-FFF2-40B4-BE49-F238E27FC236}">
                <a16:creationId xmlns:a16="http://schemas.microsoft.com/office/drawing/2014/main" id="{7190297C-C163-B042-8643-B0E7ECDF7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22" y="4356100"/>
            <a:ext cx="1066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图片 6">
            <a:extLst>
              <a:ext uri="{FF2B5EF4-FFF2-40B4-BE49-F238E27FC236}">
                <a16:creationId xmlns:a16="http://schemas.microsoft.com/office/drawing/2014/main" id="{42D8BA9D-5ABE-4544-B85A-4034DA79F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222" y="4508500"/>
            <a:ext cx="17272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右箭头 7">
            <a:extLst>
              <a:ext uri="{FF2B5EF4-FFF2-40B4-BE49-F238E27FC236}">
                <a16:creationId xmlns:a16="http://schemas.microsoft.com/office/drawing/2014/main" id="{C3A38597-EDB4-7F47-824D-4A0340A5B42D}"/>
              </a:ext>
            </a:extLst>
          </p:cNvPr>
          <p:cNvSpPr/>
          <p:nvPr/>
        </p:nvSpPr>
        <p:spPr>
          <a:xfrm>
            <a:off x="3515112" y="4600577"/>
            <a:ext cx="720725" cy="2206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1" lang="zh-CN" altLang="en-US"/>
          </a:p>
        </p:txBody>
      </p:sp>
      <p:graphicFrame>
        <p:nvGraphicFramePr>
          <p:cNvPr id="46088" name="Object 6">
            <a:extLst>
              <a:ext uri="{FF2B5EF4-FFF2-40B4-BE49-F238E27FC236}">
                <a16:creationId xmlns:a16="http://schemas.microsoft.com/office/drawing/2014/main" id="{763B15FE-32E8-C042-8F4C-74B050B5D0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4900" y="2857502"/>
          <a:ext cx="1011238" cy="276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977900" imgH="2673350" progId="Paint.Picture">
                  <p:embed/>
                </p:oleObj>
              </mc:Choice>
              <mc:Fallback>
                <p:oleObj name="Bitmap Image" r:id="rId6" imgW="977900" imgH="2673350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4900" y="2857502"/>
                        <a:ext cx="1011238" cy="2760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9" name="文本框 9">
            <a:extLst>
              <a:ext uri="{FF2B5EF4-FFF2-40B4-BE49-F238E27FC236}">
                <a16:creationId xmlns:a16="http://schemas.microsoft.com/office/drawing/2014/main" id="{72A6B548-6EC2-6B4B-86F3-D1A1E3B43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015" y="5583238"/>
            <a:ext cx="1570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注意电流方向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和电压极性！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95FB7677-7E6E-A84A-8419-BCF62414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30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4EB335B-AB80-3E86-5CBB-D48688ED2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13" y="5124273"/>
            <a:ext cx="6769100" cy="13412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227B2B7-AA6F-DDB6-104F-159AAEA81F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64413" y="345402"/>
            <a:ext cx="1135148" cy="9658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3FD454C-B9CC-1B1A-F0A7-107574D1AA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3644" y="343916"/>
            <a:ext cx="967269" cy="96050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A1DFEBD-B6C9-8EE8-A7BE-6D4AB1187DD2}"/>
              </a:ext>
            </a:extLst>
          </p:cNvPr>
          <p:cNvSpPr txBox="1"/>
          <p:nvPr/>
        </p:nvSpPr>
        <p:spPr>
          <a:xfrm>
            <a:off x="8490634" y="92693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符号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标题 1">
            <a:extLst>
              <a:ext uri="{FF2B5EF4-FFF2-40B4-BE49-F238E27FC236}">
                <a16:creationId xmlns:a16="http://schemas.microsoft.com/office/drawing/2014/main" id="{C72BB6BB-ABE4-7242-AD39-82690001C1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欧姆定律</a:t>
            </a:r>
          </a:p>
        </p:txBody>
      </p:sp>
      <p:sp>
        <p:nvSpPr>
          <p:cNvPr id="47106" name="内容占位符 2">
            <a:extLst>
              <a:ext uri="{FF2B5EF4-FFF2-40B4-BE49-F238E27FC236}">
                <a16:creationId xmlns:a16="http://schemas.microsoft.com/office/drawing/2014/main" id="{A39B6839-B83B-B54A-A699-9565A3B3BD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33400"/>
          </a:xfrm>
        </p:spPr>
        <p:txBody>
          <a:bodyPr/>
          <a:lstStyle/>
          <a:p>
            <a:r>
              <a:rPr kumimoji="1"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zh-CN" alt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800"/>
              <a:t>的两个极端：</a:t>
            </a:r>
            <a:r>
              <a:rPr kumimoji="1" lang="en-US" altLang="zh-CN" sz="2800"/>
              <a:t>0</a:t>
            </a:r>
            <a:r>
              <a:rPr kumimoji="1" lang="zh-CN" altLang="en-US" sz="2800"/>
              <a:t> 和 ∞</a:t>
            </a:r>
          </a:p>
        </p:txBody>
      </p:sp>
      <p:pic>
        <p:nvPicPr>
          <p:cNvPr id="47107" name="图片 3">
            <a:extLst>
              <a:ext uri="{FF2B5EF4-FFF2-40B4-BE49-F238E27FC236}">
                <a16:creationId xmlns:a16="http://schemas.microsoft.com/office/drawing/2014/main" id="{CB903B41-7C8E-2847-911A-A8BC88F9D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133600"/>
            <a:ext cx="2933700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文本框 4">
            <a:extLst>
              <a:ext uri="{FF2B5EF4-FFF2-40B4-BE49-F238E27FC236}">
                <a16:creationId xmlns:a16="http://schemas.microsoft.com/office/drawing/2014/main" id="{981C8620-1883-214B-BBA6-F98582CB8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2" y="2492377"/>
            <a:ext cx="4264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000" i="1"/>
              <a:t>R</a:t>
            </a:r>
            <a:r>
              <a:rPr kumimoji="1" lang="zh-CN" altLang="en-US" sz="2000" i="1"/>
              <a:t> </a:t>
            </a:r>
            <a:r>
              <a:rPr kumimoji="1" lang="en-US" altLang="zh-CN" sz="2000"/>
              <a:t>=</a:t>
            </a:r>
            <a:r>
              <a:rPr kumimoji="1" lang="zh-CN" altLang="en-US" sz="2000"/>
              <a:t> </a:t>
            </a:r>
            <a:r>
              <a:rPr kumimoji="1" lang="en-US" altLang="zh-CN" sz="2000"/>
              <a:t>0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/>
              <a:t>短路、电压为</a:t>
            </a:r>
            <a:r>
              <a:rPr kumimoji="1" lang="en-US" altLang="zh-CN" sz="2000"/>
              <a:t>0</a:t>
            </a:r>
            <a:r>
              <a:rPr kumimoji="1" lang="zh-CN" altLang="en-US" sz="2000"/>
              <a:t>，电流可为任意值；</a:t>
            </a:r>
            <a:endParaRPr kumimoji="1" lang="zh-CN" altLang="en-US" sz="1800"/>
          </a:p>
        </p:txBody>
      </p:sp>
      <p:sp>
        <p:nvSpPr>
          <p:cNvPr id="47109" name="文本框 5">
            <a:extLst>
              <a:ext uri="{FF2B5EF4-FFF2-40B4-BE49-F238E27FC236}">
                <a16:creationId xmlns:a16="http://schemas.microsoft.com/office/drawing/2014/main" id="{2392C9D5-3716-F142-A987-A2327699C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2" y="4422777"/>
            <a:ext cx="4264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zh-CN" altLang="en-US" sz="2000"/>
              <a:t> </a:t>
            </a:r>
            <a:r>
              <a:rPr kumimoji="1" lang="en-US" altLang="zh-CN" sz="2000"/>
              <a:t>=</a:t>
            </a:r>
            <a:r>
              <a:rPr kumimoji="1" lang="zh-CN" altLang="en-US" sz="2000"/>
              <a:t> ∞</a:t>
            </a:r>
            <a:endParaRPr kumimoji="1" lang="en-US" altLang="zh-CN" sz="2000"/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/>
              <a:t>开路、电流为</a:t>
            </a:r>
            <a:r>
              <a:rPr kumimoji="1" lang="en-US" altLang="zh-CN" sz="2000"/>
              <a:t>0</a:t>
            </a:r>
            <a:r>
              <a:rPr kumimoji="1" lang="zh-CN" altLang="en-US" sz="2000"/>
              <a:t>，电压可为任意值；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4305E99-4229-D049-AEFB-5EBF28A3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31</a:t>
            </a:fld>
            <a:endParaRPr lang="en-US" altLang="zh-CN" dirty="0"/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68F0F097-5166-ED46-9EBF-8B1891190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33488"/>
            <a:ext cx="16891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图片 4">
            <a:extLst>
              <a:ext uri="{FF2B5EF4-FFF2-40B4-BE49-F238E27FC236}">
                <a16:creationId xmlns:a16="http://schemas.microsoft.com/office/drawing/2014/main" id="{B578F687-C87C-F04C-9820-257610580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2" y="4149727"/>
            <a:ext cx="3503613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图片 5">
            <a:extLst>
              <a:ext uri="{FF2B5EF4-FFF2-40B4-BE49-F238E27FC236}">
                <a16:creationId xmlns:a16="http://schemas.microsoft.com/office/drawing/2014/main" id="{B23F436A-5CFA-4C46-AABB-6AD86F243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0" y="33338"/>
            <a:ext cx="2587625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图片 6">
            <a:extLst>
              <a:ext uri="{FF2B5EF4-FFF2-40B4-BE49-F238E27FC236}">
                <a16:creationId xmlns:a16="http://schemas.microsoft.com/office/drawing/2014/main" id="{458A6622-28A2-CA46-BFF0-9590804F3B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4546602"/>
            <a:ext cx="3767138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图片 7">
            <a:extLst>
              <a:ext uri="{FF2B5EF4-FFF2-40B4-BE49-F238E27FC236}">
                <a16:creationId xmlns:a16="http://schemas.microsoft.com/office/drawing/2014/main" id="{25CF3B78-A825-214E-BCDE-36227D68F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2" y="487365"/>
            <a:ext cx="5133975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文本框 8">
            <a:extLst>
              <a:ext uri="{FF2B5EF4-FFF2-40B4-BE49-F238E27FC236}">
                <a16:creationId xmlns:a16="http://schemas.microsoft.com/office/drawing/2014/main" id="{657D847D-DD2F-5D40-ADA8-79DA5997E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7" y="5048250"/>
            <a:ext cx="110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/>
              <a:t>可变电阻</a:t>
            </a:r>
          </a:p>
        </p:txBody>
      </p:sp>
      <p:sp>
        <p:nvSpPr>
          <p:cNvPr id="48134" name="文本框 9">
            <a:extLst>
              <a:ext uri="{FF2B5EF4-FFF2-40B4-BE49-F238E27FC236}">
                <a16:creationId xmlns:a16="http://schemas.microsoft.com/office/drawing/2014/main" id="{3D2E627F-445D-8F41-ABAD-24805CDF1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4925" y="5048250"/>
            <a:ext cx="877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/>
              <a:t>电位计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9351C2DE-A0BE-0E45-8219-52D52F9B8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32</a:t>
            </a:fld>
            <a:endParaRPr lang="en-US" altLang="zh-C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标题 1">
            <a:extLst>
              <a:ext uri="{FF2B5EF4-FFF2-40B4-BE49-F238E27FC236}">
                <a16:creationId xmlns:a16="http://schemas.microsoft.com/office/drawing/2014/main" id="{85E48BC6-753B-E649-A1A7-B11598EFA0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欧姆定律</a:t>
            </a:r>
          </a:p>
        </p:txBody>
      </p:sp>
      <p:sp>
        <p:nvSpPr>
          <p:cNvPr id="50178" name="内容占位符 2">
            <a:extLst>
              <a:ext uri="{FF2B5EF4-FFF2-40B4-BE49-F238E27FC236}">
                <a16:creationId xmlns:a16="http://schemas.microsoft.com/office/drawing/2014/main" id="{4316BB03-0C7D-4946-AD75-E9041C60F7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800" dirty="0">
                <a:solidFill>
                  <a:srgbClr val="0432FF"/>
                </a:solidFill>
              </a:rPr>
              <a:t>电导</a:t>
            </a:r>
            <a:r>
              <a:rPr kumimoji="1" lang="zh-CN" altLang="en-US" sz="2800" dirty="0"/>
              <a:t>（</a:t>
            </a:r>
            <a:r>
              <a:rPr kumimoji="1" lang="en-US" altLang="zh-CN" sz="2800" dirty="0"/>
              <a:t>conductance</a:t>
            </a:r>
            <a:r>
              <a:rPr kumimoji="1" lang="zh-CN" altLang="en-US" sz="2800" dirty="0"/>
              <a:t>）</a:t>
            </a:r>
            <a:r>
              <a:rPr kumimoji="1" lang="en-US" altLang="zh-CN" sz="2800" dirty="0"/>
              <a:t>:</a:t>
            </a:r>
            <a:r>
              <a:rPr kumimoji="1" lang="zh-CN" altLang="en-US" sz="2800" dirty="0"/>
              <a:t>电阻的倒数，单位为西门子（</a:t>
            </a:r>
            <a:r>
              <a:rPr kumimoji="1" lang="en-US" altLang="zh-CN" sz="2800" dirty="0"/>
              <a:t>S</a:t>
            </a:r>
            <a:r>
              <a:rPr kumimoji="1" lang="zh-CN" altLang="en-US" sz="2800" dirty="0"/>
              <a:t>）或姆欧（   ）</a:t>
            </a:r>
          </a:p>
          <a:p>
            <a:endParaRPr kumimoji="1" lang="zh-CN" altLang="en-US" sz="2800" dirty="0"/>
          </a:p>
          <a:p>
            <a:endParaRPr kumimoji="1" lang="zh-CN" altLang="en-US" sz="2800" dirty="0"/>
          </a:p>
          <a:p>
            <a:endParaRPr kumimoji="1" lang="zh-CN" altLang="en-US" sz="2800" dirty="0"/>
          </a:p>
          <a:p>
            <a:r>
              <a:rPr kumimoji="1" lang="zh-CN" altLang="en-US" sz="2800" dirty="0"/>
              <a:t>电阻消耗的功率：</a:t>
            </a:r>
          </a:p>
          <a:p>
            <a:endParaRPr kumimoji="1" lang="zh-CN" altLang="en-US" sz="2800" dirty="0"/>
          </a:p>
        </p:txBody>
      </p:sp>
      <p:pic>
        <p:nvPicPr>
          <p:cNvPr id="50179" name="图片 3">
            <a:extLst>
              <a:ext uri="{FF2B5EF4-FFF2-40B4-BE49-F238E27FC236}">
                <a16:creationId xmlns:a16="http://schemas.microsoft.com/office/drawing/2014/main" id="{95F5AB08-8921-E947-BFE6-023003ACE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2586038"/>
            <a:ext cx="22479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图片 4">
            <a:extLst>
              <a:ext uri="{FF2B5EF4-FFF2-40B4-BE49-F238E27FC236}">
                <a16:creationId xmlns:a16="http://schemas.microsoft.com/office/drawing/2014/main" id="{5FF395F8-3202-7846-9D3B-31EF55EC6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3132138"/>
            <a:ext cx="2552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图片 5">
            <a:extLst>
              <a:ext uri="{FF2B5EF4-FFF2-40B4-BE49-F238E27FC236}">
                <a16:creationId xmlns:a16="http://schemas.microsoft.com/office/drawing/2014/main" id="{AF52698D-68AD-C843-A91A-CEEF48319F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165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图片 6">
            <a:extLst>
              <a:ext uri="{FF2B5EF4-FFF2-40B4-BE49-F238E27FC236}">
                <a16:creationId xmlns:a16="http://schemas.microsoft.com/office/drawing/2014/main" id="{54515EF7-6EA2-A948-A722-98719B57D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4983163"/>
            <a:ext cx="2603500" cy="9017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3" name="图片 7">
            <a:extLst>
              <a:ext uri="{FF2B5EF4-FFF2-40B4-BE49-F238E27FC236}">
                <a16:creationId xmlns:a16="http://schemas.microsoft.com/office/drawing/2014/main" id="{64A30F71-5382-AD46-A887-BBE85BC7C6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4846638"/>
            <a:ext cx="26289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473E4557-FFDA-A948-A72B-A67104642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标题 1">
            <a:extLst>
              <a:ext uri="{FF2B5EF4-FFF2-40B4-BE49-F238E27FC236}">
                <a16:creationId xmlns:a16="http://schemas.microsoft.com/office/drawing/2014/main" id="{2BE48E2A-8D37-6D4B-A6F6-7B07A7FB9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3769" y="149234"/>
            <a:ext cx="7256462" cy="987425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kumimoji="1" lang="zh-CN" altLang="en-US" sz="2800" dirty="0"/>
              <a:t>支路（</a:t>
            </a:r>
            <a:r>
              <a:rPr kumimoji="1" lang="en-US" altLang="zh-CN" sz="2800" dirty="0"/>
              <a:t>Branches</a:t>
            </a:r>
            <a:r>
              <a:rPr kumimoji="1" lang="zh-CN" altLang="en-US" sz="2800" dirty="0"/>
              <a:t>），节点</a:t>
            </a:r>
            <a:r>
              <a:rPr kumimoji="1" lang="en-US" altLang="zh-CN" sz="2800" dirty="0"/>
              <a:t>/</a:t>
            </a:r>
            <a:r>
              <a:rPr kumimoji="1" lang="zh-CN" altLang="en-US" sz="2800" dirty="0"/>
              <a:t>结点（</a:t>
            </a:r>
            <a:r>
              <a:rPr kumimoji="1" lang="en-US" altLang="zh-CN" sz="2800" dirty="0"/>
              <a:t>Nodes</a:t>
            </a:r>
            <a:r>
              <a:rPr kumimoji="1" lang="zh-CN" altLang="en-US" sz="2800" dirty="0"/>
              <a:t>），回路（</a:t>
            </a:r>
            <a:r>
              <a:rPr kumimoji="1" lang="en-US" altLang="zh-CN" sz="2800" dirty="0"/>
              <a:t>Loops</a:t>
            </a:r>
            <a:r>
              <a:rPr kumimoji="1" lang="zh-CN" altLang="en-US" sz="2800" dirty="0"/>
              <a:t>），网孔（</a:t>
            </a:r>
            <a:r>
              <a:rPr kumimoji="1" lang="en-US" altLang="zh-CN" sz="2800" dirty="0"/>
              <a:t>Mesh</a:t>
            </a:r>
            <a:r>
              <a:rPr kumimoji="1" lang="zh-CN" altLang="en-US" sz="2800" dirty="0"/>
              <a:t>）的基本概念</a:t>
            </a:r>
          </a:p>
        </p:txBody>
      </p:sp>
      <p:pic>
        <p:nvPicPr>
          <p:cNvPr id="52227" name="图片 4">
            <a:extLst>
              <a:ext uri="{FF2B5EF4-FFF2-40B4-BE49-F238E27FC236}">
                <a16:creationId xmlns:a16="http://schemas.microsoft.com/office/drawing/2014/main" id="{89960AEC-E6D9-8747-A4AC-13206283A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056475"/>
            <a:ext cx="84201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图片 5">
            <a:extLst>
              <a:ext uri="{FF2B5EF4-FFF2-40B4-BE49-F238E27FC236}">
                <a16:creationId xmlns:a16="http://schemas.microsoft.com/office/drawing/2014/main" id="{16DAA19F-D16A-FD4E-A2A6-C334BF51C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6" y="4280972"/>
            <a:ext cx="843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913FEC74-996D-234D-A45F-99F0C43E67DE}"/>
              </a:ext>
            </a:extLst>
          </p:cNvPr>
          <p:cNvGrpSpPr/>
          <p:nvPr/>
        </p:nvGrpSpPr>
        <p:grpSpPr>
          <a:xfrm>
            <a:off x="297036" y="1489078"/>
            <a:ext cx="8432800" cy="863600"/>
            <a:chOff x="292100" y="1069975"/>
            <a:chExt cx="8432800" cy="863600"/>
          </a:xfrm>
        </p:grpSpPr>
        <p:pic>
          <p:nvPicPr>
            <p:cNvPr id="52226" name="图片 3">
              <a:extLst>
                <a:ext uri="{FF2B5EF4-FFF2-40B4-BE49-F238E27FC236}">
                  <a16:creationId xmlns:a16="http://schemas.microsoft.com/office/drawing/2014/main" id="{5FDAAB33-A2FB-9C4D-8FF8-E41552E8B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069975"/>
              <a:ext cx="84328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FC01AA0-8EC6-3341-8844-16CAE5751189}"/>
                </a:ext>
              </a:extLst>
            </p:cNvPr>
            <p:cNvCxnSpPr/>
            <p:nvPr/>
          </p:nvCxnSpPr>
          <p:spPr>
            <a:xfrm>
              <a:off x="3348038" y="1484313"/>
              <a:ext cx="15113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B6170EEB-4FD1-A441-8387-FF29F7553918}"/>
              </a:ext>
            </a:extLst>
          </p:cNvPr>
          <p:cNvSpPr txBox="1"/>
          <p:nvPr/>
        </p:nvSpPr>
        <p:spPr>
          <a:xfrm>
            <a:off x="292100" y="2401318"/>
            <a:ext cx="8226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支路：</a:t>
            </a:r>
            <a:r>
              <a:rPr kumimoji="1" lang="zh-CN" altLang="en-US" sz="2000" dirty="0"/>
              <a:t>组成电路的每一个二端元件（如电压源、电阻等）称为一条支路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A928F12-5D85-5848-9C0A-156CA3E46A26}"/>
              </a:ext>
            </a:extLst>
          </p:cNvPr>
          <p:cNvSpPr txBox="1"/>
          <p:nvPr/>
        </p:nvSpPr>
        <p:spPr>
          <a:xfrm>
            <a:off x="257696" y="3631656"/>
            <a:ext cx="4549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节点：</a:t>
            </a:r>
            <a:r>
              <a:rPr kumimoji="1" lang="zh-CN" altLang="en-US" sz="2000" dirty="0"/>
              <a:t>支路的连接点称为节点（结点）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2F08398-7AB9-EC4E-B4E3-397590D4D260}"/>
              </a:ext>
            </a:extLst>
          </p:cNvPr>
          <p:cNvSpPr txBox="1"/>
          <p:nvPr/>
        </p:nvSpPr>
        <p:spPr>
          <a:xfrm>
            <a:off x="257696" y="4846890"/>
            <a:ext cx="3523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回路：</a:t>
            </a:r>
            <a:r>
              <a:rPr kumimoji="1" lang="zh-CN" altLang="en-US" sz="2000" dirty="0"/>
              <a:t>支路所构成的闭合路径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7ED5FD3-5C48-0743-8340-DEF30D789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9607" y="4035252"/>
            <a:ext cx="4075286" cy="2822748"/>
          </a:xfrm>
          <a:prstGeom prst="rect">
            <a:avLst/>
          </a:prstGeom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F3CBD7E7-B5AD-B64A-9B89-C2CCDFC2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34</a:t>
            </a:fld>
            <a:endParaRPr lang="en-US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37EA481-B5D2-6B5F-03D7-68A40DB55CBD}"/>
              </a:ext>
            </a:extLst>
          </p:cNvPr>
          <p:cNvSpPr txBox="1"/>
          <p:nvPr/>
        </p:nvSpPr>
        <p:spPr>
          <a:xfrm>
            <a:off x="223457" y="5391174"/>
            <a:ext cx="528464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对于平面图，可以引入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网孔（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mesh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）</a:t>
            </a:r>
            <a:r>
              <a:rPr lang="zh-CN" altLang="en-US" dirty="0"/>
              <a:t>的概念。平面图的一个网孔，是它的一个自然的“孔”，它限定的区域内，不再有其他边（其他</a:t>
            </a:r>
            <a:r>
              <a:rPr lang="en-US" altLang="zh-CN" dirty="0"/>
              <a:t>branch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428886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标题 1">
            <a:extLst>
              <a:ext uri="{FF2B5EF4-FFF2-40B4-BE49-F238E27FC236}">
                <a16:creationId xmlns:a16="http://schemas.microsoft.com/office/drawing/2014/main" id="{2D7A7BAC-F262-6740-8A56-77B8D6F553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3600" dirty="0"/>
              <a:t>串联（</a:t>
            </a:r>
            <a:r>
              <a:rPr kumimoji="1" lang="en-US" altLang="zh-CN" sz="3600" dirty="0"/>
              <a:t>series</a:t>
            </a:r>
            <a:r>
              <a:rPr kumimoji="1" lang="zh-CN" altLang="en-US" sz="3600" dirty="0"/>
              <a:t>）和并联（</a:t>
            </a:r>
            <a:r>
              <a:rPr kumimoji="1" lang="en-US" altLang="zh-CN" sz="3600" dirty="0"/>
              <a:t>parallel</a:t>
            </a:r>
            <a:r>
              <a:rPr kumimoji="1" lang="zh-CN" altLang="en-US" sz="3600" dirty="0"/>
              <a:t>）</a:t>
            </a:r>
          </a:p>
        </p:txBody>
      </p:sp>
      <p:sp>
        <p:nvSpPr>
          <p:cNvPr id="53250" name="内容占位符 2">
            <a:extLst>
              <a:ext uri="{FF2B5EF4-FFF2-40B4-BE49-F238E27FC236}">
                <a16:creationId xmlns:a16="http://schemas.microsoft.com/office/drawing/2014/main" id="{A621D280-F663-B04D-8B89-2D7C7EE4F8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000500"/>
            <a:ext cx="8229600" cy="1328738"/>
          </a:xfrm>
        </p:spPr>
        <p:txBody>
          <a:bodyPr/>
          <a:lstStyle/>
          <a:p>
            <a:r>
              <a:rPr kumimoji="1" lang="zh-CN" altLang="en-US" sz="2400" dirty="0"/>
              <a:t>串联：</a:t>
            </a:r>
            <a:r>
              <a:rPr kumimoji="1" lang="en-US" altLang="zh-CN" sz="2400" dirty="0"/>
              <a:t>10V</a:t>
            </a:r>
            <a:r>
              <a:rPr kumimoji="1" lang="zh-CN" altLang="en-US" sz="2400" dirty="0"/>
              <a:t> 和 </a:t>
            </a:r>
            <a:r>
              <a:rPr kumimoji="1" lang="en-US" altLang="zh-CN" sz="2400" dirty="0"/>
              <a:t>5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/>
              <a:t>Ω</a:t>
            </a:r>
            <a:endParaRPr kumimoji="1" lang="zh-CN" altLang="en-US" sz="2400" dirty="0"/>
          </a:p>
          <a:p>
            <a:r>
              <a:rPr kumimoji="1" lang="zh-CN" altLang="en-US" sz="2400" dirty="0"/>
              <a:t>并联：</a:t>
            </a:r>
            <a:r>
              <a:rPr kumimoji="1" lang="en-US" altLang="zh-CN" sz="2400" dirty="0"/>
              <a:t>2Ω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3Ω</a:t>
            </a:r>
            <a:r>
              <a:rPr kumimoji="1" lang="zh-CN" altLang="en-US" sz="2400" dirty="0"/>
              <a:t> 和 </a:t>
            </a:r>
            <a:r>
              <a:rPr kumimoji="1" lang="en-US" altLang="zh-CN" sz="2400" dirty="0"/>
              <a:t>2A</a:t>
            </a:r>
            <a:endParaRPr kumimoji="1" lang="zh-CN" altLang="en-US" sz="2400" dirty="0"/>
          </a:p>
          <a:p>
            <a:r>
              <a:rPr kumimoji="1" lang="zh-CN" altLang="en-US" sz="2400" dirty="0"/>
              <a:t>不是串联，也不是并联：</a:t>
            </a:r>
            <a:r>
              <a:rPr kumimoji="1" lang="en-US" altLang="zh-CN" sz="2400" dirty="0"/>
              <a:t>5Ω</a:t>
            </a:r>
            <a:r>
              <a:rPr kumimoji="1" lang="zh-CN" altLang="en-US" sz="2400" dirty="0"/>
              <a:t> 和 </a:t>
            </a:r>
            <a:r>
              <a:rPr kumimoji="1" lang="en-US" altLang="zh-CN" sz="2400" dirty="0"/>
              <a:t>2Ω</a:t>
            </a:r>
            <a:endParaRPr kumimoji="1" lang="zh-CN" altLang="en-US" sz="2400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D21FAF40-DF4D-BF40-BAF8-3ECD8A0F3332}"/>
              </a:ext>
            </a:extLst>
          </p:cNvPr>
          <p:cNvGrpSpPr/>
          <p:nvPr/>
        </p:nvGrpSpPr>
        <p:grpSpPr>
          <a:xfrm>
            <a:off x="179512" y="1308100"/>
            <a:ext cx="8369300" cy="1549400"/>
            <a:chOff x="317500" y="1417638"/>
            <a:chExt cx="8369300" cy="1549400"/>
          </a:xfrm>
        </p:grpSpPr>
        <p:pic>
          <p:nvPicPr>
            <p:cNvPr id="53251" name="图片 3">
              <a:extLst>
                <a:ext uri="{FF2B5EF4-FFF2-40B4-BE49-F238E27FC236}">
                  <a16:creationId xmlns:a16="http://schemas.microsoft.com/office/drawing/2014/main" id="{3D2DBCF5-CCD3-2E44-954D-1EBC265E7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00" y="1417638"/>
              <a:ext cx="8369300" cy="154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线连接符 5">
              <a:extLst>
                <a:ext uri="{FF2B5EF4-FFF2-40B4-BE49-F238E27FC236}">
                  <a16:creationId xmlns:a16="http://schemas.microsoft.com/office/drawing/2014/main" id="{BE38278A-0A0E-0149-9696-E8E86C931569}"/>
                </a:ext>
              </a:extLst>
            </p:cNvPr>
            <p:cNvCxnSpPr/>
            <p:nvPr/>
          </p:nvCxnSpPr>
          <p:spPr>
            <a:xfrm>
              <a:off x="6875463" y="1882354"/>
              <a:ext cx="144145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线连接符 7">
              <a:extLst>
                <a:ext uri="{FF2B5EF4-FFF2-40B4-BE49-F238E27FC236}">
                  <a16:creationId xmlns:a16="http://schemas.microsoft.com/office/drawing/2014/main" id="{CF19AE36-F1A6-BD48-BCB4-1C60E3E8B051}"/>
                </a:ext>
              </a:extLst>
            </p:cNvPr>
            <p:cNvCxnSpPr/>
            <p:nvPr/>
          </p:nvCxnSpPr>
          <p:spPr>
            <a:xfrm>
              <a:off x="611188" y="2192338"/>
              <a:ext cx="504825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线连接符 9">
              <a:extLst>
                <a:ext uri="{FF2B5EF4-FFF2-40B4-BE49-F238E27FC236}">
                  <a16:creationId xmlns:a16="http://schemas.microsoft.com/office/drawing/2014/main" id="{B6633014-FA7C-3B47-8137-E12F96208C42}"/>
                </a:ext>
              </a:extLst>
            </p:cNvPr>
            <p:cNvCxnSpPr/>
            <p:nvPr/>
          </p:nvCxnSpPr>
          <p:spPr>
            <a:xfrm>
              <a:off x="3348038" y="2192338"/>
              <a:ext cx="237648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线连接符 11">
              <a:extLst>
                <a:ext uri="{FF2B5EF4-FFF2-40B4-BE49-F238E27FC236}">
                  <a16:creationId xmlns:a16="http://schemas.microsoft.com/office/drawing/2014/main" id="{61C467D7-BAF4-FC43-BC88-F37374EE7DAB}"/>
                </a:ext>
              </a:extLst>
            </p:cNvPr>
            <p:cNvCxnSpPr/>
            <p:nvPr/>
          </p:nvCxnSpPr>
          <p:spPr>
            <a:xfrm>
              <a:off x="5940425" y="2565400"/>
              <a:ext cx="2376488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线连接符 13">
              <a:extLst>
                <a:ext uri="{FF2B5EF4-FFF2-40B4-BE49-F238E27FC236}">
                  <a16:creationId xmlns:a16="http://schemas.microsoft.com/office/drawing/2014/main" id="{68C57540-224E-2A42-ADEF-218676D31A23}"/>
                </a:ext>
              </a:extLst>
            </p:cNvPr>
            <p:cNvCxnSpPr/>
            <p:nvPr/>
          </p:nvCxnSpPr>
          <p:spPr>
            <a:xfrm>
              <a:off x="611188" y="2852738"/>
              <a:ext cx="1152525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线连接符 15">
              <a:extLst>
                <a:ext uri="{FF2B5EF4-FFF2-40B4-BE49-F238E27FC236}">
                  <a16:creationId xmlns:a16="http://schemas.microsoft.com/office/drawing/2014/main" id="{9CF3F455-DCBE-6147-AAE0-FBAA405532DC}"/>
                </a:ext>
              </a:extLst>
            </p:cNvPr>
            <p:cNvCxnSpPr/>
            <p:nvPr/>
          </p:nvCxnSpPr>
          <p:spPr>
            <a:xfrm>
              <a:off x="3995738" y="2852738"/>
              <a:ext cx="2376487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258" name="图片 16">
            <a:extLst>
              <a:ext uri="{FF2B5EF4-FFF2-40B4-BE49-F238E27FC236}">
                <a16:creationId xmlns:a16="http://schemas.microsoft.com/office/drawing/2014/main" id="{C615874C-C722-6946-991E-7121010B6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5" y="3775077"/>
            <a:ext cx="3043237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F3F9560-9802-3747-9217-C18D80A70CF0}"/>
              </a:ext>
            </a:extLst>
          </p:cNvPr>
          <p:cNvSpPr txBox="1"/>
          <p:nvPr/>
        </p:nvSpPr>
        <p:spPr>
          <a:xfrm>
            <a:off x="457202" y="3059603"/>
            <a:ext cx="1980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串联</a:t>
            </a:r>
            <a:r>
              <a:rPr kumimoji="1" lang="zh-CN" altLang="en-US" sz="2000" dirty="0"/>
              <a:t>：电流相等</a:t>
            </a:r>
            <a:endParaRPr kumimoji="1" lang="en-US" altLang="zh-CN" sz="2000" dirty="0"/>
          </a:p>
          <a:p>
            <a:r>
              <a:rPr kumimoji="1" lang="zh-CN" altLang="en-US" sz="2000" b="1" dirty="0">
                <a:solidFill>
                  <a:srgbClr val="0432FF"/>
                </a:solidFill>
              </a:rPr>
              <a:t>并联</a:t>
            </a:r>
            <a:r>
              <a:rPr kumimoji="1" lang="zh-CN" altLang="en-US" sz="2000" dirty="0"/>
              <a:t>：电压相等</a:t>
            </a: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60F7DE59-82D1-AC46-A139-6611019C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35</a:t>
            </a:fld>
            <a:endParaRPr lang="en-US" altLang="zh-CN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标题 1">
            <a:extLst>
              <a:ext uri="{FF2B5EF4-FFF2-40B4-BE49-F238E27FC236}">
                <a16:creationId xmlns:a16="http://schemas.microsoft.com/office/drawing/2014/main" id="{75F553DF-9856-A84C-9DA4-5CBEE3C50D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4000"/>
              <a:t>基尔霍夫定律（</a:t>
            </a:r>
            <a:r>
              <a:rPr kumimoji="1" lang="en-US" altLang="zh-CN" sz="4000"/>
              <a:t>Kirchhoff’s</a:t>
            </a:r>
            <a:r>
              <a:rPr kumimoji="1" lang="zh-CN" altLang="en-US" sz="4000"/>
              <a:t> </a:t>
            </a:r>
            <a:r>
              <a:rPr kumimoji="1" lang="en-US" altLang="zh-CN" sz="4000"/>
              <a:t>Laws</a:t>
            </a:r>
            <a:r>
              <a:rPr kumimoji="1" lang="zh-CN" altLang="en-US" sz="4000"/>
              <a:t>）</a:t>
            </a:r>
          </a:p>
        </p:txBody>
      </p:sp>
      <p:pic>
        <p:nvPicPr>
          <p:cNvPr id="54274" name="Picture 4" descr="02-016">
            <a:extLst>
              <a:ext uri="{FF2B5EF4-FFF2-40B4-BE49-F238E27FC236}">
                <a16:creationId xmlns:a16="http://schemas.microsoft.com/office/drawing/2014/main" id="{406A77DB-7E4B-5A49-B09D-4E729A212975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2684" y="3997325"/>
            <a:ext cx="2087563" cy="2247900"/>
          </a:xfr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C8A6053-FF23-FA4C-A816-207D22FD99E3}"/>
              </a:ext>
            </a:extLst>
          </p:cNvPr>
          <p:cNvGrpSpPr/>
          <p:nvPr/>
        </p:nvGrpSpPr>
        <p:grpSpPr>
          <a:xfrm>
            <a:off x="5029200" y="3803649"/>
            <a:ext cx="3048000" cy="2336800"/>
            <a:chOff x="5029200" y="3803649"/>
            <a:chExt cx="3048000" cy="2336800"/>
          </a:xfrm>
        </p:grpSpPr>
        <p:pic>
          <p:nvPicPr>
            <p:cNvPr id="54275" name="Picture 6" descr="02-017">
              <a:extLst>
                <a:ext uri="{FF2B5EF4-FFF2-40B4-BE49-F238E27FC236}">
                  <a16:creationId xmlns:a16="http://schemas.microsoft.com/office/drawing/2014/main" id="{22011F76-1288-D049-AD12-050061B2A7F5}"/>
                </a:ext>
              </a:extLst>
            </p:cNvPr>
            <p:cNvPicPr>
              <a:picLocks noGrp="1" noChangeAspect="1" noChangeArrowheads="1"/>
            </p:cNvPicPr>
            <p:nvPr>
              <p:ph sz="quarter" idx="4294967295"/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029200" y="3803649"/>
              <a:ext cx="3048000" cy="2336800"/>
            </a:xfrm>
          </p:spPr>
        </p:pic>
        <p:sp>
          <p:nvSpPr>
            <p:cNvPr id="10" name="AutoShape 13">
              <a:extLst>
                <a:ext uri="{FF2B5EF4-FFF2-40B4-BE49-F238E27FC236}">
                  <a16:creationId xmlns:a16="http://schemas.microsoft.com/office/drawing/2014/main" id="{D1D2F73B-808E-AA4A-8E25-F5B4130B58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55850">
              <a:off x="5784850" y="4410074"/>
              <a:ext cx="1219200" cy="1143000"/>
            </a:xfrm>
            <a:prstGeom prst="rtTriangle">
              <a:avLst/>
            </a:prstGeom>
            <a:solidFill>
              <a:srgbClr val="080808">
                <a:alpha val="46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pic>
        <p:nvPicPr>
          <p:cNvPr id="54279" name="图片 10">
            <a:extLst>
              <a:ext uri="{FF2B5EF4-FFF2-40B4-BE49-F238E27FC236}">
                <a16:creationId xmlns:a16="http://schemas.microsoft.com/office/drawing/2014/main" id="{59F2F4C9-59DA-3947-9498-218A00705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279525"/>
            <a:ext cx="83947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0" name="文本框 11">
            <a:extLst>
              <a:ext uri="{FF2B5EF4-FFF2-40B4-BE49-F238E27FC236}">
                <a16:creationId xmlns:a16="http://schemas.microsoft.com/office/drawing/2014/main" id="{C8F5F691-FD5E-9046-BC17-29F401748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33" y="2098496"/>
            <a:ext cx="796564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400" b="1" dirty="0">
                <a:solidFill>
                  <a:srgbClr val="0432FF"/>
                </a:solidFill>
              </a:rPr>
              <a:t>KCL</a:t>
            </a:r>
            <a:r>
              <a:rPr kumimoji="1" lang="zh-CN" altLang="en-US" sz="2400" b="1" dirty="0">
                <a:solidFill>
                  <a:srgbClr val="0432FF"/>
                </a:solidFill>
              </a:rPr>
              <a:t>两种表述：</a:t>
            </a:r>
            <a:endParaRPr kumimoji="1" lang="en-US" altLang="zh-CN" sz="2400" b="1" dirty="0">
              <a:solidFill>
                <a:srgbClr val="0432FF"/>
              </a:solidFill>
            </a:endParaRP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kumimoji="1" lang="zh-CN" altLang="en-US" sz="2400" b="1" dirty="0"/>
              <a:t>流入任一节点（或闭合边界）的支路电流的</a:t>
            </a:r>
            <a:r>
              <a:rPr kumimoji="1" lang="zh-CN" altLang="en-US" sz="2400" b="1" dirty="0">
                <a:solidFill>
                  <a:srgbClr val="0070C0"/>
                </a:solidFill>
              </a:rPr>
              <a:t>代数和</a:t>
            </a:r>
            <a:r>
              <a:rPr kumimoji="1" lang="zh-CN" altLang="en-US" sz="2400" b="1" dirty="0"/>
              <a:t>为</a:t>
            </a:r>
            <a:r>
              <a:rPr kumimoji="1" lang="en-US" altLang="zh-CN" sz="2400" b="1" dirty="0"/>
              <a:t>0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kumimoji="1" lang="en-US" altLang="zh-CN" sz="2400" b="1" dirty="0"/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kumimoji="1" lang="zh-CN" altLang="en-US" sz="2400" dirty="0">
                <a:solidFill>
                  <a:srgbClr val="FF0000"/>
                </a:solidFill>
              </a:rPr>
              <a:t>对于任一节点，“流入电流总和 </a:t>
            </a:r>
            <a:r>
              <a:rPr kumimoji="1" lang="en-US" altLang="zh-CN" sz="2400" dirty="0">
                <a:solidFill>
                  <a:srgbClr val="FF0000"/>
                </a:solidFill>
              </a:rPr>
              <a:t>=</a:t>
            </a:r>
            <a:r>
              <a:rPr kumimoji="1" lang="zh-CN" altLang="en-US" sz="2400" dirty="0">
                <a:solidFill>
                  <a:srgbClr val="FF0000"/>
                </a:solidFill>
              </a:rPr>
              <a:t> 流出电流总和”</a:t>
            </a:r>
          </a:p>
        </p:txBody>
      </p:sp>
      <p:pic>
        <p:nvPicPr>
          <p:cNvPr id="54281" name="图片 12">
            <a:extLst>
              <a:ext uri="{FF2B5EF4-FFF2-40B4-BE49-F238E27FC236}">
                <a16:creationId xmlns:a16="http://schemas.microsoft.com/office/drawing/2014/main" id="{3BDF9584-6D84-2F49-B449-B17B5436F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20734"/>
            <a:ext cx="424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图片 13">
            <a:extLst>
              <a:ext uri="{FF2B5EF4-FFF2-40B4-BE49-F238E27FC236}">
                <a16:creationId xmlns:a16="http://schemas.microsoft.com/office/drawing/2014/main" id="{8D3A87D2-0C4C-B341-A535-B90BA8324E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93" y="3569749"/>
            <a:ext cx="28067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3" name="文本框 14">
            <a:extLst>
              <a:ext uri="{FF2B5EF4-FFF2-40B4-BE49-F238E27FC236}">
                <a16:creationId xmlns:a16="http://schemas.microsoft.com/office/drawing/2014/main" id="{54A09002-4410-8347-A8F5-3F776C83C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3050" y="2198475"/>
            <a:ext cx="272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（流入为正，流出为负）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9B574B8-7AF7-8844-9B53-BC0114B72AC8}"/>
              </a:ext>
            </a:extLst>
          </p:cNvPr>
          <p:cNvSpPr txBox="1"/>
          <p:nvPr/>
        </p:nvSpPr>
        <p:spPr>
          <a:xfrm>
            <a:off x="119307" y="5803591"/>
            <a:ext cx="1503376" cy="646331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KCL</a:t>
            </a:r>
            <a:r>
              <a:rPr kumimoji="1" lang="zh-CN" altLang="en-US" dirty="0"/>
              <a:t>是</a:t>
            </a:r>
            <a:r>
              <a:rPr kumimoji="1" lang="zh-CN" altLang="en-US" dirty="0">
                <a:solidFill>
                  <a:srgbClr val="FF0000"/>
                </a:solidFill>
              </a:rPr>
              <a:t>电荷守恒</a:t>
            </a:r>
            <a:r>
              <a:rPr kumimoji="1" lang="zh-CN" altLang="en-US" dirty="0"/>
              <a:t>的体现</a:t>
            </a:r>
          </a:p>
        </p:txBody>
      </p:sp>
      <p:graphicFrame>
        <p:nvGraphicFramePr>
          <p:cNvPr id="54276" name="Object 8">
            <a:extLst>
              <a:ext uri="{FF2B5EF4-FFF2-40B4-BE49-F238E27FC236}">
                <a16:creationId xmlns:a16="http://schemas.microsoft.com/office/drawing/2014/main" id="{801F7994-7FC1-BE47-93CB-FFD6738131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749185"/>
              </p:ext>
            </p:extLst>
          </p:nvPr>
        </p:nvGraphicFramePr>
        <p:xfrm>
          <a:off x="7981794" y="1754298"/>
          <a:ext cx="1070738" cy="803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169900" imgH="9944100" progId="Equation.3">
                  <p:embed/>
                </p:oleObj>
              </mc:Choice>
              <mc:Fallback>
                <p:oleObj name="Equation" r:id="rId7" imgW="13169900" imgH="9944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1794" y="1754298"/>
                        <a:ext cx="1070738" cy="80305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84BBB244-44EA-584F-9744-2255EA34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36</a:t>
            </a:fld>
            <a:endParaRPr lang="en-US" altLang="zh-CN" dirty="0"/>
          </a:p>
        </p:txBody>
      </p:sp>
      <p:cxnSp>
        <p:nvCxnSpPr>
          <p:cNvPr id="4" name="直线连接符 5">
            <a:extLst>
              <a:ext uri="{FF2B5EF4-FFF2-40B4-BE49-F238E27FC236}">
                <a16:creationId xmlns:a16="http://schemas.microsoft.com/office/drawing/2014/main" id="{2EC715F2-755C-E1E5-D0BD-4023655BBE33}"/>
              </a:ext>
            </a:extLst>
          </p:cNvPr>
          <p:cNvCxnSpPr>
            <a:cxnSpLocks/>
          </p:cNvCxnSpPr>
          <p:nvPr/>
        </p:nvCxnSpPr>
        <p:spPr>
          <a:xfrm>
            <a:off x="5506814" y="1700808"/>
            <a:ext cx="280960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5505EB40-D057-B566-A8EB-3CD1B7B12A5D}"/>
              </a:ext>
            </a:extLst>
          </p:cNvPr>
          <p:cNvCxnSpPr>
            <a:cxnSpLocks/>
          </p:cNvCxnSpPr>
          <p:nvPr/>
        </p:nvCxnSpPr>
        <p:spPr>
          <a:xfrm>
            <a:off x="1731285" y="2060848"/>
            <a:ext cx="320075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3">
            <a:extLst>
              <a:ext uri="{FF2B5EF4-FFF2-40B4-BE49-F238E27FC236}">
                <a16:creationId xmlns:a16="http://schemas.microsoft.com/office/drawing/2014/main" id="{228D0A72-753E-844C-9087-CAA8211DD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78" y="356114"/>
            <a:ext cx="4876800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文本框 4">
            <a:extLst>
              <a:ext uri="{FF2B5EF4-FFF2-40B4-BE49-F238E27FC236}">
                <a16:creationId xmlns:a16="http://schemas.microsoft.com/office/drawing/2014/main" id="{C5BC7744-050A-EB4D-A157-D4E90F548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5" y="2781302"/>
            <a:ext cx="23383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400"/>
              <a:t>KCL</a:t>
            </a:r>
            <a:r>
              <a:rPr kumimoji="1" lang="zh-CN" altLang="en-US" sz="2400"/>
              <a:t>的应用：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/>
              <a:t>简化并联电流源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D5877E-1AEF-5145-89AC-DCDFC674AD2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28186" y="4077072"/>
            <a:ext cx="1820743" cy="391582"/>
          </a:xfrm>
          <a:prstGeom prst="rect">
            <a:avLst/>
          </a:prstGeom>
          <a:blipFill>
            <a:blip r:embed="rId3"/>
            <a:stretch>
              <a:fillRect b="-625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2DFCCF90-BF9A-AB4F-B03E-94F3875BE0AA}"/>
              </a:ext>
            </a:extLst>
          </p:cNvPr>
          <p:cNvSpPr/>
          <p:nvPr/>
        </p:nvSpPr>
        <p:spPr>
          <a:xfrm>
            <a:off x="4427984" y="908722"/>
            <a:ext cx="2736304" cy="206013"/>
          </a:xfrm>
          <a:prstGeom prst="ellipse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BBEF389-D846-4648-A4A7-A9471331640C}"/>
              </a:ext>
            </a:extLst>
          </p:cNvPr>
          <p:cNvSpPr txBox="1"/>
          <p:nvPr/>
        </p:nvSpPr>
        <p:spPr>
          <a:xfrm>
            <a:off x="5670820" y="54938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433A7A8-657C-0342-87A1-33F6AACC1188}"/>
              </a:ext>
            </a:extLst>
          </p:cNvPr>
          <p:cNvSpPr txBox="1"/>
          <p:nvPr/>
        </p:nvSpPr>
        <p:spPr>
          <a:xfrm>
            <a:off x="6876258" y="539388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对</a:t>
            </a:r>
            <a:r>
              <a:rPr kumimoji="1" lang="en-US" altLang="zh-CN" dirty="0"/>
              <a:t>A</a:t>
            </a:r>
            <a:r>
              <a:rPr kumimoji="1" lang="zh-CN" altLang="en-US" dirty="0"/>
              <a:t>节点使用</a:t>
            </a:r>
            <a:r>
              <a:rPr kumimoji="1" lang="en-US" altLang="zh-CN" dirty="0"/>
              <a:t>KCL</a:t>
            </a:r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2879FC2-4EA5-4849-BD3D-D42457BBFC6B}"/>
              </a:ext>
            </a:extLst>
          </p:cNvPr>
          <p:cNvSpPr txBox="1"/>
          <p:nvPr/>
        </p:nvSpPr>
        <p:spPr>
          <a:xfrm>
            <a:off x="6369801" y="3479286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对</a:t>
            </a:r>
            <a:r>
              <a:rPr kumimoji="1" lang="en-US" altLang="zh-CN" dirty="0"/>
              <a:t>A</a:t>
            </a:r>
            <a:r>
              <a:rPr kumimoji="1" lang="zh-CN" altLang="en-US" dirty="0"/>
              <a:t>节点使用</a:t>
            </a:r>
            <a:r>
              <a:rPr kumimoji="1" lang="en-US" altLang="zh-CN" dirty="0"/>
              <a:t>KCL</a:t>
            </a:r>
            <a:endParaRPr kumimoji="1" lang="zh-CN" altLang="en-US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0754AC0A-206E-424D-B380-9BC9B126AFE5}"/>
              </a:ext>
            </a:extLst>
          </p:cNvPr>
          <p:cNvSpPr/>
          <p:nvPr/>
        </p:nvSpPr>
        <p:spPr>
          <a:xfrm>
            <a:off x="5840097" y="3611563"/>
            <a:ext cx="216024" cy="216024"/>
          </a:xfrm>
          <a:prstGeom prst="ellipse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16F9567-0868-1940-B2D2-78E8C61E0B3B}"/>
              </a:ext>
            </a:extLst>
          </p:cNvPr>
          <p:cNvSpPr txBox="1"/>
          <p:nvPr/>
        </p:nvSpPr>
        <p:spPr>
          <a:xfrm>
            <a:off x="5778832" y="324223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B84E5AB-D516-A647-B9DA-FABAB52D5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579" y="958953"/>
            <a:ext cx="1695919" cy="332006"/>
          </a:xfrm>
          <a:prstGeom prst="rect">
            <a:avLst/>
          </a:prstGeom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72FDE7E8-3967-B84D-8A91-D41061C0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1">
            <a:extLst>
              <a:ext uri="{FF2B5EF4-FFF2-40B4-BE49-F238E27FC236}">
                <a16:creationId xmlns:a16="http://schemas.microsoft.com/office/drawing/2014/main" id="{59D9E10B-1470-7A40-B4E3-F41C17AE30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例题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7EA8F3-A47C-034A-B759-BB0C350A3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47800"/>
            <a:ext cx="7924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zh-CN" sz="2400" kern="0" dirty="0"/>
              <a:t>Determine the current </a:t>
            </a:r>
            <a:r>
              <a:rPr lang="en-US" altLang="zh-CN" sz="24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kern="0" dirty="0"/>
              <a:t> for the circuit shown in the figure below.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BB0B02D-1042-C041-AF0E-CADC7679A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2505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56324" name="Picture 11" descr="fig321p">
            <a:extLst>
              <a:ext uri="{FF2B5EF4-FFF2-40B4-BE49-F238E27FC236}">
                <a16:creationId xmlns:a16="http://schemas.microsoft.com/office/drawing/2014/main" id="{3EC3591A-52E1-5945-8E19-1598D1C75910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2420938"/>
            <a:ext cx="4648200" cy="3143250"/>
          </a:xfrm>
        </p:spPr>
      </p:pic>
      <p:sp>
        <p:nvSpPr>
          <p:cNvPr id="7" name="AutoShape 14">
            <a:extLst>
              <a:ext uri="{FF2B5EF4-FFF2-40B4-BE49-F238E27FC236}">
                <a16:creationId xmlns:a16="http://schemas.microsoft.com/office/drawing/2014/main" id="{74FC23C0-042C-0449-B939-A542B8721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30538"/>
            <a:ext cx="2514600" cy="1981200"/>
          </a:xfrm>
          <a:prstGeom prst="roundRect">
            <a:avLst>
              <a:gd name="adj" fmla="val 16667"/>
            </a:avLst>
          </a:prstGeom>
          <a:solidFill>
            <a:srgbClr val="080808">
              <a:alpha val="2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B49F41D9-37D5-BF44-B9AB-5F0246398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497138"/>
            <a:ext cx="2590800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I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 + 4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-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(-3)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-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2 = 0</a:t>
            </a:r>
          </a:p>
          <a:p>
            <a:pPr algn="ctr" eaLnBrk="1" hangingPunct="1">
              <a:spcBef>
                <a:spcPct val="50000"/>
              </a:spcBef>
              <a:buFont typeface="Symbol" charset="2"/>
              <a:buChar char="Þ"/>
              <a:defRPr/>
            </a:pPr>
            <a:r>
              <a:rPr lang="en-US" altLang="zh-CN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I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 = -5</a:t>
            </a:r>
            <a:r>
              <a:rPr lang="zh-CN" altLang="en-US" b="1" dirty="0">
                <a:solidFill>
                  <a:srgbClr val="FF3300"/>
                </a:solidFill>
                <a:latin typeface="Arial" charset="0"/>
                <a:ea typeface="宋体" charset="0"/>
              </a:rPr>
              <a:t> </a:t>
            </a:r>
            <a:r>
              <a:rPr lang="en-US" altLang="zh-CN" b="1" dirty="0">
                <a:solidFill>
                  <a:srgbClr val="FF3300"/>
                </a:solidFill>
                <a:latin typeface="Arial" charset="0"/>
                <a:ea typeface="宋体" charset="0"/>
              </a:rPr>
              <a:t>A</a:t>
            </a:r>
          </a:p>
        </p:txBody>
      </p:sp>
      <p:grpSp>
        <p:nvGrpSpPr>
          <p:cNvPr id="56327" name="Group 19">
            <a:extLst>
              <a:ext uri="{FF2B5EF4-FFF2-40B4-BE49-F238E27FC236}">
                <a16:creationId xmlns:a16="http://schemas.microsoft.com/office/drawing/2014/main" id="{EBBB99B7-569D-2A48-9B4A-AE90A7EA7AA0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4097338"/>
            <a:ext cx="4572000" cy="1524000"/>
            <a:chOff x="2736" y="3072"/>
            <a:chExt cx="2880" cy="960"/>
          </a:xfrm>
        </p:grpSpPr>
        <p:sp>
          <p:nvSpPr>
            <p:cNvPr id="10" name="Text Box 16">
              <a:extLst>
                <a:ext uri="{FF2B5EF4-FFF2-40B4-BE49-F238E27FC236}">
                  <a16:creationId xmlns:a16="http://schemas.microsoft.com/office/drawing/2014/main" id="{467D4404-8167-0C47-83D7-F8AEE0A43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" y="3072"/>
              <a:ext cx="1776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 typeface="Symbol" charset="2"/>
                <a:buNone/>
                <a:defRPr/>
              </a:pPr>
              <a:r>
                <a:rPr lang="en-US" altLang="zh-CN" b="1" dirty="0">
                  <a:solidFill>
                    <a:srgbClr val="080808"/>
                  </a:solidFill>
                  <a:latin typeface="Arial" charset="0"/>
                  <a:ea typeface="宋体" charset="0"/>
                </a:rPr>
                <a:t>This indicates that the actual current for </a:t>
              </a:r>
              <a:r>
                <a:rPr lang="en-US" altLang="zh-CN" i="1" dirty="0">
                  <a:solidFill>
                    <a:srgbClr val="080808"/>
                  </a:solidFill>
                  <a:latin typeface="Times New Roman" panose="02020603050405020304" pitchFamily="18" charset="0"/>
                  <a:ea typeface="宋体" charset="0"/>
                  <a:cs typeface="Times New Roman" panose="02020603050405020304" pitchFamily="18" charset="0"/>
                </a:rPr>
                <a:t>I</a:t>
              </a:r>
              <a:r>
                <a:rPr lang="en-US" altLang="zh-CN" b="1" dirty="0">
                  <a:solidFill>
                    <a:srgbClr val="080808"/>
                  </a:solidFill>
                  <a:latin typeface="Arial" charset="0"/>
                  <a:ea typeface="宋体" charset="0"/>
                </a:rPr>
                <a:t> is flowing in the opposite direction.</a:t>
              </a:r>
              <a:endParaRPr lang="en-US" altLang="zh-CN" dirty="0">
                <a:solidFill>
                  <a:srgbClr val="080808"/>
                </a:solidFill>
                <a:latin typeface="Arial" charset="0"/>
                <a:ea typeface="宋体" charset="0"/>
              </a:endParaRPr>
            </a:p>
          </p:txBody>
        </p:sp>
        <p:sp>
          <p:nvSpPr>
            <p:cNvPr id="11" name="Line 17">
              <a:extLst>
                <a:ext uri="{FF2B5EF4-FFF2-40B4-BE49-F238E27FC236}">
                  <a16:creationId xmlns:a16="http://schemas.microsoft.com/office/drawing/2014/main" id="{64706F4E-8067-E143-AB44-3AD4D50D88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36" y="3696"/>
              <a:ext cx="0" cy="33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12" name="Line 18">
              <a:extLst>
                <a:ext uri="{FF2B5EF4-FFF2-40B4-BE49-F238E27FC236}">
                  <a16:creationId xmlns:a16="http://schemas.microsoft.com/office/drawing/2014/main" id="{DF0ECD3E-16BE-4447-92A2-45FCDED882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3360"/>
              <a:ext cx="110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13" name="Text Box 20">
            <a:extLst>
              <a:ext uri="{FF2B5EF4-FFF2-40B4-BE49-F238E27FC236}">
                <a16:creationId xmlns:a16="http://schemas.microsoft.com/office/drawing/2014/main" id="{40B1F1A2-4CCB-C94A-95E5-DD27BF265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68915"/>
            <a:ext cx="3200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1600">
                <a:latin typeface="Arial" charset="0"/>
                <a:ea typeface="宋体" charset="0"/>
              </a:rPr>
              <a:t>We can consider the whole enclosed area as one “node”.</a:t>
            </a:r>
          </a:p>
        </p:txBody>
      </p:sp>
      <p:sp>
        <p:nvSpPr>
          <p:cNvPr id="14" name="Line 21">
            <a:extLst>
              <a:ext uri="{FF2B5EF4-FFF2-40B4-BE49-F238E27FC236}">
                <a16:creationId xmlns:a16="http://schemas.microsoft.com/office/drawing/2014/main" id="{24CFF328-3CCE-AB4F-B7FD-DFE05BDFFA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4859338"/>
            <a:ext cx="5334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D89010C7-2BF9-FA45-98D4-F6F176B27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38</a:t>
            </a:fld>
            <a:endParaRPr lang="en-US" altLang="zh-C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13" descr="02-019">
            <a:extLst>
              <a:ext uri="{FF2B5EF4-FFF2-40B4-BE49-F238E27FC236}">
                <a16:creationId xmlns:a16="http://schemas.microsoft.com/office/drawing/2014/main" id="{04EEB1A9-2BC5-C146-BECD-F4C8576B9AC7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875" y="3717925"/>
            <a:ext cx="4038600" cy="2343150"/>
          </a:xfrm>
        </p:spPr>
      </p:pic>
      <p:pic>
        <p:nvPicPr>
          <p:cNvPr id="57348" name="图片 6">
            <a:extLst>
              <a:ext uri="{FF2B5EF4-FFF2-40B4-BE49-F238E27FC236}">
                <a16:creationId xmlns:a16="http://schemas.microsoft.com/office/drawing/2014/main" id="{F0791E68-4606-C142-A1FB-427C2C672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29427"/>
            <a:ext cx="84074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文本框 7">
            <a:extLst>
              <a:ext uri="{FF2B5EF4-FFF2-40B4-BE49-F238E27FC236}">
                <a16:creationId xmlns:a16="http://schemas.microsoft.com/office/drawing/2014/main" id="{C8BACC94-003A-E249-866B-11DC9A979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1123535"/>
            <a:ext cx="8470900" cy="193899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400" b="1" dirty="0">
                <a:solidFill>
                  <a:srgbClr val="0432FF"/>
                </a:solidFill>
              </a:rPr>
              <a:t>KVL</a:t>
            </a:r>
            <a:r>
              <a:rPr kumimoji="1" lang="zh-CN" altLang="en-US" sz="2400" b="1" dirty="0">
                <a:solidFill>
                  <a:srgbClr val="0432FF"/>
                </a:solidFill>
              </a:rPr>
              <a:t>的两种表述：</a:t>
            </a:r>
            <a:endParaRPr kumimoji="1" lang="en-US" altLang="zh-CN" sz="2400" b="1" dirty="0">
              <a:solidFill>
                <a:srgbClr val="0432FF"/>
              </a:solidFill>
            </a:endParaRP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kumimoji="1" lang="zh-CN" altLang="en-US" sz="2400" b="1" dirty="0"/>
              <a:t>沿任一回路，所有支路电压的</a:t>
            </a:r>
            <a:r>
              <a:rPr kumimoji="1" lang="zh-CN" altLang="en-US" sz="2400" b="1" dirty="0">
                <a:solidFill>
                  <a:srgbClr val="0070C0"/>
                </a:solidFill>
              </a:rPr>
              <a:t>代数和</a:t>
            </a:r>
            <a:r>
              <a:rPr kumimoji="1" lang="zh-CN" altLang="en-US" sz="2400" b="1" dirty="0"/>
              <a:t>等于</a:t>
            </a:r>
            <a:r>
              <a:rPr kumimoji="1" lang="en-US" altLang="zh-CN" sz="2400" b="1" dirty="0"/>
              <a:t>0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kumimoji="1" lang="zh-CN" altLang="en-US" sz="2400" dirty="0"/>
              <a:t>“回路电压升高的总和 </a:t>
            </a:r>
            <a:r>
              <a:rPr kumimoji="1" lang="en-US" altLang="zh-CN" sz="2400" dirty="0"/>
              <a:t>=</a:t>
            </a:r>
            <a:r>
              <a:rPr kumimoji="1" lang="zh-CN" altLang="en-US" sz="2400" dirty="0"/>
              <a:t> 回路电压降低的总和”或</a:t>
            </a:r>
            <a:r>
              <a:rPr kumimoji="1" lang="zh-CN" altLang="en-US" sz="2400" dirty="0">
                <a:solidFill>
                  <a:srgbClr val="FF0000"/>
                </a:solidFill>
              </a:rPr>
              <a:t>“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两节点间若有多条路径，则每条路径上的电压降相等</a:t>
            </a:r>
            <a:r>
              <a:rPr kumimoji="1" lang="zh-CN" altLang="en-US" sz="2400" dirty="0">
                <a:solidFill>
                  <a:srgbClr val="FF0000"/>
                </a:solidFill>
              </a:rPr>
              <a:t>”（电压与路径无关）</a:t>
            </a:r>
          </a:p>
        </p:txBody>
      </p:sp>
      <p:pic>
        <p:nvPicPr>
          <p:cNvPr id="57350" name="图片 8">
            <a:extLst>
              <a:ext uri="{FF2B5EF4-FFF2-40B4-BE49-F238E27FC236}">
                <a16:creationId xmlns:a16="http://schemas.microsoft.com/office/drawing/2014/main" id="{EDF5D72E-3BCB-B54A-9123-BA5856369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5126"/>
            <a:ext cx="39497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图片 9">
            <a:extLst>
              <a:ext uri="{FF2B5EF4-FFF2-40B4-BE49-F238E27FC236}">
                <a16:creationId xmlns:a16="http://schemas.microsoft.com/office/drawing/2014/main" id="{D83A2F49-195B-DD44-B674-E2DFB08737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390900"/>
            <a:ext cx="31750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B19ABC-B54F-BC46-A7D5-DA7EC136BBC0}"/>
              </a:ext>
            </a:extLst>
          </p:cNvPr>
          <p:cNvSpPr txBox="1"/>
          <p:nvPr/>
        </p:nvSpPr>
        <p:spPr>
          <a:xfrm>
            <a:off x="5428456" y="2780930"/>
            <a:ext cx="3328988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rgbClr val="0070C0"/>
                </a:solidFill>
              </a:rPr>
              <a:t>如何确定电压极性？</a:t>
            </a:r>
            <a:endParaRPr lang="en-US" altLang="zh-CN" sz="20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先随意指定回路电流方向（</a:t>
            </a:r>
            <a:r>
              <a:rPr lang="zh-CN" altLang="en-US" sz="2000" b="1" dirty="0">
                <a:solidFill>
                  <a:srgbClr val="0070C0"/>
                </a:solidFill>
              </a:rPr>
              <a:t>顺时针</a:t>
            </a:r>
            <a:r>
              <a:rPr lang="zh-CN" altLang="en-US" sz="2000" dirty="0"/>
              <a:t>，或逆时针）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沿电流方向走，</a:t>
            </a:r>
            <a:r>
              <a:rPr lang="zh-CN" altLang="en-US" sz="2000" b="1" dirty="0">
                <a:solidFill>
                  <a:srgbClr val="0070C0"/>
                </a:solidFill>
              </a:rPr>
              <a:t>先碰到</a:t>
            </a:r>
            <a:r>
              <a:rPr lang="zh-CN" altLang="en-US" sz="2000" dirty="0"/>
              <a:t>元件的正极，则电压为正；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CN" altLang="en-US" sz="2000" dirty="0"/>
              <a:t>先碰到元件的负极，则电压为负</a:t>
            </a:r>
            <a:endParaRPr lang="en-US" sz="2000" dirty="0"/>
          </a:p>
        </p:txBody>
      </p:sp>
      <p:sp>
        <p:nvSpPr>
          <p:cNvPr id="11" name="文本框 14">
            <a:extLst>
              <a:ext uri="{FF2B5EF4-FFF2-40B4-BE49-F238E27FC236}">
                <a16:creationId xmlns:a16="http://schemas.microsoft.com/office/drawing/2014/main" id="{B948AC57-E45A-204B-8F94-A2CE2F42E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8267" y="1242511"/>
            <a:ext cx="1800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dirty="0"/>
              <a:t>（需约定极性）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F5A232F-EFBE-9A41-8C2A-7C7D227174D3}"/>
              </a:ext>
            </a:extLst>
          </p:cNvPr>
          <p:cNvSpPr txBox="1"/>
          <p:nvPr/>
        </p:nvSpPr>
        <p:spPr>
          <a:xfrm>
            <a:off x="5740896" y="5291427"/>
            <a:ext cx="1495400" cy="646331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KVL</a:t>
            </a:r>
            <a:r>
              <a:rPr kumimoji="1" lang="zh-CN" altLang="en-US" dirty="0"/>
              <a:t>是</a:t>
            </a:r>
            <a:r>
              <a:rPr kumimoji="1" lang="zh-CN" altLang="en-US" dirty="0">
                <a:solidFill>
                  <a:srgbClr val="FF0000"/>
                </a:solidFill>
              </a:rPr>
              <a:t>能量守恒</a:t>
            </a:r>
            <a:r>
              <a:rPr kumimoji="1" lang="zh-CN" altLang="en-US" dirty="0"/>
              <a:t>的体现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582B2FB5-DC90-C443-B3DC-01F9D51982F4}"/>
              </a:ext>
            </a:extLst>
          </p:cNvPr>
          <p:cNvSpPr/>
          <p:nvPr/>
        </p:nvSpPr>
        <p:spPr>
          <a:xfrm>
            <a:off x="1198367" y="5445224"/>
            <a:ext cx="216024" cy="216024"/>
          </a:xfrm>
          <a:prstGeom prst="ellipse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59FE5DB-C796-4449-9983-04B31C888B9C}"/>
              </a:ext>
            </a:extLst>
          </p:cNvPr>
          <p:cNvSpPr txBox="1"/>
          <p:nvPr/>
        </p:nvSpPr>
        <p:spPr>
          <a:xfrm>
            <a:off x="967825" y="556842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C08FE18-7627-1743-BFC9-3F2E093EF815}"/>
              </a:ext>
            </a:extLst>
          </p:cNvPr>
          <p:cNvSpPr txBox="1"/>
          <p:nvPr/>
        </p:nvSpPr>
        <p:spPr>
          <a:xfrm>
            <a:off x="890604" y="6084111"/>
            <a:ext cx="313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/>
              <a:t>从</a:t>
            </a:r>
            <a:r>
              <a:rPr kumimoji="1" lang="en-US" altLang="zh-CN" b="1" dirty="0"/>
              <a:t>A</a:t>
            </a:r>
            <a:r>
              <a:rPr kumimoji="1" lang="zh-CN" altLang="en-US" b="1" dirty="0"/>
              <a:t>点开始顺时针写</a:t>
            </a:r>
            <a:r>
              <a:rPr kumimoji="1" lang="en-US" altLang="zh-CN" b="1" dirty="0"/>
              <a:t>KVL</a:t>
            </a:r>
            <a:r>
              <a:rPr kumimoji="1" lang="zh-CN" altLang="en-US" b="1" dirty="0"/>
              <a:t>方程</a:t>
            </a:r>
          </a:p>
        </p:txBody>
      </p:sp>
      <p:graphicFrame>
        <p:nvGraphicFramePr>
          <p:cNvPr id="57346" name="Object 11">
            <a:extLst>
              <a:ext uri="{FF2B5EF4-FFF2-40B4-BE49-F238E27FC236}">
                <a16:creationId xmlns:a16="http://schemas.microsoft.com/office/drawing/2014/main" id="{F0BD5BDD-AD34-034D-A140-C369DE75F5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719170"/>
              </p:ext>
            </p:extLst>
          </p:nvPr>
        </p:nvGraphicFramePr>
        <p:xfrm>
          <a:off x="6967278" y="1054929"/>
          <a:ext cx="1143000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046200" imgH="9944100" progId="Equation.3">
                  <p:embed/>
                </p:oleObj>
              </mc:Choice>
              <mc:Fallback>
                <p:oleObj name="Equation" r:id="rId6" imgW="14046200" imgH="9944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7278" y="1054929"/>
                        <a:ext cx="1143000" cy="8032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C4781AB9-8F55-F34E-80DD-B5C2EE68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39</a:t>
            </a:fld>
            <a:endParaRPr lang="en-US" altLang="zh-CN" dirty="0"/>
          </a:p>
        </p:txBody>
      </p:sp>
      <p:cxnSp>
        <p:nvCxnSpPr>
          <p:cNvPr id="4" name="直线连接符 5">
            <a:extLst>
              <a:ext uri="{FF2B5EF4-FFF2-40B4-BE49-F238E27FC236}">
                <a16:creationId xmlns:a16="http://schemas.microsoft.com/office/drawing/2014/main" id="{BC8C1147-0659-124D-5684-63343B6A9751}"/>
              </a:ext>
            </a:extLst>
          </p:cNvPr>
          <p:cNvCxnSpPr>
            <a:cxnSpLocks/>
          </p:cNvCxnSpPr>
          <p:nvPr/>
        </p:nvCxnSpPr>
        <p:spPr>
          <a:xfrm>
            <a:off x="5562477" y="692696"/>
            <a:ext cx="280960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线连接符 5">
            <a:extLst>
              <a:ext uri="{FF2B5EF4-FFF2-40B4-BE49-F238E27FC236}">
                <a16:creationId xmlns:a16="http://schemas.microsoft.com/office/drawing/2014/main" id="{560D1B42-C2BE-DBC8-F522-89CCCF6CB445}"/>
              </a:ext>
            </a:extLst>
          </p:cNvPr>
          <p:cNvCxnSpPr>
            <a:cxnSpLocks/>
          </p:cNvCxnSpPr>
          <p:nvPr/>
        </p:nvCxnSpPr>
        <p:spPr>
          <a:xfrm>
            <a:off x="539552" y="980728"/>
            <a:ext cx="504056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5">
            <a:extLst>
              <a:ext uri="{FF2B5EF4-FFF2-40B4-BE49-F238E27FC236}">
                <a16:creationId xmlns:a16="http://schemas.microsoft.com/office/drawing/2014/main" id="{E2518BAE-E6C7-E21E-78A9-7F6FBDFF73A9}"/>
              </a:ext>
            </a:extLst>
          </p:cNvPr>
          <p:cNvCxnSpPr>
            <a:cxnSpLocks/>
          </p:cNvCxnSpPr>
          <p:nvPr/>
        </p:nvCxnSpPr>
        <p:spPr>
          <a:xfrm>
            <a:off x="2195736" y="980728"/>
            <a:ext cx="237626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标题 1">
            <a:extLst>
              <a:ext uri="{FF2B5EF4-FFF2-40B4-BE49-F238E27FC236}">
                <a16:creationId xmlns:a16="http://schemas.microsoft.com/office/drawing/2014/main" id="{E79D0B27-8A0D-C14B-AD02-A921438780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电流</a:t>
            </a:r>
          </a:p>
        </p:txBody>
      </p:sp>
      <p:sp>
        <p:nvSpPr>
          <p:cNvPr id="26626" name="内容占位符 2">
            <a:extLst>
              <a:ext uri="{FF2B5EF4-FFF2-40B4-BE49-F238E27FC236}">
                <a16:creationId xmlns:a16="http://schemas.microsoft.com/office/drawing/2014/main" id="{566AE7C7-E9D7-884E-92BC-E506595A1F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800" dirty="0"/>
              <a:t>电流的方向：</a:t>
            </a:r>
          </a:p>
          <a:p>
            <a:pPr lvl="1"/>
            <a:r>
              <a:rPr kumimoji="1" lang="zh-CN" altLang="en-US" sz="2400" dirty="0"/>
              <a:t>因历史原因，定义为</a:t>
            </a:r>
            <a:r>
              <a:rPr kumimoji="1" lang="zh-CN" altLang="en-US" sz="2400" dirty="0">
                <a:solidFill>
                  <a:srgbClr val="FF0000"/>
                </a:solidFill>
              </a:rPr>
              <a:t>正电荷移动的方向</a:t>
            </a:r>
            <a:endParaRPr kumimoji="1" lang="zh-CN" altLang="en-US" sz="2400" dirty="0"/>
          </a:p>
          <a:p>
            <a:pPr lvl="1"/>
            <a:r>
              <a:rPr kumimoji="1" lang="zh-CN" altLang="en-US" sz="2400" dirty="0"/>
              <a:t>实际上在导体中，流动的是负电荷（电子）</a:t>
            </a:r>
            <a:endParaRPr kumimoji="1" lang="zh-CN" altLang="en-US" dirty="0"/>
          </a:p>
        </p:txBody>
      </p:sp>
      <p:pic>
        <p:nvPicPr>
          <p:cNvPr id="26627" name="图片 3">
            <a:extLst>
              <a:ext uri="{FF2B5EF4-FFF2-40B4-BE49-F238E27FC236}">
                <a16:creationId xmlns:a16="http://schemas.microsoft.com/office/drawing/2014/main" id="{204F2485-0759-0D45-88F9-9D80B100E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1" y="3112151"/>
            <a:ext cx="3551311" cy="248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文本框 5">
            <a:extLst>
              <a:ext uri="{FF2B5EF4-FFF2-40B4-BE49-F238E27FC236}">
                <a16:creationId xmlns:a16="http://schemas.microsoft.com/office/drawing/2014/main" id="{B851FC29-3CE9-7B4F-816A-E3F7F0ED9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4508500"/>
            <a:ext cx="774700" cy="36988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1800" b="1">
                <a:solidFill>
                  <a:srgbClr val="FF0000"/>
                </a:solidFill>
              </a:rPr>
              <a:t>same</a:t>
            </a:r>
            <a:endParaRPr kumimoji="1"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26629" name="幻灯片编号占位符 1">
            <a:extLst>
              <a:ext uri="{FF2B5EF4-FFF2-40B4-BE49-F238E27FC236}">
                <a16:creationId xmlns:a16="http://schemas.microsoft.com/office/drawing/2014/main" id="{67462ED4-88A0-0A49-A77D-38B3FEBB3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35CE51-A72C-194C-BF2D-36927E164A87}" type="slidenum">
              <a:rPr lang="en-US" altLang="zh-CN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zh-CN" sz="1400"/>
          </a:p>
        </p:txBody>
      </p:sp>
      <p:pic>
        <p:nvPicPr>
          <p:cNvPr id="26630" name="图片 4">
            <a:extLst>
              <a:ext uri="{FF2B5EF4-FFF2-40B4-BE49-F238E27FC236}">
                <a16:creationId xmlns:a16="http://schemas.microsoft.com/office/drawing/2014/main" id="{5FE5EBE9-7FB3-424F-A9BF-CCE1094B5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45" y="3212978"/>
            <a:ext cx="3529456" cy="238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A563068-9DC5-BD44-A0F3-2C4FF73C931F}"/>
              </a:ext>
            </a:extLst>
          </p:cNvPr>
          <p:cNvSpPr txBox="1"/>
          <p:nvPr/>
        </p:nvSpPr>
        <p:spPr>
          <a:xfrm>
            <a:off x="355600" y="5795947"/>
            <a:ext cx="8432800" cy="1015663"/>
          </a:xfrm>
          <a:prstGeom prst="rect">
            <a:avLst/>
          </a:prstGeom>
          <a:solidFill>
            <a:schemeClr val="bg1"/>
          </a:solidFill>
          <a:ln w="28575"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概念</a:t>
            </a:r>
            <a:r>
              <a:rPr kumimoji="1" lang="en-US" altLang="zh-CN" sz="2000" b="1" dirty="0"/>
              <a:t>2:</a:t>
            </a:r>
            <a:r>
              <a:rPr kumimoji="1" lang="zh-CN" altLang="en-US" sz="2000" b="1" dirty="0"/>
              <a:t> </a:t>
            </a:r>
            <a:r>
              <a:rPr kumimoji="1" lang="zh-CN" altLang="en-US" sz="2000" dirty="0"/>
              <a:t>电荷的流动产生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电流，</a:t>
            </a:r>
            <a:r>
              <a:rPr kumimoji="1" lang="zh-CN" altLang="en-US" sz="2000" dirty="0"/>
              <a:t>电流有方向和大小，</a:t>
            </a:r>
            <a:r>
              <a:rPr kumimoji="1" lang="zh-CN" altLang="en-US" sz="2000" dirty="0">
                <a:solidFill>
                  <a:srgbClr val="0432FF"/>
                </a:solidFill>
              </a:rPr>
              <a:t>方向</a:t>
            </a:r>
            <a:r>
              <a:rPr kumimoji="1" lang="zh-CN" altLang="en-US" sz="2000" dirty="0"/>
              <a:t>与电子流动方向相反；</a:t>
            </a:r>
            <a:r>
              <a:rPr kumimoji="1" lang="zh-CN" altLang="en-US" sz="2000" dirty="0">
                <a:solidFill>
                  <a:srgbClr val="0432FF"/>
                </a:solidFill>
              </a:rPr>
              <a:t>大小（强度）</a:t>
            </a:r>
            <a:r>
              <a:rPr kumimoji="1" lang="zh-CN" altLang="en-US" sz="2000" dirty="0"/>
              <a:t>指单位时间内流过导线某一截面的电荷量。在电路分析中，我们需要计算出流过每个元件的电流值。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6B53830E-DE43-5743-818F-DF8A6D240C7A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文本框 3">
            <a:extLst>
              <a:ext uri="{FF2B5EF4-FFF2-40B4-BE49-F238E27FC236}">
                <a16:creationId xmlns:a16="http://schemas.microsoft.com/office/drawing/2014/main" id="{CAF5E8B3-C867-C44B-8F39-F1C3211D7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292100"/>
            <a:ext cx="2357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400"/>
              <a:t>KVL</a:t>
            </a:r>
            <a:r>
              <a:rPr kumimoji="1" lang="zh-CN" altLang="en-US" sz="2400"/>
              <a:t>的应用：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400"/>
              <a:t>简化串联电压源</a:t>
            </a:r>
          </a:p>
        </p:txBody>
      </p:sp>
      <p:pic>
        <p:nvPicPr>
          <p:cNvPr id="58370" name="图片 4">
            <a:extLst>
              <a:ext uri="{FF2B5EF4-FFF2-40B4-BE49-F238E27FC236}">
                <a16:creationId xmlns:a16="http://schemas.microsoft.com/office/drawing/2014/main" id="{F39A00FC-C6F2-A54A-AD7C-2CB9294C8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149350"/>
            <a:ext cx="74168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65FDCF-9471-EA48-B8D2-1C6DBB78AAD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00194" y="3356992"/>
            <a:ext cx="1820743" cy="391582"/>
          </a:xfrm>
          <a:prstGeom prst="rect">
            <a:avLst/>
          </a:prstGeom>
          <a:blipFill>
            <a:blip r:embed="rId3"/>
            <a:stretch>
              <a:fillRect b="-9677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FF94E0F-0765-564D-8C3C-820B7FDE412E}"/>
              </a:ext>
            </a:extLst>
          </p:cNvPr>
          <p:cNvSpPr txBox="1"/>
          <p:nvPr/>
        </p:nvSpPr>
        <p:spPr>
          <a:xfrm>
            <a:off x="4716018" y="1223167"/>
            <a:ext cx="4459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1</a:t>
            </a:r>
            <a:r>
              <a:rPr kumimoji="1" lang="zh-CN" altLang="en-US" sz="2000" dirty="0"/>
              <a:t>）从</a:t>
            </a:r>
            <a:r>
              <a:rPr kumimoji="1" lang="en-US" altLang="zh-CN" sz="2000" dirty="0"/>
              <a:t>b</a:t>
            </a:r>
            <a:r>
              <a:rPr kumimoji="1" lang="zh-CN" altLang="en-US" sz="2000" dirty="0"/>
              <a:t>节点开始，顺时针写</a:t>
            </a:r>
            <a:r>
              <a:rPr kumimoji="1" lang="en-US" altLang="zh-CN" sz="2000" dirty="0"/>
              <a:t>KVL</a:t>
            </a:r>
            <a:r>
              <a:rPr kumimoji="1" lang="zh-CN" altLang="en-US" sz="2000" dirty="0"/>
              <a:t>方程</a:t>
            </a:r>
            <a:endParaRPr kumimoji="1" lang="en-US" altLang="zh-CN" sz="2000" dirty="0"/>
          </a:p>
          <a:p>
            <a:r>
              <a:rPr kumimoji="1" lang="en-US" altLang="zh-CN" sz="2000" dirty="0"/>
              <a:t>2</a:t>
            </a:r>
            <a:r>
              <a:rPr kumimoji="1" lang="zh-CN" altLang="en-US" sz="2000" dirty="0"/>
              <a:t>）分别计算</a:t>
            </a:r>
            <a:r>
              <a:rPr kumimoji="1" lang="en-US" altLang="zh-CN" sz="2000" dirty="0"/>
              <a:t>a</a:t>
            </a:r>
            <a:r>
              <a:rPr kumimoji="1" lang="zh-CN" altLang="en-US" sz="2000" dirty="0"/>
              <a:t>、</a:t>
            </a:r>
            <a:r>
              <a:rPr kumimoji="1" lang="en-US" altLang="zh-CN" sz="2000" dirty="0"/>
              <a:t>b</a:t>
            </a:r>
            <a:r>
              <a:rPr kumimoji="1" lang="zh-CN" altLang="en-US" sz="2000" dirty="0"/>
              <a:t>两节点之间的电压降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6BDD37D1-15BC-054C-8E33-FE0667868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40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标题 1">
            <a:extLst>
              <a:ext uri="{FF2B5EF4-FFF2-40B4-BE49-F238E27FC236}">
                <a16:creationId xmlns:a16="http://schemas.microsoft.com/office/drawing/2014/main" id="{F639E98A-6552-9A4C-9ACF-515526689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例题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B360A5-CC1E-0344-84A1-32A0BCD9F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153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zh-CN" sz="2400" kern="0" dirty="0"/>
              <a:t>Applying the KVL equation for the circuit of the figure below.</a:t>
            </a:r>
          </a:p>
        </p:txBody>
      </p:sp>
      <p:pic>
        <p:nvPicPr>
          <p:cNvPr id="59395" name="Picture 10" descr="fig312">
            <a:extLst>
              <a:ext uri="{FF2B5EF4-FFF2-40B4-BE49-F238E27FC236}">
                <a16:creationId xmlns:a16="http://schemas.microsoft.com/office/drawing/2014/main" id="{CCF7B472-909D-BD4A-8CE9-2CD9B9328F71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674938"/>
            <a:ext cx="4800600" cy="3008312"/>
          </a:xfr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F49ABD3F-14F8-1040-B37A-4B69AB32C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388" y="3097213"/>
            <a:ext cx="3505200" cy="16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100000"/>
              </a:spcBef>
              <a:defRPr/>
            </a:pP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-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a</a:t>
            </a:r>
            <a:r>
              <a:rPr lang="zh-CN" altLang="en-US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+</a:t>
            </a:r>
            <a:r>
              <a:rPr lang="zh-CN" altLang="en-US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1</a:t>
            </a:r>
            <a:r>
              <a:rPr lang="zh-CN" altLang="en-US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+</a:t>
            </a:r>
            <a:r>
              <a:rPr lang="zh-CN" altLang="en-US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b</a:t>
            </a:r>
            <a:r>
              <a:rPr lang="zh-CN" altLang="en-US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+</a:t>
            </a:r>
            <a:r>
              <a:rPr lang="zh-CN" altLang="en-US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2</a:t>
            </a:r>
            <a:r>
              <a:rPr lang="zh-CN" altLang="en-US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+</a:t>
            </a:r>
            <a:r>
              <a:rPr lang="zh-CN" altLang="en-US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3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= 0</a:t>
            </a:r>
          </a:p>
          <a:p>
            <a:pPr algn="ctr" eaLnBrk="1" hangingPunct="1">
              <a:spcBef>
                <a:spcPct val="100000"/>
              </a:spcBef>
              <a:defRPr/>
            </a:pP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1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= IR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1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v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2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= IR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2 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3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= IR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3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100000"/>
              </a:spcBef>
              <a:buFont typeface="Symbol" charset="2"/>
              <a:buChar char="Þ"/>
              <a:defRPr/>
            </a:pP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v</a:t>
            </a:r>
            <a:r>
              <a:rPr lang="en-US" altLang="zh-CN" sz="2000" i="1" baseline="-25000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a</a:t>
            </a:r>
            <a:r>
              <a:rPr lang="en-US" altLang="zh-CN" sz="2000" i="1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-v</a:t>
            </a:r>
            <a:r>
              <a:rPr lang="en-US" altLang="zh-CN" sz="2000" i="1" baseline="-25000" dirty="0" err="1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b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= I(R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1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+ R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2 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+ R</a:t>
            </a:r>
            <a:r>
              <a:rPr lang="en-US" altLang="zh-CN" sz="2000" i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3</a:t>
            </a:r>
            <a:r>
              <a:rPr lang="en-US" altLang="zh-CN" sz="2000" i="1" dirty="0">
                <a:solidFill>
                  <a:srgbClr val="FF3300"/>
                </a:solidFill>
                <a:latin typeface="Times New Roman" panose="02020603050405020304" pitchFamily="18" charset="0"/>
                <a:ea typeface="宋体" charset="0"/>
                <a:cs typeface="Times New Roman" panose="02020603050405020304" pitchFamily="18" charset="0"/>
              </a:rPr>
              <a:t>)</a:t>
            </a:r>
            <a:endParaRPr lang="en-US" altLang="zh-CN" i="1" dirty="0">
              <a:solidFill>
                <a:srgbClr val="FF3300"/>
              </a:solidFill>
              <a:latin typeface="Times New Roman" panose="02020603050405020304" pitchFamily="18" charset="0"/>
              <a:ea typeface="宋体" charset="0"/>
              <a:cs typeface="Times New Roman" panose="02020603050405020304" pitchFamily="18" charset="0"/>
            </a:endParaRPr>
          </a:p>
        </p:txBody>
      </p:sp>
      <p:graphicFrame>
        <p:nvGraphicFramePr>
          <p:cNvPr id="59397" name="Object 13">
            <a:extLst>
              <a:ext uri="{FF2B5EF4-FFF2-40B4-BE49-F238E27FC236}">
                <a16:creationId xmlns:a16="http://schemas.microsoft.com/office/drawing/2014/main" id="{688D10BB-74B2-0C48-BC79-BAA373E4E4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5194300"/>
          <a:ext cx="2286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406100" imgH="9944100" progId="Equation.3">
                  <p:embed/>
                </p:oleObj>
              </mc:Choice>
              <mc:Fallback>
                <p:oleObj name="Equation" r:id="rId3" imgW="23406100" imgH="99441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194300"/>
                        <a:ext cx="2286000" cy="9779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椭圆 7">
            <a:extLst>
              <a:ext uri="{FF2B5EF4-FFF2-40B4-BE49-F238E27FC236}">
                <a16:creationId xmlns:a16="http://schemas.microsoft.com/office/drawing/2014/main" id="{33470B99-AD46-ED4E-9F22-3A5C54CDCDAB}"/>
              </a:ext>
            </a:extLst>
          </p:cNvPr>
          <p:cNvSpPr/>
          <p:nvPr/>
        </p:nvSpPr>
        <p:spPr>
          <a:xfrm>
            <a:off x="1034988" y="5230880"/>
            <a:ext cx="216024" cy="216024"/>
          </a:xfrm>
          <a:prstGeom prst="ellipse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DC65F47-F73C-9344-98A4-F4EBA806BAF7}"/>
              </a:ext>
            </a:extLst>
          </p:cNvPr>
          <p:cNvSpPr txBox="1"/>
          <p:nvPr/>
        </p:nvSpPr>
        <p:spPr>
          <a:xfrm>
            <a:off x="973723" y="543209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CEF825-6229-B643-AB2C-CEFAB80A1F3D}"/>
              </a:ext>
            </a:extLst>
          </p:cNvPr>
          <p:cNvSpPr txBox="1"/>
          <p:nvPr/>
        </p:nvSpPr>
        <p:spPr>
          <a:xfrm>
            <a:off x="890604" y="6084111"/>
            <a:ext cx="3082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从</a:t>
            </a:r>
            <a:r>
              <a:rPr kumimoji="1" lang="en-US" altLang="zh-CN" dirty="0"/>
              <a:t>A</a:t>
            </a:r>
            <a:r>
              <a:rPr kumimoji="1" lang="zh-CN" altLang="en-US" dirty="0"/>
              <a:t>点开始顺时针写</a:t>
            </a:r>
            <a:r>
              <a:rPr kumimoji="1" lang="en-US" altLang="zh-CN" dirty="0"/>
              <a:t>KVL</a:t>
            </a:r>
            <a:r>
              <a:rPr kumimoji="1" lang="zh-CN" altLang="en-US" dirty="0"/>
              <a:t>方程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BC910F35-5618-FD41-A700-86C22876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0EE4AF59-DA50-3741-A4AB-241F85168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3600" dirty="0"/>
              <a:t>欧姆定律 </a:t>
            </a:r>
            <a:r>
              <a:rPr lang="en-US" altLang="zh-CN" sz="3600" dirty="0"/>
              <a:t>+</a:t>
            </a:r>
            <a:r>
              <a:rPr lang="zh-CN" altLang="en-US" sz="3600" dirty="0"/>
              <a:t> </a:t>
            </a:r>
            <a:r>
              <a:rPr lang="en-US" altLang="zh-CN" sz="3600" dirty="0"/>
              <a:t>KCL</a:t>
            </a:r>
            <a:r>
              <a:rPr lang="zh-CN" altLang="en-US" sz="3600" dirty="0"/>
              <a:t> </a:t>
            </a:r>
            <a:r>
              <a:rPr lang="en-US" altLang="zh-CN" sz="3600" dirty="0"/>
              <a:t>+</a:t>
            </a:r>
            <a:r>
              <a:rPr lang="zh-CN" altLang="en-US" sz="3600" dirty="0"/>
              <a:t> </a:t>
            </a:r>
            <a:r>
              <a:rPr lang="en-US" altLang="zh-CN" sz="3600" dirty="0"/>
              <a:t>KVL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FFE5E-D877-B643-8BEC-17A0D4F8B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82452"/>
            <a:ext cx="8003232" cy="47811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zh-CN" sz="2400" dirty="0"/>
              <a:t>KCL</a:t>
            </a:r>
            <a:r>
              <a:rPr lang="zh-CN" altLang="en-US" sz="2400" dirty="0"/>
              <a:t> </a:t>
            </a:r>
            <a:r>
              <a:rPr lang="en-US" altLang="zh-CN" sz="2400" dirty="0"/>
              <a:t>+</a:t>
            </a:r>
            <a:r>
              <a:rPr lang="zh-CN" altLang="en-US" sz="2400" dirty="0"/>
              <a:t> </a:t>
            </a:r>
            <a:r>
              <a:rPr lang="en-US" altLang="zh-CN" sz="2400" dirty="0"/>
              <a:t>KVL</a:t>
            </a:r>
            <a:r>
              <a:rPr lang="zh-CN" altLang="en-US" sz="2400" dirty="0"/>
              <a:t> 总共可列出 </a:t>
            </a:r>
            <a:r>
              <a:rPr lang="en-US" altLang="zh-CN" sz="2400" b="1" i="1" dirty="0">
                <a:solidFill>
                  <a:srgbClr val="FF0000"/>
                </a:solidFill>
              </a:rPr>
              <a:t>b</a:t>
            </a:r>
            <a:r>
              <a:rPr lang="en-US" altLang="zh-CN" sz="2400" i="1" dirty="0"/>
              <a:t> </a:t>
            </a:r>
            <a:r>
              <a:rPr lang="zh-CN" altLang="en-US" sz="2400" dirty="0"/>
              <a:t>（支路数） 个独立方程</a:t>
            </a:r>
            <a:endParaRPr lang="en-US" altLang="zh-CN" sz="2400" dirty="0"/>
          </a:p>
          <a:p>
            <a:pPr marL="0" indent="0">
              <a:buNone/>
              <a:defRPr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zh-CN" altLang="en-US" sz="2400" dirty="0"/>
              <a:t>每个支路都可以写出一个电压电流关系的方程（欧姆定律），共 </a:t>
            </a:r>
            <a:r>
              <a:rPr lang="en-US" altLang="zh-CN" sz="2400" b="1" i="1" dirty="0">
                <a:solidFill>
                  <a:srgbClr val="FF0000"/>
                </a:solidFill>
              </a:rPr>
              <a:t>b</a:t>
            </a:r>
            <a:r>
              <a:rPr lang="zh-CN" altLang="en-US" sz="2400" i="1" dirty="0"/>
              <a:t> </a:t>
            </a:r>
            <a:r>
              <a:rPr lang="zh-CN" altLang="en-US" sz="2400" dirty="0"/>
              <a:t>个 独立方程</a:t>
            </a: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zh-CN" sz="2400" dirty="0"/>
              <a:t>2b</a:t>
            </a:r>
            <a:r>
              <a:rPr lang="zh-CN" altLang="en-US" sz="2400" dirty="0"/>
              <a:t>个独立方程，</a:t>
            </a:r>
            <a:r>
              <a:rPr lang="en-US" altLang="zh-CN" sz="2400" dirty="0"/>
              <a:t>2b</a:t>
            </a:r>
            <a:r>
              <a:rPr lang="zh-CN" altLang="en-US" sz="2400" dirty="0"/>
              <a:t>个变量（</a:t>
            </a:r>
            <a:r>
              <a:rPr lang="en-US" altLang="zh-CN" sz="2400" dirty="0"/>
              <a:t>b</a:t>
            </a:r>
            <a:r>
              <a:rPr lang="zh-CN" altLang="en-US" sz="2400" dirty="0"/>
              <a:t>个支路的电压、电流），可求解</a:t>
            </a: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altLang="zh-CN" sz="2400" dirty="0"/>
          </a:p>
          <a:p>
            <a:pPr marL="0" indent="0">
              <a:buNone/>
              <a:defRPr/>
            </a:pPr>
            <a:endParaRPr lang="en-US" altLang="zh-CN" sz="240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228DBE5-885B-5B43-B362-57CBC4B08AD4}"/>
              </a:ext>
            </a:extLst>
          </p:cNvPr>
          <p:cNvSpPr txBox="1"/>
          <p:nvPr/>
        </p:nvSpPr>
        <p:spPr>
          <a:xfrm>
            <a:off x="395536" y="4869160"/>
            <a:ext cx="8549135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结论：掌握了欧姆定律、</a:t>
            </a:r>
            <a:r>
              <a:rPr kumimoji="1" lang="en-US" altLang="zh-CN" sz="2400" b="1" dirty="0"/>
              <a:t>KCL</a:t>
            </a:r>
            <a:r>
              <a:rPr kumimoji="1" lang="zh-CN" altLang="en-US" sz="2400" b="1" dirty="0"/>
              <a:t>、</a:t>
            </a:r>
            <a:r>
              <a:rPr kumimoji="1" lang="en-US" altLang="zh-CN" sz="2400" b="1" dirty="0"/>
              <a:t>KVL</a:t>
            </a:r>
            <a:r>
              <a:rPr kumimoji="1" lang="zh-CN" altLang="en-US" sz="2400" b="1" dirty="0"/>
              <a:t>，就可求解任意电阻电路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54163E45-2AA4-BA48-B266-A7C2995C3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42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0358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标题 1">
            <a:extLst>
              <a:ext uri="{FF2B5EF4-FFF2-40B4-BE49-F238E27FC236}">
                <a16:creationId xmlns:a16="http://schemas.microsoft.com/office/drawing/2014/main" id="{84C6B5B5-9D85-3B44-A6BF-835B68667B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84306"/>
          </a:xfrm>
        </p:spPr>
        <p:txBody>
          <a:bodyPr/>
          <a:lstStyle/>
          <a:p>
            <a:r>
              <a:rPr kumimoji="1" lang="zh-CN" altLang="en-US" dirty="0"/>
              <a:t>直流 </a:t>
            </a:r>
            <a:r>
              <a:rPr kumimoji="1" lang="en-US" altLang="zh-CN" dirty="0"/>
              <a:t>vs</a:t>
            </a:r>
            <a:r>
              <a:rPr kumimoji="1" lang="zh-CN" altLang="en-US" dirty="0"/>
              <a:t> 交流</a:t>
            </a:r>
          </a:p>
        </p:txBody>
      </p:sp>
      <p:pic>
        <p:nvPicPr>
          <p:cNvPr id="27650" name="图片 3">
            <a:extLst>
              <a:ext uri="{FF2B5EF4-FFF2-40B4-BE49-F238E27FC236}">
                <a16:creationId xmlns:a16="http://schemas.microsoft.com/office/drawing/2014/main" id="{412C228B-70C6-9A49-BD11-6E4170E71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365" y="1107915"/>
            <a:ext cx="6773069" cy="40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图片 4">
            <a:extLst>
              <a:ext uri="{FF2B5EF4-FFF2-40B4-BE49-F238E27FC236}">
                <a16:creationId xmlns:a16="http://schemas.microsoft.com/office/drawing/2014/main" id="{6A132650-0C07-4C4B-BB1B-9F8D4E483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972" y="2376486"/>
            <a:ext cx="2387782" cy="17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图片 5">
            <a:extLst>
              <a:ext uri="{FF2B5EF4-FFF2-40B4-BE49-F238E27FC236}">
                <a16:creationId xmlns:a16="http://schemas.microsoft.com/office/drawing/2014/main" id="{3BB27D7E-9CCF-7748-AB59-1BDF3D8A8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629" y="3994260"/>
            <a:ext cx="6773070" cy="38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图片 7">
            <a:extLst>
              <a:ext uri="{FF2B5EF4-FFF2-40B4-BE49-F238E27FC236}">
                <a16:creationId xmlns:a16="http://schemas.microsoft.com/office/drawing/2014/main" id="{C202125A-2963-1644-9A1E-3CC709A567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018" y="5260120"/>
            <a:ext cx="250877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文本框 8">
            <a:extLst>
              <a:ext uri="{FF2B5EF4-FFF2-40B4-BE49-F238E27FC236}">
                <a16:creationId xmlns:a16="http://schemas.microsoft.com/office/drawing/2014/main" id="{1D607CBF-5732-F24B-8BA4-F5BBCD2E7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363" y="2659064"/>
            <a:ext cx="232627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000" b="1" dirty="0">
                <a:solidFill>
                  <a:srgbClr val="0070C0"/>
                </a:solidFill>
              </a:rPr>
              <a:t>直流电流</a:t>
            </a:r>
            <a:r>
              <a:rPr kumimoji="1" lang="zh-CN" altLang="en-US" sz="2000" dirty="0">
                <a:solidFill>
                  <a:srgbClr val="0070C0"/>
                </a:solidFill>
              </a:rPr>
              <a:t>：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 b="1" dirty="0">
                <a:solidFill>
                  <a:srgbClr val="0432FF"/>
                </a:solidFill>
              </a:rPr>
              <a:t>电流单一方向流动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 dirty="0"/>
              <a:t>用</a:t>
            </a:r>
            <a:r>
              <a:rPr kumimoji="1" lang="zh-CN" altLang="en-US" sz="2000" dirty="0">
                <a:solidFill>
                  <a:srgbClr val="FF0000"/>
                </a:solidFill>
              </a:rPr>
              <a:t>大写的 </a:t>
            </a:r>
            <a:r>
              <a:rPr kumimoji="1"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zh-CN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表示；</a:t>
            </a:r>
          </a:p>
        </p:txBody>
      </p:sp>
      <p:sp>
        <p:nvSpPr>
          <p:cNvPr id="27655" name="文本框 9">
            <a:extLst>
              <a:ext uri="{FF2B5EF4-FFF2-40B4-BE49-F238E27FC236}">
                <a16:creationId xmlns:a16="http://schemas.microsoft.com/office/drawing/2014/main" id="{B879E0E8-7657-904B-9D6C-E5EB44F6B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363" y="5259812"/>
            <a:ext cx="2853666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000" b="1" dirty="0">
                <a:solidFill>
                  <a:srgbClr val="0070C0"/>
                </a:solidFill>
              </a:rPr>
              <a:t>交流电流：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 b="1" dirty="0">
                <a:solidFill>
                  <a:srgbClr val="0432FF"/>
                </a:solidFill>
              </a:rPr>
              <a:t>电流方向随时间变化</a:t>
            </a:r>
            <a:r>
              <a:rPr kumimoji="1" lang="zh-CN" altLang="en-US" sz="2000" dirty="0"/>
              <a:t>；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 dirty="0"/>
              <a:t>用</a:t>
            </a:r>
            <a:r>
              <a:rPr kumimoji="1" lang="zh-CN" altLang="en-US" sz="2000" dirty="0">
                <a:solidFill>
                  <a:srgbClr val="FF0000"/>
                </a:solidFill>
              </a:rPr>
              <a:t>小写的 </a:t>
            </a:r>
            <a:r>
              <a:rPr kumimoji="1" lang="en-US" altLang="zh-CN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zh-CN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表示；</a:t>
            </a:r>
          </a:p>
        </p:txBody>
      </p:sp>
      <p:sp>
        <p:nvSpPr>
          <p:cNvPr id="27657" name="TextBox 1">
            <a:extLst>
              <a:ext uri="{FF2B5EF4-FFF2-40B4-BE49-F238E27FC236}">
                <a16:creationId xmlns:a16="http://schemas.microsoft.com/office/drawing/2014/main" id="{05E800DD-B78A-424C-81B2-772E37D22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07" y="2705100"/>
            <a:ext cx="2312988" cy="922338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0070C0"/>
                </a:solidFill>
              </a:rPr>
              <a:t>通用符号规范：</a:t>
            </a:r>
            <a:endParaRPr lang="en-US" altLang="zh-CN" sz="1800" b="1" dirty="0">
              <a:solidFill>
                <a:srgbClr val="0070C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变量用斜体</a:t>
            </a:r>
            <a:r>
              <a:rPr lang="en-US" altLang="zh-CN" sz="1800" dirty="0"/>
              <a:t>,</a:t>
            </a:r>
            <a:r>
              <a:rPr lang="zh-CN" altLang="en-US" sz="1800" dirty="0"/>
              <a:t>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I,</a:t>
            </a:r>
            <a:r>
              <a:rPr lang="zh-CN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单位用正体</a:t>
            </a:r>
            <a:r>
              <a:rPr lang="en-US" altLang="zh-CN" sz="1800" dirty="0"/>
              <a:t>,</a:t>
            </a:r>
            <a:r>
              <a:rPr lang="zh-CN" altLang="en-US" sz="1800" dirty="0"/>
              <a:t> </a:t>
            </a:r>
            <a:r>
              <a:rPr lang="en-US" altLang="zh-CN" sz="1800" dirty="0"/>
              <a:t>mm,</a:t>
            </a:r>
            <a:r>
              <a:rPr lang="zh-CN" altLang="en-US" sz="1800" dirty="0"/>
              <a:t> </a:t>
            </a:r>
            <a:r>
              <a:rPr lang="en-US" altLang="zh-CN" sz="1800" dirty="0"/>
              <a:t>kW</a:t>
            </a:r>
          </a:p>
        </p:txBody>
      </p:sp>
      <p:sp>
        <p:nvSpPr>
          <p:cNvPr id="27658" name="TextBox 10">
            <a:extLst>
              <a:ext uri="{FF2B5EF4-FFF2-40B4-BE49-F238E27FC236}">
                <a16:creationId xmlns:a16="http://schemas.microsoft.com/office/drawing/2014/main" id="{BD96E4EC-4AA6-A243-B54F-118AD20B3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476" y="5742644"/>
            <a:ext cx="2312988" cy="92392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0070C0"/>
                </a:solidFill>
              </a:rPr>
              <a:t>本课程符号规范：</a:t>
            </a:r>
            <a:endParaRPr lang="en-US" altLang="zh-CN" sz="1800" b="1" dirty="0">
              <a:solidFill>
                <a:srgbClr val="0070C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直流用大写</a:t>
            </a:r>
            <a:r>
              <a:rPr lang="en-US" altLang="zh-CN" sz="1800" dirty="0"/>
              <a:t>,</a:t>
            </a:r>
            <a:r>
              <a:rPr lang="zh-CN" altLang="en-US" sz="1800" dirty="0"/>
              <a:t>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交流用小写</a:t>
            </a:r>
            <a:r>
              <a:rPr lang="en-US" altLang="zh-CN" sz="1800" dirty="0"/>
              <a:t>,</a:t>
            </a:r>
            <a:r>
              <a:rPr lang="zh-CN" altLang="en-US" sz="1800" dirty="0"/>
              <a:t> 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1632DD6-0201-9E44-8B92-2B8300931848}"/>
              </a:ext>
            </a:extLst>
          </p:cNvPr>
          <p:cNvSpPr txBox="1"/>
          <p:nvPr/>
        </p:nvSpPr>
        <p:spPr>
          <a:xfrm>
            <a:off x="485215" y="1187187"/>
            <a:ext cx="79303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教材第</a:t>
            </a:r>
            <a:r>
              <a:rPr kumimoji="1" lang="en-US" altLang="zh-CN" dirty="0"/>
              <a:t>5</a:t>
            </a:r>
            <a:r>
              <a:rPr kumimoji="1" lang="zh-CN" altLang="en-US" dirty="0"/>
              <a:t>版：</a:t>
            </a:r>
            <a:endParaRPr kumimoji="1" lang="en-US" altLang="zh-CN" dirty="0"/>
          </a:p>
          <a:p>
            <a:r>
              <a:rPr kumimoji="1" lang="zh-CN" altLang="en-US" b="1" dirty="0">
                <a:solidFill>
                  <a:srgbClr val="FF0000"/>
                </a:solidFill>
              </a:rPr>
              <a:t>√ 教材第</a:t>
            </a:r>
            <a:r>
              <a:rPr kumimoji="1" lang="en-US" altLang="zh-CN" b="1" dirty="0">
                <a:solidFill>
                  <a:srgbClr val="FF0000"/>
                </a:solidFill>
              </a:rPr>
              <a:t>6,7</a:t>
            </a:r>
            <a:r>
              <a:rPr kumimoji="1" lang="zh-CN" altLang="en-US" b="1" dirty="0">
                <a:solidFill>
                  <a:srgbClr val="FF0000"/>
                </a:solidFill>
              </a:rPr>
              <a:t>版：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endParaRPr kumimoji="1" lang="en-US" altLang="zh-CN" dirty="0"/>
          </a:p>
          <a:p>
            <a:r>
              <a:rPr kumimoji="1" lang="zh-CN" altLang="en-US" dirty="0"/>
              <a:t>维基百科：</a:t>
            </a:r>
            <a:r>
              <a:rPr kumimoji="1" lang="en" altLang="zh-CN" dirty="0"/>
              <a:t>Direct current (DC) is the unidirectional flow of an electric charge</a:t>
            </a:r>
            <a:endParaRPr kumimoji="1"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7BEFF36-64E1-E241-B92A-A7F2B306FC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1525768"/>
            <a:ext cx="6517482" cy="56376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D48457D1-614A-6B4C-8B50-6BF79FF34FEF}"/>
              </a:ext>
            </a:extLst>
          </p:cNvPr>
          <p:cNvSpPr txBox="1"/>
          <p:nvPr/>
        </p:nvSpPr>
        <p:spPr>
          <a:xfrm>
            <a:off x="493046" y="4059791"/>
            <a:ext cx="87594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教材第</a:t>
            </a:r>
            <a:r>
              <a:rPr kumimoji="1" lang="en-US" altLang="zh-CN" dirty="0"/>
              <a:t>5</a:t>
            </a:r>
            <a:r>
              <a:rPr kumimoji="1" lang="zh-CN" altLang="en-US" dirty="0"/>
              <a:t>版：</a:t>
            </a:r>
            <a:endParaRPr kumimoji="1" lang="en-US" altLang="zh-CN" dirty="0"/>
          </a:p>
          <a:p>
            <a:r>
              <a:rPr kumimoji="1" lang="zh-CN" altLang="en-US" b="1" dirty="0">
                <a:solidFill>
                  <a:srgbClr val="FF0000"/>
                </a:solidFill>
              </a:rPr>
              <a:t>√ 教材第</a:t>
            </a:r>
            <a:r>
              <a:rPr kumimoji="1" lang="en-US" altLang="zh-CN" b="1" dirty="0">
                <a:solidFill>
                  <a:srgbClr val="FF0000"/>
                </a:solidFill>
              </a:rPr>
              <a:t>6,7</a:t>
            </a:r>
            <a:r>
              <a:rPr kumimoji="1" lang="zh-CN" altLang="en-US" b="1" dirty="0">
                <a:solidFill>
                  <a:srgbClr val="FF0000"/>
                </a:solidFill>
              </a:rPr>
              <a:t>版：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endParaRPr kumimoji="1" lang="en-US" altLang="zh-CN" dirty="0"/>
          </a:p>
          <a:p>
            <a:r>
              <a:rPr kumimoji="1" lang="zh-CN" altLang="en-US" dirty="0"/>
              <a:t>维基百科：</a:t>
            </a:r>
            <a:r>
              <a:rPr kumimoji="1" lang="en" altLang="zh-CN" dirty="0"/>
              <a:t>Alternating current (AC) is an electric current which periodically reverses direction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4ECB5AB-AF17-5F47-B960-14D01964E8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2282" y="4402362"/>
            <a:ext cx="6388672" cy="567140"/>
          </a:xfrm>
          <a:prstGeom prst="rect">
            <a:avLst/>
          </a:prstGeom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11173C0E-BF90-6441-A328-9E29571B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5</a:t>
            </a:fld>
            <a:endParaRPr lang="en-US" altLang="zh-CN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753550B-71BB-2D88-76B7-D0579C46757F}"/>
              </a:ext>
            </a:extLst>
          </p:cNvPr>
          <p:cNvCxnSpPr>
            <a:cxnSpLocks/>
          </p:cNvCxnSpPr>
          <p:nvPr/>
        </p:nvCxnSpPr>
        <p:spPr>
          <a:xfrm>
            <a:off x="4932040" y="1772816"/>
            <a:ext cx="187220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8D757C1C-8A5F-F052-D3D2-81EABA7B5469}"/>
              </a:ext>
            </a:extLst>
          </p:cNvPr>
          <p:cNvCxnSpPr>
            <a:cxnSpLocks/>
          </p:cNvCxnSpPr>
          <p:nvPr/>
        </p:nvCxnSpPr>
        <p:spPr>
          <a:xfrm>
            <a:off x="6516216" y="4653136"/>
            <a:ext cx="158417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424DBFC-A59C-F543-AECD-019205619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92696"/>
            <a:ext cx="5661248" cy="306945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7BDA66A-282F-FC4E-AECE-76DAA9F36846}"/>
              </a:ext>
            </a:extLst>
          </p:cNvPr>
          <p:cNvSpPr txBox="1"/>
          <p:nvPr/>
        </p:nvSpPr>
        <p:spPr>
          <a:xfrm>
            <a:off x="179512" y="3861048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电流方向不与时间一起变化，但大小会周期变化的电流虽然也是</a:t>
            </a:r>
            <a:r>
              <a:rPr lang="en-US" altLang="zh-CN" sz="2000" dirty="0"/>
              <a:t>DC</a:t>
            </a:r>
            <a:r>
              <a:rPr lang="zh-CN" altLang="en-US" sz="2000" dirty="0"/>
              <a:t>，但一般称之为</a:t>
            </a:r>
            <a:r>
              <a:rPr lang="zh-CN" altLang="en-US" sz="2000" dirty="0">
                <a:solidFill>
                  <a:srgbClr val="0432FF"/>
                </a:solidFill>
              </a:rPr>
              <a:t>脉冲电流</a:t>
            </a:r>
            <a:r>
              <a:rPr lang="en-US" altLang="zh-CN" sz="2000" dirty="0"/>
              <a:t>( </a:t>
            </a:r>
            <a:r>
              <a:rPr lang="en-US" altLang="zh-CN" sz="2000" b="1" dirty="0">
                <a:solidFill>
                  <a:srgbClr val="0432FF"/>
                </a:solidFill>
              </a:rPr>
              <a:t>pulsating</a:t>
            </a:r>
            <a:r>
              <a:rPr lang="en" altLang="zh-CN" sz="2000" b="1" dirty="0">
                <a:solidFill>
                  <a:srgbClr val="0432FF"/>
                </a:solidFill>
              </a:rPr>
              <a:t> current </a:t>
            </a:r>
            <a:r>
              <a:rPr lang="en" altLang="zh-CN" sz="2000" dirty="0"/>
              <a:t>) </a:t>
            </a:r>
            <a:r>
              <a:rPr lang="zh-CN" altLang="en-US" sz="2000" dirty="0"/>
              <a:t>；</a:t>
            </a:r>
            <a:endParaRPr lang="en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" sz="2000" dirty="0"/>
              <a:t>电流</a:t>
            </a:r>
            <a:r>
              <a:rPr kumimoji="1" lang="zh-CN" altLang="en-US" sz="2000" dirty="0"/>
              <a:t>方向随时间变化，但不呈现周期性，虽然也是</a:t>
            </a:r>
            <a:r>
              <a:rPr kumimoji="1" lang="en-US" altLang="zh-CN" sz="2000" dirty="0"/>
              <a:t>AC</a:t>
            </a:r>
            <a:r>
              <a:rPr kumimoji="1" lang="zh-CN" altLang="en-US" sz="2000" dirty="0"/>
              <a:t>，但一般称为</a:t>
            </a:r>
            <a:r>
              <a:rPr kumimoji="1"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变化电流</a:t>
            </a:r>
            <a:r>
              <a:rPr kumimoji="1" lang="en-US" altLang="zh-CN" sz="2000" dirty="0"/>
              <a:t>( </a:t>
            </a:r>
            <a:r>
              <a:rPr kumimoji="1" lang="en-US" altLang="zh-CN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variable current </a:t>
            </a:r>
            <a:r>
              <a:rPr kumimoji="1" lang="en-US" altLang="zh-CN" sz="2000" dirty="0"/>
              <a:t>)</a:t>
            </a:r>
            <a:r>
              <a:rPr kumimoji="1" lang="zh-CN" altLang="en-US" sz="2000" dirty="0"/>
              <a:t>；</a:t>
            </a:r>
            <a:endParaRPr kumimoji="1"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一般情况，直流（</a:t>
            </a:r>
            <a:r>
              <a:rPr kumimoji="1" lang="en-US" altLang="zh-CN" sz="2000" dirty="0"/>
              <a:t>DC</a:t>
            </a:r>
            <a:r>
              <a:rPr kumimoji="1" lang="zh-CN" altLang="en-US" sz="2000" dirty="0"/>
              <a:t>）指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恒定不变</a:t>
            </a:r>
            <a:r>
              <a:rPr kumimoji="1" lang="zh-CN" altLang="en-US" sz="2000" dirty="0"/>
              <a:t>的电流；</a:t>
            </a:r>
            <a:endParaRPr kumimoji="1"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一般情况，交流（</a:t>
            </a:r>
            <a:r>
              <a:rPr kumimoji="1" lang="en-US" altLang="zh-CN" sz="2000" dirty="0"/>
              <a:t>AC</a:t>
            </a:r>
            <a:r>
              <a:rPr kumimoji="1" lang="zh-CN" altLang="en-US" sz="2000" dirty="0"/>
              <a:t>）指随时间呈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正弦变化</a:t>
            </a:r>
            <a:r>
              <a:rPr kumimoji="1" lang="zh-CN" altLang="en-US" sz="2000" dirty="0"/>
              <a:t>的电流；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402E706-5822-FC4A-A3BB-CAC8AC235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9696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9509B342-A932-A128-14A6-33702C7A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7</a:t>
            </a:fld>
            <a:endParaRPr lang="en-US" altLang="zh-CN" dirty="0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86CCF3A4-BD11-B24A-C368-851E0E5C9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799" y="385763"/>
            <a:ext cx="72802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zh-CN" altLang="en-US" dirty="0">
                <a:solidFill>
                  <a:srgbClr val="0000CC"/>
                </a:solidFill>
              </a:rPr>
              <a:t>电流的参考方向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FDF7D2D-D831-2059-BF57-0BC22D2E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3540125"/>
            <a:ext cx="542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sz="2800" dirty="0">
                <a:solidFill>
                  <a:srgbClr val="FF0000"/>
                </a:solidFill>
                <a:sym typeface="Symbol" pitchFamily="18" charset="2"/>
              </a:rPr>
              <a:t>例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E30A60A5-1ACE-C9DB-D006-A2FAFB898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5848350"/>
            <a:ext cx="1243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en-US" altLang="zh-CN" i="1">
                <a:solidFill>
                  <a:srgbClr val="0000CC"/>
                </a:solidFill>
                <a:sym typeface="Symbol" pitchFamily="18" charset="2"/>
              </a:rPr>
              <a:t>I</a:t>
            </a:r>
            <a:r>
              <a:rPr lang="en-US" altLang="zh-CN" baseline="-25000">
                <a:solidFill>
                  <a:srgbClr val="0000CC"/>
                </a:solidFill>
                <a:sym typeface="Symbol" pitchFamily="18" charset="2"/>
              </a:rPr>
              <a:t>1</a:t>
            </a:r>
            <a:r>
              <a:rPr lang="en-US" altLang="zh-CN" sz="1600" baseline="-2500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en-US" altLang="zh-CN">
                <a:solidFill>
                  <a:srgbClr val="0000CC"/>
                </a:solidFill>
                <a:sym typeface="Symbol" pitchFamily="18" charset="2"/>
              </a:rPr>
              <a:t>= 1A</a:t>
            </a:r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4695EF3C-6DF4-0412-DC25-CACAB329D5A4}"/>
              </a:ext>
            </a:extLst>
          </p:cNvPr>
          <p:cNvGrpSpPr>
            <a:grpSpLocks/>
          </p:cNvGrpSpPr>
          <p:nvPr/>
        </p:nvGrpSpPr>
        <p:grpSpPr bwMode="auto">
          <a:xfrm>
            <a:off x="1139825" y="3859213"/>
            <a:ext cx="3040063" cy="1906587"/>
            <a:chOff x="689" y="503"/>
            <a:chExt cx="1915" cy="1201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B0F2ED8D-C325-F6AE-4681-EECDD62E32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" y="1056"/>
              <a:ext cx="300" cy="576"/>
              <a:chOff x="5160" y="1464"/>
              <a:chExt cx="300" cy="576"/>
            </a:xfrm>
          </p:grpSpPr>
          <p:sp>
            <p:nvSpPr>
              <p:cNvPr id="20" name="Line 9">
                <a:extLst>
                  <a:ext uri="{FF2B5EF4-FFF2-40B4-BE49-F238E27FC236}">
                    <a16:creationId xmlns:a16="http://schemas.microsoft.com/office/drawing/2014/main" id="{560F6DD7-32F2-F49E-2250-8FEDB4DAD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44" y="182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" name="Line 10">
                <a:extLst>
                  <a:ext uri="{FF2B5EF4-FFF2-40B4-BE49-F238E27FC236}">
                    <a16:creationId xmlns:a16="http://schemas.microsoft.com/office/drawing/2014/main" id="{6AFF5843-7C3D-B3A8-44F5-8D839D81AA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716"/>
                <a:ext cx="3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" name="Line 11">
                <a:extLst>
                  <a:ext uri="{FF2B5EF4-FFF2-40B4-BE49-F238E27FC236}">
                    <a16:creationId xmlns:a16="http://schemas.microsoft.com/office/drawing/2014/main" id="{8DEC328C-FDF1-5AA7-0081-77B9B8BB36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2" y="1464"/>
                <a:ext cx="0" cy="2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" name="Line 12">
                <a:extLst>
                  <a:ext uri="{FF2B5EF4-FFF2-40B4-BE49-F238E27FC236}">
                    <a16:creationId xmlns:a16="http://schemas.microsoft.com/office/drawing/2014/main" id="{63F5E63C-4B5E-E579-8D5D-E4081799A8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2" y="1824"/>
                <a:ext cx="0" cy="2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" name="Group 13">
              <a:extLst>
                <a:ext uri="{FF2B5EF4-FFF2-40B4-BE49-F238E27FC236}">
                  <a16:creationId xmlns:a16="http://schemas.microsoft.com/office/drawing/2014/main" id="{92F72693-22A4-596B-19F5-B88B12199B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893"/>
              <a:ext cx="120" cy="811"/>
              <a:chOff x="5160" y="293"/>
              <a:chExt cx="120" cy="811"/>
            </a:xfrm>
          </p:grpSpPr>
          <p:sp>
            <p:nvSpPr>
              <p:cNvPr id="18" name="Line 14">
                <a:extLst>
                  <a:ext uri="{FF2B5EF4-FFF2-40B4-BE49-F238E27FC236}">
                    <a16:creationId xmlns:a16="http://schemas.microsoft.com/office/drawing/2014/main" id="{C1821E44-97AB-AA94-5F49-BBD8EE80B1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20" y="293"/>
                <a:ext cx="0" cy="81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Rectangle 15">
                <a:extLst>
                  <a:ext uri="{FF2B5EF4-FFF2-40B4-BE49-F238E27FC236}">
                    <a16:creationId xmlns:a16="http://schemas.microsoft.com/office/drawing/2014/main" id="{9FB582EC-CFF0-8336-83A5-6DE7288637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0" y="560"/>
                <a:ext cx="120" cy="268"/>
              </a:xfrm>
              <a:prstGeom prst="rect">
                <a:avLst/>
              </a:prstGeom>
              <a:solidFill>
                <a:srgbClr val="00FF0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10" name="Line 16">
              <a:extLst>
                <a:ext uri="{FF2B5EF4-FFF2-40B4-BE49-F238E27FC236}">
                  <a16:creationId xmlns:a16="http://schemas.microsoft.com/office/drawing/2014/main" id="{169B0224-6442-F57D-CB6F-C9E1DAD657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1" y="900"/>
              <a:ext cx="0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Line 17">
              <a:extLst>
                <a:ext uri="{FF2B5EF4-FFF2-40B4-BE49-F238E27FC236}">
                  <a16:creationId xmlns:a16="http://schemas.microsoft.com/office/drawing/2014/main" id="{384AFFED-04BF-1B90-3A97-CD5BC62DB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" y="900"/>
              <a:ext cx="12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Line 18">
              <a:extLst>
                <a:ext uri="{FF2B5EF4-FFF2-40B4-BE49-F238E27FC236}">
                  <a16:creationId xmlns:a16="http://schemas.microsoft.com/office/drawing/2014/main" id="{6D0A01CF-13B0-46F6-F7FE-B849276D2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" y="1536"/>
              <a:ext cx="0" cy="16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Line 19">
              <a:extLst>
                <a:ext uri="{FF2B5EF4-FFF2-40B4-BE49-F238E27FC236}">
                  <a16:creationId xmlns:a16="http://schemas.microsoft.com/office/drawing/2014/main" id="{ACB5227F-A86C-3B44-48DF-6ACDF12F9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" y="1704"/>
              <a:ext cx="12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6E76689B-826D-B64C-470C-04B4735C6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" y="1276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sym typeface="Symbol" pitchFamily="18" charset="2"/>
                </a:rPr>
                <a:t>10V</a:t>
              </a:r>
              <a:endParaRPr lang="en-US" altLang="zh-CN" sz="2800">
                <a:solidFill>
                  <a:srgbClr val="000000"/>
                </a:solidFill>
                <a:sym typeface="Symbol" pitchFamily="18" charset="2"/>
              </a:endParaRPr>
            </a:p>
          </p:txBody>
        </p:sp>
        <p:sp>
          <p:nvSpPr>
            <p:cNvPr id="15" name="Text Box 21">
              <a:extLst>
                <a:ext uri="{FF2B5EF4-FFF2-40B4-BE49-F238E27FC236}">
                  <a16:creationId xmlns:a16="http://schemas.microsoft.com/office/drawing/2014/main" id="{DFF617FC-08B6-ABAC-4615-927DAABBD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8" y="1161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>
                  <a:solidFill>
                    <a:srgbClr val="000000"/>
                  </a:solidFill>
                  <a:sym typeface="Symbol" pitchFamily="18" charset="2"/>
                </a:rPr>
                <a:t>10</a:t>
              </a:r>
              <a:endParaRPr lang="en-US" altLang="zh-CN" sz="2800">
                <a:solidFill>
                  <a:srgbClr val="000000"/>
                </a:solidFill>
                <a:sym typeface="Symbol" pitchFamily="18" charset="2"/>
              </a:endParaRPr>
            </a:p>
          </p:txBody>
        </p:sp>
        <p:sp>
          <p:nvSpPr>
            <p:cNvPr id="16" name="Text Box 22">
              <a:extLst>
                <a:ext uri="{FF2B5EF4-FFF2-40B4-BE49-F238E27FC236}">
                  <a16:creationId xmlns:a16="http://schemas.microsoft.com/office/drawing/2014/main" id="{93DE6037-45A2-DA98-8BF8-63E4EC0E09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8" y="503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2306F6"/>
                  </a:solidFill>
                  <a:sym typeface="Symbol" pitchFamily="18" charset="2"/>
                </a:rPr>
                <a:t>I</a:t>
              </a:r>
              <a:r>
                <a:rPr lang="en-US" altLang="zh-CN" baseline="-25000">
                  <a:solidFill>
                    <a:srgbClr val="2306F6"/>
                  </a:solidFill>
                  <a:sym typeface="Symbol" pitchFamily="18" charset="2"/>
                </a:rPr>
                <a:t>1</a:t>
              </a:r>
              <a:endParaRPr lang="en-US" altLang="zh-CN" sz="2800">
                <a:solidFill>
                  <a:srgbClr val="2306F6"/>
                </a:solidFill>
                <a:sym typeface="Symbol" pitchFamily="18" charset="2"/>
              </a:endParaRPr>
            </a:p>
          </p:txBody>
        </p:sp>
        <p:sp>
          <p:nvSpPr>
            <p:cNvPr id="17" name="Line 23">
              <a:extLst>
                <a:ext uri="{FF2B5EF4-FFF2-40B4-BE49-F238E27FC236}">
                  <a16:creationId xmlns:a16="http://schemas.microsoft.com/office/drawing/2014/main" id="{5A81D340-67B9-DB24-CC88-33F34317A1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4" y="824"/>
              <a:ext cx="320" cy="0"/>
            </a:xfrm>
            <a:prstGeom prst="line">
              <a:avLst/>
            </a:prstGeom>
            <a:noFill/>
            <a:ln w="38100" cap="sq">
              <a:solidFill>
                <a:srgbClr val="00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4" name="Text Box 25">
            <a:extLst>
              <a:ext uri="{FF2B5EF4-FFF2-40B4-BE49-F238E27FC236}">
                <a16:creationId xmlns:a16="http://schemas.microsoft.com/office/drawing/2014/main" id="{AAA46A97-2504-3BB6-9D43-5691563E6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5854700"/>
            <a:ext cx="1319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r>
              <a:rPr lang="en-US" altLang="zh-CN" i="1">
                <a:solidFill>
                  <a:srgbClr val="0000CC"/>
                </a:solidFill>
                <a:sym typeface="Symbol" pitchFamily="18" charset="2"/>
              </a:rPr>
              <a:t>I</a:t>
            </a:r>
            <a:r>
              <a:rPr lang="en-US" altLang="zh-CN" baseline="-25000">
                <a:solidFill>
                  <a:srgbClr val="0000CC"/>
                </a:solidFill>
                <a:sym typeface="Symbol" pitchFamily="18" charset="2"/>
              </a:rPr>
              <a:t>1</a:t>
            </a:r>
            <a:r>
              <a:rPr lang="en-US" altLang="zh-CN" sz="160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en-US" altLang="zh-CN">
                <a:solidFill>
                  <a:srgbClr val="0000CC"/>
                </a:solidFill>
                <a:sym typeface="Symbol" pitchFamily="18" charset="2"/>
              </a:rPr>
              <a:t>= </a:t>
            </a:r>
            <a:r>
              <a:rPr lang="en-US" altLang="zh-CN">
                <a:solidFill>
                  <a:srgbClr val="0000CC"/>
                </a:solidFill>
                <a:latin typeface="黑体" pitchFamily="49" charset="-122"/>
                <a:ea typeface="黑体" pitchFamily="49" charset="-122"/>
                <a:sym typeface="Symbol" pitchFamily="18" charset="2"/>
              </a:rPr>
              <a:t>-</a:t>
            </a:r>
            <a:r>
              <a:rPr lang="en-US" altLang="zh-CN">
                <a:solidFill>
                  <a:srgbClr val="0000CC"/>
                </a:solidFill>
                <a:ea typeface="黑体" pitchFamily="49" charset="-122"/>
                <a:sym typeface="Symbol" pitchFamily="18" charset="2"/>
              </a:rPr>
              <a:t>1</a:t>
            </a:r>
            <a:r>
              <a:rPr lang="en-US" altLang="zh-CN">
                <a:solidFill>
                  <a:srgbClr val="0000CC"/>
                </a:solidFill>
                <a:sym typeface="Symbol" pitchFamily="18" charset="2"/>
              </a:rPr>
              <a:t>A</a:t>
            </a:r>
          </a:p>
        </p:txBody>
      </p:sp>
      <p:grpSp>
        <p:nvGrpSpPr>
          <p:cNvPr id="25" name="Group 26">
            <a:extLst>
              <a:ext uri="{FF2B5EF4-FFF2-40B4-BE49-F238E27FC236}">
                <a16:creationId xmlns:a16="http://schemas.microsoft.com/office/drawing/2014/main" id="{92604FC4-DCAC-AB49-968F-4937C3C57D24}"/>
              </a:ext>
            </a:extLst>
          </p:cNvPr>
          <p:cNvGrpSpPr>
            <a:grpSpLocks/>
          </p:cNvGrpSpPr>
          <p:nvPr/>
        </p:nvGrpSpPr>
        <p:grpSpPr bwMode="auto">
          <a:xfrm>
            <a:off x="4772025" y="3871913"/>
            <a:ext cx="3040063" cy="1906587"/>
            <a:chOff x="2977" y="495"/>
            <a:chExt cx="1915" cy="1201"/>
          </a:xfrm>
        </p:grpSpPr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id="{7C9EE0A2-3913-2ED2-6204-A0774D43DF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7" y="1048"/>
              <a:ext cx="300" cy="576"/>
              <a:chOff x="5160" y="1464"/>
              <a:chExt cx="300" cy="576"/>
            </a:xfrm>
          </p:grpSpPr>
          <p:sp>
            <p:nvSpPr>
              <p:cNvPr id="38" name="Line 28">
                <a:extLst>
                  <a:ext uri="{FF2B5EF4-FFF2-40B4-BE49-F238E27FC236}">
                    <a16:creationId xmlns:a16="http://schemas.microsoft.com/office/drawing/2014/main" id="{C6B1DAD4-6039-CCDC-B6EF-01C6A44A28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44" y="182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9" name="Line 29">
                <a:extLst>
                  <a:ext uri="{FF2B5EF4-FFF2-40B4-BE49-F238E27FC236}">
                    <a16:creationId xmlns:a16="http://schemas.microsoft.com/office/drawing/2014/main" id="{714BE9CC-CFCC-0FD3-5E5D-72CC9DFA9E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0" y="1716"/>
                <a:ext cx="3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" name="Line 30">
                <a:extLst>
                  <a:ext uri="{FF2B5EF4-FFF2-40B4-BE49-F238E27FC236}">
                    <a16:creationId xmlns:a16="http://schemas.microsoft.com/office/drawing/2014/main" id="{F010D338-FCD9-7C7A-7638-9EA66A3276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2" y="1464"/>
                <a:ext cx="0" cy="2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" name="Line 31">
                <a:extLst>
                  <a:ext uri="{FF2B5EF4-FFF2-40B4-BE49-F238E27FC236}">
                    <a16:creationId xmlns:a16="http://schemas.microsoft.com/office/drawing/2014/main" id="{2F37DFEF-86AE-9C7D-CFFA-9A3AB432C2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2" y="1824"/>
                <a:ext cx="0" cy="2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7" name="Group 32">
              <a:extLst>
                <a:ext uri="{FF2B5EF4-FFF2-40B4-BE49-F238E27FC236}">
                  <a16:creationId xmlns:a16="http://schemas.microsoft.com/office/drawing/2014/main" id="{F62DD715-CE61-F914-B96F-9C992CB51B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4" y="885"/>
              <a:ext cx="120" cy="811"/>
              <a:chOff x="5160" y="293"/>
              <a:chExt cx="120" cy="811"/>
            </a:xfrm>
          </p:grpSpPr>
          <p:sp>
            <p:nvSpPr>
              <p:cNvPr id="36" name="Line 33">
                <a:extLst>
                  <a:ext uri="{FF2B5EF4-FFF2-40B4-BE49-F238E27FC236}">
                    <a16:creationId xmlns:a16="http://schemas.microsoft.com/office/drawing/2014/main" id="{4FE793C5-553E-10C3-9EF0-65AD5FD60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20" y="293"/>
                <a:ext cx="0" cy="81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7" name="Rectangle 34">
                <a:extLst>
                  <a:ext uri="{FF2B5EF4-FFF2-40B4-BE49-F238E27FC236}">
                    <a16:creationId xmlns:a16="http://schemas.microsoft.com/office/drawing/2014/main" id="{11E60A69-B14E-6318-93B3-C84112F845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0" y="560"/>
                <a:ext cx="120" cy="268"/>
              </a:xfrm>
              <a:prstGeom prst="rect">
                <a:avLst/>
              </a:prstGeom>
              <a:solidFill>
                <a:srgbClr val="00FF00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Times New Roman" pitchFamily="18" charset="0"/>
                    <a:ea typeface="宋体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28" name="Line 35">
              <a:extLst>
                <a:ext uri="{FF2B5EF4-FFF2-40B4-BE49-F238E27FC236}">
                  <a16:creationId xmlns:a16="http://schemas.microsoft.com/office/drawing/2014/main" id="{73382171-5E01-6DA1-635C-E7BD7FA8EB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9" y="892"/>
              <a:ext cx="0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Line 36">
              <a:extLst>
                <a:ext uri="{FF2B5EF4-FFF2-40B4-BE49-F238E27FC236}">
                  <a16:creationId xmlns:a16="http://schemas.microsoft.com/office/drawing/2014/main" id="{2F4A9BD2-180A-F67F-E171-D00A25E446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9" y="892"/>
              <a:ext cx="12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Line 37">
              <a:extLst>
                <a:ext uri="{FF2B5EF4-FFF2-40B4-BE49-F238E27FC236}">
                  <a16:creationId xmlns:a16="http://schemas.microsoft.com/office/drawing/2014/main" id="{677BF7A0-1FBE-C8DA-6B5B-23B85ED470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9" y="1528"/>
              <a:ext cx="0" cy="16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" name="Line 38">
              <a:extLst>
                <a:ext uri="{FF2B5EF4-FFF2-40B4-BE49-F238E27FC236}">
                  <a16:creationId xmlns:a16="http://schemas.microsoft.com/office/drawing/2014/main" id="{787AF298-A563-4C40-4BF7-DD2D3F22C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9" y="1696"/>
              <a:ext cx="125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" name="Text Box 39">
              <a:extLst>
                <a:ext uri="{FF2B5EF4-FFF2-40B4-BE49-F238E27FC236}">
                  <a16:creationId xmlns:a16="http://schemas.microsoft.com/office/drawing/2014/main" id="{6B16A697-F098-23C0-2718-9FF8E10F11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5" y="1228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sym typeface="Symbol" pitchFamily="18" charset="2"/>
                </a:rPr>
                <a:t>10V</a:t>
              </a:r>
              <a:endParaRPr lang="en-US" altLang="zh-CN" sz="2800">
                <a:solidFill>
                  <a:srgbClr val="000000"/>
                </a:solidFill>
                <a:sym typeface="Symbol" pitchFamily="18" charset="2"/>
              </a:endParaRPr>
            </a:p>
          </p:txBody>
        </p:sp>
        <p:sp>
          <p:nvSpPr>
            <p:cNvPr id="33" name="Text Box 40">
              <a:extLst>
                <a:ext uri="{FF2B5EF4-FFF2-40B4-BE49-F238E27FC236}">
                  <a16:creationId xmlns:a16="http://schemas.microsoft.com/office/drawing/2014/main" id="{C9169783-2CAF-939B-2779-AE826D93CD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6" y="1153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>
                  <a:solidFill>
                    <a:srgbClr val="000000"/>
                  </a:solidFill>
                  <a:sym typeface="Symbol" pitchFamily="18" charset="2"/>
                </a:rPr>
                <a:t>10</a:t>
              </a:r>
            </a:p>
          </p:txBody>
        </p:sp>
        <p:sp>
          <p:nvSpPr>
            <p:cNvPr id="34" name="Text Box 41">
              <a:extLst>
                <a:ext uri="{FF2B5EF4-FFF2-40B4-BE49-F238E27FC236}">
                  <a16:creationId xmlns:a16="http://schemas.microsoft.com/office/drawing/2014/main" id="{C4722375-A461-95A7-7E13-0DE40DFCDC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6" y="495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800" i="1">
                  <a:solidFill>
                    <a:srgbClr val="2306F6"/>
                  </a:solidFill>
                  <a:sym typeface="Symbol" pitchFamily="18" charset="2"/>
                </a:rPr>
                <a:t>I</a:t>
              </a:r>
              <a:r>
                <a:rPr lang="en-US" altLang="zh-CN" baseline="-25000">
                  <a:solidFill>
                    <a:srgbClr val="2306F6"/>
                  </a:solidFill>
                  <a:sym typeface="Symbol" pitchFamily="18" charset="2"/>
                </a:rPr>
                <a:t>1</a:t>
              </a:r>
              <a:endParaRPr lang="en-US" altLang="zh-CN" sz="2800">
                <a:solidFill>
                  <a:srgbClr val="2306F6"/>
                </a:solidFill>
                <a:sym typeface="Symbol" pitchFamily="18" charset="2"/>
              </a:endParaRPr>
            </a:p>
          </p:txBody>
        </p:sp>
        <p:sp>
          <p:nvSpPr>
            <p:cNvPr id="35" name="Line 42">
              <a:extLst>
                <a:ext uri="{FF2B5EF4-FFF2-40B4-BE49-F238E27FC236}">
                  <a16:creationId xmlns:a16="http://schemas.microsoft.com/office/drawing/2014/main" id="{ED426FFD-4228-2621-E5F4-0AF6D70C4D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2" y="816"/>
              <a:ext cx="320" cy="0"/>
            </a:xfrm>
            <a:prstGeom prst="line">
              <a:avLst/>
            </a:prstGeom>
            <a:noFill/>
            <a:ln w="38100" cap="sq">
              <a:solidFill>
                <a:srgbClr val="00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2" name="Text Box 44">
            <a:extLst>
              <a:ext uri="{FF2B5EF4-FFF2-40B4-BE49-F238E27FC236}">
                <a16:creationId xmlns:a16="http://schemas.microsoft.com/office/drawing/2014/main" id="{BC1D0D94-07E4-3537-0035-7EF742BF5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1114425"/>
            <a:ext cx="7588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zh-CN" altLang="en-US" dirty="0">
                <a:solidFill>
                  <a:srgbClr val="FF0000"/>
                </a:solidFill>
              </a:rPr>
              <a:t>参考方向</a:t>
            </a:r>
            <a:r>
              <a:rPr lang="zh-CN" altLang="en-US" dirty="0">
                <a:solidFill>
                  <a:schemeClr val="tx2"/>
                </a:solidFill>
              </a:rPr>
              <a:t>：</a:t>
            </a:r>
            <a:r>
              <a:rPr lang="zh-CN" altLang="en-US" dirty="0">
                <a:solidFill>
                  <a:srgbClr val="00B050"/>
                </a:solidFill>
              </a:rPr>
              <a:t>任意选定</a:t>
            </a:r>
            <a:r>
              <a:rPr lang="zh-CN" altLang="en-US" dirty="0">
                <a:solidFill>
                  <a:schemeClr val="tx2"/>
                </a:solidFill>
              </a:rPr>
              <a:t>的一个方向作为电流的参考方向</a:t>
            </a:r>
            <a:r>
              <a:rPr lang="zh-CN" altLang="en-US" sz="2800" dirty="0">
                <a:solidFill>
                  <a:schemeClr val="tx2"/>
                </a:solidFill>
              </a:rPr>
              <a:t>。</a:t>
            </a:r>
            <a:endParaRPr lang="zh-CN" altLang="en-US" sz="3200" dirty="0">
              <a:solidFill>
                <a:schemeClr val="tx2"/>
              </a:solidFill>
            </a:endParaRPr>
          </a:p>
        </p:txBody>
      </p:sp>
      <p:sp>
        <p:nvSpPr>
          <p:cNvPr id="43" name="Text Box 45">
            <a:extLst>
              <a:ext uri="{FF2B5EF4-FFF2-40B4-BE49-F238E27FC236}">
                <a16:creationId xmlns:a16="http://schemas.microsoft.com/office/drawing/2014/main" id="{CCF5E7FC-F84A-2A95-BEE5-EE29646A3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775" y="1651000"/>
            <a:ext cx="3382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/>
            <a:r>
              <a:rPr lang="en-US" altLang="zh-CN" sz="2800" i="1">
                <a:solidFill>
                  <a:schemeClr val="tx2"/>
                </a:solidFill>
              </a:rPr>
              <a:t>i </a:t>
            </a:r>
            <a:r>
              <a:rPr lang="en-US" altLang="zh-CN" sz="2800">
                <a:solidFill>
                  <a:schemeClr val="tx2"/>
                </a:solidFill>
              </a:rPr>
              <a:t>           </a:t>
            </a:r>
            <a:r>
              <a:rPr lang="zh-CN" altLang="en-US" sz="2000">
                <a:solidFill>
                  <a:schemeClr val="tx2"/>
                </a:solidFill>
                <a:ea typeface="楷体_GB2312" pitchFamily="49" charset="-122"/>
              </a:rPr>
              <a:t>参考方向</a:t>
            </a:r>
          </a:p>
        </p:txBody>
      </p:sp>
      <p:sp>
        <p:nvSpPr>
          <p:cNvPr id="44" name="Line 46">
            <a:extLst>
              <a:ext uri="{FF2B5EF4-FFF2-40B4-BE49-F238E27FC236}">
                <a16:creationId xmlns:a16="http://schemas.microsoft.com/office/drawing/2014/main" id="{EAD0282C-66FB-FA3C-120F-1D8DE189D8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63763" y="2295525"/>
            <a:ext cx="4084637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" name="Text Box 47">
            <a:extLst>
              <a:ext uri="{FF2B5EF4-FFF2-40B4-BE49-F238E27FC236}">
                <a16:creationId xmlns:a16="http://schemas.microsoft.com/office/drawing/2014/main" id="{71CDD66E-2EC8-A543-4CCC-13741C798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2413169"/>
            <a:ext cx="585609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i="1" dirty="0" err="1">
                <a:solidFill>
                  <a:schemeClr val="tx2"/>
                </a:solidFill>
              </a:rPr>
              <a:t>i</a:t>
            </a:r>
            <a:r>
              <a:rPr lang="en-US" altLang="zh-CN" i="1" dirty="0">
                <a:solidFill>
                  <a:schemeClr val="tx2"/>
                </a:solidFill>
              </a:rPr>
              <a:t> </a:t>
            </a:r>
            <a:r>
              <a:rPr lang="en-US" altLang="zh-CN" dirty="0">
                <a:solidFill>
                  <a:schemeClr val="tx2"/>
                </a:solidFill>
              </a:rPr>
              <a:t>&gt; 0  </a:t>
            </a:r>
            <a:r>
              <a:rPr lang="zh-CN" altLang="en-US" dirty="0">
                <a:solidFill>
                  <a:schemeClr val="tx2"/>
                </a:solidFill>
              </a:rPr>
              <a:t>表示电流的参考方向与实际方向相同</a:t>
            </a:r>
          </a:p>
          <a:p>
            <a:r>
              <a:rPr lang="en-US" altLang="zh-CN" i="1" dirty="0" err="1">
                <a:solidFill>
                  <a:schemeClr val="tx2"/>
                </a:solidFill>
              </a:rPr>
              <a:t>i</a:t>
            </a:r>
            <a:r>
              <a:rPr lang="en-US" altLang="zh-CN" i="1" dirty="0">
                <a:solidFill>
                  <a:schemeClr val="tx2"/>
                </a:solidFill>
              </a:rPr>
              <a:t> </a:t>
            </a:r>
            <a:r>
              <a:rPr lang="en-US" altLang="zh-CN" dirty="0">
                <a:solidFill>
                  <a:schemeClr val="tx2"/>
                </a:solidFill>
              </a:rPr>
              <a:t>&lt; 0  </a:t>
            </a:r>
            <a:r>
              <a:rPr lang="zh-CN" altLang="en-US" dirty="0">
                <a:solidFill>
                  <a:schemeClr val="tx2"/>
                </a:solidFill>
              </a:rPr>
              <a:t>表示电流的参考方向与实际方向相反</a:t>
            </a:r>
          </a:p>
        </p:txBody>
      </p:sp>
      <p:sp>
        <p:nvSpPr>
          <p:cNvPr id="46" name="Line 48">
            <a:extLst>
              <a:ext uri="{FF2B5EF4-FFF2-40B4-BE49-F238E27FC236}">
                <a16:creationId xmlns:a16="http://schemas.microsoft.com/office/drawing/2014/main" id="{CFBCF5D2-2A4F-37DC-722F-0E0EB84BC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2120900"/>
            <a:ext cx="10287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453429BA-FBF9-5D57-7161-0AB0C17D077E}"/>
              </a:ext>
            </a:extLst>
          </p:cNvPr>
          <p:cNvSpPr txBox="1"/>
          <p:nvPr/>
        </p:nvSpPr>
        <p:spPr>
          <a:xfrm>
            <a:off x="3345346" y="435015"/>
            <a:ext cx="4600940" cy="36933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是一个关于电流走向的人为的“分析约定”</a:t>
            </a:r>
          </a:p>
        </p:txBody>
      </p:sp>
    </p:spTree>
    <p:extLst>
      <p:ext uri="{BB962C8B-B14F-4D97-AF65-F5344CB8AC3E}">
        <p14:creationId xmlns:p14="http://schemas.microsoft.com/office/powerpoint/2010/main" val="2020388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标题 1">
            <a:extLst>
              <a:ext uri="{FF2B5EF4-FFF2-40B4-BE49-F238E27FC236}">
                <a16:creationId xmlns:a16="http://schemas.microsoft.com/office/drawing/2014/main" id="{F310011B-E816-3940-A73B-C05ADD2860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kumimoji="1" lang="zh-CN" altLang="en-US" sz="3600" dirty="0"/>
              <a:t>电压（电势差）</a:t>
            </a:r>
            <a:br>
              <a:rPr kumimoji="1" lang="zh-CN" altLang="en-US" sz="3600" dirty="0"/>
            </a:br>
            <a:r>
              <a:rPr kumimoji="1" lang="zh-CN" altLang="en-US" sz="3200" dirty="0"/>
              <a:t>（</a:t>
            </a:r>
            <a:r>
              <a:rPr kumimoji="1" lang="en-US" altLang="zh-CN" sz="3200" dirty="0"/>
              <a:t>voltage,</a:t>
            </a:r>
            <a:r>
              <a:rPr kumimoji="1" lang="zh-CN" altLang="en-US" sz="3200" dirty="0"/>
              <a:t> </a:t>
            </a:r>
            <a:r>
              <a:rPr kumimoji="1" lang="en-US" altLang="zh-CN" sz="3200" dirty="0"/>
              <a:t>potential</a:t>
            </a:r>
            <a:r>
              <a:rPr kumimoji="1" lang="zh-CN" altLang="en-US" sz="3200" dirty="0"/>
              <a:t> </a:t>
            </a:r>
            <a:r>
              <a:rPr kumimoji="1" lang="en-US" altLang="zh-CN" sz="3200" dirty="0"/>
              <a:t>difference</a:t>
            </a:r>
            <a:r>
              <a:rPr kumimoji="1" lang="zh-CN" altLang="en-US" sz="3200" dirty="0"/>
              <a:t>）</a:t>
            </a:r>
            <a:endParaRPr kumimoji="1" lang="zh-CN" altLang="en-US" sz="3600" dirty="0"/>
          </a:p>
        </p:txBody>
      </p:sp>
      <p:sp>
        <p:nvSpPr>
          <p:cNvPr id="30722" name="内容占位符 2">
            <a:extLst>
              <a:ext uri="{FF2B5EF4-FFF2-40B4-BE49-F238E27FC236}">
                <a16:creationId xmlns:a16="http://schemas.microsoft.com/office/drawing/2014/main" id="{36A2E5AD-2005-7C41-BC38-BB59395A2C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440519"/>
            <a:ext cx="8578850" cy="4329112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sz="2400" dirty="0">
                <a:solidFill>
                  <a:srgbClr val="FF0000"/>
                </a:solidFill>
              </a:rPr>
              <a:t>移动电荷需要能量</a:t>
            </a:r>
            <a:r>
              <a:rPr kumimoji="1" lang="zh-CN" altLang="en-US" sz="2400" dirty="0"/>
              <a:t>；</a:t>
            </a:r>
          </a:p>
          <a:p>
            <a:r>
              <a:rPr kumimoji="1" lang="zh-CN" altLang="en-US" sz="2400" dirty="0"/>
              <a:t>电压的定义：</a:t>
            </a:r>
            <a:endParaRPr kumimoji="1" lang="en-US" altLang="zh-CN" sz="2400" dirty="0"/>
          </a:p>
          <a:p>
            <a:pPr lvl="1"/>
            <a:r>
              <a:rPr kumimoji="1" lang="zh-CN" altLang="en-US" sz="2000" b="1" dirty="0">
                <a:solidFill>
                  <a:srgbClr val="C00000"/>
                </a:solidFill>
              </a:rPr>
              <a:t>移动单位电荷所需的能量</a:t>
            </a:r>
            <a:r>
              <a:rPr kumimoji="1" lang="zh-CN" altLang="en-US" sz="2000" dirty="0"/>
              <a:t>，</a:t>
            </a:r>
          </a:p>
          <a:p>
            <a:r>
              <a:rPr kumimoji="1" lang="zh-CN" altLang="en-US" sz="2400" dirty="0"/>
              <a:t>电压的单位：</a:t>
            </a:r>
            <a:r>
              <a:rPr kumimoji="1" lang="en-US" altLang="zh-CN" sz="2400" dirty="0"/>
              <a:t>V</a:t>
            </a:r>
            <a:r>
              <a:rPr kumimoji="1" lang="zh-CN" altLang="en-US" sz="2400" dirty="0"/>
              <a:t>，</a:t>
            </a:r>
            <a:r>
              <a:rPr kumimoji="1" lang="en-US" altLang="zh-CN" sz="2400" dirty="0"/>
              <a:t>volt</a:t>
            </a:r>
            <a:endParaRPr kumimoji="1" lang="zh-CN" altLang="en-US" sz="2400" dirty="0"/>
          </a:p>
          <a:p>
            <a:endParaRPr kumimoji="1" lang="zh-CN" altLang="en-US" sz="2400" dirty="0"/>
          </a:p>
          <a:p>
            <a:r>
              <a:rPr kumimoji="1" lang="zh-CN" altLang="en-US" sz="2400" dirty="0"/>
              <a:t>电压的极性：</a:t>
            </a:r>
          </a:p>
          <a:p>
            <a:pPr lvl="1"/>
            <a:r>
              <a:rPr kumimoji="1" lang="en-US" altLang="zh-CN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kumimoji="1" lang="en-US" altLang="zh-CN" sz="2000" dirty="0"/>
              <a:t> &gt; 0</a:t>
            </a:r>
            <a:r>
              <a:rPr kumimoji="1" lang="zh-CN" altLang="en-US" sz="2000" dirty="0"/>
              <a:t>，表示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点的电势比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zh-CN" altLang="en-US" sz="2000" dirty="0"/>
              <a:t> 点高；</a:t>
            </a:r>
          </a:p>
          <a:p>
            <a:pPr lvl="1"/>
            <a:r>
              <a:rPr kumimoji="1" lang="en-US" altLang="zh-CN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kumimoji="1" lang="en-US" altLang="zh-CN" sz="2000" dirty="0"/>
              <a:t> &lt; 0</a:t>
            </a:r>
            <a:r>
              <a:rPr kumimoji="1" lang="zh-CN" altLang="en-US" sz="2000" dirty="0"/>
              <a:t>，表示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zh-CN" altLang="en-US" sz="2000" dirty="0"/>
              <a:t> 点的电势比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zh-CN" altLang="en-US" sz="2000" dirty="0"/>
              <a:t> 点低；</a:t>
            </a:r>
          </a:p>
          <a:p>
            <a:pPr lvl="1"/>
            <a:r>
              <a:rPr kumimoji="1" lang="zh-CN" altLang="en-US" sz="2000" dirty="0"/>
              <a:t> </a:t>
            </a:r>
          </a:p>
          <a:p>
            <a:endParaRPr kumimoji="1" lang="zh-CN" altLang="en-US" dirty="0"/>
          </a:p>
        </p:txBody>
      </p:sp>
      <p:pic>
        <p:nvPicPr>
          <p:cNvPr id="30724" name="图片 4">
            <a:extLst>
              <a:ext uri="{FF2B5EF4-FFF2-40B4-BE49-F238E27FC236}">
                <a16:creationId xmlns:a16="http://schemas.microsoft.com/office/drawing/2014/main" id="{28D53B85-6915-B842-A1A0-6FABB5ADF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79256"/>
            <a:ext cx="13843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图片 5">
            <a:extLst>
              <a:ext uri="{FF2B5EF4-FFF2-40B4-BE49-F238E27FC236}">
                <a16:creationId xmlns:a16="http://schemas.microsoft.com/office/drawing/2014/main" id="{99C81993-139F-5A42-AD56-3A239CEB3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7" y="4167529"/>
            <a:ext cx="5800742" cy="3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图片 9">
            <a:extLst>
              <a:ext uri="{FF2B5EF4-FFF2-40B4-BE49-F238E27FC236}">
                <a16:creationId xmlns:a16="http://schemas.microsoft.com/office/drawing/2014/main" id="{BB518039-DFDF-634B-95BB-E69790C82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726303"/>
            <a:ext cx="15875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幻灯片编号占位符 1">
            <a:extLst>
              <a:ext uri="{FF2B5EF4-FFF2-40B4-BE49-F238E27FC236}">
                <a16:creationId xmlns:a16="http://schemas.microsoft.com/office/drawing/2014/main" id="{167D42DB-881A-0841-A357-C31BC039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9B6568-B588-CD4F-B6B1-65FD4FBFEC57}" type="slidenum">
              <a:rPr lang="en-US" altLang="zh-CN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zh-CN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9830FA-ABEC-C242-8F20-B3A86161419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37176" y="3174823"/>
            <a:ext cx="2432174" cy="1200329"/>
          </a:xfrm>
          <a:prstGeom prst="rect">
            <a:avLst/>
          </a:prstGeom>
          <a:blipFill>
            <a:blip r:embed="rId5"/>
            <a:stretch>
              <a:fillRect l="-1026" t="-2041" b="-3061"/>
            </a:stretch>
          </a:blipFill>
          <a:ln w="19050">
            <a:noFill/>
          </a:ln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  <p:pic>
        <p:nvPicPr>
          <p:cNvPr id="30729" name="图片 8">
            <a:extLst>
              <a:ext uri="{FF2B5EF4-FFF2-40B4-BE49-F238E27FC236}">
                <a16:creationId xmlns:a16="http://schemas.microsoft.com/office/drawing/2014/main" id="{63086D09-4D20-1840-8A69-C1557A4875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213" y="4385114"/>
            <a:ext cx="1174630" cy="173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55EBBF8-D0D0-2048-9D7C-BD8BCC3EB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413" y="1398101"/>
            <a:ext cx="7596336" cy="103721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7C48A0F-E5B6-734B-93C2-F183E5EBFDBC}"/>
              </a:ext>
            </a:extLst>
          </p:cNvPr>
          <p:cNvSpPr txBox="1"/>
          <p:nvPr/>
        </p:nvSpPr>
        <p:spPr>
          <a:xfrm>
            <a:off x="254000" y="6117975"/>
            <a:ext cx="8432800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概念</a:t>
            </a:r>
            <a:r>
              <a:rPr kumimoji="1" lang="en-US" altLang="zh-CN" sz="2000" b="1" dirty="0"/>
              <a:t>3:</a:t>
            </a:r>
            <a:r>
              <a:rPr kumimoji="1" lang="zh-CN" altLang="en-US" sz="2000" b="1" dirty="0"/>
              <a:t> </a:t>
            </a:r>
            <a:r>
              <a:rPr kumimoji="1" lang="zh-CN" altLang="en-US" sz="2000" dirty="0"/>
              <a:t>在电路分析中，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电压</a:t>
            </a:r>
            <a:r>
              <a:rPr kumimoji="1" lang="zh-CN" altLang="en-US" sz="2000" dirty="0"/>
              <a:t>指电路中各节点相对于“地”节点的电势差，分析电路，我们需要计算出电路中各节点的电压值。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3B4D3BF7-E378-6E47-B3E1-AB7C82F53FF7}"/>
              </a:ext>
            </a:extLst>
          </p:cNvPr>
          <p:cNvSpPr txBox="1">
            <a:spLocks/>
          </p:cNvSpPr>
          <p:nvPr/>
        </p:nvSpPr>
        <p:spPr bwMode="auto">
          <a:xfrm>
            <a:off x="694826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/>
              <a:pPr>
                <a:defRPr/>
              </a:pPr>
              <a:t>8</a:t>
            </a:fld>
            <a:endParaRPr lang="en-US" altLang="zh-CN" dirty="0"/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44FC26AF-249E-A741-995D-8678766D8822}"/>
              </a:ext>
            </a:extLst>
          </p:cNvPr>
          <p:cNvCxnSpPr/>
          <p:nvPr/>
        </p:nvCxnSpPr>
        <p:spPr>
          <a:xfrm>
            <a:off x="2051720" y="2060848"/>
            <a:ext cx="273630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AE1FB74F-E712-D64E-841C-E37D82E89927}"/>
              </a:ext>
            </a:extLst>
          </p:cNvPr>
          <p:cNvCxnSpPr>
            <a:cxnSpLocks/>
          </p:cNvCxnSpPr>
          <p:nvPr/>
        </p:nvCxnSpPr>
        <p:spPr>
          <a:xfrm>
            <a:off x="5076056" y="2060848"/>
            <a:ext cx="187220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1">
            <a:extLst>
              <a:ext uri="{FF2B5EF4-FFF2-40B4-BE49-F238E27FC236}">
                <a16:creationId xmlns:a16="http://schemas.microsoft.com/office/drawing/2014/main" id="{2F582071-B859-924B-A72C-6AA6930DE6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电压 </a:t>
            </a:r>
          </a:p>
        </p:txBody>
      </p:sp>
      <p:sp>
        <p:nvSpPr>
          <p:cNvPr id="31746" name="内容占位符 2">
            <a:extLst>
              <a:ext uri="{FF2B5EF4-FFF2-40B4-BE49-F238E27FC236}">
                <a16:creationId xmlns:a16="http://schemas.microsoft.com/office/drawing/2014/main" id="{B955B920-425E-764D-A543-9C228590F8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5597527"/>
            <a:ext cx="8229600" cy="936625"/>
          </a:xfrm>
        </p:spPr>
        <p:txBody>
          <a:bodyPr/>
          <a:lstStyle/>
          <a:p>
            <a:r>
              <a:rPr kumimoji="1" lang="zh-CN" altLang="en-US" sz="2400" dirty="0"/>
              <a:t>信号（</a:t>
            </a:r>
            <a:r>
              <a:rPr kumimoji="1" lang="en-US" altLang="zh-CN" sz="2400" dirty="0"/>
              <a:t>signal</a:t>
            </a:r>
            <a:r>
              <a:rPr kumimoji="1" lang="zh-CN" altLang="en-US" sz="2400" dirty="0"/>
              <a:t>）。用来传达信息，电压、电流、甚至电磁波都可以是信号。</a:t>
            </a:r>
          </a:p>
          <a:p>
            <a:pPr>
              <a:buFontTx/>
              <a:buNone/>
            </a:pPr>
            <a:endParaRPr kumimoji="1" lang="zh-CN" altLang="en-US" sz="2800" dirty="0"/>
          </a:p>
          <a:p>
            <a:endParaRPr kumimoji="1" lang="zh-CN" altLang="en-US" sz="2800" dirty="0"/>
          </a:p>
        </p:txBody>
      </p:sp>
      <p:pic>
        <p:nvPicPr>
          <p:cNvPr id="31747" name="图片 3">
            <a:extLst>
              <a:ext uri="{FF2B5EF4-FFF2-40B4-BE49-F238E27FC236}">
                <a16:creationId xmlns:a16="http://schemas.microsoft.com/office/drawing/2014/main" id="{B84AB798-31D3-1243-8C4A-78EC00E6C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4613"/>
            <a:ext cx="34163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文本框 4">
            <a:extLst>
              <a:ext uri="{FF2B5EF4-FFF2-40B4-BE49-F238E27FC236}">
                <a16:creationId xmlns:a16="http://schemas.microsoft.com/office/drawing/2014/main" id="{78EF019C-364E-1F4A-846D-BC280A069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204261"/>
            <a:ext cx="774700" cy="36830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1800" b="1" dirty="0">
                <a:solidFill>
                  <a:srgbClr val="FF0000"/>
                </a:solidFill>
              </a:rPr>
              <a:t>same</a:t>
            </a:r>
            <a:endParaRPr kumimoji="1" lang="zh-CN" altLang="en-US" sz="1800" b="1" dirty="0">
              <a:solidFill>
                <a:srgbClr val="FF0000"/>
              </a:solidFill>
            </a:endParaRPr>
          </a:p>
        </p:txBody>
      </p:sp>
      <p:sp>
        <p:nvSpPr>
          <p:cNvPr id="31749" name="文本框 5">
            <a:extLst>
              <a:ext uri="{FF2B5EF4-FFF2-40B4-BE49-F238E27FC236}">
                <a16:creationId xmlns:a16="http://schemas.microsoft.com/office/drawing/2014/main" id="{4DA113BC-EAF5-BC41-983C-3F937494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6533" y="1162182"/>
            <a:ext cx="41120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b="1" dirty="0">
                <a:solidFill>
                  <a:srgbClr val="0070C0"/>
                </a:solidFill>
              </a:rPr>
              <a:t>直流电压（</a:t>
            </a:r>
            <a:r>
              <a:rPr kumimoji="1" lang="en-US" altLang="zh-CN" sz="1800" b="1" dirty="0">
                <a:solidFill>
                  <a:srgbClr val="0070C0"/>
                </a:solidFill>
              </a:rPr>
              <a:t>DC</a:t>
            </a:r>
            <a:r>
              <a:rPr kumimoji="1" lang="zh-CN" altLang="en-US" sz="1800" b="1" dirty="0">
                <a:solidFill>
                  <a:srgbClr val="0070C0"/>
                </a:solidFill>
              </a:rPr>
              <a:t>）：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电压极性不随时间变化</a:t>
            </a:r>
            <a:endParaRPr kumimoji="1" lang="en-US" altLang="zh-CN" sz="1800" dirty="0"/>
          </a:p>
          <a:p>
            <a:pPr eaLnBrk="1" hangingPunct="1">
              <a:spcBef>
                <a:spcPct val="0"/>
              </a:spcBef>
            </a:pPr>
            <a:r>
              <a:rPr kumimoji="1" lang="en-US" altLang="zh-CN" sz="1800" dirty="0"/>
              <a:t>【</a:t>
            </a:r>
            <a:r>
              <a:rPr kumimoji="1" lang="zh-CN" altLang="en-US" sz="1800" dirty="0"/>
              <a:t>一般情况</a:t>
            </a:r>
            <a:r>
              <a:rPr kumimoji="1" lang="en-US" altLang="zh-CN" sz="1800" dirty="0"/>
              <a:t>】</a:t>
            </a:r>
            <a:r>
              <a:rPr kumimoji="1" lang="zh-CN" altLang="en-US" sz="1800" dirty="0"/>
              <a:t>电压值不随时间变化；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用</a:t>
            </a:r>
            <a:r>
              <a:rPr kumimoji="1" lang="zh-CN" altLang="en-US" sz="1800" dirty="0">
                <a:solidFill>
                  <a:srgbClr val="FF0000"/>
                </a:solidFill>
              </a:rPr>
              <a:t>大写的 </a:t>
            </a:r>
            <a:r>
              <a:rPr kumimoji="1"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zh-CN" altLang="en-US" sz="1800" i="1" dirty="0">
                <a:solidFill>
                  <a:srgbClr val="FF0000"/>
                </a:solidFill>
              </a:rPr>
              <a:t> </a:t>
            </a:r>
            <a:r>
              <a:rPr kumimoji="1" lang="zh-CN" altLang="en-US" sz="1800" dirty="0"/>
              <a:t>表示；</a:t>
            </a:r>
          </a:p>
        </p:txBody>
      </p:sp>
      <p:sp>
        <p:nvSpPr>
          <p:cNvPr id="31750" name="文本框 6">
            <a:extLst>
              <a:ext uri="{FF2B5EF4-FFF2-40B4-BE49-F238E27FC236}">
                <a16:creationId xmlns:a16="http://schemas.microsoft.com/office/drawing/2014/main" id="{6F455819-51F2-F649-8EBB-1C82F5BAB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6533" y="2686361"/>
            <a:ext cx="41120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1800" b="1" dirty="0">
                <a:solidFill>
                  <a:srgbClr val="0070C0"/>
                </a:solidFill>
              </a:rPr>
              <a:t>交流电压（</a:t>
            </a:r>
            <a:r>
              <a:rPr kumimoji="1" lang="en-US" altLang="zh-CN" sz="1800" b="1" dirty="0">
                <a:solidFill>
                  <a:srgbClr val="0070C0"/>
                </a:solidFill>
              </a:rPr>
              <a:t>AC</a:t>
            </a:r>
            <a:r>
              <a:rPr kumimoji="1" lang="zh-CN" altLang="en-US" sz="1800" b="1" dirty="0">
                <a:solidFill>
                  <a:srgbClr val="0070C0"/>
                </a:solidFill>
              </a:rPr>
              <a:t>）：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电压极性随时间变化</a:t>
            </a:r>
            <a:endParaRPr kumimoji="1" lang="en-US" altLang="zh-CN" sz="1800" dirty="0"/>
          </a:p>
          <a:p>
            <a:pPr eaLnBrk="1" hangingPunct="1">
              <a:spcBef>
                <a:spcPct val="0"/>
              </a:spcBef>
            </a:pPr>
            <a:r>
              <a:rPr kumimoji="1" lang="en-US" altLang="zh-CN" sz="1800" dirty="0"/>
              <a:t>【</a:t>
            </a:r>
            <a:r>
              <a:rPr kumimoji="1" lang="zh-CN" altLang="en-US" sz="1800" dirty="0"/>
              <a:t>一般情况</a:t>
            </a:r>
            <a:r>
              <a:rPr kumimoji="1" lang="en-US" altLang="zh-CN" sz="1800" dirty="0"/>
              <a:t>】</a:t>
            </a:r>
            <a:r>
              <a:rPr kumimoji="1" lang="zh-CN" altLang="en-US" sz="1800" dirty="0"/>
              <a:t>电压随时间正弦变化；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1800" dirty="0"/>
              <a:t>用</a:t>
            </a:r>
            <a:r>
              <a:rPr kumimoji="1" lang="zh-CN" altLang="en-US" sz="1800" dirty="0">
                <a:solidFill>
                  <a:srgbClr val="FF0000"/>
                </a:solidFill>
              </a:rPr>
              <a:t>小写的 </a:t>
            </a:r>
            <a:r>
              <a:rPr kumimoji="1" lang="en-US" altLang="zh-CN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zh-CN" altLang="en-US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1800" dirty="0"/>
              <a:t>表示；</a:t>
            </a:r>
          </a:p>
        </p:txBody>
      </p:sp>
      <p:pic>
        <p:nvPicPr>
          <p:cNvPr id="31751" name="图片 7">
            <a:extLst>
              <a:ext uri="{FF2B5EF4-FFF2-40B4-BE49-F238E27FC236}">
                <a16:creationId xmlns:a16="http://schemas.microsoft.com/office/drawing/2014/main" id="{C836D9F3-5478-E742-A282-70F46BBDB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08438"/>
            <a:ext cx="43561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7122945E-BB5A-8F4B-B97A-F582FCA909BE}"/>
              </a:ext>
            </a:extLst>
          </p:cNvPr>
          <p:cNvCxnSpPr/>
          <p:nvPr/>
        </p:nvCxnSpPr>
        <p:spPr>
          <a:xfrm>
            <a:off x="1692277" y="4713288"/>
            <a:ext cx="7921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2D4F1001-61AC-6B43-8044-982A368E5EEC}"/>
              </a:ext>
            </a:extLst>
          </p:cNvPr>
          <p:cNvCxnSpPr/>
          <p:nvPr/>
        </p:nvCxnSpPr>
        <p:spPr>
          <a:xfrm>
            <a:off x="3708402" y="4365625"/>
            <a:ext cx="7921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2AD0F6B8-FAC3-0041-B99E-E438034C159B}"/>
              </a:ext>
            </a:extLst>
          </p:cNvPr>
          <p:cNvCxnSpPr/>
          <p:nvPr/>
        </p:nvCxnSpPr>
        <p:spPr>
          <a:xfrm>
            <a:off x="1843088" y="5013325"/>
            <a:ext cx="792162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4FF6183A-C443-8D4B-845F-A516F6FD11F5}"/>
              </a:ext>
            </a:extLst>
          </p:cNvPr>
          <p:cNvCxnSpPr/>
          <p:nvPr/>
        </p:nvCxnSpPr>
        <p:spPr>
          <a:xfrm>
            <a:off x="3559177" y="5013325"/>
            <a:ext cx="792163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6" name="文本框 13">
            <a:extLst>
              <a:ext uri="{FF2B5EF4-FFF2-40B4-BE49-F238E27FC236}">
                <a16:creationId xmlns:a16="http://schemas.microsoft.com/office/drawing/2014/main" id="{8E3A8E39-E353-8945-9795-3611C6E73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8" y="4298643"/>
            <a:ext cx="3038011" cy="1015663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kumimoji="1" lang="zh-CN" altLang="en-US" sz="2000" dirty="0">
                <a:solidFill>
                  <a:srgbClr val="0432FF"/>
                </a:solidFill>
              </a:rPr>
              <a:t>分析电路中的元件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 dirty="0"/>
              <a:t>电流：流过元件</a:t>
            </a:r>
          </a:p>
          <a:p>
            <a:pPr eaLnBrk="1" hangingPunct="1">
              <a:spcBef>
                <a:spcPct val="0"/>
              </a:spcBef>
            </a:pPr>
            <a:r>
              <a:rPr kumimoji="1" lang="zh-CN" altLang="en-US" sz="2000" dirty="0"/>
              <a:t>电压：元件两端点之间</a:t>
            </a: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37641EB0-8BB7-6E45-BED1-8EEE0D989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36513"/>
            <a:ext cx="2133600" cy="476250"/>
          </a:xfrm>
        </p:spPr>
        <p:txBody>
          <a:bodyPr/>
          <a:lstStyle/>
          <a:p>
            <a:pPr>
              <a:defRPr/>
            </a:pPr>
            <a:fld id="{6C1E34A1-BD04-B143-A538-2BB0BE278DBD}" type="slidenum">
              <a:rPr lang="en-US" altLang="zh-CN" smtClean="0"/>
              <a:t>9</a:t>
            </a:fld>
            <a:endParaRPr lang="en-US" altLang="zh-C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6778</TotalTime>
  <Words>2722</Words>
  <Application>Microsoft Office PowerPoint</Application>
  <PresentationFormat>全屏显示(4:3)</PresentationFormat>
  <Paragraphs>404</Paragraphs>
  <Slides>42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42</vt:i4>
      </vt:variant>
    </vt:vector>
  </HeadingPairs>
  <TitlesOfParts>
    <vt:vector size="59" baseType="lpstr">
      <vt:lpstr>CommonBullets</vt:lpstr>
      <vt:lpstr>Monotype Sorts</vt:lpstr>
      <vt:lpstr>仿宋_GB2312</vt:lpstr>
      <vt:lpstr>黑体</vt:lpstr>
      <vt:lpstr>楷体_GB2312</vt:lpstr>
      <vt:lpstr>宋体</vt:lpstr>
      <vt:lpstr>Arial</vt:lpstr>
      <vt:lpstr>Calibri</vt:lpstr>
      <vt:lpstr>Cambria Math</vt:lpstr>
      <vt:lpstr>Symbol</vt:lpstr>
      <vt:lpstr>Times New Roman</vt:lpstr>
      <vt:lpstr>Wingdings</vt:lpstr>
      <vt:lpstr>Wingdings 2</vt:lpstr>
      <vt:lpstr>默认设计模板</vt:lpstr>
      <vt:lpstr>Image</vt:lpstr>
      <vt:lpstr>Equation</vt:lpstr>
      <vt:lpstr>Bitmap Image</vt:lpstr>
      <vt:lpstr>电子电路基础</vt:lpstr>
      <vt:lpstr>电荷（Charge）</vt:lpstr>
      <vt:lpstr>电流（current）</vt:lpstr>
      <vt:lpstr>电流</vt:lpstr>
      <vt:lpstr>直流 vs 交流</vt:lpstr>
      <vt:lpstr>PowerPoint 演示文稿</vt:lpstr>
      <vt:lpstr>PowerPoint 演示文稿</vt:lpstr>
      <vt:lpstr>电压（电势差） （voltage, potential difference）</vt:lpstr>
      <vt:lpstr>电压 </vt:lpstr>
      <vt:lpstr>PowerPoint 演示文稿</vt:lpstr>
      <vt:lpstr>PowerPoint 演示文稿</vt:lpstr>
      <vt:lpstr>PowerPoint 演示文稿</vt:lpstr>
      <vt:lpstr>功率（Power）和能量（Energy）</vt:lpstr>
      <vt:lpstr>吸收功率 or 输出功率？</vt:lpstr>
      <vt:lpstr>功率和能量</vt:lpstr>
      <vt:lpstr>例题</vt:lpstr>
      <vt:lpstr>例题</vt:lpstr>
      <vt:lpstr>例题</vt:lpstr>
      <vt:lpstr>PowerPoint 演示文稿</vt:lpstr>
      <vt:lpstr>PowerPoint 演示文稿</vt:lpstr>
      <vt:lpstr>电路元件</vt:lpstr>
      <vt:lpstr>电路元件</vt:lpstr>
      <vt:lpstr>电路元件</vt:lpstr>
      <vt:lpstr>电路元件</vt:lpstr>
      <vt:lpstr>PowerPoint 演示文稿</vt:lpstr>
      <vt:lpstr>欧姆定律（Ohm’s Law）</vt:lpstr>
      <vt:lpstr>常用材料的电阻率</vt:lpstr>
      <vt:lpstr>PowerPoint 演示文稿</vt:lpstr>
      <vt:lpstr>PowerPoint 演示文稿</vt:lpstr>
      <vt:lpstr>欧姆定律</vt:lpstr>
      <vt:lpstr>欧姆定律</vt:lpstr>
      <vt:lpstr>PowerPoint 演示文稿</vt:lpstr>
      <vt:lpstr>欧姆定律</vt:lpstr>
      <vt:lpstr>支路（Branches），节点/结点（Nodes），回路（Loops），网孔（Mesh）的基本概念</vt:lpstr>
      <vt:lpstr>串联（series）和并联（parallel）</vt:lpstr>
      <vt:lpstr>基尔霍夫定律（Kirchhoff’s Laws）</vt:lpstr>
      <vt:lpstr>PowerPoint 演示文稿</vt:lpstr>
      <vt:lpstr>例题</vt:lpstr>
      <vt:lpstr>PowerPoint 演示文稿</vt:lpstr>
      <vt:lpstr>PowerPoint 演示文稿</vt:lpstr>
      <vt:lpstr>例题</vt:lpstr>
      <vt:lpstr>欧姆定律 + KCL + KVL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电子电路基础</dc:title>
  <dc:creator>Microsoft 帐户</dc:creator>
  <cp:lastModifiedBy>2144882902@qq.com</cp:lastModifiedBy>
  <cp:revision>207</cp:revision>
  <cp:lastPrinted>2018-09-17T08:03:23Z</cp:lastPrinted>
  <dcterms:created xsi:type="dcterms:W3CDTF">2015-09-14T14:50:04Z</dcterms:created>
  <dcterms:modified xsi:type="dcterms:W3CDTF">2026-08-03T08:45:00Z</dcterms:modified>
</cp:coreProperties>
</file>