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9"/>
  </p:notesMasterIdLst>
  <p:sldIdLst>
    <p:sldId id="406" r:id="rId2"/>
    <p:sldId id="871" r:id="rId3"/>
    <p:sldId id="874" r:id="rId4"/>
    <p:sldId id="875" r:id="rId5"/>
    <p:sldId id="876" r:id="rId6"/>
    <p:sldId id="877" r:id="rId7"/>
    <p:sldId id="878" r:id="rId8"/>
    <p:sldId id="879" r:id="rId9"/>
    <p:sldId id="880" r:id="rId10"/>
    <p:sldId id="881" r:id="rId11"/>
    <p:sldId id="882" r:id="rId12"/>
    <p:sldId id="883" r:id="rId13"/>
    <p:sldId id="914" r:id="rId14"/>
    <p:sldId id="884" r:id="rId15"/>
    <p:sldId id="885" r:id="rId16"/>
    <p:sldId id="886" r:id="rId17"/>
    <p:sldId id="887" r:id="rId18"/>
    <p:sldId id="888" r:id="rId19"/>
    <p:sldId id="959" r:id="rId20"/>
    <p:sldId id="890" r:id="rId21"/>
    <p:sldId id="891" r:id="rId22"/>
    <p:sldId id="917" r:id="rId23"/>
    <p:sldId id="892" r:id="rId24"/>
    <p:sldId id="893" r:id="rId25"/>
    <p:sldId id="918" r:id="rId26"/>
    <p:sldId id="919" r:id="rId27"/>
    <p:sldId id="960" r:id="rId28"/>
    <p:sldId id="973" r:id="rId29"/>
    <p:sldId id="961" r:id="rId30"/>
    <p:sldId id="962" r:id="rId31"/>
    <p:sldId id="956" r:id="rId32"/>
    <p:sldId id="963" r:id="rId33"/>
    <p:sldId id="964" r:id="rId34"/>
    <p:sldId id="974" r:id="rId35"/>
    <p:sldId id="965" r:id="rId36"/>
    <p:sldId id="966" r:id="rId37"/>
    <p:sldId id="967" r:id="rId38"/>
    <p:sldId id="968" r:id="rId39"/>
    <p:sldId id="969" r:id="rId40"/>
    <p:sldId id="970" r:id="rId41"/>
    <p:sldId id="945" r:id="rId42"/>
    <p:sldId id="952" r:id="rId43"/>
    <p:sldId id="946" r:id="rId44"/>
    <p:sldId id="947" r:id="rId45"/>
    <p:sldId id="951" r:id="rId46"/>
    <p:sldId id="416" r:id="rId47"/>
    <p:sldId id="938" r:id="rId48"/>
    <p:sldId id="417" r:id="rId49"/>
    <p:sldId id="418" r:id="rId50"/>
    <p:sldId id="465" r:id="rId51"/>
    <p:sldId id="957" r:id="rId52"/>
    <p:sldId id="958" r:id="rId53"/>
    <p:sldId id="971" r:id="rId54"/>
    <p:sldId id="972" r:id="rId55"/>
    <p:sldId id="955" r:id="rId56"/>
    <p:sldId id="975" r:id="rId57"/>
    <p:sldId id="954" r:id="rId58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sz="16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sz="16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sz="16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sz="16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432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323" autoAdjust="0"/>
    <p:restoredTop sz="93385" autoAdjust="0"/>
  </p:normalViewPr>
  <p:slideViewPr>
    <p:cSldViewPr>
      <p:cViewPr varScale="1">
        <p:scale>
          <a:sx n="82" d="100"/>
          <a:sy n="82" d="100"/>
        </p:scale>
        <p:origin x="1203" y="51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84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61" Type="http://schemas.openxmlformats.org/officeDocument/2006/relationships/viewProps" Target="view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>
            <a:extLst>
              <a:ext uri="{FF2B5EF4-FFF2-40B4-BE49-F238E27FC236}">
                <a16:creationId xmlns:a16="http://schemas.microsoft.com/office/drawing/2014/main" id="{D96723B4-EF51-9447-9980-2F1E24AE1B62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 smtClean="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4035" name="Rectangle 3">
            <a:extLst>
              <a:ext uri="{FF2B5EF4-FFF2-40B4-BE49-F238E27FC236}">
                <a16:creationId xmlns:a16="http://schemas.microsoft.com/office/drawing/2014/main" id="{0E7569BB-14FF-D44C-BBF2-F3AEC44700E1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2052" name="Rectangle 4">
            <a:extLst>
              <a:ext uri="{FF2B5EF4-FFF2-40B4-BE49-F238E27FC236}">
                <a16:creationId xmlns:a16="http://schemas.microsoft.com/office/drawing/2014/main" id="{2772F94E-5DFF-B046-BC96-EC0CB0EC2A48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44037" name="Rectangle 5">
            <a:extLst>
              <a:ext uri="{FF2B5EF4-FFF2-40B4-BE49-F238E27FC236}">
                <a16:creationId xmlns:a16="http://schemas.microsoft.com/office/drawing/2014/main" id="{E1879393-BB11-8045-9734-12E4DABC5975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44038" name="Rectangle 6">
            <a:extLst>
              <a:ext uri="{FF2B5EF4-FFF2-40B4-BE49-F238E27FC236}">
                <a16:creationId xmlns:a16="http://schemas.microsoft.com/office/drawing/2014/main" id="{E20300D6-55A9-7048-B4E3-E581922A2F15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 smtClean="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4039" name="Rectangle 7">
            <a:extLst>
              <a:ext uri="{FF2B5EF4-FFF2-40B4-BE49-F238E27FC236}">
                <a16:creationId xmlns:a16="http://schemas.microsoft.com/office/drawing/2014/main" id="{3EDE4F43-A263-B048-A578-145EF801800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BC432772-B35F-B048-A181-DD8E5F56BAC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C432772-B35F-B048-A181-DD8E5F56BACF}" type="slidenum">
              <a:rPr lang="en-US" altLang="zh-CN" smtClean="0"/>
              <a:pPr>
                <a:defRPr/>
              </a:pPr>
              <a:t>1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848515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>
            <a:extLst>
              <a:ext uri="{FF2B5EF4-FFF2-40B4-BE49-F238E27FC236}">
                <a16:creationId xmlns:a16="http://schemas.microsoft.com/office/drawing/2014/main" id="{2BEDE431-7654-7141-A462-8C47C437C6E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F47DABFA-D483-1D44-A9EF-CBE549F525C0}" type="slidenum">
              <a:rPr lang="en-US" altLang="zh-CN" sz="1200" smtClean="0">
                <a:latin typeface="Arial" panose="020B0604020202020204" pitchFamily="34" charset="0"/>
              </a:rPr>
              <a:pPr/>
              <a:t>20</a:t>
            </a:fld>
            <a:endParaRPr lang="en-US" altLang="zh-CN" sz="1200">
              <a:latin typeface="Arial" panose="020B0604020202020204" pitchFamily="34" charset="0"/>
            </a:endParaRPr>
          </a:p>
        </p:txBody>
      </p:sp>
      <p:sp>
        <p:nvSpPr>
          <p:cNvPr id="23555" name="Rectangle 2">
            <a:extLst>
              <a:ext uri="{FF2B5EF4-FFF2-40B4-BE49-F238E27FC236}">
                <a16:creationId xmlns:a16="http://schemas.microsoft.com/office/drawing/2014/main" id="{A063E785-BF2C-9A49-9D6E-795A41299E9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6" name="Rectangle 3">
            <a:extLst>
              <a:ext uri="{FF2B5EF4-FFF2-40B4-BE49-F238E27FC236}">
                <a16:creationId xmlns:a16="http://schemas.microsoft.com/office/drawing/2014/main" id="{8789B662-25C1-9B48-8D31-1A6F857FBCB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zh-CN" altLang="zh-CN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幻灯片图像占位符 1">
            <a:extLst>
              <a:ext uri="{FF2B5EF4-FFF2-40B4-BE49-F238E27FC236}">
                <a16:creationId xmlns:a16="http://schemas.microsoft.com/office/drawing/2014/main" id="{D6136560-998A-B747-89D5-7E41620B38A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7651" name="备注占位符 2">
            <a:extLst>
              <a:ext uri="{FF2B5EF4-FFF2-40B4-BE49-F238E27FC236}">
                <a16:creationId xmlns:a16="http://schemas.microsoft.com/office/drawing/2014/main" id="{AE9193CA-C3B3-6143-8588-5C7E2ECC5F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27652" name="灯片编号占位符 3">
            <a:extLst>
              <a:ext uri="{FF2B5EF4-FFF2-40B4-BE49-F238E27FC236}">
                <a16:creationId xmlns:a16="http://schemas.microsoft.com/office/drawing/2014/main" id="{6B1B3F9F-EEFF-084A-8F4F-D27F050BFB5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57D88D0E-D1ED-0743-9647-5ACD6061E091}" type="slidenum">
              <a:rPr lang="en-US" altLang="zh-CN" sz="1200" smtClean="0">
                <a:latin typeface="Arial" panose="020B0604020202020204" pitchFamily="34" charset="0"/>
              </a:rPr>
              <a:pPr/>
              <a:t>23</a:t>
            </a:fld>
            <a:endParaRPr lang="en-US" altLang="zh-CN" sz="120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Image Placeholder 1">
            <a:extLst>
              <a:ext uri="{FF2B5EF4-FFF2-40B4-BE49-F238E27FC236}">
                <a16:creationId xmlns:a16="http://schemas.microsoft.com/office/drawing/2014/main" id="{7916EF74-3097-4248-9405-9B796007687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0723" name="Notes Placeholder 2">
            <a:extLst>
              <a:ext uri="{FF2B5EF4-FFF2-40B4-BE49-F238E27FC236}">
                <a16:creationId xmlns:a16="http://schemas.microsoft.com/office/drawing/2014/main" id="{416ED512-4756-BD4D-B822-4B2489C1CF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en-US" altLang="zh-CN">
                <a:latin typeface="Arial" panose="020B0604020202020204" pitchFamily="34" charset="0"/>
              </a:rPr>
              <a:t>This is a semiconductor diode.  Anode and cathode are old terms from vacuum tube circuits.</a:t>
            </a:r>
          </a:p>
        </p:txBody>
      </p:sp>
      <p:sp>
        <p:nvSpPr>
          <p:cNvPr id="30724" name="Slide Number Placeholder 3">
            <a:extLst>
              <a:ext uri="{FF2B5EF4-FFF2-40B4-BE49-F238E27FC236}">
                <a16:creationId xmlns:a16="http://schemas.microsoft.com/office/drawing/2014/main" id="{FB6E1863-E5EF-7E43-B7B4-A749F697EB0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69BC49AB-5FB7-FE40-ABFF-6AD455257FB4}" type="slidenum">
              <a:rPr lang="en-US" altLang="zh-CN" smtClean="0"/>
              <a:pPr>
                <a:spcBef>
                  <a:spcPct val="0"/>
                </a:spcBef>
              </a:pPr>
              <a:t>25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幻灯片图像占位符 1">
            <a:extLst>
              <a:ext uri="{FF2B5EF4-FFF2-40B4-BE49-F238E27FC236}">
                <a16:creationId xmlns:a16="http://schemas.microsoft.com/office/drawing/2014/main" id="{F1E0839D-E3AD-7E45-92A2-6D243849EE6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171" name="备注占位符 2">
            <a:extLst>
              <a:ext uri="{FF2B5EF4-FFF2-40B4-BE49-F238E27FC236}">
                <a16:creationId xmlns:a16="http://schemas.microsoft.com/office/drawing/2014/main" id="{AF191CA9-5A36-8440-B9DA-8905BD2A44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7172" name="灯片编号占位符 3">
            <a:extLst>
              <a:ext uri="{FF2B5EF4-FFF2-40B4-BE49-F238E27FC236}">
                <a16:creationId xmlns:a16="http://schemas.microsoft.com/office/drawing/2014/main" id="{49627B34-4C6E-7B49-BF5D-0AA759F9D60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E1F3773A-7D04-2E48-99BE-C129F0DB535A}" type="slidenum">
              <a:rPr lang="en-US" altLang="zh-CN" sz="1200" smtClean="0">
                <a:latin typeface="Arial" panose="020B0604020202020204" pitchFamily="34" charset="0"/>
              </a:rPr>
              <a:pPr/>
              <a:t>46</a:t>
            </a:fld>
            <a:endParaRPr lang="en-US" altLang="zh-CN" sz="120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47229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449ADF8F-9698-784B-B7C4-25A9F45F27B9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  <a:p>
            <a:pPr>
              <a:defRPr/>
            </a:pPr>
            <a:r>
              <a:rPr lang="en-US" altLang="zh-CN"/>
              <a:t>Oxford University Publishing</a:t>
            </a:r>
          </a:p>
          <a:p>
            <a:pPr>
              <a:defRPr/>
            </a:pPr>
            <a:r>
              <a:rPr lang="en-US" altLang="zh-CN"/>
              <a:t>Microelectronic Circuits by Adel S. Sedra and Kenneth C. Smith (0195323033)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A7C762EC-F135-D34A-B686-4F71881DF2F3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A14099-C4F4-0346-AEE7-6CDA5EC19E2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891177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7F77C7C9-BA45-8744-90B1-336A56412EF9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  <a:p>
            <a:pPr>
              <a:defRPr/>
            </a:pPr>
            <a:r>
              <a:rPr lang="en-US" altLang="zh-CN"/>
              <a:t>Oxford University Publishing</a:t>
            </a:r>
          </a:p>
          <a:p>
            <a:pPr>
              <a:defRPr/>
            </a:pPr>
            <a:r>
              <a:rPr lang="en-US" altLang="zh-CN"/>
              <a:t>Microelectronic Circuits by Adel S. Sedra and Kenneth C. Smith (0195323033)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C6321C76-6E93-9F45-87BA-E9C9C0699284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37A146-861A-6C4F-9650-EF34DAA779E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653048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24650" y="152400"/>
            <a:ext cx="2190750" cy="59436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2400" y="152400"/>
            <a:ext cx="6419850" cy="59436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9BA15E5B-1C7F-A14C-B55C-18C576AE2A2A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  <a:p>
            <a:pPr>
              <a:defRPr/>
            </a:pPr>
            <a:r>
              <a:rPr lang="en-US" altLang="zh-CN"/>
              <a:t>Oxford University Publishing</a:t>
            </a:r>
          </a:p>
          <a:p>
            <a:pPr>
              <a:defRPr/>
            </a:pPr>
            <a:r>
              <a:rPr lang="en-US" altLang="zh-CN"/>
              <a:t>Microelectronic Circuits by Adel S. Sedra and Kenneth C. Smith (0195323033)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C4A06E93-B382-4640-9EC9-5869095E851C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B9DEDC-6794-9B46-9F5B-7FD764AB2B4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143381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52400"/>
            <a:ext cx="3657600" cy="12954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52400" y="2057400"/>
            <a:ext cx="4305300" cy="4038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2057400"/>
            <a:ext cx="4305300" cy="4038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388EA31-EB3F-9F4A-8B8C-B18720D7C9C0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  <a:p>
            <a:pPr>
              <a:defRPr/>
            </a:pPr>
            <a:r>
              <a:rPr lang="en-US" altLang="zh-CN"/>
              <a:t>Oxford University Publishing</a:t>
            </a:r>
          </a:p>
          <a:p>
            <a:pPr>
              <a:defRPr/>
            </a:pPr>
            <a:r>
              <a:rPr lang="en-US" altLang="zh-CN"/>
              <a:t>Microelectronic Circuits by Adel S. Sedra and Kenneth C. Smith (0195323033)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5380747D-C435-9944-B6B1-D7B908A0CEE8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D70B75-3DD9-2849-8C23-0576FAC5097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3703785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52400"/>
            <a:ext cx="3657600" cy="12954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52400" y="2057400"/>
            <a:ext cx="4305300" cy="4038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10100" y="2057400"/>
            <a:ext cx="4305300" cy="19431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10100" y="4152900"/>
            <a:ext cx="4305300" cy="19431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5423A02-7EB4-C14A-84F2-989381CFFFC9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  <a:p>
            <a:pPr>
              <a:defRPr/>
            </a:pPr>
            <a:r>
              <a:rPr lang="en-US" altLang="zh-CN"/>
              <a:t>Oxford University Publishing</a:t>
            </a:r>
          </a:p>
          <a:p>
            <a:pPr>
              <a:defRPr/>
            </a:pPr>
            <a:r>
              <a:rPr lang="en-US" altLang="zh-CN"/>
              <a:t>Microelectronic Circuits by Adel S. Sedra and Kenneth C. Smith (0195323033)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4DDCFA9-3216-0144-A29E-1AF68D463761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6D37E8-886E-974E-9D5E-F545E4AEF72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854818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DE7012BD-B285-FC44-8AA3-1E3E46B57315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  <a:p>
            <a:pPr>
              <a:defRPr/>
            </a:pPr>
            <a:r>
              <a:rPr lang="en-US" altLang="zh-CN"/>
              <a:t>Oxford University Publishing</a:t>
            </a:r>
          </a:p>
          <a:p>
            <a:pPr>
              <a:defRPr/>
            </a:pPr>
            <a:r>
              <a:rPr lang="en-US" altLang="zh-CN"/>
              <a:t>Microelectronic Circuits by Adel S. Sedra and Kenneth C. Smith (0195323033)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5776865D-B8DE-F748-B43C-AC5F7DAA52E3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FA399A-71F2-1247-B691-6E424DDA522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136369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15ED0262-542B-E44A-AB7E-1ED9C5F43F6F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  <a:p>
            <a:pPr>
              <a:defRPr/>
            </a:pPr>
            <a:r>
              <a:rPr lang="en-US" altLang="zh-CN"/>
              <a:t>Oxford University Publishing</a:t>
            </a:r>
          </a:p>
          <a:p>
            <a:pPr>
              <a:defRPr/>
            </a:pPr>
            <a:r>
              <a:rPr lang="en-US" altLang="zh-CN"/>
              <a:t>Microelectronic Circuits by Adel S. Sedra and Kenneth C. Smith (0195323033)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0B17D191-2067-FE42-832E-1240E3855AE1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D3F62F-AFD9-CD48-97D4-43F404B2574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275737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2400" y="2057400"/>
            <a:ext cx="4305300" cy="4038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2057400"/>
            <a:ext cx="4305300" cy="4038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456FEAA-C7E3-9C43-8828-909EB9A0B20E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  <a:p>
            <a:pPr>
              <a:defRPr/>
            </a:pPr>
            <a:r>
              <a:rPr lang="en-US" altLang="zh-CN"/>
              <a:t>Oxford University Publishing</a:t>
            </a:r>
          </a:p>
          <a:p>
            <a:pPr>
              <a:defRPr/>
            </a:pPr>
            <a:r>
              <a:rPr lang="en-US" altLang="zh-CN"/>
              <a:t>Microelectronic Circuits by Adel S. Sedra and Kenneth C. Smith (0195323033)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97950020-F4D0-BB46-B5A6-EBF488A24240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D519E6-FEA5-E845-B0FC-4F2AA0C4681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900458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EB7593B2-89E3-1E42-894A-B7FB1D1F978F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  <a:p>
            <a:pPr>
              <a:defRPr/>
            </a:pPr>
            <a:r>
              <a:rPr lang="en-US" altLang="zh-CN"/>
              <a:t>Oxford University Publishing</a:t>
            </a:r>
          </a:p>
          <a:p>
            <a:pPr>
              <a:defRPr/>
            </a:pPr>
            <a:r>
              <a:rPr lang="en-US" altLang="zh-CN"/>
              <a:t>Microelectronic Circuits by Adel S. Sedra and Kenneth C. Smith (0195323033)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04182EFD-FA89-7743-9ABF-5D423C83EE27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D87D62-D77E-4847-8C6E-856F1399E80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959054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05C4A2E2-062B-6A4E-9EB9-3D8B301966E1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  <a:p>
            <a:pPr>
              <a:defRPr/>
            </a:pPr>
            <a:r>
              <a:rPr lang="en-US" altLang="zh-CN"/>
              <a:t>Oxford University Publishing</a:t>
            </a:r>
          </a:p>
          <a:p>
            <a:pPr>
              <a:defRPr/>
            </a:pPr>
            <a:r>
              <a:rPr lang="en-US" altLang="zh-CN"/>
              <a:t>Microelectronic Circuits by Adel S. Sedra and Kenneth C. Smith (0195323033)</a:t>
            </a: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D8546FE5-3CE1-0C4F-8EB9-4ACCFB21ACD0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5EE91E-7C40-E54B-A90A-D1394DCFB0C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071262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>
            <a:extLst>
              <a:ext uri="{FF2B5EF4-FFF2-40B4-BE49-F238E27FC236}">
                <a16:creationId xmlns:a16="http://schemas.microsoft.com/office/drawing/2014/main" id="{540D886B-9242-DC4F-A159-11FBB4DAFB77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  <a:p>
            <a:pPr>
              <a:defRPr/>
            </a:pPr>
            <a:r>
              <a:rPr lang="en-US" altLang="zh-CN"/>
              <a:t>Oxford University Publishing</a:t>
            </a:r>
          </a:p>
          <a:p>
            <a:pPr>
              <a:defRPr/>
            </a:pPr>
            <a:r>
              <a:rPr lang="en-US" altLang="zh-CN"/>
              <a:t>Microelectronic Circuits by Adel S. Sedra and Kenneth C. Smith (0195323033)</a:t>
            </a:r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82FC26EF-70FC-9D45-9439-2D909AD66EF6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D9D79A-458A-AD43-9798-41FECC0ABB9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874726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D1987A08-0F3B-494C-8EF7-6D6DAA1428F4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  <a:p>
            <a:pPr>
              <a:defRPr/>
            </a:pPr>
            <a:r>
              <a:rPr lang="en-US" altLang="zh-CN"/>
              <a:t>Oxford University Publishing</a:t>
            </a:r>
          </a:p>
          <a:p>
            <a:pPr>
              <a:defRPr/>
            </a:pPr>
            <a:r>
              <a:rPr lang="en-US" altLang="zh-CN"/>
              <a:t>Microelectronic Circuits by Adel S. Sedra and Kenneth C. Smith (0195323033)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D3AC28D7-5A54-8C4D-8AAC-04D3464ECDF9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99F4F2-B431-8840-BDEC-B8E4F663CE9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856307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8950383-44A8-7F46-99DC-12E454DBFCFB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  <a:p>
            <a:pPr>
              <a:defRPr/>
            </a:pPr>
            <a:r>
              <a:rPr lang="en-US" altLang="zh-CN"/>
              <a:t>Oxford University Publishing</a:t>
            </a:r>
          </a:p>
          <a:p>
            <a:pPr>
              <a:defRPr/>
            </a:pPr>
            <a:r>
              <a:rPr lang="en-US" altLang="zh-CN"/>
              <a:t>Microelectronic Circuits by Adel S. Sedra and Kenneth C. Smith (0195323033)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5F7D67E9-04E2-0248-A322-6195464D2C5A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531A7B-BDDA-CA4C-B8B7-05755EB2426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040702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91">
            <a:extLst>
              <a:ext uri="{FF2B5EF4-FFF2-40B4-BE49-F238E27FC236}">
                <a16:creationId xmlns:a16="http://schemas.microsoft.com/office/drawing/2014/main" id="{41D746EE-EC54-8D47-A116-41C95496C503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0"/>
            <a:ext cx="1371600" cy="1676400"/>
          </a:xfrm>
          <a:prstGeom prst="rect">
            <a:avLst/>
          </a:prstGeom>
          <a:solidFill>
            <a:srgbClr val="D9D9D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r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algn="r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algn="r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algn="r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algn="r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endParaRPr lang="zh-CN" altLang="zh-CN">
              <a:ea typeface="宋体" panose="02010600030101010101" pitchFamily="2" charset="-122"/>
            </a:endParaRPr>
          </a:p>
        </p:txBody>
      </p:sp>
      <p:pic>
        <p:nvPicPr>
          <p:cNvPr id="1027" name="Picture 83" descr="other logo for powerpoint">
            <a:extLst>
              <a:ext uri="{FF2B5EF4-FFF2-40B4-BE49-F238E27FC236}">
                <a16:creationId xmlns:a16="http://schemas.microsoft.com/office/drawing/2014/main" id="{DAE9D370-99A3-1F49-AE7C-CF896C68A60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5">
            <a:lum bright="90000" contrast="-9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2819400"/>
            <a:ext cx="2120900" cy="289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8" name="Rectangle 16">
            <a:extLst>
              <a:ext uri="{FF2B5EF4-FFF2-40B4-BE49-F238E27FC236}">
                <a16:creationId xmlns:a16="http://schemas.microsoft.com/office/drawing/2014/main" id="{38A91DE2-590D-5849-A743-EEE7220AE062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371600" y="0"/>
            <a:ext cx="4114800" cy="1676400"/>
          </a:xfrm>
          <a:prstGeom prst="rect">
            <a:avLst/>
          </a:prstGeom>
          <a:gradFill rotWithShape="1">
            <a:gsLst>
              <a:gs pos="0">
                <a:srgbClr val="D9D9D9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r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algn="r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algn="r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algn="r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algn="r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endParaRPr lang="zh-CN" altLang="zh-CN">
              <a:ea typeface="宋体" panose="02010600030101010101" pitchFamily="2" charset="-122"/>
            </a:endParaRPr>
          </a:p>
        </p:txBody>
      </p:sp>
      <p:sp>
        <p:nvSpPr>
          <p:cNvPr id="1029" name="Rectangle 2">
            <a:extLst>
              <a:ext uri="{FF2B5EF4-FFF2-40B4-BE49-F238E27FC236}">
                <a16:creationId xmlns:a16="http://schemas.microsoft.com/office/drawing/2014/main" id="{6C3BFBF7-92CA-E54A-920C-C26472C38C4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152400"/>
            <a:ext cx="3657600" cy="129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CN"/>
              <a:t>Click to edit Master title style</a:t>
            </a:r>
          </a:p>
        </p:txBody>
      </p:sp>
      <p:sp>
        <p:nvSpPr>
          <p:cNvPr id="2" name="Rectangle 5">
            <a:extLst>
              <a:ext uri="{FF2B5EF4-FFF2-40B4-BE49-F238E27FC236}">
                <a16:creationId xmlns:a16="http://schemas.microsoft.com/office/drawing/2014/main" id="{87B08459-F172-9E4E-B0D2-7EF8F684B26F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28600" y="6172200"/>
            <a:ext cx="43434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 b="1" smtClean="0">
                <a:ea typeface="宋体" panose="02010600030101010101" pitchFamily="2" charset="-122"/>
              </a:defRPr>
            </a:lvl1pPr>
          </a:lstStyle>
          <a:p>
            <a:pPr>
              <a:defRPr/>
            </a:pPr>
            <a:endParaRPr lang="en-US" altLang="zh-CN"/>
          </a:p>
          <a:p>
            <a:pPr>
              <a:defRPr/>
            </a:pPr>
            <a:r>
              <a:rPr lang="en-US" altLang="zh-CN"/>
              <a:t>Oxford University Publishing</a:t>
            </a:r>
          </a:p>
          <a:p>
            <a:pPr>
              <a:defRPr/>
            </a:pPr>
            <a:r>
              <a:rPr lang="en-US" altLang="zh-CN"/>
              <a:t>Microelectronic Circuits by Adel S. Sedra and Kenneth C. Smith (0195323033)</a:t>
            </a:r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AB2AAB12-E01D-8342-8234-2DFE527F0A9B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>
              <a:defRPr/>
            </a:pPr>
            <a:fld id="{B14CB679-B4D7-AE48-A3AA-EE1ACA55114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  <p:sp>
        <p:nvSpPr>
          <p:cNvPr id="1032" name="Rectangle 13">
            <a:extLst>
              <a:ext uri="{FF2B5EF4-FFF2-40B4-BE49-F238E27FC236}">
                <a16:creationId xmlns:a16="http://schemas.microsoft.com/office/drawing/2014/main" id="{4FA8CE8A-BC70-DF45-958E-75789ABC5762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371600" y="1600200"/>
            <a:ext cx="4114800" cy="304800"/>
          </a:xfrm>
          <a:prstGeom prst="rect">
            <a:avLst/>
          </a:prstGeom>
          <a:gradFill rotWithShape="1">
            <a:gsLst>
              <a:gs pos="0">
                <a:schemeClr val="tx1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r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algn="r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algn="r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algn="r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algn="r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endParaRPr lang="zh-CN" altLang="zh-CN">
              <a:ea typeface="宋体" panose="02010600030101010101" pitchFamily="2" charset="-122"/>
            </a:endParaRPr>
          </a:p>
        </p:txBody>
      </p:sp>
      <p:sp>
        <p:nvSpPr>
          <p:cNvPr id="1033" name="Rectangle 93">
            <a:extLst>
              <a:ext uri="{FF2B5EF4-FFF2-40B4-BE49-F238E27FC236}">
                <a16:creationId xmlns:a16="http://schemas.microsoft.com/office/drawing/2014/main" id="{9B1B7814-04A8-DB42-9D9B-993763FA1700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1600200"/>
            <a:ext cx="1371600" cy="3048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r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algn="r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algn="r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algn="r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algn="r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endParaRPr lang="zh-CN" altLang="zh-CN">
              <a:ea typeface="宋体" panose="02010600030101010101" pitchFamily="2" charset="-122"/>
            </a:endParaRPr>
          </a:p>
        </p:txBody>
      </p:sp>
      <p:pic>
        <p:nvPicPr>
          <p:cNvPr id="1034" name="Picture 94" descr="oxford logo4">
            <a:extLst>
              <a:ext uri="{FF2B5EF4-FFF2-40B4-BE49-F238E27FC236}">
                <a16:creationId xmlns:a16="http://schemas.microsoft.com/office/drawing/2014/main" id="{A384DDBB-ABD3-FF48-9990-283893DCBF2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188" y="152400"/>
            <a:ext cx="506412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5" name="Picture 95" descr="book cover2">
            <a:extLst>
              <a:ext uri="{FF2B5EF4-FFF2-40B4-BE49-F238E27FC236}">
                <a16:creationId xmlns:a16="http://schemas.microsoft.com/office/drawing/2014/main" id="{AF9A3BAC-082B-984E-8E50-58C69C75270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2286000"/>
            <a:ext cx="2797175" cy="3694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6" name="Rectangle 96">
            <a:extLst>
              <a:ext uri="{FF2B5EF4-FFF2-40B4-BE49-F238E27FC236}">
                <a16:creationId xmlns:a16="http://schemas.microsoft.com/office/drawing/2014/main" id="{3D4E8285-EC20-5548-8F94-840A9E6985B8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457200" y="2133600"/>
            <a:ext cx="4038600" cy="4038600"/>
          </a:xfrm>
          <a:prstGeom prst="rect">
            <a:avLst/>
          </a:prstGeom>
          <a:solidFill>
            <a:schemeClr val="bg1">
              <a:alpha val="94901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r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algn="r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algn="r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algn="r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algn="r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endParaRPr lang="zh-CN" altLang="zh-CN">
              <a:ea typeface="宋体" panose="02010600030101010101" pitchFamily="2" charset="-122"/>
            </a:endParaRPr>
          </a:p>
        </p:txBody>
      </p:sp>
      <p:sp>
        <p:nvSpPr>
          <p:cNvPr id="1037" name="Rectangle 3">
            <a:extLst>
              <a:ext uri="{FF2B5EF4-FFF2-40B4-BE49-F238E27FC236}">
                <a16:creationId xmlns:a16="http://schemas.microsoft.com/office/drawing/2014/main" id="{E9A12D71-461B-FF4A-95BE-123BF51EF1F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52400" y="2057400"/>
            <a:ext cx="8763000" cy="403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5.emf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oleObject" Target="../embeddings/oleObject2.bin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9.png"/><Relationship Id="rId5" Type="http://schemas.openxmlformats.org/officeDocument/2006/relationships/image" Target="../media/image15.emf"/><Relationship Id="rId4" Type="http://schemas.openxmlformats.org/officeDocument/2006/relationships/oleObject" Target="../embeddings/oleObject1.bin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oleObject" Target="../embeddings/oleObject3.bin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5.png"/><Relationship Id="rId11" Type="http://schemas.openxmlformats.org/officeDocument/2006/relationships/image" Target="../media/image40.png"/><Relationship Id="rId5" Type="http://schemas.openxmlformats.org/officeDocument/2006/relationships/image" Target="../media/image34.png"/><Relationship Id="rId10" Type="http://schemas.openxmlformats.org/officeDocument/2006/relationships/image" Target="../media/image39.png"/><Relationship Id="rId4" Type="http://schemas.openxmlformats.org/officeDocument/2006/relationships/image" Target="../media/image33.png"/><Relationship Id="rId9" Type="http://schemas.openxmlformats.org/officeDocument/2006/relationships/image" Target="../media/image3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emf"/><Relationship Id="rId2" Type="http://schemas.openxmlformats.org/officeDocument/2006/relationships/oleObject" Target="../embeddings/oleObject4.bin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oleObject" Target="../embeddings/oleObject5.bin"/><Relationship Id="rId7" Type="http://schemas.openxmlformats.org/officeDocument/2006/relationships/image" Target="../media/image5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1.emf"/><Relationship Id="rId5" Type="http://schemas.openxmlformats.org/officeDocument/2006/relationships/oleObject" Target="../embeddings/oleObject6.bin"/><Relationship Id="rId4" Type="http://schemas.openxmlformats.org/officeDocument/2006/relationships/image" Target="../media/image50.e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emf"/><Relationship Id="rId4" Type="http://schemas.openxmlformats.org/officeDocument/2006/relationships/oleObject" Target="../embeddings/oleObject1.bin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3" Type="http://schemas.openxmlformats.org/officeDocument/2006/relationships/image" Target="../media/image65.png"/><Relationship Id="rId7" Type="http://schemas.openxmlformats.org/officeDocument/2006/relationships/image" Target="../media/image69.png"/><Relationship Id="rId12" Type="http://schemas.openxmlformats.org/officeDocument/2006/relationships/image" Target="../media/image74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8.png"/><Relationship Id="rId11" Type="http://schemas.openxmlformats.org/officeDocument/2006/relationships/image" Target="../media/image73.png"/><Relationship Id="rId5" Type="http://schemas.openxmlformats.org/officeDocument/2006/relationships/image" Target="../media/image67.png"/><Relationship Id="rId10" Type="http://schemas.openxmlformats.org/officeDocument/2006/relationships/image" Target="../media/image72.png"/><Relationship Id="rId4" Type="http://schemas.openxmlformats.org/officeDocument/2006/relationships/image" Target="../media/image66.png"/><Relationship Id="rId9" Type="http://schemas.openxmlformats.org/officeDocument/2006/relationships/image" Target="../media/image71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1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3.png"/><Relationship Id="rId4" Type="http://schemas.openxmlformats.org/officeDocument/2006/relationships/image" Target="../media/image82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6.png"/><Relationship Id="rId4" Type="http://schemas.openxmlformats.org/officeDocument/2006/relationships/image" Target="../media/image85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9.png"/><Relationship Id="rId4" Type="http://schemas.openxmlformats.org/officeDocument/2006/relationships/image" Target="../media/image88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1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1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6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emf"/><Relationship Id="rId2" Type="http://schemas.openxmlformats.org/officeDocument/2006/relationships/oleObject" Target="../embeddings/oleObject7.bin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98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emf"/><Relationship Id="rId2" Type="http://schemas.openxmlformats.org/officeDocument/2006/relationships/oleObject" Target="../embeddings/oleObject8.bin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00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3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90.png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1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1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png"/><Relationship Id="rId2" Type="http://schemas.openxmlformats.org/officeDocument/2006/relationships/image" Target="../media/image10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0.png"/><Relationship Id="rId4" Type="http://schemas.openxmlformats.org/officeDocument/2006/relationships/image" Target="../media/image110.png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7.png"/><Relationship Id="rId13" Type="http://schemas.openxmlformats.org/officeDocument/2006/relationships/image" Target="../media/image122.png"/><Relationship Id="rId3" Type="http://schemas.openxmlformats.org/officeDocument/2006/relationships/image" Target="../media/image112.png"/><Relationship Id="rId7" Type="http://schemas.openxmlformats.org/officeDocument/2006/relationships/image" Target="../media/image116.png"/><Relationship Id="rId12" Type="http://schemas.openxmlformats.org/officeDocument/2006/relationships/image" Target="../media/image121.png"/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5.png"/><Relationship Id="rId11" Type="http://schemas.openxmlformats.org/officeDocument/2006/relationships/image" Target="../media/image120.png"/><Relationship Id="rId5" Type="http://schemas.openxmlformats.org/officeDocument/2006/relationships/image" Target="../media/image114.png"/><Relationship Id="rId10" Type="http://schemas.openxmlformats.org/officeDocument/2006/relationships/image" Target="../media/image119.png"/><Relationship Id="rId4" Type="http://schemas.openxmlformats.org/officeDocument/2006/relationships/image" Target="../media/image113.png"/><Relationship Id="rId9" Type="http://schemas.openxmlformats.org/officeDocument/2006/relationships/image" Target="../media/image118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4.png"/><Relationship Id="rId7" Type="http://schemas.openxmlformats.org/officeDocument/2006/relationships/image" Target="../media/image128.png"/><Relationship Id="rId2" Type="http://schemas.openxmlformats.org/officeDocument/2006/relationships/image" Target="../media/image1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7.png"/><Relationship Id="rId5" Type="http://schemas.openxmlformats.org/officeDocument/2006/relationships/image" Target="../media/image126.png"/><Relationship Id="rId4" Type="http://schemas.openxmlformats.org/officeDocument/2006/relationships/image" Target="../media/image125.png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png"/><Relationship Id="rId2" Type="http://schemas.openxmlformats.org/officeDocument/2006/relationships/image" Target="../media/image129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32.png"/><Relationship Id="rId4" Type="http://schemas.openxmlformats.org/officeDocument/2006/relationships/image" Target="../media/image131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4.png"/><Relationship Id="rId2" Type="http://schemas.openxmlformats.org/officeDocument/2006/relationships/image" Target="../media/image133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3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5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0C8682C8-838E-B74F-B14D-35671327E7CA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685800" y="2492375"/>
            <a:ext cx="8077200" cy="1470025"/>
          </a:xfrm>
        </p:spPr>
        <p:txBody>
          <a:bodyPr/>
          <a:lstStyle/>
          <a:p>
            <a:pPr eaLnBrk="1" hangingPunct="1"/>
            <a:r>
              <a:rPr lang="en-US" altLang="zh-CN" sz="6000" dirty="0">
                <a:solidFill>
                  <a:srgbClr val="0000FF"/>
                </a:solidFill>
                <a:ea typeface="宋体" panose="02010600030101010101" pitchFamily="2" charset="-122"/>
              </a:rPr>
              <a:t>Lecture 10 – </a:t>
            </a:r>
            <a:r>
              <a:rPr lang="zh-CN" altLang="en-US" sz="6000" dirty="0">
                <a:solidFill>
                  <a:srgbClr val="0000FF"/>
                </a:solidFill>
                <a:ea typeface="宋体" panose="02010600030101010101" pitchFamily="2" charset="-122"/>
              </a:rPr>
              <a:t>二极管电路</a:t>
            </a:r>
            <a:r>
              <a:rPr lang="en-US" altLang="zh-CN" sz="6000" dirty="0">
                <a:solidFill>
                  <a:srgbClr val="0000FF"/>
                </a:solidFill>
                <a:ea typeface="宋体" panose="02010600030101010101" pitchFamily="2" charset="-122"/>
              </a:rPr>
              <a:t>part1</a:t>
            </a:r>
            <a:endParaRPr lang="en-US" altLang="zh-CN" sz="6000" b="0" dirty="0">
              <a:solidFill>
                <a:srgbClr val="0000FF"/>
              </a:solidFill>
              <a:ea typeface="宋体" panose="02010600030101010101" pitchFamily="2" charset="-122"/>
            </a:endParaRPr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2284A242-27D5-BB45-9B2E-FF106AA47838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1371600" y="4343400"/>
            <a:ext cx="6400800" cy="1752600"/>
          </a:xfrm>
        </p:spPr>
        <p:txBody>
          <a:bodyPr/>
          <a:lstStyle/>
          <a:p>
            <a:pPr algn="l" eaLnBrk="1" hangingPunct="1">
              <a:lnSpc>
                <a:spcPct val="90000"/>
              </a:lnSpc>
            </a:pPr>
            <a:r>
              <a:rPr lang="en-US" altLang="zh-CN" sz="3200">
                <a:solidFill>
                  <a:srgbClr val="3333FF"/>
                </a:solidFill>
                <a:ea typeface="宋体" panose="02010600030101010101" pitchFamily="2" charset="-122"/>
              </a:rPr>
              <a:t>Chapter3 </a:t>
            </a:r>
            <a:r>
              <a:rPr lang="en-US" altLang="zh-CN" sz="3200">
                <a:ea typeface="宋体" panose="02010600030101010101" pitchFamily="2" charset="-122"/>
              </a:rPr>
              <a:t>from </a:t>
            </a:r>
            <a:r>
              <a:rPr lang="en-US" altLang="zh-CN" sz="3200" b="1">
                <a:ea typeface="宋体" panose="02010600030101010101" pitchFamily="2" charset="-122"/>
              </a:rPr>
              <a:t>Microelectronic Circuits</a:t>
            </a:r>
            <a:r>
              <a:rPr lang="en-US" altLang="zh-CN" sz="3200">
                <a:ea typeface="宋体" panose="02010600030101010101" pitchFamily="2" charset="-122"/>
              </a:rPr>
              <a:t> Text</a:t>
            </a:r>
          </a:p>
          <a:p>
            <a:pPr algn="l" eaLnBrk="1" hangingPunct="1">
              <a:lnSpc>
                <a:spcPct val="90000"/>
              </a:lnSpc>
            </a:pPr>
            <a:r>
              <a:rPr lang="en-US" altLang="zh-CN" sz="3200">
                <a:ea typeface="宋体" panose="02010600030101010101" pitchFamily="2" charset="-122"/>
              </a:rPr>
              <a:t>by Sedra and Smith</a:t>
            </a:r>
          </a:p>
          <a:p>
            <a:pPr algn="l" eaLnBrk="1" hangingPunct="1">
              <a:lnSpc>
                <a:spcPct val="90000"/>
              </a:lnSpc>
            </a:pPr>
            <a:r>
              <a:rPr lang="en-US" altLang="zh-CN" sz="3200">
                <a:ea typeface="宋体" panose="02010600030101010101" pitchFamily="2" charset="-122"/>
              </a:rPr>
              <a:t>Oxford Publishing</a:t>
            </a:r>
          </a:p>
        </p:txBody>
      </p:sp>
    </p:spTree>
  </p:cSld>
  <p:clrMapOvr>
    <a:masterClrMapping/>
  </p:clrMapOvr>
  <p:transition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Rectangle 2">
            <a:extLst>
              <a:ext uri="{FF2B5EF4-FFF2-40B4-BE49-F238E27FC236}">
                <a16:creationId xmlns:a16="http://schemas.microsoft.com/office/drawing/2014/main" id="{684F9673-15AD-F446-9748-3290B07FEE2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200" y="152400"/>
            <a:ext cx="4419600" cy="1295400"/>
          </a:xfrm>
        </p:spPr>
        <p:txBody>
          <a:bodyPr/>
          <a:lstStyle/>
          <a:p>
            <a:r>
              <a:rPr lang="en-US" altLang="zh-CN">
                <a:ea typeface="宋体" panose="02010600030101010101" pitchFamily="2" charset="-122"/>
              </a:rPr>
              <a:t>Doping (p type) p</a:t>
            </a:r>
            <a:r>
              <a:rPr lang="zh-CN" altLang="en-US">
                <a:ea typeface="宋体" panose="02010600030101010101" pitchFamily="2" charset="-122"/>
              </a:rPr>
              <a:t>型掺杂</a:t>
            </a:r>
            <a:endParaRPr lang="en-US" altLang="zh-CN">
              <a:ea typeface="宋体" panose="02010600030101010101" pitchFamily="2" charset="-122"/>
            </a:endParaRPr>
          </a:p>
        </p:txBody>
      </p:sp>
      <p:pic>
        <p:nvPicPr>
          <p:cNvPr id="12292" name="Picture 5">
            <a:extLst>
              <a:ext uri="{FF2B5EF4-FFF2-40B4-BE49-F238E27FC236}">
                <a16:creationId xmlns:a16="http://schemas.microsoft.com/office/drawing/2014/main" id="{4818F873-E552-1E4D-89F6-12E6DD683F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228600"/>
            <a:ext cx="3295650" cy="2192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293" name="Rectangle 3">
            <a:extLst>
              <a:ext uri="{FF2B5EF4-FFF2-40B4-BE49-F238E27FC236}">
                <a16:creationId xmlns:a16="http://schemas.microsoft.com/office/drawing/2014/main" id="{1929FCF5-8699-2E40-A56B-D4126794E6E1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609600" y="2438400"/>
            <a:ext cx="8324850" cy="43434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zh-CN" altLang="en-US" dirty="0">
                <a:ea typeface="宋体" panose="02010600030101010101" pitchFamily="2" charset="-122"/>
              </a:rPr>
              <a:t>在本征硅</a:t>
            </a:r>
            <a:r>
              <a:rPr lang="en-US" altLang="zh-CN" dirty="0">
                <a:ea typeface="宋体" panose="02010600030101010101" pitchFamily="2" charset="-122"/>
              </a:rPr>
              <a:t>(</a:t>
            </a:r>
            <a:r>
              <a:rPr lang="zh-CN" altLang="en-US" dirty="0">
                <a:ea typeface="宋体" panose="02010600030101010101" pitchFamily="2" charset="-122"/>
              </a:rPr>
              <a:t>纯</a:t>
            </a:r>
            <a:r>
              <a:rPr lang="en-US" altLang="zh-CN" dirty="0">
                <a:ea typeface="宋体" panose="02010600030101010101" pitchFamily="2" charset="-122"/>
              </a:rPr>
              <a:t>Si)</a:t>
            </a:r>
            <a:r>
              <a:rPr lang="zh-CN" altLang="en-US" dirty="0">
                <a:ea typeface="宋体" panose="02010600030101010101" pitchFamily="2" charset="-122"/>
              </a:rPr>
              <a:t>中掺入一个</a:t>
            </a:r>
            <a:r>
              <a:rPr lang="en-US" altLang="zh-CN" dirty="0">
                <a:solidFill>
                  <a:srgbClr val="FF0000"/>
                </a:solidFill>
                <a:ea typeface="宋体" panose="02010600030101010101" pitchFamily="2" charset="-122"/>
              </a:rPr>
              <a:t>3</a:t>
            </a:r>
            <a:r>
              <a:rPr lang="zh-CN" altLang="en-US" dirty="0">
                <a:solidFill>
                  <a:srgbClr val="FF0000"/>
                </a:solidFill>
                <a:ea typeface="宋体" panose="02010600030101010101" pitchFamily="2" charset="-122"/>
              </a:rPr>
              <a:t>价</a:t>
            </a:r>
            <a:r>
              <a:rPr lang="zh-CN" altLang="en-US" dirty="0">
                <a:ea typeface="宋体" panose="02010600030101010101" pitchFamily="2" charset="-122"/>
              </a:rPr>
              <a:t>的</a:t>
            </a:r>
            <a:r>
              <a:rPr lang="zh-CN" altLang="en-US" b="1" dirty="0">
                <a:solidFill>
                  <a:srgbClr val="00B050"/>
                </a:solidFill>
                <a:ea typeface="宋体" panose="02010600030101010101" pitchFamily="2" charset="-122"/>
              </a:rPr>
              <a:t>硼</a:t>
            </a:r>
            <a:r>
              <a:rPr lang="zh-CN" altLang="en-US" dirty="0">
                <a:ea typeface="宋体" panose="02010600030101010101" pitchFamily="2" charset="-122"/>
              </a:rPr>
              <a:t>（</a:t>
            </a:r>
            <a:r>
              <a:rPr lang="en-US" altLang="zh-CN" dirty="0">
                <a:ea typeface="宋体" panose="02010600030101010101" pitchFamily="2" charset="-122"/>
              </a:rPr>
              <a:t>B</a:t>
            </a:r>
            <a:r>
              <a:rPr lang="zh-CN" altLang="en-US" dirty="0">
                <a:ea typeface="宋体" panose="02010600030101010101" pitchFamily="2" charset="-122"/>
              </a:rPr>
              <a:t>）原子，则会贡献出一个多余的空穴，</a:t>
            </a:r>
            <a:r>
              <a:rPr lang="zh-CN" altLang="en-US" dirty="0">
                <a:solidFill>
                  <a:srgbClr val="0432FF"/>
                </a:solidFill>
                <a:ea typeface="宋体" panose="02010600030101010101" pitchFamily="2" charset="-122"/>
              </a:rPr>
              <a:t>掺入</a:t>
            </a:r>
            <a:r>
              <a:rPr lang="en-US" altLang="zh-CN" dirty="0">
                <a:solidFill>
                  <a:srgbClr val="0432FF"/>
                </a:solidFill>
                <a:ea typeface="宋体" panose="02010600030101010101" pitchFamily="2" charset="-122"/>
              </a:rPr>
              <a:t>N</a:t>
            </a:r>
            <a:r>
              <a:rPr lang="en-US" altLang="zh-CN" baseline="-25000" dirty="0">
                <a:solidFill>
                  <a:srgbClr val="0432FF"/>
                </a:solidFill>
                <a:ea typeface="宋体" panose="02010600030101010101" pitchFamily="2" charset="-122"/>
              </a:rPr>
              <a:t>A</a:t>
            </a:r>
            <a:r>
              <a:rPr lang="zh-CN" altLang="en-US" dirty="0">
                <a:solidFill>
                  <a:srgbClr val="0432FF"/>
                </a:solidFill>
                <a:ea typeface="宋体" panose="02010600030101010101" pitchFamily="2" charset="-122"/>
              </a:rPr>
              <a:t>个</a:t>
            </a:r>
            <a:r>
              <a:rPr lang="en-US" altLang="zh-CN" dirty="0">
                <a:solidFill>
                  <a:srgbClr val="0432FF"/>
                </a:solidFill>
                <a:ea typeface="宋体" panose="02010600030101010101" pitchFamily="2" charset="-122"/>
              </a:rPr>
              <a:t>B</a:t>
            </a:r>
            <a:r>
              <a:rPr lang="zh-CN" altLang="en-US" dirty="0">
                <a:solidFill>
                  <a:srgbClr val="0432FF"/>
                </a:solidFill>
                <a:ea typeface="宋体" panose="02010600030101010101" pitchFamily="2" charset="-122"/>
              </a:rPr>
              <a:t>原子，则会贡献出</a:t>
            </a:r>
            <a:r>
              <a:rPr lang="en-US" altLang="zh-CN" dirty="0">
                <a:solidFill>
                  <a:srgbClr val="0432FF"/>
                </a:solidFill>
                <a:ea typeface="宋体" panose="02010600030101010101" pitchFamily="2" charset="-122"/>
              </a:rPr>
              <a:t>N</a:t>
            </a:r>
            <a:r>
              <a:rPr lang="en-US" altLang="zh-CN" baseline="-25000" dirty="0">
                <a:solidFill>
                  <a:srgbClr val="0432FF"/>
                </a:solidFill>
                <a:ea typeface="宋体" panose="02010600030101010101" pitchFamily="2" charset="-122"/>
              </a:rPr>
              <a:t>A</a:t>
            </a:r>
            <a:r>
              <a:rPr lang="zh-CN" altLang="en-US" dirty="0">
                <a:solidFill>
                  <a:srgbClr val="0432FF"/>
                </a:solidFill>
                <a:ea typeface="宋体" panose="02010600030101010101" pitchFamily="2" charset="-122"/>
              </a:rPr>
              <a:t>个空穴</a:t>
            </a:r>
            <a:r>
              <a:rPr lang="zh-CN" altLang="en-US" dirty="0">
                <a:ea typeface="宋体" panose="02010600030101010101" pitchFamily="2" charset="-122"/>
              </a:rPr>
              <a:t>；</a:t>
            </a:r>
            <a:r>
              <a:rPr lang="en-US" altLang="zh-CN" dirty="0">
                <a:ea typeface="宋体" panose="02010600030101010101" pitchFamily="2" charset="-122"/>
              </a:rPr>
              <a:t>B</a:t>
            </a:r>
            <a:r>
              <a:rPr lang="zh-CN" altLang="en-US" dirty="0">
                <a:ea typeface="宋体" panose="02010600030101010101" pitchFamily="2" charset="-122"/>
              </a:rPr>
              <a:t>原子用来</a:t>
            </a:r>
            <a:r>
              <a:rPr lang="zh-CN" altLang="en-US" dirty="0">
                <a:solidFill>
                  <a:srgbClr val="FF0000"/>
                </a:solidFill>
                <a:ea typeface="宋体" panose="02010600030101010101" pitchFamily="2" charset="-122"/>
              </a:rPr>
              <a:t>接受</a:t>
            </a:r>
            <a:r>
              <a:rPr lang="zh-CN" altLang="en-US" dirty="0">
                <a:ea typeface="宋体" panose="02010600030101010101" pitchFamily="2" charset="-122"/>
              </a:rPr>
              <a:t>自由电子，所以被称为</a:t>
            </a:r>
            <a:r>
              <a:rPr lang="zh-CN" altLang="en-US" dirty="0">
                <a:solidFill>
                  <a:srgbClr val="FF0000"/>
                </a:solidFill>
                <a:ea typeface="宋体" panose="02010600030101010101" pitchFamily="2" charset="-122"/>
              </a:rPr>
              <a:t>受主</a:t>
            </a:r>
            <a:r>
              <a:rPr lang="en-US" altLang="zh-CN" dirty="0">
                <a:ea typeface="宋体" panose="02010600030101010101" pitchFamily="2" charset="-122"/>
              </a:rPr>
              <a:t>(</a:t>
            </a:r>
            <a:r>
              <a:rPr lang="en-US" altLang="zh-CN" dirty="0">
                <a:solidFill>
                  <a:srgbClr val="FF0000"/>
                </a:solidFill>
                <a:ea typeface="宋体" panose="02010600030101010101" pitchFamily="2" charset="-122"/>
              </a:rPr>
              <a:t>A</a:t>
            </a:r>
            <a:r>
              <a:rPr lang="en-US" altLang="zh-CN" dirty="0">
                <a:ea typeface="宋体" panose="02010600030101010101" pitchFamily="2" charset="-122"/>
              </a:rPr>
              <a:t>cceptor)</a:t>
            </a:r>
          </a:p>
          <a:p>
            <a:pPr>
              <a:lnSpc>
                <a:spcPct val="90000"/>
              </a:lnSpc>
            </a:pPr>
            <a:r>
              <a:rPr lang="zh-CN" altLang="en-US" dirty="0">
                <a:ea typeface="宋体" panose="02010600030101010101" pitchFamily="2" charset="-122"/>
              </a:rPr>
              <a:t>因为</a:t>
            </a:r>
            <a:r>
              <a:rPr lang="zh-CN" altLang="en-US" dirty="0">
                <a:solidFill>
                  <a:srgbClr val="FF0000"/>
                </a:solidFill>
                <a:ea typeface="宋体" panose="02010600030101010101" pitchFamily="2" charset="-122"/>
              </a:rPr>
              <a:t>空穴</a:t>
            </a:r>
            <a:r>
              <a:rPr lang="zh-CN" altLang="en-US" dirty="0">
                <a:ea typeface="宋体" panose="02010600030101010101" pitchFamily="2" charset="-122"/>
              </a:rPr>
              <a:t>带正电</a:t>
            </a:r>
            <a:r>
              <a:rPr lang="en-US" altLang="zh-CN" dirty="0">
                <a:ea typeface="宋体" panose="02010600030101010101" pitchFamily="2" charset="-122"/>
              </a:rPr>
              <a:t>(</a:t>
            </a:r>
            <a:r>
              <a:rPr lang="en-US" altLang="zh-CN" dirty="0">
                <a:solidFill>
                  <a:srgbClr val="FF0000"/>
                </a:solidFill>
                <a:ea typeface="宋体" panose="02010600030101010101" pitchFamily="2" charset="-122"/>
              </a:rPr>
              <a:t>p</a:t>
            </a:r>
            <a:r>
              <a:rPr lang="en-US" altLang="zh-CN" dirty="0">
                <a:ea typeface="宋体" panose="02010600030101010101" pitchFamily="2" charset="-122"/>
              </a:rPr>
              <a:t>ositive)</a:t>
            </a:r>
            <a:r>
              <a:rPr lang="zh-CN" altLang="en-US" dirty="0">
                <a:ea typeface="宋体" panose="02010600030101010101" pitchFamily="2" charset="-122"/>
              </a:rPr>
              <a:t>，所以用</a:t>
            </a:r>
            <a:r>
              <a:rPr lang="en-US" altLang="zh-CN" dirty="0">
                <a:solidFill>
                  <a:srgbClr val="FF0000"/>
                </a:solidFill>
                <a:ea typeface="宋体" panose="02010600030101010101" pitchFamily="2" charset="-122"/>
              </a:rPr>
              <a:t>p</a:t>
            </a:r>
            <a:r>
              <a:rPr lang="zh-CN" altLang="en-US" dirty="0">
                <a:ea typeface="宋体" panose="02010600030101010101" pitchFamily="2" charset="-122"/>
              </a:rPr>
              <a:t>表示，即</a:t>
            </a:r>
            <a:r>
              <a:rPr lang="en-US" altLang="zh-CN" dirty="0">
                <a:solidFill>
                  <a:srgbClr val="FF0000"/>
                </a:solidFill>
                <a:ea typeface="宋体" panose="02010600030101010101" pitchFamily="2" charset="-122"/>
              </a:rPr>
              <a:t>p</a:t>
            </a:r>
            <a:r>
              <a:rPr lang="zh-CN" altLang="en-US" dirty="0">
                <a:solidFill>
                  <a:srgbClr val="FF0000"/>
                </a:solidFill>
                <a:ea typeface="宋体" panose="02010600030101010101" pitchFamily="2" charset="-122"/>
              </a:rPr>
              <a:t>型掺杂</a:t>
            </a:r>
            <a:r>
              <a:rPr lang="zh-CN" altLang="en-US" dirty="0">
                <a:ea typeface="宋体" panose="02010600030101010101" pitchFamily="2" charset="-122"/>
              </a:rPr>
              <a:t>；</a:t>
            </a:r>
            <a:endParaRPr lang="en-US" altLang="zh-CN" dirty="0">
              <a:ea typeface="宋体" panose="02010600030101010101" pitchFamily="2" charset="-122"/>
            </a:endParaRPr>
          </a:p>
          <a:p>
            <a:pPr>
              <a:lnSpc>
                <a:spcPct val="90000"/>
              </a:lnSpc>
            </a:pPr>
            <a:r>
              <a:rPr lang="zh-CN" altLang="en-US" dirty="0">
                <a:ea typeface="宋体" panose="02010600030101010101" pitchFamily="2" charset="-122"/>
              </a:rPr>
              <a:t>实际</a:t>
            </a:r>
            <a:r>
              <a:rPr lang="en-US" altLang="zh-CN" dirty="0">
                <a:ea typeface="宋体" panose="02010600030101010101" pitchFamily="2" charset="-122"/>
              </a:rPr>
              <a:t>N</a:t>
            </a:r>
            <a:r>
              <a:rPr lang="en-US" altLang="zh-CN" baseline="-25000" dirty="0">
                <a:ea typeface="宋体" panose="02010600030101010101" pitchFamily="2" charset="-122"/>
              </a:rPr>
              <a:t>A</a:t>
            </a:r>
            <a:r>
              <a:rPr lang="zh-CN" altLang="en-US" dirty="0">
                <a:ea typeface="宋体" panose="02010600030101010101" pitchFamily="2" charset="-122"/>
              </a:rPr>
              <a:t>表示每立方厘米掺入的</a:t>
            </a:r>
            <a:r>
              <a:rPr lang="en-US" altLang="zh-CN" dirty="0">
                <a:ea typeface="宋体" panose="02010600030101010101" pitchFamily="2" charset="-122"/>
              </a:rPr>
              <a:t>B</a:t>
            </a:r>
            <a:r>
              <a:rPr lang="zh-CN" altLang="en-US" dirty="0">
                <a:ea typeface="宋体" panose="02010600030101010101" pitchFamily="2" charset="-122"/>
              </a:rPr>
              <a:t>原子数，所以</a:t>
            </a:r>
            <a:r>
              <a:rPr lang="en-US" altLang="zh-CN" dirty="0">
                <a:ea typeface="宋体" panose="02010600030101010101" pitchFamily="2" charset="-122"/>
              </a:rPr>
              <a:t>N</a:t>
            </a:r>
            <a:r>
              <a:rPr lang="en-US" altLang="zh-CN" baseline="-25000" dirty="0">
                <a:ea typeface="宋体" panose="02010600030101010101" pitchFamily="2" charset="-122"/>
              </a:rPr>
              <a:t>A</a:t>
            </a:r>
            <a:r>
              <a:rPr lang="zh-CN" altLang="en-US" dirty="0">
                <a:ea typeface="宋体" panose="02010600030101010101" pitchFamily="2" charset="-122"/>
              </a:rPr>
              <a:t>称为掺杂浓度；</a:t>
            </a:r>
            <a:endParaRPr lang="en-US" altLang="zh-CN" dirty="0">
              <a:ea typeface="宋体" panose="02010600030101010101" pitchFamily="2" charset="-122"/>
            </a:endParaRPr>
          </a:p>
          <a:p>
            <a:pPr>
              <a:lnSpc>
                <a:spcPct val="90000"/>
              </a:lnSpc>
            </a:pPr>
            <a:r>
              <a:rPr lang="zh-CN" altLang="en-US" dirty="0">
                <a:solidFill>
                  <a:srgbClr val="C00000"/>
                </a:solidFill>
                <a:highlight>
                  <a:srgbClr val="FFFF00"/>
                </a:highlight>
                <a:ea typeface="宋体" panose="02010600030101010101" pitchFamily="2" charset="-122"/>
              </a:rPr>
              <a:t>实际</a:t>
            </a:r>
            <a:r>
              <a:rPr lang="en-US" altLang="zh-CN" dirty="0">
                <a:solidFill>
                  <a:srgbClr val="C00000"/>
                </a:solidFill>
                <a:highlight>
                  <a:srgbClr val="FFFF00"/>
                </a:highlight>
                <a:ea typeface="宋体" panose="02010600030101010101" pitchFamily="2" charset="-122"/>
              </a:rPr>
              <a:t>N</a:t>
            </a:r>
            <a:r>
              <a:rPr lang="en-US" altLang="zh-CN" baseline="-25000" dirty="0">
                <a:solidFill>
                  <a:srgbClr val="C00000"/>
                </a:solidFill>
                <a:highlight>
                  <a:srgbClr val="FFFF00"/>
                </a:highlight>
                <a:ea typeface="宋体" panose="02010600030101010101" pitchFamily="2" charset="-122"/>
              </a:rPr>
              <a:t>A</a:t>
            </a:r>
            <a:r>
              <a:rPr lang="en-US" altLang="zh-CN" dirty="0">
                <a:solidFill>
                  <a:srgbClr val="C00000"/>
                </a:solidFill>
                <a:highlight>
                  <a:srgbClr val="FFFF00"/>
                </a:highlight>
                <a:ea typeface="宋体" panose="02010600030101010101" pitchFamily="2" charset="-122"/>
              </a:rPr>
              <a:t> &gt;&gt; </a:t>
            </a:r>
            <a:r>
              <a:rPr lang="en-US" altLang="zh-CN" dirty="0" err="1">
                <a:solidFill>
                  <a:srgbClr val="C00000"/>
                </a:solidFill>
                <a:highlight>
                  <a:srgbClr val="FFFF00"/>
                </a:highlight>
                <a:ea typeface="宋体" panose="02010600030101010101" pitchFamily="2" charset="-122"/>
              </a:rPr>
              <a:t>n</a:t>
            </a:r>
            <a:r>
              <a:rPr lang="en-US" altLang="zh-CN" baseline="-25000" dirty="0" err="1">
                <a:solidFill>
                  <a:srgbClr val="C00000"/>
                </a:solidFill>
                <a:highlight>
                  <a:srgbClr val="FFFF00"/>
                </a:highlight>
                <a:ea typeface="宋体" panose="02010600030101010101" pitchFamily="2" charset="-122"/>
              </a:rPr>
              <a:t>i</a:t>
            </a:r>
            <a:r>
              <a:rPr lang="zh-CN" altLang="en-US" dirty="0">
                <a:ea typeface="宋体" panose="02010600030101010101" pitchFamily="2" charset="-122"/>
              </a:rPr>
              <a:t>，因此</a:t>
            </a:r>
            <a:r>
              <a:rPr lang="en-US" altLang="zh-CN" dirty="0">
                <a:ea typeface="宋体" panose="02010600030101010101" pitchFamily="2" charset="-122"/>
              </a:rPr>
              <a:t>p</a:t>
            </a:r>
            <a:r>
              <a:rPr lang="zh-CN" altLang="en-US" dirty="0">
                <a:ea typeface="宋体" panose="02010600030101010101" pitchFamily="2" charset="-122"/>
              </a:rPr>
              <a:t>型掺杂半导体中的主要载流子为空穴，且空穴浓度</a:t>
            </a:r>
            <a:r>
              <a:rPr lang="en-US" altLang="zh-CN" dirty="0">
                <a:ea typeface="宋体" panose="02010600030101010101" pitchFamily="2" charset="-122"/>
              </a:rPr>
              <a:t>(p)</a:t>
            </a:r>
            <a:r>
              <a:rPr lang="zh-CN" altLang="en-US" dirty="0">
                <a:ea typeface="宋体" panose="02010600030101010101" pitchFamily="2" charset="-122"/>
              </a:rPr>
              <a:t>主要又</a:t>
            </a:r>
            <a:r>
              <a:rPr lang="en-US" altLang="zh-CN" dirty="0">
                <a:ea typeface="宋体" panose="02010600030101010101" pitchFamily="2" charset="-122"/>
              </a:rPr>
              <a:t>N</a:t>
            </a:r>
            <a:r>
              <a:rPr lang="en-US" altLang="zh-CN" baseline="-25000" dirty="0">
                <a:ea typeface="宋体" panose="02010600030101010101" pitchFamily="2" charset="-122"/>
              </a:rPr>
              <a:t>A</a:t>
            </a:r>
            <a:r>
              <a:rPr lang="zh-CN" altLang="en-US" dirty="0">
                <a:ea typeface="宋体" panose="02010600030101010101" pitchFamily="2" charset="-122"/>
              </a:rPr>
              <a:t>决定，</a:t>
            </a:r>
            <a:r>
              <a:rPr lang="en-US" altLang="zh-CN" dirty="0">
                <a:ea typeface="宋体" panose="02010600030101010101" pitchFamily="2" charset="-122"/>
              </a:rPr>
              <a:t>p</a:t>
            </a:r>
            <a:r>
              <a:rPr lang="zh-CN" altLang="en-US" dirty="0">
                <a:ea typeface="宋体" panose="02010600030101010101" pitchFamily="2" charset="-122"/>
              </a:rPr>
              <a:t>≈</a:t>
            </a:r>
            <a:r>
              <a:rPr lang="en-US" altLang="zh-CN" dirty="0">
                <a:ea typeface="宋体" panose="02010600030101010101" pitchFamily="2" charset="-122"/>
              </a:rPr>
              <a:t>N</a:t>
            </a:r>
            <a:r>
              <a:rPr lang="en-US" altLang="zh-CN" baseline="-25000" dirty="0">
                <a:ea typeface="宋体" panose="02010600030101010101" pitchFamily="2" charset="-122"/>
              </a:rPr>
              <a:t>A</a:t>
            </a:r>
          </a:p>
          <a:p>
            <a:pPr>
              <a:lnSpc>
                <a:spcPct val="90000"/>
              </a:lnSpc>
            </a:pPr>
            <a:r>
              <a:rPr lang="zh-CN" altLang="en-US" dirty="0">
                <a:ea typeface="宋体" panose="02010600030101010101" pitchFamily="2" charset="-122"/>
              </a:rPr>
              <a:t>自由电子浓度</a:t>
            </a:r>
            <a:r>
              <a:rPr lang="en-US" altLang="zh-CN" dirty="0">
                <a:ea typeface="宋体" panose="02010600030101010101" pitchFamily="2" charset="-122"/>
              </a:rPr>
              <a:t>(n)</a:t>
            </a:r>
            <a:r>
              <a:rPr lang="zh-CN" altLang="en-US" dirty="0">
                <a:ea typeface="宋体" panose="02010600030101010101" pitchFamily="2" charset="-122"/>
              </a:rPr>
              <a:t>呢？小于</a:t>
            </a:r>
            <a:r>
              <a:rPr lang="en-US" altLang="zh-CN" dirty="0" err="1">
                <a:ea typeface="宋体" panose="02010600030101010101" pitchFamily="2" charset="-122"/>
              </a:rPr>
              <a:t>n</a:t>
            </a:r>
            <a:r>
              <a:rPr lang="en-US" altLang="zh-CN" baseline="-25000" dirty="0" err="1">
                <a:ea typeface="宋体" panose="02010600030101010101" pitchFamily="2" charset="-122"/>
              </a:rPr>
              <a:t>i</a:t>
            </a:r>
            <a:r>
              <a:rPr lang="zh-CN" altLang="en-US" dirty="0">
                <a:ea typeface="宋体" panose="02010600030101010101" pitchFamily="2" charset="-122"/>
              </a:rPr>
              <a:t>，因为大量的空穴的存在，使得自由电子被空穴复合的几率大大增加。</a:t>
            </a:r>
            <a:endParaRPr lang="en-US" altLang="zh-CN" dirty="0">
              <a:ea typeface="宋体" panose="02010600030101010101" pitchFamily="2" charset="-122"/>
            </a:endParaRPr>
          </a:p>
          <a:p>
            <a:pPr>
              <a:lnSpc>
                <a:spcPct val="90000"/>
              </a:lnSpc>
            </a:pPr>
            <a:r>
              <a:rPr lang="zh-CN" altLang="en-US" dirty="0">
                <a:ea typeface="宋体" panose="02010600030101010101" pitchFamily="2" charset="-122"/>
              </a:rPr>
              <a:t>但是，同样有：</a:t>
            </a:r>
            <a:endParaRPr lang="en-US" altLang="zh-CN" dirty="0">
              <a:ea typeface="宋体" panose="02010600030101010101" pitchFamily="2" charset="-122"/>
            </a:endParaRPr>
          </a:p>
          <a:p>
            <a:pPr>
              <a:lnSpc>
                <a:spcPct val="90000"/>
              </a:lnSpc>
            </a:pPr>
            <a:endParaRPr lang="en-US" altLang="zh-CN" dirty="0">
              <a:ea typeface="宋体" panose="02010600030101010101" pitchFamily="2" charset="-122"/>
            </a:endParaRPr>
          </a:p>
          <a:p>
            <a:pPr>
              <a:lnSpc>
                <a:spcPct val="90000"/>
              </a:lnSpc>
            </a:pPr>
            <a:endParaRPr lang="en-US" altLang="zh-CN" dirty="0">
              <a:ea typeface="宋体" panose="02010600030101010101" pitchFamily="2" charset="-122"/>
            </a:endParaRPr>
          </a:p>
        </p:txBody>
      </p:sp>
      <p:graphicFrame>
        <p:nvGraphicFramePr>
          <p:cNvPr id="12294" name="Object 4">
            <a:extLst>
              <a:ext uri="{FF2B5EF4-FFF2-40B4-BE49-F238E27FC236}">
                <a16:creationId xmlns:a16="http://schemas.microsoft.com/office/drawing/2014/main" id="{3CA5FD73-84D6-9D42-9A87-0CD5CEBED93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111500" y="6240463"/>
          <a:ext cx="9652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22237700" imgH="9944100" progId="Equation.3">
                  <p:embed/>
                </p:oleObj>
              </mc:Choice>
              <mc:Fallback>
                <p:oleObj name="Equation" r:id="rId3" imgW="22237700" imgH="99441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11500" y="6240463"/>
                        <a:ext cx="965200" cy="431800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rgbClr val="FF0000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灯片编号占位符 1">
            <a:extLst>
              <a:ext uri="{FF2B5EF4-FFF2-40B4-BE49-F238E27FC236}">
                <a16:creationId xmlns:a16="http://schemas.microsoft.com/office/drawing/2014/main" id="{67B351A7-B498-E84B-B584-FB41B6FCE8A4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10</a:t>
            </a:fld>
            <a:endParaRPr lang="en-US" altLang="zh-CN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页脚占位符 4">
            <a:extLst>
              <a:ext uri="{FF2B5EF4-FFF2-40B4-BE49-F238E27FC236}">
                <a16:creationId xmlns:a16="http://schemas.microsoft.com/office/drawing/2014/main" id="{D039742E-29AF-4548-9CAD-FAB0B3BBA6C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CH2    Basic Physics of Semiconductors </a:t>
            </a:r>
          </a:p>
        </p:txBody>
      </p:sp>
      <p:sp>
        <p:nvSpPr>
          <p:cNvPr id="13316" name="Rectangle 2">
            <a:extLst>
              <a:ext uri="{FF2B5EF4-FFF2-40B4-BE49-F238E27FC236}">
                <a16:creationId xmlns:a16="http://schemas.microsoft.com/office/drawing/2014/main" id="{AB99DD1E-45E5-7B47-A44D-745E44AF4D7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>
                <a:ea typeface="宋体" panose="02010600030101010101" pitchFamily="2" charset="-122"/>
              </a:rPr>
              <a:t>Summary of Charge Carriers</a:t>
            </a:r>
          </a:p>
        </p:txBody>
      </p:sp>
      <p:pic>
        <p:nvPicPr>
          <p:cNvPr id="13317" name="Picture 10">
            <a:extLst>
              <a:ext uri="{FF2B5EF4-FFF2-40B4-BE49-F238E27FC236}">
                <a16:creationId xmlns:a16="http://schemas.microsoft.com/office/drawing/2014/main" id="{86C18BFC-3925-FD41-8DE9-C2DFD2A8CD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663" y="1295400"/>
            <a:ext cx="6934200" cy="5238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318" name="文本框 1">
            <a:extLst>
              <a:ext uri="{FF2B5EF4-FFF2-40B4-BE49-F238E27FC236}">
                <a16:creationId xmlns:a16="http://schemas.microsoft.com/office/drawing/2014/main" id="{A1B6CB97-BC9E-A945-9DA4-70E82AE8A0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800" y="3733800"/>
            <a:ext cx="1401763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2000">
                <a:ea typeface="宋体" panose="02010600030101010101" pitchFamily="2" charset="-122"/>
              </a:rPr>
              <a:t>n</a:t>
            </a:r>
            <a:r>
              <a:rPr lang="zh-CN" altLang="en-US" sz="2000">
                <a:ea typeface="宋体" panose="02010600030101010101" pitchFamily="2" charset="-122"/>
              </a:rPr>
              <a:t>型半导体</a:t>
            </a:r>
            <a:endParaRPr lang="en-US" altLang="zh-CN" sz="2000">
              <a:ea typeface="宋体" panose="02010600030101010101" pitchFamily="2" charset="-122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2000">
                <a:ea typeface="宋体" panose="02010600030101010101" pitchFamily="2" charset="-122"/>
              </a:rPr>
              <a:t>施主</a:t>
            </a:r>
            <a:endParaRPr lang="en-US" altLang="zh-CN" sz="2000">
              <a:ea typeface="宋体" panose="02010600030101010101" pitchFamily="2" charset="-122"/>
            </a:endParaRPr>
          </a:p>
        </p:txBody>
      </p:sp>
      <p:sp>
        <p:nvSpPr>
          <p:cNvPr id="13319" name="文本框 6">
            <a:extLst>
              <a:ext uri="{FF2B5EF4-FFF2-40B4-BE49-F238E27FC236}">
                <a16:creationId xmlns:a16="http://schemas.microsoft.com/office/drawing/2014/main" id="{CECC182D-B919-E044-B89D-475832ADFC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89813" y="3706813"/>
            <a:ext cx="1344612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US" altLang="zh-CN" sz="2000">
                <a:ea typeface="宋体" panose="02010600030101010101" pitchFamily="2" charset="-122"/>
              </a:rPr>
              <a:t>p</a:t>
            </a:r>
            <a:r>
              <a:rPr lang="zh-CN" altLang="en-US" sz="2000">
                <a:ea typeface="宋体" panose="02010600030101010101" pitchFamily="2" charset="-122"/>
              </a:rPr>
              <a:t>型半导体</a:t>
            </a:r>
            <a:endParaRPr lang="en-US" altLang="zh-CN" sz="2000">
              <a:ea typeface="宋体" panose="02010600030101010101" pitchFamily="2" charset="-122"/>
            </a:endParaRPr>
          </a:p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zh-CN" altLang="en-US" sz="2000">
                <a:ea typeface="宋体" panose="02010600030101010101" pitchFamily="2" charset="-122"/>
              </a:rPr>
              <a:t>受主</a:t>
            </a:r>
            <a:endParaRPr lang="en-US" altLang="zh-CN" sz="2000">
              <a:ea typeface="宋体" panose="02010600030101010101" pitchFamily="2" charset="-122"/>
            </a:endParaRPr>
          </a:p>
        </p:txBody>
      </p:sp>
      <p:sp>
        <p:nvSpPr>
          <p:cNvPr id="2" name="椭圆 1">
            <a:extLst>
              <a:ext uri="{FF2B5EF4-FFF2-40B4-BE49-F238E27FC236}">
                <a16:creationId xmlns:a16="http://schemas.microsoft.com/office/drawing/2014/main" id="{08F7A139-AEF9-7148-B389-9B913961C14A}"/>
              </a:ext>
            </a:extLst>
          </p:cNvPr>
          <p:cNvSpPr/>
          <p:nvPr/>
        </p:nvSpPr>
        <p:spPr bwMode="auto">
          <a:xfrm>
            <a:off x="1452563" y="4114800"/>
            <a:ext cx="376237" cy="327025"/>
          </a:xfrm>
          <a:prstGeom prst="ellipse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9" name="椭圆 8">
            <a:extLst>
              <a:ext uri="{FF2B5EF4-FFF2-40B4-BE49-F238E27FC236}">
                <a16:creationId xmlns:a16="http://schemas.microsoft.com/office/drawing/2014/main" id="{E82DD046-C585-FD4A-A65C-B6E044DD844A}"/>
              </a:ext>
            </a:extLst>
          </p:cNvPr>
          <p:cNvSpPr/>
          <p:nvPr/>
        </p:nvSpPr>
        <p:spPr bwMode="auto">
          <a:xfrm>
            <a:off x="5486400" y="4115708"/>
            <a:ext cx="376237" cy="327025"/>
          </a:xfrm>
          <a:prstGeom prst="ellipse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10" name="灯片编号占位符 1">
            <a:extLst>
              <a:ext uri="{FF2B5EF4-FFF2-40B4-BE49-F238E27FC236}">
                <a16:creationId xmlns:a16="http://schemas.microsoft.com/office/drawing/2014/main" id="{86B1E38E-073F-1D46-945F-1AC478567C65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11</a:t>
            </a:fld>
            <a:endParaRPr lang="en-US" altLang="zh-CN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5" name="Text Box 7">
            <a:extLst>
              <a:ext uri="{FF2B5EF4-FFF2-40B4-BE49-F238E27FC236}">
                <a16:creationId xmlns:a16="http://schemas.microsoft.com/office/drawing/2014/main" id="{C0B58C24-795F-274F-908C-95EEDC286B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1196124"/>
            <a:ext cx="3276600" cy="215423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zh-CN" sz="2000" dirty="0">
                <a:ea typeface="宋体" panose="02010600030101010101" pitchFamily="2" charset="-122"/>
              </a:rPr>
              <a:t>p</a:t>
            </a:r>
            <a:r>
              <a:rPr lang="zh-CN" altLang="en-US" sz="2000" dirty="0">
                <a:ea typeface="宋体" panose="02010600030101010101" pitchFamily="2" charset="-122"/>
              </a:rPr>
              <a:t>型，</a:t>
            </a:r>
            <a:r>
              <a:rPr lang="en-US" altLang="zh-CN" sz="2000" dirty="0">
                <a:ea typeface="宋体" panose="02010600030101010101" pitchFamily="2" charset="-122"/>
              </a:rPr>
              <a:t>Majority  Carriers :</a:t>
            </a:r>
          </a:p>
          <a:p>
            <a:pPr>
              <a:spcBef>
                <a:spcPct val="50000"/>
              </a:spcBef>
              <a:buFontTx/>
              <a:buNone/>
            </a:pPr>
            <a:r>
              <a:rPr lang="en-US" altLang="zh-CN" sz="2000" dirty="0">
                <a:ea typeface="宋体" panose="02010600030101010101" pitchFamily="2" charset="-122"/>
              </a:rPr>
              <a:t>p</a:t>
            </a:r>
            <a:r>
              <a:rPr lang="zh-CN" altLang="en-US" sz="2000" dirty="0">
                <a:ea typeface="宋体" panose="02010600030101010101" pitchFamily="2" charset="-122"/>
              </a:rPr>
              <a:t>型，</a:t>
            </a:r>
            <a:r>
              <a:rPr lang="en-US" altLang="zh-CN" sz="2000" dirty="0">
                <a:ea typeface="宋体" panose="02010600030101010101" pitchFamily="2" charset="-122"/>
              </a:rPr>
              <a:t>Minority Carriers :</a:t>
            </a:r>
          </a:p>
          <a:p>
            <a:pPr>
              <a:spcBef>
                <a:spcPct val="50000"/>
              </a:spcBef>
              <a:buFontTx/>
              <a:buNone/>
            </a:pPr>
            <a:r>
              <a:rPr lang="en-US" altLang="zh-CN" sz="2000" dirty="0">
                <a:ea typeface="宋体" panose="02010600030101010101" pitchFamily="2" charset="-122"/>
              </a:rPr>
              <a:t>n</a:t>
            </a:r>
            <a:r>
              <a:rPr lang="zh-CN" altLang="en-US" sz="2000" dirty="0">
                <a:ea typeface="宋体" panose="02010600030101010101" pitchFamily="2" charset="-122"/>
              </a:rPr>
              <a:t>型，</a:t>
            </a:r>
            <a:r>
              <a:rPr lang="en-US" altLang="zh-CN" sz="2000" dirty="0">
                <a:ea typeface="宋体" panose="02010600030101010101" pitchFamily="2" charset="-122"/>
              </a:rPr>
              <a:t>Majority  Carriers :</a:t>
            </a:r>
          </a:p>
          <a:p>
            <a:pPr>
              <a:spcBef>
                <a:spcPct val="50000"/>
              </a:spcBef>
              <a:buFontTx/>
              <a:buNone/>
            </a:pPr>
            <a:r>
              <a:rPr lang="en-US" altLang="zh-CN" sz="2000" dirty="0">
                <a:ea typeface="宋体" panose="02010600030101010101" pitchFamily="2" charset="-122"/>
              </a:rPr>
              <a:t>n</a:t>
            </a:r>
            <a:r>
              <a:rPr lang="zh-CN" altLang="en-US" sz="2000" dirty="0">
                <a:ea typeface="宋体" panose="02010600030101010101" pitchFamily="2" charset="-122"/>
              </a:rPr>
              <a:t>型，</a:t>
            </a:r>
            <a:r>
              <a:rPr lang="en-US" altLang="zh-CN" sz="2000" dirty="0">
                <a:ea typeface="宋体" panose="02010600030101010101" pitchFamily="2" charset="-122"/>
              </a:rPr>
              <a:t>Minority Carriers :</a:t>
            </a:r>
          </a:p>
          <a:p>
            <a:pPr>
              <a:spcBef>
                <a:spcPct val="50000"/>
              </a:spcBef>
              <a:buFontTx/>
              <a:buNone/>
            </a:pPr>
            <a:endParaRPr lang="en-US" altLang="zh-CN" sz="1600" b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4340" name="Rectangle 2">
            <a:extLst>
              <a:ext uri="{FF2B5EF4-FFF2-40B4-BE49-F238E27FC236}">
                <a16:creationId xmlns:a16="http://schemas.microsoft.com/office/drawing/2014/main" id="{B8AB38C3-7CEF-4F42-A8FC-8A8A313E50C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200" y="152400"/>
            <a:ext cx="4038600" cy="1295400"/>
          </a:xfrm>
        </p:spPr>
        <p:txBody>
          <a:bodyPr/>
          <a:lstStyle/>
          <a:p>
            <a:r>
              <a:rPr lang="zh-CN" altLang="en-US">
                <a:ea typeface="宋体" panose="02010600030101010101" pitchFamily="2" charset="-122"/>
              </a:rPr>
              <a:t>自由电子和空穴的浓度</a:t>
            </a:r>
            <a:endParaRPr lang="en-US" altLang="zh-CN">
              <a:ea typeface="宋体" panose="02010600030101010101" pitchFamily="2" charset="-122"/>
            </a:endParaRPr>
          </a:p>
        </p:txBody>
      </p:sp>
      <p:sp>
        <p:nvSpPr>
          <p:cNvPr id="14341" name="Rectangle 3">
            <a:extLst>
              <a:ext uri="{FF2B5EF4-FFF2-40B4-BE49-F238E27FC236}">
                <a16:creationId xmlns:a16="http://schemas.microsoft.com/office/drawing/2014/main" id="{E25F8A3C-27B6-1A47-AB7A-6FD55848ACE0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152400" y="3229543"/>
            <a:ext cx="8839200" cy="2832100"/>
          </a:xfrm>
        </p:spPr>
        <p:txBody>
          <a:bodyPr/>
          <a:lstStyle/>
          <a:p>
            <a:r>
              <a:rPr lang="en-US" altLang="zh-CN" sz="1800" dirty="0">
                <a:ea typeface="宋体" panose="02010600030101010101" pitchFamily="2" charset="-122"/>
              </a:rPr>
              <a:t>                    </a:t>
            </a:r>
            <a:r>
              <a:rPr lang="zh-CN" altLang="en-US" dirty="0">
                <a:ea typeface="宋体" panose="02010600030101010101" pitchFamily="2" charset="-122"/>
              </a:rPr>
              <a:t>关系式</a:t>
            </a:r>
            <a:r>
              <a:rPr lang="zh-CN" altLang="en-US" dirty="0">
                <a:solidFill>
                  <a:srgbClr val="FF0000"/>
                </a:solidFill>
                <a:ea typeface="宋体" panose="02010600030101010101" pitchFamily="2" charset="-122"/>
              </a:rPr>
              <a:t>始终成立</a:t>
            </a:r>
            <a:r>
              <a:rPr lang="zh-CN" altLang="en-US" dirty="0">
                <a:ea typeface="宋体" panose="02010600030101010101" pitchFamily="2" charset="-122"/>
              </a:rPr>
              <a:t>，不管何种掺杂，何种程度的掺杂</a:t>
            </a:r>
            <a:endParaRPr lang="en-US" altLang="zh-CN" dirty="0">
              <a:ea typeface="宋体" panose="02010600030101010101" pitchFamily="2" charset="-122"/>
            </a:endParaRPr>
          </a:p>
          <a:p>
            <a:r>
              <a:rPr lang="en-US" altLang="zh-CN" dirty="0">
                <a:ea typeface="宋体" panose="02010600030101010101" pitchFamily="2" charset="-122"/>
              </a:rPr>
              <a:t>n</a:t>
            </a:r>
            <a:r>
              <a:rPr lang="zh-CN" altLang="en-US" dirty="0">
                <a:ea typeface="宋体" panose="02010600030101010101" pitchFamily="2" charset="-122"/>
              </a:rPr>
              <a:t>型半导体中，主要载流子（也称为“</a:t>
            </a:r>
            <a:r>
              <a:rPr lang="zh-CN" altLang="en-US" dirty="0">
                <a:solidFill>
                  <a:srgbClr val="FF0000"/>
                </a:solidFill>
                <a:ea typeface="宋体" panose="02010600030101010101" pitchFamily="2" charset="-122"/>
              </a:rPr>
              <a:t>多子</a:t>
            </a:r>
            <a:r>
              <a:rPr lang="zh-CN" altLang="en-US" dirty="0">
                <a:ea typeface="宋体" panose="02010600030101010101" pitchFamily="2" charset="-122"/>
              </a:rPr>
              <a:t>”）为电子，其浓度</a:t>
            </a:r>
            <a:r>
              <a:rPr lang="en-US" altLang="zh-CN" dirty="0">
                <a:ea typeface="宋体" panose="02010600030101010101" pitchFamily="2" charset="-122"/>
              </a:rPr>
              <a:t>n</a:t>
            </a:r>
            <a:r>
              <a:rPr lang="zh-CN" altLang="en-US" dirty="0">
                <a:ea typeface="宋体" panose="02010600030101010101" pitchFamily="2" charset="-122"/>
              </a:rPr>
              <a:t>≈</a:t>
            </a:r>
            <a:r>
              <a:rPr lang="en-US" altLang="zh-CN" dirty="0">
                <a:ea typeface="宋体" panose="02010600030101010101" pitchFamily="2" charset="-122"/>
              </a:rPr>
              <a:t>N</a:t>
            </a:r>
            <a:r>
              <a:rPr lang="en-US" altLang="zh-CN" baseline="-25000" dirty="0">
                <a:ea typeface="宋体" panose="02010600030101010101" pitchFamily="2" charset="-122"/>
              </a:rPr>
              <a:t>D</a:t>
            </a:r>
            <a:r>
              <a:rPr lang="zh-CN" altLang="en-US" dirty="0">
                <a:ea typeface="宋体" panose="02010600030101010101" pitchFamily="2" charset="-122"/>
              </a:rPr>
              <a:t>；少数载流子（“</a:t>
            </a:r>
            <a:r>
              <a:rPr lang="zh-CN" altLang="en-US" dirty="0">
                <a:solidFill>
                  <a:srgbClr val="FF0000"/>
                </a:solidFill>
                <a:ea typeface="宋体" panose="02010600030101010101" pitchFamily="2" charset="-122"/>
              </a:rPr>
              <a:t>少子</a:t>
            </a:r>
            <a:r>
              <a:rPr lang="zh-CN" altLang="en-US" dirty="0">
                <a:ea typeface="宋体" panose="02010600030101010101" pitchFamily="2" charset="-122"/>
              </a:rPr>
              <a:t>”）为空穴，</a:t>
            </a:r>
            <a:endParaRPr lang="en-US" altLang="zh-CN" dirty="0">
              <a:ea typeface="宋体" panose="02010600030101010101" pitchFamily="2" charset="-122"/>
            </a:endParaRPr>
          </a:p>
          <a:p>
            <a:r>
              <a:rPr lang="en-US" altLang="zh-CN" dirty="0">
                <a:ea typeface="宋体" panose="02010600030101010101" pitchFamily="2" charset="-122"/>
              </a:rPr>
              <a:t>P</a:t>
            </a:r>
            <a:r>
              <a:rPr lang="zh-CN" altLang="en-US" dirty="0">
                <a:ea typeface="宋体" panose="02010600030101010101" pitchFamily="2" charset="-122"/>
              </a:rPr>
              <a:t>型半导体中，多子为空穴，其浓度</a:t>
            </a:r>
            <a:r>
              <a:rPr lang="en-US" altLang="zh-CN" dirty="0">
                <a:ea typeface="宋体" panose="02010600030101010101" pitchFamily="2" charset="-122"/>
              </a:rPr>
              <a:t>p</a:t>
            </a:r>
            <a:r>
              <a:rPr lang="zh-CN" altLang="en-US" dirty="0">
                <a:ea typeface="宋体" panose="02010600030101010101" pitchFamily="2" charset="-122"/>
              </a:rPr>
              <a:t>≈</a:t>
            </a:r>
            <a:r>
              <a:rPr lang="en-US" altLang="zh-CN" dirty="0">
                <a:ea typeface="宋体" panose="02010600030101010101" pitchFamily="2" charset="-122"/>
              </a:rPr>
              <a:t>N</a:t>
            </a:r>
            <a:r>
              <a:rPr lang="en-US" altLang="zh-CN" baseline="-25000" dirty="0">
                <a:ea typeface="宋体" panose="02010600030101010101" pitchFamily="2" charset="-122"/>
              </a:rPr>
              <a:t>A</a:t>
            </a:r>
            <a:r>
              <a:rPr lang="zh-CN" altLang="en-US" dirty="0">
                <a:ea typeface="宋体" panose="02010600030101010101" pitchFamily="2" charset="-122"/>
              </a:rPr>
              <a:t>，少子为电子</a:t>
            </a:r>
            <a:endParaRPr lang="en-US" altLang="zh-CN" dirty="0">
              <a:ea typeface="宋体" panose="02010600030101010101" pitchFamily="2" charset="-122"/>
            </a:endParaRPr>
          </a:p>
          <a:p>
            <a:endParaRPr lang="en-US" altLang="zh-CN" dirty="0">
              <a:ea typeface="宋体" panose="02010600030101010101" pitchFamily="2" charset="-122"/>
            </a:endParaRPr>
          </a:p>
          <a:p>
            <a:endParaRPr lang="en-US" altLang="zh-CN" baseline="-25000" dirty="0">
              <a:ea typeface="宋体" panose="02010600030101010101" pitchFamily="2" charset="-122"/>
            </a:endParaRPr>
          </a:p>
        </p:txBody>
      </p:sp>
      <p:graphicFrame>
        <p:nvGraphicFramePr>
          <p:cNvPr id="14343" name="Object 5">
            <a:extLst>
              <a:ext uri="{FF2B5EF4-FFF2-40B4-BE49-F238E27FC236}">
                <a16:creationId xmlns:a16="http://schemas.microsoft.com/office/drawing/2014/main" id="{5E3188C5-1388-8A40-A08F-23174FBA699D}"/>
              </a:ext>
            </a:extLst>
          </p:cNvPr>
          <p:cNvGraphicFramePr>
            <a:graphicFrameLocks noGrp="1" noChangeAspect="1"/>
          </p:cNvGraphicFramePr>
          <p:nvPr>
            <p:ph sz="quarter" idx="2"/>
            <p:extLst>
              <p:ext uri="{D42A27DB-BD31-4B8C-83A1-F6EECF244321}">
                <p14:modId xmlns:p14="http://schemas.microsoft.com/office/powerpoint/2010/main" val="2140539853"/>
              </p:ext>
            </p:extLst>
          </p:nvPr>
        </p:nvGraphicFramePr>
        <p:xfrm>
          <a:off x="4114800" y="1109095"/>
          <a:ext cx="762000" cy="2057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22237700" imgH="62611000" progId="Equation.3">
                  <p:embed/>
                </p:oleObj>
              </mc:Choice>
              <mc:Fallback>
                <p:oleObj name="Equation" r:id="rId2" imgW="22237700" imgH="626110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14800" y="1109095"/>
                        <a:ext cx="762000" cy="2057400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344" name="Text Box 6">
            <a:extLst>
              <a:ext uri="{FF2B5EF4-FFF2-40B4-BE49-F238E27FC236}">
                <a16:creationId xmlns:a16="http://schemas.microsoft.com/office/drawing/2014/main" id="{AD04100F-A0B8-9C48-BEB7-007E97B9E3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35463" y="2617788"/>
            <a:ext cx="16002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endParaRPr lang="zh-CN" altLang="zh-CN" sz="2800" b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graphicFrame>
        <p:nvGraphicFramePr>
          <p:cNvPr id="14346" name="Object 4">
            <a:extLst>
              <a:ext uri="{FF2B5EF4-FFF2-40B4-BE49-F238E27FC236}">
                <a16:creationId xmlns:a16="http://schemas.microsoft.com/office/drawing/2014/main" id="{98D16618-A41D-B94B-AACA-C3DD76B1E61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50649188"/>
              </p:ext>
            </p:extLst>
          </p:nvPr>
        </p:nvGraphicFramePr>
        <p:xfrm>
          <a:off x="584880" y="3229543"/>
          <a:ext cx="9652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22237700" imgH="9944100" progId="Equation.3">
                  <p:embed/>
                </p:oleObj>
              </mc:Choice>
              <mc:Fallback>
                <p:oleObj name="Equation" r:id="rId4" imgW="22237700" imgH="99441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4880" y="3229543"/>
                        <a:ext cx="965200" cy="431800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rgbClr val="FF0000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" name="图片 1">
            <a:extLst>
              <a:ext uri="{FF2B5EF4-FFF2-40B4-BE49-F238E27FC236}">
                <a16:creationId xmlns:a16="http://schemas.microsoft.com/office/drawing/2014/main" id="{CDF6C063-3363-E44A-BC65-FAA87F92E33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5121218"/>
            <a:ext cx="9144000" cy="942680"/>
          </a:xfrm>
          <a:prstGeom prst="rect">
            <a:avLst/>
          </a:prstGeom>
        </p:spPr>
      </p:pic>
      <p:sp>
        <p:nvSpPr>
          <p:cNvPr id="12" name="灯片编号占位符 1">
            <a:extLst>
              <a:ext uri="{FF2B5EF4-FFF2-40B4-BE49-F238E27FC236}">
                <a16:creationId xmlns:a16="http://schemas.microsoft.com/office/drawing/2014/main" id="{C4710616-76CE-AE49-8E7E-101BDE75344D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12</a:t>
            </a:fld>
            <a:endParaRPr lang="en-US" altLang="zh-CN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图片 6">
            <a:extLst>
              <a:ext uri="{FF2B5EF4-FFF2-40B4-BE49-F238E27FC236}">
                <a16:creationId xmlns:a16="http://schemas.microsoft.com/office/drawing/2014/main" id="{CBED6EAF-8E00-AA45-930C-8A78C7A2F8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546100"/>
            <a:ext cx="8686800" cy="576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3" name="文本框 7">
            <a:extLst>
              <a:ext uri="{FF2B5EF4-FFF2-40B4-BE49-F238E27FC236}">
                <a16:creationId xmlns:a16="http://schemas.microsoft.com/office/drawing/2014/main" id="{29DA5054-B3B4-6844-A688-506A8146C2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57292" y="2667000"/>
            <a:ext cx="2041525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zh-CN" altLang="en-US" sz="1600" dirty="0">
                <a:solidFill>
                  <a:srgbClr val="C00000"/>
                </a:solidFill>
                <a:ea typeface="宋体" panose="02010600030101010101" pitchFamily="2" charset="-122"/>
              </a:rPr>
              <a:t>下标</a:t>
            </a:r>
            <a:r>
              <a:rPr lang="en-US" altLang="zh-CN" sz="1600" dirty="0">
                <a:solidFill>
                  <a:srgbClr val="C00000"/>
                </a:solidFill>
                <a:ea typeface="宋体" panose="02010600030101010101" pitchFamily="2" charset="-122"/>
              </a:rPr>
              <a:t>n</a:t>
            </a:r>
            <a:r>
              <a:rPr lang="zh-CN" altLang="en-US" sz="1600" dirty="0">
                <a:solidFill>
                  <a:srgbClr val="C00000"/>
                </a:solidFill>
                <a:ea typeface="宋体" panose="02010600030101010101" pitchFamily="2" charset="-122"/>
              </a:rPr>
              <a:t>表示</a:t>
            </a:r>
            <a:r>
              <a:rPr lang="en-US" altLang="zh-CN" sz="1600" dirty="0">
                <a:solidFill>
                  <a:srgbClr val="C00000"/>
                </a:solidFill>
                <a:ea typeface="宋体" panose="02010600030101010101" pitchFamily="2" charset="-122"/>
              </a:rPr>
              <a:t>n</a:t>
            </a:r>
            <a:r>
              <a:rPr lang="zh-CN" altLang="en-US" sz="1600" dirty="0">
                <a:solidFill>
                  <a:srgbClr val="C00000"/>
                </a:solidFill>
                <a:ea typeface="宋体" panose="02010600030101010101" pitchFamily="2" charset="-122"/>
              </a:rPr>
              <a:t>型半导体</a:t>
            </a:r>
          </a:p>
        </p:txBody>
      </p:sp>
      <p:sp>
        <p:nvSpPr>
          <p:cNvPr id="4" name="灯片编号占位符 1">
            <a:extLst>
              <a:ext uri="{FF2B5EF4-FFF2-40B4-BE49-F238E27FC236}">
                <a16:creationId xmlns:a16="http://schemas.microsoft.com/office/drawing/2014/main" id="{C9891F83-9B18-C84C-B1F3-58AF591840A9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13</a:t>
            </a:fld>
            <a:endParaRPr lang="en-US" altLang="zh-CN" dirty="0"/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B0E9B269-3409-ED46-AA94-8AFA092864EA}"/>
              </a:ext>
            </a:extLst>
          </p:cNvPr>
          <p:cNvSpPr txBox="1"/>
          <p:nvPr/>
        </p:nvSpPr>
        <p:spPr>
          <a:xfrm>
            <a:off x="5334000" y="1654964"/>
            <a:ext cx="185018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>
                <a:solidFill>
                  <a:srgbClr val="0432FF"/>
                </a:solidFill>
              </a:rPr>
              <a:t>①N</a:t>
            </a:r>
            <a:r>
              <a:rPr kumimoji="1" lang="en-US" altLang="zh-CN" baseline="-25000" dirty="0">
                <a:solidFill>
                  <a:srgbClr val="0432FF"/>
                </a:solidFill>
              </a:rPr>
              <a:t>D</a:t>
            </a:r>
            <a:r>
              <a:rPr kumimoji="1" lang="zh-CN" altLang="en-US" dirty="0">
                <a:solidFill>
                  <a:srgbClr val="0432FF"/>
                </a:solidFill>
              </a:rPr>
              <a:t>表示</a:t>
            </a:r>
            <a:r>
              <a:rPr kumimoji="1" lang="en-US" altLang="zh-CN" dirty="0">
                <a:solidFill>
                  <a:srgbClr val="0432FF"/>
                </a:solidFill>
              </a:rPr>
              <a:t>n</a:t>
            </a:r>
            <a:r>
              <a:rPr kumimoji="1" lang="zh-CN" altLang="en-US" dirty="0">
                <a:solidFill>
                  <a:srgbClr val="0432FF"/>
                </a:solidFill>
              </a:rPr>
              <a:t>型掺杂</a:t>
            </a: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FF8F2CE4-C5E0-DE49-86F1-0EACC87DEA12}"/>
              </a:ext>
            </a:extLst>
          </p:cNvPr>
          <p:cNvSpPr txBox="1"/>
          <p:nvPr/>
        </p:nvSpPr>
        <p:spPr>
          <a:xfrm>
            <a:off x="1419225" y="2667000"/>
            <a:ext cx="22942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>
                <a:solidFill>
                  <a:srgbClr val="0432FF"/>
                </a:solidFill>
              </a:rPr>
              <a:t>②</a:t>
            </a:r>
            <a:r>
              <a:rPr kumimoji="1" lang="zh-CN" altLang="en-US" dirty="0">
                <a:solidFill>
                  <a:srgbClr val="0432FF"/>
                </a:solidFill>
              </a:rPr>
              <a:t>电子浓度 </a:t>
            </a:r>
            <a:r>
              <a:rPr kumimoji="1" lang="en-US" altLang="zh-CN" dirty="0">
                <a:solidFill>
                  <a:srgbClr val="0432FF"/>
                </a:solidFill>
              </a:rPr>
              <a:t>=</a:t>
            </a:r>
            <a:r>
              <a:rPr kumimoji="1" lang="zh-CN" altLang="en-US" dirty="0">
                <a:solidFill>
                  <a:srgbClr val="0432FF"/>
                </a:solidFill>
              </a:rPr>
              <a:t> 掺杂浓度</a:t>
            </a:r>
          </a:p>
        </p:txBody>
      </p:sp>
      <p:sp>
        <p:nvSpPr>
          <p:cNvPr id="3" name="椭圆 2">
            <a:extLst>
              <a:ext uri="{FF2B5EF4-FFF2-40B4-BE49-F238E27FC236}">
                <a16:creationId xmlns:a16="http://schemas.microsoft.com/office/drawing/2014/main" id="{8F8E14D7-C99A-444F-96A0-D6EC155FEF47}"/>
              </a:ext>
            </a:extLst>
          </p:cNvPr>
          <p:cNvSpPr/>
          <p:nvPr/>
        </p:nvSpPr>
        <p:spPr bwMode="auto">
          <a:xfrm>
            <a:off x="3810000" y="2836069"/>
            <a:ext cx="152400" cy="169069"/>
          </a:xfrm>
          <a:prstGeom prst="ellipse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8AA3F3C1-8587-944F-B11B-FE5FF6BE95AE}"/>
              </a:ext>
            </a:extLst>
          </p:cNvPr>
          <p:cNvSpPr txBox="1"/>
          <p:nvPr/>
        </p:nvSpPr>
        <p:spPr>
          <a:xfrm>
            <a:off x="987745" y="3429000"/>
            <a:ext cx="291938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>
                <a:solidFill>
                  <a:srgbClr val="0432FF"/>
                </a:solidFill>
              </a:rPr>
              <a:t>③</a:t>
            </a:r>
            <a:r>
              <a:rPr kumimoji="1" lang="zh-CN" altLang="en-US" dirty="0">
                <a:solidFill>
                  <a:srgbClr val="0432FF"/>
                </a:solidFill>
              </a:rPr>
              <a:t>少子（空穴）浓度用恒等式</a:t>
            </a:r>
            <a:endParaRPr kumimoji="1" lang="en-US" altLang="zh-CN" dirty="0">
              <a:solidFill>
                <a:srgbClr val="0432FF"/>
              </a:solidFill>
            </a:endParaRPr>
          </a:p>
          <a:p>
            <a:r>
              <a:rPr kumimoji="1" lang="en-US" altLang="zh-CN" dirty="0">
                <a:solidFill>
                  <a:srgbClr val="0432FF"/>
                </a:solidFill>
              </a:rPr>
              <a:t>np=n</a:t>
            </a:r>
            <a:r>
              <a:rPr kumimoji="1" lang="en-US" altLang="zh-CN" baseline="-25000" dirty="0">
                <a:solidFill>
                  <a:srgbClr val="0432FF"/>
                </a:solidFill>
              </a:rPr>
              <a:t>i</a:t>
            </a:r>
            <a:r>
              <a:rPr kumimoji="1" lang="en-US" altLang="zh-CN" baseline="30000" dirty="0">
                <a:solidFill>
                  <a:srgbClr val="0432FF"/>
                </a:solidFill>
              </a:rPr>
              <a:t>2</a:t>
            </a:r>
            <a:r>
              <a:rPr kumimoji="1" lang="zh-CN" altLang="en-US" dirty="0">
                <a:solidFill>
                  <a:srgbClr val="0432FF"/>
                </a:solidFill>
              </a:rPr>
              <a:t>计算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Rectangle 2">
            <a:extLst>
              <a:ext uri="{FF2B5EF4-FFF2-40B4-BE49-F238E27FC236}">
                <a16:creationId xmlns:a16="http://schemas.microsoft.com/office/drawing/2014/main" id="{8EC79B62-360E-6344-90B5-4529036471E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33400" y="152400"/>
            <a:ext cx="7848600" cy="762000"/>
          </a:xfrm>
        </p:spPr>
        <p:txBody>
          <a:bodyPr/>
          <a:lstStyle/>
          <a:p>
            <a:r>
              <a:rPr lang="zh-CN" altLang="en-US">
                <a:ea typeface="宋体" panose="02010600030101010101" pitchFamily="2" charset="-122"/>
              </a:rPr>
              <a:t>漂移电流</a:t>
            </a:r>
            <a:endParaRPr lang="en-US" altLang="zh-CN">
              <a:ea typeface="宋体" panose="02010600030101010101" pitchFamily="2" charset="-122"/>
            </a:endParaRPr>
          </a:p>
        </p:txBody>
      </p:sp>
      <p:sp>
        <p:nvSpPr>
          <p:cNvPr id="16388" name="Rectangle 3">
            <a:extLst>
              <a:ext uri="{FF2B5EF4-FFF2-40B4-BE49-F238E27FC236}">
                <a16:creationId xmlns:a16="http://schemas.microsoft.com/office/drawing/2014/main" id="{1D2EC556-76D7-E141-AB0F-CF38382F896F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552677" y="3719852"/>
            <a:ext cx="8392886" cy="2985748"/>
          </a:xfrm>
        </p:spPr>
        <p:txBody>
          <a:bodyPr/>
          <a:lstStyle/>
          <a:p>
            <a:r>
              <a:rPr lang="zh-CN" altLang="en-US" dirty="0">
                <a:solidFill>
                  <a:srgbClr val="FF0000"/>
                </a:solidFill>
                <a:ea typeface="宋体" panose="02010600030101010101" pitchFamily="2" charset="-122"/>
              </a:rPr>
              <a:t>漂移：电场引起的载流子运动</a:t>
            </a:r>
            <a:endParaRPr lang="en-US" altLang="zh-CN" dirty="0">
              <a:solidFill>
                <a:srgbClr val="FF0000"/>
              </a:solidFill>
              <a:ea typeface="宋体" panose="02010600030101010101" pitchFamily="2" charset="-122"/>
            </a:endParaRPr>
          </a:p>
          <a:p>
            <a:r>
              <a:rPr lang="zh-CN" altLang="en-US" dirty="0">
                <a:ea typeface="宋体" panose="02010600030101010101" pitchFamily="2" charset="-122"/>
              </a:rPr>
              <a:t>载流子的运动速度</a:t>
            </a:r>
            <a:r>
              <a:rPr lang="zh-CN" altLang="en-US" dirty="0">
                <a:solidFill>
                  <a:srgbClr val="FF0000"/>
                </a:solidFill>
                <a:ea typeface="宋体" panose="02010600030101010101" pitchFamily="2" charset="-122"/>
              </a:rPr>
              <a:t>正比</a:t>
            </a:r>
            <a:r>
              <a:rPr lang="zh-CN" altLang="en-US" dirty="0">
                <a:ea typeface="宋体" panose="02010600030101010101" pitchFamily="2" charset="-122"/>
              </a:rPr>
              <a:t>于电场强度，该</a:t>
            </a:r>
            <a:r>
              <a:rPr lang="zh-CN" altLang="en-US">
                <a:ea typeface="宋体" panose="02010600030101010101" pitchFamily="2" charset="-122"/>
              </a:rPr>
              <a:t>比例系数称为载</a:t>
            </a:r>
            <a:r>
              <a:rPr lang="zh-CN" altLang="en-US" dirty="0">
                <a:ea typeface="宋体" panose="02010600030101010101" pitchFamily="2" charset="-122"/>
              </a:rPr>
              <a:t>流子的</a:t>
            </a:r>
            <a:r>
              <a:rPr lang="zh-CN" altLang="en-US" dirty="0">
                <a:solidFill>
                  <a:srgbClr val="FF0000"/>
                </a:solidFill>
                <a:ea typeface="宋体" panose="02010600030101010101" pitchFamily="2" charset="-122"/>
              </a:rPr>
              <a:t>迁移率</a:t>
            </a:r>
            <a:r>
              <a:rPr lang="zh-CN" altLang="en-US" dirty="0">
                <a:ea typeface="宋体" panose="02010600030101010101" pitchFamily="2" charset="-122"/>
              </a:rPr>
              <a:t>；</a:t>
            </a:r>
            <a:endParaRPr lang="en-US" altLang="zh-CN" dirty="0">
              <a:ea typeface="宋体" panose="02010600030101010101" pitchFamily="2" charset="-122"/>
            </a:endParaRPr>
          </a:p>
          <a:p>
            <a:r>
              <a:rPr lang="zh-CN" altLang="en-US" dirty="0">
                <a:ea typeface="宋体" panose="02010600030101010101" pitchFamily="2" charset="-122"/>
              </a:rPr>
              <a:t>电子的迁移率</a:t>
            </a:r>
            <a:r>
              <a:rPr lang="en-US" altLang="zh-CN" dirty="0">
                <a:ea typeface="宋体" panose="02010600030101010101" pitchFamily="2" charset="-122"/>
              </a:rPr>
              <a:t>1350 cm</a:t>
            </a:r>
            <a:r>
              <a:rPr lang="en-US" altLang="zh-CN" baseline="30000" dirty="0">
                <a:ea typeface="宋体" panose="02010600030101010101" pitchFamily="2" charset="-122"/>
              </a:rPr>
              <a:t>2</a:t>
            </a:r>
            <a:r>
              <a:rPr lang="en-US" altLang="zh-CN" dirty="0">
                <a:ea typeface="宋体" panose="02010600030101010101" pitchFamily="2" charset="-122"/>
              </a:rPr>
              <a:t>/(V*s)</a:t>
            </a:r>
            <a:r>
              <a:rPr lang="zh-CN" altLang="en-US" dirty="0">
                <a:ea typeface="宋体" panose="02010600030101010101" pitchFamily="2" charset="-122"/>
              </a:rPr>
              <a:t> </a:t>
            </a:r>
            <a:r>
              <a:rPr lang="en-US" altLang="zh-CN" dirty="0">
                <a:ea typeface="宋体" panose="02010600030101010101" pitchFamily="2" charset="-122"/>
              </a:rPr>
              <a:t>&gt; </a:t>
            </a:r>
            <a:r>
              <a:rPr lang="zh-CN" altLang="en-US" dirty="0">
                <a:ea typeface="宋体" panose="02010600030101010101" pitchFamily="2" charset="-122"/>
              </a:rPr>
              <a:t>空穴迁移率 </a:t>
            </a:r>
            <a:r>
              <a:rPr lang="en-US" altLang="zh-CN" dirty="0">
                <a:ea typeface="宋体" panose="02010600030101010101" pitchFamily="2" charset="-122"/>
              </a:rPr>
              <a:t>480 cm</a:t>
            </a:r>
            <a:r>
              <a:rPr lang="en-US" altLang="zh-CN" baseline="30000" dirty="0">
                <a:ea typeface="宋体" panose="02010600030101010101" pitchFamily="2" charset="-122"/>
              </a:rPr>
              <a:t>2</a:t>
            </a:r>
            <a:r>
              <a:rPr lang="en-US" altLang="zh-CN" dirty="0">
                <a:ea typeface="宋体" panose="02010600030101010101" pitchFamily="2" charset="-122"/>
              </a:rPr>
              <a:t>/(V*s)</a:t>
            </a:r>
            <a:r>
              <a:rPr lang="zh-CN" altLang="en-US" dirty="0">
                <a:ea typeface="宋体" panose="02010600030101010101" pitchFamily="2" charset="-122"/>
              </a:rPr>
              <a:t>，因为空穴的移动实际上是电子补位邻近空穴的过程（</a:t>
            </a:r>
            <a:r>
              <a:rPr lang="en-US" altLang="zh-CN" dirty="0">
                <a:ea typeface="宋体" panose="02010600030101010101" pitchFamily="2" charset="-122"/>
              </a:rPr>
              <a:t>release--trap</a:t>
            </a:r>
            <a:r>
              <a:rPr lang="zh-CN" altLang="en-US" dirty="0">
                <a:ea typeface="宋体" panose="02010600030101010101" pitchFamily="2" charset="-122"/>
              </a:rPr>
              <a:t>），移动性没有电子高</a:t>
            </a:r>
            <a:endParaRPr lang="en-US" altLang="zh-CN" dirty="0">
              <a:ea typeface="宋体" panose="02010600030101010101" pitchFamily="2" charset="-122"/>
            </a:endParaRPr>
          </a:p>
          <a:p>
            <a:r>
              <a:rPr lang="zh-CN" altLang="en-US" dirty="0">
                <a:ea typeface="宋体" panose="02010600030101010101" pitchFamily="2" charset="-122"/>
              </a:rPr>
              <a:t>掺杂会降低载流子迁移率</a:t>
            </a:r>
            <a:endParaRPr lang="en-US" altLang="zh-CN" dirty="0">
              <a:ea typeface="宋体" panose="02010600030101010101" pitchFamily="2" charset="-122"/>
            </a:endParaRPr>
          </a:p>
        </p:txBody>
      </p:sp>
      <p:sp>
        <p:nvSpPr>
          <p:cNvPr id="16389" name="AutoShape 6">
            <a:extLst>
              <a:ext uri="{FF2B5EF4-FFF2-40B4-BE49-F238E27FC236}">
                <a16:creationId xmlns:a16="http://schemas.microsoft.com/office/drawing/2014/main" id="{73774DC9-9778-F54C-889F-7993CBE52A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86600" y="2043452"/>
            <a:ext cx="1752600" cy="14478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endParaRPr lang="zh-CN" altLang="en-US" sz="1600">
              <a:ea typeface="宋体" panose="02010600030101010101" pitchFamily="2" charset="-122"/>
            </a:endParaRPr>
          </a:p>
        </p:txBody>
      </p:sp>
      <p:graphicFrame>
        <p:nvGraphicFramePr>
          <p:cNvPr id="16390" name="Object 5">
            <a:extLst>
              <a:ext uri="{FF2B5EF4-FFF2-40B4-BE49-F238E27FC236}">
                <a16:creationId xmlns:a16="http://schemas.microsoft.com/office/drawing/2014/main" id="{0C6649C3-FED1-6A48-87C1-E22B18F2582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07732604"/>
              </p:ext>
            </p:extLst>
          </p:nvPr>
        </p:nvGraphicFramePr>
        <p:xfrm>
          <a:off x="7315200" y="2119652"/>
          <a:ext cx="1320800" cy="1219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30429200" imgH="28092400" progId="Equation.3">
                  <p:embed/>
                </p:oleObj>
              </mc:Choice>
              <mc:Fallback>
                <p:oleObj name="Equation" r:id="rId2" imgW="30429200" imgH="280924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15200" y="2119652"/>
                        <a:ext cx="1320800" cy="1219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6391" name="Picture 7">
            <a:extLst>
              <a:ext uri="{FF2B5EF4-FFF2-40B4-BE49-F238E27FC236}">
                <a16:creationId xmlns:a16="http://schemas.microsoft.com/office/drawing/2014/main" id="{F1A9D090-5DC3-2140-AC90-676EA4A6F7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71" y="1503702"/>
            <a:ext cx="3352800" cy="1835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92" name="图片 1">
            <a:extLst>
              <a:ext uri="{FF2B5EF4-FFF2-40B4-BE49-F238E27FC236}">
                <a16:creationId xmlns:a16="http://schemas.microsoft.com/office/drawing/2014/main" id="{700BCFED-8AF8-BD47-ABB0-0B307370956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5387" y="1469685"/>
            <a:ext cx="2944813" cy="1893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93" name="文本框 2">
            <a:extLst>
              <a:ext uri="{FF2B5EF4-FFF2-40B4-BE49-F238E27FC236}">
                <a16:creationId xmlns:a16="http://schemas.microsoft.com/office/drawing/2014/main" id="{DC165F88-4C25-AD48-9217-2A93EF01AB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91475" y="1262402"/>
            <a:ext cx="95408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zh-CN" altLang="en-US" sz="2000">
                <a:ea typeface="宋体" panose="02010600030101010101" pitchFamily="2" charset="-122"/>
              </a:rPr>
              <a:t>迁移率</a:t>
            </a:r>
          </a:p>
        </p:txBody>
      </p:sp>
      <p:sp>
        <p:nvSpPr>
          <p:cNvPr id="16394" name="椭圆 3">
            <a:extLst>
              <a:ext uri="{FF2B5EF4-FFF2-40B4-BE49-F238E27FC236}">
                <a16:creationId xmlns:a16="http://schemas.microsoft.com/office/drawing/2014/main" id="{3DC02487-F790-F84B-8945-93451B5C17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48600" y="2272052"/>
            <a:ext cx="381000" cy="495300"/>
          </a:xfrm>
          <a:prstGeom prst="ellipse">
            <a:avLst/>
          </a:prstGeom>
          <a:noFill/>
          <a:ln w="9525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endParaRPr lang="zh-CN" altLang="en-US" sz="1600">
              <a:ea typeface="宋体" panose="02010600030101010101" pitchFamily="2" charset="-122"/>
            </a:endParaRPr>
          </a:p>
        </p:txBody>
      </p:sp>
      <p:cxnSp>
        <p:nvCxnSpPr>
          <p:cNvPr id="16395" name="直接箭头连接符 9">
            <a:extLst>
              <a:ext uri="{FF2B5EF4-FFF2-40B4-BE49-F238E27FC236}">
                <a16:creationId xmlns:a16="http://schemas.microsoft.com/office/drawing/2014/main" id="{108B92DB-B9DA-B540-9F19-E1E339E280EA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8077200" y="1662452"/>
            <a:ext cx="304800" cy="609600"/>
          </a:xfrm>
          <a:prstGeom prst="straightConnector1">
            <a:avLst/>
          </a:prstGeom>
          <a:noFill/>
          <a:ln w="9525" algn="ctr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2" name="灯片编号占位符 1">
            <a:extLst>
              <a:ext uri="{FF2B5EF4-FFF2-40B4-BE49-F238E27FC236}">
                <a16:creationId xmlns:a16="http://schemas.microsoft.com/office/drawing/2014/main" id="{4D24D879-A307-614B-A183-2DA5B25A2D42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14</a:t>
            </a:fld>
            <a:endParaRPr lang="en-US" altLang="zh-CN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2">
            <a:extLst>
              <a:ext uri="{FF2B5EF4-FFF2-40B4-BE49-F238E27FC236}">
                <a16:creationId xmlns:a16="http://schemas.microsoft.com/office/drawing/2014/main" id="{68E3C7C0-A6FC-CB4D-A089-D3230E8B8E0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200" y="152400"/>
            <a:ext cx="4267200" cy="1295400"/>
          </a:xfrm>
        </p:spPr>
        <p:txBody>
          <a:bodyPr/>
          <a:lstStyle/>
          <a:p>
            <a:r>
              <a:rPr lang="en-US" altLang="zh-CN" dirty="0">
                <a:ea typeface="宋体" panose="02010600030101010101" pitchFamily="2" charset="-122"/>
              </a:rPr>
              <a:t>Current Flow:  General Case</a:t>
            </a:r>
            <a:r>
              <a:rPr lang="zh-CN" altLang="en-US" dirty="0">
                <a:ea typeface="宋体" panose="02010600030101010101" pitchFamily="2" charset="-122"/>
              </a:rPr>
              <a:t> 电荷移动产生电流</a:t>
            </a:r>
            <a:endParaRPr lang="en-US" altLang="zh-CN" dirty="0">
              <a:ea typeface="宋体" panose="02010600030101010101" pitchFamily="2" charset="-122"/>
            </a:endParaRPr>
          </a:p>
        </p:txBody>
      </p:sp>
      <p:pic>
        <p:nvPicPr>
          <p:cNvPr id="17412" name="Picture 7">
            <a:extLst>
              <a:ext uri="{FF2B5EF4-FFF2-40B4-BE49-F238E27FC236}">
                <a16:creationId xmlns:a16="http://schemas.microsoft.com/office/drawing/2014/main" id="{A5F155B4-A2E4-6243-A408-2304B4C12B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638" y="1250950"/>
            <a:ext cx="7934325" cy="2647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413" name="图片 2">
            <a:extLst>
              <a:ext uri="{FF2B5EF4-FFF2-40B4-BE49-F238E27FC236}">
                <a16:creationId xmlns:a16="http://schemas.microsoft.com/office/drawing/2014/main" id="{5B6B308C-79E7-3949-8A33-246C7C505E0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261" y="5051425"/>
            <a:ext cx="19939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4" name="图片 3">
            <a:extLst>
              <a:ext uri="{FF2B5EF4-FFF2-40B4-BE49-F238E27FC236}">
                <a16:creationId xmlns:a16="http://schemas.microsoft.com/office/drawing/2014/main" id="{AB4298E6-86C4-5C4E-9998-33838A0AABC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773" y="4881563"/>
            <a:ext cx="24638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5" name="右箭头 4">
            <a:extLst>
              <a:ext uri="{FF2B5EF4-FFF2-40B4-BE49-F238E27FC236}">
                <a16:creationId xmlns:a16="http://schemas.microsoft.com/office/drawing/2014/main" id="{98EF1D46-ECFD-524C-964A-40648B5C7A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03221" y="5267325"/>
            <a:ext cx="381000" cy="1524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endParaRPr lang="zh-CN" altLang="en-US" sz="1600">
              <a:ea typeface="宋体" panose="02010600030101010101" pitchFamily="2" charset="-122"/>
            </a:endParaRPr>
          </a:p>
        </p:txBody>
      </p:sp>
      <p:sp>
        <p:nvSpPr>
          <p:cNvPr id="17416" name="文本占位符 5">
            <a:extLst>
              <a:ext uri="{FF2B5EF4-FFF2-40B4-BE49-F238E27FC236}">
                <a16:creationId xmlns:a16="http://schemas.microsoft.com/office/drawing/2014/main" id="{39B67106-4074-0D4A-AA7C-6FF5D9EA7DC7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273050" y="3890963"/>
            <a:ext cx="5562600" cy="990600"/>
          </a:xfrm>
        </p:spPr>
        <p:txBody>
          <a:bodyPr/>
          <a:lstStyle/>
          <a:p>
            <a:r>
              <a:rPr lang="zh-CN" altLang="en-US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电流 </a:t>
            </a:r>
            <a:r>
              <a:rPr lang="en-US" altLang="zh-CN" i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I</a:t>
            </a:r>
            <a:r>
              <a:rPr lang="en-US" altLang="zh-CN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zh-CN" altLang="en-US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计算：单位时间内流过的电荷</a:t>
            </a:r>
            <a:endParaRPr lang="en-US" altLang="zh-CN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CN" altLang="en-US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电流 </a:t>
            </a:r>
            <a:r>
              <a:rPr lang="en-US" altLang="zh-CN" i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J</a:t>
            </a:r>
            <a:r>
              <a:rPr lang="en-US" altLang="zh-CN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zh-CN" altLang="en-US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密度：单位截面积内的电流</a:t>
            </a:r>
          </a:p>
        </p:txBody>
      </p:sp>
      <p:pic>
        <p:nvPicPr>
          <p:cNvPr id="17417" name="图片 8">
            <a:extLst>
              <a:ext uri="{FF2B5EF4-FFF2-40B4-BE49-F238E27FC236}">
                <a16:creationId xmlns:a16="http://schemas.microsoft.com/office/drawing/2014/main" id="{E709D57B-B5D1-9E43-80E5-A6495B16734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261" y="6043613"/>
            <a:ext cx="2019300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8" name="图片 9">
            <a:extLst>
              <a:ext uri="{FF2B5EF4-FFF2-40B4-BE49-F238E27FC236}">
                <a16:creationId xmlns:a16="http://schemas.microsoft.com/office/drawing/2014/main" id="{F9F28E74-6AB4-B94C-AEDA-50BCEA5A267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9237" y="5973763"/>
            <a:ext cx="1663700" cy="48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9" name="右箭头 15">
            <a:extLst>
              <a:ext uri="{FF2B5EF4-FFF2-40B4-BE49-F238E27FC236}">
                <a16:creationId xmlns:a16="http://schemas.microsoft.com/office/drawing/2014/main" id="{FD6D1C37-9FA9-3C41-84C6-EEB1BF9442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07984" y="6215063"/>
            <a:ext cx="381000" cy="1524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endParaRPr lang="zh-CN" altLang="en-US" sz="1600">
              <a:ea typeface="宋体" panose="02010600030101010101" pitchFamily="2" charset="-122"/>
            </a:endParaRPr>
          </a:p>
        </p:txBody>
      </p:sp>
      <p:sp>
        <p:nvSpPr>
          <p:cNvPr id="12" name="灯片编号占位符 1">
            <a:extLst>
              <a:ext uri="{FF2B5EF4-FFF2-40B4-BE49-F238E27FC236}">
                <a16:creationId xmlns:a16="http://schemas.microsoft.com/office/drawing/2014/main" id="{9EC06E0D-A916-AF44-9408-EBB077420B5A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15</a:t>
            </a:fld>
            <a:endParaRPr lang="en-US" altLang="zh-CN" dirty="0"/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90A6D70C-5403-2846-8D2F-1CE9FC93FFFE}"/>
              </a:ext>
            </a:extLst>
          </p:cNvPr>
          <p:cNvSpPr txBox="1"/>
          <p:nvPr/>
        </p:nvSpPr>
        <p:spPr>
          <a:xfrm>
            <a:off x="5932210" y="3890963"/>
            <a:ext cx="321179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Tx/>
              <a:buAutoNum type="arabicPeriod"/>
            </a:pPr>
            <a:r>
              <a:rPr kumimoji="1" lang="zh-CN" altLang="en-US" sz="1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图示为空穴，电子类似</a:t>
            </a:r>
            <a:endParaRPr kumimoji="1" lang="en-US" altLang="zh-CN" sz="18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AutoNum type="arabicPeriod"/>
            </a:pPr>
            <a:r>
              <a:rPr kumimoji="1" lang="zh-CN" altLang="en-US" sz="1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观察</a:t>
            </a:r>
            <a:r>
              <a:rPr kumimoji="1" lang="en-US" altLang="zh-CN" sz="18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kumimoji="1" lang="en-US" altLang="zh-CN" sz="1800" baseline="-25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kumimoji="1" lang="zh-CN" altLang="en-US" sz="1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处的截面，一秒时间后，蓝色区域的电荷流过了截面（左图 </a:t>
            </a:r>
            <a:r>
              <a:rPr kumimoji="1" lang="en-US" altLang="zh-CN" sz="1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</a:t>
            </a:r>
            <a:r>
              <a:rPr kumimoji="1" lang="zh-CN" altLang="en-US" sz="1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 右图</a:t>
            </a:r>
            <a:r>
              <a:rPr kumimoji="1" lang="zh-CN" altLang="en-US" sz="1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）</a:t>
            </a:r>
            <a:endParaRPr kumimoji="1" lang="en-US" altLang="zh-CN" sz="18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AutoNum type="arabicPeriod"/>
            </a:pPr>
            <a:r>
              <a:rPr kumimoji="1" lang="zh-CN" altLang="en-US" sz="1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蓝色区域的体积：</a:t>
            </a:r>
            <a:r>
              <a:rPr kumimoji="1" lang="en-US" altLang="zh-CN" sz="18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vWh</a:t>
            </a:r>
            <a:r>
              <a:rPr kumimoji="1" lang="en-US" altLang="zh-CN" sz="1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kumimoji="1" lang="en-US" altLang="zh-CN" sz="18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endParaRPr kumimoji="1" lang="en-US" altLang="zh-CN" sz="1800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AutoNum type="arabicPeriod"/>
            </a:pPr>
            <a:r>
              <a:rPr kumimoji="1" lang="zh-CN" altLang="en-US" sz="1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蓝色区域的载流子数量：</a:t>
            </a:r>
            <a:r>
              <a:rPr kumimoji="1" lang="en-US" altLang="zh-CN" sz="18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vAp</a:t>
            </a:r>
            <a:endParaRPr kumimoji="1" lang="en-US" altLang="zh-CN" sz="1800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AutoNum type="arabicPeriod"/>
            </a:pPr>
            <a:r>
              <a:rPr kumimoji="1" lang="zh-CN" altLang="en-US" sz="1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蓝色区域的电荷量：</a:t>
            </a:r>
            <a:r>
              <a:rPr kumimoji="1" lang="en-US" altLang="zh-CN" sz="18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vApq</a:t>
            </a:r>
            <a:endParaRPr kumimoji="1" lang="en-US" altLang="zh-CN" sz="1800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8386C45E-F03B-164A-940F-93271449EAF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80650" y="4881563"/>
            <a:ext cx="1355725" cy="387350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23A09889-41AC-E14D-A379-93B85E03D11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056772" y="5811052"/>
            <a:ext cx="1486302" cy="390023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Rectangle 2">
            <a:extLst>
              <a:ext uri="{FF2B5EF4-FFF2-40B4-BE49-F238E27FC236}">
                <a16:creationId xmlns:a16="http://schemas.microsoft.com/office/drawing/2014/main" id="{6B67DF93-3D65-D84C-A0D4-0D215E2A8D7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>
                <a:ea typeface="宋体" panose="02010600030101010101" pitchFamily="2" charset="-122"/>
              </a:rPr>
              <a:t>Current Flow:  Drift</a:t>
            </a:r>
          </a:p>
        </p:txBody>
      </p:sp>
      <p:pic>
        <p:nvPicPr>
          <p:cNvPr id="18436" name="图片 2">
            <a:extLst>
              <a:ext uri="{FF2B5EF4-FFF2-40B4-BE49-F238E27FC236}">
                <a16:creationId xmlns:a16="http://schemas.microsoft.com/office/drawing/2014/main" id="{35D3F0D4-A028-9A46-82DA-A15DDED2CA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" y="2057400"/>
            <a:ext cx="3657600" cy="5334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7" name="图片 3">
            <a:extLst>
              <a:ext uri="{FF2B5EF4-FFF2-40B4-BE49-F238E27FC236}">
                <a16:creationId xmlns:a16="http://schemas.microsoft.com/office/drawing/2014/main" id="{829D5B59-E941-584B-B57D-130834D847C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2770188"/>
            <a:ext cx="1231900" cy="48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8" name="右大括号 4">
            <a:extLst>
              <a:ext uri="{FF2B5EF4-FFF2-40B4-BE49-F238E27FC236}">
                <a16:creationId xmlns:a16="http://schemas.microsoft.com/office/drawing/2014/main" id="{D254AA4F-65BC-6F44-972F-40B75342B7C3}"/>
              </a:ext>
            </a:extLst>
          </p:cNvPr>
          <p:cNvSpPr>
            <a:spLocks/>
          </p:cNvSpPr>
          <p:nvPr/>
        </p:nvSpPr>
        <p:spPr bwMode="auto">
          <a:xfrm>
            <a:off x="4267200" y="2209800"/>
            <a:ext cx="381000" cy="990600"/>
          </a:xfrm>
          <a:prstGeom prst="rightBrace">
            <a:avLst>
              <a:gd name="adj1" fmla="val 8330"/>
              <a:gd name="adj2" fmla="val 50000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endParaRPr lang="zh-CN" altLang="en-US" sz="1600">
              <a:ea typeface="宋体" panose="02010600030101010101" pitchFamily="2" charset="-122"/>
            </a:endParaRPr>
          </a:p>
        </p:txBody>
      </p:sp>
      <p:sp>
        <p:nvSpPr>
          <p:cNvPr id="18439" name="右箭头 7">
            <a:extLst>
              <a:ext uri="{FF2B5EF4-FFF2-40B4-BE49-F238E27FC236}">
                <a16:creationId xmlns:a16="http://schemas.microsoft.com/office/drawing/2014/main" id="{148782AB-9B62-C344-B14B-D835185819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00600" y="2613025"/>
            <a:ext cx="457200" cy="230188"/>
          </a:xfrm>
          <a:prstGeom prst="rightArrow">
            <a:avLst>
              <a:gd name="adj1" fmla="val 50000"/>
              <a:gd name="adj2" fmla="val 50050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endParaRPr lang="zh-CN" altLang="en-US" sz="1600">
              <a:ea typeface="宋体" panose="02010600030101010101" pitchFamily="2" charset="-122"/>
            </a:endParaRPr>
          </a:p>
        </p:txBody>
      </p:sp>
      <p:pic>
        <p:nvPicPr>
          <p:cNvPr id="18440" name="图片 8">
            <a:extLst>
              <a:ext uri="{FF2B5EF4-FFF2-40B4-BE49-F238E27FC236}">
                <a16:creationId xmlns:a16="http://schemas.microsoft.com/office/drawing/2014/main" id="{0F085D98-3EF7-D041-93DB-3FA8ECF8252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600" y="2206625"/>
            <a:ext cx="2311400" cy="4191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41" name="图片 9">
            <a:extLst>
              <a:ext uri="{FF2B5EF4-FFF2-40B4-BE49-F238E27FC236}">
                <a16:creationId xmlns:a16="http://schemas.microsoft.com/office/drawing/2014/main" id="{5D5F4C02-823C-E842-8C2B-74C01B47ACC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600" y="2730500"/>
            <a:ext cx="2578100" cy="73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42" name="文本框 10">
            <a:extLst>
              <a:ext uri="{FF2B5EF4-FFF2-40B4-BE49-F238E27FC236}">
                <a16:creationId xmlns:a16="http://schemas.microsoft.com/office/drawing/2014/main" id="{52E837A2-8D8F-8549-9E17-D6D78B55C0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89900" y="2185988"/>
            <a:ext cx="11080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zh-CN" altLang="en-US">
                <a:solidFill>
                  <a:srgbClr val="FF0000"/>
                </a:solidFill>
                <a:ea typeface="宋体" panose="02010600030101010101" pitchFamily="2" charset="-122"/>
              </a:rPr>
              <a:t>电导率</a:t>
            </a:r>
          </a:p>
        </p:txBody>
      </p:sp>
      <p:sp>
        <p:nvSpPr>
          <p:cNvPr id="18443" name="文本框 15">
            <a:extLst>
              <a:ext uri="{FF2B5EF4-FFF2-40B4-BE49-F238E27FC236}">
                <a16:creationId xmlns:a16="http://schemas.microsoft.com/office/drawing/2014/main" id="{7E7EE06C-ECEB-D941-B717-E4F0E30FDF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89900" y="2898775"/>
            <a:ext cx="11080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zh-CN" altLang="en-US">
                <a:solidFill>
                  <a:srgbClr val="3333FF"/>
                </a:solidFill>
                <a:ea typeface="宋体" panose="02010600030101010101" pitchFamily="2" charset="-122"/>
              </a:rPr>
              <a:t>电阻率</a:t>
            </a:r>
          </a:p>
        </p:txBody>
      </p:sp>
      <p:pic>
        <p:nvPicPr>
          <p:cNvPr id="18444" name="图片 12">
            <a:extLst>
              <a:ext uri="{FF2B5EF4-FFF2-40B4-BE49-F238E27FC236}">
                <a16:creationId xmlns:a16="http://schemas.microsoft.com/office/drawing/2014/main" id="{4B8F1446-0CCB-0940-9EF7-ED122C57799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225" y="3570288"/>
            <a:ext cx="8812213" cy="1157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45" name="图片 13">
            <a:extLst>
              <a:ext uri="{FF2B5EF4-FFF2-40B4-BE49-F238E27FC236}">
                <a16:creationId xmlns:a16="http://schemas.microsoft.com/office/drawing/2014/main" id="{0670BFDD-EE8E-EC4E-BC3C-3C93277A541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4937125"/>
            <a:ext cx="198437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46" name="图片 14">
            <a:extLst>
              <a:ext uri="{FF2B5EF4-FFF2-40B4-BE49-F238E27FC236}">
                <a16:creationId xmlns:a16="http://schemas.microsoft.com/office/drawing/2014/main" id="{515CE3C8-BCE0-5144-B1E8-9BC61EAFBC6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0888" y="4940300"/>
            <a:ext cx="2276475" cy="434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47" name="文本框 16">
            <a:extLst>
              <a:ext uri="{FF2B5EF4-FFF2-40B4-BE49-F238E27FC236}">
                <a16:creationId xmlns:a16="http://schemas.microsoft.com/office/drawing/2014/main" id="{733AB49D-C2D2-B649-B5E5-A41D9809EA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1781" y="5045075"/>
            <a:ext cx="12096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zh-CN" altLang="en-US" sz="2000" dirty="0">
                <a:ea typeface="宋体" panose="02010600030101010101" pitchFamily="2" charset="-122"/>
              </a:rPr>
              <a:t>本征硅：</a:t>
            </a:r>
          </a:p>
        </p:txBody>
      </p:sp>
      <p:sp>
        <p:nvSpPr>
          <p:cNvPr id="18448" name="文本框 17">
            <a:extLst>
              <a:ext uri="{FF2B5EF4-FFF2-40B4-BE49-F238E27FC236}">
                <a16:creationId xmlns:a16="http://schemas.microsoft.com/office/drawing/2014/main" id="{570121BD-8D35-CB48-A767-95740E15AE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5592763"/>
            <a:ext cx="108743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US" altLang="zh-CN" sz="2000">
                <a:ea typeface="宋体" panose="02010600030101010101" pitchFamily="2" charset="-122"/>
              </a:rPr>
              <a:t>p</a:t>
            </a:r>
            <a:r>
              <a:rPr lang="zh-CN" altLang="en-US" sz="2000">
                <a:ea typeface="宋体" panose="02010600030101010101" pitchFamily="2" charset="-122"/>
              </a:rPr>
              <a:t>型硅：</a:t>
            </a:r>
          </a:p>
        </p:txBody>
      </p:sp>
      <p:pic>
        <p:nvPicPr>
          <p:cNvPr id="18449" name="图片 18">
            <a:extLst>
              <a:ext uri="{FF2B5EF4-FFF2-40B4-BE49-F238E27FC236}">
                <a16:creationId xmlns:a16="http://schemas.microsoft.com/office/drawing/2014/main" id="{781542DE-EADA-7D42-8EFF-009F1529F2B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1125" y="5632450"/>
            <a:ext cx="3727450" cy="1227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50" name="图片 19">
            <a:extLst>
              <a:ext uri="{FF2B5EF4-FFF2-40B4-BE49-F238E27FC236}">
                <a16:creationId xmlns:a16="http://schemas.microsoft.com/office/drawing/2014/main" id="{C2E964F4-BD22-BA4C-ABF9-05310763904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6038" y="5889625"/>
            <a:ext cx="1808162" cy="547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51" name="图片 21">
            <a:extLst>
              <a:ext uri="{FF2B5EF4-FFF2-40B4-BE49-F238E27FC236}">
                <a16:creationId xmlns:a16="http://schemas.microsoft.com/office/drawing/2014/main" id="{0C6B9516-87EB-FA48-A34B-5F86AD8771BB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4200" y="5981700"/>
            <a:ext cx="1625600" cy="363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灯片编号占位符 1">
            <a:extLst>
              <a:ext uri="{FF2B5EF4-FFF2-40B4-BE49-F238E27FC236}">
                <a16:creationId xmlns:a16="http://schemas.microsoft.com/office/drawing/2014/main" id="{AC6D6C28-7E08-BF43-92B5-D3CB377CD3D5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16</a:t>
            </a:fld>
            <a:endParaRPr lang="en-US" altLang="zh-CN" dirty="0"/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F332BE6D-3434-6246-841E-6296A557739B}"/>
              </a:ext>
            </a:extLst>
          </p:cNvPr>
          <p:cNvSpPr txBox="1"/>
          <p:nvPr/>
        </p:nvSpPr>
        <p:spPr>
          <a:xfrm>
            <a:off x="558504" y="1663772"/>
            <a:ext cx="4063933" cy="3385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kumimoji="1" lang="zh-CN" altLang="en-US" dirty="0">
                <a:solidFill>
                  <a:srgbClr val="C00000"/>
                </a:solidFill>
              </a:rPr>
              <a:t>总电流密度 </a:t>
            </a:r>
            <a:r>
              <a:rPr kumimoji="1" lang="en-US" altLang="zh-CN" dirty="0">
                <a:solidFill>
                  <a:srgbClr val="C00000"/>
                </a:solidFill>
              </a:rPr>
              <a:t>=</a:t>
            </a:r>
            <a:r>
              <a:rPr kumimoji="1" lang="zh-CN" altLang="en-US" dirty="0">
                <a:solidFill>
                  <a:srgbClr val="C00000"/>
                </a:solidFill>
              </a:rPr>
              <a:t> 空穴电流密度 </a:t>
            </a:r>
            <a:r>
              <a:rPr kumimoji="1" lang="en-US" altLang="zh-CN" dirty="0">
                <a:solidFill>
                  <a:srgbClr val="C00000"/>
                </a:solidFill>
              </a:rPr>
              <a:t>+</a:t>
            </a:r>
            <a:r>
              <a:rPr kumimoji="1" lang="zh-CN" altLang="en-US" dirty="0">
                <a:solidFill>
                  <a:srgbClr val="C00000"/>
                </a:solidFill>
              </a:rPr>
              <a:t> 电子电流密度</a:t>
            </a:r>
          </a:p>
        </p:txBody>
      </p:sp>
      <p:sp>
        <p:nvSpPr>
          <p:cNvPr id="21" name="文本框 20">
            <a:extLst>
              <a:ext uri="{FF2B5EF4-FFF2-40B4-BE49-F238E27FC236}">
                <a16:creationId xmlns:a16="http://schemas.microsoft.com/office/drawing/2014/main" id="{9C3E78F8-5CB9-8C47-B562-FAE4C0D303D4}"/>
              </a:ext>
            </a:extLst>
          </p:cNvPr>
          <p:cNvSpPr txBox="1"/>
          <p:nvPr/>
        </p:nvSpPr>
        <p:spPr>
          <a:xfrm>
            <a:off x="1841601" y="2851319"/>
            <a:ext cx="1040670" cy="3385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kumimoji="1" lang="zh-CN" altLang="en-US" dirty="0">
                <a:solidFill>
                  <a:srgbClr val="C00000"/>
                </a:solidFill>
              </a:rPr>
              <a:t>欧姆定律</a:t>
            </a: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28CF5A85-6F36-444D-A1C4-A7E4992D0E6C}"/>
              </a:ext>
            </a:extLst>
          </p:cNvPr>
          <p:cNvSpPr txBox="1"/>
          <p:nvPr/>
        </p:nvSpPr>
        <p:spPr>
          <a:xfrm>
            <a:off x="5770442" y="5427832"/>
            <a:ext cx="264687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>
                <a:solidFill>
                  <a:srgbClr val="C00000"/>
                </a:solidFill>
              </a:rPr>
              <a:t>掺杂半导体电阻率显著降低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0" name="Rectangle 2">
            <a:extLst>
              <a:ext uri="{FF2B5EF4-FFF2-40B4-BE49-F238E27FC236}">
                <a16:creationId xmlns:a16="http://schemas.microsoft.com/office/drawing/2014/main" id="{8713C622-145B-8F46-BA5B-4EDA9D6BA8B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762000"/>
          </a:xfrm>
        </p:spPr>
        <p:txBody>
          <a:bodyPr/>
          <a:lstStyle/>
          <a:p>
            <a:r>
              <a:rPr lang="en-US" altLang="zh-CN">
                <a:ea typeface="宋体" panose="02010600030101010101" pitchFamily="2" charset="-122"/>
              </a:rPr>
              <a:t>Velocity Saturation</a:t>
            </a:r>
          </a:p>
        </p:txBody>
      </p:sp>
      <p:sp>
        <p:nvSpPr>
          <p:cNvPr id="19461" name="Rectangle 3">
            <a:extLst>
              <a:ext uri="{FF2B5EF4-FFF2-40B4-BE49-F238E27FC236}">
                <a16:creationId xmlns:a16="http://schemas.microsoft.com/office/drawing/2014/main" id="{7AA7BA83-3F57-784B-9C29-267E94D95C62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4724400"/>
            <a:ext cx="7772400" cy="16002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zh-CN" altLang="en-US">
                <a:ea typeface="宋体" panose="02010600030101010101" pitchFamily="2" charset="-122"/>
              </a:rPr>
              <a:t>当电场比较大时，载流子的运动速度会趋于饱和</a:t>
            </a:r>
            <a:endParaRPr lang="en-US" altLang="zh-CN">
              <a:ea typeface="宋体" panose="02010600030101010101" pitchFamily="2" charset="-122"/>
            </a:endParaRPr>
          </a:p>
          <a:p>
            <a:pPr>
              <a:lnSpc>
                <a:spcPct val="90000"/>
              </a:lnSpc>
            </a:pPr>
            <a:endParaRPr lang="en-US" altLang="zh-CN">
              <a:ea typeface="宋体" panose="02010600030101010101" pitchFamily="2" charset="-122"/>
            </a:endParaRPr>
          </a:p>
        </p:txBody>
      </p:sp>
      <p:sp>
        <p:nvSpPr>
          <p:cNvPr id="19462" name="AutoShape 6">
            <a:extLst>
              <a:ext uri="{FF2B5EF4-FFF2-40B4-BE49-F238E27FC236}">
                <a16:creationId xmlns:a16="http://schemas.microsoft.com/office/drawing/2014/main" id="{B28FAC9C-C0A3-614F-8BDC-BB1A8207B2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81600" y="1524000"/>
            <a:ext cx="2057400" cy="28194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endParaRPr lang="zh-CN" altLang="en-US" sz="1600">
              <a:ea typeface="宋体" panose="02010600030101010101" pitchFamily="2" charset="-122"/>
            </a:endParaRPr>
          </a:p>
        </p:txBody>
      </p:sp>
      <p:graphicFrame>
        <p:nvGraphicFramePr>
          <p:cNvPr id="19463" name="Object 5">
            <a:extLst>
              <a:ext uri="{FF2B5EF4-FFF2-40B4-BE49-F238E27FC236}">
                <a16:creationId xmlns:a16="http://schemas.microsoft.com/office/drawing/2014/main" id="{929D74ED-A4A7-684A-B654-379100DCDBA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314950" y="1473200"/>
          <a:ext cx="1752600" cy="2806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40373300" imgH="64655700" progId="Equation.3">
                  <p:embed/>
                </p:oleObj>
              </mc:Choice>
              <mc:Fallback>
                <p:oleObj name="Equation" r:id="rId2" imgW="40373300" imgH="646557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14950" y="1473200"/>
                        <a:ext cx="1752600" cy="2806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9464" name="Picture 7">
            <a:extLst>
              <a:ext uri="{FF2B5EF4-FFF2-40B4-BE49-F238E27FC236}">
                <a16:creationId xmlns:a16="http://schemas.microsoft.com/office/drawing/2014/main" id="{C2E3397C-3602-3A4C-B32D-38A6BCDC23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752600"/>
            <a:ext cx="3343275" cy="221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灯片编号占位符 1">
            <a:extLst>
              <a:ext uri="{FF2B5EF4-FFF2-40B4-BE49-F238E27FC236}">
                <a16:creationId xmlns:a16="http://schemas.microsoft.com/office/drawing/2014/main" id="{C892384C-F426-B64C-8C2B-31A1E027063F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17</a:t>
            </a:fld>
            <a:endParaRPr lang="en-US" altLang="zh-CN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Rectangle 2">
            <a:extLst>
              <a:ext uri="{FF2B5EF4-FFF2-40B4-BE49-F238E27FC236}">
                <a16:creationId xmlns:a16="http://schemas.microsoft.com/office/drawing/2014/main" id="{BF748316-E801-7147-A7C9-126D642DD20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09600" y="152400"/>
            <a:ext cx="7848600" cy="708025"/>
          </a:xfrm>
        </p:spPr>
        <p:txBody>
          <a:bodyPr/>
          <a:lstStyle/>
          <a:p>
            <a:r>
              <a:rPr lang="zh-CN" altLang="en-US">
                <a:ea typeface="宋体" panose="02010600030101010101" pitchFamily="2" charset="-122"/>
              </a:rPr>
              <a:t>扩散电流</a:t>
            </a:r>
            <a:endParaRPr lang="en-US" altLang="zh-CN">
              <a:ea typeface="宋体" panose="02010600030101010101" pitchFamily="2" charset="-122"/>
            </a:endParaRPr>
          </a:p>
        </p:txBody>
      </p:sp>
      <p:sp>
        <p:nvSpPr>
          <p:cNvPr id="20484" name="Rectangle 3">
            <a:extLst>
              <a:ext uri="{FF2B5EF4-FFF2-40B4-BE49-F238E27FC236}">
                <a16:creationId xmlns:a16="http://schemas.microsoft.com/office/drawing/2014/main" id="{BC4386D0-C885-F043-A866-7A1FBED28398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4343400"/>
            <a:ext cx="7772400" cy="1770063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zh-CN" altLang="en-US" dirty="0">
                <a:solidFill>
                  <a:srgbClr val="FF0000"/>
                </a:solidFill>
                <a:ea typeface="宋体" panose="02010600030101010101" pitchFamily="2" charset="-122"/>
              </a:rPr>
              <a:t>扩散</a:t>
            </a:r>
            <a:r>
              <a:rPr lang="zh-CN" altLang="en-US" dirty="0">
                <a:ea typeface="宋体" panose="02010600030101010101" pitchFamily="2" charset="-122"/>
              </a:rPr>
              <a:t>：载流子从高</a:t>
            </a:r>
            <a:r>
              <a:rPr lang="zh-CN" altLang="en-US" dirty="0">
                <a:solidFill>
                  <a:srgbClr val="C00000"/>
                </a:solidFill>
                <a:ea typeface="宋体" panose="02010600030101010101" pitchFamily="2" charset="-122"/>
              </a:rPr>
              <a:t>浓度</a:t>
            </a:r>
            <a:r>
              <a:rPr lang="zh-CN" altLang="en-US" dirty="0">
                <a:ea typeface="宋体" panose="02010600030101010101" pitchFamily="2" charset="-122"/>
              </a:rPr>
              <a:t>的地方向低浓度的地方扩散</a:t>
            </a:r>
          </a:p>
          <a:p>
            <a:pPr>
              <a:lnSpc>
                <a:spcPct val="90000"/>
              </a:lnSpc>
            </a:pPr>
            <a:r>
              <a:rPr lang="zh-CN" altLang="en-US" dirty="0">
                <a:ea typeface="宋体" panose="02010600030101010101" pitchFamily="2" charset="-122"/>
              </a:rPr>
              <a:t>与一滴墨水滴到一瓶纯净水中扩散的情形类似；</a:t>
            </a:r>
            <a:endParaRPr lang="en-US" altLang="zh-CN" sz="1800" dirty="0">
              <a:ea typeface="宋体" panose="02010600030101010101" pitchFamily="2" charset="-122"/>
            </a:endParaRPr>
          </a:p>
        </p:txBody>
      </p:sp>
      <p:pic>
        <p:nvPicPr>
          <p:cNvPr id="20485" name="Picture 7">
            <a:extLst>
              <a:ext uri="{FF2B5EF4-FFF2-40B4-BE49-F238E27FC236}">
                <a16:creationId xmlns:a16="http://schemas.microsoft.com/office/drawing/2014/main" id="{CECD6DA9-0A6C-464D-85B8-C32D5B04E0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2112963"/>
            <a:ext cx="5334000" cy="1652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486" name="Picture 10">
            <a:extLst>
              <a:ext uri="{FF2B5EF4-FFF2-40B4-BE49-F238E27FC236}">
                <a16:creationId xmlns:a16="http://schemas.microsoft.com/office/drawing/2014/main" id="{F0A3638B-0541-B74A-854C-DA8670E280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1741488"/>
            <a:ext cx="2971800" cy="2044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灯片编号占位符 1">
            <a:extLst>
              <a:ext uri="{FF2B5EF4-FFF2-40B4-BE49-F238E27FC236}">
                <a16:creationId xmlns:a16="http://schemas.microsoft.com/office/drawing/2014/main" id="{CF85E006-2E76-3B44-B5C7-9495369DDC99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18</a:t>
            </a:fld>
            <a:endParaRPr lang="en-US" altLang="zh-CN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标题 6">
            <a:extLst>
              <a:ext uri="{FF2B5EF4-FFF2-40B4-BE49-F238E27FC236}">
                <a16:creationId xmlns:a16="http://schemas.microsoft.com/office/drawing/2014/main" id="{4DA45F3B-BA6A-BA48-910C-640AEB60A1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dirty="0"/>
              <a:t>扩散电流</a:t>
            </a:r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CAA0E582-4375-2C45-8FFF-ED2E626DB5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080" y="1748413"/>
            <a:ext cx="4511167" cy="5109587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CFB936CE-CFFD-6C46-A1F2-E916C07BBB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22194" y="3273398"/>
            <a:ext cx="4118119" cy="3302000"/>
          </a:xfrm>
          <a:prstGeom prst="rect">
            <a:avLst/>
          </a:prstGeom>
        </p:spPr>
      </p:pic>
      <p:sp>
        <p:nvSpPr>
          <p:cNvPr id="11" name="文本框 10">
            <a:extLst>
              <a:ext uri="{FF2B5EF4-FFF2-40B4-BE49-F238E27FC236}">
                <a16:creationId xmlns:a16="http://schemas.microsoft.com/office/drawing/2014/main" id="{94EC452E-319D-914A-8C0C-2F0ED2177963}"/>
              </a:ext>
            </a:extLst>
          </p:cNvPr>
          <p:cNvSpPr txBox="1"/>
          <p:nvPr/>
        </p:nvSpPr>
        <p:spPr>
          <a:xfrm>
            <a:off x="2276517" y="4632011"/>
            <a:ext cx="203132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>
                <a:solidFill>
                  <a:srgbClr val="C00000"/>
                </a:solidFill>
              </a:rPr>
              <a:t>扩散方向与梯度相反</a:t>
            </a:r>
            <a:endParaRPr kumimoji="1" lang="en-US" altLang="zh-CN" dirty="0">
              <a:solidFill>
                <a:srgbClr val="C00000"/>
              </a:solidFill>
            </a:endParaRPr>
          </a:p>
          <a:p>
            <a:r>
              <a:rPr kumimoji="1" lang="zh-CN" altLang="en-US" dirty="0">
                <a:solidFill>
                  <a:srgbClr val="C00000"/>
                </a:solidFill>
              </a:rPr>
              <a:t>空穴电流与梯度相反</a:t>
            </a: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F56B1B0C-A953-9C4E-A882-D7B5F43E1288}"/>
              </a:ext>
            </a:extLst>
          </p:cNvPr>
          <p:cNvSpPr txBox="1"/>
          <p:nvPr/>
        </p:nvSpPr>
        <p:spPr>
          <a:xfrm>
            <a:off x="6670041" y="4614426"/>
            <a:ext cx="203132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>
                <a:solidFill>
                  <a:srgbClr val="C00000"/>
                </a:solidFill>
              </a:rPr>
              <a:t>扩散方向与梯度相反</a:t>
            </a:r>
            <a:endParaRPr kumimoji="1" lang="en-US" altLang="zh-CN" dirty="0">
              <a:solidFill>
                <a:srgbClr val="C00000"/>
              </a:solidFill>
            </a:endParaRPr>
          </a:p>
          <a:p>
            <a:r>
              <a:rPr kumimoji="1" lang="zh-CN" altLang="en-US" dirty="0">
                <a:solidFill>
                  <a:srgbClr val="C00000"/>
                </a:solidFill>
              </a:rPr>
              <a:t>电子电流与梯度一致</a:t>
            </a:r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733F0B02-5AF1-3042-AB77-3F66F4040C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69533" y="5169808"/>
            <a:ext cx="1694117" cy="710109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D726D2AC-F223-D541-ABEA-D6E7186D3BF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20483" y="5217072"/>
            <a:ext cx="1562100" cy="645668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2968F0FA-BD0B-DE43-A149-52637964CFE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39468" y="431800"/>
            <a:ext cx="3191453" cy="902178"/>
          </a:xfrm>
          <a:prstGeom prst="rect">
            <a:avLst/>
          </a:prstGeom>
        </p:spPr>
      </p:pic>
      <p:sp>
        <p:nvSpPr>
          <p:cNvPr id="16" name="文本框 1">
            <a:extLst>
              <a:ext uri="{FF2B5EF4-FFF2-40B4-BE49-F238E27FC236}">
                <a16:creationId xmlns:a16="http://schemas.microsoft.com/office/drawing/2014/main" id="{AC21E37B-13BC-E340-AECB-1E00A5228C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67579" y="1657828"/>
            <a:ext cx="12096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zh-CN" altLang="en-US" sz="2000" dirty="0">
                <a:ea typeface="宋体" panose="02010600030101010101" pitchFamily="2" charset="-122"/>
              </a:rPr>
              <a:t>扩散系数</a:t>
            </a:r>
          </a:p>
        </p:txBody>
      </p:sp>
      <p:sp>
        <p:nvSpPr>
          <p:cNvPr id="17" name="椭圆 2">
            <a:extLst>
              <a:ext uri="{FF2B5EF4-FFF2-40B4-BE49-F238E27FC236}">
                <a16:creationId xmlns:a16="http://schemas.microsoft.com/office/drawing/2014/main" id="{9D35160F-4781-1146-9C64-0CA3233FAA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01508" y="583234"/>
            <a:ext cx="457200" cy="609600"/>
          </a:xfrm>
          <a:prstGeom prst="ellipse">
            <a:avLst/>
          </a:prstGeom>
          <a:noFill/>
          <a:ln w="9525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endParaRPr lang="zh-CN" altLang="en-US" sz="1600">
              <a:ea typeface="宋体" panose="02010600030101010101" pitchFamily="2" charset="-122"/>
            </a:endParaRPr>
          </a:p>
        </p:txBody>
      </p:sp>
      <p:cxnSp>
        <p:nvCxnSpPr>
          <p:cNvPr id="18" name="直接箭头连接符 4">
            <a:extLst>
              <a:ext uri="{FF2B5EF4-FFF2-40B4-BE49-F238E27FC236}">
                <a16:creationId xmlns:a16="http://schemas.microsoft.com/office/drawing/2014/main" id="{2C614BC0-3D50-5E44-853C-E51EB0651F5C}"/>
              </a:ext>
            </a:extLst>
          </p:cNvPr>
          <p:cNvCxnSpPr>
            <a:cxnSpLocks noChangeShapeType="1"/>
          </p:cNvCxnSpPr>
          <p:nvPr/>
        </p:nvCxnSpPr>
        <p:spPr bwMode="auto">
          <a:xfrm flipH="1" flipV="1">
            <a:off x="6430108" y="1202760"/>
            <a:ext cx="580292" cy="473640"/>
          </a:xfrm>
          <a:prstGeom prst="straightConnector1">
            <a:avLst/>
          </a:prstGeom>
          <a:noFill/>
          <a:ln w="9525" algn="ctr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9" name="椭圆 2">
            <a:extLst>
              <a:ext uri="{FF2B5EF4-FFF2-40B4-BE49-F238E27FC236}">
                <a16:creationId xmlns:a16="http://schemas.microsoft.com/office/drawing/2014/main" id="{42CBF5F9-5558-C145-A403-1F5643572D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34432" y="593159"/>
            <a:ext cx="457200" cy="609600"/>
          </a:xfrm>
          <a:prstGeom prst="ellipse">
            <a:avLst/>
          </a:prstGeom>
          <a:noFill/>
          <a:ln w="9525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endParaRPr lang="zh-CN" altLang="en-US" sz="1600">
              <a:ea typeface="宋体" panose="02010600030101010101" pitchFamily="2" charset="-122"/>
            </a:endParaRPr>
          </a:p>
        </p:txBody>
      </p:sp>
      <p:cxnSp>
        <p:nvCxnSpPr>
          <p:cNvPr id="22" name="直接箭头连接符 4">
            <a:extLst>
              <a:ext uri="{FF2B5EF4-FFF2-40B4-BE49-F238E27FC236}">
                <a16:creationId xmlns:a16="http://schemas.microsoft.com/office/drawing/2014/main" id="{B3E611D9-90F4-C34D-80F7-E3157D9B2587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7334432" y="1268370"/>
            <a:ext cx="228600" cy="408030"/>
          </a:xfrm>
          <a:prstGeom prst="straightConnector1">
            <a:avLst/>
          </a:prstGeom>
          <a:noFill/>
          <a:ln w="9525" algn="ctr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7" name="文本框 5">
            <a:extLst>
              <a:ext uri="{FF2B5EF4-FFF2-40B4-BE49-F238E27FC236}">
                <a16:creationId xmlns:a16="http://schemas.microsoft.com/office/drawing/2014/main" id="{2316FCD0-F70B-B741-B3E7-46D5242C57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42265" y="2041172"/>
            <a:ext cx="3918460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2000" b="1" dirty="0">
                <a:ea typeface="宋体" panose="02010600030101010101" pitchFamily="2" charset="-122"/>
              </a:rPr>
              <a:t>共有</a:t>
            </a:r>
            <a:r>
              <a:rPr lang="zh-CN" altLang="en-US" sz="2000" b="1" dirty="0">
                <a:solidFill>
                  <a:srgbClr val="0432FF"/>
                </a:solidFill>
                <a:ea typeface="宋体" panose="02010600030101010101" pitchFamily="2" charset="-122"/>
              </a:rPr>
              <a:t>四个电流</a:t>
            </a:r>
            <a:r>
              <a:rPr lang="zh-CN" altLang="en-US" sz="2000" dirty="0">
                <a:ea typeface="宋体" panose="02010600030101010101" pitchFamily="2" charset="-122"/>
              </a:rPr>
              <a:t>（电子漂移电流、空穴漂移电流、电子扩散电流、空穴扩散电流）中，只有</a:t>
            </a:r>
            <a:r>
              <a:rPr lang="zh-CN" altLang="en-US" sz="2000" dirty="0">
                <a:solidFill>
                  <a:srgbClr val="FF0000"/>
                </a:solidFill>
                <a:ea typeface="宋体" panose="02010600030101010101" pitchFamily="2" charset="-122"/>
              </a:rPr>
              <a:t>空穴扩散电流的表达式含有负号</a:t>
            </a:r>
          </a:p>
        </p:txBody>
      </p:sp>
      <p:sp>
        <p:nvSpPr>
          <p:cNvPr id="28" name="灯片编号占位符 1">
            <a:extLst>
              <a:ext uri="{FF2B5EF4-FFF2-40B4-BE49-F238E27FC236}">
                <a16:creationId xmlns:a16="http://schemas.microsoft.com/office/drawing/2014/main" id="{7E328E56-3996-064F-B104-6D08D7CCFFCA}"/>
              </a:ext>
            </a:extLst>
          </p:cNvPr>
          <p:cNvSpPr txBox="1">
            <a:spLocks/>
          </p:cNvSpPr>
          <p:nvPr/>
        </p:nvSpPr>
        <p:spPr bwMode="auto">
          <a:xfrm>
            <a:off x="6988904" y="0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19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1475463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标题 1">
            <a:extLst>
              <a:ext uri="{FF2B5EF4-FFF2-40B4-BE49-F238E27FC236}">
                <a16:creationId xmlns:a16="http://schemas.microsoft.com/office/drawing/2014/main" id="{0E1BFFA8-3FE2-3448-AB57-CA54555EC1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>
                <a:ea typeface="宋体" panose="02010600030101010101" pitchFamily="2" charset="-122"/>
              </a:rPr>
              <a:t>课程纲要</a:t>
            </a:r>
          </a:p>
        </p:txBody>
      </p:sp>
      <p:sp>
        <p:nvSpPr>
          <p:cNvPr id="4099" name="内容占位符 2">
            <a:extLst>
              <a:ext uri="{FF2B5EF4-FFF2-40B4-BE49-F238E27FC236}">
                <a16:creationId xmlns:a16="http://schemas.microsoft.com/office/drawing/2014/main" id="{A90003AE-02D8-934B-A6B7-ABDC466C8A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00" y="2057400"/>
            <a:ext cx="8991600" cy="4038600"/>
          </a:xfrm>
        </p:spPr>
        <p:txBody>
          <a:bodyPr/>
          <a:lstStyle/>
          <a:p>
            <a:r>
              <a:rPr lang="en-US" altLang="zh-CN" dirty="0"/>
              <a:t>6.1  </a:t>
            </a:r>
            <a:r>
              <a:rPr lang="zh-CN" altLang="zh-CN" dirty="0"/>
              <a:t>二极管基础</a:t>
            </a:r>
          </a:p>
          <a:p>
            <a:r>
              <a:rPr lang="en-US" altLang="zh-CN" dirty="0"/>
              <a:t>	6.1.1  </a:t>
            </a:r>
            <a:r>
              <a:rPr lang="zh-CN" altLang="zh-CN" dirty="0"/>
              <a:t>二极管结构及其伏安特性</a:t>
            </a:r>
          </a:p>
          <a:p>
            <a:r>
              <a:rPr lang="en-US" altLang="zh-CN" dirty="0"/>
              <a:t>	6.1.2  </a:t>
            </a:r>
            <a:r>
              <a:rPr lang="zh-CN" altLang="zh-CN" dirty="0"/>
              <a:t>二极管等效电路模型（包括简化、恒压降和小信号模型）</a:t>
            </a:r>
          </a:p>
          <a:p>
            <a:r>
              <a:rPr lang="en-US" altLang="zh-CN" dirty="0"/>
              <a:t>	6.1.3  </a:t>
            </a:r>
            <a:r>
              <a:rPr lang="zh-CN" altLang="zh-CN" dirty="0"/>
              <a:t>齐纳二极管及其应用（伏安特性、主要参数及其应用电路）</a:t>
            </a:r>
          </a:p>
          <a:p>
            <a:r>
              <a:rPr lang="en-US" altLang="zh-CN" dirty="0"/>
              <a:t>6.2  </a:t>
            </a:r>
            <a:r>
              <a:rPr lang="zh-CN" altLang="zh-CN" dirty="0"/>
              <a:t>二极管应用电路</a:t>
            </a:r>
          </a:p>
          <a:p>
            <a:r>
              <a:rPr lang="en-US" altLang="zh-CN" dirty="0"/>
              <a:t>	6.2.1  </a:t>
            </a:r>
            <a:r>
              <a:rPr lang="zh-CN" altLang="zh-CN" dirty="0"/>
              <a:t>整流电路（包括半波、全波和桥式）</a:t>
            </a:r>
          </a:p>
          <a:p>
            <a:r>
              <a:rPr lang="en-US" altLang="zh-CN" dirty="0"/>
              <a:t>	6.2.2  </a:t>
            </a:r>
            <a:r>
              <a:rPr lang="zh-CN" altLang="zh-CN" dirty="0"/>
              <a:t>限幅和钳位电路</a:t>
            </a:r>
          </a:p>
          <a:p>
            <a:r>
              <a:rPr lang="en-US" altLang="zh-CN" dirty="0"/>
              <a:t>	6.2.3  </a:t>
            </a:r>
            <a:r>
              <a:rPr lang="zh-CN" altLang="zh-CN" dirty="0"/>
              <a:t>电压倍增器</a:t>
            </a:r>
          </a:p>
          <a:p>
            <a:r>
              <a:rPr lang="en-US" altLang="zh-CN" dirty="0"/>
              <a:t>	6.2.4  </a:t>
            </a:r>
            <a:r>
              <a:rPr lang="zh-CN" altLang="zh-CN" dirty="0"/>
              <a:t>逻辑门（或门、与门）</a:t>
            </a:r>
          </a:p>
        </p:txBody>
      </p:sp>
      <p:sp>
        <p:nvSpPr>
          <p:cNvPr id="4" name="灯片编号占位符 1">
            <a:extLst>
              <a:ext uri="{FF2B5EF4-FFF2-40B4-BE49-F238E27FC236}">
                <a16:creationId xmlns:a16="http://schemas.microsoft.com/office/drawing/2014/main" id="{53CCE1F3-2A89-EE4F-BAB1-AB32676495EB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2</a:t>
            </a:fld>
            <a:endParaRPr lang="en-US" altLang="zh-CN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2" name="AutoShape 10">
            <a:extLst>
              <a:ext uri="{FF2B5EF4-FFF2-40B4-BE49-F238E27FC236}">
                <a16:creationId xmlns:a16="http://schemas.microsoft.com/office/drawing/2014/main" id="{4C7EC595-C726-AC42-975C-0F187A60DD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24400" y="3962400"/>
            <a:ext cx="3657600" cy="7620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endParaRPr lang="zh-CN" altLang="en-US" sz="1600">
              <a:ea typeface="宋体" panose="02010600030101010101" pitchFamily="2" charset="-122"/>
            </a:endParaRPr>
          </a:p>
        </p:txBody>
      </p:sp>
      <p:sp>
        <p:nvSpPr>
          <p:cNvPr id="22533" name="AutoShape 9">
            <a:extLst>
              <a:ext uri="{FF2B5EF4-FFF2-40B4-BE49-F238E27FC236}">
                <a16:creationId xmlns:a16="http://schemas.microsoft.com/office/drawing/2014/main" id="{FBA12791-8567-FE48-875A-C3EB2855EB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" y="3962400"/>
            <a:ext cx="3657600" cy="7620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endParaRPr lang="zh-CN" altLang="en-US" sz="1600">
              <a:ea typeface="宋体" panose="02010600030101010101" pitchFamily="2" charset="-122"/>
            </a:endParaRPr>
          </a:p>
        </p:txBody>
      </p:sp>
      <p:sp>
        <p:nvSpPr>
          <p:cNvPr id="22534" name="Rectangle 2">
            <a:extLst>
              <a:ext uri="{FF2B5EF4-FFF2-40B4-BE49-F238E27FC236}">
                <a16:creationId xmlns:a16="http://schemas.microsoft.com/office/drawing/2014/main" id="{5FA43F95-234E-CE45-BFE3-6F8EDDE8C4B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>
                <a:ea typeface="宋体" panose="02010600030101010101" pitchFamily="2" charset="-122"/>
              </a:rPr>
              <a:t>Example:  Linear vs. Nonlinear Charge Density Profile</a:t>
            </a:r>
          </a:p>
        </p:txBody>
      </p:sp>
      <p:sp>
        <p:nvSpPr>
          <p:cNvPr id="22535" name="AutoShape 3">
            <a:extLst>
              <a:ext uri="{FF2B5EF4-FFF2-40B4-BE49-F238E27FC236}">
                <a16:creationId xmlns:a16="http://schemas.microsoft.com/office/drawing/2014/main" id="{B6AB14FC-9479-1946-91CC-2C464F1684DD}"/>
              </a:ext>
            </a:extLst>
          </p:cNvPr>
          <p:cNvSpPr>
            <a:spLocks noGrp="1" noChangeAspect="1" noChangeArrowheads="1"/>
          </p:cNvSpPr>
          <p:nvPr>
            <p:ph type="body" sz="half" idx="1"/>
          </p:nvPr>
        </p:nvSpPr>
        <p:spPr>
          <a:xfrm>
            <a:off x="685800" y="5029200"/>
            <a:ext cx="7772400" cy="1295400"/>
          </a:xfrm>
        </p:spPr>
        <p:txBody>
          <a:bodyPr/>
          <a:lstStyle/>
          <a:p>
            <a:r>
              <a:rPr lang="zh-CN" altLang="en-US">
                <a:ea typeface="宋体" panose="02010600030101010101" pitchFamily="2" charset="-122"/>
              </a:rPr>
              <a:t>载流子浓度为</a:t>
            </a:r>
            <a:r>
              <a:rPr lang="zh-CN" altLang="en-US">
                <a:solidFill>
                  <a:srgbClr val="FF0000"/>
                </a:solidFill>
                <a:ea typeface="宋体" panose="02010600030101010101" pitchFamily="2" charset="-122"/>
              </a:rPr>
              <a:t>线性</a:t>
            </a:r>
            <a:r>
              <a:rPr lang="zh-CN" altLang="en-US">
                <a:ea typeface="宋体" panose="02010600030101010101" pitchFamily="2" charset="-122"/>
              </a:rPr>
              <a:t>变化 </a:t>
            </a:r>
            <a:r>
              <a:rPr lang="en-US" altLang="zh-CN">
                <a:ea typeface="宋体" panose="02010600030101010101" pitchFamily="2" charset="-122"/>
                <a:sym typeface="Wingdings" pitchFamily="2" charset="2"/>
              </a:rPr>
              <a:t> </a:t>
            </a:r>
            <a:r>
              <a:rPr lang="zh-CN" altLang="en-US">
                <a:ea typeface="宋体" panose="02010600030101010101" pitchFamily="2" charset="-122"/>
                <a:sym typeface="Wingdings" pitchFamily="2" charset="2"/>
              </a:rPr>
              <a:t>扩散电流密度为</a:t>
            </a:r>
            <a:r>
              <a:rPr lang="zh-CN" altLang="en-US">
                <a:solidFill>
                  <a:srgbClr val="3333FF"/>
                </a:solidFill>
                <a:ea typeface="宋体" panose="02010600030101010101" pitchFamily="2" charset="-122"/>
                <a:sym typeface="Wingdings" pitchFamily="2" charset="2"/>
              </a:rPr>
              <a:t>常数</a:t>
            </a:r>
            <a:r>
              <a:rPr lang="zh-CN" altLang="en-US">
                <a:ea typeface="宋体" panose="02010600030101010101" pitchFamily="2" charset="-122"/>
                <a:sym typeface="Wingdings" pitchFamily="2" charset="2"/>
              </a:rPr>
              <a:t>；</a:t>
            </a:r>
            <a:endParaRPr lang="en-US" altLang="zh-CN">
              <a:ea typeface="宋体" panose="02010600030101010101" pitchFamily="2" charset="-122"/>
              <a:sym typeface="Wingdings" pitchFamily="2" charset="2"/>
            </a:endParaRPr>
          </a:p>
          <a:p>
            <a:r>
              <a:rPr lang="zh-CN" altLang="en-US">
                <a:ea typeface="宋体" panose="02010600030101010101" pitchFamily="2" charset="-122"/>
                <a:sym typeface="Wingdings" pitchFamily="2" charset="2"/>
              </a:rPr>
              <a:t>载流子浓度为</a:t>
            </a:r>
            <a:r>
              <a:rPr lang="zh-CN" altLang="en-US">
                <a:solidFill>
                  <a:srgbClr val="FF0000"/>
                </a:solidFill>
                <a:ea typeface="宋体" panose="02010600030101010101" pitchFamily="2" charset="-122"/>
                <a:sym typeface="Wingdings" pitchFamily="2" charset="2"/>
              </a:rPr>
              <a:t>指数</a:t>
            </a:r>
            <a:r>
              <a:rPr lang="zh-CN" altLang="en-US">
                <a:ea typeface="宋体" panose="02010600030101010101" pitchFamily="2" charset="-122"/>
                <a:sym typeface="Wingdings" pitchFamily="2" charset="2"/>
              </a:rPr>
              <a:t>变化 </a:t>
            </a:r>
            <a:r>
              <a:rPr lang="en-US" altLang="zh-CN">
                <a:ea typeface="宋体" panose="02010600030101010101" pitchFamily="2" charset="-122"/>
                <a:sym typeface="Wingdings" pitchFamily="2" charset="2"/>
              </a:rPr>
              <a:t> </a:t>
            </a:r>
            <a:r>
              <a:rPr lang="zh-CN" altLang="en-US">
                <a:ea typeface="宋体" panose="02010600030101010101" pitchFamily="2" charset="-122"/>
                <a:sym typeface="Wingdings" pitchFamily="2" charset="2"/>
              </a:rPr>
              <a:t>扩散电流密度也为</a:t>
            </a:r>
            <a:r>
              <a:rPr lang="zh-CN" altLang="en-US">
                <a:solidFill>
                  <a:srgbClr val="3333FF"/>
                </a:solidFill>
                <a:ea typeface="宋体" panose="02010600030101010101" pitchFamily="2" charset="-122"/>
                <a:sym typeface="Wingdings" pitchFamily="2" charset="2"/>
              </a:rPr>
              <a:t>指数</a:t>
            </a:r>
            <a:r>
              <a:rPr lang="zh-CN" altLang="en-US">
                <a:ea typeface="宋体" panose="02010600030101010101" pitchFamily="2" charset="-122"/>
                <a:sym typeface="Wingdings" pitchFamily="2" charset="2"/>
              </a:rPr>
              <a:t>函数</a:t>
            </a:r>
            <a:endParaRPr lang="en-US" altLang="zh-CN" sz="1800">
              <a:ea typeface="宋体" panose="02010600030101010101" pitchFamily="2" charset="-122"/>
            </a:endParaRPr>
          </a:p>
        </p:txBody>
      </p:sp>
      <p:graphicFrame>
        <p:nvGraphicFramePr>
          <p:cNvPr id="22536" name="Object 6">
            <a:extLst>
              <a:ext uri="{FF2B5EF4-FFF2-40B4-BE49-F238E27FC236}">
                <a16:creationId xmlns:a16="http://schemas.microsoft.com/office/drawing/2014/main" id="{661CECA2-4E0F-2B4E-8769-A30CC2C61D3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219200" y="3962400"/>
          <a:ext cx="2895600" cy="723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66700400" imgH="16675100" progId="Equation.3">
                  <p:embed/>
                </p:oleObj>
              </mc:Choice>
              <mc:Fallback>
                <p:oleObj name="Equation" r:id="rId3" imgW="66700400" imgH="166751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19200" y="3962400"/>
                        <a:ext cx="2895600" cy="723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537" name="Object 7">
            <a:extLst>
              <a:ext uri="{FF2B5EF4-FFF2-40B4-BE49-F238E27FC236}">
                <a16:creationId xmlns:a16="http://schemas.microsoft.com/office/drawing/2014/main" id="{C3F6B5E4-7372-F547-9E17-A4EB3391637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800600" y="3962400"/>
          <a:ext cx="3581400" cy="800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82499200" imgH="18427700" progId="Equation.3">
                  <p:embed/>
                </p:oleObj>
              </mc:Choice>
              <mc:Fallback>
                <p:oleObj name="Equation" r:id="rId5" imgW="82499200" imgH="1842770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00600" y="3962400"/>
                        <a:ext cx="3581400" cy="800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2538" name="Picture 11">
            <a:extLst>
              <a:ext uri="{FF2B5EF4-FFF2-40B4-BE49-F238E27FC236}">
                <a16:creationId xmlns:a16="http://schemas.microsoft.com/office/drawing/2014/main" id="{05783A04-C5FC-6D4A-8D6D-21F3837D3B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828800"/>
            <a:ext cx="4286250" cy="151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539" name="Picture 13">
            <a:extLst>
              <a:ext uri="{FF2B5EF4-FFF2-40B4-BE49-F238E27FC236}">
                <a16:creationId xmlns:a16="http://schemas.microsoft.com/office/drawing/2014/main" id="{B861F60C-F4EA-AC47-93A5-A6D18AA3F6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1828800"/>
            <a:ext cx="4248150" cy="1466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灯片编号占位符 1">
            <a:extLst>
              <a:ext uri="{FF2B5EF4-FFF2-40B4-BE49-F238E27FC236}">
                <a16:creationId xmlns:a16="http://schemas.microsoft.com/office/drawing/2014/main" id="{E79B384D-6896-A344-BBA3-A460DAA2DD0A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20</a:t>
            </a:fld>
            <a:endParaRPr lang="en-US" altLang="zh-CN" dirty="0"/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6D696346-A410-BC4F-B734-3DF3C19657B6}"/>
              </a:ext>
            </a:extLst>
          </p:cNvPr>
          <p:cNvSpPr txBox="1"/>
          <p:nvPr/>
        </p:nvSpPr>
        <p:spPr>
          <a:xfrm>
            <a:off x="2133600" y="3278065"/>
            <a:ext cx="141577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>
                <a:solidFill>
                  <a:srgbClr val="C00000"/>
                </a:solidFill>
              </a:rPr>
              <a:t>浓度线性变化</a:t>
            </a: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E2650FAF-F86A-A14A-8251-C393CAB88213}"/>
              </a:ext>
            </a:extLst>
          </p:cNvPr>
          <p:cNvSpPr txBox="1"/>
          <p:nvPr/>
        </p:nvSpPr>
        <p:spPr>
          <a:xfrm>
            <a:off x="6419850" y="3262653"/>
            <a:ext cx="141577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>
                <a:solidFill>
                  <a:srgbClr val="C00000"/>
                </a:solidFill>
              </a:rPr>
              <a:t>浓度指数变化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0" name="Rectangle 2">
            <a:extLst>
              <a:ext uri="{FF2B5EF4-FFF2-40B4-BE49-F238E27FC236}">
                <a16:creationId xmlns:a16="http://schemas.microsoft.com/office/drawing/2014/main" id="{0980181C-274A-BE4C-B2F3-5F47D2BD0C8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200" y="152400"/>
            <a:ext cx="5334000" cy="1295400"/>
          </a:xfrm>
        </p:spPr>
        <p:txBody>
          <a:bodyPr/>
          <a:lstStyle/>
          <a:p>
            <a:r>
              <a:rPr lang="en-US" altLang="zh-CN">
                <a:ea typeface="宋体" panose="02010600030101010101" pitchFamily="2" charset="-122"/>
              </a:rPr>
              <a:t>Einstein‘s Relation </a:t>
            </a:r>
            <a:r>
              <a:rPr lang="zh-CN" altLang="en-US">
                <a:ea typeface="宋体" panose="02010600030101010101" pitchFamily="2" charset="-122"/>
              </a:rPr>
              <a:t>爱因斯坦关系</a:t>
            </a:r>
            <a:endParaRPr lang="en-US" altLang="zh-CN">
              <a:ea typeface="宋体" panose="02010600030101010101" pitchFamily="2" charset="-122"/>
            </a:endParaRPr>
          </a:p>
        </p:txBody>
      </p:sp>
      <p:sp>
        <p:nvSpPr>
          <p:cNvPr id="24581" name="Rectangle 3">
            <a:extLst>
              <a:ext uri="{FF2B5EF4-FFF2-40B4-BE49-F238E27FC236}">
                <a16:creationId xmlns:a16="http://schemas.microsoft.com/office/drawing/2014/main" id="{8F20C9ED-2214-9342-B45D-D6DAB4490DB8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5018088"/>
            <a:ext cx="7772400" cy="1763712"/>
          </a:xfrm>
        </p:spPr>
        <p:txBody>
          <a:bodyPr/>
          <a:lstStyle/>
          <a:p>
            <a:r>
              <a:rPr lang="zh-CN" altLang="en-US" dirty="0">
                <a:ea typeface="宋体" panose="02010600030101010101" pitchFamily="2" charset="-122"/>
              </a:rPr>
              <a:t>虽然载流子漂移和扩散的机制完全不同，但它们的系数却</a:t>
            </a:r>
            <a:r>
              <a:rPr lang="zh-CN" altLang="en-US" dirty="0">
                <a:solidFill>
                  <a:srgbClr val="FF0000"/>
                </a:solidFill>
                <a:ea typeface="宋体" panose="02010600030101010101" pitchFamily="2" charset="-122"/>
              </a:rPr>
              <a:t>线性相关</a:t>
            </a:r>
            <a:r>
              <a:rPr lang="zh-CN" altLang="en-US" dirty="0">
                <a:ea typeface="宋体" panose="02010600030101010101" pitchFamily="2" charset="-122"/>
              </a:rPr>
              <a:t>；</a:t>
            </a:r>
            <a:endParaRPr lang="en-US" altLang="zh-CN" dirty="0">
              <a:ea typeface="宋体" panose="02010600030101010101" pitchFamily="2" charset="-122"/>
            </a:endParaRPr>
          </a:p>
          <a:p>
            <a:r>
              <a:rPr lang="zh-CN" altLang="en-US" dirty="0">
                <a:ea typeface="宋体" panose="02010600030101010101" pitchFamily="2" charset="-122"/>
              </a:rPr>
              <a:t>知其一，可求另一；</a:t>
            </a:r>
            <a:endParaRPr lang="en-US" altLang="zh-CN" dirty="0">
              <a:ea typeface="宋体" panose="02010600030101010101" pitchFamily="2" charset="-122"/>
            </a:endParaRPr>
          </a:p>
          <a:p>
            <a:r>
              <a:rPr lang="zh-CN" altLang="en-US" dirty="0">
                <a:solidFill>
                  <a:srgbClr val="FF0000"/>
                </a:solidFill>
                <a:ea typeface="宋体" panose="02010600030101010101" pitchFamily="2" charset="-122"/>
              </a:rPr>
              <a:t>室温</a:t>
            </a:r>
            <a:r>
              <a:rPr lang="zh-CN" altLang="en-US" dirty="0">
                <a:ea typeface="宋体" panose="02010600030101010101" pitchFamily="2" charset="-122"/>
              </a:rPr>
              <a:t>下，</a:t>
            </a:r>
            <a:r>
              <a:rPr lang="en-US" altLang="zh-CN" b="1" dirty="0">
                <a:solidFill>
                  <a:srgbClr val="3333FF"/>
                </a:solidFill>
                <a:ea typeface="宋体" panose="02010600030101010101" pitchFamily="2" charset="-122"/>
              </a:rPr>
              <a:t>V</a:t>
            </a:r>
            <a:r>
              <a:rPr lang="en-US" altLang="zh-CN" b="1" baseline="-25000" dirty="0">
                <a:solidFill>
                  <a:srgbClr val="3333FF"/>
                </a:solidFill>
                <a:ea typeface="宋体" panose="02010600030101010101" pitchFamily="2" charset="-122"/>
              </a:rPr>
              <a:t>T</a:t>
            </a:r>
            <a:r>
              <a:rPr lang="en-US" altLang="zh-CN" b="1" dirty="0">
                <a:solidFill>
                  <a:srgbClr val="3333FF"/>
                </a:solidFill>
                <a:ea typeface="宋体" panose="02010600030101010101" pitchFamily="2" charset="-122"/>
              </a:rPr>
              <a:t>=26 mV </a:t>
            </a:r>
            <a:r>
              <a:rPr lang="zh-CN" altLang="en-US" dirty="0">
                <a:ea typeface="宋体" panose="02010600030101010101" pitchFamily="2" charset="-122"/>
              </a:rPr>
              <a:t>需熟记</a:t>
            </a:r>
            <a:endParaRPr lang="en-US" altLang="zh-CN" dirty="0">
              <a:ea typeface="宋体" panose="02010600030101010101" pitchFamily="2" charset="-122"/>
            </a:endParaRPr>
          </a:p>
          <a:p>
            <a:endParaRPr lang="en-US" altLang="zh-CN" dirty="0">
              <a:ea typeface="宋体" panose="02010600030101010101" pitchFamily="2" charset="-122"/>
            </a:endParaRPr>
          </a:p>
        </p:txBody>
      </p:sp>
      <p:sp>
        <p:nvSpPr>
          <p:cNvPr id="10" name="灯片编号占位符 1">
            <a:extLst>
              <a:ext uri="{FF2B5EF4-FFF2-40B4-BE49-F238E27FC236}">
                <a16:creationId xmlns:a16="http://schemas.microsoft.com/office/drawing/2014/main" id="{845BA133-0146-2A41-8806-AB333396DD39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21</a:t>
            </a:fld>
            <a:endParaRPr lang="en-US" altLang="zh-CN" dirty="0"/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C12D753A-7381-3447-BD47-ED5C229861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8250" y="1195220"/>
            <a:ext cx="6407499" cy="2846556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922F22CD-9CD7-8E91-EDE1-85E75D669C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20999" y="3976832"/>
            <a:ext cx="3302000" cy="1041256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文本占位符 2">
            <a:extLst>
              <a:ext uri="{FF2B5EF4-FFF2-40B4-BE49-F238E27FC236}">
                <a16:creationId xmlns:a16="http://schemas.microsoft.com/office/drawing/2014/main" id="{7CF7207F-4A85-4E4C-9019-68C4C8C50C39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152400" y="2057400"/>
            <a:ext cx="8153400" cy="4038600"/>
          </a:xfrm>
        </p:spPr>
        <p:txBody>
          <a:bodyPr/>
          <a:lstStyle/>
          <a:p>
            <a:r>
              <a:rPr lang="zh-CN" altLang="en-US">
                <a:ea typeface="宋体" panose="02010600030101010101" pitchFamily="2" charset="-122"/>
              </a:rPr>
              <a:t>半导体物理的基本概念已介绍完毕</a:t>
            </a:r>
            <a:endParaRPr lang="en-US" altLang="zh-CN">
              <a:ea typeface="宋体" panose="02010600030101010101" pitchFamily="2" charset="-122"/>
            </a:endParaRPr>
          </a:p>
          <a:p>
            <a:endParaRPr lang="en-US" altLang="zh-CN">
              <a:ea typeface="宋体" panose="02010600030101010101" pitchFamily="2" charset="-122"/>
            </a:endParaRPr>
          </a:p>
          <a:p>
            <a:endParaRPr lang="en-US" altLang="zh-CN">
              <a:ea typeface="宋体" panose="02010600030101010101" pitchFamily="2" charset="-122"/>
            </a:endParaRPr>
          </a:p>
          <a:p>
            <a:r>
              <a:rPr lang="zh-CN" altLang="en-US">
                <a:ea typeface="宋体" panose="02010600030101010101" pitchFamily="2" charset="-122"/>
              </a:rPr>
              <a:t>接下来进入最基本的半导体器件</a:t>
            </a:r>
            <a:r>
              <a:rPr lang="en-US" altLang="zh-CN">
                <a:ea typeface="宋体" panose="02010600030101010101" pitchFamily="2" charset="-122"/>
              </a:rPr>
              <a:t>——PN</a:t>
            </a:r>
            <a:r>
              <a:rPr lang="zh-CN" altLang="en-US">
                <a:ea typeface="宋体" panose="02010600030101010101" pitchFamily="2" charset="-122"/>
              </a:rPr>
              <a:t>结的介绍</a:t>
            </a:r>
            <a:endParaRPr lang="en-US" altLang="zh-CN">
              <a:ea typeface="宋体" panose="02010600030101010101" pitchFamily="2" charset="-122"/>
            </a:endParaRPr>
          </a:p>
        </p:txBody>
      </p:sp>
      <p:sp>
        <p:nvSpPr>
          <p:cNvPr id="4" name="灯片编号占位符 1">
            <a:extLst>
              <a:ext uri="{FF2B5EF4-FFF2-40B4-BE49-F238E27FC236}">
                <a16:creationId xmlns:a16="http://schemas.microsoft.com/office/drawing/2014/main" id="{5BADE052-09C0-3F44-B84B-692AE0F5BB61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22</a:t>
            </a:fld>
            <a:endParaRPr lang="en-US" altLang="zh-CN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8" name="Rectangle 2">
            <a:extLst>
              <a:ext uri="{FF2B5EF4-FFF2-40B4-BE49-F238E27FC236}">
                <a16:creationId xmlns:a16="http://schemas.microsoft.com/office/drawing/2014/main" id="{D0833F6C-9A05-3E46-A103-700820F93B4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200" y="152400"/>
            <a:ext cx="6019800" cy="1295400"/>
          </a:xfrm>
        </p:spPr>
        <p:txBody>
          <a:bodyPr/>
          <a:lstStyle/>
          <a:p>
            <a:r>
              <a:rPr lang="en-US" altLang="zh-CN">
                <a:ea typeface="宋体" panose="02010600030101010101" pitchFamily="2" charset="-122"/>
              </a:rPr>
              <a:t>PN Junction (Diode) PN</a:t>
            </a:r>
            <a:r>
              <a:rPr lang="zh-CN" altLang="en-US">
                <a:ea typeface="宋体" panose="02010600030101010101" pitchFamily="2" charset="-122"/>
              </a:rPr>
              <a:t>结</a:t>
            </a:r>
            <a:r>
              <a:rPr lang="en-US" altLang="zh-CN">
                <a:ea typeface="宋体" panose="02010600030101010101" pitchFamily="2" charset="-122"/>
              </a:rPr>
              <a:t>(</a:t>
            </a:r>
            <a:r>
              <a:rPr lang="zh-CN" altLang="en-US">
                <a:ea typeface="宋体" panose="02010600030101010101" pitchFamily="2" charset="-122"/>
              </a:rPr>
              <a:t>二极管</a:t>
            </a:r>
            <a:r>
              <a:rPr lang="en-US" altLang="zh-CN">
                <a:ea typeface="宋体" panose="02010600030101010101" pitchFamily="2" charset="-122"/>
              </a:rPr>
              <a:t>)</a:t>
            </a:r>
          </a:p>
        </p:txBody>
      </p:sp>
      <p:sp>
        <p:nvSpPr>
          <p:cNvPr id="26629" name="AutoShape 3">
            <a:extLst>
              <a:ext uri="{FF2B5EF4-FFF2-40B4-BE49-F238E27FC236}">
                <a16:creationId xmlns:a16="http://schemas.microsoft.com/office/drawing/2014/main" id="{8EEBA97E-A3D9-6043-A310-B0485637982A}"/>
              </a:ext>
            </a:extLst>
          </p:cNvPr>
          <p:cNvSpPr>
            <a:spLocks noGrp="1" noChangeAspect="1" noChangeArrowheads="1"/>
          </p:cNvSpPr>
          <p:nvPr>
            <p:ph type="body" sz="half" idx="1"/>
          </p:nvPr>
        </p:nvSpPr>
        <p:spPr>
          <a:xfrm>
            <a:off x="685800" y="4808538"/>
            <a:ext cx="7772400" cy="1287462"/>
          </a:xfrm>
        </p:spPr>
        <p:txBody>
          <a:bodyPr/>
          <a:lstStyle/>
          <a:p>
            <a:r>
              <a:rPr lang="zh-CN" altLang="en-US" dirty="0">
                <a:ea typeface="宋体" panose="02010600030101010101" pitchFamily="2" charset="-122"/>
              </a:rPr>
              <a:t>将</a:t>
            </a:r>
            <a:r>
              <a:rPr lang="en-US" altLang="zh-CN" dirty="0">
                <a:ea typeface="宋体" panose="02010600030101010101" pitchFamily="2" charset="-122"/>
              </a:rPr>
              <a:t>n</a:t>
            </a:r>
            <a:r>
              <a:rPr lang="zh-CN" altLang="en-US" dirty="0">
                <a:ea typeface="宋体" panose="02010600030101010101" pitchFamily="2" charset="-122"/>
              </a:rPr>
              <a:t>型半导体和</a:t>
            </a:r>
            <a:r>
              <a:rPr lang="en-US" altLang="zh-CN" dirty="0">
                <a:ea typeface="宋体" panose="02010600030101010101" pitchFamily="2" charset="-122"/>
              </a:rPr>
              <a:t>p</a:t>
            </a:r>
            <a:r>
              <a:rPr lang="zh-CN" altLang="en-US" dirty="0">
                <a:ea typeface="宋体" panose="02010600030101010101" pitchFamily="2" charset="-122"/>
              </a:rPr>
              <a:t>型半导体放在一起（实际上是同一</a:t>
            </a:r>
            <a:r>
              <a:rPr lang="en-US" altLang="zh-CN" dirty="0">
                <a:ea typeface="宋体" panose="02010600030101010101" pitchFamily="2" charset="-122"/>
              </a:rPr>
              <a:t>Si</a:t>
            </a:r>
            <a:r>
              <a:rPr lang="zh-CN" altLang="en-US" dirty="0">
                <a:ea typeface="宋体" panose="02010600030101010101" pitchFamily="2" charset="-122"/>
              </a:rPr>
              <a:t>片上进行不同的掺杂），就形成了</a:t>
            </a:r>
            <a:r>
              <a:rPr lang="en-US" altLang="zh-CN" dirty="0">
                <a:ea typeface="宋体" panose="02010600030101010101" pitchFamily="2" charset="-122"/>
              </a:rPr>
              <a:t>PN</a:t>
            </a:r>
            <a:r>
              <a:rPr lang="zh-CN" altLang="en-US" dirty="0">
                <a:ea typeface="宋体" panose="02010600030101010101" pitchFamily="2" charset="-122"/>
              </a:rPr>
              <a:t>结，</a:t>
            </a:r>
            <a:r>
              <a:rPr lang="en-US" altLang="zh-CN" dirty="0">
                <a:ea typeface="宋体" panose="02010600030101010101" pitchFamily="2" charset="-122"/>
              </a:rPr>
              <a:t>PN</a:t>
            </a:r>
            <a:r>
              <a:rPr lang="zh-CN" altLang="en-US" dirty="0">
                <a:ea typeface="宋体" panose="02010600030101010101" pitchFamily="2" charset="-122"/>
              </a:rPr>
              <a:t>结也称为</a:t>
            </a:r>
            <a:r>
              <a:rPr lang="zh-CN" altLang="en-US" b="1" dirty="0">
                <a:solidFill>
                  <a:srgbClr val="C00000"/>
                </a:solidFill>
                <a:ea typeface="宋体" panose="02010600030101010101" pitchFamily="2" charset="-122"/>
              </a:rPr>
              <a:t>二极管</a:t>
            </a:r>
            <a:r>
              <a:rPr lang="zh-CN" altLang="en-US" dirty="0">
                <a:ea typeface="宋体" panose="02010600030101010101" pitchFamily="2" charset="-122"/>
              </a:rPr>
              <a:t>。</a:t>
            </a:r>
            <a:endParaRPr lang="en-US" altLang="zh-CN" dirty="0">
              <a:ea typeface="宋体" panose="02010600030101010101" pitchFamily="2" charset="-122"/>
            </a:endParaRPr>
          </a:p>
        </p:txBody>
      </p:sp>
      <p:pic>
        <p:nvPicPr>
          <p:cNvPr id="26630" name="Picture 5">
            <a:extLst>
              <a:ext uri="{FF2B5EF4-FFF2-40B4-BE49-F238E27FC236}">
                <a16:creationId xmlns:a16="http://schemas.microsoft.com/office/drawing/2014/main" id="{AFB8983B-E9D7-3F4F-9BE8-E9A4FC2F96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1600200"/>
            <a:ext cx="7067550" cy="302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6631" name="文本框 1">
            <a:extLst>
              <a:ext uri="{FF2B5EF4-FFF2-40B4-BE49-F238E27FC236}">
                <a16:creationId xmlns:a16="http://schemas.microsoft.com/office/drawing/2014/main" id="{25A6EC53-F0BD-204F-BF37-C3B566A897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2013" y="1752600"/>
            <a:ext cx="1831975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zh-CN" altLang="en-US" sz="1600">
                <a:ea typeface="宋体" panose="02010600030101010101" pitchFamily="2" charset="-122"/>
              </a:rPr>
              <a:t>二极管的器件符号</a:t>
            </a:r>
          </a:p>
        </p:txBody>
      </p:sp>
      <p:sp>
        <p:nvSpPr>
          <p:cNvPr id="26632" name="文本框 2">
            <a:extLst>
              <a:ext uri="{FF2B5EF4-FFF2-40B4-BE49-F238E27FC236}">
                <a16:creationId xmlns:a16="http://schemas.microsoft.com/office/drawing/2014/main" id="{EC5D34F5-4132-3640-921F-22125F6BB6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2852738"/>
            <a:ext cx="595313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zh-CN" altLang="en-US" sz="1600">
                <a:ea typeface="宋体" panose="02010600030101010101" pitchFamily="2" charset="-122"/>
              </a:rPr>
              <a:t>阳极</a:t>
            </a:r>
          </a:p>
        </p:txBody>
      </p:sp>
      <p:sp>
        <p:nvSpPr>
          <p:cNvPr id="26633" name="文本框 9">
            <a:extLst>
              <a:ext uri="{FF2B5EF4-FFF2-40B4-BE49-F238E27FC236}">
                <a16:creationId xmlns:a16="http://schemas.microsoft.com/office/drawing/2014/main" id="{4F0A08D1-6485-5E49-A039-4E8B2A5D83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61063" y="2852738"/>
            <a:ext cx="595312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zh-CN" altLang="en-US" sz="1600">
                <a:ea typeface="宋体" panose="02010600030101010101" pitchFamily="2" charset="-122"/>
              </a:rPr>
              <a:t>阴极</a:t>
            </a:r>
          </a:p>
        </p:txBody>
      </p:sp>
      <p:sp>
        <p:nvSpPr>
          <p:cNvPr id="10" name="灯片编号占位符 1">
            <a:extLst>
              <a:ext uri="{FF2B5EF4-FFF2-40B4-BE49-F238E27FC236}">
                <a16:creationId xmlns:a16="http://schemas.microsoft.com/office/drawing/2014/main" id="{8E97824F-4214-0A49-9952-67B2C494722B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23</a:t>
            </a:fld>
            <a:endParaRPr lang="en-US" altLang="zh-CN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Rectangle 2">
            <a:extLst>
              <a:ext uri="{FF2B5EF4-FFF2-40B4-BE49-F238E27FC236}">
                <a16:creationId xmlns:a16="http://schemas.microsoft.com/office/drawing/2014/main" id="{7076AF10-6711-F249-8C5A-86B74603BB1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>
                <a:ea typeface="宋体" panose="02010600030101010101" pitchFamily="2" charset="-122"/>
              </a:rPr>
              <a:t>Diode’s Three Operation Regions </a:t>
            </a:r>
          </a:p>
        </p:txBody>
      </p:sp>
      <p:sp>
        <p:nvSpPr>
          <p:cNvPr id="28676" name="Rectangle 3">
            <a:extLst>
              <a:ext uri="{FF2B5EF4-FFF2-40B4-BE49-F238E27FC236}">
                <a16:creationId xmlns:a16="http://schemas.microsoft.com/office/drawing/2014/main" id="{9C2387C7-D13E-2441-8AA7-0C588E01BED9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4800600"/>
            <a:ext cx="7772400" cy="1676400"/>
          </a:xfrm>
        </p:spPr>
        <p:txBody>
          <a:bodyPr/>
          <a:lstStyle/>
          <a:p>
            <a:r>
              <a:rPr lang="zh-CN" altLang="en-US">
                <a:ea typeface="宋体" panose="02010600030101010101" pitchFamily="2" charset="-122"/>
              </a:rPr>
              <a:t>为了理解二极管的工作原理，需要对二极管的三个工作状态（区域）分别进行研究：①</a:t>
            </a:r>
            <a:r>
              <a:rPr lang="zh-CN" altLang="en-US">
                <a:solidFill>
                  <a:srgbClr val="FF0000"/>
                </a:solidFill>
                <a:ea typeface="宋体" panose="02010600030101010101" pitchFamily="2" charset="-122"/>
              </a:rPr>
              <a:t>热平衡状态</a:t>
            </a:r>
            <a:r>
              <a:rPr lang="zh-CN" altLang="en-US">
                <a:ea typeface="宋体" panose="02010600030101010101" pitchFamily="2" charset="-122"/>
              </a:rPr>
              <a:t>（无外加电压）</a:t>
            </a:r>
            <a:r>
              <a:rPr lang="en-US" altLang="zh-CN">
                <a:ea typeface="宋体" panose="02010600030101010101" pitchFamily="2" charset="-122"/>
              </a:rPr>
              <a:t>, </a:t>
            </a:r>
            <a:r>
              <a:rPr lang="zh-CN" altLang="en-US">
                <a:ea typeface="宋体" panose="02010600030101010101" pitchFamily="2" charset="-122"/>
              </a:rPr>
              <a:t>②</a:t>
            </a:r>
            <a:r>
              <a:rPr lang="zh-CN" altLang="en-US">
                <a:solidFill>
                  <a:srgbClr val="FF0000"/>
                </a:solidFill>
                <a:ea typeface="宋体" panose="02010600030101010101" pitchFamily="2" charset="-122"/>
              </a:rPr>
              <a:t>反向偏置</a:t>
            </a:r>
            <a:r>
              <a:rPr lang="zh-CN" altLang="en-US">
                <a:ea typeface="宋体" panose="02010600030101010101" pitchFamily="2" charset="-122"/>
              </a:rPr>
              <a:t>（电压正极加在</a:t>
            </a:r>
            <a:r>
              <a:rPr lang="en-US" altLang="zh-CN">
                <a:ea typeface="宋体" panose="02010600030101010101" pitchFamily="2" charset="-122"/>
              </a:rPr>
              <a:t>n</a:t>
            </a:r>
            <a:r>
              <a:rPr lang="zh-CN" altLang="en-US">
                <a:ea typeface="宋体" panose="02010600030101010101" pitchFamily="2" charset="-122"/>
              </a:rPr>
              <a:t>侧），③</a:t>
            </a:r>
            <a:r>
              <a:rPr lang="zh-CN" altLang="en-US">
                <a:solidFill>
                  <a:srgbClr val="FF0000"/>
                </a:solidFill>
                <a:ea typeface="宋体" panose="02010600030101010101" pitchFamily="2" charset="-122"/>
              </a:rPr>
              <a:t>正向偏置</a:t>
            </a:r>
            <a:r>
              <a:rPr lang="zh-CN" altLang="en-US">
                <a:ea typeface="宋体" panose="02010600030101010101" pitchFamily="2" charset="-122"/>
              </a:rPr>
              <a:t>（电压正极加在</a:t>
            </a:r>
            <a:r>
              <a:rPr lang="en-US" altLang="zh-CN">
                <a:ea typeface="宋体" panose="02010600030101010101" pitchFamily="2" charset="-122"/>
              </a:rPr>
              <a:t>p</a:t>
            </a:r>
            <a:r>
              <a:rPr lang="zh-CN" altLang="en-US">
                <a:ea typeface="宋体" panose="02010600030101010101" pitchFamily="2" charset="-122"/>
              </a:rPr>
              <a:t>侧）</a:t>
            </a:r>
            <a:endParaRPr lang="en-US" altLang="zh-CN">
              <a:ea typeface="宋体" panose="02010600030101010101" pitchFamily="2" charset="-122"/>
            </a:endParaRPr>
          </a:p>
        </p:txBody>
      </p:sp>
      <p:pic>
        <p:nvPicPr>
          <p:cNvPr id="28677" name="Picture 6">
            <a:extLst>
              <a:ext uri="{FF2B5EF4-FFF2-40B4-BE49-F238E27FC236}">
                <a16:creationId xmlns:a16="http://schemas.microsoft.com/office/drawing/2014/main" id="{DE6D8D80-8695-E046-98F0-469056A7A7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" y="2057400"/>
            <a:ext cx="8953500" cy="1485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8678" name="文本框 1">
            <a:extLst>
              <a:ext uri="{FF2B5EF4-FFF2-40B4-BE49-F238E27FC236}">
                <a16:creationId xmlns:a16="http://schemas.microsoft.com/office/drawing/2014/main" id="{7DE3386D-1C2D-AD46-BDCA-755582EE6E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3543300"/>
            <a:ext cx="1300356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b="1" dirty="0">
                <a:solidFill>
                  <a:srgbClr val="0070C0"/>
                </a:solidFill>
                <a:ea typeface="宋体" panose="02010600030101010101" pitchFamily="2" charset="-122"/>
              </a:rPr>
              <a:t>热平衡</a:t>
            </a:r>
            <a:endParaRPr lang="en-US" altLang="zh-CN" b="1" dirty="0">
              <a:solidFill>
                <a:srgbClr val="0070C0"/>
              </a:solidFill>
              <a:ea typeface="宋体" panose="02010600030101010101" pitchFamily="2" charset="-122"/>
            </a:endParaRP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zh-CN" altLang="en-US" sz="2000" dirty="0">
                <a:ea typeface="宋体" panose="02010600030101010101" pitchFamily="2" charset="-122"/>
              </a:rPr>
              <a:t>耗尽区</a:t>
            </a:r>
            <a:endParaRPr lang="en-US" altLang="zh-CN" sz="2000" dirty="0">
              <a:ea typeface="宋体" panose="02010600030101010101" pitchFamily="2" charset="-122"/>
            </a:endParaRP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zh-CN" altLang="en-US" sz="2000" dirty="0">
                <a:ea typeface="宋体" panose="02010600030101010101" pitchFamily="2" charset="-122"/>
              </a:rPr>
              <a:t>内建电势</a:t>
            </a:r>
          </a:p>
        </p:txBody>
      </p:sp>
      <p:sp>
        <p:nvSpPr>
          <p:cNvPr id="28679" name="文本框 7">
            <a:extLst>
              <a:ext uri="{FF2B5EF4-FFF2-40B4-BE49-F238E27FC236}">
                <a16:creationId xmlns:a16="http://schemas.microsoft.com/office/drawing/2014/main" id="{98A831C4-61FB-4B44-8422-1253371327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00400" y="3543300"/>
            <a:ext cx="1422184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b="1" dirty="0">
                <a:solidFill>
                  <a:srgbClr val="0070C0"/>
                </a:solidFill>
                <a:ea typeface="宋体" panose="02010600030101010101" pitchFamily="2" charset="-122"/>
              </a:rPr>
              <a:t>反向偏置</a:t>
            </a:r>
            <a:endParaRPr lang="en-US" altLang="zh-CN" b="1" dirty="0">
              <a:solidFill>
                <a:srgbClr val="0070C0"/>
              </a:solidFill>
              <a:ea typeface="宋体" panose="02010600030101010101" pitchFamily="2" charset="-122"/>
            </a:endParaRP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zh-CN" altLang="en-US" sz="2000" dirty="0">
                <a:ea typeface="宋体" panose="02010600030101010101" pitchFamily="2" charset="-122"/>
              </a:rPr>
              <a:t>结电容</a:t>
            </a:r>
            <a:endParaRPr lang="en-US" altLang="zh-CN" sz="2000" dirty="0">
              <a:ea typeface="宋体" panose="02010600030101010101" pitchFamily="2" charset="-122"/>
            </a:endParaRP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altLang="zh-CN" sz="2000" dirty="0">
                <a:ea typeface="宋体" panose="02010600030101010101" pitchFamily="2" charset="-122"/>
              </a:rPr>
              <a:t>I/V</a:t>
            </a:r>
            <a:r>
              <a:rPr lang="zh-CN" altLang="en-US" sz="2000" dirty="0">
                <a:ea typeface="宋体" panose="02010600030101010101" pitchFamily="2" charset="-122"/>
              </a:rPr>
              <a:t>特性</a:t>
            </a:r>
          </a:p>
        </p:txBody>
      </p:sp>
      <p:sp>
        <p:nvSpPr>
          <p:cNvPr id="28680" name="文本框 9">
            <a:extLst>
              <a:ext uri="{FF2B5EF4-FFF2-40B4-BE49-F238E27FC236}">
                <a16:creationId xmlns:a16="http://schemas.microsoft.com/office/drawing/2014/main" id="{7CA62B8C-C1C8-7146-AA82-492B0952AB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05600" y="3486150"/>
            <a:ext cx="1422184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b="1" dirty="0">
                <a:solidFill>
                  <a:srgbClr val="0070C0"/>
                </a:solidFill>
                <a:ea typeface="宋体" panose="02010600030101010101" pitchFamily="2" charset="-122"/>
              </a:rPr>
              <a:t>正向偏置</a:t>
            </a:r>
            <a:endParaRPr lang="en-US" altLang="zh-CN" b="1" dirty="0">
              <a:solidFill>
                <a:srgbClr val="0070C0"/>
              </a:solidFill>
              <a:ea typeface="宋体" panose="02010600030101010101" pitchFamily="2" charset="-122"/>
            </a:endParaRP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zh-CN" altLang="en-US" sz="2000" dirty="0">
                <a:ea typeface="宋体" panose="02010600030101010101" pitchFamily="2" charset="-122"/>
              </a:rPr>
              <a:t>扩散电容</a:t>
            </a:r>
            <a:endParaRPr lang="en-US" altLang="zh-CN" sz="2000" dirty="0">
              <a:ea typeface="宋体" panose="02010600030101010101" pitchFamily="2" charset="-122"/>
            </a:endParaRP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altLang="zh-CN" sz="2000" dirty="0">
                <a:ea typeface="宋体" panose="02010600030101010101" pitchFamily="2" charset="-122"/>
              </a:rPr>
              <a:t>I/V</a:t>
            </a:r>
            <a:r>
              <a:rPr lang="zh-CN" altLang="en-US" sz="2000" dirty="0">
                <a:ea typeface="宋体" panose="02010600030101010101" pitchFamily="2" charset="-122"/>
              </a:rPr>
              <a:t>特性</a:t>
            </a:r>
          </a:p>
        </p:txBody>
      </p:sp>
      <p:sp>
        <p:nvSpPr>
          <p:cNvPr id="9" name="灯片编号占位符 1">
            <a:extLst>
              <a:ext uri="{FF2B5EF4-FFF2-40B4-BE49-F238E27FC236}">
                <a16:creationId xmlns:a16="http://schemas.microsoft.com/office/drawing/2014/main" id="{4EE6D125-AD6B-7847-A189-79A5C4C307A8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24</a:t>
            </a:fld>
            <a:endParaRPr lang="en-US" altLang="zh-CN" dirty="0"/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02EFC385-72E3-5D40-919D-851EC27E1C4C}"/>
              </a:ext>
            </a:extLst>
          </p:cNvPr>
          <p:cNvSpPr txBox="1"/>
          <p:nvPr/>
        </p:nvSpPr>
        <p:spPr>
          <a:xfrm>
            <a:off x="229437" y="1584399"/>
            <a:ext cx="3865545" cy="3385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kumimoji="1" lang="en-US" altLang="zh-CN" dirty="0">
                <a:solidFill>
                  <a:srgbClr val="C00000"/>
                </a:solidFill>
              </a:rPr>
              <a:t>Part</a:t>
            </a:r>
            <a:r>
              <a:rPr kumimoji="1" lang="zh-CN" altLang="en-US" dirty="0">
                <a:solidFill>
                  <a:srgbClr val="C00000"/>
                </a:solidFill>
              </a:rPr>
              <a:t> </a:t>
            </a:r>
            <a:r>
              <a:rPr kumimoji="1" lang="en-US" altLang="zh-CN" dirty="0">
                <a:solidFill>
                  <a:srgbClr val="C00000"/>
                </a:solidFill>
              </a:rPr>
              <a:t>2</a:t>
            </a:r>
            <a:r>
              <a:rPr kumimoji="1" lang="zh-CN" altLang="en-US" dirty="0">
                <a:solidFill>
                  <a:srgbClr val="C00000"/>
                </a:solidFill>
              </a:rPr>
              <a:t>： </a:t>
            </a:r>
            <a:r>
              <a:rPr kumimoji="1" lang="en-US" altLang="zh-CN" dirty="0">
                <a:solidFill>
                  <a:srgbClr val="C00000"/>
                </a:solidFill>
              </a:rPr>
              <a:t>PN</a:t>
            </a:r>
            <a:r>
              <a:rPr kumimoji="1" lang="zh-CN" altLang="en-US" dirty="0">
                <a:solidFill>
                  <a:srgbClr val="C00000"/>
                </a:solidFill>
              </a:rPr>
              <a:t>结（二极管器件的物理基础）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" name="Rectangle 11">
            <a:extLst>
              <a:ext uri="{FF2B5EF4-FFF2-40B4-BE49-F238E27FC236}">
                <a16:creationId xmlns:a16="http://schemas.microsoft.com/office/drawing/2014/main" id="{1533C9B0-D122-9848-B425-261B3E1FF5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000" y="2209800"/>
            <a:ext cx="3200400" cy="189388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zh-CN" sz="1600" dirty="0">
              <a:ea typeface="宋体" panose="02010600030101010101" pitchFamily="2" charset="-122"/>
            </a:endParaRPr>
          </a:p>
        </p:txBody>
      </p:sp>
      <p:sp>
        <p:nvSpPr>
          <p:cNvPr id="29700" name="Rectangle 2">
            <a:extLst>
              <a:ext uri="{FF2B5EF4-FFF2-40B4-BE49-F238E27FC236}">
                <a16:creationId xmlns:a16="http://schemas.microsoft.com/office/drawing/2014/main" id="{769607E0-CBA3-384E-A1A5-0A0A468E202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 sz="3200" b="0">
                <a:ea typeface="宋体" panose="02010600030101010101" pitchFamily="2" charset="-122"/>
              </a:rPr>
              <a:t>3.4.1.</a:t>
            </a:r>
            <a:r>
              <a:rPr lang="en-US" altLang="zh-CN" sz="3200">
                <a:ea typeface="宋体" panose="02010600030101010101" pitchFamily="2" charset="-122"/>
              </a:rPr>
              <a:t> </a:t>
            </a:r>
            <a:r>
              <a:rPr lang="zh-CN" altLang="en-US" sz="3200">
                <a:ea typeface="宋体" panose="02010600030101010101" pitchFamily="2" charset="-122"/>
              </a:rPr>
              <a:t>物理结构</a:t>
            </a:r>
            <a:endParaRPr lang="en-US" altLang="zh-CN" sz="3200" b="0">
              <a:ea typeface="宋体" panose="02010600030101010101" pitchFamily="2" charset="-122"/>
            </a:endParaRPr>
          </a:p>
        </p:txBody>
      </p:sp>
      <p:sp>
        <p:nvSpPr>
          <p:cNvPr id="29701" name="Rectangle 3">
            <a:extLst>
              <a:ext uri="{FF2B5EF4-FFF2-40B4-BE49-F238E27FC236}">
                <a16:creationId xmlns:a16="http://schemas.microsoft.com/office/drawing/2014/main" id="{3D8060E0-662A-5A49-A3AC-8617707E6C9B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152400" y="2057400"/>
            <a:ext cx="8763000" cy="4038600"/>
          </a:xfrm>
        </p:spPr>
        <p:txBody>
          <a:bodyPr/>
          <a:lstStyle/>
          <a:p>
            <a:pPr eaLnBrk="1" hangingPunct="1"/>
            <a:r>
              <a:rPr lang="en-US" altLang="zh-CN" b="1" i="1">
                <a:solidFill>
                  <a:srgbClr val="3333FF"/>
                </a:solidFill>
                <a:ea typeface="宋体" panose="02010600030101010101" pitchFamily="2" charset="-122"/>
              </a:rPr>
              <a:t>pn</a:t>
            </a:r>
            <a:r>
              <a:rPr lang="en-US" altLang="zh-CN" b="1">
                <a:solidFill>
                  <a:srgbClr val="3333FF"/>
                </a:solidFill>
                <a:ea typeface="宋体" panose="02010600030101010101" pitchFamily="2" charset="-122"/>
              </a:rPr>
              <a:t> junction</a:t>
            </a:r>
            <a:r>
              <a:rPr lang="en-US" altLang="zh-CN">
                <a:ea typeface="宋体" panose="02010600030101010101" pitchFamily="2" charset="-122"/>
              </a:rPr>
              <a:t> structure</a:t>
            </a:r>
          </a:p>
          <a:p>
            <a:pPr lvl="1" eaLnBrk="1" hangingPunct="1"/>
            <a:r>
              <a:rPr lang="en-US" altLang="zh-CN" sz="2800" i="1">
                <a:ea typeface="宋体" panose="02010600030101010101" pitchFamily="2" charset="-122"/>
              </a:rPr>
              <a:t>p</a:t>
            </a:r>
            <a:r>
              <a:rPr lang="en-US" altLang="zh-CN" sz="2800">
                <a:ea typeface="宋体" panose="02010600030101010101" pitchFamily="2" charset="-122"/>
              </a:rPr>
              <a:t>-type semiconductor</a:t>
            </a:r>
          </a:p>
          <a:p>
            <a:pPr lvl="1" eaLnBrk="1" hangingPunct="1"/>
            <a:r>
              <a:rPr lang="en-US" altLang="zh-CN" sz="2800" i="1">
                <a:ea typeface="宋体" panose="02010600030101010101" pitchFamily="2" charset="-122"/>
              </a:rPr>
              <a:t>n</a:t>
            </a:r>
            <a:r>
              <a:rPr lang="en-US" altLang="zh-CN" sz="2800">
                <a:ea typeface="宋体" panose="02010600030101010101" pitchFamily="2" charset="-122"/>
              </a:rPr>
              <a:t>-type semiconductor</a:t>
            </a:r>
          </a:p>
          <a:p>
            <a:pPr lvl="1" eaLnBrk="1" hangingPunct="1"/>
            <a:r>
              <a:rPr lang="en-US" altLang="zh-CN" sz="2800">
                <a:ea typeface="宋体" panose="02010600030101010101" pitchFamily="2" charset="-122"/>
              </a:rPr>
              <a:t>metal contact for connection</a:t>
            </a:r>
          </a:p>
          <a:p>
            <a:pPr lvl="1" eaLnBrk="1" hangingPunct="1"/>
            <a:endParaRPr lang="en-US" altLang="zh-CN" sz="2800">
              <a:ea typeface="宋体" panose="02010600030101010101" pitchFamily="2" charset="-122"/>
            </a:endParaRPr>
          </a:p>
        </p:txBody>
      </p:sp>
      <p:pic>
        <p:nvPicPr>
          <p:cNvPr id="29704" name="Picture 4" descr="se03F08">
            <a:extLst>
              <a:ext uri="{FF2B5EF4-FFF2-40B4-BE49-F238E27FC236}">
                <a16:creationId xmlns:a16="http://schemas.microsoft.com/office/drawing/2014/main" id="{838ED758-A580-2941-9F06-9AEF8B9BBB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0388" y="4484688"/>
            <a:ext cx="5484812" cy="1992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文本框 1">
            <a:extLst>
              <a:ext uri="{FF2B5EF4-FFF2-40B4-BE49-F238E27FC236}">
                <a16:creationId xmlns:a16="http://schemas.microsoft.com/office/drawing/2014/main" id="{5DE0F3B8-E0C3-EE45-9377-5AB592A5C65C}"/>
              </a:ext>
            </a:extLst>
          </p:cNvPr>
          <p:cNvSpPr txBox="1"/>
          <p:nvPr/>
        </p:nvSpPr>
        <p:spPr>
          <a:xfrm>
            <a:off x="1583049" y="6117223"/>
            <a:ext cx="108395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>
                <a:solidFill>
                  <a:srgbClr val="C00000"/>
                </a:solidFill>
              </a:rPr>
              <a:t>阳极</a:t>
            </a:r>
            <a:r>
              <a:rPr kumimoji="1" lang="en-US" altLang="zh-CN" dirty="0">
                <a:solidFill>
                  <a:srgbClr val="C00000"/>
                </a:solidFill>
              </a:rPr>
              <a:t>/</a:t>
            </a:r>
            <a:r>
              <a:rPr kumimoji="1" lang="zh-CN" altLang="en-US" dirty="0">
                <a:solidFill>
                  <a:srgbClr val="C00000"/>
                </a:solidFill>
              </a:rPr>
              <a:t>正极</a:t>
            </a: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DF437CE3-9F13-7D40-8149-75828643B6F7}"/>
              </a:ext>
            </a:extLst>
          </p:cNvPr>
          <p:cNvSpPr txBox="1"/>
          <p:nvPr/>
        </p:nvSpPr>
        <p:spPr>
          <a:xfrm>
            <a:off x="6489373" y="6080992"/>
            <a:ext cx="108395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>
                <a:solidFill>
                  <a:srgbClr val="C00000"/>
                </a:solidFill>
              </a:rPr>
              <a:t>阴极</a:t>
            </a:r>
            <a:r>
              <a:rPr kumimoji="1" lang="en-US" altLang="zh-CN" dirty="0">
                <a:solidFill>
                  <a:srgbClr val="C00000"/>
                </a:solidFill>
              </a:rPr>
              <a:t>/</a:t>
            </a:r>
            <a:r>
              <a:rPr kumimoji="1" lang="zh-CN" altLang="en-US" dirty="0">
                <a:solidFill>
                  <a:srgbClr val="C00000"/>
                </a:solidFill>
              </a:rPr>
              <a:t>负极</a:t>
            </a:r>
          </a:p>
        </p:txBody>
      </p:sp>
      <p:sp>
        <p:nvSpPr>
          <p:cNvPr id="11" name="灯片编号占位符 1">
            <a:extLst>
              <a:ext uri="{FF2B5EF4-FFF2-40B4-BE49-F238E27FC236}">
                <a16:creationId xmlns:a16="http://schemas.microsoft.com/office/drawing/2014/main" id="{8369845B-F68F-8845-9125-B6E08E827CC3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25</a:t>
            </a:fld>
            <a:endParaRPr lang="en-US" altLang="zh-CN" dirty="0"/>
          </a:p>
        </p:txBody>
      </p:sp>
    </p:spTree>
  </p:cSld>
  <p:clrMapOvr>
    <a:masterClrMapping/>
  </p:clrMapOvr>
  <p:transition>
    <p:fade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Footer Placeholder 4">
            <a:extLst>
              <a:ext uri="{FF2B5EF4-FFF2-40B4-BE49-F238E27FC236}">
                <a16:creationId xmlns:a16="http://schemas.microsoft.com/office/drawing/2014/main" id="{B06B4FD9-3884-A146-AEBA-DD311072E51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zh-CN" sz="1000"/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Oxford University Publishing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Microelectronic Circuits by Adel S. Sedra and Kenneth C. Smith (0195323033)</a:t>
            </a:r>
          </a:p>
        </p:txBody>
      </p:sp>
      <p:sp>
        <p:nvSpPr>
          <p:cNvPr id="31747" name="Rectangle 2">
            <a:extLst>
              <a:ext uri="{FF2B5EF4-FFF2-40B4-BE49-F238E27FC236}">
                <a16:creationId xmlns:a16="http://schemas.microsoft.com/office/drawing/2014/main" id="{559EFC28-AA42-7E44-BA31-180DFE78BAD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1820" y="114300"/>
            <a:ext cx="2307496" cy="1295400"/>
          </a:xfrm>
          <a:solidFill>
            <a:schemeClr val="bg1"/>
          </a:solidFill>
        </p:spPr>
        <p:txBody>
          <a:bodyPr/>
          <a:lstStyle/>
          <a:p>
            <a:pPr eaLnBrk="1" hangingPunct="1"/>
            <a:r>
              <a:rPr lang="zh-CN" altLang="en-US" dirty="0">
                <a:solidFill>
                  <a:srgbClr val="C00000"/>
                </a:solidFill>
                <a:ea typeface="宋体" panose="02010600030101010101" pitchFamily="2" charset="-122"/>
              </a:rPr>
              <a:t>热平衡</a:t>
            </a:r>
            <a:r>
              <a:rPr lang="zh-CN" altLang="en-US" dirty="0">
                <a:ea typeface="宋体" panose="02010600030101010101" pitchFamily="2" charset="-122"/>
              </a:rPr>
              <a:t>（无外加电压）时</a:t>
            </a:r>
            <a:endParaRPr lang="en-US" altLang="zh-CN" dirty="0">
              <a:ea typeface="宋体" panose="02010600030101010101" pitchFamily="2" charset="-122"/>
            </a:endParaRPr>
          </a:p>
        </p:txBody>
      </p:sp>
      <p:sp>
        <p:nvSpPr>
          <p:cNvPr id="31748" name="Rectangle 3">
            <a:extLst>
              <a:ext uri="{FF2B5EF4-FFF2-40B4-BE49-F238E27FC236}">
                <a16:creationId xmlns:a16="http://schemas.microsoft.com/office/drawing/2014/main" id="{651AF801-8467-B947-8CFB-DF734E9341EE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76200" y="3429000"/>
            <a:ext cx="8763000" cy="3429000"/>
          </a:xfrm>
          <a:solidFill>
            <a:schemeClr val="bg1"/>
          </a:solidFill>
        </p:spPr>
        <p:txBody>
          <a:bodyPr/>
          <a:lstStyle/>
          <a:p>
            <a:pPr lvl="1" eaLnBrk="1" hangingPunct="1"/>
            <a:r>
              <a:rPr lang="zh-CN" altLang="en-US" dirty="0">
                <a:ea typeface="宋体" panose="02010600030101010101" pitchFamily="2" charset="-122"/>
              </a:rPr>
              <a:t>掺杂半导体中有四类带电粒子：</a:t>
            </a:r>
            <a:endParaRPr lang="en-US" altLang="zh-CN" dirty="0">
              <a:ea typeface="宋体" panose="02010600030101010101" pitchFamily="2" charset="-122"/>
            </a:endParaRPr>
          </a:p>
          <a:p>
            <a:pPr lvl="2" eaLnBrk="1" hangingPunct="1"/>
            <a:r>
              <a:rPr lang="zh-CN" altLang="en-US" dirty="0">
                <a:solidFill>
                  <a:srgbClr val="C00000"/>
                </a:solidFill>
                <a:ea typeface="宋体" panose="02010600030101010101" pitchFamily="2" charset="-122"/>
              </a:rPr>
              <a:t>电子</a:t>
            </a:r>
            <a:r>
              <a:rPr lang="zh-CN" altLang="en-US" dirty="0">
                <a:ea typeface="宋体" panose="02010600030101010101" pitchFamily="2" charset="-122"/>
              </a:rPr>
              <a:t>（自由移动）、</a:t>
            </a:r>
            <a:r>
              <a:rPr lang="zh-CN" altLang="en-US" dirty="0">
                <a:solidFill>
                  <a:srgbClr val="C00000"/>
                </a:solidFill>
                <a:ea typeface="宋体" panose="02010600030101010101" pitchFamily="2" charset="-122"/>
              </a:rPr>
              <a:t>空穴</a:t>
            </a:r>
            <a:r>
              <a:rPr lang="zh-CN" altLang="en-US" dirty="0">
                <a:ea typeface="宋体" panose="02010600030101010101" pitchFamily="2" charset="-122"/>
              </a:rPr>
              <a:t>（自由移动）、完全离化的施主</a:t>
            </a:r>
            <a:r>
              <a:rPr lang="zh-CN" altLang="en-US" dirty="0">
                <a:solidFill>
                  <a:srgbClr val="0070C0"/>
                </a:solidFill>
                <a:ea typeface="宋体" panose="02010600030101010101" pitchFamily="2" charset="-122"/>
              </a:rPr>
              <a:t>离子</a:t>
            </a:r>
            <a:r>
              <a:rPr lang="en-US" altLang="zh-CN" dirty="0">
                <a:solidFill>
                  <a:srgbClr val="0070C0"/>
                </a:solidFill>
                <a:ea typeface="宋体" panose="02010600030101010101" pitchFamily="2" charset="-122"/>
              </a:rPr>
              <a:t>P</a:t>
            </a:r>
            <a:r>
              <a:rPr lang="en-US" altLang="zh-CN" baseline="30000" dirty="0">
                <a:solidFill>
                  <a:srgbClr val="0070C0"/>
                </a:solidFill>
                <a:ea typeface="宋体" panose="02010600030101010101" pitchFamily="2" charset="-122"/>
              </a:rPr>
              <a:t>+</a:t>
            </a:r>
            <a:r>
              <a:rPr lang="zh-CN" altLang="en-US" dirty="0">
                <a:ea typeface="宋体" panose="02010600030101010101" pitchFamily="2" charset="-122"/>
              </a:rPr>
              <a:t>（固定不动）、完全离化的受主</a:t>
            </a:r>
            <a:r>
              <a:rPr lang="zh-CN" altLang="en-US" dirty="0">
                <a:solidFill>
                  <a:srgbClr val="0070C0"/>
                </a:solidFill>
                <a:ea typeface="宋体" panose="02010600030101010101" pitchFamily="2" charset="-122"/>
              </a:rPr>
              <a:t>离子</a:t>
            </a:r>
            <a:r>
              <a:rPr lang="en-US" altLang="zh-CN" dirty="0">
                <a:solidFill>
                  <a:srgbClr val="0070C0"/>
                </a:solidFill>
                <a:ea typeface="宋体" panose="02010600030101010101" pitchFamily="2" charset="-122"/>
              </a:rPr>
              <a:t>B</a:t>
            </a:r>
            <a:r>
              <a:rPr lang="en-US" altLang="zh-CN" baseline="30000" dirty="0">
                <a:solidFill>
                  <a:srgbClr val="0070C0"/>
                </a:solidFill>
                <a:ea typeface="宋体" panose="02010600030101010101" pitchFamily="2" charset="-122"/>
              </a:rPr>
              <a:t>-</a:t>
            </a:r>
            <a:r>
              <a:rPr lang="zh-CN" altLang="en-US" dirty="0">
                <a:solidFill>
                  <a:srgbClr val="0070C0"/>
                </a:solidFill>
                <a:ea typeface="宋体" panose="02010600030101010101" pitchFamily="2" charset="-122"/>
              </a:rPr>
              <a:t> </a:t>
            </a:r>
            <a:r>
              <a:rPr lang="zh-CN" altLang="en-US" dirty="0">
                <a:ea typeface="宋体" panose="02010600030101010101" pitchFamily="2" charset="-122"/>
              </a:rPr>
              <a:t>（固定不动）</a:t>
            </a:r>
            <a:endParaRPr lang="en-US" altLang="zh-CN" baseline="30000" dirty="0">
              <a:ea typeface="宋体" panose="02010600030101010101" pitchFamily="2" charset="-122"/>
            </a:endParaRPr>
          </a:p>
          <a:p>
            <a:pPr lvl="1" eaLnBrk="1" hangingPunct="1"/>
            <a:r>
              <a:rPr lang="en-US" altLang="zh-CN" i="1" dirty="0">
                <a:ea typeface="宋体" panose="02010600030101010101" pitchFamily="2" charset="-122"/>
              </a:rPr>
              <a:t>p</a:t>
            </a:r>
            <a:r>
              <a:rPr lang="zh-CN" altLang="en-US" dirty="0">
                <a:ea typeface="宋体" panose="02010600030101010101" pitchFamily="2" charset="-122"/>
              </a:rPr>
              <a:t>型半导体的多子为空穴；</a:t>
            </a:r>
            <a:endParaRPr lang="en-US" altLang="zh-CN" dirty="0">
              <a:solidFill>
                <a:srgbClr val="FF0000"/>
              </a:solidFill>
              <a:ea typeface="宋体" panose="02010600030101010101" pitchFamily="2" charset="-122"/>
            </a:endParaRPr>
          </a:p>
          <a:p>
            <a:pPr lvl="2" eaLnBrk="1" hangingPunct="1"/>
            <a:r>
              <a:rPr lang="en-US" altLang="zh-CN" dirty="0">
                <a:ea typeface="宋体" panose="02010600030101010101" pitchFamily="2" charset="-122"/>
              </a:rPr>
              <a:t>p=N</a:t>
            </a:r>
            <a:r>
              <a:rPr lang="en-US" altLang="zh-CN" baseline="-25000" dirty="0">
                <a:ea typeface="宋体" panose="02010600030101010101" pitchFamily="2" charset="-122"/>
              </a:rPr>
              <a:t>A</a:t>
            </a:r>
            <a:r>
              <a:rPr lang="en-US" altLang="zh-CN" dirty="0">
                <a:ea typeface="宋体" panose="02010600030101010101" pitchFamily="2" charset="-122"/>
              </a:rPr>
              <a:t> </a:t>
            </a:r>
            <a:r>
              <a:rPr lang="en-US" altLang="zh-CN" dirty="0">
                <a:ea typeface="宋体" panose="02010600030101010101" pitchFamily="2" charset="-122"/>
                <a:sym typeface="Wingdings" pitchFamily="2" charset="2"/>
              </a:rPr>
              <a:t> </a:t>
            </a:r>
            <a:r>
              <a:rPr lang="zh-CN" altLang="en-US" dirty="0">
                <a:ea typeface="宋体" panose="02010600030101010101" pitchFamily="2" charset="-122"/>
              </a:rPr>
              <a:t>空穴的数量与带负电的</a:t>
            </a:r>
            <a:r>
              <a:rPr lang="zh-CN" altLang="en-US" dirty="0">
                <a:solidFill>
                  <a:srgbClr val="FF0000"/>
                </a:solidFill>
                <a:ea typeface="宋体" panose="02010600030101010101" pitchFamily="2" charset="-122"/>
              </a:rPr>
              <a:t>固定</a:t>
            </a:r>
            <a:r>
              <a:rPr lang="en-US" altLang="zh-CN" dirty="0">
                <a:ea typeface="宋体" panose="02010600030101010101" pitchFamily="2" charset="-122"/>
              </a:rPr>
              <a:t>B</a:t>
            </a:r>
            <a:r>
              <a:rPr lang="en-US" altLang="zh-CN" baseline="30000" dirty="0">
                <a:ea typeface="宋体" panose="02010600030101010101" pitchFamily="2" charset="-122"/>
              </a:rPr>
              <a:t>-</a:t>
            </a:r>
            <a:r>
              <a:rPr lang="zh-CN" altLang="en-US" dirty="0">
                <a:ea typeface="宋体" panose="02010600030101010101" pitchFamily="2" charset="-122"/>
              </a:rPr>
              <a:t>离子数量相等（少子电子的数量可忽略），整体保持电中性；</a:t>
            </a:r>
            <a:endParaRPr lang="en-US" altLang="zh-CN" dirty="0">
              <a:solidFill>
                <a:srgbClr val="FF0000"/>
              </a:solidFill>
              <a:ea typeface="宋体" panose="02010600030101010101" pitchFamily="2" charset="-122"/>
            </a:endParaRPr>
          </a:p>
          <a:p>
            <a:pPr lvl="1" eaLnBrk="1" hangingPunct="1"/>
            <a:r>
              <a:rPr lang="en-US" altLang="zh-CN" i="1" dirty="0">
                <a:ea typeface="宋体" panose="02010600030101010101" pitchFamily="2" charset="-122"/>
              </a:rPr>
              <a:t>n</a:t>
            </a:r>
            <a:r>
              <a:rPr lang="zh-CN" altLang="en-US" dirty="0">
                <a:ea typeface="宋体" panose="02010600030101010101" pitchFamily="2" charset="-122"/>
              </a:rPr>
              <a:t>型半导体的多子为电子；</a:t>
            </a:r>
            <a:endParaRPr lang="en-US" altLang="zh-CN" dirty="0">
              <a:solidFill>
                <a:srgbClr val="FF0000"/>
              </a:solidFill>
              <a:ea typeface="宋体" panose="02010600030101010101" pitchFamily="2" charset="-122"/>
            </a:endParaRPr>
          </a:p>
          <a:p>
            <a:pPr lvl="2" eaLnBrk="1" hangingPunct="1"/>
            <a:r>
              <a:rPr lang="en-US" altLang="zh-CN" dirty="0">
                <a:ea typeface="宋体" panose="02010600030101010101" pitchFamily="2" charset="-122"/>
              </a:rPr>
              <a:t>n=N</a:t>
            </a:r>
            <a:r>
              <a:rPr lang="en-US" altLang="zh-CN" baseline="-25000" dirty="0">
                <a:ea typeface="宋体" panose="02010600030101010101" pitchFamily="2" charset="-122"/>
              </a:rPr>
              <a:t>D</a:t>
            </a:r>
            <a:r>
              <a:rPr lang="en-US" altLang="zh-CN" dirty="0">
                <a:ea typeface="宋体" panose="02010600030101010101" pitchFamily="2" charset="-122"/>
              </a:rPr>
              <a:t> </a:t>
            </a:r>
            <a:r>
              <a:rPr lang="en-US" altLang="zh-CN" dirty="0">
                <a:ea typeface="宋体" panose="02010600030101010101" pitchFamily="2" charset="-122"/>
                <a:sym typeface="Wingdings" pitchFamily="2" charset="2"/>
              </a:rPr>
              <a:t> </a:t>
            </a:r>
            <a:r>
              <a:rPr lang="zh-CN" altLang="en-US" dirty="0">
                <a:ea typeface="宋体" panose="02010600030101010101" pitchFamily="2" charset="-122"/>
                <a:sym typeface="Wingdings" pitchFamily="2" charset="2"/>
              </a:rPr>
              <a:t>电子</a:t>
            </a:r>
            <a:r>
              <a:rPr lang="zh-CN" altLang="en-US" dirty="0">
                <a:ea typeface="宋体" panose="02010600030101010101" pitchFamily="2" charset="-122"/>
              </a:rPr>
              <a:t>的数量与带正电的</a:t>
            </a:r>
            <a:r>
              <a:rPr lang="zh-CN" altLang="en-US" dirty="0">
                <a:solidFill>
                  <a:srgbClr val="FF0000"/>
                </a:solidFill>
                <a:ea typeface="宋体" panose="02010600030101010101" pitchFamily="2" charset="-122"/>
              </a:rPr>
              <a:t>固定</a:t>
            </a:r>
            <a:r>
              <a:rPr lang="en-US" altLang="zh-CN" dirty="0">
                <a:ea typeface="宋体" panose="02010600030101010101" pitchFamily="2" charset="-122"/>
              </a:rPr>
              <a:t>P</a:t>
            </a:r>
            <a:r>
              <a:rPr lang="en-US" altLang="zh-CN" baseline="30000" dirty="0">
                <a:ea typeface="宋体" panose="02010600030101010101" pitchFamily="2" charset="-122"/>
              </a:rPr>
              <a:t>+</a:t>
            </a:r>
            <a:r>
              <a:rPr lang="zh-CN" altLang="en-US" dirty="0">
                <a:ea typeface="宋体" panose="02010600030101010101" pitchFamily="2" charset="-122"/>
              </a:rPr>
              <a:t>离子数量相等（少子空穴的数量可忽略），整体保持电中性；</a:t>
            </a:r>
            <a:endParaRPr lang="en-US" altLang="zh-CN" dirty="0">
              <a:solidFill>
                <a:srgbClr val="FF0000"/>
              </a:solidFill>
              <a:ea typeface="宋体" panose="02010600030101010101" pitchFamily="2" charset="-122"/>
            </a:endParaRPr>
          </a:p>
        </p:txBody>
      </p:sp>
      <p:sp>
        <p:nvSpPr>
          <p:cNvPr id="5" name="灯片编号占位符 1">
            <a:extLst>
              <a:ext uri="{FF2B5EF4-FFF2-40B4-BE49-F238E27FC236}">
                <a16:creationId xmlns:a16="http://schemas.microsoft.com/office/drawing/2014/main" id="{DA5ED28B-D5CA-0D4D-B8A2-5F768D3CD67D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26</a:t>
            </a:fld>
            <a:endParaRPr lang="en-US" altLang="zh-CN" dirty="0"/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99AB712A-FD24-614A-AA50-2D7DF9FE14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9800" y="36513"/>
            <a:ext cx="6477000" cy="3387460"/>
          </a:xfrm>
          <a:prstGeom prst="rect">
            <a:avLst/>
          </a:prstGeom>
        </p:spPr>
      </p:pic>
      <p:sp>
        <p:nvSpPr>
          <p:cNvPr id="3" name="文本框 2">
            <a:extLst>
              <a:ext uri="{FF2B5EF4-FFF2-40B4-BE49-F238E27FC236}">
                <a16:creationId xmlns:a16="http://schemas.microsoft.com/office/drawing/2014/main" id="{075AEDAF-088F-1D38-73C4-EB5E5D11035B}"/>
              </a:ext>
            </a:extLst>
          </p:cNvPr>
          <p:cNvSpPr txBox="1"/>
          <p:nvPr/>
        </p:nvSpPr>
        <p:spPr>
          <a:xfrm>
            <a:off x="685800" y="2231517"/>
            <a:ext cx="232307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>
                <a:solidFill>
                  <a:srgbClr val="0432FF"/>
                </a:solidFill>
              </a:rPr>
              <a:t>注意符号和下标的含义</a:t>
            </a:r>
          </a:p>
        </p:txBody>
      </p:sp>
    </p:spTree>
  </p:cSld>
  <p:clrMapOvr>
    <a:masterClrMapping/>
  </p:clrMapOvr>
  <p:transition>
    <p:fade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152EC98D-F245-9544-AE4C-DACF4CF0DE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3031381"/>
          </a:xfrm>
          <a:prstGeom prst="rect">
            <a:avLst/>
          </a:prstGeom>
        </p:spPr>
      </p:pic>
      <p:sp>
        <p:nvSpPr>
          <p:cNvPr id="8" name="内容占位符 7">
            <a:extLst>
              <a:ext uri="{FF2B5EF4-FFF2-40B4-BE49-F238E27FC236}">
                <a16:creationId xmlns:a16="http://schemas.microsoft.com/office/drawing/2014/main" id="{CC9E551D-AAA6-D940-A7C5-A589D9C2D6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0499" y="3031381"/>
            <a:ext cx="8931997" cy="3750419"/>
          </a:xfrm>
        </p:spPr>
        <p:txBody>
          <a:bodyPr/>
          <a:lstStyle/>
          <a:p>
            <a:r>
              <a:rPr kumimoji="1" lang="zh-CN" altLang="en-US" sz="2000" dirty="0"/>
              <a:t>原本</a:t>
            </a:r>
            <a:r>
              <a:rPr kumimoji="1" lang="en-US" altLang="zh-CN" sz="2000" dirty="0"/>
              <a:t>n</a:t>
            </a:r>
            <a:r>
              <a:rPr kumimoji="1" lang="zh-CN" altLang="en-US" sz="2000" dirty="0"/>
              <a:t>和</a:t>
            </a:r>
            <a:r>
              <a:rPr kumimoji="1" lang="en-US" altLang="zh-CN" sz="2000" dirty="0"/>
              <a:t>p</a:t>
            </a:r>
            <a:r>
              <a:rPr kumimoji="1" lang="zh-CN" altLang="en-US" sz="2000" dirty="0"/>
              <a:t>都是</a:t>
            </a:r>
            <a:r>
              <a:rPr kumimoji="1" lang="zh-CN" altLang="en-US" sz="2000" dirty="0">
                <a:solidFill>
                  <a:srgbClr val="C00000"/>
                </a:solidFill>
              </a:rPr>
              <a:t>电中性</a:t>
            </a:r>
            <a:r>
              <a:rPr kumimoji="1" lang="zh-CN" altLang="en-US" sz="2000" dirty="0"/>
              <a:t>的，中性区域的固定离子在图中没有画出来；</a:t>
            </a:r>
            <a:endParaRPr kumimoji="1" lang="en-US" altLang="zh-CN" sz="2000" dirty="0"/>
          </a:p>
          <a:p>
            <a:r>
              <a:rPr kumimoji="1" lang="en-US" altLang="zh-CN" sz="2000" dirty="0"/>
              <a:t>①</a:t>
            </a:r>
            <a:r>
              <a:rPr kumimoji="1" lang="zh-CN" altLang="en-US" sz="2000" dirty="0"/>
              <a:t> </a:t>
            </a:r>
            <a:r>
              <a:rPr kumimoji="1" lang="en-US" altLang="zh-CN" sz="2000" dirty="0"/>
              <a:t>n</a:t>
            </a:r>
            <a:r>
              <a:rPr kumimoji="1" lang="zh-CN" altLang="en-US" sz="2000" dirty="0"/>
              <a:t>区域电子浓度较高，</a:t>
            </a:r>
            <a:r>
              <a:rPr kumimoji="1" lang="en-US" altLang="zh-CN" sz="2000" dirty="0"/>
              <a:t>p</a:t>
            </a:r>
            <a:r>
              <a:rPr kumimoji="1" lang="zh-CN" altLang="en-US" sz="2000" dirty="0"/>
              <a:t>区域空穴浓度较高 </a:t>
            </a:r>
            <a:r>
              <a:rPr kumimoji="1" lang="en-US" altLang="zh-CN" sz="2000" dirty="0">
                <a:sym typeface="Wingdings" pitchFamily="2" charset="2"/>
              </a:rPr>
              <a:t></a:t>
            </a:r>
            <a:r>
              <a:rPr kumimoji="1" lang="zh-CN" altLang="en-US" sz="2000" dirty="0">
                <a:sym typeface="Wingdings" pitchFamily="2" charset="2"/>
              </a:rPr>
              <a:t> </a:t>
            </a:r>
            <a:r>
              <a:rPr kumimoji="1" lang="en-US" altLang="zh-CN" sz="2000" dirty="0">
                <a:sym typeface="Wingdings" pitchFamily="2" charset="2"/>
              </a:rPr>
              <a:t>t=0+</a:t>
            </a:r>
            <a:r>
              <a:rPr kumimoji="1" lang="zh-CN" altLang="en-US" sz="2000" dirty="0">
                <a:sym typeface="Wingdings" pitchFamily="2" charset="2"/>
              </a:rPr>
              <a:t>时刻，电子向右边</a:t>
            </a:r>
            <a:r>
              <a:rPr kumimoji="1" lang="zh-CN" altLang="en-US" sz="2000" dirty="0">
                <a:solidFill>
                  <a:srgbClr val="C00000"/>
                </a:solidFill>
                <a:sym typeface="Wingdings" pitchFamily="2" charset="2"/>
              </a:rPr>
              <a:t>扩散</a:t>
            </a:r>
            <a:r>
              <a:rPr kumimoji="1" lang="zh-CN" altLang="en-US" sz="2000" dirty="0">
                <a:sym typeface="Wingdings" pitchFamily="2" charset="2"/>
              </a:rPr>
              <a:t>，空穴向左边扩散；</a:t>
            </a:r>
            <a:endParaRPr kumimoji="1" lang="en-US" altLang="zh-CN" sz="2000" dirty="0">
              <a:sym typeface="Wingdings" pitchFamily="2" charset="2"/>
            </a:endParaRPr>
          </a:p>
          <a:p>
            <a:r>
              <a:rPr kumimoji="1" lang="en-US" altLang="zh-CN" sz="2000" dirty="0">
                <a:sym typeface="Wingdings" pitchFamily="2" charset="2"/>
              </a:rPr>
              <a:t>②</a:t>
            </a:r>
            <a:r>
              <a:rPr kumimoji="1" lang="zh-CN" altLang="en-US" sz="2000" dirty="0">
                <a:sym typeface="Wingdings" pitchFamily="2" charset="2"/>
              </a:rPr>
              <a:t> </a:t>
            </a:r>
            <a:r>
              <a:rPr kumimoji="1" lang="en-US" altLang="zh-CN" sz="2000" dirty="0">
                <a:sym typeface="Wingdings" pitchFamily="2" charset="2"/>
              </a:rPr>
              <a:t>t=t</a:t>
            </a:r>
            <a:r>
              <a:rPr kumimoji="1" lang="en-US" altLang="zh-CN" sz="2000" baseline="-25000" dirty="0">
                <a:sym typeface="Wingdings" pitchFamily="2" charset="2"/>
              </a:rPr>
              <a:t>1</a:t>
            </a:r>
            <a:r>
              <a:rPr kumimoji="1" lang="zh-CN" altLang="en-US" sz="2000" dirty="0">
                <a:sym typeface="Wingdings" pitchFamily="2" charset="2"/>
              </a:rPr>
              <a:t>时刻，扩散后，</a:t>
            </a:r>
            <a:r>
              <a:rPr kumimoji="1" lang="en-US" altLang="zh-CN" sz="2000" dirty="0">
                <a:sym typeface="Wingdings" pitchFamily="2" charset="2"/>
              </a:rPr>
              <a:t>n</a:t>
            </a:r>
            <a:r>
              <a:rPr kumimoji="1" lang="zh-CN" altLang="en-US" sz="2000" dirty="0">
                <a:sym typeface="Wingdings" pitchFamily="2" charset="2"/>
              </a:rPr>
              <a:t>区域靠近边界处</a:t>
            </a:r>
            <a:r>
              <a:rPr kumimoji="1" lang="zh-CN" altLang="en-US" sz="2000" dirty="0">
                <a:solidFill>
                  <a:srgbClr val="C00000"/>
                </a:solidFill>
                <a:sym typeface="Wingdings" pitchFamily="2" charset="2"/>
              </a:rPr>
              <a:t>暴露出</a:t>
            </a:r>
            <a:r>
              <a:rPr kumimoji="1" lang="zh-CN" altLang="en-US" sz="2000" dirty="0">
                <a:sym typeface="Wingdings" pitchFamily="2" charset="2"/>
              </a:rPr>
              <a:t>带正电的</a:t>
            </a:r>
            <a:r>
              <a:rPr kumimoji="1" lang="zh-CN" altLang="en-US" sz="2000" dirty="0">
                <a:solidFill>
                  <a:srgbClr val="C00000"/>
                </a:solidFill>
                <a:sym typeface="Wingdings" pitchFamily="2" charset="2"/>
              </a:rPr>
              <a:t>固定离子</a:t>
            </a:r>
            <a:r>
              <a:rPr kumimoji="1" lang="zh-CN" altLang="en-US" sz="2000" dirty="0">
                <a:sym typeface="Wingdings" pitchFamily="2" charset="2"/>
              </a:rPr>
              <a:t>，</a:t>
            </a:r>
            <a:r>
              <a:rPr kumimoji="1" lang="en-US" altLang="zh-CN" sz="2000" dirty="0">
                <a:sym typeface="Wingdings" pitchFamily="2" charset="2"/>
              </a:rPr>
              <a:t>p</a:t>
            </a:r>
            <a:r>
              <a:rPr kumimoji="1" lang="zh-CN" altLang="en-US" sz="2000" dirty="0">
                <a:sym typeface="Wingdings" pitchFamily="2" charset="2"/>
              </a:rPr>
              <a:t>区域靠近边界处暴露出带负电的离子，正负离子</a:t>
            </a:r>
            <a:r>
              <a:rPr kumimoji="1" lang="zh-CN" altLang="en-US" sz="2000" dirty="0">
                <a:solidFill>
                  <a:srgbClr val="C00000"/>
                </a:solidFill>
                <a:sym typeface="Wingdings" pitchFamily="2" charset="2"/>
              </a:rPr>
              <a:t>形成电场</a:t>
            </a:r>
            <a:r>
              <a:rPr kumimoji="1" lang="zh-CN" altLang="en-US" sz="2000" dirty="0">
                <a:sym typeface="Wingdings" pitchFamily="2" charset="2"/>
              </a:rPr>
              <a:t>，</a:t>
            </a:r>
            <a:r>
              <a:rPr kumimoji="1" lang="zh-CN" altLang="en-US" sz="2000" dirty="0">
                <a:solidFill>
                  <a:srgbClr val="0432FF"/>
                </a:solidFill>
                <a:sym typeface="Wingdings" pitchFamily="2" charset="2"/>
              </a:rPr>
              <a:t>电场阻碍扩散</a:t>
            </a:r>
            <a:r>
              <a:rPr kumimoji="1" lang="zh-CN" altLang="en-US" sz="2000" dirty="0">
                <a:sym typeface="Wingdings" pitchFamily="2" charset="2"/>
              </a:rPr>
              <a:t>运动，同时</a:t>
            </a:r>
            <a:r>
              <a:rPr kumimoji="1" lang="zh-CN" altLang="en-US" sz="2000" dirty="0">
                <a:solidFill>
                  <a:srgbClr val="00B050"/>
                </a:solidFill>
                <a:sym typeface="Wingdings" pitchFamily="2" charset="2"/>
              </a:rPr>
              <a:t>电场产生漂移</a:t>
            </a:r>
            <a:r>
              <a:rPr kumimoji="1" lang="zh-CN" altLang="en-US" sz="2000" dirty="0">
                <a:sym typeface="Wingdings" pitchFamily="2" charset="2"/>
              </a:rPr>
              <a:t>电流（将</a:t>
            </a:r>
            <a:r>
              <a:rPr kumimoji="1" lang="en-US" altLang="zh-CN" sz="2000" dirty="0">
                <a:sym typeface="Wingdings" pitchFamily="2" charset="2"/>
              </a:rPr>
              <a:t>n</a:t>
            </a:r>
            <a:r>
              <a:rPr kumimoji="1" lang="zh-CN" altLang="en-US" sz="2000" dirty="0">
                <a:sym typeface="Wingdings" pitchFamily="2" charset="2"/>
              </a:rPr>
              <a:t>侧的少子空穴扫到</a:t>
            </a:r>
            <a:r>
              <a:rPr kumimoji="1" lang="en-US" altLang="zh-CN" sz="2000" dirty="0">
                <a:sym typeface="Wingdings" pitchFamily="2" charset="2"/>
              </a:rPr>
              <a:t>p</a:t>
            </a:r>
            <a:r>
              <a:rPr kumimoji="1" lang="zh-CN" altLang="en-US" sz="2000" dirty="0">
                <a:sym typeface="Wingdings" pitchFamily="2" charset="2"/>
              </a:rPr>
              <a:t>侧），方向与扩散电流方向相反，漂移电流大小</a:t>
            </a:r>
            <a:r>
              <a:rPr kumimoji="1" lang="zh-CN" altLang="en-US" sz="2000" dirty="0">
                <a:solidFill>
                  <a:srgbClr val="00B050"/>
                </a:solidFill>
                <a:sym typeface="Wingdings" pitchFamily="2" charset="2"/>
              </a:rPr>
              <a:t>与边界</a:t>
            </a:r>
            <a:r>
              <a:rPr kumimoji="1" lang="en-US" altLang="zh-CN" sz="2000" dirty="0">
                <a:solidFill>
                  <a:srgbClr val="00B050"/>
                </a:solidFill>
                <a:sym typeface="Wingdings" pitchFamily="2" charset="2"/>
              </a:rPr>
              <a:t>A</a:t>
            </a:r>
            <a:r>
              <a:rPr kumimoji="1" lang="zh-CN" altLang="en-US" sz="2000" dirty="0">
                <a:solidFill>
                  <a:srgbClr val="00B050"/>
                </a:solidFill>
                <a:sym typeface="Wingdings" pitchFamily="2" charset="2"/>
              </a:rPr>
              <a:t>处的少子浓度</a:t>
            </a:r>
            <a:r>
              <a:rPr kumimoji="1" lang="en-US" altLang="zh-CN" sz="2000" dirty="0" err="1">
                <a:solidFill>
                  <a:srgbClr val="00B050"/>
                </a:solidFill>
                <a:sym typeface="Wingdings" pitchFamily="2" charset="2"/>
              </a:rPr>
              <a:t>p</a:t>
            </a:r>
            <a:r>
              <a:rPr kumimoji="1" lang="en-US" altLang="zh-CN" sz="2000" baseline="-25000" dirty="0" err="1">
                <a:solidFill>
                  <a:srgbClr val="00B050"/>
                </a:solidFill>
                <a:sym typeface="Wingdings" pitchFamily="2" charset="2"/>
              </a:rPr>
              <a:t>n</a:t>
            </a:r>
            <a:r>
              <a:rPr kumimoji="1" lang="zh-CN" altLang="en-US" sz="2000" dirty="0">
                <a:solidFill>
                  <a:srgbClr val="00B050"/>
                </a:solidFill>
                <a:sym typeface="Wingdings" pitchFamily="2" charset="2"/>
              </a:rPr>
              <a:t>（</a:t>
            </a:r>
            <a:r>
              <a:rPr kumimoji="1" lang="en-US" altLang="zh-CN" sz="2000" dirty="0">
                <a:solidFill>
                  <a:srgbClr val="00B050"/>
                </a:solidFill>
                <a:sym typeface="Wingdings" pitchFamily="2" charset="2"/>
              </a:rPr>
              <a:t>B</a:t>
            </a:r>
            <a:r>
              <a:rPr kumimoji="1" lang="zh-CN" altLang="en-US" sz="2000" dirty="0">
                <a:solidFill>
                  <a:srgbClr val="00B050"/>
                </a:solidFill>
                <a:sym typeface="Wingdings" pitchFamily="2" charset="2"/>
              </a:rPr>
              <a:t>处的少子浓度</a:t>
            </a:r>
            <a:r>
              <a:rPr kumimoji="1" lang="en-US" altLang="zh-CN" sz="2000" dirty="0">
                <a:solidFill>
                  <a:srgbClr val="00B050"/>
                </a:solidFill>
                <a:sym typeface="Wingdings" pitchFamily="2" charset="2"/>
              </a:rPr>
              <a:t>n</a:t>
            </a:r>
            <a:r>
              <a:rPr kumimoji="1" lang="en-US" altLang="zh-CN" sz="2000" baseline="-25000" dirty="0">
                <a:solidFill>
                  <a:srgbClr val="00B050"/>
                </a:solidFill>
                <a:sym typeface="Wingdings" pitchFamily="2" charset="2"/>
              </a:rPr>
              <a:t>p</a:t>
            </a:r>
            <a:r>
              <a:rPr kumimoji="1" lang="zh-CN" altLang="en-US" sz="2000" dirty="0">
                <a:solidFill>
                  <a:srgbClr val="00B050"/>
                </a:solidFill>
                <a:sym typeface="Wingdings" pitchFamily="2" charset="2"/>
              </a:rPr>
              <a:t>）有关</a:t>
            </a:r>
            <a:r>
              <a:rPr kumimoji="1" lang="zh-CN" altLang="en-US" sz="2000" dirty="0">
                <a:sym typeface="Wingdings" pitchFamily="2" charset="2"/>
              </a:rPr>
              <a:t>，与</a:t>
            </a:r>
            <a:r>
              <a:rPr kumimoji="1" lang="zh-CN" altLang="en-US" sz="2000" dirty="0">
                <a:solidFill>
                  <a:srgbClr val="00B050"/>
                </a:solidFill>
                <a:sym typeface="Wingdings" pitchFamily="2" charset="2"/>
              </a:rPr>
              <a:t>电场大小无关</a:t>
            </a:r>
            <a:r>
              <a:rPr kumimoji="1" lang="zh-CN" altLang="en-US" sz="2000" dirty="0">
                <a:sym typeface="Wingdings" pitchFamily="2" charset="2"/>
              </a:rPr>
              <a:t>；</a:t>
            </a:r>
            <a:r>
              <a:rPr kumimoji="1" lang="en-US" altLang="zh-CN" sz="2000" b="1" dirty="0">
                <a:solidFill>
                  <a:srgbClr val="C00000"/>
                </a:solidFill>
                <a:sym typeface="Wingdings" pitchFamily="2" charset="2"/>
              </a:rPr>
              <a:t>【</a:t>
            </a:r>
            <a:r>
              <a:rPr kumimoji="1" lang="zh-CN" altLang="en-US" sz="2000" b="1" dirty="0">
                <a:solidFill>
                  <a:srgbClr val="C00000"/>
                </a:solidFill>
                <a:sym typeface="Wingdings" pitchFamily="2" charset="2"/>
              </a:rPr>
              <a:t>到达边界</a:t>
            </a:r>
            <a:r>
              <a:rPr kumimoji="1" lang="en-US" altLang="zh-CN" sz="2000" b="1" dirty="0">
                <a:solidFill>
                  <a:srgbClr val="C00000"/>
                </a:solidFill>
                <a:sym typeface="Wingdings" pitchFamily="2" charset="2"/>
              </a:rPr>
              <a:t>A</a:t>
            </a:r>
            <a:r>
              <a:rPr kumimoji="1" lang="zh-CN" altLang="en-US" sz="2000" b="1" dirty="0">
                <a:solidFill>
                  <a:srgbClr val="C00000"/>
                </a:solidFill>
                <a:sym typeface="Wingdings" pitchFamily="2" charset="2"/>
              </a:rPr>
              <a:t>（</a:t>
            </a:r>
            <a:r>
              <a:rPr kumimoji="1" lang="en-US" altLang="zh-CN" sz="2000" b="1" dirty="0">
                <a:solidFill>
                  <a:srgbClr val="C00000"/>
                </a:solidFill>
                <a:sym typeface="Wingdings" pitchFamily="2" charset="2"/>
              </a:rPr>
              <a:t>B</a:t>
            </a:r>
            <a:r>
              <a:rPr kumimoji="1" lang="zh-CN" altLang="en-US" sz="2000" b="1" dirty="0">
                <a:solidFill>
                  <a:srgbClr val="C00000"/>
                </a:solidFill>
                <a:sym typeface="Wingdings" pitchFamily="2" charset="2"/>
              </a:rPr>
              <a:t>）处的少子</a:t>
            </a:r>
            <a:r>
              <a:rPr kumimoji="1" lang="en-US" altLang="zh-CN" sz="2000" b="1" dirty="0">
                <a:solidFill>
                  <a:srgbClr val="C00000"/>
                </a:solidFill>
                <a:sym typeface="Wingdings" pitchFamily="2" charset="2"/>
              </a:rPr>
              <a:t>p</a:t>
            </a:r>
            <a:r>
              <a:rPr kumimoji="1" lang="zh-CN" altLang="en-US" sz="2000" b="1" dirty="0">
                <a:solidFill>
                  <a:srgbClr val="C00000"/>
                </a:solidFill>
                <a:sym typeface="Wingdings" pitchFamily="2" charset="2"/>
              </a:rPr>
              <a:t>（</a:t>
            </a:r>
            <a:r>
              <a:rPr kumimoji="1" lang="en-US" altLang="zh-CN" sz="2000" b="1" dirty="0">
                <a:solidFill>
                  <a:srgbClr val="C00000"/>
                </a:solidFill>
                <a:sym typeface="Wingdings" pitchFamily="2" charset="2"/>
              </a:rPr>
              <a:t>n</a:t>
            </a:r>
            <a:r>
              <a:rPr kumimoji="1" lang="zh-CN" altLang="en-US" sz="2000" b="1" dirty="0">
                <a:solidFill>
                  <a:srgbClr val="C00000"/>
                </a:solidFill>
                <a:sym typeface="Wingdings" pitchFamily="2" charset="2"/>
              </a:rPr>
              <a:t>）迅速被电场扫走</a:t>
            </a:r>
            <a:r>
              <a:rPr kumimoji="1" lang="en-US" altLang="zh-CN" sz="2000" b="1" dirty="0">
                <a:solidFill>
                  <a:srgbClr val="C00000"/>
                </a:solidFill>
                <a:sym typeface="Wingdings" pitchFamily="2" charset="2"/>
              </a:rPr>
              <a:t>】</a:t>
            </a:r>
          </a:p>
          <a:p>
            <a:r>
              <a:rPr kumimoji="1" lang="en-US" altLang="zh-CN" sz="2000" dirty="0">
                <a:sym typeface="Wingdings" pitchFamily="2" charset="2"/>
              </a:rPr>
              <a:t>③</a:t>
            </a:r>
            <a:r>
              <a:rPr kumimoji="1" lang="zh-CN" altLang="en-US" sz="2000" dirty="0">
                <a:sym typeface="Wingdings" pitchFamily="2" charset="2"/>
              </a:rPr>
              <a:t> 随着扩散继续，暴露出的正负离子增加，导致电场增加，最终扩散电流与漂移电流平衡，暴露出离子的区域（</a:t>
            </a:r>
            <a:r>
              <a:rPr kumimoji="1" lang="zh-CN" altLang="en-US" sz="2000" dirty="0">
                <a:solidFill>
                  <a:srgbClr val="C00000"/>
                </a:solidFill>
                <a:sym typeface="Wingdings" pitchFamily="2" charset="2"/>
              </a:rPr>
              <a:t>耗尽区</a:t>
            </a:r>
            <a:r>
              <a:rPr kumimoji="1" lang="zh-CN" altLang="en-US" sz="2000" dirty="0">
                <a:sym typeface="Wingdings" pitchFamily="2" charset="2"/>
              </a:rPr>
              <a:t>）宽度不再增加，达到平衡；</a:t>
            </a:r>
            <a:endParaRPr kumimoji="1" lang="en-US" altLang="zh-CN" sz="2000" dirty="0">
              <a:sym typeface="Wingdings" pitchFamily="2" charset="2"/>
            </a:endParaRPr>
          </a:p>
          <a:p>
            <a:r>
              <a:rPr kumimoji="1" lang="en-US" altLang="zh-CN" sz="2000" dirty="0">
                <a:sym typeface="Wingdings" pitchFamily="2" charset="2"/>
              </a:rPr>
              <a:t>④</a:t>
            </a:r>
            <a:r>
              <a:rPr kumimoji="1" lang="zh-CN" altLang="en-US" sz="2000" dirty="0">
                <a:sym typeface="Wingdings" pitchFamily="2" charset="2"/>
              </a:rPr>
              <a:t>耗尽区宽度、电场（电势差）可计算，由</a:t>
            </a:r>
            <a:r>
              <a:rPr kumimoji="1" lang="en-US" altLang="zh-CN" sz="2000" dirty="0">
                <a:sym typeface="Wingdings" pitchFamily="2" charset="2"/>
              </a:rPr>
              <a:t>p</a:t>
            </a:r>
            <a:r>
              <a:rPr kumimoji="1" lang="zh-CN" altLang="en-US" sz="2000" dirty="0">
                <a:sym typeface="Wingdings" pitchFamily="2" charset="2"/>
              </a:rPr>
              <a:t>侧和</a:t>
            </a:r>
            <a:r>
              <a:rPr kumimoji="1" lang="en-US" altLang="zh-CN" sz="2000" dirty="0">
                <a:sym typeface="Wingdings" pitchFamily="2" charset="2"/>
              </a:rPr>
              <a:t>n</a:t>
            </a:r>
            <a:r>
              <a:rPr kumimoji="1" lang="zh-CN" altLang="en-US" sz="2000" dirty="0">
                <a:sym typeface="Wingdings" pitchFamily="2" charset="2"/>
              </a:rPr>
              <a:t>侧的浓度所决定</a:t>
            </a:r>
            <a:endParaRPr kumimoji="1" lang="zh-CN" altLang="en-US" sz="2000" dirty="0"/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933FB297-F6F9-0E45-918F-3D4A5EDAC9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50000" y="381000"/>
            <a:ext cx="2794000" cy="1708493"/>
          </a:xfrm>
          <a:prstGeom prst="rect">
            <a:avLst/>
          </a:prstGeom>
        </p:spPr>
      </p:pic>
      <p:sp>
        <p:nvSpPr>
          <p:cNvPr id="10" name="灯片编号占位符 1">
            <a:extLst>
              <a:ext uri="{FF2B5EF4-FFF2-40B4-BE49-F238E27FC236}">
                <a16:creationId xmlns:a16="http://schemas.microsoft.com/office/drawing/2014/main" id="{55CA17BA-D934-8F4D-82A9-9A1FE06AEFC1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27</a:t>
            </a:fld>
            <a:endParaRPr lang="en-US" altLang="zh-CN" dirty="0"/>
          </a:p>
        </p:txBody>
      </p:sp>
      <p:cxnSp>
        <p:nvCxnSpPr>
          <p:cNvPr id="12" name="直线连接符 11">
            <a:extLst>
              <a:ext uri="{FF2B5EF4-FFF2-40B4-BE49-F238E27FC236}">
                <a16:creationId xmlns:a16="http://schemas.microsoft.com/office/drawing/2014/main" id="{35C5ADBD-8474-6F4F-B005-A4DC0B5B5D19}"/>
              </a:ext>
            </a:extLst>
          </p:cNvPr>
          <p:cNvCxnSpPr/>
          <p:nvPr/>
        </p:nvCxnSpPr>
        <p:spPr bwMode="auto">
          <a:xfrm>
            <a:off x="4267200" y="609600"/>
            <a:ext cx="0" cy="152400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rgbClr val="00B050"/>
            </a:solidFill>
            <a:prstDash val="sysDot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3" name="文本框 12">
            <a:extLst>
              <a:ext uri="{FF2B5EF4-FFF2-40B4-BE49-F238E27FC236}">
                <a16:creationId xmlns:a16="http://schemas.microsoft.com/office/drawing/2014/main" id="{76E9A342-253A-CB4C-87F9-41244F61AAD4}"/>
              </a:ext>
            </a:extLst>
          </p:cNvPr>
          <p:cNvSpPr txBox="1"/>
          <p:nvPr/>
        </p:nvSpPr>
        <p:spPr>
          <a:xfrm>
            <a:off x="4108342" y="303946"/>
            <a:ext cx="3177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1800" dirty="0">
                <a:solidFill>
                  <a:srgbClr val="00B050"/>
                </a:solidFill>
              </a:rPr>
              <a:t>A</a:t>
            </a:r>
            <a:endParaRPr kumimoji="1" lang="zh-CN" altLang="en-US" dirty="0">
              <a:solidFill>
                <a:srgbClr val="00B050"/>
              </a:solidFill>
            </a:endParaRPr>
          </a:p>
        </p:txBody>
      </p:sp>
      <p:cxnSp>
        <p:nvCxnSpPr>
          <p:cNvPr id="11" name="直线连接符 10">
            <a:extLst>
              <a:ext uri="{FF2B5EF4-FFF2-40B4-BE49-F238E27FC236}">
                <a16:creationId xmlns:a16="http://schemas.microsoft.com/office/drawing/2014/main" id="{CA1334FD-44AB-7345-B201-A8436E8F2737}"/>
              </a:ext>
            </a:extLst>
          </p:cNvPr>
          <p:cNvCxnSpPr/>
          <p:nvPr/>
        </p:nvCxnSpPr>
        <p:spPr bwMode="auto">
          <a:xfrm>
            <a:off x="4876800" y="565493"/>
            <a:ext cx="0" cy="152400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rgbClr val="00B050"/>
            </a:solidFill>
            <a:prstDash val="sysDot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4" name="文本框 13">
            <a:extLst>
              <a:ext uri="{FF2B5EF4-FFF2-40B4-BE49-F238E27FC236}">
                <a16:creationId xmlns:a16="http://schemas.microsoft.com/office/drawing/2014/main" id="{9DA93A2B-E9FE-DF4F-9C39-FFA7EF2C5822}"/>
              </a:ext>
            </a:extLst>
          </p:cNvPr>
          <p:cNvSpPr txBox="1"/>
          <p:nvPr/>
        </p:nvSpPr>
        <p:spPr>
          <a:xfrm>
            <a:off x="4717944" y="303946"/>
            <a:ext cx="3097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1800" dirty="0">
                <a:solidFill>
                  <a:srgbClr val="00B050"/>
                </a:solidFill>
              </a:rPr>
              <a:t>B</a:t>
            </a:r>
            <a:endParaRPr kumimoji="1" lang="zh-CN" altLang="en-US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087896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灯片编号占位符 1">
            <a:extLst>
              <a:ext uri="{FF2B5EF4-FFF2-40B4-BE49-F238E27FC236}">
                <a16:creationId xmlns:a16="http://schemas.microsoft.com/office/drawing/2014/main" id="{C47A48B1-8987-8747-8916-E655F0D325F9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28</a:t>
            </a:fld>
            <a:endParaRPr lang="en-US" altLang="zh-CN" dirty="0"/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449718C5-09BB-7948-996E-3FD079DF9F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3900" y="419100"/>
            <a:ext cx="7696200" cy="6019800"/>
          </a:xfrm>
          <a:prstGeom prst="rect">
            <a:avLst/>
          </a:prstGeom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id="{644171D3-5D5E-514C-899F-389DC8A423E2}"/>
              </a:ext>
            </a:extLst>
          </p:cNvPr>
          <p:cNvSpPr txBox="1"/>
          <p:nvPr/>
        </p:nvSpPr>
        <p:spPr>
          <a:xfrm>
            <a:off x="5029200" y="343486"/>
            <a:ext cx="182614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b="1" dirty="0">
                <a:solidFill>
                  <a:srgbClr val="C00000"/>
                </a:solidFill>
              </a:rPr>
              <a:t>扩散电流（多子）</a:t>
            </a: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8B74E050-851E-6146-B308-0DC739E2546D}"/>
              </a:ext>
            </a:extLst>
          </p:cNvPr>
          <p:cNvSpPr txBox="1"/>
          <p:nvPr/>
        </p:nvSpPr>
        <p:spPr>
          <a:xfrm>
            <a:off x="2500655" y="682040"/>
            <a:ext cx="182614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b="1" dirty="0">
                <a:solidFill>
                  <a:srgbClr val="00B050"/>
                </a:solidFill>
              </a:rPr>
              <a:t>漂移电流（少子）</a:t>
            </a: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A141EE41-0E5F-3743-88B8-162EFF2DE6BE}"/>
              </a:ext>
            </a:extLst>
          </p:cNvPr>
          <p:cNvSpPr txBox="1"/>
          <p:nvPr/>
        </p:nvSpPr>
        <p:spPr>
          <a:xfrm>
            <a:off x="63774" y="2590800"/>
            <a:ext cx="244169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/>
              <a:t>少子浓度严重依赖于温度</a:t>
            </a: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1D8039F3-81FD-D141-99E1-1319F93CD0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5431" y="3004968"/>
            <a:ext cx="1769537" cy="431800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  <p:graphicFrame>
        <p:nvGraphicFramePr>
          <p:cNvPr id="11" name="Object 4">
            <a:extLst>
              <a:ext uri="{FF2B5EF4-FFF2-40B4-BE49-F238E27FC236}">
                <a16:creationId xmlns:a16="http://schemas.microsoft.com/office/drawing/2014/main" id="{D3F99812-EBA2-034A-93DC-5B5C1CC68E8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58778017"/>
              </p:ext>
            </p:extLst>
          </p:nvPr>
        </p:nvGraphicFramePr>
        <p:xfrm>
          <a:off x="1600199" y="3417500"/>
          <a:ext cx="749300" cy="335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22237700" imgH="9944100" progId="Equation.3">
                  <p:embed/>
                </p:oleObj>
              </mc:Choice>
              <mc:Fallback>
                <p:oleObj name="Equation" r:id="rId4" imgW="22237700" imgH="9944100" progId="Equation.3">
                  <p:embed/>
                  <p:pic>
                    <p:nvPicPr>
                      <p:cNvPr id="12294" name="Object 4">
                        <a:extLst>
                          <a:ext uri="{FF2B5EF4-FFF2-40B4-BE49-F238E27FC236}">
                            <a16:creationId xmlns:a16="http://schemas.microsoft.com/office/drawing/2014/main" id="{3CA5FD73-84D6-9D42-9A87-0CD5CEBED93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00199" y="3417500"/>
                        <a:ext cx="749300" cy="335213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文本框 11">
            <a:extLst>
              <a:ext uri="{FF2B5EF4-FFF2-40B4-BE49-F238E27FC236}">
                <a16:creationId xmlns:a16="http://schemas.microsoft.com/office/drawing/2014/main" id="{B622D94D-F8F5-CD48-B33B-0DA9F81C6072}"/>
              </a:ext>
            </a:extLst>
          </p:cNvPr>
          <p:cNvSpPr txBox="1"/>
          <p:nvPr/>
        </p:nvSpPr>
        <p:spPr>
          <a:xfrm>
            <a:off x="63774" y="3922589"/>
            <a:ext cx="13564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i="1" dirty="0"/>
              <a:t>I</a:t>
            </a:r>
            <a:r>
              <a:rPr kumimoji="1" lang="en-US" altLang="zh-CN" baseline="-25000" dirty="0"/>
              <a:t>S</a:t>
            </a:r>
            <a:r>
              <a:rPr kumimoji="1" lang="zh-CN" altLang="en-US" baseline="-25000" dirty="0"/>
              <a:t> </a:t>
            </a:r>
            <a:r>
              <a:rPr kumimoji="1" lang="zh-CN" altLang="en-US" dirty="0"/>
              <a:t>随温度变化</a:t>
            </a:r>
          </a:p>
        </p:txBody>
      </p:sp>
      <p:sp>
        <p:nvSpPr>
          <p:cNvPr id="13" name="下箭头 12">
            <a:extLst>
              <a:ext uri="{FF2B5EF4-FFF2-40B4-BE49-F238E27FC236}">
                <a16:creationId xmlns:a16="http://schemas.microsoft.com/office/drawing/2014/main" id="{A9F2036A-3FD6-0A43-A687-3B6CFF845271}"/>
              </a:ext>
            </a:extLst>
          </p:cNvPr>
          <p:cNvSpPr/>
          <p:nvPr/>
        </p:nvSpPr>
        <p:spPr bwMode="auto">
          <a:xfrm>
            <a:off x="378283" y="3018778"/>
            <a:ext cx="152400" cy="814387"/>
          </a:xfrm>
          <a:prstGeom prst="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676333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06847FD0-2B68-B94B-8470-3A8A84B3ED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18594"/>
            <a:ext cx="9144000" cy="6020812"/>
          </a:xfrm>
          <a:prstGeom prst="rect">
            <a:avLst/>
          </a:prstGeom>
        </p:spPr>
      </p:pic>
      <p:sp>
        <p:nvSpPr>
          <p:cNvPr id="6" name="灯片编号占位符 1">
            <a:extLst>
              <a:ext uri="{FF2B5EF4-FFF2-40B4-BE49-F238E27FC236}">
                <a16:creationId xmlns:a16="http://schemas.microsoft.com/office/drawing/2014/main" id="{57A8C82A-E522-4945-8BE3-EEF85E49D5CC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29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5164453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Rectangle 2">
            <a:extLst>
              <a:ext uri="{FF2B5EF4-FFF2-40B4-BE49-F238E27FC236}">
                <a16:creationId xmlns:a16="http://schemas.microsoft.com/office/drawing/2014/main" id="{AE525AB2-1262-5442-9C70-67BF01BCF6E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>
                <a:ea typeface="宋体" panose="02010600030101010101" pitchFamily="2" charset="-122"/>
              </a:rPr>
              <a:t>Semiconductor Physics</a:t>
            </a:r>
            <a:br>
              <a:rPr lang="en-US" altLang="zh-CN" dirty="0">
                <a:ea typeface="宋体" panose="02010600030101010101" pitchFamily="2" charset="-122"/>
              </a:rPr>
            </a:br>
            <a:r>
              <a:rPr lang="zh-CN" altLang="en-US" dirty="0">
                <a:ea typeface="宋体" panose="02010600030101010101" pitchFamily="2" charset="-122"/>
              </a:rPr>
              <a:t>半导体物理</a:t>
            </a:r>
            <a:endParaRPr lang="en-US" altLang="zh-CN" dirty="0">
              <a:ea typeface="宋体" panose="02010600030101010101" pitchFamily="2" charset="-122"/>
            </a:endParaRPr>
          </a:p>
        </p:txBody>
      </p:sp>
      <p:sp>
        <p:nvSpPr>
          <p:cNvPr id="5125" name="Rectangle 3">
            <a:extLst>
              <a:ext uri="{FF2B5EF4-FFF2-40B4-BE49-F238E27FC236}">
                <a16:creationId xmlns:a16="http://schemas.microsoft.com/office/drawing/2014/main" id="{E1B545A7-28F5-3C42-9C78-AED38A558F68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4540250"/>
            <a:ext cx="7696200" cy="1524000"/>
          </a:xfrm>
        </p:spPr>
        <p:txBody>
          <a:bodyPr/>
          <a:lstStyle/>
          <a:p>
            <a:r>
              <a:rPr lang="zh-CN" altLang="en-US">
                <a:ea typeface="宋体" panose="02010600030101010101" pitchFamily="2" charset="-122"/>
              </a:rPr>
              <a:t>半导体器件是微电子的核心；</a:t>
            </a:r>
            <a:endParaRPr lang="en-US" altLang="zh-CN">
              <a:ea typeface="宋体" panose="02010600030101010101" pitchFamily="2" charset="-122"/>
            </a:endParaRPr>
          </a:p>
          <a:p>
            <a:r>
              <a:rPr lang="en-US" altLang="zh-CN">
                <a:ea typeface="宋体" panose="02010600030101010101" pitchFamily="2" charset="-122"/>
              </a:rPr>
              <a:t>PN</a:t>
            </a:r>
            <a:r>
              <a:rPr lang="zh-CN" altLang="en-US">
                <a:ea typeface="宋体" panose="02010600030101010101" pitchFamily="2" charset="-122"/>
              </a:rPr>
              <a:t>结</a:t>
            </a:r>
            <a:r>
              <a:rPr lang="en-US" altLang="zh-CN">
                <a:ea typeface="宋体" panose="02010600030101010101" pitchFamily="2" charset="-122"/>
              </a:rPr>
              <a:t>(PN junction)</a:t>
            </a:r>
            <a:r>
              <a:rPr lang="zh-CN" altLang="en-US">
                <a:ea typeface="宋体" panose="02010600030101010101" pitchFamily="2" charset="-122"/>
              </a:rPr>
              <a:t>是最基本的半导体器件</a:t>
            </a:r>
            <a:endParaRPr lang="en-US" altLang="zh-CN">
              <a:ea typeface="宋体" panose="02010600030101010101" pitchFamily="2" charset="-122"/>
            </a:endParaRPr>
          </a:p>
        </p:txBody>
      </p:sp>
      <p:pic>
        <p:nvPicPr>
          <p:cNvPr id="5126" name="Picture 5">
            <a:extLst>
              <a:ext uri="{FF2B5EF4-FFF2-40B4-BE49-F238E27FC236}">
                <a16:creationId xmlns:a16="http://schemas.microsoft.com/office/drawing/2014/main" id="{E773075A-DF8E-5C4B-BE93-F7A6BCFF95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600200"/>
            <a:ext cx="7543800" cy="2740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127" name="文本框 1">
            <a:extLst>
              <a:ext uri="{FF2B5EF4-FFF2-40B4-BE49-F238E27FC236}">
                <a16:creationId xmlns:a16="http://schemas.microsoft.com/office/drawing/2014/main" id="{C3E211CD-A99E-D541-A3D0-FB90207EAD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24200" y="2133600"/>
            <a:ext cx="95408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zh-CN" altLang="en-US" sz="2000">
                <a:ea typeface="宋体" panose="02010600030101010101" pitchFamily="2" charset="-122"/>
              </a:rPr>
              <a:t>载流子</a:t>
            </a:r>
          </a:p>
        </p:txBody>
      </p:sp>
      <p:sp>
        <p:nvSpPr>
          <p:cNvPr id="5128" name="文本框 7">
            <a:extLst>
              <a:ext uri="{FF2B5EF4-FFF2-40B4-BE49-F238E27FC236}">
                <a16:creationId xmlns:a16="http://schemas.microsoft.com/office/drawing/2014/main" id="{197202B4-E05B-204E-8762-7350C8088A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1050" y="2570163"/>
            <a:ext cx="6985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zh-CN" altLang="en-US" sz="2000" dirty="0">
                <a:ea typeface="宋体" panose="02010600030101010101" pitchFamily="2" charset="-122"/>
              </a:rPr>
              <a:t>掺杂</a:t>
            </a:r>
          </a:p>
        </p:txBody>
      </p:sp>
      <p:sp>
        <p:nvSpPr>
          <p:cNvPr id="5129" name="文本框 8">
            <a:extLst>
              <a:ext uri="{FF2B5EF4-FFF2-40B4-BE49-F238E27FC236}">
                <a16:creationId xmlns:a16="http://schemas.microsoft.com/office/drawing/2014/main" id="{329C8B77-5F25-594B-893B-85E5A6A948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0276" y="3352800"/>
            <a:ext cx="172354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zh-CN" altLang="en-US" sz="2000" dirty="0">
                <a:ea typeface="宋体" panose="02010600030101010101" pitchFamily="2" charset="-122"/>
              </a:rPr>
              <a:t>载流子的运动</a:t>
            </a:r>
          </a:p>
        </p:txBody>
      </p:sp>
      <p:sp>
        <p:nvSpPr>
          <p:cNvPr id="5130" name="文本框 9">
            <a:extLst>
              <a:ext uri="{FF2B5EF4-FFF2-40B4-BE49-F238E27FC236}">
                <a16:creationId xmlns:a16="http://schemas.microsoft.com/office/drawing/2014/main" id="{91D30B50-4778-5F40-8AA2-0B03925898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67600" y="1600200"/>
            <a:ext cx="7397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US" altLang="zh-CN" sz="2000">
                <a:ea typeface="宋体" panose="02010600030101010101" pitchFamily="2" charset="-122"/>
              </a:rPr>
              <a:t>PN</a:t>
            </a:r>
            <a:r>
              <a:rPr lang="zh-CN" altLang="en-US" sz="2000">
                <a:ea typeface="宋体" panose="02010600030101010101" pitchFamily="2" charset="-122"/>
              </a:rPr>
              <a:t>结</a:t>
            </a:r>
          </a:p>
        </p:txBody>
      </p:sp>
      <p:sp>
        <p:nvSpPr>
          <p:cNvPr id="5131" name="文本框 10">
            <a:extLst>
              <a:ext uri="{FF2B5EF4-FFF2-40B4-BE49-F238E27FC236}">
                <a16:creationId xmlns:a16="http://schemas.microsoft.com/office/drawing/2014/main" id="{6EF904A7-3880-7044-8EF1-89F2B8BDB1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29400" y="2203450"/>
            <a:ext cx="69691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zh-CN" altLang="en-US" sz="2000">
                <a:ea typeface="宋体" panose="02010600030101010101" pitchFamily="2" charset="-122"/>
              </a:rPr>
              <a:t>结构</a:t>
            </a:r>
          </a:p>
        </p:txBody>
      </p:sp>
      <p:sp>
        <p:nvSpPr>
          <p:cNvPr id="5132" name="文本框 11">
            <a:extLst>
              <a:ext uri="{FF2B5EF4-FFF2-40B4-BE49-F238E27FC236}">
                <a16:creationId xmlns:a16="http://schemas.microsoft.com/office/drawing/2014/main" id="{CCC220E3-02FE-4C4E-98DA-30A14AD4FF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62800" y="2986088"/>
            <a:ext cx="1981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zh-CN" altLang="en-US" sz="1800" dirty="0">
                <a:ea typeface="宋体" panose="02010600030101010101" pitchFamily="2" charset="-122"/>
              </a:rPr>
              <a:t>反向和正向偏置</a:t>
            </a:r>
          </a:p>
        </p:txBody>
      </p:sp>
      <p:sp>
        <p:nvSpPr>
          <p:cNvPr id="5133" name="文本框 12">
            <a:extLst>
              <a:ext uri="{FF2B5EF4-FFF2-40B4-BE49-F238E27FC236}">
                <a16:creationId xmlns:a16="http://schemas.microsoft.com/office/drawing/2014/main" id="{87CB55FE-3BB2-A348-9222-7DC48946E9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77150" y="3336925"/>
            <a:ext cx="10064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US" altLang="zh-CN" sz="2000">
                <a:ea typeface="宋体" panose="02010600030101010101" pitchFamily="2" charset="-122"/>
              </a:rPr>
              <a:t>I/V</a:t>
            </a:r>
            <a:r>
              <a:rPr lang="zh-CN" altLang="en-US" sz="2000">
                <a:ea typeface="宋体" panose="02010600030101010101" pitchFamily="2" charset="-122"/>
              </a:rPr>
              <a:t>特性</a:t>
            </a:r>
          </a:p>
        </p:txBody>
      </p:sp>
      <p:sp>
        <p:nvSpPr>
          <p:cNvPr id="5134" name="文本框 13">
            <a:extLst>
              <a:ext uri="{FF2B5EF4-FFF2-40B4-BE49-F238E27FC236}">
                <a16:creationId xmlns:a16="http://schemas.microsoft.com/office/drawing/2014/main" id="{0EE46F7C-179D-3845-99AE-CE2C73D88A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16775" y="3732213"/>
            <a:ext cx="121126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zh-CN" altLang="en-US" sz="2000">
                <a:ea typeface="宋体" panose="02010600030101010101" pitchFamily="2" charset="-122"/>
              </a:rPr>
              <a:t>电路模型</a:t>
            </a:r>
          </a:p>
        </p:txBody>
      </p:sp>
      <p:sp>
        <p:nvSpPr>
          <p:cNvPr id="15" name="灯片编号占位符 1">
            <a:extLst>
              <a:ext uri="{FF2B5EF4-FFF2-40B4-BE49-F238E27FC236}">
                <a16:creationId xmlns:a16="http://schemas.microsoft.com/office/drawing/2014/main" id="{593BCD27-EB20-F34A-B4A7-8E0BCDCBD0B4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3</a:t>
            </a:fld>
            <a:endParaRPr lang="en-US" altLang="zh-CN" dirty="0"/>
          </a:p>
        </p:txBody>
      </p:sp>
      <p:cxnSp>
        <p:nvCxnSpPr>
          <p:cNvPr id="3" name="直线连接符 2">
            <a:extLst>
              <a:ext uri="{FF2B5EF4-FFF2-40B4-BE49-F238E27FC236}">
                <a16:creationId xmlns:a16="http://schemas.microsoft.com/office/drawing/2014/main" id="{7233CCF4-4747-5847-96BF-A344967F4649}"/>
              </a:ext>
            </a:extLst>
          </p:cNvPr>
          <p:cNvCxnSpPr>
            <a:stCxn id="5126" idx="0"/>
            <a:endCxn id="5125" idx="0"/>
          </p:cNvCxnSpPr>
          <p:nvPr/>
        </p:nvCxnSpPr>
        <p:spPr bwMode="auto">
          <a:xfrm>
            <a:off x="4533900" y="1600200"/>
            <a:ext cx="0" cy="294005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4" name="文本框 3">
            <a:extLst>
              <a:ext uri="{FF2B5EF4-FFF2-40B4-BE49-F238E27FC236}">
                <a16:creationId xmlns:a16="http://schemas.microsoft.com/office/drawing/2014/main" id="{D4EC477C-FE6E-7849-9089-A287A8D9D7F9}"/>
              </a:ext>
            </a:extLst>
          </p:cNvPr>
          <p:cNvSpPr txBox="1"/>
          <p:nvPr/>
        </p:nvSpPr>
        <p:spPr>
          <a:xfrm>
            <a:off x="2493539" y="4089760"/>
            <a:ext cx="198522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>
                <a:solidFill>
                  <a:srgbClr val="C00000"/>
                </a:solidFill>
              </a:rPr>
              <a:t>Part</a:t>
            </a:r>
            <a:r>
              <a:rPr kumimoji="1" lang="zh-CN" altLang="en-US" dirty="0">
                <a:solidFill>
                  <a:srgbClr val="C00000"/>
                </a:solidFill>
              </a:rPr>
              <a:t> </a:t>
            </a:r>
            <a:r>
              <a:rPr kumimoji="1" lang="en-US" altLang="zh-CN" dirty="0">
                <a:solidFill>
                  <a:srgbClr val="C00000"/>
                </a:solidFill>
              </a:rPr>
              <a:t>1</a:t>
            </a:r>
            <a:r>
              <a:rPr kumimoji="1" lang="zh-CN" altLang="en-US" dirty="0">
                <a:solidFill>
                  <a:srgbClr val="C00000"/>
                </a:solidFill>
              </a:rPr>
              <a:t>： 半导体基础</a:t>
            </a:r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62491D94-9FFE-EC46-8BB8-A29D1653F350}"/>
              </a:ext>
            </a:extLst>
          </p:cNvPr>
          <p:cNvSpPr txBox="1"/>
          <p:nvPr/>
        </p:nvSpPr>
        <p:spPr>
          <a:xfrm>
            <a:off x="4644177" y="4085224"/>
            <a:ext cx="386554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>
                <a:solidFill>
                  <a:srgbClr val="C00000"/>
                </a:solidFill>
              </a:rPr>
              <a:t>Part</a:t>
            </a:r>
            <a:r>
              <a:rPr kumimoji="1" lang="zh-CN" altLang="en-US" dirty="0">
                <a:solidFill>
                  <a:srgbClr val="C00000"/>
                </a:solidFill>
              </a:rPr>
              <a:t> </a:t>
            </a:r>
            <a:r>
              <a:rPr kumimoji="1" lang="en-US" altLang="zh-CN" dirty="0">
                <a:solidFill>
                  <a:srgbClr val="C00000"/>
                </a:solidFill>
              </a:rPr>
              <a:t>2</a:t>
            </a:r>
            <a:r>
              <a:rPr kumimoji="1" lang="zh-CN" altLang="en-US" dirty="0">
                <a:solidFill>
                  <a:srgbClr val="C00000"/>
                </a:solidFill>
              </a:rPr>
              <a:t>： </a:t>
            </a:r>
            <a:r>
              <a:rPr kumimoji="1" lang="en-US" altLang="zh-CN" dirty="0">
                <a:solidFill>
                  <a:srgbClr val="C00000"/>
                </a:solidFill>
              </a:rPr>
              <a:t>PN</a:t>
            </a:r>
            <a:r>
              <a:rPr kumimoji="1" lang="zh-CN" altLang="en-US" dirty="0">
                <a:solidFill>
                  <a:srgbClr val="C00000"/>
                </a:solidFill>
              </a:rPr>
              <a:t>结（二极管器件的物理基础）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B18450A-14E5-2244-963C-E01BB083AA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dirty="0"/>
              <a:t>内建电势计算</a:t>
            </a:r>
          </a:p>
        </p:txBody>
      </p:sp>
      <p:sp>
        <p:nvSpPr>
          <p:cNvPr id="5" name="内容占位符 4">
            <a:extLst>
              <a:ext uri="{FF2B5EF4-FFF2-40B4-BE49-F238E27FC236}">
                <a16:creationId xmlns:a16="http://schemas.microsoft.com/office/drawing/2014/main" id="{5ABF8BBB-2308-444D-92AD-8D479E1DFE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zh-CN" altLang="en-US" sz="2000" dirty="0"/>
              <a:t>平衡时，</a:t>
            </a:r>
            <a:r>
              <a:rPr kumimoji="1" lang="zh-CN" altLang="en-US" sz="2000" dirty="0">
                <a:solidFill>
                  <a:srgbClr val="C00000"/>
                </a:solidFill>
              </a:rPr>
              <a:t>漂移电流 </a:t>
            </a:r>
            <a:r>
              <a:rPr kumimoji="1" lang="en-US" altLang="zh-CN" sz="2000" dirty="0">
                <a:solidFill>
                  <a:srgbClr val="C00000"/>
                </a:solidFill>
              </a:rPr>
              <a:t>=</a:t>
            </a:r>
            <a:r>
              <a:rPr kumimoji="1" lang="zh-CN" altLang="en-US" sz="2000" dirty="0">
                <a:solidFill>
                  <a:srgbClr val="C00000"/>
                </a:solidFill>
              </a:rPr>
              <a:t> 扩散电流</a:t>
            </a:r>
            <a:endParaRPr kumimoji="1" lang="en-US" altLang="zh-CN" sz="2000" dirty="0">
              <a:solidFill>
                <a:srgbClr val="C00000"/>
              </a:solidFill>
            </a:endParaRPr>
          </a:p>
          <a:p>
            <a:endParaRPr kumimoji="1" lang="zh-CN" altLang="en-US" sz="2000" dirty="0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F4584EE3-E769-8348-A670-D4DFEFD776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62400" y="2030814"/>
            <a:ext cx="2336800" cy="482600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64843EBE-CC0F-4D4F-8CF5-CCC9148EEB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77000" y="2049864"/>
            <a:ext cx="2197100" cy="444500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427F7763-4778-CB43-B98D-54360531EE6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2112" y="2712888"/>
            <a:ext cx="2057400" cy="716112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E72233A5-2572-684D-BBEF-9AA179CD326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6541" y="3663880"/>
            <a:ext cx="1739900" cy="342900"/>
          </a:xfrm>
          <a:prstGeom prst="rect">
            <a:avLst/>
          </a:prstGeom>
        </p:spPr>
      </p:pic>
      <p:sp>
        <p:nvSpPr>
          <p:cNvPr id="11" name="右大括号 10">
            <a:extLst>
              <a:ext uri="{FF2B5EF4-FFF2-40B4-BE49-F238E27FC236}">
                <a16:creationId xmlns:a16="http://schemas.microsoft.com/office/drawing/2014/main" id="{C7167E1A-47A9-5C4B-89DE-9A4CB4CD0102}"/>
              </a:ext>
            </a:extLst>
          </p:cNvPr>
          <p:cNvSpPr/>
          <p:nvPr/>
        </p:nvSpPr>
        <p:spPr bwMode="auto">
          <a:xfrm>
            <a:off x="2971800" y="3070944"/>
            <a:ext cx="457200" cy="815256"/>
          </a:xfrm>
          <a:prstGeom prst="rightBrac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37B7CFAF-B17F-B54D-B512-FC2293E6536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43300" y="3063408"/>
            <a:ext cx="2057400" cy="748145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20247110-F21F-2E43-A9CF-A4A297AFB5B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84097" y="0"/>
            <a:ext cx="2974103" cy="2004907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5E9B467D-5ADC-6C46-8508-1CB6ED82FAF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40659" y="3134164"/>
            <a:ext cx="2641809" cy="684210"/>
          </a:xfrm>
          <a:prstGeom prst="rect">
            <a:avLst/>
          </a:prstGeom>
        </p:spPr>
      </p:pic>
      <p:sp>
        <p:nvSpPr>
          <p:cNvPr id="15" name="右箭头 14">
            <a:extLst>
              <a:ext uri="{FF2B5EF4-FFF2-40B4-BE49-F238E27FC236}">
                <a16:creationId xmlns:a16="http://schemas.microsoft.com/office/drawing/2014/main" id="{D721E333-5E27-E546-AC65-88DC23C650A9}"/>
              </a:ext>
            </a:extLst>
          </p:cNvPr>
          <p:cNvSpPr/>
          <p:nvPr/>
        </p:nvSpPr>
        <p:spPr bwMode="auto">
          <a:xfrm>
            <a:off x="5715000" y="3429000"/>
            <a:ext cx="381000" cy="152400"/>
          </a:xfrm>
          <a:prstGeom prst="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pic>
        <p:nvPicPr>
          <p:cNvPr id="16" name="图片 15">
            <a:extLst>
              <a:ext uri="{FF2B5EF4-FFF2-40B4-BE49-F238E27FC236}">
                <a16:creationId xmlns:a16="http://schemas.microsoft.com/office/drawing/2014/main" id="{7A065AD0-0563-1F4C-A296-9D04D3D26BE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536601" y="4205235"/>
            <a:ext cx="3073400" cy="758240"/>
          </a:xfrm>
          <a:prstGeom prst="rect">
            <a:avLst/>
          </a:prstGeom>
        </p:spPr>
      </p:pic>
      <p:sp>
        <p:nvSpPr>
          <p:cNvPr id="17" name="右箭头 16">
            <a:extLst>
              <a:ext uri="{FF2B5EF4-FFF2-40B4-BE49-F238E27FC236}">
                <a16:creationId xmlns:a16="http://schemas.microsoft.com/office/drawing/2014/main" id="{B574E957-F1D7-5249-B300-CD337049BB47}"/>
              </a:ext>
            </a:extLst>
          </p:cNvPr>
          <p:cNvSpPr/>
          <p:nvPr/>
        </p:nvSpPr>
        <p:spPr bwMode="auto">
          <a:xfrm>
            <a:off x="3013668" y="4495800"/>
            <a:ext cx="381000" cy="152400"/>
          </a:xfrm>
          <a:prstGeom prst="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pic>
        <p:nvPicPr>
          <p:cNvPr id="18" name="图片 17">
            <a:extLst>
              <a:ext uri="{FF2B5EF4-FFF2-40B4-BE49-F238E27FC236}">
                <a16:creationId xmlns:a16="http://schemas.microsoft.com/office/drawing/2014/main" id="{5D1481DA-155C-E74D-965B-051D6EAF877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121237" y="4625588"/>
            <a:ext cx="1870363" cy="748145"/>
          </a:xfrm>
          <a:prstGeom prst="rect">
            <a:avLst/>
          </a:prstGeom>
        </p:spPr>
      </p:pic>
      <p:sp>
        <p:nvSpPr>
          <p:cNvPr id="19" name="右大括号 18">
            <a:extLst>
              <a:ext uri="{FF2B5EF4-FFF2-40B4-BE49-F238E27FC236}">
                <a16:creationId xmlns:a16="http://schemas.microsoft.com/office/drawing/2014/main" id="{E2C29151-996F-C841-8DC2-E4735E5B6648}"/>
              </a:ext>
            </a:extLst>
          </p:cNvPr>
          <p:cNvSpPr/>
          <p:nvPr/>
        </p:nvSpPr>
        <p:spPr bwMode="auto">
          <a:xfrm>
            <a:off x="6668659" y="4584355"/>
            <a:ext cx="457200" cy="815256"/>
          </a:xfrm>
          <a:prstGeom prst="rightBrac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pic>
        <p:nvPicPr>
          <p:cNvPr id="20" name="图片 19">
            <a:extLst>
              <a:ext uri="{FF2B5EF4-FFF2-40B4-BE49-F238E27FC236}">
                <a16:creationId xmlns:a16="http://schemas.microsoft.com/office/drawing/2014/main" id="{7F85EEF3-ED58-9D44-8046-BDE063C2328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586465" y="5074269"/>
            <a:ext cx="920750" cy="654966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ADAF6329-FA88-D442-A7BB-E03CAA7FA5E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613359" y="5840029"/>
            <a:ext cx="2254041" cy="838186"/>
          </a:xfrm>
          <a:prstGeom prst="rect">
            <a:avLst/>
          </a:prstGeom>
          <a:ln>
            <a:solidFill>
              <a:srgbClr val="FF0000"/>
            </a:solidFill>
          </a:ln>
        </p:spPr>
      </p:pic>
      <p:sp>
        <p:nvSpPr>
          <p:cNvPr id="22" name="右箭头 21">
            <a:extLst>
              <a:ext uri="{FF2B5EF4-FFF2-40B4-BE49-F238E27FC236}">
                <a16:creationId xmlns:a16="http://schemas.microsoft.com/office/drawing/2014/main" id="{D5581DAB-9A7F-E142-9DBC-49DD4C134F19}"/>
              </a:ext>
            </a:extLst>
          </p:cNvPr>
          <p:cNvSpPr/>
          <p:nvPr/>
        </p:nvSpPr>
        <p:spPr bwMode="auto">
          <a:xfrm>
            <a:off x="3016180" y="6216993"/>
            <a:ext cx="381000" cy="152400"/>
          </a:xfrm>
          <a:prstGeom prst="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23" name="文本框 3">
            <a:extLst>
              <a:ext uri="{FF2B5EF4-FFF2-40B4-BE49-F238E27FC236}">
                <a16:creationId xmlns:a16="http://schemas.microsoft.com/office/drawing/2014/main" id="{C9D9B8F6-F17C-9844-94A8-62AE52F074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" y="4935683"/>
            <a:ext cx="2647601" cy="1631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2000" dirty="0">
                <a:solidFill>
                  <a:srgbClr val="003300"/>
                </a:solidFill>
                <a:ea typeface="宋体" panose="02010600030101010101" pitchFamily="2" charset="-122"/>
              </a:rPr>
              <a:t>内建电势与载流子的浓度差有关（</a:t>
            </a:r>
            <a:r>
              <a:rPr lang="en-US" altLang="zh-CN" sz="2000" dirty="0">
                <a:solidFill>
                  <a:srgbClr val="003300"/>
                </a:solidFill>
                <a:ea typeface="宋体" panose="02010600030101010101" pitchFamily="2" charset="-122"/>
              </a:rPr>
              <a:t>p</a:t>
            </a:r>
            <a:r>
              <a:rPr lang="zh-CN" altLang="en-US" sz="2000" dirty="0">
                <a:solidFill>
                  <a:srgbClr val="003300"/>
                </a:solidFill>
                <a:ea typeface="宋体" panose="02010600030101010101" pitchFamily="2" charset="-122"/>
              </a:rPr>
              <a:t>区空穴浓度</a:t>
            </a:r>
            <a:r>
              <a:rPr lang="en-US" altLang="zh-CN" sz="2000" dirty="0">
                <a:solidFill>
                  <a:srgbClr val="003300"/>
                </a:solidFill>
                <a:ea typeface="宋体" panose="02010600030101010101" pitchFamily="2" charset="-122"/>
              </a:rPr>
              <a:t>/n</a:t>
            </a:r>
            <a:r>
              <a:rPr lang="zh-CN" altLang="en-US" sz="2000" dirty="0">
                <a:solidFill>
                  <a:srgbClr val="003300"/>
                </a:solidFill>
                <a:ea typeface="宋体" panose="02010600030101010101" pitchFamily="2" charset="-122"/>
              </a:rPr>
              <a:t>区空穴浓度）</a:t>
            </a:r>
            <a:endParaRPr lang="en-US" altLang="zh-CN" sz="2000" dirty="0">
              <a:solidFill>
                <a:srgbClr val="003300"/>
              </a:solidFill>
              <a:ea typeface="宋体" panose="02010600030101010101" pitchFamily="2" charset="-122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2000" dirty="0">
                <a:solidFill>
                  <a:srgbClr val="3333FF"/>
                </a:solidFill>
                <a:ea typeface="宋体" panose="02010600030101010101" pitchFamily="2" charset="-122"/>
              </a:rPr>
              <a:t>浓度相差越大</a:t>
            </a:r>
            <a:r>
              <a:rPr lang="en-US" altLang="zh-CN" sz="2000" dirty="0">
                <a:solidFill>
                  <a:srgbClr val="3333FF"/>
                </a:solidFill>
                <a:ea typeface="宋体" panose="02010600030101010101" pitchFamily="2" charset="-122"/>
                <a:sym typeface="Wingdings" pitchFamily="2" charset="2"/>
              </a:rPr>
              <a:t></a:t>
            </a:r>
            <a:r>
              <a:rPr lang="zh-CN" altLang="en-US" sz="2000" dirty="0">
                <a:solidFill>
                  <a:srgbClr val="3333FF"/>
                </a:solidFill>
                <a:ea typeface="宋体" panose="02010600030101010101" pitchFamily="2" charset="-122"/>
                <a:sym typeface="Wingdings" pitchFamily="2" charset="2"/>
              </a:rPr>
              <a:t>内建电势越大</a:t>
            </a:r>
            <a:endParaRPr lang="zh-CN" altLang="en-US" sz="2000" dirty="0">
              <a:solidFill>
                <a:srgbClr val="3333FF"/>
              </a:solidFill>
              <a:ea typeface="宋体" panose="02010600030101010101" pitchFamily="2" charset="-122"/>
            </a:endParaRPr>
          </a:p>
        </p:txBody>
      </p:sp>
      <p:sp>
        <p:nvSpPr>
          <p:cNvPr id="24" name="灯片编号占位符 1">
            <a:extLst>
              <a:ext uri="{FF2B5EF4-FFF2-40B4-BE49-F238E27FC236}">
                <a16:creationId xmlns:a16="http://schemas.microsoft.com/office/drawing/2014/main" id="{9A648E3B-17DE-F347-9A6E-2BAA4E1B4C25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30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65625177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D45253E9-7B63-4943-96FD-9D981FAC88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33800" y="0"/>
            <a:ext cx="4498783" cy="6858000"/>
          </a:xfrm>
          <a:prstGeom prst="rect">
            <a:avLst/>
          </a:prstGeom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id="{DCBB1262-9B46-5C4C-897E-BB82B4B5EB36}"/>
              </a:ext>
            </a:extLst>
          </p:cNvPr>
          <p:cNvSpPr txBox="1"/>
          <p:nvPr/>
        </p:nvSpPr>
        <p:spPr>
          <a:xfrm>
            <a:off x="982391" y="762000"/>
            <a:ext cx="2762295" cy="40011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kumimoji="1" lang="en-US" altLang="zh-CN" sz="2000" dirty="0"/>
              <a:t>p</a:t>
            </a:r>
            <a:r>
              <a:rPr kumimoji="1" lang="zh-CN" altLang="en-US" sz="2000" dirty="0"/>
              <a:t>侧重掺杂；</a:t>
            </a:r>
            <a:r>
              <a:rPr kumimoji="1" lang="en-US" altLang="zh-CN" sz="2000" dirty="0"/>
              <a:t>n</a:t>
            </a:r>
            <a:r>
              <a:rPr kumimoji="1" lang="zh-CN" altLang="en-US" sz="2000" dirty="0"/>
              <a:t>侧轻掺杂</a:t>
            </a: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E4D757E3-C4E9-F247-8423-00C8B0C2464D}"/>
              </a:ext>
            </a:extLst>
          </p:cNvPr>
          <p:cNvSpPr txBox="1"/>
          <p:nvPr/>
        </p:nvSpPr>
        <p:spPr>
          <a:xfrm>
            <a:off x="609600" y="2590800"/>
            <a:ext cx="3275256" cy="40011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kumimoji="1" lang="en-US" altLang="zh-CN" sz="2000" dirty="0"/>
              <a:t>p</a:t>
            </a:r>
            <a:r>
              <a:rPr kumimoji="1" lang="zh-CN" altLang="en-US" sz="2000" dirty="0"/>
              <a:t>侧耗尽区窄；</a:t>
            </a:r>
            <a:r>
              <a:rPr kumimoji="1" lang="en-US" altLang="zh-CN" sz="2000" dirty="0"/>
              <a:t>n</a:t>
            </a:r>
            <a:r>
              <a:rPr kumimoji="1" lang="zh-CN" altLang="en-US" sz="2000" dirty="0"/>
              <a:t>侧耗尽区宽</a:t>
            </a: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80627524-2576-7A47-90F5-E438EF6CDE2A}"/>
              </a:ext>
            </a:extLst>
          </p:cNvPr>
          <p:cNvSpPr txBox="1"/>
          <p:nvPr/>
        </p:nvSpPr>
        <p:spPr>
          <a:xfrm>
            <a:off x="109463" y="4324290"/>
            <a:ext cx="3775393" cy="40011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kumimoji="1" lang="en-US" altLang="zh-CN" sz="2000" dirty="0"/>
              <a:t>p</a:t>
            </a:r>
            <a:r>
              <a:rPr kumimoji="1" lang="zh-CN" altLang="en-US" sz="2000" dirty="0"/>
              <a:t>侧耗尽区电荷 </a:t>
            </a:r>
            <a:r>
              <a:rPr kumimoji="1" lang="en-US" altLang="zh-CN" sz="2000" dirty="0"/>
              <a:t>=</a:t>
            </a:r>
            <a:r>
              <a:rPr kumimoji="1" lang="zh-CN" altLang="en-US" sz="2000" dirty="0"/>
              <a:t> </a:t>
            </a:r>
            <a:r>
              <a:rPr kumimoji="1" lang="en-US" altLang="zh-CN" sz="2000" dirty="0"/>
              <a:t>n</a:t>
            </a:r>
            <a:r>
              <a:rPr kumimoji="1" lang="zh-CN" altLang="en-US" sz="2000" dirty="0"/>
              <a:t>侧耗尽区电荷</a:t>
            </a: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74AE2C53-A36F-3F43-AA06-2DA7C17A2EEB}"/>
              </a:ext>
            </a:extLst>
          </p:cNvPr>
          <p:cNvSpPr txBox="1"/>
          <p:nvPr/>
        </p:nvSpPr>
        <p:spPr>
          <a:xfrm>
            <a:off x="44821" y="6248400"/>
            <a:ext cx="3775393" cy="40011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kumimoji="1" lang="zh-CN" altLang="en-US" sz="2000" dirty="0"/>
              <a:t>电势，耗尽区变化，中性区不变</a:t>
            </a:r>
          </a:p>
        </p:txBody>
      </p:sp>
      <p:sp>
        <p:nvSpPr>
          <p:cNvPr id="13" name="灯片编号占位符 1">
            <a:extLst>
              <a:ext uri="{FF2B5EF4-FFF2-40B4-BE49-F238E27FC236}">
                <a16:creationId xmlns:a16="http://schemas.microsoft.com/office/drawing/2014/main" id="{02BC5209-9F1E-A345-B98C-05798D2357F8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31</a:t>
            </a:fld>
            <a:endParaRPr lang="en-US" altLang="zh-CN" dirty="0"/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D49EF806-68EA-8649-A60E-56802C43F9E8}"/>
              </a:ext>
            </a:extLst>
          </p:cNvPr>
          <p:cNvSpPr txBox="1"/>
          <p:nvPr/>
        </p:nvSpPr>
        <p:spPr>
          <a:xfrm>
            <a:off x="4343400" y="6368"/>
            <a:ext cx="136665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>
                <a:solidFill>
                  <a:srgbClr val="C00000"/>
                </a:solidFill>
              </a:rPr>
              <a:t>I</a:t>
            </a:r>
            <a:r>
              <a:rPr kumimoji="1" lang="en-US" altLang="zh-CN" baseline="-25000" dirty="0">
                <a:solidFill>
                  <a:srgbClr val="C00000"/>
                </a:solidFill>
              </a:rPr>
              <a:t>D</a:t>
            </a:r>
            <a:r>
              <a:rPr kumimoji="1" lang="zh-CN" altLang="en-US" dirty="0">
                <a:solidFill>
                  <a:srgbClr val="C00000"/>
                </a:solidFill>
              </a:rPr>
              <a:t>：扩散电流</a:t>
            </a: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3B04FF0D-1F51-8B4B-A7F7-7A41F249C48F}"/>
              </a:ext>
            </a:extLst>
          </p:cNvPr>
          <p:cNvSpPr txBox="1"/>
          <p:nvPr/>
        </p:nvSpPr>
        <p:spPr>
          <a:xfrm>
            <a:off x="6594761" y="0"/>
            <a:ext cx="13564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>
                <a:solidFill>
                  <a:srgbClr val="00B050"/>
                </a:solidFill>
              </a:rPr>
              <a:t>I</a:t>
            </a:r>
            <a:r>
              <a:rPr kumimoji="1" lang="en-US" altLang="zh-CN" baseline="-25000" dirty="0">
                <a:solidFill>
                  <a:srgbClr val="00B050"/>
                </a:solidFill>
              </a:rPr>
              <a:t>S</a:t>
            </a:r>
            <a:r>
              <a:rPr kumimoji="1" lang="zh-CN" altLang="en-US" dirty="0">
                <a:solidFill>
                  <a:srgbClr val="00B050"/>
                </a:solidFill>
              </a:rPr>
              <a:t>：漂移电流</a:t>
            </a: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EC321211-8733-4794-996A-87C6900E946C}"/>
              </a:ext>
            </a:extLst>
          </p:cNvPr>
          <p:cNvSpPr txBox="1"/>
          <p:nvPr/>
        </p:nvSpPr>
        <p:spPr>
          <a:xfrm>
            <a:off x="386298" y="1931329"/>
            <a:ext cx="121058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>
                <a:solidFill>
                  <a:srgbClr val="FF0000"/>
                </a:solidFill>
              </a:rPr>
              <a:t>离子密度高</a:t>
            </a:r>
          </a:p>
        </p:txBody>
      </p:sp>
      <p:cxnSp>
        <p:nvCxnSpPr>
          <p:cNvPr id="5" name="直线箭头连接符 4">
            <a:extLst>
              <a:ext uri="{FF2B5EF4-FFF2-40B4-BE49-F238E27FC236}">
                <a16:creationId xmlns:a16="http://schemas.microsoft.com/office/drawing/2014/main" id="{F38650DE-59E1-5B44-00C2-3D009F904A0E}"/>
              </a:ext>
            </a:extLst>
          </p:cNvPr>
          <p:cNvCxnSpPr/>
          <p:nvPr/>
        </p:nvCxnSpPr>
        <p:spPr bwMode="auto">
          <a:xfrm>
            <a:off x="1600200" y="1097578"/>
            <a:ext cx="0" cy="1493222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8" name="文本框 7">
            <a:extLst>
              <a:ext uri="{FF2B5EF4-FFF2-40B4-BE49-F238E27FC236}">
                <a16:creationId xmlns:a16="http://schemas.microsoft.com/office/drawing/2014/main" id="{A1A766C1-9279-90C8-EDB2-4B1ABD1963BD}"/>
              </a:ext>
            </a:extLst>
          </p:cNvPr>
          <p:cNvSpPr txBox="1"/>
          <p:nvPr/>
        </p:nvSpPr>
        <p:spPr>
          <a:xfrm>
            <a:off x="2396424" y="1931329"/>
            <a:ext cx="121058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>
                <a:solidFill>
                  <a:srgbClr val="0432FF"/>
                </a:solidFill>
              </a:rPr>
              <a:t>空穴浓度高</a:t>
            </a:r>
          </a:p>
        </p:txBody>
      </p:sp>
      <p:cxnSp>
        <p:nvCxnSpPr>
          <p:cNvPr id="14" name="直线箭头连接符 13">
            <a:extLst>
              <a:ext uri="{FF2B5EF4-FFF2-40B4-BE49-F238E27FC236}">
                <a16:creationId xmlns:a16="http://schemas.microsoft.com/office/drawing/2014/main" id="{B5AC71CB-0DCC-1349-8B33-EE04BEB20E19}"/>
              </a:ext>
            </a:extLst>
          </p:cNvPr>
          <p:cNvCxnSpPr/>
          <p:nvPr/>
        </p:nvCxnSpPr>
        <p:spPr bwMode="auto">
          <a:xfrm>
            <a:off x="1752600" y="1097578"/>
            <a:ext cx="2286000" cy="1093112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0432FF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8" name="文本框 17">
            <a:extLst>
              <a:ext uri="{FF2B5EF4-FFF2-40B4-BE49-F238E27FC236}">
                <a16:creationId xmlns:a16="http://schemas.microsoft.com/office/drawing/2014/main" id="{47A61357-BD72-4A24-EA9F-8AAB93AD9207}"/>
              </a:ext>
            </a:extLst>
          </p:cNvPr>
          <p:cNvSpPr txBox="1"/>
          <p:nvPr/>
        </p:nvSpPr>
        <p:spPr>
          <a:xfrm>
            <a:off x="505860" y="4724400"/>
            <a:ext cx="141577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/>
              <a:t>（固定离子）</a:t>
            </a:r>
          </a:p>
        </p:txBody>
      </p:sp>
    </p:spTree>
    <p:extLst>
      <p:ext uri="{BB962C8B-B14F-4D97-AF65-F5344CB8AC3E}">
        <p14:creationId xmlns:p14="http://schemas.microsoft.com/office/powerpoint/2010/main" val="261011747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3F94B64-E322-E442-B799-627A10EC6A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dirty="0"/>
              <a:t>反向偏置</a:t>
            </a:r>
          </a:p>
        </p:txBody>
      </p:sp>
      <p:sp>
        <p:nvSpPr>
          <p:cNvPr id="8" name="内容占位符 7">
            <a:extLst>
              <a:ext uri="{FF2B5EF4-FFF2-40B4-BE49-F238E27FC236}">
                <a16:creationId xmlns:a16="http://schemas.microsoft.com/office/drawing/2014/main" id="{FFCA8FEF-0D37-B948-836B-6EE0BD07AF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00" y="2057400"/>
            <a:ext cx="4648200" cy="4800600"/>
          </a:xfrm>
        </p:spPr>
        <p:txBody>
          <a:bodyPr/>
          <a:lstStyle/>
          <a:p>
            <a:r>
              <a:rPr kumimoji="1" lang="zh-CN" altLang="en-US" sz="2000" dirty="0"/>
              <a:t>外加电源的“</a:t>
            </a:r>
            <a:r>
              <a:rPr kumimoji="1" lang="en-US" altLang="zh-CN" sz="2000" dirty="0"/>
              <a:t>+</a:t>
            </a:r>
            <a:r>
              <a:rPr kumimoji="1" lang="zh-CN" altLang="en-US" sz="2000" dirty="0"/>
              <a:t>”施加在</a:t>
            </a:r>
            <a:r>
              <a:rPr kumimoji="1" lang="en-US" altLang="zh-CN" sz="2000" dirty="0"/>
              <a:t>n</a:t>
            </a:r>
            <a:r>
              <a:rPr kumimoji="1" lang="zh-CN" altLang="en-US" sz="2000" dirty="0"/>
              <a:t>区域</a:t>
            </a:r>
            <a:endParaRPr kumimoji="1" lang="en-US" altLang="zh-CN" sz="2000" dirty="0"/>
          </a:p>
          <a:p>
            <a:endParaRPr kumimoji="1" lang="en-US" altLang="zh-CN" sz="2000" dirty="0"/>
          </a:p>
          <a:p>
            <a:r>
              <a:rPr kumimoji="1" lang="zh-CN" altLang="en-US" sz="2000" dirty="0"/>
              <a:t>相当于“</a:t>
            </a:r>
            <a:r>
              <a:rPr kumimoji="1" lang="zh-CN" altLang="en-US" sz="2000" dirty="0">
                <a:solidFill>
                  <a:srgbClr val="C00000"/>
                </a:solidFill>
              </a:rPr>
              <a:t>增强了</a:t>
            </a:r>
            <a:r>
              <a:rPr kumimoji="1" lang="zh-CN" altLang="en-US" sz="2000" dirty="0"/>
              <a:t>”内建电势 </a:t>
            </a:r>
            <a:r>
              <a:rPr kumimoji="1" lang="en-US" altLang="zh-CN" sz="2000" dirty="0">
                <a:sym typeface="Wingdings" pitchFamily="2" charset="2"/>
              </a:rPr>
              <a:t></a:t>
            </a:r>
            <a:r>
              <a:rPr kumimoji="1" lang="zh-CN" altLang="en-US" sz="2000" dirty="0">
                <a:sym typeface="Wingdings" pitchFamily="2" charset="2"/>
              </a:rPr>
              <a:t> 暴露出更多的固定离子 </a:t>
            </a:r>
            <a:r>
              <a:rPr kumimoji="1" lang="en-US" altLang="zh-CN" sz="2000" dirty="0">
                <a:sym typeface="Wingdings" pitchFamily="2" charset="2"/>
              </a:rPr>
              <a:t></a:t>
            </a:r>
            <a:r>
              <a:rPr kumimoji="1" lang="zh-CN" altLang="en-US" sz="2000" dirty="0">
                <a:sym typeface="Wingdings" pitchFamily="2" charset="2"/>
              </a:rPr>
              <a:t> 耗尽区变宽</a:t>
            </a:r>
            <a:endParaRPr kumimoji="1" lang="en-US" altLang="zh-CN" sz="2000" dirty="0">
              <a:sym typeface="Wingdings" pitchFamily="2" charset="2"/>
            </a:endParaRPr>
          </a:p>
          <a:p>
            <a:endParaRPr kumimoji="1" lang="en-US" altLang="zh-CN" sz="2000" dirty="0">
              <a:sym typeface="Wingdings" pitchFamily="2" charset="2"/>
            </a:endParaRPr>
          </a:p>
          <a:p>
            <a:r>
              <a:rPr kumimoji="1" lang="zh-CN" altLang="en-US" sz="2000" dirty="0">
                <a:solidFill>
                  <a:srgbClr val="0432FF"/>
                </a:solidFill>
              </a:rPr>
              <a:t>扩散电流</a:t>
            </a:r>
            <a:r>
              <a:rPr kumimoji="1" lang="zh-CN" altLang="en-US" sz="2000" dirty="0"/>
              <a:t>，因势垒（</a:t>
            </a:r>
            <a:r>
              <a:rPr kumimoji="1" lang="en-US" altLang="zh-CN" sz="2000" dirty="0"/>
              <a:t>n</a:t>
            </a:r>
            <a:r>
              <a:rPr kumimoji="1" lang="zh-CN" altLang="en-US" sz="2000" dirty="0"/>
              <a:t>侧与</a:t>
            </a:r>
            <a:r>
              <a:rPr kumimoji="1" lang="en-US" altLang="zh-CN" sz="2000" dirty="0"/>
              <a:t>p</a:t>
            </a:r>
            <a:r>
              <a:rPr kumimoji="1" lang="zh-CN" altLang="en-US" sz="2000" dirty="0"/>
              <a:t>侧的电势差）增加，更难扩散 </a:t>
            </a:r>
            <a:r>
              <a:rPr kumimoji="1" lang="en-US" altLang="zh-CN" sz="2000" dirty="0">
                <a:sym typeface="Wingdings" pitchFamily="2" charset="2"/>
              </a:rPr>
              <a:t></a:t>
            </a:r>
            <a:r>
              <a:rPr kumimoji="1" lang="zh-CN" altLang="en-US" sz="2000" dirty="0">
                <a:sym typeface="Wingdings" pitchFamily="2" charset="2"/>
              </a:rPr>
              <a:t> 扩散电流</a:t>
            </a:r>
            <a:r>
              <a:rPr kumimoji="1" lang="zh-CN" altLang="en-US" sz="2000" dirty="0">
                <a:solidFill>
                  <a:srgbClr val="0432FF"/>
                </a:solidFill>
                <a:sym typeface="Wingdings" pitchFamily="2" charset="2"/>
              </a:rPr>
              <a:t>减小</a:t>
            </a:r>
            <a:endParaRPr kumimoji="1" lang="en-US" altLang="zh-CN" sz="2000" dirty="0">
              <a:solidFill>
                <a:srgbClr val="0432FF"/>
              </a:solidFill>
              <a:sym typeface="Wingdings" pitchFamily="2" charset="2"/>
            </a:endParaRPr>
          </a:p>
          <a:p>
            <a:endParaRPr kumimoji="1" lang="en-US" altLang="zh-CN" sz="2000" dirty="0">
              <a:sym typeface="Wingdings" pitchFamily="2" charset="2"/>
            </a:endParaRPr>
          </a:p>
          <a:p>
            <a:r>
              <a:rPr kumimoji="1" lang="zh-CN" altLang="en-US" sz="2000" dirty="0">
                <a:solidFill>
                  <a:srgbClr val="00B050"/>
                </a:solidFill>
                <a:sym typeface="Wingdings" pitchFamily="2" charset="2"/>
              </a:rPr>
              <a:t>漂移电流</a:t>
            </a:r>
            <a:r>
              <a:rPr kumimoji="1" lang="zh-CN" altLang="en-US" sz="2000" dirty="0">
                <a:sym typeface="Wingdings" pitchFamily="2" charset="2"/>
              </a:rPr>
              <a:t>，因</a:t>
            </a:r>
            <a:r>
              <a:rPr kumimoji="1" lang="en-US" altLang="zh-CN" sz="2000" dirty="0">
                <a:sym typeface="Wingdings" pitchFamily="2" charset="2"/>
              </a:rPr>
              <a:t>n</a:t>
            </a:r>
            <a:r>
              <a:rPr kumimoji="1" lang="zh-CN" altLang="en-US" sz="2000" dirty="0">
                <a:sym typeface="Wingdings" pitchFamily="2" charset="2"/>
              </a:rPr>
              <a:t>侧与</a:t>
            </a:r>
            <a:r>
              <a:rPr kumimoji="1" lang="en-US" altLang="zh-CN" sz="2000" dirty="0">
                <a:sym typeface="Wingdings" pitchFamily="2" charset="2"/>
              </a:rPr>
              <a:t>p</a:t>
            </a:r>
            <a:r>
              <a:rPr kumimoji="1" lang="zh-CN" altLang="en-US" sz="2000" dirty="0">
                <a:sym typeface="Wingdings" pitchFamily="2" charset="2"/>
              </a:rPr>
              <a:t>侧的少子浓度</a:t>
            </a:r>
            <a:r>
              <a:rPr kumimoji="1" lang="en-US" altLang="zh-CN" sz="2000" dirty="0" err="1">
                <a:sym typeface="Wingdings" pitchFamily="2" charset="2"/>
              </a:rPr>
              <a:t>p</a:t>
            </a:r>
            <a:r>
              <a:rPr kumimoji="1" lang="en-US" altLang="zh-CN" sz="2000" baseline="-25000" dirty="0" err="1">
                <a:sym typeface="Wingdings" pitchFamily="2" charset="2"/>
              </a:rPr>
              <a:t>n</a:t>
            </a:r>
            <a:r>
              <a:rPr kumimoji="1" lang="en-US" altLang="zh-CN" sz="2000" dirty="0">
                <a:sym typeface="Wingdings" pitchFamily="2" charset="2"/>
              </a:rPr>
              <a:t>,</a:t>
            </a:r>
            <a:r>
              <a:rPr kumimoji="1" lang="zh-CN" altLang="en-US" sz="2000" dirty="0">
                <a:sym typeface="Wingdings" pitchFamily="2" charset="2"/>
              </a:rPr>
              <a:t> </a:t>
            </a:r>
            <a:r>
              <a:rPr kumimoji="1" lang="en-US" altLang="zh-CN" sz="2000" dirty="0">
                <a:sym typeface="Wingdings" pitchFamily="2" charset="2"/>
              </a:rPr>
              <a:t>n</a:t>
            </a:r>
            <a:r>
              <a:rPr kumimoji="1" lang="en-US" altLang="zh-CN" sz="2000" baseline="-25000" dirty="0">
                <a:sym typeface="Wingdings" pitchFamily="2" charset="2"/>
              </a:rPr>
              <a:t>p</a:t>
            </a:r>
            <a:r>
              <a:rPr kumimoji="1" lang="zh-CN" altLang="en-US" sz="2000" dirty="0">
                <a:sym typeface="Wingdings" pitchFamily="2" charset="2"/>
              </a:rPr>
              <a:t> 不变 </a:t>
            </a:r>
            <a:r>
              <a:rPr kumimoji="1" lang="en-US" altLang="zh-CN" sz="2000" dirty="0">
                <a:sym typeface="Wingdings" pitchFamily="2" charset="2"/>
              </a:rPr>
              <a:t></a:t>
            </a:r>
            <a:r>
              <a:rPr kumimoji="1" lang="zh-CN" altLang="en-US" sz="2000" dirty="0">
                <a:sym typeface="Wingdings" pitchFamily="2" charset="2"/>
              </a:rPr>
              <a:t> 漂移电流</a:t>
            </a:r>
            <a:r>
              <a:rPr kumimoji="1" lang="zh-CN" altLang="en-US" sz="2000" dirty="0">
                <a:solidFill>
                  <a:srgbClr val="00B050"/>
                </a:solidFill>
                <a:sym typeface="Wingdings" pitchFamily="2" charset="2"/>
              </a:rPr>
              <a:t>不变</a:t>
            </a:r>
            <a:r>
              <a:rPr kumimoji="1" lang="en-US" altLang="zh-CN" sz="2000" dirty="0">
                <a:sym typeface="Wingdings" pitchFamily="2" charset="2"/>
              </a:rPr>
              <a:t>【</a:t>
            </a:r>
            <a:r>
              <a:rPr kumimoji="1" lang="zh-CN" altLang="en-US" sz="2000" dirty="0">
                <a:sym typeface="Wingdings" pitchFamily="2" charset="2"/>
              </a:rPr>
              <a:t>因为少子浓度很小，所以漂移电流</a:t>
            </a:r>
            <a:r>
              <a:rPr kumimoji="1" lang="zh-CN" altLang="en-US" sz="2000" dirty="0">
                <a:solidFill>
                  <a:srgbClr val="00B050"/>
                </a:solidFill>
                <a:sym typeface="Wingdings" pitchFamily="2" charset="2"/>
              </a:rPr>
              <a:t>很小</a:t>
            </a:r>
            <a:r>
              <a:rPr kumimoji="1" lang="en-US" altLang="zh-CN" sz="2000" dirty="0">
                <a:sym typeface="Wingdings" pitchFamily="2" charset="2"/>
              </a:rPr>
              <a:t>】</a:t>
            </a:r>
          </a:p>
          <a:p>
            <a:endParaRPr kumimoji="1" lang="en-US" altLang="zh-CN" sz="2000" dirty="0">
              <a:sym typeface="Wingdings" pitchFamily="2" charset="2"/>
            </a:endParaRPr>
          </a:p>
          <a:p>
            <a:r>
              <a:rPr kumimoji="1" lang="zh-CN" altLang="en-US" sz="2000" dirty="0">
                <a:sym typeface="Wingdings" pitchFamily="2" charset="2"/>
              </a:rPr>
              <a:t>总电流值很小，从</a:t>
            </a:r>
            <a:r>
              <a:rPr kumimoji="1" lang="en-US" altLang="zh-CN" sz="2000" dirty="0">
                <a:sym typeface="Wingdings" pitchFamily="2" charset="2"/>
              </a:rPr>
              <a:t>n</a:t>
            </a:r>
            <a:r>
              <a:rPr kumimoji="1" lang="zh-CN" altLang="en-US" sz="2000" dirty="0">
                <a:sym typeface="Wingdings" pitchFamily="2" charset="2"/>
              </a:rPr>
              <a:t>侧到</a:t>
            </a:r>
            <a:r>
              <a:rPr kumimoji="1" lang="en-US" altLang="zh-CN" sz="2000" dirty="0">
                <a:sym typeface="Wingdings" pitchFamily="2" charset="2"/>
              </a:rPr>
              <a:t>p</a:t>
            </a:r>
            <a:r>
              <a:rPr kumimoji="1" lang="zh-CN" altLang="en-US" sz="2000" dirty="0">
                <a:sym typeface="Wingdings" pitchFamily="2" charset="2"/>
              </a:rPr>
              <a:t>侧</a:t>
            </a:r>
            <a:endParaRPr kumimoji="1" lang="en-US" altLang="zh-CN" sz="2000" dirty="0"/>
          </a:p>
          <a:p>
            <a:endParaRPr kumimoji="1" lang="zh-CN" altLang="en-US" sz="2000" dirty="0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85B8B063-C7C1-8B4E-9FF4-D2B8908F68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51488" y="1614487"/>
            <a:ext cx="4092512" cy="4705350"/>
          </a:xfrm>
          <a:prstGeom prst="rect">
            <a:avLst/>
          </a:prstGeom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id="{5345248A-83E0-804A-BB6B-51E5A48E2AD4}"/>
              </a:ext>
            </a:extLst>
          </p:cNvPr>
          <p:cNvSpPr txBox="1"/>
          <p:nvPr/>
        </p:nvSpPr>
        <p:spPr>
          <a:xfrm>
            <a:off x="685800" y="1029712"/>
            <a:ext cx="4758034" cy="58477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kumimoji="1" lang="zh-CN" altLang="en-US" dirty="0">
                <a:solidFill>
                  <a:srgbClr val="C00000"/>
                </a:solidFill>
              </a:rPr>
              <a:t>偏置（</a:t>
            </a:r>
            <a:r>
              <a:rPr kumimoji="1" lang="en-US" altLang="zh-CN" dirty="0">
                <a:solidFill>
                  <a:srgbClr val="C00000"/>
                </a:solidFill>
              </a:rPr>
              <a:t>Bias</a:t>
            </a:r>
            <a:r>
              <a:rPr kumimoji="1" lang="zh-CN" altLang="en-US" dirty="0">
                <a:solidFill>
                  <a:srgbClr val="C00000"/>
                </a:solidFill>
              </a:rPr>
              <a:t>），可以是动词，也可以是名词，</a:t>
            </a:r>
            <a:endParaRPr kumimoji="1" lang="en-US" altLang="zh-CN" dirty="0">
              <a:solidFill>
                <a:srgbClr val="C00000"/>
              </a:solidFill>
            </a:endParaRPr>
          </a:p>
          <a:p>
            <a:r>
              <a:rPr lang="en" altLang="zh-CN" dirty="0"/>
              <a:t>indicates operation under some “desirable” conditions </a:t>
            </a:r>
          </a:p>
        </p:txBody>
      </p:sp>
      <p:sp>
        <p:nvSpPr>
          <p:cNvPr id="10" name="灯片编号占位符 1">
            <a:extLst>
              <a:ext uri="{FF2B5EF4-FFF2-40B4-BE49-F238E27FC236}">
                <a16:creationId xmlns:a16="http://schemas.microsoft.com/office/drawing/2014/main" id="{3D468464-EC7B-2643-8787-E2825962617D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32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90018387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3F94B64-E322-E442-B799-627A10EC6A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dirty="0"/>
              <a:t>正向偏置</a:t>
            </a:r>
          </a:p>
        </p:txBody>
      </p:sp>
      <p:sp>
        <p:nvSpPr>
          <p:cNvPr id="8" name="内容占位符 7">
            <a:extLst>
              <a:ext uri="{FF2B5EF4-FFF2-40B4-BE49-F238E27FC236}">
                <a16:creationId xmlns:a16="http://schemas.microsoft.com/office/drawing/2014/main" id="{FFCA8FEF-0D37-B948-836B-6EE0BD07AF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00" y="2057400"/>
            <a:ext cx="4572000" cy="4800600"/>
          </a:xfrm>
        </p:spPr>
        <p:txBody>
          <a:bodyPr/>
          <a:lstStyle/>
          <a:p>
            <a:r>
              <a:rPr kumimoji="1" lang="zh-CN" altLang="en-US" sz="2000" dirty="0"/>
              <a:t>外加电源的“</a:t>
            </a:r>
            <a:r>
              <a:rPr kumimoji="1" lang="en-US" altLang="zh-CN" sz="2000" dirty="0"/>
              <a:t>+</a:t>
            </a:r>
            <a:r>
              <a:rPr kumimoji="1" lang="zh-CN" altLang="en-US" sz="2000" dirty="0"/>
              <a:t>”施加在</a:t>
            </a:r>
            <a:r>
              <a:rPr kumimoji="1" lang="en-US" altLang="zh-CN" sz="2000" dirty="0"/>
              <a:t>p</a:t>
            </a:r>
            <a:r>
              <a:rPr kumimoji="1" lang="zh-CN" altLang="en-US" sz="2000" dirty="0"/>
              <a:t>区域</a:t>
            </a:r>
            <a:endParaRPr kumimoji="1" lang="en-US" altLang="zh-CN" sz="2000" dirty="0"/>
          </a:p>
          <a:p>
            <a:endParaRPr kumimoji="1" lang="en-US" altLang="zh-CN" sz="2000" dirty="0"/>
          </a:p>
          <a:p>
            <a:r>
              <a:rPr kumimoji="1" lang="zh-CN" altLang="en-US" sz="2000" dirty="0"/>
              <a:t>相当于“</a:t>
            </a:r>
            <a:r>
              <a:rPr kumimoji="1" lang="zh-CN" altLang="en-US" sz="2000" dirty="0">
                <a:solidFill>
                  <a:srgbClr val="C00000"/>
                </a:solidFill>
              </a:rPr>
              <a:t>削弱了</a:t>
            </a:r>
            <a:r>
              <a:rPr kumimoji="1" lang="zh-CN" altLang="en-US" sz="2000" dirty="0"/>
              <a:t>”内建电势 </a:t>
            </a:r>
            <a:r>
              <a:rPr kumimoji="1" lang="en-US" altLang="zh-CN" sz="2000" dirty="0">
                <a:sym typeface="Wingdings" pitchFamily="2" charset="2"/>
              </a:rPr>
              <a:t></a:t>
            </a:r>
            <a:r>
              <a:rPr kumimoji="1" lang="zh-CN" altLang="en-US" sz="2000" dirty="0">
                <a:sym typeface="Wingdings" pitchFamily="2" charset="2"/>
              </a:rPr>
              <a:t> 暴露出更少的固定离子 </a:t>
            </a:r>
            <a:r>
              <a:rPr kumimoji="1" lang="en-US" altLang="zh-CN" sz="2000" dirty="0">
                <a:sym typeface="Wingdings" pitchFamily="2" charset="2"/>
              </a:rPr>
              <a:t></a:t>
            </a:r>
            <a:r>
              <a:rPr kumimoji="1" lang="zh-CN" altLang="en-US" sz="2000" dirty="0">
                <a:sym typeface="Wingdings" pitchFamily="2" charset="2"/>
              </a:rPr>
              <a:t> 耗尽区变窄</a:t>
            </a:r>
            <a:endParaRPr kumimoji="1" lang="en-US" altLang="zh-CN" sz="2000" dirty="0">
              <a:sym typeface="Wingdings" pitchFamily="2" charset="2"/>
            </a:endParaRPr>
          </a:p>
          <a:p>
            <a:endParaRPr kumimoji="1" lang="en-US" altLang="zh-CN" sz="2000" dirty="0">
              <a:sym typeface="Wingdings" pitchFamily="2" charset="2"/>
            </a:endParaRPr>
          </a:p>
          <a:p>
            <a:r>
              <a:rPr kumimoji="1" lang="zh-CN" altLang="en-US" sz="2000" dirty="0">
                <a:solidFill>
                  <a:srgbClr val="0432FF"/>
                </a:solidFill>
              </a:rPr>
              <a:t>扩散电流</a:t>
            </a:r>
            <a:r>
              <a:rPr kumimoji="1" lang="zh-CN" altLang="en-US" sz="2000" dirty="0"/>
              <a:t>，因势垒（</a:t>
            </a:r>
            <a:r>
              <a:rPr kumimoji="1" lang="en-US" altLang="zh-CN" sz="2000" dirty="0"/>
              <a:t>n</a:t>
            </a:r>
            <a:r>
              <a:rPr kumimoji="1" lang="zh-CN" altLang="en-US" sz="2000" dirty="0"/>
              <a:t>侧与</a:t>
            </a:r>
            <a:r>
              <a:rPr kumimoji="1" lang="en-US" altLang="zh-CN" sz="2000" dirty="0"/>
              <a:t>p</a:t>
            </a:r>
            <a:r>
              <a:rPr kumimoji="1" lang="zh-CN" altLang="en-US" sz="2000" dirty="0"/>
              <a:t>侧的电势差）减小，更容易扩散 </a:t>
            </a:r>
            <a:r>
              <a:rPr kumimoji="1" lang="en-US" altLang="zh-CN" sz="2000" dirty="0">
                <a:sym typeface="Wingdings" pitchFamily="2" charset="2"/>
              </a:rPr>
              <a:t></a:t>
            </a:r>
            <a:r>
              <a:rPr kumimoji="1" lang="zh-CN" altLang="en-US" sz="2000" dirty="0">
                <a:sym typeface="Wingdings" pitchFamily="2" charset="2"/>
              </a:rPr>
              <a:t> 扩散电流</a:t>
            </a:r>
            <a:r>
              <a:rPr kumimoji="1" lang="zh-CN" altLang="en-US" sz="2000" dirty="0">
                <a:solidFill>
                  <a:srgbClr val="0432FF"/>
                </a:solidFill>
                <a:sym typeface="Wingdings" pitchFamily="2" charset="2"/>
              </a:rPr>
              <a:t>增加</a:t>
            </a:r>
            <a:endParaRPr kumimoji="1" lang="en-US" altLang="zh-CN" sz="2000" dirty="0">
              <a:solidFill>
                <a:srgbClr val="0432FF"/>
              </a:solidFill>
              <a:sym typeface="Wingdings" pitchFamily="2" charset="2"/>
            </a:endParaRPr>
          </a:p>
          <a:p>
            <a:endParaRPr kumimoji="1" lang="en-US" altLang="zh-CN" sz="2000" dirty="0">
              <a:sym typeface="Wingdings" pitchFamily="2" charset="2"/>
            </a:endParaRPr>
          </a:p>
          <a:p>
            <a:r>
              <a:rPr kumimoji="1" lang="zh-CN" altLang="en-US" sz="2000" dirty="0">
                <a:solidFill>
                  <a:srgbClr val="00B050"/>
                </a:solidFill>
                <a:sym typeface="Wingdings" pitchFamily="2" charset="2"/>
              </a:rPr>
              <a:t>漂移电流</a:t>
            </a:r>
            <a:r>
              <a:rPr kumimoji="1" lang="zh-CN" altLang="en-US" sz="2000" dirty="0">
                <a:sym typeface="Wingdings" pitchFamily="2" charset="2"/>
              </a:rPr>
              <a:t>，因</a:t>
            </a:r>
            <a:r>
              <a:rPr kumimoji="1" lang="en-US" altLang="zh-CN" sz="2000" dirty="0">
                <a:sym typeface="Wingdings" pitchFamily="2" charset="2"/>
              </a:rPr>
              <a:t>n</a:t>
            </a:r>
            <a:r>
              <a:rPr kumimoji="1" lang="zh-CN" altLang="en-US" sz="2000" dirty="0">
                <a:sym typeface="Wingdings" pitchFamily="2" charset="2"/>
              </a:rPr>
              <a:t>侧与</a:t>
            </a:r>
            <a:r>
              <a:rPr kumimoji="1" lang="en-US" altLang="zh-CN" sz="2000" dirty="0">
                <a:sym typeface="Wingdings" pitchFamily="2" charset="2"/>
              </a:rPr>
              <a:t>p</a:t>
            </a:r>
            <a:r>
              <a:rPr kumimoji="1" lang="zh-CN" altLang="en-US" sz="2000" dirty="0">
                <a:sym typeface="Wingdings" pitchFamily="2" charset="2"/>
              </a:rPr>
              <a:t>侧的少子浓度</a:t>
            </a:r>
            <a:r>
              <a:rPr kumimoji="1" lang="en-US" altLang="zh-CN" sz="2000" dirty="0" err="1">
                <a:sym typeface="Wingdings" pitchFamily="2" charset="2"/>
              </a:rPr>
              <a:t>p</a:t>
            </a:r>
            <a:r>
              <a:rPr kumimoji="1" lang="en-US" altLang="zh-CN" sz="2000" baseline="-25000" dirty="0" err="1">
                <a:sym typeface="Wingdings" pitchFamily="2" charset="2"/>
              </a:rPr>
              <a:t>n</a:t>
            </a:r>
            <a:r>
              <a:rPr kumimoji="1" lang="en-US" altLang="zh-CN" sz="2000" dirty="0">
                <a:sym typeface="Wingdings" pitchFamily="2" charset="2"/>
              </a:rPr>
              <a:t>,</a:t>
            </a:r>
            <a:r>
              <a:rPr kumimoji="1" lang="zh-CN" altLang="en-US" sz="2000" dirty="0">
                <a:sym typeface="Wingdings" pitchFamily="2" charset="2"/>
              </a:rPr>
              <a:t> </a:t>
            </a:r>
            <a:r>
              <a:rPr kumimoji="1" lang="en-US" altLang="zh-CN" sz="2000" dirty="0">
                <a:sym typeface="Wingdings" pitchFamily="2" charset="2"/>
              </a:rPr>
              <a:t>n</a:t>
            </a:r>
            <a:r>
              <a:rPr kumimoji="1" lang="en-US" altLang="zh-CN" sz="2000" baseline="-25000" dirty="0">
                <a:sym typeface="Wingdings" pitchFamily="2" charset="2"/>
              </a:rPr>
              <a:t>p</a:t>
            </a:r>
            <a:r>
              <a:rPr kumimoji="1" lang="zh-CN" altLang="en-US" sz="2000" dirty="0">
                <a:sym typeface="Wingdings" pitchFamily="2" charset="2"/>
              </a:rPr>
              <a:t> 不变 </a:t>
            </a:r>
            <a:r>
              <a:rPr kumimoji="1" lang="en-US" altLang="zh-CN" sz="2000" dirty="0">
                <a:sym typeface="Wingdings" pitchFamily="2" charset="2"/>
              </a:rPr>
              <a:t></a:t>
            </a:r>
            <a:r>
              <a:rPr kumimoji="1" lang="zh-CN" altLang="en-US" sz="2000" dirty="0">
                <a:sym typeface="Wingdings" pitchFamily="2" charset="2"/>
              </a:rPr>
              <a:t> 漂移电流</a:t>
            </a:r>
            <a:r>
              <a:rPr kumimoji="1" lang="zh-CN" altLang="en-US" sz="2000" dirty="0">
                <a:solidFill>
                  <a:srgbClr val="00B050"/>
                </a:solidFill>
                <a:sym typeface="Wingdings" pitchFamily="2" charset="2"/>
              </a:rPr>
              <a:t>不变</a:t>
            </a:r>
            <a:r>
              <a:rPr kumimoji="1" lang="en-US" altLang="zh-CN" sz="2000" dirty="0">
                <a:sym typeface="Wingdings" pitchFamily="2" charset="2"/>
              </a:rPr>
              <a:t>【</a:t>
            </a:r>
            <a:r>
              <a:rPr kumimoji="1" lang="zh-CN" altLang="en-US" sz="2000" dirty="0">
                <a:sym typeface="Wingdings" pitchFamily="2" charset="2"/>
              </a:rPr>
              <a:t>因为少子浓度很小，所以漂移电流</a:t>
            </a:r>
            <a:r>
              <a:rPr kumimoji="1" lang="zh-CN" altLang="en-US" sz="2000" dirty="0">
                <a:solidFill>
                  <a:srgbClr val="00B050"/>
                </a:solidFill>
                <a:sym typeface="Wingdings" pitchFamily="2" charset="2"/>
              </a:rPr>
              <a:t>很小</a:t>
            </a:r>
            <a:r>
              <a:rPr kumimoji="1" lang="en-US" altLang="zh-CN" sz="2000" dirty="0">
                <a:sym typeface="Wingdings" pitchFamily="2" charset="2"/>
              </a:rPr>
              <a:t>】</a:t>
            </a:r>
          </a:p>
          <a:p>
            <a:endParaRPr kumimoji="1" lang="en-US" altLang="zh-CN" sz="2000" dirty="0">
              <a:sym typeface="Wingdings" pitchFamily="2" charset="2"/>
            </a:endParaRPr>
          </a:p>
          <a:p>
            <a:r>
              <a:rPr kumimoji="1" lang="zh-CN" altLang="en-US" sz="2000" dirty="0">
                <a:sym typeface="Wingdings" pitchFamily="2" charset="2"/>
              </a:rPr>
              <a:t>总电流为正，从</a:t>
            </a:r>
            <a:r>
              <a:rPr kumimoji="1" lang="en-US" altLang="zh-CN" sz="2000" dirty="0">
                <a:sym typeface="Wingdings" pitchFamily="2" charset="2"/>
              </a:rPr>
              <a:t>p</a:t>
            </a:r>
            <a:r>
              <a:rPr kumimoji="1" lang="zh-CN" altLang="en-US" sz="2000" dirty="0">
                <a:sym typeface="Wingdings" pitchFamily="2" charset="2"/>
              </a:rPr>
              <a:t>侧到</a:t>
            </a:r>
            <a:r>
              <a:rPr kumimoji="1" lang="en-US" altLang="zh-CN" sz="2000" dirty="0">
                <a:sym typeface="Wingdings" pitchFamily="2" charset="2"/>
              </a:rPr>
              <a:t>n</a:t>
            </a:r>
            <a:r>
              <a:rPr kumimoji="1" lang="zh-CN" altLang="en-US" sz="2000" dirty="0">
                <a:sym typeface="Wingdings" pitchFamily="2" charset="2"/>
              </a:rPr>
              <a:t>侧</a:t>
            </a:r>
            <a:endParaRPr kumimoji="1" lang="en-US" altLang="zh-CN" sz="2000" dirty="0"/>
          </a:p>
          <a:p>
            <a:endParaRPr kumimoji="1" lang="zh-CN" altLang="en-US" sz="2000" dirty="0"/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B5F8B156-3E03-D349-871D-E3D276CEE8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0" y="2819400"/>
            <a:ext cx="3447393" cy="2343150"/>
          </a:xfrm>
          <a:prstGeom prst="rect">
            <a:avLst/>
          </a:prstGeom>
        </p:spPr>
      </p:pic>
      <p:sp>
        <p:nvSpPr>
          <p:cNvPr id="10" name="灯片编号占位符 1">
            <a:extLst>
              <a:ext uri="{FF2B5EF4-FFF2-40B4-BE49-F238E27FC236}">
                <a16:creationId xmlns:a16="http://schemas.microsoft.com/office/drawing/2014/main" id="{050628F1-9113-AB4E-B08C-C8C597170C11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33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414324181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19393470-4153-E740-B762-211DB61F37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4302" y="1066800"/>
            <a:ext cx="7467600" cy="4070485"/>
          </a:xfrm>
          <a:prstGeom prst="rect">
            <a:avLst/>
          </a:prstGeo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842FB40A-9E5C-744C-964E-C3C5964D38AD}"/>
              </a:ext>
            </a:extLst>
          </p:cNvPr>
          <p:cNvSpPr txBox="1"/>
          <p:nvPr/>
        </p:nvSpPr>
        <p:spPr>
          <a:xfrm>
            <a:off x="3036002" y="652046"/>
            <a:ext cx="31242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b="1" dirty="0">
                <a:solidFill>
                  <a:srgbClr val="C00000"/>
                </a:solidFill>
              </a:rPr>
              <a:t>扩散电流</a:t>
            </a:r>
            <a:r>
              <a:rPr kumimoji="1" lang="en-US" altLang="zh-CN" b="1" dirty="0">
                <a:solidFill>
                  <a:srgbClr val="C00000"/>
                </a:solidFill>
              </a:rPr>
              <a:t>I</a:t>
            </a:r>
            <a:r>
              <a:rPr kumimoji="1" lang="en-US" altLang="zh-CN" b="1" baseline="-25000" dirty="0">
                <a:solidFill>
                  <a:srgbClr val="C00000"/>
                </a:solidFill>
              </a:rPr>
              <a:t>D</a:t>
            </a:r>
            <a:r>
              <a:rPr kumimoji="1" lang="zh-CN" altLang="en-US" b="1" baseline="-25000" dirty="0">
                <a:solidFill>
                  <a:srgbClr val="C00000"/>
                </a:solidFill>
              </a:rPr>
              <a:t> </a:t>
            </a:r>
            <a:r>
              <a:rPr kumimoji="1" lang="zh-CN" altLang="en-US" b="1" dirty="0">
                <a:solidFill>
                  <a:srgbClr val="C00000"/>
                </a:solidFill>
              </a:rPr>
              <a:t>变化    </a:t>
            </a:r>
            <a:r>
              <a:rPr kumimoji="1" lang="zh-CN" altLang="en-US" b="1" dirty="0">
                <a:solidFill>
                  <a:srgbClr val="00B050"/>
                </a:solidFill>
              </a:rPr>
              <a:t>漂移电流</a:t>
            </a:r>
            <a:r>
              <a:rPr kumimoji="1" lang="en-US" altLang="zh-CN" b="1" dirty="0">
                <a:solidFill>
                  <a:srgbClr val="00B050"/>
                </a:solidFill>
              </a:rPr>
              <a:t>I</a:t>
            </a:r>
            <a:r>
              <a:rPr kumimoji="1" lang="en-US" altLang="zh-CN" b="1" baseline="-25000" dirty="0">
                <a:solidFill>
                  <a:srgbClr val="00B050"/>
                </a:solidFill>
              </a:rPr>
              <a:t>S</a:t>
            </a:r>
            <a:r>
              <a:rPr kumimoji="1" lang="zh-CN" altLang="en-US" b="1" baseline="-25000" dirty="0">
                <a:solidFill>
                  <a:srgbClr val="00B050"/>
                </a:solidFill>
              </a:rPr>
              <a:t> </a:t>
            </a:r>
            <a:r>
              <a:rPr kumimoji="1" lang="zh-CN" altLang="en-US" b="1" dirty="0">
                <a:solidFill>
                  <a:srgbClr val="00B050"/>
                </a:solidFill>
              </a:rPr>
              <a:t>不变</a:t>
            </a:r>
            <a:endParaRPr kumimoji="1" lang="en-US" altLang="zh-CN" b="1" dirty="0">
              <a:solidFill>
                <a:srgbClr val="00B050"/>
              </a:solidFill>
            </a:endParaRPr>
          </a:p>
        </p:txBody>
      </p:sp>
      <p:sp>
        <p:nvSpPr>
          <p:cNvPr id="7" name="灯片编号占位符 1">
            <a:extLst>
              <a:ext uri="{FF2B5EF4-FFF2-40B4-BE49-F238E27FC236}">
                <a16:creationId xmlns:a16="http://schemas.microsoft.com/office/drawing/2014/main" id="{D40FECC0-769D-664B-9239-5C0C78783A99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34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75658874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>
            <a:extLst>
              <a:ext uri="{FF2B5EF4-FFF2-40B4-BE49-F238E27FC236}">
                <a16:creationId xmlns:a16="http://schemas.microsoft.com/office/drawing/2014/main" id="{BB243317-9475-B043-85E3-665D5E29C3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686816"/>
          </a:xfrm>
          <a:prstGeom prst="rect">
            <a:avLst/>
          </a:prstGeom>
        </p:spPr>
      </p:pic>
      <p:sp>
        <p:nvSpPr>
          <p:cNvPr id="10" name="文本框 9">
            <a:extLst>
              <a:ext uri="{FF2B5EF4-FFF2-40B4-BE49-F238E27FC236}">
                <a16:creationId xmlns:a16="http://schemas.microsoft.com/office/drawing/2014/main" id="{7B629B62-8F20-3C4F-8134-69940C04627F}"/>
              </a:ext>
            </a:extLst>
          </p:cNvPr>
          <p:cNvSpPr txBox="1"/>
          <p:nvPr/>
        </p:nvSpPr>
        <p:spPr>
          <a:xfrm>
            <a:off x="533400" y="831247"/>
            <a:ext cx="25555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>
                <a:solidFill>
                  <a:srgbClr val="C00000"/>
                </a:solidFill>
              </a:rPr>
              <a:t>重掺杂，耗尽区窄，</a:t>
            </a:r>
            <a:r>
              <a:rPr kumimoji="1" lang="en-US" altLang="zh-CN" dirty="0">
                <a:solidFill>
                  <a:srgbClr val="C00000"/>
                </a:solidFill>
              </a:rPr>
              <a:t>n</a:t>
            </a:r>
            <a:r>
              <a:rPr kumimoji="1" lang="en-US" altLang="zh-CN" baseline="-25000" dirty="0">
                <a:solidFill>
                  <a:srgbClr val="C00000"/>
                </a:solidFill>
              </a:rPr>
              <a:t>p0</a:t>
            </a:r>
            <a:r>
              <a:rPr kumimoji="1" lang="zh-CN" altLang="en-US" dirty="0">
                <a:solidFill>
                  <a:srgbClr val="C00000"/>
                </a:solidFill>
              </a:rPr>
              <a:t>小</a:t>
            </a: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DB96A8AA-3BAB-324E-98B9-56D296AB0993}"/>
              </a:ext>
            </a:extLst>
          </p:cNvPr>
          <p:cNvSpPr txBox="1"/>
          <p:nvPr/>
        </p:nvSpPr>
        <p:spPr>
          <a:xfrm>
            <a:off x="6705600" y="808384"/>
            <a:ext cx="25555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>
                <a:solidFill>
                  <a:srgbClr val="C00000"/>
                </a:solidFill>
              </a:rPr>
              <a:t>轻掺杂，耗尽区宽，</a:t>
            </a:r>
            <a:r>
              <a:rPr kumimoji="1" lang="en-US" altLang="zh-CN" dirty="0">
                <a:solidFill>
                  <a:srgbClr val="C00000"/>
                </a:solidFill>
              </a:rPr>
              <a:t>p</a:t>
            </a:r>
            <a:r>
              <a:rPr kumimoji="1" lang="en-US" altLang="zh-CN" baseline="-25000" dirty="0">
                <a:solidFill>
                  <a:srgbClr val="C00000"/>
                </a:solidFill>
              </a:rPr>
              <a:t>n0</a:t>
            </a:r>
            <a:r>
              <a:rPr kumimoji="1" lang="zh-CN" altLang="en-US" dirty="0">
                <a:solidFill>
                  <a:srgbClr val="C00000"/>
                </a:solidFill>
              </a:rPr>
              <a:t>大</a:t>
            </a: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08516EDF-59F1-4C4D-BFB8-58405080BF44}"/>
              </a:ext>
            </a:extLst>
          </p:cNvPr>
          <p:cNvSpPr txBox="1"/>
          <p:nvPr/>
        </p:nvSpPr>
        <p:spPr>
          <a:xfrm>
            <a:off x="228601" y="5791200"/>
            <a:ext cx="8915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dirty="0">
                <a:solidFill>
                  <a:srgbClr val="0432FF"/>
                </a:solidFill>
              </a:rPr>
              <a:t>①</a:t>
            </a:r>
            <a:r>
              <a:rPr kumimoji="1" lang="zh-CN" altLang="en-US" dirty="0"/>
              <a:t>考虑从</a:t>
            </a:r>
            <a:r>
              <a:rPr kumimoji="1" lang="en-US" altLang="zh-CN" dirty="0"/>
              <a:t>p</a:t>
            </a:r>
            <a:r>
              <a:rPr kumimoji="1" lang="zh-CN" altLang="en-US" dirty="0"/>
              <a:t>侧扩散到</a:t>
            </a:r>
            <a:r>
              <a:rPr kumimoji="1" lang="en-US" altLang="zh-CN" dirty="0"/>
              <a:t>n</a:t>
            </a:r>
            <a:r>
              <a:rPr kumimoji="1" lang="zh-CN" altLang="en-US" dirty="0"/>
              <a:t>侧的空穴，刚越过耗尽区边界</a:t>
            </a:r>
            <a:r>
              <a:rPr kumimoji="1" lang="en-US" altLang="zh-CN" dirty="0" err="1"/>
              <a:t>x</a:t>
            </a:r>
            <a:r>
              <a:rPr kumimoji="1" lang="en-US" altLang="zh-CN" baseline="-25000" dirty="0" err="1"/>
              <a:t>n</a:t>
            </a:r>
            <a:r>
              <a:rPr kumimoji="1" lang="zh-CN" altLang="en-US" dirty="0"/>
              <a:t>时，浓度为</a:t>
            </a:r>
            <a:r>
              <a:rPr kumimoji="1" lang="en-US" altLang="zh-CN" dirty="0" err="1"/>
              <a:t>p</a:t>
            </a:r>
            <a:r>
              <a:rPr kumimoji="1" lang="en-US" altLang="zh-CN" baseline="-25000" dirty="0" err="1"/>
              <a:t>n</a:t>
            </a:r>
            <a:r>
              <a:rPr kumimoji="1" lang="en-US" altLang="zh-CN" dirty="0"/>
              <a:t>(</a:t>
            </a:r>
            <a:r>
              <a:rPr kumimoji="1" lang="en-US" altLang="zh-CN" dirty="0" err="1"/>
              <a:t>x</a:t>
            </a:r>
            <a:r>
              <a:rPr kumimoji="1" lang="en-US" altLang="zh-CN" baseline="-25000" dirty="0" err="1"/>
              <a:t>n</a:t>
            </a:r>
            <a:r>
              <a:rPr kumimoji="1" lang="en-US" altLang="zh-CN" dirty="0"/>
              <a:t>)</a:t>
            </a:r>
            <a:r>
              <a:rPr kumimoji="1" lang="zh-CN" altLang="en-US" dirty="0"/>
              <a:t>，然后迅速与</a:t>
            </a:r>
            <a:r>
              <a:rPr kumimoji="1" lang="en-US" altLang="zh-CN" dirty="0"/>
              <a:t>n</a:t>
            </a:r>
            <a:r>
              <a:rPr kumimoji="1" lang="zh-CN" altLang="en-US" dirty="0"/>
              <a:t>区的电子复合，浓度减小</a:t>
            </a: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4431525E-388D-1542-B891-D6E5E043926E}"/>
              </a:ext>
            </a:extLst>
          </p:cNvPr>
          <p:cNvSpPr txBox="1"/>
          <p:nvPr/>
        </p:nvSpPr>
        <p:spPr>
          <a:xfrm>
            <a:off x="5486400" y="831247"/>
            <a:ext cx="45717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>
                <a:solidFill>
                  <a:srgbClr val="0432FF"/>
                </a:solidFill>
              </a:rPr>
              <a:t>①</a:t>
            </a:r>
            <a:endParaRPr kumimoji="1" lang="zh-CN" altLang="en-US" dirty="0">
              <a:solidFill>
                <a:srgbClr val="0432FF"/>
              </a:solidFill>
            </a:endParaRPr>
          </a:p>
        </p:txBody>
      </p:sp>
      <p:sp>
        <p:nvSpPr>
          <p:cNvPr id="16" name="圆角矩形 15">
            <a:extLst>
              <a:ext uri="{FF2B5EF4-FFF2-40B4-BE49-F238E27FC236}">
                <a16:creationId xmlns:a16="http://schemas.microsoft.com/office/drawing/2014/main" id="{348F7C3D-BEA9-4544-9975-1309FAAC9747}"/>
              </a:ext>
            </a:extLst>
          </p:cNvPr>
          <p:cNvSpPr/>
          <p:nvPr/>
        </p:nvSpPr>
        <p:spPr bwMode="auto">
          <a:xfrm>
            <a:off x="1295400" y="5181600"/>
            <a:ext cx="1371600" cy="228600"/>
          </a:xfrm>
          <a:prstGeom prst="roundRect">
            <a:avLst/>
          </a:prstGeom>
          <a:noFill/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pic>
        <p:nvPicPr>
          <p:cNvPr id="17" name="图片 16">
            <a:extLst>
              <a:ext uri="{FF2B5EF4-FFF2-40B4-BE49-F238E27FC236}">
                <a16:creationId xmlns:a16="http://schemas.microsoft.com/office/drawing/2014/main" id="{5A02A13A-9975-8647-B7F9-F481045E78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5451" y="6304986"/>
            <a:ext cx="1663700" cy="482600"/>
          </a:xfrm>
          <a:prstGeom prst="rect">
            <a:avLst/>
          </a:prstGeom>
        </p:spPr>
      </p:pic>
      <p:sp>
        <p:nvSpPr>
          <p:cNvPr id="18" name="文本框 17">
            <a:extLst>
              <a:ext uri="{FF2B5EF4-FFF2-40B4-BE49-F238E27FC236}">
                <a16:creationId xmlns:a16="http://schemas.microsoft.com/office/drawing/2014/main" id="{D4E0DECF-C773-3D40-99D2-D76242760323}"/>
              </a:ext>
            </a:extLst>
          </p:cNvPr>
          <p:cNvSpPr txBox="1"/>
          <p:nvPr/>
        </p:nvSpPr>
        <p:spPr>
          <a:xfrm>
            <a:off x="2286000" y="6253899"/>
            <a:ext cx="396294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kumimoji="1" lang="en-US" altLang="zh-CN" dirty="0"/>
              <a:t>V=0</a:t>
            </a:r>
            <a:r>
              <a:rPr kumimoji="1" lang="zh-CN" altLang="en-US" dirty="0"/>
              <a:t>时，退化为热平衡状态，</a:t>
            </a:r>
            <a:r>
              <a:rPr kumimoji="1" lang="en-US" altLang="zh-CN" dirty="0" err="1"/>
              <a:t>p</a:t>
            </a:r>
            <a:r>
              <a:rPr kumimoji="1" lang="en-US" altLang="zh-CN" baseline="-25000" dirty="0" err="1"/>
              <a:t>n</a:t>
            </a:r>
            <a:r>
              <a:rPr kumimoji="1" lang="en-US" altLang="zh-CN" dirty="0"/>
              <a:t>(</a:t>
            </a:r>
            <a:r>
              <a:rPr kumimoji="1" lang="en-US" altLang="zh-CN" dirty="0" err="1"/>
              <a:t>x</a:t>
            </a:r>
            <a:r>
              <a:rPr kumimoji="1" lang="en-US" altLang="zh-CN" baseline="-25000" dirty="0" err="1"/>
              <a:t>n</a:t>
            </a:r>
            <a:r>
              <a:rPr kumimoji="1" lang="en-US" altLang="zh-CN" dirty="0"/>
              <a:t>)</a:t>
            </a:r>
            <a:r>
              <a:rPr kumimoji="1" lang="zh-CN" altLang="en-US" dirty="0"/>
              <a:t> </a:t>
            </a:r>
            <a:r>
              <a:rPr kumimoji="1" lang="en-US" altLang="zh-CN" dirty="0"/>
              <a:t>=</a:t>
            </a:r>
            <a:r>
              <a:rPr kumimoji="1" lang="zh-CN" altLang="en-US" dirty="0"/>
              <a:t> </a:t>
            </a:r>
            <a:r>
              <a:rPr kumimoji="1" lang="en-US" altLang="zh-CN" dirty="0"/>
              <a:t>p</a:t>
            </a:r>
            <a:r>
              <a:rPr kumimoji="1" lang="en-US" altLang="zh-CN" baseline="-25000" dirty="0"/>
              <a:t>n0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kumimoji="1" lang="en-US" altLang="zh-CN" dirty="0"/>
              <a:t>V&gt;0</a:t>
            </a:r>
            <a:r>
              <a:rPr kumimoji="1" lang="zh-CN" altLang="en-US" dirty="0"/>
              <a:t>时，正向偏置，存在</a:t>
            </a:r>
            <a:r>
              <a:rPr kumimoji="1" lang="zh-CN" altLang="en-US" dirty="0">
                <a:solidFill>
                  <a:srgbClr val="C00000"/>
                </a:solidFill>
              </a:rPr>
              <a:t>超额少子</a:t>
            </a:r>
          </a:p>
        </p:txBody>
      </p:sp>
      <p:pic>
        <p:nvPicPr>
          <p:cNvPr id="19" name="图片 18">
            <a:extLst>
              <a:ext uri="{FF2B5EF4-FFF2-40B4-BE49-F238E27FC236}">
                <a16:creationId xmlns:a16="http://schemas.microsoft.com/office/drawing/2014/main" id="{18425F87-6E55-FC48-809F-B2BBCD7608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48944" y="6196632"/>
            <a:ext cx="2819400" cy="642042"/>
          </a:xfrm>
          <a:prstGeom prst="rect">
            <a:avLst/>
          </a:prstGeom>
        </p:spPr>
      </p:pic>
      <p:sp>
        <p:nvSpPr>
          <p:cNvPr id="20" name="文本框 19">
            <a:extLst>
              <a:ext uri="{FF2B5EF4-FFF2-40B4-BE49-F238E27FC236}">
                <a16:creationId xmlns:a16="http://schemas.microsoft.com/office/drawing/2014/main" id="{F50334A6-5A5B-C445-BF91-6DB1E3683064}"/>
              </a:ext>
            </a:extLst>
          </p:cNvPr>
          <p:cNvSpPr txBox="1"/>
          <p:nvPr/>
        </p:nvSpPr>
        <p:spPr>
          <a:xfrm>
            <a:off x="6476910" y="6438047"/>
            <a:ext cx="118173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/>
              <a:t>（</a:t>
            </a:r>
            <a:r>
              <a:rPr kumimoji="1" lang="en-US" altLang="zh-CN" dirty="0"/>
              <a:t>x=</a:t>
            </a:r>
            <a:r>
              <a:rPr kumimoji="1" lang="en-US" altLang="zh-CN" dirty="0" err="1"/>
              <a:t>x</a:t>
            </a:r>
            <a:r>
              <a:rPr kumimoji="1" lang="en-US" altLang="zh-CN" baseline="-25000" dirty="0" err="1"/>
              <a:t>n</a:t>
            </a:r>
            <a:r>
              <a:rPr kumimoji="1" lang="zh-CN" altLang="en-US" baseline="-25000" dirty="0"/>
              <a:t> </a:t>
            </a:r>
            <a:r>
              <a:rPr kumimoji="1" lang="zh-CN" altLang="en-US" dirty="0"/>
              <a:t>处）</a:t>
            </a:r>
          </a:p>
        </p:txBody>
      </p:sp>
      <p:sp>
        <p:nvSpPr>
          <p:cNvPr id="21" name="灯片编号占位符 1">
            <a:extLst>
              <a:ext uri="{FF2B5EF4-FFF2-40B4-BE49-F238E27FC236}">
                <a16:creationId xmlns:a16="http://schemas.microsoft.com/office/drawing/2014/main" id="{A74A8D2A-682B-A44A-83CE-08FDFE6DBAFB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35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15196008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>
            <a:extLst>
              <a:ext uri="{FF2B5EF4-FFF2-40B4-BE49-F238E27FC236}">
                <a16:creationId xmlns:a16="http://schemas.microsoft.com/office/drawing/2014/main" id="{BB243317-9475-B043-85E3-665D5E29C3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686816"/>
          </a:xfrm>
          <a:prstGeom prst="rect">
            <a:avLst/>
          </a:prstGeom>
        </p:spPr>
      </p:pic>
      <p:sp>
        <p:nvSpPr>
          <p:cNvPr id="10" name="文本框 9">
            <a:extLst>
              <a:ext uri="{FF2B5EF4-FFF2-40B4-BE49-F238E27FC236}">
                <a16:creationId xmlns:a16="http://schemas.microsoft.com/office/drawing/2014/main" id="{7B629B62-8F20-3C4F-8134-69940C04627F}"/>
              </a:ext>
            </a:extLst>
          </p:cNvPr>
          <p:cNvSpPr txBox="1"/>
          <p:nvPr/>
        </p:nvSpPr>
        <p:spPr>
          <a:xfrm>
            <a:off x="533400" y="831247"/>
            <a:ext cx="25555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>
                <a:solidFill>
                  <a:srgbClr val="C00000"/>
                </a:solidFill>
              </a:rPr>
              <a:t>重掺杂，耗尽区窄，</a:t>
            </a:r>
            <a:r>
              <a:rPr kumimoji="1" lang="en-US" altLang="zh-CN" dirty="0">
                <a:solidFill>
                  <a:srgbClr val="C00000"/>
                </a:solidFill>
              </a:rPr>
              <a:t>n</a:t>
            </a:r>
            <a:r>
              <a:rPr kumimoji="1" lang="en-US" altLang="zh-CN" baseline="-25000" dirty="0">
                <a:solidFill>
                  <a:srgbClr val="C00000"/>
                </a:solidFill>
              </a:rPr>
              <a:t>p0</a:t>
            </a:r>
            <a:r>
              <a:rPr kumimoji="1" lang="zh-CN" altLang="en-US" dirty="0">
                <a:solidFill>
                  <a:srgbClr val="C00000"/>
                </a:solidFill>
              </a:rPr>
              <a:t>小</a:t>
            </a: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DB96A8AA-3BAB-324E-98B9-56D296AB0993}"/>
              </a:ext>
            </a:extLst>
          </p:cNvPr>
          <p:cNvSpPr txBox="1"/>
          <p:nvPr/>
        </p:nvSpPr>
        <p:spPr>
          <a:xfrm>
            <a:off x="6705600" y="808384"/>
            <a:ext cx="25555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>
                <a:solidFill>
                  <a:srgbClr val="C00000"/>
                </a:solidFill>
              </a:rPr>
              <a:t>轻掺杂，耗尽区宽，</a:t>
            </a:r>
            <a:r>
              <a:rPr kumimoji="1" lang="en-US" altLang="zh-CN" dirty="0">
                <a:solidFill>
                  <a:srgbClr val="C00000"/>
                </a:solidFill>
              </a:rPr>
              <a:t>p</a:t>
            </a:r>
            <a:r>
              <a:rPr kumimoji="1" lang="en-US" altLang="zh-CN" baseline="-25000" dirty="0">
                <a:solidFill>
                  <a:srgbClr val="C00000"/>
                </a:solidFill>
              </a:rPr>
              <a:t>n0</a:t>
            </a:r>
            <a:r>
              <a:rPr kumimoji="1" lang="zh-CN" altLang="en-US" dirty="0">
                <a:solidFill>
                  <a:srgbClr val="C00000"/>
                </a:solidFill>
              </a:rPr>
              <a:t>大</a:t>
            </a: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08516EDF-59F1-4C4D-BFB8-58405080BF44}"/>
              </a:ext>
            </a:extLst>
          </p:cNvPr>
          <p:cNvSpPr txBox="1"/>
          <p:nvPr/>
        </p:nvSpPr>
        <p:spPr>
          <a:xfrm>
            <a:off x="228601" y="5791200"/>
            <a:ext cx="8915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dirty="0">
                <a:solidFill>
                  <a:srgbClr val="0432FF"/>
                </a:solidFill>
              </a:rPr>
              <a:t>②</a:t>
            </a:r>
            <a:r>
              <a:rPr kumimoji="1" lang="zh-CN" altLang="en-US" dirty="0"/>
              <a:t>超额少子在</a:t>
            </a:r>
            <a:r>
              <a:rPr kumimoji="1" lang="en-US" altLang="zh-CN" dirty="0"/>
              <a:t>n</a:t>
            </a:r>
            <a:r>
              <a:rPr kumimoji="1" lang="zh-CN" altLang="en-US" dirty="0"/>
              <a:t>区与电子复合，浓度呈指数衰减</a:t>
            </a: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4431525E-388D-1542-B891-D6E5E043926E}"/>
              </a:ext>
            </a:extLst>
          </p:cNvPr>
          <p:cNvSpPr txBox="1"/>
          <p:nvPr/>
        </p:nvSpPr>
        <p:spPr>
          <a:xfrm>
            <a:off x="5791768" y="1447800"/>
            <a:ext cx="45717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>
                <a:solidFill>
                  <a:srgbClr val="0432FF"/>
                </a:solidFill>
              </a:rPr>
              <a:t>②</a:t>
            </a:r>
            <a:endParaRPr kumimoji="1" lang="zh-CN" altLang="en-US" dirty="0">
              <a:solidFill>
                <a:srgbClr val="0432FF"/>
              </a:solidFill>
            </a:endParaRPr>
          </a:p>
        </p:txBody>
      </p:sp>
      <p:sp>
        <p:nvSpPr>
          <p:cNvPr id="16" name="圆角矩形 15">
            <a:extLst>
              <a:ext uri="{FF2B5EF4-FFF2-40B4-BE49-F238E27FC236}">
                <a16:creationId xmlns:a16="http://schemas.microsoft.com/office/drawing/2014/main" id="{348F7C3D-BEA9-4544-9975-1309FAAC9747}"/>
              </a:ext>
            </a:extLst>
          </p:cNvPr>
          <p:cNvSpPr/>
          <p:nvPr/>
        </p:nvSpPr>
        <p:spPr bwMode="auto">
          <a:xfrm>
            <a:off x="1295400" y="5181600"/>
            <a:ext cx="1371600" cy="228600"/>
          </a:xfrm>
          <a:prstGeom prst="roundRect">
            <a:avLst/>
          </a:prstGeom>
          <a:noFill/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pic>
        <p:nvPicPr>
          <p:cNvPr id="19" name="图片 18">
            <a:extLst>
              <a:ext uri="{FF2B5EF4-FFF2-40B4-BE49-F238E27FC236}">
                <a16:creationId xmlns:a16="http://schemas.microsoft.com/office/drawing/2014/main" id="{18425F87-6E55-FC48-809F-B2BBCD7608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36690" y="6129754"/>
            <a:ext cx="2819400" cy="642042"/>
          </a:xfrm>
          <a:prstGeom prst="rect">
            <a:avLst/>
          </a:prstGeom>
        </p:spPr>
      </p:pic>
      <p:pic>
        <p:nvPicPr>
          <p:cNvPr id="2" name="图片 1">
            <a:extLst>
              <a:ext uri="{FF2B5EF4-FFF2-40B4-BE49-F238E27FC236}">
                <a16:creationId xmlns:a16="http://schemas.microsoft.com/office/drawing/2014/main" id="{4AC7CD59-B371-8E41-87F7-2C924AAD8D8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06191" y="5715217"/>
            <a:ext cx="4020094" cy="468466"/>
          </a:xfrm>
          <a:prstGeom prst="rect">
            <a:avLst/>
          </a:prstGeom>
        </p:spPr>
      </p:pic>
      <p:cxnSp>
        <p:nvCxnSpPr>
          <p:cNvPr id="4" name="直线箭头连接符 3">
            <a:extLst>
              <a:ext uri="{FF2B5EF4-FFF2-40B4-BE49-F238E27FC236}">
                <a16:creationId xmlns:a16="http://schemas.microsoft.com/office/drawing/2014/main" id="{A2D55F64-1447-BD42-94F6-FA87683B4FFA}"/>
              </a:ext>
            </a:extLst>
          </p:cNvPr>
          <p:cNvCxnSpPr/>
          <p:nvPr/>
        </p:nvCxnSpPr>
        <p:spPr bwMode="auto">
          <a:xfrm>
            <a:off x="5410200" y="6129754"/>
            <a:ext cx="381568" cy="321021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" name="直线箭头连接符 5">
            <a:extLst>
              <a:ext uri="{FF2B5EF4-FFF2-40B4-BE49-F238E27FC236}">
                <a16:creationId xmlns:a16="http://schemas.microsoft.com/office/drawing/2014/main" id="{E8151C31-28CF-464A-A3E7-17BD142093A4}"/>
              </a:ext>
            </a:extLst>
          </p:cNvPr>
          <p:cNvCxnSpPr/>
          <p:nvPr/>
        </p:nvCxnSpPr>
        <p:spPr bwMode="auto">
          <a:xfrm>
            <a:off x="4686301" y="6450775"/>
            <a:ext cx="1105467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7" name="图片 6">
            <a:extLst>
              <a:ext uri="{FF2B5EF4-FFF2-40B4-BE49-F238E27FC236}">
                <a16:creationId xmlns:a16="http://schemas.microsoft.com/office/drawing/2014/main" id="{0D1BB464-363D-C241-9720-5D8D0AED5EA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95608" y="6169499"/>
            <a:ext cx="3172192" cy="492237"/>
          </a:xfrm>
          <a:prstGeom prst="rect">
            <a:avLst/>
          </a:prstGeom>
        </p:spPr>
      </p:pic>
      <p:sp>
        <p:nvSpPr>
          <p:cNvPr id="20" name="灯片编号占位符 1">
            <a:extLst>
              <a:ext uri="{FF2B5EF4-FFF2-40B4-BE49-F238E27FC236}">
                <a16:creationId xmlns:a16="http://schemas.microsoft.com/office/drawing/2014/main" id="{8FD88C5E-F5B0-D84C-A425-7CDD35D809AB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36</a:t>
            </a:fld>
            <a:endParaRPr lang="en-US" altLang="zh-CN" dirty="0"/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7514E1CF-25CB-034E-A468-A9D572A1F266}"/>
              </a:ext>
            </a:extLst>
          </p:cNvPr>
          <p:cNvSpPr txBox="1"/>
          <p:nvPr/>
        </p:nvSpPr>
        <p:spPr>
          <a:xfrm>
            <a:off x="1867309" y="6348786"/>
            <a:ext cx="118173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/>
              <a:t>（</a:t>
            </a:r>
            <a:r>
              <a:rPr kumimoji="1" lang="en-US" altLang="zh-CN" dirty="0"/>
              <a:t>x=</a:t>
            </a:r>
            <a:r>
              <a:rPr kumimoji="1" lang="en-US" altLang="zh-CN" dirty="0" err="1"/>
              <a:t>x</a:t>
            </a:r>
            <a:r>
              <a:rPr kumimoji="1" lang="en-US" altLang="zh-CN" baseline="-25000" dirty="0" err="1"/>
              <a:t>n</a:t>
            </a:r>
            <a:r>
              <a:rPr kumimoji="1" lang="zh-CN" altLang="en-US" baseline="-25000" dirty="0"/>
              <a:t> </a:t>
            </a:r>
            <a:r>
              <a:rPr kumimoji="1" lang="zh-CN" altLang="en-US" dirty="0"/>
              <a:t>处）</a:t>
            </a:r>
          </a:p>
        </p:txBody>
      </p:sp>
    </p:spTree>
    <p:extLst>
      <p:ext uri="{BB962C8B-B14F-4D97-AF65-F5344CB8AC3E}">
        <p14:creationId xmlns:p14="http://schemas.microsoft.com/office/powerpoint/2010/main" val="226764471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>
            <a:extLst>
              <a:ext uri="{FF2B5EF4-FFF2-40B4-BE49-F238E27FC236}">
                <a16:creationId xmlns:a16="http://schemas.microsoft.com/office/drawing/2014/main" id="{BB243317-9475-B043-85E3-665D5E29C3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686816"/>
          </a:xfrm>
          <a:prstGeom prst="rect">
            <a:avLst/>
          </a:prstGeom>
        </p:spPr>
      </p:pic>
      <p:sp>
        <p:nvSpPr>
          <p:cNvPr id="10" name="文本框 9">
            <a:extLst>
              <a:ext uri="{FF2B5EF4-FFF2-40B4-BE49-F238E27FC236}">
                <a16:creationId xmlns:a16="http://schemas.microsoft.com/office/drawing/2014/main" id="{7B629B62-8F20-3C4F-8134-69940C04627F}"/>
              </a:ext>
            </a:extLst>
          </p:cNvPr>
          <p:cNvSpPr txBox="1"/>
          <p:nvPr/>
        </p:nvSpPr>
        <p:spPr>
          <a:xfrm>
            <a:off x="533400" y="831247"/>
            <a:ext cx="25555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>
                <a:solidFill>
                  <a:srgbClr val="C00000"/>
                </a:solidFill>
              </a:rPr>
              <a:t>重掺杂，耗尽区窄，</a:t>
            </a:r>
            <a:r>
              <a:rPr kumimoji="1" lang="en-US" altLang="zh-CN" dirty="0">
                <a:solidFill>
                  <a:srgbClr val="C00000"/>
                </a:solidFill>
              </a:rPr>
              <a:t>n</a:t>
            </a:r>
            <a:r>
              <a:rPr kumimoji="1" lang="en-US" altLang="zh-CN" baseline="-25000" dirty="0">
                <a:solidFill>
                  <a:srgbClr val="C00000"/>
                </a:solidFill>
              </a:rPr>
              <a:t>p0</a:t>
            </a:r>
            <a:r>
              <a:rPr kumimoji="1" lang="zh-CN" altLang="en-US" dirty="0">
                <a:solidFill>
                  <a:srgbClr val="C00000"/>
                </a:solidFill>
              </a:rPr>
              <a:t>小</a:t>
            </a: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DB96A8AA-3BAB-324E-98B9-56D296AB0993}"/>
              </a:ext>
            </a:extLst>
          </p:cNvPr>
          <p:cNvSpPr txBox="1"/>
          <p:nvPr/>
        </p:nvSpPr>
        <p:spPr>
          <a:xfrm>
            <a:off x="6705600" y="808384"/>
            <a:ext cx="25555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>
                <a:solidFill>
                  <a:srgbClr val="C00000"/>
                </a:solidFill>
              </a:rPr>
              <a:t>轻掺杂，耗尽区宽，</a:t>
            </a:r>
            <a:r>
              <a:rPr kumimoji="1" lang="en-US" altLang="zh-CN" dirty="0">
                <a:solidFill>
                  <a:srgbClr val="C00000"/>
                </a:solidFill>
              </a:rPr>
              <a:t>p</a:t>
            </a:r>
            <a:r>
              <a:rPr kumimoji="1" lang="en-US" altLang="zh-CN" baseline="-25000" dirty="0">
                <a:solidFill>
                  <a:srgbClr val="C00000"/>
                </a:solidFill>
              </a:rPr>
              <a:t>n0</a:t>
            </a:r>
            <a:r>
              <a:rPr kumimoji="1" lang="zh-CN" altLang="en-US" dirty="0">
                <a:solidFill>
                  <a:srgbClr val="C00000"/>
                </a:solidFill>
              </a:rPr>
              <a:t>大</a:t>
            </a: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08516EDF-59F1-4C4D-BFB8-58405080BF44}"/>
              </a:ext>
            </a:extLst>
          </p:cNvPr>
          <p:cNvSpPr txBox="1"/>
          <p:nvPr/>
        </p:nvSpPr>
        <p:spPr>
          <a:xfrm>
            <a:off x="228601" y="5791200"/>
            <a:ext cx="8915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dirty="0">
                <a:solidFill>
                  <a:srgbClr val="0432FF"/>
                </a:solidFill>
              </a:rPr>
              <a:t>③</a:t>
            </a:r>
            <a:r>
              <a:rPr kumimoji="1" lang="zh-CN" altLang="en-US" dirty="0"/>
              <a:t>超额少子在</a:t>
            </a:r>
            <a:r>
              <a:rPr kumimoji="1" lang="en-US" altLang="zh-CN" dirty="0"/>
              <a:t>n</a:t>
            </a:r>
            <a:r>
              <a:rPr kumimoji="1" lang="zh-CN" altLang="en-US" dirty="0"/>
              <a:t>区的浓度分布存在梯度 </a:t>
            </a:r>
            <a:r>
              <a:rPr kumimoji="1" lang="en-US" altLang="zh-CN" dirty="0">
                <a:sym typeface="Wingdings" pitchFamily="2" charset="2"/>
              </a:rPr>
              <a:t></a:t>
            </a:r>
            <a:r>
              <a:rPr kumimoji="1" lang="zh-CN" altLang="en-US" dirty="0">
                <a:sym typeface="Wingdings" pitchFamily="2" charset="2"/>
              </a:rPr>
              <a:t> 扩散电流                                     </a:t>
            </a:r>
            <a:r>
              <a:rPr kumimoji="1" lang="en-US" altLang="zh-CN" dirty="0" err="1">
                <a:sym typeface="Wingdings" pitchFamily="2" charset="2"/>
              </a:rPr>
              <a:t>x</a:t>
            </a:r>
            <a:r>
              <a:rPr kumimoji="1" lang="en-US" altLang="zh-CN" baseline="-25000" dirty="0" err="1">
                <a:sym typeface="Wingdings" pitchFamily="2" charset="2"/>
              </a:rPr>
              <a:t>n</a:t>
            </a:r>
            <a:r>
              <a:rPr kumimoji="1" lang="zh-CN" altLang="en-US" dirty="0">
                <a:sym typeface="Wingdings" pitchFamily="2" charset="2"/>
              </a:rPr>
              <a:t>处的扩散电流：</a:t>
            </a:r>
            <a:endParaRPr kumimoji="1" lang="zh-CN" altLang="en-US" dirty="0"/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4431525E-388D-1542-B891-D6E5E043926E}"/>
              </a:ext>
            </a:extLst>
          </p:cNvPr>
          <p:cNvSpPr txBox="1"/>
          <p:nvPr/>
        </p:nvSpPr>
        <p:spPr>
          <a:xfrm>
            <a:off x="5105400" y="842133"/>
            <a:ext cx="47000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>
                <a:solidFill>
                  <a:srgbClr val="0432FF"/>
                </a:solidFill>
              </a:rPr>
              <a:t>③</a:t>
            </a:r>
            <a:endParaRPr kumimoji="1" lang="zh-CN" altLang="en-US" dirty="0">
              <a:solidFill>
                <a:srgbClr val="0432FF"/>
              </a:solidFill>
            </a:endParaRPr>
          </a:p>
        </p:txBody>
      </p:sp>
      <p:sp>
        <p:nvSpPr>
          <p:cNvPr id="16" name="圆角矩形 15">
            <a:extLst>
              <a:ext uri="{FF2B5EF4-FFF2-40B4-BE49-F238E27FC236}">
                <a16:creationId xmlns:a16="http://schemas.microsoft.com/office/drawing/2014/main" id="{348F7C3D-BEA9-4544-9975-1309FAAC9747}"/>
              </a:ext>
            </a:extLst>
          </p:cNvPr>
          <p:cNvSpPr/>
          <p:nvPr/>
        </p:nvSpPr>
        <p:spPr bwMode="auto">
          <a:xfrm>
            <a:off x="1295400" y="5181600"/>
            <a:ext cx="1371600" cy="228600"/>
          </a:xfrm>
          <a:prstGeom prst="roundRect">
            <a:avLst/>
          </a:prstGeom>
          <a:noFill/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DC7B2069-5475-CB44-8F21-E8FA16A967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920" y="6125377"/>
            <a:ext cx="2171700" cy="685800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BD3ADDE8-407D-DF45-9262-92F94BC2D3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96174" y="6228984"/>
            <a:ext cx="2757136" cy="503708"/>
          </a:xfrm>
          <a:prstGeom prst="rect">
            <a:avLst/>
          </a:prstGeom>
        </p:spPr>
      </p:pic>
      <p:sp>
        <p:nvSpPr>
          <p:cNvPr id="8" name="右箭头 7">
            <a:extLst>
              <a:ext uri="{FF2B5EF4-FFF2-40B4-BE49-F238E27FC236}">
                <a16:creationId xmlns:a16="http://schemas.microsoft.com/office/drawing/2014/main" id="{33E6A6EE-ADF0-1C46-8B8C-7F15C92F19F0}"/>
              </a:ext>
            </a:extLst>
          </p:cNvPr>
          <p:cNvSpPr/>
          <p:nvPr/>
        </p:nvSpPr>
        <p:spPr bwMode="auto">
          <a:xfrm>
            <a:off x="2514600" y="6385598"/>
            <a:ext cx="304800" cy="198784"/>
          </a:xfrm>
          <a:prstGeom prst="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pic>
        <p:nvPicPr>
          <p:cNvPr id="14" name="图片 13">
            <a:extLst>
              <a:ext uri="{FF2B5EF4-FFF2-40B4-BE49-F238E27FC236}">
                <a16:creationId xmlns:a16="http://schemas.microsoft.com/office/drawing/2014/main" id="{6B447309-C7F9-D142-B24D-7E3B0E305DA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77000" y="6125377"/>
            <a:ext cx="2555508" cy="681469"/>
          </a:xfrm>
          <a:prstGeom prst="rect">
            <a:avLst/>
          </a:prstGeom>
        </p:spPr>
      </p:pic>
      <p:sp>
        <p:nvSpPr>
          <p:cNvPr id="17" name="右箭头 16">
            <a:extLst>
              <a:ext uri="{FF2B5EF4-FFF2-40B4-BE49-F238E27FC236}">
                <a16:creationId xmlns:a16="http://schemas.microsoft.com/office/drawing/2014/main" id="{B600AA3E-156E-9C44-9FA8-C4F24AAC3CD0}"/>
              </a:ext>
            </a:extLst>
          </p:cNvPr>
          <p:cNvSpPr/>
          <p:nvPr/>
        </p:nvSpPr>
        <p:spPr bwMode="auto">
          <a:xfrm>
            <a:off x="6024374" y="6385598"/>
            <a:ext cx="304800" cy="198784"/>
          </a:xfrm>
          <a:prstGeom prst="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18" name="灯片编号占位符 1">
            <a:extLst>
              <a:ext uri="{FF2B5EF4-FFF2-40B4-BE49-F238E27FC236}">
                <a16:creationId xmlns:a16="http://schemas.microsoft.com/office/drawing/2014/main" id="{8FE2E65F-8FB5-784C-A9BF-E98785010D0F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37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420136948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>
            <a:extLst>
              <a:ext uri="{FF2B5EF4-FFF2-40B4-BE49-F238E27FC236}">
                <a16:creationId xmlns:a16="http://schemas.microsoft.com/office/drawing/2014/main" id="{BB243317-9475-B043-85E3-665D5E29C3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686816"/>
          </a:xfrm>
          <a:prstGeom prst="rect">
            <a:avLst/>
          </a:prstGeom>
        </p:spPr>
      </p:pic>
      <p:sp>
        <p:nvSpPr>
          <p:cNvPr id="10" name="文本框 9">
            <a:extLst>
              <a:ext uri="{FF2B5EF4-FFF2-40B4-BE49-F238E27FC236}">
                <a16:creationId xmlns:a16="http://schemas.microsoft.com/office/drawing/2014/main" id="{7B629B62-8F20-3C4F-8134-69940C04627F}"/>
              </a:ext>
            </a:extLst>
          </p:cNvPr>
          <p:cNvSpPr txBox="1"/>
          <p:nvPr/>
        </p:nvSpPr>
        <p:spPr>
          <a:xfrm>
            <a:off x="533400" y="831247"/>
            <a:ext cx="25555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>
                <a:solidFill>
                  <a:srgbClr val="C00000"/>
                </a:solidFill>
              </a:rPr>
              <a:t>重掺杂，耗尽区窄，</a:t>
            </a:r>
            <a:r>
              <a:rPr kumimoji="1" lang="en-US" altLang="zh-CN" dirty="0">
                <a:solidFill>
                  <a:srgbClr val="C00000"/>
                </a:solidFill>
              </a:rPr>
              <a:t>n</a:t>
            </a:r>
            <a:r>
              <a:rPr kumimoji="1" lang="en-US" altLang="zh-CN" baseline="-25000" dirty="0">
                <a:solidFill>
                  <a:srgbClr val="C00000"/>
                </a:solidFill>
              </a:rPr>
              <a:t>p0</a:t>
            </a:r>
            <a:r>
              <a:rPr kumimoji="1" lang="zh-CN" altLang="en-US" dirty="0">
                <a:solidFill>
                  <a:srgbClr val="C00000"/>
                </a:solidFill>
              </a:rPr>
              <a:t>小</a:t>
            </a: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DB96A8AA-3BAB-324E-98B9-56D296AB0993}"/>
              </a:ext>
            </a:extLst>
          </p:cNvPr>
          <p:cNvSpPr txBox="1"/>
          <p:nvPr/>
        </p:nvSpPr>
        <p:spPr>
          <a:xfrm>
            <a:off x="6705600" y="808384"/>
            <a:ext cx="25555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>
                <a:solidFill>
                  <a:srgbClr val="C00000"/>
                </a:solidFill>
              </a:rPr>
              <a:t>轻掺杂，耗尽区宽，</a:t>
            </a:r>
            <a:r>
              <a:rPr kumimoji="1" lang="en-US" altLang="zh-CN" dirty="0">
                <a:solidFill>
                  <a:srgbClr val="C00000"/>
                </a:solidFill>
              </a:rPr>
              <a:t>p</a:t>
            </a:r>
            <a:r>
              <a:rPr kumimoji="1" lang="en-US" altLang="zh-CN" baseline="-25000" dirty="0">
                <a:solidFill>
                  <a:srgbClr val="C00000"/>
                </a:solidFill>
              </a:rPr>
              <a:t>n0</a:t>
            </a:r>
            <a:r>
              <a:rPr kumimoji="1" lang="zh-CN" altLang="en-US" dirty="0">
                <a:solidFill>
                  <a:srgbClr val="C00000"/>
                </a:solidFill>
              </a:rPr>
              <a:t>大</a:t>
            </a: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08516EDF-59F1-4C4D-BFB8-58405080BF44}"/>
              </a:ext>
            </a:extLst>
          </p:cNvPr>
          <p:cNvSpPr txBox="1"/>
          <p:nvPr/>
        </p:nvSpPr>
        <p:spPr>
          <a:xfrm>
            <a:off x="228601" y="5791200"/>
            <a:ext cx="8915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dirty="0">
                <a:solidFill>
                  <a:srgbClr val="0432FF"/>
                </a:solidFill>
              </a:rPr>
              <a:t>④</a:t>
            </a:r>
            <a:r>
              <a:rPr kumimoji="1" lang="zh-CN" altLang="en-US" dirty="0"/>
              <a:t>同理，可计算</a:t>
            </a:r>
            <a:r>
              <a:rPr kumimoji="1" lang="en-US" altLang="zh-CN" dirty="0"/>
              <a:t>-</a:t>
            </a:r>
            <a:r>
              <a:rPr kumimoji="1" lang="en-US" altLang="zh-CN" dirty="0" err="1"/>
              <a:t>x</a:t>
            </a:r>
            <a:r>
              <a:rPr kumimoji="1" lang="en-US" altLang="zh-CN" baseline="-25000" dirty="0" err="1"/>
              <a:t>p</a:t>
            </a:r>
            <a:r>
              <a:rPr kumimoji="1" lang="zh-CN" altLang="en-US" dirty="0"/>
              <a:t>处的扩散电流。耗尽区内部电流不变化，所以可以得到总电流：</a:t>
            </a: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4431525E-388D-1542-B891-D6E5E043926E}"/>
              </a:ext>
            </a:extLst>
          </p:cNvPr>
          <p:cNvSpPr txBox="1"/>
          <p:nvPr/>
        </p:nvSpPr>
        <p:spPr>
          <a:xfrm>
            <a:off x="3962400" y="3130515"/>
            <a:ext cx="45717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>
                <a:solidFill>
                  <a:srgbClr val="0432FF"/>
                </a:solidFill>
              </a:rPr>
              <a:t>④</a:t>
            </a:r>
            <a:endParaRPr kumimoji="1" lang="zh-CN" altLang="en-US" dirty="0">
              <a:solidFill>
                <a:srgbClr val="0432FF"/>
              </a:solidFill>
            </a:endParaRPr>
          </a:p>
        </p:txBody>
      </p:sp>
      <p:sp>
        <p:nvSpPr>
          <p:cNvPr id="16" name="圆角矩形 15">
            <a:extLst>
              <a:ext uri="{FF2B5EF4-FFF2-40B4-BE49-F238E27FC236}">
                <a16:creationId xmlns:a16="http://schemas.microsoft.com/office/drawing/2014/main" id="{348F7C3D-BEA9-4544-9975-1309FAAC9747}"/>
              </a:ext>
            </a:extLst>
          </p:cNvPr>
          <p:cNvSpPr/>
          <p:nvPr/>
        </p:nvSpPr>
        <p:spPr bwMode="auto">
          <a:xfrm>
            <a:off x="1295400" y="5181600"/>
            <a:ext cx="1371600" cy="228600"/>
          </a:xfrm>
          <a:prstGeom prst="roundRect">
            <a:avLst/>
          </a:prstGeom>
          <a:noFill/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879805B0-1720-0C45-B096-ED1F710ED1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254" y="6129754"/>
            <a:ext cx="2971800" cy="675939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9341E9BE-7849-3D47-83B4-E44F13801E6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69099" y="6234138"/>
            <a:ext cx="1498600" cy="457200"/>
          </a:xfrm>
          <a:prstGeom prst="rect">
            <a:avLst/>
          </a:prstGeom>
        </p:spPr>
      </p:pic>
      <p:cxnSp>
        <p:nvCxnSpPr>
          <p:cNvPr id="7" name="直线连接符 6">
            <a:extLst>
              <a:ext uri="{FF2B5EF4-FFF2-40B4-BE49-F238E27FC236}">
                <a16:creationId xmlns:a16="http://schemas.microsoft.com/office/drawing/2014/main" id="{53221200-6FCA-E94F-830C-4C6260A3EE2A}"/>
              </a:ext>
            </a:extLst>
          </p:cNvPr>
          <p:cNvCxnSpPr/>
          <p:nvPr/>
        </p:nvCxnSpPr>
        <p:spPr bwMode="auto">
          <a:xfrm>
            <a:off x="3733800" y="6129754"/>
            <a:ext cx="0" cy="728246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15" name="图片 14">
            <a:extLst>
              <a:ext uri="{FF2B5EF4-FFF2-40B4-BE49-F238E27FC236}">
                <a16:creationId xmlns:a16="http://schemas.microsoft.com/office/drawing/2014/main" id="{FA2C1EEC-2404-444E-8030-8FFF5DA7203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51201" y="6128957"/>
            <a:ext cx="3086100" cy="667561"/>
          </a:xfrm>
          <a:prstGeom prst="rect">
            <a:avLst/>
          </a:prstGeom>
        </p:spPr>
      </p:pic>
      <p:sp>
        <p:nvSpPr>
          <p:cNvPr id="18" name="右箭头 17">
            <a:extLst>
              <a:ext uri="{FF2B5EF4-FFF2-40B4-BE49-F238E27FC236}">
                <a16:creationId xmlns:a16="http://schemas.microsoft.com/office/drawing/2014/main" id="{7CF5F509-289D-034E-AEF4-AFDA24F9178D}"/>
              </a:ext>
            </a:extLst>
          </p:cNvPr>
          <p:cNvSpPr/>
          <p:nvPr/>
        </p:nvSpPr>
        <p:spPr bwMode="auto">
          <a:xfrm>
            <a:off x="5638800" y="6400800"/>
            <a:ext cx="304800" cy="152400"/>
          </a:xfrm>
          <a:prstGeom prst="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19" name="灯片编号占位符 1">
            <a:extLst>
              <a:ext uri="{FF2B5EF4-FFF2-40B4-BE49-F238E27FC236}">
                <a16:creationId xmlns:a16="http://schemas.microsoft.com/office/drawing/2014/main" id="{835E7C7F-BE24-9F44-ADBC-A9DF2512B19B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38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11584230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>
            <a:extLst>
              <a:ext uri="{FF2B5EF4-FFF2-40B4-BE49-F238E27FC236}">
                <a16:creationId xmlns:a16="http://schemas.microsoft.com/office/drawing/2014/main" id="{BB243317-9475-B043-85E3-665D5E29C3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686816"/>
          </a:xfrm>
          <a:prstGeom prst="rect">
            <a:avLst/>
          </a:prstGeom>
        </p:spPr>
      </p:pic>
      <p:sp>
        <p:nvSpPr>
          <p:cNvPr id="10" name="文本框 9">
            <a:extLst>
              <a:ext uri="{FF2B5EF4-FFF2-40B4-BE49-F238E27FC236}">
                <a16:creationId xmlns:a16="http://schemas.microsoft.com/office/drawing/2014/main" id="{7B629B62-8F20-3C4F-8134-69940C04627F}"/>
              </a:ext>
            </a:extLst>
          </p:cNvPr>
          <p:cNvSpPr txBox="1"/>
          <p:nvPr/>
        </p:nvSpPr>
        <p:spPr>
          <a:xfrm>
            <a:off x="533400" y="831247"/>
            <a:ext cx="25555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>
                <a:solidFill>
                  <a:srgbClr val="C00000"/>
                </a:solidFill>
              </a:rPr>
              <a:t>重掺杂，耗尽区窄，</a:t>
            </a:r>
            <a:r>
              <a:rPr kumimoji="1" lang="en-US" altLang="zh-CN" dirty="0">
                <a:solidFill>
                  <a:srgbClr val="C00000"/>
                </a:solidFill>
              </a:rPr>
              <a:t>n</a:t>
            </a:r>
            <a:r>
              <a:rPr kumimoji="1" lang="en-US" altLang="zh-CN" baseline="-25000" dirty="0">
                <a:solidFill>
                  <a:srgbClr val="C00000"/>
                </a:solidFill>
              </a:rPr>
              <a:t>p0</a:t>
            </a:r>
            <a:r>
              <a:rPr kumimoji="1" lang="zh-CN" altLang="en-US" dirty="0">
                <a:solidFill>
                  <a:srgbClr val="C00000"/>
                </a:solidFill>
              </a:rPr>
              <a:t>小</a:t>
            </a: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DB96A8AA-3BAB-324E-98B9-56D296AB0993}"/>
              </a:ext>
            </a:extLst>
          </p:cNvPr>
          <p:cNvSpPr txBox="1"/>
          <p:nvPr/>
        </p:nvSpPr>
        <p:spPr>
          <a:xfrm>
            <a:off x="6705600" y="808384"/>
            <a:ext cx="25555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>
                <a:solidFill>
                  <a:srgbClr val="C00000"/>
                </a:solidFill>
              </a:rPr>
              <a:t>轻掺杂，耗尽区宽，</a:t>
            </a:r>
            <a:r>
              <a:rPr kumimoji="1" lang="en-US" altLang="zh-CN" dirty="0">
                <a:solidFill>
                  <a:srgbClr val="C00000"/>
                </a:solidFill>
              </a:rPr>
              <a:t>p</a:t>
            </a:r>
            <a:r>
              <a:rPr kumimoji="1" lang="en-US" altLang="zh-CN" baseline="-25000" dirty="0">
                <a:solidFill>
                  <a:srgbClr val="C00000"/>
                </a:solidFill>
              </a:rPr>
              <a:t>n0</a:t>
            </a:r>
            <a:r>
              <a:rPr kumimoji="1" lang="zh-CN" altLang="en-US" dirty="0">
                <a:solidFill>
                  <a:srgbClr val="C00000"/>
                </a:solidFill>
              </a:rPr>
              <a:t>大</a:t>
            </a: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4431525E-388D-1542-B891-D6E5E043926E}"/>
              </a:ext>
            </a:extLst>
          </p:cNvPr>
          <p:cNvSpPr txBox="1"/>
          <p:nvPr/>
        </p:nvSpPr>
        <p:spPr>
          <a:xfrm>
            <a:off x="3962400" y="3130515"/>
            <a:ext cx="45717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>
                <a:solidFill>
                  <a:srgbClr val="0432FF"/>
                </a:solidFill>
              </a:rPr>
              <a:t>④</a:t>
            </a:r>
            <a:endParaRPr kumimoji="1" lang="zh-CN" altLang="en-US" dirty="0">
              <a:solidFill>
                <a:srgbClr val="0432FF"/>
              </a:solidFill>
            </a:endParaRPr>
          </a:p>
        </p:txBody>
      </p:sp>
      <p:sp>
        <p:nvSpPr>
          <p:cNvPr id="16" name="圆角矩形 15">
            <a:extLst>
              <a:ext uri="{FF2B5EF4-FFF2-40B4-BE49-F238E27FC236}">
                <a16:creationId xmlns:a16="http://schemas.microsoft.com/office/drawing/2014/main" id="{348F7C3D-BEA9-4544-9975-1309FAAC9747}"/>
              </a:ext>
            </a:extLst>
          </p:cNvPr>
          <p:cNvSpPr/>
          <p:nvPr/>
        </p:nvSpPr>
        <p:spPr bwMode="auto">
          <a:xfrm>
            <a:off x="1295400" y="5181600"/>
            <a:ext cx="1371600" cy="228600"/>
          </a:xfrm>
          <a:prstGeom prst="roundRect">
            <a:avLst/>
          </a:prstGeom>
          <a:noFill/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E08B84F1-5173-2048-9921-BD7B3C52E5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800" y="6172200"/>
            <a:ext cx="1816100" cy="520700"/>
          </a:xfrm>
          <a:prstGeom prst="rect">
            <a:avLst/>
          </a:prstGeom>
          <a:ln>
            <a:solidFill>
              <a:srgbClr val="C00000"/>
            </a:solidFill>
          </a:ln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B0062E54-1DB9-8645-BE95-3ABCAFE2EAC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13038" y="6098652"/>
            <a:ext cx="2755900" cy="749300"/>
          </a:xfrm>
          <a:prstGeom prst="rect">
            <a:avLst/>
          </a:prstGeom>
        </p:spPr>
      </p:pic>
      <p:sp>
        <p:nvSpPr>
          <p:cNvPr id="17" name="文本框 16">
            <a:extLst>
              <a:ext uri="{FF2B5EF4-FFF2-40B4-BE49-F238E27FC236}">
                <a16:creationId xmlns:a16="http://schemas.microsoft.com/office/drawing/2014/main" id="{0F032BDB-8C37-4649-941B-8B160D6FACC5}"/>
              </a:ext>
            </a:extLst>
          </p:cNvPr>
          <p:cNvSpPr txBox="1"/>
          <p:nvPr/>
        </p:nvSpPr>
        <p:spPr>
          <a:xfrm>
            <a:off x="228601" y="5791200"/>
            <a:ext cx="8915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dirty="0">
                <a:solidFill>
                  <a:srgbClr val="0432FF"/>
                </a:solidFill>
              </a:rPr>
              <a:t>④</a:t>
            </a:r>
            <a:r>
              <a:rPr kumimoji="1" lang="en-US" altLang="zh-CN" dirty="0"/>
              <a:t>I</a:t>
            </a:r>
            <a:r>
              <a:rPr kumimoji="1" lang="en-US" altLang="zh-CN" baseline="-25000" dirty="0"/>
              <a:t>S</a:t>
            </a:r>
            <a:r>
              <a:rPr kumimoji="1" lang="zh-CN" altLang="en-US" dirty="0"/>
              <a:t>称为饱和电流，也称</a:t>
            </a:r>
            <a:r>
              <a:rPr kumimoji="1" lang="en-US" altLang="zh-CN" dirty="0"/>
              <a:t>scale</a:t>
            </a:r>
            <a:r>
              <a:rPr kumimoji="1" lang="zh-CN" altLang="en-US" dirty="0"/>
              <a:t> </a:t>
            </a:r>
            <a:r>
              <a:rPr kumimoji="1" lang="en-US" altLang="zh-CN" dirty="0"/>
              <a:t>current</a:t>
            </a:r>
            <a:r>
              <a:rPr kumimoji="1" lang="zh-CN" altLang="en-US" dirty="0"/>
              <a:t>，因其随面积按比例缩放；</a:t>
            </a:r>
            <a:r>
              <a:rPr kumimoji="1" lang="en-US" altLang="zh-CN" dirty="0"/>
              <a:t>I</a:t>
            </a:r>
            <a:r>
              <a:rPr kumimoji="1" lang="en-US" altLang="zh-CN" baseline="-25000" dirty="0"/>
              <a:t>s</a:t>
            </a:r>
            <a:r>
              <a:rPr kumimoji="1" lang="zh-CN" altLang="en-US" baseline="-25000" dirty="0"/>
              <a:t> </a:t>
            </a:r>
            <a:r>
              <a:rPr kumimoji="1" lang="zh-CN" altLang="en-US" dirty="0"/>
              <a:t>受温度影响严重（与</a:t>
            </a:r>
            <a:r>
              <a:rPr kumimoji="1" lang="en-US" altLang="zh-CN" dirty="0"/>
              <a:t>n</a:t>
            </a:r>
            <a:r>
              <a:rPr kumimoji="1" lang="en-US" altLang="zh-CN" baseline="-25000" dirty="0"/>
              <a:t>i</a:t>
            </a:r>
            <a:r>
              <a:rPr kumimoji="1" lang="en-US" altLang="zh-CN" baseline="30000" dirty="0"/>
              <a:t>2</a:t>
            </a:r>
            <a:r>
              <a:rPr kumimoji="1" lang="zh-CN" altLang="en-US" dirty="0"/>
              <a:t>相关）</a:t>
            </a:r>
          </a:p>
        </p:txBody>
      </p:sp>
      <p:sp>
        <p:nvSpPr>
          <p:cNvPr id="19" name="灯片编号占位符 1">
            <a:extLst>
              <a:ext uri="{FF2B5EF4-FFF2-40B4-BE49-F238E27FC236}">
                <a16:creationId xmlns:a16="http://schemas.microsoft.com/office/drawing/2014/main" id="{9F7D4D22-EC58-B342-8A9E-F0F52E5388B8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39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440377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2">
            <a:extLst>
              <a:ext uri="{FF2B5EF4-FFF2-40B4-BE49-F238E27FC236}">
                <a16:creationId xmlns:a16="http://schemas.microsoft.com/office/drawing/2014/main" id="{6FA933B3-56C7-5849-B0A7-34616C37874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200" y="152400"/>
            <a:ext cx="6324600" cy="1295400"/>
          </a:xfrm>
        </p:spPr>
        <p:txBody>
          <a:bodyPr/>
          <a:lstStyle/>
          <a:p>
            <a:r>
              <a:rPr lang="en-US" altLang="zh-CN" dirty="0">
                <a:ea typeface="宋体" panose="02010600030101010101" pitchFamily="2" charset="-122"/>
              </a:rPr>
              <a:t>Charge Carriers in Semiconductor</a:t>
            </a:r>
            <a:br>
              <a:rPr lang="en-US" altLang="zh-CN" dirty="0">
                <a:ea typeface="宋体" panose="02010600030101010101" pitchFamily="2" charset="-122"/>
              </a:rPr>
            </a:br>
            <a:r>
              <a:rPr lang="zh-CN" altLang="en-US" dirty="0">
                <a:ea typeface="宋体" panose="02010600030101010101" pitchFamily="2" charset="-122"/>
              </a:rPr>
              <a:t>半导体中的载流子</a:t>
            </a:r>
            <a:endParaRPr lang="en-US" altLang="zh-CN" dirty="0">
              <a:ea typeface="宋体" panose="02010600030101010101" pitchFamily="2" charset="-122"/>
            </a:endParaRPr>
          </a:p>
        </p:txBody>
      </p:sp>
      <p:sp>
        <p:nvSpPr>
          <p:cNvPr id="6148" name="Rectangle 3">
            <a:extLst>
              <a:ext uri="{FF2B5EF4-FFF2-40B4-BE49-F238E27FC236}">
                <a16:creationId xmlns:a16="http://schemas.microsoft.com/office/drawing/2014/main" id="{57341746-E2ED-434A-9E9C-BE405785AAA1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4430713"/>
            <a:ext cx="7772400" cy="2028825"/>
          </a:xfrm>
        </p:spPr>
        <p:txBody>
          <a:bodyPr/>
          <a:lstStyle/>
          <a:p>
            <a:r>
              <a:rPr lang="zh-CN" altLang="en-US" dirty="0">
                <a:ea typeface="宋体" panose="02010600030101010101" pitchFamily="2" charset="-122"/>
              </a:rPr>
              <a:t>对电路设计者而言，最重要的是掌握</a:t>
            </a:r>
            <a:r>
              <a:rPr lang="en-US" altLang="zh-CN" dirty="0">
                <a:ea typeface="宋体" panose="02010600030101010101" pitchFamily="2" charset="-122"/>
              </a:rPr>
              <a:t>PN</a:t>
            </a:r>
            <a:r>
              <a:rPr lang="zh-CN" altLang="en-US" dirty="0">
                <a:ea typeface="宋体" panose="02010600030101010101" pitchFamily="2" charset="-122"/>
              </a:rPr>
              <a:t>结的</a:t>
            </a:r>
            <a:r>
              <a:rPr lang="en-US" altLang="zh-CN" dirty="0">
                <a:solidFill>
                  <a:srgbClr val="FF0000"/>
                </a:solidFill>
                <a:ea typeface="宋体" panose="02010600030101010101" pitchFamily="2" charset="-122"/>
              </a:rPr>
              <a:t>I/V</a:t>
            </a:r>
            <a:r>
              <a:rPr lang="zh-CN" altLang="en-US" dirty="0">
                <a:solidFill>
                  <a:srgbClr val="FF0000"/>
                </a:solidFill>
                <a:ea typeface="宋体" panose="02010600030101010101" pitchFamily="2" charset="-122"/>
              </a:rPr>
              <a:t>特性</a:t>
            </a:r>
            <a:r>
              <a:rPr lang="zh-CN" altLang="en-US" dirty="0">
                <a:ea typeface="宋体" panose="02010600030101010101" pitchFamily="2" charset="-122"/>
              </a:rPr>
              <a:t>，以及表征这一特性的</a:t>
            </a:r>
            <a:r>
              <a:rPr lang="zh-CN" altLang="en-US" dirty="0">
                <a:solidFill>
                  <a:srgbClr val="FF0000"/>
                </a:solidFill>
                <a:ea typeface="宋体" panose="02010600030101010101" pitchFamily="2" charset="-122"/>
              </a:rPr>
              <a:t>等效电路模型</a:t>
            </a:r>
            <a:endParaRPr lang="en-US" altLang="zh-CN" dirty="0">
              <a:solidFill>
                <a:srgbClr val="FF0000"/>
              </a:solidFill>
              <a:ea typeface="宋体" panose="02010600030101010101" pitchFamily="2" charset="-122"/>
            </a:endParaRPr>
          </a:p>
          <a:p>
            <a:r>
              <a:rPr lang="zh-CN" altLang="en-US" dirty="0">
                <a:ea typeface="宋体" panose="02010600030101010101" pitchFamily="2" charset="-122"/>
              </a:rPr>
              <a:t>为了更好地理解</a:t>
            </a:r>
            <a:r>
              <a:rPr lang="en-US" altLang="zh-CN" dirty="0">
                <a:ea typeface="宋体" panose="02010600030101010101" pitchFamily="2" charset="-122"/>
              </a:rPr>
              <a:t>I/V</a:t>
            </a:r>
            <a:r>
              <a:rPr lang="zh-CN" altLang="en-US" dirty="0">
                <a:ea typeface="宋体" panose="02010600030101010101" pitchFamily="2" charset="-122"/>
              </a:rPr>
              <a:t>特性，我们需要先介绍半导体物理的一些</a:t>
            </a:r>
            <a:r>
              <a:rPr lang="zh-CN" altLang="en-US" dirty="0">
                <a:solidFill>
                  <a:srgbClr val="FF0000"/>
                </a:solidFill>
                <a:ea typeface="宋体" panose="02010600030101010101" pitchFamily="2" charset="-122"/>
              </a:rPr>
              <a:t>基本概念</a:t>
            </a:r>
            <a:r>
              <a:rPr lang="zh-CN" altLang="en-US" dirty="0">
                <a:ea typeface="宋体" panose="02010600030101010101" pitchFamily="2" charset="-122"/>
              </a:rPr>
              <a:t>：电子空穴对、掺杂、载流子密度、漂移电流、扩散电流等</a:t>
            </a:r>
            <a:endParaRPr lang="en-US" altLang="zh-CN" dirty="0">
              <a:ea typeface="宋体" panose="02010600030101010101" pitchFamily="2" charset="-122"/>
            </a:endParaRPr>
          </a:p>
        </p:txBody>
      </p:sp>
      <p:pic>
        <p:nvPicPr>
          <p:cNvPr id="6149" name="Picture 5">
            <a:extLst>
              <a:ext uri="{FF2B5EF4-FFF2-40B4-BE49-F238E27FC236}">
                <a16:creationId xmlns:a16="http://schemas.microsoft.com/office/drawing/2014/main" id="{CA0A3809-5C53-AC45-B37A-EB3793B5AE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717675"/>
            <a:ext cx="7543800" cy="2320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150" name="文本框 1">
            <a:extLst>
              <a:ext uri="{FF2B5EF4-FFF2-40B4-BE49-F238E27FC236}">
                <a16:creationId xmlns:a16="http://schemas.microsoft.com/office/drawing/2014/main" id="{234175F1-9444-DE40-831C-91A9E5C66C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6838" y="3082543"/>
            <a:ext cx="69691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zh-CN" altLang="en-US" sz="2000" dirty="0">
                <a:ea typeface="宋体" panose="02010600030101010101" pitchFamily="2" charset="-122"/>
              </a:rPr>
              <a:t>带隙</a:t>
            </a:r>
          </a:p>
        </p:txBody>
      </p:sp>
      <p:sp>
        <p:nvSpPr>
          <p:cNvPr id="6151" name="文本框 7">
            <a:extLst>
              <a:ext uri="{FF2B5EF4-FFF2-40B4-BE49-F238E27FC236}">
                <a16:creationId xmlns:a16="http://schemas.microsoft.com/office/drawing/2014/main" id="{58BDCF2B-D799-6F4C-8EA9-3614FF9C86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6838" y="3449181"/>
            <a:ext cx="69691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zh-CN" altLang="en-US" sz="2000" dirty="0">
                <a:ea typeface="宋体" panose="02010600030101010101" pitchFamily="2" charset="-122"/>
              </a:rPr>
              <a:t>空穴</a:t>
            </a:r>
          </a:p>
        </p:txBody>
      </p:sp>
      <p:sp>
        <p:nvSpPr>
          <p:cNvPr id="6152" name="文本框 8">
            <a:extLst>
              <a:ext uri="{FF2B5EF4-FFF2-40B4-BE49-F238E27FC236}">
                <a16:creationId xmlns:a16="http://schemas.microsoft.com/office/drawing/2014/main" id="{ED3F5C2B-A16D-F349-B63F-9A8A43A855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81575" y="2557463"/>
            <a:ext cx="1209675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zh-CN" altLang="en-US" sz="1600">
                <a:ea typeface="宋体" panose="02010600030101010101" pitchFamily="2" charset="-122"/>
              </a:rPr>
              <a:t>本征半导体</a:t>
            </a:r>
          </a:p>
        </p:txBody>
      </p:sp>
      <p:sp>
        <p:nvSpPr>
          <p:cNvPr id="6153" name="文本框 9">
            <a:extLst>
              <a:ext uri="{FF2B5EF4-FFF2-40B4-BE49-F238E27FC236}">
                <a16:creationId xmlns:a16="http://schemas.microsoft.com/office/drawing/2014/main" id="{078DC782-0D2D-5341-8490-D277C9050E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81575" y="2971800"/>
            <a:ext cx="1209675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zh-CN" altLang="en-US" sz="1600">
                <a:ea typeface="宋体" panose="02010600030101010101" pitchFamily="2" charset="-122"/>
              </a:rPr>
              <a:t>掺杂半导体</a:t>
            </a:r>
          </a:p>
        </p:txBody>
      </p:sp>
      <p:sp>
        <p:nvSpPr>
          <p:cNvPr id="6154" name="文本框 10">
            <a:extLst>
              <a:ext uri="{FF2B5EF4-FFF2-40B4-BE49-F238E27FC236}">
                <a16:creationId xmlns:a16="http://schemas.microsoft.com/office/drawing/2014/main" id="{2E00BA6F-C7E1-A940-A308-B32BD937D4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95800" y="3489325"/>
            <a:ext cx="69691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zh-CN" altLang="en-US" sz="2000">
                <a:ea typeface="宋体" panose="02010600030101010101" pitchFamily="2" charset="-122"/>
              </a:rPr>
              <a:t>掺杂</a:t>
            </a:r>
          </a:p>
        </p:txBody>
      </p:sp>
      <p:sp>
        <p:nvSpPr>
          <p:cNvPr id="6155" name="文本框 11">
            <a:extLst>
              <a:ext uri="{FF2B5EF4-FFF2-40B4-BE49-F238E27FC236}">
                <a16:creationId xmlns:a16="http://schemas.microsoft.com/office/drawing/2014/main" id="{C83B65B9-A90E-E144-A160-2284570A0E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89888" y="2695575"/>
            <a:ext cx="6985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zh-CN" altLang="en-US" sz="2000">
                <a:ea typeface="宋体" panose="02010600030101010101" pitchFamily="2" charset="-122"/>
              </a:rPr>
              <a:t>扩散</a:t>
            </a:r>
          </a:p>
        </p:txBody>
      </p:sp>
      <p:sp>
        <p:nvSpPr>
          <p:cNvPr id="6156" name="文本框 12">
            <a:extLst>
              <a:ext uri="{FF2B5EF4-FFF2-40B4-BE49-F238E27FC236}">
                <a16:creationId xmlns:a16="http://schemas.microsoft.com/office/drawing/2014/main" id="{BABC56D9-A873-D749-90BB-9383010169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42225" y="3109913"/>
            <a:ext cx="69691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zh-CN" altLang="en-US" sz="2000">
                <a:ea typeface="宋体" panose="02010600030101010101" pitchFamily="2" charset="-122"/>
              </a:rPr>
              <a:t>漂移</a:t>
            </a:r>
          </a:p>
        </p:txBody>
      </p:sp>
      <p:sp>
        <p:nvSpPr>
          <p:cNvPr id="13" name="灯片编号占位符 1">
            <a:extLst>
              <a:ext uri="{FF2B5EF4-FFF2-40B4-BE49-F238E27FC236}">
                <a16:creationId xmlns:a16="http://schemas.microsoft.com/office/drawing/2014/main" id="{CD1A1E21-9D52-8544-A902-CD0E30EB7901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4</a:t>
            </a:fld>
            <a:endParaRPr lang="en-US" altLang="zh-CN" dirty="0"/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112646B1-6CA8-FA43-906C-E21EFFA0EA17}"/>
              </a:ext>
            </a:extLst>
          </p:cNvPr>
          <p:cNvSpPr txBox="1"/>
          <p:nvPr/>
        </p:nvSpPr>
        <p:spPr>
          <a:xfrm>
            <a:off x="762000" y="1413461"/>
            <a:ext cx="1985223" cy="3385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kumimoji="1" lang="en-US" altLang="zh-CN" dirty="0">
                <a:solidFill>
                  <a:srgbClr val="C00000"/>
                </a:solidFill>
              </a:rPr>
              <a:t>Part</a:t>
            </a:r>
            <a:r>
              <a:rPr kumimoji="1" lang="zh-CN" altLang="en-US" dirty="0">
                <a:solidFill>
                  <a:srgbClr val="C00000"/>
                </a:solidFill>
              </a:rPr>
              <a:t> </a:t>
            </a:r>
            <a:r>
              <a:rPr kumimoji="1" lang="en-US" altLang="zh-CN" dirty="0">
                <a:solidFill>
                  <a:srgbClr val="C00000"/>
                </a:solidFill>
              </a:rPr>
              <a:t>1</a:t>
            </a:r>
            <a:r>
              <a:rPr kumimoji="1" lang="zh-CN" altLang="en-US" dirty="0">
                <a:solidFill>
                  <a:srgbClr val="C00000"/>
                </a:solidFill>
              </a:rPr>
              <a:t>： 半导体基础</a:t>
            </a:r>
          </a:p>
        </p:txBody>
      </p:sp>
      <p:sp>
        <p:nvSpPr>
          <p:cNvPr id="15" name="文本框 1">
            <a:extLst>
              <a:ext uri="{FF2B5EF4-FFF2-40B4-BE49-F238E27FC236}">
                <a16:creationId xmlns:a16="http://schemas.microsoft.com/office/drawing/2014/main" id="{84547908-76A9-EB42-9274-38EF3A20EA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2526476"/>
            <a:ext cx="121058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zh-CN" altLang="en-US" sz="2000" dirty="0">
                <a:ea typeface="宋体" panose="02010600030101010101" pitchFamily="2" charset="-122"/>
              </a:rPr>
              <a:t>晶体结构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6176C149-5C91-F246-AC5C-1A24F5B84A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6956" y="1752600"/>
            <a:ext cx="6830088" cy="2910873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7C0F66AB-6E3D-9F46-9C16-A2DC1F7844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53000" y="2683408"/>
            <a:ext cx="1816100" cy="520700"/>
          </a:xfrm>
          <a:prstGeom prst="rect">
            <a:avLst/>
          </a:prstGeom>
          <a:ln>
            <a:solidFill>
              <a:srgbClr val="C00000"/>
            </a:solidFill>
          </a:ln>
        </p:spPr>
      </p:pic>
      <p:sp>
        <p:nvSpPr>
          <p:cNvPr id="9" name="灯片编号占位符 1">
            <a:extLst>
              <a:ext uri="{FF2B5EF4-FFF2-40B4-BE49-F238E27FC236}">
                <a16:creationId xmlns:a16="http://schemas.microsoft.com/office/drawing/2014/main" id="{27384AAB-2D5B-274F-9E28-B39FDCB30033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40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20725257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5" name="Rectangle 2">
            <a:extLst>
              <a:ext uri="{FF2B5EF4-FFF2-40B4-BE49-F238E27FC236}">
                <a16:creationId xmlns:a16="http://schemas.microsoft.com/office/drawing/2014/main" id="{1BDDC5CB-C8CA-D548-BE85-99BDBB2EE99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200" y="152400"/>
            <a:ext cx="6629400" cy="1295400"/>
          </a:xfrm>
        </p:spPr>
        <p:txBody>
          <a:bodyPr/>
          <a:lstStyle/>
          <a:p>
            <a:r>
              <a:rPr lang="zh-CN" altLang="en-US" dirty="0">
                <a:ea typeface="宋体" panose="02010600030101010101" pitchFamily="2" charset="-122"/>
              </a:rPr>
              <a:t>电容效应</a:t>
            </a:r>
            <a:r>
              <a:rPr lang="en-US" altLang="zh-CN" dirty="0">
                <a:ea typeface="宋体" panose="02010600030101010101" pitchFamily="2" charset="-122"/>
              </a:rPr>
              <a:t>1</a:t>
            </a:r>
            <a:r>
              <a:rPr lang="zh-CN" altLang="en-US" dirty="0">
                <a:ea typeface="宋体" panose="02010600030101010101" pitchFamily="2" charset="-122"/>
              </a:rPr>
              <a:t>：反向偏置</a:t>
            </a:r>
            <a:r>
              <a:rPr lang="en-US" altLang="zh-CN" dirty="0">
                <a:ea typeface="宋体" panose="02010600030101010101" pitchFamily="2" charset="-122"/>
              </a:rPr>
              <a:t>—</a:t>
            </a:r>
            <a:r>
              <a:rPr lang="zh-CN" altLang="en-US" dirty="0">
                <a:ea typeface="宋体" panose="02010600030101010101" pitchFamily="2" charset="-122"/>
              </a:rPr>
              <a:t>可变结电容</a:t>
            </a:r>
            <a:endParaRPr lang="en-US" altLang="zh-CN" dirty="0">
              <a:ea typeface="宋体" panose="02010600030101010101" pitchFamily="2" charset="-122"/>
            </a:endParaRPr>
          </a:p>
        </p:txBody>
      </p:sp>
      <p:sp>
        <p:nvSpPr>
          <p:cNvPr id="74756" name="Rectangle 3">
            <a:extLst>
              <a:ext uri="{FF2B5EF4-FFF2-40B4-BE49-F238E27FC236}">
                <a16:creationId xmlns:a16="http://schemas.microsoft.com/office/drawing/2014/main" id="{A57924CA-4243-7A4B-BD19-E86C6FF38156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5410200"/>
            <a:ext cx="7772400" cy="12192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altLang="zh-CN" dirty="0">
                <a:ea typeface="宋体" panose="02010600030101010101" pitchFamily="2" charset="-122"/>
              </a:rPr>
              <a:t>The PN junction can be viewed as a </a:t>
            </a:r>
            <a:r>
              <a:rPr lang="en-US" altLang="zh-CN" b="1" dirty="0">
                <a:solidFill>
                  <a:srgbClr val="C00000"/>
                </a:solidFill>
                <a:ea typeface="宋体" panose="02010600030101010101" pitchFamily="2" charset="-122"/>
              </a:rPr>
              <a:t>capacitor</a:t>
            </a:r>
            <a:r>
              <a:rPr lang="en-US" altLang="zh-CN" dirty="0">
                <a:ea typeface="宋体" panose="02010600030101010101" pitchFamily="2" charset="-122"/>
              </a:rPr>
              <a:t>.  By varying V</a:t>
            </a:r>
            <a:r>
              <a:rPr lang="en-US" altLang="zh-CN" baseline="-25000" dirty="0">
                <a:ea typeface="宋体" panose="02010600030101010101" pitchFamily="2" charset="-122"/>
              </a:rPr>
              <a:t>R</a:t>
            </a:r>
            <a:r>
              <a:rPr lang="en-US" altLang="zh-CN" dirty="0">
                <a:ea typeface="宋体" panose="02010600030101010101" pitchFamily="2" charset="-122"/>
              </a:rPr>
              <a:t>, the depletion width changes, changing its capacitance value; therefore, the PN junction is actually a </a:t>
            </a:r>
            <a:r>
              <a:rPr lang="en-US" altLang="zh-CN" dirty="0">
                <a:solidFill>
                  <a:srgbClr val="0432FF"/>
                </a:solidFill>
                <a:ea typeface="宋体" panose="02010600030101010101" pitchFamily="2" charset="-122"/>
              </a:rPr>
              <a:t>voltage-dependent capacitor</a:t>
            </a:r>
            <a:r>
              <a:rPr lang="en-US" altLang="zh-CN" dirty="0">
                <a:ea typeface="宋体" panose="02010600030101010101" pitchFamily="2" charset="-122"/>
              </a:rPr>
              <a:t>.  </a:t>
            </a:r>
            <a:r>
              <a:rPr lang="zh-CN" altLang="en-US" sz="2000" b="1" dirty="0">
                <a:solidFill>
                  <a:srgbClr val="0432FF"/>
                </a:solidFill>
                <a:ea typeface="宋体" panose="02010600030101010101" pitchFamily="2" charset="-122"/>
              </a:rPr>
              <a:t>反向电压增加，耗尽区变宽，电容减小</a:t>
            </a:r>
            <a:endParaRPr lang="en-US" altLang="zh-CN" b="1" dirty="0">
              <a:solidFill>
                <a:srgbClr val="0432FF"/>
              </a:solidFill>
              <a:ea typeface="宋体" panose="02010600030101010101" pitchFamily="2" charset="-122"/>
            </a:endParaRPr>
          </a:p>
        </p:txBody>
      </p:sp>
      <p:pic>
        <p:nvPicPr>
          <p:cNvPr id="74757" name="Picture 6">
            <a:extLst>
              <a:ext uri="{FF2B5EF4-FFF2-40B4-BE49-F238E27FC236}">
                <a16:creationId xmlns:a16="http://schemas.microsoft.com/office/drawing/2014/main" id="{3AB056B5-5054-3B47-BD5C-B1D8B72FAC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00" y="1258888"/>
            <a:ext cx="7543800" cy="4090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灯片编号占位符 1">
            <a:extLst>
              <a:ext uri="{FF2B5EF4-FFF2-40B4-BE49-F238E27FC236}">
                <a16:creationId xmlns:a16="http://schemas.microsoft.com/office/drawing/2014/main" id="{4AA43DE6-F5CC-FE4F-9F1F-61E43BB14831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41</a:t>
            </a:fld>
            <a:endParaRPr lang="en-US" altLang="zh-CN" dirty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标题 1">
            <a:extLst>
              <a:ext uri="{FF2B5EF4-FFF2-40B4-BE49-F238E27FC236}">
                <a16:creationId xmlns:a16="http://schemas.microsoft.com/office/drawing/2014/main" id="{3ABED2BD-AE5A-7D4E-BF08-84D1AE82B1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ea typeface="宋体" panose="02010600030101010101" pitchFamily="2" charset="-122"/>
              </a:rPr>
              <a:t>结电容：耗尽区固定离子引起的</a:t>
            </a:r>
          </a:p>
        </p:txBody>
      </p:sp>
      <p:pic>
        <p:nvPicPr>
          <p:cNvPr id="75779" name="图片 6">
            <a:extLst>
              <a:ext uri="{FF2B5EF4-FFF2-40B4-BE49-F238E27FC236}">
                <a16:creationId xmlns:a16="http://schemas.microsoft.com/office/drawing/2014/main" id="{749C6AD5-A2CB-1E4A-A5F6-D5599586CB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2743200"/>
            <a:ext cx="4121150" cy="287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5780" name="页脚占位符 4">
            <a:extLst>
              <a:ext uri="{FF2B5EF4-FFF2-40B4-BE49-F238E27FC236}">
                <a16:creationId xmlns:a16="http://schemas.microsoft.com/office/drawing/2014/main" id="{90B567BF-22DC-8C4E-B51F-ABC773ECF91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endParaRPr lang="en-US" altLang="zh-CN" sz="1000"/>
          </a:p>
          <a:p>
            <a:r>
              <a:rPr lang="en-US" altLang="zh-CN" sz="1000"/>
              <a:t>Oxford University Publishing</a:t>
            </a:r>
          </a:p>
          <a:p>
            <a:r>
              <a:rPr lang="en-US" altLang="zh-CN" sz="1000"/>
              <a:t>Microelectronic Circuits by Adel S. Sedra and Kenneth C. Smith (0195323033)</a:t>
            </a:r>
          </a:p>
        </p:txBody>
      </p:sp>
      <p:pic>
        <p:nvPicPr>
          <p:cNvPr id="75781" name="图片 5">
            <a:extLst>
              <a:ext uri="{FF2B5EF4-FFF2-40B4-BE49-F238E27FC236}">
                <a16:creationId xmlns:a16="http://schemas.microsoft.com/office/drawing/2014/main" id="{B1564E91-A5A0-554C-9612-474A75DEA6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2794000"/>
            <a:ext cx="4013200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5782" name="图片 7">
            <a:extLst>
              <a:ext uri="{FF2B5EF4-FFF2-40B4-BE49-F238E27FC236}">
                <a16:creationId xmlns:a16="http://schemas.microsoft.com/office/drawing/2014/main" id="{9208E3DB-29E4-4848-A11B-E2D0EC2A0C8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4241800"/>
            <a:ext cx="1968500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灯片编号占位符 1">
            <a:extLst>
              <a:ext uri="{FF2B5EF4-FFF2-40B4-BE49-F238E27FC236}">
                <a16:creationId xmlns:a16="http://schemas.microsoft.com/office/drawing/2014/main" id="{C53847DE-E168-8447-8C69-2F45D07FC979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42</a:t>
            </a:fld>
            <a:endParaRPr lang="en-US" altLang="zh-CN" dirty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3" name="灯片编号占位符 6">
            <a:extLst>
              <a:ext uri="{FF2B5EF4-FFF2-40B4-BE49-F238E27FC236}">
                <a16:creationId xmlns:a16="http://schemas.microsoft.com/office/drawing/2014/main" id="{896B9067-26B4-9041-B325-45E590F6180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6BBEBCA3-FBDA-4E4C-90DD-BDE65D0C1477}" type="slidenum">
              <a:rPr lang="en-US" altLang="zh-CN" sz="1400" smtClean="0">
                <a:latin typeface="Arial" panose="020B0604020202020204" pitchFamily="34" charset="0"/>
              </a:rPr>
              <a:pPr>
                <a:spcBef>
                  <a:spcPct val="0"/>
                </a:spcBef>
                <a:buFontTx/>
                <a:buNone/>
              </a:pPr>
              <a:t>43</a:t>
            </a:fld>
            <a:endParaRPr lang="en-US" altLang="zh-CN" sz="1400">
              <a:latin typeface="Arial" panose="020B0604020202020204" pitchFamily="34" charset="0"/>
            </a:endParaRPr>
          </a:p>
        </p:txBody>
      </p:sp>
      <p:sp>
        <p:nvSpPr>
          <p:cNvPr id="76804" name="Rectangle 2">
            <a:extLst>
              <a:ext uri="{FF2B5EF4-FFF2-40B4-BE49-F238E27FC236}">
                <a16:creationId xmlns:a16="http://schemas.microsoft.com/office/drawing/2014/main" id="{FAFCFE83-5B39-C749-B56F-5E86C877198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>
                <a:ea typeface="宋体" panose="02010600030101010101" pitchFamily="2" charset="-122"/>
              </a:rPr>
              <a:t>Voltage-Dependent Capacitance</a:t>
            </a:r>
          </a:p>
        </p:txBody>
      </p:sp>
      <p:grpSp>
        <p:nvGrpSpPr>
          <p:cNvPr id="76806" name="Group 12">
            <a:extLst>
              <a:ext uri="{FF2B5EF4-FFF2-40B4-BE49-F238E27FC236}">
                <a16:creationId xmlns:a16="http://schemas.microsoft.com/office/drawing/2014/main" id="{5AD04A37-5187-444F-ADFC-B50B19A83DB9}"/>
              </a:ext>
            </a:extLst>
          </p:cNvPr>
          <p:cNvGrpSpPr>
            <a:grpSpLocks/>
          </p:cNvGrpSpPr>
          <p:nvPr/>
        </p:nvGrpSpPr>
        <p:grpSpPr bwMode="auto">
          <a:xfrm>
            <a:off x="4572000" y="1752600"/>
            <a:ext cx="2971800" cy="2362200"/>
            <a:chOff x="2880" y="1104"/>
            <a:chExt cx="1872" cy="1488"/>
          </a:xfrm>
        </p:grpSpPr>
        <p:sp>
          <p:nvSpPr>
            <p:cNvPr id="76808" name="AutoShape 9">
              <a:extLst>
                <a:ext uri="{FF2B5EF4-FFF2-40B4-BE49-F238E27FC236}">
                  <a16:creationId xmlns:a16="http://schemas.microsoft.com/office/drawing/2014/main" id="{279B3EC4-2498-2A4A-8EB9-AFD8C65C5B9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80" y="1104"/>
              <a:ext cx="1872" cy="1488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zh-CN" altLang="en-US" sz="1600">
                <a:ea typeface="宋体" panose="02010600030101010101" pitchFamily="2" charset="-122"/>
              </a:endParaRPr>
            </a:p>
          </p:txBody>
        </p:sp>
        <p:graphicFrame>
          <p:nvGraphicFramePr>
            <p:cNvPr id="76809" name="Object 5">
              <a:extLst>
                <a:ext uri="{FF2B5EF4-FFF2-40B4-BE49-F238E27FC236}">
                  <a16:creationId xmlns:a16="http://schemas.microsoft.com/office/drawing/2014/main" id="{9E971AE4-30A2-654A-BF5A-28E9DA154E51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3024" y="1200"/>
            <a:ext cx="1584" cy="119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2" imgW="66700400" imgH="50317400" progId="Equation.3">
                    <p:embed/>
                  </p:oleObj>
                </mc:Choice>
                <mc:Fallback>
                  <p:oleObj name="Equation" r:id="rId2" imgW="66700400" imgH="50317400" progId="Equation.3">
                    <p:embed/>
                    <p:pic>
                      <p:nvPicPr>
                        <p:cNvPr id="0" name="Object 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024" y="1200"/>
                          <a:ext cx="1584" cy="119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pic>
        <p:nvPicPr>
          <p:cNvPr id="76807" name="Picture 11">
            <a:extLst>
              <a:ext uri="{FF2B5EF4-FFF2-40B4-BE49-F238E27FC236}">
                <a16:creationId xmlns:a16="http://schemas.microsoft.com/office/drawing/2014/main" id="{8CBCD547-E3DE-D54B-AE44-C47CF2B001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1857375"/>
            <a:ext cx="3267075" cy="2371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文本占位符 2">
            <a:extLst>
              <a:ext uri="{FF2B5EF4-FFF2-40B4-BE49-F238E27FC236}">
                <a16:creationId xmlns:a16="http://schemas.microsoft.com/office/drawing/2014/main" id="{D3AB313D-6F26-964C-95D7-17CEDF25DDB8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152400" y="4946650"/>
            <a:ext cx="8839200" cy="1298575"/>
          </a:xfrm>
        </p:spPr>
        <p:txBody>
          <a:bodyPr/>
          <a:lstStyle/>
          <a:p>
            <a:r>
              <a:rPr lang="zh-CN" altLang="en-US" dirty="0">
                <a:ea typeface="宋体" panose="02010600030101010101" pitchFamily="2" charset="-122"/>
              </a:rPr>
              <a:t>外加电压变化 </a:t>
            </a:r>
            <a:r>
              <a:rPr lang="en-US" altLang="zh-CN" dirty="0">
                <a:ea typeface="宋体" panose="02010600030101010101" pitchFamily="2" charset="-122"/>
                <a:sym typeface="Wingdings" pitchFamily="2" charset="2"/>
              </a:rPr>
              <a:t> </a:t>
            </a:r>
            <a:r>
              <a:rPr lang="zh-CN" altLang="en-US" dirty="0">
                <a:ea typeface="宋体" panose="02010600030101010101" pitchFamily="2" charset="-122"/>
                <a:sym typeface="Wingdings" pitchFamily="2" charset="2"/>
              </a:rPr>
              <a:t>耗尽区宽度变化 </a:t>
            </a:r>
            <a:r>
              <a:rPr lang="en-US" altLang="zh-CN" dirty="0">
                <a:ea typeface="宋体" panose="02010600030101010101" pitchFamily="2" charset="-122"/>
                <a:sym typeface="Wingdings" pitchFamily="2" charset="2"/>
              </a:rPr>
              <a:t> </a:t>
            </a:r>
            <a:r>
              <a:rPr lang="zh-CN" altLang="en-US" dirty="0">
                <a:ea typeface="宋体" panose="02010600030101010101" pitchFamily="2" charset="-122"/>
                <a:sym typeface="Wingdings" pitchFamily="2" charset="2"/>
              </a:rPr>
              <a:t>耗尽区内储存的电荷变化 </a:t>
            </a:r>
            <a:r>
              <a:rPr lang="en-US" altLang="zh-CN" dirty="0">
                <a:ea typeface="宋体" panose="02010600030101010101" pitchFamily="2" charset="-122"/>
                <a:sym typeface="Wingdings" pitchFamily="2" charset="2"/>
              </a:rPr>
              <a:t> </a:t>
            </a:r>
            <a:r>
              <a:rPr lang="zh-CN" altLang="en-US" dirty="0">
                <a:ea typeface="宋体" panose="02010600030101010101" pitchFamily="2" charset="-122"/>
                <a:sym typeface="Wingdings" pitchFamily="2" charset="2"/>
              </a:rPr>
              <a:t>等效电容值变化；反向偏置时，能实现可变电容（</a:t>
            </a:r>
            <a:r>
              <a:rPr lang="zh-CN" altLang="en-US" dirty="0">
                <a:solidFill>
                  <a:srgbClr val="FF0000"/>
                </a:solidFill>
                <a:ea typeface="宋体" panose="02010600030101010101" pitchFamily="2" charset="-122"/>
                <a:sym typeface="Wingdings" pitchFamily="2" charset="2"/>
              </a:rPr>
              <a:t>变容二极管，</a:t>
            </a:r>
            <a:r>
              <a:rPr lang="en-US" altLang="zh-CN" dirty="0">
                <a:solidFill>
                  <a:srgbClr val="FF0000"/>
                </a:solidFill>
                <a:ea typeface="宋体" panose="02010600030101010101" pitchFamily="2" charset="-122"/>
                <a:sym typeface="Wingdings" pitchFamily="2" charset="2"/>
              </a:rPr>
              <a:t>Varactor</a:t>
            </a:r>
            <a:r>
              <a:rPr lang="zh-CN" altLang="en-US" dirty="0">
                <a:ea typeface="宋体" panose="02010600030101010101" pitchFamily="2" charset="-122"/>
                <a:sym typeface="Wingdings" pitchFamily="2" charset="2"/>
              </a:rPr>
              <a:t>）</a:t>
            </a:r>
            <a:endParaRPr lang="zh-CN" altLang="en-US" dirty="0">
              <a:ea typeface="宋体" panose="02010600030101010101" pitchFamily="2" charset="-122"/>
            </a:endParaRP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44D551C8-7051-914D-9157-C7D9F2C0B5B6}"/>
              </a:ext>
            </a:extLst>
          </p:cNvPr>
          <p:cNvSpPr/>
          <p:nvPr/>
        </p:nvSpPr>
        <p:spPr bwMode="auto">
          <a:xfrm>
            <a:off x="3581400" y="3810000"/>
            <a:ext cx="381000" cy="2286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10" name="灯片编号占位符 1">
            <a:extLst>
              <a:ext uri="{FF2B5EF4-FFF2-40B4-BE49-F238E27FC236}">
                <a16:creationId xmlns:a16="http://schemas.microsoft.com/office/drawing/2014/main" id="{828B7621-F1C1-2B4E-AB9B-495C46BFD2CB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43</a:t>
            </a:fld>
            <a:endParaRPr lang="en-US" altLang="zh-CN" dirty="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7" name="灯片编号占位符 6">
            <a:extLst>
              <a:ext uri="{FF2B5EF4-FFF2-40B4-BE49-F238E27FC236}">
                <a16:creationId xmlns:a16="http://schemas.microsoft.com/office/drawing/2014/main" id="{863B190C-7714-314D-8D67-292DE90CF2A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75BAFAF6-B2FA-AE4F-B7DF-23FB135869EB}" type="slidenum">
              <a:rPr lang="en-US" altLang="zh-CN" sz="1400" smtClean="0">
                <a:latin typeface="Arial" panose="020B0604020202020204" pitchFamily="34" charset="0"/>
              </a:rPr>
              <a:pPr>
                <a:spcBef>
                  <a:spcPct val="0"/>
                </a:spcBef>
                <a:buFontTx/>
                <a:buNone/>
              </a:pPr>
              <a:t>44</a:t>
            </a:fld>
            <a:endParaRPr lang="en-US" altLang="zh-CN" sz="1400">
              <a:latin typeface="Arial" panose="020B0604020202020204" pitchFamily="34" charset="0"/>
            </a:endParaRPr>
          </a:p>
        </p:txBody>
      </p:sp>
      <p:sp>
        <p:nvSpPr>
          <p:cNvPr id="77828" name="Rectangle 2">
            <a:extLst>
              <a:ext uri="{FF2B5EF4-FFF2-40B4-BE49-F238E27FC236}">
                <a16:creationId xmlns:a16="http://schemas.microsoft.com/office/drawing/2014/main" id="{B101A8D2-6267-2748-89FD-13D867010B1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33400" y="152400"/>
            <a:ext cx="7848600" cy="1276350"/>
          </a:xfrm>
        </p:spPr>
        <p:txBody>
          <a:bodyPr/>
          <a:lstStyle/>
          <a:p>
            <a:r>
              <a:rPr lang="en-US" altLang="zh-CN">
                <a:ea typeface="宋体" panose="02010600030101010101" pitchFamily="2" charset="-122"/>
              </a:rPr>
              <a:t>Voltage-Controlled Oscillator</a:t>
            </a:r>
            <a:br>
              <a:rPr lang="en-US" altLang="zh-CN">
                <a:ea typeface="宋体" panose="02010600030101010101" pitchFamily="2" charset="-122"/>
              </a:rPr>
            </a:br>
            <a:r>
              <a:rPr lang="zh-CN" altLang="en-US">
                <a:ea typeface="宋体" panose="02010600030101010101" pitchFamily="2" charset="-122"/>
              </a:rPr>
              <a:t>压控振荡器</a:t>
            </a:r>
            <a:endParaRPr lang="en-US" altLang="zh-CN">
              <a:ea typeface="宋体" panose="02010600030101010101" pitchFamily="2" charset="-122"/>
            </a:endParaRPr>
          </a:p>
        </p:txBody>
      </p:sp>
      <p:sp>
        <p:nvSpPr>
          <p:cNvPr id="77829" name="Rectangle 3">
            <a:extLst>
              <a:ext uri="{FF2B5EF4-FFF2-40B4-BE49-F238E27FC236}">
                <a16:creationId xmlns:a16="http://schemas.microsoft.com/office/drawing/2014/main" id="{6B451E78-594D-6642-A354-1284DEA1DBE0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4495800"/>
            <a:ext cx="7772400" cy="1828800"/>
          </a:xfrm>
        </p:spPr>
        <p:txBody>
          <a:bodyPr/>
          <a:lstStyle/>
          <a:p>
            <a:r>
              <a:rPr lang="en-US" altLang="zh-CN" dirty="0">
                <a:ea typeface="宋体" panose="02010600030101010101" pitchFamily="2" charset="-122"/>
              </a:rPr>
              <a:t>A very important application of a reverse-biased PN junction is VCO, in which an LC tank is used in an oscillator.  By changing V</a:t>
            </a:r>
            <a:r>
              <a:rPr lang="en-US" altLang="zh-CN" baseline="-25000" dirty="0">
                <a:ea typeface="宋体" panose="02010600030101010101" pitchFamily="2" charset="-122"/>
              </a:rPr>
              <a:t>R</a:t>
            </a:r>
            <a:r>
              <a:rPr lang="en-US" altLang="zh-CN" dirty="0">
                <a:ea typeface="宋体" panose="02010600030101010101" pitchFamily="2" charset="-122"/>
              </a:rPr>
              <a:t>, we can change C, which also changes the oscillation frequency.</a:t>
            </a:r>
            <a:r>
              <a:rPr lang="en-US" altLang="zh-CN" sz="1800" dirty="0">
                <a:ea typeface="宋体" panose="02010600030101010101" pitchFamily="2" charset="-122"/>
              </a:rPr>
              <a:t> </a:t>
            </a:r>
          </a:p>
        </p:txBody>
      </p:sp>
      <p:grpSp>
        <p:nvGrpSpPr>
          <p:cNvPr id="77830" name="Group 9">
            <a:extLst>
              <a:ext uri="{FF2B5EF4-FFF2-40B4-BE49-F238E27FC236}">
                <a16:creationId xmlns:a16="http://schemas.microsoft.com/office/drawing/2014/main" id="{04EFB8BF-9F7E-EF4E-890B-10FDC43DC855}"/>
              </a:ext>
            </a:extLst>
          </p:cNvPr>
          <p:cNvGrpSpPr>
            <a:grpSpLocks/>
          </p:cNvGrpSpPr>
          <p:nvPr/>
        </p:nvGrpSpPr>
        <p:grpSpPr bwMode="auto">
          <a:xfrm>
            <a:off x="4800600" y="2286000"/>
            <a:ext cx="2590800" cy="1066800"/>
            <a:chOff x="3024" y="1440"/>
            <a:chExt cx="1632" cy="672"/>
          </a:xfrm>
        </p:grpSpPr>
        <p:sp>
          <p:nvSpPr>
            <p:cNvPr id="77832" name="AutoShape 6">
              <a:extLst>
                <a:ext uri="{FF2B5EF4-FFF2-40B4-BE49-F238E27FC236}">
                  <a16:creationId xmlns:a16="http://schemas.microsoft.com/office/drawing/2014/main" id="{348F9C17-3434-C24F-B577-E2838A994DD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24" y="1440"/>
              <a:ext cx="1632" cy="672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zh-CN" altLang="en-US" sz="1600">
                <a:ea typeface="宋体" panose="02010600030101010101" pitchFamily="2" charset="-122"/>
              </a:endParaRPr>
            </a:p>
          </p:txBody>
        </p:sp>
        <p:graphicFrame>
          <p:nvGraphicFramePr>
            <p:cNvPr id="77833" name="Object 5">
              <a:extLst>
                <a:ext uri="{FF2B5EF4-FFF2-40B4-BE49-F238E27FC236}">
                  <a16:creationId xmlns:a16="http://schemas.microsoft.com/office/drawing/2014/main" id="{B4B35182-E7DA-F14A-A156-0AAD827E0872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3168" y="1459"/>
            <a:ext cx="1384" cy="56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2" imgW="41833800" imgH="16967200" progId="Equation.3">
                    <p:embed/>
                  </p:oleObj>
                </mc:Choice>
                <mc:Fallback>
                  <p:oleObj name="Equation" r:id="rId2" imgW="41833800" imgH="16967200" progId="Equation.3">
                    <p:embed/>
                    <p:pic>
                      <p:nvPicPr>
                        <p:cNvPr id="0" name="Object 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168" y="1459"/>
                          <a:ext cx="1384" cy="56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pic>
        <p:nvPicPr>
          <p:cNvPr id="77831" name="Picture 8">
            <a:extLst>
              <a:ext uri="{FF2B5EF4-FFF2-40B4-BE49-F238E27FC236}">
                <a16:creationId xmlns:a16="http://schemas.microsoft.com/office/drawing/2014/main" id="{886EC09F-9DA9-6D48-80C0-024140A4D6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752600"/>
            <a:ext cx="3324225" cy="199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灯片编号占位符 1">
            <a:extLst>
              <a:ext uri="{FF2B5EF4-FFF2-40B4-BE49-F238E27FC236}">
                <a16:creationId xmlns:a16="http://schemas.microsoft.com/office/drawing/2014/main" id="{18F37DDB-65EC-2A49-85DC-4C0124FDAE3F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44</a:t>
            </a:fld>
            <a:endParaRPr lang="en-US" altLang="zh-CN" dirty="0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5">
            <a:extLst>
              <a:ext uri="{FF2B5EF4-FFF2-40B4-BE49-F238E27FC236}">
                <a16:creationId xmlns:a16="http://schemas.microsoft.com/office/drawing/2014/main" id="{B3B31694-C59C-8644-A893-CCCC097DA8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33850" y="323373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zh-CN" altLang="en-US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98307" name="Rectangle 6">
            <a:extLst>
              <a:ext uri="{FF2B5EF4-FFF2-40B4-BE49-F238E27FC236}">
                <a16:creationId xmlns:a16="http://schemas.microsoft.com/office/drawing/2014/main" id="{8761770A-DB31-394E-B487-681E73AA16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52850" y="31670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zh-CN" altLang="en-US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98308" name="Rectangle 7">
            <a:extLst>
              <a:ext uri="{FF2B5EF4-FFF2-40B4-BE49-F238E27FC236}">
                <a16:creationId xmlns:a16="http://schemas.microsoft.com/office/drawing/2014/main" id="{93E8F440-DCE7-1A46-8870-7134E6A987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71950" y="3200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zh-CN" altLang="en-US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98309" name="Rectangle 8">
            <a:extLst>
              <a:ext uri="{FF2B5EF4-FFF2-40B4-BE49-F238E27FC236}">
                <a16:creationId xmlns:a16="http://schemas.microsoft.com/office/drawing/2014/main" id="{342F3251-587F-4245-AC23-DE7632F20B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86238" y="3200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zh-CN" altLang="en-US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98310" name="Rectangle 9">
            <a:extLst>
              <a:ext uri="{FF2B5EF4-FFF2-40B4-BE49-F238E27FC236}">
                <a16:creationId xmlns:a16="http://schemas.microsoft.com/office/drawing/2014/main" id="{46DB83A5-DCFF-B14F-8ADC-829679B135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71938" y="321468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zh-CN" altLang="en-US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98311" name="Rectangle 10">
            <a:extLst>
              <a:ext uri="{FF2B5EF4-FFF2-40B4-BE49-F238E27FC236}">
                <a16:creationId xmlns:a16="http://schemas.microsoft.com/office/drawing/2014/main" id="{77C6BFD8-6AED-9742-8DD5-229BE98AF3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76488" y="3200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zh-CN" altLang="en-US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98312" name="Rectangle 11">
            <a:extLst>
              <a:ext uri="{FF2B5EF4-FFF2-40B4-BE49-F238E27FC236}">
                <a16:creationId xmlns:a16="http://schemas.microsoft.com/office/drawing/2014/main" id="{109DCC5D-715E-0046-B05D-828BE2B8B4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00338" y="3200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zh-CN" altLang="en-US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98313" name="Rectangle 12">
            <a:extLst>
              <a:ext uri="{FF2B5EF4-FFF2-40B4-BE49-F238E27FC236}">
                <a16:creationId xmlns:a16="http://schemas.microsoft.com/office/drawing/2014/main" id="{07D01BC1-A541-8241-BB98-11869240A8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5138" y="1035845"/>
            <a:ext cx="8153400" cy="30469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342900" indent="-342900" algn="just" eaLnBrk="1" hangingPunct="1">
              <a:spcBef>
                <a:spcPct val="0"/>
              </a:spcBef>
            </a:pPr>
            <a:r>
              <a:rPr kumimoji="1" lang="zh-CN" altLang="en-US" b="1" dirty="0">
                <a:solidFill>
                  <a:srgbClr val="00B05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正向偏压</a:t>
            </a:r>
            <a:r>
              <a:rPr kumimoji="1" lang="zh-CN" altLang="en-US" dirty="0">
                <a:latin typeface="Times New Roman" panose="02020603050405020304" pitchFamily="18" charset="0"/>
                <a:ea typeface="宋体" panose="02010600030101010101" pitchFamily="2" charset="-122"/>
              </a:rPr>
              <a:t>时，大量电流可以流过结，因此也代表中性区有大量的移动载流子．这些随着偏压增加的移动载流子增量会贡献出额外的一项电容，称为</a:t>
            </a:r>
            <a:r>
              <a:rPr kumimoji="1" lang="zh-CN" altLang="en-US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扩散电</a:t>
            </a:r>
            <a:r>
              <a:rPr kumimoji="1" lang="zh-CN" altLang="en-US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容</a:t>
            </a:r>
            <a:r>
              <a:rPr kumimoji="1" lang="zh-CN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（</a:t>
            </a:r>
            <a:r>
              <a:rPr kumimoji="1" lang="zh-CN" altLang="en-US" b="1" dirty="0">
                <a:latin typeface="宋体" panose="02010600030101010101" pitchFamily="2" charset="-122"/>
                <a:ea typeface="宋体" panose="02010600030101010101" pitchFamily="2" charset="-122"/>
              </a:rPr>
              <a:t>反偏时为耗尽区固定离子电荷引起的结电容）</a:t>
            </a:r>
            <a:r>
              <a:rPr kumimoji="1" lang="zh-CN" altLang="en-US" dirty="0">
                <a:latin typeface="宋体" panose="02010600030101010101" pitchFamily="2" charset="-122"/>
                <a:ea typeface="宋体" panose="02010600030101010101" pitchFamily="2" charset="-122"/>
              </a:rPr>
              <a:t> </a:t>
            </a:r>
            <a:endParaRPr kumimoji="1" lang="en-US" altLang="zh-CN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342900" indent="-342900" algn="just" eaLnBrk="1" hangingPunct="1">
              <a:spcBef>
                <a:spcPct val="0"/>
              </a:spcBef>
            </a:pPr>
            <a:endParaRPr kumimoji="1" lang="en-US" altLang="zh-CN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342900" indent="-342900" algn="just" eaLnBrk="1" hangingPunct="1">
              <a:spcBef>
                <a:spcPct val="0"/>
              </a:spcBef>
            </a:pPr>
            <a:r>
              <a:rPr lang="zh-CN" altLang="en-US" dirty="0">
                <a:solidFill>
                  <a:srgbClr val="0432FF"/>
                </a:solidFill>
                <a:ea typeface="宋体" panose="02010600030101010101" pitchFamily="2" charset="-122"/>
                <a:sym typeface="Wingdings" pitchFamily="2" charset="2"/>
              </a:rPr>
              <a:t>正向偏压增加</a:t>
            </a:r>
            <a:r>
              <a:rPr lang="en-US" altLang="zh-CN" dirty="0">
                <a:ea typeface="宋体" panose="02010600030101010101" pitchFamily="2" charset="-122"/>
                <a:sym typeface="Wingdings" pitchFamily="2" charset="2"/>
              </a:rPr>
              <a:t></a:t>
            </a:r>
            <a:r>
              <a:rPr lang="zh-CN" altLang="en-US" dirty="0">
                <a:ea typeface="宋体" panose="02010600030101010101" pitchFamily="2" charset="-122"/>
                <a:sym typeface="Wingdings" pitchFamily="2" charset="2"/>
              </a:rPr>
              <a:t>超量少子的浓度和梯度都增加</a:t>
            </a:r>
            <a:r>
              <a:rPr lang="en-US" altLang="zh-CN" dirty="0">
                <a:ea typeface="宋体" panose="02010600030101010101" pitchFamily="2" charset="-122"/>
                <a:sym typeface="Wingdings" pitchFamily="2" charset="2"/>
              </a:rPr>
              <a:t></a:t>
            </a:r>
            <a:r>
              <a:rPr lang="zh-CN" altLang="en-US" dirty="0">
                <a:ea typeface="宋体" panose="02010600030101010101" pitchFamily="2" charset="-122"/>
                <a:sym typeface="Wingdings" pitchFamily="2" charset="2"/>
              </a:rPr>
              <a:t>正向电流增加、存储电荷增加</a:t>
            </a:r>
            <a:r>
              <a:rPr lang="en-US" altLang="zh-CN" dirty="0">
                <a:ea typeface="宋体" panose="02010600030101010101" pitchFamily="2" charset="-122"/>
                <a:sym typeface="Wingdings" pitchFamily="2" charset="2"/>
              </a:rPr>
              <a:t></a:t>
            </a:r>
            <a:r>
              <a:rPr lang="zh-CN" altLang="en-US" dirty="0">
                <a:ea typeface="宋体" panose="02010600030101010101" pitchFamily="2" charset="-122"/>
                <a:sym typeface="Wingdings" pitchFamily="2" charset="2"/>
              </a:rPr>
              <a:t>等效的</a:t>
            </a:r>
            <a:r>
              <a:rPr lang="zh-CN" altLang="en-US" dirty="0">
                <a:solidFill>
                  <a:srgbClr val="0432FF"/>
                </a:solidFill>
                <a:ea typeface="宋体" panose="02010600030101010101" pitchFamily="2" charset="-122"/>
                <a:sym typeface="Wingdings" pitchFamily="2" charset="2"/>
              </a:rPr>
              <a:t>扩散电容增加</a:t>
            </a:r>
            <a:r>
              <a:rPr lang="zh-CN" altLang="en-US" dirty="0">
                <a:ea typeface="宋体" panose="02010600030101010101" pitchFamily="2" charset="-122"/>
                <a:sym typeface="Wingdings" pitchFamily="2" charset="2"/>
              </a:rPr>
              <a:t>；</a:t>
            </a:r>
            <a:endParaRPr lang="zh-CN" altLang="en-US" dirty="0">
              <a:ea typeface="宋体" panose="02010600030101010101" pitchFamily="2" charset="-122"/>
            </a:endParaRPr>
          </a:p>
          <a:p>
            <a:pPr algn="just" eaLnBrk="1" hangingPunct="1">
              <a:spcBef>
                <a:spcPct val="0"/>
              </a:spcBef>
              <a:buFontTx/>
              <a:buNone/>
            </a:pPr>
            <a:endParaRPr kumimoji="1" lang="zh-CN" altLang="en-US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98315" name="Rectangle 21">
            <a:extLst>
              <a:ext uri="{FF2B5EF4-FFF2-40B4-BE49-F238E27FC236}">
                <a16:creationId xmlns:a16="http://schemas.microsoft.com/office/drawing/2014/main" id="{D078F468-F742-3E45-B7E9-77D41B39F7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48100" y="318611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zh-CN" altLang="en-US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98316" name="Rectangle 23">
            <a:extLst>
              <a:ext uri="{FF2B5EF4-FFF2-40B4-BE49-F238E27FC236}">
                <a16:creationId xmlns:a16="http://schemas.microsoft.com/office/drawing/2014/main" id="{1A9DF00F-E1FD-384B-9CA5-75459DF566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52888" y="319563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zh-CN" altLang="en-US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98317" name="Rectangle 27">
            <a:extLst>
              <a:ext uri="{FF2B5EF4-FFF2-40B4-BE49-F238E27FC236}">
                <a16:creationId xmlns:a16="http://schemas.microsoft.com/office/drawing/2014/main" id="{B3F17528-2C3F-024D-8C3E-116F4B6818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3400" y="304800"/>
            <a:ext cx="8153400" cy="42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3500" tIns="25400" rIns="63500" bIns="25400"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87000"/>
              </a:lnSpc>
              <a:spcBef>
                <a:spcPct val="0"/>
              </a:spcBef>
              <a:buFontTx/>
              <a:buNone/>
            </a:pPr>
            <a:r>
              <a:rPr lang="zh-CN" altLang="en-US" sz="2800" b="1" dirty="0">
                <a:solidFill>
                  <a:schemeClr val="accent2"/>
                </a:solidFill>
                <a:latin typeface="楷体_GB2312" pitchFamily="49" charset="-122"/>
                <a:ea typeface="楷体_GB2312" pitchFamily="49" charset="-122"/>
              </a:rPr>
              <a:t>电容效应</a:t>
            </a:r>
            <a:r>
              <a:rPr lang="en-US" altLang="zh-CN" sz="2800" b="1" dirty="0">
                <a:solidFill>
                  <a:schemeClr val="accent2"/>
                </a:solidFill>
                <a:latin typeface="楷体_GB2312" pitchFamily="49" charset="-122"/>
                <a:ea typeface="楷体_GB2312" pitchFamily="49" charset="-122"/>
              </a:rPr>
              <a:t>2</a:t>
            </a:r>
            <a:r>
              <a:rPr lang="zh-CN" altLang="en-US" sz="2800" b="1" dirty="0">
                <a:solidFill>
                  <a:schemeClr val="accent2"/>
                </a:solidFill>
                <a:latin typeface="楷体_GB2312" pitchFamily="49" charset="-122"/>
                <a:ea typeface="楷体_GB2312" pitchFamily="49" charset="-122"/>
              </a:rPr>
              <a:t>：正向偏置</a:t>
            </a:r>
            <a:r>
              <a:rPr lang="en-US" altLang="zh-CN" sz="2800" b="1" dirty="0">
                <a:solidFill>
                  <a:schemeClr val="accent2"/>
                </a:solidFill>
                <a:latin typeface="楷体_GB2312" pitchFamily="49" charset="-122"/>
                <a:ea typeface="楷体_GB2312" pitchFamily="49" charset="-122"/>
              </a:rPr>
              <a:t>--</a:t>
            </a:r>
            <a:r>
              <a:rPr lang="zh-CN" altLang="en-US" sz="2800" b="1" dirty="0">
                <a:solidFill>
                  <a:schemeClr val="accent2"/>
                </a:solidFill>
                <a:latin typeface="楷体_GB2312" pitchFamily="49" charset="-122"/>
                <a:ea typeface="楷体_GB2312" pitchFamily="49" charset="-122"/>
              </a:rPr>
              <a:t>扩散电容</a:t>
            </a:r>
          </a:p>
        </p:txBody>
      </p:sp>
      <p:pic>
        <p:nvPicPr>
          <p:cNvPr id="98318" name="图片 1">
            <a:extLst>
              <a:ext uri="{FF2B5EF4-FFF2-40B4-BE49-F238E27FC236}">
                <a16:creationId xmlns:a16="http://schemas.microsoft.com/office/drawing/2014/main" id="{04934403-69A5-E04F-B6FD-A8DB53DEB1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3962400"/>
            <a:ext cx="5238750" cy="2867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8320" name="图片 3">
            <a:extLst>
              <a:ext uri="{FF2B5EF4-FFF2-40B4-BE49-F238E27FC236}">
                <a16:creationId xmlns:a16="http://schemas.microsoft.com/office/drawing/2014/main" id="{F2D5C439-05CD-FC4E-BE6D-E079F2EB05B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4432" y="5119579"/>
            <a:ext cx="1320800" cy="67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图片 2">
            <a:extLst>
              <a:ext uri="{FF2B5EF4-FFF2-40B4-BE49-F238E27FC236}">
                <a16:creationId xmlns:a16="http://schemas.microsoft.com/office/drawing/2014/main" id="{F0551A5D-F687-C04D-BC68-ED633B61569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4236" y="4144635"/>
            <a:ext cx="3905250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灯片编号占位符 1">
            <a:extLst>
              <a:ext uri="{FF2B5EF4-FFF2-40B4-BE49-F238E27FC236}">
                <a16:creationId xmlns:a16="http://schemas.microsoft.com/office/drawing/2014/main" id="{0F994867-3368-F840-BAE4-AD4F94D93A62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45</a:t>
            </a:fld>
            <a:endParaRPr lang="en-US" altLang="zh-CN" dirty="0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灯片编号占位符 6">
            <a:extLst>
              <a:ext uri="{FF2B5EF4-FFF2-40B4-BE49-F238E27FC236}">
                <a16:creationId xmlns:a16="http://schemas.microsoft.com/office/drawing/2014/main" id="{E894092A-FFFF-B04E-A761-B1188FE331F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E67A8E46-ED3D-334F-97D9-F004C4B07D75}" type="slidenum">
              <a:rPr lang="en-US" altLang="zh-CN" sz="1400" smtClean="0">
                <a:latin typeface="Arial" panose="020B0604020202020204" pitchFamily="34" charset="0"/>
              </a:rPr>
              <a:pPr>
                <a:spcBef>
                  <a:spcPct val="0"/>
                </a:spcBef>
                <a:buFontTx/>
                <a:buNone/>
              </a:pPr>
              <a:t>46</a:t>
            </a:fld>
            <a:endParaRPr lang="en-US" altLang="zh-CN" sz="1400">
              <a:latin typeface="Arial" panose="020B0604020202020204" pitchFamily="34" charset="0"/>
            </a:endParaRPr>
          </a:p>
        </p:txBody>
      </p:sp>
      <p:sp>
        <p:nvSpPr>
          <p:cNvPr id="6147" name="Rectangle 2">
            <a:extLst>
              <a:ext uri="{FF2B5EF4-FFF2-40B4-BE49-F238E27FC236}">
                <a16:creationId xmlns:a16="http://schemas.microsoft.com/office/drawing/2014/main" id="{690B82DE-07ED-2F48-AF72-740746421E9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200" y="152400"/>
            <a:ext cx="4724400" cy="1295400"/>
          </a:xfrm>
        </p:spPr>
        <p:txBody>
          <a:bodyPr/>
          <a:lstStyle/>
          <a:p>
            <a:r>
              <a:rPr lang="en-US" altLang="zh-CN">
                <a:ea typeface="宋体" panose="02010600030101010101" pitchFamily="2" charset="-122"/>
              </a:rPr>
              <a:t>PN</a:t>
            </a:r>
            <a:r>
              <a:rPr lang="zh-CN" altLang="en-US">
                <a:ea typeface="宋体" panose="02010600030101010101" pitchFamily="2" charset="-122"/>
              </a:rPr>
              <a:t>结的</a:t>
            </a:r>
            <a:r>
              <a:rPr lang="en-US" altLang="zh-CN">
                <a:ea typeface="宋体" panose="02010600030101010101" pitchFamily="2" charset="-122"/>
              </a:rPr>
              <a:t>I/V</a:t>
            </a:r>
            <a:r>
              <a:rPr lang="zh-CN" altLang="en-US">
                <a:ea typeface="宋体" panose="02010600030101010101" pitchFamily="2" charset="-122"/>
              </a:rPr>
              <a:t>特性（伏安特性）</a:t>
            </a:r>
            <a:endParaRPr lang="en-US" altLang="zh-CN">
              <a:ea typeface="宋体" panose="02010600030101010101" pitchFamily="2" charset="-122"/>
            </a:endParaRPr>
          </a:p>
        </p:txBody>
      </p:sp>
      <p:sp>
        <p:nvSpPr>
          <p:cNvPr id="6148" name="Rectangle 3">
            <a:extLst>
              <a:ext uri="{FF2B5EF4-FFF2-40B4-BE49-F238E27FC236}">
                <a16:creationId xmlns:a16="http://schemas.microsoft.com/office/drawing/2014/main" id="{B0579A9F-EB06-DA46-80FA-5ADDFB60237F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5105400"/>
            <a:ext cx="7772400" cy="1447800"/>
          </a:xfrm>
        </p:spPr>
        <p:txBody>
          <a:bodyPr/>
          <a:lstStyle/>
          <a:p>
            <a:r>
              <a:rPr lang="zh-CN" altLang="en-US">
                <a:ea typeface="宋体" panose="02010600030101010101" pitchFamily="2" charset="-122"/>
              </a:rPr>
              <a:t>正向、反向都可以用统一的公式表达</a:t>
            </a:r>
            <a:endParaRPr lang="en-US" altLang="zh-CN">
              <a:ea typeface="宋体" panose="02010600030101010101" pitchFamily="2" charset="-122"/>
            </a:endParaRPr>
          </a:p>
          <a:p>
            <a:pPr lvl="1"/>
            <a:r>
              <a:rPr lang="zh-CN" altLang="en-US">
                <a:ea typeface="宋体" panose="02010600030101010101" pitchFamily="2" charset="-122"/>
              </a:rPr>
              <a:t>正向特性：</a:t>
            </a:r>
            <a:r>
              <a:rPr lang="zh-CN" altLang="en-US">
                <a:solidFill>
                  <a:srgbClr val="FF0000"/>
                </a:solidFill>
                <a:ea typeface="宋体" panose="02010600030101010101" pitchFamily="2" charset="-122"/>
              </a:rPr>
              <a:t>指数</a:t>
            </a:r>
            <a:r>
              <a:rPr lang="zh-CN" altLang="en-US">
                <a:ea typeface="宋体" panose="02010600030101010101" pitchFamily="2" charset="-122"/>
              </a:rPr>
              <a:t>关系；反向特性：恒定电流</a:t>
            </a:r>
            <a:endParaRPr lang="en-US" altLang="zh-CN">
              <a:ea typeface="宋体" panose="02010600030101010101" pitchFamily="2" charset="-122"/>
            </a:endParaRPr>
          </a:p>
          <a:p>
            <a:pPr lvl="1"/>
            <a:r>
              <a:rPr lang="zh-CN" altLang="en-US">
                <a:ea typeface="宋体" panose="02010600030101010101" pitchFamily="2" charset="-122"/>
              </a:rPr>
              <a:t>室温下</a:t>
            </a:r>
            <a:r>
              <a:rPr lang="en-US" altLang="zh-CN">
                <a:solidFill>
                  <a:srgbClr val="FF0000"/>
                </a:solidFill>
                <a:ea typeface="宋体" panose="02010600030101010101" pitchFamily="2" charset="-122"/>
              </a:rPr>
              <a:t>V</a:t>
            </a:r>
            <a:r>
              <a:rPr lang="en-US" altLang="zh-CN" baseline="-25000">
                <a:solidFill>
                  <a:srgbClr val="FF0000"/>
                </a:solidFill>
                <a:ea typeface="宋体" panose="02010600030101010101" pitchFamily="2" charset="-122"/>
              </a:rPr>
              <a:t>T</a:t>
            </a:r>
            <a:r>
              <a:rPr lang="en-US" altLang="zh-CN">
                <a:solidFill>
                  <a:srgbClr val="FF0000"/>
                </a:solidFill>
                <a:ea typeface="宋体" panose="02010600030101010101" pitchFamily="2" charset="-122"/>
              </a:rPr>
              <a:t>=26 mV</a:t>
            </a:r>
          </a:p>
        </p:txBody>
      </p:sp>
      <p:pic>
        <p:nvPicPr>
          <p:cNvPr id="6150" name="Picture 8">
            <a:extLst>
              <a:ext uri="{FF2B5EF4-FFF2-40B4-BE49-F238E27FC236}">
                <a16:creationId xmlns:a16="http://schemas.microsoft.com/office/drawing/2014/main" id="{CB91354C-6947-E74C-BA96-E018076C64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600200"/>
            <a:ext cx="4400550" cy="279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51C0CE22-48D3-684C-BC41-56199C7EAF5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45150" y="2908300"/>
            <a:ext cx="1816100" cy="520700"/>
          </a:xfrm>
          <a:prstGeom prst="rect">
            <a:avLst/>
          </a:prstGeom>
          <a:ln>
            <a:solidFill>
              <a:srgbClr val="C00000"/>
            </a:solidFill>
          </a:ln>
        </p:spPr>
      </p:pic>
      <p:sp>
        <p:nvSpPr>
          <p:cNvPr id="10" name="灯片编号占位符 1">
            <a:extLst>
              <a:ext uri="{FF2B5EF4-FFF2-40B4-BE49-F238E27FC236}">
                <a16:creationId xmlns:a16="http://schemas.microsoft.com/office/drawing/2014/main" id="{C8C2E035-FD81-2C45-85AA-9395D7243404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46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42635058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5" name="灯片编号占位符 5">
            <a:extLst>
              <a:ext uri="{FF2B5EF4-FFF2-40B4-BE49-F238E27FC236}">
                <a16:creationId xmlns:a16="http://schemas.microsoft.com/office/drawing/2014/main" id="{75FE9BD0-AF52-4E42-B6E8-7F6E9A2EFE7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712FD7E7-5C0D-4F46-B49D-082FBA116E8F}" type="slidenum">
              <a:rPr lang="en-US" altLang="zh-CN" sz="1400" smtClean="0">
                <a:latin typeface="Arial" panose="020B0604020202020204" pitchFamily="34" charset="0"/>
              </a:rPr>
              <a:pPr>
                <a:spcBef>
                  <a:spcPct val="0"/>
                </a:spcBef>
                <a:buFontTx/>
                <a:buNone/>
              </a:pPr>
              <a:t>47</a:t>
            </a:fld>
            <a:endParaRPr lang="en-US" altLang="zh-CN" sz="1400">
              <a:latin typeface="Arial" panose="020B0604020202020204" pitchFamily="34" charset="0"/>
            </a:endParaRPr>
          </a:p>
        </p:txBody>
      </p:sp>
      <p:sp>
        <p:nvSpPr>
          <p:cNvPr id="100356" name="Rectangle 2">
            <a:extLst>
              <a:ext uri="{FF2B5EF4-FFF2-40B4-BE49-F238E27FC236}">
                <a16:creationId xmlns:a16="http://schemas.microsoft.com/office/drawing/2014/main" id="{8BEC93FD-D008-C447-BB7E-F352FC0F354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>
                <a:ea typeface="宋体" panose="02010600030101010101" pitchFamily="2" charset="-122"/>
              </a:rPr>
              <a:t>Parallel PN Junctions</a:t>
            </a:r>
          </a:p>
        </p:txBody>
      </p:sp>
      <p:sp>
        <p:nvSpPr>
          <p:cNvPr id="100357" name="Rectangle 3">
            <a:extLst>
              <a:ext uri="{FF2B5EF4-FFF2-40B4-BE49-F238E27FC236}">
                <a16:creationId xmlns:a16="http://schemas.microsoft.com/office/drawing/2014/main" id="{C509AB1D-B362-6843-8A97-2C4B37C06303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4572000"/>
            <a:ext cx="7772400" cy="1530350"/>
          </a:xfrm>
        </p:spPr>
        <p:txBody>
          <a:bodyPr/>
          <a:lstStyle/>
          <a:p>
            <a:r>
              <a:rPr lang="en-US" altLang="zh-CN" dirty="0">
                <a:ea typeface="宋体" panose="02010600030101010101" pitchFamily="2" charset="-122"/>
              </a:rPr>
              <a:t>Since junction currents are proportional to the junction’s cross-section area.  Two PN junctions put in parallel are effectively one PN junction with twice the cross-section area, and hence twice the current.</a:t>
            </a:r>
          </a:p>
        </p:txBody>
      </p:sp>
      <p:pic>
        <p:nvPicPr>
          <p:cNvPr id="100358" name="Picture 6">
            <a:extLst>
              <a:ext uri="{FF2B5EF4-FFF2-40B4-BE49-F238E27FC236}">
                <a16:creationId xmlns:a16="http://schemas.microsoft.com/office/drawing/2014/main" id="{A8C88BAF-B360-1E46-9E98-7CC79137DB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828800"/>
            <a:ext cx="8534400" cy="2411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灯片编号占位符 1">
            <a:extLst>
              <a:ext uri="{FF2B5EF4-FFF2-40B4-BE49-F238E27FC236}">
                <a16:creationId xmlns:a16="http://schemas.microsoft.com/office/drawing/2014/main" id="{4424FFAB-3C9D-E543-BB9E-C5997CF77550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47</a:t>
            </a:fld>
            <a:endParaRPr lang="en-US" altLang="zh-CN" dirty="0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灯片编号占位符 5">
            <a:extLst>
              <a:ext uri="{FF2B5EF4-FFF2-40B4-BE49-F238E27FC236}">
                <a16:creationId xmlns:a16="http://schemas.microsoft.com/office/drawing/2014/main" id="{09014F13-CB4B-AF4D-AD57-2F7B0412A7C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70CE04CA-A04C-404C-8F68-7D85969FA82F}" type="slidenum">
              <a:rPr lang="en-US" altLang="zh-CN" sz="1400" smtClean="0">
                <a:latin typeface="Arial" panose="020B0604020202020204" pitchFamily="34" charset="0"/>
              </a:rPr>
              <a:pPr>
                <a:spcBef>
                  <a:spcPct val="0"/>
                </a:spcBef>
                <a:buFontTx/>
                <a:buNone/>
              </a:pPr>
              <a:t>48</a:t>
            </a:fld>
            <a:endParaRPr lang="en-US" altLang="zh-CN" sz="1400">
              <a:latin typeface="Arial" panose="020B0604020202020204" pitchFamily="34" charset="0"/>
            </a:endParaRPr>
          </a:p>
        </p:txBody>
      </p:sp>
      <p:sp>
        <p:nvSpPr>
          <p:cNvPr id="8196" name="Rectangle 2">
            <a:extLst>
              <a:ext uri="{FF2B5EF4-FFF2-40B4-BE49-F238E27FC236}">
                <a16:creationId xmlns:a16="http://schemas.microsoft.com/office/drawing/2014/main" id="{90C79E4B-A61F-2442-ADD7-21A38BB8450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09600" y="152400"/>
            <a:ext cx="7848600" cy="708025"/>
          </a:xfrm>
        </p:spPr>
        <p:txBody>
          <a:bodyPr/>
          <a:lstStyle/>
          <a:p>
            <a:r>
              <a:rPr lang="zh-CN" altLang="en-US">
                <a:ea typeface="宋体" panose="02010600030101010101" pitchFamily="2" charset="-122"/>
              </a:rPr>
              <a:t>反向击穿区</a:t>
            </a:r>
            <a:endParaRPr lang="en-US" altLang="zh-CN">
              <a:ea typeface="宋体" panose="02010600030101010101" pitchFamily="2" charset="-122"/>
            </a:endParaRPr>
          </a:p>
        </p:txBody>
      </p:sp>
      <p:sp>
        <p:nvSpPr>
          <p:cNvPr id="8197" name="Rectangle 3">
            <a:extLst>
              <a:ext uri="{FF2B5EF4-FFF2-40B4-BE49-F238E27FC236}">
                <a16:creationId xmlns:a16="http://schemas.microsoft.com/office/drawing/2014/main" id="{9F872FF0-FF26-F046-A0A6-6A58FB59E9A2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5029200"/>
            <a:ext cx="7772400" cy="774700"/>
          </a:xfrm>
        </p:spPr>
        <p:txBody>
          <a:bodyPr/>
          <a:lstStyle/>
          <a:p>
            <a:r>
              <a:rPr lang="zh-CN" altLang="en-US">
                <a:ea typeface="宋体" panose="02010600030101010101" pitchFamily="2" charset="-122"/>
              </a:rPr>
              <a:t>当反向电压过大时，会发生击穿；</a:t>
            </a:r>
            <a:endParaRPr lang="en-US" altLang="zh-CN">
              <a:ea typeface="宋体" panose="02010600030101010101" pitchFamily="2" charset="-122"/>
            </a:endParaRPr>
          </a:p>
          <a:p>
            <a:pPr lvl="1"/>
            <a:r>
              <a:rPr lang="zh-CN" altLang="en-US">
                <a:ea typeface="宋体" panose="02010600030101010101" pitchFamily="2" charset="-122"/>
              </a:rPr>
              <a:t>击穿特性：电压恒定</a:t>
            </a:r>
            <a:endParaRPr lang="en-US" altLang="zh-CN">
              <a:ea typeface="宋体" panose="02010600030101010101" pitchFamily="2" charset="-122"/>
            </a:endParaRPr>
          </a:p>
        </p:txBody>
      </p:sp>
      <p:pic>
        <p:nvPicPr>
          <p:cNvPr id="8198" name="Picture 6">
            <a:extLst>
              <a:ext uri="{FF2B5EF4-FFF2-40B4-BE49-F238E27FC236}">
                <a16:creationId xmlns:a16="http://schemas.microsoft.com/office/drawing/2014/main" id="{8A941C2E-4DFA-8F4C-BD1D-37773CA58F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1600200"/>
            <a:ext cx="4724400" cy="2751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灯片编号占位符 1">
            <a:extLst>
              <a:ext uri="{FF2B5EF4-FFF2-40B4-BE49-F238E27FC236}">
                <a16:creationId xmlns:a16="http://schemas.microsoft.com/office/drawing/2014/main" id="{E404479E-B321-B245-8166-131E5397A609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48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88806534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2">
            <a:extLst>
              <a:ext uri="{FF2B5EF4-FFF2-40B4-BE49-F238E27FC236}">
                <a16:creationId xmlns:a16="http://schemas.microsoft.com/office/drawing/2014/main" id="{A71D838B-200D-D14C-AA54-4FFF35095D3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200" y="152400"/>
            <a:ext cx="6781800" cy="1295400"/>
          </a:xfrm>
        </p:spPr>
        <p:txBody>
          <a:bodyPr/>
          <a:lstStyle/>
          <a:p>
            <a:r>
              <a:rPr lang="zh-CN" altLang="en-US">
                <a:ea typeface="宋体" panose="02010600030101010101" pitchFamily="2" charset="-122"/>
              </a:rPr>
              <a:t>反向击穿的两种机理：齐纳（</a:t>
            </a:r>
            <a:r>
              <a:rPr lang="en-US" altLang="zh-CN">
                <a:ea typeface="宋体" panose="02010600030101010101" pitchFamily="2" charset="-122"/>
              </a:rPr>
              <a:t>Zener</a:t>
            </a:r>
            <a:r>
              <a:rPr lang="zh-CN" altLang="en-US">
                <a:ea typeface="宋体" panose="02010600030101010101" pitchFamily="2" charset="-122"/>
              </a:rPr>
              <a:t>）击穿</a:t>
            </a:r>
            <a:r>
              <a:rPr lang="en-US" altLang="zh-CN">
                <a:ea typeface="宋体" panose="02010600030101010101" pitchFamily="2" charset="-122"/>
              </a:rPr>
              <a:t> vs. </a:t>
            </a:r>
            <a:r>
              <a:rPr lang="zh-CN" altLang="en-US">
                <a:ea typeface="宋体" panose="02010600030101010101" pitchFamily="2" charset="-122"/>
              </a:rPr>
              <a:t>雪崩（</a:t>
            </a:r>
            <a:r>
              <a:rPr lang="en-US" altLang="zh-CN">
                <a:ea typeface="宋体" panose="02010600030101010101" pitchFamily="2" charset="-122"/>
              </a:rPr>
              <a:t>Avalanche </a:t>
            </a:r>
            <a:r>
              <a:rPr lang="zh-CN" altLang="en-US">
                <a:ea typeface="宋体" panose="02010600030101010101" pitchFamily="2" charset="-122"/>
              </a:rPr>
              <a:t>）击穿</a:t>
            </a:r>
            <a:endParaRPr lang="en-US" altLang="zh-CN">
              <a:ea typeface="宋体" panose="02010600030101010101" pitchFamily="2" charset="-122"/>
            </a:endParaRPr>
          </a:p>
        </p:txBody>
      </p:sp>
      <p:sp>
        <p:nvSpPr>
          <p:cNvPr id="9220" name="Rectangle 3">
            <a:extLst>
              <a:ext uri="{FF2B5EF4-FFF2-40B4-BE49-F238E27FC236}">
                <a16:creationId xmlns:a16="http://schemas.microsoft.com/office/drawing/2014/main" id="{7C82EAA4-AE2F-2245-95CA-9FD4E19F0AB8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4559300"/>
            <a:ext cx="8077200" cy="21463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altLang="zh-CN" dirty="0">
                <a:solidFill>
                  <a:srgbClr val="FF0000"/>
                </a:solidFill>
                <a:ea typeface="宋体" panose="02010600030101010101" pitchFamily="2" charset="-122"/>
              </a:rPr>
              <a:t>Zener</a:t>
            </a:r>
            <a:r>
              <a:rPr lang="en-US" altLang="zh-CN" dirty="0">
                <a:ea typeface="宋体" panose="02010600030101010101" pitchFamily="2" charset="-122"/>
              </a:rPr>
              <a:t> breakdown</a:t>
            </a:r>
            <a:r>
              <a:rPr lang="zh-CN" altLang="en-US" dirty="0">
                <a:ea typeface="宋体" panose="02010600030101010101" pitchFamily="2" charset="-122"/>
              </a:rPr>
              <a:t>，</a:t>
            </a:r>
            <a:r>
              <a:rPr lang="en-US" altLang="zh-CN" dirty="0">
                <a:ea typeface="宋体" panose="02010600030101010101" pitchFamily="2" charset="-122"/>
              </a:rPr>
              <a:t> </a:t>
            </a:r>
            <a:r>
              <a:rPr lang="zh-CN" altLang="en-US" dirty="0">
                <a:solidFill>
                  <a:srgbClr val="FF0000"/>
                </a:solidFill>
                <a:ea typeface="宋体" panose="02010600030101010101" pitchFamily="2" charset="-122"/>
              </a:rPr>
              <a:t>高掺杂</a:t>
            </a:r>
            <a:r>
              <a:rPr lang="zh-CN" altLang="en-US" dirty="0">
                <a:ea typeface="宋体" panose="02010600030101010101" pitchFamily="2" charset="-122"/>
              </a:rPr>
              <a:t>情况下，耗尽区窄</a:t>
            </a:r>
            <a:r>
              <a:rPr lang="en-US" altLang="zh-CN" dirty="0">
                <a:ea typeface="宋体" panose="02010600030101010101" pitchFamily="2" charset="-122"/>
                <a:sym typeface="Wingdings" pitchFamily="2" charset="2"/>
              </a:rPr>
              <a:t></a:t>
            </a:r>
            <a:r>
              <a:rPr lang="zh-CN" altLang="en-US" dirty="0">
                <a:ea typeface="宋体" panose="02010600030101010101" pitchFamily="2" charset="-122"/>
              </a:rPr>
              <a:t>电场强，直接破坏共价键，产生电子空穴对；</a:t>
            </a:r>
            <a:r>
              <a:rPr lang="zh-CN" altLang="en-US" dirty="0">
                <a:solidFill>
                  <a:srgbClr val="3333FF"/>
                </a:solidFill>
                <a:ea typeface="宋体" panose="02010600030101010101" pitchFamily="2" charset="-122"/>
              </a:rPr>
              <a:t>齐纳击穿电压较低</a:t>
            </a:r>
            <a:r>
              <a:rPr lang="en-US" altLang="zh-CN" dirty="0">
                <a:solidFill>
                  <a:srgbClr val="3333FF"/>
                </a:solidFill>
                <a:ea typeface="宋体" panose="02010600030101010101" pitchFamily="2" charset="-122"/>
              </a:rPr>
              <a:t>(&lt; 5V)</a:t>
            </a:r>
          </a:p>
          <a:p>
            <a:pPr>
              <a:lnSpc>
                <a:spcPct val="90000"/>
              </a:lnSpc>
            </a:pPr>
            <a:r>
              <a:rPr lang="en-US" altLang="zh-CN" dirty="0">
                <a:solidFill>
                  <a:srgbClr val="FF0000"/>
                </a:solidFill>
                <a:ea typeface="宋体" panose="02010600030101010101" pitchFamily="2" charset="-122"/>
              </a:rPr>
              <a:t>Avalanche</a:t>
            </a:r>
            <a:r>
              <a:rPr lang="en-US" altLang="zh-CN" dirty="0">
                <a:ea typeface="宋体" panose="02010600030101010101" pitchFamily="2" charset="-122"/>
              </a:rPr>
              <a:t> breakdown</a:t>
            </a:r>
            <a:r>
              <a:rPr lang="zh-CN" altLang="en-US" dirty="0">
                <a:ea typeface="宋体" panose="02010600030101010101" pitchFamily="2" charset="-122"/>
              </a:rPr>
              <a:t>，</a:t>
            </a:r>
            <a:r>
              <a:rPr lang="zh-CN" altLang="en-US" dirty="0">
                <a:solidFill>
                  <a:srgbClr val="FF0000"/>
                </a:solidFill>
                <a:ea typeface="宋体" panose="02010600030101010101" pitchFamily="2" charset="-122"/>
              </a:rPr>
              <a:t>低掺杂</a:t>
            </a:r>
            <a:r>
              <a:rPr lang="zh-CN" altLang="en-US" dirty="0">
                <a:ea typeface="宋体" panose="02010600030101010101" pitchFamily="2" charset="-122"/>
              </a:rPr>
              <a:t>浓度，耗尽区较宽，当反向电压较高时，</a:t>
            </a:r>
            <a:r>
              <a:rPr lang="en-US" altLang="zh-CN" dirty="0">
                <a:ea typeface="宋体" panose="02010600030101010101" pitchFamily="2" charset="-122"/>
              </a:rPr>
              <a:t> </a:t>
            </a:r>
            <a:r>
              <a:rPr lang="zh-CN" altLang="en-US" dirty="0">
                <a:ea typeface="宋体" panose="02010600030101010101" pitchFamily="2" charset="-122"/>
              </a:rPr>
              <a:t>高能电子轰击耗尽区内中性原子，产生电离、雪崩；</a:t>
            </a:r>
            <a:r>
              <a:rPr lang="zh-CN" altLang="en-US" dirty="0">
                <a:solidFill>
                  <a:srgbClr val="3333FF"/>
                </a:solidFill>
                <a:ea typeface="宋体" panose="02010600030101010101" pitchFamily="2" charset="-122"/>
              </a:rPr>
              <a:t>雪崩击穿电压较高</a:t>
            </a:r>
            <a:r>
              <a:rPr lang="en-US" altLang="zh-CN" dirty="0">
                <a:solidFill>
                  <a:srgbClr val="3333FF"/>
                </a:solidFill>
                <a:ea typeface="宋体" panose="02010600030101010101" pitchFamily="2" charset="-122"/>
              </a:rPr>
              <a:t> (&gt; 7V)</a:t>
            </a:r>
          </a:p>
          <a:p>
            <a:pPr>
              <a:lnSpc>
                <a:spcPct val="90000"/>
              </a:lnSpc>
            </a:pPr>
            <a:endParaRPr lang="en-US" altLang="zh-CN" dirty="0">
              <a:solidFill>
                <a:srgbClr val="3333FF"/>
              </a:solidFill>
              <a:ea typeface="宋体" panose="02010600030101010101" pitchFamily="2" charset="-122"/>
            </a:endParaRPr>
          </a:p>
        </p:txBody>
      </p:sp>
      <p:pic>
        <p:nvPicPr>
          <p:cNvPr id="9221" name="Picture 6">
            <a:extLst>
              <a:ext uri="{FF2B5EF4-FFF2-40B4-BE49-F238E27FC236}">
                <a16:creationId xmlns:a16="http://schemas.microsoft.com/office/drawing/2014/main" id="{A9C3A6D8-AACF-B74D-9B55-B6B6E3A51A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674813"/>
            <a:ext cx="8763000" cy="2873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灯片编号占位符 1">
            <a:extLst>
              <a:ext uri="{FF2B5EF4-FFF2-40B4-BE49-F238E27FC236}">
                <a16:creationId xmlns:a16="http://schemas.microsoft.com/office/drawing/2014/main" id="{8C1B7913-FF9F-174E-B9A9-807F3CDB57C2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49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40396799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Rectangle 2">
            <a:extLst>
              <a:ext uri="{FF2B5EF4-FFF2-40B4-BE49-F238E27FC236}">
                <a16:creationId xmlns:a16="http://schemas.microsoft.com/office/drawing/2014/main" id="{D6F35869-61EE-C547-8D86-58D3FEA4B6A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200" y="10886"/>
            <a:ext cx="3657600" cy="1295400"/>
          </a:xfrm>
        </p:spPr>
        <p:txBody>
          <a:bodyPr/>
          <a:lstStyle/>
          <a:p>
            <a:r>
              <a:rPr lang="en-US" altLang="zh-CN" dirty="0">
                <a:ea typeface="宋体" panose="02010600030101010101" pitchFamily="2" charset="-122"/>
              </a:rPr>
              <a:t>Periodic Table</a:t>
            </a:r>
            <a:br>
              <a:rPr lang="en-US" altLang="zh-CN" dirty="0">
                <a:ea typeface="宋体" panose="02010600030101010101" pitchFamily="2" charset="-122"/>
              </a:rPr>
            </a:br>
            <a:r>
              <a:rPr lang="zh-CN" altLang="en-US" dirty="0">
                <a:ea typeface="宋体" panose="02010600030101010101" pitchFamily="2" charset="-122"/>
              </a:rPr>
              <a:t>元素周期表</a:t>
            </a:r>
            <a:endParaRPr lang="en-US" altLang="zh-CN" dirty="0">
              <a:ea typeface="宋体" panose="02010600030101010101" pitchFamily="2" charset="-122"/>
            </a:endParaRPr>
          </a:p>
        </p:txBody>
      </p:sp>
      <p:sp>
        <p:nvSpPr>
          <p:cNvPr id="7173" name="Rectangle 3">
            <a:extLst>
              <a:ext uri="{FF2B5EF4-FFF2-40B4-BE49-F238E27FC236}">
                <a16:creationId xmlns:a16="http://schemas.microsoft.com/office/drawing/2014/main" id="{021F2133-C470-014E-97FA-0A7FC4C91F80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5486400"/>
            <a:ext cx="7772400" cy="8382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zh-CN" altLang="en-US" dirty="0">
                <a:ea typeface="宋体" panose="02010600030101010101" pitchFamily="2" charset="-122"/>
              </a:rPr>
              <a:t>半导体有单一元素半导体</a:t>
            </a:r>
            <a:r>
              <a:rPr lang="en-US" altLang="zh-CN" dirty="0">
                <a:ea typeface="宋体" panose="02010600030101010101" pitchFamily="2" charset="-122"/>
              </a:rPr>
              <a:t>(Si, Ge)</a:t>
            </a:r>
            <a:r>
              <a:rPr lang="zh-CN" altLang="en-US" dirty="0">
                <a:ea typeface="宋体" panose="02010600030101010101" pitchFamily="2" charset="-122"/>
              </a:rPr>
              <a:t>、化合物半导体</a:t>
            </a:r>
            <a:r>
              <a:rPr lang="en-US" altLang="zh-CN" dirty="0">
                <a:ea typeface="宋体" panose="02010600030101010101" pitchFamily="2" charset="-122"/>
              </a:rPr>
              <a:t>(GaAs)</a:t>
            </a:r>
            <a:r>
              <a:rPr lang="zh-CN" altLang="en-US" dirty="0">
                <a:ea typeface="宋体" panose="02010600030101010101" pitchFamily="2" charset="-122"/>
              </a:rPr>
              <a:t>之分，</a:t>
            </a:r>
            <a:r>
              <a:rPr lang="zh-CN" altLang="en-US" dirty="0">
                <a:solidFill>
                  <a:srgbClr val="C00000"/>
                </a:solidFill>
                <a:ea typeface="宋体" panose="02010600030101010101" pitchFamily="2" charset="-122"/>
              </a:rPr>
              <a:t>本课程主要针对 </a:t>
            </a:r>
            <a:r>
              <a:rPr lang="en-US" altLang="zh-CN" dirty="0">
                <a:solidFill>
                  <a:srgbClr val="C00000"/>
                </a:solidFill>
                <a:ea typeface="宋体" panose="02010600030101010101" pitchFamily="2" charset="-122"/>
              </a:rPr>
              <a:t>Si</a:t>
            </a:r>
            <a:r>
              <a:rPr lang="zh-CN" altLang="en-US" dirty="0">
                <a:solidFill>
                  <a:srgbClr val="C00000"/>
                </a:solidFill>
                <a:ea typeface="宋体" panose="02010600030101010101" pitchFamily="2" charset="-122"/>
              </a:rPr>
              <a:t> 单一元素半导体</a:t>
            </a:r>
            <a:endParaRPr lang="en-US" altLang="zh-CN" dirty="0">
              <a:solidFill>
                <a:srgbClr val="C00000"/>
              </a:solidFill>
              <a:ea typeface="宋体" panose="02010600030101010101" pitchFamily="2" charset="-122"/>
            </a:endParaRPr>
          </a:p>
        </p:txBody>
      </p:sp>
      <p:pic>
        <p:nvPicPr>
          <p:cNvPr id="7174" name="Picture 9">
            <a:extLst>
              <a:ext uri="{FF2B5EF4-FFF2-40B4-BE49-F238E27FC236}">
                <a16:creationId xmlns:a16="http://schemas.microsoft.com/office/drawing/2014/main" id="{A1C07DBD-9DE5-5742-B500-1C11E92C01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219200"/>
            <a:ext cx="7572375" cy="4162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灯片编号占位符 1">
            <a:extLst>
              <a:ext uri="{FF2B5EF4-FFF2-40B4-BE49-F238E27FC236}">
                <a16:creationId xmlns:a16="http://schemas.microsoft.com/office/drawing/2014/main" id="{A0759496-6FF6-B341-9D9B-740D15642B0A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5</a:t>
            </a:fld>
            <a:endParaRPr lang="en-US" altLang="zh-CN" dirty="0"/>
          </a:p>
        </p:txBody>
      </p:sp>
      <p:sp>
        <p:nvSpPr>
          <p:cNvPr id="2" name="椭圆 1">
            <a:extLst>
              <a:ext uri="{FF2B5EF4-FFF2-40B4-BE49-F238E27FC236}">
                <a16:creationId xmlns:a16="http://schemas.microsoft.com/office/drawing/2014/main" id="{3C8A9471-FE6C-8D47-9E1B-276E4AC11E8F}"/>
              </a:ext>
            </a:extLst>
          </p:cNvPr>
          <p:cNvSpPr/>
          <p:nvPr/>
        </p:nvSpPr>
        <p:spPr bwMode="auto">
          <a:xfrm>
            <a:off x="3962400" y="2895600"/>
            <a:ext cx="1143000" cy="609600"/>
          </a:xfrm>
          <a:prstGeom prst="ellipse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A9F4719-E284-EE43-9607-FCBDEF7A2E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dirty="0"/>
              <a:t>二极管的电路模型</a:t>
            </a: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1C696052-DA8D-0643-BB03-CE7919A961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45357"/>
            <a:ext cx="9144000" cy="5460243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DE209D7C-2092-544B-BA4A-8DFADFCEEF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800" y="4266443"/>
            <a:ext cx="2971800" cy="1346200"/>
          </a:xfrm>
          <a:prstGeom prst="rect">
            <a:avLst/>
          </a:prstGeom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id="{912554AC-0E00-E44C-9646-B2B775734888}"/>
              </a:ext>
            </a:extLst>
          </p:cNvPr>
          <p:cNvSpPr txBox="1"/>
          <p:nvPr/>
        </p:nvSpPr>
        <p:spPr>
          <a:xfrm>
            <a:off x="1287998" y="5612643"/>
            <a:ext cx="100540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>
                <a:solidFill>
                  <a:srgbClr val="C00000"/>
                </a:solidFill>
              </a:rPr>
              <a:t>电路符号</a:t>
            </a: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7CC52EFD-3AD6-9D47-9012-9C04054B971F}"/>
              </a:ext>
            </a:extLst>
          </p:cNvPr>
          <p:cNvSpPr txBox="1"/>
          <p:nvPr/>
        </p:nvSpPr>
        <p:spPr>
          <a:xfrm>
            <a:off x="7239000" y="3095021"/>
            <a:ext cx="100540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>
                <a:solidFill>
                  <a:srgbClr val="C00000"/>
                </a:solidFill>
              </a:rPr>
              <a:t>指数模型</a:t>
            </a: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3B08C5AE-90A8-9D42-BA03-C9C703FE44C2}"/>
              </a:ext>
            </a:extLst>
          </p:cNvPr>
          <p:cNvSpPr txBox="1"/>
          <p:nvPr/>
        </p:nvSpPr>
        <p:spPr>
          <a:xfrm>
            <a:off x="3280064" y="3081608"/>
            <a:ext cx="100540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>
                <a:solidFill>
                  <a:srgbClr val="C00000"/>
                </a:solidFill>
              </a:rPr>
              <a:t>理想模型</a:t>
            </a: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879A1E1A-8D8F-BC48-820C-6903F46238AB}"/>
              </a:ext>
            </a:extLst>
          </p:cNvPr>
          <p:cNvSpPr txBox="1"/>
          <p:nvPr/>
        </p:nvSpPr>
        <p:spPr>
          <a:xfrm>
            <a:off x="5410200" y="5621564"/>
            <a:ext cx="121058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>
                <a:solidFill>
                  <a:srgbClr val="C00000"/>
                </a:solidFill>
              </a:rPr>
              <a:t>恒压降模型</a:t>
            </a: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6F2DDB60-B082-F645-9DD7-DC31405BD2D9}"/>
              </a:ext>
            </a:extLst>
          </p:cNvPr>
          <p:cNvSpPr txBox="1"/>
          <p:nvPr/>
        </p:nvSpPr>
        <p:spPr>
          <a:xfrm>
            <a:off x="4664964" y="557441"/>
            <a:ext cx="391164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>
                <a:solidFill>
                  <a:srgbClr val="C00000"/>
                </a:solidFill>
              </a:rPr>
              <a:t>PN</a:t>
            </a:r>
            <a:r>
              <a:rPr kumimoji="1" lang="zh-CN" altLang="en-US" dirty="0">
                <a:solidFill>
                  <a:srgbClr val="C00000"/>
                </a:solidFill>
              </a:rPr>
              <a:t>结，构成最基本的半导体器件：</a:t>
            </a:r>
            <a:r>
              <a:rPr kumimoji="1" lang="zh-CN" altLang="en-US" dirty="0">
                <a:solidFill>
                  <a:srgbClr val="0432FF"/>
                </a:solidFill>
              </a:rPr>
              <a:t>二极管</a:t>
            </a:r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040BD618-805A-0048-8CA8-4E8A22A197E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40620" y="1794523"/>
            <a:ext cx="1066800" cy="457200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3544F7CE-C213-F44F-B9BE-3F7743215D8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23200" y="1245357"/>
            <a:ext cx="1282700" cy="367767"/>
          </a:xfrm>
          <a:prstGeom prst="rect">
            <a:avLst/>
          </a:prstGeom>
          <a:ln>
            <a:solidFill>
              <a:srgbClr val="C00000"/>
            </a:solidFill>
          </a:ln>
        </p:spPr>
      </p:pic>
      <p:sp>
        <p:nvSpPr>
          <p:cNvPr id="14" name="下箭头 13">
            <a:extLst>
              <a:ext uri="{FF2B5EF4-FFF2-40B4-BE49-F238E27FC236}">
                <a16:creationId xmlns:a16="http://schemas.microsoft.com/office/drawing/2014/main" id="{707039A6-23C9-BA44-91D1-6D6C4CEC99CE}"/>
              </a:ext>
            </a:extLst>
          </p:cNvPr>
          <p:cNvSpPr/>
          <p:nvPr/>
        </p:nvSpPr>
        <p:spPr bwMode="auto">
          <a:xfrm>
            <a:off x="8400995" y="1686685"/>
            <a:ext cx="146050" cy="215676"/>
          </a:xfrm>
          <a:prstGeom prst="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44B51699-E828-834D-A23A-7850359AA430}"/>
              </a:ext>
            </a:extLst>
          </p:cNvPr>
          <p:cNvSpPr txBox="1"/>
          <p:nvPr/>
        </p:nvSpPr>
        <p:spPr>
          <a:xfrm>
            <a:off x="1082813" y="4130332"/>
            <a:ext cx="141577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>
                <a:solidFill>
                  <a:srgbClr val="0432FF"/>
                </a:solidFill>
              </a:rPr>
              <a:t>单向导通特性</a:t>
            </a: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AF3C520F-1387-5B4E-A632-DCD88F34B642}"/>
              </a:ext>
            </a:extLst>
          </p:cNvPr>
          <p:cNvSpPr txBox="1"/>
          <p:nvPr/>
        </p:nvSpPr>
        <p:spPr>
          <a:xfrm>
            <a:off x="304800" y="1628015"/>
            <a:ext cx="182614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>
                <a:solidFill>
                  <a:srgbClr val="0432FF"/>
                </a:solidFill>
              </a:rPr>
              <a:t>两个状态：开、关</a:t>
            </a:r>
          </a:p>
        </p:txBody>
      </p:sp>
      <p:sp>
        <p:nvSpPr>
          <p:cNvPr id="17" name="灯片编号占位符 1">
            <a:extLst>
              <a:ext uri="{FF2B5EF4-FFF2-40B4-BE49-F238E27FC236}">
                <a16:creationId xmlns:a16="http://schemas.microsoft.com/office/drawing/2014/main" id="{B80467F9-16B0-2545-850D-A9FB9C4C0821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50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64242037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0587F77-8564-EB40-8323-0E3FC1F1CC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dirty="0"/>
              <a:t>小结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54E0F8AA-0DAB-9542-9600-7FCE433EFB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zh-CN" altLang="en-US" sz="2000" dirty="0">
                <a:solidFill>
                  <a:srgbClr val="C00000"/>
                </a:solidFill>
              </a:rPr>
              <a:t>本征半导体</a:t>
            </a:r>
            <a:r>
              <a:rPr kumimoji="1" lang="zh-CN" altLang="en-US" sz="2000" dirty="0"/>
              <a:t>中，电子、空穴的浓度：</a:t>
            </a:r>
            <a:endParaRPr kumimoji="1" lang="en-US" altLang="zh-CN" sz="2000" dirty="0"/>
          </a:p>
          <a:p>
            <a:pPr lvl="1"/>
            <a:r>
              <a:rPr kumimoji="1" lang="en-US" altLang="zh-CN" sz="2000" dirty="0"/>
              <a:t>n=p</a:t>
            </a:r>
          </a:p>
          <a:p>
            <a:pPr lvl="1"/>
            <a:r>
              <a:rPr kumimoji="1" lang="zh-CN" altLang="en-US" sz="2000" dirty="0"/>
              <a:t>与温度相关，</a:t>
            </a:r>
            <a:r>
              <a:rPr kumimoji="1" lang="en-US" altLang="zh-CN" sz="2000" dirty="0"/>
              <a:t>300</a:t>
            </a:r>
            <a:r>
              <a:rPr kumimoji="1" lang="zh-CN" altLang="en-US" sz="2000" dirty="0"/>
              <a:t> </a:t>
            </a:r>
            <a:r>
              <a:rPr kumimoji="1" lang="en-US" altLang="zh-CN" sz="2000" dirty="0"/>
              <a:t>K</a:t>
            </a:r>
            <a:r>
              <a:rPr kumimoji="1" lang="zh-CN" altLang="en-US" sz="2000" dirty="0"/>
              <a:t> 时，</a:t>
            </a:r>
            <a:r>
              <a:rPr kumimoji="1" lang="en-US" altLang="zh-CN" sz="2000" dirty="0"/>
              <a:t>≈</a:t>
            </a:r>
          </a:p>
          <a:p>
            <a:r>
              <a:rPr kumimoji="1" lang="zh-CN" altLang="en-US" sz="2000" dirty="0">
                <a:solidFill>
                  <a:srgbClr val="C00000"/>
                </a:solidFill>
              </a:rPr>
              <a:t>掺杂半导体</a:t>
            </a:r>
            <a:endParaRPr kumimoji="1" lang="en-US" altLang="zh-CN" sz="2000" dirty="0">
              <a:solidFill>
                <a:srgbClr val="C00000"/>
              </a:solidFill>
            </a:endParaRPr>
          </a:p>
          <a:p>
            <a:pPr lvl="1"/>
            <a:r>
              <a:rPr kumimoji="1" lang="zh-CN" altLang="en-US" sz="2000" dirty="0"/>
              <a:t>恒等式</a:t>
            </a:r>
            <a:endParaRPr kumimoji="1" lang="en-US" altLang="zh-CN" sz="2000" dirty="0"/>
          </a:p>
          <a:p>
            <a:pPr lvl="1"/>
            <a:r>
              <a:rPr kumimoji="1" lang="en-US" altLang="zh-CN" sz="2000" dirty="0"/>
              <a:t>n</a:t>
            </a:r>
            <a:r>
              <a:rPr kumimoji="1" lang="zh-CN" altLang="en-US" sz="2000" dirty="0"/>
              <a:t>型，</a:t>
            </a:r>
            <a:r>
              <a:rPr kumimoji="1" lang="en-US" altLang="zh-CN" sz="2000" dirty="0"/>
              <a:t>n=N</a:t>
            </a:r>
            <a:r>
              <a:rPr kumimoji="1" lang="en-US" altLang="zh-CN" sz="2000" baseline="-25000" dirty="0"/>
              <a:t>D</a:t>
            </a:r>
            <a:r>
              <a:rPr kumimoji="1" lang="zh-CN" altLang="en-US" sz="2000" dirty="0"/>
              <a:t>，再根据恒等式求</a:t>
            </a:r>
            <a:r>
              <a:rPr kumimoji="1" lang="en-US" altLang="zh-CN" sz="2000" dirty="0"/>
              <a:t>p</a:t>
            </a:r>
          </a:p>
          <a:p>
            <a:pPr lvl="1"/>
            <a:endParaRPr kumimoji="1" lang="en-US" altLang="zh-CN" sz="2000" dirty="0"/>
          </a:p>
          <a:p>
            <a:pPr lvl="1"/>
            <a:r>
              <a:rPr kumimoji="1" lang="en-US" altLang="zh-CN" sz="2000" dirty="0"/>
              <a:t>p</a:t>
            </a:r>
            <a:r>
              <a:rPr kumimoji="1" lang="zh-CN" altLang="en-US" sz="2000" dirty="0"/>
              <a:t>型，</a:t>
            </a:r>
            <a:r>
              <a:rPr kumimoji="1" lang="en-US" altLang="zh-CN" sz="2000" dirty="0"/>
              <a:t>p=N</a:t>
            </a:r>
            <a:r>
              <a:rPr kumimoji="1" lang="en-US" altLang="zh-CN" sz="2000" baseline="-25000" dirty="0"/>
              <a:t>A</a:t>
            </a:r>
            <a:r>
              <a:rPr kumimoji="1" lang="zh-CN" altLang="en-US" sz="2000" dirty="0"/>
              <a:t>，再根据恒等式求</a:t>
            </a:r>
            <a:r>
              <a:rPr kumimoji="1" lang="en-US" altLang="zh-CN" sz="2000" dirty="0"/>
              <a:t>n</a:t>
            </a:r>
          </a:p>
          <a:p>
            <a:r>
              <a:rPr kumimoji="1" lang="zh-CN" altLang="en-US" sz="2000" dirty="0"/>
              <a:t>载流子运动</a:t>
            </a:r>
            <a:r>
              <a:rPr kumimoji="1" lang="en-US" altLang="zh-CN" sz="2000" dirty="0"/>
              <a:t>——</a:t>
            </a:r>
            <a:r>
              <a:rPr kumimoji="1" lang="zh-CN" altLang="en-US" sz="2000" dirty="0">
                <a:solidFill>
                  <a:srgbClr val="C00000"/>
                </a:solidFill>
              </a:rPr>
              <a:t>漂移（电场引起）</a:t>
            </a:r>
            <a:endParaRPr kumimoji="1" lang="en-US" altLang="zh-CN" sz="2000" dirty="0">
              <a:solidFill>
                <a:srgbClr val="C00000"/>
              </a:solidFill>
            </a:endParaRPr>
          </a:p>
          <a:p>
            <a:endParaRPr kumimoji="1" lang="en-US" altLang="zh-CN" sz="2000" dirty="0">
              <a:solidFill>
                <a:srgbClr val="C00000"/>
              </a:solidFill>
            </a:endParaRPr>
          </a:p>
          <a:p>
            <a:endParaRPr kumimoji="1" lang="en-US" altLang="zh-CN" sz="2000" dirty="0">
              <a:solidFill>
                <a:srgbClr val="C00000"/>
              </a:solidFill>
            </a:endParaRPr>
          </a:p>
          <a:p>
            <a:pPr lvl="1"/>
            <a:r>
              <a:rPr kumimoji="1" lang="zh-CN" altLang="en-US" sz="2000" dirty="0">
                <a:solidFill>
                  <a:srgbClr val="C00000"/>
                </a:solidFill>
              </a:rPr>
              <a:t>掺杂半导体的电导率</a:t>
            </a:r>
            <a:endParaRPr kumimoji="1" lang="en-US" altLang="zh-CN" sz="2000" dirty="0">
              <a:solidFill>
                <a:srgbClr val="C00000"/>
              </a:solidFill>
            </a:endParaRP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77E29B12-07ED-EC42-A963-C484C7D9EC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0600" y="2096547"/>
            <a:ext cx="1320800" cy="419100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0E95CFB8-C15D-104C-9467-B5A3F605CC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24600" y="2051330"/>
            <a:ext cx="1880286" cy="419100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E893ABBD-D4C5-7343-B20C-DB7DA9F07C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60800" y="2831576"/>
            <a:ext cx="2260600" cy="372882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9384C46E-B93E-FA47-BBC8-6B21BD6D65E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09800" y="3438816"/>
            <a:ext cx="1092200" cy="469900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B0CD0E8E-F10B-1349-956C-CA6CC384C83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48200" y="3848100"/>
            <a:ext cx="1016000" cy="457200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D229614C-FBD4-FE4A-A66D-453300AC458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09043" y="3613115"/>
            <a:ext cx="1016000" cy="781538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13DFC691-D16C-B44D-8241-458A8E2BACC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648200" y="4572000"/>
            <a:ext cx="1041400" cy="469900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04BC98CF-1F2C-E348-B6B1-D474E136CE2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153703" y="4387571"/>
            <a:ext cx="971340" cy="781538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360A5320-CF7D-4349-8FA5-D5AC7E8CE99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47700" y="5410200"/>
            <a:ext cx="1562100" cy="495300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3D3AFAFF-E8EC-BC44-949F-887AF7A883C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689330" y="5405804"/>
            <a:ext cx="1816100" cy="444500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98D261F4-C37F-E14D-B74D-14D3A93B62AA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003102" y="5385813"/>
            <a:ext cx="3493198" cy="574057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3E051710-64B9-704D-844C-170BF74F34E0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598776" y="6074846"/>
            <a:ext cx="2286000" cy="43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9758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0587F77-8564-EB40-8323-0E3FC1F1CC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dirty="0"/>
              <a:t>小结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54E0F8AA-0DAB-9542-9600-7FCE433EFB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zh-CN" altLang="en-US" sz="2000" dirty="0"/>
              <a:t>载流子运动</a:t>
            </a:r>
            <a:r>
              <a:rPr kumimoji="1" lang="en-US" altLang="zh-CN" sz="2000" dirty="0"/>
              <a:t>——</a:t>
            </a:r>
            <a:r>
              <a:rPr kumimoji="1" lang="zh-CN" altLang="en-US" sz="2000" dirty="0">
                <a:solidFill>
                  <a:srgbClr val="C00000"/>
                </a:solidFill>
              </a:rPr>
              <a:t>扩散（浓度梯度引起）</a:t>
            </a:r>
            <a:endParaRPr kumimoji="1" lang="en-US" altLang="zh-CN" sz="2000" dirty="0">
              <a:solidFill>
                <a:srgbClr val="C00000"/>
              </a:solidFill>
            </a:endParaRPr>
          </a:p>
          <a:p>
            <a:endParaRPr kumimoji="1" lang="en-US" altLang="zh-CN" sz="2000" dirty="0">
              <a:solidFill>
                <a:srgbClr val="C00000"/>
              </a:solidFill>
            </a:endParaRPr>
          </a:p>
          <a:p>
            <a:endParaRPr kumimoji="1" lang="en-US" altLang="zh-CN" sz="2000" dirty="0">
              <a:solidFill>
                <a:srgbClr val="C00000"/>
              </a:solidFill>
            </a:endParaRPr>
          </a:p>
          <a:p>
            <a:endParaRPr kumimoji="1" lang="en-US" altLang="zh-CN" sz="2000" dirty="0">
              <a:solidFill>
                <a:srgbClr val="C00000"/>
              </a:solidFill>
            </a:endParaRPr>
          </a:p>
          <a:p>
            <a:endParaRPr kumimoji="1" lang="en-US" altLang="zh-CN" sz="2000" dirty="0">
              <a:solidFill>
                <a:srgbClr val="C00000"/>
              </a:solidFill>
            </a:endParaRPr>
          </a:p>
          <a:p>
            <a:endParaRPr kumimoji="1" lang="en-US" altLang="zh-CN" sz="2000" dirty="0">
              <a:solidFill>
                <a:srgbClr val="C00000"/>
              </a:solidFill>
            </a:endParaRPr>
          </a:p>
          <a:p>
            <a:endParaRPr kumimoji="1" lang="en-US" altLang="zh-CN" sz="2000" dirty="0">
              <a:solidFill>
                <a:srgbClr val="C00000"/>
              </a:solidFill>
            </a:endParaRPr>
          </a:p>
          <a:p>
            <a:endParaRPr kumimoji="1" lang="en-US" altLang="zh-CN" sz="2000" dirty="0">
              <a:solidFill>
                <a:srgbClr val="C00000"/>
              </a:solidFill>
            </a:endParaRPr>
          </a:p>
          <a:p>
            <a:endParaRPr kumimoji="1" lang="en-US" altLang="zh-CN" sz="2000" dirty="0">
              <a:solidFill>
                <a:srgbClr val="C00000"/>
              </a:solidFill>
            </a:endParaRPr>
          </a:p>
          <a:p>
            <a:endParaRPr kumimoji="1" lang="en-US" altLang="zh-CN" sz="2000" dirty="0"/>
          </a:p>
          <a:p>
            <a:endParaRPr kumimoji="1" lang="en-US" altLang="zh-CN" sz="2000" dirty="0"/>
          </a:p>
          <a:p>
            <a:r>
              <a:rPr kumimoji="1" lang="zh-CN" altLang="en-US" sz="2000" dirty="0"/>
              <a:t>爱因斯坦关系</a:t>
            </a:r>
            <a:endParaRPr kumimoji="1" lang="en-US" altLang="zh-CN" sz="2000" dirty="0"/>
          </a:p>
          <a:p>
            <a:pPr marL="0" indent="0">
              <a:buNone/>
            </a:pPr>
            <a:endParaRPr kumimoji="1" lang="en-US" altLang="zh-CN" sz="2000" dirty="0">
              <a:solidFill>
                <a:srgbClr val="C00000"/>
              </a:solidFill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B01F5E78-6B53-E147-95A0-091834BC41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" y="2514600"/>
            <a:ext cx="1447800" cy="672921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8EB2ADA8-AD84-FE40-ACD5-D2924F8F5B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67000" y="2514600"/>
            <a:ext cx="1590541" cy="672921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89EE3108-D928-1049-8336-C56775D3499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88136" y="2478062"/>
            <a:ext cx="2559050" cy="745996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B9CFE7ED-BC44-7E44-ABB8-AD0F8DA1AA9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3400" y="3361757"/>
            <a:ext cx="5537200" cy="2560007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20D46DB8-305E-BA45-ACC7-F953B154AAC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28462" y="5946048"/>
            <a:ext cx="1854200" cy="863600"/>
          </a:xfrm>
          <a:prstGeom prst="rect">
            <a:avLst/>
          </a:prstGeom>
        </p:spPr>
      </p:pic>
      <p:sp>
        <p:nvSpPr>
          <p:cNvPr id="21" name="文本框 20">
            <a:extLst>
              <a:ext uri="{FF2B5EF4-FFF2-40B4-BE49-F238E27FC236}">
                <a16:creationId xmlns:a16="http://schemas.microsoft.com/office/drawing/2014/main" id="{ACAC0CCA-CBC2-9745-9CB7-881EC2AAEA60}"/>
              </a:ext>
            </a:extLst>
          </p:cNvPr>
          <p:cNvSpPr txBox="1"/>
          <p:nvPr/>
        </p:nvSpPr>
        <p:spPr>
          <a:xfrm>
            <a:off x="5031156" y="6193182"/>
            <a:ext cx="1739579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kumimoji="1" lang="en-US" altLang="zh-CN" sz="1800" dirty="0">
                <a:solidFill>
                  <a:srgbClr val="C00000"/>
                </a:solidFill>
              </a:rPr>
              <a:t>≈</a:t>
            </a:r>
            <a:r>
              <a:rPr kumimoji="1" lang="zh-CN" altLang="en-US" sz="1800" dirty="0">
                <a:solidFill>
                  <a:srgbClr val="C00000"/>
                </a:solidFill>
              </a:rPr>
              <a:t> </a:t>
            </a:r>
            <a:r>
              <a:rPr kumimoji="1" lang="en-US" altLang="zh-CN" sz="1800" dirty="0">
                <a:solidFill>
                  <a:srgbClr val="C00000"/>
                </a:solidFill>
              </a:rPr>
              <a:t>26</a:t>
            </a:r>
            <a:r>
              <a:rPr kumimoji="1" lang="zh-CN" altLang="en-US" sz="1800" dirty="0">
                <a:solidFill>
                  <a:srgbClr val="C00000"/>
                </a:solidFill>
              </a:rPr>
              <a:t> </a:t>
            </a:r>
            <a:r>
              <a:rPr kumimoji="1" lang="en-US" altLang="zh-CN" sz="1800" dirty="0">
                <a:solidFill>
                  <a:srgbClr val="C00000"/>
                </a:solidFill>
              </a:rPr>
              <a:t>mV</a:t>
            </a:r>
            <a:r>
              <a:rPr kumimoji="1" lang="zh-CN" altLang="en-US" sz="1800" dirty="0">
                <a:solidFill>
                  <a:srgbClr val="C00000"/>
                </a:solidFill>
              </a:rPr>
              <a:t> </a:t>
            </a:r>
            <a:r>
              <a:rPr kumimoji="1" lang="en-US" altLang="zh-CN" sz="1800" dirty="0">
                <a:solidFill>
                  <a:srgbClr val="C00000"/>
                </a:solidFill>
              </a:rPr>
              <a:t>@</a:t>
            </a:r>
            <a:r>
              <a:rPr kumimoji="1" lang="zh-CN" altLang="en-US" sz="1800" dirty="0">
                <a:solidFill>
                  <a:srgbClr val="C00000"/>
                </a:solidFill>
              </a:rPr>
              <a:t> </a:t>
            </a:r>
            <a:r>
              <a:rPr kumimoji="1" lang="en-US" altLang="zh-CN" sz="1800" dirty="0">
                <a:solidFill>
                  <a:srgbClr val="C00000"/>
                </a:solidFill>
              </a:rPr>
              <a:t>300K</a:t>
            </a:r>
            <a:endParaRPr kumimoji="1" lang="zh-CN" altLang="en-US" sz="1800" dirty="0">
              <a:solidFill>
                <a:srgbClr val="C00000"/>
              </a:solidFill>
            </a:endParaRPr>
          </a:p>
        </p:txBody>
      </p:sp>
      <p:pic>
        <p:nvPicPr>
          <p:cNvPr id="22" name="图片 21">
            <a:extLst>
              <a:ext uri="{FF2B5EF4-FFF2-40B4-BE49-F238E27FC236}">
                <a16:creationId xmlns:a16="http://schemas.microsoft.com/office/drawing/2014/main" id="{0B59A38C-A376-1D40-A82F-EEC0726D084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28035" y="6059463"/>
            <a:ext cx="647700" cy="637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164224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0957DFF-721F-7F42-B48B-4FE8D21125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dirty="0"/>
              <a:t>小结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C4B7A29C-E216-124D-B9BB-FC441CB736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en-US" altLang="zh-CN" sz="2000" dirty="0"/>
              <a:t>PN</a:t>
            </a:r>
            <a:r>
              <a:rPr kumimoji="1" lang="zh-CN" altLang="en-US" sz="2000" dirty="0"/>
              <a:t>结的三个工作状态</a:t>
            </a: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58A708D9-954C-3B45-B8D0-1391135754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5736" y="2438400"/>
            <a:ext cx="7467600" cy="4070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62066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2061BC8-D6C7-984E-998B-CECB287962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dirty="0"/>
              <a:t>小结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F97AA8CF-BF91-1548-8622-F12BCA8C30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en-US" altLang="zh-CN" dirty="0"/>
              <a:t>PN</a:t>
            </a:r>
            <a:r>
              <a:rPr kumimoji="1" lang="zh-CN" altLang="en-US" dirty="0"/>
              <a:t>结的</a:t>
            </a:r>
            <a:r>
              <a:rPr kumimoji="1" lang="en-US" altLang="zh-CN" dirty="0"/>
              <a:t>I/V</a:t>
            </a:r>
            <a:r>
              <a:rPr kumimoji="1" lang="zh-CN" altLang="en-US" dirty="0"/>
              <a:t>特性</a:t>
            </a:r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8113A302-8A13-8B41-8EE8-983C0842C85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  <a:p>
            <a:pPr>
              <a:defRPr/>
            </a:pPr>
            <a:r>
              <a:rPr lang="en-US" altLang="zh-CN"/>
              <a:t>Oxford University Publishing</a:t>
            </a:r>
          </a:p>
          <a:p>
            <a:pPr>
              <a:defRPr/>
            </a:pPr>
            <a:r>
              <a:rPr lang="en-US" altLang="zh-CN"/>
              <a:t>Microelectronic Circuits by Adel S. Sedra and Kenneth C. Smith (0195323033)</a:t>
            </a:r>
          </a:p>
        </p:txBody>
      </p:sp>
      <p:pic>
        <p:nvPicPr>
          <p:cNvPr id="5" name="Picture 6">
            <a:extLst>
              <a:ext uri="{FF2B5EF4-FFF2-40B4-BE49-F238E27FC236}">
                <a16:creationId xmlns:a16="http://schemas.microsoft.com/office/drawing/2014/main" id="{9494F0EE-FED9-D246-9616-27D753312E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2819400"/>
            <a:ext cx="4724400" cy="2751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1AB67924-7749-1A44-8404-82619762AB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91200" y="3413927"/>
            <a:ext cx="1816100" cy="520700"/>
          </a:xfrm>
          <a:prstGeom prst="rect">
            <a:avLst/>
          </a:prstGeom>
          <a:ln>
            <a:solidFill>
              <a:srgbClr val="C00000"/>
            </a:solidFill>
          </a:ln>
        </p:spPr>
      </p:pic>
    </p:spTree>
    <p:extLst>
      <p:ext uri="{BB962C8B-B14F-4D97-AF65-F5344CB8AC3E}">
        <p14:creationId xmlns:p14="http://schemas.microsoft.com/office/powerpoint/2010/main" val="4221028359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C48EA3-4D03-D74A-BA7C-CD4C88171C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作业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243900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E114F3C3-624B-3B4B-BB4F-D5351FD07C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43000"/>
            <a:ext cx="9144000" cy="79766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497D7E6-1506-C343-A421-FC345E1F52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5304" y="1763738"/>
            <a:ext cx="1066800" cy="4826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21EC5EA-0C9D-D54E-970B-E38312E11B2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70704" y="1768745"/>
            <a:ext cx="1270000" cy="5207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51A949B8-2D83-004A-9866-3D44E314982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00216" y="1736922"/>
            <a:ext cx="2476500" cy="457200"/>
          </a:xfrm>
          <a:prstGeom prst="rect">
            <a:avLst/>
          </a:prstGeom>
        </p:spPr>
      </p:pic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DA543881-FB76-824E-9FC8-0699168F17CD}"/>
              </a:ext>
            </a:extLst>
          </p:cNvPr>
          <p:cNvSpPr/>
          <p:nvPr/>
        </p:nvSpPr>
        <p:spPr bwMode="auto">
          <a:xfrm>
            <a:off x="3575304" y="1736922"/>
            <a:ext cx="5201412" cy="509416"/>
          </a:xfrm>
          <a:prstGeom prst="roundRect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2307589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4BF894B-EBB4-4245-9028-A412AD7492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1996" y="1008308"/>
            <a:ext cx="9144000" cy="88805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07550E0-029B-2749-A5AB-CC2F75CF7B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5627" y="2057400"/>
            <a:ext cx="6164072" cy="32389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A1EA98C-D3EE-6545-8EAF-6F81B5B5275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355" y="2073296"/>
            <a:ext cx="584200" cy="2921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2">
            <a:extLst>
              <a:ext uri="{FF2B5EF4-FFF2-40B4-BE49-F238E27FC236}">
                <a16:creationId xmlns:a16="http://schemas.microsoft.com/office/drawing/2014/main" id="{7D9A6BB0-8F33-EB45-A62F-1D9589CD022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09600" y="152400"/>
            <a:ext cx="7772400" cy="762000"/>
          </a:xfrm>
        </p:spPr>
        <p:txBody>
          <a:bodyPr/>
          <a:lstStyle/>
          <a:p>
            <a:r>
              <a:rPr lang="en-US" altLang="zh-CN">
                <a:ea typeface="宋体" panose="02010600030101010101" pitchFamily="2" charset="-122"/>
              </a:rPr>
              <a:t>Silicon</a:t>
            </a:r>
            <a:r>
              <a:rPr lang="zh-CN" altLang="en-US">
                <a:ea typeface="宋体" panose="02010600030101010101" pitchFamily="2" charset="-122"/>
              </a:rPr>
              <a:t>本征硅：由纯</a:t>
            </a:r>
            <a:r>
              <a:rPr lang="en-US" altLang="zh-CN">
                <a:ea typeface="宋体" panose="02010600030101010101" pitchFamily="2" charset="-122"/>
              </a:rPr>
              <a:t>Si</a:t>
            </a:r>
            <a:r>
              <a:rPr lang="zh-CN" altLang="en-US">
                <a:ea typeface="宋体" panose="02010600030101010101" pitchFamily="2" charset="-122"/>
              </a:rPr>
              <a:t>构成的晶体，无杂质</a:t>
            </a:r>
            <a:endParaRPr lang="en-US" altLang="zh-CN">
              <a:ea typeface="宋体" panose="02010600030101010101" pitchFamily="2" charset="-122"/>
            </a:endParaRPr>
          </a:p>
        </p:txBody>
      </p:sp>
      <p:sp>
        <p:nvSpPr>
          <p:cNvPr id="8196" name="Rectangle 3">
            <a:extLst>
              <a:ext uri="{FF2B5EF4-FFF2-40B4-BE49-F238E27FC236}">
                <a16:creationId xmlns:a16="http://schemas.microsoft.com/office/drawing/2014/main" id="{7E4C244A-FB0A-4240-9E2F-94FB9D663CBB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3976688"/>
            <a:ext cx="8077200" cy="2541587"/>
          </a:xfrm>
        </p:spPr>
        <p:txBody>
          <a:bodyPr/>
          <a:lstStyle/>
          <a:p>
            <a:r>
              <a:rPr lang="en-US" altLang="zh-CN" dirty="0">
                <a:ea typeface="宋体" panose="02010600030101010101" pitchFamily="2" charset="-122"/>
              </a:rPr>
              <a:t>Si</a:t>
            </a:r>
            <a:r>
              <a:rPr lang="zh-CN" altLang="en-US" dirty="0">
                <a:ea typeface="宋体" panose="02010600030101010101" pitchFamily="2" charset="-122"/>
              </a:rPr>
              <a:t>有</a:t>
            </a:r>
            <a:r>
              <a:rPr lang="en-US" altLang="zh-CN" dirty="0">
                <a:solidFill>
                  <a:srgbClr val="FF0000"/>
                </a:solidFill>
                <a:ea typeface="宋体" panose="02010600030101010101" pitchFamily="2" charset="-122"/>
              </a:rPr>
              <a:t>4</a:t>
            </a:r>
            <a:r>
              <a:rPr lang="zh-CN" altLang="en-US" dirty="0">
                <a:ea typeface="宋体" panose="02010600030101010101" pitchFamily="2" charset="-122"/>
              </a:rPr>
              <a:t>个价电子，因此，需要与周围的</a:t>
            </a:r>
            <a:r>
              <a:rPr lang="en-US" altLang="zh-CN" dirty="0">
                <a:ea typeface="宋体" panose="02010600030101010101" pitchFamily="2" charset="-122"/>
              </a:rPr>
              <a:t>4</a:t>
            </a:r>
            <a:r>
              <a:rPr lang="zh-CN" altLang="en-US" dirty="0">
                <a:ea typeface="宋体" panose="02010600030101010101" pitchFamily="2" charset="-122"/>
              </a:rPr>
              <a:t>个</a:t>
            </a:r>
            <a:r>
              <a:rPr lang="en-US" altLang="zh-CN" dirty="0">
                <a:ea typeface="宋体" panose="02010600030101010101" pitchFamily="2" charset="-122"/>
              </a:rPr>
              <a:t>Si</a:t>
            </a:r>
            <a:r>
              <a:rPr lang="zh-CN" altLang="en-US" dirty="0">
                <a:ea typeface="宋体" panose="02010600030101010101" pitchFamily="2" charset="-122"/>
              </a:rPr>
              <a:t>原子共享电子，形成共价键</a:t>
            </a:r>
            <a:r>
              <a:rPr lang="en-US" altLang="zh-CN" dirty="0">
                <a:ea typeface="宋体" panose="02010600030101010101" pitchFamily="2" charset="-122"/>
              </a:rPr>
              <a:t>;</a:t>
            </a:r>
          </a:p>
          <a:p>
            <a:r>
              <a:rPr lang="zh-CN" altLang="en-US" dirty="0">
                <a:ea typeface="宋体" panose="02010600030101010101" pitchFamily="2" charset="-122"/>
              </a:rPr>
              <a:t>绝对温度为</a:t>
            </a:r>
            <a:r>
              <a:rPr lang="en-US" altLang="zh-CN" dirty="0">
                <a:ea typeface="宋体" panose="02010600030101010101" pitchFamily="2" charset="-122"/>
              </a:rPr>
              <a:t>0</a:t>
            </a:r>
            <a:r>
              <a:rPr lang="zh-CN" altLang="en-US" dirty="0">
                <a:ea typeface="宋体" panose="02010600030101010101" pitchFamily="2" charset="-122"/>
              </a:rPr>
              <a:t>度时，所有共价键都是完整的，没有自由电子 </a:t>
            </a:r>
            <a:r>
              <a:rPr lang="en-US" altLang="zh-CN" dirty="0">
                <a:ea typeface="宋体" panose="02010600030101010101" pitchFamily="2" charset="-122"/>
                <a:sym typeface="Wingdings" pitchFamily="2" charset="2"/>
              </a:rPr>
              <a:t> </a:t>
            </a:r>
            <a:r>
              <a:rPr lang="zh-CN" altLang="en-US" dirty="0">
                <a:ea typeface="宋体" panose="02010600030101010101" pitchFamily="2" charset="-122"/>
                <a:sym typeface="Wingdings" pitchFamily="2" charset="2"/>
              </a:rPr>
              <a:t>不能导电</a:t>
            </a:r>
            <a:endParaRPr lang="en-US" altLang="zh-CN" dirty="0">
              <a:ea typeface="宋体" panose="02010600030101010101" pitchFamily="2" charset="-122"/>
            </a:endParaRPr>
          </a:p>
          <a:p>
            <a:r>
              <a:rPr lang="zh-CN" altLang="en-US" dirty="0">
                <a:ea typeface="宋体" panose="02010600030101010101" pitchFamily="2" charset="-122"/>
              </a:rPr>
              <a:t>当温度升高到室温时，由于</a:t>
            </a:r>
            <a:r>
              <a:rPr lang="zh-CN" altLang="en-US" dirty="0">
                <a:solidFill>
                  <a:srgbClr val="FF0000"/>
                </a:solidFill>
                <a:ea typeface="宋体" panose="02010600030101010101" pitchFamily="2" charset="-122"/>
              </a:rPr>
              <a:t>热能</a:t>
            </a:r>
            <a:r>
              <a:rPr lang="zh-CN" altLang="en-US" dirty="0">
                <a:ea typeface="宋体" panose="02010600030101010101" pitchFamily="2" charset="-122"/>
              </a:rPr>
              <a:t>的作用，部分共价键被打断，形成</a:t>
            </a:r>
            <a:r>
              <a:rPr lang="zh-CN" altLang="en-US" dirty="0">
                <a:solidFill>
                  <a:srgbClr val="FF0000"/>
                </a:solidFill>
                <a:ea typeface="宋体" panose="02010600030101010101" pitchFamily="2" charset="-122"/>
              </a:rPr>
              <a:t>自由电子</a:t>
            </a:r>
            <a:r>
              <a:rPr lang="zh-CN" altLang="en-US" dirty="0">
                <a:ea typeface="宋体" panose="02010600030101010101" pitchFamily="2" charset="-122"/>
              </a:rPr>
              <a:t> </a:t>
            </a:r>
            <a:r>
              <a:rPr lang="en-US" altLang="zh-CN" dirty="0">
                <a:ea typeface="宋体" panose="02010600030101010101" pitchFamily="2" charset="-122"/>
                <a:sym typeface="Wingdings" pitchFamily="2" charset="2"/>
              </a:rPr>
              <a:t> </a:t>
            </a:r>
            <a:r>
              <a:rPr lang="zh-CN" altLang="en-US" dirty="0">
                <a:ea typeface="宋体" panose="02010600030101010101" pitchFamily="2" charset="-122"/>
                <a:sym typeface="Wingdings" pitchFamily="2" charset="2"/>
              </a:rPr>
              <a:t>自由电子在电场作用下形成定向运动，也即可以导电，因此自由电子被称为“</a:t>
            </a:r>
            <a:r>
              <a:rPr lang="zh-CN" altLang="en-US" dirty="0">
                <a:solidFill>
                  <a:srgbClr val="FF0000"/>
                </a:solidFill>
                <a:ea typeface="宋体" panose="02010600030101010101" pitchFamily="2" charset="-122"/>
                <a:sym typeface="Wingdings" pitchFamily="2" charset="2"/>
              </a:rPr>
              <a:t>载流子</a:t>
            </a:r>
            <a:r>
              <a:rPr lang="zh-CN" altLang="en-US" dirty="0">
                <a:ea typeface="宋体" panose="02010600030101010101" pitchFamily="2" charset="-122"/>
                <a:sym typeface="Wingdings" pitchFamily="2" charset="2"/>
              </a:rPr>
              <a:t>”</a:t>
            </a:r>
            <a:endParaRPr lang="en-US" altLang="zh-CN" sz="1800" dirty="0">
              <a:ea typeface="宋体" panose="02010600030101010101" pitchFamily="2" charset="-122"/>
            </a:endParaRPr>
          </a:p>
        </p:txBody>
      </p:sp>
      <p:pic>
        <p:nvPicPr>
          <p:cNvPr id="8197" name="Picture 5">
            <a:extLst>
              <a:ext uri="{FF2B5EF4-FFF2-40B4-BE49-F238E27FC236}">
                <a16:creationId xmlns:a16="http://schemas.microsoft.com/office/drawing/2014/main" id="{AF57D1E6-899E-F946-AB71-34C6667420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676400"/>
            <a:ext cx="7772400" cy="2335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灯片编号占位符 1">
            <a:extLst>
              <a:ext uri="{FF2B5EF4-FFF2-40B4-BE49-F238E27FC236}">
                <a16:creationId xmlns:a16="http://schemas.microsoft.com/office/drawing/2014/main" id="{2FBC08B2-8EA4-2F41-9B2E-97141D11CDAD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6</a:t>
            </a:fld>
            <a:endParaRPr lang="en-US" altLang="zh-CN" dirty="0"/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87FC3A4C-4533-AD4D-86D4-5809A0AFD6AB}"/>
              </a:ext>
            </a:extLst>
          </p:cNvPr>
          <p:cNvSpPr txBox="1"/>
          <p:nvPr/>
        </p:nvSpPr>
        <p:spPr>
          <a:xfrm>
            <a:off x="2133600" y="787569"/>
            <a:ext cx="264687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>
                <a:solidFill>
                  <a:srgbClr val="C00000"/>
                </a:solidFill>
              </a:rPr>
              <a:t>本征：就是没有杂质的意思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2">
            <a:extLst>
              <a:ext uri="{FF2B5EF4-FFF2-40B4-BE49-F238E27FC236}">
                <a16:creationId xmlns:a16="http://schemas.microsoft.com/office/drawing/2014/main" id="{21ED2F20-D420-024F-BB84-1D3F754F53A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200" y="152400"/>
            <a:ext cx="4038600" cy="1295400"/>
          </a:xfrm>
        </p:spPr>
        <p:txBody>
          <a:bodyPr/>
          <a:lstStyle/>
          <a:p>
            <a:r>
              <a:rPr lang="en-US" altLang="zh-CN">
                <a:ea typeface="宋体" panose="02010600030101010101" pitchFamily="2" charset="-122"/>
              </a:rPr>
              <a:t>Electron-Hole Pair Interaction </a:t>
            </a:r>
            <a:r>
              <a:rPr lang="zh-CN" altLang="en-US">
                <a:ea typeface="宋体" panose="02010600030101010101" pitchFamily="2" charset="-122"/>
              </a:rPr>
              <a:t>电子空穴对</a:t>
            </a:r>
            <a:endParaRPr lang="en-US" altLang="zh-CN">
              <a:ea typeface="宋体" panose="02010600030101010101" pitchFamily="2" charset="-122"/>
            </a:endParaRPr>
          </a:p>
        </p:txBody>
      </p:sp>
      <p:sp>
        <p:nvSpPr>
          <p:cNvPr id="9220" name="Rectangle 3">
            <a:extLst>
              <a:ext uri="{FF2B5EF4-FFF2-40B4-BE49-F238E27FC236}">
                <a16:creationId xmlns:a16="http://schemas.microsoft.com/office/drawing/2014/main" id="{0C84A969-E808-B347-AB5D-B6A9F1BD5732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381000" y="3246819"/>
            <a:ext cx="8534400" cy="3352800"/>
          </a:xfrm>
        </p:spPr>
        <p:txBody>
          <a:bodyPr/>
          <a:lstStyle/>
          <a:p>
            <a:r>
              <a:rPr lang="zh-CN" altLang="en-US" dirty="0">
                <a:ea typeface="宋体" panose="02010600030101010101" pitchFamily="2" charset="-122"/>
              </a:rPr>
              <a:t>打断共价键，形成自由电子的同时，会在原先共价键的位置留下一个“</a:t>
            </a:r>
            <a:r>
              <a:rPr lang="zh-CN" altLang="en-US" dirty="0">
                <a:solidFill>
                  <a:srgbClr val="FF0000"/>
                </a:solidFill>
                <a:ea typeface="宋体" panose="02010600030101010101" pitchFamily="2" charset="-122"/>
              </a:rPr>
              <a:t>空穴</a:t>
            </a:r>
            <a:r>
              <a:rPr lang="zh-CN" altLang="en-US" dirty="0">
                <a:ea typeface="宋体" panose="02010600030101010101" pitchFamily="2" charset="-122"/>
              </a:rPr>
              <a:t>”；</a:t>
            </a:r>
            <a:endParaRPr lang="en-US" altLang="zh-CN" dirty="0">
              <a:ea typeface="宋体" panose="02010600030101010101" pitchFamily="2" charset="-122"/>
            </a:endParaRPr>
          </a:p>
          <a:p>
            <a:r>
              <a:rPr lang="zh-CN" altLang="en-US" dirty="0">
                <a:ea typeface="宋体" panose="02010600030101010101" pitchFamily="2" charset="-122"/>
              </a:rPr>
              <a:t>空穴会被邻近的自由电子填充，如图所示，空穴被邻近电子填充的过程也可以看作空穴的运动，因此空穴也被称为“载流子”（半导体中的空穴可类比与水中的气泡）</a:t>
            </a:r>
            <a:endParaRPr lang="en-US" altLang="zh-CN" dirty="0">
              <a:ea typeface="宋体" panose="02010600030101010101" pitchFamily="2" charset="-122"/>
            </a:endParaRPr>
          </a:p>
          <a:p>
            <a:r>
              <a:rPr lang="zh-CN" altLang="en-US" dirty="0">
                <a:ea typeface="宋体" panose="02010600030101010101" pitchFamily="2" charset="-122"/>
              </a:rPr>
              <a:t>于是，我们有了</a:t>
            </a:r>
            <a:r>
              <a:rPr lang="zh-CN" altLang="en-US" dirty="0">
                <a:solidFill>
                  <a:srgbClr val="FF0000"/>
                </a:solidFill>
                <a:ea typeface="宋体" panose="02010600030101010101" pitchFamily="2" charset="-122"/>
              </a:rPr>
              <a:t>两类载流子</a:t>
            </a:r>
            <a:r>
              <a:rPr lang="zh-CN" altLang="en-US" dirty="0">
                <a:ea typeface="宋体" panose="02010600030101010101" pitchFamily="2" charset="-122"/>
              </a:rPr>
              <a:t>：①</a:t>
            </a:r>
            <a:r>
              <a:rPr lang="zh-CN" altLang="en-US" dirty="0">
                <a:solidFill>
                  <a:srgbClr val="3333FF"/>
                </a:solidFill>
                <a:ea typeface="宋体" panose="02010600030101010101" pitchFamily="2" charset="-122"/>
              </a:rPr>
              <a:t>自由电子</a:t>
            </a:r>
            <a:r>
              <a:rPr lang="zh-CN" altLang="en-US" dirty="0">
                <a:ea typeface="宋体" panose="02010600030101010101" pitchFamily="2" charset="-122"/>
              </a:rPr>
              <a:t>、②</a:t>
            </a:r>
            <a:r>
              <a:rPr lang="zh-CN" altLang="en-US" dirty="0">
                <a:solidFill>
                  <a:srgbClr val="3333FF"/>
                </a:solidFill>
                <a:ea typeface="宋体" panose="02010600030101010101" pitchFamily="2" charset="-122"/>
              </a:rPr>
              <a:t>空穴</a:t>
            </a:r>
            <a:r>
              <a:rPr lang="zh-CN" altLang="en-US" dirty="0">
                <a:ea typeface="宋体" panose="02010600030101010101" pitchFamily="2" charset="-122"/>
              </a:rPr>
              <a:t>；本征硅中，自由电子的数量（或浓度）</a:t>
            </a:r>
            <a:r>
              <a:rPr lang="en-US" altLang="zh-CN" dirty="0">
                <a:ea typeface="宋体" panose="02010600030101010101" pitchFamily="2" charset="-122"/>
              </a:rPr>
              <a:t>=</a:t>
            </a:r>
            <a:r>
              <a:rPr lang="zh-CN" altLang="en-US" dirty="0">
                <a:ea typeface="宋体" panose="02010600030101010101" pitchFamily="2" charset="-122"/>
              </a:rPr>
              <a:t>空穴的数量（或浓度）</a:t>
            </a:r>
            <a:endParaRPr lang="en-US" altLang="zh-CN" dirty="0">
              <a:ea typeface="宋体" panose="02010600030101010101" pitchFamily="2" charset="-122"/>
            </a:endParaRPr>
          </a:p>
          <a:p>
            <a:r>
              <a:rPr lang="zh-CN" altLang="en-US" dirty="0">
                <a:ea typeface="宋体" panose="02010600030101010101" pitchFamily="2" charset="-122"/>
              </a:rPr>
              <a:t>而</a:t>
            </a:r>
            <a:r>
              <a:rPr lang="zh-CN" altLang="en-US" dirty="0">
                <a:solidFill>
                  <a:srgbClr val="FF0000"/>
                </a:solidFill>
                <a:ea typeface="宋体" panose="02010600030101010101" pitchFamily="2" charset="-122"/>
              </a:rPr>
              <a:t>空穴</a:t>
            </a:r>
            <a:r>
              <a:rPr lang="zh-CN" altLang="en-US" dirty="0">
                <a:ea typeface="宋体" panose="02010600030101010101" pitchFamily="2" charset="-122"/>
              </a:rPr>
              <a:t>带正电</a:t>
            </a:r>
            <a:r>
              <a:rPr lang="en-US" altLang="zh-CN" dirty="0">
                <a:ea typeface="宋体" panose="02010600030101010101" pitchFamily="2" charset="-122"/>
              </a:rPr>
              <a:t>(</a:t>
            </a:r>
            <a:r>
              <a:rPr lang="en-US" altLang="zh-CN" dirty="0">
                <a:solidFill>
                  <a:srgbClr val="FF0000"/>
                </a:solidFill>
                <a:ea typeface="宋体" panose="02010600030101010101" pitchFamily="2" charset="-122"/>
              </a:rPr>
              <a:t>p</a:t>
            </a:r>
            <a:r>
              <a:rPr lang="en-US" altLang="zh-CN" dirty="0">
                <a:ea typeface="宋体" panose="02010600030101010101" pitchFamily="2" charset="-122"/>
              </a:rPr>
              <a:t>ositive)</a:t>
            </a:r>
            <a:r>
              <a:rPr lang="zh-CN" altLang="en-US" dirty="0">
                <a:ea typeface="宋体" panose="02010600030101010101" pitchFamily="2" charset="-122"/>
              </a:rPr>
              <a:t>，所以用</a:t>
            </a:r>
            <a:r>
              <a:rPr lang="en-US" altLang="zh-CN" dirty="0">
                <a:solidFill>
                  <a:srgbClr val="FF0000"/>
                </a:solidFill>
                <a:ea typeface="宋体" panose="02010600030101010101" pitchFamily="2" charset="-122"/>
              </a:rPr>
              <a:t>p</a:t>
            </a:r>
            <a:r>
              <a:rPr lang="zh-CN" altLang="en-US" dirty="0">
                <a:ea typeface="宋体" panose="02010600030101010101" pitchFamily="2" charset="-122"/>
              </a:rPr>
              <a:t>表示</a:t>
            </a:r>
            <a:endParaRPr lang="en-US" altLang="zh-CN" dirty="0">
              <a:ea typeface="宋体" panose="02010600030101010101" pitchFamily="2" charset="-122"/>
            </a:endParaRPr>
          </a:p>
        </p:txBody>
      </p:sp>
      <p:pic>
        <p:nvPicPr>
          <p:cNvPr id="9221" name="Picture 5">
            <a:extLst>
              <a:ext uri="{FF2B5EF4-FFF2-40B4-BE49-F238E27FC236}">
                <a16:creationId xmlns:a16="http://schemas.microsoft.com/office/drawing/2014/main" id="{0C53C73F-930D-DF40-A702-09EF42C730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257300"/>
            <a:ext cx="7924800" cy="1998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灯片编号占位符 1">
            <a:extLst>
              <a:ext uri="{FF2B5EF4-FFF2-40B4-BE49-F238E27FC236}">
                <a16:creationId xmlns:a16="http://schemas.microsoft.com/office/drawing/2014/main" id="{5E549735-CEE9-814C-8BCC-A7224A93B6F2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7</a:t>
            </a:fld>
            <a:endParaRPr lang="en-US" altLang="zh-CN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4" name="Rectangle 2">
            <a:extLst>
              <a:ext uri="{FF2B5EF4-FFF2-40B4-BE49-F238E27FC236}">
                <a16:creationId xmlns:a16="http://schemas.microsoft.com/office/drawing/2014/main" id="{69BBAAF4-D401-F946-9A8A-E564F018ADD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200" y="152400"/>
            <a:ext cx="4648200" cy="930007"/>
          </a:xfrm>
        </p:spPr>
        <p:txBody>
          <a:bodyPr/>
          <a:lstStyle/>
          <a:p>
            <a:r>
              <a:rPr lang="zh-CN" altLang="en-US" dirty="0">
                <a:ea typeface="宋体" panose="02010600030101010101" pitchFamily="2" charset="-122"/>
              </a:rPr>
              <a:t>自由电子、空穴浓度的计算</a:t>
            </a:r>
            <a:endParaRPr lang="en-US" altLang="zh-CN" dirty="0">
              <a:ea typeface="宋体" panose="02010600030101010101" pitchFamily="2" charset="-122"/>
            </a:endParaRPr>
          </a:p>
        </p:txBody>
      </p:sp>
      <p:sp>
        <p:nvSpPr>
          <p:cNvPr id="10245" name="Rectangle 3">
            <a:extLst>
              <a:ext uri="{FF2B5EF4-FFF2-40B4-BE49-F238E27FC236}">
                <a16:creationId xmlns:a16="http://schemas.microsoft.com/office/drawing/2014/main" id="{650BB55F-CC97-2141-A70F-7C69E99EEE55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631540" y="4681794"/>
            <a:ext cx="8153400" cy="1828800"/>
          </a:xfrm>
        </p:spPr>
        <p:txBody>
          <a:bodyPr/>
          <a:lstStyle/>
          <a:p>
            <a:r>
              <a:rPr lang="zh-CN" altLang="en-US" dirty="0">
                <a:ea typeface="宋体" panose="02010600030101010101" pitchFamily="2" charset="-122"/>
              </a:rPr>
              <a:t>显然，温度升高，本征</a:t>
            </a:r>
            <a:r>
              <a:rPr lang="en-US" altLang="zh-CN" dirty="0">
                <a:ea typeface="宋体" panose="02010600030101010101" pitchFamily="2" charset="-122"/>
              </a:rPr>
              <a:t>Si</a:t>
            </a:r>
            <a:r>
              <a:rPr lang="zh-CN" altLang="en-US" dirty="0">
                <a:ea typeface="宋体" panose="02010600030101010101" pitchFamily="2" charset="-122"/>
              </a:rPr>
              <a:t>中自由电子和空穴的数量增加</a:t>
            </a:r>
            <a:endParaRPr lang="en-US" altLang="zh-CN" dirty="0">
              <a:ea typeface="宋体" panose="02010600030101010101" pitchFamily="2" charset="-122"/>
            </a:endParaRPr>
          </a:p>
          <a:p>
            <a:r>
              <a:rPr lang="zh-CN" altLang="en-US" dirty="0">
                <a:ea typeface="宋体" panose="02010600030101010101" pitchFamily="2" charset="-122"/>
              </a:rPr>
              <a:t>打断一个共价键，形成一对自由电子</a:t>
            </a:r>
            <a:r>
              <a:rPr lang="en-US" altLang="zh-CN" dirty="0">
                <a:ea typeface="宋体" panose="02010600030101010101" pitchFamily="2" charset="-122"/>
              </a:rPr>
              <a:t>-</a:t>
            </a:r>
            <a:r>
              <a:rPr lang="zh-CN" altLang="en-US" dirty="0">
                <a:ea typeface="宋体" panose="02010600030101010101" pitchFamily="2" charset="-122"/>
              </a:rPr>
              <a:t>空穴对需克服一定的能量，该能量被称为</a:t>
            </a:r>
            <a:r>
              <a:rPr lang="en-US" altLang="zh-CN" dirty="0">
                <a:ea typeface="宋体" panose="02010600030101010101" pitchFamily="2" charset="-122"/>
              </a:rPr>
              <a:t>Si</a:t>
            </a:r>
            <a:r>
              <a:rPr lang="zh-CN" altLang="en-US" dirty="0">
                <a:ea typeface="宋体" panose="02010600030101010101" pitchFamily="2" charset="-122"/>
              </a:rPr>
              <a:t>的</a:t>
            </a:r>
            <a:r>
              <a:rPr lang="zh-CN" altLang="en-US" b="1" dirty="0">
                <a:solidFill>
                  <a:srgbClr val="C00000"/>
                </a:solidFill>
                <a:ea typeface="宋体" panose="02010600030101010101" pitchFamily="2" charset="-122"/>
              </a:rPr>
              <a:t>带隙</a:t>
            </a:r>
            <a:r>
              <a:rPr lang="en-US" altLang="zh-CN" dirty="0">
                <a:ea typeface="宋体" panose="02010600030101010101" pitchFamily="2" charset="-122"/>
              </a:rPr>
              <a:t>(</a:t>
            </a:r>
            <a:r>
              <a:rPr lang="en-US" altLang="zh-CN" dirty="0" err="1">
                <a:ea typeface="宋体" panose="02010600030101010101" pitchFamily="2" charset="-122"/>
              </a:rPr>
              <a:t>E</a:t>
            </a:r>
            <a:r>
              <a:rPr lang="en-US" altLang="zh-CN" baseline="-25000" dirty="0" err="1">
                <a:ea typeface="宋体" panose="02010600030101010101" pitchFamily="2" charset="-122"/>
              </a:rPr>
              <a:t>g</a:t>
            </a:r>
            <a:r>
              <a:rPr lang="en-US" altLang="zh-CN" dirty="0">
                <a:ea typeface="宋体" panose="02010600030101010101" pitchFamily="2" charset="-122"/>
              </a:rPr>
              <a:t>, Bandgap, </a:t>
            </a:r>
            <a:r>
              <a:rPr lang="en-US" altLang="zh-CN" dirty="0">
                <a:solidFill>
                  <a:srgbClr val="0070C0"/>
                </a:solidFill>
                <a:ea typeface="宋体" panose="02010600030101010101" pitchFamily="2" charset="-122"/>
              </a:rPr>
              <a:t>1.12 eV </a:t>
            </a:r>
            <a:r>
              <a:rPr lang="en-US" altLang="zh-CN" dirty="0">
                <a:ea typeface="宋体" panose="02010600030101010101" pitchFamily="2" charset="-122"/>
              </a:rPr>
              <a:t>for Si)</a:t>
            </a:r>
          </a:p>
          <a:p>
            <a:r>
              <a:rPr lang="zh-CN" altLang="en-US" dirty="0">
                <a:ea typeface="宋体" panose="02010600030101010101" pitchFamily="2" charset="-122"/>
              </a:rPr>
              <a:t>本征</a:t>
            </a:r>
            <a:r>
              <a:rPr lang="en-US" altLang="zh-CN" dirty="0">
                <a:ea typeface="宋体" panose="02010600030101010101" pitchFamily="2" charset="-122"/>
              </a:rPr>
              <a:t>Si</a:t>
            </a:r>
            <a:r>
              <a:rPr lang="zh-CN" altLang="en-US" dirty="0">
                <a:ea typeface="宋体" panose="02010600030101010101" pitchFamily="2" charset="-122"/>
              </a:rPr>
              <a:t>中自由电子（空穴）的数量与</a:t>
            </a:r>
            <a:r>
              <a:rPr lang="en-US" altLang="zh-CN" dirty="0" err="1">
                <a:ea typeface="宋体" panose="02010600030101010101" pitchFamily="2" charset="-122"/>
              </a:rPr>
              <a:t>E</a:t>
            </a:r>
            <a:r>
              <a:rPr lang="en-US" altLang="zh-CN" baseline="-25000" dirty="0" err="1">
                <a:ea typeface="宋体" panose="02010600030101010101" pitchFamily="2" charset="-122"/>
              </a:rPr>
              <a:t>g</a:t>
            </a:r>
            <a:r>
              <a:rPr lang="zh-CN" altLang="en-US" dirty="0">
                <a:solidFill>
                  <a:srgbClr val="FF0000"/>
                </a:solidFill>
                <a:ea typeface="宋体" panose="02010600030101010101" pitchFamily="2" charset="-122"/>
              </a:rPr>
              <a:t>指数</a:t>
            </a:r>
            <a:r>
              <a:rPr lang="zh-CN" altLang="en-US" dirty="0">
                <a:ea typeface="宋体" panose="02010600030101010101" pitchFamily="2" charset="-122"/>
              </a:rPr>
              <a:t>相关</a:t>
            </a:r>
            <a:endParaRPr lang="en-US" altLang="zh-CN" dirty="0">
              <a:ea typeface="宋体" panose="02010600030101010101" pitchFamily="2" charset="-122"/>
            </a:endParaRPr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E20427CB-C2A3-644A-A9FB-32E8D4ED9F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4956" y="1585548"/>
            <a:ext cx="1689100" cy="520700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360AB92B-BBFE-864F-9B20-6266C6181A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0326" y="2338278"/>
            <a:ext cx="2479221" cy="604977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B8B9C8FE-ECC8-2544-9100-BA38A992221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30240" y="2405816"/>
            <a:ext cx="3556000" cy="469900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5" name="文本框 4">
            <a:extLst>
              <a:ext uri="{FF2B5EF4-FFF2-40B4-BE49-F238E27FC236}">
                <a16:creationId xmlns:a16="http://schemas.microsoft.com/office/drawing/2014/main" id="{ECC7606A-ABF2-D345-AFBB-6F9BB4408D3D}"/>
              </a:ext>
            </a:extLst>
          </p:cNvPr>
          <p:cNvSpPr txBox="1"/>
          <p:nvPr/>
        </p:nvSpPr>
        <p:spPr>
          <a:xfrm>
            <a:off x="3136741" y="1231870"/>
            <a:ext cx="184731" cy="3385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endParaRPr kumimoji="1" lang="zh-CN" altLang="en-US" dirty="0"/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81369D13-15DE-CF47-9F2C-2ED6AE9F2AA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2966988"/>
            <a:ext cx="9144000" cy="1565343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ECE35D37-211E-7B43-8AAE-140CAAB493B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83380" y="4176296"/>
            <a:ext cx="2717800" cy="508000"/>
          </a:xfrm>
          <a:prstGeom prst="rect">
            <a:avLst/>
          </a:prstGeom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AE156AA0-10FB-5D4E-987D-EA94C140DE08}"/>
              </a:ext>
            </a:extLst>
          </p:cNvPr>
          <p:cNvSpPr txBox="1"/>
          <p:nvPr/>
        </p:nvSpPr>
        <p:spPr>
          <a:xfrm>
            <a:off x="4254618" y="4235000"/>
            <a:ext cx="164500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000" dirty="0"/>
              <a:t>Si</a:t>
            </a:r>
            <a:r>
              <a:rPr kumimoji="1" lang="zh-CN" altLang="en-US" sz="2000" dirty="0"/>
              <a:t>的原子密度</a:t>
            </a:r>
          </a:p>
        </p:txBody>
      </p:sp>
      <p:cxnSp>
        <p:nvCxnSpPr>
          <p:cNvPr id="10" name="直线箭头连接符 9">
            <a:extLst>
              <a:ext uri="{FF2B5EF4-FFF2-40B4-BE49-F238E27FC236}">
                <a16:creationId xmlns:a16="http://schemas.microsoft.com/office/drawing/2014/main" id="{BF2D580F-6679-BC43-93C6-DC02E66CEE23}"/>
              </a:ext>
            </a:extLst>
          </p:cNvPr>
          <p:cNvCxnSpPr/>
          <p:nvPr/>
        </p:nvCxnSpPr>
        <p:spPr bwMode="auto">
          <a:xfrm>
            <a:off x="5029200" y="2817525"/>
            <a:ext cx="1105166" cy="151298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triangle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7" name="灯片编号占位符 1">
            <a:extLst>
              <a:ext uri="{FF2B5EF4-FFF2-40B4-BE49-F238E27FC236}">
                <a16:creationId xmlns:a16="http://schemas.microsoft.com/office/drawing/2014/main" id="{EF785EB2-60DF-8443-B159-DF8DDD9B672B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8</a:t>
            </a:fld>
            <a:endParaRPr lang="en-US" altLang="zh-CN" dirty="0"/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307B6F34-675B-884F-BE2C-982CC617B12A}"/>
              </a:ext>
            </a:extLst>
          </p:cNvPr>
          <p:cNvSpPr txBox="1"/>
          <p:nvPr/>
        </p:nvSpPr>
        <p:spPr>
          <a:xfrm>
            <a:off x="31177" y="1155722"/>
            <a:ext cx="3794116" cy="3385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kumimoji="1" lang="zh-CN" altLang="en-US" dirty="0">
                <a:solidFill>
                  <a:srgbClr val="0070C0"/>
                </a:solidFill>
              </a:rPr>
              <a:t>本征硅</a:t>
            </a:r>
            <a:r>
              <a:rPr kumimoji="1" lang="zh-CN" altLang="en-US" dirty="0">
                <a:solidFill>
                  <a:srgbClr val="C00000"/>
                </a:solidFill>
              </a:rPr>
              <a:t>中电子与空穴的浓度，单位 </a:t>
            </a:r>
            <a:r>
              <a:rPr kumimoji="1" lang="en-US" altLang="zh-CN" dirty="0">
                <a:solidFill>
                  <a:srgbClr val="C00000"/>
                </a:solidFill>
              </a:rPr>
              <a:t>#/cm</a:t>
            </a:r>
            <a:r>
              <a:rPr kumimoji="1" lang="en-US" altLang="zh-CN" baseline="30000" dirty="0">
                <a:solidFill>
                  <a:srgbClr val="C00000"/>
                </a:solidFill>
              </a:rPr>
              <a:t>3</a:t>
            </a:r>
            <a:endParaRPr kumimoji="1" lang="zh-CN" altLang="en-US" baseline="30000" dirty="0">
              <a:solidFill>
                <a:srgbClr val="C00000"/>
              </a:solidFill>
            </a:endParaRPr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42D9F5AB-2F0F-7045-AACF-267328B51F19}"/>
              </a:ext>
            </a:extLst>
          </p:cNvPr>
          <p:cNvSpPr txBox="1"/>
          <p:nvPr/>
        </p:nvSpPr>
        <p:spPr>
          <a:xfrm>
            <a:off x="2181016" y="1494276"/>
            <a:ext cx="3953350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kumimoji="1" lang="en-US" altLang="zh-CN" i="1" dirty="0">
                <a:solidFill>
                  <a:srgbClr val="C00000"/>
                </a:solidFill>
              </a:rPr>
              <a:t>n</a:t>
            </a:r>
            <a:r>
              <a:rPr kumimoji="1" lang="zh-CN" altLang="en-US" i="1" dirty="0">
                <a:solidFill>
                  <a:srgbClr val="C00000"/>
                </a:solidFill>
              </a:rPr>
              <a:t> </a:t>
            </a:r>
            <a:r>
              <a:rPr kumimoji="1" lang="en-US" altLang="zh-CN" dirty="0">
                <a:solidFill>
                  <a:srgbClr val="C00000"/>
                </a:solidFill>
              </a:rPr>
              <a:t>=</a:t>
            </a:r>
            <a:r>
              <a:rPr kumimoji="1" lang="zh-CN" altLang="en-US" dirty="0">
                <a:solidFill>
                  <a:srgbClr val="C00000"/>
                </a:solidFill>
              </a:rPr>
              <a:t> </a:t>
            </a:r>
            <a:r>
              <a:rPr kumimoji="1" lang="en-US" altLang="zh-CN" i="1" dirty="0">
                <a:solidFill>
                  <a:srgbClr val="C00000"/>
                </a:solidFill>
              </a:rPr>
              <a:t>p</a:t>
            </a:r>
            <a:r>
              <a:rPr kumimoji="1" lang="zh-CN" altLang="en-US" dirty="0">
                <a:solidFill>
                  <a:srgbClr val="C00000"/>
                </a:solidFill>
              </a:rPr>
              <a:t>，因为每打断一个共价键，就产生一个自由电子和一个空穴</a:t>
            </a:r>
            <a:endParaRPr kumimoji="1" lang="en-US" altLang="zh-CN" dirty="0">
              <a:solidFill>
                <a:srgbClr val="C00000"/>
              </a:solidFill>
            </a:endParaRPr>
          </a:p>
          <a:p>
            <a:pPr marL="342900" indent="-342900">
              <a:buFontTx/>
              <a:buAutoNum type="arabicPeriod"/>
            </a:pPr>
            <a:r>
              <a:rPr kumimoji="1" lang="en-US" altLang="zh-CN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kumimoji="1" lang="en-US" altLang="zh-CN" dirty="0"/>
              <a:t> </a:t>
            </a:r>
            <a:r>
              <a:rPr kumimoji="1" lang="zh-CN" altLang="en-US" dirty="0"/>
              <a:t>表示本征半导体（</a:t>
            </a:r>
            <a:r>
              <a:rPr kumimoji="1" lang="en-US" altLang="zh-CN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kumimoji="1" lang="en-US" altLang="zh-CN" dirty="0"/>
              <a:t>ntrinsic</a:t>
            </a:r>
            <a:r>
              <a:rPr kumimoji="1" lang="zh-CN" altLang="en-US" dirty="0"/>
              <a:t>）</a:t>
            </a:r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AAEF78B8-F227-784A-A7CB-BCDE9F262A24}"/>
              </a:ext>
            </a:extLst>
          </p:cNvPr>
          <p:cNvSpPr txBox="1"/>
          <p:nvPr/>
        </p:nvSpPr>
        <p:spPr>
          <a:xfrm>
            <a:off x="6419421" y="2537162"/>
            <a:ext cx="1138966" cy="3385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kumimoji="1" lang="en-US" altLang="zh-CN" dirty="0">
                <a:solidFill>
                  <a:srgbClr val="C00000"/>
                </a:solidFill>
              </a:rPr>
              <a:t>for</a:t>
            </a:r>
            <a:r>
              <a:rPr kumimoji="1" lang="zh-CN" altLang="en-US" dirty="0">
                <a:solidFill>
                  <a:srgbClr val="C00000"/>
                </a:solidFill>
              </a:rPr>
              <a:t> </a:t>
            </a:r>
            <a:r>
              <a:rPr kumimoji="1" lang="en-US" altLang="zh-CN" dirty="0">
                <a:solidFill>
                  <a:srgbClr val="C00000"/>
                </a:solidFill>
              </a:rPr>
              <a:t>T=300</a:t>
            </a:r>
            <a:r>
              <a:rPr kumimoji="1" lang="zh-CN" altLang="en-US" dirty="0">
                <a:solidFill>
                  <a:srgbClr val="C00000"/>
                </a:solidFill>
              </a:rPr>
              <a:t> </a:t>
            </a:r>
            <a:r>
              <a:rPr kumimoji="1" lang="en-US" altLang="zh-CN" dirty="0">
                <a:solidFill>
                  <a:srgbClr val="C00000"/>
                </a:solidFill>
              </a:rPr>
              <a:t>K</a:t>
            </a:r>
            <a:endParaRPr kumimoji="1" lang="zh-CN" altLang="en-US" dirty="0">
              <a:solidFill>
                <a:srgbClr val="C00000"/>
              </a:solidFill>
            </a:endParaRPr>
          </a:p>
        </p:txBody>
      </p:sp>
      <p:sp>
        <p:nvSpPr>
          <p:cNvPr id="13" name="椭圆 12">
            <a:extLst>
              <a:ext uri="{FF2B5EF4-FFF2-40B4-BE49-F238E27FC236}">
                <a16:creationId xmlns:a16="http://schemas.microsoft.com/office/drawing/2014/main" id="{5023F50B-55E4-9741-8F2A-6A2AEE3E5491}"/>
              </a:ext>
            </a:extLst>
          </p:cNvPr>
          <p:cNvSpPr/>
          <p:nvPr/>
        </p:nvSpPr>
        <p:spPr bwMode="auto">
          <a:xfrm>
            <a:off x="4495800" y="2338278"/>
            <a:ext cx="304800" cy="302488"/>
          </a:xfrm>
          <a:prstGeom prst="ellipse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21" name="椭圆 20">
            <a:extLst>
              <a:ext uri="{FF2B5EF4-FFF2-40B4-BE49-F238E27FC236}">
                <a16:creationId xmlns:a16="http://schemas.microsoft.com/office/drawing/2014/main" id="{D70AFFB5-4E02-8A42-8091-9FEDE1A2B55E}"/>
              </a:ext>
            </a:extLst>
          </p:cNvPr>
          <p:cNvSpPr/>
          <p:nvPr/>
        </p:nvSpPr>
        <p:spPr bwMode="auto">
          <a:xfrm>
            <a:off x="6914910" y="4179269"/>
            <a:ext cx="304800" cy="302488"/>
          </a:xfrm>
          <a:prstGeom prst="ellipse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22" name="文本框 21">
            <a:extLst>
              <a:ext uri="{FF2B5EF4-FFF2-40B4-BE49-F238E27FC236}">
                <a16:creationId xmlns:a16="http://schemas.microsoft.com/office/drawing/2014/main" id="{AF3607A4-3ADE-1E4E-A534-4F88DCC403B3}"/>
              </a:ext>
            </a:extLst>
          </p:cNvPr>
          <p:cNvSpPr txBox="1"/>
          <p:nvPr/>
        </p:nvSpPr>
        <p:spPr>
          <a:xfrm>
            <a:off x="6427037" y="1270789"/>
            <a:ext cx="2691492" cy="132343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kumimoji="1" lang="zh-CN" altLang="en-US" dirty="0">
                <a:solidFill>
                  <a:srgbClr val="C00000"/>
                </a:solidFill>
              </a:rPr>
              <a:t>常温下，只有极少数的共价键被打断，形成“电子</a:t>
            </a:r>
            <a:r>
              <a:rPr kumimoji="1" lang="en-US" altLang="zh-CN" dirty="0">
                <a:solidFill>
                  <a:srgbClr val="C00000"/>
                </a:solidFill>
              </a:rPr>
              <a:t>-</a:t>
            </a:r>
            <a:r>
              <a:rPr kumimoji="1" lang="zh-CN" altLang="en-US" dirty="0">
                <a:solidFill>
                  <a:srgbClr val="C00000"/>
                </a:solidFill>
              </a:rPr>
              <a:t>空穴”对</a:t>
            </a:r>
          </a:p>
          <a:p>
            <a:pPr marL="342900" indent="-342900">
              <a:buFontTx/>
              <a:buAutoNum type="arabicPeriod"/>
            </a:pPr>
            <a:r>
              <a:rPr kumimoji="1" lang="zh-CN" altLang="en-US" dirty="0">
                <a:solidFill>
                  <a:srgbClr val="C00000"/>
                </a:solidFill>
              </a:rPr>
              <a:t>温度 </a:t>
            </a:r>
            <a:r>
              <a:rPr kumimoji="1" lang="en-US" altLang="zh-CN" dirty="0">
                <a:solidFill>
                  <a:srgbClr val="C00000"/>
                </a:solidFill>
              </a:rPr>
              <a:t>T </a:t>
            </a:r>
            <a:r>
              <a:rPr kumimoji="1" lang="zh-CN" altLang="en-US" dirty="0">
                <a:solidFill>
                  <a:srgbClr val="C00000"/>
                </a:solidFill>
              </a:rPr>
              <a:t>对载流子浓度的影响很大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Rectangle 2">
            <a:extLst>
              <a:ext uri="{FF2B5EF4-FFF2-40B4-BE49-F238E27FC236}">
                <a16:creationId xmlns:a16="http://schemas.microsoft.com/office/drawing/2014/main" id="{239398E6-DE70-234C-B107-D54C957F501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200" y="152400"/>
            <a:ext cx="4191000" cy="1295400"/>
          </a:xfrm>
        </p:spPr>
        <p:txBody>
          <a:bodyPr/>
          <a:lstStyle/>
          <a:p>
            <a:r>
              <a:rPr lang="en-US" altLang="zh-CN">
                <a:ea typeface="宋体" panose="02010600030101010101" pitchFamily="2" charset="-122"/>
              </a:rPr>
              <a:t>Doping (n type) n</a:t>
            </a:r>
            <a:r>
              <a:rPr lang="zh-CN" altLang="en-US">
                <a:ea typeface="宋体" panose="02010600030101010101" pitchFamily="2" charset="-122"/>
              </a:rPr>
              <a:t>型掺杂</a:t>
            </a:r>
            <a:endParaRPr lang="en-US" altLang="zh-CN">
              <a:ea typeface="宋体" panose="02010600030101010101" pitchFamily="2" charset="-122"/>
            </a:endParaRPr>
          </a:p>
        </p:txBody>
      </p:sp>
      <p:sp>
        <p:nvSpPr>
          <p:cNvPr id="11268" name="Rectangle 3">
            <a:extLst>
              <a:ext uri="{FF2B5EF4-FFF2-40B4-BE49-F238E27FC236}">
                <a16:creationId xmlns:a16="http://schemas.microsoft.com/office/drawing/2014/main" id="{2A0DA2B9-91F3-A147-AC6B-C59FB3638DA4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609600" y="2438400"/>
            <a:ext cx="8077200" cy="43434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zh-CN" altLang="en-US" dirty="0">
                <a:ea typeface="宋体" panose="02010600030101010101" pitchFamily="2" charset="-122"/>
              </a:rPr>
              <a:t>在本征硅</a:t>
            </a:r>
            <a:r>
              <a:rPr lang="en-US" altLang="zh-CN" dirty="0">
                <a:ea typeface="宋体" panose="02010600030101010101" pitchFamily="2" charset="-122"/>
              </a:rPr>
              <a:t>(</a:t>
            </a:r>
            <a:r>
              <a:rPr lang="zh-CN" altLang="en-US" dirty="0">
                <a:ea typeface="宋体" panose="02010600030101010101" pitchFamily="2" charset="-122"/>
              </a:rPr>
              <a:t>纯</a:t>
            </a:r>
            <a:r>
              <a:rPr lang="en-US" altLang="zh-CN" dirty="0">
                <a:ea typeface="宋体" panose="02010600030101010101" pitchFamily="2" charset="-122"/>
              </a:rPr>
              <a:t>Si)</a:t>
            </a:r>
            <a:r>
              <a:rPr lang="zh-CN" altLang="en-US" dirty="0">
                <a:ea typeface="宋体" panose="02010600030101010101" pitchFamily="2" charset="-122"/>
              </a:rPr>
              <a:t>中掺入一个</a:t>
            </a:r>
            <a:r>
              <a:rPr lang="en-US" altLang="zh-CN" dirty="0">
                <a:solidFill>
                  <a:srgbClr val="FF0000"/>
                </a:solidFill>
                <a:ea typeface="宋体" panose="02010600030101010101" pitchFamily="2" charset="-122"/>
              </a:rPr>
              <a:t>5</a:t>
            </a:r>
            <a:r>
              <a:rPr lang="zh-CN" altLang="en-US" dirty="0">
                <a:solidFill>
                  <a:srgbClr val="FF0000"/>
                </a:solidFill>
                <a:ea typeface="宋体" panose="02010600030101010101" pitchFamily="2" charset="-122"/>
              </a:rPr>
              <a:t>价</a:t>
            </a:r>
            <a:r>
              <a:rPr lang="zh-CN" altLang="en-US" dirty="0">
                <a:ea typeface="宋体" panose="02010600030101010101" pitchFamily="2" charset="-122"/>
              </a:rPr>
              <a:t>的</a:t>
            </a:r>
            <a:r>
              <a:rPr lang="zh-CN" altLang="en-US" b="1" dirty="0">
                <a:solidFill>
                  <a:srgbClr val="00B050"/>
                </a:solidFill>
                <a:ea typeface="宋体" panose="02010600030101010101" pitchFamily="2" charset="-122"/>
              </a:rPr>
              <a:t>磷</a:t>
            </a:r>
            <a:r>
              <a:rPr lang="zh-CN" altLang="en-US" dirty="0">
                <a:ea typeface="宋体" panose="02010600030101010101" pitchFamily="2" charset="-122"/>
              </a:rPr>
              <a:t>（</a:t>
            </a:r>
            <a:r>
              <a:rPr lang="en-US" altLang="zh-CN" dirty="0">
                <a:ea typeface="宋体" panose="02010600030101010101" pitchFamily="2" charset="-122"/>
              </a:rPr>
              <a:t>P</a:t>
            </a:r>
            <a:r>
              <a:rPr lang="zh-CN" altLang="en-US" dirty="0">
                <a:ea typeface="宋体" panose="02010600030101010101" pitchFamily="2" charset="-122"/>
              </a:rPr>
              <a:t>）原子，则会贡献出一个多余的自由电子，</a:t>
            </a:r>
            <a:r>
              <a:rPr lang="zh-CN" altLang="en-US" dirty="0">
                <a:solidFill>
                  <a:srgbClr val="0432FF"/>
                </a:solidFill>
                <a:ea typeface="宋体" panose="02010600030101010101" pitchFamily="2" charset="-122"/>
              </a:rPr>
              <a:t>掺入</a:t>
            </a:r>
            <a:r>
              <a:rPr lang="en-US" altLang="zh-CN" dirty="0">
                <a:solidFill>
                  <a:srgbClr val="0432FF"/>
                </a:solidFill>
                <a:ea typeface="宋体" panose="02010600030101010101" pitchFamily="2" charset="-122"/>
              </a:rPr>
              <a:t>N</a:t>
            </a:r>
            <a:r>
              <a:rPr lang="en-US" altLang="zh-CN" baseline="-25000" dirty="0">
                <a:solidFill>
                  <a:srgbClr val="0432FF"/>
                </a:solidFill>
                <a:ea typeface="宋体" panose="02010600030101010101" pitchFamily="2" charset="-122"/>
              </a:rPr>
              <a:t>D</a:t>
            </a:r>
            <a:r>
              <a:rPr lang="zh-CN" altLang="en-US" dirty="0">
                <a:solidFill>
                  <a:srgbClr val="0432FF"/>
                </a:solidFill>
                <a:ea typeface="宋体" panose="02010600030101010101" pitchFamily="2" charset="-122"/>
              </a:rPr>
              <a:t>个</a:t>
            </a:r>
            <a:r>
              <a:rPr lang="en-US" altLang="zh-CN" dirty="0">
                <a:solidFill>
                  <a:srgbClr val="0432FF"/>
                </a:solidFill>
                <a:ea typeface="宋体" panose="02010600030101010101" pitchFamily="2" charset="-122"/>
              </a:rPr>
              <a:t>P</a:t>
            </a:r>
            <a:r>
              <a:rPr lang="zh-CN" altLang="en-US" dirty="0">
                <a:solidFill>
                  <a:srgbClr val="0432FF"/>
                </a:solidFill>
                <a:ea typeface="宋体" panose="02010600030101010101" pitchFamily="2" charset="-122"/>
              </a:rPr>
              <a:t>原子，则会贡献出</a:t>
            </a:r>
            <a:r>
              <a:rPr lang="en-US" altLang="zh-CN" dirty="0">
                <a:solidFill>
                  <a:srgbClr val="0432FF"/>
                </a:solidFill>
                <a:ea typeface="宋体" panose="02010600030101010101" pitchFamily="2" charset="-122"/>
              </a:rPr>
              <a:t>N</a:t>
            </a:r>
            <a:r>
              <a:rPr lang="en-US" altLang="zh-CN" baseline="-25000" dirty="0">
                <a:solidFill>
                  <a:srgbClr val="0432FF"/>
                </a:solidFill>
                <a:ea typeface="宋体" panose="02010600030101010101" pitchFamily="2" charset="-122"/>
              </a:rPr>
              <a:t>D</a:t>
            </a:r>
            <a:r>
              <a:rPr lang="zh-CN" altLang="en-US" dirty="0">
                <a:solidFill>
                  <a:srgbClr val="0432FF"/>
                </a:solidFill>
                <a:ea typeface="宋体" panose="02010600030101010101" pitchFamily="2" charset="-122"/>
              </a:rPr>
              <a:t>个自由电子</a:t>
            </a:r>
            <a:r>
              <a:rPr lang="zh-CN" altLang="en-US" dirty="0">
                <a:ea typeface="宋体" panose="02010600030101010101" pitchFamily="2" charset="-122"/>
              </a:rPr>
              <a:t>；</a:t>
            </a:r>
            <a:r>
              <a:rPr lang="en-US" altLang="zh-CN" dirty="0">
                <a:ea typeface="宋体" panose="02010600030101010101" pitchFamily="2" charset="-122"/>
              </a:rPr>
              <a:t>P</a:t>
            </a:r>
            <a:r>
              <a:rPr lang="zh-CN" altLang="en-US" dirty="0">
                <a:ea typeface="宋体" panose="02010600030101010101" pitchFamily="2" charset="-122"/>
              </a:rPr>
              <a:t>原子</a:t>
            </a:r>
            <a:r>
              <a:rPr lang="zh-CN" altLang="en-US" dirty="0">
                <a:solidFill>
                  <a:srgbClr val="FF0000"/>
                </a:solidFill>
                <a:ea typeface="宋体" panose="02010600030101010101" pitchFamily="2" charset="-122"/>
              </a:rPr>
              <a:t>施舍</a:t>
            </a:r>
            <a:r>
              <a:rPr lang="zh-CN" altLang="en-US" dirty="0">
                <a:ea typeface="宋体" panose="02010600030101010101" pitchFamily="2" charset="-122"/>
              </a:rPr>
              <a:t>了电子，所以被称为</a:t>
            </a:r>
            <a:r>
              <a:rPr lang="zh-CN" altLang="en-US" dirty="0">
                <a:solidFill>
                  <a:srgbClr val="FF0000"/>
                </a:solidFill>
                <a:ea typeface="宋体" panose="02010600030101010101" pitchFamily="2" charset="-122"/>
              </a:rPr>
              <a:t>施主</a:t>
            </a:r>
            <a:r>
              <a:rPr lang="en-US" altLang="zh-CN" dirty="0">
                <a:ea typeface="宋体" panose="02010600030101010101" pitchFamily="2" charset="-122"/>
              </a:rPr>
              <a:t>(</a:t>
            </a:r>
            <a:r>
              <a:rPr lang="en-US" altLang="zh-CN" dirty="0">
                <a:solidFill>
                  <a:srgbClr val="FF0000"/>
                </a:solidFill>
                <a:ea typeface="宋体" panose="02010600030101010101" pitchFamily="2" charset="-122"/>
              </a:rPr>
              <a:t>D</a:t>
            </a:r>
            <a:r>
              <a:rPr lang="en-US" altLang="zh-CN" dirty="0">
                <a:ea typeface="宋体" panose="02010600030101010101" pitchFamily="2" charset="-122"/>
              </a:rPr>
              <a:t>onor)</a:t>
            </a:r>
          </a:p>
          <a:p>
            <a:pPr>
              <a:lnSpc>
                <a:spcPct val="90000"/>
              </a:lnSpc>
            </a:pPr>
            <a:r>
              <a:rPr lang="zh-CN" altLang="en-US" dirty="0">
                <a:ea typeface="宋体" panose="02010600030101010101" pitchFamily="2" charset="-122"/>
              </a:rPr>
              <a:t>因为</a:t>
            </a:r>
            <a:r>
              <a:rPr lang="zh-CN" altLang="en-US" dirty="0">
                <a:solidFill>
                  <a:srgbClr val="FF0000"/>
                </a:solidFill>
                <a:ea typeface="宋体" panose="02010600030101010101" pitchFamily="2" charset="-122"/>
              </a:rPr>
              <a:t>电子</a:t>
            </a:r>
            <a:r>
              <a:rPr lang="zh-CN" altLang="en-US" dirty="0">
                <a:ea typeface="宋体" panose="02010600030101010101" pitchFamily="2" charset="-122"/>
              </a:rPr>
              <a:t>带负电</a:t>
            </a:r>
            <a:r>
              <a:rPr lang="en-US" altLang="zh-CN" dirty="0">
                <a:ea typeface="宋体" panose="02010600030101010101" pitchFamily="2" charset="-122"/>
              </a:rPr>
              <a:t>(</a:t>
            </a:r>
            <a:r>
              <a:rPr lang="en-US" altLang="zh-CN" dirty="0">
                <a:solidFill>
                  <a:srgbClr val="FF0000"/>
                </a:solidFill>
                <a:ea typeface="宋体" panose="02010600030101010101" pitchFamily="2" charset="-122"/>
              </a:rPr>
              <a:t>n</a:t>
            </a:r>
            <a:r>
              <a:rPr lang="en-US" altLang="zh-CN" dirty="0">
                <a:ea typeface="宋体" panose="02010600030101010101" pitchFamily="2" charset="-122"/>
              </a:rPr>
              <a:t>egative)</a:t>
            </a:r>
            <a:r>
              <a:rPr lang="zh-CN" altLang="en-US" dirty="0">
                <a:ea typeface="宋体" panose="02010600030101010101" pitchFamily="2" charset="-122"/>
              </a:rPr>
              <a:t>，所以用</a:t>
            </a:r>
            <a:r>
              <a:rPr lang="en-US" altLang="zh-CN" dirty="0">
                <a:solidFill>
                  <a:srgbClr val="FF0000"/>
                </a:solidFill>
                <a:ea typeface="宋体" panose="02010600030101010101" pitchFamily="2" charset="-122"/>
              </a:rPr>
              <a:t>n</a:t>
            </a:r>
            <a:r>
              <a:rPr lang="zh-CN" altLang="en-US" dirty="0">
                <a:ea typeface="宋体" panose="02010600030101010101" pitchFamily="2" charset="-122"/>
              </a:rPr>
              <a:t>表示，即</a:t>
            </a:r>
            <a:r>
              <a:rPr lang="en-US" altLang="zh-CN" dirty="0">
                <a:solidFill>
                  <a:srgbClr val="FF0000"/>
                </a:solidFill>
                <a:ea typeface="宋体" panose="02010600030101010101" pitchFamily="2" charset="-122"/>
              </a:rPr>
              <a:t>n</a:t>
            </a:r>
            <a:r>
              <a:rPr lang="zh-CN" altLang="en-US" dirty="0">
                <a:solidFill>
                  <a:srgbClr val="FF0000"/>
                </a:solidFill>
                <a:ea typeface="宋体" panose="02010600030101010101" pitchFamily="2" charset="-122"/>
              </a:rPr>
              <a:t>型掺杂</a:t>
            </a:r>
            <a:r>
              <a:rPr lang="zh-CN" altLang="en-US" dirty="0">
                <a:ea typeface="宋体" panose="02010600030101010101" pitchFamily="2" charset="-122"/>
              </a:rPr>
              <a:t>；</a:t>
            </a:r>
            <a:endParaRPr lang="en-US" altLang="zh-CN" dirty="0">
              <a:ea typeface="宋体" panose="02010600030101010101" pitchFamily="2" charset="-122"/>
            </a:endParaRPr>
          </a:p>
          <a:p>
            <a:pPr>
              <a:lnSpc>
                <a:spcPct val="90000"/>
              </a:lnSpc>
            </a:pPr>
            <a:r>
              <a:rPr lang="zh-CN" altLang="en-US" dirty="0">
                <a:ea typeface="宋体" panose="02010600030101010101" pitchFamily="2" charset="-122"/>
              </a:rPr>
              <a:t>实际</a:t>
            </a:r>
            <a:r>
              <a:rPr lang="en-US" altLang="zh-CN" dirty="0">
                <a:ea typeface="宋体" panose="02010600030101010101" pitchFamily="2" charset="-122"/>
              </a:rPr>
              <a:t>N</a:t>
            </a:r>
            <a:r>
              <a:rPr lang="en-US" altLang="zh-CN" baseline="-25000" dirty="0">
                <a:ea typeface="宋体" panose="02010600030101010101" pitchFamily="2" charset="-122"/>
              </a:rPr>
              <a:t>D</a:t>
            </a:r>
            <a:r>
              <a:rPr lang="zh-CN" altLang="en-US" dirty="0">
                <a:ea typeface="宋体" panose="02010600030101010101" pitchFamily="2" charset="-122"/>
              </a:rPr>
              <a:t>表示每立方厘米掺入的</a:t>
            </a:r>
            <a:r>
              <a:rPr lang="en-US" altLang="zh-CN" dirty="0">
                <a:ea typeface="宋体" panose="02010600030101010101" pitchFamily="2" charset="-122"/>
              </a:rPr>
              <a:t>P</a:t>
            </a:r>
            <a:r>
              <a:rPr lang="zh-CN" altLang="en-US" dirty="0">
                <a:ea typeface="宋体" panose="02010600030101010101" pitchFamily="2" charset="-122"/>
              </a:rPr>
              <a:t>原子数，所以</a:t>
            </a:r>
            <a:r>
              <a:rPr lang="en-US" altLang="zh-CN" dirty="0">
                <a:ea typeface="宋体" panose="02010600030101010101" pitchFamily="2" charset="-122"/>
              </a:rPr>
              <a:t>N</a:t>
            </a:r>
            <a:r>
              <a:rPr lang="en-US" altLang="zh-CN" baseline="-25000" dirty="0">
                <a:ea typeface="宋体" panose="02010600030101010101" pitchFamily="2" charset="-122"/>
              </a:rPr>
              <a:t>D</a:t>
            </a:r>
            <a:r>
              <a:rPr lang="zh-CN" altLang="en-US" dirty="0">
                <a:ea typeface="宋体" panose="02010600030101010101" pitchFamily="2" charset="-122"/>
              </a:rPr>
              <a:t>称为掺杂浓度；</a:t>
            </a:r>
            <a:endParaRPr lang="en-US" altLang="zh-CN" dirty="0">
              <a:ea typeface="宋体" panose="02010600030101010101" pitchFamily="2" charset="-122"/>
            </a:endParaRPr>
          </a:p>
          <a:p>
            <a:pPr>
              <a:lnSpc>
                <a:spcPct val="90000"/>
              </a:lnSpc>
            </a:pPr>
            <a:r>
              <a:rPr lang="zh-CN" altLang="en-US" dirty="0">
                <a:solidFill>
                  <a:srgbClr val="C00000"/>
                </a:solidFill>
                <a:highlight>
                  <a:srgbClr val="FFFF00"/>
                </a:highlight>
                <a:ea typeface="宋体" panose="02010600030101010101" pitchFamily="2" charset="-122"/>
              </a:rPr>
              <a:t>实际</a:t>
            </a:r>
            <a:r>
              <a:rPr lang="en-US" altLang="zh-CN" dirty="0">
                <a:solidFill>
                  <a:srgbClr val="C00000"/>
                </a:solidFill>
                <a:highlight>
                  <a:srgbClr val="FFFF00"/>
                </a:highlight>
                <a:ea typeface="宋体" panose="02010600030101010101" pitchFamily="2" charset="-122"/>
              </a:rPr>
              <a:t>N</a:t>
            </a:r>
            <a:r>
              <a:rPr lang="en-US" altLang="zh-CN" baseline="-25000" dirty="0">
                <a:solidFill>
                  <a:srgbClr val="C00000"/>
                </a:solidFill>
                <a:highlight>
                  <a:srgbClr val="FFFF00"/>
                </a:highlight>
                <a:ea typeface="宋体" panose="02010600030101010101" pitchFamily="2" charset="-122"/>
              </a:rPr>
              <a:t>D</a:t>
            </a:r>
            <a:r>
              <a:rPr lang="en-US" altLang="zh-CN" dirty="0">
                <a:solidFill>
                  <a:srgbClr val="C00000"/>
                </a:solidFill>
                <a:highlight>
                  <a:srgbClr val="FFFF00"/>
                </a:highlight>
                <a:ea typeface="宋体" panose="02010600030101010101" pitchFamily="2" charset="-122"/>
              </a:rPr>
              <a:t> &gt;&gt; </a:t>
            </a:r>
            <a:r>
              <a:rPr lang="en-US" altLang="zh-CN" dirty="0" err="1">
                <a:solidFill>
                  <a:srgbClr val="C00000"/>
                </a:solidFill>
                <a:highlight>
                  <a:srgbClr val="FFFF00"/>
                </a:highlight>
                <a:ea typeface="宋体" panose="02010600030101010101" pitchFamily="2" charset="-122"/>
              </a:rPr>
              <a:t>n</a:t>
            </a:r>
            <a:r>
              <a:rPr lang="en-US" altLang="zh-CN" baseline="-25000" dirty="0" err="1">
                <a:solidFill>
                  <a:srgbClr val="C00000"/>
                </a:solidFill>
                <a:highlight>
                  <a:srgbClr val="FFFF00"/>
                </a:highlight>
                <a:ea typeface="宋体" panose="02010600030101010101" pitchFamily="2" charset="-122"/>
              </a:rPr>
              <a:t>i</a:t>
            </a:r>
            <a:r>
              <a:rPr lang="zh-CN" altLang="en-US" dirty="0">
                <a:ea typeface="宋体" panose="02010600030101010101" pitchFamily="2" charset="-122"/>
              </a:rPr>
              <a:t>，因此</a:t>
            </a:r>
            <a:r>
              <a:rPr lang="en-US" altLang="zh-CN" dirty="0">
                <a:ea typeface="宋体" panose="02010600030101010101" pitchFamily="2" charset="-122"/>
              </a:rPr>
              <a:t>n</a:t>
            </a:r>
            <a:r>
              <a:rPr lang="zh-CN" altLang="en-US" dirty="0">
                <a:ea typeface="宋体" panose="02010600030101010101" pitchFamily="2" charset="-122"/>
              </a:rPr>
              <a:t>型掺杂半导体中的</a:t>
            </a:r>
            <a:r>
              <a:rPr lang="zh-CN" altLang="en-US" dirty="0">
                <a:solidFill>
                  <a:srgbClr val="FF0000"/>
                </a:solidFill>
                <a:ea typeface="宋体" panose="02010600030101010101" pitchFamily="2" charset="-122"/>
              </a:rPr>
              <a:t>主要载流子</a:t>
            </a:r>
            <a:r>
              <a:rPr lang="zh-CN" altLang="en-US" dirty="0">
                <a:ea typeface="宋体" panose="02010600030101010101" pitchFamily="2" charset="-122"/>
              </a:rPr>
              <a:t>为自由电子，且自由电子浓度</a:t>
            </a:r>
            <a:r>
              <a:rPr lang="en-US" altLang="zh-CN" dirty="0">
                <a:ea typeface="宋体" panose="02010600030101010101" pitchFamily="2" charset="-122"/>
              </a:rPr>
              <a:t>(n)</a:t>
            </a:r>
            <a:r>
              <a:rPr lang="zh-CN" altLang="en-US" dirty="0">
                <a:ea typeface="宋体" panose="02010600030101010101" pitchFamily="2" charset="-122"/>
              </a:rPr>
              <a:t>主要又</a:t>
            </a:r>
            <a:r>
              <a:rPr lang="en-US" altLang="zh-CN" dirty="0">
                <a:ea typeface="宋体" panose="02010600030101010101" pitchFamily="2" charset="-122"/>
              </a:rPr>
              <a:t>N</a:t>
            </a:r>
            <a:r>
              <a:rPr lang="en-US" altLang="zh-CN" baseline="-25000" dirty="0">
                <a:ea typeface="宋体" panose="02010600030101010101" pitchFamily="2" charset="-122"/>
              </a:rPr>
              <a:t>D</a:t>
            </a:r>
            <a:r>
              <a:rPr lang="zh-CN" altLang="en-US" dirty="0">
                <a:ea typeface="宋体" panose="02010600030101010101" pitchFamily="2" charset="-122"/>
              </a:rPr>
              <a:t>决定，</a:t>
            </a:r>
            <a:r>
              <a:rPr lang="en-US" altLang="zh-CN" dirty="0">
                <a:ea typeface="宋体" panose="02010600030101010101" pitchFamily="2" charset="-122"/>
              </a:rPr>
              <a:t>n</a:t>
            </a:r>
            <a:r>
              <a:rPr lang="zh-CN" altLang="en-US" dirty="0">
                <a:ea typeface="宋体" panose="02010600030101010101" pitchFamily="2" charset="-122"/>
              </a:rPr>
              <a:t>≈</a:t>
            </a:r>
            <a:r>
              <a:rPr lang="en-US" altLang="zh-CN" dirty="0">
                <a:ea typeface="宋体" panose="02010600030101010101" pitchFamily="2" charset="-122"/>
              </a:rPr>
              <a:t>N</a:t>
            </a:r>
            <a:r>
              <a:rPr lang="en-US" altLang="zh-CN" baseline="-25000" dirty="0">
                <a:ea typeface="宋体" panose="02010600030101010101" pitchFamily="2" charset="-122"/>
              </a:rPr>
              <a:t>D</a:t>
            </a:r>
          </a:p>
          <a:p>
            <a:pPr>
              <a:lnSpc>
                <a:spcPct val="90000"/>
              </a:lnSpc>
            </a:pPr>
            <a:r>
              <a:rPr lang="zh-CN" altLang="en-US" dirty="0">
                <a:ea typeface="宋体" panose="02010600030101010101" pitchFamily="2" charset="-122"/>
              </a:rPr>
              <a:t>空穴浓度</a:t>
            </a:r>
            <a:r>
              <a:rPr lang="en-US" altLang="zh-CN" dirty="0">
                <a:ea typeface="宋体" panose="02010600030101010101" pitchFamily="2" charset="-122"/>
              </a:rPr>
              <a:t>(p)</a:t>
            </a:r>
            <a:r>
              <a:rPr lang="zh-CN" altLang="en-US" dirty="0">
                <a:ea typeface="宋体" panose="02010600030101010101" pitchFamily="2" charset="-122"/>
              </a:rPr>
              <a:t>呢？小于</a:t>
            </a:r>
            <a:r>
              <a:rPr lang="en-US" altLang="zh-CN" dirty="0" err="1">
                <a:ea typeface="宋体" panose="02010600030101010101" pitchFamily="2" charset="-122"/>
              </a:rPr>
              <a:t>n</a:t>
            </a:r>
            <a:r>
              <a:rPr lang="en-US" altLang="zh-CN" baseline="-25000" dirty="0" err="1">
                <a:ea typeface="宋体" panose="02010600030101010101" pitchFamily="2" charset="-122"/>
              </a:rPr>
              <a:t>i</a:t>
            </a:r>
            <a:r>
              <a:rPr lang="zh-CN" altLang="en-US" dirty="0">
                <a:ea typeface="宋体" panose="02010600030101010101" pitchFamily="2" charset="-122"/>
              </a:rPr>
              <a:t>，因为大量的自由电子存在，使得空穴被自由电子复合的几率大大增加。</a:t>
            </a:r>
            <a:endParaRPr lang="en-US" altLang="zh-CN" dirty="0">
              <a:ea typeface="宋体" panose="02010600030101010101" pitchFamily="2" charset="-122"/>
            </a:endParaRPr>
          </a:p>
          <a:p>
            <a:pPr>
              <a:lnSpc>
                <a:spcPct val="90000"/>
              </a:lnSpc>
            </a:pPr>
            <a:r>
              <a:rPr lang="zh-CN" altLang="en-US" dirty="0">
                <a:ea typeface="宋体" panose="02010600030101010101" pitchFamily="2" charset="-122"/>
              </a:rPr>
              <a:t>但是：</a:t>
            </a:r>
            <a:endParaRPr lang="en-US" altLang="zh-CN" dirty="0">
              <a:ea typeface="宋体" panose="02010600030101010101" pitchFamily="2" charset="-122"/>
            </a:endParaRPr>
          </a:p>
          <a:p>
            <a:pPr>
              <a:lnSpc>
                <a:spcPct val="90000"/>
              </a:lnSpc>
            </a:pPr>
            <a:endParaRPr lang="en-US" altLang="zh-CN" dirty="0">
              <a:ea typeface="宋体" panose="02010600030101010101" pitchFamily="2" charset="-122"/>
            </a:endParaRPr>
          </a:p>
          <a:p>
            <a:pPr>
              <a:lnSpc>
                <a:spcPct val="90000"/>
              </a:lnSpc>
            </a:pPr>
            <a:endParaRPr lang="en-US" altLang="zh-CN" dirty="0">
              <a:ea typeface="宋体" panose="02010600030101010101" pitchFamily="2" charset="-122"/>
            </a:endParaRPr>
          </a:p>
        </p:txBody>
      </p:sp>
      <p:pic>
        <p:nvPicPr>
          <p:cNvPr id="11269" name="Picture 5">
            <a:extLst>
              <a:ext uri="{FF2B5EF4-FFF2-40B4-BE49-F238E27FC236}">
                <a16:creationId xmlns:a16="http://schemas.microsoft.com/office/drawing/2014/main" id="{2BC6C958-9350-984A-80CC-9F3395AFC8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30163"/>
            <a:ext cx="3314700" cy="2312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11270" name="Object 4">
            <a:extLst>
              <a:ext uri="{FF2B5EF4-FFF2-40B4-BE49-F238E27FC236}">
                <a16:creationId xmlns:a16="http://schemas.microsoft.com/office/drawing/2014/main" id="{23394DB1-5A80-7541-AFAF-056D7884CE8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451100" y="6211888"/>
          <a:ext cx="9652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22237700" imgH="9944100" progId="Equation.3">
                  <p:embed/>
                </p:oleObj>
              </mc:Choice>
              <mc:Fallback>
                <p:oleObj name="Equation" r:id="rId3" imgW="22237700" imgH="99441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51100" y="6211888"/>
                        <a:ext cx="965200" cy="431800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rgbClr val="FF0000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灯片编号占位符 1">
            <a:extLst>
              <a:ext uri="{FF2B5EF4-FFF2-40B4-BE49-F238E27FC236}">
                <a16:creationId xmlns:a16="http://schemas.microsoft.com/office/drawing/2014/main" id="{04FD1925-057E-BA4C-B48E-81C77F350322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9</a:t>
            </a:fld>
            <a:endParaRPr lang="en-US" altLang="zh-CN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alibri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alibri" pitchFamily="34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46086</TotalTime>
  <Words>3233</Words>
  <Application>Microsoft Office PowerPoint</Application>
  <PresentationFormat>全屏显示(4:3)</PresentationFormat>
  <Paragraphs>377</Paragraphs>
  <Slides>57</Slides>
  <Notes>5</Notes>
  <HiddenSlides>0</HiddenSlides>
  <MMClips>0</MMClips>
  <ScaleCrop>false</ScaleCrop>
  <HeadingPairs>
    <vt:vector size="8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57</vt:i4>
      </vt:variant>
    </vt:vector>
  </HeadingPairs>
  <TitlesOfParts>
    <vt:vector size="65" baseType="lpstr">
      <vt:lpstr>楷体_GB2312</vt:lpstr>
      <vt:lpstr>宋体</vt:lpstr>
      <vt:lpstr>Arial</vt:lpstr>
      <vt:lpstr>Calibri</vt:lpstr>
      <vt:lpstr>Times New Roman</vt:lpstr>
      <vt:lpstr>Wingdings</vt:lpstr>
      <vt:lpstr>Default Design</vt:lpstr>
      <vt:lpstr>Equation</vt:lpstr>
      <vt:lpstr>Lecture 10 – 二极管电路part1</vt:lpstr>
      <vt:lpstr>课程纲要</vt:lpstr>
      <vt:lpstr>Semiconductor Physics 半导体物理</vt:lpstr>
      <vt:lpstr>Charge Carriers in Semiconductor 半导体中的载流子</vt:lpstr>
      <vt:lpstr>Periodic Table 元素周期表</vt:lpstr>
      <vt:lpstr>Silicon本征硅：由纯Si构成的晶体，无杂质</vt:lpstr>
      <vt:lpstr>Electron-Hole Pair Interaction 电子空穴对</vt:lpstr>
      <vt:lpstr>自由电子、空穴浓度的计算</vt:lpstr>
      <vt:lpstr>Doping (n type) n型掺杂</vt:lpstr>
      <vt:lpstr>Doping (p type) p型掺杂</vt:lpstr>
      <vt:lpstr>Summary of Charge Carriers</vt:lpstr>
      <vt:lpstr>自由电子和空穴的浓度</vt:lpstr>
      <vt:lpstr>PowerPoint 演示文稿</vt:lpstr>
      <vt:lpstr>漂移电流</vt:lpstr>
      <vt:lpstr>Current Flow:  General Case 电荷移动产生电流</vt:lpstr>
      <vt:lpstr>Current Flow:  Drift</vt:lpstr>
      <vt:lpstr>Velocity Saturation</vt:lpstr>
      <vt:lpstr>扩散电流</vt:lpstr>
      <vt:lpstr>扩散电流</vt:lpstr>
      <vt:lpstr>Example:  Linear vs. Nonlinear Charge Density Profile</vt:lpstr>
      <vt:lpstr>Einstein‘s Relation 爱因斯坦关系</vt:lpstr>
      <vt:lpstr>PowerPoint 演示文稿</vt:lpstr>
      <vt:lpstr>PN Junction (Diode) PN结(二极管)</vt:lpstr>
      <vt:lpstr>Diode’s Three Operation Regions </vt:lpstr>
      <vt:lpstr>3.4.1. 物理结构</vt:lpstr>
      <vt:lpstr>热平衡（无外加电压）时</vt:lpstr>
      <vt:lpstr>PowerPoint 演示文稿</vt:lpstr>
      <vt:lpstr>PowerPoint 演示文稿</vt:lpstr>
      <vt:lpstr>PowerPoint 演示文稿</vt:lpstr>
      <vt:lpstr>内建电势计算</vt:lpstr>
      <vt:lpstr>PowerPoint 演示文稿</vt:lpstr>
      <vt:lpstr>反向偏置</vt:lpstr>
      <vt:lpstr>正向偏置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电容效应1：反向偏置—可变结电容</vt:lpstr>
      <vt:lpstr>结电容：耗尽区固定离子引起的</vt:lpstr>
      <vt:lpstr>Voltage-Dependent Capacitance</vt:lpstr>
      <vt:lpstr>Voltage-Controlled Oscillator 压控振荡器</vt:lpstr>
      <vt:lpstr>PowerPoint 演示文稿</vt:lpstr>
      <vt:lpstr>PN结的I/V特性（伏安特性）</vt:lpstr>
      <vt:lpstr>Parallel PN Junctions</vt:lpstr>
      <vt:lpstr>反向击穿区</vt:lpstr>
      <vt:lpstr>反向击穿的两种机理：齐纳（Zener）击穿 vs. 雪崩（Avalanche ）击穿</vt:lpstr>
      <vt:lpstr>二极管的电路模型</vt:lpstr>
      <vt:lpstr>小结</vt:lpstr>
      <vt:lpstr>小结</vt:lpstr>
      <vt:lpstr>小结</vt:lpstr>
      <vt:lpstr>小结</vt:lpstr>
      <vt:lpstr>作业</vt:lpstr>
      <vt:lpstr>PowerPoint 演示文稿</vt:lpstr>
      <vt:lpstr>PowerPoint 演示文稿</vt:lpstr>
    </vt:vector>
  </TitlesOfParts>
  <Company>n/a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deese</dc:creator>
  <cp:lastModifiedBy>hjin</cp:lastModifiedBy>
  <cp:revision>603</cp:revision>
  <cp:lastPrinted>2020-10-31T13:34:43Z</cp:lastPrinted>
  <dcterms:created xsi:type="dcterms:W3CDTF">2010-11-05T02:06:37Z</dcterms:created>
  <dcterms:modified xsi:type="dcterms:W3CDTF">2025-10-28T00:24:24Z</dcterms:modified>
</cp:coreProperties>
</file>