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256" r:id="rId2"/>
    <p:sldId id="340" r:id="rId3"/>
    <p:sldId id="341" r:id="rId4"/>
    <p:sldId id="466" r:id="rId5"/>
    <p:sldId id="260" r:id="rId6"/>
    <p:sldId id="343" r:id="rId7"/>
    <p:sldId id="344" r:id="rId8"/>
    <p:sldId id="345" r:id="rId9"/>
    <p:sldId id="467" r:id="rId10"/>
    <p:sldId id="267" r:id="rId11"/>
    <p:sldId id="269" r:id="rId12"/>
    <p:sldId id="468" r:id="rId13"/>
    <p:sldId id="273" r:id="rId14"/>
    <p:sldId id="277" r:id="rId15"/>
    <p:sldId id="278" r:id="rId16"/>
    <p:sldId id="279" r:id="rId17"/>
    <p:sldId id="280" r:id="rId18"/>
    <p:sldId id="358" r:id="rId19"/>
    <p:sldId id="469" r:id="rId20"/>
    <p:sldId id="281" r:id="rId21"/>
    <p:sldId id="282" r:id="rId22"/>
    <p:sldId id="283" r:id="rId23"/>
    <p:sldId id="285" r:id="rId24"/>
    <p:sldId id="284" r:id="rId25"/>
    <p:sldId id="287" r:id="rId26"/>
    <p:sldId id="286" r:id="rId27"/>
    <p:sldId id="288" r:id="rId28"/>
    <p:sldId id="289" r:id="rId29"/>
    <p:sldId id="290" r:id="rId30"/>
    <p:sldId id="291" r:id="rId31"/>
    <p:sldId id="292" r:id="rId32"/>
    <p:sldId id="293" r:id="rId33"/>
    <p:sldId id="294" r:id="rId34"/>
    <p:sldId id="295" r:id="rId35"/>
    <p:sldId id="423" r:id="rId36"/>
    <p:sldId id="424" r:id="rId37"/>
    <p:sldId id="425" r:id="rId38"/>
    <p:sldId id="426" r:id="rId39"/>
    <p:sldId id="427" r:id="rId40"/>
    <p:sldId id="428" r:id="rId41"/>
    <p:sldId id="470" r:id="rId42"/>
    <p:sldId id="471" r:id="rId43"/>
    <p:sldId id="472" r:id="rId44"/>
    <p:sldId id="473" r:id="rId45"/>
    <p:sldId id="474" r:id="rId46"/>
    <p:sldId id="434" r:id="rId47"/>
    <p:sldId id="435" r:id="rId48"/>
    <p:sldId id="302" r:id="rId49"/>
    <p:sldId id="475" r:id="rId50"/>
    <p:sldId id="476" r:id="rId51"/>
    <p:sldId id="441" r:id="rId52"/>
    <p:sldId id="306" r:id="rId53"/>
    <p:sldId id="307" r:id="rId54"/>
    <p:sldId id="308" r:id="rId55"/>
    <p:sldId id="310" r:id="rId56"/>
    <p:sldId id="311" r:id="rId57"/>
    <p:sldId id="312" r:id="rId58"/>
    <p:sldId id="316" r:id="rId59"/>
    <p:sldId id="318" r:id="rId60"/>
    <p:sldId id="319" r:id="rId61"/>
    <p:sldId id="320" r:id="rId62"/>
    <p:sldId id="477" r:id="rId63"/>
    <p:sldId id="321" r:id="rId64"/>
    <p:sldId id="322" r:id="rId65"/>
    <p:sldId id="323" r:id="rId66"/>
    <p:sldId id="324" r:id="rId67"/>
    <p:sldId id="325" r:id="rId68"/>
    <p:sldId id="326" r:id="rId69"/>
    <p:sldId id="328" r:id="rId70"/>
    <p:sldId id="478" r:id="rId71"/>
    <p:sldId id="442" r:id="rId72"/>
    <p:sldId id="445" r:id="rId73"/>
    <p:sldId id="446" r:id="rId74"/>
    <p:sldId id="479" r:id="rId75"/>
    <p:sldId id="447" r:id="rId76"/>
    <p:sldId id="448" r:id="rId77"/>
    <p:sldId id="449" r:id="rId78"/>
    <p:sldId id="450" r:id="rId79"/>
    <p:sldId id="451" r:id="rId80"/>
    <p:sldId id="452" r:id="rId81"/>
    <p:sldId id="459" r:id="rId82"/>
    <p:sldId id="460" r:id="rId83"/>
    <p:sldId id="461" r:id="rId84"/>
    <p:sldId id="456" r:id="rId85"/>
    <p:sldId id="480" r:id="rId86"/>
    <p:sldId id="482" r:id="rId87"/>
    <p:sldId id="453" r:id="rId88"/>
    <p:sldId id="457" r:id="rId89"/>
    <p:sldId id="458" r:id="rId90"/>
    <p:sldId id="454" r:id="rId91"/>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sz="1600"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sz="1600"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sz="1600"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sz="1600" kern="1200">
        <a:solidFill>
          <a:schemeClr val="tx1"/>
        </a:solidFill>
        <a:latin typeface="Calibri" panose="020F0502020204030204" pitchFamily="34" charset="0"/>
        <a:ea typeface="+mn-ea"/>
        <a:cs typeface="+mn-cs"/>
      </a:defRPr>
    </a:lvl5pPr>
    <a:lvl6pPr marL="2286000" algn="l" defTabSz="914400" rtl="0" eaLnBrk="1" latinLnBrk="0" hangingPunct="1">
      <a:defRPr sz="1600" kern="1200">
        <a:solidFill>
          <a:schemeClr val="tx1"/>
        </a:solidFill>
        <a:latin typeface="Calibri" panose="020F0502020204030204" pitchFamily="34" charset="0"/>
        <a:ea typeface="+mn-ea"/>
        <a:cs typeface="+mn-cs"/>
      </a:defRPr>
    </a:lvl6pPr>
    <a:lvl7pPr marL="2743200" algn="l" defTabSz="914400" rtl="0" eaLnBrk="1" latinLnBrk="0" hangingPunct="1">
      <a:defRPr sz="1600" kern="1200">
        <a:solidFill>
          <a:schemeClr val="tx1"/>
        </a:solidFill>
        <a:latin typeface="Calibri" panose="020F0502020204030204" pitchFamily="34" charset="0"/>
        <a:ea typeface="+mn-ea"/>
        <a:cs typeface="+mn-cs"/>
      </a:defRPr>
    </a:lvl7pPr>
    <a:lvl8pPr marL="3200400" algn="l" defTabSz="914400" rtl="0" eaLnBrk="1" latinLnBrk="0" hangingPunct="1">
      <a:defRPr sz="1600" kern="1200">
        <a:solidFill>
          <a:schemeClr val="tx1"/>
        </a:solidFill>
        <a:latin typeface="Calibri" panose="020F0502020204030204" pitchFamily="34" charset="0"/>
        <a:ea typeface="+mn-ea"/>
        <a:cs typeface="+mn-cs"/>
      </a:defRPr>
    </a:lvl8pPr>
    <a:lvl9pPr marL="3657600" algn="l" defTabSz="914400" rtl="0" eaLnBrk="1" latinLnBrk="0" hangingPunct="1">
      <a:defRPr sz="16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3950" autoAdjust="0"/>
  </p:normalViewPr>
  <p:slideViewPr>
    <p:cSldViewPr>
      <p:cViewPr varScale="1">
        <p:scale>
          <a:sx n="83" d="100"/>
          <a:sy n="83" d="100"/>
        </p:scale>
        <p:origin x="1203" y="39"/>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53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ED6605D-F9A0-424C-B740-251C1BCA0212}"/>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atin typeface="Arial" panose="020B0604020202020204" pitchFamily="34" charset="0"/>
              </a:defRPr>
            </a:lvl1pPr>
          </a:lstStyle>
          <a:p>
            <a:pPr>
              <a:defRPr/>
            </a:pPr>
            <a:endParaRPr lang="en-US" altLang="zh-CN"/>
          </a:p>
        </p:txBody>
      </p:sp>
      <p:sp>
        <p:nvSpPr>
          <p:cNvPr id="44035" name="Rectangle 3">
            <a:extLst>
              <a:ext uri="{FF2B5EF4-FFF2-40B4-BE49-F238E27FC236}">
                <a16:creationId xmlns:a16="http://schemas.microsoft.com/office/drawing/2014/main" id="{6FE3F5AD-6173-D245-A9F5-946FFCB7BB38}"/>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atin typeface="Arial" panose="020B0604020202020204" pitchFamily="34" charset="0"/>
              </a:defRPr>
            </a:lvl1pPr>
          </a:lstStyle>
          <a:p>
            <a:pPr>
              <a:defRPr/>
            </a:pPr>
            <a:endParaRPr lang="en-US" altLang="zh-CN"/>
          </a:p>
        </p:txBody>
      </p:sp>
      <p:sp>
        <p:nvSpPr>
          <p:cNvPr id="2052" name="Rectangle 4">
            <a:extLst>
              <a:ext uri="{FF2B5EF4-FFF2-40B4-BE49-F238E27FC236}">
                <a16:creationId xmlns:a16="http://schemas.microsoft.com/office/drawing/2014/main" id="{D1104DA3-9285-494A-9B49-62D933BE402B}"/>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4037" name="Rectangle 5">
            <a:extLst>
              <a:ext uri="{FF2B5EF4-FFF2-40B4-BE49-F238E27FC236}">
                <a16:creationId xmlns:a16="http://schemas.microsoft.com/office/drawing/2014/main" id="{1FCB087A-7D30-744D-AE4F-B7AAB6DC9113}"/>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4038" name="Rectangle 6">
            <a:extLst>
              <a:ext uri="{FF2B5EF4-FFF2-40B4-BE49-F238E27FC236}">
                <a16:creationId xmlns:a16="http://schemas.microsoft.com/office/drawing/2014/main" id="{CA1250FB-5921-5144-A7A0-4832C1538B54}"/>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atin typeface="Arial" panose="020B0604020202020204" pitchFamily="34" charset="0"/>
              </a:defRPr>
            </a:lvl1pPr>
          </a:lstStyle>
          <a:p>
            <a:pPr>
              <a:defRPr/>
            </a:pPr>
            <a:endParaRPr lang="en-US" altLang="zh-CN"/>
          </a:p>
        </p:txBody>
      </p:sp>
      <p:sp>
        <p:nvSpPr>
          <p:cNvPr id="44039" name="Rectangle 7">
            <a:extLst>
              <a:ext uri="{FF2B5EF4-FFF2-40B4-BE49-F238E27FC236}">
                <a16:creationId xmlns:a16="http://schemas.microsoft.com/office/drawing/2014/main" id="{6A6FACF3-BF51-2F44-BA32-8D9C52A3AC89}"/>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0B5F8C81-EA27-6240-8D5F-61AB11C8B3A6}"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5FC93CD7-644C-6344-9B72-7F18219414F6}"/>
              </a:ext>
            </a:extLst>
          </p:cNvPr>
          <p:cNvSpPr>
            <a:spLocks noGrp="1" noRot="1" noChangeAspect="1" noTextEdit="1"/>
          </p:cNvSpPr>
          <p:nvPr>
            <p:ph type="sldImg"/>
          </p:nvPr>
        </p:nvSpPr>
        <p:spPr>
          <a:ln/>
        </p:spPr>
      </p:sp>
      <p:sp>
        <p:nvSpPr>
          <p:cNvPr id="4099" name="备注占位符 2">
            <a:extLst>
              <a:ext uri="{FF2B5EF4-FFF2-40B4-BE49-F238E27FC236}">
                <a16:creationId xmlns:a16="http://schemas.microsoft.com/office/drawing/2014/main" id="{DDDB588C-8159-5F4A-A8F3-5E5BA34C5AA1}"/>
              </a:ext>
            </a:extLst>
          </p:cNvPr>
          <p:cNvSpPr>
            <a:spLocks noGrp="1"/>
          </p:cNvSpPr>
          <p:nvPr>
            <p:ph type="body" idx="1"/>
          </p:nvPr>
        </p:nvSpPr>
        <p:spPr>
          <a:noFill/>
        </p:spPr>
        <p:txBody>
          <a:bodyPr/>
          <a:lstStyle/>
          <a:p>
            <a:endParaRPr lang="zh-CN" altLang="en-US">
              <a:latin typeface="Arial" panose="020B0604020202020204" pitchFamily="34" charset="0"/>
            </a:endParaRPr>
          </a:p>
        </p:txBody>
      </p:sp>
      <p:sp>
        <p:nvSpPr>
          <p:cNvPr id="4100" name="灯片编号占位符 3">
            <a:extLst>
              <a:ext uri="{FF2B5EF4-FFF2-40B4-BE49-F238E27FC236}">
                <a16:creationId xmlns:a16="http://schemas.microsoft.com/office/drawing/2014/main" id="{4184077C-AB31-EA4E-BB31-11CBC05622B5}"/>
              </a:ext>
            </a:extLst>
          </p:cNvPr>
          <p:cNvSpPr>
            <a:spLocks noGrp="1"/>
          </p:cNvSpPr>
          <p:nvPr>
            <p:ph type="sldNum" sz="quarter" idx="5"/>
          </p:nvPr>
        </p:nvSpPr>
        <p:spPr>
          <a:noFill/>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fld id="{1BA8FF62-2B50-5047-A4B0-9578EDB8165E}" type="slidenum">
              <a:rPr lang="en-US" altLang="zh-CN" sz="1200" smtClean="0">
                <a:latin typeface="Arial" panose="020B0604020202020204" pitchFamily="34" charset="0"/>
              </a:rPr>
              <a:pPr/>
              <a:t>1</a:t>
            </a:fld>
            <a:endParaRPr lang="en-US" altLang="zh-CN" sz="120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DDBE2DBB-4D0F-E545-A85B-46789CDA3DD7}"/>
              </a:ext>
            </a:extLst>
          </p:cNvPr>
          <p:cNvSpPr>
            <a:spLocks noGrp="1" noRot="1" noChangeAspect="1" noTextEdit="1"/>
          </p:cNvSpPr>
          <p:nvPr>
            <p:ph type="sldImg"/>
          </p:nvPr>
        </p:nvSpPr>
        <p:spPr>
          <a:ln/>
        </p:spPr>
      </p:sp>
      <p:sp>
        <p:nvSpPr>
          <p:cNvPr id="97283" name="Notes Placeholder 2">
            <a:extLst>
              <a:ext uri="{FF2B5EF4-FFF2-40B4-BE49-F238E27FC236}">
                <a16:creationId xmlns:a16="http://schemas.microsoft.com/office/drawing/2014/main" id="{C368728D-FCE7-984F-86C9-1B6F914B6226}"/>
              </a:ext>
            </a:extLst>
          </p:cNvPr>
          <p:cNvSpPr>
            <a:spLocks noGrp="1"/>
          </p:cNvSpPr>
          <p:nvPr>
            <p:ph type="body" idx="1"/>
          </p:nvPr>
        </p:nvSpPr>
        <p:spPr>
          <a:noFill/>
        </p:spPr>
        <p:txBody>
          <a:bodyPr/>
          <a:lstStyle/>
          <a:p>
            <a:r>
              <a:rPr lang="en-US" altLang="zh-CN">
                <a:latin typeface="Arial" panose="020B0604020202020204" pitchFamily="34" charset="0"/>
              </a:rPr>
              <a:t>The diagrams indicate a “full-wave” rectifier.</a:t>
            </a:r>
          </a:p>
        </p:txBody>
      </p:sp>
      <p:sp>
        <p:nvSpPr>
          <p:cNvPr id="97284" name="Slide Number Placeholder 3">
            <a:extLst>
              <a:ext uri="{FF2B5EF4-FFF2-40B4-BE49-F238E27FC236}">
                <a16:creationId xmlns:a16="http://schemas.microsoft.com/office/drawing/2014/main" id="{49A37620-E54B-9E43-9400-A8B1D4565192}"/>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BAA573-05A3-AE44-A55E-C81702B9401A}" type="slidenum">
              <a:rPr lang="en-US" altLang="zh-CN" smtClean="0"/>
              <a:pPr>
                <a:spcBef>
                  <a:spcPct val="0"/>
                </a:spcBef>
              </a:pPr>
              <a:t>53</a:t>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AA08798D-7D21-0E4E-8739-16931B4A2D75}"/>
              </a:ext>
            </a:extLst>
          </p:cNvPr>
          <p:cNvSpPr>
            <a:spLocks noGrp="1" noRot="1" noChangeAspect="1" noTextEdit="1"/>
          </p:cNvSpPr>
          <p:nvPr>
            <p:ph type="sldImg"/>
          </p:nvPr>
        </p:nvSpPr>
        <p:spPr>
          <a:ln/>
        </p:spPr>
      </p:sp>
      <p:sp>
        <p:nvSpPr>
          <p:cNvPr id="107523" name="Notes Placeholder 2">
            <a:extLst>
              <a:ext uri="{FF2B5EF4-FFF2-40B4-BE49-F238E27FC236}">
                <a16:creationId xmlns:a16="http://schemas.microsoft.com/office/drawing/2014/main" id="{23C16129-D18B-6E4E-9E01-C3787223A235}"/>
              </a:ext>
            </a:extLst>
          </p:cNvPr>
          <p:cNvSpPr>
            <a:spLocks noGrp="1"/>
          </p:cNvSpPr>
          <p:nvPr>
            <p:ph type="body" idx="1"/>
          </p:nvPr>
        </p:nvSpPr>
        <p:spPr>
          <a:noFill/>
        </p:spPr>
        <p:txBody>
          <a:bodyPr/>
          <a:lstStyle/>
          <a:p>
            <a:r>
              <a:rPr lang="en-US" altLang="zh-CN">
                <a:latin typeface="Arial" panose="020B0604020202020204" pitchFamily="34" charset="0"/>
              </a:rPr>
              <a:t>You can buy Bridge Rectifier modules at Radio Shack.</a:t>
            </a:r>
          </a:p>
        </p:txBody>
      </p:sp>
      <p:sp>
        <p:nvSpPr>
          <p:cNvPr id="107524" name="Slide Number Placeholder 3">
            <a:extLst>
              <a:ext uri="{FF2B5EF4-FFF2-40B4-BE49-F238E27FC236}">
                <a16:creationId xmlns:a16="http://schemas.microsoft.com/office/drawing/2014/main" id="{64498EC2-B91C-364B-9D53-2120B831A7DF}"/>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F3F85A7-83BA-F941-84FC-F02157AED79C}" type="slidenum">
              <a:rPr lang="en-US" altLang="zh-CN" smtClean="0"/>
              <a:pPr>
                <a:spcBef>
                  <a:spcPct val="0"/>
                </a:spcBef>
              </a:pPr>
              <a:t>59</a:t>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7D8E195C-7C97-8F4C-87FD-65293E64EDF3}"/>
              </a:ext>
            </a:extLst>
          </p:cNvPr>
          <p:cNvSpPr>
            <a:spLocks noGrp="1" noRot="1" noChangeAspect="1" noTextEdit="1"/>
          </p:cNvSpPr>
          <p:nvPr>
            <p:ph type="sldImg"/>
          </p:nvPr>
        </p:nvSpPr>
        <p:spPr>
          <a:ln/>
        </p:spPr>
      </p:sp>
      <p:sp>
        <p:nvSpPr>
          <p:cNvPr id="111619" name="Notes Placeholder 2">
            <a:extLst>
              <a:ext uri="{FF2B5EF4-FFF2-40B4-BE49-F238E27FC236}">
                <a16:creationId xmlns:a16="http://schemas.microsoft.com/office/drawing/2014/main" id="{47671B3E-390C-0041-80BF-002A94B2327E}"/>
              </a:ext>
            </a:extLst>
          </p:cNvPr>
          <p:cNvSpPr>
            <a:spLocks noGrp="1"/>
          </p:cNvSpPr>
          <p:nvPr>
            <p:ph type="body" idx="1"/>
          </p:nvPr>
        </p:nvSpPr>
        <p:spPr>
          <a:noFill/>
        </p:spPr>
        <p:txBody>
          <a:bodyPr/>
          <a:lstStyle/>
          <a:p>
            <a:r>
              <a:rPr lang="en-US" altLang="zh-CN">
                <a:latin typeface="Arial" panose="020B0604020202020204" pitchFamily="34" charset="0"/>
              </a:rPr>
              <a:t>Also you need to be careful to control grounds!</a:t>
            </a:r>
          </a:p>
        </p:txBody>
      </p:sp>
      <p:sp>
        <p:nvSpPr>
          <p:cNvPr id="111620" name="Slide Number Placeholder 3">
            <a:extLst>
              <a:ext uri="{FF2B5EF4-FFF2-40B4-BE49-F238E27FC236}">
                <a16:creationId xmlns:a16="http://schemas.microsoft.com/office/drawing/2014/main" id="{3F55351B-E62C-D14F-A3C6-CE2A026F7FF0}"/>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AB9ADDB-3C8E-444F-88AC-AE166E3DBC46}" type="slidenum">
              <a:rPr lang="en-US" altLang="zh-CN" smtClean="0"/>
              <a:pPr>
                <a:spcBef>
                  <a:spcPct val="0"/>
                </a:spcBef>
              </a:pPr>
              <a:t>63</a:t>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5EABE1B7-2C5A-D542-82B9-BE880681D2BB}"/>
              </a:ext>
            </a:extLst>
          </p:cNvPr>
          <p:cNvSpPr>
            <a:spLocks noGrp="1" noRot="1" noChangeAspect="1" noTextEdit="1"/>
          </p:cNvSpPr>
          <p:nvPr>
            <p:ph type="sldImg"/>
          </p:nvPr>
        </p:nvSpPr>
        <p:spPr>
          <a:ln/>
        </p:spPr>
      </p:sp>
      <p:sp>
        <p:nvSpPr>
          <p:cNvPr id="113667" name="Notes Placeholder 2">
            <a:extLst>
              <a:ext uri="{FF2B5EF4-FFF2-40B4-BE49-F238E27FC236}">
                <a16:creationId xmlns:a16="http://schemas.microsoft.com/office/drawing/2014/main" id="{A72F9328-63E8-F640-9390-F4F4F410AA68}"/>
              </a:ext>
            </a:extLst>
          </p:cNvPr>
          <p:cNvSpPr>
            <a:spLocks noGrp="1"/>
          </p:cNvSpPr>
          <p:nvPr>
            <p:ph type="body" idx="1"/>
          </p:nvPr>
        </p:nvSpPr>
        <p:spPr>
          <a:noFill/>
        </p:spPr>
        <p:txBody>
          <a:bodyPr/>
          <a:lstStyle/>
          <a:p>
            <a:r>
              <a:rPr lang="en-US" altLang="zh-CN">
                <a:latin typeface="Arial" panose="020B0604020202020204" pitchFamily="34" charset="0"/>
              </a:rPr>
              <a:t>Reduce ripple, not remove it.</a:t>
            </a:r>
          </a:p>
        </p:txBody>
      </p:sp>
      <p:sp>
        <p:nvSpPr>
          <p:cNvPr id="113668" name="Slide Number Placeholder 3">
            <a:extLst>
              <a:ext uri="{FF2B5EF4-FFF2-40B4-BE49-F238E27FC236}">
                <a16:creationId xmlns:a16="http://schemas.microsoft.com/office/drawing/2014/main" id="{9A8CB007-ACAA-5B43-AAEF-88D3AC85FE80}"/>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942D46B-E5BD-6741-90F0-D5710AE168F4}" type="slidenum">
              <a:rPr lang="en-US" altLang="zh-CN" smtClean="0"/>
              <a:pPr>
                <a:spcBef>
                  <a:spcPct val="0"/>
                </a:spcBef>
              </a:pPr>
              <a:t>64</a:t>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790FE2CB-5F3D-A143-ACC6-B4C997AFED91}"/>
              </a:ext>
            </a:extLst>
          </p:cNvPr>
          <p:cNvSpPr>
            <a:spLocks noGrp="1" noRot="1" noChangeAspect="1" noTextEdit="1"/>
          </p:cNvSpPr>
          <p:nvPr>
            <p:ph type="sldImg"/>
          </p:nvPr>
        </p:nvSpPr>
        <p:spPr>
          <a:ln/>
        </p:spPr>
      </p:sp>
      <p:sp>
        <p:nvSpPr>
          <p:cNvPr id="118787" name="Notes Placeholder 2">
            <a:extLst>
              <a:ext uri="{FF2B5EF4-FFF2-40B4-BE49-F238E27FC236}">
                <a16:creationId xmlns:a16="http://schemas.microsoft.com/office/drawing/2014/main" id="{F508BC16-1805-994C-A9FE-B0763F997D0C}"/>
              </a:ext>
            </a:extLst>
          </p:cNvPr>
          <p:cNvSpPr>
            <a:spLocks noGrp="1"/>
          </p:cNvSpPr>
          <p:nvPr>
            <p:ph type="body" idx="1"/>
          </p:nvPr>
        </p:nvSpPr>
        <p:spPr>
          <a:noFill/>
        </p:spPr>
        <p:txBody>
          <a:bodyPr/>
          <a:lstStyle/>
          <a:p>
            <a:r>
              <a:rPr lang="en-US" altLang="zh-CN">
                <a:latin typeface="Arial" panose="020B0604020202020204" pitchFamily="34" charset="0"/>
              </a:rPr>
              <a:t>Laplace transforms are introduced in both the Differential Equations math course and the second Circuits course.  They are heavily used in the Signals and Systems and Feedback Control courses.</a:t>
            </a:r>
          </a:p>
        </p:txBody>
      </p:sp>
      <p:sp>
        <p:nvSpPr>
          <p:cNvPr id="118788" name="Slide Number Placeholder 3">
            <a:extLst>
              <a:ext uri="{FF2B5EF4-FFF2-40B4-BE49-F238E27FC236}">
                <a16:creationId xmlns:a16="http://schemas.microsoft.com/office/drawing/2014/main" id="{7D683D69-E216-954B-B135-180F08E50EC6}"/>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B8E54A2-E4C6-7D40-AC01-F555738513AA}" type="slidenum">
              <a:rPr lang="en-US" altLang="zh-CN" smtClean="0"/>
              <a:pPr>
                <a:spcBef>
                  <a:spcPct val="0"/>
                </a:spcBef>
              </a:pPr>
              <a:t>68</a:t>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a:extLst>
              <a:ext uri="{FF2B5EF4-FFF2-40B4-BE49-F238E27FC236}">
                <a16:creationId xmlns:a16="http://schemas.microsoft.com/office/drawing/2014/main" id="{5A44D769-4B6E-764B-881E-22AD0C621566}"/>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5F6646B0-AB7A-F848-8197-2B0269660DB3}"/>
              </a:ext>
            </a:extLst>
          </p:cNvPr>
          <p:cNvSpPr>
            <a:spLocks noGrp="1"/>
          </p:cNvSpPr>
          <p:nvPr>
            <p:ph type="body" idx="1"/>
          </p:nvPr>
        </p:nvSpPr>
        <p:spPr/>
        <p:txBody>
          <a:bodyPr/>
          <a:lstStyle/>
          <a:p>
            <a:pPr>
              <a:defRPr/>
            </a:pPr>
            <a:r>
              <a:rPr lang="en-US" dirty="0"/>
              <a:t>So in the steady state:</a:t>
            </a:r>
          </a:p>
          <a:p>
            <a:pPr marL="171450" indent="-171450">
              <a:buFont typeface="Wingdings" pitchFamily="2" charset="2"/>
              <a:buChar char="§"/>
              <a:defRPr/>
            </a:pPr>
            <a:r>
              <a:rPr lang="en-US" dirty="0"/>
              <a:t>The diode conducts when the input voltage is above the capacitor voltage and the capacitor charges up to the peak voltage of the sinusoid.</a:t>
            </a:r>
          </a:p>
          <a:p>
            <a:pPr marL="171450" indent="-171450">
              <a:buFont typeface="Wingdings" pitchFamily="2" charset="2"/>
              <a:buChar char="§"/>
              <a:defRPr/>
            </a:pPr>
            <a:r>
              <a:rPr lang="en-US" dirty="0"/>
              <a:t>When the input voltage is below the capacitor voltage, the capacitor discharges due to the load current.  The discharge is approximately linear if the ripple is small.</a:t>
            </a:r>
          </a:p>
        </p:txBody>
      </p:sp>
      <p:sp>
        <p:nvSpPr>
          <p:cNvPr id="128004" name="Slide Number Placeholder 3">
            <a:extLst>
              <a:ext uri="{FF2B5EF4-FFF2-40B4-BE49-F238E27FC236}">
                <a16:creationId xmlns:a16="http://schemas.microsoft.com/office/drawing/2014/main" id="{E461D314-2E30-9443-8A28-25A800010853}"/>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1662115-61A0-7148-8C66-57BC2455B805}" type="slidenum">
              <a:rPr lang="en-US" altLang="zh-CN" smtClean="0"/>
              <a:pPr>
                <a:spcBef>
                  <a:spcPct val="0"/>
                </a:spcBef>
              </a:pPr>
              <a:t>69</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9815C7A4-9DFA-2648-8F4D-A5C85F69CDDF}"/>
              </a:ext>
            </a:extLst>
          </p:cNvPr>
          <p:cNvSpPr>
            <a:spLocks noGrp="1" noRot="1" noChangeAspect="1" noTextEdit="1"/>
          </p:cNvSpPr>
          <p:nvPr>
            <p:ph type="sldImg"/>
          </p:nvPr>
        </p:nvSpPr>
        <p:spPr>
          <a:ln/>
        </p:spPr>
      </p:sp>
      <p:sp>
        <p:nvSpPr>
          <p:cNvPr id="21507" name="Notes Placeholder 2">
            <a:extLst>
              <a:ext uri="{FF2B5EF4-FFF2-40B4-BE49-F238E27FC236}">
                <a16:creationId xmlns:a16="http://schemas.microsoft.com/office/drawing/2014/main" id="{85032A1E-0551-934A-9B83-272C827C3216}"/>
              </a:ext>
            </a:extLst>
          </p:cNvPr>
          <p:cNvSpPr>
            <a:spLocks noGrp="1"/>
          </p:cNvSpPr>
          <p:nvPr>
            <p:ph type="body" idx="1"/>
          </p:nvPr>
        </p:nvSpPr>
        <p:spPr>
          <a:noFill/>
        </p:spPr>
        <p:txBody>
          <a:bodyPr/>
          <a:lstStyle/>
          <a:p>
            <a:r>
              <a:rPr lang="en-US" altLang="zh-CN">
                <a:latin typeface="Arial" panose="020B0604020202020204" pitchFamily="34" charset="0"/>
              </a:rPr>
              <a:t>Of course there is always some loss.</a:t>
            </a:r>
          </a:p>
        </p:txBody>
      </p:sp>
      <p:sp>
        <p:nvSpPr>
          <p:cNvPr id="21508" name="Slide Number Placeholder 3">
            <a:extLst>
              <a:ext uri="{FF2B5EF4-FFF2-40B4-BE49-F238E27FC236}">
                <a16:creationId xmlns:a16="http://schemas.microsoft.com/office/drawing/2014/main" id="{999B102C-1EF0-094C-B6D4-3CFD592705AA}"/>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59E9496-4646-5E4B-A5F9-30AA6D89A292}" type="slidenum">
              <a:rPr lang="en-US" altLang="zh-CN" smtClean="0"/>
              <a:pPr>
                <a:spcBef>
                  <a:spcPct val="0"/>
                </a:spcBef>
              </a:pPr>
              <a:t>7</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66E397C3-1162-5E46-AC79-5A8E49759948}"/>
              </a:ext>
            </a:extLst>
          </p:cNvPr>
          <p:cNvSpPr>
            <a:spLocks noGrp="1" noRot="1" noChangeAspect="1" noTextEdit="1"/>
          </p:cNvSpPr>
          <p:nvPr>
            <p:ph type="sldImg"/>
          </p:nvPr>
        </p:nvSpPr>
        <p:spPr>
          <a:ln/>
        </p:spPr>
      </p:sp>
      <p:sp>
        <p:nvSpPr>
          <p:cNvPr id="25603" name="Notes Placeholder 2">
            <a:extLst>
              <a:ext uri="{FF2B5EF4-FFF2-40B4-BE49-F238E27FC236}">
                <a16:creationId xmlns:a16="http://schemas.microsoft.com/office/drawing/2014/main" id="{379BD19B-9FB7-3644-B72A-AF506B10FC09}"/>
              </a:ext>
            </a:extLst>
          </p:cNvPr>
          <p:cNvSpPr>
            <a:spLocks noGrp="1"/>
          </p:cNvSpPr>
          <p:nvPr>
            <p:ph type="body" idx="1"/>
          </p:nvPr>
        </p:nvSpPr>
        <p:spPr>
          <a:noFill/>
        </p:spPr>
        <p:txBody>
          <a:bodyPr/>
          <a:lstStyle/>
          <a:p>
            <a:r>
              <a:rPr lang="en-US" altLang="zh-CN" sz="1000">
                <a:latin typeface="Arial" panose="020B0604020202020204" pitchFamily="34" charset="0"/>
              </a:rPr>
              <a:t>This is Resistor-Diode-Logic, but is generally never used due to practical reasons.  The earliest computers used Resistor-Transistor-Logic (RTL) or Diode-Transistor-Logic (DTL).</a:t>
            </a:r>
          </a:p>
        </p:txBody>
      </p:sp>
      <p:sp>
        <p:nvSpPr>
          <p:cNvPr id="25604" name="Slide Number Placeholder 3">
            <a:extLst>
              <a:ext uri="{FF2B5EF4-FFF2-40B4-BE49-F238E27FC236}">
                <a16:creationId xmlns:a16="http://schemas.microsoft.com/office/drawing/2014/main" id="{546E2115-FBE4-9344-A53D-3538E9330DA3}"/>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B038D15-2A0D-5D41-9CE7-E0EACC5D8D4A}" type="slidenum">
              <a:rPr lang="en-US" altLang="zh-CN" smtClean="0"/>
              <a:pPr>
                <a:spcBef>
                  <a:spcPct val="0"/>
                </a:spcBef>
              </a:pPr>
              <a:t>10</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99A87467-32FC-C14D-9986-8CC483CBDD6E}"/>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F5961AB1-3D6E-284A-9311-E324277ACD95}"/>
              </a:ext>
            </a:extLst>
          </p:cNvPr>
          <p:cNvSpPr>
            <a:spLocks noGrp="1"/>
          </p:cNvSpPr>
          <p:nvPr>
            <p:ph type="body" idx="1"/>
          </p:nvPr>
        </p:nvSpPr>
        <p:spPr>
          <a:noFill/>
        </p:spPr>
        <p:txBody>
          <a:bodyPr/>
          <a:lstStyle/>
          <a:p>
            <a:r>
              <a:rPr lang="en-US" altLang="zh-CN">
                <a:latin typeface="Arial" panose="020B0604020202020204" pitchFamily="34" charset="0"/>
              </a:rPr>
              <a:t>Calculate the power dissipated to see if it is “Destructive”.</a:t>
            </a:r>
          </a:p>
        </p:txBody>
      </p:sp>
      <p:sp>
        <p:nvSpPr>
          <p:cNvPr id="40964" name="Slide Number Placeholder 3">
            <a:extLst>
              <a:ext uri="{FF2B5EF4-FFF2-40B4-BE49-F238E27FC236}">
                <a16:creationId xmlns:a16="http://schemas.microsoft.com/office/drawing/2014/main" id="{79A210A0-6D37-3C4D-9E99-B2B2AB7FFF2B}"/>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26895B7-1CB0-304D-A6A6-3300F7037231}" type="slidenum">
              <a:rPr lang="en-US" altLang="zh-CN" smtClean="0"/>
              <a:pPr>
                <a:spcBef>
                  <a:spcPct val="0"/>
                </a:spcBef>
              </a:pPr>
              <a:t>22</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8EECF59D-8E52-1640-9C17-25B2B1D9676B}"/>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4C0A731B-1041-D642-AE1B-7119C6405E73}"/>
              </a:ext>
            </a:extLst>
          </p:cNvPr>
          <p:cNvSpPr>
            <a:spLocks noGrp="1"/>
          </p:cNvSpPr>
          <p:nvPr>
            <p:ph type="body" idx="1"/>
          </p:nvPr>
        </p:nvSpPr>
        <p:spPr>
          <a:noFill/>
        </p:spPr>
        <p:txBody>
          <a:bodyPr/>
          <a:lstStyle/>
          <a:p>
            <a:r>
              <a:rPr lang="en-US" altLang="zh-CN">
                <a:latin typeface="Arial" panose="020B0604020202020204" pitchFamily="34" charset="0"/>
              </a:rPr>
              <a:t>Spice simulations (as in Multisim or LTSpice) use this model.</a:t>
            </a:r>
          </a:p>
        </p:txBody>
      </p:sp>
      <p:sp>
        <p:nvSpPr>
          <p:cNvPr id="45060" name="Slide Number Placeholder 3">
            <a:extLst>
              <a:ext uri="{FF2B5EF4-FFF2-40B4-BE49-F238E27FC236}">
                <a16:creationId xmlns:a16="http://schemas.microsoft.com/office/drawing/2014/main" id="{CD410F4E-F5C3-4D49-A86A-DB2BD934585F}"/>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CD01913-43F1-004F-90FB-8CB70DDE63B7}" type="slidenum">
              <a:rPr lang="en-US" altLang="zh-CN" smtClean="0"/>
              <a:pPr>
                <a:spcBef>
                  <a:spcPct val="0"/>
                </a:spcBef>
              </a:pPr>
              <a:t>25</a:t>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157E14F2-4730-E14C-8E63-AFD0C56B7383}"/>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7423AEDE-3C93-5A49-A354-535B86B9ED60}"/>
              </a:ext>
            </a:extLst>
          </p:cNvPr>
          <p:cNvSpPr>
            <a:spLocks noGrp="1"/>
          </p:cNvSpPr>
          <p:nvPr>
            <p:ph type="body" idx="1"/>
          </p:nvPr>
        </p:nvSpPr>
        <p:spPr>
          <a:noFill/>
        </p:spPr>
        <p:txBody>
          <a:bodyPr/>
          <a:lstStyle/>
          <a:p>
            <a:r>
              <a:rPr lang="en-US" altLang="zh-CN">
                <a:latin typeface="Arial" panose="020B0604020202020204" pitchFamily="34" charset="0"/>
              </a:rPr>
              <a:t>Graphical solutions are a classical approach when dealing with nonlinear equations.</a:t>
            </a:r>
          </a:p>
          <a:p>
            <a:endParaRPr lang="en-US" altLang="zh-CN">
              <a:latin typeface="Arial" panose="020B0604020202020204" pitchFamily="34" charset="0"/>
            </a:endParaRPr>
          </a:p>
          <a:p>
            <a:r>
              <a:rPr lang="en-US" altLang="zh-CN">
                <a:latin typeface="Arial" panose="020B0604020202020204" pitchFamily="34" charset="0"/>
              </a:rPr>
              <a:t>The load Line is determined by the linear portion of the circuit.</a:t>
            </a:r>
          </a:p>
        </p:txBody>
      </p:sp>
      <p:sp>
        <p:nvSpPr>
          <p:cNvPr id="48132" name="Slide Number Placeholder 3">
            <a:extLst>
              <a:ext uri="{FF2B5EF4-FFF2-40B4-BE49-F238E27FC236}">
                <a16:creationId xmlns:a16="http://schemas.microsoft.com/office/drawing/2014/main" id="{59E48464-6778-924B-AA71-FDE3610ED84F}"/>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D5BAE65-EE74-DB4C-A3D7-DF05CE1E36FF}" type="slidenum">
              <a:rPr lang="en-US" altLang="zh-CN" smtClean="0"/>
              <a:pPr>
                <a:spcBef>
                  <a:spcPct val="0"/>
                </a:spcBef>
              </a:pPr>
              <a:t>27</a:t>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7CFDEF8E-D062-CB42-9E62-F1C24A0DDBA9}"/>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B640C01C-85E8-E34E-965B-FC3C685E51FF}"/>
              </a:ext>
            </a:extLst>
          </p:cNvPr>
          <p:cNvSpPr>
            <a:spLocks noGrp="1"/>
          </p:cNvSpPr>
          <p:nvPr>
            <p:ph type="body" idx="1"/>
          </p:nvPr>
        </p:nvSpPr>
        <p:spPr>
          <a:noFill/>
        </p:spPr>
        <p:txBody>
          <a:bodyPr/>
          <a:lstStyle/>
          <a:p>
            <a:r>
              <a:rPr lang="en-US" altLang="zh-CN">
                <a:latin typeface="Arial" panose="020B0604020202020204" pitchFamily="34" charset="0"/>
              </a:rPr>
              <a:t>This is a job for a computer, not a person.</a:t>
            </a:r>
          </a:p>
        </p:txBody>
      </p:sp>
      <p:sp>
        <p:nvSpPr>
          <p:cNvPr id="52228" name="Slide Number Placeholder 3">
            <a:extLst>
              <a:ext uri="{FF2B5EF4-FFF2-40B4-BE49-F238E27FC236}">
                <a16:creationId xmlns:a16="http://schemas.microsoft.com/office/drawing/2014/main" id="{68C379FD-DDEA-E84E-8B37-87D7ECAF21D4}"/>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4BBBC5A-8322-E547-8ED3-275D53A951CA}" type="slidenum">
              <a:rPr lang="en-US" altLang="zh-CN" smtClean="0"/>
              <a:pPr>
                <a:spcBef>
                  <a:spcPct val="0"/>
                </a:spcBef>
              </a:pPr>
              <a:t>30</a:t>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E7C1B989-A9DC-D14D-BFEE-73BB4FD2963D}"/>
              </a:ext>
            </a:extLst>
          </p:cNvPr>
          <p:cNvSpPr>
            <a:spLocks noGrp="1" noRot="1" noChangeAspect="1" noTextEdit="1"/>
          </p:cNvSpPr>
          <p:nvPr>
            <p:ph type="sldImg"/>
          </p:nvPr>
        </p:nvSpPr>
        <p:spPr>
          <a:ln/>
        </p:spPr>
      </p:sp>
      <p:sp>
        <p:nvSpPr>
          <p:cNvPr id="92163" name="Notes Placeholder 2">
            <a:extLst>
              <a:ext uri="{FF2B5EF4-FFF2-40B4-BE49-F238E27FC236}">
                <a16:creationId xmlns:a16="http://schemas.microsoft.com/office/drawing/2014/main" id="{269F462D-FD72-8444-967E-D79E6A73D3C3}"/>
              </a:ext>
            </a:extLst>
          </p:cNvPr>
          <p:cNvSpPr>
            <a:spLocks noGrp="1"/>
          </p:cNvSpPr>
          <p:nvPr>
            <p:ph type="body" idx="1"/>
          </p:nvPr>
        </p:nvSpPr>
        <p:spPr>
          <a:noFill/>
        </p:spPr>
        <p:txBody>
          <a:bodyPr/>
          <a:lstStyle/>
          <a:p>
            <a:r>
              <a:rPr lang="en-US" altLang="zh-CN">
                <a:latin typeface="Arial" panose="020B0604020202020204" pitchFamily="34" charset="0"/>
              </a:rPr>
              <a:t>A somewhat better way to built a shunt regulator.  The diode is used in reverse bias.</a:t>
            </a:r>
          </a:p>
        </p:txBody>
      </p:sp>
      <p:sp>
        <p:nvSpPr>
          <p:cNvPr id="92164" name="Slide Number Placeholder 3">
            <a:extLst>
              <a:ext uri="{FF2B5EF4-FFF2-40B4-BE49-F238E27FC236}">
                <a16:creationId xmlns:a16="http://schemas.microsoft.com/office/drawing/2014/main" id="{F4AC0C5E-4ECD-994B-A7C6-CD5877057890}"/>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B6755E-686B-5D47-9915-3F7929BC86EC}" type="slidenum">
              <a:rPr lang="en-US" altLang="zh-CN" smtClean="0"/>
              <a:pPr>
                <a:spcBef>
                  <a:spcPct val="0"/>
                </a:spcBef>
              </a:pPr>
              <a:t>48</a:t>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幻灯片图像占位符 1">
            <a:extLst>
              <a:ext uri="{FF2B5EF4-FFF2-40B4-BE49-F238E27FC236}">
                <a16:creationId xmlns:a16="http://schemas.microsoft.com/office/drawing/2014/main" id="{3DACB64E-77AB-2D49-AA38-C13B3ECA841A}"/>
              </a:ext>
            </a:extLst>
          </p:cNvPr>
          <p:cNvSpPr>
            <a:spLocks noGrp="1" noRot="1" noChangeAspect="1" noTextEdit="1"/>
          </p:cNvSpPr>
          <p:nvPr>
            <p:ph type="sldImg"/>
          </p:nvPr>
        </p:nvSpPr>
        <p:spPr>
          <a:ln/>
        </p:spPr>
      </p:sp>
      <p:sp>
        <p:nvSpPr>
          <p:cNvPr id="95235" name="备注占位符 2">
            <a:extLst>
              <a:ext uri="{FF2B5EF4-FFF2-40B4-BE49-F238E27FC236}">
                <a16:creationId xmlns:a16="http://schemas.microsoft.com/office/drawing/2014/main" id="{4194AD2B-31FE-D445-88F8-6B10EB72B35E}"/>
              </a:ext>
            </a:extLst>
          </p:cNvPr>
          <p:cNvSpPr>
            <a:spLocks noGrp="1"/>
          </p:cNvSpPr>
          <p:nvPr>
            <p:ph type="body" idx="1"/>
          </p:nvPr>
        </p:nvSpPr>
        <p:spPr>
          <a:noFill/>
        </p:spPr>
        <p:txBody>
          <a:bodyPr/>
          <a:lstStyle/>
          <a:p>
            <a:endParaRPr lang="zh-CN" altLang="en-US">
              <a:latin typeface="Arial" panose="020B0604020202020204" pitchFamily="34" charset="0"/>
            </a:endParaRPr>
          </a:p>
        </p:txBody>
      </p:sp>
      <p:sp>
        <p:nvSpPr>
          <p:cNvPr id="95236" name="灯片编号占位符 3">
            <a:extLst>
              <a:ext uri="{FF2B5EF4-FFF2-40B4-BE49-F238E27FC236}">
                <a16:creationId xmlns:a16="http://schemas.microsoft.com/office/drawing/2014/main" id="{E1D2C5F7-1956-8546-8B13-AC3CCDC5BF7E}"/>
              </a:ext>
            </a:extLst>
          </p:cNvPr>
          <p:cNvSpPr>
            <a:spLocks noGrp="1"/>
          </p:cNvSpPr>
          <p:nvPr>
            <p:ph type="sldNum" sz="quarter" idx="5"/>
          </p:nvPr>
        </p:nvSpPr>
        <p:spPr>
          <a:noFill/>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fld id="{88DF0757-C3AA-A247-8ACA-872B002408C4}" type="slidenum">
              <a:rPr lang="en-US" altLang="zh-CN" sz="1200" smtClean="0">
                <a:latin typeface="Arial" panose="020B0604020202020204" pitchFamily="34" charset="0"/>
              </a:rPr>
              <a:pPr/>
              <a:t>52</a:t>
            </a:fld>
            <a:endParaRPr lang="en-US" altLang="zh-CN" sz="120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a:extLst>
              <a:ext uri="{FF2B5EF4-FFF2-40B4-BE49-F238E27FC236}">
                <a16:creationId xmlns:a16="http://schemas.microsoft.com/office/drawing/2014/main" id="{351CAFFC-C925-0B4E-83DB-11F1335199CD}"/>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5" name="Rectangle 6">
            <a:extLst>
              <a:ext uri="{FF2B5EF4-FFF2-40B4-BE49-F238E27FC236}">
                <a16:creationId xmlns:a16="http://schemas.microsoft.com/office/drawing/2014/main" id="{9E1448D8-CE0F-2B4B-A425-84A7D8C1F3BA}"/>
              </a:ext>
            </a:extLst>
          </p:cNvPr>
          <p:cNvSpPr>
            <a:spLocks noGrp="1" noChangeArrowheads="1"/>
          </p:cNvSpPr>
          <p:nvPr>
            <p:ph type="sldNum" sz="quarter" idx="11"/>
          </p:nvPr>
        </p:nvSpPr>
        <p:spPr>
          <a:ln/>
        </p:spPr>
        <p:txBody>
          <a:bodyPr/>
          <a:lstStyle>
            <a:lvl1pPr>
              <a:defRPr/>
            </a:lvl1pPr>
          </a:lstStyle>
          <a:p>
            <a:pPr>
              <a:defRPr/>
            </a:pPr>
            <a:fld id="{37F07F77-8439-9440-85C6-4083A217CFA6}" type="slidenum">
              <a:rPr lang="en-US" altLang="zh-CN"/>
              <a:pPr>
                <a:defRPr/>
              </a:pPr>
              <a:t>‹#›</a:t>
            </a:fld>
            <a:endParaRPr lang="en-US" altLang="zh-CN"/>
          </a:p>
        </p:txBody>
      </p:sp>
    </p:spTree>
    <p:extLst>
      <p:ext uri="{BB962C8B-B14F-4D97-AF65-F5344CB8AC3E}">
        <p14:creationId xmlns:p14="http://schemas.microsoft.com/office/powerpoint/2010/main" val="1363169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F8FC1894-7483-5241-B179-408F275B8468}"/>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5" name="Rectangle 6">
            <a:extLst>
              <a:ext uri="{FF2B5EF4-FFF2-40B4-BE49-F238E27FC236}">
                <a16:creationId xmlns:a16="http://schemas.microsoft.com/office/drawing/2014/main" id="{8E453C15-57FF-CF4F-A621-8DFA281B4C28}"/>
              </a:ext>
            </a:extLst>
          </p:cNvPr>
          <p:cNvSpPr>
            <a:spLocks noGrp="1" noChangeArrowheads="1"/>
          </p:cNvSpPr>
          <p:nvPr>
            <p:ph type="sldNum" sz="quarter" idx="11"/>
          </p:nvPr>
        </p:nvSpPr>
        <p:spPr>
          <a:ln/>
        </p:spPr>
        <p:txBody>
          <a:bodyPr/>
          <a:lstStyle>
            <a:lvl1pPr>
              <a:defRPr/>
            </a:lvl1pPr>
          </a:lstStyle>
          <a:p>
            <a:pPr>
              <a:defRPr/>
            </a:pPr>
            <a:fld id="{FAEA149C-6485-8241-B8E4-CDCC6ECD45DB}" type="slidenum">
              <a:rPr lang="en-US" altLang="zh-CN"/>
              <a:pPr>
                <a:defRPr/>
              </a:pPr>
              <a:t>‹#›</a:t>
            </a:fld>
            <a:endParaRPr lang="en-US" altLang="zh-CN"/>
          </a:p>
        </p:txBody>
      </p:sp>
    </p:spTree>
    <p:extLst>
      <p:ext uri="{BB962C8B-B14F-4D97-AF65-F5344CB8AC3E}">
        <p14:creationId xmlns:p14="http://schemas.microsoft.com/office/powerpoint/2010/main" val="2610007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152400"/>
            <a:ext cx="2190750" cy="5943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 y="152400"/>
            <a:ext cx="6419850" cy="594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7556DBA7-1112-9340-86A1-83DB5932B81C}"/>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5" name="Rectangle 6">
            <a:extLst>
              <a:ext uri="{FF2B5EF4-FFF2-40B4-BE49-F238E27FC236}">
                <a16:creationId xmlns:a16="http://schemas.microsoft.com/office/drawing/2014/main" id="{CAA375FD-CF5E-614F-B91F-7A3011403CC2}"/>
              </a:ext>
            </a:extLst>
          </p:cNvPr>
          <p:cNvSpPr>
            <a:spLocks noGrp="1" noChangeArrowheads="1"/>
          </p:cNvSpPr>
          <p:nvPr>
            <p:ph type="sldNum" sz="quarter" idx="11"/>
          </p:nvPr>
        </p:nvSpPr>
        <p:spPr>
          <a:ln/>
        </p:spPr>
        <p:txBody>
          <a:bodyPr/>
          <a:lstStyle>
            <a:lvl1pPr>
              <a:defRPr/>
            </a:lvl1pPr>
          </a:lstStyle>
          <a:p>
            <a:pPr>
              <a:defRPr/>
            </a:pPr>
            <a:fld id="{270BA3AA-0757-6F4D-999D-AAB2B8651FAD}" type="slidenum">
              <a:rPr lang="en-US" altLang="zh-CN"/>
              <a:pPr>
                <a:defRPr/>
              </a:pPr>
              <a:t>‹#›</a:t>
            </a:fld>
            <a:endParaRPr lang="en-US" altLang="zh-CN"/>
          </a:p>
        </p:txBody>
      </p:sp>
    </p:spTree>
    <p:extLst>
      <p:ext uri="{BB962C8B-B14F-4D97-AF65-F5344CB8AC3E}">
        <p14:creationId xmlns:p14="http://schemas.microsoft.com/office/powerpoint/2010/main" val="3408455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3657600" cy="1295400"/>
          </a:xfrm>
        </p:spPr>
        <p:txBody>
          <a:bodyPr/>
          <a:lstStyle/>
          <a:p>
            <a:r>
              <a:rPr lang="en-US"/>
              <a:t>Click to edit Master title style</a:t>
            </a:r>
          </a:p>
        </p:txBody>
      </p:sp>
      <p:sp>
        <p:nvSpPr>
          <p:cNvPr id="3" name="Text Placeholder 2"/>
          <p:cNvSpPr>
            <a:spLocks noGrp="1"/>
          </p:cNvSpPr>
          <p:nvPr>
            <p:ph type="body" sz="half" idx="1"/>
          </p:nvPr>
        </p:nvSpPr>
        <p:spPr>
          <a:xfrm>
            <a:off x="152400" y="2057400"/>
            <a:ext cx="43053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2057400"/>
            <a:ext cx="43053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666AB927-3EAE-6A42-875A-A03A19DE0CAD}"/>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6" name="Rectangle 6">
            <a:extLst>
              <a:ext uri="{FF2B5EF4-FFF2-40B4-BE49-F238E27FC236}">
                <a16:creationId xmlns:a16="http://schemas.microsoft.com/office/drawing/2014/main" id="{8168BF57-1FA2-E647-8D3A-2CE9CFE5DBB6}"/>
              </a:ext>
            </a:extLst>
          </p:cNvPr>
          <p:cNvSpPr>
            <a:spLocks noGrp="1" noChangeArrowheads="1"/>
          </p:cNvSpPr>
          <p:nvPr>
            <p:ph type="sldNum" sz="quarter" idx="11"/>
          </p:nvPr>
        </p:nvSpPr>
        <p:spPr>
          <a:ln/>
        </p:spPr>
        <p:txBody>
          <a:bodyPr/>
          <a:lstStyle>
            <a:lvl1pPr>
              <a:defRPr/>
            </a:lvl1pPr>
          </a:lstStyle>
          <a:p>
            <a:pPr>
              <a:defRPr/>
            </a:pPr>
            <a:fld id="{6BA44C3D-38DE-0C4A-98CB-5F2E8D87E14E}" type="slidenum">
              <a:rPr lang="en-US" altLang="zh-CN"/>
              <a:pPr>
                <a:defRPr/>
              </a:pPr>
              <a:t>‹#›</a:t>
            </a:fld>
            <a:endParaRPr lang="en-US" altLang="zh-CN"/>
          </a:p>
        </p:txBody>
      </p:sp>
    </p:spTree>
    <p:extLst>
      <p:ext uri="{BB962C8B-B14F-4D97-AF65-F5344CB8AC3E}">
        <p14:creationId xmlns:p14="http://schemas.microsoft.com/office/powerpoint/2010/main" val="3625497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838200" y="152400"/>
            <a:ext cx="3657600" cy="1295400"/>
          </a:xfrm>
        </p:spPr>
        <p:txBody>
          <a:bodyPr/>
          <a:lstStyle/>
          <a:p>
            <a:r>
              <a:rPr lang="en-US"/>
              <a:t>Click to edit Master title style</a:t>
            </a:r>
          </a:p>
        </p:txBody>
      </p:sp>
      <p:sp>
        <p:nvSpPr>
          <p:cNvPr id="3" name="Content Placeholder 2"/>
          <p:cNvSpPr>
            <a:spLocks noGrp="1"/>
          </p:cNvSpPr>
          <p:nvPr>
            <p:ph sz="quarter" idx="1"/>
          </p:nvPr>
        </p:nvSpPr>
        <p:spPr>
          <a:xfrm>
            <a:off x="152400" y="2057400"/>
            <a:ext cx="43053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2057400"/>
            <a:ext cx="43053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52400" y="4152900"/>
            <a:ext cx="43053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4152900"/>
            <a:ext cx="43053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B6D5D9ED-405C-B743-9AF8-A202C1B826E5}"/>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8" name="Rectangle 6">
            <a:extLst>
              <a:ext uri="{FF2B5EF4-FFF2-40B4-BE49-F238E27FC236}">
                <a16:creationId xmlns:a16="http://schemas.microsoft.com/office/drawing/2014/main" id="{46E12FCF-1607-2844-9F5D-D12EA206C002}"/>
              </a:ext>
            </a:extLst>
          </p:cNvPr>
          <p:cNvSpPr>
            <a:spLocks noGrp="1" noChangeArrowheads="1"/>
          </p:cNvSpPr>
          <p:nvPr>
            <p:ph type="sldNum" sz="quarter" idx="11"/>
          </p:nvPr>
        </p:nvSpPr>
        <p:spPr>
          <a:ln/>
        </p:spPr>
        <p:txBody>
          <a:bodyPr/>
          <a:lstStyle>
            <a:lvl1pPr>
              <a:defRPr/>
            </a:lvl1pPr>
          </a:lstStyle>
          <a:p>
            <a:pPr>
              <a:defRPr/>
            </a:pPr>
            <a:fld id="{5C7C586B-80CF-C140-AC5D-47814179BCFD}" type="slidenum">
              <a:rPr lang="en-US" altLang="zh-CN"/>
              <a:pPr>
                <a:defRPr/>
              </a:pPr>
              <a:t>‹#›</a:t>
            </a:fld>
            <a:endParaRPr lang="en-US" altLang="zh-CN"/>
          </a:p>
        </p:txBody>
      </p:sp>
    </p:spTree>
    <p:extLst>
      <p:ext uri="{BB962C8B-B14F-4D97-AF65-F5344CB8AC3E}">
        <p14:creationId xmlns:p14="http://schemas.microsoft.com/office/powerpoint/2010/main" val="1454648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3657600" cy="1295400"/>
          </a:xfrm>
        </p:spPr>
        <p:txBody>
          <a:bodyPr/>
          <a:lstStyle/>
          <a:p>
            <a:r>
              <a:rPr lang="en-US"/>
              <a:t>Click to edit Master title style</a:t>
            </a:r>
          </a:p>
        </p:txBody>
      </p:sp>
      <p:sp>
        <p:nvSpPr>
          <p:cNvPr id="3" name="Text Placeholder 2"/>
          <p:cNvSpPr>
            <a:spLocks noGrp="1"/>
          </p:cNvSpPr>
          <p:nvPr>
            <p:ph type="body" sz="half" idx="1"/>
          </p:nvPr>
        </p:nvSpPr>
        <p:spPr>
          <a:xfrm>
            <a:off x="152400" y="2057400"/>
            <a:ext cx="43053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2057400"/>
            <a:ext cx="43053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4152900"/>
            <a:ext cx="43053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6F944EDA-3B03-414A-B1D8-A33D2D9C83FC}"/>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7" name="Rectangle 6">
            <a:extLst>
              <a:ext uri="{FF2B5EF4-FFF2-40B4-BE49-F238E27FC236}">
                <a16:creationId xmlns:a16="http://schemas.microsoft.com/office/drawing/2014/main" id="{8E3E0446-CC25-604A-AD7A-1FED6B0ACDB3}"/>
              </a:ext>
            </a:extLst>
          </p:cNvPr>
          <p:cNvSpPr>
            <a:spLocks noGrp="1" noChangeArrowheads="1"/>
          </p:cNvSpPr>
          <p:nvPr>
            <p:ph type="sldNum" sz="quarter" idx="11"/>
          </p:nvPr>
        </p:nvSpPr>
        <p:spPr>
          <a:ln/>
        </p:spPr>
        <p:txBody>
          <a:bodyPr/>
          <a:lstStyle>
            <a:lvl1pPr>
              <a:defRPr/>
            </a:lvl1pPr>
          </a:lstStyle>
          <a:p>
            <a:pPr>
              <a:defRPr/>
            </a:pPr>
            <a:fld id="{961D5477-50E9-3944-A62F-13EFFF998A7F}" type="slidenum">
              <a:rPr lang="en-US" altLang="zh-CN"/>
              <a:pPr>
                <a:defRPr/>
              </a:pPr>
              <a:t>‹#›</a:t>
            </a:fld>
            <a:endParaRPr lang="en-US" altLang="zh-CN"/>
          </a:p>
        </p:txBody>
      </p:sp>
    </p:spTree>
    <p:extLst>
      <p:ext uri="{BB962C8B-B14F-4D97-AF65-F5344CB8AC3E}">
        <p14:creationId xmlns:p14="http://schemas.microsoft.com/office/powerpoint/2010/main" val="957292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E708D052-F693-4543-97B1-5FDD741498A1}"/>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5" name="Rectangle 6">
            <a:extLst>
              <a:ext uri="{FF2B5EF4-FFF2-40B4-BE49-F238E27FC236}">
                <a16:creationId xmlns:a16="http://schemas.microsoft.com/office/drawing/2014/main" id="{284B7D8F-F46D-2345-8469-312471E768A8}"/>
              </a:ext>
            </a:extLst>
          </p:cNvPr>
          <p:cNvSpPr>
            <a:spLocks noGrp="1" noChangeArrowheads="1"/>
          </p:cNvSpPr>
          <p:nvPr>
            <p:ph type="sldNum" sz="quarter" idx="11"/>
          </p:nvPr>
        </p:nvSpPr>
        <p:spPr>
          <a:ln/>
        </p:spPr>
        <p:txBody>
          <a:bodyPr/>
          <a:lstStyle>
            <a:lvl1pPr>
              <a:defRPr/>
            </a:lvl1pPr>
          </a:lstStyle>
          <a:p>
            <a:pPr>
              <a:defRPr/>
            </a:pPr>
            <a:fld id="{1DDC088B-BDBB-ED49-A42F-2B6FB324FB0A}" type="slidenum">
              <a:rPr lang="en-US" altLang="zh-CN"/>
              <a:pPr>
                <a:defRPr/>
              </a:pPr>
              <a:t>‹#›</a:t>
            </a:fld>
            <a:endParaRPr lang="en-US" altLang="zh-CN"/>
          </a:p>
        </p:txBody>
      </p:sp>
    </p:spTree>
    <p:extLst>
      <p:ext uri="{BB962C8B-B14F-4D97-AF65-F5344CB8AC3E}">
        <p14:creationId xmlns:p14="http://schemas.microsoft.com/office/powerpoint/2010/main" val="14684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87863C49-D5CD-F34E-9D4F-C57CACE94CAF}"/>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5" name="Rectangle 6">
            <a:extLst>
              <a:ext uri="{FF2B5EF4-FFF2-40B4-BE49-F238E27FC236}">
                <a16:creationId xmlns:a16="http://schemas.microsoft.com/office/drawing/2014/main" id="{9C085360-B61B-A54A-AF2B-CEAD6FF20BFD}"/>
              </a:ext>
            </a:extLst>
          </p:cNvPr>
          <p:cNvSpPr>
            <a:spLocks noGrp="1" noChangeArrowheads="1"/>
          </p:cNvSpPr>
          <p:nvPr>
            <p:ph type="sldNum" sz="quarter" idx="11"/>
          </p:nvPr>
        </p:nvSpPr>
        <p:spPr>
          <a:ln/>
        </p:spPr>
        <p:txBody>
          <a:bodyPr/>
          <a:lstStyle>
            <a:lvl1pPr>
              <a:defRPr/>
            </a:lvl1pPr>
          </a:lstStyle>
          <a:p>
            <a:pPr>
              <a:defRPr/>
            </a:pPr>
            <a:fld id="{640E7C46-159A-F34D-9BEE-3090D47B9810}" type="slidenum">
              <a:rPr lang="en-US" altLang="zh-CN"/>
              <a:pPr>
                <a:defRPr/>
              </a:pPr>
              <a:t>‹#›</a:t>
            </a:fld>
            <a:endParaRPr lang="en-US" altLang="zh-CN"/>
          </a:p>
        </p:txBody>
      </p:sp>
    </p:spTree>
    <p:extLst>
      <p:ext uri="{BB962C8B-B14F-4D97-AF65-F5344CB8AC3E}">
        <p14:creationId xmlns:p14="http://schemas.microsoft.com/office/powerpoint/2010/main" val="82647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 y="2057400"/>
            <a:ext cx="43053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2057400"/>
            <a:ext cx="43053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F71324DA-D337-C44E-B4F8-0AE67EC1D9E9}"/>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6" name="Rectangle 6">
            <a:extLst>
              <a:ext uri="{FF2B5EF4-FFF2-40B4-BE49-F238E27FC236}">
                <a16:creationId xmlns:a16="http://schemas.microsoft.com/office/drawing/2014/main" id="{9925B0D1-18BF-4D42-9102-5270BFCEDCCE}"/>
              </a:ext>
            </a:extLst>
          </p:cNvPr>
          <p:cNvSpPr>
            <a:spLocks noGrp="1" noChangeArrowheads="1"/>
          </p:cNvSpPr>
          <p:nvPr>
            <p:ph type="sldNum" sz="quarter" idx="11"/>
          </p:nvPr>
        </p:nvSpPr>
        <p:spPr>
          <a:ln/>
        </p:spPr>
        <p:txBody>
          <a:bodyPr/>
          <a:lstStyle>
            <a:lvl1pPr>
              <a:defRPr/>
            </a:lvl1pPr>
          </a:lstStyle>
          <a:p>
            <a:pPr>
              <a:defRPr/>
            </a:pPr>
            <a:fld id="{CDC23C05-E81D-0B45-9C58-D1083C1E7885}" type="slidenum">
              <a:rPr lang="en-US" altLang="zh-CN"/>
              <a:pPr>
                <a:defRPr/>
              </a:pPr>
              <a:t>‹#›</a:t>
            </a:fld>
            <a:endParaRPr lang="en-US" altLang="zh-CN"/>
          </a:p>
        </p:txBody>
      </p:sp>
    </p:spTree>
    <p:extLst>
      <p:ext uri="{BB962C8B-B14F-4D97-AF65-F5344CB8AC3E}">
        <p14:creationId xmlns:p14="http://schemas.microsoft.com/office/powerpoint/2010/main" val="469006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348827FF-EBE9-9444-90E6-D5D50FC91F38}"/>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8" name="Rectangle 6">
            <a:extLst>
              <a:ext uri="{FF2B5EF4-FFF2-40B4-BE49-F238E27FC236}">
                <a16:creationId xmlns:a16="http://schemas.microsoft.com/office/drawing/2014/main" id="{EF3F7BFE-3980-A440-AD3C-302C89783D4B}"/>
              </a:ext>
            </a:extLst>
          </p:cNvPr>
          <p:cNvSpPr>
            <a:spLocks noGrp="1" noChangeArrowheads="1"/>
          </p:cNvSpPr>
          <p:nvPr>
            <p:ph type="sldNum" sz="quarter" idx="11"/>
          </p:nvPr>
        </p:nvSpPr>
        <p:spPr>
          <a:ln/>
        </p:spPr>
        <p:txBody>
          <a:bodyPr/>
          <a:lstStyle>
            <a:lvl1pPr>
              <a:defRPr/>
            </a:lvl1pPr>
          </a:lstStyle>
          <a:p>
            <a:pPr>
              <a:defRPr/>
            </a:pPr>
            <a:fld id="{48935813-A34A-FE46-A362-B64BFDACA9BD}" type="slidenum">
              <a:rPr lang="en-US" altLang="zh-CN"/>
              <a:pPr>
                <a:defRPr/>
              </a:pPr>
              <a:t>‹#›</a:t>
            </a:fld>
            <a:endParaRPr lang="en-US" altLang="zh-CN"/>
          </a:p>
        </p:txBody>
      </p:sp>
    </p:spTree>
    <p:extLst>
      <p:ext uri="{BB962C8B-B14F-4D97-AF65-F5344CB8AC3E}">
        <p14:creationId xmlns:p14="http://schemas.microsoft.com/office/powerpoint/2010/main" val="2333537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52CC1F0E-1339-1143-9235-7B2B386E7DB2}"/>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4" name="Rectangle 6">
            <a:extLst>
              <a:ext uri="{FF2B5EF4-FFF2-40B4-BE49-F238E27FC236}">
                <a16:creationId xmlns:a16="http://schemas.microsoft.com/office/drawing/2014/main" id="{AA5E62B4-31DE-B04C-88A1-2369ADCC4132}"/>
              </a:ext>
            </a:extLst>
          </p:cNvPr>
          <p:cNvSpPr>
            <a:spLocks noGrp="1" noChangeArrowheads="1"/>
          </p:cNvSpPr>
          <p:nvPr>
            <p:ph type="sldNum" sz="quarter" idx="11"/>
          </p:nvPr>
        </p:nvSpPr>
        <p:spPr>
          <a:ln/>
        </p:spPr>
        <p:txBody>
          <a:bodyPr/>
          <a:lstStyle>
            <a:lvl1pPr>
              <a:defRPr/>
            </a:lvl1pPr>
          </a:lstStyle>
          <a:p>
            <a:pPr>
              <a:defRPr/>
            </a:pPr>
            <a:fld id="{0230DD6C-7EC4-7043-8DFE-0922692B9335}" type="slidenum">
              <a:rPr lang="en-US" altLang="zh-CN"/>
              <a:pPr>
                <a:defRPr/>
              </a:pPr>
              <a:t>‹#›</a:t>
            </a:fld>
            <a:endParaRPr lang="en-US" altLang="zh-CN"/>
          </a:p>
        </p:txBody>
      </p:sp>
    </p:spTree>
    <p:extLst>
      <p:ext uri="{BB962C8B-B14F-4D97-AF65-F5344CB8AC3E}">
        <p14:creationId xmlns:p14="http://schemas.microsoft.com/office/powerpoint/2010/main" val="466884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9D91D0F1-42EB-7A4C-9770-771B6B9DB640}"/>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3" name="Rectangle 6">
            <a:extLst>
              <a:ext uri="{FF2B5EF4-FFF2-40B4-BE49-F238E27FC236}">
                <a16:creationId xmlns:a16="http://schemas.microsoft.com/office/drawing/2014/main" id="{40BB6787-07E5-EE48-8CE8-669B18F73D8A}"/>
              </a:ext>
            </a:extLst>
          </p:cNvPr>
          <p:cNvSpPr>
            <a:spLocks noGrp="1" noChangeArrowheads="1"/>
          </p:cNvSpPr>
          <p:nvPr>
            <p:ph type="sldNum" sz="quarter" idx="11"/>
          </p:nvPr>
        </p:nvSpPr>
        <p:spPr>
          <a:ln/>
        </p:spPr>
        <p:txBody>
          <a:bodyPr/>
          <a:lstStyle>
            <a:lvl1pPr>
              <a:defRPr/>
            </a:lvl1pPr>
          </a:lstStyle>
          <a:p>
            <a:pPr>
              <a:defRPr/>
            </a:pPr>
            <a:fld id="{E6680AB5-BF0C-C14E-B6E4-DE70592DECE3}" type="slidenum">
              <a:rPr lang="en-US" altLang="zh-CN"/>
              <a:pPr>
                <a:defRPr/>
              </a:pPr>
              <a:t>‹#›</a:t>
            </a:fld>
            <a:endParaRPr lang="en-US" altLang="zh-CN"/>
          </a:p>
        </p:txBody>
      </p:sp>
    </p:spTree>
    <p:extLst>
      <p:ext uri="{BB962C8B-B14F-4D97-AF65-F5344CB8AC3E}">
        <p14:creationId xmlns:p14="http://schemas.microsoft.com/office/powerpoint/2010/main" val="987176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9132B824-52A2-E04E-9F1B-50F2BDFC6A76}"/>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6" name="Rectangle 6">
            <a:extLst>
              <a:ext uri="{FF2B5EF4-FFF2-40B4-BE49-F238E27FC236}">
                <a16:creationId xmlns:a16="http://schemas.microsoft.com/office/drawing/2014/main" id="{48B98FD8-68AE-7941-A811-7C60AB242592}"/>
              </a:ext>
            </a:extLst>
          </p:cNvPr>
          <p:cNvSpPr>
            <a:spLocks noGrp="1" noChangeArrowheads="1"/>
          </p:cNvSpPr>
          <p:nvPr>
            <p:ph type="sldNum" sz="quarter" idx="11"/>
          </p:nvPr>
        </p:nvSpPr>
        <p:spPr>
          <a:ln/>
        </p:spPr>
        <p:txBody>
          <a:bodyPr/>
          <a:lstStyle>
            <a:lvl1pPr>
              <a:defRPr/>
            </a:lvl1pPr>
          </a:lstStyle>
          <a:p>
            <a:pPr>
              <a:defRPr/>
            </a:pPr>
            <a:fld id="{419C7ED6-5501-1246-B0EC-74762956DE57}" type="slidenum">
              <a:rPr lang="en-US" altLang="zh-CN"/>
              <a:pPr>
                <a:defRPr/>
              </a:pPr>
              <a:t>‹#›</a:t>
            </a:fld>
            <a:endParaRPr lang="en-US" altLang="zh-CN"/>
          </a:p>
        </p:txBody>
      </p:sp>
    </p:spTree>
    <p:extLst>
      <p:ext uri="{BB962C8B-B14F-4D97-AF65-F5344CB8AC3E}">
        <p14:creationId xmlns:p14="http://schemas.microsoft.com/office/powerpoint/2010/main" val="3157528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8856D58D-0622-CC4C-B99B-9F92C4BA07B6}"/>
              </a:ext>
            </a:extLst>
          </p:cNvPr>
          <p:cNvSpPr>
            <a:spLocks noGrp="1" noChangeArrowheads="1"/>
          </p:cNvSpPr>
          <p:nvPr>
            <p:ph type="ftr" sz="quarter" idx="10"/>
          </p:nvPr>
        </p:nvSpPr>
        <p:spPr>
          <a:ln/>
        </p:spPr>
        <p:txBody>
          <a:bodyPr/>
          <a:lstStyle>
            <a:lvl1pPr>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6" name="Rectangle 6">
            <a:extLst>
              <a:ext uri="{FF2B5EF4-FFF2-40B4-BE49-F238E27FC236}">
                <a16:creationId xmlns:a16="http://schemas.microsoft.com/office/drawing/2014/main" id="{5D619C5F-4356-014A-8DF6-1B3577EACF4A}"/>
              </a:ext>
            </a:extLst>
          </p:cNvPr>
          <p:cNvSpPr>
            <a:spLocks noGrp="1" noChangeArrowheads="1"/>
          </p:cNvSpPr>
          <p:nvPr>
            <p:ph type="sldNum" sz="quarter" idx="11"/>
          </p:nvPr>
        </p:nvSpPr>
        <p:spPr>
          <a:ln/>
        </p:spPr>
        <p:txBody>
          <a:bodyPr/>
          <a:lstStyle>
            <a:lvl1pPr>
              <a:defRPr/>
            </a:lvl1pPr>
          </a:lstStyle>
          <a:p>
            <a:pPr>
              <a:defRPr/>
            </a:pPr>
            <a:fld id="{23E02C7D-68E2-3142-8C4A-55A1B8274E5B}" type="slidenum">
              <a:rPr lang="en-US" altLang="zh-CN"/>
              <a:pPr>
                <a:defRPr/>
              </a:pPr>
              <a:t>‹#›</a:t>
            </a:fld>
            <a:endParaRPr lang="en-US" altLang="zh-CN"/>
          </a:p>
        </p:txBody>
      </p:sp>
    </p:spTree>
    <p:extLst>
      <p:ext uri="{BB962C8B-B14F-4D97-AF65-F5344CB8AC3E}">
        <p14:creationId xmlns:p14="http://schemas.microsoft.com/office/powerpoint/2010/main" val="3942721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1">
            <a:extLst>
              <a:ext uri="{FF2B5EF4-FFF2-40B4-BE49-F238E27FC236}">
                <a16:creationId xmlns:a16="http://schemas.microsoft.com/office/drawing/2014/main" id="{913E40C4-4787-024E-BCCC-C47AC246C609}"/>
              </a:ext>
            </a:extLst>
          </p:cNvPr>
          <p:cNvSpPr>
            <a:spLocks noChangeArrowheads="1"/>
          </p:cNvSpPr>
          <p:nvPr userDrawn="1"/>
        </p:nvSpPr>
        <p:spPr bwMode="auto">
          <a:xfrm>
            <a:off x="0" y="0"/>
            <a:ext cx="1371600" cy="1676400"/>
          </a:xfrm>
          <a:prstGeom prst="rect">
            <a:avLst/>
          </a:prstGeom>
          <a:solidFill>
            <a:srgbClr val="D9D9D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1600">
                <a:solidFill>
                  <a:schemeClr val="tx1"/>
                </a:solidFill>
                <a:latin typeface="Calibri" panose="020F0502020204030204" pitchFamily="34" charset="0"/>
              </a:defRPr>
            </a:lvl1pPr>
            <a:lvl2pPr marL="742950" indent="-285750" algn="r">
              <a:defRPr sz="1600">
                <a:solidFill>
                  <a:schemeClr val="tx1"/>
                </a:solidFill>
                <a:latin typeface="Calibri" panose="020F0502020204030204" pitchFamily="34" charset="0"/>
              </a:defRPr>
            </a:lvl2pPr>
            <a:lvl3pPr marL="1143000" indent="-228600" algn="r">
              <a:defRPr sz="1600">
                <a:solidFill>
                  <a:schemeClr val="tx1"/>
                </a:solidFill>
                <a:latin typeface="Calibri" panose="020F0502020204030204" pitchFamily="34" charset="0"/>
              </a:defRPr>
            </a:lvl3pPr>
            <a:lvl4pPr marL="1600200" indent="-228600" algn="r">
              <a:defRPr sz="1600">
                <a:solidFill>
                  <a:schemeClr val="tx1"/>
                </a:solidFill>
                <a:latin typeface="Calibri" panose="020F0502020204030204" pitchFamily="34" charset="0"/>
              </a:defRPr>
            </a:lvl4pPr>
            <a:lvl5pPr marL="2057400" indent="-228600" algn="r">
              <a:defRPr sz="1600">
                <a:solidFill>
                  <a:schemeClr val="tx1"/>
                </a:solidFill>
                <a:latin typeface="Calibri" panose="020F0502020204030204" pitchFamily="34" charset="0"/>
              </a:defRPr>
            </a:lvl5pPr>
            <a:lvl6pPr marL="2514600" indent="-228600" algn="r" eaLnBrk="0" fontAlgn="base" hangingPunct="0">
              <a:spcBef>
                <a:spcPct val="0"/>
              </a:spcBef>
              <a:spcAft>
                <a:spcPct val="0"/>
              </a:spcAft>
              <a:defRPr sz="1600">
                <a:solidFill>
                  <a:schemeClr val="tx1"/>
                </a:solidFill>
                <a:latin typeface="Calibri" panose="020F0502020204030204" pitchFamily="34" charset="0"/>
              </a:defRPr>
            </a:lvl6pPr>
            <a:lvl7pPr marL="2971800" indent="-228600" algn="r" eaLnBrk="0" fontAlgn="base" hangingPunct="0">
              <a:spcBef>
                <a:spcPct val="0"/>
              </a:spcBef>
              <a:spcAft>
                <a:spcPct val="0"/>
              </a:spcAft>
              <a:defRPr sz="1600">
                <a:solidFill>
                  <a:schemeClr val="tx1"/>
                </a:solidFill>
                <a:latin typeface="Calibri" panose="020F0502020204030204" pitchFamily="34" charset="0"/>
              </a:defRPr>
            </a:lvl7pPr>
            <a:lvl8pPr marL="3429000" indent="-228600" algn="r" eaLnBrk="0" fontAlgn="base" hangingPunct="0">
              <a:spcBef>
                <a:spcPct val="0"/>
              </a:spcBef>
              <a:spcAft>
                <a:spcPct val="0"/>
              </a:spcAft>
              <a:defRPr sz="1600">
                <a:solidFill>
                  <a:schemeClr val="tx1"/>
                </a:solidFill>
                <a:latin typeface="Calibri" panose="020F0502020204030204" pitchFamily="34" charset="0"/>
              </a:defRPr>
            </a:lvl8pPr>
            <a:lvl9pPr marL="3886200" indent="-228600" algn="r" eaLnBrk="0" fontAlgn="base" hangingPunct="0">
              <a:spcBef>
                <a:spcPct val="0"/>
              </a:spcBef>
              <a:spcAft>
                <a:spcPct val="0"/>
              </a:spcAft>
              <a:defRPr sz="1600">
                <a:solidFill>
                  <a:schemeClr val="tx1"/>
                </a:solidFill>
                <a:latin typeface="Calibri" panose="020F0502020204030204" pitchFamily="34" charset="0"/>
              </a:defRPr>
            </a:lvl9pPr>
          </a:lstStyle>
          <a:p>
            <a:pPr eaLnBrk="1" hangingPunct="1">
              <a:defRPr/>
            </a:pPr>
            <a:endParaRPr lang="zh-CN" altLang="zh-CN">
              <a:ea typeface="宋体" panose="02010600030101010101" pitchFamily="2" charset="-122"/>
            </a:endParaRPr>
          </a:p>
        </p:txBody>
      </p:sp>
      <p:pic>
        <p:nvPicPr>
          <p:cNvPr id="1027" name="Picture 83" descr="other logo for powerpoint">
            <a:extLst>
              <a:ext uri="{FF2B5EF4-FFF2-40B4-BE49-F238E27FC236}">
                <a16:creationId xmlns:a16="http://schemas.microsoft.com/office/drawing/2014/main" id="{08120C55-6F96-144A-8CBB-A3C88E4927BA}"/>
              </a:ext>
            </a:extLst>
          </p:cNvPr>
          <p:cNvPicPr>
            <a:picLocks noChangeAspect="1" noChangeArrowheads="1"/>
          </p:cNvPicPr>
          <p:nvPr userDrawn="1"/>
        </p:nvPicPr>
        <p:blipFill>
          <a:blip r:embed="rId16">
            <a:lum bright="90000" contrast="-90000"/>
            <a:extLst>
              <a:ext uri="{28A0092B-C50C-407E-A947-70E740481C1C}">
                <a14:useLocalDpi xmlns:a14="http://schemas.microsoft.com/office/drawing/2010/main" val="0"/>
              </a:ext>
            </a:extLst>
          </a:blip>
          <a:srcRect/>
          <a:stretch>
            <a:fillRect/>
          </a:stretch>
        </p:blipFill>
        <p:spPr bwMode="auto">
          <a:xfrm>
            <a:off x="1219200" y="2819400"/>
            <a:ext cx="21209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16">
            <a:extLst>
              <a:ext uri="{FF2B5EF4-FFF2-40B4-BE49-F238E27FC236}">
                <a16:creationId xmlns:a16="http://schemas.microsoft.com/office/drawing/2014/main" id="{87E51D5D-6B2A-FB4F-B439-479875192DEF}"/>
              </a:ext>
            </a:extLst>
          </p:cNvPr>
          <p:cNvSpPr>
            <a:spLocks noChangeArrowheads="1"/>
          </p:cNvSpPr>
          <p:nvPr userDrawn="1"/>
        </p:nvSpPr>
        <p:spPr bwMode="auto">
          <a:xfrm>
            <a:off x="1371600" y="0"/>
            <a:ext cx="4114800" cy="1676400"/>
          </a:xfrm>
          <a:prstGeom prst="rect">
            <a:avLst/>
          </a:prstGeom>
          <a:gradFill rotWithShape="1">
            <a:gsLst>
              <a:gs pos="0">
                <a:srgbClr val="D9D9D9"/>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1600">
                <a:solidFill>
                  <a:schemeClr val="tx1"/>
                </a:solidFill>
                <a:latin typeface="Calibri" panose="020F0502020204030204" pitchFamily="34" charset="0"/>
              </a:defRPr>
            </a:lvl1pPr>
            <a:lvl2pPr marL="742950" indent="-285750" algn="r">
              <a:defRPr sz="1600">
                <a:solidFill>
                  <a:schemeClr val="tx1"/>
                </a:solidFill>
                <a:latin typeface="Calibri" panose="020F0502020204030204" pitchFamily="34" charset="0"/>
              </a:defRPr>
            </a:lvl2pPr>
            <a:lvl3pPr marL="1143000" indent="-228600" algn="r">
              <a:defRPr sz="1600">
                <a:solidFill>
                  <a:schemeClr val="tx1"/>
                </a:solidFill>
                <a:latin typeface="Calibri" panose="020F0502020204030204" pitchFamily="34" charset="0"/>
              </a:defRPr>
            </a:lvl3pPr>
            <a:lvl4pPr marL="1600200" indent="-228600" algn="r">
              <a:defRPr sz="1600">
                <a:solidFill>
                  <a:schemeClr val="tx1"/>
                </a:solidFill>
                <a:latin typeface="Calibri" panose="020F0502020204030204" pitchFamily="34" charset="0"/>
              </a:defRPr>
            </a:lvl4pPr>
            <a:lvl5pPr marL="2057400" indent="-228600" algn="r">
              <a:defRPr sz="1600">
                <a:solidFill>
                  <a:schemeClr val="tx1"/>
                </a:solidFill>
                <a:latin typeface="Calibri" panose="020F0502020204030204" pitchFamily="34" charset="0"/>
              </a:defRPr>
            </a:lvl5pPr>
            <a:lvl6pPr marL="2514600" indent="-228600" algn="r" eaLnBrk="0" fontAlgn="base" hangingPunct="0">
              <a:spcBef>
                <a:spcPct val="0"/>
              </a:spcBef>
              <a:spcAft>
                <a:spcPct val="0"/>
              </a:spcAft>
              <a:defRPr sz="1600">
                <a:solidFill>
                  <a:schemeClr val="tx1"/>
                </a:solidFill>
                <a:latin typeface="Calibri" panose="020F0502020204030204" pitchFamily="34" charset="0"/>
              </a:defRPr>
            </a:lvl6pPr>
            <a:lvl7pPr marL="2971800" indent="-228600" algn="r" eaLnBrk="0" fontAlgn="base" hangingPunct="0">
              <a:spcBef>
                <a:spcPct val="0"/>
              </a:spcBef>
              <a:spcAft>
                <a:spcPct val="0"/>
              </a:spcAft>
              <a:defRPr sz="1600">
                <a:solidFill>
                  <a:schemeClr val="tx1"/>
                </a:solidFill>
                <a:latin typeface="Calibri" panose="020F0502020204030204" pitchFamily="34" charset="0"/>
              </a:defRPr>
            </a:lvl7pPr>
            <a:lvl8pPr marL="3429000" indent="-228600" algn="r" eaLnBrk="0" fontAlgn="base" hangingPunct="0">
              <a:spcBef>
                <a:spcPct val="0"/>
              </a:spcBef>
              <a:spcAft>
                <a:spcPct val="0"/>
              </a:spcAft>
              <a:defRPr sz="1600">
                <a:solidFill>
                  <a:schemeClr val="tx1"/>
                </a:solidFill>
                <a:latin typeface="Calibri" panose="020F0502020204030204" pitchFamily="34" charset="0"/>
              </a:defRPr>
            </a:lvl8pPr>
            <a:lvl9pPr marL="3886200" indent="-228600" algn="r" eaLnBrk="0" fontAlgn="base" hangingPunct="0">
              <a:spcBef>
                <a:spcPct val="0"/>
              </a:spcBef>
              <a:spcAft>
                <a:spcPct val="0"/>
              </a:spcAft>
              <a:defRPr sz="1600">
                <a:solidFill>
                  <a:schemeClr val="tx1"/>
                </a:solidFill>
                <a:latin typeface="Calibri" panose="020F0502020204030204" pitchFamily="34" charset="0"/>
              </a:defRPr>
            </a:lvl9pPr>
          </a:lstStyle>
          <a:p>
            <a:pPr eaLnBrk="1" hangingPunct="1">
              <a:defRPr/>
            </a:pPr>
            <a:endParaRPr lang="zh-CN" altLang="zh-CN">
              <a:ea typeface="宋体" panose="02010600030101010101" pitchFamily="2" charset="-122"/>
            </a:endParaRPr>
          </a:p>
        </p:txBody>
      </p:sp>
      <p:sp>
        <p:nvSpPr>
          <p:cNvPr id="1029" name="Rectangle 2">
            <a:extLst>
              <a:ext uri="{FF2B5EF4-FFF2-40B4-BE49-F238E27FC236}">
                <a16:creationId xmlns:a16="http://schemas.microsoft.com/office/drawing/2014/main" id="{E22A3343-BA97-B049-9D31-48B4D697E043}"/>
              </a:ext>
            </a:extLst>
          </p:cNvPr>
          <p:cNvSpPr>
            <a:spLocks noGrp="1" noChangeArrowheads="1"/>
          </p:cNvSpPr>
          <p:nvPr>
            <p:ph type="title"/>
          </p:nvPr>
        </p:nvSpPr>
        <p:spPr bwMode="auto">
          <a:xfrm>
            <a:off x="838200" y="152400"/>
            <a:ext cx="36576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2" name="Rectangle 5">
            <a:extLst>
              <a:ext uri="{FF2B5EF4-FFF2-40B4-BE49-F238E27FC236}">
                <a16:creationId xmlns:a16="http://schemas.microsoft.com/office/drawing/2014/main" id="{08A293AD-47B2-1C42-B9A6-C39C70478282}"/>
              </a:ext>
            </a:extLst>
          </p:cNvPr>
          <p:cNvSpPr>
            <a:spLocks noGrp="1" noChangeArrowheads="1"/>
          </p:cNvSpPr>
          <p:nvPr>
            <p:ph type="ftr" sz="quarter" idx="3"/>
          </p:nvPr>
        </p:nvSpPr>
        <p:spPr bwMode="auto">
          <a:xfrm>
            <a:off x="228600" y="6172200"/>
            <a:ext cx="4343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1" smtClean="0">
                <a:ea typeface="宋体" panose="02010600030101010101" pitchFamily="2" charset="-122"/>
              </a:defRPr>
            </a:lvl1p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sp>
        <p:nvSpPr>
          <p:cNvPr id="1030" name="Rectangle 6">
            <a:extLst>
              <a:ext uri="{FF2B5EF4-FFF2-40B4-BE49-F238E27FC236}">
                <a16:creationId xmlns:a16="http://schemas.microsoft.com/office/drawing/2014/main" id="{A5FC6175-5FC1-1045-996B-D2661F6E6197}"/>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ea typeface="宋体" panose="02010600030101010101" pitchFamily="2" charset="-122"/>
              </a:defRPr>
            </a:lvl1pPr>
          </a:lstStyle>
          <a:p>
            <a:pPr>
              <a:defRPr/>
            </a:pPr>
            <a:fld id="{B1C67D0A-E9F3-2345-A18D-6D8828AE58E2}" type="slidenum">
              <a:rPr lang="en-US" altLang="zh-CN"/>
              <a:pPr>
                <a:defRPr/>
              </a:pPr>
              <a:t>‹#›</a:t>
            </a:fld>
            <a:endParaRPr lang="en-US" altLang="zh-CN"/>
          </a:p>
        </p:txBody>
      </p:sp>
      <p:sp>
        <p:nvSpPr>
          <p:cNvPr id="1032" name="Rectangle 13">
            <a:extLst>
              <a:ext uri="{FF2B5EF4-FFF2-40B4-BE49-F238E27FC236}">
                <a16:creationId xmlns:a16="http://schemas.microsoft.com/office/drawing/2014/main" id="{B9708D88-436B-3E4D-8AB5-6159B159C884}"/>
              </a:ext>
            </a:extLst>
          </p:cNvPr>
          <p:cNvSpPr>
            <a:spLocks noChangeArrowheads="1"/>
          </p:cNvSpPr>
          <p:nvPr userDrawn="1"/>
        </p:nvSpPr>
        <p:spPr bwMode="auto">
          <a:xfrm>
            <a:off x="1371600" y="1600200"/>
            <a:ext cx="4114800" cy="304800"/>
          </a:xfrm>
          <a:prstGeom prst="rect">
            <a:avLst/>
          </a:prstGeom>
          <a:gradFill rotWithShape="1">
            <a:gsLst>
              <a:gs pos="0">
                <a:schemeClr val="tx1"/>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1600">
                <a:solidFill>
                  <a:schemeClr val="tx1"/>
                </a:solidFill>
                <a:latin typeface="Calibri" panose="020F0502020204030204" pitchFamily="34" charset="0"/>
              </a:defRPr>
            </a:lvl1pPr>
            <a:lvl2pPr marL="742950" indent="-285750" algn="r">
              <a:defRPr sz="1600">
                <a:solidFill>
                  <a:schemeClr val="tx1"/>
                </a:solidFill>
                <a:latin typeface="Calibri" panose="020F0502020204030204" pitchFamily="34" charset="0"/>
              </a:defRPr>
            </a:lvl2pPr>
            <a:lvl3pPr marL="1143000" indent="-228600" algn="r">
              <a:defRPr sz="1600">
                <a:solidFill>
                  <a:schemeClr val="tx1"/>
                </a:solidFill>
                <a:latin typeface="Calibri" panose="020F0502020204030204" pitchFamily="34" charset="0"/>
              </a:defRPr>
            </a:lvl3pPr>
            <a:lvl4pPr marL="1600200" indent="-228600" algn="r">
              <a:defRPr sz="1600">
                <a:solidFill>
                  <a:schemeClr val="tx1"/>
                </a:solidFill>
                <a:latin typeface="Calibri" panose="020F0502020204030204" pitchFamily="34" charset="0"/>
              </a:defRPr>
            </a:lvl4pPr>
            <a:lvl5pPr marL="2057400" indent="-228600" algn="r">
              <a:defRPr sz="1600">
                <a:solidFill>
                  <a:schemeClr val="tx1"/>
                </a:solidFill>
                <a:latin typeface="Calibri" panose="020F0502020204030204" pitchFamily="34" charset="0"/>
              </a:defRPr>
            </a:lvl5pPr>
            <a:lvl6pPr marL="2514600" indent="-228600" algn="r" eaLnBrk="0" fontAlgn="base" hangingPunct="0">
              <a:spcBef>
                <a:spcPct val="0"/>
              </a:spcBef>
              <a:spcAft>
                <a:spcPct val="0"/>
              </a:spcAft>
              <a:defRPr sz="1600">
                <a:solidFill>
                  <a:schemeClr val="tx1"/>
                </a:solidFill>
                <a:latin typeface="Calibri" panose="020F0502020204030204" pitchFamily="34" charset="0"/>
              </a:defRPr>
            </a:lvl6pPr>
            <a:lvl7pPr marL="2971800" indent="-228600" algn="r" eaLnBrk="0" fontAlgn="base" hangingPunct="0">
              <a:spcBef>
                <a:spcPct val="0"/>
              </a:spcBef>
              <a:spcAft>
                <a:spcPct val="0"/>
              </a:spcAft>
              <a:defRPr sz="1600">
                <a:solidFill>
                  <a:schemeClr val="tx1"/>
                </a:solidFill>
                <a:latin typeface="Calibri" panose="020F0502020204030204" pitchFamily="34" charset="0"/>
              </a:defRPr>
            </a:lvl7pPr>
            <a:lvl8pPr marL="3429000" indent="-228600" algn="r" eaLnBrk="0" fontAlgn="base" hangingPunct="0">
              <a:spcBef>
                <a:spcPct val="0"/>
              </a:spcBef>
              <a:spcAft>
                <a:spcPct val="0"/>
              </a:spcAft>
              <a:defRPr sz="1600">
                <a:solidFill>
                  <a:schemeClr val="tx1"/>
                </a:solidFill>
                <a:latin typeface="Calibri" panose="020F0502020204030204" pitchFamily="34" charset="0"/>
              </a:defRPr>
            </a:lvl8pPr>
            <a:lvl9pPr marL="3886200" indent="-228600" algn="r" eaLnBrk="0" fontAlgn="base" hangingPunct="0">
              <a:spcBef>
                <a:spcPct val="0"/>
              </a:spcBef>
              <a:spcAft>
                <a:spcPct val="0"/>
              </a:spcAft>
              <a:defRPr sz="1600">
                <a:solidFill>
                  <a:schemeClr val="tx1"/>
                </a:solidFill>
                <a:latin typeface="Calibri" panose="020F0502020204030204" pitchFamily="34" charset="0"/>
              </a:defRPr>
            </a:lvl9pPr>
          </a:lstStyle>
          <a:p>
            <a:pPr eaLnBrk="1" hangingPunct="1">
              <a:defRPr/>
            </a:pPr>
            <a:endParaRPr lang="zh-CN" altLang="zh-CN">
              <a:ea typeface="宋体" panose="02010600030101010101" pitchFamily="2" charset="-122"/>
            </a:endParaRPr>
          </a:p>
        </p:txBody>
      </p:sp>
      <p:sp>
        <p:nvSpPr>
          <p:cNvPr id="1033" name="Rectangle 93">
            <a:extLst>
              <a:ext uri="{FF2B5EF4-FFF2-40B4-BE49-F238E27FC236}">
                <a16:creationId xmlns:a16="http://schemas.microsoft.com/office/drawing/2014/main" id="{AD022EDE-0F6B-7840-8E95-30422CFC6FA9}"/>
              </a:ext>
            </a:extLst>
          </p:cNvPr>
          <p:cNvSpPr>
            <a:spLocks noChangeArrowheads="1"/>
          </p:cNvSpPr>
          <p:nvPr userDrawn="1"/>
        </p:nvSpPr>
        <p:spPr bwMode="auto">
          <a:xfrm>
            <a:off x="0" y="1600200"/>
            <a:ext cx="1371600" cy="3048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1600">
                <a:solidFill>
                  <a:schemeClr val="tx1"/>
                </a:solidFill>
                <a:latin typeface="Calibri" panose="020F0502020204030204" pitchFamily="34" charset="0"/>
              </a:defRPr>
            </a:lvl1pPr>
            <a:lvl2pPr marL="742950" indent="-285750" algn="r">
              <a:defRPr sz="1600">
                <a:solidFill>
                  <a:schemeClr val="tx1"/>
                </a:solidFill>
                <a:latin typeface="Calibri" panose="020F0502020204030204" pitchFamily="34" charset="0"/>
              </a:defRPr>
            </a:lvl2pPr>
            <a:lvl3pPr marL="1143000" indent="-228600" algn="r">
              <a:defRPr sz="1600">
                <a:solidFill>
                  <a:schemeClr val="tx1"/>
                </a:solidFill>
                <a:latin typeface="Calibri" panose="020F0502020204030204" pitchFamily="34" charset="0"/>
              </a:defRPr>
            </a:lvl3pPr>
            <a:lvl4pPr marL="1600200" indent="-228600" algn="r">
              <a:defRPr sz="1600">
                <a:solidFill>
                  <a:schemeClr val="tx1"/>
                </a:solidFill>
                <a:latin typeface="Calibri" panose="020F0502020204030204" pitchFamily="34" charset="0"/>
              </a:defRPr>
            </a:lvl4pPr>
            <a:lvl5pPr marL="2057400" indent="-228600" algn="r">
              <a:defRPr sz="1600">
                <a:solidFill>
                  <a:schemeClr val="tx1"/>
                </a:solidFill>
                <a:latin typeface="Calibri" panose="020F0502020204030204" pitchFamily="34" charset="0"/>
              </a:defRPr>
            </a:lvl5pPr>
            <a:lvl6pPr marL="2514600" indent="-228600" algn="r" eaLnBrk="0" fontAlgn="base" hangingPunct="0">
              <a:spcBef>
                <a:spcPct val="0"/>
              </a:spcBef>
              <a:spcAft>
                <a:spcPct val="0"/>
              </a:spcAft>
              <a:defRPr sz="1600">
                <a:solidFill>
                  <a:schemeClr val="tx1"/>
                </a:solidFill>
                <a:latin typeface="Calibri" panose="020F0502020204030204" pitchFamily="34" charset="0"/>
              </a:defRPr>
            </a:lvl6pPr>
            <a:lvl7pPr marL="2971800" indent="-228600" algn="r" eaLnBrk="0" fontAlgn="base" hangingPunct="0">
              <a:spcBef>
                <a:spcPct val="0"/>
              </a:spcBef>
              <a:spcAft>
                <a:spcPct val="0"/>
              </a:spcAft>
              <a:defRPr sz="1600">
                <a:solidFill>
                  <a:schemeClr val="tx1"/>
                </a:solidFill>
                <a:latin typeface="Calibri" panose="020F0502020204030204" pitchFamily="34" charset="0"/>
              </a:defRPr>
            </a:lvl7pPr>
            <a:lvl8pPr marL="3429000" indent="-228600" algn="r" eaLnBrk="0" fontAlgn="base" hangingPunct="0">
              <a:spcBef>
                <a:spcPct val="0"/>
              </a:spcBef>
              <a:spcAft>
                <a:spcPct val="0"/>
              </a:spcAft>
              <a:defRPr sz="1600">
                <a:solidFill>
                  <a:schemeClr val="tx1"/>
                </a:solidFill>
                <a:latin typeface="Calibri" panose="020F0502020204030204" pitchFamily="34" charset="0"/>
              </a:defRPr>
            </a:lvl8pPr>
            <a:lvl9pPr marL="3886200" indent="-228600" algn="r" eaLnBrk="0" fontAlgn="base" hangingPunct="0">
              <a:spcBef>
                <a:spcPct val="0"/>
              </a:spcBef>
              <a:spcAft>
                <a:spcPct val="0"/>
              </a:spcAft>
              <a:defRPr sz="1600">
                <a:solidFill>
                  <a:schemeClr val="tx1"/>
                </a:solidFill>
                <a:latin typeface="Calibri" panose="020F0502020204030204" pitchFamily="34" charset="0"/>
              </a:defRPr>
            </a:lvl9pPr>
          </a:lstStyle>
          <a:p>
            <a:pPr eaLnBrk="1" hangingPunct="1">
              <a:defRPr/>
            </a:pPr>
            <a:endParaRPr lang="zh-CN" altLang="zh-CN">
              <a:ea typeface="宋体" panose="02010600030101010101" pitchFamily="2" charset="-122"/>
            </a:endParaRPr>
          </a:p>
        </p:txBody>
      </p:sp>
      <p:pic>
        <p:nvPicPr>
          <p:cNvPr id="1034" name="Picture 94" descr="oxford logo4">
            <a:extLst>
              <a:ext uri="{FF2B5EF4-FFF2-40B4-BE49-F238E27FC236}">
                <a16:creationId xmlns:a16="http://schemas.microsoft.com/office/drawing/2014/main" id="{F1A6AAD3-AD91-DD44-9F71-B4567D926A03}"/>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3188" y="152400"/>
            <a:ext cx="506412" cy="1295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5" name="Picture 95" descr="book cover2">
            <a:extLst>
              <a:ext uri="{FF2B5EF4-FFF2-40B4-BE49-F238E27FC236}">
                <a16:creationId xmlns:a16="http://schemas.microsoft.com/office/drawing/2014/main" id="{0A96A080-D969-4347-B934-A5A4F1811543}"/>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914400" y="2286000"/>
            <a:ext cx="2797175"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Rectangle 96">
            <a:extLst>
              <a:ext uri="{FF2B5EF4-FFF2-40B4-BE49-F238E27FC236}">
                <a16:creationId xmlns:a16="http://schemas.microsoft.com/office/drawing/2014/main" id="{51137391-3953-2041-9587-725569555FC6}"/>
              </a:ext>
            </a:extLst>
          </p:cNvPr>
          <p:cNvSpPr>
            <a:spLocks noChangeArrowheads="1"/>
          </p:cNvSpPr>
          <p:nvPr userDrawn="1"/>
        </p:nvSpPr>
        <p:spPr bwMode="auto">
          <a:xfrm>
            <a:off x="457200" y="2133600"/>
            <a:ext cx="4038600" cy="4038600"/>
          </a:xfrm>
          <a:prstGeom prst="rect">
            <a:avLst/>
          </a:prstGeom>
          <a:solidFill>
            <a:schemeClr val="bg1">
              <a:alpha val="949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1600">
                <a:solidFill>
                  <a:schemeClr val="tx1"/>
                </a:solidFill>
                <a:latin typeface="Calibri" panose="020F0502020204030204" pitchFamily="34" charset="0"/>
              </a:defRPr>
            </a:lvl1pPr>
            <a:lvl2pPr marL="742950" indent="-285750" algn="r">
              <a:defRPr sz="1600">
                <a:solidFill>
                  <a:schemeClr val="tx1"/>
                </a:solidFill>
                <a:latin typeface="Calibri" panose="020F0502020204030204" pitchFamily="34" charset="0"/>
              </a:defRPr>
            </a:lvl2pPr>
            <a:lvl3pPr marL="1143000" indent="-228600" algn="r">
              <a:defRPr sz="1600">
                <a:solidFill>
                  <a:schemeClr val="tx1"/>
                </a:solidFill>
                <a:latin typeface="Calibri" panose="020F0502020204030204" pitchFamily="34" charset="0"/>
              </a:defRPr>
            </a:lvl3pPr>
            <a:lvl4pPr marL="1600200" indent="-228600" algn="r">
              <a:defRPr sz="1600">
                <a:solidFill>
                  <a:schemeClr val="tx1"/>
                </a:solidFill>
                <a:latin typeface="Calibri" panose="020F0502020204030204" pitchFamily="34" charset="0"/>
              </a:defRPr>
            </a:lvl4pPr>
            <a:lvl5pPr marL="2057400" indent="-228600" algn="r">
              <a:defRPr sz="1600">
                <a:solidFill>
                  <a:schemeClr val="tx1"/>
                </a:solidFill>
                <a:latin typeface="Calibri" panose="020F0502020204030204" pitchFamily="34" charset="0"/>
              </a:defRPr>
            </a:lvl5pPr>
            <a:lvl6pPr marL="2514600" indent="-228600" algn="r" eaLnBrk="0" fontAlgn="base" hangingPunct="0">
              <a:spcBef>
                <a:spcPct val="0"/>
              </a:spcBef>
              <a:spcAft>
                <a:spcPct val="0"/>
              </a:spcAft>
              <a:defRPr sz="1600">
                <a:solidFill>
                  <a:schemeClr val="tx1"/>
                </a:solidFill>
                <a:latin typeface="Calibri" panose="020F0502020204030204" pitchFamily="34" charset="0"/>
              </a:defRPr>
            </a:lvl6pPr>
            <a:lvl7pPr marL="2971800" indent="-228600" algn="r" eaLnBrk="0" fontAlgn="base" hangingPunct="0">
              <a:spcBef>
                <a:spcPct val="0"/>
              </a:spcBef>
              <a:spcAft>
                <a:spcPct val="0"/>
              </a:spcAft>
              <a:defRPr sz="1600">
                <a:solidFill>
                  <a:schemeClr val="tx1"/>
                </a:solidFill>
                <a:latin typeface="Calibri" panose="020F0502020204030204" pitchFamily="34" charset="0"/>
              </a:defRPr>
            </a:lvl7pPr>
            <a:lvl8pPr marL="3429000" indent="-228600" algn="r" eaLnBrk="0" fontAlgn="base" hangingPunct="0">
              <a:spcBef>
                <a:spcPct val="0"/>
              </a:spcBef>
              <a:spcAft>
                <a:spcPct val="0"/>
              </a:spcAft>
              <a:defRPr sz="1600">
                <a:solidFill>
                  <a:schemeClr val="tx1"/>
                </a:solidFill>
                <a:latin typeface="Calibri" panose="020F0502020204030204" pitchFamily="34" charset="0"/>
              </a:defRPr>
            </a:lvl8pPr>
            <a:lvl9pPr marL="3886200" indent="-228600" algn="r" eaLnBrk="0" fontAlgn="base" hangingPunct="0">
              <a:spcBef>
                <a:spcPct val="0"/>
              </a:spcBef>
              <a:spcAft>
                <a:spcPct val="0"/>
              </a:spcAft>
              <a:defRPr sz="1600">
                <a:solidFill>
                  <a:schemeClr val="tx1"/>
                </a:solidFill>
                <a:latin typeface="Calibri" panose="020F0502020204030204" pitchFamily="34" charset="0"/>
              </a:defRPr>
            </a:lvl9pPr>
          </a:lstStyle>
          <a:p>
            <a:pPr eaLnBrk="1" hangingPunct="1">
              <a:defRPr/>
            </a:pPr>
            <a:endParaRPr lang="zh-CN" altLang="zh-CN">
              <a:ea typeface="宋体" panose="02010600030101010101" pitchFamily="2" charset="-122"/>
            </a:endParaRPr>
          </a:p>
        </p:txBody>
      </p:sp>
      <p:sp>
        <p:nvSpPr>
          <p:cNvPr id="1037" name="Rectangle 3">
            <a:extLst>
              <a:ext uri="{FF2B5EF4-FFF2-40B4-BE49-F238E27FC236}">
                <a16:creationId xmlns:a16="http://schemas.microsoft.com/office/drawing/2014/main" id="{ACE1066E-194D-5244-83B9-60BCE34D6ECD}"/>
              </a:ext>
            </a:extLst>
          </p:cNvPr>
          <p:cNvSpPr>
            <a:spLocks noGrp="1" noChangeArrowheads="1"/>
          </p:cNvSpPr>
          <p:nvPr>
            <p:ph type="body" idx="1"/>
          </p:nvPr>
        </p:nvSpPr>
        <p:spPr bwMode="auto">
          <a:xfrm>
            <a:off x="152400" y="2057400"/>
            <a:ext cx="87630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dt="0"/>
  <p:txStyles>
    <p:titleStyle>
      <a:lvl1pPr algn="ctr" rtl="0" eaLnBrk="0" fontAlgn="base" hangingPunct="0">
        <a:spcBef>
          <a:spcPct val="0"/>
        </a:spcBef>
        <a:spcAft>
          <a:spcPct val="0"/>
        </a:spcAft>
        <a:defRPr sz="2800" b="1">
          <a:solidFill>
            <a:schemeClr val="tx2"/>
          </a:solidFill>
          <a:latin typeface="+mj-lt"/>
          <a:ea typeface="+mj-ea"/>
          <a:cs typeface="+mj-cs"/>
        </a:defRPr>
      </a:lvl1pPr>
      <a:lvl2pPr algn="ctr" rtl="0" eaLnBrk="0" fontAlgn="base" hangingPunct="0">
        <a:spcBef>
          <a:spcPct val="0"/>
        </a:spcBef>
        <a:spcAft>
          <a:spcPct val="0"/>
        </a:spcAft>
        <a:defRPr sz="2800" b="1">
          <a:solidFill>
            <a:schemeClr val="tx2"/>
          </a:solidFill>
          <a:latin typeface="Calibri" pitchFamily="34" charset="0"/>
        </a:defRPr>
      </a:lvl2pPr>
      <a:lvl3pPr algn="ctr" rtl="0" eaLnBrk="0" fontAlgn="base" hangingPunct="0">
        <a:spcBef>
          <a:spcPct val="0"/>
        </a:spcBef>
        <a:spcAft>
          <a:spcPct val="0"/>
        </a:spcAft>
        <a:defRPr sz="2800" b="1">
          <a:solidFill>
            <a:schemeClr val="tx2"/>
          </a:solidFill>
          <a:latin typeface="Calibri" pitchFamily="34" charset="0"/>
        </a:defRPr>
      </a:lvl3pPr>
      <a:lvl4pPr algn="ctr" rtl="0" eaLnBrk="0" fontAlgn="base" hangingPunct="0">
        <a:spcBef>
          <a:spcPct val="0"/>
        </a:spcBef>
        <a:spcAft>
          <a:spcPct val="0"/>
        </a:spcAft>
        <a:defRPr sz="2800" b="1">
          <a:solidFill>
            <a:schemeClr val="tx2"/>
          </a:solidFill>
          <a:latin typeface="Calibri" pitchFamily="34" charset="0"/>
        </a:defRPr>
      </a:lvl4pPr>
      <a:lvl5pPr algn="ctr" rtl="0" eaLnBrk="0" fontAlgn="base" hangingPunct="0">
        <a:spcBef>
          <a:spcPct val="0"/>
        </a:spcBef>
        <a:spcAft>
          <a:spcPct val="0"/>
        </a:spcAft>
        <a:defRPr sz="2800" b="1">
          <a:solidFill>
            <a:schemeClr val="tx2"/>
          </a:solidFill>
          <a:latin typeface="Calibri" pitchFamily="34" charset="0"/>
        </a:defRPr>
      </a:lvl5pPr>
      <a:lvl6pPr marL="457200" algn="ctr" rtl="0" fontAlgn="base">
        <a:spcBef>
          <a:spcPct val="0"/>
        </a:spcBef>
        <a:spcAft>
          <a:spcPct val="0"/>
        </a:spcAft>
        <a:defRPr sz="2800" b="1">
          <a:solidFill>
            <a:schemeClr val="tx2"/>
          </a:solidFill>
          <a:latin typeface="Calibri" pitchFamily="34" charset="0"/>
        </a:defRPr>
      </a:lvl6pPr>
      <a:lvl7pPr marL="914400" algn="ctr" rtl="0" fontAlgn="base">
        <a:spcBef>
          <a:spcPct val="0"/>
        </a:spcBef>
        <a:spcAft>
          <a:spcPct val="0"/>
        </a:spcAft>
        <a:defRPr sz="2800" b="1">
          <a:solidFill>
            <a:schemeClr val="tx2"/>
          </a:solidFill>
          <a:latin typeface="Calibri" pitchFamily="34" charset="0"/>
        </a:defRPr>
      </a:lvl7pPr>
      <a:lvl8pPr marL="1371600" algn="ctr" rtl="0" fontAlgn="base">
        <a:spcBef>
          <a:spcPct val="0"/>
        </a:spcBef>
        <a:spcAft>
          <a:spcPct val="0"/>
        </a:spcAft>
        <a:defRPr sz="2800" b="1">
          <a:solidFill>
            <a:schemeClr val="tx2"/>
          </a:solidFill>
          <a:latin typeface="Calibri" pitchFamily="34" charset="0"/>
        </a:defRPr>
      </a:lvl8pPr>
      <a:lvl9pPr marL="1828800" algn="ctr" rtl="0" fontAlgn="base">
        <a:spcBef>
          <a:spcPct val="0"/>
        </a:spcBef>
        <a:spcAft>
          <a:spcPct val="0"/>
        </a:spcAft>
        <a:defRPr sz="2800" b="1">
          <a:solidFill>
            <a:schemeClr val="tx2"/>
          </a:solidFill>
          <a:latin typeface="Calibri" pitchFamily="34" charset="0"/>
        </a:defRPr>
      </a:lvl9pPr>
    </p:titleStyle>
    <p:bodyStyle>
      <a:lvl1pPr marL="342900" indent="-342900" algn="l" rtl="0" eaLnBrk="0" fontAlgn="base" hangingPunct="0">
        <a:spcBef>
          <a:spcPct val="20000"/>
        </a:spcBef>
        <a:spcAft>
          <a:spcPct val="0"/>
        </a:spcAft>
        <a:buFont typeface="Wingdings" pitchFamily="2" charset="2"/>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400">
          <a:solidFill>
            <a:schemeClr val="tx1"/>
          </a:solidFill>
          <a:latin typeface="+mn-lt"/>
        </a:defRPr>
      </a:lvl2pPr>
      <a:lvl3pPr marL="1143000" indent="-228600" algn="l" rtl="0" eaLnBrk="0" fontAlgn="base" hangingPunct="0">
        <a:spcBef>
          <a:spcPct val="20000"/>
        </a:spcBef>
        <a:spcAft>
          <a:spcPct val="0"/>
        </a:spcAft>
        <a:buFont typeface="Wingdings" pitchFamily="2" charset="2"/>
        <a:buChar char="§"/>
        <a:defRPr sz="2000">
          <a:solidFill>
            <a:schemeClr val="tx1"/>
          </a:solidFill>
          <a:latin typeface="+mn-lt"/>
        </a:defRPr>
      </a:lvl3pPr>
      <a:lvl4pPr marL="1600200" indent="-228600" algn="l" rtl="0" eaLnBrk="0" fontAlgn="base" hangingPunct="0">
        <a:spcBef>
          <a:spcPct val="20000"/>
        </a:spcBef>
        <a:spcAft>
          <a:spcPct val="0"/>
        </a:spcAft>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Font typeface="Wingdings" pitchFamily="2" charset="2"/>
        <a:buChar char="§"/>
        <a:defRPr sz="1600">
          <a:solidFill>
            <a:schemeClr val="tx1"/>
          </a:solidFill>
          <a:latin typeface="+mn-lt"/>
        </a:defRPr>
      </a:lvl5pPr>
      <a:lvl6pPr marL="2514600" indent="-228600" algn="l" rtl="0" fontAlgn="base">
        <a:spcBef>
          <a:spcPct val="20000"/>
        </a:spcBef>
        <a:spcAft>
          <a:spcPct val="0"/>
        </a:spcAft>
        <a:buFont typeface="Wingdings" pitchFamily="2" charset="2"/>
        <a:buChar char="§"/>
        <a:defRPr sz="1600">
          <a:solidFill>
            <a:schemeClr val="tx1"/>
          </a:solidFill>
          <a:latin typeface="+mn-lt"/>
        </a:defRPr>
      </a:lvl6pPr>
      <a:lvl7pPr marL="2971800" indent="-228600" algn="l" rtl="0" fontAlgn="base">
        <a:spcBef>
          <a:spcPct val="20000"/>
        </a:spcBef>
        <a:spcAft>
          <a:spcPct val="0"/>
        </a:spcAft>
        <a:buFont typeface="Wingdings" pitchFamily="2" charset="2"/>
        <a:buChar char="§"/>
        <a:defRPr sz="1600">
          <a:solidFill>
            <a:schemeClr val="tx1"/>
          </a:solidFill>
          <a:latin typeface="+mn-lt"/>
        </a:defRPr>
      </a:lvl7pPr>
      <a:lvl8pPr marL="3429000" indent="-228600" algn="l" rtl="0" fontAlgn="base">
        <a:spcBef>
          <a:spcPct val="20000"/>
        </a:spcBef>
        <a:spcAft>
          <a:spcPct val="0"/>
        </a:spcAft>
        <a:buFont typeface="Wingdings" pitchFamily="2" charset="2"/>
        <a:buChar char="§"/>
        <a:defRPr sz="1600">
          <a:solidFill>
            <a:schemeClr val="tx1"/>
          </a:solidFill>
          <a:latin typeface="+mn-lt"/>
        </a:defRPr>
      </a:lvl8pPr>
      <a:lvl9pPr marL="3886200" indent="-228600" algn="l" rtl="0" fontAlgn="base">
        <a:spcBef>
          <a:spcPct val="20000"/>
        </a:spcBef>
        <a:spcAft>
          <a:spcPct val="0"/>
        </a:spcAft>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5.png"/><Relationship Id="rId7"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oleObject" Target="../embeddings/oleObject1.bin"/><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oleObject" Target="../embeddings/oleObject2.bin"/><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oleObject" Target="../embeddings/oleObject3.bin"/><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oleObject" Target="../embeddings/oleObject4.bin"/><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image" Target="../media/image39.jpeg"/><Relationship Id="rId1" Type="http://schemas.openxmlformats.org/officeDocument/2006/relationships/slideLayout" Target="../slideLayouts/slideLayout13.xml"/><Relationship Id="rId6" Type="http://schemas.openxmlformats.org/officeDocument/2006/relationships/image" Target="../media/image41.emf"/><Relationship Id="rId5" Type="http://schemas.openxmlformats.org/officeDocument/2006/relationships/oleObject" Target="../embeddings/oleObject6.bin"/><Relationship Id="rId4" Type="http://schemas.openxmlformats.org/officeDocument/2006/relationships/image" Target="../media/image40.emf"/><Relationship Id="rId9" Type="http://schemas.openxmlformats.org/officeDocument/2006/relationships/image" Target="../media/image4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image" Target="../media/image49.png"/><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5.jpeg"/><Relationship Id="rId9"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oleObject" Target="../embeddings/oleObject9.bin"/><Relationship Id="rId1" Type="http://schemas.openxmlformats.org/officeDocument/2006/relationships/slideLayout" Target="../slideLayouts/slideLayout14.xml"/><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14.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6.png"/><Relationship Id="rId1" Type="http://schemas.openxmlformats.org/officeDocument/2006/relationships/slideLayout" Target="../slideLayouts/slideLayout14.xml"/><Relationship Id="rId6" Type="http://schemas.openxmlformats.org/officeDocument/2006/relationships/image" Target="../media/image74.png"/><Relationship Id="rId5" Type="http://schemas.openxmlformats.org/officeDocument/2006/relationships/image" Target="../media/image67.png"/><Relationship Id="rId4" Type="http://schemas.openxmlformats.org/officeDocument/2006/relationships/image" Target="../media/image76.png"/></Relationships>
</file>

<file path=ppt/slides/_rels/slide4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4.xml"/><Relationship Id="rId5" Type="http://schemas.openxmlformats.org/officeDocument/2006/relationships/image" Target="../media/image80.png"/><Relationship Id="rId4" Type="http://schemas.openxmlformats.org/officeDocument/2006/relationships/image" Target="../media/image79.png"/></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4.xml"/><Relationship Id="rId4" Type="http://schemas.openxmlformats.org/officeDocument/2006/relationships/image" Target="../media/image81.png"/></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4.xml"/><Relationship Id="rId5" Type="http://schemas.openxmlformats.org/officeDocument/2006/relationships/image" Target="../media/image83.png"/><Relationship Id="rId4" Type="http://schemas.openxmlformats.org/officeDocument/2006/relationships/image" Target="../media/image82.png"/></Relationships>
</file>

<file path=ppt/slides/_rels/slide46.xml.rels><?xml version="1.0" encoding="UTF-8" standalone="yes"?>
<Relationships xmlns="http://schemas.openxmlformats.org/package/2006/relationships"><Relationship Id="rId3" Type="http://schemas.openxmlformats.org/officeDocument/2006/relationships/image" Target="../media/image84.emf"/><Relationship Id="rId7" Type="http://schemas.openxmlformats.org/officeDocument/2006/relationships/image" Target="../media/image88.png"/><Relationship Id="rId2" Type="http://schemas.openxmlformats.org/officeDocument/2006/relationships/oleObject" Target="../embeddings/oleObject10.bin"/><Relationship Id="rId1" Type="http://schemas.openxmlformats.org/officeDocument/2006/relationships/slideLayout" Target="../slideLayouts/slideLayout14.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47.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oleObject" Target="../embeddings/oleObject11.bin"/><Relationship Id="rId1" Type="http://schemas.openxmlformats.org/officeDocument/2006/relationships/slideLayout" Target="../slideLayouts/slideLayout14.xml"/><Relationship Id="rId4" Type="http://schemas.openxmlformats.org/officeDocument/2006/relationships/image" Target="../media/image90.png"/></Relationships>
</file>

<file path=ppt/slides/_rels/slide4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49.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5" Type="http://schemas.openxmlformats.org/officeDocument/2006/relationships/image" Target="../media/image102.png"/><Relationship Id="rId4" Type="http://schemas.openxmlformats.org/officeDocument/2006/relationships/image" Target="../media/image101.png"/></Relationships>
</file>

<file path=ppt/slides/_rels/slide5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14.emf"/><Relationship Id="rId4" Type="http://schemas.openxmlformats.org/officeDocument/2006/relationships/oleObject" Target="../embeddings/oleObject12.bin"/></Relationships>
</file>

<file path=ppt/slides/_rels/slide6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16.emf"/><Relationship Id="rId4" Type="http://schemas.openxmlformats.org/officeDocument/2006/relationships/oleObject" Target="../embeddings/oleObject13.bin"/></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image" Target="../media/image117.png"/><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 Id="rId9" Type="http://schemas.openxmlformats.org/officeDocument/2006/relationships/image" Target="../media/image124.png"/></Relationships>
</file>

<file path=ppt/slides/_rels/slide71.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5.emf"/><Relationship Id="rId7" Type="http://schemas.openxmlformats.org/officeDocument/2006/relationships/image" Target="../media/image138.png"/><Relationship Id="rId2" Type="http://schemas.openxmlformats.org/officeDocument/2006/relationships/oleObject" Target="../embeddings/oleObject14.bin"/><Relationship Id="rId1" Type="http://schemas.openxmlformats.org/officeDocument/2006/relationships/slideLayout" Target="../slideLayouts/slideLayout14.xml"/><Relationship Id="rId6" Type="http://schemas.openxmlformats.org/officeDocument/2006/relationships/image" Target="../media/image137.png"/><Relationship Id="rId5" Type="http://schemas.openxmlformats.org/officeDocument/2006/relationships/image" Target="../media/image136.emf"/><Relationship Id="rId4" Type="http://schemas.openxmlformats.org/officeDocument/2006/relationships/oleObject" Target="../embeddings/oleObject15.bin"/><Relationship Id="rId9" Type="http://schemas.openxmlformats.org/officeDocument/2006/relationships/image" Target="../media/image1370.png"/></Relationships>
</file>

<file path=ppt/slides/_rels/slide8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2.xml"/><Relationship Id="rId5" Type="http://schemas.openxmlformats.org/officeDocument/2006/relationships/image" Target="../media/image147.png"/><Relationship Id="rId4" Type="http://schemas.openxmlformats.org/officeDocument/2006/relationships/image" Target="../media/image146.png"/></Relationships>
</file>

<file path=ppt/slides/_rels/slide8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12.xml"/><Relationship Id="rId4" Type="http://schemas.openxmlformats.org/officeDocument/2006/relationships/image" Target="../media/image1290.png"/></Relationships>
</file>

<file path=ppt/slides/_rels/slide8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Footer Placeholder 3">
            <a:extLst>
              <a:ext uri="{FF2B5EF4-FFF2-40B4-BE49-F238E27FC236}">
                <a16:creationId xmlns:a16="http://schemas.microsoft.com/office/drawing/2014/main" id="{B46642D5-E0D9-C846-AE47-E56AEF9E6370}"/>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5" name="Rectangle 2">
            <a:extLst>
              <a:ext uri="{FF2B5EF4-FFF2-40B4-BE49-F238E27FC236}">
                <a16:creationId xmlns:a16="http://schemas.microsoft.com/office/drawing/2014/main" id="{C646B361-EBD6-A14E-83CD-0F132A6C2A75}"/>
              </a:ext>
            </a:extLst>
          </p:cNvPr>
          <p:cNvSpPr txBox="1">
            <a:spLocks noChangeArrowheads="1"/>
          </p:cNvSpPr>
          <p:nvPr/>
        </p:nvSpPr>
        <p:spPr bwMode="auto">
          <a:xfrm>
            <a:off x="685800" y="2059420"/>
            <a:ext cx="80772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b="1">
                <a:solidFill>
                  <a:schemeClr val="tx2"/>
                </a:solidFill>
                <a:latin typeface="+mj-lt"/>
                <a:ea typeface="+mj-ea"/>
                <a:cs typeface="+mj-cs"/>
              </a:defRPr>
            </a:lvl1pPr>
            <a:lvl2pPr algn="ctr" rtl="0" eaLnBrk="0" fontAlgn="base" hangingPunct="0">
              <a:spcBef>
                <a:spcPct val="0"/>
              </a:spcBef>
              <a:spcAft>
                <a:spcPct val="0"/>
              </a:spcAft>
              <a:defRPr sz="2800" b="1">
                <a:solidFill>
                  <a:schemeClr val="tx2"/>
                </a:solidFill>
                <a:latin typeface="Calibri" pitchFamily="34" charset="0"/>
              </a:defRPr>
            </a:lvl2pPr>
            <a:lvl3pPr algn="ctr" rtl="0" eaLnBrk="0" fontAlgn="base" hangingPunct="0">
              <a:spcBef>
                <a:spcPct val="0"/>
              </a:spcBef>
              <a:spcAft>
                <a:spcPct val="0"/>
              </a:spcAft>
              <a:defRPr sz="2800" b="1">
                <a:solidFill>
                  <a:schemeClr val="tx2"/>
                </a:solidFill>
                <a:latin typeface="Calibri" pitchFamily="34" charset="0"/>
              </a:defRPr>
            </a:lvl3pPr>
            <a:lvl4pPr algn="ctr" rtl="0" eaLnBrk="0" fontAlgn="base" hangingPunct="0">
              <a:spcBef>
                <a:spcPct val="0"/>
              </a:spcBef>
              <a:spcAft>
                <a:spcPct val="0"/>
              </a:spcAft>
              <a:defRPr sz="2800" b="1">
                <a:solidFill>
                  <a:schemeClr val="tx2"/>
                </a:solidFill>
                <a:latin typeface="Calibri" pitchFamily="34" charset="0"/>
              </a:defRPr>
            </a:lvl4pPr>
            <a:lvl5pPr algn="ctr" rtl="0" eaLnBrk="0" fontAlgn="base" hangingPunct="0">
              <a:spcBef>
                <a:spcPct val="0"/>
              </a:spcBef>
              <a:spcAft>
                <a:spcPct val="0"/>
              </a:spcAft>
              <a:defRPr sz="2800" b="1">
                <a:solidFill>
                  <a:schemeClr val="tx2"/>
                </a:solidFill>
                <a:latin typeface="Calibri" pitchFamily="34" charset="0"/>
              </a:defRPr>
            </a:lvl5pPr>
            <a:lvl6pPr marL="457200" algn="ctr" rtl="0" fontAlgn="base">
              <a:spcBef>
                <a:spcPct val="0"/>
              </a:spcBef>
              <a:spcAft>
                <a:spcPct val="0"/>
              </a:spcAft>
              <a:defRPr sz="2800" b="1">
                <a:solidFill>
                  <a:schemeClr val="tx2"/>
                </a:solidFill>
                <a:latin typeface="Calibri" pitchFamily="34" charset="0"/>
              </a:defRPr>
            </a:lvl6pPr>
            <a:lvl7pPr marL="914400" algn="ctr" rtl="0" fontAlgn="base">
              <a:spcBef>
                <a:spcPct val="0"/>
              </a:spcBef>
              <a:spcAft>
                <a:spcPct val="0"/>
              </a:spcAft>
              <a:defRPr sz="2800" b="1">
                <a:solidFill>
                  <a:schemeClr val="tx2"/>
                </a:solidFill>
                <a:latin typeface="Calibri" pitchFamily="34" charset="0"/>
              </a:defRPr>
            </a:lvl7pPr>
            <a:lvl8pPr marL="1371600" algn="ctr" rtl="0" fontAlgn="base">
              <a:spcBef>
                <a:spcPct val="0"/>
              </a:spcBef>
              <a:spcAft>
                <a:spcPct val="0"/>
              </a:spcAft>
              <a:defRPr sz="2800" b="1">
                <a:solidFill>
                  <a:schemeClr val="tx2"/>
                </a:solidFill>
                <a:latin typeface="Calibri" pitchFamily="34" charset="0"/>
              </a:defRPr>
            </a:lvl8pPr>
            <a:lvl9pPr marL="1828800" algn="ctr" rtl="0" fontAlgn="base">
              <a:spcBef>
                <a:spcPct val="0"/>
              </a:spcBef>
              <a:spcAft>
                <a:spcPct val="0"/>
              </a:spcAft>
              <a:defRPr sz="2800" b="1">
                <a:solidFill>
                  <a:schemeClr val="tx2"/>
                </a:solidFill>
                <a:latin typeface="Calibri" pitchFamily="34" charset="0"/>
              </a:defRPr>
            </a:lvl9pPr>
          </a:lstStyle>
          <a:p>
            <a:pPr eaLnBrk="1" hangingPunct="1"/>
            <a:r>
              <a:rPr lang="en-US" altLang="zh-CN" sz="6000" kern="0" dirty="0">
                <a:solidFill>
                  <a:srgbClr val="0000FF"/>
                </a:solidFill>
                <a:ea typeface="宋体" panose="02010600030101010101" pitchFamily="2" charset="-122"/>
              </a:rPr>
              <a:t>Lecture 11 – </a:t>
            </a:r>
            <a:r>
              <a:rPr lang="zh-CN" altLang="en-US" sz="6000" kern="0" dirty="0">
                <a:solidFill>
                  <a:srgbClr val="0000FF"/>
                </a:solidFill>
                <a:ea typeface="宋体" panose="02010600030101010101" pitchFamily="2" charset="-122"/>
              </a:rPr>
              <a:t>二极管电路</a:t>
            </a:r>
            <a:r>
              <a:rPr lang="en-US" altLang="zh-CN" sz="6000" kern="0" dirty="0">
                <a:solidFill>
                  <a:srgbClr val="0000FF"/>
                </a:solidFill>
                <a:ea typeface="宋体" panose="02010600030101010101" pitchFamily="2" charset="-122"/>
              </a:rPr>
              <a:t>part2</a:t>
            </a:r>
            <a:endParaRPr lang="en-US" altLang="zh-CN" sz="6000" b="0" kern="0" dirty="0">
              <a:solidFill>
                <a:srgbClr val="0000FF"/>
              </a:solidFill>
              <a:ea typeface="宋体" panose="02010600030101010101" pitchFamily="2" charset="-122"/>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DEDDE374-9C8F-FC48-8FDA-3828A53309EA}"/>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4.1.3.</a:t>
            </a:r>
            <a:r>
              <a:rPr lang="en-US" altLang="zh-CN" sz="3200">
                <a:ea typeface="宋体" panose="02010600030101010101" pitchFamily="2" charset="-122"/>
              </a:rPr>
              <a:t> Another Application,</a:t>
            </a:r>
            <a:br>
              <a:rPr lang="en-US" altLang="zh-CN" sz="3200">
                <a:ea typeface="宋体" panose="02010600030101010101" pitchFamily="2" charset="-122"/>
              </a:rPr>
            </a:br>
            <a:r>
              <a:rPr lang="en-US" altLang="zh-CN" sz="3200">
                <a:ea typeface="宋体" panose="02010600030101010101" pitchFamily="2" charset="-122"/>
              </a:rPr>
              <a:t>Diode Logic Gates</a:t>
            </a:r>
          </a:p>
        </p:txBody>
      </p:sp>
      <p:sp>
        <p:nvSpPr>
          <p:cNvPr id="24584" name="文本框 1">
            <a:extLst>
              <a:ext uri="{FF2B5EF4-FFF2-40B4-BE49-F238E27FC236}">
                <a16:creationId xmlns:a16="http://schemas.microsoft.com/office/drawing/2014/main" id="{2642391B-3304-6C45-84DC-17BC68AE7D50}"/>
              </a:ext>
            </a:extLst>
          </p:cNvPr>
          <p:cNvSpPr txBox="1">
            <a:spLocks noChangeArrowheads="1"/>
          </p:cNvSpPr>
          <p:nvPr/>
        </p:nvSpPr>
        <p:spPr bwMode="auto">
          <a:xfrm>
            <a:off x="4343400" y="600075"/>
            <a:ext cx="4287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dirty="0">
                <a:ea typeface="宋体" panose="02010600030101010101" pitchFamily="2" charset="-122"/>
              </a:rPr>
              <a:t>另一应用：逻辑门（实际上很少用）</a:t>
            </a:r>
          </a:p>
        </p:txBody>
      </p:sp>
      <p:pic>
        <p:nvPicPr>
          <p:cNvPr id="4" name="图片 3">
            <a:extLst>
              <a:ext uri="{FF2B5EF4-FFF2-40B4-BE49-F238E27FC236}">
                <a16:creationId xmlns:a16="http://schemas.microsoft.com/office/drawing/2014/main" id="{5FBA64DB-E6E7-EF41-86FD-CE7B1D2E22B1}"/>
              </a:ext>
            </a:extLst>
          </p:cNvPr>
          <p:cNvPicPr>
            <a:picLocks noChangeAspect="1"/>
          </p:cNvPicPr>
          <p:nvPr/>
        </p:nvPicPr>
        <p:blipFill>
          <a:blip r:embed="rId3"/>
          <a:stretch>
            <a:fillRect/>
          </a:stretch>
        </p:blipFill>
        <p:spPr>
          <a:xfrm>
            <a:off x="393700" y="2286000"/>
            <a:ext cx="7899400" cy="4191000"/>
          </a:xfrm>
          <a:prstGeom prst="rect">
            <a:avLst/>
          </a:prstGeom>
        </p:spPr>
      </p:pic>
      <p:sp>
        <p:nvSpPr>
          <p:cNvPr id="2" name="文本框 1">
            <a:extLst>
              <a:ext uri="{FF2B5EF4-FFF2-40B4-BE49-F238E27FC236}">
                <a16:creationId xmlns:a16="http://schemas.microsoft.com/office/drawing/2014/main" id="{D34F6496-556E-BC49-A21A-579C086F3E16}"/>
              </a:ext>
            </a:extLst>
          </p:cNvPr>
          <p:cNvSpPr txBox="1"/>
          <p:nvPr/>
        </p:nvSpPr>
        <p:spPr>
          <a:xfrm>
            <a:off x="3370057" y="5638800"/>
            <a:ext cx="973343" cy="338554"/>
          </a:xfrm>
          <a:prstGeom prst="rect">
            <a:avLst/>
          </a:prstGeom>
          <a:noFill/>
        </p:spPr>
        <p:txBody>
          <a:bodyPr wrap="none" rtlCol="0">
            <a:spAutoFit/>
          </a:bodyPr>
          <a:lstStyle/>
          <a:p>
            <a:r>
              <a:rPr kumimoji="1" lang="zh-CN" altLang="en-US" dirty="0">
                <a:solidFill>
                  <a:srgbClr val="C00000"/>
                </a:solidFill>
              </a:rPr>
              <a:t>逻辑“或”</a:t>
            </a:r>
          </a:p>
        </p:txBody>
      </p:sp>
      <p:sp>
        <p:nvSpPr>
          <p:cNvPr id="9" name="文本框 8">
            <a:extLst>
              <a:ext uri="{FF2B5EF4-FFF2-40B4-BE49-F238E27FC236}">
                <a16:creationId xmlns:a16="http://schemas.microsoft.com/office/drawing/2014/main" id="{9593D55D-6471-9F46-A132-D43920A50759}"/>
              </a:ext>
            </a:extLst>
          </p:cNvPr>
          <p:cNvSpPr txBox="1"/>
          <p:nvPr/>
        </p:nvSpPr>
        <p:spPr>
          <a:xfrm>
            <a:off x="7086600" y="5638800"/>
            <a:ext cx="968535" cy="338554"/>
          </a:xfrm>
          <a:prstGeom prst="rect">
            <a:avLst/>
          </a:prstGeom>
          <a:noFill/>
        </p:spPr>
        <p:txBody>
          <a:bodyPr wrap="none" rtlCol="0">
            <a:spAutoFit/>
          </a:bodyPr>
          <a:lstStyle/>
          <a:p>
            <a:r>
              <a:rPr kumimoji="1" lang="zh-CN" altLang="en-US" dirty="0">
                <a:solidFill>
                  <a:srgbClr val="C00000"/>
                </a:solidFill>
              </a:rPr>
              <a:t>逻辑“与”</a:t>
            </a:r>
          </a:p>
        </p:txBody>
      </p:sp>
      <p:sp>
        <p:nvSpPr>
          <p:cNvPr id="5" name="文本框 4">
            <a:extLst>
              <a:ext uri="{FF2B5EF4-FFF2-40B4-BE49-F238E27FC236}">
                <a16:creationId xmlns:a16="http://schemas.microsoft.com/office/drawing/2014/main" id="{8D3C2459-825F-8145-8ABA-700203C90A61}"/>
              </a:ext>
            </a:extLst>
          </p:cNvPr>
          <p:cNvSpPr txBox="1"/>
          <p:nvPr/>
        </p:nvSpPr>
        <p:spPr>
          <a:xfrm>
            <a:off x="838200" y="4648200"/>
            <a:ext cx="1973489" cy="584775"/>
          </a:xfrm>
          <a:prstGeom prst="rect">
            <a:avLst/>
          </a:prstGeom>
          <a:noFill/>
        </p:spPr>
        <p:txBody>
          <a:bodyPr wrap="square" rtlCol="0">
            <a:spAutoFit/>
          </a:bodyPr>
          <a:lstStyle/>
          <a:p>
            <a:r>
              <a:rPr kumimoji="1" lang="en-US" altLang="zh-CN" dirty="0">
                <a:solidFill>
                  <a:srgbClr val="0432FF"/>
                </a:solidFill>
              </a:rPr>
              <a:t>ABC</a:t>
            </a:r>
            <a:r>
              <a:rPr kumimoji="1" lang="zh-CN" altLang="en-US" dirty="0">
                <a:solidFill>
                  <a:srgbClr val="0432FF"/>
                </a:solidFill>
              </a:rPr>
              <a:t>任意一个为高电平，</a:t>
            </a:r>
            <a:r>
              <a:rPr kumimoji="1" lang="en-US" altLang="zh-CN" dirty="0">
                <a:solidFill>
                  <a:srgbClr val="0432FF"/>
                </a:solidFill>
              </a:rPr>
              <a:t>V</a:t>
            </a:r>
            <a:r>
              <a:rPr kumimoji="1" lang="en-US" altLang="zh-CN" baseline="-25000" dirty="0">
                <a:solidFill>
                  <a:srgbClr val="0432FF"/>
                </a:solidFill>
              </a:rPr>
              <a:t>Y</a:t>
            </a:r>
            <a:r>
              <a:rPr kumimoji="1" lang="zh-CN" altLang="en-US" dirty="0">
                <a:solidFill>
                  <a:srgbClr val="0432FF"/>
                </a:solidFill>
              </a:rPr>
              <a:t>即为高电平</a:t>
            </a:r>
          </a:p>
        </p:txBody>
      </p:sp>
      <p:sp>
        <p:nvSpPr>
          <p:cNvPr id="13" name="文本框 12">
            <a:extLst>
              <a:ext uri="{FF2B5EF4-FFF2-40B4-BE49-F238E27FC236}">
                <a16:creationId xmlns:a16="http://schemas.microsoft.com/office/drawing/2014/main" id="{ED82BEBC-E942-4449-A32B-5B82B24EBE77}"/>
              </a:ext>
            </a:extLst>
          </p:cNvPr>
          <p:cNvSpPr txBox="1"/>
          <p:nvPr/>
        </p:nvSpPr>
        <p:spPr>
          <a:xfrm>
            <a:off x="5029200" y="2667000"/>
            <a:ext cx="1973489" cy="584775"/>
          </a:xfrm>
          <a:prstGeom prst="rect">
            <a:avLst/>
          </a:prstGeom>
          <a:noFill/>
        </p:spPr>
        <p:txBody>
          <a:bodyPr wrap="square" rtlCol="0">
            <a:spAutoFit/>
          </a:bodyPr>
          <a:lstStyle/>
          <a:p>
            <a:r>
              <a:rPr kumimoji="1" lang="zh-CN" altLang="en-US" dirty="0">
                <a:solidFill>
                  <a:srgbClr val="0432FF"/>
                </a:solidFill>
              </a:rPr>
              <a:t>只有</a:t>
            </a:r>
            <a:r>
              <a:rPr kumimoji="1" lang="en-US" altLang="zh-CN" dirty="0">
                <a:solidFill>
                  <a:srgbClr val="0432FF"/>
                </a:solidFill>
              </a:rPr>
              <a:t>ABC</a:t>
            </a:r>
            <a:r>
              <a:rPr kumimoji="1" lang="zh-CN" altLang="en-US" dirty="0">
                <a:solidFill>
                  <a:srgbClr val="0432FF"/>
                </a:solidFill>
              </a:rPr>
              <a:t>都为高电平时，</a:t>
            </a:r>
            <a:r>
              <a:rPr kumimoji="1" lang="en-US" altLang="zh-CN" dirty="0">
                <a:solidFill>
                  <a:srgbClr val="0432FF"/>
                </a:solidFill>
              </a:rPr>
              <a:t>V</a:t>
            </a:r>
            <a:r>
              <a:rPr kumimoji="1" lang="en-US" altLang="zh-CN" baseline="-25000" dirty="0">
                <a:solidFill>
                  <a:srgbClr val="0432FF"/>
                </a:solidFill>
              </a:rPr>
              <a:t>Y</a:t>
            </a:r>
            <a:r>
              <a:rPr kumimoji="1" lang="zh-CN" altLang="en-US" dirty="0">
                <a:solidFill>
                  <a:srgbClr val="0432FF"/>
                </a:solidFill>
              </a:rPr>
              <a:t>才为高电平</a:t>
            </a:r>
          </a:p>
        </p:txBody>
      </p:sp>
      <p:sp>
        <p:nvSpPr>
          <p:cNvPr id="14" name="灯片编号占位符 1">
            <a:extLst>
              <a:ext uri="{FF2B5EF4-FFF2-40B4-BE49-F238E27FC236}">
                <a16:creationId xmlns:a16="http://schemas.microsoft.com/office/drawing/2014/main" id="{1D469B21-8343-014F-8B09-53DD72159DE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10</a:t>
            </a:fld>
            <a:endParaRPr lang="en-US" altLang="zh-CN" dirty="0"/>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806522AB-81F4-9644-94D3-BFBF7B9E46A4}"/>
              </a:ext>
            </a:extLst>
          </p:cNvPr>
          <p:cNvSpPr>
            <a:spLocks noGrp="1" noChangeArrowheads="1"/>
          </p:cNvSpPr>
          <p:nvPr>
            <p:ph type="title"/>
          </p:nvPr>
        </p:nvSpPr>
        <p:spPr/>
        <p:txBody>
          <a:bodyPr/>
          <a:lstStyle/>
          <a:p>
            <a:pPr eaLnBrk="1" hangingPunct="1"/>
            <a:r>
              <a:rPr lang="en-US" altLang="zh-CN" sz="3200">
                <a:ea typeface="宋体" panose="02010600030101010101" pitchFamily="2" charset="-122"/>
              </a:rPr>
              <a:t>Example 4.2:</a:t>
            </a:r>
            <a:br>
              <a:rPr lang="en-US" altLang="zh-CN" sz="3200" b="0">
                <a:ea typeface="宋体" panose="02010600030101010101" pitchFamily="2" charset="-122"/>
              </a:rPr>
            </a:br>
            <a:r>
              <a:rPr lang="en-US" altLang="zh-CN" sz="3200" b="0">
                <a:ea typeface="宋体" panose="02010600030101010101" pitchFamily="2" charset="-122"/>
              </a:rPr>
              <a:t>More Diodes</a:t>
            </a:r>
            <a:endParaRPr lang="en-US" altLang="zh-CN" sz="900" b="0">
              <a:ea typeface="宋体" panose="02010600030101010101" pitchFamily="2" charset="-122"/>
            </a:endParaRPr>
          </a:p>
        </p:txBody>
      </p:sp>
      <p:pic>
        <p:nvPicPr>
          <p:cNvPr id="3" name="图片 2">
            <a:extLst>
              <a:ext uri="{FF2B5EF4-FFF2-40B4-BE49-F238E27FC236}">
                <a16:creationId xmlns:a16="http://schemas.microsoft.com/office/drawing/2014/main" id="{BF598795-C27A-5A40-A5E2-34B1A375CF69}"/>
              </a:ext>
            </a:extLst>
          </p:cNvPr>
          <p:cNvPicPr>
            <a:picLocks noChangeAspect="1"/>
          </p:cNvPicPr>
          <p:nvPr/>
        </p:nvPicPr>
        <p:blipFill>
          <a:blip r:embed="rId2"/>
          <a:stretch>
            <a:fillRect/>
          </a:stretch>
        </p:blipFill>
        <p:spPr>
          <a:xfrm>
            <a:off x="-1" y="0"/>
            <a:ext cx="8319351" cy="6858000"/>
          </a:xfrm>
          <a:prstGeom prst="rect">
            <a:avLst/>
          </a:prstGeom>
        </p:spPr>
      </p:pic>
      <p:sp>
        <p:nvSpPr>
          <p:cNvPr id="4" name="矩形 3">
            <a:extLst>
              <a:ext uri="{FF2B5EF4-FFF2-40B4-BE49-F238E27FC236}">
                <a16:creationId xmlns:a16="http://schemas.microsoft.com/office/drawing/2014/main" id="{8DCB67CF-1B76-6043-82D1-9C1F7F504904}"/>
              </a:ext>
            </a:extLst>
          </p:cNvPr>
          <p:cNvSpPr/>
          <p:nvPr/>
        </p:nvSpPr>
        <p:spPr bwMode="auto">
          <a:xfrm>
            <a:off x="4724400" y="1143000"/>
            <a:ext cx="4419600" cy="5715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0432FF"/>
                </a:solidFill>
                <a:effectLst/>
                <a:latin typeface="Calibri" pitchFamily="34" charset="0"/>
              </a:rPr>
              <a:t>①</a:t>
            </a:r>
            <a:r>
              <a:rPr kumimoji="0" lang="zh-CN" altLang="en-US" sz="2000" b="0" i="0" u="none" strike="noStrike" cap="none" normalizeH="0" baseline="0" dirty="0">
                <a:ln>
                  <a:noFill/>
                </a:ln>
                <a:solidFill>
                  <a:srgbClr val="0432FF"/>
                </a:solidFill>
                <a:effectLst/>
                <a:latin typeface="Calibri" pitchFamily="34" charset="0"/>
              </a:rPr>
              <a:t>假设</a:t>
            </a:r>
            <a:r>
              <a:rPr kumimoji="0" lang="en-US" altLang="zh-CN" sz="2000" b="0" i="0" u="none" strike="noStrike" cap="none" normalizeH="0" baseline="0" dirty="0">
                <a:ln>
                  <a:noFill/>
                </a:ln>
                <a:solidFill>
                  <a:srgbClr val="0432FF"/>
                </a:solidFill>
                <a:effectLst/>
                <a:latin typeface="Calibri" pitchFamily="34" charset="0"/>
              </a:rPr>
              <a:t>D1</a:t>
            </a:r>
            <a:r>
              <a:rPr kumimoji="0" lang="zh-CN" altLang="en-US" sz="2000" b="0" i="0" u="none" strike="noStrike" cap="none" normalizeH="0" baseline="0" dirty="0">
                <a:ln>
                  <a:noFill/>
                </a:ln>
                <a:solidFill>
                  <a:srgbClr val="0432FF"/>
                </a:solidFill>
                <a:effectLst/>
                <a:latin typeface="Calibri" pitchFamily="34" charset="0"/>
              </a:rPr>
              <a:t>和</a:t>
            </a:r>
            <a:r>
              <a:rPr kumimoji="0" lang="en-US" altLang="zh-CN" sz="2000" b="0" i="0" u="none" strike="noStrike" cap="none" normalizeH="0" baseline="0" dirty="0">
                <a:ln>
                  <a:noFill/>
                </a:ln>
                <a:solidFill>
                  <a:srgbClr val="0432FF"/>
                </a:solidFill>
                <a:effectLst/>
                <a:latin typeface="Calibri" pitchFamily="34" charset="0"/>
              </a:rPr>
              <a:t>D2</a:t>
            </a:r>
            <a:r>
              <a:rPr kumimoji="0" lang="zh-CN" altLang="en-US" sz="2000" b="0" i="0" u="none" strike="noStrike" cap="none" normalizeH="0" baseline="0" dirty="0">
                <a:ln>
                  <a:noFill/>
                </a:ln>
                <a:solidFill>
                  <a:srgbClr val="0432FF"/>
                </a:solidFill>
                <a:effectLst/>
                <a:latin typeface="Calibri" pitchFamily="34" charset="0"/>
              </a:rPr>
              <a:t>都</a:t>
            </a:r>
            <a:r>
              <a:rPr kumimoji="0" lang="en-US" altLang="zh-CN" sz="2000" b="0" i="0" u="none" strike="noStrike" cap="none" normalizeH="0" baseline="0" dirty="0">
                <a:ln>
                  <a:noFill/>
                </a:ln>
                <a:solidFill>
                  <a:srgbClr val="0432FF"/>
                </a:solidFill>
                <a:effectLst/>
                <a:latin typeface="Calibri" pitchFamily="34" charset="0"/>
              </a:rPr>
              <a:t>on</a:t>
            </a: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r>
              <a:rPr lang="en-US" altLang="zh-CN" sz="2000" dirty="0">
                <a:solidFill>
                  <a:srgbClr val="0432FF"/>
                </a:solidFill>
              </a:rPr>
              <a:t>②</a:t>
            </a:r>
            <a:r>
              <a:rPr lang="zh-CN" altLang="en-US" sz="2000" dirty="0">
                <a:solidFill>
                  <a:srgbClr val="0432FF"/>
                </a:solidFill>
              </a:rPr>
              <a:t>分析</a:t>
            </a: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r>
              <a:rPr lang="en-US" altLang="zh-CN" sz="2000" dirty="0">
                <a:solidFill>
                  <a:srgbClr val="0432FF"/>
                </a:solidFill>
              </a:rPr>
              <a:t>③</a:t>
            </a:r>
            <a:r>
              <a:rPr lang="zh-CN" altLang="en-US" sz="2000" dirty="0">
                <a:solidFill>
                  <a:srgbClr val="0432FF"/>
                </a:solidFill>
              </a:rPr>
              <a:t>验证，电流从正流向负，合理</a:t>
            </a: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0432FF"/>
              </a:solidFill>
              <a:effectLst/>
              <a:latin typeface="Calibri" pitchFamily="34" charset="0"/>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0432FF"/>
              </a:solidFill>
              <a:effectLst/>
              <a:latin typeface="Calibri" pitchFamily="34" charset="0"/>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0432FF"/>
              </a:solidFill>
              <a:effectLst/>
              <a:latin typeface="Calibri" pitchFamily="34" charset="0"/>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0432FF"/>
              </a:solidFill>
              <a:effectLst/>
              <a:latin typeface="Calibri" pitchFamily="34" charset="0"/>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0432FF"/>
              </a:solidFill>
              <a:effectLst/>
              <a:latin typeface="Calibri" pitchFamily="34" charset="0"/>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dirty="0">
              <a:ln>
                <a:noFill/>
              </a:ln>
              <a:solidFill>
                <a:srgbClr val="0432FF"/>
              </a:solidFill>
              <a:effectLst/>
              <a:latin typeface="Calibri" pitchFamily="34" charset="0"/>
            </a:endParaRPr>
          </a:p>
        </p:txBody>
      </p:sp>
      <p:pic>
        <p:nvPicPr>
          <p:cNvPr id="5" name="图片 4">
            <a:extLst>
              <a:ext uri="{FF2B5EF4-FFF2-40B4-BE49-F238E27FC236}">
                <a16:creationId xmlns:a16="http://schemas.microsoft.com/office/drawing/2014/main" id="{C082EB67-02F8-6241-89D6-93EC77DAEA7E}"/>
              </a:ext>
            </a:extLst>
          </p:cNvPr>
          <p:cNvPicPr>
            <a:picLocks noChangeAspect="1"/>
          </p:cNvPicPr>
          <p:nvPr/>
        </p:nvPicPr>
        <p:blipFill>
          <a:blip r:embed="rId3"/>
          <a:stretch>
            <a:fillRect/>
          </a:stretch>
        </p:blipFill>
        <p:spPr>
          <a:xfrm>
            <a:off x="5327073" y="2255982"/>
            <a:ext cx="1663700" cy="330200"/>
          </a:xfrm>
          <a:prstGeom prst="rect">
            <a:avLst/>
          </a:prstGeom>
        </p:spPr>
      </p:pic>
      <p:pic>
        <p:nvPicPr>
          <p:cNvPr id="6" name="图片 5">
            <a:extLst>
              <a:ext uri="{FF2B5EF4-FFF2-40B4-BE49-F238E27FC236}">
                <a16:creationId xmlns:a16="http://schemas.microsoft.com/office/drawing/2014/main" id="{57A1A5D2-7323-E343-820C-3E3A1E0F9434}"/>
              </a:ext>
            </a:extLst>
          </p:cNvPr>
          <p:cNvPicPr>
            <a:picLocks noChangeAspect="1"/>
          </p:cNvPicPr>
          <p:nvPr/>
        </p:nvPicPr>
        <p:blipFill>
          <a:blip r:embed="rId4"/>
          <a:stretch>
            <a:fillRect/>
          </a:stretch>
        </p:blipFill>
        <p:spPr>
          <a:xfrm>
            <a:off x="5334000" y="2814782"/>
            <a:ext cx="2133600" cy="609600"/>
          </a:xfrm>
          <a:prstGeom prst="rect">
            <a:avLst/>
          </a:prstGeom>
        </p:spPr>
      </p:pic>
      <p:pic>
        <p:nvPicPr>
          <p:cNvPr id="7" name="图片 6">
            <a:extLst>
              <a:ext uri="{FF2B5EF4-FFF2-40B4-BE49-F238E27FC236}">
                <a16:creationId xmlns:a16="http://schemas.microsoft.com/office/drawing/2014/main" id="{7B3F2762-4A45-6F45-9FF4-E156B6006896}"/>
              </a:ext>
            </a:extLst>
          </p:cNvPr>
          <p:cNvPicPr>
            <a:picLocks noChangeAspect="1"/>
          </p:cNvPicPr>
          <p:nvPr/>
        </p:nvPicPr>
        <p:blipFill>
          <a:blip r:embed="rId5"/>
          <a:stretch>
            <a:fillRect/>
          </a:stretch>
        </p:blipFill>
        <p:spPr>
          <a:xfrm>
            <a:off x="5327073" y="3678382"/>
            <a:ext cx="1930400" cy="660400"/>
          </a:xfrm>
          <a:prstGeom prst="rect">
            <a:avLst/>
          </a:prstGeom>
        </p:spPr>
      </p:pic>
      <p:sp>
        <p:nvSpPr>
          <p:cNvPr id="8" name="文本框 7">
            <a:extLst>
              <a:ext uri="{FF2B5EF4-FFF2-40B4-BE49-F238E27FC236}">
                <a16:creationId xmlns:a16="http://schemas.microsoft.com/office/drawing/2014/main" id="{414441D9-EF47-B84B-94E6-80EB668F3F08}"/>
              </a:ext>
            </a:extLst>
          </p:cNvPr>
          <p:cNvSpPr txBox="1"/>
          <p:nvPr/>
        </p:nvSpPr>
        <p:spPr>
          <a:xfrm>
            <a:off x="7486073" y="3839305"/>
            <a:ext cx="1117614" cy="338554"/>
          </a:xfrm>
          <a:prstGeom prst="rect">
            <a:avLst/>
          </a:prstGeom>
          <a:noFill/>
        </p:spPr>
        <p:txBody>
          <a:bodyPr wrap="none" rtlCol="0">
            <a:spAutoFit/>
          </a:bodyPr>
          <a:lstStyle/>
          <a:p>
            <a:r>
              <a:rPr kumimoji="1" lang="zh-CN" altLang="en-US" dirty="0"/>
              <a:t>在节点</a:t>
            </a:r>
            <a:r>
              <a:rPr kumimoji="1" lang="en-US" altLang="zh-CN" dirty="0"/>
              <a:t>B</a:t>
            </a:r>
            <a:r>
              <a:rPr kumimoji="1" lang="zh-CN" altLang="en-US" dirty="0"/>
              <a:t>处</a:t>
            </a:r>
          </a:p>
        </p:txBody>
      </p:sp>
      <p:pic>
        <p:nvPicPr>
          <p:cNvPr id="9" name="图片 8">
            <a:extLst>
              <a:ext uri="{FF2B5EF4-FFF2-40B4-BE49-F238E27FC236}">
                <a16:creationId xmlns:a16="http://schemas.microsoft.com/office/drawing/2014/main" id="{9A8214DB-2D92-DF4B-AFD3-651A3C71E5D6}"/>
              </a:ext>
            </a:extLst>
          </p:cNvPr>
          <p:cNvPicPr>
            <a:picLocks noChangeAspect="1"/>
          </p:cNvPicPr>
          <p:nvPr/>
        </p:nvPicPr>
        <p:blipFill>
          <a:blip r:embed="rId6"/>
          <a:stretch>
            <a:fillRect/>
          </a:stretch>
        </p:blipFill>
        <p:spPr>
          <a:xfrm>
            <a:off x="5334000" y="4800600"/>
            <a:ext cx="977900" cy="304800"/>
          </a:xfrm>
          <a:prstGeom prst="rect">
            <a:avLst/>
          </a:prstGeom>
        </p:spPr>
      </p:pic>
      <p:sp>
        <p:nvSpPr>
          <p:cNvPr id="10" name="下箭头 9">
            <a:extLst>
              <a:ext uri="{FF2B5EF4-FFF2-40B4-BE49-F238E27FC236}">
                <a16:creationId xmlns:a16="http://schemas.microsoft.com/office/drawing/2014/main" id="{8D136D5A-E0E8-E347-A970-0F0B069BD33B}"/>
              </a:ext>
            </a:extLst>
          </p:cNvPr>
          <p:cNvSpPr/>
          <p:nvPr/>
        </p:nvSpPr>
        <p:spPr bwMode="auto">
          <a:xfrm>
            <a:off x="5671128" y="4440382"/>
            <a:ext cx="152400" cy="330200"/>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21" name="灯片编号占位符 1">
            <a:extLst>
              <a:ext uri="{FF2B5EF4-FFF2-40B4-BE49-F238E27FC236}">
                <a16:creationId xmlns:a16="http://schemas.microsoft.com/office/drawing/2014/main" id="{F8B1F68F-0A2B-0F44-BB0E-956157AD509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11</a:t>
            </a:fld>
            <a:endParaRPr lang="en-US" altLang="zh-CN"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806522AB-81F4-9644-94D3-BFBF7B9E46A4}"/>
              </a:ext>
            </a:extLst>
          </p:cNvPr>
          <p:cNvSpPr>
            <a:spLocks noGrp="1" noChangeArrowheads="1"/>
          </p:cNvSpPr>
          <p:nvPr>
            <p:ph type="title"/>
          </p:nvPr>
        </p:nvSpPr>
        <p:spPr/>
        <p:txBody>
          <a:bodyPr/>
          <a:lstStyle/>
          <a:p>
            <a:pPr eaLnBrk="1" hangingPunct="1"/>
            <a:r>
              <a:rPr lang="en-US" altLang="zh-CN" sz="3200">
                <a:ea typeface="宋体" panose="02010600030101010101" pitchFamily="2" charset="-122"/>
              </a:rPr>
              <a:t>Example 4.2:</a:t>
            </a:r>
            <a:br>
              <a:rPr lang="en-US" altLang="zh-CN" sz="3200" b="0">
                <a:ea typeface="宋体" panose="02010600030101010101" pitchFamily="2" charset="-122"/>
              </a:rPr>
            </a:br>
            <a:r>
              <a:rPr lang="en-US" altLang="zh-CN" sz="3200" b="0">
                <a:ea typeface="宋体" panose="02010600030101010101" pitchFamily="2" charset="-122"/>
              </a:rPr>
              <a:t>More Diodes</a:t>
            </a:r>
            <a:endParaRPr lang="en-US" altLang="zh-CN" sz="900" b="0">
              <a:ea typeface="宋体" panose="02010600030101010101" pitchFamily="2" charset="-122"/>
            </a:endParaRPr>
          </a:p>
        </p:txBody>
      </p:sp>
      <p:pic>
        <p:nvPicPr>
          <p:cNvPr id="3" name="图片 2">
            <a:extLst>
              <a:ext uri="{FF2B5EF4-FFF2-40B4-BE49-F238E27FC236}">
                <a16:creationId xmlns:a16="http://schemas.microsoft.com/office/drawing/2014/main" id="{BF598795-C27A-5A40-A5E2-34B1A375CF69}"/>
              </a:ext>
            </a:extLst>
          </p:cNvPr>
          <p:cNvPicPr>
            <a:picLocks noChangeAspect="1"/>
          </p:cNvPicPr>
          <p:nvPr/>
        </p:nvPicPr>
        <p:blipFill>
          <a:blip r:embed="rId2"/>
          <a:stretch>
            <a:fillRect/>
          </a:stretch>
        </p:blipFill>
        <p:spPr>
          <a:xfrm>
            <a:off x="-1" y="0"/>
            <a:ext cx="8319351" cy="6858000"/>
          </a:xfrm>
          <a:prstGeom prst="rect">
            <a:avLst/>
          </a:prstGeom>
        </p:spPr>
      </p:pic>
      <p:sp>
        <p:nvSpPr>
          <p:cNvPr id="4" name="矩形 3">
            <a:extLst>
              <a:ext uri="{FF2B5EF4-FFF2-40B4-BE49-F238E27FC236}">
                <a16:creationId xmlns:a16="http://schemas.microsoft.com/office/drawing/2014/main" id="{8DCB67CF-1B76-6043-82D1-9C1F7F504904}"/>
              </a:ext>
            </a:extLst>
          </p:cNvPr>
          <p:cNvSpPr/>
          <p:nvPr/>
        </p:nvSpPr>
        <p:spPr bwMode="auto">
          <a:xfrm>
            <a:off x="228602" y="1143000"/>
            <a:ext cx="4419600" cy="5715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0432FF"/>
                </a:solidFill>
                <a:effectLst/>
                <a:latin typeface="Calibri" pitchFamily="34" charset="0"/>
              </a:rPr>
              <a:t>①</a:t>
            </a:r>
            <a:r>
              <a:rPr kumimoji="0" lang="zh-CN" altLang="en-US" sz="2000" b="0" i="0" u="none" strike="noStrike" cap="none" normalizeH="0" baseline="0" dirty="0">
                <a:ln>
                  <a:noFill/>
                </a:ln>
                <a:solidFill>
                  <a:srgbClr val="0432FF"/>
                </a:solidFill>
                <a:effectLst/>
                <a:latin typeface="Calibri" pitchFamily="34" charset="0"/>
              </a:rPr>
              <a:t>假设</a:t>
            </a:r>
            <a:r>
              <a:rPr kumimoji="0" lang="en-US" altLang="zh-CN" sz="2000" b="0" i="0" u="none" strike="noStrike" cap="none" normalizeH="0" baseline="0" dirty="0">
                <a:ln>
                  <a:noFill/>
                </a:ln>
                <a:solidFill>
                  <a:srgbClr val="0432FF"/>
                </a:solidFill>
                <a:effectLst/>
                <a:latin typeface="Calibri" pitchFamily="34" charset="0"/>
              </a:rPr>
              <a:t>D1</a:t>
            </a:r>
            <a:r>
              <a:rPr kumimoji="0" lang="zh-CN" altLang="en-US" sz="2000" b="0" i="0" u="none" strike="noStrike" cap="none" normalizeH="0" baseline="0" dirty="0">
                <a:ln>
                  <a:noFill/>
                </a:ln>
                <a:solidFill>
                  <a:srgbClr val="0432FF"/>
                </a:solidFill>
                <a:effectLst/>
                <a:latin typeface="Calibri" pitchFamily="34" charset="0"/>
              </a:rPr>
              <a:t>和</a:t>
            </a:r>
            <a:r>
              <a:rPr kumimoji="0" lang="en-US" altLang="zh-CN" sz="2000" b="0" i="0" u="none" strike="noStrike" cap="none" normalizeH="0" baseline="0" dirty="0">
                <a:ln>
                  <a:noFill/>
                </a:ln>
                <a:solidFill>
                  <a:srgbClr val="0432FF"/>
                </a:solidFill>
                <a:effectLst/>
                <a:latin typeface="Calibri" pitchFamily="34" charset="0"/>
              </a:rPr>
              <a:t>D2</a:t>
            </a:r>
            <a:r>
              <a:rPr kumimoji="0" lang="zh-CN" altLang="en-US" sz="2000" b="0" i="0" u="none" strike="noStrike" cap="none" normalizeH="0" baseline="0" dirty="0">
                <a:ln>
                  <a:noFill/>
                </a:ln>
                <a:solidFill>
                  <a:srgbClr val="0432FF"/>
                </a:solidFill>
                <a:effectLst/>
                <a:latin typeface="Calibri" pitchFamily="34" charset="0"/>
              </a:rPr>
              <a:t>都</a:t>
            </a:r>
            <a:r>
              <a:rPr kumimoji="0" lang="en-US" altLang="zh-CN" sz="2000" b="0" i="0" u="none" strike="noStrike" cap="none" normalizeH="0" baseline="0" dirty="0">
                <a:ln>
                  <a:noFill/>
                </a:ln>
                <a:solidFill>
                  <a:srgbClr val="0432FF"/>
                </a:solidFill>
                <a:effectLst/>
                <a:latin typeface="Calibri" pitchFamily="34" charset="0"/>
              </a:rPr>
              <a:t>on</a:t>
            </a: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r>
              <a:rPr lang="en-US" altLang="zh-CN" sz="2000" dirty="0">
                <a:solidFill>
                  <a:srgbClr val="0432FF"/>
                </a:solidFill>
              </a:rPr>
              <a:t>②</a:t>
            </a:r>
            <a:r>
              <a:rPr lang="zh-CN" altLang="en-US" sz="2000" dirty="0">
                <a:solidFill>
                  <a:srgbClr val="0432FF"/>
                </a:solidFill>
              </a:rPr>
              <a:t>分析</a:t>
            </a: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r>
              <a:rPr lang="en-US" altLang="zh-CN" sz="2000" dirty="0">
                <a:solidFill>
                  <a:srgbClr val="0432FF"/>
                </a:solidFill>
              </a:rPr>
              <a:t>③</a:t>
            </a:r>
            <a:r>
              <a:rPr lang="zh-CN" altLang="en-US" sz="2000" dirty="0">
                <a:solidFill>
                  <a:srgbClr val="0432FF"/>
                </a:solidFill>
              </a:rPr>
              <a:t>验证，电流从负流向正，不合理</a:t>
            </a: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r>
              <a:rPr lang="en-US" altLang="zh-CN" sz="2000" dirty="0">
                <a:solidFill>
                  <a:srgbClr val="0432FF"/>
                </a:solidFill>
              </a:rPr>
              <a:t>④</a:t>
            </a:r>
            <a:r>
              <a:rPr lang="zh-CN" altLang="en-US" sz="2000" dirty="0">
                <a:solidFill>
                  <a:srgbClr val="0432FF"/>
                </a:solidFill>
              </a:rPr>
              <a:t>重新假设</a:t>
            </a:r>
            <a:r>
              <a:rPr lang="en-US" altLang="zh-CN" sz="2000" dirty="0">
                <a:solidFill>
                  <a:srgbClr val="0432FF"/>
                </a:solidFill>
              </a:rPr>
              <a:t>D1off</a:t>
            </a:r>
            <a:r>
              <a:rPr lang="zh-CN" altLang="en-US" sz="2000" dirty="0">
                <a:solidFill>
                  <a:srgbClr val="0432FF"/>
                </a:solidFill>
              </a:rPr>
              <a:t>，</a:t>
            </a:r>
            <a:r>
              <a:rPr lang="en-US" altLang="zh-CN" sz="2000" dirty="0">
                <a:solidFill>
                  <a:srgbClr val="0432FF"/>
                </a:solidFill>
              </a:rPr>
              <a:t>D2</a:t>
            </a:r>
            <a:r>
              <a:rPr lang="zh-CN" altLang="en-US" sz="2000" dirty="0">
                <a:solidFill>
                  <a:srgbClr val="0432FF"/>
                </a:solidFill>
              </a:rPr>
              <a:t> </a:t>
            </a:r>
            <a:r>
              <a:rPr lang="en-US" altLang="zh-CN" sz="2000" dirty="0">
                <a:solidFill>
                  <a:srgbClr val="0432FF"/>
                </a:solidFill>
              </a:rPr>
              <a:t>on</a:t>
            </a: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r>
              <a:rPr lang="en-US" altLang="zh-CN" sz="2000" dirty="0">
                <a:solidFill>
                  <a:srgbClr val="0432FF"/>
                </a:solidFill>
              </a:rPr>
              <a:t>⑤</a:t>
            </a:r>
            <a:r>
              <a:rPr lang="zh-CN" altLang="en-US" sz="2000" dirty="0">
                <a:solidFill>
                  <a:srgbClr val="0432FF"/>
                </a:solidFill>
              </a:rPr>
              <a:t>验证，反向偏置，负端电压大于正端电压，合理</a:t>
            </a: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0432FF"/>
              </a:solidFill>
              <a:effectLst/>
              <a:latin typeface="Calibri" pitchFamily="34" charset="0"/>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0432FF"/>
              </a:solidFill>
              <a:effectLst/>
              <a:latin typeface="Calibri" pitchFamily="34" charset="0"/>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0432FF"/>
              </a:solidFill>
              <a:effectLst/>
              <a:latin typeface="Calibri" pitchFamily="34" charset="0"/>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0432FF"/>
              </a:solidFill>
              <a:effectLst/>
              <a:latin typeface="Calibri" pitchFamily="34" charset="0"/>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altLang="zh-CN" sz="2000" b="0" i="0" u="none" strike="noStrike" cap="none" normalizeH="0" baseline="0" dirty="0">
              <a:ln>
                <a:noFill/>
              </a:ln>
              <a:solidFill>
                <a:srgbClr val="0432FF"/>
              </a:solidFill>
              <a:effectLst/>
              <a:latin typeface="Calibri" pitchFamily="34" charset="0"/>
            </a:endParaRPr>
          </a:p>
          <a:p>
            <a:pPr marL="0" marR="0" indent="0" defTabSz="914400" rtl="0" eaLnBrk="1" fontAlgn="base" latinLnBrk="0" hangingPunct="1">
              <a:lnSpc>
                <a:spcPct val="100000"/>
              </a:lnSpc>
              <a:spcBef>
                <a:spcPct val="0"/>
              </a:spcBef>
              <a:spcAft>
                <a:spcPct val="0"/>
              </a:spcAft>
              <a:buClrTx/>
              <a:buSzTx/>
              <a:buFontTx/>
              <a:buNone/>
              <a:tabLst/>
            </a:pPr>
            <a:endParaRPr lang="en-US" altLang="zh-CN" sz="2000" dirty="0">
              <a:solidFill>
                <a:srgbClr val="0432FF"/>
              </a:solidFill>
            </a:endParaRPr>
          </a:p>
          <a:p>
            <a:pPr marL="0" marR="0" indent="0"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dirty="0">
              <a:ln>
                <a:noFill/>
              </a:ln>
              <a:solidFill>
                <a:srgbClr val="0432FF"/>
              </a:solidFill>
              <a:effectLst/>
              <a:latin typeface="Calibri" pitchFamily="34" charset="0"/>
            </a:endParaRPr>
          </a:p>
        </p:txBody>
      </p:sp>
      <p:pic>
        <p:nvPicPr>
          <p:cNvPr id="11" name="图片 10">
            <a:extLst>
              <a:ext uri="{FF2B5EF4-FFF2-40B4-BE49-F238E27FC236}">
                <a16:creationId xmlns:a16="http://schemas.microsoft.com/office/drawing/2014/main" id="{1ACE3621-87A9-6C48-9AD6-09A6993A7713}"/>
              </a:ext>
            </a:extLst>
          </p:cNvPr>
          <p:cNvPicPr>
            <a:picLocks noChangeAspect="1"/>
          </p:cNvPicPr>
          <p:nvPr/>
        </p:nvPicPr>
        <p:blipFill>
          <a:blip r:embed="rId3"/>
          <a:stretch>
            <a:fillRect/>
          </a:stretch>
        </p:blipFill>
        <p:spPr>
          <a:xfrm>
            <a:off x="685800" y="1828800"/>
            <a:ext cx="1663700" cy="330200"/>
          </a:xfrm>
          <a:prstGeom prst="rect">
            <a:avLst/>
          </a:prstGeom>
        </p:spPr>
      </p:pic>
      <p:sp>
        <p:nvSpPr>
          <p:cNvPr id="16" name="下箭头 15">
            <a:extLst>
              <a:ext uri="{FF2B5EF4-FFF2-40B4-BE49-F238E27FC236}">
                <a16:creationId xmlns:a16="http://schemas.microsoft.com/office/drawing/2014/main" id="{4D84CC6E-51F8-A24E-B1A9-816703C1DA61}"/>
              </a:ext>
            </a:extLst>
          </p:cNvPr>
          <p:cNvSpPr/>
          <p:nvPr/>
        </p:nvSpPr>
        <p:spPr bwMode="auto">
          <a:xfrm rot="16200000">
            <a:off x="2755900" y="3293918"/>
            <a:ext cx="152400" cy="330200"/>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pic>
        <p:nvPicPr>
          <p:cNvPr id="2" name="图片 1">
            <a:extLst>
              <a:ext uri="{FF2B5EF4-FFF2-40B4-BE49-F238E27FC236}">
                <a16:creationId xmlns:a16="http://schemas.microsoft.com/office/drawing/2014/main" id="{7C6BD828-88B3-C94A-A2DF-BAE220831F1D}"/>
              </a:ext>
            </a:extLst>
          </p:cNvPr>
          <p:cNvPicPr>
            <a:picLocks noChangeAspect="1"/>
          </p:cNvPicPr>
          <p:nvPr/>
        </p:nvPicPr>
        <p:blipFill>
          <a:blip r:embed="rId4"/>
          <a:stretch>
            <a:fillRect/>
          </a:stretch>
        </p:blipFill>
        <p:spPr>
          <a:xfrm>
            <a:off x="685800" y="2349500"/>
            <a:ext cx="2184400" cy="660400"/>
          </a:xfrm>
          <a:prstGeom prst="rect">
            <a:avLst/>
          </a:prstGeom>
        </p:spPr>
      </p:pic>
      <p:pic>
        <p:nvPicPr>
          <p:cNvPr id="17" name="图片 16">
            <a:extLst>
              <a:ext uri="{FF2B5EF4-FFF2-40B4-BE49-F238E27FC236}">
                <a16:creationId xmlns:a16="http://schemas.microsoft.com/office/drawing/2014/main" id="{C8F72612-4F06-FB42-9B7F-14CC1731FE35}"/>
              </a:ext>
            </a:extLst>
          </p:cNvPr>
          <p:cNvPicPr>
            <a:picLocks noChangeAspect="1"/>
          </p:cNvPicPr>
          <p:nvPr/>
        </p:nvPicPr>
        <p:blipFill>
          <a:blip r:embed="rId5"/>
          <a:stretch>
            <a:fillRect/>
          </a:stretch>
        </p:blipFill>
        <p:spPr>
          <a:xfrm>
            <a:off x="685800" y="3103418"/>
            <a:ext cx="1854200" cy="698500"/>
          </a:xfrm>
          <a:prstGeom prst="rect">
            <a:avLst/>
          </a:prstGeom>
        </p:spPr>
      </p:pic>
      <p:pic>
        <p:nvPicPr>
          <p:cNvPr id="18" name="图片 17">
            <a:extLst>
              <a:ext uri="{FF2B5EF4-FFF2-40B4-BE49-F238E27FC236}">
                <a16:creationId xmlns:a16="http://schemas.microsoft.com/office/drawing/2014/main" id="{C654E62D-EF52-A746-8EE1-3E41422BE1AB}"/>
              </a:ext>
            </a:extLst>
          </p:cNvPr>
          <p:cNvPicPr>
            <a:picLocks noChangeAspect="1"/>
          </p:cNvPicPr>
          <p:nvPr/>
        </p:nvPicPr>
        <p:blipFill>
          <a:blip r:embed="rId6"/>
          <a:stretch>
            <a:fillRect/>
          </a:stretch>
        </p:blipFill>
        <p:spPr>
          <a:xfrm>
            <a:off x="3124200" y="3325668"/>
            <a:ext cx="1117600" cy="266700"/>
          </a:xfrm>
          <a:prstGeom prst="rect">
            <a:avLst/>
          </a:prstGeom>
        </p:spPr>
      </p:pic>
      <p:pic>
        <p:nvPicPr>
          <p:cNvPr id="19" name="图片 18">
            <a:extLst>
              <a:ext uri="{FF2B5EF4-FFF2-40B4-BE49-F238E27FC236}">
                <a16:creationId xmlns:a16="http://schemas.microsoft.com/office/drawing/2014/main" id="{9C681903-F15D-1740-B262-98D609B962ED}"/>
              </a:ext>
            </a:extLst>
          </p:cNvPr>
          <p:cNvPicPr>
            <a:picLocks noChangeAspect="1"/>
          </p:cNvPicPr>
          <p:nvPr/>
        </p:nvPicPr>
        <p:blipFill>
          <a:blip r:embed="rId7"/>
          <a:stretch>
            <a:fillRect/>
          </a:stretch>
        </p:blipFill>
        <p:spPr>
          <a:xfrm>
            <a:off x="689264" y="4636654"/>
            <a:ext cx="2921000" cy="660400"/>
          </a:xfrm>
          <a:prstGeom prst="rect">
            <a:avLst/>
          </a:prstGeom>
        </p:spPr>
      </p:pic>
      <p:pic>
        <p:nvPicPr>
          <p:cNvPr id="20" name="图片 19">
            <a:extLst>
              <a:ext uri="{FF2B5EF4-FFF2-40B4-BE49-F238E27FC236}">
                <a16:creationId xmlns:a16="http://schemas.microsoft.com/office/drawing/2014/main" id="{8F42C77D-D0E7-A247-8383-AD7D667DE5CC}"/>
              </a:ext>
            </a:extLst>
          </p:cNvPr>
          <p:cNvPicPr>
            <a:picLocks noChangeAspect="1"/>
          </p:cNvPicPr>
          <p:nvPr/>
        </p:nvPicPr>
        <p:blipFill>
          <a:blip r:embed="rId8"/>
          <a:stretch>
            <a:fillRect/>
          </a:stretch>
        </p:blipFill>
        <p:spPr>
          <a:xfrm>
            <a:off x="685800" y="5428672"/>
            <a:ext cx="3111500" cy="444500"/>
          </a:xfrm>
          <a:prstGeom prst="rect">
            <a:avLst/>
          </a:prstGeom>
        </p:spPr>
      </p:pic>
      <p:sp>
        <p:nvSpPr>
          <p:cNvPr id="22" name="灯片编号占位符 1">
            <a:extLst>
              <a:ext uri="{FF2B5EF4-FFF2-40B4-BE49-F238E27FC236}">
                <a16:creationId xmlns:a16="http://schemas.microsoft.com/office/drawing/2014/main" id="{50DDBC77-A10F-5E48-B2AB-5B03ECAD154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12</a:t>
            </a:fld>
            <a:endParaRPr lang="en-US" altLang="zh-CN" dirty="0"/>
          </a:p>
        </p:txBody>
      </p:sp>
    </p:spTree>
    <p:extLst>
      <p:ext uri="{BB962C8B-B14F-4D97-AF65-F5344CB8AC3E}">
        <p14:creationId xmlns:p14="http://schemas.microsoft.com/office/powerpoint/2010/main" val="266178033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5FACD858-DACA-954E-92FD-2A353C7F259D}"/>
              </a:ext>
            </a:extLst>
          </p:cNvPr>
          <p:cNvSpPr>
            <a:spLocks noGrp="1" noChangeArrowheads="1"/>
          </p:cNvSpPr>
          <p:nvPr>
            <p:ph type="title"/>
          </p:nvPr>
        </p:nvSpPr>
        <p:spPr/>
        <p:txBody>
          <a:bodyPr/>
          <a:lstStyle/>
          <a:p>
            <a:pPr eaLnBrk="1" hangingPunct="1"/>
            <a:r>
              <a:rPr lang="en-US" altLang="zh-CN" sz="3200" b="0" dirty="0">
                <a:ea typeface="宋体" panose="02010600030101010101" pitchFamily="2" charset="-122"/>
              </a:rPr>
              <a:t>4.2. </a:t>
            </a:r>
            <a:r>
              <a:rPr lang="en-US" altLang="zh-CN" sz="3200" dirty="0">
                <a:ea typeface="宋体" panose="02010600030101010101" pitchFamily="2" charset="-122"/>
              </a:rPr>
              <a:t>PN</a:t>
            </a:r>
            <a:r>
              <a:rPr lang="zh-CN" altLang="en-US" sz="3200" dirty="0">
                <a:ea typeface="宋体" panose="02010600030101010101" pitchFamily="2" charset="-122"/>
              </a:rPr>
              <a:t>结二极管的特性</a:t>
            </a:r>
            <a:endParaRPr lang="en-US" altLang="zh-CN" sz="3200" dirty="0">
              <a:ea typeface="宋体" panose="02010600030101010101" pitchFamily="2" charset="-122"/>
            </a:endParaRPr>
          </a:p>
        </p:txBody>
      </p:sp>
      <p:sp>
        <p:nvSpPr>
          <p:cNvPr id="31756" name="文本框 1">
            <a:extLst>
              <a:ext uri="{FF2B5EF4-FFF2-40B4-BE49-F238E27FC236}">
                <a16:creationId xmlns:a16="http://schemas.microsoft.com/office/drawing/2014/main" id="{DFDF1EC2-DBAD-7643-AF46-AADC24A8E15D}"/>
              </a:ext>
            </a:extLst>
          </p:cNvPr>
          <p:cNvSpPr txBox="1">
            <a:spLocks noChangeArrowheads="1"/>
          </p:cNvSpPr>
          <p:nvPr/>
        </p:nvSpPr>
        <p:spPr bwMode="auto">
          <a:xfrm>
            <a:off x="4419600" y="872420"/>
            <a:ext cx="4543231" cy="461665"/>
          </a:xfrm>
          <a:prstGeom prst="rect">
            <a:avLst/>
          </a:prstGeom>
          <a:solidFill>
            <a:schemeClr val="bg1"/>
          </a:solidFill>
          <a:ln>
            <a:noFill/>
          </a:ln>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dirty="0">
                <a:solidFill>
                  <a:srgbClr val="C00000"/>
                </a:solidFill>
                <a:ea typeface="宋体" panose="02010600030101010101" pitchFamily="2" charset="-122"/>
              </a:rPr>
              <a:t>大多数的二极管都用</a:t>
            </a:r>
            <a:r>
              <a:rPr lang="en-US" altLang="zh-CN" dirty="0">
                <a:solidFill>
                  <a:srgbClr val="C00000"/>
                </a:solidFill>
                <a:ea typeface="宋体" panose="02010600030101010101" pitchFamily="2" charset="-122"/>
              </a:rPr>
              <a:t>PN</a:t>
            </a:r>
            <a:r>
              <a:rPr lang="zh-CN" altLang="en-US" dirty="0">
                <a:solidFill>
                  <a:srgbClr val="C00000"/>
                </a:solidFill>
                <a:ea typeface="宋体" panose="02010600030101010101" pitchFamily="2" charset="-122"/>
              </a:rPr>
              <a:t>结来实现</a:t>
            </a:r>
          </a:p>
        </p:txBody>
      </p:sp>
      <p:pic>
        <p:nvPicPr>
          <p:cNvPr id="3" name="图片 2">
            <a:extLst>
              <a:ext uri="{FF2B5EF4-FFF2-40B4-BE49-F238E27FC236}">
                <a16:creationId xmlns:a16="http://schemas.microsoft.com/office/drawing/2014/main" id="{9B5BE486-BC8C-434A-A566-DF8D02347170}"/>
              </a:ext>
            </a:extLst>
          </p:cNvPr>
          <p:cNvPicPr>
            <a:picLocks noChangeAspect="1"/>
          </p:cNvPicPr>
          <p:nvPr/>
        </p:nvPicPr>
        <p:blipFill>
          <a:blip r:embed="rId2"/>
          <a:stretch>
            <a:fillRect/>
          </a:stretch>
        </p:blipFill>
        <p:spPr>
          <a:xfrm>
            <a:off x="2514600" y="2038290"/>
            <a:ext cx="6512526" cy="4667310"/>
          </a:xfrm>
          <a:prstGeom prst="rect">
            <a:avLst/>
          </a:prstGeom>
        </p:spPr>
      </p:pic>
      <p:pic>
        <p:nvPicPr>
          <p:cNvPr id="4" name="图片 3">
            <a:extLst>
              <a:ext uri="{FF2B5EF4-FFF2-40B4-BE49-F238E27FC236}">
                <a16:creationId xmlns:a16="http://schemas.microsoft.com/office/drawing/2014/main" id="{48A55033-92D9-A14A-BE46-65FC4C0B9588}"/>
              </a:ext>
            </a:extLst>
          </p:cNvPr>
          <p:cNvPicPr>
            <a:picLocks noChangeAspect="1"/>
          </p:cNvPicPr>
          <p:nvPr/>
        </p:nvPicPr>
        <p:blipFill>
          <a:blip r:embed="rId3"/>
          <a:stretch>
            <a:fillRect/>
          </a:stretch>
        </p:blipFill>
        <p:spPr>
          <a:xfrm>
            <a:off x="0" y="1419726"/>
            <a:ext cx="2998524" cy="2895600"/>
          </a:xfrm>
          <a:prstGeom prst="rect">
            <a:avLst/>
          </a:prstGeom>
        </p:spPr>
      </p:pic>
      <p:sp>
        <p:nvSpPr>
          <p:cNvPr id="5" name="椭圆 4">
            <a:extLst>
              <a:ext uri="{FF2B5EF4-FFF2-40B4-BE49-F238E27FC236}">
                <a16:creationId xmlns:a16="http://schemas.microsoft.com/office/drawing/2014/main" id="{BCB9AF8A-176E-B044-B875-D05A33450FD8}"/>
              </a:ext>
            </a:extLst>
          </p:cNvPr>
          <p:cNvSpPr/>
          <p:nvPr/>
        </p:nvSpPr>
        <p:spPr bwMode="auto">
          <a:xfrm>
            <a:off x="4572000" y="3657600"/>
            <a:ext cx="1198863" cy="533400"/>
          </a:xfrm>
          <a:prstGeom prst="ellips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7" name="椭圆 16">
            <a:extLst>
              <a:ext uri="{FF2B5EF4-FFF2-40B4-BE49-F238E27FC236}">
                <a16:creationId xmlns:a16="http://schemas.microsoft.com/office/drawing/2014/main" id="{913E6AC7-EB70-AE48-AB06-A8E643549997}"/>
              </a:ext>
            </a:extLst>
          </p:cNvPr>
          <p:cNvSpPr/>
          <p:nvPr/>
        </p:nvSpPr>
        <p:spPr bwMode="auto">
          <a:xfrm>
            <a:off x="5715000" y="4371945"/>
            <a:ext cx="457200" cy="1402671"/>
          </a:xfrm>
          <a:prstGeom prst="ellips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8" name="灯片编号占位符 1">
            <a:extLst>
              <a:ext uri="{FF2B5EF4-FFF2-40B4-BE49-F238E27FC236}">
                <a16:creationId xmlns:a16="http://schemas.microsoft.com/office/drawing/2014/main" id="{6F65977B-4A5B-BA46-AA7E-87BA0DB1078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13</a:t>
            </a:fld>
            <a:endParaRPr lang="en-US" altLang="zh-CN"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4">
            <a:extLst>
              <a:ext uri="{FF2B5EF4-FFF2-40B4-BE49-F238E27FC236}">
                <a16:creationId xmlns:a16="http://schemas.microsoft.com/office/drawing/2014/main" id="{72D50EDD-4DE1-2743-A0A9-925DE371BCA2}"/>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32771" name="Rectangle 2">
            <a:extLst>
              <a:ext uri="{FF2B5EF4-FFF2-40B4-BE49-F238E27FC236}">
                <a16:creationId xmlns:a16="http://schemas.microsoft.com/office/drawing/2014/main" id="{278932F7-6C4E-5F46-8A8E-886749140A1C}"/>
              </a:ext>
            </a:extLst>
          </p:cNvPr>
          <p:cNvSpPr>
            <a:spLocks noGrp="1" noChangeArrowheads="1"/>
          </p:cNvSpPr>
          <p:nvPr>
            <p:ph type="title"/>
          </p:nvPr>
        </p:nvSpPr>
        <p:spPr>
          <a:xfrm>
            <a:off x="838200" y="152400"/>
            <a:ext cx="4191000" cy="1295400"/>
          </a:xfrm>
        </p:spPr>
        <p:txBody>
          <a:bodyPr/>
          <a:lstStyle/>
          <a:p>
            <a:pPr eaLnBrk="1" hangingPunct="1"/>
            <a:r>
              <a:rPr lang="en-US" altLang="zh-CN" sz="3200" b="0" dirty="0">
                <a:ea typeface="宋体" panose="02010600030101010101" pitchFamily="2" charset="-122"/>
              </a:rPr>
              <a:t>4.2.1.</a:t>
            </a:r>
            <a:r>
              <a:rPr lang="en-US" altLang="zh-CN" sz="3200" dirty="0">
                <a:ea typeface="宋体" panose="02010600030101010101" pitchFamily="2" charset="-122"/>
              </a:rPr>
              <a:t> The</a:t>
            </a:r>
            <a:br>
              <a:rPr lang="en-US" altLang="zh-CN" sz="3200" dirty="0">
                <a:ea typeface="宋体" panose="02010600030101010101" pitchFamily="2" charset="-122"/>
              </a:rPr>
            </a:br>
            <a:r>
              <a:rPr lang="en-US" altLang="zh-CN" sz="3200" dirty="0">
                <a:ea typeface="宋体" panose="02010600030101010101" pitchFamily="2" charset="-122"/>
              </a:rPr>
              <a:t>Forward-Bias Region</a:t>
            </a:r>
            <a:r>
              <a:rPr lang="zh-CN" altLang="en-US" sz="3200" dirty="0">
                <a:ea typeface="宋体" panose="02010600030101010101" pitchFamily="2" charset="-122"/>
              </a:rPr>
              <a:t>正向偏置区域</a:t>
            </a:r>
            <a:endParaRPr lang="en-US" altLang="zh-CN" sz="3200" dirty="0">
              <a:ea typeface="宋体" panose="02010600030101010101" pitchFamily="2" charset="-122"/>
            </a:endParaRPr>
          </a:p>
        </p:txBody>
      </p:sp>
      <p:sp>
        <p:nvSpPr>
          <p:cNvPr id="32772" name="Rectangle 4">
            <a:extLst>
              <a:ext uri="{FF2B5EF4-FFF2-40B4-BE49-F238E27FC236}">
                <a16:creationId xmlns:a16="http://schemas.microsoft.com/office/drawing/2014/main" id="{B9037FEE-442A-0C48-93A7-2F16C739503F}"/>
              </a:ext>
            </a:extLst>
          </p:cNvPr>
          <p:cNvSpPr>
            <a:spLocks noGrp="1" noChangeArrowheads="1"/>
          </p:cNvSpPr>
          <p:nvPr>
            <p:ph type="body" sz="half" idx="1"/>
          </p:nvPr>
        </p:nvSpPr>
        <p:spPr/>
        <p:txBody>
          <a:bodyPr/>
          <a:lstStyle/>
          <a:p>
            <a:pPr eaLnBrk="1" hangingPunct="1"/>
            <a:r>
              <a:rPr lang="en-US" altLang="zh-CN" sz="3200">
                <a:ea typeface="宋体" panose="02010600030101010101" pitchFamily="2" charset="-122"/>
              </a:rPr>
              <a:t>The </a:t>
            </a:r>
            <a:r>
              <a:rPr lang="en-US" altLang="zh-CN" sz="3200">
                <a:solidFill>
                  <a:srgbClr val="FF0000"/>
                </a:solidFill>
                <a:ea typeface="宋体" panose="02010600030101010101" pitchFamily="2" charset="-122"/>
              </a:rPr>
              <a:t>forward-bias region</a:t>
            </a:r>
            <a:r>
              <a:rPr lang="en-US" altLang="zh-CN" sz="3200">
                <a:ea typeface="宋体" panose="02010600030101010101" pitchFamily="2" charset="-122"/>
              </a:rPr>
              <a:t> of operation is entered when </a:t>
            </a:r>
            <a:r>
              <a:rPr lang="en-US" altLang="zh-CN" sz="3200" i="1">
                <a:ea typeface="宋体" panose="02010600030101010101" pitchFamily="2" charset="-122"/>
              </a:rPr>
              <a:t>v</a:t>
            </a:r>
            <a:r>
              <a:rPr lang="en-US" altLang="zh-CN" sz="3200">
                <a:ea typeface="宋体" panose="02010600030101010101" pitchFamily="2" charset="-122"/>
              </a:rPr>
              <a:t> &gt; 0.</a:t>
            </a:r>
          </a:p>
          <a:p>
            <a:pPr eaLnBrk="1" hangingPunct="1"/>
            <a:r>
              <a:rPr lang="en-US" altLang="zh-CN" sz="3200" i="1">
                <a:solidFill>
                  <a:srgbClr val="FF0000"/>
                </a:solidFill>
                <a:ea typeface="宋体" panose="02010600030101010101" pitchFamily="2" charset="-122"/>
              </a:rPr>
              <a:t>I-V</a:t>
            </a:r>
            <a:r>
              <a:rPr lang="en-US" altLang="zh-CN" sz="3200">
                <a:solidFill>
                  <a:srgbClr val="FF0000"/>
                </a:solidFill>
                <a:ea typeface="宋体" panose="02010600030101010101" pitchFamily="2" charset="-122"/>
              </a:rPr>
              <a:t> relationship</a:t>
            </a:r>
            <a:r>
              <a:rPr lang="en-US" altLang="zh-CN" sz="3200">
                <a:ea typeface="宋体" panose="02010600030101010101" pitchFamily="2" charset="-122"/>
              </a:rPr>
              <a:t> is closely approximated by equations to right.</a:t>
            </a:r>
          </a:p>
        </p:txBody>
      </p:sp>
      <p:graphicFrame>
        <p:nvGraphicFramePr>
          <p:cNvPr id="32773" name="Object 6">
            <a:extLst>
              <a:ext uri="{FF2B5EF4-FFF2-40B4-BE49-F238E27FC236}">
                <a16:creationId xmlns:a16="http://schemas.microsoft.com/office/drawing/2014/main" id="{A299DFAD-21E2-E34A-9DC2-28F40CEC1357}"/>
              </a:ext>
            </a:extLst>
          </p:cNvPr>
          <p:cNvGraphicFramePr>
            <a:graphicFrameLocks noGrp="1" noChangeAspect="1"/>
          </p:cNvGraphicFramePr>
          <p:nvPr>
            <p:ph sz="half" idx="2"/>
          </p:nvPr>
        </p:nvGraphicFramePr>
        <p:xfrm>
          <a:off x="4802188" y="1489075"/>
          <a:ext cx="4113212" cy="4835525"/>
        </p:xfrm>
        <a:graphic>
          <a:graphicData uri="http://schemas.openxmlformats.org/presentationml/2006/ole">
            <mc:AlternateContent xmlns:mc="http://schemas.openxmlformats.org/markup-compatibility/2006">
              <mc:Choice xmlns:v="urn:schemas-microsoft-com:vml" Requires="v">
                <p:oleObj name="Equation" r:id="rId2" imgW="31597600" imgH="37160200" progId="Equation.DSMT4">
                  <p:embed/>
                </p:oleObj>
              </mc:Choice>
              <mc:Fallback>
                <p:oleObj name="Equation" r:id="rId2" imgW="31597600" imgH="37160200" progId="Equation.DSMT4">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2188" y="1489075"/>
                        <a:ext cx="4113212" cy="4835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4" name="Line 9">
            <a:extLst>
              <a:ext uri="{FF2B5EF4-FFF2-40B4-BE49-F238E27FC236}">
                <a16:creationId xmlns:a16="http://schemas.microsoft.com/office/drawing/2014/main" id="{B01F15CC-21D1-7045-926A-7F0EA3532854}"/>
              </a:ext>
            </a:extLst>
          </p:cNvPr>
          <p:cNvSpPr>
            <a:spLocks noChangeShapeType="1"/>
          </p:cNvSpPr>
          <p:nvPr/>
        </p:nvSpPr>
        <p:spPr bwMode="auto">
          <a:xfrm flipV="1">
            <a:off x="2133600" y="6019800"/>
            <a:ext cx="3352800"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5" name="Text Box 8">
            <a:extLst>
              <a:ext uri="{FF2B5EF4-FFF2-40B4-BE49-F238E27FC236}">
                <a16:creationId xmlns:a16="http://schemas.microsoft.com/office/drawing/2014/main" id="{6BABF2C6-B89A-4045-B995-E64623F6E047}"/>
              </a:ext>
            </a:extLst>
          </p:cNvPr>
          <p:cNvSpPr txBox="1">
            <a:spLocks noChangeArrowheads="1"/>
          </p:cNvSpPr>
          <p:nvPr/>
        </p:nvSpPr>
        <p:spPr bwMode="auto">
          <a:xfrm>
            <a:off x="152400" y="5638800"/>
            <a:ext cx="4267200" cy="10668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sz="3200">
                <a:solidFill>
                  <a:srgbClr val="FF0000"/>
                </a:solidFill>
                <a:ea typeface="宋体" panose="02010600030101010101" pitchFamily="2" charset="-122"/>
              </a:rPr>
              <a:t>(4.3) is a simplification suitable for large </a:t>
            </a:r>
            <a:r>
              <a:rPr lang="en-US" altLang="zh-CN" sz="3200" i="1">
                <a:solidFill>
                  <a:srgbClr val="FF0000"/>
                </a:solidFill>
                <a:ea typeface="宋体" panose="02010600030101010101" pitchFamily="2" charset="-122"/>
              </a:rPr>
              <a:t>v</a:t>
            </a:r>
          </a:p>
        </p:txBody>
      </p:sp>
      <p:sp>
        <p:nvSpPr>
          <p:cNvPr id="32776" name="文本框 1">
            <a:extLst>
              <a:ext uri="{FF2B5EF4-FFF2-40B4-BE49-F238E27FC236}">
                <a16:creationId xmlns:a16="http://schemas.microsoft.com/office/drawing/2014/main" id="{FB8336E9-B1F5-B747-AC45-444EE92C5120}"/>
              </a:ext>
            </a:extLst>
          </p:cNvPr>
          <p:cNvSpPr txBox="1">
            <a:spLocks noChangeArrowheads="1"/>
          </p:cNvSpPr>
          <p:nvPr/>
        </p:nvSpPr>
        <p:spPr bwMode="auto">
          <a:xfrm>
            <a:off x="4802188" y="6273660"/>
            <a:ext cx="41777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dirty="0">
                <a:ea typeface="宋体" panose="02010600030101010101" pitchFamily="2" charset="-122"/>
              </a:rPr>
              <a:t>对于较大的正向电压</a:t>
            </a:r>
            <a:r>
              <a:rPr lang="en-US" altLang="zh-CN" sz="2000" dirty="0">
                <a:ea typeface="宋体" panose="02010600030101010101" pitchFamily="2" charset="-122"/>
              </a:rPr>
              <a:t>V</a:t>
            </a:r>
            <a:r>
              <a:rPr lang="zh-CN" altLang="en-US" sz="2000" dirty="0">
                <a:ea typeface="宋体" panose="02010600030101010101" pitchFamily="2" charset="-122"/>
              </a:rPr>
              <a:t>，该式更简单</a:t>
            </a:r>
          </a:p>
        </p:txBody>
      </p:sp>
      <p:sp>
        <p:nvSpPr>
          <p:cNvPr id="2" name="文本框 1">
            <a:extLst>
              <a:ext uri="{FF2B5EF4-FFF2-40B4-BE49-F238E27FC236}">
                <a16:creationId xmlns:a16="http://schemas.microsoft.com/office/drawing/2014/main" id="{48AC0FBB-08FD-E14D-9FC9-8F914E22E6AA}"/>
              </a:ext>
            </a:extLst>
          </p:cNvPr>
          <p:cNvSpPr txBox="1"/>
          <p:nvPr/>
        </p:nvSpPr>
        <p:spPr>
          <a:xfrm>
            <a:off x="7543800" y="3815090"/>
            <a:ext cx="1295400" cy="523220"/>
          </a:xfrm>
          <a:prstGeom prst="rect">
            <a:avLst/>
          </a:prstGeom>
          <a:solidFill>
            <a:schemeClr val="bg1"/>
          </a:solidFill>
        </p:spPr>
        <p:txBody>
          <a:bodyPr wrap="square" rtlCol="0">
            <a:spAutoFit/>
          </a:bodyPr>
          <a:lstStyle/>
          <a:p>
            <a:r>
              <a:rPr kumimoji="1" lang="en-US" altLang="zh-CN" sz="2800" b="1" dirty="0">
                <a:solidFill>
                  <a:srgbClr val="C00000"/>
                </a:solidFill>
              </a:rPr>
              <a:t>26</a:t>
            </a:r>
            <a:r>
              <a:rPr kumimoji="1" lang="zh-CN" altLang="en-US" sz="2800" dirty="0">
                <a:solidFill>
                  <a:srgbClr val="C00000"/>
                </a:solidFill>
              </a:rPr>
              <a:t> </a:t>
            </a:r>
            <a:r>
              <a:rPr kumimoji="1" lang="en-US" altLang="zh-CN" sz="2800" dirty="0">
                <a:solidFill>
                  <a:srgbClr val="C00000"/>
                </a:solidFill>
              </a:rPr>
              <a:t>mV</a:t>
            </a:r>
            <a:endParaRPr kumimoji="1" lang="zh-CN" altLang="en-US" sz="2800" dirty="0">
              <a:solidFill>
                <a:srgbClr val="C00000"/>
              </a:solidFill>
            </a:endParaRPr>
          </a:p>
        </p:txBody>
      </p:sp>
      <p:sp>
        <p:nvSpPr>
          <p:cNvPr id="10" name="灯片编号占位符 1">
            <a:extLst>
              <a:ext uri="{FF2B5EF4-FFF2-40B4-BE49-F238E27FC236}">
                <a16:creationId xmlns:a16="http://schemas.microsoft.com/office/drawing/2014/main" id="{1A25878F-A657-B041-8160-04BCF92CCE1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14</a:t>
            </a:fld>
            <a:endParaRPr lang="en-US" altLang="zh-CN"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4">
            <a:extLst>
              <a:ext uri="{FF2B5EF4-FFF2-40B4-BE49-F238E27FC236}">
                <a16:creationId xmlns:a16="http://schemas.microsoft.com/office/drawing/2014/main" id="{B0056D23-8802-F14D-B142-A012D4337229}"/>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33795" name="Rectangle 4">
            <a:extLst>
              <a:ext uri="{FF2B5EF4-FFF2-40B4-BE49-F238E27FC236}">
                <a16:creationId xmlns:a16="http://schemas.microsoft.com/office/drawing/2014/main" id="{F19607D4-E8F8-9641-B3A5-A712040AE7A5}"/>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4.2.1.</a:t>
            </a:r>
            <a:r>
              <a:rPr lang="en-US" altLang="zh-CN" sz="3200">
                <a:ea typeface="宋体" panose="02010600030101010101" pitchFamily="2" charset="-122"/>
              </a:rPr>
              <a:t> The</a:t>
            </a:r>
            <a:br>
              <a:rPr lang="en-US" altLang="zh-CN" sz="3200">
                <a:ea typeface="宋体" panose="02010600030101010101" pitchFamily="2" charset="-122"/>
              </a:rPr>
            </a:br>
            <a:r>
              <a:rPr lang="en-US" altLang="zh-CN" sz="3200">
                <a:ea typeface="宋体" panose="02010600030101010101" pitchFamily="2" charset="-122"/>
              </a:rPr>
              <a:t>Forward-Bias Region</a:t>
            </a:r>
          </a:p>
        </p:txBody>
      </p:sp>
      <p:sp>
        <p:nvSpPr>
          <p:cNvPr id="33796" name="Rectangle 3">
            <a:extLst>
              <a:ext uri="{FF2B5EF4-FFF2-40B4-BE49-F238E27FC236}">
                <a16:creationId xmlns:a16="http://schemas.microsoft.com/office/drawing/2014/main" id="{B90836C9-1C3D-CB41-B272-E8D209B7C746}"/>
              </a:ext>
            </a:extLst>
          </p:cNvPr>
          <p:cNvSpPr>
            <a:spLocks noGrp="1" noChangeArrowheads="1"/>
          </p:cNvSpPr>
          <p:nvPr>
            <p:ph type="body" sz="half" idx="1"/>
          </p:nvPr>
        </p:nvSpPr>
        <p:spPr/>
        <p:txBody>
          <a:bodyPr/>
          <a:lstStyle/>
          <a:p>
            <a:pPr eaLnBrk="1" hangingPunct="1"/>
            <a:r>
              <a:rPr lang="en-US" altLang="zh-CN" sz="3200">
                <a:ea typeface="宋体" panose="02010600030101010101" pitchFamily="2" charset="-122"/>
              </a:rPr>
              <a:t>Equation (4.3) may be </a:t>
            </a:r>
            <a:r>
              <a:rPr lang="en-US" altLang="zh-CN" sz="3200">
                <a:solidFill>
                  <a:srgbClr val="FF0000"/>
                </a:solidFill>
                <a:ea typeface="宋体" panose="02010600030101010101" pitchFamily="2" charset="-122"/>
              </a:rPr>
              <a:t>reversed</a:t>
            </a:r>
            <a:r>
              <a:rPr lang="en-US" altLang="zh-CN" sz="3200">
                <a:solidFill>
                  <a:srgbClr val="3333FF"/>
                </a:solidFill>
                <a:ea typeface="宋体" panose="02010600030101010101" pitchFamily="2" charset="-122"/>
              </a:rPr>
              <a:t> </a:t>
            </a:r>
            <a:r>
              <a:rPr lang="en-US" altLang="zh-CN" sz="3200">
                <a:ea typeface="宋体" panose="02010600030101010101" pitchFamily="2" charset="-122"/>
              </a:rPr>
              <a:t>to yield (4.4).</a:t>
            </a:r>
          </a:p>
          <a:p>
            <a:pPr eaLnBrk="1" hangingPunct="1"/>
            <a:r>
              <a:rPr lang="en-US" altLang="zh-CN" sz="3200">
                <a:ea typeface="宋体" panose="02010600030101010101" pitchFamily="2" charset="-122"/>
              </a:rPr>
              <a:t>This relationship applies over as many as </a:t>
            </a:r>
            <a:r>
              <a:rPr lang="en-US" altLang="zh-CN" sz="3200">
                <a:solidFill>
                  <a:srgbClr val="FF0000"/>
                </a:solidFill>
                <a:ea typeface="宋体" panose="02010600030101010101" pitchFamily="2" charset="-122"/>
              </a:rPr>
              <a:t>seven decades of current.</a:t>
            </a:r>
          </a:p>
        </p:txBody>
      </p:sp>
      <p:graphicFrame>
        <p:nvGraphicFramePr>
          <p:cNvPr id="33797" name="Object 6">
            <a:extLst>
              <a:ext uri="{FF2B5EF4-FFF2-40B4-BE49-F238E27FC236}">
                <a16:creationId xmlns:a16="http://schemas.microsoft.com/office/drawing/2014/main" id="{F258A99D-62CF-CA4C-9212-50577BC280E7}"/>
              </a:ext>
            </a:extLst>
          </p:cNvPr>
          <p:cNvGraphicFramePr>
            <a:graphicFrameLocks noGrp="1" noChangeAspect="1"/>
          </p:cNvGraphicFramePr>
          <p:nvPr>
            <p:ph sz="half" idx="2"/>
          </p:nvPr>
        </p:nvGraphicFramePr>
        <p:xfrm>
          <a:off x="4953000" y="2540000"/>
          <a:ext cx="3738563" cy="2032000"/>
        </p:xfrm>
        <a:graphic>
          <a:graphicData uri="http://schemas.openxmlformats.org/presentationml/2006/ole">
            <mc:AlternateContent xmlns:mc="http://schemas.openxmlformats.org/markup-compatibility/2006">
              <mc:Choice xmlns:v="urn:schemas-microsoft-com:vml" Requires="v">
                <p:oleObj name="Equation" r:id="rId2" imgW="26911300" imgH="14630400" progId="Equation.DSMT4">
                  <p:embed/>
                </p:oleObj>
              </mc:Choice>
              <mc:Fallback>
                <p:oleObj name="Equation" r:id="rId2" imgW="26911300" imgH="14630400" progId="Equation.DSMT4">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540000"/>
                        <a:ext cx="3738563" cy="20320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3798" name="图片 1">
            <a:extLst>
              <a:ext uri="{FF2B5EF4-FFF2-40B4-BE49-F238E27FC236}">
                <a16:creationId xmlns:a16="http://schemas.microsoft.com/office/drawing/2014/main" id="{66DE656E-75F5-0841-8BD6-F3779B9AA71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971550"/>
            <a:ext cx="2540000" cy="495300"/>
          </a:xfrm>
          <a:prstGeom prst="rect">
            <a:avLst/>
          </a:prstGeom>
          <a:noFill/>
          <a:ln w="9525">
            <a:solidFill>
              <a:srgbClr val="3333FF"/>
            </a:solidFill>
            <a:miter lim="800000"/>
            <a:headEnd/>
            <a:tailEnd/>
          </a:ln>
          <a:extLst>
            <a:ext uri="{909E8E84-426E-40DD-AFC4-6F175D3DCCD1}">
              <a14:hiddenFill xmlns:a14="http://schemas.microsoft.com/office/drawing/2010/main">
                <a:solidFill>
                  <a:srgbClr val="FFFFFF"/>
                </a:solidFill>
              </a14:hiddenFill>
            </a:ext>
          </a:extLst>
        </p:spPr>
      </p:pic>
      <p:sp>
        <p:nvSpPr>
          <p:cNvPr id="33799" name="矩形 2">
            <a:extLst>
              <a:ext uri="{FF2B5EF4-FFF2-40B4-BE49-F238E27FC236}">
                <a16:creationId xmlns:a16="http://schemas.microsoft.com/office/drawing/2014/main" id="{88584952-DB75-EF41-8D62-5F37ECD8AB97}"/>
              </a:ext>
            </a:extLst>
          </p:cNvPr>
          <p:cNvSpPr>
            <a:spLocks noChangeArrowheads="1"/>
          </p:cNvSpPr>
          <p:nvPr/>
        </p:nvSpPr>
        <p:spPr bwMode="auto">
          <a:xfrm>
            <a:off x="6400800" y="3276600"/>
            <a:ext cx="2057400" cy="1295400"/>
          </a:xfrm>
          <a:prstGeom prst="rect">
            <a:avLst/>
          </a:prstGeom>
          <a:noFill/>
          <a:ln w="9525" algn="ctr">
            <a:solidFill>
              <a:srgbClr val="3333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en-US" sz="1600">
              <a:ea typeface="宋体" panose="02010600030101010101" pitchFamily="2" charset="-122"/>
            </a:endParaRPr>
          </a:p>
        </p:txBody>
      </p:sp>
      <p:sp>
        <p:nvSpPr>
          <p:cNvPr id="33800" name="文本框 3">
            <a:extLst>
              <a:ext uri="{FF2B5EF4-FFF2-40B4-BE49-F238E27FC236}">
                <a16:creationId xmlns:a16="http://schemas.microsoft.com/office/drawing/2014/main" id="{743CD1DB-2AA7-D541-931E-7882D64F3F65}"/>
              </a:ext>
            </a:extLst>
          </p:cNvPr>
          <p:cNvSpPr txBox="1">
            <a:spLocks noChangeArrowheads="1"/>
          </p:cNvSpPr>
          <p:nvPr/>
        </p:nvSpPr>
        <p:spPr bwMode="auto">
          <a:xfrm>
            <a:off x="5181600" y="1603315"/>
            <a:ext cx="19800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dirty="0">
                <a:solidFill>
                  <a:srgbClr val="C00000"/>
                </a:solidFill>
                <a:ea typeface="宋体" panose="02010600030101010101" pitchFamily="2" charset="-122"/>
              </a:rPr>
              <a:t>根据电压求电流</a:t>
            </a:r>
          </a:p>
        </p:txBody>
      </p:sp>
      <p:sp>
        <p:nvSpPr>
          <p:cNvPr id="33801" name="文本框 8">
            <a:extLst>
              <a:ext uri="{FF2B5EF4-FFF2-40B4-BE49-F238E27FC236}">
                <a16:creationId xmlns:a16="http://schemas.microsoft.com/office/drawing/2014/main" id="{14F398B8-FDE4-E84B-A2EA-2221BD3BB1DF}"/>
              </a:ext>
            </a:extLst>
          </p:cNvPr>
          <p:cNvSpPr txBox="1">
            <a:spLocks noChangeArrowheads="1"/>
          </p:cNvSpPr>
          <p:nvPr/>
        </p:nvSpPr>
        <p:spPr bwMode="auto">
          <a:xfrm>
            <a:off x="6376737" y="4707663"/>
            <a:ext cx="19800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dirty="0">
                <a:solidFill>
                  <a:srgbClr val="C00000"/>
                </a:solidFill>
                <a:ea typeface="宋体" panose="02010600030101010101" pitchFamily="2" charset="-122"/>
              </a:rPr>
              <a:t>根据电流求电压</a:t>
            </a:r>
          </a:p>
        </p:txBody>
      </p:sp>
      <p:sp>
        <p:nvSpPr>
          <p:cNvPr id="10" name="灯片编号占位符 1">
            <a:extLst>
              <a:ext uri="{FF2B5EF4-FFF2-40B4-BE49-F238E27FC236}">
                <a16:creationId xmlns:a16="http://schemas.microsoft.com/office/drawing/2014/main" id="{8B7F35DD-BBE2-554A-9AF1-2493B5A79C4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15</a:t>
            </a:fld>
            <a:endParaRPr lang="en-US" altLang="zh-CN" dirty="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8">
            <a:extLst>
              <a:ext uri="{FF2B5EF4-FFF2-40B4-BE49-F238E27FC236}">
                <a16:creationId xmlns:a16="http://schemas.microsoft.com/office/drawing/2014/main" id="{B4514BA3-59CA-FF47-BF6C-0FA7F3AE78C4}"/>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4.2.1.</a:t>
            </a:r>
            <a:r>
              <a:rPr lang="en-US" altLang="zh-CN" sz="3200">
                <a:ea typeface="宋体" panose="02010600030101010101" pitchFamily="2" charset="-122"/>
              </a:rPr>
              <a:t> The</a:t>
            </a:r>
            <a:br>
              <a:rPr lang="en-US" altLang="zh-CN" sz="3200">
                <a:ea typeface="宋体" panose="02010600030101010101" pitchFamily="2" charset="-122"/>
              </a:rPr>
            </a:br>
            <a:r>
              <a:rPr lang="en-US" altLang="zh-CN" sz="3200">
                <a:ea typeface="宋体" panose="02010600030101010101" pitchFamily="2" charset="-122"/>
              </a:rPr>
              <a:t>Forward-Bias</a:t>
            </a:r>
            <a:br>
              <a:rPr lang="en-US" altLang="zh-CN" sz="3200">
                <a:ea typeface="宋体" panose="02010600030101010101" pitchFamily="2" charset="-122"/>
              </a:rPr>
            </a:br>
            <a:r>
              <a:rPr lang="en-US" altLang="zh-CN" sz="3200">
                <a:ea typeface="宋体" panose="02010600030101010101" pitchFamily="2" charset="-122"/>
              </a:rPr>
              <a:t>Region</a:t>
            </a:r>
          </a:p>
        </p:txBody>
      </p:sp>
      <p:sp>
        <p:nvSpPr>
          <p:cNvPr id="34819" name="Rectangle 5">
            <a:extLst>
              <a:ext uri="{FF2B5EF4-FFF2-40B4-BE49-F238E27FC236}">
                <a16:creationId xmlns:a16="http://schemas.microsoft.com/office/drawing/2014/main" id="{0256094A-B572-1840-942F-AB642853B9EF}"/>
              </a:ext>
            </a:extLst>
          </p:cNvPr>
          <p:cNvSpPr>
            <a:spLocks noGrp="1" noChangeArrowheads="1"/>
          </p:cNvSpPr>
          <p:nvPr>
            <p:ph type="body" sz="half" idx="1"/>
          </p:nvPr>
        </p:nvSpPr>
        <p:spPr/>
        <p:txBody>
          <a:bodyPr/>
          <a:lstStyle/>
          <a:p>
            <a:pPr eaLnBrk="1" hangingPunct="1"/>
            <a:r>
              <a:rPr lang="en-US" altLang="zh-CN" sz="2800" b="1">
                <a:solidFill>
                  <a:srgbClr val="FF0000"/>
                </a:solidFill>
                <a:ea typeface="宋体" panose="02010600030101010101" pitchFamily="2" charset="-122"/>
              </a:rPr>
              <a:t>Q:</a:t>
            </a:r>
            <a:r>
              <a:rPr lang="en-US" altLang="zh-CN" sz="2800">
                <a:solidFill>
                  <a:srgbClr val="FF0000"/>
                </a:solidFill>
                <a:ea typeface="宋体" panose="02010600030101010101" pitchFamily="2" charset="-122"/>
              </a:rPr>
              <a:t> </a:t>
            </a:r>
            <a:r>
              <a:rPr lang="en-US" altLang="zh-CN" sz="2800">
                <a:ea typeface="宋体" panose="02010600030101010101" pitchFamily="2" charset="-122"/>
              </a:rPr>
              <a:t>What is the relative </a:t>
            </a:r>
            <a:r>
              <a:rPr lang="en-US" altLang="zh-CN" sz="2800">
                <a:solidFill>
                  <a:srgbClr val="FF0000"/>
                </a:solidFill>
                <a:ea typeface="宋体" panose="02010600030101010101" pitchFamily="2" charset="-122"/>
              </a:rPr>
              <a:t>effect of current flow (</a:t>
            </a:r>
            <a:r>
              <a:rPr lang="en-US" altLang="zh-CN" sz="2800" i="1">
                <a:solidFill>
                  <a:srgbClr val="FF0000"/>
                </a:solidFill>
                <a:ea typeface="宋体" panose="02010600030101010101" pitchFamily="2" charset="-122"/>
              </a:rPr>
              <a:t>i</a:t>
            </a:r>
            <a:r>
              <a:rPr lang="en-US" altLang="zh-CN" sz="2800">
                <a:solidFill>
                  <a:srgbClr val="FF0000"/>
                </a:solidFill>
                <a:ea typeface="宋体" panose="02010600030101010101" pitchFamily="2" charset="-122"/>
              </a:rPr>
              <a:t>) </a:t>
            </a:r>
            <a:r>
              <a:rPr lang="en-US" altLang="zh-CN" sz="2800">
                <a:ea typeface="宋体" panose="02010600030101010101" pitchFamily="2" charset="-122"/>
              </a:rPr>
              <a:t>on forward biasing voltage (</a:t>
            </a:r>
            <a:r>
              <a:rPr lang="en-US" altLang="zh-CN" sz="2800" i="1">
                <a:ea typeface="宋体" panose="02010600030101010101" pitchFamily="2" charset="-122"/>
              </a:rPr>
              <a:t>v</a:t>
            </a:r>
            <a:r>
              <a:rPr lang="en-US" altLang="zh-CN" sz="2800">
                <a:ea typeface="宋体" panose="02010600030101010101" pitchFamily="2" charset="-122"/>
              </a:rPr>
              <a:t>)?</a:t>
            </a:r>
          </a:p>
          <a:p>
            <a:pPr eaLnBrk="1" hangingPunct="1"/>
            <a:r>
              <a:rPr lang="en-US" altLang="zh-CN" sz="2800" b="1">
                <a:solidFill>
                  <a:srgbClr val="008000"/>
                </a:solidFill>
                <a:ea typeface="宋体" panose="02010600030101010101" pitchFamily="2" charset="-122"/>
              </a:rPr>
              <a:t>A:</a:t>
            </a:r>
            <a:r>
              <a:rPr lang="en-US" altLang="zh-CN" sz="2800">
                <a:ea typeface="宋体" panose="02010600030101010101" pitchFamily="2" charset="-122"/>
              </a:rPr>
              <a:t> Very </a:t>
            </a:r>
            <a:r>
              <a:rPr lang="en-US" altLang="zh-CN" sz="2800">
                <a:solidFill>
                  <a:srgbClr val="FF0000"/>
                </a:solidFill>
                <a:ea typeface="宋体" panose="02010600030101010101" pitchFamily="2" charset="-122"/>
              </a:rPr>
              <a:t>small.</a:t>
            </a:r>
          </a:p>
          <a:p>
            <a:pPr lvl="1" eaLnBrk="1" hangingPunct="1"/>
            <a:r>
              <a:rPr lang="en-US" altLang="zh-CN" sz="2800">
                <a:ea typeface="宋体" panose="02010600030101010101" pitchFamily="2" charset="-122"/>
              </a:rPr>
              <a:t>10x change in </a:t>
            </a:r>
            <a:r>
              <a:rPr lang="en-US" altLang="zh-CN" sz="2800" i="1">
                <a:ea typeface="宋体" panose="02010600030101010101" pitchFamily="2" charset="-122"/>
              </a:rPr>
              <a:t>i</a:t>
            </a:r>
            <a:r>
              <a:rPr lang="en-US" altLang="zh-CN" sz="2800">
                <a:ea typeface="宋体" panose="02010600030101010101" pitchFamily="2" charset="-122"/>
              </a:rPr>
              <a:t>, effects 60</a:t>
            </a:r>
            <a:r>
              <a:rPr lang="en-US" altLang="zh-CN" sz="2800" i="1">
                <a:solidFill>
                  <a:srgbClr val="FF0000"/>
                </a:solidFill>
                <a:ea typeface="宋体" panose="02010600030101010101" pitchFamily="2" charset="-122"/>
              </a:rPr>
              <a:t>mV</a:t>
            </a:r>
            <a:r>
              <a:rPr lang="en-US" altLang="zh-CN" sz="2800">
                <a:ea typeface="宋体" panose="02010600030101010101" pitchFamily="2" charset="-122"/>
              </a:rPr>
              <a:t> change in </a:t>
            </a:r>
            <a:r>
              <a:rPr lang="en-US" altLang="zh-CN" sz="2800" i="1">
                <a:ea typeface="宋体" panose="02010600030101010101" pitchFamily="2" charset="-122"/>
              </a:rPr>
              <a:t>v</a:t>
            </a:r>
            <a:r>
              <a:rPr lang="en-US" altLang="zh-CN" sz="2800">
                <a:ea typeface="宋体" panose="02010600030101010101" pitchFamily="2" charset="-122"/>
              </a:rPr>
              <a:t>.</a:t>
            </a:r>
          </a:p>
        </p:txBody>
      </p:sp>
      <p:graphicFrame>
        <p:nvGraphicFramePr>
          <p:cNvPr id="34820" name="Object 7">
            <a:extLst>
              <a:ext uri="{FF2B5EF4-FFF2-40B4-BE49-F238E27FC236}">
                <a16:creationId xmlns:a16="http://schemas.microsoft.com/office/drawing/2014/main" id="{9054F4CD-2121-2441-89BF-42C72C1EDAFD}"/>
              </a:ext>
            </a:extLst>
          </p:cNvPr>
          <p:cNvGraphicFramePr>
            <a:graphicFrameLocks noGrp="1" noChangeAspect="1"/>
          </p:cNvGraphicFramePr>
          <p:nvPr>
            <p:ph sz="half" idx="2"/>
            <p:extLst>
              <p:ext uri="{D42A27DB-BD31-4B8C-83A1-F6EECF244321}">
                <p14:modId xmlns:p14="http://schemas.microsoft.com/office/powerpoint/2010/main" val="4110031118"/>
              </p:ext>
            </p:extLst>
          </p:nvPr>
        </p:nvGraphicFramePr>
        <p:xfrm>
          <a:off x="4910740" y="523875"/>
          <a:ext cx="3986212" cy="6334125"/>
        </p:xfrm>
        <a:graphic>
          <a:graphicData uri="http://schemas.openxmlformats.org/presentationml/2006/ole">
            <mc:AlternateContent xmlns:mc="http://schemas.openxmlformats.org/markup-compatibility/2006">
              <mc:Choice xmlns:v="urn:schemas-microsoft-com:vml" Requires="v">
                <p:oleObj name="Equation" r:id="rId2" imgW="32766000" imgH="52082700" progId="Equation.DSMT4">
                  <p:embed/>
                </p:oleObj>
              </mc:Choice>
              <mc:Fallback>
                <p:oleObj name="Equation" r:id="rId2" imgW="32766000" imgH="52082700" progId="Equation.DSMT4">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740" y="523875"/>
                        <a:ext cx="3986212" cy="633412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76200" cmpd="sng">
                            <a:solidFill>
                              <a:srgbClr val="FFFFC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4821" name="图片 7">
            <a:extLst>
              <a:ext uri="{FF2B5EF4-FFF2-40B4-BE49-F238E27FC236}">
                <a16:creationId xmlns:a16="http://schemas.microsoft.com/office/drawing/2014/main" id="{8466EB0E-6888-AE49-87B3-0BC20D2F455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600" y="5410200"/>
            <a:ext cx="1981200" cy="385763"/>
          </a:xfrm>
          <a:prstGeom prst="rect">
            <a:avLst/>
          </a:prstGeom>
          <a:noFill/>
          <a:ln w="9525">
            <a:solidFill>
              <a:srgbClr val="3333FF"/>
            </a:solidFill>
            <a:miter lim="800000"/>
            <a:headEnd/>
            <a:tailEnd/>
          </a:ln>
          <a:extLst>
            <a:ext uri="{909E8E84-426E-40DD-AFC4-6F175D3DCCD1}">
              <a14:hiddenFill xmlns:a14="http://schemas.microsoft.com/office/drawing/2010/main">
                <a:solidFill>
                  <a:srgbClr val="FFFFFF"/>
                </a:solidFill>
              </a14:hiddenFill>
            </a:ext>
          </a:extLst>
        </p:spPr>
      </p:pic>
      <p:sp>
        <p:nvSpPr>
          <p:cNvPr id="34822" name="右箭头 3">
            <a:extLst>
              <a:ext uri="{FF2B5EF4-FFF2-40B4-BE49-F238E27FC236}">
                <a16:creationId xmlns:a16="http://schemas.microsoft.com/office/drawing/2014/main" id="{6B02A605-1843-1F4E-8E58-3BB65ABA9F3C}"/>
              </a:ext>
            </a:extLst>
          </p:cNvPr>
          <p:cNvSpPr>
            <a:spLocks noChangeArrowheads="1"/>
          </p:cNvSpPr>
          <p:nvPr/>
        </p:nvSpPr>
        <p:spPr bwMode="auto">
          <a:xfrm rot="5400000">
            <a:off x="1066800" y="5978525"/>
            <a:ext cx="304800" cy="228600"/>
          </a:xfrm>
          <a:prstGeom prst="rightArrow">
            <a:avLst>
              <a:gd name="adj1" fmla="val 50000"/>
              <a:gd name="adj2" fmla="val 50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en-US" sz="1600">
              <a:ea typeface="宋体" panose="02010600030101010101" pitchFamily="2" charset="-122"/>
            </a:endParaRPr>
          </a:p>
        </p:txBody>
      </p:sp>
      <p:sp>
        <p:nvSpPr>
          <p:cNvPr id="34823" name="文本框 4">
            <a:extLst>
              <a:ext uri="{FF2B5EF4-FFF2-40B4-BE49-F238E27FC236}">
                <a16:creationId xmlns:a16="http://schemas.microsoft.com/office/drawing/2014/main" id="{75868397-0093-D449-A86F-2092C841FA16}"/>
              </a:ext>
            </a:extLst>
          </p:cNvPr>
          <p:cNvSpPr txBox="1">
            <a:spLocks noChangeArrowheads="1"/>
          </p:cNvSpPr>
          <p:nvPr/>
        </p:nvSpPr>
        <p:spPr bwMode="auto">
          <a:xfrm>
            <a:off x="-6350" y="6281738"/>
            <a:ext cx="4349750" cy="4000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a:ea typeface="宋体" panose="02010600030101010101" pitchFamily="2" charset="-122"/>
              </a:rPr>
              <a:t>正向电压变化 </a:t>
            </a:r>
            <a:r>
              <a:rPr lang="en-US" altLang="zh-CN" sz="2000" b="1">
                <a:solidFill>
                  <a:srgbClr val="3333FF"/>
                </a:solidFill>
                <a:ea typeface="宋体" panose="02010600030101010101" pitchFamily="2" charset="-122"/>
              </a:rPr>
              <a:t>60 mV</a:t>
            </a:r>
            <a:r>
              <a:rPr lang="zh-CN" altLang="en-US" sz="2000">
                <a:ea typeface="宋体" panose="02010600030101010101" pitchFamily="2" charset="-122"/>
              </a:rPr>
              <a:t>，电流变化 </a:t>
            </a:r>
            <a:r>
              <a:rPr lang="en-US" altLang="zh-CN" sz="2000" b="1">
                <a:solidFill>
                  <a:srgbClr val="3333FF"/>
                </a:solidFill>
                <a:ea typeface="宋体" panose="02010600030101010101" pitchFamily="2" charset="-122"/>
              </a:rPr>
              <a:t>10</a:t>
            </a:r>
            <a:r>
              <a:rPr lang="zh-CN" altLang="en-US" sz="2000" b="1">
                <a:solidFill>
                  <a:srgbClr val="3333FF"/>
                </a:solidFill>
                <a:ea typeface="宋体" panose="02010600030101010101" pitchFamily="2" charset="-122"/>
              </a:rPr>
              <a:t>倍</a:t>
            </a:r>
          </a:p>
        </p:txBody>
      </p:sp>
      <p:sp>
        <p:nvSpPr>
          <p:cNvPr id="2" name="文本框 1">
            <a:extLst>
              <a:ext uri="{FF2B5EF4-FFF2-40B4-BE49-F238E27FC236}">
                <a16:creationId xmlns:a16="http://schemas.microsoft.com/office/drawing/2014/main" id="{6F65E86B-6F7F-BE42-888C-55C344B65633}"/>
              </a:ext>
            </a:extLst>
          </p:cNvPr>
          <p:cNvSpPr txBox="1"/>
          <p:nvPr/>
        </p:nvSpPr>
        <p:spPr>
          <a:xfrm>
            <a:off x="5103128" y="76200"/>
            <a:ext cx="3601435" cy="338554"/>
          </a:xfrm>
          <a:prstGeom prst="rect">
            <a:avLst/>
          </a:prstGeom>
          <a:noFill/>
        </p:spPr>
        <p:txBody>
          <a:bodyPr wrap="none" rtlCol="0">
            <a:spAutoFit/>
          </a:bodyPr>
          <a:lstStyle/>
          <a:p>
            <a:r>
              <a:rPr kumimoji="1" lang="zh-CN" altLang="en-US" dirty="0">
                <a:solidFill>
                  <a:srgbClr val="C00000"/>
                </a:solidFill>
              </a:rPr>
              <a:t>分析电压变化对电流的影响，或反之</a:t>
            </a:r>
          </a:p>
        </p:txBody>
      </p:sp>
      <p:sp>
        <p:nvSpPr>
          <p:cNvPr id="9" name="灯片编号占位符 1">
            <a:extLst>
              <a:ext uri="{FF2B5EF4-FFF2-40B4-BE49-F238E27FC236}">
                <a16:creationId xmlns:a16="http://schemas.microsoft.com/office/drawing/2014/main" id="{DA9CD6F6-4E98-DA4E-9469-5B9FC78E2962}"/>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16</a:t>
            </a:fld>
            <a:endParaRPr lang="en-US" altLang="zh-CN"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A51ABFD-A078-0245-99A1-B83E7669BC9E}"/>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4.2.1:</a:t>
            </a:r>
            <a:r>
              <a:rPr lang="en-US" altLang="zh-CN" sz="3200">
                <a:ea typeface="宋体" panose="02010600030101010101" pitchFamily="2" charset="-122"/>
              </a:rPr>
              <a:t> The</a:t>
            </a:r>
            <a:br>
              <a:rPr lang="en-US" altLang="zh-CN" sz="3200">
                <a:ea typeface="宋体" panose="02010600030101010101" pitchFamily="2" charset="-122"/>
              </a:rPr>
            </a:br>
            <a:r>
              <a:rPr lang="en-US" altLang="zh-CN" sz="3200">
                <a:ea typeface="宋体" panose="02010600030101010101" pitchFamily="2" charset="-122"/>
              </a:rPr>
              <a:t>Forward-Bias</a:t>
            </a:r>
            <a:br>
              <a:rPr lang="en-US" altLang="zh-CN" sz="3200">
                <a:ea typeface="宋体" panose="02010600030101010101" pitchFamily="2" charset="-122"/>
              </a:rPr>
            </a:br>
            <a:r>
              <a:rPr lang="en-US" altLang="zh-CN" sz="3200">
                <a:ea typeface="宋体" panose="02010600030101010101" pitchFamily="2" charset="-122"/>
              </a:rPr>
              <a:t>Region</a:t>
            </a:r>
          </a:p>
        </p:txBody>
      </p:sp>
      <p:sp>
        <p:nvSpPr>
          <p:cNvPr id="35843" name="Rectangle 3">
            <a:extLst>
              <a:ext uri="{FF2B5EF4-FFF2-40B4-BE49-F238E27FC236}">
                <a16:creationId xmlns:a16="http://schemas.microsoft.com/office/drawing/2014/main" id="{36E6D6DB-D811-B545-A295-C155005895D1}"/>
              </a:ext>
            </a:extLst>
          </p:cNvPr>
          <p:cNvSpPr>
            <a:spLocks noGrp="1" noChangeArrowheads="1"/>
          </p:cNvSpPr>
          <p:nvPr>
            <p:ph type="body" sz="half" idx="1"/>
          </p:nvPr>
        </p:nvSpPr>
        <p:spPr>
          <a:noFill/>
        </p:spPr>
        <p:txBody>
          <a:bodyPr/>
          <a:lstStyle/>
          <a:p>
            <a:pPr eaLnBrk="1" hangingPunct="1"/>
            <a:r>
              <a:rPr lang="en-US" altLang="zh-CN" b="1">
                <a:solidFill>
                  <a:srgbClr val="3333FF"/>
                </a:solidFill>
                <a:ea typeface="宋体" panose="02010600030101010101" pitchFamily="2" charset="-122"/>
              </a:rPr>
              <a:t>cut-in voltage </a:t>
            </a:r>
            <a:r>
              <a:rPr lang="en-US" altLang="zh-CN">
                <a:ea typeface="宋体" panose="02010600030101010101" pitchFamily="2" charset="-122"/>
              </a:rPr>
              <a:t>– is voltage, below which, </a:t>
            </a:r>
            <a:r>
              <a:rPr lang="en-US" altLang="zh-CN">
                <a:solidFill>
                  <a:srgbClr val="FF0000"/>
                </a:solidFill>
                <a:ea typeface="宋体" panose="02010600030101010101" pitchFamily="2" charset="-122"/>
              </a:rPr>
              <a:t>minimal current </a:t>
            </a:r>
            <a:r>
              <a:rPr lang="en-US" altLang="zh-CN">
                <a:ea typeface="宋体" panose="02010600030101010101" pitchFamily="2" charset="-122"/>
              </a:rPr>
              <a:t>flows</a:t>
            </a:r>
          </a:p>
          <a:p>
            <a:pPr lvl="1" eaLnBrk="1" hangingPunct="1"/>
            <a:r>
              <a:rPr lang="en-US" altLang="zh-CN" sz="2800">
                <a:ea typeface="宋体" panose="02010600030101010101" pitchFamily="2" charset="-122"/>
              </a:rPr>
              <a:t>approximately 0.5V</a:t>
            </a:r>
          </a:p>
          <a:p>
            <a:pPr eaLnBrk="1" hangingPunct="1"/>
            <a:r>
              <a:rPr lang="en-US" altLang="zh-CN" b="1">
                <a:solidFill>
                  <a:srgbClr val="3333FF"/>
                </a:solidFill>
                <a:ea typeface="宋体" panose="02010600030101010101" pitchFamily="2" charset="-122"/>
              </a:rPr>
              <a:t>fully conducting region </a:t>
            </a:r>
            <a:r>
              <a:rPr lang="en-US" altLang="zh-CN">
                <a:ea typeface="宋体" panose="02010600030101010101" pitchFamily="2" charset="-122"/>
              </a:rPr>
              <a:t>–</a:t>
            </a:r>
            <a:r>
              <a:rPr lang="en-US" altLang="zh-CN" b="1">
                <a:solidFill>
                  <a:srgbClr val="3333FF"/>
                </a:solidFill>
                <a:ea typeface="宋体" panose="02010600030101010101" pitchFamily="2" charset="-122"/>
              </a:rPr>
              <a:t> </a:t>
            </a:r>
            <a:r>
              <a:rPr lang="en-US" altLang="zh-CN">
                <a:ea typeface="宋体" panose="02010600030101010101" pitchFamily="2" charset="-122"/>
              </a:rPr>
              <a:t>is region in which </a:t>
            </a:r>
            <a:r>
              <a:rPr lang="en-US" altLang="zh-CN" i="1">
                <a:ea typeface="宋体" panose="02010600030101010101" pitchFamily="2" charset="-122"/>
              </a:rPr>
              <a:t>R</a:t>
            </a:r>
            <a:r>
              <a:rPr lang="en-US" altLang="zh-CN" i="1" baseline="-25000">
                <a:ea typeface="宋体" panose="02010600030101010101" pitchFamily="2" charset="-122"/>
              </a:rPr>
              <a:t>diode</a:t>
            </a:r>
            <a:r>
              <a:rPr lang="en-US" altLang="zh-CN">
                <a:ea typeface="宋体" panose="02010600030101010101" pitchFamily="2" charset="-122"/>
              </a:rPr>
              <a:t> is approximately equal 0</a:t>
            </a:r>
          </a:p>
          <a:p>
            <a:pPr lvl="1" eaLnBrk="1" hangingPunct="1"/>
            <a:r>
              <a:rPr lang="en-US" altLang="zh-CN" sz="2800">
                <a:ea typeface="宋体" panose="02010600030101010101" pitchFamily="2" charset="-122"/>
              </a:rPr>
              <a:t>between </a:t>
            </a:r>
            <a:r>
              <a:rPr lang="en-US" altLang="zh-CN" sz="2800">
                <a:solidFill>
                  <a:srgbClr val="FF0000"/>
                </a:solidFill>
                <a:ea typeface="宋体" panose="02010600030101010101" pitchFamily="2" charset="-122"/>
              </a:rPr>
              <a:t>0.6 and 0.8</a:t>
            </a:r>
            <a:r>
              <a:rPr lang="en-US" altLang="zh-CN" sz="2800" i="1">
                <a:solidFill>
                  <a:srgbClr val="FF0000"/>
                </a:solidFill>
                <a:ea typeface="宋体" panose="02010600030101010101" pitchFamily="2" charset="-122"/>
              </a:rPr>
              <a:t>V</a:t>
            </a:r>
            <a:endParaRPr lang="en-US" altLang="zh-CN" sz="2800">
              <a:solidFill>
                <a:srgbClr val="FF0000"/>
              </a:solidFill>
              <a:ea typeface="宋体" panose="02010600030101010101" pitchFamily="2" charset="-122"/>
            </a:endParaRPr>
          </a:p>
        </p:txBody>
      </p:sp>
      <p:pic>
        <p:nvPicPr>
          <p:cNvPr id="35845" name="Picture 7" descr="se04F08">
            <a:extLst>
              <a:ext uri="{FF2B5EF4-FFF2-40B4-BE49-F238E27FC236}">
                <a16:creationId xmlns:a16="http://schemas.microsoft.com/office/drawing/2014/main" id="{080CCF75-E471-5B49-8CDD-C087612018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092325"/>
            <a:ext cx="4340225" cy="348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Rectangle 14">
            <a:extLst>
              <a:ext uri="{FF2B5EF4-FFF2-40B4-BE49-F238E27FC236}">
                <a16:creationId xmlns:a16="http://schemas.microsoft.com/office/drawing/2014/main" id="{B75931D3-FD07-C942-8903-92F9D6746B1D}"/>
              </a:ext>
            </a:extLst>
          </p:cNvPr>
          <p:cNvSpPr>
            <a:spLocks noChangeArrowheads="1"/>
          </p:cNvSpPr>
          <p:nvPr/>
        </p:nvSpPr>
        <p:spPr bwMode="auto">
          <a:xfrm>
            <a:off x="7848600" y="2057400"/>
            <a:ext cx="457200" cy="3505200"/>
          </a:xfrm>
          <a:prstGeom prst="rect">
            <a:avLst/>
          </a:prstGeom>
          <a:solidFill>
            <a:srgbClr val="008000">
              <a:alpha val="25098"/>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35847" name="Line 19">
            <a:extLst>
              <a:ext uri="{FF2B5EF4-FFF2-40B4-BE49-F238E27FC236}">
                <a16:creationId xmlns:a16="http://schemas.microsoft.com/office/drawing/2014/main" id="{2E83B9D2-AD7D-624D-BEA2-F1F00DD42B35}"/>
              </a:ext>
            </a:extLst>
          </p:cNvPr>
          <p:cNvSpPr>
            <a:spLocks noChangeShapeType="1"/>
          </p:cNvSpPr>
          <p:nvPr/>
        </p:nvSpPr>
        <p:spPr bwMode="auto">
          <a:xfrm flipV="1">
            <a:off x="8077200" y="5562600"/>
            <a:ext cx="0" cy="6096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8" name="Text Box 17">
            <a:extLst>
              <a:ext uri="{FF2B5EF4-FFF2-40B4-BE49-F238E27FC236}">
                <a16:creationId xmlns:a16="http://schemas.microsoft.com/office/drawing/2014/main" id="{69706A33-258B-1C4F-9B6E-B1D84E0F7163}"/>
              </a:ext>
            </a:extLst>
          </p:cNvPr>
          <p:cNvSpPr txBox="1">
            <a:spLocks noChangeArrowheads="1"/>
          </p:cNvSpPr>
          <p:nvPr/>
        </p:nvSpPr>
        <p:spPr bwMode="auto">
          <a:xfrm>
            <a:off x="4724400" y="6096000"/>
            <a:ext cx="4191000" cy="51911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sz="2800">
                <a:solidFill>
                  <a:srgbClr val="FF0000"/>
                </a:solidFill>
                <a:ea typeface="宋体" panose="02010600030101010101" pitchFamily="2" charset="-122"/>
              </a:rPr>
              <a:t>fully conducting region</a:t>
            </a:r>
          </a:p>
        </p:txBody>
      </p:sp>
      <p:sp>
        <p:nvSpPr>
          <p:cNvPr id="35849" name="文本框 1">
            <a:extLst>
              <a:ext uri="{FF2B5EF4-FFF2-40B4-BE49-F238E27FC236}">
                <a16:creationId xmlns:a16="http://schemas.microsoft.com/office/drawing/2014/main" id="{FC4A3290-A53E-8543-A4D3-510C2B46963E}"/>
              </a:ext>
            </a:extLst>
          </p:cNvPr>
          <p:cNvSpPr txBox="1">
            <a:spLocks noChangeArrowheads="1"/>
          </p:cNvSpPr>
          <p:nvPr/>
        </p:nvSpPr>
        <p:spPr bwMode="auto">
          <a:xfrm>
            <a:off x="2635652" y="2971800"/>
            <a:ext cx="26853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1800" dirty="0">
                <a:solidFill>
                  <a:srgbClr val="C00000"/>
                </a:solidFill>
                <a:ea typeface="宋体" panose="02010600030101010101" pitchFamily="2" charset="-122"/>
              </a:rPr>
              <a:t>小于</a:t>
            </a:r>
            <a:r>
              <a:rPr lang="en-US" altLang="zh-CN" sz="1800" dirty="0">
                <a:solidFill>
                  <a:srgbClr val="C00000"/>
                </a:solidFill>
                <a:ea typeface="宋体" panose="02010600030101010101" pitchFamily="2" charset="-122"/>
              </a:rPr>
              <a:t>0.5V</a:t>
            </a:r>
            <a:r>
              <a:rPr lang="zh-CN" altLang="en-US" sz="1800" dirty="0">
                <a:solidFill>
                  <a:srgbClr val="C00000"/>
                </a:solidFill>
                <a:ea typeface="宋体" panose="02010600030101010101" pitchFamily="2" charset="-122"/>
              </a:rPr>
              <a:t>时，电流可忽略</a:t>
            </a:r>
          </a:p>
        </p:txBody>
      </p:sp>
      <p:sp>
        <p:nvSpPr>
          <p:cNvPr id="35850" name="文本框 2">
            <a:extLst>
              <a:ext uri="{FF2B5EF4-FFF2-40B4-BE49-F238E27FC236}">
                <a16:creationId xmlns:a16="http://schemas.microsoft.com/office/drawing/2014/main" id="{0BAA7437-52C6-0643-BFF7-9EAC2EB4A95D}"/>
              </a:ext>
            </a:extLst>
          </p:cNvPr>
          <p:cNvSpPr txBox="1">
            <a:spLocks noChangeArrowheads="1"/>
          </p:cNvSpPr>
          <p:nvPr/>
        </p:nvSpPr>
        <p:spPr bwMode="auto">
          <a:xfrm>
            <a:off x="457200" y="6002338"/>
            <a:ext cx="3852863"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0"/>
              </a:spcBef>
              <a:buFontTx/>
              <a:buNone/>
            </a:pPr>
            <a:r>
              <a:rPr lang="en-US" altLang="zh-CN" sz="2000">
                <a:ea typeface="宋体" panose="02010600030101010101" pitchFamily="2" charset="-122"/>
              </a:rPr>
              <a:t>Q</a:t>
            </a:r>
            <a:r>
              <a:rPr lang="zh-CN" altLang="en-US" sz="2000">
                <a:ea typeface="宋体" panose="02010600030101010101" pitchFamily="2" charset="-122"/>
              </a:rPr>
              <a:t>：</a:t>
            </a:r>
            <a:r>
              <a:rPr lang="en-US" altLang="zh-CN" sz="2000">
                <a:ea typeface="宋体" panose="02010600030101010101" pitchFamily="2" charset="-122"/>
              </a:rPr>
              <a:t>0.6~0.8V </a:t>
            </a:r>
            <a:r>
              <a:rPr lang="zh-CN" altLang="en-US" sz="2000">
                <a:ea typeface="宋体" panose="02010600030101010101" pitchFamily="2" charset="-122"/>
              </a:rPr>
              <a:t>电压对应多少倍的电流变化？</a:t>
            </a:r>
          </a:p>
        </p:txBody>
      </p:sp>
      <p:sp>
        <p:nvSpPr>
          <p:cNvPr id="11" name="灯片编号占位符 1">
            <a:extLst>
              <a:ext uri="{FF2B5EF4-FFF2-40B4-BE49-F238E27FC236}">
                <a16:creationId xmlns:a16="http://schemas.microsoft.com/office/drawing/2014/main" id="{BC2EB9B3-1CBF-B041-8BBB-8F729E6D4153}"/>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17</a:t>
            </a:fld>
            <a:endParaRPr lang="en-US" altLang="zh-CN" dirty="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2258A1-B73E-B547-8F0C-97B2A3FAE019}"/>
              </a:ext>
            </a:extLst>
          </p:cNvPr>
          <p:cNvSpPr>
            <a:spLocks noGrp="1"/>
          </p:cNvSpPr>
          <p:nvPr>
            <p:ph type="title"/>
          </p:nvPr>
        </p:nvSpPr>
        <p:spPr/>
        <p:txBody>
          <a:bodyPr/>
          <a:lstStyle/>
          <a:p>
            <a:endParaRPr kumimoji="1" lang="zh-CN" altLang="en-US"/>
          </a:p>
        </p:txBody>
      </p:sp>
      <p:pic>
        <p:nvPicPr>
          <p:cNvPr id="4" name="图片 3">
            <a:extLst>
              <a:ext uri="{FF2B5EF4-FFF2-40B4-BE49-F238E27FC236}">
                <a16:creationId xmlns:a16="http://schemas.microsoft.com/office/drawing/2014/main" id="{7C0451B4-044A-3244-AE4E-13F70964528C}"/>
              </a:ext>
            </a:extLst>
          </p:cNvPr>
          <p:cNvPicPr>
            <a:picLocks noChangeAspect="1"/>
          </p:cNvPicPr>
          <p:nvPr/>
        </p:nvPicPr>
        <p:blipFill>
          <a:blip r:embed="rId2"/>
          <a:stretch>
            <a:fillRect/>
          </a:stretch>
        </p:blipFill>
        <p:spPr>
          <a:xfrm>
            <a:off x="0" y="304800"/>
            <a:ext cx="9144000" cy="1652257"/>
          </a:xfrm>
          <a:prstGeom prst="rect">
            <a:avLst/>
          </a:prstGeom>
        </p:spPr>
      </p:pic>
      <p:pic>
        <p:nvPicPr>
          <p:cNvPr id="5" name="图片 4">
            <a:extLst>
              <a:ext uri="{FF2B5EF4-FFF2-40B4-BE49-F238E27FC236}">
                <a16:creationId xmlns:a16="http://schemas.microsoft.com/office/drawing/2014/main" id="{AE8D8848-415D-F841-8D1D-F2DCFFEF698D}"/>
              </a:ext>
            </a:extLst>
          </p:cNvPr>
          <p:cNvPicPr>
            <a:picLocks noChangeAspect="1"/>
          </p:cNvPicPr>
          <p:nvPr/>
        </p:nvPicPr>
        <p:blipFill>
          <a:blip r:embed="rId3"/>
          <a:stretch>
            <a:fillRect/>
          </a:stretch>
        </p:blipFill>
        <p:spPr>
          <a:xfrm>
            <a:off x="826971" y="2362200"/>
            <a:ext cx="1130300" cy="495300"/>
          </a:xfrm>
          <a:prstGeom prst="rect">
            <a:avLst/>
          </a:prstGeom>
        </p:spPr>
      </p:pic>
      <p:sp>
        <p:nvSpPr>
          <p:cNvPr id="6" name="文本框 5">
            <a:extLst>
              <a:ext uri="{FF2B5EF4-FFF2-40B4-BE49-F238E27FC236}">
                <a16:creationId xmlns:a16="http://schemas.microsoft.com/office/drawing/2014/main" id="{1C0B41CB-45F2-0A4F-B011-8A0C11FED683}"/>
              </a:ext>
            </a:extLst>
          </p:cNvPr>
          <p:cNvSpPr txBox="1"/>
          <p:nvPr/>
        </p:nvSpPr>
        <p:spPr>
          <a:xfrm>
            <a:off x="381000" y="2438400"/>
            <a:ext cx="457176" cy="338554"/>
          </a:xfrm>
          <a:prstGeom prst="rect">
            <a:avLst/>
          </a:prstGeom>
          <a:noFill/>
        </p:spPr>
        <p:txBody>
          <a:bodyPr wrap="none" rtlCol="0">
            <a:spAutoFit/>
          </a:bodyPr>
          <a:lstStyle/>
          <a:p>
            <a:r>
              <a:rPr kumimoji="1" lang="en-US" altLang="zh-CN" dirty="0"/>
              <a:t>①</a:t>
            </a:r>
            <a:endParaRPr kumimoji="1" lang="zh-CN" altLang="en-US" dirty="0"/>
          </a:p>
        </p:txBody>
      </p:sp>
      <p:sp>
        <p:nvSpPr>
          <p:cNvPr id="7" name="右箭头 6">
            <a:extLst>
              <a:ext uri="{FF2B5EF4-FFF2-40B4-BE49-F238E27FC236}">
                <a16:creationId xmlns:a16="http://schemas.microsoft.com/office/drawing/2014/main" id="{21D4B4BA-31D9-9C48-9923-5EE8769B969A}"/>
              </a:ext>
            </a:extLst>
          </p:cNvPr>
          <p:cNvSpPr/>
          <p:nvPr/>
        </p:nvSpPr>
        <p:spPr bwMode="auto">
          <a:xfrm>
            <a:off x="2286000" y="2523038"/>
            <a:ext cx="381000" cy="169277"/>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pic>
        <p:nvPicPr>
          <p:cNvPr id="8" name="图片 7">
            <a:extLst>
              <a:ext uri="{FF2B5EF4-FFF2-40B4-BE49-F238E27FC236}">
                <a16:creationId xmlns:a16="http://schemas.microsoft.com/office/drawing/2014/main" id="{B5285660-7361-7643-90D3-7DA14F896EF0}"/>
              </a:ext>
            </a:extLst>
          </p:cNvPr>
          <p:cNvPicPr>
            <a:picLocks noChangeAspect="1"/>
          </p:cNvPicPr>
          <p:nvPr/>
        </p:nvPicPr>
        <p:blipFill>
          <a:blip r:embed="rId4"/>
          <a:stretch>
            <a:fillRect/>
          </a:stretch>
        </p:blipFill>
        <p:spPr>
          <a:xfrm>
            <a:off x="2978150" y="2368483"/>
            <a:ext cx="3187700" cy="482600"/>
          </a:xfrm>
          <a:prstGeom prst="rect">
            <a:avLst/>
          </a:prstGeom>
        </p:spPr>
      </p:pic>
      <p:sp>
        <p:nvSpPr>
          <p:cNvPr id="14" name="文本框 13">
            <a:extLst>
              <a:ext uri="{FF2B5EF4-FFF2-40B4-BE49-F238E27FC236}">
                <a16:creationId xmlns:a16="http://schemas.microsoft.com/office/drawing/2014/main" id="{A24214FA-3EE8-344E-84DE-C6239A660969}"/>
              </a:ext>
            </a:extLst>
          </p:cNvPr>
          <p:cNvSpPr txBox="1"/>
          <p:nvPr/>
        </p:nvSpPr>
        <p:spPr>
          <a:xfrm>
            <a:off x="381000" y="3169566"/>
            <a:ext cx="5401992" cy="338554"/>
          </a:xfrm>
          <a:prstGeom prst="rect">
            <a:avLst/>
          </a:prstGeom>
          <a:noFill/>
        </p:spPr>
        <p:txBody>
          <a:bodyPr wrap="none" rtlCol="0">
            <a:spAutoFit/>
          </a:bodyPr>
          <a:lstStyle/>
          <a:p>
            <a:r>
              <a:rPr kumimoji="1" lang="en-US" altLang="zh-CN" dirty="0"/>
              <a:t>②</a:t>
            </a:r>
            <a:r>
              <a:rPr kumimoji="1" lang="zh-CN" altLang="en-US" dirty="0"/>
              <a:t> </a:t>
            </a:r>
            <a:r>
              <a:rPr kumimoji="1" lang="en-US" altLang="zh-CN" dirty="0"/>
              <a:t>1000</a:t>
            </a:r>
            <a:r>
              <a:rPr kumimoji="1" lang="zh-CN" altLang="en-US" dirty="0"/>
              <a:t>个 </a:t>
            </a:r>
            <a:r>
              <a:rPr kumimoji="1" lang="en-US" altLang="zh-CN" dirty="0"/>
              <a:t>1-mA</a:t>
            </a:r>
            <a:r>
              <a:rPr kumimoji="1" lang="zh-CN" altLang="en-US" dirty="0"/>
              <a:t> </a:t>
            </a:r>
            <a:r>
              <a:rPr kumimoji="1" lang="en-US" altLang="zh-CN" dirty="0"/>
              <a:t>device</a:t>
            </a:r>
            <a:r>
              <a:rPr kumimoji="1" lang="zh-CN" altLang="en-US" dirty="0"/>
              <a:t>并联，可构成一个 </a:t>
            </a:r>
            <a:r>
              <a:rPr kumimoji="1" lang="en-US" altLang="zh-CN" dirty="0"/>
              <a:t>1-A</a:t>
            </a:r>
            <a:r>
              <a:rPr kumimoji="1" lang="zh-CN" altLang="en-US" dirty="0"/>
              <a:t> </a:t>
            </a:r>
            <a:r>
              <a:rPr kumimoji="1" lang="en-US" altLang="zh-CN" dirty="0"/>
              <a:t>device</a:t>
            </a:r>
            <a:r>
              <a:rPr kumimoji="1" lang="zh-CN" altLang="en-US" dirty="0"/>
              <a:t>，所以</a:t>
            </a:r>
          </a:p>
        </p:txBody>
      </p:sp>
      <p:pic>
        <p:nvPicPr>
          <p:cNvPr id="9" name="图片 8">
            <a:extLst>
              <a:ext uri="{FF2B5EF4-FFF2-40B4-BE49-F238E27FC236}">
                <a16:creationId xmlns:a16="http://schemas.microsoft.com/office/drawing/2014/main" id="{1FA11548-CDD8-FB4F-811F-B5ACC85C77EF}"/>
              </a:ext>
            </a:extLst>
          </p:cNvPr>
          <p:cNvPicPr>
            <a:picLocks noChangeAspect="1"/>
          </p:cNvPicPr>
          <p:nvPr/>
        </p:nvPicPr>
        <p:blipFill>
          <a:blip r:embed="rId5"/>
          <a:stretch>
            <a:fillRect/>
          </a:stretch>
        </p:blipFill>
        <p:spPr>
          <a:xfrm>
            <a:off x="5943600" y="3101720"/>
            <a:ext cx="1854200" cy="406400"/>
          </a:xfrm>
          <a:prstGeom prst="rect">
            <a:avLst/>
          </a:prstGeom>
        </p:spPr>
      </p:pic>
      <p:sp>
        <p:nvSpPr>
          <p:cNvPr id="16" name="灯片编号占位符 1">
            <a:extLst>
              <a:ext uri="{FF2B5EF4-FFF2-40B4-BE49-F238E27FC236}">
                <a16:creationId xmlns:a16="http://schemas.microsoft.com/office/drawing/2014/main" id="{2885AEC2-C148-074E-A6D6-9EC3EC4B05A5}"/>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18</a:t>
            </a:fld>
            <a:endParaRPr lang="en-US" altLang="zh-CN" dirty="0"/>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4E3BBB-1B0A-2C45-9907-D8A5A63A6257}"/>
              </a:ext>
            </a:extLst>
          </p:cNvPr>
          <p:cNvSpPr>
            <a:spLocks noGrp="1"/>
          </p:cNvSpPr>
          <p:nvPr>
            <p:ph type="title"/>
          </p:nvPr>
        </p:nvSpPr>
        <p:spPr/>
        <p:txBody>
          <a:bodyPr/>
          <a:lstStyle/>
          <a:p>
            <a:r>
              <a:rPr kumimoji="1" lang="zh-CN" altLang="en-US" dirty="0"/>
              <a:t>温度特性</a:t>
            </a:r>
          </a:p>
        </p:txBody>
      </p:sp>
      <p:sp>
        <p:nvSpPr>
          <p:cNvPr id="4" name="页脚占位符 3">
            <a:extLst>
              <a:ext uri="{FF2B5EF4-FFF2-40B4-BE49-F238E27FC236}">
                <a16:creationId xmlns:a16="http://schemas.microsoft.com/office/drawing/2014/main" id="{E6AA05F7-20BA-504E-B1AB-3320A5ED2090}"/>
              </a:ext>
            </a:extLst>
          </p:cNvPr>
          <p:cNvSpPr>
            <a:spLocks noGrp="1"/>
          </p:cNvSpPr>
          <p:nvPr>
            <p:ph type="ftr" sz="quarter" idx="10"/>
          </p:nvPr>
        </p:nvSpPr>
        <p:spPr/>
        <p:txBody>
          <a:bodyPr/>
          <a:lstStyle/>
          <a:p>
            <a:pPr>
              <a:defRPr/>
            </a:pPr>
            <a:endParaRPr lang="en-US" altLang="zh-CN"/>
          </a:p>
          <a:p>
            <a:pPr>
              <a:defRPr/>
            </a:pPr>
            <a:r>
              <a:rPr lang="en-US" altLang="zh-CN"/>
              <a:t>Oxford University Publishing</a:t>
            </a:r>
          </a:p>
          <a:p>
            <a:pPr>
              <a:defRPr/>
            </a:pPr>
            <a:r>
              <a:rPr lang="en-US" altLang="zh-CN"/>
              <a:t>Microelectronic Circuits by Adel S. Sedra and Kenneth C. Smith (0195323033)</a:t>
            </a:r>
          </a:p>
        </p:txBody>
      </p:sp>
      <p:pic>
        <p:nvPicPr>
          <p:cNvPr id="5" name="图片 4">
            <a:extLst>
              <a:ext uri="{FF2B5EF4-FFF2-40B4-BE49-F238E27FC236}">
                <a16:creationId xmlns:a16="http://schemas.microsoft.com/office/drawing/2014/main" id="{AEF222CE-8BA1-6E40-9512-606A0AAECB86}"/>
              </a:ext>
            </a:extLst>
          </p:cNvPr>
          <p:cNvPicPr>
            <a:picLocks noChangeAspect="1"/>
          </p:cNvPicPr>
          <p:nvPr/>
        </p:nvPicPr>
        <p:blipFill>
          <a:blip r:embed="rId2"/>
          <a:stretch>
            <a:fillRect/>
          </a:stretch>
        </p:blipFill>
        <p:spPr>
          <a:xfrm>
            <a:off x="6417" y="2133600"/>
            <a:ext cx="9144000" cy="3772525"/>
          </a:xfrm>
          <a:prstGeom prst="rect">
            <a:avLst/>
          </a:prstGeom>
        </p:spPr>
      </p:pic>
      <p:sp>
        <p:nvSpPr>
          <p:cNvPr id="6" name="灯片编号占位符 1">
            <a:extLst>
              <a:ext uri="{FF2B5EF4-FFF2-40B4-BE49-F238E27FC236}">
                <a16:creationId xmlns:a16="http://schemas.microsoft.com/office/drawing/2014/main" id="{1D619657-FF31-824F-9831-3A94A99CE6B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19</a:t>
            </a:fld>
            <a:endParaRPr lang="en-US" altLang="zh-CN" dirty="0"/>
          </a:p>
        </p:txBody>
      </p:sp>
    </p:spTree>
    <p:extLst>
      <p:ext uri="{BB962C8B-B14F-4D97-AF65-F5344CB8AC3E}">
        <p14:creationId xmlns:p14="http://schemas.microsoft.com/office/powerpoint/2010/main" val="2795720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oter Placeholder 3">
            <a:extLst>
              <a:ext uri="{FF2B5EF4-FFF2-40B4-BE49-F238E27FC236}">
                <a16:creationId xmlns:a16="http://schemas.microsoft.com/office/drawing/2014/main" id="{B63E36AE-0BF9-DB49-A3BF-6760F22C3C47}"/>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2291" name="Rectangle 2">
            <a:extLst>
              <a:ext uri="{FF2B5EF4-FFF2-40B4-BE49-F238E27FC236}">
                <a16:creationId xmlns:a16="http://schemas.microsoft.com/office/drawing/2014/main" id="{279AF948-6A3C-AD43-B8E1-9336AA07791B}"/>
              </a:ext>
            </a:extLst>
          </p:cNvPr>
          <p:cNvSpPr>
            <a:spLocks noGrp="1" noChangeArrowheads="1"/>
          </p:cNvSpPr>
          <p:nvPr>
            <p:ph type="title"/>
          </p:nvPr>
        </p:nvSpPr>
        <p:spPr/>
        <p:txBody>
          <a:bodyPr/>
          <a:lstStyle/>
          <a:p>
            <a:pPr eaLnBrk="1" hangingPunct="1"/>
            <a:r>
              <a:rPr lang="en-US" altLang="zh-CN" sz="3200">
                <a:ea typeface="宋体" panose="02010600030101010101" pitchFamily="2" charset="-122"/>
              </a:rPr>
              <a:t>Introduction</a:t>
            </a:r>
          </a:p>
        </p:txBody>
      </p:sp>
      <p:sp>
        <p:nvSpPr>
          <p:cNvPr id="12292" name="Rectangle 3">
            <a:extLst>
              <a:ext uri="{FF2B5EF4-FFF2-40B4-BE49-F238E27FC236}">
                <a16:creationId xmlns:a16="http://schemas.microsoft.com/office/drawing/2014/main" id="{FB512B6E-30A6-AC40-97D0-E882E94DEC70}"/>
              </a:ext>
            </a:extLst>
          </p:cNvPr>
          <p:cNvSpPr>
            <a:spLocks noGrp="1" noChangeArrowheads="1"/>
          </p:cNvSpPr>
          <p:nvPr>
            <p:ph type="body" idx="1"/>
          </p:nvPr>
        </p:nvSpPr>
        <p:spPr/>
        <p:txBody>
          <a:bodyPr/>
          <a:lstStyle/>
          <a:p>
            <a:pPr eaLnBrk="1" hangingPunct="1">
              <a:lnSpc>
                <a:spcPct val="90000"/>
              </a:lnSpc>
            </a:pPr>
            <a:r>
              <a:rPr lang="zh-CN" altLang="en-US" b="1" dirty="0">
                <a:ea typeface="宋体" panose="02010600030101010101" pitchFamily="2" charset="-122"/>
              </a:rPr>
              <a:t>本章知识点</a:t>
            </a:r>
            <a:endParaRPr lang="en-US" altLang="zh-CN" b="1" dirty="0">
              <a:ea typeface="宋体" panose="02010600030101010101" pitchFamily="2" charset="-122"/>
            </a:endParaRPr>
          </a:p>
          <a:p>
            <a:pPr lvl="1" eaLnBrk="1" hangingPunct="1">
              <a:lnSpc>
                <a:spcPct val="90000"/>
              </a:lnSpc>
            </a:pPr>
            <a:r>
              <a:rPr lang="zh-CN" altLang="en-US" dirty="0">
                <a:solidFill>
                  <a:srgbClr val="FF0000"/>
                </a:solidFill>
                <a:ea typeface="宋体" panose="02010600030101010101" pitchFamily="2" charset="-122"/>
              </a:rPr>
              <a:t>理想二极管的特性，</a:t>
            </a:r>
            <a:r>
              <a:rPr lang="zh-CN" altLang="en-US" dirty="0">
                <a:ea typeface="宋体" panose="02010600030101010101" pitchFamily="2" charset="-122"/>
              </a:rPr>
              <a:t>以及</a:t>
            </a:r>
            <a:r>
              <a:rPr lang="en-US" altLang="zh-CN" dirty="0">
                <a:ea typeface="宋体" panose="02010600030101010101" pitchFamily="2" charset="-122"/>
              </a:rPr>
              <a:t> </a:t>
            </a:r>
            <a:r>
              <a:rPr lang="zh-CN" altLang="en-US" dirty="0">
                <a:ea typeface="宋体" panose="02010600030101010101" pitchFamily="2" charset="-122"/>
              </a:rPr>
              <a:t>包含多个二极管的电路的分析和设计，实现有用、有趣的非线性特性；</a:t>
            </a:r>
            <a:endParaRPr lang="en-US" altLang="zh-CN" dirty="0">
              <a:ea typeface="宋体" panose="02010600030101010101" pitchFamily="2" charset="-122"/>
            </a:endParaRPr>
          </a:p>
          <a:p>
            <a:pPr lvl="1" eaLnBrk="1" hangingPunct="1">
              <a:lnSpc>
                <a:spcPct val="90000"/>
              </a:lnSpc>
            </a:pPr>
            <a:r>
              <a:rPr lang="en-US" altLang="zh-CN" dirty="0">
                <a:ea typeface="宋体" panose="02010600030101010101" pitchFamily="2" charset="-122"/>
              </a:rPr>
              <a:t>PN</a:t>
            </a:r>
            <a:r>
              <a:rPr lang="zh-CN" altLang="en-US" dirty="0">
                <a:ea typeface="宋体" panose="02010600030101010101" pitchFamily="2" charset="-122"/>
              </a:rPr>
              <a:t>结二极管的电路模型及其在电路分析与设计中的应用；</a:t>
            </a:r>
            <a:endParaRPr lang="en-US" altLang="zh-CN" dirty="0">
              <a:ea typeface="宋体" panose="02010600030101010101" pitchFamily="2" charset="-122"/>
            </a:endParaRPr>
          </a:p>
          <a:p>
            <a:pPr lvl="2" eaLnBrk="1" hangingPunct="1">
              <a:lnSpc>
                <a:spcPct val="90000"/>
              </a:lnSpc>
            </a:pPr>
            <a:r>
              <a:rPr lang="zh-CN" altLang="en-US" sz="2400" dirty="0">
                <a:ea typeface="宋体" panose="02010600030101010101" pitchFamily="2" charset="-122"/>
              </a:rPr>
              <a:t>①简化模型（理想模型）；</a:t>
            </a:r>
            <a:endParaRPr lang="en-US" altLang="zh-CN" sz="2400" dirty="0">
              <a:ea typeface="宋体" panose="02010600030101010101" pitchFamily="2" charset="-122"/>
            </a:endParaRPr>
          </a:p>
          <a:p>
            <a:pPr lvl="2" eaLnBrk="1" hangingPunct="1">
              <a:lnSpc>
                <a:spcPct val="90000"/>
              </a:lnSpc>
            </a:pPr>
            <a:r>
              <a:rPr lang="zh-CN" altLang="en-US" sz="2400" dirty="0">
                <a:ea typeface="宋体" panose="02010600030101010101" pitchFamily="2" charset="-122"/>
              </a:rPr>
              <a:t>②指数模型；</a:t>
            </a:r>
            <a:endParaRPr lang="en-US" altLang="zh-CN" sz="2400" dirty="0">
              <a:ea typeface="宋体" panose="02010600030101010101" pitchFamily="2" charset="-122"/>
            </a:endParaRPr>
          </a:p>
          <a:p>
            <a:pPr lvl="2" eaLnBrk="1" hangingPunct="1">
              <a:lnSpc>
                <a:spcPct val="90000"/>
              </a:lnSpc>
            </a:pPr>
            <a:r>
              <a:rPr lang="zh-CN" altLang="en-US" sz="2400" dirty="0">
                <a:ea typeface="宋体" panose="02010600030101010101" pitchFamily="2" charset="-122"/>
              </a:rPr>
              <a:t>③恒压降模型；</a:t>
            </a:r>
            <a:endParaRPr lang="en-US" altLang="zh-CN" sz="2400" dirty="0">
              <a:ea typeface="宋体" panose="02010600030101010101" pitchFamily="2" charset="-122"/>
            </a:endParaRPr>
          </a:p>
          <a:p>
            <a:pPr lvl="2" eaLnBrk="1" hangingPunct="1">
              <a:lnSpc>
                <a:spcPct val="90000"/>
              </a:lnSpc>
            </a:pPr>
            <a:r>
              <a:rPr lang="zh-CN" altLang="en-US" sz="2400" dirty="0">
                <a:ea typeface="宋体" panose="02010600030101010101" pitchFamily="2" charset="-122"/>
              </a:rPr>
              <a:t>④小信号模型；</a:t>
            </a:r>
            <a:endParaRPr lang="en-US" altLang="zh-CN" sz="2400" dirty="0">
              <a:solidFill>
                <a:srgbClr val="FF0000"/>
              </a:solidFill>
              <a:ea typeface="宋体" panose="02010600030101010101" pitchFamily="2" charset="-122"/>
            </a:endParaRPr>
          </a:p>
        </p:txBody>
      </p:sp>
      <p:sp>
        <p:nvSpPr>
          <p:cNvPr id="5" name="灯片编号占位符 1">
            <a:extLst>
              <a:ext uri="{FF2B5EF4-FFF2-40B4-BE49-F238E27FC236}">
                <a16:creationId xmlns:a16="http://schemas.microsoft.com/office/drawing/2014/main" id="{F6A75B84-D192-4D49-ADBA-671F5FCF6DA2}"/>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a:t>
            </a:fld>
            <a:endParaRPr lang="en-US" altLang="zh-CN" dirty="0"/>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4">
            <a:extLst>
              <a:ext uri="{FF2B5EF4-FFF2-40B4-BE49-F238E27FC236}">
                <a16:creationId xmlns:a16="http://schemas.microsoft.com/office/drawing/2014/main" id="{98B39C2F-15D6-824D-B8EC-097AA5CF703D}"/>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37891" name="Rectangle 4">
            <a:extLst>
              <a:ext uri="{FF2B5EF4-FFF2-40B4-BE49-F238E27FC236}">
                <a16:creationId xmlns:a16="http://schemas.microsoft.com/office/drawing/2014/main" id="{B1EB1041-56BB-2047-A3D3-64840F787480}"/>
              </a:ext>
            </a:extLst>
          </p:cNvPr>
          <p:cNvSpPr>
            <a:spLocks noGrp="1" noChangeArrowheads="1"/>
          </p:cNvSpPr>
          <p:nvPr>
            <p:ph type="title"/>
          </p:nvPr>
        </p:nvSpPr>
        <p:spPr/>
        <p:txBody>
          <a:bodyPr/>
          <a:lstStyle/>
          <a:p>
            <a:pPr eaLnBrk="1" hangingPunct="1"/>
            <a:r>
              <a:rPr lang="en-US" altLang="zh-CN" sz="3200" b="0" dirty="0">
                <a:ea typeface="宋体" panose="02010600030101010101" pitchFamily="2" charset="-122"/>
              </a:rPr>
              <a:t>4.2.2.</a:t>
            </a:r>
            <a:r>
              <a:rPr lang="en-US" altLang="zh-CN" sz="3200" dirty="0">
                <a:ea typeface="宋体" panose="02010600030101010101" pitchFamily="2" charset="-122"/>
              </a:rPr>
              <a:t> The Reverse-Bias Region</a:t>
            </a:r>
            <a:r>
              <a:rPr lang="zh-CN" altLang="en-US" sz="3200" dirty="0">
                <a:ea typeface="宋体" panose="02010600030101010101" pitchFamily="2" charset="-122"/>
              </a:rPr>
              <a:t> 反向偏置区域</a:t>
            </a:r>
            <a:endParaRPr lang="en-US" altLang="zh-CN" sz="3200" dirty="0">
              <a:ea typeface="宋体" panose="02010600030101010101" pitchFamily="2" charset="-122"/>
            </a:endParaRPr>
          </a:p>
        </p:txBody>
      </p:sp>
      <p:sp>
        <p:nvSpPr>
          <p:cNvPr id="37892" name="Rectangle 5">
            <a:extLst>
              <a:ext uri="{FF2B5EF4-FFF2-40B4-BE49-F238E27FC236}">
                <a16:creationId xmlns:a16="http://schemas.microsoft.com/office/drawing/2014/main" id="{0B3429AE-9A9C-B840-93BC-9F24EC3CFD3D}"/>
              </a:ext>
            </a:extLst>
          </p:cNvPr>
          <p:cNvSpPr>
            <a:spLocks noGrp="1" noChangeArrowheads="1"/>
          </p:cNvSpPr>
          <p:nvPr>
            <p:ph type="body" sz="half" idx="1"/>
          </p:nvPr>
        </p:nvSpPr>
        <p:spPr>
          <a:xfrm>
            <a:off x="152400" y="1981200"/>
            <a:ext cx="4305300" cy="4038600"/>
          </a:xfrm>
        </p:spPr>
        <p:txBody>
          <a:bodyPr/>
          <a:lstStyle/>
          <a:p>
            <a:pPr eaLnBrk="1" hangingPunct="1"/>
            <a:r>
              <a:rPr lang="en-US" altLang="zh-CN" sz="2800">
                <a:ea typeface="宋体" panose="02010600030101010101" pitchFamily="2" charset="-122"/>
              </a:rPr>
              <a:t>The </a:t>
            </a:r>
            <a:r>
              <a:rPr lang="en-US" altLang="zh-CN" sz="2800">
                <a:solidFill>
                  <a:srgbClr val="FF0000"/>
                </a:solidFill>
                <a:ea typeface="宋体" panose="02010600030101010101" pitchFamily="2" charset="-122"/>
              </a:rPr>
              <a:t>reverse-bias region of operation</a:t>
            </a:r>
            <a:r>
              <a:rPr lang="en-US" altLang="zh-CN" sz="2800">
                <a:ea typeface="宋体" panose="02010600030101010101" pitchFamily="2" charset="-122"/>
              </a:rPr>
              <a:t> is entered when </a:t>
            </a:r>
            <a:r>
              <a:rPr lang="en-US" altLang="zh-CN" sz="2800" i="1">
                <a:ea typeface="宋体" panose="02010600030101010101" pitchFamily="2" charset="-122"/>
              </a:rPr>
              <a:t>v</a:t>
            </a:r>
            <a:r>
              <a:rPr lang="en-US" altLang="zh-CN" sz="2800">
                <a:ea typeface="宋体" panose="02010600030101010101" pitchFamily="2" charset="-122"/>
              </a:rPr>
              <a:t> &lt; 0.</a:t>
            </a:r>
          </a:p>
          <a:p>
            <a:pPr eaLnBrk="1" hangingPunct="1"/>
            <a:r>
              <a:rPr lang="en-US" altLang="zh-CN" sz="2800" i="1">
                <a:solidFill>
                  <a:srgbClr val="FF0000"/>
                </a:solidFill>
                <a:ea typeface="宋体" panose="02010600030101010101" pitchFamily="2" charset="-122"/>
              </a:rPr>
              <a:t>I-V</a:t>
            </a:r>
            <a:r>
              <a:rPr lang="en-US" altLang="zh-CN" sz="2800">
                <a:solidFill>
                  <a:srgbClr val="FF0000"/>
                </a:solidFill>
                <a:ea typeface="宋体" panose="02010600030101010101" pitchFamily="2" charset="-122"/>
              </a:rPr>
              <a:t> relationship,</a:t>
            </a:r>
            <a:r>
              <a:rPr lang="en-US" altLang="zh-CN" sz="2800">
                <a:solidFill>
                  <a:srgbClr val="3333FF"/>
                </a:solidFill>
                <a:ea typeface="宋体" panose="02010600030101010101" pitchFamily="2" charset="-122"/>
              </a:rPr>
              <a:t> </a:t>
            </a:r>
            <a:r>
              <a:rPr lang="en-US" altLang="zh-CN" sz="2800">
                <a:ea typeface="宋体" panose="02010600030101010101" pitchFamily="2" charset="-122"/>
              </a:rPr>
              <a:t>for negative voltages with |</a:t>
            </a:r>
            <a:r>
              <a:rPr lang="en-US" altLang="zh-CN" sz="2800" i="1">
                <a:ea typeface="宋体" panose="02010600030101010101" pitchFamily="2" charset="-122"/>
              </a:rPr>
              <a:t>v</a:t>
            </a:r>
            <a:r>
              <a:rPr lang="en-US" altLang="zh-CN" sz="2800">
                <a:ea typeface="宋体" panose="02010600030101010101" pitchFamily="2" charset="-122"/>
              </a:rPr>
              <a:t>| &gt; </a:t>
            </a:r>
            <a:r>
              <a:rPr lang="en-US" altLang="zh-CN" sz="2800" i="1">
                <a:ea typeface="宋体" panose="02010600030101010101" pitchFamily="2" charset="-122"/>
              </a:rPr>
              <a:t>V</a:t>
            </a:r>
            <a:r>
              <a:rPr lang="en-US" altLang="zh-CN" sz="2800" i="1" baseline="-25000">
                <a:ea typeface="宋体" panose="02010600030101010101" pitchFamily="2" charset="-122"/>
              </a:rPr>
              <a:t>T</a:t>
            </a:r>
            <a:r>
              <a:rPr lang="en-US" altLang="zh-CN" sz="2800">
                <a:ea typeface="宋体" panose="02010600030101010101" pitchFamily="2" charset="-122"/>
              </a:rPr>
              <a:t> (26</a:t>
            </a:r>
            <a:r>
              <a:rPr lang="en-US" altLang="zh-CN" sz="2800" i="1">
                <a:solidFill>
                  <a:srgbClr val="FF0000"/>
                </a:solidFill>
                <a:ea typeface="宋体" panose="02010600030101010101" pitchFamily="2" charset="-122"/>
              </a:rPr>
              <a:t>mV</a:t>
            </a:r>
            <a:r>
              <a:rPr lang="en-US" altLang="zh-CN" sz="2800">
                <a:ea typeface="宋体" panose="02010600030101010101" pitchFamily="2" charset="-122"/>
              </a:rPr>
              <a:t>), is closely approximated by equations to right.</a:t>
            </a:r>
          </a:p>
        </p:txBody>
      </p:sp>
      <p:graphicFrame>
        <p:nvGraphicFramePr>
          <p:cNvPr id="37893" name="Object 7">
            <a:extLst>
              <a:ext uri="{FF2B5EF4-FFF2-40B4-BE49-F238E27FC236}">
                <a16:creationId xmlns:a16="http://schemas.microsoft.com/office/drawing/2014/main" id="{23DD6D1E-5C96-9C44-91E4-B9B34459F7B3}"/>
              </a:ext>
            </a:extLst>
          </p:cNvPr>
          <p:cNvGraphicFramePr>
            <a:graphicFrameLocks noGrp="1" noChangeAspect="1"/>
          </p:cNvGraphicFramePr>
          <p:nvPr>
            <p:ph sz="half" idx="2"/>
          </p:nvPr>
        </p:nvGraphicFramePr>
        <p:xfrm>
          <a:off x="5715000" y="1219200"/>
          <a:ext cx="2595563" cy="4822825"/>
        </p:xfrm>
        <a:graphic>
          <a:graphicData uri="http://schemas.openxmlformats.org/presentationml/2006/ole">
            <mc:AlternateContent xmlns:mc="http://schemas.openxmlformats.org/markup-compatibility/2006">
              <mc:Choice xmlns:v="urn:schemas-microsoft-com:vml" Requires="v">
                <p:oleObj name="Equation" r:id="rId2" imgW="18719800" imgH="34810700" progId="Equation.DSMT4">
                  <p:embed/>
                </p:oleObj>
              </mc:Choice>
              <mc:Fallback>
                <p:oleObj name="Equation" r:id="rId2" imgW="18719800" imgH="34810700" progId="Equation.DSMT4">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219200"/>
                        <a:ext cx="2595563" cy="482282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76200" cmpd="sng">
                            <a:solidFill>
                              <a:srgbClr val="FFFFC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894" name="Line 9">
            <a:extLst>
              <a:ext uri="{FF2B5EF4-FFF2-40B4-BE49-F238E27FC236}">
                <a16:creationId xmlns:a16="http://schemas.microsoft.com/office/drawing/2014/main" id="{22406237-371B-724C-A159-5C01D9195FE3}"/>
              </a:ext>
            </a:extLst>
          </p:cNvPr>
          <p:cNvSpPr>
            <a:spLocks noChangeShapeType="1"/>
          </p:cNvSpPr>
          <p:nvPr/>
        </p:nvSpPr>
        <p:spPr bwMode="auto">
          <a:xfrm>
            <a:off x="3352800" y="5334000"/>
            <a:ext cx="2286000" cy="3810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5" name="矩形 2">
            <a:extLst>
              <a:ext uri="{FF2B5EF4-FFF2-40B4-BE49-F238E27FC236}">
                <a16:creationId xmlns:a16="http://schemas.microsoft.com/office/drawing/2014/main" id="{E3E72599-0CC3-404C-BF4D-0EC8F7827490}"/>
              </a:ext>
            </a:extLst>
          </p:cNvPr>
          <p:cNvSpPr>
            <a:spLocks noChangeArrowheads="1"/>
          </p:cNvSpPr>
          <p:nvPr/>
        </p:nvSpPr>
        <p:spPr bwMode="auto">
          <a:xfrm>
            <a:off x="5562600" y="1143000"/>
            <a:ext cx="2971800" cy="4267200"/>
          </a:xfrm>
          <a:prstGeom prst="rect">
            <a:avLst/>
          </a:prstGeom>
          <a:solidFill>
            <a:schemeClr val="bg1"/>
          </a:solidFill>
          <a:ln w="9525" algn="ctr">
            <a:solidFill>
              <a:schemeClr val="bg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en-US" sz="1600">
              <a:ea typeface="宋体" panose="02010600030101010101" pitchFamily="2" charset="-122"/>
            </a:endParaRPr>
          </a:p>
        </p:txBody>
      </p:sp>
      <p:pic>
        <p:nvPicPr>
          <p:cNvPr id="37896" name="图片 3">
            <a:extLst>
              <a:ext uri="{FF2B5EF4-FFF2-40B4-BE49-F238E27FC236}">
                <a16:creationId xmlns:a16="http://schemas.microsoft.com/office/drawing/2014/main" id="{0EDBAEE4-E7BC-3644-8202-F9836872EE5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4213225"/>
            <a:ext cx="19431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7" name="下箭头 4">
            <a:extLst>
              <a:ext uri="{FF2B5EF4-FFF2-40B4-BE49-F238E27FC236}">
                <a16:creationId xmlns:a16="http://schemas.microsoft.com/office/drawing/2014/main" id="{AFA9C178-CEF7-894B-8A2B-E24D7F19255B}"/>
              </a:ext>
            </a:extLst>
          </p:cNvPr>
          <p:cNvSpPr>
            <a:spLocks noChangeArrowheads="1"/>
          </p:cNvSpPr>
          <p:nvPr/>
        </p:nvSpPr>
        <p:spPr bwMode="auto">
          <a:xfrm>
            <a:off x="6172200" y="4953000"/>
            <a:ext cx="228600" cy="381000"/>
          </a:xfrm>
          <a:prstGeom prst="downArrow">
            <a:avLst>
              <a:gd name="adj1" fmla="val 50000"/>
              <a:gd name="adj2" fmla="val 50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en-US" sz="1600">
              <a:ea typeface="宋体" panose="02010600030101010101" pitchFamily="2" charset="-122"/>
            </a:endParaRPr>
          </a:p>
        </p:txBody>
      </p:sp>
      <p:sp>
        <p:nvSpPr>
          <p:cNvPr id="37898" name="文本框 5">
            <a:extLst>
              <a:ext uri="{FF2B5EF4-FFF2-40B4-BE49-F238E27FC236}">
                <a16:creationId xmlns:a16="http://schemas.microsoft.com/office/drawing/2014/main" id="{957114CA-F5EF-4C48-A387-778E54C0D6F8}"/>
              </a:ext>
            </a:extLst>
          </p:cNvPr>
          <p:cNvSpPr txBox="1">
            <a:spLocks noChangeArrowheads="1"/>
          </p:cNvSpPr>
          <p:nvPr/>
        </p:nvSpPr>
        <p:spPr bwMode="auto">
          <a:xfrm>
            <a:off x="6799263" y="5581650"/>
            <a:ext cx="9540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a:ea typeface="宋体" panose="02010600030101010101" pitchFamily="2" charset="-122"/>
              </a:rPr>
              <a:t>理论值</a:t>
            </a:r>
          </a:p>
        </p:txBody>
      </p:sp>
      <p:pic>
        <p:nvPicPr>
          <p:cNvPr id="2" name="图片 1">
            <a:extLst>
              <a:ext uri="{FF2B5EF4-FFF2-40B4-BE49-F238E27FC236}">
                <a16:creationId xmlns:a16="http://schemas.microsoft.com/office/drawing/2014/main" id="{084FAB6D-B4BB-BF4E-AE53-63307E532C0F}"/>
              </a:ext>
            </a:extLst>
          </p:cNvPr>
          <p:cNvPicPr>
            <a:picLocks noChangeAspect="1"/>
          </p:cNvPicPr>
          <p:nvPr/>
        </p:nvPicPr>
        <p:blipFill>
          <a:blip r:embed="rId5"/>
          <a:stretch>
            <a:fillRect/>
          </a:stretch>
        </p:blipFill>
        <p:spPr>
          <a:xfrm>
            <a:off x="5734251" y="5505667"/>
            <a:ext cx="1108599" cy="514133"/>
          </a:xfrm>
          <a:prstGeom prst="rect">
            <a:avLst/>
          </a:prstGeom>
        </p:spPr>
      </p:pic>
      <p:sp>
        <p:nvSpPr>
          <p:cNvPr id="12" name="灯片编号占位符 1">
            <a:extLst>
              <a:ext uri="{FF2B5EF4-FFF2-40B4-BE49-F238E27FC236}">
                <a16:creationId xmlns:a16="http://schemas.microsoft.com/office/drawing/2014/main" id="{EC802F7E-F892-7F43-8EC2-352B56309210}"/>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20</a:t>
            </a:fld>
            <a:endParaRPr lang="en-US" altLang="zh-CN" dirty="0"/>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3">
            <a:extLst>
              <a:ext uri="{FF2B5EF4-FFF2-40B4-BE49-F238E27FC236}">
                <a16:creationId xmlns:a16="http://schemas.microsoft.com/office/drawing/2014/main" id="{C84F8A0B-E3A4-604F-866C-D1A441297655}"/>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38915" name="Rectangle 2">
            <a:extLst>
              <a:ext uri="{FF2B5EF4-FFF2-40B4-BE49-F238E27FC236}">
                <a16:creationId xmlns:a16="http://schemas.microsoft.com/office/drawing/2014/main" id="{A32B9D9C-1F25-044E-B4B2-46DF719EF4A9}"/>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4.2.2.</a:t>
            </a:r>
            <a:r>
              <a:rPr lang="en-US" altLang="zh-CN" sz="3200">
                <a:ea typeface="宋体" panose="02010600030101010101" pitchFamily="2" charset="-122"/>
              </a:rPr>
              <a:t> The Reverse-Bias Region</a:t>
            </a:r>
          </a:p>
        </p:txBody>
      </p:sp>
      <p:sp>
        <p:nvSpPr>
          <p:cNvPr id="38916" name="Rectangle 3">
            <a:extLst>
              <a:ext uri="{FF2B5EF4-FFF2-40B4-BE49-F238E27FC236}">
                <a16:creationId xmlns:a16="http://schemas.microsoft.com/office/drawing/2014/main" id="{667D57AA-2968-E549-A55A-42F2D989EDAA}"/>
              </a:ext>
            </a:extLst>
          </p:cNvPr>
          <p:cNvSpPr>
            <a:spLocks noGrp="1" noChangeArrowheads="1"/>
          </p:cNvSpPr>
          <p:nvPr>
            <p:ph type="body" idx="1"/>
          </p:nvPr>
        </p:nvSpPr>
        <p:spPr/>
        <p:txBody>
          <a:bodyPr/>
          <a:lstStyle/>
          <a:p>
            <a:pPr eaLnBrk="1" hangingPunct="1"/>
            <a:r>
              <a:rPr lang="en-US" altLang="zh-CN" sz="3200">
                <a:ea typeface="宋体" panose="02010600030101010101" pitchFamily="2" charset="-122"/>
              </a:rPr>
              <a:t>A “real” diode exhibits reverse-bias current, although small, </a:t>
            </a:r>
            <a:r>
              <a:rPr lang="en-US" altLang="zh-CN" sz="3200">
                <a:solidFill>
                  <a:srgbClr val="FF0000"/>
                </a:solidFill>
                <a:ea typeface="宋体" panose="02010600030101010101" pitchFamily="2" charset="-122"/>
              </a:rPr>
              <a:t>much larger than </a:t>
            </a:r>
            <a:r>
              <a:rPr lang="en-US" altLang="zh-CN" sz="3200" i="1">
                <a:solidFill>
                  <a:srgbClr val="FF0000"/>
                </a:solidFill>
                <a:ea typeface="宋体" panose="02010600030101010101" pitchFamily="2" charset="-122"/>
              </a:rPr>
              <a:t>I</a:t>
            </a:r>
            <a:r>
              <a:rPr lang="en-US" altLang="zh-CN" sz="3200" i="1" baseline="-25000">
                <a:solidFill>
                  <a:srgbClr val="FF0000"/>
                </a:solidFill>
                <a:ea typeface="宋体" panose="02010600030101010101" pitchFamily="2" charset="-122"/>
              </a:rPr>
              <a:t>S </a:t>
            </a:r>
            <a:r>
              <a:rPr lang="en-US" altLang="zh-CN" sz="3200" i="1">
                <a:solidFill>
                  <a:srgbClr val="FF0000"/>
                </a:solidFill>
                <a:ea typeface="宋体" panose="02010600030101010101" pitchFamily="2" charset="-122"/>
              </a:rPr>
              <a:t>.</a:t>
            </a:r>
          </a:p>
          <a:p>
            <a:pPr lvl="1" eaLnBrk="1" hangingPunct="1"/>
            <a:r>
              <a:rPr lang="en-US" altLang="zh-CN" sz="3200">
                <a:ea typeface="宋体" panose="02010600030101010101" pitchFamily="2" charset="-122"/>
              </a:rPr>
              <a:t>10</a:t>
            </a:r>
            <a:r>
              <a:rPr lang="en-US" altLang="zh-CN" sz="3200" baseline="30000">
                <a:ea typeface="宋体" panose="02010600030101010101" pitchFamily="2" charset="-122"/>
              </a:rPr>
              <a:t>-9</a:t>
            </a:r>
            <a:r>
              <a:rPr lang="en-US" altLang="zh-CN" sz="3200">
                <a:ea typeface="宋体" panose="02010600030101010101" pitchFamily="2" charset="-122"/>
              </a:rPr>
              <a:t> vs. 10</a:t>
            </a:r>
            <a:r>
              <a:rPr lang="en-US" altLang="zh-CN" sz="3200" baseline="30000">
                <a:ea typeface="宋体" panose="02010600030101010101" pitchFamily="2" charset="-122"/>
              </a:rPr>
              <a:t>-14</a:t>
            </a:r>
            <a:r>
              <a:rPr lang="en-US" altLang="zh-CN" sz="3200" i="1">
                <a:solidFill>
                  <a:srgbClr val="FF0000"/>
                </a:solidFill>
                <a:ea typeface="宋体" panose="02010600030101010101" pitchFamily="2" charset="-122"/>
              </a:rPr>
              <a:t>Amps</a:t>
            </a:r>
          </a:p>
          <a:p>
            <a:pPr eaLnBrk="1" hangingPunct="1"/>
            <a:r>
              <a:rPr lang="en-US" altLang="zh-CN" sz="3200">
                <a:ea typeface="宋体" panose="02010600030101010101" pitchFamily="2" charset="-122"/>
              </a:rPr>
              <a:t>A large part of this reverse current is attributed to</a:t>
            </a:r>
            <a:r>
              <a:rPr lang="en-US" altLang="zh-CN" sz="3200">
                <a:solidFill>
                  <a:srgbClr val="FF0000"/>
                </a:solidFill>
                <a:ea typeface="宋体" panose="02010600030101010101" pitchFamily="2" charset="-122"/>
              </a:rPr>
              <a:t> leakage effects.</a:t>
            </a:r>
          </a:p>
        </p:txBody>
      </p:sp>
      <p:sp>
        <p:nvSpPr>
          <p:cNvPr id="38917" name="文本框 1">
            <a:extLst>
              <a:ext uri="{FF2B5EF4-FFF2-40B4-BE49-F238E27FC236}">
                <a16:creationId xmlns:a16="http://schemas.microsoft.com/office/drawing/2014/main" id="{185CB240-EC9A-184E-AA3E-459C18A14CC2}"/>
              </a:ext>
            </a:extLst>
          </p:cNvPr>
          <p:cNvSpPr txBox="1">
            <a:spLocks noChangeArrowheads="1"/>
          </p:cNvSpPr>
          <p:nvPr/>
        </p:nvSpPr>
        <p:spPr bwMode="auto">
          <a:xfrm>
            <a:off x="6553200" y="2667000"/>
            <a:ext cx="9540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dirty="0">
                <a:ea typeface="宋体" panose="02010600030101010101" pitchFamily="2" charset="-122"/>
              </a:rPr>
              <a:t>实际值</a:t>
            </a:r>
          </a:p>
        </p:txBody>
      </p:sp>
      <p:sp>
        <p:nvSpPr>
          <p:cNvPr id="6" name="灯片编号占位符 1">
            <a:extLst>
              <a:ext uri="{FF2B5EF4-FFF2-40B4-BE49-F238E27FC236}">
                <a16:creationId xmlns:a16="http://schemas.microsoft.com/office/drawing/2014/main" id="{07D3F0B9-E36D-7347-AC58-97C910DF6EA4}"/>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21</a:t>
            </a:fld>
            <a:endParaRPr lang="en-US" altLang="zh-CN" dirty="0"/>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3652BA86-A48C-0641-9D08-A7510276068F}"/>
              </a:ext>
            </a:extLst>
          </p:cNvPr>
          <p:cNvSpPr>
            <a:spLocks noGrp="1" noChangeArrowheads="1"/>
          </p:cNvSpPr>
          <p:nvPr>
            <p:ph type="title"/>
          </p:nvPr>
        </p:nvSpPr>
        <p:spPr/>
        <p:txBody>
          <a:bodyPr/>
          <a:lstStyle/>
          <a:p>
            <a:pPr eaLnBrk="1" hangingPunct="1"/>
            <a:r>
              <a:rPr lang="en-US" altLang="zh-CN" sz="3200" b="0" dirty="0">
                <a:ea typeface="宋体" panose="02010600030101010101" pitchFamily="2" charset="-122"/>
              </a:rPr>
              <a:t>4.2.3.</a:t>
            </a:r>
            <a:r>
              <a:rPr lang="en-US" altLang="zh-CN" sz="3200" dirty="0">
                <a:ea typeface="宋体" panose="02010600030101010101" pitchFamily="2" charset="-122"/>
              </a:rPr>
              <a:t> The Breakdown Region</a:t>
            </a:r>
            <a:r>
              <a:rPr lang="zh-CN" altLang="en-US" sz="3200" dirty="0">
                <a:ea typeface="宋体" panose="02010600030101010101" pitchFamily="2" charset="-122"/>
              </a:rPr>
              <a:t>反向击穿区</a:t>
            </a:r>
            <a:endParaRPr lang="en-US" altLang="zh-CN" sz="3200" dirty="0">
              <a:ea typeface="宋体" panose="02010600030101010101" pitchFamily="2" charset="-122"/>
            </a:endParaRPr>
          </a:p>
        </p:txBody>
      </p:sp>
      <p:sp>
        <p:nvSpPr>
          <p:cNvPr id="39940" name="Rectangle 3">
            <a:extLst>
              <a:ext uri="{FF2B5EF4-FFF2-40B4-BE49-F238E27FC236}">
                <a16:creationId xmlns:a16="http://schemas.microsoft.com/office/drawing/2014/main" id="{209E885F-25C5-4847-9A2D-CD4E2C04FDE4}"/>
              </a:ext>
            </a:extLst>
          </p:cNvPr>
          <p:cNvSpPr>
            <a:spLocks noGrp="1" noChangeArrowheads="1"/>
          </p:cNvSpPr>
          <p:nvPr>
            <p:ph type="body" sz="half" idx="1"/>
          </p:nvPr>
        </p:nvSpPr>
        <p:spPr>
          <a:xfrm>
            <a:off x="152400" y="2057400"/>
            <a:ext cx="4305300" cy="4800600"/>
          </a:xfrm>
        </p:spPr>
        <p:txBody>
          <a:bodyPr/>
          <a:lstStyle/>
          <a:p>
            <a:pPr eaLnBrk="1" hangingPunct="1"/>
            <a:r>
              <a:rPr lang="en-US" altLang="zh-CN" sz="3200" dirty="0">
                <a:ea typeface="宋体" panose="02010600030101010101" pitchFamily="2" charset="-122"/>
              </a:rPr>
              <a:t>The </a:t>
            </a:r>
            <a:r>
              <a:rPr lang="en-US" altLang="zh-CN" sz="3200" dirty="0">
                <a:solidFill>
                  <a:srgbClr val="FF0000"/>
                </a:solidFill>
                <a:ea typeface="宋体" panose="02010600030101010101" pitchFamily="2" charset="-122"/>
              </a:rPr>
              <a:t>breakdown region </a:t>
            </a:r>
            <a:r>
              <a:rPr lang="en-US" altLang="zh-CN" sz="3200" dirty="0">
                <a:ea typeface="宋体" panose="02010600030101010101" pitchFamily="2" charset="-122"/>
              </a:rPr>
              <a:t>of operation is entered when </a:t>
            </a:r>
            <a:r>
              <a:rPr lang="en-US" altLang="zh-CN" sz="3200" i="1" dirty="0">
                <a:ea typeface="宋体" panose="02010600030101010101" pitchFamily="2" charset="-122"/>
              </a:rPr>
              <a:t>v</a:t>
            </a:r>
            <a:r>
              <a:rPr lang="en-US" altLang="zh-CN" sz="3200" dirty="0">
                <a:ea typeface="宋体" panose="02010600030101010101" pitchFamily="2" charset="-122"/>
              </a:rPr>
              <a:t> &lt; </a:t>
            </a:r>
            <a:r>
              <a:rPr lang="en-US" altLang="zh-CN" sz="3200" i="1" dirty="0">
                <a:ea typeface="宋体" panose="02010600030101010101" pitchFamily="2" charset="-122"/>
              </a:rPr>
              <a:t>V</a:t>
            </a:r>
            <a:r>
              <a:rPr lang="en-US" altLang="zh-CN" sz="3200" i="1" baseline="-25000" dirty="0">
                <a:solidFill>
                  <a:srgbClr val="C00000"/>
                </a:solidFill>
                <a:ea typeface="宋体" panose="02010600030101010101" pitchFamily="2" charset="-122"/>
              </a:rPr>
              <a:t>ZK</a:t>
            </a:r>
            <a:r>
              <a:rPr lang="en-US" altLang="zh-CN" sz="3200" i="1" dirty="0">
                <a:ea typeface="宋体" panose="02010600030101010101" pitchFamily="2" charset="-122"/>
              </a:rPr>
              <a:t>.</a:t>
            </a:r>
          </a:p>
          <a:p>
            <a:pPr lvl="1" eaLnBrk="1" hangingPunct="1"/>
            <a:r>
              <a:rPr lang="en-US" altLang="zh-CN" sz="3200" b="1" dirty="0">
                <a:solidFill>
                  <a:srgbClr val="C00000"/>
                </a:solidFill>
                <a:ea typeface="宋体" panose="02010600030101010101" pitchFamily="2" charset="-122"/>
              </a:rPr>
              <a:t>Z</a:t>
            </a:r>
            <a:r>
              <a:rPr lang="en-US" altLang="zh-CN" sz="3200" b="1" dirty="0">
                <a:solidFill>
                  <a:srgbClr val="3333FF"/>
                </a:solidFill>
                <a:ea typeface="宋体" panose="02010600030101010101" pitchFamily="2" charset="-122"/>
              </a:rPr>
              <a:t>ener-</a:t>
            </a:r>
            <a:r>
              <a:rPr lang="en-US" altLang="zh-CN" sz="3200" b="1" dirty="0">
                <a:solidFill>
                  <a:srgbClr val="C00000"/>
                </a:solidFill>
                <a:ea typeface="宋体" panose="02010600030101010101" pitchFamily="2" charset="-122"/>
              </a:rPr>
              <a:t>K</a:t>
            </a:r>
            <a:r>
              <a:rPr lang="en-US" altLang="zh-CN" sz="3200" b="1" dirty="0">
                <a:solidFill>
                  <a:srgbClr val="3333FF"/>
                </a:solidFill>
                <a:ea typeface="宋体" panose="02010600030101010101" pitchFamily="2" charset="-122"/>
              </a:rPr>
              <a:t>nee Voltage (</a:t>
            </a:r>
            <a:r>
              <a:rPr lang="en-US" altLang="zh-CN" sz="3200" b="1" i="1" dirty="0">
                <a:solidFill>
                  <a:srgbClr val="3333FF"/>
                </a:solidFill>
                <a:ea typeface="宋体" panose="02010600030101010101" pitchFamily="2" charset="-122"/>
              </a:rPr>
              <a:t>V</a:t>
            </a:r>
            <a:r>
              <a:rPr lang="en-US" altLang="zh-CN" sz="3200" b="1" i="1" baseline="-25000" dirty="0">
                <a:solidFill>
                  <a:srgbClr val="3333FF"/>
                </a:solidFill>
                <a:ea typeface="宋体" panose="02010600030101010101" pitchFamily="2" charset="-122"/>
              </a:rPr>
              <a:t>ZK</a:t>
            </a:r>
            <a:r>
              <a:rPr lang="en-US" altLang="zh-CN" sz="3200" b="1" dirty="0">
                <a:solidFill>
                  <a:srgbClr val="3333FF"/>
                </a:solidFill>
                <a:ea typeface="宋体" panose="02010600030101010101" pitchFamily="2" charset="-122"/>
              </a:rPr>
              <a:t>)</a:t>
            </a:r>
          </a:p>
          <a:p>
            <a:pPr eaLnBrk="1" hangingPunct="1"/>
            <a:r>
              <a:rPr lang="en-US" altLang="zh-CN" sz="3200" dirty="0">
                <a:ea typeface="宋体" panose="02010600030101010101" pitchFamily="2" charset="-122"/>
              </a:rPr>
              <a:t>This is normally</a:t>
            </a:r>
            <a:r>
              <a:rPr lang="en-US" altLang="zh-CN" sz="3200" dirty="0">
                <a:solidFill>
                  <a:srgbClr val="3333FF"/>
                </a:solidFill>
                <a:ea typeface="宋体" panose="02010600030101010101" pitchFamily="2" charset="-122"/>
              </a:rPr>
              <a:t> </a:t>
            </a:r>
            <a:r>
              <a:rPr lang="en-US" altLang="zh-CN" sz="3200" dirty="0">
                <a:solidFill>
                  <a:srgbClr val="FF0000"/>
                </a:solidFill>
                <a:ea typeface="宋体" panose="02010600030101010101" pitchFamily="2" charset="-122"/>
              </a:rPr>
              <a:t>non-destructive.</a:t>
            </a:r>
            <a:r>
              <a:rPr lang="zh-CN" altLang="en-US" sz="3200" dirty="0">
                <a:solidFill>
                  <a:srgbClr val="FF0000"/>
                </a:solidFill>
                <a:ea typeface="宋体" panose="02010600030101010101" pitchFamily="2" charset="-122"/>
              </a:rPr>
              <a:t> </a:t>
            </a:r>
            <a:r>
              <a:rPr lang="zh-CN" altLang="en-US" sz="2400" dirty="0">
                <a:solidFill>
                  <a:srgbClr val="C00000"/>
                </a:solidFill>
                <a:ea typeface="宋体" panose="02010600030101010101" pitchFamily="2" charset="-122"/>
              </a:rPr>
              <a:t>非破坏性的</a:t>
            </a:r>
            <a:endParaRPr lang="en-US" altLang="zh-CN" sz="2400" dirty="0">
              <a:solidFill>
                <a:srgbClr val="C00000"/>
              </a:solidFill>
              <a:ea typeface="宋体" panose="02010600030101010101" pitchFamily="2" charset="-122"/>
            </a:endParaRPr>
          </a:p>
          <a:p>
            <a:pPr eaLnBrk="1" hangingPunct="1"/>
            <a:r>
              <a:rPr lang="zh-CN" altLang="en-US" sz="2400" dirty="0">
                <a:ea typeface="宋体" panose="02010600030101010101" pitchFamily="2" charset="-122"/>
              </a:rPr>
              <a:t>电压基本不变，也可用作</a:t>
            </a:r>
            <a:r>
              <a:rPr lang="en-US" altLang="zh-CN" sz="2400" b="1" dirty="0">
                <a:solidFill>
                  <a:srgbClr val="00B050"/>
                </a:solidFill>
                <a:ea typeface="宋体" panose="02010600030101010101" pitchFamily="2" charset="-122"/>
              </a:rPr>
              <a:t>voltage</a:t>
            </a:r>
            <a:r>
              <a:rPr lang="zh-CN" altLang="en-US" sz="2400" b="1" dirty="0">
                <a:solidFill>
                  <a:srgbClr val="00B050"/>
                </a:solidFill>
                <a:ea typeface="宋体" panose="02010600030101010101" pitchFamily="2" charset="-122"/>
              </a:rPr>
              <a:t> </a:t>
            </a:r>
            <a:r>
              <a:rPr lang="en-US" altLang="zh-CN" sz="2400" b="1" dirty="0">
                <a:solidFill>
                  <a:srgbClr val="00B050"/>
                </a:solidFill>
                <a:ea typeface="宋体" panose="02010600030101010101" pitchFamily="2" charset="-122"/>
              </a:rPr>
              <a:t>regulator</a:t>
            </a:r>
            <a:r>
              <a:rPr lang="zh-CN" altLang="en-US" sz="2400" b="1" dirty="0">
                <a:solidFill>
                  <a:srgbClr val="00B050"/>
                </a:solidFill>
                <a:ea typeface="宋体" panose="02010600030101010101" pitchFamily="2" charset="-122"/>
              </a:rPr>
              <a:t> </a:t>
            </a:r>
            <a:r>
              <a:rPr lang="en-US" altLang="zh-CN" sz="2400" dirty="0">
                <a:ea typeface="宋体" panose="02010600030101010101" pitchFamily="2" charset="-122"/>
              </a:rPr>
              <a:t>(</a:t>
            </a:r>
            <a:r>
              <a:rPr lang="zh-CN" altLang="en-US" sz="2400" dirty="0">
                <a:ea typeface="宋体" panose="02010600030101010101" pitchFamily="2" charset="-122"/>
              </a:rPr>
              <a:t>稳压器</a:t>
            </a:r>
            <a:r>
              <a:rPr lang="en-US" altLang="zh-CN" sz="2400" dirty="0">
                <a:ea typeface="宋体" panose="02010600030101010101" pitchFamily="2" charset="-122"/>
              </a:rPr>
              <a:t>)</a:t>
            </a:r>
            <a:endParaRPr lang="en-US" altLang="zh-CN" sz="3200" dirty="0">
              <a:ea typeface="宋体" panose="02010600030101010101" pitchFamily="2" charset="-122"/>
            </a:endParaRPr>
          </a:p>
        </p:txBody>
      </p:sp>
      <p:pic>
        <p:nvPicPr>
          <p:cNvPr id="39943" name="Picture 7" descr="se04F08">
            <a:extLst>
              <a:ext uri="{FF2B5EF4-FFF2-40B4-BE49-F238E27FC236}">
                <a16:creationId xmlns:a16="http://schemas.microsoft.com/office/drawing/2014/main" id="{41838BB4-603F-0345-8240-DF411089A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092325"/>
            <a:ext cx="4340225" cy="348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4" name="Rectangle 7">
            <a:extLst>
              <a:ext uri="{FF2B5EF4-FFF2-40B4-BE49-F238E27FC236}">
                <a16:creationId xmlns:a16="http://schemas.microsoft.com/office/drawing/2014/main" id="{D13EE896-5FD7-7442-82F3-277318A65D50}"/>
              </a:ext>
            </a:extLst>
          </p:cNvPr>
          <p:cNvSpPr>
            <a:spLocks noChangeArrowheads="1"/>
          </p:cNvSpPr>
          <p:nvPr/>
        </p:nvSpPr>
        <p:spPr bwMode="auto">
          <a:xfrm>
            <a:off x="4572000" y="2057400"/>
            <a:ext cx="914400" cy="3505200"/>
          </a:xfrm>
          <a:prstGeom prst="rect">
            <a:avLst/>
          </a:prstGeom>
          <a:solidFill>
            <a:srgbClr val="008000">
              <a:alpha val="25098"/>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39945" name="Line 8">
            <a:extLst>
              <a:ext uri="{FF2B5EF4-FFF2-40B4-BE49-F238E27FC236}">
                <a16:creationId xmlns:a16="http://schemas.microsoft.com/office/drawing/2014/main" id="{BD85FD08-7696-6848-92E5-F312D97EFCF3}"/>
              </a:ext>
            </a:extLst>
          </p:cNvPr>
          <p:cNvSpPr>
            <a:spLocks noChangeShapeType="1"/>
          </p:cNvSpPr>
          <p:nvPr/>
        </p:nvSpPr>
        <p:spPr bwMode="auto">
          <a:xfrm flipV="1">
            <a:off x="5029200" y="5562600"/>
            <a:ext cx="0" cy="6096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46" name="Text Box 9">
            <a:extLst>
              <a:ext uri="{FF2B5EF4-FFF2-40B4-BE49-F238E27FC236}">
                <a16:creationId xmlns:a16="http://schemas.microsoft.com/office/drawing/2014/main" id="{529DAFA6-1D1C-DE4B-8AEC-1E8061E9DEAD}"/>
              </a:ext>
            </a:extLst>
          </p:cNvPr>
          <p:cNvSpPr txBox="1">
            <a:spLocks noChangeArrowheads="1"/>
          </p:cNvSpPr>
          <p:nvPr/>
        </p:nvSpPr>
        <p:spPr bwMode="auto">
          <a:xfrm>
            <a:off x="4724400" y="6096000"/>
            <a:ext cx="4191000" cy="57943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sz="3200">
                <a:solidFill>
                  <a:srgbClr val="FF0000"/>
                </a:solidFill>
                <a:ea typeface="宋体" panose="02010600030101010101" pitchFamily="2" charset="-122"/>
              </a:rPr>
              <a:t>breakdown region</a:t>
            </a:r>
            <a:endParaRPr lang="en-US" altLang="zh-CN" sz="3200">
              <a:ea typeface="宋体" panose="02010600030101010101" pitchFamily="2" charset="-122"/>
            </a:endParaRPr>
          </a:p>
        </p:txBody>
      </p:sp>
      <p:sp>
        <p:nvSpPr>
          <p:cNvPr id="2" name="文本框 1">
            <a:extLst>
              <a:ext uri="{FF2B5EF4-FFF2-40B4-BE49-F238E27FC236}">
                <a16:creationId xmlns:a16="http://schemas.microsoft.com/office/drawing/2014/main" id="{8D05A7FC-E2AA-FE40-BCB4-9A10D9837CE8}"/>
              </a:ext>
            </a:extLst>
          </p:cNvPr>
          <p:cNvSpPr txBox="1"/>
          <p:nvPr/>
        </p:nvSpPr>
        <p:spPr>
          <a:xfrm>
            <a:off x="4838701" y="243606"/>
            <a:ext cx="3962398" cy="830997"/>
          </a:xfrm>
          <a:prstGeom prst="rect">
            <a:avLst/>
          </a:prstGeom>
          <a:noFill/>
        </p:spPr>
        <p:txBody>
          <a:bodyPr wrap="square" rtlCol="0">
            <a:spAutoFit/>
          </a:bodyPr>
          <a:lstStyle/>
          <a:p>
            <a:r>
              <a:rPr kumimoji="1" lang="zh-CN" altLang="en-US" b="1" dirty="0">
                <a:solidFill>
                  <a:srgbClr val="C00000"/>
                </a:solidFill>
              </a:rPr>
              <a:t>稳压器</a:t>
            </a:r>
            <a:r>
              <a:rPr kumimoji="1" lang="zh-CN" altLang="en-US" dirty="0"/>
              <a:t>：电压基本保持不变，当</a:t>
            </a:r>
            <a:r>
              <a:rPr kumimoji="1" lang="en-US" altLang="zh-CN" dirty="0"/>
              <a:t>①</a:t>
            </a:r>
            <a:r>
              <a:rPr kumimoji="1" lang="zh-CN" altLang="en-US" dirty="0"/>
              <a:t>负载有变化时；</a:t>
            </a:r>
            <a:r>
              <a:rPr kumimoji="1" lang="en-US" altLang="zh-CN" dirty="0"/>
              <a:t>②</a:t>
            </a:r>
            <a:r>
              <a:rPr kumimoji="1" lang="zh-CN" altLang="en-US" dirty="0"/>
              <a:t>供电电压有变化时</a:t>
            </a:r>
            <a:endParaRPr kumimoji="1" lang="en-US" altLang="zh-CN" dirty="0"/>
          </a:p>
          <a:p>
            <a:r>
              <a:rPr kumimoji="1" lang="zh-CN" altLang="en-US" dirty="0">
                <a:solidFill>
                  <a:srgbClr val="C00000"/>
                </a:solidFill>
              </a:rPr>
              <a:t>二极管两个区域都可以用作稳压器</a:t>
            </a:r>
          </a:p>
        </p:txBody>
      </p:sp>
      <p:cxnSp>
        <p:nvCxnSpPr>
          <p:cNvPr id="4" name="直线箭头连接符 3">
            <a:extLst>
              <a:ext uri="{FF2B5EF4-FFF2-40B4-BE49-F238E27FC236}">
                <a16:creationId xmlns:a16="http://schemas.microsoft.com/office/drawing/2014/main" id="{616D11DF-EA09-AF4E-BC8F-8BDB7212BD6A}"/>
              </a:ext>
            </a:extLst>
          </p:cNvPr>
          <p:cNvCxnSpPr/>
          <p:nvPr/>
        </p:nvCxnSpPr>
        <p:spPr bwMode="auto">
          <a:xfrm flipH="1">
            <a:off x="5029200" y="1143000"/>
            <a:ext cx="457200" cy="152400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直线箭头连接符 5">
            <a:extLst>
              <a:ext uri="{FF2B5EF4-FFF2-40B4-BE49-F238E27FC236}">
                <a16:creationId xmlns:a16="http://schemas.microsoft.com/office/drawing/2014/main" id="{8CBAE174-88C9-3043-A0BE-5C0BCF983640}"/>
              </a:ext>
            </a:extLst>
          </p:cNvPr>
          <p:cNvCxnSpPr/>
          <p:nvPr/>
        </p:nvCxnSpPr>
        <p:spPr bwMode="auto">
          <a:xfrm>
            <a:off x="5486400" y="1127412"/>
            <a:ext cx="2667000" cy="153958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灯片编号占位符 1">
            <a:extLst>
              <a:ext uri="{FF2B5EF4-FFF2-40B4-BE49-F238E27FC236}">
                <a16:creationId xmlns:a16="http://schemas.microsoft.com/office/drawing/2014/main" id="{E52F9D3A-1AEB-004B-9951-CBAD3492055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22</a:t>
            </a:fld>
            <a:endParaRPr lang="en-US" altLang="zh-CN" dirty="0"/>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6">
            <a:extLst>
              <a:ext uri="{FF2B5EF4-FFF2-40B4-BE49-F238E27FC236}">
                <a16:creationId xmlns:a16="http://schemas.microsoft.com/office/drawing/2014/main" id="{4BCCD5CB-11AD-4D48-BB73-95AFE0D037FB}"/>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41987" name="Rectangle 4">
            <a:extLst>
              <a:ext uri="{FF2B5EF4-FFF2-40B4-BE49-F238E27FC236}">
                <a16:creationId xmlns:a16="http://schemas.microsoft.com/office/drawing/2014/main" id="{650F658E-6D64-CF48-B053-3DE3AB7104F2}"/>
              </a:ext>
            </a:extLst>
          </p:cNvPr>
          <p:cNvSpPr>
            <a:spLocks noChangeArrowheads="1"/>
          </p:cNvSpPr>
          <p:nvPr/>
        </p:nvSpPr>
        <p:spPr bwMode="auto">
          <a:xfrm>
            <a:off x="0" y="0"/>
            <a:ext cx="9144000" cy="6858000"/>
          </a:xfrm>
          <a:prstGeom prst="rect">
            <a:avLst/>
          </a:prstGeom>
          <a:solidFill>
            <a:schemeClr val="bg1">
              <a:alpha val="949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pic>
        <p:nvPicPr>
          <p:cNvPr id="41988" name="Picture 7" descr="se04F08">
            <a:extLst>
              <a:ext uri="{FF2B5EF4-FFF2-40B4-BE49-F238E27FC236}">
                <a16:creationId xmlns:a16="http://schemas.microsoft.com/office/drawing/2014/main" id="{95898E23-9015-7343-A69E-A548A30C99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882650"/>
            <a:ext cx="7162800" cy="574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Rectangle 16">
            <a:extLst>
              <a:ext uri="{FF2B5EF4-FFF2-40B4-BE49-F238E27FC236}">
                <a16:creationId xmlns:a16="http://schemas.microsoft.com/office/drawing/2014/main" id="{62AD5E24-EFA9-7E43-A253-10FC5ED18664}"/>
              </a:ext>
            </a:extLst>
          </p:cNvPr>
          <p:cNvSpPr>
            <a:spLocks noChangeArrowheads="1"/>
          </p:cNvSpPr>
          <p:nvPr/>
        </p:nvSpPr>
        <p:spPr bwMode="auto">
          <a:xfrm>
            <a:off x="5257800" y="914400"/>
            <a:ext cx="3429000" cy="5715000"/>
          </a:xfrm>
          <a:prstGeom prst="rect">
            <a:avLst/>
          </a:prstGeom>
          <a:solidFill>
            <a:srgbClr val="FF0000">
              <a:alpha val="25098"/>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41990" name="Rectangle 17">
            <a:extLst>
              <a:ext uri="{FF2B5EF4-FFF2-40B4-BE49-F238E27FC236}">
                <a16:creationId xmlns:a16="http://schemas.microsoft.com/office/drawing/2014/main" id="{1671B50D-FEC6-C044-ABF0-EC66285B04E5}"/>
              </a:ext>
            </a:extLst>
          </p:cNvPr>
          <p:cNvSpPr>
            <a:spLocks noChangeArrowheads="1"/>
          </p:cNvSpPr>
          <p:nvPr/>
        </p:nvSpPr>
        <p:spPr bwMode="auto">
          <a:xfrm>
            <a:off x="3886200" y="914400"/>
            <a:ext cx="1371600" cy="5715000"/>
          </a:xfrm>
          <a:prstGeom prst="rect">
            <a:avLst/>
          </a:prstGeom>
          <a:solidFill>
            <a:srgbClr val="008000">
              <a:alpha val="25098"/>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41991" name="Rectangle 18">
            <a:extLst>
              <a:ext uri="{FF2B5EF4-FFF2-40B4-BE49-F238E27FC236}">
                <a16:creationId xmlns:a16="http://schemas.microsoft.com/office/drawing/2014/main" id="{DBA14863-2A19-2E4A-A774-038F4C1F76CF}"/>
              </a:ext>
            </a:extLst>
          </p:cNvPr>
          <p:cNvSpPr>
            <a:spLocks noChangeArrowheads="1"/>
          </p:cNvSpPr>
          <p:nvPr/>
        </p:nvSpPr>
        <p:spPr bwMode="auto">
          <a:xfrm>
            <a:off x="2057400" y="914400"/>
            <a:ext cx="1828800" cy="5715000"/>
          </a:xfrm>
          <a:prstGeom prst="rect">
            <a:avLst/>
          </a:prstGeom>
          <a:solidFill>
            <a:srgbClr val="3333FF">
              <a:alpha val="25098"/>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41992" name="Rectangle 19">
            <a:extLst>
              <a:ext uri="{FF2B5EF4-FFF2-40B4-BE49-F238E27FC236}">
                <a16:creationId xmlns:a16="http://schemas.microsoft.com/office/drawing/2014/main" id="{72658083-9F2A-5242-9A3F-B22EF089AD86}"/>
              </a:ext>
            </a:extLst>
          </p:cNvPr>
          <p:cNvSpPr>
            <a:spLocks noChangeArrowheads="1"/>
          </p:cNvSpPr>
          <p:nvPr/>
        </p:nvSpPr>
        <p:spPr bwMode="auto">
          <a:xfrm>
            <a:off x="533400" y="914400"/>
            <a:ext cx="1524000" cy="5715000"/>
          </a:xfrm>
          <a:prstGeom prst="rect">
            <a:avLst/>
          </a:prstGeom>
          <a:solidFill>
            <a:srgbClr val="D60093">
              <a:alpha val="25098"/>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graphicFrame>
        <p:nvGraphicFramePr>
          <p:cNvPr id="41993" name="Object 6">
            <a:extLst>
              <a:ext uri="{FF2B5EF4-FFF2-40B4-BE49-F238E27FC236}">
                <a16:creationId xmlns:a16="http://schemas.microsoft.com/office/drawing/2014/main" id="{DFD2BC14-8117-824E-935B-BAFD637FBD54}"/>
              </a:ext>
            </a:extLst>
          </p:cNvPr>
          <p:cNvGraphicFramePr>
            <a:graphicFrameLocks noGrp="1" noChangeAspect="1"/>
          </p:cNvGraphicFramePr>
          <p:nvPr>
            <p:ph sz="quarter" idx="1"/>
          </p:nvPr>
        </p:nvGraphicFramePr>
        <p:xfrm>
          <a:off x="2417763" y="990600"/>
          <a:ext cx="1087437" cy="603250"/>
        </p:xfrm>
        <a:graphic>
          <a:graphicData uri="http://schemas.openxmlformats.org/presentationml/2006/ole">
            <mc:AlternateContent xmlns:mc="http://schemas.openxmlformats.org/markup-compatibility/2006">
              <mc:Choice xmlns:v="urn:schemas-microsoft-com:vml" Requires="v">
                <p:oleObj name="Equation" r:id="rId3" imgW="7899400" imgH="4394200" progId="Equation.DSMT4">
                  <p:embed/>
                </p:oleObj>
              </mc:Choice>
              <mc:Fallback>
                <p:oleObj name="Equation" r:id="rId3" imgW="7899400" imgH="439420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7763" y="990600"/>
                        <a:ext cx="1087437" cy="603250"/>
                      </a:xfrm>
                      <a:prstGeom prst="rect">
                        <a:avLst/>
                      </a:prstGeom>
                      <a:solidFill>
                        <a:schemeClr val="bg1"/>
                      </a:solidFill>
                      <a:ln>
                        <a:noFill/>
                      </a:ln>
                      <a:effectLst/>
                      <a:extLst>
                        <a:ext uri="{91240B29-F687-4F45-9708-019B960494DF}">
                          <a14:hiddenLine xmlns:a14="http://schemas.microsoft.com/office/drawing/2010/main" w="76200" cmpd="sng">
                            <a:solidFill>
                              <a:srgbClr val="FFFFC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994" name="Object 20">
            <a:extLst>
              <a:ext uri="{FF2B5EF4-FFF2-40B4-BE49-F238E27FC236}">
                <a16:creationId xmlns:a16="http://schemas.microsoft.com/office/drawing/2014/main" id="{0D7F4A26-CEFC-E944-975B-35B77B17C05A}"/>
              </a:ext>
            </a:extLst>
          </p:cNvPr>
          <p:cNvGraphicFramePr>
            <a:graphicFrameLocks noGrp="1" noChangeAspect="1"/>
          </p:cNvGraphicFramePr>
          <p:nvPr>
            <p:ph sz="quarter" idx="2"/>
          </p:nvPr>
        </p:nvGraphicFramePr>
        <p:xfrm>
          <a:off x="609600" y="990600"/>
          <a:ext cx="1343025" cy="611188"/>
        </p:xfrm>
        <a:graphic>
          <a:graphicData uri="http://schemas.openxmlformats.org/presentationml/2006/ole">
            <mc:AlternateContent xmlns:mc="http://schemas.openxmlformats.org/markup-compatibility/2006">
              <mc:Choice xmlns:v="urn:schemas-microsoft-com:vml" Requires="v">
                <p:oleObj name="Equation" r:id="rId5" imgW="9652000" imgH="4394200" progId="Equation.DSMT4">
                  <p:embed/>
                </p:oleObj>
              </mc:Choice>
              <mc:Fallback>
                <p:oleObj name="Equation" r:id="rId5" imgW="9652000" imgH="4394200" progId="Equation.DSMT4">
                  <p:embed/>
                  <p:pic>
                    <p:nvPicPr>
                      <p:cNvPr id="0" name="Object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990600"/>
                        <a:ext cx="1343025" cy="611188"/>
                      </a:xfrm>
                      <a:prstGeom prst="rect">
                        <a:avLst/>
                      </a:prstGeom>
                      <a:solidFill>
                        <a:schemeClr val="bg1"/>
                      </a:solidFill>
                      <a:ln>
                        <a:noFill/>
                      </a:ln>
                      <a:effectLst/>
                      <a:extLst>
                        <a:ext uri="{91240B29-F687-4F45-9708-019B960494DF}">
                          <a14:hiddenLine xmlns:a14="http://schemas.microsoft.com/office/drawing/2010/main" w="76200" cmpd="sng">
                            <a:solidFill>
                              <a:srgbClr val="FFFFC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995" name="Line 9">
            <a:extLst>
              <a:ext uri="{FF2B5EF4-FFF2-40B4-BE49-F238E27FC236}">
                <a16:creationId xmlns:a16="http://schemas.microsoft.com/office/drawing/2014/main" id="{AF2BA6D2-3989-9442-B88A-145D2DF8EF16}"/>
              </a:ext>
            </a:extLst>
          </p:cNvPr>
          <p:cNvSpPr>
            <a:spLocks noChangeShapeType="1"/>
          </p:cNvSpPr>
          <p:nvPr/>
        </p:nvSpPr>
        <p:spPr bwMode="auto">
          <a:xfrm>
            <a:off x="2057400" y="914400"/>
            <a:ext cx="0" cy="571500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6" name="Line 10">
            <a:extLst>
              <a:ext uri="{FF2B5EF4-FFF2-40B4-BE49-F238E27FC236}">
                <a16:creationId xmlns:a16="http://schemas.microsoft.com/office/drawing/2014/main" id="{C990CDB4-DFCF-7545-94A7-FE6C7F09AA6B}"/>
              </a:ext>
            </a:extLst>
          </p:cNvPr>
          <p:cNvSpPr>
            <a:spLocks noChangeShapeType="1"/>
          </p:cNvSpPr>
          <p:nvPr/>
        </p:nvSpPr>
        <p:spPr bwMode="auto">
          <a:xfrm>
            <a:off x="3886200" y="914400"/>
            <a:ext cx="0" cy="571500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7" name="Line 11">
            <a:extLst>
              <a:ext uri="{FF2B5EF4-FFF2-40B4-BE49-F238E27FC236}">
                <a16:creationId xmlns:a16="http://schemas.microsoft.com/office/drawing/2014/main" id="{FC204716-26EC-A547-A9EE-121A404160EA}"/>
              </a:ext>
            </a:extLst>
          </p:cNvPr>
          <p:cNvSpPr>
            <a:spLocks noChangeShapeType="1"/>
          </p:cNvSpPr>
          <p:nvPr/>
        </p:nvSpPr>
        <p:spPr bwMode="auto">
          <a:xfrm>
            <a:off x="5257800" y="914400"/>
            <a:ext cx="0" cy="571500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8" name="Text Box 12">
            <a:extLst>
              <a:ext uri="{FF2B5EF4-FFF2-40B4-BE49-F238E27FC236}">
                <a16:creationId xmlns:a16="http://schemas.microsoft.com/office/drawing/2014/main" id="{F0548F67-DDD9-4741-8F50-681014E369BD}"/>
              </a:ext>
            </a:extLst>
          </p:cNvPr>
          <p:cNvSpPr txBox="1">
            <a:spLocks noChangeArrowheads="1"/>
          </p:cNvSpPr>
          <p:nvPr/>
        </p:nvSpPr>
        <p:spPr bwMode="auto">
          <a:xfrm rot="16200000">
            <a:off x="1104900" y="5676900"/>
            <a:ext cx="12954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i="1" dirty="0">
                <a:solidFill>
                  <a:srgbClr val="FF0000"/>
                </a:solidFill>
                <a:ea typeface="宋体" panose="02010600030101010101" pitchFamily="2" charset="-122"/>
              </a:rPr>
              <a:t>V </a:t>
            </a:r>
            <a:r>
              <a:rPr lang="en-US" altLang="zh-CN" dirty="0">
                <a:solidFill>
                  <a:srgbClr val="FF0000"/>
                </a:solidFill>
                <a:ea typeface="宋体" panose="02010600030101010101" pitchFamily="2" charset="-122"/>
              </a:rPr>
              <a:t>=</a:t>
            </a:r>
            <a:r>
              <a:rPr lang="en-US" altLang="zh-CN" i="1" dirty="0">
                <a:solidFill>
                  <a:srgbClr val="FF0000"/>
                </a:solidFill>
                <a:ea typeface="宋体" panose="02010600030101010101" pitchFamily="2" charset="-122"/>
              </a:rPr>
              <a:t> -V</a:t>
            </a:r>
            <a:r>
              <a:rPr lang="en-US" altLang="zh-CN" i="1" baseline="-25000" dirty="0">
                <a:solidFill>
                  <a:srgbClr val="FF0000"/>
                </a:solidFill>
                <a:ea typeface="宋体" panose="02010600030101010101" pitchFamily="2" charset="-122"/>
              </a:rPr>
              <a:t>ZK</a:t>
            </a:r>
          </a:p>
        </p:txBody>
      </p:sp>
      <p:sp>
        <p:nvSpPr>
          <p:cNvPr id="41999" name="Text Box 13">
            <a:extLst>
              <a:ext uri="{FF2B5EF4-FFF2-40B4-BE49-F238E27FC236}">
                <a16:creationId xmlns:a16="http://schemas.microsoft.com/office/drawing/2014/main" id="{72AC68E7-77C1-2F49-BEE0-A8855040F674}"/>
              </a:ext>
            </a:extLst>
          </p:cNvPr>
          <p:cNvSpPr txBox="1">
            <a:spLocks noChangeArrowheads="1"/>
          </p:cNvSpPr>
          <p:nvPr/>
        </p:nvSpPr>
        <p:spPr bwMode="auto">
          <a:xfrm rot="16200000">
            <a:off x="2933700" y="5676900"/>
            <a:ext cx="12954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i="1" dirty="0">
                <a:solidFill>
                  <a:srgbClr val="FF0000"/>
                </a:solidFill>
                <a:ea typeface="宋体" panose="02010600030101010101" pitchFamily="2" charset="-122"/>
              </a:rPr>
              <a:t>V </a:t>
            </a:r>
            <a:r>
              <a:rPr lang="en-US" altLang="zh-CN" dirty="0">
                <a:solidFill>
                  <a:srgbClr val="FF0000"/>
                </a:solidFill>
                <a:ea typeface="宋体" panose="02010600030101010101" pitchFamily="2" charset="-122"/>
              </a:rPr>
              <a:t>=</a:t>
            </a:r>
            <a:r>
              <a:rPr lang="en-US" altLang="zh-CN" i="1" dirty="0">
                <a:solidFill>
                  <a:srgbClr val="FF0000"/>
                </a:solidFill>
                <a:ea typeface="宋体" panose="02010600030101010101" pitchFamily="2" charset="-122"/>
              </a:rPr>
              <a:t> -V</a:t>
            </a:r>
            <a:r>
              <a:rPr lang="en-US" altLang="zh-CN" i="1" baseline="-25000" dirty="0">
                <a:solidFill>
                  <a:srgbClr val="FF0000"/>
                </a:solidFill>
                <a:ea typeface="宋体" panose="02010600030101010101" pitchFamily="2" charset="-122"/>
              </a:rPr>
              <a:t>T</a:t>
            </a:r>
          </a:p>
        </p:txBody>
      </p:sp>
      <p:sp>
        <p:nvSpPr>
          <p:cNvPr id="42000" name="Text Box 14">
            <a:extLst>
              <a:ext uri="{FF2B5EF4-FFF2-40B4-BE49-F238E27FC236}">
                <a16:creationId xmlns:a16="http://schemas.microsoft.com/office/drawing/2014/main" id="{78259391-1837-AA43-AB8C-AB80A84B5C84}"/>
              </a:ext>
            </a:extLst>
          </p:cNvPr>
          <p:cNvSpPr txBox="1">
            <a:spLocks noChangeArrowheads="1"/>
          </p:cNvSpPr>
          <p:nvPr/>
        </p:nvSpPr>
        <p:spPr bwMode="auto">
          <a:xfrm rot="16200000">
            <a:off x="4305300" y="5676900"/>
            <a:ext cx="12954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i="1" dirty="0">
                <a:solidFill>
                  <a:srgbClr val="FF0000"/>
                </a:solidFill>
                <a:ea typeface="宋体" panose="02010600030101010101" pitchFamily="2" charset="-122"/>
              </a:rPr>
              <a:t>V </a:t>
            </a:r>
            <a:r>
              <a:rPr lang="en-US" altLang="zh-CN" dirty="0">
                <a:solidFill>
                  <a:srgbClr val="FF0000"/>
                </a:solidFill>
                <a:ea typeface="宋体" panose="02010600030101010101" pitchFamily="2" charset="-122"/>
              </a:rPr>
              <a:t>=</a:t>
            </a:r>
            <a:r>
              <a:rPr lang="en-US" altLang="zh-CN" i="1" dirty="0">
                <a:solidFill>
                  <a:srgbClr val="FF0000"/>
                </a:solidFill>
                <a:ea typeface="宋体" panose="02010600030101010101" pitchFamily="2" charset="-122"/>
              </a:rPr>
              <a:t> </a:t>
            </a:r>
            <a:r>
              <a:rPr lang="en-US" altLang="zh-CN" dirty="0">
                <a:solidFill>
                  <a:srgbClr val="FF0000"/>
                </a:solidFill>
                <a:ea typeface="宋体" panose="02010600030101010101" pitchFamily="2" charset="-122"/>
              </a:rPr>
              <a:t>10</a:t>
            </a:r>
            <a:r>
              <a:rPr lang="en-US" altLang="zh-CN" i="1" dirty="0">
                <a:solidFill>
                  <a:srgbClr val="FF0000"/>
                </a:solidFill>
                <a:ea typeface="宋体" panose="02010600030101010101" pitchFamily="2" charset="-122"/>
              </a:rPr>
              <a:t>V</a:t>
            </a:r>
            <a:r>
              <a:rPr lang="en-US" altLang="zh-CN" i="1" baseline="-25000" dirty="0">
                <a:solidFill>
                  <a:srgbClr val="FF0000"/>
                </a:solidFill>
                <a:ea typeface="宋体" panose="02010600030101010101" pitchFamily="2" charset="-122"/>
              </a:rPr>
              <a:t>T</a:t>
            </a:r>
          </a:p>
        </p:txBody>
      </p:sp>
      <p:sp>
        <p:nvSpPr>
          <p:cNvPr id="42001" name="Line 32">
            <a:extLst>
              <a:ext uri="{FF2B5EF4-FFF2-40B4-BE49-F238E27FC236}">
                <a16:creationId xmlns:a16="http://schemas.microsoft.com/office/drawing/2014/main" id="{232C3B2B-9EDF-E044-8C27-8319E2533BB4}"/>
              </a:ext>
            </a:extLst>
          </p:cNvPr>
          <p:cNvSpPr>
            <a:spLocks noChangeShapeType="1"/>
          </p:cNvSpPr>
          <p:nvPr/>
        </p:nvSpPr>
        <p:spPr bwMode="auto">
          <a:xfrm>
            <a:off x="2057400" y="457200"/>
            <a:ext cx="6629400" cy="0"/>
          </a:xfrm>
          <a:prstGeom prst="line">
            <a:avLst/>
          </a:prstGeom>
          <a:noFill/>
          <a:ln w="38100">
            <a:solidFill>
              <a:srgbClr val="008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42002" name="Object 29">
            <a:extLst>
              <a:ext uri="{FF2B5EF4-FFF2-40B4-BE49-F238E27FC236}">
                <a16:creationId xmlns:a16="http://schemas.microsoft.com/office/drawing/2014/main" id="{5507840F-1124-654D-8B09-95DC727DB350}"/>
              </a:ext>
            </a:extLst>
          </p:cNvPr>
          <p:cNvGraphicFramePr>
            <a:graphicFrameLocks noGrp="1" noChangeAspect="1"/>
          </p:cNvGraphicFramePr>
          <p:nvPr>
            <p:ph sz="quarter" idx="4"/>
          </p:nvPr>
        </p:nvGraphicFramePr>
        <p:xfrm>
          <a:off x="3314700" y="112713"/>
          <a:ext cx="2476500" cy="649287"/>
        </p:xfrm>
        <a:graphic>
          <a:graphicData uri="http://schemas.openxmlformats.org/presentationml/2006/ole">
            <mc:AlternateContent xmlns:mc="http://schemas.openxmlformats.org/markup-compatibility/2006">
              <mc:Choice xmlns:v="urn:schemas-microsoft-com:vml" Requires="v">
                <p:oleObj name="Equation" r:id="rId7" imgW="17843500" imgH="4686300" progId="Equation.DSMT4">
                  <p:embed/>
                </p:oleObj>
              </mc:Choice>
              <mc:Fallback>
                <p:oleObj name="Equation" r:id="rId7" imgW="17843500" imgH="4686300" progId="Equation.DSMT4">
                  <p:embed/>
                  <p:pic>
                    <p:nvPicPr>
                      <p:cNvPr id="0" name="Object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14700" y="112713"/>
                        <a:ext cx="2476500" cy="649287"/>
                      </a:xfrm>
                      <a:prstGeom prst="rect">
                        <a:avLst/>
                      </a:prstGeom>
                      <a:solidFill>
                        <a:schemeClr val="bg1"/>
                      </a:solidFill>
                      <a:ln>
                        <a:noFill/>
                      </a:ln>
                      <a:effectLst/>
                      <a:extLst>
                        <a:ext uri="{91240B29-F687-4F45-9708-019B960494DF}">
                          <a14:hiddenLine xmlns:a14="http://schemas.microsoft.com/office/drawing/2010/main" w="76200" cmpd="sng">
                            <a:solidFill>
                              <a:srgbClr val="FFFFC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2003" name="图片 3">
            <a:extLst>
              <a:ext uri="{FF2B5EF4-FFF2-40B4-BE49-F238E27FC236}">
                <a16:creationId xmlns:a16="http://schemas.microsoft.com/office/drawing/2014/main" id="{7CE82606-5FC7-2443-BBF9-99E5EEBC7039}"/>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972300" y="1050925"/>
            <a:ext cx="13716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灯片编号占位符 1">
            <a:extLst>
              <a:ext uri="{FF2B5EF4-FFF2-40B4-BE49-F238E27FC236}">
                <a16:creationId xmlns:a16="http://schemas.microsoft.com/office/drawing/2014/main" id="{2E3C3D06-2932-1448-A905-8957DF51CFF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23</a:t>
            </a:fld>
            <a:endParaRPr lang="en-US" altLang="zh-CN" dirty="0"/>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oter Placeholder 3">
            <a:extLst>
              <a:ext uri="{FF2B5EF4-FFF2-40B4-BE49-F238E27FC236}">
                <a16:creationId xmlns:a16="http://schemas.microsoft.com/office/drawing/2014/main" id="{6A83DC39-73C9-954D-944B-7F641194BFD7}"/>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43011" name="Rectangle 2">
            <a:extLst>
              <a:ext uri="{FF2B5EF4-FFF2-40B4-BE49-F238E27FC236}">
                <a16:creationId xmlns:a16="http://schemas.microsoft.com/office/drawing/2014/main" id="{D9B741DD-1079-CA40-972C-CBCADF5D3C27}"/>
              </a:ext>
            </a:extLst>
          </p:cNvPr>
          <p:cNvSpPr>
            <a:spLocks noGrp="1" noChangeArrowheads="1"/>
          </p:cNvSpPr>
          <p:nvPr>
            <p:ph type="title"/>
          </p:nvPr>
        </p:nvSpPr>
        <p:spPr>
          <a:xfrm>
            <a:off x="838200" y="152400"/>
            <a:ext cx="4038600" cy="1295400"/>
          </a:xfrm>
        </p:spPr>
        <p:txBody>
          <a:bodyPr/>
          <a:lstStyle/>
          <a:p>
            <a:pPr eaLnBrk="1" hangingPunct="1"/>
            <a:r>
              <a:rPr lang="en-US" altLang="zh-CN" sz="3200" b="0">
                <a:ea typeface="宋体" panose="02010600030101010101" pitchFamily="2" charset="-122"/>
              </a:rPr>
              <a:t>4.3.</a:t>
            </a:r>
            <a:r>
              <a:rPr lang="en-US" altLang="zh-CN" sz="3200">
                <a:ea typeface="宋体" panose="02010600030101010101" pitchFamily="2" charset="-122"/>
              </a:rPr>
              <a:t> Modeling the Diode Forward Characteristic</a:t>
            </a:r>
          </a:p>
        </p:txBody>
      </p:sp>
      <p:sp>
        <p:nvSpPr>
          <p:cNvPr id="1657859" name="Rectangle 3">
            <a:extLst>
              <a:ext uri="{FF2B5EF4-FFF2-40B4-BE49-F238E27FC236}">
                <a16:creationId xmlns:a16="http://schemas.microsoft.com/office/drawing/2014/main" id="{8C2C3063-BAD9-1047-B3ED-1EDE3EA0A802}"/>
              </a:ext>
            </a:extLst>
          </p:cNvPr>
          <p:cNvSpPr>
            <a:spLocks noGrp="1" noChangeArrowheads="1"/>
          </p:cNvSpPr>
          <p:nvPr>
            <p:ph type="body" idx="1"/>
          </p:nvPr>
        </p:nvSpPr>
        <p:spPr/>
        <p:txBody>
          <a:bodyPr/>
          <a:lstStyle/>
          <a:p>
            <a:pPr eaLnBrk="1" hangingPunct="1"/>
            <a:r>
              <a:rPr lang="en-US" altLang="zh-CN" sz="2800" dirty="0">
                <a:ea typeface="宋体" panose="02010600030101010101" pitchFamily="2" charset="-122"/>
              </a:rPr>
              <a:t>The previous slides define a robust set of diode models.</a:t>
            </a:r>
          </a:p>
          <a:p>
            <a:pPr eaLnBrk="1" hangingPunct="1"/>
            <a:r>
              <a:rPr lang="en-US" altLang="zh-CN" sz="2800" dirty="0">
                <a:ea typeface="宋体" panose="02010600030101010101" pitchFamily="2" charset="-122"/>
              </a:rPr>
              <a:t>Upcoming slides, however, discuss </a:t>
            </a:r>
            <a:r>
              <a:rPr lang="en-US" altLang="zh-CN" sz="2800" dirty="0">
                <a:solidFill>
                  <a:srgbClr val="FF0000"/>
                </a:solidFill>
                <a:ea typeface="宋体" panose="02010600030101010101" pitchFamily="2" charset="-122"/>
              </a:rPr>
              <a:t>simplified diode models</a:t>
            </a:r>
            <a:r>
              <a:rPr lang="en-US" altLang="zh-CN" sz="2800" dirty="0">
                <a:ea typeface="宋体" panose="02010600030101010101" pitchFamily="2" charset="-122"/>
              </a:rPr>
              <a:t> better suited for use in circuit analyses:</a:t>
            </a:r>
          </a:p>
          <a:p>
            <a:pPr lvl="1" eaLnBrk="1" hangingPunct="1"/>
            <a:r>
              <a:rPr lang="en-US" altLang="zh-CN" sz="2800" dirty="0">
                <a:solidFill>
                  <a:srgbClr val="FF0000"/>
                </a:solidFill>
                <a:ea typeface="宋体" panose="02010600030101010101" pitchFamily="2" charset="-122"/>
              </a:rPr>
              <a:t>exponential model</a:t>
            </a:r>
          </a:p>
          <a:p>
            <a:pPr lvl="1" eaLnBrk="1" hangingPunct="1"/>
            <a:r>
              <a:rPr lang="en-US" altLang="zh-CN" sz="2800" dirty="0">
                <a:solidFill>
                  <a:srgbClr val="FF0000"/>
                </a:solidFill>
                <a:ea typeface="宋体" panose="02010600030101010101" pitchFamily="2" charset="-122"/>
              </a:rPr>
              <a:t>constant voltage-drop model</a:t>
            </a:r>
          </a:p>
          <a:p>
            <a:pPr lvl="1" eaLnBrk="1" hangingPunct="1"/>
            <a:r>
              <a:rPr lang="en-US" altLang="zh-CN" sz="2800" dirty="0">
                <a:solidFill>
                  <a:srgbClr val="FF0000"/>
                </a:solidFill>
                <a:ea typeface="宋体" panose="02010600030101010101" pitchFamily="2" charset="-122"/>
              </a:rPr>
              <a:t>ideal diode model</a:t>
            </a:r>
          </a:p>
          <a:p>
            <a:pPr lvl="1" eaLnBrk="1" hangingPunct="1"/>
            <a:r>
              <a:rPr lang="en-US" altLang="zh-CN" sz="2800" dirty="0">
                <a:solidFill>
                  <a:srgbClr val="FF0000"/>
                </a:solidFill>
                <a:ea typeface="宋体" panose="02010600030101010101" pitchFamily="2" charset="-122"/>
              </a:rPr>
              <a:t>small-signal (linearization) model</a:t>
            </a:r>
          </a:p>
        </p:txBody>
      </p:sp>
      <p:sp>
        <p:nvSpPr>
          <p:cNvPr id="5" name="灯片编号占位符 1">
            <a:extLst>
              <a:ext uri="{FF2B5EF4-FFF2-40B4-BE49-F238E27FC236}">
                <a16:creationId xmlns:a16="http://schemas.microsoft.com/office/drawing/2014/main" id="{3647BD43-1331-BA40-A27E-17E3BCB99D6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24</a:t>
            </a:fld>
            <a:endParaRPr lang="en-US" altLang="zh-CN"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657859">
                                            <p:txEl>
                                              <p:pRg st="2" end="2"/>
                                            </p:txEl>
                                          </p:spTgt>
                                        </p:tgtEl>
                                        <p:attrNameLst>
                                          <p:attrName>style.visibility</p:attrName>
                                        </p:attrNameLst>
                                      </p:cBhvr>
                                      <p:to>
                                        <p:strVal val="visible"/>
                                      </p:to>
                                    </p:set>
                                    <p:animEffect transition="in" filter="fade">
                                      <p:cBhvr>
                                        <p:cTn id="7" dur="1000"/>
                                        <p:tgtEl>
                                          <p:spTgt spid="1657859">
                                            <p:txEl>
                                              <p:pRg st="2" end="2"/>
                                            </p:txEl>
                                          </p:spTgt>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1657859">
                                            <p:txEl>
                                              <p:pRg st="3" end="3"/>
                                            </p:txEl>
                                          </p:spTgt>
                                        </p:tgtEl>
                                        <p:attrNameLst>
                                          <p:attrName>style.visibility</p:attrName>
                                        </p:attrNameLst>
                                      </p:cBhvr>
                                      <p:to>
                                        <p:strVal val="visible"/>
                                      </p:to>
                                    </p:set>
                                    <p:animEffect transition="in" filter="fade">
                                      <p:cBhvr>
                                        <p:cTn id="11" dur="1000"/>
                                        <p:tgtEl>
                                          <p:spTgt spid="1657859">
                                            <p:txEl>
                                              <p:pRg st="3" end="3"/>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1657859">
                                            <p:txEl>
                                              <p:pRg st="4" end="4"/>
                                            </p:txEl>
                                          </p:spTgt>
                                        </p:tgtEl>
                                        <p:attrNameLst>
                                          <p:attrName>style.visibility</p:attrName>
                                        </p:attrNameLst>
                                      </p:cBhvr>
                                      <p:to>
                                        <p:strVal val="visible"/>
                                      </p:to>
                                    </p:set>
                                    <p:animEffect transition="in" filter="fade">
                                      <p:cBhvr>
                                        <p:cTn id="15" dur="1000"/>
                                        <p:tgtEl>
                                          <p:spTgt spid="1657859">
                                            <p:txEl>
                                              <p:pRg st="4" end="4"/>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1657859">
                                            <p:txEl>
                                              <p:pRg st="5" end="5"/>
                                            </p:txEl>
                                          </p:spTgt>
                                        </p:tgtEl>
                                        <p:attrNameLst>
                                          <p:attrName>style.visibility</p:attrName>
                                        </p:attrNameLst>
                                      </p:cBhvr>
                                      <p:to>
                                        <p:strVal val="visible"/>
                                      </p:to>
                                    </p:set>
                                    <p:animEffect transition="in" filter="fade">
                                      <p:cBhvr>
                                        <p:cTn id="19" dur="1000"/>
                                        <p:tgtEl>
                                          <p:spTgt spid="16578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3">
            <a:extLst>
              <a:ext uri="{FF2B5EF4-FFF2-40B4-BE49-F238E27FC236}">
                <a16:creationId xmlns:a16="http://schemas.microsoft.com/office/drawing/2014/main" id="{DFBF683F-57C0-6542-84AF-3BE5A10828EB}"/>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44035" name="Rectangle 2">
            <a:extLst>
              <a:ext uri="{FF2B5EF4-FFF2-40B4-BE49-F238E27FC236}">
                <a16:creationId xmlns:a16="http://schemas.microsoft.com/office/drawing/2014/main" id="{01CF0ECB-AA37-A64C-962A-66B8E92BB62B}"/>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4.3.1.</a:t>
            </a:r>
            <a:r>
              <a:rPr lang="en-US" altLang="zh-CN" sz="3200">
                <a:ea typeface="宋体" panose="02010600030101010101" pitchFamily="2" charset="-122"/>
              </a:rPr>
              <a:t> The Exponential Model</a:t>
            </a:r>
          </a:p>
        </p:txBody>
      </p:sp>
      <p:sp>
        <p:nvSpPr>
          <p:cNvPr id="44036" name="Rectangle 3">
            <a:extLst>
              <a:ext uri="{FF2B5EF4-FFF2-40B4-BE49-F238E27FC236}">
                <a16:creationId xmlns:a16="http://schemas.microsoft.com/office/drawing/2014/main" id="{9A2189C3-2144-D546-9F7A-B66EC3DFF44B}"/>
              </a:ext>
            </a:extLst>
          </p:cNvPr>
          <p:cNvSpPr>
            <a:spLocks noGrp="1" noChangeArrowheads="1"/>
          </p:cNvSpPr>
          <p:nvPr>
            <p:ph type="body" idx="1"/>
          </p:nvPr>
        </p:nvSpPr>
        <p:spPr/>
        <p:txBody>
          <a:bodyPr/>
          <a:lstStyle/>
          <a:p>
            <a:pPr eaLnBrk="1" hangingPunct="1"/>
            <a:r>
              <a:rPr lang="en-US" altLang="zh-CN" sz="3200" b="1">
                <a:solidFill>
                  <a:srgbClr val="3333FF"/>
                </a:solidFill>
                <a:ea typeface="宋体" panose="02010600030101010101" pitchFamily="2" charset="-122"/>
              </a:rPr>
              <a:t>exponential diode model</a:t>
            </a:r>
          </a:p>
          <a:p>
            <a:pPr lvl="1" eaLnBrk="1" hangingPunct="1"/>
            <a:r>
              <a:rPr lang="en-US" altLang="zh-CN" sz="3200">
                <a:ea typeface="宋体" panose="02010600030101010101" pitchFamily="2" charset="-122"/>
              </a:rPr>
              <a:t>most </a:t>
            </a:r>
            <a:r>
              <a:rPr lang="en-US" altLang="zh-CN" sz="3200">
                <a:solidFill>
                  <a:srgbClr val="FF0000"/>
                </a:solidFill>
                <a:ea typeface="宋体" panose="02010600030101010101" pitchFamily="2" charset="-122"/>
              </a:rPr>
              <a:t>accurate </a:t>
            </a:r>
            <a:r>
              <a:rPr lang="zh-CN" altLang="en-US">
                <a:ea typeface="宋体" panose="02010600030101010101" pitchFamily="2" charset="-122"/>
              </a:rPr>
              <a:t>指数模型</a:t>
            </a:r>
            <a:r>
              <a:rPr lang="en-US" altLang="zh-CN">
                <a:ea typeface="宋体" panose="02010600030101010101" pitchFamily="2" charset="-122"/>
              </a:rPr>
              <a:t>~</a:t>
            </a:r>
            <a:r>
              <a:rPr lang="zh-CN" altLang="en-US">
                <a:ea typeface="宋体" panose="02010600030101010101" pitchFamily="2" charset="-122"/>
              </a:rPr>
              <a:t>最为精确，但最难分析</a:t>
            </a:r>
            <a:endParaRPr lang="en-US" altLang="zh-CN">
              <a:ea typeface="宋体" panose="02010600030101010101" pitchFamily="2" charset="-122"/>
            </a:endParaRPr>
          </a:p>
          <a:p>
            <a:pPr lvl="1" eaLnBrk="1" hangingPunct="1"/>
            <a:r>
              <a:rPr lang="en-US" altLang="zh-CN" sz="3200">
                <a:ea typeface="宋体" panose="02010600030101010101" pitchFamily="2" charset="-122"/>
              </a:rPr>
              <a:t>most </a:t>
            </a:r>
            <a:r>
              <a:rPr lang="en-US" altLang="zh-CN" sz="3200">
                <a:solidFill>
                  <a:srgbClr val="FF0000"/>
                </a:solidFill>
                <a:ea typeface="宋体" panose="02010600030101010101" pitchFamily="2" charset="-122"/>
              </a:rPr>
              <a:t>difficult</a:t>
            </a:r>
            <a:r>
              <a:rPr lang="en-US" altLang="zh-CN" sz="3200">
                <a:ea typeface="宋体" panose="02010600030101010101" pitchFamily="2" charset="-122"/>
              </a:rPr>
              <a:t> to employ in circuit analysis</a:t>
            </a:r>
          </a:p>
          <a:p>
            <a:pPr lvl="2" eaLnBrk="1" hangingPunct="1"/>
            <a:r>
              <a:rPr lang="en-US" altLang="zh-CN" sz="2800">
                <a:ea typeface="宋体" panose="02010600030101010101" pitchFamily="2" charset="-122"/>
              </a:rPr>
              <a:t>due to nonlinear nature</a:t>
            </a:r>
          </a:p>
        </p:txBody>
      </p:sp>
      <p:graphicFrame>
        <p:nvGraphicFramePr>
          <p:cNvPr id="44037" name="Object 4">
            <a:extLst>
              <a:ext uri="{FF2B5EF4-FFF2-40B4-BE49-F238E27FC236}">
                <a16:creationId xmlns:a16="http://schemas.microsoft.com/office/drawing/2014/main" id="{D6B26700-D48A-4442-B03D-53752C7B0503}"/>
              </a:ext>
            </a:extLst>
          </p:cNvPr>
          <p:cNvGraphicFramePr>
            <a:graphicFrameLocks noGrp="1" noChangeAspect="1"/>
          </p:cNvGraphicFramePr>
          <p:nvPr>
            <p:ph sz="half" idx="4294967295"/>
          </p:nvPr>
        </p:nvGraphicFramePr>
        <p:xfrm>
          <a:off x="3124200" y="4648200"/>
          <a:ext cx="2879725" cy="1208088"/>
        </p:xfrm>
        <a:graphic>
          <a:graphicData uri="http://schemas.openxmlformats.org/presentationml/2006/ole">
            <mc:AlternateContent xmlns:mc="http://schemas.openxmlformats.org/markup-compatibility/2006">
              <mc:Choice xmlns:v="urn:schemas-microsoft-com:vml" Requires="v">
                <p:oleObj name="Equation" r:id="rId3" imgW="23698200" imgH="9944100" progId="Equation.DSMT4">
                  <p:embed/>
                </p:oleObj>
              </mc:Choice>
              <mc:Fallback>
                <p:oleObj name="Equation" r:id="rId3" imgW="23698200" imgH="99441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648200"/>
                        <a:ext cx="2879725" cy="120808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76200" cmpd="sng">
                            <a:solidFill>
                              <a:srgbClr val="FFFFC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灯片编号占位符 1">
            <a:extLst>
              <a:ext uri="{FF2B5EF4-FFF2-40B4-BE49-F238E27FC236}">
                <a16:creationId xmlns:a16="http://schemas.microsoft.com/office/drawing/2014/main" id="{3FA82AA4-5EBA-1740-BF0E-F87DB7B030AA}"/>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25</a:t>
            </a:fld>
            <a:endParaRPr lang="en-US" altLang="zh-CN" dirty="0"/>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3A73B9D1-3EB3-534E-A6B8-815ABAE937D9}"/>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4.3.1.</a:t>
            </a:r>
            <a:r>
              <a:rPr lang="en-US" altLang="zh-CN" sz="3200">
                <a:ea typeface="宋体" panose="02010600030101010101" pitchFamily="2" charset="-122"/>
              </a:rPr>
              <a:t> The Exponential Model</a:t>
            </a:r>
          </a:p>
        </p:txBody>
      </p:sp>
      <p:sp>
        <p:nvSpPr>
          <p:cNvPr id="46084" name="Rectangle 4">
            <a:extLst>
              <a:ext uri="{FF2B5EF4-FFF2-40B4-BE49-F238E27FC236}">
                <a16:creationId xmlns:a16="http://schemas.microsoft.com/office/drawing/2014/main" id="{687BA18A-739A-0549-9E4E-337474D3C7A5}"/>
              </a:ext>
            </a:extLst>
          </p:cNvPr>
          <p:cNvSpPr>
            <a:spLocks noGrp="1" noChangeArrowheads="1"/>
          </p:cNvSpPr>
          <p:nvPr>
            <p:ph type="body" sz="half" idx="1"/>
          </p:nvPr>
        </p:nvSpPr>
        <p:spPr>
          <a:xfrm>
            <a:off x="152400" y="2057400"/>
            <a:ext cx="4648200" cy="4038600"/>
          </a:xfrm>
        </p:spPr>
        <p:txBody>
          <a:bodyPr/>
          <a:lstStyle/>
          <a:p>
            <a:pPr eaLnBrk="1" hangingPunct="1"/>
            <a:r>
              <a:rPr lang="en-US" altLang="zh-CN" sz="2800" b="1" dirty="0">
                <a:solidFill>
                  <a:srgbClr val="FF0000"/>
                </a:solidFill>
                <a:ea typeface="宋体" panose="02010600030101010101" pitchFamily="2" charset="-122"/>
              </a:rPr>
              <a:t>Q: </a:t>
            </a:r>
            <a:r>
              <a:rPr lang="en-US" altLang="zh-CN" sz="2800" dirty="0">
                <a:ea typeface="宋体" panose="02010600030101010101" pitchFamily="2" charset="-122"/>
              </a:rPr>
              <a:t>How does one </a:t>
            </a:r>
            <a:r>
              <a:rPr lang="en-US" altLang="zh-CN" sz="2800" dirty="0">
                <a:solidFill>
                  <a:srgbClr val="FF0000"/>
                </a:solidFill>
                <a:ea typeface="宋体" panose="02010600030101010101" pitchFamily="2" charset="-122"/>
              </a:rPr>
              <a:t>solve</a:t>
            </a:r>
            <a:r>
              <a:rPr lang="en-US" altLang="zh-CN" sz="2800" dirty="0">
                <a:ea typeface="宋体" panose="02010600030101010101" pitchFamily="2" charset="-122"/>
              </a:rPr>
              <a:t> for </a:t>
            </a:r>
            <a:r>
              <a:rPr lang="en-US" altLang="zh-CN" sz="2800" i="1" dirty="0">
                <a:ea typeface="宋体" panose="02010600030101010101" pitchFamily="2" charset="-122"/>
              </a:rPr>
              <a:t>I</a:t>
            </a:r>
            <a:r>
              <a:rPr lang="en-US" altLang="zh-CN" sz="2800" i="1" baseline="-25000" dirty="0">
                <a:ea typeface="宋体" panose="02010600030101010101" pitchFamily="2" charset="-122"/>
              </a:rPr>
              <a:t>D</a:t>
            </a:r>
            <a:r>
              <a:rPr lang="en-US" altLang="zh-CN" sz="2800" dirty="0">
                <a:ea typeface="宋体" panose="02010600030101010101" pitchFamily="2" charset="-122"/>
              </a:rPr>
              <a:t> in circuit to right?</a:t>
            </a:r>
          </a:p>
          <a:p>
            <a:pPr lvl="1" eaLnBrk="1" hangingPunct="1"/>
            <a:r>
              <a:rPr lang="en-US" altLang="zh-CN" sz="2800" i="1" dirty="0">
                <a:ea typeface="宋体" panose="02010600030101010101" pitchFamily="2" charset="-122"/>
              </a:rPr>
              <a:t>V</a:t>
            </a:r>
            <a:r>
              <a:rPr lang="en-US" altLang="zh-CN" sz="2800" i="1" baseline="-25000" dirty="0">
                <a:ea typeface="宋体" panose="02010600030101010101" pitchFamily="2" charset="-122"/>
              </a:rPr>
              <a:t>DD</a:t>
            </a:r>
            <a:r>
              <a:rPr lang="en-US" altLang="zh-CN" sz="2800" dirty="0">
                <a:ea typeface="宋体" panose="02010600030101010101" pitchFamily="2" charset="-122"/>
              </a:rPr>
              <a:t> = 5</a:t>
            </a:r>
            <a:r>
              <a:rPr lang="en-US" altLang="zh-CN" sz="2800" i="1" dirty="0">
                <a:solidFill>
                  <a:srgbClr val="FF0000"/>
                </a:solidFill>
                <a:ea typeface="宋体" panose="02010600030101010101" pitchFamily="2" charset="-122"/>
              </a:rPr>
              <a:t>V</a:t>
            </a:r>
          </a:p>
          <a:p>
            <a:pPr lvl="1" eaLnBrk="1" hangingPunct="1"/>
            <a:r>
              <a:rPr lang="en-US" altLang="zh-CN" sz="2800" i="1" dirty="0">
                <a:ea typeface="宋体" panose="02010600030101010101" pitchFamily="2" charset="-122"/>
              </a:rPr>
              <a:t>R </a:t>
            </a:r>
            <a:r>
              <a:rPr lang="en-US" altLang="zh-CN" sz="2800" dirty="0">
                <a:ea typeface="宋体" panose="02010600030101010101" pitchFamily="2" charset="-122"/>
              </a:rPr>
              <a:t>= 1</a:t>
            </a:r>
            <a:r>
              <a:rPr lang="en-US" altLang="zh-CN" sz="2800" i="1" dirty="0">
                <a:solidFill>
                  <a:srgbClr val="FF0000"/>
                </a:solidFill>
                <a:ea typeface="宋体" panose="02010600030101010101" pitchFamily="2" charset="-122"/>
              </a:rPr>
              <a:t>kOhm</a:t>
            </a:r>
          </a:p>
          <a:p>
            <a:pPr lvl="1" eaLnBrk="1" hangingPunct="1"/>
            <a:r>
              <a:rPr lang="en-US" altLang="zh-CN" sz="2800" i="1" dirty="0">
                <a:ea typeface="宋体" panose="02010600030101010101" pitchFamily="2" charset="-122"/>
              </a:rPr>
              <a:t>I</a:t>
            </a:r>
            <a:r>
              <a:rPr lang="en-US" altLang="zh-CN" sz="2800" i="1" baseline="-25000" dirty="0">
                <a:ea typeface="宋体" panose="02010600030101010101" pitchFamily="2" charset="-122"/>
              </a:rPr>
              <a:t>D</a:t>
            </a:r>
            <a:r>
              <a:rPr lang="en-US" altLang="zh-CN" sz="2800" dirty="0">
                <a:ea typeface="宋体" panose="02010600030101010101" pitchFamily="2" charset="-122"/>
              </a:rPr>
              <a:t> = 1</a:t>
            </a:r>
            <a:r>
              <a:rPr lang="en-US" altLang="zh-CN" sz="2800" i="1" dirty="0">
                <a:solidFill>
                  <a:srgbClr val="FF0000"/>
                </a:solidFill>
                <a:ea typeface="宋体" panose="02010600030101010101" pitchFamily="2" charset="-122"/>
              </a:rPr>
              <a:t>mA</a:t>
            </a:r>
            <a:r>
              <a:rPr lang="en-US" altLang="zh-CN" sz="2800" dirty="0">
                <a:ea typeface="宋体" panose="02010600030101010101" pitchFamily="2" charset="-122"/>
              </a:rPr>
              <a:t> @ 0.7</a:t>
            </a:r>
            <a:r>
              <a:rPr lang="en-US" altLang="zh-CN" sz="2800" i="1" dirty="0">
                <a:solidFill>
                  <a:srgbClr val="FF0000"/>
                </a:solidFill>
                <a:ea typeface="宋体" panose="02010600030101010101" pitchFamily="2" charset="-122"/>
              </a:rPr>
              <a:t>V</a:t>
            </a:r>
          </a:p>
          <a:p>
            <a:pPr eaLnBrk="1" hangingPunct="1"/>
            <a:r>
              <a:rPr lang="en-US" altLang="zh-CN" sz="2800" b="1" dirty="0">
                <a:solidFill>
                  <a:srgbClr val="008000"/>
                </a:solidFill>
                <a:ea typeface="宋体" panose="02010600030101010101" pitchFamily="2" charset="-122"/>
              </a:rPr>
              <a:t>A:</a:t>
            </a:r>
            <a:r>
              <a:rPr lang="en-US" altLang="zh-CN" sz="2800" dirty="0">
                <a:solidFill>
                  <a:srgbClr val="008000"/>
                </a:solidFill>
                <a:ea typeface="宋体" panose="02010600030101010101" pitchFamily="2" charset="-122"/>
              </a:rPr>
              <a:t> </a:t>
            </a:r>
            <a:r>
              <a:rPr lang="en-US" altLang="zh-CN" sz="2800" dirty="0">
                <a:ea typeface="宋体" panose="02010600030101010101" pitchFamily="2" charset="-122"/>
              </a:rPr>
              <a:t>Two methods exist…</a:t>
            </a:r>
          </a:p>
          <a:p>
            <a:pPr lvl="1" eaLnBrk="1" hangingPunct="1"/>
            <a:r>
              <a:rPr lang="en-US" altLang="zh-CN" b="1" dirty="0">
                <a:solidFill>
                  <a:srgbClr val="3333FF"/>
                </a:solidFill>
                <a:ea typeface="宋体" panose="02010600030101010101" pitchFamily="2" charset="-122"/>
              </a:rPr>
              <a:t>graphical method</a:t>
            </a:r>
            <a:r>
              <a:rPr lang="zh-CN" altLang="en-US" b="1" dirty="0">
                <a:solidFill>
                  <a:srgbClr val="3333FF"/>
                </a:solidFill>
                <a:ea typeface="宋体" panose="02010600030101010101" pitchFamily="2" charset="-122"/>
              </a:rPr>
              <a:t> 图解法（方法</a:t>
            </a:r>
            <a:r>
              <a:rPr lang="en-US" altLang="zh-CN" b="1" dirty="0">
                <a:solidFill>
                  <a:srgbClr val="3333FF"/>
                </a:solidFill>
                <a:ea typeface="宋体" panose="02010600030101010101" pitchFamily="2" charset="-122"/>
              </a:rPr>
              <a:t>2</a:t>
            </a:r>
            <a:r>
              <a:rPr lang="zh-CN" altLang="en-US" b="1" dirty="0">
                <a:solidFill>
                  <a:srgbClr val="3333FF"/>
                </a:solidFill>
                <a:ea typeface="宋体" panose="02010600030101010101" pitchFamily="2" charset="-122"/>
              </a:rPr>
              <a:t>）</a:t>
            </a:r>
            <a:endParaRPr lang="en-US" altLang="zh-CN" b="1" dirty="0">
              <a:solidFill>
                <a:srgbClr val="3333FF"/>
              </a:solidFill>
              <a:ea typeface="宋体" panose="02010600030101010101" pitchFamily="2" charset="-122"/>
            </a:endParaRPr>
          </a:p>
          <a:p>
            <a:pPr lvl="1" eaLnBrk="1" hangingPunct="1"/>
            <a:r>
              <a:rPr lang="en-US" altLang="zh-CN" b="1" dirty="0">
                <a:solidFill>
                  <a:srgbClr val="3333FF"/>
                </a:solidFill>
                <a:ea typeface="宋体" panose="02010600030101010101" pitchFamily="2" charset="-122"/>
              </a:rPr>
              <a:t>iterative method</a:t>
            </a:r>
            <a:r>
              <a:rPr lang="zh-CN" altLang="en-US" b="1" dirty="0">
                <a:solidFill>
                  <a:srgbClr val="3333FF"/>
                </a:solidFill>
                <a:ea typeface="宋体" panose="02010600030101010101" pitchFamily="2" charset="-122"/>
              </a:rPr>
              <a:t> 迭代法（方法</a:t>
            </a:r>
            <a:r>
              <a:rPr lang="en-US" altLang="zh-CN" b="1" dirty="0">
                <a:solidFill>
                  <a:srgbClr val="3333FF"/>
                </a:solidFill>
                <a:ea typeface="宋体" panose="02010600030101010101" pitchFamily="2" charset="-122"/>
              </a:rPr>
              <a:t>3</a:t>
            </a:r>
            <a:r>
              <a:rPr lang="zh-CN" altLang="en-US" b="1" dirty="0">
                <a:solidFill>
                  <a:srgbClr val="3333FF"/>
                </a:solidFill>
                <a:ea typeface="宋体" panose="02010600030101010101" pitchFamily="2" charset="-122"/>
              </a:rPr>
              <a:t>）</a:t>
            </a:r>
            <a:endParaRPr lang="en-US" altLang="zh-CN" b="1" dirty="0">
              <a:solidFill>
                <a:srgbClr val="3333FF"/>
              </a:solidFill>
              <a:ea typeface="宋体" panose="02010600030101010101" pitchFamily="2" charset="-122"/>
            </a:endParaRPr>
          </a:p>
          <a:p>
            <a:pPr lvl="1" eaLnBrk="1" hangingPunct="1"/>
            <a:endParaRPr lang="en-US" altLang="zh-CN" sz="2800" b="1" dirty="0">
              <a:solidFill>
                <a:srgbClr val="3333FF"/>
              </a:solidFill>
              <a:ea typeface="宋体" panose="02010600030101010101" pitchFamily="2" charset="-122"/>
            </a:endParaRPr>
          </a:p>
          <a:p>
            <a:pPr eaLnBrk="1" hangingPunct="1"/>
            <a:endParaRPr lang="en-US" altLang="zh-CN" sz="2800" b="1" dirty="0">
              <a:solidFill>
                <a:srgbClr val="3333FF"/>
              </a:solidFill>
              <a:ea typeface="宋体" panose="02010600030101010101" pitchFamily="2" charset="-122"/>
            </a:endParaRPr>
          </a:p>
        </p:txBody>
      </p:sp>
      <p:pic>
        <p:nvPicPr>
          <p:cNvPr id="46085" name="Picture 6" descr="se04F10">
            <a:extLst>
              <a:ext uri="{FF2B5EF4-FFF2-40B4-BE49-F238E27FC236}">
                <a16:creationId xmlns:a16="http://schemas.microsoft.com/office/drawing/2014/main" id="{78547BE1-BDAD-B74F-8534-C4F5DF6738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228574"/>
            <a:ext cx="3209925"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Rectangle 4">
            <a:extLst>
              <a:ext uri="{FF2B5EF4-FFF2-40B4-BE49-F238E27FC236}">
                <a16:creationId xmlns:a16="http://schemas.microsoft.com/office/drawing/2014/main" id="{9D61797B-9928-5146-8F1C-80E6730CF2A5}"/>
              </a:ext>
            </a:extLst>
          </p:cNvPr>
          <p:cNvSpPr>
            <a:spLocks noChangeArrowheads="1"/>
          </p:cNvSpPr>
          <p:nvPr/>
        </p:nvSpPr>
        <p:spPr bwMode="auto">
          <a:xfrm>
            <a:off x="4800600" y="5133574"/>
            <a:ext cx="43434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4.10: </a:t>
            </a:r>
            <a:r>
              <a:rPr lang="en-US" altLang="zh-CN">
                <a:ea typeface="宋体" panose="02010600030101010101" pitchFamily="2" charset="-122"/>
              </a:rPr>
              <a:t>A simple circuit used to illustrate the analysis of circuits in which the diode is forward conducting.</a:t>
            </a:r>
          </a:p>
        </p:txBody>
      </p:sp>
      <p:sp>
        <p:nvSpPr>
          <p:cNvPr id="4" name="文本框 3">
            <a:extLst>
              <a:ext uri="{FF2B5EF4-FFF2-40B4-BE49-F238E27FC236}">
                <a16:creationId xmlns:a16="http://schemas.microsoft.com/office/drawing/2014/main" id="{2B1CB6AE-4684-9847-B2FD-FBA5A43B01BC}"/>
              </a:ext>
            </a:extLst>
          </p:cNvPr>
          <p:cNvSpPr txBox="1"/>
          <p:nvPr/>
        </p:nvSpPr>
        <p:spPr>
          <a:xfrm>
            <a:off x="5638800" y="533400"/>
            <a:ext cx="3352800" cy="2554545"/>
          </a:xfrm>
          <a:prstGeom prst="rect">
            <a:avLst/>
          </a:prstGeom>
          <a:noFill/>
        </p:spPr>
        <p:txBody>
          <a:bodyPr wrap="square" rtlCol="0">
            <a:spAutoFit/>
          </a:bodyPr>
          <a:lstStyle/>
          <a:p>
            <a:r>
              <a:rPr kumimoji="1" lang="en-US" altLang="zh-CN" dirty="0"/>
              <a:t>①</a:t>
            </a:r>
            <a:r>
              <a:rPr kumimoji="1" lang="zh-CN" altLang="en-US" dirty="0"/>
              <a:t>二极管的</a:t>
            </a:r>
            <a:r>
              <a:rPr kumimoji="1" lang="zh-CN" altLang="en-US" dirty="0">
                <a:solidFill>
                  <a:srgbClr val="C00000"/>
                </a:solidFill>
              </a:rPr>
              <a:t>电压电流约束关系</a:t>
            </a:r>
            <a:r>
              <a:rPr kumimoji="1" lang="zh-CN" altLang="en-US" dirty="0"/>
              <a:t>：</a:t>
            </a:r>
            <a:endParaRPr kumimoji="1" lang="en-US" altLang="zh-CN" dirty="0"/>
          </a:p>
          <a:p>
            <a:endParaRPr kumimoji="1" lang="en-US" altLang="zh-CN" dirty="0"/>
          </a:p>
          <a:p>
            <a:endParaRPr kumimoji="1" lang="en-US" altLang="zh-CN" dirty="0"/>
          </a:p>
          <a:p>
            <a:endParaRPr kumimoji="1" lang="en-US" altLang="zh-CN" dirty="0"/>
          </a:p>
          <a:p>
            <a:r>
              <a:rPr kumimoji="1" lang="en-US" altLang="zh-CN" dirty="0"/>
              <a:t>②</a:t>
            </a:r>
            <a:r>
              <a:rPr kumimoji="1" lang="zh-CN" altLang="en-US" dirty="0"/>
              <a:t>外部电路分析</a:t>
            </a:r>
            <a:endParaRPr kumimoji="1" lang="en-US" altLang="zh-CN" dirty="0"/>
          </a:p>
          <a:p>
            <a:endParaRPr kumimoji="1" lang="en-US" altLang="zh-CN" dirty="0"/>
          </a:p>
          <a:p>
            <a:endParaRPr kumimoji="1" lang="en-US" altLang="zh-CN" dirty="0"/>
          </a:p>
          <a:p>
            <a:endParaRPr kumimoji="1" lang="en-US" altLang="zh-CN" dirty="0"/>
          </a:p>
          <a:p>
            <a:r>
              <a:rPr kumimoji="1" lang="zh-CN" altLang="en-US" dirty="0">
                <a:solidFill>
                  <a:srgbClr val="0432FF"/>
                </a:solidFill>
              </a:rPr>
              <a:t>两个未知数，两个方程，可解，但要解超越方程（方法</a:t>
            </a:r>
            <a:r>
              <a:rPr kumimoji="1" lang="en-US" altLang="zh-CN" dirty="0">
                <a:solidFill>
                  <a:srgbClr val="0432FF"/>
                </a:solidFill>
              </a:rPr>
              <a:t>1</a:t>
            </a:r>
            <a:r>
              <a:rPr kumimoji="1" lang="zh-CN" altLang="en-US" dirty="0">
                <a:solidFill>
                  <a:srgbClr val="0432FF"/>
                </a:solidFill>
              </a:rPr>
              <a:t>）</a:t>
            </a:r>
          </a:p>
        </p:txBody>
      </p:sp>
      <p:pic>
        <p:nvPicPr>
          <p:cNvPr id="5" name="图片 4">
            <a:extLst>
              <a:ext uri="{FF2B5EF4-FFF2-40B4-BE49-F238E27FC236}">
                <a16:creationId xmlns:a16="http://schemas.microsoft.com/office/drawing/2014/main" id="{E1E3364B-1E23-B143-B035-EF25713FB28C}"/>
              </a:ext>
            </a:extLst>
          </p:cNvPr>
          <p:cNvPicPr>
            <a:picLocks noChangeAspect="1"/>
          </p:cNvPicPr>
          <p:nvPr/>
        </p:nvPicPr>
        <p:blipFill>
          <a:blip r:embed="rId3"/>
          <a:stretch>
            <a:fillRect/>
          </a:stretch>
        </p:blipFill>
        <p:spPr>
          <a:xfrm>
            <a:off x="6540686" y="965649"/>
            <a:ext cx="1320800" cy="495300"/>
          </a:xfrm>
          <a:prstGeom prst="rect">
            <a:avLst/>
          </a:prstGeom>
        </p:spPr>
      </p:pic>
      <p:pic>
        <p:nvPicPr>
          <p:cNvPr id="6" name="图片 5">
            <a:extLst>
              <a:ext uri="{FF2B5EF4-FFF2-40B4-BE49-F238E27FC236}">
                <a16:creationId xmlns:a16="http://schemas.microsoft.com/office/drawing/2014/main" id="{DE7EEA59-0BEE-9A4A-B0EF-AC258A569853}"/>
              </a:ext>
            </a:extLst>
          </p:cNvPr>
          <p:cNvPicPr>
            <a:picLocks noChangeAspect="1"/>
          </p:cNvPicPr>
          <p:nvPr/>
        </p:nvPicPr>
        <p:blipFill>
          <a:blip r:embed="rId4"/>
          <a:stretch>
            <a:fillRect/>
          </a:stretch>
        </p:blipFill>
        <p:spPr>
          <a:xfrm>
            <a:off x="6540686" y="1856839"/>
            <a:ext cx="1612900" cy="660400"/>
          </a:xfrm>
          <a:prstGeom prst="rect">
            <a:avLst/>
          </a:prstGeom>
        </p:spPr>
      </p:pic>
      <p:sp>
        <p:nvSpPr>
          <p:cNvPr id="13" name="灯片编号占位符 1">
            <a:extLst>
              <a:ext uri="{FF2B5EF4-FFF2-40B4-BE49-F238E27FC236}">
                <a16:creationId xmlns:a16="http://schemas.microsoft.com/office/drawing/2014/main" id="{6AAF705E-22D1-E245-A66B-18B996E60CA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26</a:t>
            </a:fld>
            <a:endParaRPr lang="en-US" altLang="zh-CN" dirty="0"/>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oter Placeholder 4">
            <a:extLst>
              <a:ext uri="{FF2B5EF4-FFF2-40B4-BE49-F238E27FC236}">
                <a16:creationId xmlns:a16="http://schemas.microsoft.com/office/drawing/2014/main" id="{D0255C42-BBCC-D34B-B921-EF47F9A8A454}"/>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47107" name="Rectangle 2">
            <a:extLst>
              <a:ext uri="{FF2B5EF4-FFF2-40B4-BE49-F238E27FC236}">
                <a16:creationId xmlns:a16="http://schemas.microsoft.com/office/drawing/2014/main" id="{933B77AD-BBEA-3E4F-AF94-02D866ECC0DB}"/>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4.3.2. </a:t>
            </a:r>
            <a:r>
              <a:rPr lang="en-US" altLang="zh-CN" sz="3200">
                <a:ea typeface="宋体" panose="02010600030101010101" pitchFamily="2" charset="-122"/>
              </a:rPr>
              <a:t>Graphical Analysis Using Exponential Model</a:t>
            </a:r>
          </a:p>
        </p:txBody>
      </p:sp>
      <p:sp>
        <p:nvSpPr>
          <p:cNvPr id="47108" name="Rectangle 4">
            <a:extLst>
              <a:ext uri="{FF2B5EF4-FFF2-40B4-BE49-F238E27FC236}">
                <a16:creationId xmlns:a16="http://schemas.microsoft.com/office/drawing/2014/main" id="{C5608F92-161A-F149-9031-17187A522247}"/>
              </a:ext>
            </a:extLst>
          </p:cNvPr>
          <p:cNvSpPr>
            <a:spLocks noGrp="1" noChangeArrowheads="1"/>
          </p:cNvSpPr>
          <p:nvPr>
            <p:ph type="body" sz="half" idx="1"/>
          </p:nvPr>
        </p:nvSpPr>
        <p:spPr/>
        <p:txBody>
          <a:bodyPr/>
          <a:lstStyle/>
          <a:p>
            <a:pPr eaLnBrk="1" hangingPunct="1"/>
            <a:r>
              <a:rPr lang="en-US" altLang="zh-CN" b="1">
                <a:ea typeface="宋体" panose="02010600030101010101" pitchFamily="2" charset="-122"/>
              </a:rPr>
              <a:t>step #1:</a:t>
            </a:r>
            <a:r>
              <a:rPr lang="en-US" altLang="zh-CN">
                <a:ea typeface="宋体" panose="02010600030101010101" pitchFamily="2" charset="-122"/>
              </a:rPr>
              <a:t> </a:t>
            </a:r>
            <a:r>
              <a:rPr lang="en-US" altLang="zh-CN">
                <a:solidFill>
                  <a:srgbClr val="FF0000"/>
                </a:solidFill>
                <a:ea typeface="宋体" panose="02010600030101010101" pitchFamily="2" charset="-122"/>
              </a:rPr>
              <a:t>Plot the relationships </a:t>
            </a:r>
            <a:r>
              <a:rPr lang="en-US" altLang="zh-CN">
                <a:ea typeface="宋体" panose="02010600030101010101" pitchFamily="2" charset="-122"/>
              </a:rPr>
              <a:t>of (4.6) and (4.7) on single graph</a:t>
            </a:r>
          </a:p>
          <a:p>
            <a:pPr eaLnBrk="1" hangingPunct="1"/>
            <a:r>
              <a:rPr lang="en-US" altLang="zh-CN" b="1">
                <a:ea typeface="宋体" panose="02010600030101010101" pitchFamily="2" charset="-122"/>
              </a:rPr>
              <a:t>step #2:</a:t>
            </a:r>
            <a:r>
              <a:rPr lang="en-US" altLang="zh-CN">
                <a:ea typeface="宋体" panose="02010600030101010101" pitchFamily="2" charset="-122"/>
              </a:rPr>
              <a:t> </a:t>
            </a:r>
            <a:r>
              <a:rPr lang="en-US" altLang="zh-CN">
                <a:solidFill>
                  <a:srgbClr val="FF0000"/>
                </a:solidFill>
                <a:ea typeface="宋体" panose="02010600030101010101" pitchFamily="2" charset="-122"/>
              </a:rPr>
              <a:t>Find intersection </a:t>
            </a:r>
            <a:r>
              <a:rPr lang="en-US" altLang="zh-CN">
                <a:ea typeface="宋体" panose="02010600030101010101" pitchFamily="2" charset="-122"/>
              </a:rPr>
              <a:t>of the two…</a:t>
            </a:r>
          </a:p>
          <a:p>
            <a:pPr lvl="1" eaLnBrk="1" hangingPunct="1"/>
            <a:r>
              <a:rPr lang="en-US" altLang="zh-CN" sz="2800" b="1">
                <a:solidFill>
                  <a:srgbClr val="3333FF"/>
                </a:solidFill>
                <a:ea typeface="宋体" panose="02010600030101010101" pitchFamily="2" charset="-122"/>
              </a:rPr>
              <a:t>load line</a:t>
            </a:r>
            <a:r>
              <a:rPr lang="en-US" altLang="zh-CN" sz="2800">
                <a:ea typeface="宋体" panose="02010600030101010101" pitchFamily="2" charset="-122"/>
              </a:rPr>
              <a:t> and diode characteristic intersect at </a:t>
            </a:r>
            <a:r>
              <a:rPr lang="en-US" altLang="zh-CN" sz="2800" b="1">
                <a:solidFill>
                  <a:srgbClr val="3333FF"/>
                </a:solidFill>
                <a:ea typeface="宋体" panose="02010600030101010101" pitchFamily="2" charset="-122"/>
              </a:rPr>
              <a:t>operating point</a:t>
            </a:r>
            <a:endParaRPr lang="en-US" altLang="zh-CN" sz="2800">
              <a:ea typeface="宋体" panose="02010600030101010101" pitchFamily="2" charset="-122"/>
            </a:endParaRPr>
          </a:p>
        </p:txBody>
      </p:sp>
      <p:sp>
        <p:nvSpPr>
          <p:cNvPr id="47109" name="Rectangle 5">
            <a:extLst>
              <a:ext uri="{FF2B5EF4-FFF2-40B4-BE49-F238E27FC236}">
                <a16:creationId xmlns:a16="http://schemas.microsoft.com/office/drawing/2014/main" id="{D003DF79-6C3B-0741-BEE1-51891157EA4D}"/>
              </a:ext>
            </a:extLst>
          </p:cNvPr>
          <p:cNvSpPr>
            <a:spLocks noGrp="1" noChangeArrowheads="1"/>
          </p:cNvSpPr>
          <p:nvPr>
            <p:ph type="body" sz="half" idx="2"/>
          </p:nvPr>
        </p:nvSpPr>
        <p:spPr/>
        <p:txBody>
          <a:bodyPr/>
          <a:lstStyle/>
          <a:p>
            <a:pPr eaLnBrk="1" hangingPunct="1"/>
            <a:endParaRPr lang="zh-CN" altLang="zh-CN" sz="2000">
              <a:ea typeface="宋体" panose="02010600030101010101" pitchFamily="2" charset="-122"/>
            </a:endParaRPr>
          </a:p>
        </p:txBody>
      </p:sp>
      <p:pic>
        <p:nvPicPr>
          <p:cNvPr id="47110" name="Picture 6" descr="se04F11">
            <a:extLst>
              <a:ext uri="{FF2B5EF4-FFF2-40B4-BE49-F238E27FC236}">
                <a16:creationId xmlns:a16="http://schemas.microsoft.com/office/drawing/2014/main" id="{55D4BD5D-3F43-9A4D-B671-1B3154D6B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057400"/>
            <a:ext cx="4302125"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Rectangle 4">
            <a:extLst>
              <a:ext uri="{FF2B5EF4-FFF2-40B4-BE49-F238E27FC236}">
                <a16:creationId xmlns:a16="http://schemas.microsoft.com/office/drawing/2014/main" id="{878463CF-881E-7547-A039-53AC276801B0}"/>
              </a:ext>
            </a:extLst>
          </p:cNvPr>
          <p:cNvSpPr>
            <a:spLocks noChangeArrowheads="1"/>
          </p:cNvSpPr>
          <p:nvPr/>
        </p:nvSpPr>
        <p:spPr bwMode="auto">
          <a:xfrm>
            <a:off x="4572000" y="4724400"/>
            <a:ext cx="4343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4.11: </a:t>
            </a:r>
            <a:r>
              <a:rPr lang="en-US" altLang="zh-CN">
                <a:ea typeface="宋体" panose="02010600030101010101" pitchFamily="2" charset="-122"/>
              </a:rPr>
              <a:t>Graphical analysis of the circuit in Fig. 4.10 using the exponential diode model.</a:t>
            </a:r>
          </a:p>
        </p:txBody>
      </p:sp>
      <p:sp>
        <p:nvSpPr>
          <p:cNvPr id="1672200" name="Line 8">
            <a:extLst>
              <a:ext uri="{FF2B5EF4-FFF2-40B4-BE49-F238E27FC236}">
                <a16:creationId xmlns:a16="http://schemas.microsoft.com/office/drawing/2014/main" id="{29609FE0-6CC3-5040-B603-060728166474}"/>
              </a:ext>
            </a:extLst>
          </p:cNvPr>
          <p:cNvSpPr>
            <a:spLocks noChangeShapeType="1"/>
          </p:cNvSpPr>
          <p:nvPr/>
        </p:nvSpPr>
        <p:spPr bwMode="auto">
          <a:xfrm>
            <a:off x="4876800" y="2438400"/>
            <a:ext cx="3352800" cy="19050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2201" name="Line 9">
            <a:extLst>
              <a:ext uri="{FF2B5EF4-FFF2-40B4-BE49-F238E27FC236}">
                <a16:creationId xmlns:a16="http://schemas.microsoft.com/office/drawing/2014/main" id="{B5750B6B-F644-0B41-9BED-DE78949BD143}"/>
              </a:ext>
            </a:extLst>
          </p:cNvPr>
          <p:cNvSpPr>
            <a:spLocks noChangeShapeType="1"/>
          </p:cNvSpPr>
          <p:nvPr/>
        </p:nvSpPr>
        <p:spPr bwMode="auto">
          <a:xfrm flipV="1">
            <a:off x="6324600" y="2667000"/>
            <a:ext cx="533400" cy="13716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2202" name="Oval 10">
            <a:extLst>
              <a:ext uri="{FF2B5EF4-FFF2-40B4-BE49-F238E27FC236}">
                <a16:creationId xmlns:a16="http://schemas.microsoft.com/office/drawing/2014/main" id="{B0FF7AFB-C182-5540-BAF0-4F88E673DA9C}"/>
              </a:ext>
            </a:extLst>
          </p:cNvPr>
          <p:cNvSpPr>
            <a:spLocks noChangeArrowheads="1"/>
          </p:cNvSpPr>
          <p:nvPr/>
        </p:nvSpPr>
        <p:spPr bwMode="auto">
          <a:xfrm>
            <a:off x="6400800" y="3276600"/>
            <a:ext cx="304800" cy="3048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672203" name="Line 11">
            <a:extLst>
              <a:ext uri="{FF2B5EF4-FFF2-40B4-BE49-F238E27FC236}">
                <a16:creationId xmlns:a16="http://schemas.microsoft.com/office/drawing/2014/main" id="{9462AFD6-23B4-104A-9ED7-5322ED4BFA83}"/>
              </a:ext>
            </a:extLst>
          </p:cNvPr>
          <p:cNvSpPr>
            <a:spLocks noChangeShapeType="1"/>
          </p:cNvSpPr>
          <p:nvPr/>
        </p:nvSpPr>
        <p:spPr bwMode="auto">
          <a:xfrm>
            <a:off x="4876800" y="2438400"/>
            <a:ext cx="3352800" cy="19050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2204" name="Line 12">
            <a:extLst>
              <a:ext uri="{FF2B5EF4-FFF2-40B4-BE49-F238E27FC236}">
                <a16:creationId xmlns:a16="http://schemas.microsoft.com/office/drawing/2014/main" id="{625D388E-7615-0E46-8EFA-3BA1D56B6B07}"/>
              </a:ext>
            </a:extLst>
          </p:cNvPr>
          <p:cNvSpPr>
            <a:spLocks noChangeShapeType="1"/>
          </p:cNvSpPr>
          <p:nvPr/>
        </p:nvSpPr>
        <p:spPr bwMode="auto">
          <a:xfrm flipV="1">
            <a:off x="6324600" y="2667000"/>
            <a:ext cx="533400" cy="13716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2205" name="Oval 13">
            <a:extLst>
              <a:ext uri="{FF2B5EF4-FFF2-40B4-BE49-F238E27FC236}">
                <a16:creationId xmlns:a16="http://schemas.microsoft.com/office/drawing/2014/main" id="{8EC0073B-D232-0A4F-B76C-421DA3BFA43E}"/>
              </a:ext>
            </a:extLst>
          </p:cNvPr>
          <p:cNvSpPr>
            <a:spLocks noChangeArrowheads="1"/>
          </p:cNvSpPr>
          <p:nvPr/>
        </p:nvSpPr>
        <p:spPr bwMode="auto">
          <a:xfrm>
            <a:off x="6400800" y="3276600"/>
            <a:ext cx="304800" cy="3048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47118" name="文本框 1">
            <a:extLst>
              <a:ext uri="{FF2B5EF4-FFF2-40B4-BE49-F238E27FC236}">
                <a16:creationId xmlns:a16="http://schemas.microsoft.com/office/drawing/2014/main" id="{9FA1A7BE-D0D6-EA49-B3C9-93AB60F72291}"/>
              </a:ext>
            </a:extLst>
          </p:cNvPr>
          <p:cNvSpPr txBox="1">
            <a:spLocks noChangeArrowheads="1"/>
          </p:cNvSpPr>
          <p:nvPr/>
        </p:nvSpPr>
        <p:spPr bwMode="auto">
          <a:xfrm>
            <a:off x="4579938" y="800100"/>
            <a:ext cx="4279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a:ea typeface="宋体" panose="02010600030101010101" pitchFamily="2" charset="-122"/>
              </a:rPr>
              <a:t>图解法是求解非线性方程的经典方法</a:t>
            </a:r>
          </a:p>
        </p:txBody>
      </p:sp>
      <p:sp>
        <p:nvSpPr>
          <p:cNvPr id="15" name="灯片编号占位符 1">
            <a:extLst>
              <a:ext uri="{FF2B5EF4-FFF2-40B4-BE49-F238E27FC236}">
                <a16:creationId xmlns:a16="http://schemas.microsoft.com/office/drawing/2014/main" id="{FB8561D8-901A-6443-8827-7A91DAEF1DD4}"/>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27</a:t>
            </a:fld>
            <a:endParaRPr lang="en-US" altLang="zh-CN"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672200"/>
                                        </p:tgtEl>
                                        <p:attrNameLst>
                                          <p:attrName>style.visibility</p:attrName>
                                        </p:attrNameLst>
                                      </p:cBhvr>
                                      <p:to>
                                        <p:strVal val="visible"/>
                                      </p:to>
                                    </p:set>
                                    <p:animEffect transition="in" filter="fade">
                                      <p:cBhvr>
                                        <p:cTn id="7" dur="1000"/>
                                        <p:tgtEl>
                                          <p:spTgt spid="1672200"/>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1672201"/>
                                        </p:tgtEl>
                                        <p:attrNameLst>
                                          <p:attrName>style.visibility</p:attrName>
                                        </p:attrNameLst>
                                      </p:cBhvr>
                                      <p:to>
                                        <p:strVal val="visible"/>
                                      </p:to>
                                    </p:set>
                                    <p:animEffect transition="in" filter="fade">
                                      <p:cBhvr>
                                        <p:cTn id="11" dur="1000"/>
                                        <p:tgtEl>
                                          <p:spTgt spid="1672201"/>
                                        </p:tgtEl>
                                      </p:cBhvr>
                                    </p:animEffect>
                                  </p:childTnLst>
                                </p:cTn>
                              </p:par>
                            </p:childTnLst>
                          </p:cTn>
                        </p:par>
                        <p:par>
                          <p:cTn id="12" fill="hold" nodeType="afterGroup">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672202"/>
                                        </p:tgtEl>
                                        <p:attrNameLst>
                                          <p:attrName>style.visibility</p:attrName>
                                        </p:attrNameLst>
                                      </p:cBhvr>
                                      <p:to>
                                        <p:strVal val="visible"/>
                                      </p:to>
                                    </p:set>
                                    <p:animEffect transition="in" filter="fade">
                                      <p:cBhvr>
                                        <p:cTn id="15" dur="1000"/>
                                        <p:tgtEl>
                                          <p:spTgt spid="1672202"/>
                                        </p:tgtEl>
                                      </p:cBhvr>
                                    </p:animEffect>
                                  </p:childTnLst>
                                </p:cTn>
                              </p:par>
                              <p:par>
                                <p:cTn id="16" presetID="10" presetClass="exit" presetSubtype="0" fill="hold" nodeType="withEffect">
                                  <p:stCondLst>
                                    <p:cond delay="0"/>
                                  </p:stCondLst>
                                  <p:childTnLst>
                                    <p:animEffect transition="out" filter="fade">
                                      <p:cBhvr>
                                        <p:cTn id="17" dur="1000"/>
                                        <p:tgtEl>
                                          <p:spTgt spid="1672200"/>
                                        </p:tgtEl>
                                      </p:cBhvr>
                                    </p:animEffect>
                                    <p:set>
                                      <p:cBhvr>
                                        <p:cTn id="18" dur="1" fill="hold">
                                          <p:stCondLst>
                                            <p:cond delay="999"/>
                                          </p:stCondLst>
                                        </p:cTn>
                                        <p:tgtEl>
                                          <p:spTgt spid="1672200"/>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1000"/>
                                        <p:tgtEl>
                                          <p:spTgt spid="1672201"/>
                                        </p:tgtEl>
                                      </p:cBhvr>
                                    </p:animEffect>
                                    <p:set>
                                      <p:cBhvr>
                                        <p:cTn id="21" dur="1" fill="hold">
                                          <p:stCondLst>
                                            <p:cond delay="999"/>
                                          </p:stCondLst>
                                        </p:cTn>
                                        <p:tgtEl>
                                          <p:spTgt spid="1672201"/>
                                        </p:tgtEl>
                                        <p:attrNameLst>
                                          <p:attrName>style.visibility</p:attrName>
                                        </p:attrNameLst>
                                      </p:cBhvr>
                                      <p:to>
                                        <p:strVal val="hidden"/>
                                      </p:to>
                                    </p:set>
                                  </p:childTnLst>
                                </p:cTn>
                              </p:par>
                            </p:childTnLst>
                          </p:cTn>
                        </p:par>
                        <p:par>
                          <p:cTn id="22" fill="hold" nodeType="afterGroup">
                            <p:stCondLst>
                              <p:cond delay="3000"/>
                            </p:stCondLst>
                            <p:childTnLst>
                              <p:par>
                                <p:cTn id="23" presetID="10" presetClass="exit" presetSubtype="0" fill="hold" grpId="1" nodeType="afterEffect">
                                  <p:stCondLst>
                                    <p:cond delay="0"/>
                                  </p:stCondLst>
                                  <p:childTnLst>
                                    <p:animEffect transition="out" filter="fade">
                                      <p:cBhvr>
                                        <p:cTn id="24" dur="1000"/>
                                        <p:tgtEl>
                                          <p:spTgt spid="1672202"/>
                                        </p:tgtEl>
                                      </p:cBhvr>
                                    </p:animEffect>
                                    <p:set>
                                      <p:cBhvr>
                                        <p:cTn id="25" dur="1" fill="hold">
                                          <p:stCondLst>
                                            <p:cond delay="999"/>
                                          </p:stCondLst>
                                        </p:cTn>
                                        <p:tgtEl>
                                          <p:spTgt spid="1672202"/>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672203"/>
                                        </p:tgtEl>
                                        <p:attrNameLst>
                                          <p:attrName>style.visibility</p:attrName>
                                        </p:attrNameLst>
                                      </p:cBhvr>
                                      <p:to>
                                        <p:strVal val="visible"/>
                                      </p:to>
                                    </p:set>
                                    <p:animEffect transition="in" filter="fade">
                                      <p:cBhvr>
                                        <p:cTn id="28" dur="1000"/>
                                        <p:tgtEl>
                                          <p:spTgt spid="1672203"/>
                                        </p:tgtEl>
                                      </p:cBhvr>
                                    </p:animEffect>
                                  </p:childTnLst>
                                </p:cTn>
                              </p:par>
                            </p:childTnLst>
                          </p:cTn>
                        </p:par>
                        <p:par>
                          <p:cTn id="29" fill="hold" nodeType="afterGroup">
                            <p:stCondLst>
                              <p:cond delay="4000"/>
                            </p:stCondLst>
                            <p:childTnLst>
                              <p:par>
                                <p:cTn id="30" presetID="10" presetClass="entr" presetSubtype="0" fill="hold" nodeType="afterEffect">
                                  <p:stCondLst>
                                    <p:cond delay="0"/>
                                  </p:stCondLst>
                                  <p:childTnLst>
                                    <p:set>
                                      <p:cBhvr>
                                        <p:cTn id="31" dur="1" fill="hold">
                                          <p:stCondLst>
                                            <p:cond delay="0"/>
                                          </p:stCondLst>
                                        </p:cTn>
                                        <p:tgtEl>
                                          <p:spTgt spid="1672204"/>
                                        </p:tgtEl>
                                        <p:attrNameLst>
                                          <p:attrName>style.visibility</p:attrName>
                                        </p:attrNameLst>
                                      </p:cBhvr>
                                      <p:to>
                                        <p:strVal val="visible"/>
                                      </p:to>
                                    </p:set>
                                    <p:animEffect transition="in" filter="fade">
                                      <p:cBhvr>
                                        <p:cTn id="32" dur="1000"/>
                                        <p:tgtEl>
                                          <p:spTgt spid="1672204"/>
                                        </p:tgtEl>
                                      </p:cBhvr>
                                    </p:animEffect>
                                  </p:childTnLst>
                                </p:cTn>
                              </p:par>
                            </p:childTnLst>
                          </p:cTn>
                        </p:par>
                        <p:par>
                          <p:cTn id="33" fill="hold" nodeType="afterGroup">
                            <p:stCondLst>
                              <p:cond delay="5000"/>
                            </p:stCondLst>
                            <p:childTnLst>
                              <p:par>
                                <p:cTn id="34" presetID="10" presetClass="entr" presetSubtype="0" fill="hold" grpId="0" nodeType="afterEffect">
                                  <p:stCondLst>
                                    <p:cond delay="0"/>
                                  </p:stCondLst>
                                  <p:childTnLst>
                                    <p:set>
                                      <p:cBhvr>
                                        <p:cTn id="35" dur="1" fill="hold">
                                          <p:stCondLst>
                                            <p:cond delay="0"/>
                                          </p:stCondLst>
                                        </p:cTn>
                                        <p:tgtEl>
                                          <p:spTgt spid="1672205"/>
                                        </p:tgtEl>
                                        <p:attrNameLst>
                                          <p:attrName>style.visibility</p:attrName>
                                        </p:attrNameLst>
                                      </p:cBhvr>
                                      <p:to>
                                        <p:strVal val="visible"/>
                                      </p:to>
                                    </p:set>
                                    <p:animEffect transition="in" filter="fade">
                                      <p:cBhvr>
                                        <p:cTn id="36" dur="1000"/>
                                        <p:tgtEl>
                                          <p:spTgt spid="1672205"/>
                                        </p:tgtEl>
                                      </p:cBhvr>
                                    </p:animEffect>
                                  </p:childTnLst>
                                </p:cTn>
                              </p:par>
                              <p:par>
                                <p:cTn id="37" presetID="10" presetClass="exit" presetSubtype="0" fill="hold" nodeType="withEffect">
                                  <p:stCondLst>
                                    <p:cond delay="0"/>
                                  </p:stCondLst>
                                  <p:childTnLst>
                                    <p:animEffect transition="out" filter="fade">
                                      <p:cBhvr>
                                        <p:cTn id="38" dur="1000"/>
                                        <p:tgtEl>
                                          <p:spTgt spid="1672203"/>
                                        </p:tgtEl>
                                      </p:cBhvr>
                                    </p:animEffect>
                                    <p:set>
                                      <p:cBhvr>
                                        <p:cTn id="39" dur="1" fill="hold">
                                          <p:stCondLst>
                                            <p:cond delay="999"/>
                                          </p:stCondLst>
                                        </p:cTn>
                                        <p:tgtEl>
                                          <p:spTgt spid="1672203"/>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1000"/>
                                        <p:tgtEl>
                                          <p:spTgt spid="1672204"/>
                                        </p:tgtEl>
                                      </p:cBhvr>
                                    </p:animEffect>
                                    <p:set>
                                      <p:cBhvr>
                                        <p:cTn id="42" dur="1" fill="hold">
                                          <p:stCondLst>
                                            <p:cond delay="999"/>
                                          </p:stCondLst>
                                        </p:cTn>
                                        <p:tgtEl>
                                          <p:spTgt spid="1672204"/>
                                        </p:tgtEl>
                                        <p:attrNameLst>
                                          <p:attrName>style.visibility</p:attrName>
                                        </p:attrNameLst>
                                      </p:cBhvr>
                                      <p:to>
                                        <p:strVal val="hidden"/>
                                      </p:to>
                                    </p:set>
                                  </p:childTnLst>
                                </p:cTn>
                              </p:par>
                            </p:childTnLst>
                          </p:cTn>
                        </p:par>
                        <p:par>
                          <p:cTn id="43" fill="hold" nodeType="afterGroup">
                            <p:stCondLst>
                              <p:cond delay="6000"/>
                            </p:stCondLst>
                            <p:childTnLst>
                              <p:par>
                                <p:cTn id="44" presetID="10" presetClass="exit" presetSubtype="0" fill="hold" grpId="1" nodeType="afterEffect">
                                  <p:stCondLst>
                                    <p:cond delay="0"/>
                                  </p:stCondLst>
                                  <p:childTnLst>
                                    <p:animEffect transition="out" filter="fade">
                                      <p:cBhvr>
                                        <p:cTn id="45" dur="1000"/>
                                        <p:tgtEl>
                                          <p:spTgt spid="1672205"/>
                                        </p:tgtEl>
                                      </p:cBhvr>
                                    </p:animEffect>
                                    <p:set>
                                      <p:cBhvr>
                                        <p:cTn id="46" dur="1" fill="hold">
                                          <p:stCondLst>
                                            <p:cond delay="999"/>
                                          </p:stCondLst>
                                        </p:cTn>
                                        <p:tgtEl>
                                          <p:spTgt spid="167220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2202" grpId="0" animBg="1"/>
      <p:bldP spid="1672202" grpId="1" animBg="1"/>
      <p:bldP spid="1672205" grpId="0" animBg="1"/>
      <p:bldP spid="1672205"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oter Placeholder 4">
            <a:extLst>
              <a:ext uri="{FF2B5EF4-FFF2-40B4-BE49-F238E27FC236}">
                <a16:creationId xmlns:a16="http://schemas.microsoft.com/office/drawing/2014/main" id="{7AB53D6C-C286-C74D-915D-0F86B55A0C42}"/>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49155" name="Rectangle 2">
            <a:extLst>
              <a:ext uri="{FF2B5EF4-FFF2-40B4-BE49-F238E27FC236}">
                <a16:creationId xmlns:a16="http://schemas.microsoft.com/office/drawing/2014/main" id="{958FD659-C534-684A-8CD6-E8F63D51268E}"/>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4.3.2. </a:t>
            </a:r>
            <a:r>
              <a:rPr lang="en-US" altLang="zh-CN" sz="3200">
                <a:ea typeface="宋体" panose="02010600030101010101" pitchFamily="2" charset="-122"/>
              </a:rPr>
              <a:t>Graphical Analysis Using Exponential Model</a:t>
            </a:r>
          </a:p>
        </p:txBody>
      </p:sp>
      <p:sp>
        <p:nvSpPr>
          <p:cNvPr id="31748" name="Rectangle 3">
            <a:extLst>
              <a:ext uri="{FF2B5EF4-FFF2-40B4-BE49-F238E27FC236}">
                <a16:creationId xmlns:a16="http://schemas.microsoft.com/office/drawing/2014/main" id="{E3C41429-2170-7840-A56E-B4EDDC35CCA5}"/>
              </a:ext>
            </a:extLst>
          </p:cNvPr>
          <p:cNvSpPr>
            <a:spLocks noGrp="1" noChangeArrowheads="1"/>
          </p:cNvSpPr>
          <p:nvPr>
            <p:ph type="body" sz="half" idx="1"/>
          </p:nvPr>
        </p:nvSpPr>
        <p:spPr/>
        <p:txBody>
          <a:bodyPr/>
          <a:lstStyle/>
          <a:p>
            <a:pPr eaLnBrk="1" hangingPunct="1"/>
            <a:r>
              <a:rPr lang="en-US" altLang="zh-CN" b="1">
                <a:solidFill>
                  <a:srgbClr val="008000"/>
                </a:solidFill>
                <a:ea typeface="宋体" panose="02010600030101010101" pitchFamily="2" charset="-122"/>
              </a:rPr>
              <a:t>Pro’s </a:t>
            </a:r>
            <a:r>
              <a:rPr lang="zh-CN" altLang="en-US" b="1">
                <a:solidFill>
                  <a:srgbClr val="008000"/>
                </a:solidFill>
                <a:ea typeface="宋体" panose="02010600030101010101" pitchFamily="2" charset="-122"/>
              </a:rPr>
              <a:t>优点</a:t>
            </a:r>
            <a:endParaRPr lang="en-US" altLang="zh-CN" b="1">
              <a:solidFill>
                <a:srgbClr val="008000"/>
              </a:solidFill>
              <a:ea typeface="宋体" panose="02010600030101010101" pitchFamily="2" charset="-122"/>
            </a:endParaRPr>
          </a:p>
          <a:p>
            <a:pPr lvl="1" eaLnBrk="1" hangingPunct="1"/>
            <a:r>
              <a:rPr lang="en-US" altLang="zh-CN" sz="2800">
                <a:ea typeface="宋体" panose="02010600030101010101" pitchFamily="2" charset="-122"/>
              </a:rPr>
              <a:t>Intuitive</a:t>
            </a:r>
          </a:p>
          <a:p>
            <a:pPr marL="914400" lvl="2" indent="0" eaLnBrk="1" hangingPunct="1">
              <a:buFont typeface="Wingdings" pitchFamily="2" charset="2"/>
              <a:buNone/>
            </a:pPr>
            <a:endParaRPr lang="en-US" altLang="zh-CN" sz="2400">
              <a:ea typeface="宋体" panose="02010600030101010101" pitchFamily="2" charset="-122"/>
            </a:endParaRPr>
          </a:p>
          <a:p>
            <a:pPr eaLnBrk="1" hangingPunct="1"/>
            <a:r>
              <a:rPr lang="en-US" altLang="zh-CN" b="1">
                <a:solidFill>
                  <a:srgbClr val="FF0000"/>
                </a:solidFill>
                <a:ea typeface="宋体" panose="02010600030101010101" pitchFamily="2" charset="-122"/>
              </a:rPr>
              <a:t>Con’s </a:t>
            </a:r>
            <a:r>
              <a:rPr lang="zh-CN" altLang="en-US" b="1">
                <a:solidFill>
                  <a:srgbClr val="FF0000"/>
                </a:solidFill>
                <a:ea typeface="宋体" panose="02010600030101010101" pitchFamily="2" charset="-122"/>
              </a:rPr>
              <a:t>缺点</a:t>
            </a:r>
            <a:endParaRPr lang="en-US" altLang="zh-CN" b="1">
              <a:solidFill>
                <a:srgbClr val="FF0000"/>
              </a:solidFill>
              <a:ea typeface="宋体" panose="02010600030101010101" pitchFamily="2" charset="-122"/>
            </a:endParaRPr>
          </a:p>
          <a:p>
            <a:pPr lvl="1" eaLnBrk="1" hangingPunct="1"/>
            <a:r>
              <a:rPr lang="en-US" altLang="zh-CN" sz="2800">
                <a:ea typeface="宋体" panose="02010600030101010101" pitchFamily="2" charset="-122"/>
              </a:rPr>
              <a:t>Poor </a:t>
            </a:r>
            <a:r>
              <a:rPr lang="en-US" altLang="zh-CN" sz="2800">
                <a:solidFill>
                  <a:srgbClr val="FF0000"/>
                </a:solidFill>
                <a:ea typeface="宋体" panose="02010600030101010101" pitchFamily="2" charset="-122"/>
              </a:rPr>
              <a:t>Precision</a:t>
            </a:r>
          </a:p>
          <a:p>
            <a:pPr lvl="1" eaLnBrk="1" hangingPunct="1"/>
            <a:r>
              <a:rPr lang="en-US" altLang="zh-CN" sz="2800">
                <a:ea typeface="宋体" panose="02010600030101010101" pitchFamily="2" charset="-122"/>
              </a:rPr>
              <a:t>Not </a:t>
            </a:r>
            <a:r>
              <a:rPr lang="en-US" altLang="zh-CN" sz="2800">
                <a:solidFill>
                  <a:srgbClr val="FF0000"/>
                </a:solidFill>
                <a:ea typeface="宋体" panose="02010600030101010101" pitchFamily="2" charset="-122"/>
              </a:rPr>
              <a:t>Practical</a:t>
            </a:r>
            <a:r>
              <a:rPr lang="en-US" altLang="zh-CN" sz="2800">
                <a:ea typeface="宋体" panose="02010600030101010101" pitchFamily="2" charset="-122"/>
              </a:rPr>
              <a:t> for Complex Analyses</a:t>
            </a:r>
          </a:p>
          <a:p>
            <a:pPr marL="914400" lvl="2" indent="0" eaLnBrk="1" hangingPunct="1"/>
            <a:r>
              <a:rPr lang="en-US" altLang="zh-CN" sz="2400">
                <a:ea typeface="宋体" panose="02010600030101010101" pitchFamily="2" charset="-122"/>
              </a:rPr>
              <a:t>multiple lines required</a:t>
            </a:r>
          </a:p>
        </p:txBody>
      </p:sp>
      <p:pic>
        <p:nvPicPr>
          <p:cNvPr id="49158" name="Picture 6" descr="se04F11">
            <a:extLst>
              <a:ext uri="{FF2B5EF4-FFF2-40B4-BE49-F238E27FC236}">
                <a16:creationId xmlns:a16="http://schemas.microsoft.com/office/drawing/2014/main" id="{102ECE6A-B1FA-4044-A0A8-101091684E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057400"/>
            <a:ext cx="4302125"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9" name="Rectangle 4">
            <a:extLst>
              <a:ext uri="{FF2B5EF4-FFF2-40B4-BE49-F238E27FC236}">
                <a16:creationId xmlns:a16="http://schemas.microsoft.com/office/drawing/2014/main" id="{65AA71CB-9D3B-984E-AC58-EDFBC9845FC3}"/>
              </a:ext>
            </a:extLst>
          </p:cNvPr>
          <p:cNvSpPr>
            <a:spLocks noChangeArrowheads="1"/>
          </p:cNvSpPr>
          <p:nvPr/>
        </p:nvSpPr>
        <p:spPr bwMode="auto">
          <a:xfrm>
            <a:off x="4572000" y="4724400"/>
            <a:ext cx="4343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dirty="0">
                <a:ea typeface="宋体" panose="02010600030101010101" pitchFamily="2" charset="-122"/>
              </a:rPr>
              <a:t>Figure 4.11: </a:t>
            </a:r>
            <a:r>
              <a:rPr lang="en-US" altLang="zh-CN" dirty="0">
                <a:ea typeface="宋体" panose="02010600030101010101" pitchFamily="2" charset="-122"/>
              </a:rPr>
              <a:t>Graphical analysis of the circuit in Fig. 4.10 using the exponential diode model.</a:t>
            </a:r>
          </a:p>
        </p:txBody>
      </p:sp>
      <p:sp>
        <p:nvSpPr>
          <p:cNvPr id="8" name="灯片编号占位符 1">
            <a:extLst>
              <a:ext uri="{FF2B5EF4-FFF2-40B4-BE49-F238E27FC236}">
                <a16:creationId xmlns:a16="http://schemas.microsoft.com/office/drawing/2014/main" id="{0EEFE1CE-8FA5-C54C-ADA4-6D04519DEAC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28</a:t>
            </a:fld>
            <a:endParaRPr lang="en-US" altLang="zh-CN" dirty="0"/>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4">
            <a:extLst>
              <a:ext uri="{FF2B5EF4-FFF2-40B4-BE49-F238E27FC236}">
                <a16:creationId xmlns:a16="http://schemas.microsoft.com/office/drawing/2014/main" id="{6EAA74FD-89D0-5243-910C-80C1AF2313A3}"/>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50179" name="Rectangle 2">
            <a:extLst>
              <a:ext uri="{FF2B5EF4-FFF2-40B4-BE49-F238E27FC236}">
                <a16:creationId xmlns:a16="http://schemas.microsoft.com/office/drawing/2014/main" id="{55AA2B44-1382-9345-9A24-21F853B11C96}"/>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4.3.3. </a:t>
            </a:r>
            <a:r>
              <a:rPr lang="en-US" altLang="zh-CN" sz="3200">
                <a:ea typeface="宋体" panose="02010600030101010101" pitchFamily="2" charset="-122"/>
              </a:rPr>
              <a:t>Iterative Analysis Using Exponential Method</a:t>
            </a:r>
          </a:p>
        </p:txBody>
      </p:sp>
      <p:sp>
        <p:nvSpPr>
          <p:cNvPr id="50180" name="Rectangle 4">
            <a:extLst>
              <a:ext uri="{FF2B5EF4-FFF2-40B4-BE49-F238E27FC236}">
                <a16:creationId xmlns:a16="http://schemas.microsoft.com/office/drawing/2014/main" id="{F429D05D-39D6-9F45-A261-40DC5DB35297}"/>
              </a:ext>
            </a:extLst>
          </p:cNvPr>
          <p:cNvSpPr>
            <a:spLocks noGrp="1" noChangeArrowheads="1"/>
          </p:cNvSpPr>
          <p:nvPr>
            <p:ph type="body" sz="half" idx="1"/>
          </p:nvPr>
        </p:nvSpPr>
        <p:spPr/>
        <p:txBody>
          <a:bodyPr/>
          <a:lstStyle/>
          <a:p>
            <a:pPr eaLnBrk="1" hangingPunct="1"/>
            <a:r>
              <a:rPr lang="en-US" altLang="zh-CN" b="1">
                <a:ea typeface="宋体" panose="02010600030101010101" pitchFamily="2" charset="-122"/>
              </a:rPr>
              <a:t>step #1:</a:t>
            </a:r>
            <a:r>
              <a:rPr lang="en-US" altLang="zh-CN">
                <a:ea typeface="宋体" panose="02010600030101010101" pitchFamily="2" charset="-122"/>
              </a:rPr>
              <a:t> Start with </a:t>
            </a:r>
            <a:r>
              <a:rPr lang="en-US" altLang="zh-CN">
                <a:solidFill>
                  <a:srgbClr val="FF0000"/>
                </a:solidFill>
                <a:ea typeface="宋体" panose="02010600030101010101" pitchFamily="2" charset="-122"/>
              </a:rPr>
              <a:t>initial guess</a:t>
            </a:r>
            <a:r>
              <a:rPr lang="en-US" altLang="zh-CN">
                <a:ea typeface="宋体" panose="02010600030101010101" pitchFamily="2" charset="-122"/>
              </a:rPr>
              <a:t> of </a:t>
            </a:r>
            <a:r>
              <a:rPr lang="en-US" altLang="zh-CN" i="1">
                <a:ea typeface="宋体" panose="02010600030101010101" pitchFamily="2" charset="-122"/>
              </a:rPr>
              <a:t>V</a:t>
            </a:r>
            <a:r>
              <a:rPr lang="en-US" altLang="zh-CN" i="1" baseline="-25000">
                <a:ea typeface="宋体" panose="02010600030101010101" pitchFamily="2" charset="-122"/>
              </a:rPr>
              <a:t>D</a:t>
            </a:r>
            <a:r>
              <a:rPr lang="en-US" altLang="zh-CN" i="1">
                <a:ea typeface="宋体" panose="02010600030101010101" pitchFamily="2" charset="-122"/>
              </a:rPr>
              <a:t>.</a:t>
            </a:r>
          </a:p>
          <a:p>
            <a:pPr lvl="1" eaLnBrk="1" hangingPunct="1"/>
            <a:r>
              <a:rPr lang="en-US" altLang="zh-CN" sz="2800" i="1">
                <a:ea typeface="宋体" panose="02010600030101010101" pitchFamily="2" charset="-122"/>
              </a:rPr>
              <a:t>V</a:t>
            </a:r>
            <a:r>
              <a:rPr lang="en-US" altLang="zh-CN" sz="2800" baseline="-25000">
                <a:ea typeface="宋体" panose="02010600030101010101" pitchFamily="2" charset="-122"/>
              </a:rPr>
              <a:t>D</a:t>
            </a:r>
            <a:r>
              <a:rPr lang="en-US" altLang="zh-CN" sz="2800" baseline="30000">
                <a:ea typeface="宋体" panose="02010600030101010101" pitchFamily="2" charset="-122"/>
              </a:rPr>
              <a:t>(0)</a:t>
            </a:r>
          </a:p>
          <a:p>
            <a:pPr eaLnBrk="1" hangingPunct="1"/>
            <a:r>
              <a:rPr lang="en-US" altLang="zh-CN" b="1">
                <a:ea typeface="宋体" panose="02010600030101010101" pitchFamily="2" charset="-122"/>
              </a:rPr>
              <a:t>step #2:</a:t>
            </a:r>
            <a:r>
              <a:rPr lang="en-US" altLang="zh-CN">
                <a:ea typeface="宋体" panose="02010600030101010101" pitchFamily="2" charset="-122"/>
              </a:rPr>
              <a:t> Use </a:t>
            </a:r>
            <a:r>
              <a:rPr lang="en-US" altLang="zh-CN">
                <a:solidFill>
                  <a:srgbClr val="FF0000"/>
                </a:solidFill>
                <a:ea typeface="宋体" panose="02010600030101010101" pitchFamily="2" charset="-122"/>
              </a:rPr>
              <a:t>nodal / mesh analysis</a:t>
            </a:r>
            <a:r>
              <a:rPr lang="en-US" altLang="zh-CN">
                <a:ea typeface="宋体" panose="02010600030101010101" pitchFamily="2" charset="-122"/>
              </a:rPr>
              <a:t> to solve </a:t>
            </a:r>
            <a:r>
              <a:rPr lang="en-US" altLang="zh-CN" i="1">
                <a:ea typeface="宋体" panose="02010600030101010101" pitchFamily="2" charset="-122"/>
              </a:rPr>
              <a:t>I</a:t>
            </a:r>
            <a:r>
              <a:rPr lang="en-US" altLang="zh-CN" i="1" baseline="-25000">
                <a:ea typeface="宋体" panose="02010600030101010101" pitchFamily="2" charset="-122"/>
              </a:rPr>
              <a:t>D</a:t>
            </a:r>
            <a:r>
              <a:rPr lang="en-US" altLang="zh-CN" i="1">
                <a:ea typeface="宋体" panose="02010600030101010101" pitchFamily="2" charset="-122"/>
              </a:rPr>
              <a:t>.</a:t>
            </a:r>
          </a:p>
          <a:p>
            <a:pPr eaLnBrk="1" hangingPunct="1"/>
            <a:r>
              <a:rPr lang="en-US" altLang="zh-CN" b="1">
                <a:ea typeface="宋体" panose="02010600030101010101" pitchFamily="2" charset="-122"/>
              </a:rPr>
              <a:t>step #3:</a:t>
            </a:r>
            <a:r>
              <a:rPr lang="en-US" altLang="zh-CN">
                <a:ea typeface="宋体" panose="02010600030101010101" pitchFamily="2" charset="-122"/>
              </a:rPr>
              <a:t> Use exponential model to </a:t>
            </a:r>
            <a:r>
              <a:rPr lang="en-US" altLang="zh-CN">
                <a:solidFill>
                  <a:srgbClr val="FF0000"/>
                </a:solidFill>
                <a:ea typeface="宋体" panose="02010600030101010101" pitchFamily="2" charset="-122"/>
              </a:rPr>
              <a:t>update </a:t>
            </a:r>
            <a:r>
              <a:rPr lang="en-US" altLang="zh-CN" i="1">
                <a:solidFill>
                  <a:srgbClr val="FF0000"/>
                </a:solidFill>
                <a:ea typeface="宋体" panose="02010600030101010101" pitchFamily="2" charset="-122"/>
              </a:rPr>
              <a:t>V</a:t>
            </a:r>
            <a:r>
              <a:rPr lang="en-US" altLang="zh-CN" i="1" baseline="-25000">
                <a:solidFill>
                  <a:srgbClr val="FF0000"/>
                </a:solidFill>
                <a:ea typeface="宋体" panose="02010600030101010101" pitchFamily="2" charset="-122"/>
              </a:rPr>
              <a:t>D</a:t>
            </a:r>
            <a:r>
              <a:rPr lang="en-US" altLang="zh-CN" i="1">
                <a:solidFill>
                  <a:srgbClr val="FF0000"/>
                </a:solidFill>
                <a:ea typeface="宋体" panose="02010600030101010101" pitchFamily="2" charset="-122"/>
              </a:rPr>
              <a:t>.</a:t>
            </a:r>
            <a:endParaRPr lang="en-US" altLang="zh-CN">
              <a:solidFill>
                <a:srgbClr val="FF0000"/>
              </a:solidFill>
              <a:ea typeface="宋体" panose="02010600030101010101" pitchFamily="2" charset="-122"/>
            </a:endParaRPr>
          </a:p>
          <a:p>
            <a:pPr lvl="1" eaLnBrk="1" hangingPunct="1"/>
            <a:r>
              <a:rPr lang="en-US" altLang="zh-CN" sz="2800" i="1">
                <a:ea typeface="宋体" panose="02010600030101010101" pitchFamily="2" charset="-122"/>
              </a:rPr>
              <a:t>V</a:t>
            </a:r>
            <a:r>
              <a:rPr lang="en-US" altLang="zh-CN" sz="2800" i="1" baseline="-25000">
                <a:ea typeface="宋体" panose="02010600030101010101" pitchFamily="2" charset="-122"/>
              </a:rPr>
              <a:t>D</a:t>
            </a:r>
            <a:r>
              <a:rPr lang="en-US" altLang="zh-CN" sz="2800" baseline="30000">
                <a:ea typeface="宋体" panose="02010600030101010101" pitchFamily="2" charset="-122"/>
              </a:rPr>
              <a:t>(1)</a:t>
            </a:r>
            <a:r>
              <a:rPr lang="en-US" altLang="zh-CN" sz="2800">
                <a:ea typeface="宋体" panose="02010600030101010101" pitchFamily="2" charset="-122"/>
              </a:rPr>
              <a:t> = </a:t>
            </a:r>
            <a:r>
              <a:rPr lang="en-US" altLang="zh-CN" sz="2800" b="1">
                <a:ea typeface="宋体" panose="02010600030101010101" pitchFamily="2" charset="-122"/>
              </a:rPr>
              <a:t>f</a:t>
            </a:r>
            <a:r>
              <a:rPr lang="en-US" altLang="zh-CN" sz="2800">
                <a:ea typeface="宋体" panose="02010600030101010101" pitchFamily="2" charset="-122"/>
              </a:rPr>
              <a:t>(</a:t>
            </a:r>
            <a:r>
              <a:rPr lang="en-US" altLang="zh-CN" sz="2800" i="1">
                <a:ea typeface="宋体" panose="02010600030101010101" pitchFamily="2" charset="-122"/>
              </a:rPr>
              <a:t>V</a:t>
            </a:r>
            <a:r>
              <a:rPr lang="en-US" altLang="zh-CN" sz="2800" i="1" baseline="-25000">
                <a:ea typeface="宋体" panose="02010600030101010101" pitchFamily="2" charset="-122"/>
              </a:rPr>
              <a:t>D</a:t>
            </a:r>
            <a:r>
              <a:rPr lang="en-US" altLang="zh-CN" sz="2800" baseline="30000">
                <a:ea typeface="宋体" panose="02010600030101010101" pitchFamily="2" charset="-122"/>
              </a:rPr>
              <a:t>(0)</a:t>
            </a:r>
            <a:r>
              <a:rPr lang="en-US" altLang="zh-CN" sz="2800">
                <a:ea typeface="宋体" panose="02010600030101010101" pitchFamily="2" charset="-122"/>
              </a:rPr>
              <a:t>)</a:t>
            </a:r>
          </a:p>
          <a:p>
            <a:pPr eaLnBrk="1" hangingPunct="1"/>
            <a:endParaRPr lang="en-US" altLang="zh-CN">
              <a:ea typeface="宋体" panose="02010600030101010101" pitchFamily="2" charset="-122"/>
            </a:endParaRPr>
          </a:p>
        </p:txBody>
      </p:sp>
      <p:sp>
        <p:nvSpPr>
          <p:cNvPr id="50181" name="Rectangle 5">
            <a:extLst>
              <a:ext uri="{FF2B5EF4-FFF2-40B4-BE49-F238E27FC236}">
                <a16:creationId xmlns:a16="http://schemas.microsoft.com/office/drawing/2014/main" id="{44B3F396-AA6F-FF44-B7F8-8D5D5379587D}"/>
              </a:ext>
            </a:extLst>
          </p:cNvPr>
          <p:cNvSpPr>
            <a:spLocks noGrp="1" noChangeArrowheads="1"/>
          </p:cNvSpPr>
          <p:nvPr>
            <p:ph type="body" sz="half" idx="2"/>
          </p:nvPr>
        </p:nvSpPr>
        <p:spPr/>
        <p:txBody>
          <a:bodyPr/>
          <a:lstStyle/>
          <a:p>
            <a:pPr eaLnBrk="1" hangingPunct="1"/>
            <a:r>
              <a:rPr lang="en-US" altLang="zh-CN" b="1">
                <a:ea typeface="宋体" panose="02010600030101010101" pitchFamily="2" charset="-122"/>
              </a:rPr>
              <a:t>step #4:</a:t>
            </a:r>
            <a:r>
              <a:rPr lang="en-US" altLang="zh-CN">
                <a:ea typeface="宋体" panose="02010600030101010101" pitchFamily="2" charset="-122"/>
              </a:rPr>
              <a:t> </a:t>
            </a:r>
            <a:r>
              <a:rPr lang="en-US" altLang="zh-CN">
                <a:solidFill>
                  <a:srgbClr val="FF0000"/>
                </a:solidFill>
                <a:ea typeface="宋体" panose="02010600030101010101" pitchFamily="2" charset="-122"/>
              </a:rPr>
              <a:t>Repeat these steps</a:t>
            </a:r>
            <a:r>
              <a:rPr lang="en-US" altLang="zh-CN">
                <a:ea typeface="宋体" panose="02010600030101010101" pitchFamily="2" charset="-122"/>
              </a:rPr>
              <a:t> until </a:t>
            </a:r>
            <a:r>
              <a:rPr lang="en-US" altLang="zh-CN" i="1">
                <a:ea typeface="宋体" panose="02010600030101010101" pitchFamily="2" charset="-122"/>
              </a:rPr>
              <a:t>V</a:t>
            </a:r>
            <a:r>
              <a:rPr lang="en-US" altLang="zh-CN" i="1" baseline="-25000">
                <a:ea typeface="宋体" panose="02010600030101010101" pitchFamily="2" charset="-122"/>
              </a:rPr>
              <a:t>D</a:t>
            </a:r>
            <a:r>
              <a:rPr lang="en-US" altLang="zh-CN" baseline="30000">
                <a:ea typeface="宋体" panose="02010600030101010101" pitchFamily="2" charset="-122"/>
              </a:rPr>
              <a:t>(</a:t>
            </a:r>
            <a:r>
              <a:rPr lang="en-US" altLang="zh-CN" i="1" baseline="30000">
                <a:ea typeface="宋体" panose="02010600030101010101" pitchFamily="2" charset="-122"/>
              </a:rPr>
              <a:t>k</a:t>
            </a:r>
            <a:r>
              <a:rPr lang="en-US" altLang="zh-CN" baseline="30000">
                <a:ea typeface="宋体" panose="02010600030101010101" pitchFamily="2" charset="-122"/>
              </a:rPr>
              <a:t>+1)</a:t>
            </a:r>
            <a:r>
              <a:rPr lang="en-US" altLang="zh-CN">
                <a:ea typeface="宋体" panose="02010600030101010101" pitchFamily="2" charset="-122"/>
              </a:rPr>
              <a:t> = </a:t>
            </a:r>
            <a:r>
              <a:rPr lang="en-US" altLang="zh-CN" i="1">
                <a:ea typeface="宋体" panose="02010600030101010101" pitchFamily="2" charset="-122"/>
              </a:rPr>
              <a:t>V</a:t>
            </a:r>
            <a:r>
              <a:rPr lang="en-US" altLang="zh-CN" i="1" baseline="-25000">
                <a:ea typeface="宋体" panose="02010600030101010101" pitchFamily="2" charset="-122"/>
              </a:rPr>
              <a:t>D</a:t>
            </a:r>
            <a:r>
              <a:rPr lang="en-US" altLang="zh-CN" baseline="30000">
                <a:ea typeface="宋体" panose="02010600030101010101" pitchFamily="2" charset="-122"/>
              </a:rPr>
              <a:t>(</a:t>
            </a:r>
            <a:r>
              <a:rPr lang="en-US" altLang="zh-CN" i="1" baseline="30000">
                <a:ea typeface="宋体" panose="02010600030101010101" pitchFamily="2" charset="-122"/>
              </a:rPr>
              <a:t>k</a:t>
            </a:r>
            <a:r>
              <a:rPr lang="en-US" altLang="zh-CN" baseline="30000">
                <a:ea typeface="宋体" panose="02010600030101010101" pitchFamily="2" charset="-122"/>
              </a:rPr>
              <a:t>)</a:t>
            </a:r>
            <a:r>
              <a:rPr lang="en-US" altLang="zh-CN">
                <a:ea typeface="宋体" panose="02010600030101010101" pitchFamily="2" charset="-122"/>
              </a:rPr>
              <a:t>.</a:t>
            </a:r>
          </a:p>
          <a:p>
            <a:pPr lvl="1" eaLnBrk="1" hangingPunct="1"/>
            <a:r>
              <a:rPr lang="en-US" altLang="zh-CN" sz="2800">
                <a:ea typeface="宋体" panose="02010600030101010101" pitchFamily="2" charset="-122"/>
              </a:rPr>
              <a:t>Upon convergence, the new and old values of </a:t>
            </a:r>
            <a:r>
              <a:rPr lang="en-US" altLang="zh-CN" sz="2800" i="1">
                <a:ea typeface="宋体" panose="02010600030101010101" pitchFamily="2" charset="-122"/>
              </a:rPr>
              <a:t>V</a:t>
            </a:r>
            <a:r>
              <a:rPr lang="en-US" altLang="zh-CN" sz="2800" i="1" baseline="-25000">
                <a:ea typeface="宋体" panose="02010600030101010101" pitchFamily="2" charset="-122"/>
              </a:rPr>
              <a:t>D</a:t>
            </a:r>
            <a:r>
              <a:rPr lang="en-US" altLang="zh-CN" sz="2800">
                <a:ea typeface="宋体" panose="02010600030101010101" pitchFamily="2" charset="-122"/>
              </a:rPr>
              <a:t> will </a:t>
            </a:r>
            <a:r>
              <a:rPr lang="en-US" altLang="zh-CN" sz="2800">
                <a:solidFill>
                  <a:srgbClr val="FF0000"/>
                </a:solidFill>
                <a:ea typeface="宋体" panose="02010600030101010101" pitchFamily="2" charset="-122"/>
              </a:rPr>
              <a:t>match.</a:t>
            </a:r>
          </a:p>
          <a:p>
            <a:pPr eaLnBrk="1" hangingPunct="1"/>
            <a:endParaRPr lang="en-US" altLang="zh-CN">
              <a:solidFill>
                <a:srgbClr val="3333FF"/>
              </a:solidFill>
              <a:ea typeface="宋体" panose="02010600030101010101" pitchFamily="2" charset="-122"/>
            </a:endParaRPr>
          </a:p>
        </p:txBody>
      </p:sp>
      <p:sp>
        <p:nvSpPr>
          <p:cNvPr id="50182" name="文本框 1">
            <a:extLst>
              <a:ext uri="{FF2B5EF4-FFF2-40B4-BE49-F238E27FC236}">
                <a16:creationId xmlns:a16="http://schemas.microsoft.com/office/drawing/2014/main" id="{79B5D72A-3547-614F-9F14-2CF39E527ED7}"/>
              </a:ext>
            </a:extLst>
          </p:cNvPr>
          <p:cNvSpPr txBox="1">
            <a:spLocks noChangeArrowheads="1"/>
          </p:cNvSpPr>
          <p:nvPr/>
        </p:nvSpPr>
        <p:spPr bwMode="auto">
          <a:xfrm>
            <a:off x="5416550" y="1027113"/>
            <a:ext cx="51752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en-US" altLang="zh-CN" sz="2000">
                <a:ea typeface="宋体" panose="02010600030101010101" pitchFamily="2" charset="-122"/>
              </a:rPr>
              <a:t>5 V</a:t>
            </a:r>
            <a:endParaRPr lang="zh-CN" altLang="en-US" sz="2000">
              <a:ea typeface="宋体" panose="02010600030101010101" pitchFamily="2" charset="-122"/>
            </a:endParaRPr>
          </a:p>
        </p:txBody>
      </p:sp>
      <p:pic>
        <p:nvPicPr>
          <p:cNvPr id="50183" name="图片 2">
            <a:extLst>
              <a:ext uri="{FF2B5EF4-FFF2-40B4-BE49-F238E27FC236}">
                <a16:creationId xmlns:a16="http://schemas.microsoft.com/office/drawing/2014/main" id="{78341326-94FE-6646-B2B9-A2F8EF3E5C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124200"/>
            <a:ext cx="19304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图片 3">
            <a:extLst>
              <a:ext uri="{FF2B5EF4-FFF2-40B4-BE49-F238E27FC236}">
                <a16:creationId xmlns:a16="http://schemas.microsoft.com/office/drawing/2014/main" id="{6DF53626-C72F-7546-831D-40790497B8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3530600"/>
            <a:ext cx="12573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5" name="Picture 6" descr="se04F10">
            <a:extLst>
              <a:ext uri="{FF2B5EF4-FFF2-40B4-BE49-F238E27FC236}">
                <a16:creationId xmlns:a16="http://schemas.microsoft.com/office/drawing/2014/main" id="{FB2D1775-9A50-E242-AFCA-1C6CBF6300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4075" y="120650"/>
            <a:ext cx="3209925"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6" name="文本框 4">
            <a:extLst>
              <a:ext uri="{FF2B5EF4-FFF2-40B4-BE49-F238E27FC236}">
                <a16:creationId xmlns:a16="http://schemas.microsoft.com/office/drawing/2014/main" id="{92BBE43A-51BF-7845-987C-547890D63166}"/>
              </a:ext>
            </a:extLst>
          </p:cNvPr>
          <p:cNvSpPr txBox="1">
            <a:spLocks noChangeArrowheads="1"/>
          </p:cNvSpPr>
          <p:nvPr/>
        </p:nvSpPr>
        <p:spPr bwMode="auto">
          <a:xfrm>
            <a:off x="6973888" y="152400"/>
            <a:ext cx="565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en-US" altLang="zh-CN" sz="1600">
                <a:ea typeface="宋体" panose="02010600030101010101" pitchFamily="2" charset="-122"/>
              </a:rPr>
              <a:t>1 kΩ</a:t>
            </a:r>
            <a:endParaRPr lang="zh-CN" altLang="en-US" sz="1600">
              <a:ea typeface="宋体" panose="02010600030101010101" pitchFamily="2" charset="-122"/>
            </a:endParaRPr>
          </a:p>
        </p:txBody>
      </p:sp>
      <p:pic>
        <p:nvPicPr>
          <p:cNvPr id="50187" name="图片 5">
            <a:extLst>
              <a:ext uri="{FF2B5EF4-FFF2-40B4-BE49-F238E27FC236}">
                <a16:creationId xmlns:a16="http://schemas.microsoft.com/office/drawing/2014/main" id="{83640B57-BA68-BA43-8E17-7A2D5BB78AF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78300" y="4040188"/>
            <a:ext cx="78740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9" name="图片 7">
            <a:extLst>
              <a:ext uri="{FF2B5EF4-FFF2-40B4-BE49-F238E27FC236}">
                <a16:creationId xmlns:a16="http://schemas.microsoft.com/office/drawing/2014/main" id="{BC6D5F88-88B5-564D-B2F6-C55CE7E11C3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5969331"/>
            <a:ext cx="1460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0" name="图片 9">
            <a:extLst>
              <a:ext uri="{FF2B5EF4-FFF2-40B4-BE49-F238E27FC236}">
                <a16:creationId xmlns:a16="http://schemas.microsoft.com/office/drawing/2014/main" id="{4748E425-D180-454F-B085-25FD9457AEA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62350" y="5162550"/>
            <a:ext cx="17907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1" name="图片 10">
            <a:extLst>
              <a:ext uri="{FF2B5EF4-FFF2-40B4-BE49-F238E27FC236}">
                <a16:creationId xmlns:a16="http://schemas.microsoft.com/office/drawing/2014/main" id="{16D53457-CFA7-F14D-8A8E-B680A9FB647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895600" y="5670550"/>
            <a:ext cx="457200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2" name="图片 11">
            <a:extLst>
              <a:ext uri="{FF2B5EF4-FFF2-40B4-BE49-F238E27FC236}">
                <a16:creationId xmlns:a16="http://schemas.microsoft.com/office/drawing/2014/main" id="{34D1A77F-6093-D24D-84EE-CB14D6515BD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651625" y="4248150"/>
            <a:ext cx="2489200" cy="136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a:extLst>
              <a:ext uri="{FF2B5EF4-FFF2-40B4-BE49-F238E27FC236}">
                <a16:creationId xmlns:a16="http://schemas.microsoft.com/office/drawing/2014/main" id="{4470FF72-B54D-9F46-83F2-64B0E43D5AA3}"/>
              </a:ext>
            </a:extLst>
          </p:cNvPr>
          <p:cNvPicPr>
            <a:picLocks noChangeAspect="1"/>
          </p:cNvPicPr>
          <p:nvPr/>
        </p:nvPicPr>
        <p:blipFill>
          <a:blip r:embed="rId10"/>
          <a:stretch>
            <a:fillRect/>
          </a:stretch>
        </p:blipFill>
        <p:spPr>
          <a:xfrm>
            <a:off x="-3175" y="6274131"/>
            <a:ext cx="9144000" cy="599414"/>
          </a:xfrm>
          <a:prstGeom prst="rect">
            <a:avLst/>
          </a:prstGeom>
        </p:spPr>
      </p:pic>
      <p:sp>
        <p:nvSpPr>
          <p:cNvPr id="3" name="文本框 2">
            <a:extLst>
              <a:ext uri="{FF2B5EF4-FFF2-40B4-BE49-F238E27FC236}">
                <a16:creationId xmlns:a16="http://schemas.microsoft.com/office/drawing/2014/main" id="{81E0FC67-31CC-9843-837C-48D4885AB43D}"/>
              </a:ext>
            </a:extLst>
          </p:cNvPr>
          <p:cNvSpPr txBox="1"/>
          <p:nvPr/>
        </p:nvSpPr>
        <p:spPr>
          <a:xfrm>
            <a:off x="4192838" y="4524088"/>
            <a:ext cx="1905000" cy="584775"/>
          </a:xfrm>
          <a:prstGeom prst="rect">
            <a:avLst/>
          </a:prstGeom>
          <a:noFill/>
        </p:spPr>
        <p:txBody>
          <a:bodyPr wrap="square" rtlCol="0">
            <a:spAutoFit/>
          </a:bodyPr>
          <a:lstStyle/>
          <a:p>
            <a:r>
              <a:rPr kumimoji="1" lang="en-US" altLang="zh-CN" dirty="0">
                <a:solidFill>
                  <a:srgbClr val="0432FF"/>
                </a:solidFill>
              </a:rPr>
              <a:t>4.3mA</a:t>
            </a:r>
            <a:r>
              <a:rPr kumimoji="1" lang="zh-CN" altLang="en-US" dirty="0">
                <a:solidFill>
                  <a:srgbClr val="0432FF"/>
                </a:solidFill>
              </a:rPr>
              <a:t>比</a:t>
            </a:r>
            <a:r>
              <a:rPr kumimoji="1" lang="en-US" altLang="zh-CN" dirty="0">
                <a:solidFill>
                  <a:srgbClr val="0432FF"/>
                </a:solidFill>
              </a:rPr>
              <a:t>1mA</a:t>
            </a:r>
            <a:r>
              <a:rPr kumimoji="1" lang="zh-CN" altLang="en-US" dirty="0">
                <a:solidFill>
                  <a:srgbClr val="0432FF"/>
                </a:solidFill>
              </a:rPr>
              <a:t>大，电压要相应增加</a:t>
            </a:r>
          </a:p>
        </p:txBody>
      </p:sp>
      <p:sp>
        <p:nvSpPr>
          <p:cNvPr id="19" name="灯片编号占位符 1">
            <a:extLst>
              <a:ext uri="{FF2B5EF4-FFF2-40B4-BE49-F238E27FC236}">
                <a16:creationId xmlns:a16="http://schemas.microsoft.com/office/drawing/2014/main" id="{7C12830C-7C56-2748-BA0E-C102E9C6AF6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29</a:t>
            </a:fld>
            <a:endParaRPr lang="en-US" altLang="zh-CN"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3">
            <a:extLst>
              <a:ext uri="{FF2B5EF4-FFF2-40B4-BE49-F238E27FC236}">
                <a16:creationId xmlns:a16="http://schemas.microsoft.com/office/drawing/2014/main" id="{B86EB4D2-15A7-974F-976C-9996AAA619AE}"/>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3315" name="Rectangle 2">
            <a:extLst>
              <a:ext uri="{FF2B5EF4-FFF2-40B4-BE49-F238E27FC236}">
                <a16:creationId xmlns:a16="http://schemas.microsoft.com/office/drawing/2014/main" id="{1C8200AD-890C-3C41-ABD6-43BBC090F7F6}"/>
              </a:ext>
            </a:extLst>
          </p:cNvPr>
          <p:cNvSpPr>
            <a:spLocks noGrp="1" noChangeArrowheads="1"/>
          </p:cNvSpPr>
          <p:nvPr>
            <p:ph type="title"/>
          </p:nvPr>
        </p:nvSpPr>
        <p:spPr/>
        <p:txBody>
          <a:bodyPr/>
          <a:lstStyle/>
          <a:p>
            <a:pPr eaLnBrk="1" hangingPunct="1"/>
            <a:r>
              <a:rPr lang="en-US" altLang="zh-CN" sz="3200">
                <a:ea typeface="宋体" panose="02010600030101010101" pitchFamily="2" charset="-122"/>
              </a:rPr>
              <a:t>Introduction</a:t>
            </a:r>
          </a:p>
        </p:txBody>
      </p:sp>
      <p:sp>
        <p:nvSpPr>
          <p:cNvPr id="13316" name="Rectangle 3">
            <a:extLst>
              <a:ext uri="{FF2B5EF4-FFF2-40B4-BE49-F238E27FC236}">
                <a16:creationId xmlns:a16="http://schemas.microsoft.com/office/drawing/2014/main" id="{96D49E10-FB65-674C-B452-D76C586E784D}"/>
              </a:ext>
            </a:extLst>
          </p:cNvPr>
          <p:cNvSpPr>
            <a:spLocks noGrp="1" noChangeArrowheads="1"/>
          </p:cNvSpPr>
          <p:nvPr>
            <p:ph type="body" idx="1"/>
          </p:nvPr>
        </p:nvSpPr>
        <p:spPr/>
        <p:txBody>
          <a:bodyPr/>
          <a:lstStyle/>
          <a:p>
            <a:pPr eaLnBrk="1" hangingPunct="1">
              <a:lnSpc>
                <a:spcPct val="90000"/>
              </a:lnSpc>
            </a:pPr>
            <a:r>
              <a:rPr lang="zh-CN" altLang="en-US">
                <a:ea typeface="宋体" panose="02010600030101010101" pitchFamily="2" charset="-122"/>
              </a:rPr>
              <a:t>应用</a:t>
            </a:r>
            <a:r>
              <a:rPr lang="en-US" altLang="zh-CN">
                <a:ea typeface="宋体" panose="02010600030101010101" pitchFamily="2" charset="-122"/>
              </a:rPr>
              <a:t>1</a:t>
            </a:r>
            <a:r>
              <a:rPr lang="zh-CN" altLang="en-US">
                <a:ea typeface="宋体" panose="02010600030101010101" pitchFamily="2" charset="-122"/>
              </a:rPr>
              <a:t>：用反向串联的、工作于反向击穿区的</a:t>
            </a:r>
            <a:r>
              <a:rPr lang="en-US" altLang="zh-CN">
                <a:ea typeface="宋体" panose="02010600030101010101" pitchFamily="2" charset="-122"/>
              </a:rPr>
              <a:t>zener</a:t>
            </a:r>
            <a:r>
              <a:rPr lang="zh-CN" altLang="en-US">
                <a:ea typeface="宋体" panose="02010600030101010101" pitchFamily="2" charset="-122"/>
              </a:rPr>
              <a:t>二极管实现直流恒压</a:t>
            </a:r>
            <a:endParaRPr lang="en-US" altLang="zh-CN">
              <a:ea typeface="宋体" panose="02010600030101010101" pitchFamily="2" charset="-122"/>
            </a:endParaRPr>
          </a:p>
          <a:p>
            <a:pPr eaLnBrk="1" hangingPunct="1">
              <a:lnSpc>
                <a:spcPct val="90000"/>
              </a:lnSpc>
            </a:pPr>
            <a:r>
              <a:rPr lang="zh-CN" altLang="en-US">
                <a:ea typeface="宋体" panose="02010600030101010101" pitchFamily="2" charset="-122"/>
              </a:rPr>
              <a:t>应用</a:t>
            </a:r>
            <a:r>
              <a:rPr lang="en-US" altLang="zh-CN">
                <a:ea typeface="宋体" panose="02010600030101010101" pitchFamily="2" charset="-122"/>
              </a:rPr>
              <a:t>2</a:t>
            </a:r>
            <a:r>
              <a:rPr lang="zh-CN" altLang="en-US">
                <a:ea typeface="宋体" panose="02010600030101010101" pitchFamily="2" charset="-122"/>
              </a:rPr>
              <a:t>：整流电路（日常充电器</a:t>
            </a:r>
            <a:r>
              <a:rPr lang="en-US" altLang="zh-CN">
                <a:ea typeface="宋体" panose="02010600030101010101" pitchFamily="2" charset="-122"/>
              </a:rPr>
              <a:t>, ac </a:t>
            </a:r>
            <a:r>
              <a:rPr lang="en-US" altLang="zh-CN">
                <a:ea typeface="宋体" panose="02010600030101010101" pitchFamily="2" charset="-122"/>
                <a:sym typeface="Wingdings" pitchFamily="2" charset="2"/>
              </a:rPr>
              <a:t> dc</a:t>
            </a:r>
            <a:r>
              <a:rPr lang="zh-CN" altLang="en-US">
                <a:ea typeface="宋体" panose="02010600030101010101" pitchFamily="2" charset="-122"/>
              </a:rPr>
              <a:t>）</a:t>
            </a:r>
            <a:endParaRPr lang="en-US" altLang="zh-CN">
              <a:ea typeface="宋体" panose="02010600030101010101" pitchFamily="2" charset="-122"/>
            </a:endParaRPr>
          </a:p>
          <a:p>
            <a:pPr eaLnBrk="1" hangingPunct="1">
              <a:lnSpc>
                <a:spcPct val="90000"/>
              </a:lnSpc>
            </a:pPr>
            <a:r>
              <a:rPr lang="zh-CN" altLang="en-US">
                <a:ea typeface="宋体" panose="02010600030101010101" pitchFamily="2" charset="-122"/>
              </a:rPr>
              <a:t>其他应用</a:t>
            </a:r>
            <a:r>
              <a:rPr lang="en-US" altLang="zh-CN">
                <a:ea typeface="宋体" panose="02010600030101010101" pitchFamily="2" charset="-122"/>
              </a:rPr>
              <a:t>…</a:t>
            </a:r>
          </a:p>
        </p:txBody>
      </p:sp>
      <p:sp>
        <p:nvSpPr>
          <p:cNvPr id="5" name="灯片编号占位符 1">
            <a:extLst>
              <a:ext uri="{FF2B5EF4-FFF2-40B4-BE49-F238E27FC236}">
                <a16:creationId xmlns:a16="http://schemas.microsoft.com/office/drawing/2014/main" id="{35BF7CFC-F04B-C24D-B6A5-2800C278A5F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a:t>
            </a:fld>
            <a:endParaRPr lang="en-US" altLang="zh-CN" dirty="0"/>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3316CA91-2063-5E44-A2B9-76175EDD32BD}"/>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4.3.3. </a:t>
            </a:r>
            <a:r>
              <a:rPr lang="en-US" altLang="zh-CN" sz="3200">
                <a:ea typeface="宋体" panose="02010600030101010101" pitchFamily="2" charset="-122"/>
              </a:rPr>
              <a:t>Iterative Analysis Using Exponential Method</a:t>
            </a:r>
          </a:p>
        </p:txBody>
      </p:sp>
      <p:sp>
        <p:nvSpPr>
          <p:cNvPr id="51203" name="Rectangle 3">
            <a:extLst>
              <a:ext uri="{FF2B5EF4-FFF2-40B4-BE49-F238E27FC236}">
                <a16:creationId xmlns:a16="http://schemas.microsoft.com/office/drawing/2014/main" id="{78B609AD-857A-FC4A-8AAA-D4B62530651B}"/>
              </a:ext>
            </a:extLst>
          </p:cNvPr>
          <p:cNvSpPr>
            <a:spLocks noGrp="1" noChangeArrowheads="1"/>
          </p:cNvSpPr>
          <p:nvPr>
            <p:ph type="body" idx="1"/>
          </p:nvPr>
        </p:nvSpPr>
        <p:spPr>
          <a:xfrm>
            <a:off x="152400" y="2057400"/>
            <a:ext cx="8763000" cy="4419600"/>
          </a:xfrm>
        </p:spPr>
        <p:txBody>
          <a:bodyPr/>
          <a:lstStyle/>
          <a:p>
            <a:pPr eaLnBrk="1" hangingPunct="1"/>
            <a:r>
              <a:rPr lang="en-US" altLang="zh-CN" sz="3200" b="1" dirty="0">
                <a:solidFill>
                  <a:srgbClr val="008000"/>
                </a:solidFill>
                <a:ea typeface="宋体" panose="02010600030101010101" pitchFamily="2" charset="-122"/>
              </a:rPr>
              <a:t>Pro’s</a:t>
            </a:r>
          </a:p>
          <a:p>
            <a:pPr lvl="1" eaLnBrk="1" hangingPunct="1"/>
            <a:r>
              <a:rPr lang="en-US" altLang="zh-CN" sz="3200" dirty="0">
                <a:ea typeface="宋体" panose="02010600030101010101" pitchFamily="2" charset="-122"/>
              </a:rPr>
              <a:t>High Precision</a:t>
            </a:r>
          </a:p>
          <a:p>
            <a:pPr eaLnBrk="1" hangingPunct="1"/>
            <a:r>
              <a:rPr lang="en-US" altLang="zh-CN" sz="3200" b="1" dirty="0">
                <a:solidFill>
                  <a:srgbClr val="FF0000"/>
                </a:solidFill>
                <a:ea typeface="宋体" panose="02010600030101010101" pitchFamily="2" charset="-122"/>
              </a:rPr>
              <a:t>Con’s</a:t>
            </a:r>
          </a:p>
          <a:p>
            <a:pPr lvl="1" eaLnBrk="1" hangingPunct="1"/>
            <a:r>
              <a:rPr lang="en-US" altLang="zh-CN" sz="3200" dirty="0">
                <a:ea typeface="宋体" panose="02010600030101010101" pitchFamily="2" charset="-122"/>
              </a:rPr>
              <a:t>Not Intuitive</a:t>
            </a:r>
          </a:p>
          <a:p>
            <a:pPr lvl="1" eaLnBrk="1" hangingPunct="1"/>
            <a:r>
              <a:rPr lang="en-US" altLang="zh-CN" sz="3200" dirty="0">
                <a:ea typeface="宋体" panose="02010600030101010101" pitchFamily="2" charset="-122"/>
              </a:rPr>
              <a:t>Not Practical for Complex Analyses</a:t>
            </a:r>
          </a:p>
          <a:p>
            <a:pPr lvl="2" eaLnBrk="1" hangingPunct="1"/>
            <a:r>
              <a:rPr lang="en-US" altLang="zh-CN" sz="2800" dirty="0">
                <a:solidFill>
                  <a:srgbClr val="FF0000"/>
                </a:solidFill>
                <a:ea typeface="宋体" panose="02010600030101010101" pitchFamily="2" charset="-122"/>
              </a:rPr>
              <a:t>10+ iterations</a:t>
            </a:r>
            <a:r>
              <a:rPr lang="en-US" altLang="zh-CN" sz="2800" dirty="0">
                <a:ea typeface="宋体" panose="02010600030101010101" pitchFamily="2" charset="-122"/>
              </a:rPr>
              <a:t> may be required</a:t>
            </a:r>
          </a:p>
          <a:p>
            <a:pPr eaLnBrk="1" hangingPunct="1"/>
            <a:r>
              <a:rPr lang="zh-CN" altLang="en-US" dirty="0">
                <a:ea typeface="宋体" panose="02010600030101010101" pitchFamily="2" charset="-122"/>
              </a:rPr>
              <a:t>可见，采用</a:t>
            </a:r>
            <a:r>
              <a:rPr lang="zh-CN" altLang="en-US" dirty="0">
                <a:solidFill>
                  <a:srgbClr val="FF0000"/>
                </a:solidFill>
                <a:ea typeface="宋体" panose="02010600030101010101" pitchFamily="2" charset="-122"/>
              </a:rPr>
              <a:t>指数</a:t>
            </a:r>
            <a:r>
              <a:rPr lang="zh-CN" altLang="en-US" dirty="0">
                <a:ea typeface="宋体" panose="02010600030101010101" pitchFamily="2" charset="-122"/>
              </a:rPr>
              <a:t>模型，不管是图解法还是迭代法，虽然</a:t>
            </a:r>
            <a:r>
              <a:rPr lang="zh-CN" altLang="en-US" dirty="0">
                <a:solidFill>
                  <a:srgbClr val="0432FF"/>
                </a:solidFill>
                <a:ea typeface="宋体" panose="02010600030101010101" pitchFamily="2" charset="-122"/>
              </a:rPr>
              <a:t>精度高</a:t>
            </a:r>
            <a:r>
              <a:rPr lang="zh-CN" altLang="en-US" dirty="0">
                <a:ea typeface="宋体" panose="02010600030101010101" pitchFamily="2" charset="-122"/>
              </a:rPr>
              <a:t>，但</a:t>
            </a:r>
            <a:r>
              <a:rPr lang="zh-CN" altLang="en-US" dirty="0">
                <a:solidFill>
                  <a:srgbClr val="0432FF"/>
                </a:solidFill>
                <a:ea typeface="宋体" panose="02010600030101010101" pitchFamily="2" charset="-122"/>
              </a:rPr>
              <a:t>效率低</a:t>
            </a:r>
            <a:r>
              <a:rPr lang="zh-CN" altLang="en-US" dirty="0">
                <a:ea typeface="宋体" panose="02010600030101010101" pitchFamily="2" charset="-122"/>
              </a:rPr>
              <a:t>；</a:t>
            </a:r>
            <a:endParaRPr lang="en-US" altLang="zh-CN" dirty="0">
              <a:ea typeface="宋体" panose="02010600030101010101" pitchFamily="2" charset="-122"/>
            </a:endParaRPr>
          </a:p>
        </p:txBody>
      </p:sp>
      <p:sp>
        <p:nvSpPr>
          <p:cNvPr id="4" name="灯片编号占位符 1">
            <a:extLst>
              <a:ext uri="{FF2B5EF4-FFF2-40B4-BE49-F238E27FC236}">
                <a16:creationId xmlns:a16="http://schemas.microsoft.com/office/drawing/2014/main" id="{8C39D8CE-3CD7-C84C-9B1B-00CF800023DF}"/>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30</a:t>
            </a:fld>
            <a:endParaRPr lang="en-US" altLang="zh-CN" dirty="0"/>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oter Placeholder 4">
            <a:extLst>
              <a:ext uri="{FF2B5EF4-FFF2-40B4-BE49-F238E27FC236}">
                <a16:creationId xmlns:a16="http://schemas.microsoft.com/office/drawing/2014/main" id="{7075B7DA-BA90-7445-9D51-8AC1C20A566B}"/>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53251" name="Rectangle 2">
            <a:extLst>
              <a:ext uri="{FF2B5EF4-FFF2-40B4-BE49-F238E27FC236}">
                <a16:creationId xmlns:a16="http://schemas.microsoft.com/office/drawing/2014/main" id="{8459E9E9-8BE2-BD4A-9B71-202F9B94C341}"/>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4.3.</a:t>
            </a:r>
            <a:r>
              <a:rPr lang="en-US" altLang="zh-CN" sz="3200">
                <a:ea typeface="宋体" panose="02010600030101010101" pitchFamily="2" charset="-122"/>
              </a:rPr>
              <a:t> Modeling the Diode Forward Characteristic</a:t>
            </a:r>
          </a:p>
        </p:txBody>
      </p:sp>
      <p:sp>
        <p:nvSpPr>
          <p:cNvPr id="53252" name="Rectangle 3">
            <a:extLst>
              <a:ext uri="{FF2B5EF4-FFF2-40B4-BE49-F238E27FC236}">
                <a16:creationId xmlns:a16="http://schemas.microsoft.com/office/drawing/2014/main" id="{5F19B3E5-E4FA-A34F-B9AA-215743FD185E}"/>
              </a:ext>
            </a:extLst>
          </p:cNvPr>
          <p:cNvSpPr>
            <a:spLocks noGrp="1" noChangeArrowheads="1"/>
          </p:cNvSpPr>
          <p:nvPr>
            <p:ph type="body" sz="half" idx="1"/>
          </p:nvPr>
        </p:nvSpPr>
        <p:spPr/>
        <p:txBody>
          <a:bodyPr/>
          <a:lstStyle/>
          <a:p>
            <a:pPr eaLnBrk="1" hangingPunct="1"/>
            <a:r>
              <a:rPr lang="en-US" altLang="zh-CN" b="1">
                <a:solidFill>
                  <a:srgbClr val="FF0000"/>
                </a:solidFill>
                <a:ea typeface="宋体" panose="02010600030101010101" pitchFamily="2" charset="-122"/>
              </a:rPr>
              <a:t>Q:</a:t>
            </a:r>
            <a:r>
              <a:rPr lang="en-US" altLang="zh-CN">
                <a:ea typeface="宋体" panose="02010600030101010101" pitchFamily="2" charset="-122"/>
              </a:rPr>
              <a:t> How can one analyze these diode-based circuits </a:t>
            </a:r>
            <a:r>
              <a:rPr lang="en-US" altLang="zh-CN">
                <a:solidFill>
                  <a:srgbClr val="FF0000"/>
                </a:solidFill>
                <a:ea typeface="宋体" panose="02010600030101010101" pitchFamily="2" charset="-122"/>
              </a:rPr>
              <a:t>more efficiently?</a:t>
            </a:r>
          </a:p>
          <a:p>
            <a:pPr eaLnBrk="1" hangingPunct="1"/>
            <a:r>
              <a:rPr lang="en-US" altLang="zh-CN" b="1">
                <a:solidFill>
                  <a:srgbClr val="008000"/>
                </a:solidFill>
                <a:ea typeface="宋体" panose="02010600030101010101" pitchFamily="2" charset="-122"/>
              </a:rPr>
              <a:t>A:</a:t>
            </a:r>
            <a:r>
              <a:rPr lang="en-US" altLang="zh-CN">
                <a:ea typeface="宋体" panose="02010600030101010101" pitchFamily="2" charset="-122"/>
              </a:rPr>
              <a:t> Find a </a:t>
            </a:r>
            <a:r>
              <a:rPr lang="en-US" altLang="zh-CN">
                <a:solidFill>
                  <a:srgbClr val="FF0000"/>
                </a:solidFill>
                <a:ea typeface="宋体" panose="02010600030101010101" pitchFamily="2" charset="-122"/>
              </a:rPr>
              <a:t>simpler</a:t>
            </a:r>
            <a:r>
              <a:rPr lang="en-US" altLang="zh-CN">
                <a:ea typeface="宋体" panose="02010600030101010101" pitchFamily="2" charset="-122"/>
              </a:rPr>
              <a:t> model.</a:t>
            </a:r>
          </a:p>
          <a:p>
            <a:pPr lvl="1" eaLnBrk="1" hangingPunct="1"/>
            <a:r>
              <a:rPr lang="en-US" altLang="zh-CN" sz="2800">
                <a:ea typeface="宋体" panose="02010600030101010101" pitchFamily="2" charset="-122"/>
              </a:rPr>
              <a:t>One example is assume that </a:t>
            </a:r>
            <a:r>
              <a:rPr lang="en-US" altLang="zh-CN" sz="2800">
                <a:solidFill>
                  <a:srgbClr val="FF0000"/>
                </a:solidFill>
                <a:ea typeface="宋体" panose="02010600030101010101" pitchFamily="2" charset="-122"/>
              </a:rPr>
              <a:t>voltage drop across the diode is constant.</a:t>
            </a:r>
          </a:p>
        </p:txBody>
      </p:sp>
      <p:sp>
        <p:nvSpPr>
          <p:cNvPr id="53253" name="Rectangle 4">
            <a:extLst>
              <a:ext uri="{FF2B5EF4-FFF2-40B4-BE49-F238E27FC236}">
                <a16:creationId xmlns:a16="http://schemas.microsoft.com/office/drawing/2014/main" id="{3ED7DAAA-44AC-5D4B-8016-9386460CBAD1}"/>
              </a:ext>
            </a:extLst>
          </p:cNvPr>
          <p:cNvSpPr>
            <a:spLocks noGrp="1" noChangeArrowheads="1"/>
          </p:cNvSpPr>
          <p:nvPr>
            <p:ph type="body" sz="half" idx="2"/>
          </p:nvPr>
        </p:nvSpPr>
        <p:spPr/>
        <p:txBody>
          <a:bodyPr/>
          <a:lstStyle/>
          <a:p>
            <a:pPr eaLnBrk="1" hangingPunct="1"/>
            <a:endParaRPr lang="zh-CN" altLang="zh-CN" sz="2000">
              <a:ea typeface="宋体" panose="02010600030101010101" pitchFamily="2" charset="-122"/>
            </a:endParaRPr>
          </a:p>
        </p:txBody>
      </p:sp>
      <p:pic>
        <p:nvPicPr>
          <p:cNvPr id="53254" name="Picture 7" descr="se04F08">
            <a:extLst>
              <a:ext uri="{FF2B5EF4-FFF2-40B4-BE49-F238E27FC236}">
                <a16:creationId xmlns:a16="http://schemas.microsoft.com/office/drawing/2014/main" id="{3D0539D5-9D6C-894B-BF9B-D5306B6820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092325"/>
            <a:ext cx="4340225" cy="348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5" name="Freeform 9">
            <a:extLst>
              <a:ext uri="{FF2B5EF4-FFF2-40B4-BE49-F238E27FC236}">
                <a16:creationId xmlns:a16="http://schemas.microsoft.com/office/drawing/2014/main" id="{4330CE0B-023E-FB44-9AE0-1861B3B6F8D4}"/>
              </a:ext>
            </a:extLst>
          </p:cNvPr>
          <p:cNvSpPr>
            <a:spLocks/>
          </p:cNvSpPr>
          <p:nvPr/>
        </p:nvSpPr>
        <p:spPr bwMode="auto">
          <a:xfrm>
            <a:off x="6858000" y="2286000"/>
            <a:ext cx="1371600" cy="1524000"/>
          </a:xfrm>
          <a:custGeom>
            <a:avLst/>
            <a:gdLst>
              <a:gd name="T0" fmla="*/ 0 w 864"/>
              <a:gd name="T1" fmla="*/ 2147483646 h 960"/>
              <a:gd name="T2" fmla="*/ 2147483646 w 864"/>
              <a:gd name="T3" fmla="*/ 2147483646 h 960"/>
              <a:gd name="T4" fmla="*/ 2147483646 w 864"/>
              <a:gd name="T5" fmla="*/ 0 h 960"/>
              <a:gd name="T6" fmla="*/ 0 60000 65536"/>
              <a:gd name="T7" fmla="*/ 0 60000 65536"/>
              <a:gd name="T8" fmla="*/ 0 60000 65536"/>
            </a:gdLst>
            <a:ahLst/>
            <a:cxnLst>
              <a:cxn ang="T6">
                <a:pos x="T0" y="T1"/>
              </a:cxn>
              <a:cxn ang="T7">
                <a:pos x="T2" y="T3"/>
              </a:cxn>
              <a:cxn ang="T8">
                <a:pos x="T4" y="T5"/>
              </a:cxn>
            </a:cxnLst>
            <a:rect l="0" t="0" r="r" b="b"/>
            <a:pathLst>
              <a:path w="864" h="960">
                <a:moveTo>
                  <a:pt x="0" y="960"/>
                </a:moveTo>
                <a:lnTo>
                  <a:pt x="864" y="960"/>
                </a:lnTo>
                <a:lnTo>
                  <a:pt x="864" y="0"/>
                </a:ln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6" name="Line 10">
            <a:extLst>
              <a:ext uri="{FF2B5EF4-FFF2-40B4-BE49-F238E27FC236}">
                <a16:creationId xmlns:a16="http://schemas.microsoft.com/office/drawing/2014/main" id="{D2B1B0B3-0AA8-3744-B10D-205CB0AE59AB}"/>
              </a:ext>
            </a:extLst>
          </p:cNvPr>
          <p:cNvSpPr>
            <a:spLocks noChangeShapeType="1"/>
          </p:cNvSpPr>
          <p:nvPr/>
        </p:nvSpPr>
        <p:spPr bwMode="auto">
          <a:xfrm flipV="1">
            <a:off x="4114800" y="3962400"/>
            <a:ext cx="3505200" cy="5334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57" name="文本框 2">
            <a:extLst>
              <a:ext uri="{FF2B5EF4-FFF2-40B4-BE49-F238E27FC236}">
                <a16:creationId xmlns:a16="http://schemas.microsoft.com/office/drawing/2014/main" id="{1FCD61E3-5900-AD44-9540-351ACD556185}"/>
              </a:ext>
            </a:extLst>
          </p:cNvPr>
          <p:cNvSpPr txBox="1">
            <a:spLocks noChangeArrowheads="1"/>
          </p:cNvSpPr>
          <p:nvPr/>
        </p:nvSpPr>
        <p:spPr bwMode="auto">
          <a:xfrm>
            <a:off x="4622934" y="495333"/>
            <a:ext cx="332146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0"/>
              </a:spcBef>
              <a:buFontTx/>
              <a:buNone/>
            </a:pPr>
            <a:r>
              <a:rPr lang="zh-CN" altLang="en-US" sz="2000" dirty="0">
                <a:solidFill>
                  <a:srgbClr val="C00000"/>
                </a:solidFill>
                <a:ea typeface="宋体" panose="02010600030101010101" pitchFamily="2" charset="-122"/>
              </a:rPr>
              <a:t>需要一个能快速分析二极管电路的方法：</a:t>
            </a:r>
            <a:r>
              <a:rPr lang="zh-CN" altLang="en-US" sz="2000" b="1" dirty="0">
                <a:solidFill>
                  <a:srgbClr val="0432FF"/>
                </a:solidFill>
                <a:ea typeface="宋体" panose="02010600030101010101" pitchFamily="2" charset="-122"/>
              </a:rPr>
              <a:t>恒压降模型</a:t>
            </a:r>
          </a:p>
        </p:txBody>
      </p:sp>
      <p:sp>
        <p:nvSpPr>
          <p:cNvPr id="10" name="灯片编号占位符 1">
            <a:extLst>
              <a:ext uri="{FF2B5EF4-FFF2-40B4-BE49-F238E27FC236}">
                <a16:creationId xmlns:a16="http://schemas.microsoft.com/office/drawing/2014/main" id="{D9C5B669-7263-3C45-A834-F049F5DF9EC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31</a:t>
            </a:fld>
            <a:endParaRPr lang="en-US" altLang="zh-CN" dirty="0"/>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oter Placeholder 4">
            <a:extLst>
              <a:ext uri="{FF2B5EF4-FFF2-40B4-BE49-F238E27FC236}">
                <a16:creationId xmlns:a16="http://schemas.microsoft.com/office/drawing/2014/main" id="{F6B820ED-AD65-A145-B800-D0BF8A7ABCA0}"/>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54275" name="Rectangle 2">
            <a:extLst>
              <a:ext uri="{FF2B5EF4-FFF2-40B4-BE49-F238E27FC236}">
                <a16:creationId xmlns:a16="http://schemas.microsoft.com/office/drawing/2014/main" id="{C7C68937-954B-B14C-B93F-E8CBB4AEFE5A}"/>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4.3.5.</a:t>
            </a:r>
            <a:r>
              <a:rPr lang="en-US" altLang="zh-CN" sz="3200">
                <a:ea typeface="宋体" panose="02010600030101010101" pitchFamily="2" charset="-122"/>
              </a:rPr>
              <a:t> The</a:t>
            </a:r>
            <a:br>
              <a:rPr lang="en-US" altLang="zh-CN" sz="3200">
                <a:ea typeface="宋体" panose="02010600030101010101" pitchFamily="2" charset="-122"/>
              </a:rPr>
            </a:br>
            <a:r>
              <a:rPr lang="en-US" altLang="zh-CN" sz="3200">
                <a:solidFill>
                  <a:srgbClr val="FF0000"/>
                </a:solidFill>
                <a:ea typeface="宋体" panose="02010600030101010101" pitchFamily="2" charset="-122"/>
              </a:rPr>
              <a:t>C</a:t>
            </a:r>
            <a:r>
              <a:rPr lang="en-US" altLang="zh-CN" sz="3200">
                <a:ea typeface="宋体" panose="02010600030101010101" pitchFamily="2" charset="-122"/>
              </a:rPr>
              <a:t>onstant </a:t>
            </a:r>
            <a:r>
              <a:rPr lang="en-US" altLang="zh-CN" sz="3200">
                <a:solidFill>
                  <a:srgbClr val="FF0000"/>
                </a:solidFill>
                <a:ea typeface="宋体" panose="02010600030101010101" pitchFamily="2" charset="-122"/>
              </a:rPr>
              <a:t>V</a:t>
            </a:r>
            <a:r>
              <a:rPr lang="en-US" altLang="zh-CN" sz="3200">
                <a:ea typeface="宋体" panose="02010600030101010101" pitchFamily="2" charset="-122"/>
              </a:rPr>
              <a:t>oltage-</a:t>
            </a:r>
            <a:r>
              <a:rPr lang="en-US" altLang="zh-CN" sz="3200">
                <a:solidFill>
                  <a:srgbClr val="FF0000"/>
                </a:solidFill>
                <a:ea typeface="宋体" panose="02010600030101010101" pitchFamily="2" charset="-122"/>
              </a:rPr>
              <a:t>D</a:t>
            </a:r>
            <a:r>
              <a:rPr lang="en-US" altLang="zh-CN" sz="3200">
                <a:ea typeface="宋体" panose="02010600030101010101" pitchFamily="2" charset="-122"/>
              </a:rPr>
              <a:t>rop </a:t>
            </a:r>
            <a:r>
              <a:rPr lang="en-US" altLang="zh-CN" sz="3200">
                <a:solidFill>
                  <a:srgbClr val="FF0000"/>
                </a:solidFill>
                <a:ea typeface="宋体" panose="02010600030101010101" pitchFamily="2" charset="-122"/>
              </a:rPr>
              <a:t>M</a:t>
            </a:r>
            <a:r>
              <a:rPr lang="en-US" altLang="zh-CN" sz="3200">
                <a:ea typeface="宋体" panose="02010600030101010101" pitchFamily="2" charset="-122"/>
              </a:rPr>
              <a:t>odel</a:t>
            </a:r>
          </a:p>
        </p:txBody>
      </p:sp>
      <p:sp>
        <p:nvSpPr>
          <p:cNvPr id="54276" name="Rectangle 4">
            <a:extLst>
              <a:ext uri="{FF2B5EF4-FFF2-40B4-BE49-F238E27FC236}">
                <a16:creationId xmlns:a16="http://schemas.microsoft.com/office/drawing/2014/main" id="{105D517D-7AA9-9646-B15F-4E64BC6A1B55}"/>
              </a:ext>
            </a:extLst>
          </p:cNvPr>
          <p:cNvSpPr>
            <a:spLocks noGrp="1" noChangeArrowheads="1"/>
          </p:cNvSpPr>
          <p:nvPr>
            <p:ph type="body" sz="half" idx="1"/>
          </p:nvPr>
        </p:nvSpPr>
        <p:spPr/>
        <p:txBody>
          <a:bodyPr/>
          <a:lstStyle/>
          <a:p>
            <a:pPr eaLnBrk="1" hangingPunct="1"/>
            <a:r>
              <a:rPr lang="en-US" altLang="zh-CN">
                <a:ea typeface="宋体" panose="02010600030101010101" pitchFamily="2" charset="-122"/>
              </a:rPr>
              <a:t>The </a:t>
            </a:r>
            <a:r>
              <a:rPr lang="en-US" altLang="zh-CN" b="1">
                <a:solidFill>
                  <a:srgbClr val="3333FF"/>
                </a:solidFill>
                <a:ea typeface="宋体" panose="02010600030101010101" pitchFamily="2" charset="-122"/>
              </a:rPr>
              <a:t>constant voltage-drop diode model</a:t>
            </a:r>
            <a:r>
              <a:rPr lang="en-US" altLang="zh-CN">
                <a:ea typeface="宋体" panose="02010600030101010101" pitchFamily="2" charset="-122"/>
              </a:rPr>
              <a:t> assumes that the slope of </a:t>
            </a:r>
            <a:r>
              <a:rPr lang="en-US" altLang="zh-CN" i="1">
                <a:ea typeface="宋体" panose="02010600030101010101" pitchFamily="2" charset="-122"/>
              </a:rPr>
              <a:t>I</a:t>
            </a:r>
            <a:r>
              <a:rPr lang="en-US" altLang="zh-CN" i="1" baseline="-25000">
                <a:ea typeface="宋体" panose="02010600030101010101" pitchFamily="2" charset="-122"/>
              </a:rPr>
              <a:t>D</a:t>
            </a:r>
            <a:r>
              <a:rPr lang="en-US" altLang="zh-CN">
                <a:ea typeface="宋体" panose="02010600030101010101" pitchFamily="2" charset="-122"/>
              </a:rPr>
              <a:t> vs. </a:t>
            </a:r>
            <a:r>
              <a:rPr lang="en-US" altLang="zh-CN" i="1">
                <a:ea typeface="宋体" panose="02010600030101010101" pitchFamily="2" charset="-122"/>
              </a:rPr>
              <a:t>V</a:t>
            </a:r>
            <a:r>
              <a:rPr lang="en-US" altLang="zh-CN" i="1" baseline="-25000">
                <a:ea typeface="宋体" panose="02010600030101010101" pitchFamily="2" charset="-122"/>
              </a:rPr>
              <a:t>D</a:t>
            </a:r>
            <a:r>
              <a:rPr lang="en-US" altLang="zh-CN">
                <a:ea typeface="宋体" panose="02010600030101010101" pitchFamily="2" charset="-122"/>
              </a:rPr>
              <a:t> is vertical </a:t>
            </a:r>
            <a:r>
              <a:rPr lang="en-US" altLang="zh-CN">
                <a:solidFill>
                  <a:srgbClr val="FF0000"/>
                </a:solidFill>
                <a:ea typeface="宋体" panose="02010600030101010101" pitchFamily="2" charset="-122"/>
              </a:rPr>
              <a:t>@ 0.7</a:t>
            </a:r>
            <a:r>
              <a:rPr lang="en-US" altLang="zh-CN" i="1">
                <a:solidFill>
                  <a:srgbClr val="FF0000"/>
                </a:solidFill>
                <a:ea typeface="宋体" panose="02010600030101010101" pitchFamily="2" charset="-122"/>
              </a:rPr>
              <a:t>V</a:t>
            </a:r>
            <a:endParaRPr lang="en-US" altLang="zh-CN" b="1">
              <a:solidFill>
                <a:srgbClr val="FF0000"/>
              </a:solidFill>
              <a:ea typeface="宋体" panose="02010600030101010101" pitchFamily="2" charset="-122"/>
            </a:endParaRPr>
          </a:p>
          <a:p>
            <a:pPr eaLnBrk="1" hangingPunct="1"/>
            <a:r>
              <a:rPr lang="en-US" altLang="zh-CN" b="1">
                <a:solidFill>
                  <a:srgbClr val="FF0000"/>
                </a:solidFill>
                <a:ea typeface="宋体" panose="02010600030101010101" pitchFamily="2" charset="-122"/>
              </a:rPr>
              <a:t>Q:</a:t>
            </a:r>
            <a:r>
              <a:rPr lang="en-US" altLang="zh-CN">
                <a:solidFill>
                  <a:srgbClr val="FF0000"/>
                </a:solidFill>
                <a:ea typeface="宋体" panose="02010600030101010101" pitchFamily="2" charset="-122"/>
              </a:rPr>
              <a:t> </a:t>
            </a:r>
            <a:r>
              <a:rPr lang="en-US" altLang="zh-CN">
                <a:ea typeface="宋体" panose="02010600030101010101" pitchFamily="2" charset="-122"/>
              </a:rPr>
              <a:t>How does example 4.4 solution change if CVDM is used?</a:t>
            </a:r>
          </a:p>
          <a:p>
            <a:pPr lvl="1" eaLnBrk="1" hangingPunct="1"/>
            <a:r>
              <a:rPr lang="en-US" altLang="zh-CN" sz="2800" b="1">
                <a:solidFill>
                  <a:srgbClr val="008000"/>
                </a:solidFill>
                <a:ea typeface="宋体" panose="02010600030101010101" pitchFamily="2" charset="-122"/>
              </a:rPr>
              <a:t>A: </a:t>
            </a:r>
            <a:r>
              <a:rPr lang="en-US" altLang="zh-CN" sz="2800">
                <a:ea typeface="宋体" panose="02010600030101010101" pitchFamily="2" charset="-122"/>
              </a:rPr>
              <a:t>4.262</a:t>
            </a:r>
            <a:r>
              <a:rPr lang="en-US" altLang="zh-CN" sz="2800" i="1">
                <a:solidFill>
                  <a:srgbClr val="FF0000"/>
                </a:solidFill>
                <a:ea typeface="宋体" panose="02010600030101010101" pitchFamily="2" charset="-122"/>
              </a:rPr>
              <a:t>mA</a:t>
            </a:r>
            <a:r>
              <a:rPr lang="en-US" altLang="zh-CN" sz="2800">
                <a:ea typeface="宋体" panose="02010600030101010101" pitchFamily="2" charset="-122"/>
              </a:rPr>
              <a:t> to 4.3</a:t>
            </a:r>
            <a:r>
              <a:rPr lang="en-US" altLang="zh-CN" sz="2800" i="1">
                <a:solidFill>
                  <a:srgbClr val="FF0000"/>
                </a:solidFill>
                <a:ea typeface="宋体" panose="02010600030101010101" pitchFamily="2" charset="-122"/>
              </a:rPr>
              <a:t>mA</a:t>
            </a:r>
          </a:p>
          <a:p>
            <a:pPr eaLnBrk="1" hangingPunct="1"/>
            <a:endParaRPr lang="en-US" altLang="zh-CN">
              <a:ea typeface="宋体" panose="02010600030101010101" pitchFamily="2" charset="-122"/>
            </a:endParaRPr>
          </a:p>
        </p:txBody>
      </p:sp>
      <p:pic>
        <p:nvPicPr>
          <p:cNvPr id="54277" name="Picture 6" descr="se04F12">
            <a:extLst>
              <a:ext uri="{FF2B5EF4-FFF2-40B4-BE49-F238E27FC236}">
                <a16:creationId xmlns:a16="http://schemas.microsoft.com/office/drawing/2014/main" id="{DECE2C09-2BCD-2243-8670-AAB9A954AB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905000"/>
            <a:ext cx="4362450" cy="332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Rectangle 4">
            <a:extLst>
              <a:ext uri="{FF2B5EF4-FFF2-40B4-BE49-F238E27FC236}">
                <a16:creationId xmlns:a16="http://schemas.microsoft.com/office/drawing/2014/main" id="{D782FCE9-A665-014F-A6AF-6435B0386116}"/>
              </a:ext>
            </a:extLst>
          </p:cNvPr>
          <p:cNvSpPr>
            <a:spLocks noChangeArrowheads="1"/>
          </p:cNvSpPr>
          <p:nvPr/>
        </p:nvSpPr>
        <p:spPr bwMode="auto">
          <a:xfrm>
            <a:off x="4572000" y="5257800"/>
            <a:ext cx="4343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4.12: </a:t>
            </a:r>
            <a:r>
              <a:rPr lang="en-US" altLang="zh-CN">
                <a:ea typeface="宋体" panose="02010600030101010101" pitchFamily="2" charset="-122"/>
              </a:rPr>
              <a:t>Development of the diode constant-voltage-drop model: </a:t>
            </a:r>
            <a:r>
              <a:rPr lang="en-US" altLang="zh-CN" b="1">
                <a:ea typeface="宋体" panose="02010600030101010101" pitchFamily="2" charset="-122"/>
              </a:rPr>
              <a:t>(a) </a:t>
            </a:r>
            <a:r>
              <a:rPr lang="en-US" altLang="zh-CN">
                <a:ea typeface="宋体" panose="02010600030101010101" pitchFamily="2" charset="-122"/>
              </a:rPr>
              <a:t>the…</a:t>
            </a:r>
          </a:p>
        </p:txBody>
      </p:sp>
      <p:sp>
        <p:nvSpPr>
          <p:cNvPr id="54279" name="文本框 6">
            <a:extLst>
              <a:ext uri="{FF2B5EF4-FFF2-40B4-BE49-F238E27FC236}">
                <a16:creationId xmlns:a16="http://schemas.microsoft.com/office/drawing/2014/main" id="{580EFB22-527E-174E-9AB9-828B1D5741E2}"/>
              </a:ext>
            </a:extLst>
          </p:cNvPr>
          <p:cNvSpPr txBox="1">
            <a:spLocks noChangeArrowheads="1"/>
          </p:cNvSpPr>
          <p:nvPr/>
        </p:nvSpPr>
        <p:spPr bwMode="auto">
          <a:xfrm>
            <a:off x="5429250" y="885825"/>
            <a:ext cx="603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en-US" altLang="zh-CN" sz="2000">
                <a:ea typeface="宋体" panose="02010600030101010101" pitchFamily="2" charset="-122"/>
              </a:rPr>
              <a:t>5 V</a:t>
            </a:r>
            <a:endParaRPr lang="zh-CN" altLang="en-US" sz="2000">
              <a:ea typeface="宋体" panose="02010600030101010101" pitchFamily="2" charset="-122"/>
            </a:endParaRPr>
          </a:p>
        </p:txBody>
      </p:sp>
      <p:pic>
        <p:nvPicPr>
          <p:cNvPr id="54280" name="Picture 6" descr="se04F10">
            <a:extLst>
              <a:ext uri="{FF2B5EF4-FFF2-40B4-BE49-F238E27FC236}">
                <a16:creationId xmlns:a16="http://schemas.microsoft.com/office/drawing/2014/main" id="{DA84FF31-5984-8E4A-B431-624BE40896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46050"/>
            <a:ext cx="27527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1" name="文本框 8">
            <a:extLst>
              <a:ext uri="{FF2B5EF4-FFF2-40B4-BE49-F238E27FC236}">
                <a16:creationId xmlns:a16="http://schemas.microsoft.com/office/drawing/2014/main" id="{611C8F0D-869F-2E43-B1CC-703DE9459642}"/>
              </a:ext>
            </a:extLst>
          </p:cNvPr>
          <p:cNvSpPr txBox="1">
            <a:spLocks noChangeArrowheads="1"/>
          </p:cNvSpPr>
          <p:nvPr/>
        </p:nvSpPr>
        <p:spPr bwMode="auto">
          <a:xfrm>
            <a:off x="6858000" y="152400"/>
            <a:ext cx="6000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en-US" altLang="zh-CN" sz="1600">
                <a:ea typeface="宋体" panose="02010600030101010101" pitchFamily="2" charset="-122"/>
              </a:rPr>
              <a:t>1 kΩ</a:t>
            </a:r>
            <a:endParaRPr lang="zh-CN" altLang="en-US" sz="1600">
              <a:ea typeface="宋体" panose="02010600030101010101" pitchFamily="2" charset="-122"/>
            </a:endParaRPr>
          </a:p>
        </p:txBody>
      </p:sp>
      <p:sp>
        <p:nvSpPr>
          <p:cNvPr id="10" name="灯片编号占位符 1">
            <a:extLst>
              <a:ext uri="{FF2B5EF4-FFF2-40B4-BE49-F238E27FC236}">
                <a16:creationId xmlns:a16="http://schemas.microsoft.com/office/drawing/2014/main" id="{06272649-3735-9C45-93E1-018FAF04B030}"/>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32</a:t>
            </a:fld>
            <a:endParaRPr lang="en-US" altLang="zh-CN" dirty="0"/>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oter Placeholder 4">
            <a:extLst>
              <a:ext uri="{FF2B5EF4-FFF2-40B4-BE49-F238E27FC236}">
                <a16:creationId xmlns:a16="http://schemas.microsoft.com/office/drawing/2014/main" id="{AE20F066-AC9F-E841-BE12-7700679E26FD}"/>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55299" name="Rectangle 2">
            <a:extLst>
              <a:ext uri="{FF2B5EF4-FFF2-40B4-BE49-F238E27FC236}">
                <a16:creationId xmlns:a16="http://schemas.microsoft.com/office/drawing/2014/main" id="{217BDC3D-4C00-C548-867D-E7F6713ED07F}"/>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4.3.6.</a:t>
            </a:r>
            <a:r>
              <a:rPr lang="en-US" altLang="zh-CN" sz="3200">
                <a:ea typeface="宋体" panose="02010600030101010101" pitchFamily="2" charset="-122"/>
              </a:rPr>
              <a:t> Ideal</a:t>
            </a:r>
            <a:br>
              <a:rPr lang="en-US" altLang="zh-CN" sz="3200">
                <a:ea typeface="宋体" panose="02010600030101010101" pitchFamily="2" charset="-122"/>
              </a:rPr>
            </a:br>
            <a:r>
              <a:rPr lang="en-US" altLang="zh-CN" sz="3200">
                <a:ea typeface="宋体" panose="02010600030101010101" pitchFamily="2" charset="-122"/>
              </a:rPr>
              <a:t>Diode Model</a:t>
            </a:r>
          </a:p>
        </p:txBody>
      </p:sp>
      <p:sp>
        <p:nvSpPr>
          <p:cNvPr id="55300" name="Rectangle 4">
            <a:extLst>
              <a:ext uri="{FF2B5EF4-FFF2-40B4-BE49-F238E27FC236}">
                <a16:creationId xmlns:a16="http://schemas.microsoft.com/office/drawing/2014/main" id="{56B4D19E-34FB-9748-B94A-A6520265F2AF}"/>
              </a:ext>
            </a:extLst>
          </p:cNvPr>
          <p:cNvSpPr>
            <a:spLocks noGrp="1" noChangeArrowheads="1"/>
          </p:cNvSpPr>
          <p:nvPr>
            <p:ph type="body" sz="half" idx="1"/>
          </p:nvPr>
        </p:nvSpPr>
        <p:spPr/>
        <p:txBody>
          <a:bodyPr/>
          <a:lstStyle/>
          <a:p>
            <a:pPr eaLnBrk="1" hangingPunct="1"/>
            <a:r>
              <a:rPr lang="en-US" altLang="zh-CN">
                <a:ea typeface="宋体" panose="02010600030101010101" pitchFamily="2" charset="-122"/>
              </a:rPr>
              <a:t>The </a:t>
            </a:r>
            <a:r>
              <a:rPr lang="en-US" altLang="zh-CN" b="1">
                <a:solidFill>
                  <a:srgbClr val="3333FF"/>
                </a:solidFill>
                <a:ea typeface="宋体" panose="02010600030101010101" pitchFamily="2" charset="-122"/>
              </a:rPr>
              <a:t>ideal diode model</a:t>
            </a:r>
            <a:r>
              <a:rPr lang="en-US" altLang="zh-CN">
                <a:ea typeface="宋体" panose="02010600030101010101" pitchFamily="2" charset="-122"/>
              </a:rPr>
              <a:t> assumes that the slope of </a:t>
            </a:r>
            <a:r>
              <a:rPr lang="en-US" altLang="zh-CN" i="1">
                <a:ea typeface="宋体" panose="02010600030101010101" pitchFamily="2" charset="-122"/>
              </a:rPr>
              <a:t>I</a:t>
            </a:r>
            <a:r>
              <a:rPr lang="en-US" altLang="zh-CN" i="1" baseline="-25000">
                <a:ea typeface="宋体" panose="02010600030101010101" pitchFamily="2" charset="-122"/>
              </a:rPr>
              <a:t>D</a:t>
            </a:r>
            <a:r>
              <a:rPr lang="en-US" altLang="zh-CN">
                <a:ea typeface="宋体" panose="02010600030101010101" pitchFamily="2" charset="-122"/>
              </a:rPr>
              <a:t> vs. </a:t>
            </a:r>
            <a:r>
              <a:rPr lang="en-US" altLang="zh-CN" i="1">
                <a:ea typeface="宋体" panose="02010600030101010101" pitchFamily="2" charset="-122"/>
              </a:rPr>
              <a:t>V</a:t>
            </a:r>
            <a:r>
              <a:rPr lang="en-US" altLang="zh-CN" i="1" baseline="-25000">
                <a:ea typeface="宋体" panose="02010600030101010101" pitchFamily="2" charset="-122"/>
              </a:rPr>
              <a:t>D</a:t>
            </a:r>
            <a:r>
              <a:rPr lang="en-US" altLang="zh-CN">
                <a:ea typeface="宋体" panose="02010600030101010101" pitchFamily="2" charset="-122"/>
              </a:rPr>
              <a:t> is vertical </a:t>
            </a:r>
            <a:r>
              <a:rPr lang="en-US" altLang="zh-CN">
                <a:solidFill>
                  <a:srgbClr val="FF0000"/>
                </a:solidFill>
                <a:ea typeface="宋体" panose="02010600030101010101" pitchFamily="2" charset="-122"/>
              </a:rPr>
              <a:t>@ 0</a:t>
            </a:r>
            <a:r>
              <a:rPr lang="en-US" altLang="zh-CN" i="1">
                <a:solidFill>
                  <a:srgbClr val="FF0000"/>
                </a:solidFill>
                <a:ea typeface="宋体" panose="02010600030101010101" pitchFamily="2" charset="-122"/>
              </a:rPr>
              <a:t>V</a:t>
            </a:r>
          </a:p>
          <a:p>
            <a:pPr eaLnBrk="1" hangingPunct="1"/>
            <a:r>
              <a:rPr lang="en-US" altLang="zh-CN" b="1">
                <a:solidFill>
                  <a:srgbClr val="FF0000"/>
                </a:solidFill>
                <a:ea typeface="宋体" panose="02010600030101010101" pitchFamily="2" charset="-122"/>
              </a:rPr>
              <a:t>Q:</a:t>
            </a:r>
            <a:r>
              <a:rPr lang="en-US" altLang="zh-CN">
                <a:solidFill>
                  <a:srgbClr val="FF0000"/>
                </a:solidFill>
                <a:ea typeface="宋体" panose="02010600030101010101" pitchFamily="2" charset="-122"/>
              </a:rPr>
              <a:t> </a:t>
            </a:r>
            <a:r>
              <a:rPr lang="en-US" altLang="zh-CN">
                <a:ea typeface="宋体" panose="02010600030101010101" pitchFamily="2" charset="-122"/>
              </a:rPr>
              <a:t>How does example 4.4 solution change if ideal model is used?</a:t>
            </a:r>
          </a:p>
          <a:p>
            <a:pPr lvl="1" eaLnBrk="1" hangingPunct="1"/>
            <a:r>
              <a:rPr lang="en-US" altLang="zh-CN" sz="2800" b="1">
                <a:solidFill>
                  <a:srgbClr val="008000"/>
                </a:solidFill>
                <a:ea typeface="宋体" panose="02010600030101010101" pitchFamily="2" charset="-122"/>
              </a:rPr>
              <a:t>A: </a:t>
            </a:r>
            <a:r>
              <a:rPr lang="en-US" altLang="zh-CN" sz="2800">
                <a:ea typeface="宋体" panose="02010600030101010101" pitchFamily="2" charset="-122"/>
              </a:rPr>
              <a:t>4.262</a:t>
            </a:r>
            <a:r>
              <a:rPr lang="en-US" altLang="zh-CN" sz="2800" i="1">
                <a:solidFill>
                  <a:srgbClr val="FF0000"/>
                </a:solidFill>
                <a:ea typeface="宋体" panose="02010600030101010101" pitchFamily="2" charset="-122"/>
              </a:rPr>
              <a:t>mA</a:t>
            </a:r>
            <a:r>
              <a:rPr lang="en-US" altLang="zh-CN" sz="2800">
                <a:ea typeface="宋体" panose="02010600030101010101" pitchFamily="2" charset="-122"/>
              </a:rPr>
              <a:t> to 5</a:t>
            </a:r>
            <a:r>
              <a:rPr lang="en-US" altLang="zh-CN" sz="2800" i="1">
                <a:solidFill>
                  <a:srgbClr val="FF0000"/>
                </a:solidFill>
                <a:ea typeface="宋体" panose="02010600030101010101" pitchFamily="2" charset="-122"/>
              </a:rPr>
              <a:t>mA</a:t>
            </a:r>
          </a:p>
          <a:p>
            <a:pPr eaLnBrk="1" hangingPunct="1"/>
            <a:endParaRPr lang="en-US" altLang="zh-CN">
              <a:ea typeface="宋体" panose="02010600030101010101" pitchFamily="2" charset="-122"/>
            </a:endParaRPr>
          </a:p>
        </p:txBody>
      </p:sp>
      <p:pic>
        <p:nvPicPr>
          <p:cNvPr id="55301" name="Picture 14" descr="se04F01">
            <a:extLst>
              <a:ext uri="{FF2B5EF4-FFF2-40B4-BE49-F238E27FC236}">
                <a16:creationId xmlns:a16="http://schemas.microsoft.com/office/drawing/2014/main" id="{D51469E1-4C66-D142-803C-D32E64CEFC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2327275"/>
            <a:ext cx="4191000"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文本框 1">
            <a:extLst>
              <a:ext uri="{FF2B5EF4-FFF2-40B4-BE49-F238E27FC236}">
                <a16:creationId xmlns:a16="http://schemas.microsoft.com/office/drawing/2014/main" id="{E2C7D8E7-E649-B444-8F41-21A22FD2A2CE}"/>
              </a:ext>
            </a:extLst>
          </p:cNvPr>
          <p:cNvSpPr txBox="1">
            <a:spLocks noChangeArrowheads="1"/>
          </p:cNvSpPr>
          <p:nvPr/>
        </p:nvSpPr>
        <p:spPr bwMode="auto">
          <a:xfrm>
            <a:off x="3894973" y="259281"/>
            <a:ext cx="18208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dirty="0">
                <a:solidFill>
                  <a:srgbClr val="C00000"/>
                </a:solidFill>
                <a:ea typeface="宋体" panose="02010600030101010101" pitchFamily="2" charset="-122"/>
              </a:rPr>
              <a:t>更简单的模型：</a:t>
            </a:r>
            <a:r>
              <a:rPr lang="zh-CN" altLang="en-US" sz="2000" dirty="0">
                <a:solidFill>
                  <a:srgbClr val="0432FF"/>
                </a:solidFill>
                <a:ea typeface="宋体" panose="02010600030101010101" pitchFamily="2" charset="-122"/>
              </a:rPr>
              <a:t>理想模型</a:t>
            </a:r>
          </a:p>
        </p:txBody>
      </p:sp>
      <p:sp>
        <p:nvSpPr>
          <p:cNvPr id="55303" name="文本框 7">
            <a:extLst>
              <a:ext uri="{FF2B5EF4-FFF2-40B4-BE49-F238E27FC236}">
                <a16:creationId xmlns:a16="http://schemas.microsoft.com/office/drawing/2014/main" id="{3EDD1BC2-5D49-F64C-AA25-680364064B0F}"/>
              </a:ext>
            </a:extLst>
          </p:cNvPr>
          <p:cNvSpPr txBox="1">
            <a:spLocks noChangeArrowheads="1"/>
          </p:cNvSpPr>
          <p:nvPr/>
        </p:nvSpPr>
        <p:spPr bwMode="auto">
          <a:xfrm>
            <a:off x="5429250" y="885825"/>
            <a:ext cx="603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en-US" altLang="zh-CN" sz="2000">
                <a:ea typeface="宋体" panose="02010600030101010101" pitchFamily="2" charset="-122"/>
              </a:rPr>
              <a:t>5 V</a:t>
            </a:r>
            <a:endParaRPr lang="zh-CN" altLang="en-US" sz="2000">
              <a:ea typeface="宋体" panose="02010600030101010101" pitchFamily="2" charset="-122"/>
            </a:endParaRPr>
          </a:p>
        </p:txBody>
      </p:sp>
      <p:pic>
        <p:nvPicPr>
          <p:cNvPr id="55304" name="Picture 6" descr="se04F10">
            <a:extLst>
              <a:ext uri="{FF2B5EF4-FFF2-40B4-BE49-F238E27FC236}">
                <a16:creationId xmlns:a16="http://schemas.microsoft.com/office/drawing/2014/main" id="{45E86F10-59A5-0C4B-AE8E-FB42A876E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46050"/>
            <a:ext cx="27527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5" name="文本框 9">
            <a:extLst>
              <a:ext uri="{FF2B5EF4-FFF2-40B4-BE49-F238E27FC236}">
                <a16:creationId xmlns:a16="http://schemas.microsoft.com/office/drawing/2014/main" id="{B2BDD854-F07F-E449-8AD4-FE563241E8E6}"/>
              </a:ext>
            </a:extLst>
          </p:cNvPr>
          <p:cNvSpPr txBox="1">
            <a:spLocks noChangeArrowheads="1"/>
          </p:cNvSpPr>
          <p:nvPr/>
        </p:nvSpPr>
        <p:spPr bwMode="auto">
          <a:xfrm>
            <a:off x="6858000" y="152400"/>
            <a:ext cx="6000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en-US" altLang="zh-CN" sz="1600">
                <a:ea typeface="宋体" panose="02010600030101010101" pitchFamily="2" charset="-122"/>
              </a:rPr>
              <a:t>1 kΩ</a:t>
            </a:r>
            <a:endParaRPr lang="zh-CN" altLang="en-US" sz="1600">
              <a:ea typeface="宋体" panose="02010600030101010101" pitchFamily="2" charset="-122"/>
            </a:endParaRPr>
          </a:p>
        </p:txBody>
      </p:sp>
      <p:sp>
        <p:nvSpPr>
          <p:cNvPr id="10" name="灯片编号占位符 1">
            <a:extLst>
              <a:ext uri="{FF2B5EF4-FFF2-40B4-BE49-F238E27FC236}">
                <a16:creationId xmlns:a16="http://schemas.microsoft.com/office/drawing/2014/main" id="{63A2C71B-E35F-684B-8C66-04707B63CF9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33</a:t>
            </a:fld>
            <a:endParaRPr lang="en-US" altLang="zh-CN" dirty="0"/>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1B6AC858-A9CE-9549-9E9F-2D3C28989165}"/>
              </a:ext>
            </a:extLst>
          </p:cNvPr>
          <p:cNvSpPr>
            <a:spLocks noGrp="1" noChangeArrowheads="1"/>
          </p:cNvSpPr>
          <p:nvPr>
            <p:ph type="title"/>
          </p:nvPr>
        </p:nvSpPr>
        <p:spPr>
          <a:xfrm>
            <a:off x="793750" y="152400"/>
            <a:ext cx="3657600" cy="1295400"/>
          </a:xfrm>
        </p:spPr>
        <p:txBody>
          <a:bodyPr/>
          <a:lstStyle/>
          <a:p>
            <a:pPr eaLnBrk="1" hangingPunct="1"/>
            <a:r>
              <a:rPr lang="en-US" altLang="zh-CN" sz="3200">
                <a:ea typeface="宋体" panose="02010600030101010101" pitchFamily="2" charset="-122"/>
              </a:rPr>
              <a:t>When to</a:t>
            </a:r>
            <a:br>
              <a:rPr lang="en-US" altLang="zh-CN" sz="3200">
                <a:ea typeface="宋体" panose="02010600030101010101" pitchFamily="2" charset="-122"/>
              </a:rPr>
            </a:br>
            <a:r>
              <a:rPr lang="en-US" altLang="zh-CN" sz="3200">
                <a:ea typeface="宋体" panose="02010600030101010101" pitchFamily="2" charset="-122"/>
              </a:rPr>
              <a:t>use these models?</a:t>
            </a:r>
          </a:p>
        </p:txBody>
      </p:sp>
      <p:sp>
        <p:nvSpPr>
          <p:cNvPr id="57348" name="Rectangle 3">
            <a:extLst>
              <a:ext uri="{FF2B5EF4-FFF2-40B4-BE49-F238E27FC236}">
                <a16:creationId xmlns:a16="http://schemas.microsoft.com/office/drawing/2014/main" id="{00C60622-5E3D-AA4D-B1C2-46E91CCC678E}"/>
              </a:ext>
            </a:extLst>
          </p:cNvPr>
          <p:cNvSpPr>
            <a:spLocks noGrp="1" noChangeArrowheads="1"/>
          </p:cNvSpPr>
          <p:nvPr>
            <p:ph type="body" sz="half" idx="1"/>
          </p:nvPr>
        </p:nvSpPr>
        <p:spPr>
          <a:xfrm>
            <a:off x="152400" y="2057400"/>
            <a:ext cx="4305300" cy="4648200"/>
          </a:xfrm>
        </p:spPr>
        <p:txBody>
          <a:bodyPr/>
          <a:lstStyle/>
          <a:p>
            <a:pPr eaLnBrk="1" hangingPunct="1">
              <a:lnSpc>
                <a:spcPct val="90000"/>
              </a:lnSpc>
            </a:pPr>
            <a:r>
              <a:rPr lang="en-US" altLang="zh-CN" sz="2400" b="1" dirty="0">
                <a:ea typeface="宋体" panose="02010600030101010101" pitchFamily="2" charset="-122"/>
              </a:rPr>
              <a:t>exponential model</a:t>
            </a:r>
          </a:p>
          <a:p>
            <a:pPr lvl="1" eaLnBrk="1" hangingPunct="1">
              <a:lnSpc>
                <a:spcPct val="90000"/>
              </a:lnSpc>
            </a:pPr>
            <a:r>
              <a:rPr lang="en-US" altLang="zh-CN" dirty="0">
                <a:solidFill>
                  <a:srgbClr val="FF0000"/>
                </a:solidFill>
                <a:ea typeface="宋体" panose="02010600030101010101" pitchFamily="2" charset="-122"/>
              </a:rPr>
              <a:t>low voltages</a:t>
            </a:r>
          </a:p>
          <a:p>
            <a:pPr lvl="1" eaLnBrk="1" hangingPunct="1">
              <a:lnSpc>
                <a:spcPct val="90000"/>
              </a:lnSpc>
            </a:pPr>
            <a:r>
              <a:rPr lang="en-US" altLang="zh-CN" dirty="0">
                <a:solidFill>
                  <a:srgbClr val="3333FF"/>
                </a:solidFill>
                <a:ea typeface="宋体" panose="02010600030101010101" pitchFamily="2" charset="-122"/>
              </a:rPr>
              <a:t>less complex circuits</a:t>
            </a:r>
          </a:p>
          <a:p>
            <a:pPr lvl="1" eaLnBrk="1" hangingPunct="1">
              <a:lnSpc>
                <a:spcPct val="90000"/>
              </a:lnSpc>
            </a:pPr>
            <a:r>
              <a:rPr lang="en-US" altLang="zh-CN" dirty="0">
                <a:solidFill>
                  <a:srgbClr val="008000"/>
                </a:solidFill>
                <a:ea typeface="宋体" panose="02010600030101010101" pitchFamily="2" charset="-122"/>
              </a:rPr>
              <a:t>emphasis on accuracy over practicality</a:t>
            </a:r>
          </a:p>
          <a:p>
            <a:pPr eaLnBrk="1" hangingPunct="1">
              <a:lnSpc>
                <a:spcPct val="90000"/>
              </a:lnSpc>
            </a:pPr>
            <a:r>
              <a:rPr lang="en-US" altLang="zh-CN" sz="2400" b="1" dirty="0">
                <a:ea typeface="宋体" panose="02010600030101010101" pitchFamily="2" charset="-122"/>
              </a:rPr>
              <a:t>constant voltage-drop mode</a:t>
            </a:r>
            <a:r>
              <a:rPr lang="en-US" altLang="zh-CN" sz="2400" dirty="0">
                <a:ea typeface="宋体" panose="02010600030101010101" pitchFamily="2" charset="-122"/>
              </a:rPr>
              <a:t>:</a:t>
            </a:r>
          </a:p>
          <a:p>
            <a:pPr lvl="1" eaLnBrk="1" hangingPunct="1">
              <a:lnSpc>
                <a:spcPct val="90000"/>
              </a:lnSpc>
            </a:pPr>
            <a:r>
              <a:rPr lang="en-US" altLang="zh-CN" dirty="0">
                <a:solidFill>
                  <a:srgbClr val="FF0000"/>
                </a:solidFill>
                <a:ea typeface="宋体" panose="02010600030101010101" pitchFamily="2" charset="-122"/>
              </a:rPr>
              <a:t>medium voltages = 0.7</a:t>
            </a:r>
            <a:r>
              <a:rPr lang="en-US" altLang="zh-CN" i="1" dirty="0">
                <a:solidFill>
                  <a:srgbClr val="FF0000"/>
                </a:solidFill>
                <a:ea typeface="宋体" panose="02010600030101010101" pitchFamily="2" charset="-122"/>
              </a:rPr>
              <a:t>V</a:t>
            </a:r>
          </a:p>
          <a:p>
            <a:pPr lvl="1" eaLnBrk="1" hangingPunct="1">
              <a:lnSpc>
                <a:spcPct val="90000"/>
              </a:lnSpc>
            </a:pPr>
            <a:r>
              <a:rPr lang="en-US" altLang="zh-CN" dirty="0">
                <a:solidFill>
                  <a:srgbClr val="3333FF"/>
                </a:solidFill>
                <a:ea typeface="宋体" panose="02010600030101010101" pitchFamily="2" charset="-122"/>
              </a:rPr>
              <a:t>more complex circuits</a:t>
            </a:r>
          </a:p>
          <a:p>
            <a:pPr lvl="1" eaLnBrk="1" hangingPunct="1">
              <a:lnSpc>
                <a:spcPct val="90000"/>
              </a:lnSpc>
            </a:pPr>
            <a:r>
              <a:rPr lang="en-US" altLang="zh-CN" dirty="0">
                <a:solidFill>
                  <a:srgbClr val="008000"/>
                </a:solidFill>
                <a:ea typeface="宋体" panose="02010600030101010101" pitchFamily="2" charset="-122"/>
              </a:rPr>
              <a:t>emphasis on practicality over accuracy</a:t>
            </a:r>
          </a:p>
          <a:p>
            <a:pPr lvl="1" eaLnBrk="1" hangingPunct="1">
              <a:lnSpc>
                <a:spcPct val="90000"/>
              </a:lnSpc>
            </a:pPr>
            <a:r>
              <a:rPr lang="zh-CN" altLang="en-US" sz="2000" b="1" dirty="0">
                <a:solidFill>
                  <a:srgbClr val="008000"/>
                </a:solidFill>
                <a:ea typeface="宋体" panose="02010600030101010101" pitchFamily="2" charset="-122"/>
              </a:rPr>
              <a:t>大部分情况适用 </a:t>
            </a:r>
            <a:r>
              <a:rPr lang="en-US" altLang="zh-CN" sz="2000" b="1" dirty="0">
                <a:solidFill>
                  <a:srgbClr val="008000"/>
                </a:solidFill>
                <a:ea typeface="宋体" panose="02010600030101010101" pitchFamily="2" charset="-122"/>
              </a:rPr>
              <a:t>70-80%</a:t>
            </a:r>
          </a:p>
        </p:txBody>
      </p:sp>
      <p:sp>
        <p:nvSpPr>
          <p:cNvPr id="57349" name="Rectangle 4">
            <a:extLst>
              <a:ext uri="{FF2B5EF4-FFF2-40B4-BE49-F238E27FC236}">
                <a16:creationId xmlns:a16="http://schemas.microsoft.com/office/drawing/2014/main" id="{DCF44A7A-024A-8141-A6E9-3499959C3644}"/>
              </a:ext>
            </a:extLst>
          </p:cNvPr>
          <p:cNvSpPr>
            <a:spLocks noGrp="1" noChangeArrowheads="1"/>
          </p:cNvSpPr>
          <p:nvPr>
            <p:ph type="body" sz="half" idx="2"/>
          </p:nvPr>
        </p:nvSpPr>
        <p:spPr>
          <a:xfrm>
            <a:off x="4638574" y="1752600"/>
            <a:ext cx="4305300" cy="4038600"/>
          </a:xfrm>
        </p:spPr>
        <p:txBody>
          <a:bodyPr/>
          <a:lstStyle/>
          <a:p>
            <a:pPr eaLnBrk="1" hangingPunct="1">
              <a:lnSpc>
                <a:spcPct val="90000"/>
              </a:lnSpc>
            </a:pPr>
            <a:endParaRPr lang="en-US" altLang="zh-CN" sz="2400" b="1" dirty="0">
              <a:ea typeface="宋体" panose="02010600030101010101" pitchFamily="2" charset="-122"/>
            </a:endParaRPr>
          </a:p>
          <a:p>
            <a:pPr eaLnBrk="1" hangingPunct="1">
              <a:lnSpc>
                <a:spcPct val="90000"/>
              </a:lnSpc>
            </a:pPr>
            <a:endParaRPr lang="en-US" altLang="zh-CN" sz="2400" b="1" dirty="0">
              <a:ea typeface="宋体" panose="02010600030101010101" pitchFamily="2" charset="-122"/>
            </a:endParaRPr>
          </a:p>
          <a:p>
            <a:pPr eaLnBrk="1" hangingPunct="1">
              <a:lnSpc>
                <a:spcPct val="90000"/>
              </a:lnSpc>
            </a:pPr>
            <a:endParaRPr lang="en-US" altLang="zh-CN" sz="2400" b="1" dirty="0">
              <a:ea typeface="宋体" panose="02010600030101010101" pitchFamily="2" charset="-122"/>
            </a:endParaRPr>
          </a:p>
          <a:p>
            <a:pPr eaLnBrk="1" hangingPunct="1">
              <a:lnSpc>
                <a:spcPct val="90000"/>
              </a:lnSpc>
            </a:pPr>
            <a:endParaRPr lang="en-US" altLang="zh-CN" sz="2400" b="1" dirty="0">
              <a:ea typeface="宋体" panose="02010600030101010101" pitchFamily="2" charset="-122"/>
            </a:endParaRPr>
          </a:p>
          <a:p>
            <a:pPr eaLnBrk="1" hangingPunct="1">
              <a:lnSpc>
                <a:spcPct val="90000"/>
              </a:lnSpc>
            </a:pPr>
            <a:r>
              <a:rPr lang="en-US" altLang="zh-CN" sz="2400" b="1" dirty="0">
                <a:ea typeface="宋体" panose="02010600030101010101" pitchFamily="2" charset="-122"/>
              </a:rPr>
              <a:t>ideal diode model</a:t>
            </a:r>
          </a:p>
          <a:p>
            <a:pPr lvl="1" eaLnBrk="1" hangingPunct="1">
              <a:lnSpc>
                <a:spcPct val="90000"/>
              </a:lnSpc>
            </a:pPr>
            <a:r>
              <a:rPr lang="en-US" altLang="zh-CN" dirty="0">
                <a:solidFill>
                  <a:srgbClr val="FF0000"/>
                </a:solidFill>
                <a:ea typeface="宋体" panose="02010600030101010101" pitchFamily="2" charset="-122"/>
              </a:rPr>
              <a:t>high voltages &gt;&gt; 0.7</a:t>
            </a:r>
            <a:r>
              <a:rPr lang="en-US" altLang="zh-CN" i="1" dirty="0">
                <a:solidFill>
                  <a:srgbClr val="FF0000"/>
                </a:solidFill>
                <a:ea typeface="宋体" panose="02010600030101010101" pitchFamily="2" charset="-122"/>
              </a:rPr>
              <a:t>V</a:t>
            </a:r>
          </a:p>
          <a:p>
            <a:pPr lvl="1" eaLnBrk="1" hangingPunct="1">
              <a:lnSpc>
                <a:spcPct val="90000"/>
              </a:lnSpc>
            </a:pPr>
            <a:r>
              <a:rPr lang="en-US" altLang="zh-CN" dirty="0">
                <a:solidFill>
                  <a:srgbClr val="3333FF"/>
                </a:solidFill>
                <a:ea typeface="宋体" panose="02010600030101010101" pitchFamily="2" charset="-122"/>
              </a:rPr>
              <a:t>very complex circuits</a:t>
            </a:r>
          </a:p>
          <a:p>
            <a:pPr lvl="1" eaLnBrk="1" hangingPunct="1">
              <a:lnSpc>
                <a:spcPct val="90000"/>
              </a:lnSpc>
            </a:pPr>
            <a:r>
              <a:rPr lang="en-US" altLang="zh-CN" dirty="0">
                <a:solidFill>
                  <a:srgbClr val="008000"/>
                </a:solidFill>
                <a:ea typeface="宋体" panose="02010600030101010101" pitchFamily="2" charset="-122"/>
              </a:rPr>
              <a:t>cases where a difference in voltage by 0.7</a:t>
            </a:r>
            <a:r>
              <a:rPr lang="en-US" altLang="zh-CN" i="1" dirty="0">
                <a:solidFill>
                  <a:srgbClr val="008000"/>
                </a:solidFill>
                <a:ea typeface="宋体" panose="02010600030101010101" pitchFamily="2" charset="-122"/>
              </a:rPr>
              <a:t>V</a:t>
            </a:r>
            <a:r>
              <a:rPr lang="en-US" altLang="zh-CN" dirty="0">
                <a:solidFill>
                  <a:srgbClr val="008000"/>
                </a:solidFill>
                <a:ea typeface="宋体" panose="02010600030101010101" pitchFamily="2" charset="-122"/>
              </a:rPr>
              <a:t> is negligible</a:t>
            </a:r>
            <a:r>
              <a:rPr lang="zh-CN" altLang="en-US" dirty="0">
                <a:solidFill>
                  <a:srgbClr val="008000"/>
                </a:solidFill>
                <a:ea typeface="宋体" panose="02010600030101010101" pitchFamily="2" charset="-122"/>
              </a:rPr>
              <a:t> </a:t>
            </a:r>
            <a:endParaRPr lang="en-US" altLang="zh-CN" dirty="0">
              <a:solidFill>
                <a:srgbClr val="008000"/>
              </a:solidFill>
              <a:ea typeface="宋体" panose="02010600030101010101" pitchFamily="2" charset="-122"/>
            </a:endParaRPr>
          </a:p>
          <a:p>
            <a:pPr lvl="1" eaLnBrk="1" hangingPunct="1">
              <a:lnSpc>
                <a:spcPct val="90000"/>
              </a:lnSpc>
            </a:pPr>
            <a:r>
              <a:rPr lang="zh-CN" altLang="en-US" sz="2000" b="1" dirty="0">
                <a:solidFill>
                  <a:srgbClr val="008000"/>
                </a:solidFill>
                <a:ea typeface="宋体" panose="02010600030101010101" pitchFamily="2" charset="-122"/>
              </a:rPr>
              <a:t>一般用于快速判断二极管状态</a:t>
            </a:r>
            <a:endParaRPr lang="en-US" altLang="zh-CN" sz="2000" b="1" dirty="0">
              <a:solidFill>
                <a:srgbClr val="008000"/>
              </a:solidFill>
              <a:ea typeface="宋体" panose="02010600030101010101" pitchFamily="2" charset="-122"/>
            </a:endParaRPr>
          </a:p>
          <a:p>
            <a:pPr eaLnBrk="1" hangingPunct="1">
              <a:lnSpc>
                <a:spcPct val="90000"/>
              </a:lnSpc>
            </a:pPr>
            <a:r>
              <a:rPr lang="en-US" altLang="zh-CN" sz="2400" b="1" dirty="0">
                <a:ea typeface="宋体" panose="02010600030101010101" pitchFamily="2" charset="-122"/>
              </a:rPr>
              <a:t>small-signal model</a:t>
            </a:r>
          </a:p>
          <a:p>
            <a:pPr lvl="1" eaLnBrk="1" hangingPunct="1">
              <a:lnSpc>
                <a:spcPct val="90000"/>
              </a:lnSpc>
            </a:pPr>
            <a:r>
              <a:rPr lang="en-US" altLang="zh-CN" dirty="0">
                <a:solidFill>
                  <a:srgbClr val="FF0000"/>
                </a:solidFill>
                <a:ea typeface="宋体" panose="02010600030101010101" pitchFamily="2" charset="-122"/>
              </a:rPr>
              <a:t>this is next…</a:t>
            </a:r>
          </a:p>
        </p:txBody>
      </p:sp>
      <p:pic>
        <p:nvPicPr>
          <p:cNvPr id="57350" name="Picture 7">
            <a:extLst>
              <a:ext uri="{FF2B5EF4-FFF2-40B4-BE49-F238E27FC236}">
                <a16:creationId xmlns:a16="http://schemas.microsoft.com/office/drawing/2014/main" id="{5FCB49D5-6C6E-3540-AFA9-54C193A586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2229" y="-20855"/>
            <a:ext cx="4953000" cy="342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灯片编号占位符 1">
            <a:extLst>
              <a:ext uri="{FF2B5EF4-FFF2-40B4-BE49-F238E27FC236}">
                <a16:creationId xmlns:a16="http://schemas.microsoft.com/office/drawing/2014/main" id="{62F691C9-67C7-EB4F-80ED-C71606ADD848}"/>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34</a:t>
            </a:fld>
            <a:endParaRPr lang="en-US" altLang="zh-CN" dirty="0"/>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555E8BD9-0F24-3443-BFAB-71721FEFE94A}"/>
              </a:ext>
            </a:extLst>
          </p:cNvPr>
          <p:cNvSpPr>
            <a:spLocks noGrp="1" noChangeArrowheads="1"/>
          </p:cNvSpPr>
          <p:nvPr>
            <p:ph type="title"/>
          </p:nvPr>
        </p:nvSpPr>
        <p:spPr>
          <a:xfrm>
            <a:off x="609600" y="152400"/>
            <a:ext cx="7848600" cy="703263"/>
          </a:xfrm>
        </p:spPr>
        <p:txBody>
          <a:bodyPr/>
          <a:lstStyle/>
          <a:p>
            <a:pPr eaLnBrk="1" hangingPunct="1"/>
            <a:r>
              <a:rPr lang="zh-CN" altLang="en-US" dirty="0">
                <a:ea typeface="宋体" panose="02010600030101010101" pitchFamily="2" charset="-122"/>
              </a:rPr>
              <a:t>常规电路特性图：①</a:t>
            </a:r>
            <a:r>
              <a:rPr lang="en-US" altLang="zh-CN" dirty="0">
                <a:ea typeface="宋体" panose="02010600030101010101" pitchFamily="2" charset="-122"/>
              </a:rPr>
              <a:t>I/V</a:t>
            </a:r>
            <a:r>
              <a:rPr lang="zh-CN" altLang="en-US" dirty="0">
                <a:ea typeface="宋体" panose="02010600030101010101" pitchFamily="2" charset="-122"/>
              </a:rPr>
              <a:t>；②输入输出；③时域图</a:t>
            </a:r>
            <a:endParaRPr lang="en-US" altLang="zh-CN" dirty="0">
              <a:ea typeface="宋体" panose="02010600030101010101" pitchFamily="2" charset="-122"/>
            </a:endParaRPr>
          </a:p>
        </p:txBody>
      </p:sp>
      <p:sp>
        <p:nvSpPr>
          <p:cNvPr id="58372" name="Rectangle 3">
            <a:extLst>
              <a:ext uri="{FF2B5EF4-FFF2-40B4-BE49-F238E27FC236}">
                <a16:creationId xmlns:a16="http://schemas.microsoft.com/office/drawing/2014/main" id="{9C9371E7-B9A0-4D41-9615-F13FD4C806F6}"/>
              </a:ext>
            </a:extLst>
          </p:cNvPr>
          <p:cNvSpPr>
            <a:spLocks noGrp="1" noChangeArrowheads="1"/>
          </p:cNvSpPr>
          <p:nvPr>
            <p:ph type="body" sz="half" idx="1"/>
          </p:nvPr>
        </p:nvSpPr>
        <p:spPr>
          <a:xfrm>
            <a:off x="381000" y="5181600"/>
            <a:ext cx="8382000" cy="1539875"/>
          </a:xfrm>
        </p:spPr>
        <p:txBody>
          <a:bodyPr/>
          <a:lstStyle/>
          <a:p>
            <a:r>
              <a:rPr lang="zh-CN" altLang="en-US">
                <a:ea typeface="宋体" panose="02010600030101010101" pitchFamily="2" charset="-122"/>
              </a:rPr>
              <a:t>分析二极管电路的一个</a:t>
            </a:r>
            <a:r>
              <a:rPr lang="zh-CN" altLang="en-US">
                <a:solidFill>
                  <a:srgbClr val="FF0000"/>
                </a:solidFill>
                <a:ea typeface="宋体" panose="02010600030101010101" pitchFamily="2" charset="-122"/>
              </a:rPr>
              <a:t>原则</a:t>
            </a:r>
            <a:r>
              <a:rPr lang="zh-CN" altLang="en-US">
                <a:ea typeface="宋体" panose="02010600030101010101" pitchFamily="2" charset="-122"/>
              </a:rPr>
              <a:t>：二极管</a:t>
            </a:r>
            <a:r>
              <a:rPr lang="zh-CN" altLang="en-US">
                <a:solidFill>
                  <a:srgbClr val="3333FF"/>
                </a:solidFill>
                <a:ea typeface="宋体" panose="02010600030101010101" pitchFamily="2" charset="-122"/>
              </a:rPr>
              <a:t>刚要</a:t>
            </a:r>
            <a:r>
              <a:rPr lang="zh-CN" altLang="en-US">
                <a:ea typeface="宋体" panose="02010600030101010101" pitchFamily="2" charset="-122"/>
              </a:rPr>
              <a:t>开启时（</a:t>
            </a:r>
            <a:r>
              <a:rPr lang="en-US" altLang="zh-CN">
                <a:ea typeface="宋体" panose="02010600030101010101" pitchFamily="2" charset="-122"/>
              </a:rPr>
              <a:t>about to turn on</a:t>
            </a:r>
            <a:r>
              <a:rPr lang="zh-CN" altLang="en-US">
                <a:ea typeface="宋体" panose="02010600030101010101" pitchFamily="2" charset="-122"/>
              </a:rPr>
              <a:t>）</a:t>
            </a:r>
            <a:r>
              <a:rPr lang="en-US" altLang="zh-CN">
                <a:ea typeface="宋体" panose="02010600030101010101" pitchFamily="2" charset="-122"/>
              </a:rPr>
              <a:t>,I</a:t>
            </a:r>
            <a:r>
              <a:rPr lang="en-US" altLang="zh-CN" baseline="-25000">
                <a:ea typeface="宋体" panose="02010600030101010101" pitchFamily="2" charset="-122"/>
              </a:rPr>
              <a:t>D</a:t>
            </a:r>
            <a:r>
              <a:rPr lang="en-US" altLang="zh-CN">
                <a:ea typeface="宋体" panose="02010600030101010101" pitchFamily="2" charset="-122"/>
              </a:rPr>
              <a:t>=0</a:t>
            </a:r>
            <a:r>
              <a:rPr lang="zh-CN" altLang="en-US">
                <a:ea typeface="宋体" panose="02010600030101010101" pitchFamily="2" charset="-122"/>
              </a:rPr>
              <a:t>，</a:t>
            </a:r>
            <a:r>
              <a:rPr lang="en-US" altLang="zh-CN">
                <a:ea typeface="宋体" panose="02010600030101010101" pitchFamily="2" charset="-122"/>
              </a:rPr>
              <a:t>V</a:t>
            </a:r>
            <a:r>
              <a:rPr lang="en-US" altLang="zh-CN" baseline="-25000">
                <a:ea typeface="宋体" panose="02010600030101010101" pitchFamily="2" charset="-122"/>
              </a:rPr>
              <a:t>D</a:t>
            </a:r>
            <a:r>
              <a:rPr lang="en-US" altLang="zh-CN">
                <a:ea typeface="宋体" panose="02010600030101010101" pitchFamily="2" charset="-122"/>
              </a:rPr>
              <a:t>=V</a:t>
            </a:r>
            <a:r>
              <a:rPr lang="en-US" altLang="zh-CN" baseline="-25000">
                <a:ea typeface="宋体" panose="02010600030101010101" pitchFamily="2" charset="-122"/>
              </a:rPr>
              <a:t>D,on</a:t>
            </a:r>
            <a:r>
              <a:rPr lang="en-US" altLang="zh-CN">
                <a:ea typeface="宋体" panose="02010600030101010101" pitchFamily="2" charset="-122"/>
              </a:rPr>
              <a:t>(0</a:t>
            </a:r>
            <a:r>
              <a:rPr lang="zh-CN" altLang="en-US">
                <a:ea typeface="宋体" panose="02010600030101010101" pitchFamily="2" charset="-122"/>
              </a:rPr>
              <a:t>或</a:t>
            </a:r>
            <a:r>
              <a:rPr lang="en-US" altLang="zh-CN">
                <a:ea typeface="宋体" panose="02010600030101010101" pitchFamily="2" charset="-122"/>
              </a:rPr>
              <a:t>0.7V</a:t>
            </a:r>
            <a:r>
              <a:rPr lang="zh-CN" altLang="en-US">
                <a:ea typeface="宋体" panose="02010600030101010101" pitchFamily="2" charset="-122"/>
              </a:rPr>
              <a:t>，视采用何种模型而定</a:t>
            </a:r>
            <a:r>
              <a:rPr lang="en-US" altLang="zh-CN">
                <a:ea typeface="宋体" panose="02010600030101010101" pitchFamily="2" charset="-122"/>
              </a:rPr>
              <a:t>)</a:t>
            </a:r>
            <a:r>
              <a:rPr lang="zh-CN" altLang="en-US">
                <a:ea typeface="宋体" panose="02010600030101010101" pitchFamily="2" charset="-122"/>
              </a:rPr>
              <a:t>；</a:t>
            </a:r>
            <a:r>
              <a:rPr lang="en-US" altLang="zh-CN">
                <a:ea typeface="宋体" panose="02010600030101010101" pitchFamily="2" charset="-122"/>
              </a:rPr>
              <a:t>V</a:t>
            </a:r>
            <a:r>
              <a:rPr lang="en-US" altLang="zh-CN" baseline="-25000">
                <a:ea typeface="宋体" panose="02010600030101010101" pitchFamily="2" charset="-122"/>
              </a:rPr>
              <a:t>A</a:t>
            </a:r>
            <a:r>
              <a:rPr lang="zh-CN" altLang="en-US">
                <a:ea typeface="宋体" panose="02010600030101010101" pitchFamily="2" charset="-122"/>
              </a:rPr>
              <a:t>从</a:t>
            </a:r>
            <a:r>
              <a:rPr lang="en-US" altLang="zh-CN">
                <a:ea typeface="宋体" panose="02010600030101010101" pitchFamily="2" charset="-122"/>
              </a:rPr>
              <a:t>-</a:t>
            </a:r>
            <a:r>
              <a:rPr lang="zh-CN" altLang="en-US">
                <a:ea typeface="宋体" panose="02010600030101010101" pitchFamily="2" charset="-122"/>
              </a:rPr>
              <a:t>∞到</a:t>
            </a:r>
            <a:r>
              <a:rPr lang="en-US" altLang="zh-CN">
                <a:ea typeface="宋体" panose="02010600030101010101" pitchFamily="2" charset="-122"/>
              </a:rPr>
              <a:t>+</a:t>
            </a:r>
            <a:r>
              <a:rPr lang="zh-CN" altLang="en-US">
                <a:ea typeface="宋体" panose="02010600030101010101" pitchFamily="2" charset="-122"/>
              </a:rPr>
              <a:t>∞，必有一点电压为使二极管刚要开启的电压</a:t>
            </a:r>
          </a:p>
        </p:txBody>
      </p:sp>
      <p:pic>
        <p:nvPicPr>
          <p:cNvPr id="58373" name="Picture 7">
            <a:extLst>
              <a:ext uri="{FF2B5EF4-FFF2-40B4-BE49-F238E27FC236}">
                <a16:creationId xmlns:a16="http://schemas.microsoft.com/office/drawing/2014/main" id="{6F5B5026-FAC7-2D45-B232-F111947643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43000"/>
            <a:ext cx="8610600" cy="3906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74" name="文本框 2">
            <a:extLst>
              <a:ext uri="{FF2B5EF4-FFF2-40B4-BE49-F238E27FC236}">
                <a16:creationId xmlns:a16="http://schemas.microsoft.com/office/drawing/2014/main" id="{2CC6C726-C91A-DF47-B444-E471A26B3D34}"/>
              </a:ext>
            </a:extLst>
          </p:cNvPr>
          <p:cNvSpPr txBox="1">
            <a:spLocks noChangeArrowheads="1"/>
          </p:cNvSpPr>
          <p:nvPr/>
        </p:nvSpPr>
        <p:spPr bwMode="auto">
          <a:xfrm>
            <a:off x="781050" y="3657600"/>
            <a:ext cx="1604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a:ea typeface="宋体" panose="02010600030101010101" pitchFamily="2" charset="-122"/>
              </a:rPr>
              <a:t>①</a:t>
            </a:r>
            <a:r>
              <a:rPr lang="en-US" altLang="zh-CN" sz="2000">
                <a:ea typeface="宋体" panose="02010600030101010101" pitchFamily="2" charset="-122"/>
              </a:rPr>
              <a:t>I/V</a:t>
            </a:r>
            <a:r>
              <a:rPr lang="zh-CN" altLang="en-US" sz="2000">
                <a:ea typeface="宋体" panose="02010600030101010101" pitchFamily="2" charset="-122"/>
              </a:rPr>
              <a:t>特性图</a:t>
            </a:r>
          </a:p>
        </p:txBody>
      </p:sp>
      <p:sp>
        <p:nvSpPr>
          <p:cNvPr id="7" name="灯片编号占位符 1">
            <a:extLst>
              <a:ext uri="{FF2B5EF4-FFF2-40B4-BE49-F238E27FC236}">
                <a16:creationId xmlns:a16="http://schemas.microsoft.com/office/drawing/2014/main" id="{1A6B29FB-EFAE-1D4B-8A43-4E96753D240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35</a:t>
            </a:fld>
            <a:endParaRPr lang="en-US" altLang="zh-C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9A364CDB-D818-AE44-A05E-A73A4351CBFC}"/>
              </a:ext>
            </a:extLst>
          </p:cNvPr>
          <p:cNvSpPr>
            <a:spLocks noGrp="1" noChangeArrowheads="1"/>
          </p:cNvSpPr>
          <p:nvPr>
            <p:ph type="title"/>
          </p:nvPr>
        </p:nvSpPr>
        <p:spPr>
          <a:xfrm>
            <a:off x="838200" y="152400"/>
            <a:ext cx="5257800" cy="914400"/>
          </a:xfrm>
        </p:spPr>
        <p:txBody>
          <a:bodyPr/>
          <a:lstStyle/>
          <a:p>
            <a:pPr eaLnBrk="1" hangingPunct="1"/>
            <a:r>
              <a:rPr lang="en-US" altLang="zh-CN">
                <a:ea typeface="宋体" panose="02010600030101010101" pitchFamily="2" charset="-122"/>
              </a:rPr>
              <a:t>Input/Output Characteristics</a:t>
            </a:r>
          </a:p>
        </p:txBody>
      </p:sp>
      <p:pic>
        <p:nvPicPr>
          <p:cNvPr id="59396" name="Picture 7">
            <a:extLst>
              <a:ext uri="{FF2B5EF4-FFF2-40B4-BE49-F238E27FC236}">
                <a16:creationId xmlns:a16="http://schemas.microsoft.com/office/drawing/2014/main" id="{912368F9-E35D-0F4C-A8D0-05BBF8738F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5" y="954088"/>
            <a:ext cx="78486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397" name="Rectangle 3">
            <a:extLst>
              <a:ext uri="{FF2B5EF4-FFF2-40B4-BE49-F238E27FC236}">
                <a16:creationId xmlns:a16="http://schemas.microsoft.com/office/drawing/2014/main" id="{74EE6F43-3FCB-C842-B18A-EBCBE4C42894}"/>
              </a:ext>
            </a:extLst>
          </p:cNvPr>
          <p:cNvSpPr>
            <a:spLocks noGrp="1" noChangeArrowheads="1"/>
          </p:cNvSpPr>
          <p:nvPr>
            <p:ph type="body" sz="half" idx="1"/>
          </p:nvPr>
        </p:nvSpPr>
        <p:spPr>
          <a:xfrm>
            <a:off x="685800" y="5638800"/>
            <a:ext cx="7772400" cy="762000"/>
          </a:xfrm>
        </p:spPr>
        <p:txBody>
          <a:bodyPr/>
          <a:lstStyle/>
          <a:p>
            <a:pPr eaLnBrk="1" hangingPunct="1">
              <a:lnSpc>
                <a:spcPct val="90000"/>
              </a:lnSpc>
            </a:pPr>
            <a:r>
              <a:rPr lang="en-US" altLang="zh-CN">
                <a:ea typeface="宋体" panose="02010600030101010101" pitchFamily="2" charset="-122"/>
              </a:rPr>
              <a:t>When V</a:t>
            </a:r>
            <a:r>
              <a:rPr lang="en-US" altLang="zh-CN" baseline="-25000">
                <a:ea typeface="宋体" panose="02010600030101010101" pitchFamily="2" charset="-122"/>
              </a:rPr>
              <a:t>in</a:t>
            </a:r>
            <a:r>
              <a:rPr lang="en-US" altLang="zh-CN">
                <a:ea typeface="宋体" panose="02010600030101010101" pitchFamily="2" charset="-122"/>
              </a:rPr>
              <a:t> is less than zero, the diode opens, so V</a:t>
            </a:r>
            <a:r>
              <a:rPr lang="en-US" altLang="zh-CN" baseline="-25000">
                <a:ea typeface="宋体" panose="02010600030101010101" pitchFamily="2" charset="-122"/>
              </a:rPr>
              <a:t>out</a:t>
            </a:r>
            <a:r>
              <a:rPr lang="en-US" altLang="zh-CN">
                <a:ea typeface="宋体" panose="02010600030101010101" pitchFamily="2" charset="-122"/>
              </a:rPr>
              <a:t> = V</a:t>
            </a:r>
            <a:r>
              <a:rPr lang="en-US" altLang="zh-CN" baseline="-25000">
                <a:ea typeface="宋体" panose="02010600030101010101" pitchFamily="2" charset="-122"/>
              </a:rPr>
              <a:t>in</a:t>
            </a:r>
            <a:r>
              <a:rPr lang="en-US" altLang="zh-CN">
                <a:ea typeface="宋体" panose="02010600030101010101" pitchFamily="2" charset="-122"/>
              </a:rPr>
              <a:t>.</a:t>
            </a:r>
          </a:p>
          <a:p>
            <a:pPr eaLnBrk="1" hangingPunct="1">
              <a:lnSpc>
                <a:spcPct val="90000"/>
              </a:lnSpc>
            </a:pPr>
            <a:r>
              <a:rPr lang="en-US" altLang="zh-CN">
                <a:ea typeface="宋体" panose="02010600030101010101" pitchFamily="2" charset="-122"/>
              </a:rPr>
              <a:t>When V</a:t>
            </a:r>
            <a:r>
              <a:rPr lang="en-US" altLang="zh-CN" baseline="-25000">
                <a:ea typeface="宋体" panose="02010600030101010101" pitchFamily="2" charset="-122"/>
              </a:rPr>
              <a:t>in</a:t>
            </a:r>
            <a:r>
              <a:rPr lang="en-US" altLang="zh-CN">
                <a:ea typeface="宋体" panose="02010600030101010101" pitchFamily="2" charset="-122"/>
              </a:rPr>
              <a:t> is greater than zero, the diode shorts, so V</a:t>
            </a:r>
            <a:r>
              <a:rPr lang="en-US" altLang="zh-CN" baseline="-25000">
                <a:ea typeface="宋体" panose="02010600030101010101" pitchFamily="2" charset="-122"/>
              </a:rPr>
              <a:t>out</a:t>
            </a:r>
            <a:r>
              <a:rPr lang="en-US" altLang="zh-CN">
                <a:ea typeface="宋体" panose="02010600030101010101" pitchFamily="2" charset="-122"/>
              </a:rPr>
              <a:t> = 0.</a:t>
            </a:r>
            <a:r>
              <a:rPr lang="en-US" altLang="zh-CN" sz="1800">
                <a:ea typeface="宋体" panose="02010600030101010101" pitchFamily="2" charset="-122"/>
              </a:rPr>
              <a:t> </a:t>
            </a:r>
          </a:p>
        </p:txBody>
      </p:sp>
      <p:sp>
        <p:nvSpPr>
          <p:cNvPr id="59398" name="文本框 1">
            <a:extLst>
              <a:ext uri="{FF2B5EF4-FFF2-40B4-BE49-F238E27FC236}">
                <a16:creationId xmlns:a16="http://schemas.microsoft.com/office/drawing/2014/main" id="{9BA2007F-30BA-2B41-BA69-62B737694472}"/>
              </a:ext>
            </a:extLst>
          </p:cNvPr>
          <p:cNvSpPr txBox="1">
            <a:spLocks noChangeArrowheads="1"/>
          </p:cNvSpPr>
          <p:nvPr/>
        </p:nvSpPr>
        <p:spPr bwMode="auto">
          <a:xfrm>
            <a:off x="152400" y="3392488"/>
            <a:ext cx="358140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0"/>
              </a:spcBef>
              <a:buFontTx/>
              <a:buNone/>
            </a:pPr>
            <a:r>
              <a:rPr lang="zh-CN" altLang="en-US" sz="2000" dirty="0">
                <a:ea typeface="宋体" panose="02010600030101010101" pitchFamily="2" charset="-122"/>
              </a:rPr>
              <a:t>绘图方法：</a:t>
            </a:r>
            <a:endParaRPr lang="en-US" altLang="zh-CN" sz="2000" dirty="0">
              <a:ea typeface="宋体" panose="02010600030101010101" pitchFamily="2" charset="-122"/>
            </a:endParaRPr>
          </a:p>
          <a:p>
            <a:pPr eaLnBrk="1" hangingPunct="1">
              <a:spcBef>
                <a:spcPct val="0"/>
              </a:spcBef>
              <a:buFontTx/>
              <a:buNone/>
            </a:pPr>
            <a:r>
              <a:rPr lang="zh-CN" altLang="en-US" sz="2000" dirty="0">
                <a:ea typeface="宋体" panose="02010600030101010101" pitchFamily="2" charset="-122"/>
              </a:rPr>
              <a:t>①</a:t>
            </a:r>
            <a:r>
              <a:rPr lang="en-US" altLang="zh-CN" sz="2000" dirty="0">
                <a:ea typeface="宋体" panose="02010600030101010101" pitchFamily="2" charset="-122"/>
              </a:rPr>
              <a:t>Vin</a:t>
            </a:r>
            <a:r>
              <a:rPr lang="zh-CN" altLang="en-US" sz="2000" dirty="0">
                <a:solidFill>
                  <a:srgbClr val="0432FF"/>
                </a:solidFill>
                <a:ea typeface="宋体" panose="02010600030101010101" pitchFamily="2" charset="-122"/>
              </a:rPr>
              <a:t>从</a:t>
            </a:r>
            <a:r>
              <a:rPr lang="en-US" altLang="zh-CN" sz="2000" dirty="0">
                <a:solidFill>
                  <a:srgbClr val="0432FF"/>
                </a:solidFill>
                <a:ea typeface="宋体" panose="02010600030101010101" pitchFamily="2" charset="-122"/>
              </a:rPr>
              <a:t>-</a:t>
            </a:r>
            <a:r>
              <a:rPr lang="zh-CN" altLang="en-US" sz="2000" dirty="0">
                <a:solidFill>
                  <a:srgbClr val="0432FF"/>
                </a:solidFill>
                <a:ea typeface="宋体" panose="02010600030101010101" pitchFamily="2" charset="-122"/>
              </a:rPr>
              <a:t>∞开始</a:t>
            </a:r>
            <a:r>
              <a:rPr lang="zh-CN" altLang="en-US" sz="2000" dirty="0">
                <a:ea typeface="宋体" panose="02010600030101010101" pitchFamily="2" charset="-122"/>
              </a:rPr>
              <a:t>增加</a:t>
            </a:r>
            <a:r>
              <a:rPr lang="en-US" altLang="zh-CN" sz="2000" dirty="0">
                <a:ea typeface="宋体" panose="02010600030101010101" pitchFamily="2" charset="-122"/>
                <a:sym typeface="Wingdings" pitchFamily="2" charset="2"/>
              </a:rPr>
              <a:t></a:t>
            </a:r>
            <a:r>
              <a:rPr lang="zh-CN" altLang="en-US" sz="2000" dirty="0">
                <a:ea typeface="宋体" panose="02010600030101010101" pitchFamily="2" charset="-122"/>
                <a:sym typeface="Wingdings" pitchFamily="2" charset="2"/>
              </a:rPr>
              <a:t>曲线</a:t>
            </a:r>
            <a:r>
              <a:rPr lang="en-US" altLang="zh-CN" sz="2000" dirty="0">
                <a:ea typeface="宋体" panose="02010600030101010101" pitchFamily="2" charset="-122"/>
                <a:sym typeface="Wingdings" pitchFamily="2" charset="2"/>
              </a:rPr>
              <a:t>1</a:t>
            </a:r>
            <a:r>
              <a:rPr lang="zh-CN" altLang="en-US" sz="2000" dirty="0">
                <a:ea typeface="宋体" panose="02010600030101010101" pitchFamily="2" charset="-122"/>
                <a:sym typeface="Wingdings" pitchFamily="2" charset="2"/>
              </a:rPr>
              <a:t>；</a:t>
            </a:r>
            <a:endParaRPr lang="en-US" altLang="zh-CN" sz="2000" dirty="0">
              <a:ea typeface="宋体" panose="02010600030101010101" pitchFamily="2" charset="-122"/>
              <a:sym typeface="Wingdings" pitchFamily="2" charset="2"/>
            </a:endParaRPr>
          </a:p>
          <a:p>
            <a:pPr eaLnBrk="1" hangingPunct="1">
              <a:spcBef>
                <a:spcPct val="0"/>
              </a:spcBef>
              <a:buFontTx/>
              <a:buNone/>
            </a:pPr>
            <a:r>
              <a:rPr lang="zh-CN" altLang="en-US" sz="2000" dirty="0">
                <a:ea typeface="宋体" panose="02010600030101010101" pitchFamily="2" charset="-122"/>
                <a:sym typeface="Wingdings" pitchFamily="2" charset="2"/>
              </a:rPr>
              <a:t>②</a:t>
            </a:r>
            <a:r>
              <a:rPr lang="en-US" altLang="zh-CN" sz="2000" dirty="0">
                <a:ea typeface="宋体" panose="02010600030101010101" pitchFamily="2" charset="-122"/>
                <a:sym typeface="Wingdings" pitchFamily="2" charset="2"/>
              </a:rPr>
              <a:t>Vin</a:t>
            </a:r>
            <a:r>
              <a:rPr lang="zh-CN" altLang="en-US" sz="2000" dirty="0">
                <a:solidFill>
                  <a:srgbClr val="0432FF"/>
                </a:solidFill>
                <a:ea typeface="宋体" panose="02010600030101010101" pitchFamily="2" charset="-122"/>
                <a:sym typeface="Wingdings" pitchFamily="2" charset="2"/>
              </a:rPr>
              <a:t>从</a:t>
            </a:r>
            <a:r>
              <a:rPr lang="en-US" altLang="zh-CN" sz="2000" dirty="0">
                <a:solidFill>
                  <a:srgbClr val="0432FF"/>
                </a:solidFill>
                <a:ea typeface="宋体" panose="02010600030101010101" pitchFamily="2" charset="-122"/>
                <a:sym typeface="Wingdings" pitchFamily="2" charset="2"/>
              </a:rPr>
              <a:t>+</a:t>
            </a:r>
            <a:r>
              <a:rPr lang="zh-CN" altLang="en-US" sz="2000" dirty="0">
                <a:solidFill>
                  <a:srgbClr val="0432FF"/>
                </a:solidFill>
                <a:ea typeface="宋体" panose="02010600030101010101" pitchFamily="2" charset="-122"/>
                <a:sym typeface="Wingdings" pitchFamily="2" charset="2"/>
              </a:rPr>
              <a:t>∞开始</a:t>
            </a:r>
            <a:r>
              <a:rPr lang="zh-CN" altLang="en-US" sz="2000" dirty="0">
                <a:ea typeface="宋体" panose="02010600030101010101" pitchFamily="2" charset="-122"/>
                <a:sym typeface="Wingdings" pitchFamily="2" charset="2"/>
              </a:rPr>
              <a:t>减小</a:t>
            </a:r>
            <a:r>
              <a:rPr lang="en-US" altLang="zh-CN" sz="2000" dirty="0">
                <a:ea typeface="宋体" panose="02010600030101010101" pitchFamily="2" charset="-122"/>
                <a:sym typeface="Wingdings" pitchFamily="2" charset="2"/>
              </a:rPr>
              <a:t></a:t>
            </a:r>
            <a:r>
              <a:rPr lang="zh-CN" altLang="en-US" sz="2000" dirty="0">
                <a:ea typeface="宋体" panose="02010600030101010101" pitchFamily="2" charset="-122"/>
                <a:sym typeface="Wingdings" pitchFamily="2" charset="2"/>
              </a:rPr>
              <a:t>曲线</a:t>
            </a:r>
            <a:r>
              <a:rPr lang="en-US" altLang="zh-CN" sz="2000" dirty="0">
                <a:ea typeface="宋体" panose="02010600030101010101" pitchFamily="2" charset="-122"/>
                <a:sym typeface="Wingdings" pitchFamily="2" charset="2"/>
              </a:rPr>
              <a:t>2</a:t>
            </a:r>
            <a:r>
              <a:rPr lang="zh-CN" altLang="en-US" sz="2000" dirty="0">
                <a:ea typeface="宋体" panose="02010600030101010101" pitchFamily="2" charset="-122"/>
                <a:sym typeface="Wingdings" pitchFamily="2" charset="2"/>
              </a:rPr>
              <a:t>；</a:t>
            </a:r>
            <a:endParaRPr lang="en-US" altLang="zh-CN" sz="2000" dirty="0">
              <a:ea typeface="宋体" panose="02010600030101010101" pitchFamily="2" charset="-122"/>
              <a:sym typeface="Wingdings" pitchFamily="2" charset="2"/>
            </a:endParaRPr>
          </a:p>
          <a:p>
            <a:pPr eaLnBrk="1" hangingPunct="1">
              <a:spcBef>
                <a:spcPct val="0"/>
              </a:spcBef>
              <a:buFontTx/>
              <a:buNone/>
            </a:pPr>
            <a:r>
              <a:rPr lang="zh-CN" altLang="en-US" sz="2000" dirty="0">
                <a:ea typeface="宋体" panose="02010600030101010101" pitchFamily="2" charset="-122"/>
                <a:sym typeface="Wingdings" pitchFamily="2" charset="2"/>
              </a:rPr>
              <a:t>③曲线</a:t>
            </a:r>
            <a:r>
              <a:rPr lang="en-US" altLang="zh-CN" sz="2000" dirty="0">
                <a:ea typeface="宋体" panose="02010600030101010101" pitchFamily="2" charset="-122"/>
                <a:sym typeface="Wingdings" pitchFamily="2" charset="2"/>
              </a:rPr>
              <a:t>1</a:t>
            </a:r>
            <a:r>
              <a:rPr lang="zh-CN" altLang="en-US" sz="2000" dirty="0">
                <a:ea typeface="宋体" panose="02010600030101010101" pitchFamily="2" charset="-122"/>
                <a:sym typeface="Wingdings" pitchFamily="2" charset="2"/>
              </a:rPr>
              <a:t>和曲线</a:t>
            </a:r>
            <a:r>
              <a:rPr lang="en-US" altLang="zh-CN" sz="2000" dirty="0">
                <a:ea typeface="宋体" panose="02010600030101010101" pitchFamily="2" charset="-122"/>
                <a:sym typeface="Wingdings" pitchFamily="2" charset="2"/>
              </a:rPr>
              <a:t>2</a:t>
            </a:r>
            <a:r>
              <a:rPr lang="zh-CN" altLang="en-US" sz="2000" dirty="0">
                <a:ea typeface="宋体" panose="02010600030101010101" pitchFamily="2" charset="-122"/>
                <a:sym typeface="Wingdings" pitchFamily="2" charset="2"/>
              </a:rPr>
              <a:t>的相交点如何</a:t>
            </a:r>
            <a:endParaRPr lang="en-US" altLang="zh-CN" sz="2000" dirty="0">
              <a:ea typeface="宋体" panose="02010600030101010101" pitchFamily="2" charset="-122"/>
              <a:sym typeface="Wingdings" pitchFamily="2" charset="2"/>
            </a:endParaRPr>
          </a:p>
          <a:p>
            <a:pPr eaLnBrk="1" hangingPunct="1">
              <a:spcBef>
                <a:spcPct val="0"/>
              </a:spcBef>
              <a:buFontTx/>
              <a:buNone/>
            </a:pPr>
            <a:r>
              <a:rPr lang="zh-CN" altLang="en-US" sz="2000" dirty="0">
                <a:ea typeface="宋体" panose="02010600030101010101" pitchFamily="2" charset="-122"/>
                <a:sym typeface="Wingdings" pitchFamily="2" charset="2"/>
              </a:rPr>
              <a:t>确定？</a:t>
            </a:r>
            <a:r>
              <a:rPr lang="en-US" altLang="zh-CN" sz="2000" dirty="0">
                <a:ea typeface="宋体" panose="02010600030101010101" pitchFamily="2" charset="-122"/>
                <a:sym typeface="Wingdings" pitchFamily="2" charset="2"/>
              </a:rPr>
              <a:t>A. </a:t>
            </a:r>
            <a:r>
              <a:rPr lang="zh-CN" altLang="en-US" sz="2000" dirty="0">
                <a:ea typeface="宋体" panose="02010600030101010101" pitchFamily="2" charset="-122"/>
                <a:sym typeface="Wingdings" pitchFamily="2" charset="2"/>
              </a:rPr>
              <a:t>直接延长相交；</a:t>
            </a:r>
            <a:r>
              <a:rPr lang="en-US" altLang="zh-CN" sz="2000" dirty="0">
                <a:ea typeface="宋体" panose="02010600030101010101" pitchFamily="2" charset="-122"/>
                <a:sym typeface="Wingdings" pitchFamily="2" charset="2"/>
              </a:rPr>
              <a:t>B. </a:t>
            </a:r>
            <a:r>
              <a:rPr lang="zh-CN" altLang="en-US" sz="2000" dirty="0">
                <a:ea typeface="宋体" panose="02010600030101010101" pitchFamily="2" charset="-122"/>
                <a:sym typeface="Wingdings" pitchFamily="2" charset="2"/>
              </a:rPr>
              <a:t>分析二极管刚要开启的临界点</a:t>
            </a:r>
            <a:endParaRPr lang="en-US" altLang="zh-CN" sz="2000" dirty="0">
              <a:ea typeface="宋体" panose="02010600030101010101" pitchFamily="2" charset="-122"/>
              <a:sym typeface="Wingdings" pitchFamily="2" charset="2"/>
            </a:endParaRPr>
          </a:p>
          <a:p>
            <a:pPr eaLnBrk="1" hangingPunct="1">
              <a:spcBef>
                <a:spcPct val="0"/>
              </a:spcBef>
              <a:buFontTx/>
              <a:buNone/>
            </a:pPr>
            <a:endParaRPr lang="en-US" altLang="zh-CN" sz="2000" dirty="0">
              <a:ea typeface="宋体" panose="02010600030101010101" pitchFamily="2" charset="-122"/>
              <a:sym typeface="Wingdings" pitchFamily="2" charset="2"/>
            </a:endParaRPr>
          </a:p>
        </p:txBody>
      </p:sp>
      <p:sp>
        <p:nvSpPr>
          <p:cNvPr id="59399" name="文本框 6">
            <a:extLst>
              <a:ext uri="{FF2B5EF4-FFF2-40B4-BE49-F238E27FC236}">
                <a16:creationId xmlns:a16="http://schemas.microsoft.com/office/drawing/2014/main" id="{0F9333CE-E646-6D4E-9A67-23E38FADF072}"/>
              </a:ext>
            </a:extLst>
          </p:cNvPr>
          <p:cNvSpPr txBox="1">
            <a:spLocks noChangeArrowheads="1"/>
          </p:cNvSpPr>
          <p:nvPr/>
        </p:nvSpPr>
        <p:spPr bwMode="auto">
          <a:xfrm>
            <a:off x="5456238" y="3733800"/>
            <a:ext cx="2320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a:ea typeface="宋体" panose="02010600030101010101" pitchFamily="2" charset="-122"/>
              </a:rPr>
              <a:t>②输入输出特性图</a:t>
            </a:r>
          </a:p>
        </p:txBody>
      </p:sp>
      <p:sp>
        <p:nvSpPr>
          <p:cNvPr id="8" name="灯片编号占位符 1">
            <a:extLst>
              <a:ext uri="{FF2B5EF4-FFF2-40B4-BE49-F238E27FC236}">
                <a16:creationId xmlns:a16="http://schemas.microsoft.com/office/drawing/2014/main" id="{5A833CD5-4066-BC40-9816-FD48A5B1AB55}"/>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36</a:t>
            </a:fld>
            <a:endParaRPr lang="en-US" altLang="zh-CN"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灯片编号占位符 5">
            <a:extLst>
              <a:ext uri="{FF2B5EF4-FFF2-40B4-BE49-F238E27FC236}">
                <a16:creationId xmlns:a16="http://schemas.microsoft.com/office/drawing/2014/main" id="{B2C3E8C3-CE17-3745-8EC3-F03983768E63}"/>
              </a:ext>
            </a:extLst>
          </p:cNvPr>
          <p:cNvSpPr>
            <a:spLocks noGrp="1"/>
          </p:cNvSpPr>
          <p:nvPr>
            <p:ph type="sldNum" sz="quarter" idx="11"/>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fld id="{8E6DBC6C-02E2-DA46-8A97-451236DEB762}" type="slidenum">
              <a:rPr lang="en-US" altLang="zh-CN" sz="1400" smtClean="0">
                <a:latin typeface="Arial" panose="020B0604020202020204" pitchFamily="34" charset="0"/>
              </a:rPr>
              <a:pPr>
                <a:spcBef>
                  <a:spcPct val="0"/>
                </a:spcBef>
                <a:buFontTx/>
                <a:buNone/>
              </a:pPr>
              <a:t>37</a:t>
            </a:fld>
            <a:endParaRPr lang="en-US" altLang="zh-CN" sz="1400">
              <a:latin typeface="Arial" panose="020B0604020202020204" pitchFamily="34" charset="0"/>
            </a:endParaRPr>
          </a:p>
        </p:txBody>
      </p:sp>
      <p:sp>
        <p:nvSpPr>
          <p:cNvPr id="60419" name="Rectangle 2">
            <a:extLst>
              <a:ext uri="{FF2B5EF4-FFF2-40B4-BE49-F238E27FC236}">
                <a16:creationId xmlns:a16="http://schemas.microsoft.com/office/drawing/2014/main" id="{0DE6F206-FA4E-AC41-959F-AF48C05F2DC9}"/>
              </a:ext>
            </a:extLst>
          </p:cNvPr>
          <p:cNvSpPr>
            <a:spLocks noGrp="1" noChangeArrowheads="1"/>
          </p:cNvSpPr>
          <p:nvPr>
            <p:ph type="title"/>
          </p:nvPr>
        </p:nvSpPr>
        <p:spPr>
          <a:xfrm>
            <a:off x="838200" y="152400"/>
            <a:ext cx="7620000" cy="838200"/>
          </a:xfrm>
        </p:spPr>
        <p:txBody>
          <a:bodyPr/>
          <a:lstStyle/>
          <a:p>
            <a:pPr eaLnBrk="1" hangingPunct="1"/>
            <a:r>
              <a:rPr lang="en-US" altLang="zh-CN">
                <a:ea typeface="宋体" panose="02010600030101010101" pitchFamily="2" charset="-122"/>
              </a:rPr>
              <a:t>Input/Output Characteristics with Ideal and Constant-Voltage Models</a:t>
            </a:r>
          </a:p>
        </p:txBody>
      </p:sp>
      <p:pic>
        <p:nvPicPr>
          <p:cNvPr id="60420" name="Picture 6">
            <a:extLst>
              <a:ext uri="{FF2B5EF4-FFF2-40B4-BE49-F238E27FC236}">
                <a16:creationId xmlns:a16="http://schemas.microsoft.com/office/drawing/2014/main" id="{71DE2F63-03D9-434A-A5B8-6810D71C7A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990600"/>
            <a:ext cx="5562600" cy="428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21" name="Rectangle 3">
            <a:extLst>
              <a:ext uri="{FF2B5EF4-FFF2-40B4-BE49-F238E27FC236}">
                <a16:creationId xmlns:a16="http://schemas.microsoft.com/office/drawing/2014/main" id="{DA2CD6AC-4846-F641-B9F5-BA278A902299}"/>
              </a:ext>
            </a:extLst>
          </p:cNvPr>
          <p:cNvSpPr>
            <a:spLocks noGrp="1" noChangeArrowheads="1"/>
          </p:cNvSpPr>
          <p:nvPr>
            <p:ph type="body" sz="half" idx="1"/>
          </p:nvPr>
        </p:nvSpPr>
        <p:spPr>
          <a:xfrm>
            <a:off x="685800" y="5308600"/>
            <a:ext cx="7772400" cy="1066800"/>
          </a:xfrm>
        </p:spPr>
        <p:txBody>
          <a:bodyPr/>
          <a:lstStyle/>
          <a:p>
            <a:pPr eaLnBrk="1" hangingPunct="1"/>
            <a:r>
              <a:rPr lang="en-US" altLang="zh-CN">
                <a:ea typeface="宋体" panose="02010600030101010101" pitchFamily="2" charset="-122"/>
              </a:rPr>
              <a:t>The circuit above shows the difference between the ideal and constant-voltage model; the two models yield two different break points of slope.</a:t>
            </a:r>
          </a:p>
        </p:txBody>
      </p:sp>
      <p:sp>
        <p:nvSpPr>
          <p:cNvPr id="2" name="文本框 1">
            <a:extLst>
              <a:ext uri="{FF2B5EF4-FFF2-40B4-BE49-F238E27FC236}">
                <a16:creationId xmlns:a16="http://schemas.microsoft.com/office/drawing/2014/main" id="{67BD0FFF-7197-2746-97FF-7FA2CD7E2C78}"/>
              </a:ext>
            </a:extLst>
          </p:cNvPr>
          <p:cNvSpPr txBox="1"/>
          <p:nvPr/>
        </p:nvSpPr>
        <p:spPr>
          <a:xfrm>
            <a:off x="614413" y="1600200"/>
            <a:ext cx="1005403" cy="338554"/>
          </a:xfrm>
          <a:prstGeom prst="rect">
            <a:avLst/>
          </a:prstGeom>
          <a:solidFill>
            <a:schemeClr val="bg1"/>
          </a:solidFill>
        </p:spPr>
        <p:txBody>
          <a:bodyPr wrap="none" rtlCol="0">
            <a:spAutoFit/>
          </a:bodyPr>
          <a:lstStyle/>
          <a:p>
            <a:r>
              <a:rPr kumimoji="1" lang="zh-CN" altLang="en-US" dirty="0">
                <a:solidFill>
                  <a:srgbClr val="C00000"/>
                </a:solidFill>
              </a:rPr>
              <a:t>理想模型</a:t>
            </a:r>
          </a:p>
        </p:txBody>
      </p:sp>
      <p:sp>
        <p:nvSpPr>
          <p:cNvPr id="7" name="文本框 6">
            <a:extLst>
              <a:ext uri="{FF2B5EF4-FFF2-40B4-BE49-F238E27FC236}">
                <a16:creationId xmlns:a16="http://schemas.microsoft.com/office/drawing/2014/main" id="{25D8B5AE-37EC-454A-AD63-20F5053B0DF4}"/>
              </a:ext>
            </a:extLst>
          </p:cNvPr>
          <p:cNvSpPr txBox="1"/>
          <p:nvPr/>
        </p:nvSpPr>
        <p:spPr>
          <a:xfrm>
            <a:off x="511820" y="3657600"/>
            <a:ext cx="1210588" cy="338554"/>
          </a:xfrm>
          <a:prstGeom prst="rect">
            <a:avLst/>
          </a:prstGeom>
          <a:solidFill>
            <a:schemeClr val="bg1"/>
          </a:solidFill>
        </p:spPr>
        <p:txBody>
          <a:bodyPr wrap="none" rtlCol="0">
            <a:spAutoFit/>
          </a:bodyPr>
          <a:lstStyle/>
          <a:p>
            <a:r>
              <a:rPr kumimoji="1" lang="zh-CN" altLang="en-US" dirty="0">
                <a:solidFill>
                  <a:srgbClr val="C00000"/>
                </a:solidFill>
              </a:rPr>
              <a:t>恒压降模型</a:t>
            </a:r>
          </a:p>
        </p:txBody>
      </p:sp>
      <p:sp>
        <p:nvSpPr>
          <p:cNvPr id="8" name="灯片编号占位符 1">
            <a:extLst>
              <a:ext uri="{FF2B5EF4-FFF2-40B4-BE49-F238E27FC236}">
                <a16:creationId xmlns:a16="http://schemas.microsoft.com/office/drawing/2014/main" id="{9A47393D-555B-964F-905D-61718643E2CD}"/>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37</a:t>
            </a:fld>
            <a:endParaRPr lang="en-US" altLang="zh-CN"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灯片编号占位符 5">
            <a:extLst>
              <a:ext uri="{FF2B5EF4-FFF2-40B4-BE49-F238E27FC236}">
                <a16:creationId xmlns:a16="http://schemas.microsoft.com/office/drawing/2014/main" id="{3DE94BDF-3D16-B344-A92D-52D8618769AA}"/>
              </a:ext>
            </a:extLst>
          </p:cNvPr>
          <p:cNvSpPr>
            <a:spLocks noGrp="1"/>
          </p:cNvSpPr>
          <p:nvPr>
            <p:ph type="sldNum" sz="quarter" idx="11"/>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fld id="{4CDA850E-8533-524B-AF87-5D74F83A1DCD}" type="slidenum">
              <a:rPr lang="en-US" altLang="zh-CN" sz="1400" smtClean="0">
                <a:latin typeface="Arial" panose="020B0604020202020204" pitchFamily="34" charset="0"/>
              </a:rPr>
              <a:pPr>
                <a:spcBef>
                  <a:spcPct val="0"/>
                </a:spcBef>
                <a:buFontTx/>
                <a:buNone/>
              </a:pPr>
              <a:t>38</a:t>
            </a:fld>
            <a:endParaRPr lang="en-US" altLang="zh-CN" sz="1400">
              <a:latin typeface="Arial" panose="020B0604020202020204" pitchFamily="34" charset="0"/>
            </a:endParaRPr>
          </a:p>
        </p:txBody>
      </p:sp>
      <p:sp>
        <p:nvSpPr>
          <p:cNvPr id="61443" name="Rectangle 2">
            <a:extLst>
              <a:ext uri="{FF2B5EF4-FFF2-40B4-BE49-F238E27FC236}">
                <a16:creationId xmlns:a16="http://schemas.microsoft.com/office/drawing/2014/main" id="{273C5DB7-178C-0F43-98B5-C64A905B301A}"/>
              </a:ext>
            </a:extLst>
          </p:cNvPr>
          <p:cNvSpPr>
            <a:spLocks noGrp="1" noChangeArrowheads="1"/>
          </p:cNvSpPr>
          <p:nvPr>
            <p:ph type="title"/>
          </p:nvPr>
        </p:nvSpPr>
        <p:spPr>
          <a:xfrm>
            <a:off x="838200" y="-31750"/>
            <a:ext cx="6248400" cy="1295400"/>
          </a:xfrm>
        </p:spPr>
        <p:txBody>
          <a:bodyPr/>
          <a:lstStyle/>
          <a:p>
            <a:pPr eaLnBrk="1" hangingPunct="1"/>
            <a:r>
              <a:rPr lang="en-US" altLang="zh-CN">
                <a:ea typeface="宋体" panose="02010600030101010101" pitchFamily="2" charset="-122"/>
              </a:rPr>
              <a:t>Input/Output Characteristics with a Constant-Voltage Model </a:t>
            </a:r>
          </a:p>
        </p:txBody>
      </p:sp>
      <p:sp>
        <p:nvSpPr>
          <p:cNvPr id="61444" name="Rectangle 3">
            <a:extLst>
              <a:ext uri="{FF2B5EF4-FFF2-40B4-BE49-F238E27FC236}">
                <a16:creationId xmlns:a16="http://schemas.microsoft.com/office/drawing/2014/main" id="{B8A3B108-7D60-F647-A792-BB707361E4F8}"/>
              </a:ext>
            </a:extLst>
          </p:cNvPr>
          <p:cNvSpPr>
            <a:spLocks noGrp="1" noChangeArrowheads="1"/>
          </p:cNvSpPr>
          <p:nvPr>
            <p:ph type="body" sz="half" idx="1"/>
          </p:nvPr>
        </p:nvSpPr>
        <p:spPr>
          <a:xfrm>
            <a:off x="685800" y="5346700"/>
            <a:ext cx="7772400" cy="1066800"/>
          </a:xfrm>
        </p:spPr>
        <p:txBody>
          <a:bodyPr/>
          <a:lstStyle/>
          <a:p>
            <a:pPr eaLnBrk="1" hangingPunct="1"/>
            <a:r>
              <a:rPr lang="en-US" altLang="zh-CN">
                <a:ea typeface="宋体" panose="02010600030101010101" pitchFamily="2" charset="-122"/>
              </a:rPr>
              <a:t>When using a constant-voltage model, the voltage drop across the diode is no longer zero but V</a:t>
            </a:r>
            <a:r>
              <a:rPr lang="en-US" altLang="zh-CN" baseline="-25000">
                <a:ea typeface="宋体" panose="02010600030101010101" pitchFamily="2" charset="-122"/>
              </a:rPr>
              <a:t>d,on</a:t>
            </a:r>
            <a:r>
              <a:rPr lang="en-US" altLang="zh-CN">
                <a:ea typeface="宋体" panose="02010600030101010101" pitchFamily="2" charset="-122"/>
              </a:rPr>
              <a:t> when it conducts.</a:t>
            </a:r>
          </a:p>
        </p:txBody>
      </p:sp>
      <p:pic>
        <p:nvPicPr>
          <p:cNvPr id="61445" name="Picture 6">
            <a:extLst>
              <a:ext uri="{FF2B5EF4-FFF2-40B4-BE49-F238E27FC236}">
                <a16:creationId xmlns:a16="http://schemas.microsoft.com/office/drawing/2014/main" id="{3A2955A2-5360-1649-9275-937F089727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990600"/>
            <a:ext cx="6248400" cy="4256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灯片编号占位符 1">
            <a:extLst>
              <a:ext uri="{FF2B5EF4-FFF2-40B4-BE49-F238E27FC236}">
                <a16:creationId xmlns:a16="http://schemas.microsoft.com/office/drawing/2014/main" id="{846401E9-D6BF-2C4E-BCAB-2C3D4711E643}"/>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38</a:t>
            </a:fld>
            <a:endParaRPr lang="en-US" altLang="zh-C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C85528D6-EE1D-6E44-B4E8-EA0D121BE87B}"/>
              </a:ext>
            </a:extLst>
          </p:cNvPr>
          <p:cNvSpPr>
            <a:spLocks noGrp="1" noChangeArrowheads="1"/>
          </p:cNvSpPr>
          <p:nvPr>
            <p:ph type="title"/>
          </p:nvPr>
        </p:nvSpPr>
        <p:spPr>
          <a:xfrm>
            <a:off x="838200" y="152400"/>
            <a:ext cx="6781800" cy="762000"/>
          </a:xfrm>
        </p:spPr>
        <p:txBody>
          <a:bodyPr/>
          <a:lstStyle/>
          <a:p>
            <a:pPr eaLnBrk="1" hangingPunct="1"/>
            <a:r>
              <a:rPr lang="en-US" altLang="zh-CN">
                <a:ea typeface="宋体" panose="02010600030101010101" pitchFamily="2" charset="-122"/>
              </a:rPr>
              <a:t>Another Constant-Voltage Model Example</a:t>
            </a:r>
          </a:p>
        </p:txBody>
      </p:sp>
      <p:pic>
        <p:nvPicPr>
          <p:cNvPr id="62468" name="Picture 8">
            <a:extLst>
              <a:ext uri="{FF2B5EF4-FFF2-40B4-BE49-F238E27FC236}">
                <a16:creationId xmlns:a16="http://schemas.microsoft.com/office/drawing/2014/main" id="{1C9D5D2E-AC85-7C42-850A-2E1178C014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990600"/>
            <a:ext cx="5778500" cy="410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9" name="Rectangle 3">
            <a:extLst>
              <a:ext uri="{FF2B5EF4-FFF2-40B4-BE49-F238E27FC236}">
                <a16:creationId xmlns:a16="http://schemas.microsoft.com/office/drawing/2014/main" id="{925C24A1-494E-1845-A28B-0CDC2D5AC30A}"/>
              </a:ext>
            </a:extLst>
          </p:cNvPr>
          <p:cNvSpPr>
            <a:spLocks noGrp="1" noChangeArrowheads="1"/>
          </p:cNvSpPr>
          <p:nvPr>
            <p:ph type="body" sz="half" idx="1"/>
          </p:nvPr>
        </p:nvSpPr>
        <p:spPr>
          <a:xfrm>
            <a:off x="685800" y="5092700"/>
            <a:ext cx="7772400" cy="1344613"/>
          </a:xfrm>
        </p:spPr>
        <p:txBody>
          <a:bodyPr/>
          <a:lstStyle/>
          <a:p>
            <a:pPr eaLnBrk="1" hangingPunct="1"/>
            <a:r>
              <a:rPr lang="en-US" altLang="zh-CN" dirty="0">
                <a:ea typeface="宋体" panose="02010600030101010101" pitchFamily="2" charset="-122"/>
              </a:rPr>
              <a:t>In this example, since V</a:t>
            </a:r>
            <a:r>
              <a:rPr lang="en-US" altLang="zh-CN" baseline="-25000" dirty="0">
                <a:ea typeface="宋体" panose="02010600030101010101" pitchFamily="2" charset="-122"/>
              </a:rPr>
              <a:t>in</a:t>
            </a:r>
            <a:r>
              <a:rPr lang="en-US" altLang="zh-CN" dirty="0">
                <a:ea typeface="宋体" panose="02010600030101010101" pitchFamily="2" charset="-122"/>
              </a:rPr>
              <a:t> is connected to the cathode, the diode conducts when V</a:t>
            </a:r>
            <a:r>
              <a:rPr lang="en-US" altLang="zh-CN" baseline="-25000" dirty="0">
                <a:ea typeface="宋体" panose="02010600030101010101" pitchFamily="2" charset="-122"/>
              </a:rPr>
              <a:t>in</a:t>
            </a:r>
            <a:r>
              <a:rPr lang="en-US" altLang="zh-CN" dirty="0">
                <a:ea typeface="宋体" panose="02010600030101010101" pitchFamily="2" charset="-122"/>
              </a:rPr>
              <a:t> is very negative.</a:t>
            </a:r>
          </a:p>
          <a:p>
            <a:pPr eaLnBrk="1" hangingPunct="1"/>
            <a:r>
              <a:rPr lang="en-US" altLang="zh-CN" dirty="0">
                <a:ea typeface="宋体" panose="02010600030101010101" pitchFamily="2" charset="-122"/>
              </a:rPr>
              <a:t>The </a:t>
            </a:r>
            <a:r>
              <a:rPr lang="en-US" altLang="zh-CN" dirty="0">
                <a:solidFill>
                  <a:srgbClr val="3333FF"/>
                </a:solidFill>
                <a:ea typeface="宋体" panose="02010600030101010101" pitchFamily="2" charset="-122"/>
              </a:rPr>
              <a:t>break point </a:t>
            </a:r>
            <a:r>
              <a:rPr lang="en-US" altLang="zh-CN" dirty="0">
                <a:ea typeface="宋体" panose="02010600030101010101" pitchFamily="2" charset="-122"/>
              </a:rPr>
              <a:t>where the slope changes is when the current across R</a:t>
            </a:r>
            <a:r>
              <a:rPr lang="en-US" altLang="zh-CN" baseline="-25000" dirty="0">
                <a:ea typeface="宋体" panose="02010600030101010101" pitchFamily="2" charset="-122"/>
              </a:rPr>
              <a:t>1</a:t>
            </a:r>
            <a:r>
              <a:rPr lang="en-US" altLang="zh-CN" dirty="0">
                <a:ea typeface="宋体" panose="02010600030101010101" pitchFamily="2" charset="-122"/>
              </a:rPr>
              <a:t> is equal to the current across R</a:t>
            </a:r>
            <a:r>
              <a:rPr lang="en-US" altLang="zh-CN" baseline="-25000" dirty="0">
                <a:ea typeface="宋体" panose="02010600030101010101" pitchFamily="2" charset="-122"/>
              </a:rPr>
              <a:t>2</a:t>
            </a:r>
            <a:r>
              <a:rPr lang="en-US" altLang="zh-CN" dirty="0">
                <a:ea typeface="宋体" panose="02010600030101010101" pitchFamily="2" charset="-122"/>
              </a:rPr>
              <a:t>.</a:t>
            </a:r>
          </a:p>
        </p:txBody>
      </p:sp>
      <p:sp>
        <p:nvSpPr>
          <p:cNvPr id="62470" name="文本框 1">
            <a:extLst>
              <a:ext uri="{FF2B5EF4-FFF2-40B4-BE49-F238E27FC236}">
                <a16:creationId xmlns:a16="http://schemas.microsoft.com/office/drawing/2014/main" id="{CF7104CD-9F26-BC48-9358-7507F7E2189D}"/>
              </a:ext>
            </a:extLst>
          </p:cNvPr>
          <p:cNvSpPr txBox="1">
            <a:spLocks noChangeArrowheads="1"/>
          </p:cNvSpPr>
          <p:nvPr/>
        </p:nvSpPr>
        <p:spPr bwMode="auto">
          <a:xfrm>
            <a:off x="4229100" y="3576638"/>
            <a:ext cx="279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en-US" altLang="zh-CN" b="1">
                <a:solidFill>
                  <a:srgbClr val="3333FF"/>
                </a:solidFill>
                <a:ea typeface="宋体" panose="02010600030101010101" pitchFamily="2" charset="-122"/>
              </a:rPr>
              <a:t>-</a:t>
            </a:r>
            <a:endParaRPr lang="zh-CN" altLang="en-US" b="1">
              <a:solidFill>
                <a:srgbClr val="3333FF"/>
              </a:solidFill>
              <a:ea typeface="宋体" panose="02010600030101010101" pitchFamily="2" charset="-122"/>
            </a:endParaRPr>
          </a:p>
        </p:txBody>
      </p:sp>
      <p:sp>
        <p:nvSpPr>
          <p:cNvPr id="7" name="灯片编号占位符 1">
            <a:extLst>
              <a:ext uri="{FF2B5EF4-FFF2-40B4-BE49-F238E27FC236}">
                <a16:creationId xmlns:a16="http://schemas.microsoft.com/office/drawing/2014/main" id="{FD532093-B993-3F4B-B99F-1719991D42A4}"/>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39</a:t>
            </a:fld>
            <a:endParaRPr lang="en-US" altLang="zh-C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96575D-1BE2-4443-B14D-475E9806201D}"/>
              </a:ext>
            </a:extLst>
          </p:cNvPr>
          <p:cNvSpPr>
            <a:spLocks noGrp="1"/>
          </p:cNvSpPr>
          <p:nvPr>
            <p:ph type="title"/>
          </p:nvPr>
        </p:nvSpPr>
        <p:spPr/>
        <p:txBody>
          <a:bodyPr/>
          <a:lstStyle/>
          <a:p>
            <a:r>
              <a:rPr kumimoji="1" lang="zh-CN" altLang="en-US" dirty="0"/>
              <a:t>二极管电路的分析方法（理想模型、恒压降模型）</a:t>
            </a:r>
          </a:p>
        </p:txBody>
      </p:sp>
      <p:sp>
        <p:nvSpPr>
          <p:cNvPr id="5" name="内容占位符 4">
            <a:extLst>
              <a:ext uri="{FF2B5EF4-FFF2-40B4-BE49-F238E27FC236}">
                <a16:creationId xmlns:a16="http://schemas.microsoft.com/office/drawing/2014/main" id="{1BCB0B15-BBED-4145-802F-30038B684FE6}"/>
              </a:ext>
            </a:extLst>
          </p:cNvPr>
          <p:cNvSpPr>
            <a:spLocks noGrp="1"/>
          </p:cNvSpPr>
          <p:nvPr>
            <p:ph idx="1"/>
          </p:nvPr>
        </p:nvSpPr>
        <p:spPr>
          <a:xfrm>
            <a:off x="152400" y="2057400"/>
            <a:ext cx="8763000" cy="4648200"/>
          </a:xfrm>
        </p:spPr>
        <p:txBody>
          <a:bodyPr/>
          <a:lstStyle/>
          <a:p>
            <a:r>
              <a:rPr kumimoji="1" lang="zh-CN" altLang="en-US" dirty="0">
                <a:solidFill>
                  <a:srgbClr val="0432FF"/>
                </a:solidFill>
              </a:rPr>
              <a:t>假设</a:t>
            </a:r>
            <a:r>
              <a:rPr kumimoji="1" lang="zh-CN" altLang="en-US" dirty="0"/>
              <a:t>二极管处于“闭合</a:t>
            </a:r>
            <a:r>
              <a:rPr kumimoji="1" lang="en-US" altLang="zh-CN" dirty="0"/>
              <a:t>on</a:t>
            </a:r>
            <a:r>
              <a:rPr kumimoji="1" lang="zh-CN" altLang="en-US" dirty="0"/>
              <a:t>”或“打开</a:t>
            </a:r>
            <a:r>
              <a:rPr kumimoji="1" lang="en-US" altLang="zh-CN" dirty="0"/>
              <a:t>off</a:t>
            </a:r>
            <a:r>
              <a:rPr kumimoji="1" lang="zh-CN" altLang="en-US" dirty="0"/>
              <a:t>”状态，</a:t>
            </a:r>
            <a:r>
              <a:rPr kumimoji="1" lang="zh-CN" altLang="en-US" dirty="0">
                <a:solidFill>
                  <a:srgbClr val="0432FF"/>
                </a:solidFill>
              </a:rPr>
              <a:t>分析</a:t>
            </a:r>
            <a:r>
              <a:rPr kumimoji="1" lang="zh-CN" altLang="en-US" dirty="0"/>
              <a:t>电路，再</a:t>
            </a:r>
            <a:r>
              <a:rPr kumimoji="1" lang="zh-CN" altLang="en-US" dirty="0">
                <a:solidFill>
                  <a:srgbClr val="0432FF"/>
                </a:solidFill>
              </a:rPr>
              <a:t>验证</a:t>
            </a:r>
            <a:r>
              <a:rPr kumimoji="1" lang="zh-CN" altLang="en-US" dirty="0"/>
              <a:t>是否违背二极管的</a:t>
            </a:r>
            <a:r>
              <a:rPr kumimoji="1" lang="zh-CN" altLang="en-US" dirty="0">
                <a:solidFill>
                  <a:srgbClr val="00B050"/>
                </a:solidFill>
              </a:rPr>
              <a:t>基本属性</a:t>
            </a:r>
            <a:r>
              <a:rPr kumimoji="1" lang="zh-CN" altLang="en-US" dirty="0"/>
              <a:t>，若违背了，则假设错误</a:t>
            </a:r>
            <a:endParaRPr kumimoji="1" lang="en-US" altLang="zh-CN" dirty="0"/>
          </a:p>
          <a:p>
            <a:pPr lvl="1"/>
            <a:r>
              <a:rPr kumimoji="1" lang="zh-CN" altLang="en-US" dirty="0"/>
              <a:t>开关闭合</a:t>
            </a:r>
            <a:r>
              <a:rPr kumimoji="1" lang="en-US" altLang="zh-CN" dirty="0"/>
              <a:t>on</a:t>
            </a:r>
            <a:r>
              <a:rPr kumimoji="1" lang="zh-CN" altLang="en-US" dirty="0"/>
              <a:t>，电压为</a:t>
            </a:r>
            <a:r>
              <a:rPr kumimoji="1" lang="en-US" altLang="zh-CN" dirty="0"/>
              <a:t>0</a:t>
            </a:r>
            <a:r>
              <a:rPr kumimoji="1" lang="zh-CN" altLang="en-US" dirty="0"/>
              <a:t>或</a:t>
            </a:r>
            <a:r>
              <a:rPr kumimoji="1" lang="en-US" altLang="zh-CN" dirty="0" err="1"/>
              <a:t>V</a:t>
            </a:r>
            <a:r>
              <a:rPr kumimoji="1" lang="en-US" altLang="zh-CN" baseline="-25000" dirty="0" err="1"/>
              <a:t>D,on</a:t>
            </a:r>
            <a:r>
              <a:rPr kumimoji="1" lang="zh-CN" altLang="en-US" dirty="0"/>
              <a:t>，验证电流；</a:t>
            </a:r>
            <a:r>
              <a:rPr kumimoji="1" lang="zh-CN" altLang="en-US" dirty="0">
                <a:solidFill>
                  <a:srgbClr val="C00000"/>
                </a:solidFill>
              </a:rPr>
              <a:t>电流只能从正流向负</a:t>
            </a:r>
            <a:r>
              <a:rPr kumimoji="1" lang="zh-CN" altLang="en-US" dirty="0"/>
              <a:t>；</a:t>
            </a:r>
            <a:endParaRPr kumimoji="1" lang="en-US" altLang="zh-CN" dirty="0"/>
          </a:p>
          <a:p>
            <a:pPr lvl="1"/>
            <a:r>
              <a:rPr kumimoji="1" lang="zh-CN" altLang="en-US" dirty="0"/>
              <a:t>开关打开</a:t>
            </a:r>
            <a:r>
              <a:rPr kumimoji="1" lang="en-US" altLang="zh-CN" dirty="0"/>
              <a:t>off</a:t>
            </a:r>
            <a:r>
              <a:rPr kumimoji="1" lang="zh-CN" altLang="en-US" dirty="0"/>
              <a:t>，电流为</a:t>
            </a:r>
            <a:r>
              <a:rPr kumimoji="1" lang="en-US" altLang="zh-CN" dirty="0"/>
              <a:t>0</a:t>
            </a:r>
            <a:r>
              <a:rPr kumimoji="1" lang="zh-CN" altLang="en-US" dirty="0"/>
              <a:t>，验证电压；</a:t>
            </a:r>
            <a:r>
              <a:rPr kumimoji="1" lang="zh-CN" altLang="en-US" dirty="0">
                <a:solidFill>
                  <a:srgbClr val="C00000"/>
                </a:solidFill>
              </a:rPr>
              <a:t>电压只能是负端高于正端</a:t>
            </a:r>
            <a:endParaRPr kumimoji="1" lang="en-US" altLang="zh-CN" dirty="0">
              <a:solidFill>
                <a:srgbClr val="C00000"/>
              </a:solidFill>
            </a:endParaRPr>
          </a:p>
          <a:p>
            <a:endParaRPr kumimoji="1" lang="en-US" altLang="zh-CN" dirty="0"/>
          </a:p>
          <a:p>
            <a:r>
              <a:rPr kumimoji="1" lang="zh-CN" altLang="en-US" dirty="0"/>
              <a:t>常用的观察电路特性的</a:t>
            </a:r>
            <a:r>
              <a:rPr kumimoji="1" lang="zh-CN" altLang="en-US" dirty="0">
                <a:solidFill>
                  <a:srgbClr val="C00000"/>
                </a:solidFill>
              </a:rPr>
              <a:t>三种视角</a:t>
            </a:r>
            <a:endParaRPr kumimoji="1" lang="en-US" altLang="zh-CN" dirty="0">
              <a:solidFill>
                <a:srgbClr val="C00000"/>
              </a:solidFill>
            </a:endParaRPr>
          </a:p>
          <a:p>
            <a:pPr lvl="1"/>
            <a:r>
              <a:rPr kumimoji="1" lang="zh-CN" altLang="en-US" dirty="0">
                <a:solidFill>
                  <a:srgbClr val="0432FF"/>
                </a:solidFill>
              </a:rPr>
              <a:t>输入 </a:t>
            </a:r>
            <a:r>
              <a:rPr kumimoji="1" lang="en-US" altLang="zh-CN" dirty="0">
                <a:solidFill>
                  <a:srgbClr val="0432FF"/>
                </a:solidFill>
              </a:rPr>
              <a:t>I-V</a:t>
            </a:r>
            <a:r>
              <a:rPr kumimoji="1" lang="zh-CN" altLang="en-US" dirty="0">
                <a:solidFill>
                  <a:srgbClr val="0432FF"/>
                </a:solidFill>
              </a:rPr>
              <a:t> </a:t>
            </a:r>
            <a:r>
              <a:rPr kumimoji="1" lang="zh-CN" altLang="en-US" dirty="0"/>
              <a:t>特性，观察电路的输入电压与输入电流关系</a:t>
            </a:r>
            <a:endParaRPr kumimoji="1" lang="en-US" altLang="zh-CN" dirty="0"/>
          </a:p>
          <a:p>
            <a:pPr lvl="1"/>
            <a:r>
              <a:rPr kumimoji="1" lang="zh-CN" altLang="en-US" dirty="0">
                <a:solidFill>
                  <a:srgbClr val="0432FF"/>
                </a:solidFill>
              </a:rPr>
              <a:t>输入</a:t>
            </a:r>
            <a:r>
              <a:rPr kumimoji="1" lang="en-US" altLang="zh-CN" dirty="0">
                <a:solidFill>
                  <a:srgbClr val="0432FF"/>
                </a:solidFill>
              </a:rPr>
              <a:t>-</a:t>
            </a:r>
            <a:r>
              <a:rPr kumimoji="1" lang="zh-CN" altLang="en-US" dirty="0">
                <a:solidFill>
                  <a:srgbClr val="0432FF"/>
                </a:solidFill>
              </a:rPr>
              <a:t>输出</a:t>
            </a:r>
            <a:r>
              <a:rPr kumimoji="1" lang="zh-CN" altLang="en-US" dirty="0"/>
              <a:t>特性</a:t>
            </a:r>
            <a:endParaRPr kumimoji="1" lang="en-US" altLang="zh-CN" dirty="0"/>
          </a:p>
          <a:p>
            <a:pPr lvl="1"/>
            <a:r>
              <a:rPr kumimoji="1" lang="zh-CN" altLang="en-US" dirty="0">
                <a:solidFill>
                  <a:srgbClr val="0432FF"/>
                </a:solidFill>
              </a:rPr>
              <a:t>时域响应</a:t>
            </a:r>
            <a:r>
              <a:rPr kumimoji="1" lang="zh-CN" altLang="en-US" dirty="0"/>
              <a:t>特性</a:t>
            </a:r>
            <a:endParaRPr kumimoji="1" lang="en-US" altLang="zh-CN" dirty="0"/>
          </a:p>
          <a:p>
            <a:pPr lvl="1"/>
            <a:endParaRPr kumimoji="1" lang="zh-CN" altLang="en-US" dirty="0"/>
          </a:p>
        </p:txBody>
      </p:sp>
      <p:sp>
        <p:nvSpPr>
          <p:cNvPr id="6" name="灯片编号占位符 1">
            <a:extLst>
              <a:ext uri="{FF2B5EF4-FFF2-40B4-BE49-F238E27FC236}">
                <a16:creationId xmlns:a16="http://schemas.microsoft.com/office/drawing/2014/main" id="{639882E9-10AD-484B-8F40-FBAAC95571B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a:t>
            </a:fld>
            <a:endParaRPr lang="en-US" altLang="zh-CN" dirty="0"/>
          </a:p>
        </p:txBody>
      </p:sp>
    </p:spTree>
    <p:extLst>
      <p:ext uri="{BB962C8B-B14F-4D97-AF65-F5344CB8AC3E}">
        <p14:creationId xmlns:p14="http://schemas.microsoft.com/office/powerpoint/2010/main" val="10946270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AutoShape 6">
            <a:extLst>
              <a:ext uri="{FF2B5EF4-FFF2-40B4-BE49-F238E27FC236}">
                <a16:creationId xmlns:a16="http://schemas.microsoft.com/office/drawing/2014/main" id="{AA984462-6EEE-A142-B1DD-5CE1B67BDD35}"/>
              </a:ext>
            </a:extLst>
          </p:cNvPr>
          <p:cNvSpPr>
            <a:spLocks noChangeArrowheads="1"/>
          </p:cNvSpPr>
          <p:nvPr/>
        </p:nvSpPr>
        <p:spPr bwMode="auto">
          <a:xfrm>
            <a:off x="5791200" y="2209800"/>
            <a:ext cx="2286000" cy="18288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en-US">
              <a:latin typeface="Times New Roman" panose="02020603050405020304" pitchFamily="18" charset="0"/>
              <a:ea typeface="宋体" panose="02010600030101010101" pitchFamily="2" charset="-122"/>
            </a:endParaRPr>
          </a:p>
        </p:txBody>
      </p:sp>
      <p:sp>
        <p:nvSpPr>
          <p:cNvPr id="63492" name="Rectangle 2">
            <a:extLst>
              <a:ext uri="{FF2B5EF4-FFF2-40B4-BE49-F238E27FC236}">
                <a16:creationId xmlns:a16="http://schemas.microsoft.com/office/drawing/2014/main" id="{E5B40077-AE94-4C41-A091-2B76AE084EDC}"/>
              </a:ext>
            </a:extLst>
          </p:cNvPr>
          <p:cNvSpPr>
            <a:spLocks noGrp="1" noChangeArrowheads="1"/>
          </p:cNvSpPr>
          <p:nvPr>
            <p:ph type="title"/>
          </p:nvPr>
        </p:nvSpPr>
        <p:spPr/>
        <p:txBody>
          <a:bodyPr/>
          <a:lstStyle/>
          <a:p>
            <a:pPr eaLnBrk="1" hangingPunct="1"/>
            <a:r>
              <a:rPr lang="en-US" altLang="zh-CN" dirty="0">
                <a:ea typeface="宋体" panose="02010600030101010101" pitchFamily="2" charset="-122"/>
              </a:rPr>
              <a:t>Cell Phone Adapter</a:t>
            </a:r>
            <a:br>
              <a:rPr lang="en-US" altLang="zh-CN" dirty="0">
                <a:ea typeface="宋体" panose="02010600030101010101" pitchFamily="2" charset="-122"/>
              </a:rPr>
            </a:br>
            <a:r>
              <a:rPr lang="zh-CN" altLang="en-US" dirty="0">
                <a:ea typeface="宋体" panose="02010600030101010101" pitchFamily="2" charset="-122"/>
              </a:rPr>
              <a:t>手机适配器（稳压器）</a:t>
            </a:r>
            <a:endParaRPr lang="en-US" altLang="zh-CN" dirty="0">
              <a:ea typeface="宋体" panose="02010600030101010101" pitchFamily="2" charset="-122"/>
            </a:endParaRPr>
          </a:p>
        </p:txBody>
      </p:sp>
      <p:sp>
        <p:nvSpPr>
          <p:cNvPr id="63493" name="Rectangle 3">
            <a:extLst>
              <a:ext uri="{FF2B5EF4-FFF2-40B4-BE49-F238E27FC236}">
                <a16:creationId xmlns:a16="http://schemas.microsoft.com/office/drawing/2014/main" id="{D2DB9CC5-C375-5446-8B63-E2D1E4B789B7}"/>
              </a:ext>
            </a:extLst>
          </p:cNvPr>
          <p:cNvSpPr>
            <a:spLocks noGrp="1" noChangeArrowheads="1"/>
          </p:cNvSpPr>
          <p:nvPr>
            <p:ph type="body" sz="half" idx="1"/>
          </p:nvPr>
        </p:nvSpPr>
        <p:spPr>
          <a:xfrm>
            <a:off x="685800" y="5029200"/>
            <a:ext cx="7950200" cy="1676400"/>
          </a:xfrm>
          <a:noFill/>
        </p:spPr>
        <p:txBody>
          <a:bodyPr/>
          <a:lstStyle/>
          <a:p>
            <a:pPr eaLnBrk="1" hangingPunct="1"/>
            <a:r>
              <a:rPr lang="en-US" altLang="zh-CN" dirty="0" err="1">
                <a:ea typeface="宋体" panose="02010600030101010101" pitchFamily="2" charset="-122"/>
              </a:rPr>
              <a:t>V</a:t>
            </a:r>
            <a:r>
              <a:rPr lang="en-US" altLang="zh-CN" baseline="-25000" dirty="0" err="1">
                <a:ea typeface="宋体" panose="02010600030101010101" pitchFamily="2" charset="-122"/>
              </a:rPr>
              <a:t>out</a:t>
            </a:r>
            <a:r>
              <a:rPr lang="en-US" altLang="zh-CN" baseline="-25000" dirty="0">
                <a:ea typeface="宋体" panose="02010600030101010101" pitchFamily="2" charset="-122"/>
              </a:rPr>
              <a:t> </a:t>
            </a:r>
            <a:r>
              <a:rPr lang="en-US" altLang="zh-CN" dirty="0">
                <a:ea typeface="宋体" panose="02010600030101010101" pitchFamily="2" charset="-122"/>
              </a:rPr>
              <a:t>= 3 </a:t>
            </a:r>
            <a:r>
              <a:rPr lang="en-US" altLang="zh-CN" dirty="0" err="1">
                <a:ea typeface="宋体" panose="02010600030101010101" pitchFamily="2" charset="-122"/>
              </a:rPr>
              <a:t>V</a:t>
            </a:r>
            <a:r>
              <a:rPr lang="en-US" altLang="zh-CN" baseline="-25000" dirty="0" err="1">
                <a:ea typeface="宋体" panose="02010600030101010101" pitchFamily="2" charset="-122"/>
              </a:rPr>
              <a:t>D,on</a:t>
            </a:r>
            <a:r>
              <a:rPr lang="en-US" altLang="zh-CN" baseline="-25000" dirty="0">
                <a:ea typeface="宋体" panose="02010600030101010101" pitchFamily="2" charset="-122"/>
              </a:rPr>
              <a:t> </a:t>
            </a:r>
            <a:r>
              <a:rPr lang="en-US" altLang="zh-CN" dirty="0">
                <a:ea typeface="宋体" panose="02010600030101010101" pitchFamily="2" charset="-122"/>
              </a:rPr>
              <a:t>is used to charge cell phones.</a:t>
            </a:r>
          </a:p>
          <a:p>
            <a:pPr eaLnBrk="1" hangingPunct="1"/>
            <a:r>
              <a:rPr lang="en-US" altLang="zh-CN" dirty="0">
                <a:ea typeface="宋体" panose="02010600030101010101" pitchFamily="2" charset="-122"/>
              </a:rPr>
              <a:t>However, if I</a:t>
            </a:r>
            <a:r>
              <a:rPr lang="en-US" altLang="zh-CN" baseline="-25000" dirty="0">
                <a:ea typeface="宋体" panose="02010600030101010101" pitchFamily="2" charset="-122"/>
              </a:rPr>
              <a:t>x</a:t>
            </a:r>
            <a:r>
              <a:rPr lang="en-US" altLang="zh-CN" dirty="0">
                <a:ea typeface="宋体" panose="02010600030101010101" pitchFamily="2" charset="-122"/>
              </a:rPr>
              <a:t> changes, iterative method is often needed to obtain a solution, thus motivating a simpler technique.</a:t>
            </a:r>
            <a:r>
              <a:rPr lang="zh-CN" altLang="en-US" dirty="0">
                <a:ea typeface="宋体" panose="02010600030101010101" pitchFamily="2" charset="-122"/>
              </a:rPr>
              <a:t> </a:t>
            </a:r>
            <a:r>
              <a:rPr lang="zh-CN" altLang="en-US" sz="2000" dirty="0">
                <a:ea typeface="宋体" panose="02010600030101010101" pitchFamily="2" charset="-122"/>
              </a:rPr>
              <a:t>（充电器输入电压有微量波动时，如何有效分析</a:t>
            </a:r>
            <a:r>
              <a:rPr lang="en-US" altLang="zh-CN" sz="2000" dirty="0" err="1">
                <a:ea typeface="宋体" panose="02010600030101010101" pitchFamily="2" charset="-122"/>
              </a:rPr>
              <a:t>v</a:t>
            </a:r>
            <a:r>
              <a:rPr lang="en-US" altLang="zh-CN" sz="2000" baseline="-25000" dirty="0" err="1">
                <a:ea typeface="宋体" panose="02010600030101010101" pitchFamily="2" charset="-122"/>
              </a:rPr>
              <a:t>out</a:t>
            </a:r>
            <a:r>
              <a:rPr lang="zh-CN" altLang="en-US" sz="2000" dirty="0">
                <a:ea typeface="宋体" panose="02010600030101010101" pitchFamily="2" charset="-122"/>
              </a:rPr>
              <a:t>的变化量）</a:t>
            </a:r>
            <a:endParaRPr lang="en-US" altLang="zh-CN" dirty="0">
              <a:ea typeface="宋体" panose="02010600030101010101" pitchFamily="2" charset="-122"/>
            </a:endParaRPr>
          </a:p>
        </p:txBody>
      </p:sp>
      <p:graphicFrame>
        <p:nvGraphicFramePr>
          <p:cNvPr id="63494" name="Object 5">
            <a:extLst>
              <a:ext uri="{FF2B5EF4-FFF2-40B4-BE49-F238E27FC236}">
                <a16:creationId xmlns:a16="http://schemas.microsoft.com/office/drawing/2014/main" id="{787B5564-30C5-6F4A-8F58-0439A9F4C8D1}"/>
              </a:ext>
            </a:extLst>
          </p:cNvPr>
          <p:cNvGraphicFramePr>
            <a:graphicFrameLocks noChangeAspect="1"/>
          </p:cNvGraphicFramePr>
          <p:nvPr/>
        </p:nvGraphicFramePr>
        <p:xfrm>
          <a:off x="6096000" y="2514600"/>
          <a:ext cx="1828800" cy="1270000"/>
        </p:xfrm>
        <a:graphic>
          <a:graphicData uri="http://schemas.openxmlformats.org/presentationml/2006/ole">
            <mc:AlternateContent xmlns:mc="http://schemas.openxmlformats.org/markup-compatibility/2006">
              <mc:Choice xmlns:v="urn:schemas-microsoft-com:vml" Requires="v">
                <p:oleObj name="Equation" r:id="rId2" imgW="42125900" imgH="29260800" progId="Equation.3">
                  <p:embed/>
                </p:oleObj>
              </mc:Choice>
              <mc:Fallback>
                <p:oleObj name="Equation" r:id="rId2" imgW="42125900" imgH="292608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514600"/>
                        <a:ext cx="1828800" cy="127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3495" name="Group 20">
            <a:extLst>
              <a:ext uri="{FF2B5EF4-FFF2-40B4-BE49-F238E27FC236}">
                <a16:creationId xmlns:a16="http://schemas.microsoft.com/office/drawing/2014/main" id="{8A4876E6-E3D6-854E-8B67-76E8C5B74E30}"/>
              </a:ext>
            </a:extLst>
          </p:cNvPr>
          <p:cNvGrpSpPr>
            <a:grpSpLocks/>
          </p:cNvGrpSpPr>
          <p:nvPr/>
        </p:nvGrpSpPr>
        <p:grpSpPr bwMode="auto">
          <a:xfrm>
            <a:off x="609600" y="1752600"/>
            <a:ext cx="5000625" cy="2892425"/>
            <a:chOff x="384" y="1104"/>
            <a:chExt cx="3150" cy="1822"/>
          </a:xfrm>
        </p:grpSpPr>
        <p:pic>
          <p:nvPicPr>
            <p:cNvPr id="63497" name="Picture 19">
              <a:extLst>
                <a:ext uri="{FF2B5EF4-FFF2-40B4-BE49-F238E27FC236}">
                  <a16:creationId xmlns:a16="http://schemas.microsoft.com/office/drawing/2014/main" id="{561E6C60-12AD-3C47-96BE-CCBF807641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 y="1104"/>
              <a:ext cx="3150" cy="1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498" name="Line 15">
              <a:extLst>
                <a:ext uri="{FF2B5EF4-FFF2-40B4-BE49-F238E27FC236}">
                  <a16:creationId xmlns:a16="http://schemas.microsoft.com/office/drawing/2014/main" id="{1A8CE1D0-79CB-7B42-8EE3-C45F5EF17886}"/>
                </a:ext>
              </a:extLst>
            </p:cNvPr>
            <p:cNvSpPr>
              <a:spLocks noChangeShapeType="1"/>
            </p:cNvSpPr>
            <p:nvPr/>
          </p:nvSpPr>
          <p:spPr bwMode="auto">
            <a:xfrm>
              <a:off x="1728" y="2208"/>
              <a:ext cx="0" cy="240"/>
            </a:xfrm>
            <a:prstGeom prst="line">
              <a:avLst/>
            </a:prstGeom>
            <a:noFill/>
            <a:ln w="9525">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499" name="Text Box 17">
              <a:extLst>
                <a:ext uri="{FF2B5EF4-FFF2-40B4-BE49-F238E27FC236}">
                  <a16:creationId xmlns:a16="http://schemas.microsoft.com/office/drawing/2014/main" id="{95ED08B7-026E-A44F-B9F3-E39830C3A8FA}"/>
                </a:ext>
              </a:extLst>
            </p:cNvPr>
            <p:cNvSpPr txBox="1">
              <a:spLocks noChangeArrowheads="1"/>
            </p:cNvSpPr>
            <p:nvPr/>
          </p:nvSpPr>
          <p:spPr bwMode="auto">
            <a:xfrm>
              <a:off x="1632" y="1872"/>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a:solidFill>
                    <a:srgbClr val="000080"/>
                  </a:solidFill>
                  <a:latin typeface="Times New Roman" panose="02020603050405020304" pitchFamily="18" charset="0"/>
                  <a:ea typeface="宋体" panose="02010600030101010101" pitchFamily="2" charset="-122"/>
                </a:rPr>
                <a:t>I</a:t>
              </a:r>
              <a:r>
                <a:rPr lang="en-US" altLang="zh-CN" baseline="-25000">
                  <a:solidFill>
                    <a:srgbClr val="000080"/>
                  </a:solidFill>
                  <a:latin typeface="Times New Roman" panose="02020603050405020304" pitchFamily="18" charset="0"/>
                  <a:ea typeface="宋体" panose="02010600030101010101" pitchFamily="2" charset="-122"/>
                </a:rPr>
                <a:t>x</a:t>
              </a:r>
              <a:endParaRPr lang="en-US" altLang="zh-CN">
                <a:solidFill>
                  <a:srgbClr val="000080"/>
                </a:solidFill>
                <a:latin typeface="Times New Roman" panose="02020603050405020304" pitchFamily="18" charset="0"/>
                <a:ea typeface="宋体" panose="02010600030101010101" pitchFamily="2" charset="-122"/>
              </a:endParaRPr>
            </a:p>
          </p:txBody>
        </p:sp>
      </p:grpSp>
      <p:sp>
        <p:nvSpPr>
          <p:cNvPr id="63496" name="文本框 1">
            <a:extLst>
              <a:ext uri="{FF2B5EF4-FFF2-40B4-BE49-F238E27FC236}">
                <a16:creationId xmlns:a16="http://schemas.microsoft.com/office/drawing/2014/main" id="{51AAB5D3-0852-6042-8FB5-A75D415ABE54}"/>
              </a:ext>
            </a:extLst>
          </p:cNvPr>
          <p:cNvSpPr txBox="1">
            <a:spLocks noChangeArrowheads="1"/>
          </p:cNvSpPr>
          <p:nvPr/>
        </p:nvSpPr>
        <p:spPr bwMode="auto">
          <a:xfrm>
            <a:off x="5105400" y="475882"/>
            <a:ext cx="3810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0"/>
              </a:spcBef>
              <a:buFontTx/>
              <a:buNone/>
            </a:pPr>
            <a:r>
              <a:rPr lang="zh-CN" altLang="en-US" sz="2000" b="1" dirty="0">
                <a:solidFill>
                  <a:srgbClr val="C00000"/>
                </a:solidFill>
                <a:ea typeface="宋体" panose="02010600030101010101" pitchFamily="2" charset="-122"/>
              </a:rPr>
              <a:t>小信号模型</a:t>
            </a:r>
            <a:r>
              <a:rPr lang="zh-CN" altLang="en-US" sz="2000" dirty="0">
                <a:ea typeface="宋体" panose="02010600030101010101" pitchFamily="2" charset="-122"/>
              </a:rPr>
              <a:t>的动机：</a:t>
            </a:r>
            <a:endParaRPr lang="en-US" altLang="zh-CN" sz="2000" dirty="0">
              <a:ea typeface="宋体" panose="02010600030101010101" pitchFamily="2" charset="-122"/>
            </a:endParaRPr>
          </a:p>
          <a:p>
            <a:pPr eaLnBrk="1" hangingPunct="1">
              <a:spcBef>
                <a:spcPct val="0"/>
              </a:spcBef>
              <a:buFontTx/>
              <a:buNone/>
            </a:pPr>
            <a:r>
              <a:rPr lang="zh-CN" altLang="en-US" sz="2000" dirty="0">
                <a:ea typeface="宋体" panose="02010600030101010101" pitchFamily="2" charset="-122"/>
              </a:rPr>
              <a:t>有效分析微量变化的响应</a:t>
            </a:r>
          </a:p>
        </p:txBody>
      </p:sp>
      <p:sp>
        <p:nvSpPr>
          <p:cNvPr id="2" name="矩形 1">
            <a:extLst>
              <a:ext uri="{FF2B5EF4-FFF2-40B4-BE49-F238E27FC236}">
                <a16:creationId xmlns:a16="http://schemas.microsoft.com/office/drawing/2014/main" id="{31C823DF-CA95-5845-98D3-857F636AB1A3}"/>
              </a:ext>
            </a:extLst>
          </p:cNvPr>
          <p:cNvSpPr/>
          <p:nvPr/>
        </p:nvSpPr>
        <p:spPr>
          <a:xfrm>
            <a:off x="838200" y="1244000"/>
            <a:ext cx="6629383" cy="338554"/>
          </a:xfrm>
          <a:prstGeom prst="rect">
            <a:avLst/>
          </a:prstGeom>
        </p:spPr>
        <p:txBody>
          <a:bodyPr wrap="square">
            <a:spAutoFit/>
          </a:bodyPr>
          <a:lstStyle/>
          <a:p>
            <a:r>
              <a:rPr kumimoji="1" lang="zh-CN" altLang="en-US" b="1" dirty="0">
                <a:solidFill>
                  <a:srgbClr val="C00000"/>
                </a:solidFill>
              </a:rPr>
              <a:t>稳压器</a:t>
            </a:r>
            <a:r>
              <a:rPr kumimoji="1" lang="zh-CN" altLang="en-US" dirty="0"/>
              <a:t>：电压基本保持不变，当</a:t>
            </a:r>
            <a:r>
              <a:rPr kumimoji="1" lang="en-US" altLang="zh-CN" dirty="0"/>
              <a:t>①</a:t>
            </a:r>
            <a:r>
              <a:rPr kumimoji="1" lang="zh-CN" altLang="en-US" dirty="0"/>
              <a:t>负载有变化时；</a:t>
            </a:r>
            <a:r>
              <a:rPr kumimoji="1" lang="en-US" altLang="zh-CN" dirty="0"/>
              <a:t>②</a:t>
            </a:r>
            <a:r>
              <a:rPr kumimoji="1" lang="zh-CN" altLang="en-US" dirty="0"/>
              <a:t>供电电压有变化时</a:t>
            </a:r>
            <a:endParaRPr kumimoji="1" lang="en-US" altLang="zh-CN" dirty="0"/>
          </a:p>
        </p:txBody>
      </p:sp>
      <p:sp>
        <p:nvSpPr>
          <p:cNvPr id="13" name="灯片编号占位符 1">
            <a:extLst>
              <a:ext uri="{FF2B5EF4-FFF2-40B4-BE49-F238E27FC236}">
                <a16:creationId xmlns:a16="http://schemas.microsoft.com/office/drawing/2014/main" id="{633FB678-991C-164E-8ED8-CC0CC75C5C56}"/>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40</a:t>
            </a:fld>
            <a:endParaRPr lang="en-US" altLang="zh-C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898C38C-7435-D340-9333-4D99A6C7AD6A}"/>
              </a:ext>
            </a:extLst>
          </p:cNvPr>
          <p:cNvPicPr>
            <a:picLocks noChangeAspect="1"/>
          </p:cNvPicPr>
          <p:nvPr/>
        </p:nvPicPr>
        <p:blipFill>
          <a:blip r:embed="rId2"/>
          <a:stretch>
            <a:fillRect/>
          </a:stretch>
        </p:blipFill>
        <p:spPr>
          <a:xfrm>
            <a:off x="3357562" y="0"/>
            <a:ext cx="5786438" cy="6858000"/>
          </a:xfrm>
          <a:prstGeom prst="rect">
            <a:avLst/>
          </a:prstGeom>
        </p:spPr>
      </p:pic>
      <p:pic>
        <p:nvPicPr>
          <p:cNvPr id="10" name="图片 9">
            <a:extLst>
              <a:ext uri="{FF2B5EF4-FFF2-40B4-BE49-F238E27FC236}">
                <a16:creationId xmlns:a16="http://schemas.microsoft.com/office/drawing/2014/main" id="{6106AF54-89D3-3142-B2A1-74790AE29C4B}"/>
              </a:ext>
            </a:extLst>
          </p:cNvPr>
          <p:cNvPicPr>
            <a:picLocks noChangeAspect="1"/>
          </p:cNvPicPr>
          <p:nvPr/>
        </p:nvPicPr>
        <p:blipFill>
          <a:blip r:embed="rId3"/>
          <a:stretch>
            <a:fillRect/>
          </a:stretch>
        </p:blipFill>
        <p:spPr>
          <a:xfrm>
            <a:off x="0" y="228600"/>
            <a:ext cx="3382915" cy="1676400"/>
          </a:xfrm>
          <a:prstGeom prst="rect">
            <a:avLst/>
          </a:prstGeom>
        </p:spPr>
      </p:pic>
      <p:sp>
        <p:nvSpPr>
          <p:cNvPr id="11" name="椭圆 10">
            <a:extLst>
              <a:ext uri="{FF2B5EF4-FFF2-40B4-BE49-F238E27FC236}">
                <a16:creationId xmlns:a16="http://schemas.microsoft.com/office/drawing/2014/main" id="{FB90CE9F-95E7-754F-B4A1-297F88C4AFA7}"/>
              </a:ext>
            </a:extLst>
          </p:cNvPr>
          <p:cNvSpPr/>
          <p:nvPr/>
        </p:nvSpPr>
        <p:spPr bwMode="auto">
          <a:xfrm>
            <a:off x="-13636" y="952500"/>
            <a:ext cx="533400" cy="342900"/>
          </a:xfrm>
          <a:prstGeom prst="ellips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2" name="椭圆 11">
            <a:extLst>
              <a:ext uri="{FF2B5EF4-FFF2-40B4-BE49-F238E27FC236}">
                <a16:creationId xmlns:a16="http://schemas.microsoft.com/office/drawing/2014/main" id="{60EFEFC6-7119-6A46-8CA8-2B6BF8926880}"/>
              </a:ext>
            </a:extLst>
          </p:cNvPr>
          <p:cNvSpPr/>
          <p:nvPr/>
        </p:nvSpPr>
        <p:spPr bwMode="auto">
          <a:xfrm>
            <a:off x="2971800" y="1066800"/>
            <a:ext cx="533400" cy="342900"/>
          </a:xfrm>
          <a:prstGeom prst="ellipse">
            <a:avLst/>
          </a:prstGeom>
          <a:no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3" name="椭圆 12">
            <a:extLst>
              <a:ext uri="{FF2B5EF4-FFF2-40B4-BE49-F238E27FC236}">
                <a16:creationId xmlns:a16="http://schemas.microsoft.com/office/drawing/2014/main" id="{2211D5CE-578F-C647-A10B-F940C55BEA59}"/>
              </a:ext>
            </a:extLst>
          </p:cNvPr>
          <p:cNvSpPr/>
          <p:nvPr/>
        </p:nvSpPr>
        <p:spPr bwMode="auto">
          <a:xfrm>
            <a:off x="2133600" y="229803"/>
            <a:ext cx="533400" cy="342900"/>
          </a:xfrm>
          <a:prstGeom prst="ellipse">
            <a:avLst/>
          </a:prstGeom>
          <a:no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4" name="文本框 13">
            <a:extLst>
              <a:ext uri="{FF2B5EF4-FFF2-40B4-BE49-F238E27FC236}">
                <a16:creationId xmlns:a16="http://schemas.microsoft.com/office/drawing/2014/main" id="{9D68B102-E9BC-9340-B3F0-B1EF98EAB549}"/>
              </a:ext>
            </a:extLst>
          </p:cNvPr>
          <p:cNvSpPr txBox="1"/>
          <p:nvPr/>
        </p:nvSpPr>
        <p:spPr>
          <a:xfrm>
            <a:off x="36846" y="2037315"/>
            <a:ext cx="3382915" cy="584775"/>
          </a:xfrm>
          <a:prstGeom prst="rect">
            <a:avLst/>
          </a:prstGeom>
          <a:noFill/>
        </p:spPr>
        <p:txBody>
          <a:bodyPr wrap="square" rtlCol="0">
            <a:spAutoFit/>
          </a:bodyPr>
          <a:lstStyle/>
          <a:p>
            <a:r>
              <a:rPr kumimoji="1" lang="zh-CN" altLang="en-US" dirty="0">
                <a:solidFill>
                  <a:srgbClr val="C00000"/>
                </a:solidFill>
              </a:rPr>
              <a:t>当</a:t>
            </a:r>
            <a:r>
              <a:rPr kumimoji="1" lang="en-US" altLang="zh-CN" dirty="0">
                <a:solidFill>
                  <a:srgbClr val="C00000"/>
                </a:solidFill>
              </a:rPr>
              <a:t>V</a:t>
            </a:r>
            <a:r>
              <a:rPr kumimoji="1" lang="en-US" altLang="zh-CN" baseline="-25000" dirty="0">
                <a:solidFill>
                  <a:srgbClr val="C00000"/>
                </a:solidFill>
              </a:rPr>
              <a:t>DD</a:t>
            </a:r>
            <a:r>
              <a:rPr kumimoji="1" lang="zh-CN" altLang="en-US" dirty="0">
                <a:solidFill>
                  <a:srgbClr val="C00000"/>
                </a:solidFill>
              </a:rPr>
              <a:t>有微小变化</a:t>
            </a:r>
            <a:r>
              <a:rPr kumimoji="1" lang="en-US" altLang="zh-CN" dirty="0">
                <a:solidFill>
                  <a:srgbClr val="C00000"/>
                </a:solidFill>
              </a:rPr>
              <a:t>ΔV</a:t>
            </a:r>
            <a:r>
              <a:rPr kumimoji="1" lang="en-US" altLang="zh-CN" baseline="-25000" dirty="0">
                <a:solidFill>
                  <a:srgbClr val="C00000"/>
                </a:solidFill>
              </a:rPr>
              <a:t>DD</a:t>
            </a:r>
            <a:r>
              <a:rPr kumimoji="1" lang="zh-CN" altLang="en-US" dirty="0">
                <a:solidFill>
                  <a:srgbClr val="C00000"/>
                </a:solidFill>
              </a:rPr>
              <a:t>时，分析二极管</a:t>
            </a:r>
            <a:r>
              <a:rPr kumimoji="1" lang="en-US" altLang="zh-CN" dirty="0">
                <a:solidFill>
                  <a:srgbClr val="C00000"/>
                </a:solidFill>
              </a:rPr>
              <a:t>ΔV</a:t>
            </a:r>
            <a:r>
              <a:rPr kumimoji="1" lang="en-US" altLang="zh-CN" baseline="-25000" dirty="0">
                <a:solidFill>
                  <a:srgbClr val="C00000"/>
                </a:solidFill>
              </a:rPr>
              <a:t>D</a:t>
            </a:r>
            <a:r>
              <a:rPr kumimoji="1" lang="zh-CN" altLang="en-US" dirty="0">
                <a:solidFill>
                  <a:srgbClr val="C00000"/>
                </a:solidFill>
              </a:rPr>
              <a:t>和</a:t>
            </a:r>
            <a:r>
              <a:rPr kumimoji="1" lang="en-US" altLang="zh-CN" dirty="0">
                <a:solidFill>
                  <a:srgbClr val="C00000"/>
                </a:solidFill>
              </a:rPr>
              <a:t>ΔI</a:t>
            </a:r>
            <a:r>
              <a:rPr kumimoji="1" lang="en-US" altLang="zh-CN" baseline="-25000" dirty="0">
                <a:solidFill>
                  <a:srgbClr val="C00000"/>
                </a:solidFill>
              </a:rPr>
              <a:t>D</a:t>
            </a:r>
            <a:r>
              <a:rPr kumimoji="1" lang="zh-CN" altLang="en-US" dirty="0">
                <a:solidFill>
                  <a:srgbClr val="C00000"/>
                </a:solidFill>
              </a:rPr>
              <a:t>之间的关系</a:t>
            </a:r>
          </a:p>
        </p:txBody>
      </p:sp>
      <p:pic>
        <p:nvPicPr>
          <p:cNvPr id="15" name="图片 14">
            <a:extLst>
              <a:ext uri="{FF2B5EF4-FFF2-40B4-BE49-F238E27FC236}">
                <a16:creationId xmlns:a16="http://schemas.microsoft.com/office/drawing/2014/main" id="{D9358B27-93E9-9444-BD8B-17781FBDA330}"/>
              </a:ext>
            </a:extLst>
          </p:cNvPr>
          <p:cNvPicPr>
            <a:picLocks noChangeAspect="1"/>
          </p:cNvPicPr>
          <p:nvPr/>
        </p:nvPicPr>
        <p:blipFill>
          <a:blip r:embed="rId4"/>
          <a:stretch>
            <a:fillRect/>
          </a:stretch>
        </p:blipFill>
        <p:spPr>
          <a:xfrm>
            <a:off x="543827" y="2737561"/>
            <a:ext cx="1943100" cy="393700"/>
          </a:xfrm>
          <a:prstGeom prst="rect">
            <a:avLst/>
          </a:prstGeom>
        </p:spPr>
      </p:pic>
      <p:sp>
        <p:nvSpPr>
          <p:cNvPr id="16" name="文本框 15">
            <a:extLst>
              <a:ext uri="{FF2B5EF4-FFF2-40B4-BE49-F238E27FC236}">
                <a16:creationId xmlns:a16="http://schemas.microsoft.com/office/drawing/2014/main" id="{32D1A700-994B-964E-837F-CC506C3F5967}"/>
              </a:ext>
            </a:extLst>
          </p:cNvPr>
          <p:cNvSpPr txBox="1"/>
          <p:nvPr/>
        </p:nvSpPr>
        <p:spPr>
          <a:xfrm>
            <a:off x="122358" y="2765134"/>
            <a:ext cx="457176" cy="338554"/>
          </a:xfrm>
          <a:prstGeom prst="rect">
            <a:avLst/>
          </a:prstGeom>
          <a:noFill/>
        </p:spPr>
        <p:txBody>
          <a:bodyPr wrap="none" rtlCol="0">
            <a:spAutoFit/>
          </a:bodyPr>
          <a:lstStyle/>
          <a:p>
            <a:r>
              <a:rPr kumimoji="1" lang="en-US" altLang="zh-CN" dirty="0">
                <a:solidFill>
                  <a:srgbClr val="0432FF"/>
                </a:solidFill>
              </a:rPr>
              <a:t>①</a:t>
            </a:r>
            <a:endParaRPr kumimoji="1" lang="zh-CN" altLang="en-US" dirty="0">
              <a:solidFill>
                <a:srgbClr val="0432FF"/>
              </a:solidFill>
            </a:endParaRPr>
          </a:p>
        </p:txBody>
      </p:sp>
      <p:sp>
        <p:nvSpPr>
          <p:cNvPr id="17" name="文本框 16">
            <a:extLst>
              <a:ext uri="{FF2B5EF4-FFF2-40B4-BE49-F238E27FC236}">
                <a16:creationId xmlns:a16="http://schemas.microsoft.com/office/drawing/2014/main" id="{03D4B606-9B70-7D40-A923-5420D03680BD}"/>
              </a:ext>
            </a:extLst>
          </p:cNvPr>
          <p:cNvSpPr txBox="1"/>
          <p:nvPr/>
        </p:nvSpPr>
        <p:spPr>
          <a:xfrm>
            <a:off x="6858000" y="5181600"/>
            <a:ext cx="457176" cy="338554"/>
          </a:xfrm>
          <a:prstGeom prst="rect">
            <a:avLst/>
          </a:prstGeom>
          <a:noFill/>
        </p:spPr>
        <p:txBody>
          <a:bodyPr wrap="none" rtlCol="0">
            <a:spAutoFit/>
          </a:bodyPr>
          <a:lstStyle/>
          <a:p>
            <a:r>
              <a:rPr kumimoji="1" lang="en-US" altLang="zh-CN" dirty="0">
                <a:solidFill>
                  <a:srgbClr val="0432FF"/>
                </a:solidFill>
              </a:rPr>
              <a:t>①</a:t>
            </a:r>
            <a:endParaRPr kumimoji="1" lang="zh-CN" altLang="en-US" dirty="0">
              <a:solidFill>
                <a:srgbClr val="0432FF"/>
              </a:solidFill>
            </a:endParaRPr>
          </a:p>
        </p:txBody>
      </p:sp>
      <p:sp>
        <p:nvSpPr>
          <p:cNvPr id="18" name="文本框 17">
            <a:extLst>
              <a:ext uri="{FF2B5EF4-FFF2-40B4-BE49-F238E27FC236}">
                <a16:creationId xmlns:a16="http://schemas.microsoft.com/office/drawing/2014/main" id="{4A738886-8D43-6040-A9C0-29F44091BCDE}"/>
              </a:ext>
            </a:extLst>
          </p:cNvPr>
          <p:cNvSpPr txBox="1"/>
          <p:nvPr/>
        </p:nvSpPr>
        <p:spPr>
          <a:xfrm>
            <a:off x="4596063" y="240566"/>
            <a:ext cx="2646878" cy="338554"/>
          </a:xfrm>
          <a:prstGeom prst="rect">
            <a:avLst/>
          </a:prstGeom>
          <a:noFill/>
        </p:spPr>
        <p:txBody>
          <a:bodyPr wrap="none" rtlCol="0">
            <a:spAutoFit/>
          </a:bodyPr>
          <a:lstStyle/>
          <a:p>
            <a:r>
              <a:rPr kumimoji="1" lang="zh-CN" altLang="en-US" dirty="0">
                <a:solidFill>
                  <a:srgbClr val="C00000"/>
                </a:solidFill>
              </a:rPr>
              <a:t>二极管的电压电流约束关系</a:t>
            </a:r>
          </a:p>
        </p:txBody>
      </p:sp>
      <p:cxnSp>
        <p:nvCxnSpPr>
          <p:cNvPr id="20" name="直线箭头连接符 19">
            <a:extLst>
              <a:ext uri="{FF2B5EF4-FFF2-40B4-BE49-F238E27FC236}">
                <a16:creationId xmlns:a16="http://schemas.microsoft.com/office/drawing/2014/main" id="{2D44F8EF-A682-3F4D-A5EF-A3FEE4EE5014}"/>
              </a:ext>
            </a:extLst>
          </p:cNvPr>
          <p:cNvCxnSpPr/>
          <p:nvPr/>
        </p:nvCxnSpPr>
        <p:spPr bwMode="auto">
          <a:xfrm>
            <a:off x="6400800" y="572703"/>
            <a:ext cx="609600" cy="551247"/>
          </a:xfrm>
          <a:prstGeom prst="straightConnector1">
            <a:avLst/>
          </a:prstGeom>
          <a:solidFill>
            <a:schemeClr val="accent1"/>
          </a:solidFill>
          <a:ln w="9525"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1" name="图片 20">
            <a:extLst>
              <a:ext uri="{FF2B5EF4-FFF2-40B4-BE49-F238E27FC236}">
                <a16:creationId xmlns:a16="http://schemas.microsoft.com/office/drawing/2014/main" id="{9E6D5F24-266E-E74D-9836-CC0CCB6D1B63}"/>
              </a:ext>
            </a:extLst>
          </p:cNvPr>
          <p:cNvPicPr>
            <a:picLocks noChangeAspect="1"/>
          </p:cNvPicPr>
          <p:nvPr/>
        </p:nvPicPr>
        <p:blipFill>
          <a:blip r:embed="rId5"/>
          <a:stretch>
            <a:fillRect/>
          </a:stretch>
        </p:blipFill>
        <p:spPr>
          <a:xfrm>
            <a:off x="552262" y="3269540"/>
            <a:ext cx="2044700" cy="457200"/>
          </a:xfrm>
          <a:prstGeom prst="rect">
            <a:avLst/>
          </a:prstGeom>
        </p:spPr>
      </p:pic>
      <p:sp>
        <p:nvSpPr>
          <p:cNvPr id="22" name="文本框 21">
            <a:extLst>
              <a:ext uri="{FF2B5EF4-FFF2-40B4-BE49-F238E27FC236}">
                <a16:creationId xmlns:a16="http://schemas.microsoft.com/office/drawing/2014/main" id="{ECC7470D-78E9-4642-8A74-2B471A161E6F}"/>
              </a:ext>
            </a:extLst>
          </p:cNvPr>
          <p:cNvSpPr txBox="1"/>
          <p:nvPr/>
        </p:nvSpPr>
        <p:spPr>
          <a:xfrm>
            <a:off x="122359" y="3416594"/>
            <a:ext cx="3382842" cy="3293209"/>
          </a:xfrm>
          <a:prstGeom prst="rect">
            <a:avLst/>
          </a:prstGeom>
          <a:noFill/>
        </p:spPr>
        <p:txBody>
          <a:bodyPr wrap="square" rtlCol="0">
            <a:spAutoFit/>
          </a:bodyPr>
          <a:lstStyle/>
          <a:p>
            <a:r>
              <a:rPr kumimoji="1" lang="en-US" altLang="zh-CN" dirty="0">
                <a:solidFill>
                  <a:srgbClr val="0432FF"/>
                </a:solidFill>
              </a:rPr>
              <a:t>②</a:t>
            </a:r>
            <a:r>
              <a:rPr kumimoji="1" lang="zh-CN" altLang="en-US" dirty="0">
                <a:solidFill>
                  <a:srgbClr val="0432FF"/>
                </a:solidFill>
              </a:rPr>
              <a:t>  </a:t>
            </a:r>
            <a:endParaRPr kumimoji="1" lang="en-US" altLang="zh-CN" dirty="0">
              <a:solidFill>
                <a:srgbClr val="0432FF"/>
              </a:solidFill>
            </a:endParaRPr>
          </a:p>
          <a:p>
            <a:r>
              <a:rPr kumimoji="1" lang="zh-CN" altLang="en-US" dirty="0">
                <a:solidFill>
                  <a:srgbClr val="0432FF"/>
                </a:solidFill>
              </a:rPr>
              <a:t>        </a:t>
            </a:r>
            <a:r>
              <a:rPr kumimoji="1" lang="zh-CN" altLang="en-US" dirty="0"/>
              <a:t>黑色曲线上</a:t>
            </a:r>
            <a:r>
              <a:rPr kumimoji="1" lang="en-US" altLang="zh-CN" dirty="0">
                <a:solidFill>
                  <a:srgbClr val="C00000"/>
                </a:solidFill>
              </a:rPr>
              <a:t>A</a:t>
            </a:r>
            <a:r>
              <a:rPr kumimoji="1" lang="zh-CN" altLang="en-US" dirty="0">
                <a:solidFill>
                  <a:srgbClr val="C00000"/>
                </a:solidFill>
              </a:rPr>
              <a:t>点</a:t>
            </a:r>
            <a:r>
              <a:rPr kumimoji="1" lang="zh-CN" altLang="en-US" dirty="0"/>
              <a:t>和</a:t>
            </a:r>
            <a:r>
              <a:rPr kumimoji="1" lang="en-US" altLang="zh-CN" dirty="0">
                <a:solidFill>
                  <a:srgbClr val="C00000"/>
                </a:solidFill>
              </a:rPr>
              <a:t>B</a:t>
            </a:r>
            <a:r>
              <a:rPr kumimoji="1" lang="zh-CN" altLang="en-US" dirty="0">
                <a:solidFill>
                  <a:srgbClr val="C00000"/>
                </a:solidFill>
              </a:rPr>
              <a:t>点</a:t>
            </a:r>
            <a:r>
              <a:rPr kumimoji="1" lang="zh-CN" altLang="en-US" dirty="0"/>
              <a:t>之间</a:t>
            </a:r>
            <a:endParaRPr kumimoji="1" lang="en-US" altLang="zh-CN" dirty="0"/>
          </a:p>
          <a:p>
            <a:endParaRPr kumimoji="1" lang="en-US" altLang="zh-CN" dirty="0">
              <a:solidFill>
                <a:srgbClr val="0432FF"/>
              </a:solidFill>
            </a:endParaRPr>
          </a:p>
          <a:p>
            <a:r>
              <a:rPr kumimoji="1" lang="en-US" altLang="zh-CN" dirty="0">
                <a:solidFill>
                  <a:srgbClr val="0432FF"/>
                </a:solidFill>
              </a:rPr>
              <a:t>③</a:t>
            </a:r>
            <a:r>
              <a:rPr kumimoji="1" lang="zh-CN" altLang="en-US" dirty="0">
                <a:solidFill>
                  <a:srgbClr val="0432FF"/>
                </a:solidFill>
              </a:rPr>
              <a:t> </a:t>
            </a:r>
            <a:r>
              <a:rPr kumimoji="1" lang="zh-CN" altLang="en-US" dirty="0"/>
              <a:t>可以用蓝色曲线上的</a:t>
            </a:r>
            <a:r>
              <a:rPr kumimoji="1" lang="en-US" altLang="zh-CN" dirty="0">
                <a:solidFill>
                  <a:srgbClr val="0432FF"/>
                </a:solidFill>
              </a:rPr>
              <a:t>C</a:t>
            </a:r>
            <a:r>
              <a:rPr kumimoji="1" lang="zh-CN" altLang="en-US" dirty="0">
                <a:solidFill>
                  <a:srgbClr val="0432FF"/>
                </a:solidFill>
              </a:rPr>
              <a:t>点</a:t>
            </a:r>
            <a:r>
              <a:rPr kumimoji="1" lang="zh-CN" altLang="en-US" dirty="0"/>
              <a:t>和</a:t>
            </a:r>
            <a:r>
              <a:rPr kumimoji="1" lang="en-US" altLang="zh-CN" dirty="0">
                <a:solidFill>
                  <a:srgbClr val="0432FF"/>
                </a:solidFill>
              </a:rPr>
              <a:t>D</a:t>
            </a:r>
            <a:r>
              <a:rPr kumimoji="1" lang="zh-CN" altLang="en-US" dirty="0">
                <a:solidFill>
                  <a:srgbClr val="0432FF"/>
                </a:solidFill>
              </a:rPr>
              <a:t>点</a:t>
            </a:r>
            <a:r>
              <a:rPr kumimoji="1" lang="zh-CN" altLang="en-US" dirty="0"/>
              <a:t>之间来近似，如何近似？（</a:t>
            </a:r>
            <a:r>
              <a:rPr kumimoji="1" lang="en-US" altLang="zh-CN" dirty="0"/>
              <a:t>Q</a:t>
            </a:r>
            <a:r>
              <a:rPr kumimoji="1" lang="zh-CN" altLang="en-US" dirty="0"/>
              <a:t>点作切线，线性化）什么情况下可以近似？</a:t>
            </a:r>
            <a:endParaRPr kumimoji="1" lang="en-US" altLang="zh-CN" dirty="0"/>
          </a:p>
          <a:p>
            <a:endParaRPr kumimoji="1" lang="en-US" altLang="zh-CN" dirty="0"/>
          </a:p>
          <a:p>
            <a:endParaRPr kumimoji="1" lang="en-US" altLang="zh-CN" dirty="0"/>
          </a:p>
          <a:p>
            <a:endParaRPr kumimoji="1" lang="en-US" altLang="zh-CN" dirty="0"/>
          </a:p>
          <a:p>
            <a:r>
              <a:rPr kumimoji="1" lang="zh-CN" altLang="en-US" dirty="0"/>
              <a:t>近似前提：</a:t>
            </a:r>
            <a:endParaRPr kumimoji="1" lang="en-US" altLang="zh-CN" dirty="0"/>
          </a:p>
          <a:p>
            <a:endParaRPr kumimoji="1" lang="en-US" altLang="zh-CN" dirty="0"/>
          </a:p>
          <a:p>
            <a:r>
              <a:rPr kumimoji="1" lang="zh-CN" altLang="en-US" dirty="0"/>
              <a:t>一般来说，当</a:t>
            </a:r>
            <a:r>
              <a:rPr kumimoji="1" lang="en-US" altLang="zh-CN" dirty="0" err="1"/>
              <a:t>v</a:t>
            </a:r>
            <a:r>
              <a:rPr kumimoji="1" lang="en-US" altLang="zh-CN" baseline="-25000" dirty="0" err="1"/>
              <a:t>d</a:t>
            </a:r>
            <a:r>
              <a:rPr kumimoji="1" lang="zh-CN" altLang="en-US" baseline="-25000" dirty="0"/>
              <a:t> </a:t>
            </a:r>
            <a:r>
              <a:rPr kumimoji="1" lang="en-US" altLang="zh-CN" dirty="0"/>
              <a:t>&lt;</a:t>
            </a:r>
            <a:r>
              <a:rPr kumimoji="1" lang="zh-CN" altLang="en-US" dirty="0"/>
              <a:t> </a:t>
            </a:r>
            <a:r>
              <a:rPr kumimoji="1" lang="en-US" altLang="zh-CN" dirty="0"/>
              <a:t>(1/5)V</a:t>
            </a:r>
            <a:r>
              <a:rPr kumimoji="1" lang="en-US" altLang="zh-CN" baseline="-25000" dirty="0"/>
              <a:t>T</a:t>
            </a:r>
            <a:r>
              <a:rPr kumimoji="1" lang="zh-CN" altLang="en-US" dirty="0"/>
              <a:t>时，可近似，即</a:t>
            </a:r>
            <a:r>
              <a:rPr kumimoji="1" lang="en-US" altLang="zh-CN" b="1" dirty="0" err="1">
                <a:solidFill>
                  <a:srgbClr val="0432FF"/>
                </a:solidFill>
              </a:rPr>
              <a:t>v</a:t>
            </a:r>
            <a:r>
              <a:rPr kumimoji="1" lang="en-US" altLang="zh-CN" b="1" baseline="-25000" dirty="0" err="1">
                <a:solidFill>
                  <a:srgbClr val="0432FF"/>
                </a:solidFill>
              </a:rPr>
              <a:t>d</a:t>
            </a:r>
            <a:r>
              <a:rPr kumimoji="1" lang="zh-CN" altLang="en-US" b="1" baseline="-25000" dirty="0">
                <a:solidFill>
                  <a:srgbClr val="0432FF"/>
                </a:solidFill>
              </a:rPr>
              <a:t> </a:t>
            </a:r>
            <a:r>
              <a:rPr kumimoji="1" lang="en-US" altLang="zh-CN" b="1" dirty="0">
                <a:solidFill>
                  <a:srgbClr val="0432FF"/>
                </a:solidFill>
              </a:rPr>
              <a:t>&lt;</a:t>
            </a:r>
            <a:r>
              <a:rPr kumimoji="1" lang="zh-CN" altLang="en-US" b="1" dirty="0">
                <a:solidFill>
                  <a:srgbClr val="0432FF"/>
                </a:solidFill>
              </a:rPr>
              <a:t> </a:t>
            </a:r>
            <a:r>
              <a:rPr kumimoji="1" lang="en-US" altLang="zh-CN" b="1" dirty="0">
                <a:solidFill>
                  <a:srgbClr val="0432FF"/>
                </a:solidFill>
              </a:rPr>
              <a:t>5mV</a:t>
            </a:r>
            <a:r>
              <a:rPr kumimoji="1" lang="zh-CN" altLang="en-US" b="1" dirty="0">
                <a:solidFill>
                  <a:srgbClr val="0432FF"/>
                </a:solidFill>
              </a:rPr>
              <a:t> </a:t>
            </a:r>
            <a:r>
              <a:rPr kumimoji="1" lang="zh-CN" altLang="en-US" dirty="0"/>
              <a:t>时可近似</a:t>
            </a:r>
            <a:endParaRPr kumimoji="1" lang="en-US" altLang="zh-CN" dirty="0"/>
          </a:p>
        </p:txBody>
      </p:sp>
      <p:sp>
        <p:nvSpPr>
          <p:cNvPr id="23" name="文本框 22">
            <a:extLst>
              <a:ext uri="{FF2B5EF4-FFF2-40B4-BE49-F238E27FC236}">
                <a16:creationId xmlns:a16="http://schemas.microsoft.com/office/drawing/2014/main" id="{52FE2F61-9C06-D549-856F-EB6EBEA032EE}"/>
              </a:ext>
            </a:extLst>
          </p:cNvPr>
          <p:cNvSpPr txBox="1"/>
          <p:nvPr/>
        </p:nvSpPr>
        <p:spPr>
          <a:xfrm>
            <a:off x="6362700" y="1825765"/>
            <a:ext cx="457176" cy="338554"/>
          </a:xfrm>
          <a:prstGeom prst="rect">
            <a:avLst/>
          </a:prstGeom>
          <a:noFill/>
        </p:spPr>
        <p:txBody>
          <a:bodyPr wrap="none" rtlCol="0">
            <a:spAutoFit/>
          </a:bodyPr>
          <a:lstStyle/>
          <a:p>
            <a:r>
              <a:rPr kumimoji="1" lang="en-US" altLang="zh-CN" dirty="0">
                <a:solidFill>
                  <a:srgbClr val="C00000"/>
                </a:solidFill>
              </a:rPr>
              <a:t>②</a:t>
            </a:r>
            <a:endParaRPr kumimoji="1" lang="zh-CN" altLang="en-US" dirty="0">
              <a:solidFill>
                <a:srgbClr val="C00000"/>
              </a:solidFill>
            </a:endParaRPr>
          </a:p>
        </p:txBody>
      </p:sp>
      <p:sp>
        <p:nvSpPr>
          <p:cNvPr id="25" name="椭圆 24">
            <a:extLst>
              <a:ext uri="{FF2B5EF4-FFF2-40B4-BE49-F238E27FC236}">
                <a16:creationId xmlns:a16="http://schemas.microsoft.com/office/drawing/2014/main" id="{97A9B190-797E-D04B-B6F2-D4CE3E7CDF01}"/>
              </a:ext>
            </a:extLst>
          </p:cNvPr>
          <p:cNvSpPr/>
          <p:nvPr/>
        </p:nvSpPr>
        <p:spPr bwMode="auto">
          <a:xfrm>
            <a:off x="6819888" y="1866912"/>
            <a:ext cx="76176" cy="76176"/>
          </a:xfrm>
          <a:prstGeom prst="ellipse">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26" name="椭圆 25">
            <a:extLst>
              <a:ext uri="{FF2B5EF4-FFF2-40B4-BE49-F238E27FC236}">
                <a16:creationId xmlns:a16="http://schemas.microsoft.com/office/drawing/2014/main" id="{56DC1C2D-FA1D-F241-B65A-52C7A05D92B4}"/>
              </a:ext>
            </a:extLst>
          </p:cNvPr>
          <p:cNvSpPr/>
          <p:nvPr/>
        </p:nvSpPr>
        <p:spPr bwMode="auto">
          <a:xfrm>
            <a:off x="6515112" y="2699473"/>
            <a:ext cx="76176" cy="76176"/>
          </a:xfrm>
          <a:prstGeom prst="ellipse">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27" name="文本框 26">
            <a:extLst>
              <a:ext uri="{FF2B5EF4-FFF2-40B4-BE49-F238E27FC236}">
                <a16:creationId xmlns:a16="http://schemas.microsoft.com/office/drawing/2014/main" id="{7E8CA53D-53A0-684C-AD4D-AE1DE5A4A976}"/>
              </a:ext>
            </a:extLst>
          </p:cNvPr>
          <p:cNvSpPr txBox="1"/>
          <p:nvPr/>
        </p:nvSpPr>
        <p:spPr>
          <a:xfrm>
            <a:off x="6591288" y="1629166"/>
            <a:ext cx="309700" cy="338554"/>
          </a:xfrm>
          <a:prstGeom prst="rect">
            <a:avLst/>
          </a:prstGeom>
          <a:noFill/>
        </p:spPr>
        <p:txBody>
          <a:bodyPr wrap="none" rtlCol="0">
            <a:spAutoFit/>
          </a:bodyPr>
          <a:lstStyle/>
          <a:p>
            <a:r>
              <a:rPr kumimoji="1" lang="en-US" altLang="zh-CN" b="1" dirty="0">
                <a:solidFill>
                  <a:srgbClr val="C00000"/>
                </a:solidFill>
              </a:rPr>
              <a:t>A</a:t>
            </a:r>
            <a:endParaRPr kumimoji="1" lang="zh-CN" altLang="en-US" b="1" dirty="0">
              <a:solidFill>
                <a:srgbClr val="C00000"/>
              </a:solidFill>
            </a:endParaRPr>
          </a:p>
        </p:txBody>
      </p:sp>
      <p:sp>
        <p:nvSpPr>
          <p:cNvPr id="28" name="文本框 27">
            <a:extLst>
              <a:ext uri="{FF2B5EF4-FFF2-40B4-BE49-F238E27FC236}">
                <a16:creationId xmlns:a16="http://schemas.microsoft.com/office/drawing/2014/main" id="{D670284B-37C8-8F49-AC38-F98EC2857C91}"/>
              </a:ext>
            </a:extLst>
          </p:cNvPr>
          <p:cNvSpPr txBox="1"/>
          <p:nvPr/>
        </p:nvSpPr>
        <p:spPr>
          <a:xfrm>
            <a:off x="6267611" y="2541806"/>
            <a:ext cx="309700" cy="338554"/>
          </a:xfrm>
          <a:prstGeom prst="rect">
            <a:avLst/>
          </a:prstGeom>
          <a:noFill/>
        </p:spPr>
        <p:txBody>
          <a:bodyPr wrap="none" rtlCol="0">
            <a:spAutoFit/>
          </a:bodyPr>
          <a:lstStyle/>
          <a:p>
            <a:r>
              <a:rPr kumimoji="1" lang="en-US" altLang="zh-CN" b="1" dirty="0">
                <a:solidFill>
                  <a:srgbClr val="C00000"/>
                </a:solidFill>
              </a:rPr>
              <a:t>B</a:t>
            </a:r>
            <a:endParaRPr kumimoji="1" lang="zh-CN" altLang="en-US" b="1" dirty="0">
              <a:solidFill>
                <a:srgbClr val="C00000"/>
              </a:solidFill>
            </a:endParaRPr>
          </a:p>
        </p:txBody>
      </p:sp>
      <p:pic>
        <p:nvPicPr>
          <p:cNvPr id="29" name="图片 28">
            <a:extLst>
              <a:ext uri="{FF2B5EF4-FFF2-40B4-BE49-F238E27FC236}">
                <a16:creationId xmlns:a16="http://schemas.microsoft.com/office/drawing/2014/main" id="{6F3D4C5D-1019-CD42-8F1B-C2AD88CD51F5}"/>
              </a:ext>
            </a:extLst>
          </p:cNvPr>
          <p:cNvPicPr>
            <a:picLocks noChangeAspect="1"/>
          </p:cNvPicPr>
          <p:nvPr/>
        </p:nvPicPr>
        <p:blipFill>
          <a:blip r:embed="rId6"/>
          <a:stretch>
            <a:fillRect/>
          </a:stretch>
        </p:blipFill>
        <p:spPr>
          <a:xfrm>
            <a:off x="584915" y="4984681"/>
            <a:ext cx="1663700" cy="482600"/>
          </a:xfrm>
          <a:prstGeom prst="rect">
            <a:avLst/>
          </a:prstGeom>
        </p:spPr>
      </p:pic>
      <p:sp>
        <p:nvSpPr>
          <p:cNvPr id="30" name="椭圆 29">
            <a:extLst>
              <a:ext uri="{FF2B5EF4-FFF2-40B4-BE49-F238E27FC236}">
                <a16:creationId xmlns:a16="http://schemas.microsoft.com/office/drawing/2014/main" id="{06B4FB8A-3BB0-3944-A003-4A631C03BDEA}"/>
              </a:ext>
            </a:extLst>
          </p:cNvPr>
          <p:cNvSpPr/>
          <p:nvPr/>
        </p:nvSpPr>
        <p:spPr bwMode="auto">
          <a:xfrm>
            <a:off x="6515112" y="2857140"/>
            <a:ext cx="76176" cy="76176"/>
          </a:xfrm>
          <a:prstGeom prst="ellipse">
            <a:avLst/>
          </a:prstGeom>
          <a:solidFill>
            <a:srgbClr val="0432FF"/>
          </a:solid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31" name="椭圆 30">
            <a:extLst>
              <a:ext uri="{FF2B5EF4-FFF2-40B4-BE49-F238E27FC236}">
                <a16:creationId xmlns:a16="http://schemas.microsoft.com/office/drawing/2014/main" id="{647AC761-716F-AC4C-AD06-E7449A7BDC0F}"/>
              </a:ext>
            </a:extLst>
          </p:cNvPr>
          <p:cNvSpPr/>
          <p:nvPr/>
        </p:nvSpPr>
        <p:spPr bwMode="auto">
          <a:xfrm>
            <a:off x="6819888" y="2051797"/>
            <a:ext cx="76176" cy="76176"/>
          </a:xfrm>
          <a:prstGeom prst="ellipse">
            <a:avLst/>
          </a:prstGeom>
          <a:solidFill>
            <a:srgbClr val="0432FF"/>
          </a:solid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32" name="文本框 31">
            <a:extLst>
              <a:ext uri="{FF2B5EF4-FFF2-40B4-BE49-F238E27FC236}">
                <a16:creationId xmlns:a16="http://schemas.microsoft.com/office/drawing/2014/main" id="{AB4866C4-2A27-A247-B7F2-F6853912F16E}"/>
              </a:ext>
            </a:extLst>
          </p:cNvPr>
          <p:cNvSpPr txBox="1"/>
          <p:nvPr/>
        </p:nvSpPr>
        <p:spPr>
          <a:xfrm>
            <a:off x="6819888" y="2020681"/>
            <a:ext cx="293670" cy="338554"/>
          </a:xfrm>
          <a:prstGeom prst="rect">
            <a:avLst/>
          </a:prstGeom>
          <a:noFill/>
        </p:spPr>
        <p:txBody>
          <a:bodyPr wrap="none" rtlCol="0">
            <a:spAutoFit/>
          </a:bodyPr>
          <a:lstStyle/>
          <a:p>
            <a:r>
              <a:rPr kumimoji="1" lang="en-US" altLang="zh-CN" b="1" dirty="0">
                <a:solidFill>
                  <a:srgbClr val="0432FF"/>
                </a:solidFill>
              </a:rPr>
              <a:t>C</a:t>
            </a:r>
            <a:endParaRPr kumimoji="1" lang="zh-CN" altLang="en-US" b="1" dirty="0">
              <a:solidFill>
                <a:srgbClr val="0432FF"/>
              </a:solidFill>
            </a:endParaRPr>
          </a:p>
        </p:txBody>
      </p:sp>
      <p:sp>
        <p:nvSpPr>
          <p:cNvPr id="33" name="文本框 32">
            <a:extLst>
              <a:ext uri="{FF2B5EF4-FFF2-40B4-BE49-F238E27FC236}">
                <a16:creationId xmlns:a16="http://schemas.microsoft.com/office/drawing/2014/main" id="{B0CDAA45-82BE-2F4E-A158-37F629B40859}"/>
              </a:ext>
            </a:extLst>
          </p:cNvPr>
          <p:cNvSpPr txBox="1"/>
          <p:nvPr/>
        </p:nvSpPr>
        <p:spPr>
          <a:xfrm>
            <a:off x="6482553" y="2847071"/>
            <a:ext cx="314510" cy="338554"/>
          </a:xfrm>
          <a:prstGeom prst="rect">
            <a:avLst/>
          </a:prstGeom>
          <a:noFill/>
        </p:spPr>
        <p:txBody>
          <a:bodyPr wrap="none" rtlCol="0">
            <a:spAutoFit/>
          </a:bodyPr>
          <a:lstStyle/>
          <a:p>
            <a:r>
              <a:rPr kumimoji="1" lang="en-US" altLang="zh-CN" b="1" dirty="0">
                <a:solidFill>
                  <a:srgbClr val="0432FF"/>
                </a:solidFill>
              </a:rPr>
              <a:t>D</a:t>
            </a:r>
            <a:endParaRPr kumimoji="1" lang="zh-CN" altLang="en-US" b="1" dirty="0">
              <a:solidFill>
                <a:srgbClr val="0432FF"/>
              </a:solidFill>
            </a:endParaRPr>
          </a:p>
        </p:txBody>
      </p:sp>
      <p:pic>
        <p:nvPicPr>
          <p:cNvPr id="34" name="图片 33">
            <a:extLst>
              <a:ext uri="{FF2B5EF4-FFF2-40B4-BE49-F238E27FC236}">
                <a16:creationId xmlns:a16="http://schemas.microsoft.com/office/drawing/2014/main" id="{A7A20D90-F7BF-224F-B267-7402BD1C300E}"/>
              </a:ext>
            </a:extLst>
          </p:cNvPr>
          <p:cNvPicPr>
            <a:picLocks noChangeAspect="1"/>
          </p:cNvPicPr>
          <p:nvPr/>
        </p:nvPicPr>
        <p:blipFill>
          <a:blip r:embed="rId7"/>
          <a:stretch>
            <a:fillRect/>
          </a:stretch>
        </p:blipFill>
        <p:spPr>
          <a:xfrm>
            <a:off x="1388330" y="5520154"/>
            <a:ext cx="850900" cy="622300"/>
          </a:xfrm>
          <a:prstGeom prst="rect">
            <a:avLst/>
          </a:prstGeom>
        </p:spPr>
      </p:pic>
      <p:sp>
        <p:nvSpPr>
          <p:cNvPr id="35" name="右大括号 34">
            <a:extLst>
              <a:ext uri="{FF2B5EF4-FFF2-40B4-BE49-F238E27FC236}">
                <a16:creationId xmlns:a16="http://schemas.microsoft.com/office/drawing/2014/main" id="{A5435380-3BAA-114E-A30E-9E6532B42B54}"/>
              </a:ext>
            </a:extLst>
          </p:cNvPr>
          <p:cNvSpPr/>
          <p:nvPr/>
        </p:nvSpPr>
        <p:spPr bwMode="auto">
          <a:xfrm>
            <a:off x="2295704" y="5181600"/>
            <a:ext cx="209192" cy="762000"/>
          </a:xfrm>
          <a:prstGeom prst="rightBrac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pic>
        <p:nvPicPr>
          <p:cNvPr id="36" name="图片 35">
            <a:extLst>
              <a:ext uri="{FF2B5EF4-FFF2-40B4-BE49-F238E27FC236}">
                <a16:creationId xmlns:a16="http://schemas.microsoft.com/office/drawing/2014/main" id="{53CC36CC-470A-FA4D-A938-D83B574F0CD5}"/>
              </a:ext>
            </a:extLst>
          </p:cNvPr>
          <p:cNvPicPr>
            <a:picLocks noChangeAspect="1"/>
          </p:cNvPicPr>
          <p:nvPr/>
        </p:nvPicPr>
        <p:blipFill>
          <a:blip r:embed="rId8"/>
          <a:stretch>
            <a:fillRect/>
          </a:stretch>
        </p:blipFill>
        <p:spPr>
          <a:xfrm>
            <a:off x="2617452" y="5245578"/>
            <a:ext cx="1878348" cy="648884"/>
          </a:xfrm>
          <a:prstGeom prst="rect">
            <a:avLst/>
          </a:prstGeom>
        </p:spPr>
      </p:pic>
      <p:pic>
        <p:nvPicPr>
          <p:cNvPr id="37" name="图片 36">
            <a:extLst>
              <a:ext uri="{FF2B5EF4-FFF2-40B4-BE49-F238E27FC236}">
                <a16:creationId xmlns:a16="http://schemas.microsoft.com/office/drawing/2014/main" id="{ECC23084-B390-A540-92B9-891743A91D0B}"/>
              </a:ext>
            </a:extLst>
          </p:cNvPr>
          <p:cNvPicPr>
            <a:picLocks noChangeAspect="1"/>
          </p:cNvPicPr>
          <p:nvPr/>
        </p:nvPicPr>
        <p:blipFill>
          <a:blip r:embed="rId9"/>
          <a:stretch>
            <a:fillRect/>
          </a:stretch>
        </p:blipFill>
        <p:spPr>
          <a:xfrm>
            <a:off x="4837967" y="5251216"/>
            <a:ext cx="1517650" cy="594324"/>
          </a:xfrm>
          <a:prstGeom prst="rect">
            <a:avLst/>
          </a:prstGeom>
        </p:spPr>
      </p:pic>
      <p:sp>
        <p:nvSpPr>
          <p:cNvPr id="38" name="右箭头 37">
            <a:extLst>
              <a:ext uri="{FF2B5EF4-FFF2-40B4-BE49-F238E27FC236}">
                <a16:creationId xmlns:a16="http://schemas.microsoft.com/office/drawing/2014/main" id="{1C19C3B5-849C-1F47-B1AB-14CEBF6F6818}"/>
              </a:ext>
            </a:extLst>
          </p:cNvPr>
          <p:cNvSpPr/>
          <p:nvPr/>
        </p:nvSpPr>
        <p:spPr bwMode="auto">
          <a:xfrm>
            <a:off x="4492686" y="5460831"/>
            <a:ext cx="304800" cy="118646"/>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39" name="矩形 38">
            <a:extLst>
              <a:ext uri="{FF2B5EF4-FFF2-40B4-BE49-F238E27FC236}">
                <a16:creationId xmlns:a16="http://schemas.microsoft.com/office/drawing/2014/main" id="{DB6E7467-3620-F444-88C7-51DE61C82D08}"/>
              </a:ext>
            </a:extLst>
          </p:cNvPr>
          <p:cNvSpPr/>
          <p:nvPr/>
        </p:nvSpPr>
        <p:spPr bwMode="auto">
          <a:xfrm>
            <a:off x="5862458" y="5225981"/>
            <a:ext cx="233542" cy="605323"/>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42" name="文本框 41">
            <a:extLst>
              <a:ext uri="{FF2B5EF4-FFF2-40B4-BE49-F238E27FC236}">
                <a16:creationId xmlns:a16="http://schemas.microsoft.com/office/drawing/2014/main" id="{1AAE5300-4B50-8D47-BD92-6EA30253E062}"/>
              </a:ext>
            </a:extLst>
          </p:cNvPr>
          <p:cNvSpPr txBox="1"/>
          <p:nvPr/>
        </p:nvSpPr>
        <p:spPr>
          <a:xfrm>
            <a:off x="6901254" y="1744797"/>
            <a:ext cx="470000" cy="338554"/>
          </a:xfrm>
          <a:prstGeom prst="rect">
            <a:avLst/>
          </a:prstGeom>
          <a:noFill/>
        </p:spPr>
        <p:txBody>
          <a:bodyPr wrap="none" rtlCol="0">
            <a:spAutoFit/>
          </a:bodyPr>
          <a:lstStyle/>
          <a:p>
            <a:r>
              <a:rPr kumimoji="1" lang="en-US" altLang="zh-CN" dirty="0">
                <a:solidFill>
                  <a:srgbClr val="0432FF"/>
                </a:solidFill>
              </a:rPr>
              <a:t>③</a:t>
            </a:r>
            <a:endParaRPr kumimoji="1" lang="zh-CN" altLang="en-US" dirty="0">
              <a:solidFill>
                <a:srgbClr val="0432FF"/>
              </a:solidFill>
            </a:endParaRPr>
          </a:p>
        </p:txBody>
      </p:sp>
      <p:pic>
        <p:nvPicPr>
          <p:cNvPr id="43" name="图片 42">
            <a:extLst>
              <a:ext uri="{FF2B5EF4-FFF2-40B4-BE49-F238E27FC236}">
                <a16:creationId xmlns:a16="http://schemas.microsoft.com/office/drawing/2014/main" id="{EF96FF99-D0CD-B844-A783-8AA216D43F1B}"/>
              </a:ext>
            </a:extLst>
          </p:cNvPr>
          <p:cNvPicPr>
            <a:picLocks noChangeAspect="1"/>
          </p:cNvPicPr>
          <p:nvPr/>
        </p:nvPicPr>
        <p:blipFill>
          <a:blip r:embed="rId10"/>
          <a:stretch>
            <a:fillRect/>
          </a:stretch>
        </p:blipFill>
        <p:spPr>
          <a:xfrm>
            <a:off x="5472829" y="6067709"/>
            <a:ext cx="762716" cy="594324"/>
          </a:xfrm>
          <a:prstGeom prst="rect">
            <a:avLst/>
          </a:prstGeom>
          <a:ln>
            <a:solidFill>
              <a:srgbClr val="C00000"/>
            </a:solidFill>
          </a:ln>
        </p:spPr>
      </p:pic>
      <p:sp>
        <p:nvSpPr>
          <p:cNvPr id="44" name="文本框 43">
            <a:extLst>
              <a:ext uri="{FF2B5EF4-FFF2-40B4-BE49-F238E27FC236}">
                <a16:creationId xmlns:a16="http://schemas.microsoft.com/office/drawing/2014/main" id="{60ADD4C6-266D-194D-B232-01FFB2B8F3CC}"/>
              </a:ext>
            </a:extLst>
          </p:cNvPr>
          <p:cNvSpPr txBox="1"/>
          <p:nvPr/>
        </p:nvSpPr>
        <p:spPr>
          <a:xfrm>
            <a:off x="4781491" y="6252186"/>
            <a:ext cx="800219" cy="338554"/>
          </a:xfrm>
          <a:prstGeom prst="rect">
            <a:avLst/>
          </a:prstGeom>
          <a:noFill/>
        </p:spPr>
        <p:txBody>
          <a:bodyPr wrap="none" rtlCol="0">
            <a:spAutoFit/>
          </a:bodyPr>
          <a:lstStyle/>
          <a:p>
            <a:r>
              <a:rPr kumimoji="1" lang="zh-CN" altLang="en-US" dirty="0"/>
              <a:t>定义：</a:t>
            </a:r>
          </a:p>
        </p:txBody>
      </p:sp>
      <p:sp>
        <p:nvSpPr>
          <p:cNvPr id="45" name="灯片编号占位符 1">
            <a:extLst>
              <a:ext uri="{FF2B5EF4-FFF2-40B4-BE49-F238E27FC236}">
                <a16:creationId xmlns:a16="http://schemas.microsoft.com/office/drawing/2014/main" id="{86BE8D71-AA66-CC4B-9F52-688CF21CAB7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41</a:t>
            </a:fld>
            <a:endParaRPr lang="en-US" altLang="zh-CN" dirty="0"/>
          </a:p>
        </p:txBody>
      </p:sp>
      <p:sp>
        <p:nvSpPr>
          <p:cNvPr id="2" name="矩形 1">
            <a:extLst>
              <a:ext uri="{FF2B5EF4-FFF2-40B4-BE49-F238E27FC236}">
                <a16:creationId xmlns:a16="http://schemas.microsoft.com/office/drawing/2014/main" id="{2008A1DD-D482-73BF-DB0B-F463DD23484E}"/>
              </a:ext>
            </a:extLst>
          </p:cNvPr>
          <p:cNvSpPr/>
          <p:nvPr/>
        </p:nvSpPr>
        <p:spPr bwMode="auto">
          <a:xfrm>
            <a:off x="122358" y="6142454"/>
            <a:ext cx="3297403" cy="519579"/>
          </a:xfrm>
          <a:prstGeom prst="rect">
            <a:avLst/>
          </a:prstGeom>
          <a:noFill/>
          <a:ln w="127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pic>
        <p:nvPicPr>
          <p:cNvPr id="3" name="图片 2">
            <a:extLst>
              <a:ext uri="{FF2B5EF4-FFF2-40B4-BE49-F238E27FC236}">
                <a16:creationId xmlns:a16="http://schemas.microsoft.com/office/drawing/2014/main" id="{93FFC717-D4A0-6365-D62D-6932255B4AA8}"/>
              </a:ext>
            </a:extLst>
          </p:cNvPr>
          <p:cNvPicPr>
            <a:picLocks noChangeAspect="1"/>
          </p:cNvPicPr>
          <p:nvPr/>
        </p:nvPicPr>
        <p:blipFill>
          <a:blip r:embed="rId11"/>
          <a:stretch>
            <a:fillRect/>
          </a:stretch>
        </p:blipFill>
        <p:spPr>
          <a:xfrm>
            <a:off x="3296428" y="4704330"/>
            <a:ext cx="3002115" cy="452525"/>
          </a:xfrm>
          <a:prstGeom prst="rect">
            <a:avLst/>
          </a:prstGeom>
          <a:ln>
            <a:solidFill>
              <a:srgbClr val="0432FF"/>
            </a:solidFill>
          </a:ln>
        </p:spPr>
      </p:pic>
      <p:sp>
        <p:nvSpPr>
          <p:cNvPr id="4" name="文本框 3">
            <a:extLst>
              <a:ext uri="{FF2B5EF4-FFF2-40B4-BE49-F238E27FC236}">
                <a16:creationId xmlns:a16="http://schemas.microsoft.com/office/drawing/2014/main" id="{05543708-DFF9-73A9-9E9F-25A268B7D4EB}"/>
              </a:ext>
            </a:extLst>
          </p:cNvPr>
          <p:cNvSpPr txBox="1"/>
          <p:nvPr/>
        </p:nvSpPr>
        <p:spPr>
          <a:xfrm>
            <a:off x="7086588" y="4081736"/>
            <a:ext cx="1041760" cy="338554"/>
          </a:xfrm>
          <a:prstGeom prst="rect">
            <a:avLst/>
          </a:prstGeom>
          <a:noFill/>
          <a:ln>
            <a:solidFill>
              <a:srgbClr val="0432FF"/>
            </a:solidFill>
          </a:ln>
        </p:spPr>
        <p:txBody>
          <a:bodyPr wrap="none" rtlCol="0">
            <a:spAutoFit/>
          </a:bodyPr>
          <a:lstStyle/>
          <a:p>
            <a:r>
              <a:rPr kumimoji="1" lang="en-US" altLang="zh-CN" b="1" i="1" dirty="0">
                <a:solidFill>
                  <a:srgbClr val="0432FF"/>
                </a:solidFill>
                <a:latin typeface="Times New Roman" panose="02020603050405020304" pitchFamily="18" charset="0"/>
                <a:cs typeface="Times New Roman" panose="02020603050405020304" pitchFamily="18" charset="0"/>
              </a:rPr>
              <a:t>V</a:t>
            </a:r>
            <a:r>
              <a:rPr kumimoji="1" lang="en-US" altLang="zh-CN" b="1" baseline="-25000" dirty="0">
                <a:solidFill>
                  <a:srgbClr val="0432FF"/>
                </a:solidFill>
                <a:latin typeface="Times New Roman" panose="02020603050405020304" pitchFamily="18" charset="0"/>
                <a:cs typeface="Times New Roman" panose="02020603050405020304" pitchFamily="18" charset="0"/>
              </a:rPr>
              <a:t>D</a:t>
            </a:r>
            <a:r>
              <a:rPr kumimoji="1" lang="en-US" altLang="zh-CN" b="1" dirty="0">
                <a:solidFill>
                  <a:srgbClr val="0432FF"/>
                </a:solidFill>
                <a:latin typeface="Times New Roman" panose="02020603050405020304" pitchFamily="18" charset="0"/>
                <a:cs typeface="Times New Roman" panose="02020603050405020304" pitchFamily="18" charset="0"/>
              </a:rPr>
              <a:t>~ 0.7 V</a:t>
            </a:r>
            <a:endParaRPr kumimoji="1" lang="zh-CN" altLang="en-US" b="1" dirty="0">
              <a:solidFill>
                <a:srgbClr val="0432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12650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898C38C-7435-D340-9333-4D99A6C7AD6A}"/>
              </a:ext>
            </a:extLst>
          </p:cNvPr>
          <p:cNvPicPr>
            <a:picLocks noChangeAspect="1"/>
          </p:cNvPicPr>
          <p:nvPr/>
        </p:nvPicPr>
        <p:blipFill>
          <a:blip r:embed="rId2"/>
          <a:stretch>
            <a:fillRect/>
          </a:stretch>
        </p:blipFill>
        <p:spPr>
          <a:xfrm>
            <a:off x="3357562" y="0"/>
            <a:ext cx="5786438" cy="6858000"/>
          </a:xfrm>
          <a:prstGeom prst="rect">
            <a:avLst/>
          </a:prstGeom>
        </p:spPr>
      </p:pic>
      <p:sp>
        <p:nvSpPr>
          <p:cNvPr id="18" name="文本框 17">
            <a:extLst>
              <a:ext uri="{FF2B5EF4-FFF2-40B4-BE49-F238E27FC236}">
                <a16:creationId xmlns:a16="http://schemas.microsoft.com/office/drawing/2014/main" id="{4A738886-8D43-6040-A9C0-29F44091BCDE}"/>
              </a:ext>
            </a:extLst>
          </p:cNvPr>
          <p:cNvSpPr txBox="1"/>
          <p:nvPr/>
        </p:nvSpPr>
        <p:spPr>
          <a:xfrm>
            <a:off x="4596063" y="240566"/>
            <a:ext cx="2646878" cy="338554"/>
          </a:xfrm>
          <a:prstGeom prst="rect">
            <a:avLst/>
          </a:prstGeom>
          <a:noFill/>
        </p:spPr>
        <p:txBody>
          <a:bodyPr wrap="none" rtlCol="0">
            <a:spAutoFit/>
          </a:bodyPr>
          <a:lstStyle/>
          <a:p>
            <a:r>
              <a:rPr kumimoji="1" lang="zh-CN" altLang="en-US" dirty="0">
                <a:solidFill>
                  <a:srgbClr val="C00000"/>
                </a:solidFill>
              </a:rPr>
              <a:t>二极管的电压电流约束关系</a:t>
            </a:r>
          </a:p>
        </p:txBody>
      </p:sp>
      <p:cxnSp>
        <p:nvCxnSpPr>
          <p:cNvPr id="20" name="直线箭头连接符 19">
            <a:extLst>
              <a:ext uri="{FF2B5EF4-FFF2-40B4-BE49-F238E27FC236}">
                <a16:creationId xmlns:a16="http://schemas.microsoft.com/office/drawing/2014/main" id="{2D44F8EF-A682-3F4D-A5EF-A3FEE4EE5014}"/>
              </a:ext>
            </a:extLst>
          </p:cNvPr>
          <p:cNvCxnSpPr/>
          <p:nvPr/>
        </p:nvCxnSpPr>
        <p:spPr bwMode="auto">
          <a:xfrm>
            <a:off x="6400800" y="572703"/>
            <a:ext cx="609600" cy="551247"/>
          </a:xfrm>
          <a:prstGeom prst="straightConnector1">
            <a:avLst/>
          </a:prstGeom>
          <a:solidFill>
            <a:schemeClr val="accent1"/>
          </a:solidFill>
          <a:ln w="9525"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椭圆 24">
            <a:extLst>
              <a:ext uri="{FF2B5EF4-FFF2-40B4-BE49-F238E27FC236}">
                <a16:creationId xmlns:a16="http://schemas.microsoft.com/office/drawing/2014/main" id="{97A9B190-797E-D04B-B6F2-D4CE3E7CDF01}"/>
              </a:ext>
            </a:extLst>
          </p:cNvPr>
          <p:cNvSpPr/>
          <p:nvPr/>
        </p:nvSpPr>
        <p:spPr bwMode="auto">
          <a:xfrm>
            <a:off x="6819888" y="1866912"/>
            <a:ext cx="76176" cy="76176"/>
          </a:xfrm>
          <a:prstGeom prst="ellipse">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26" name="椭圆 25">
            <a:extLst>
              <a:ext uri="{FF2B5EF4-FFF2-40B4-BE49-F238E27FC236}">
                <a16:creationId xmlns:a16="http://schemas.microsoft.com/office/drawing/2014/main" id="{56DC1C2D-FA1D-F241-B65A-52C7A05D92B4}"/>
              </a:ext>
            </a:extLst>
          </p:cNvPr>
          <p:cNvSpPr/>
          <p:nvPr/>
        </p:nvSpPr>
        <p:spPr bwMode="auto">
          <a:xfrm>
            <a:off x="6515112" y="2699473"/>
            <a:ext cx="76176" cy="76176"/>
          </a:xfrm>
          <a:prstGeom prst="ellipse">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27" name="文本框 26">
            <a:extLst>
              <a:ext uri="{FF2B5EF4-FFF2-40B4-BE49-F238E27FC236}">
                <a16:creationId xmlns:a16="http://schemas.microsoft.com/office/drawing/2014/main" id="{7E8CA53D-53A0-684C-AD4D-AE1DE5A4A976}"/>
              </a:ext>
            </a:extLst>
          </p:cNvPr>
          <p:cNvSpPr txBox="1"/>
          <p:nvPr/>
        </p:nvSpPr>
        <p:spPr>
          <a:xfrm>
            <a:off x="6591288" y="1629166"/>
            <a:ext cx="309700" cy="338554"/>
          </a:xfrm>
          <a:prstGeom prst="rect">
            <a:avLst/>
          </a:prstGeom>
          <a:noFill/>
        </p:spPr>
        <p:txBody>
          <a:bodyPr wrap="none" rtlCol="0">
            <a:spAutoFit/>
          </a:bodyPr>
          <a:lstStyle/>
          <a:p>
            <a:r>
              <a:rPr kumimoji="1" lang="en-US" altLang="zh-CN" b="1" dirty="0">
                <a:solidFill>
                  <a:srgbClr val="C00000"/>
                </a:solidFill>
              </a:rPr>
              <a:t>A</a:t>
            </a:r>
            <a:endParaRPr kumimoji="1" lang="zh-CN" altLang="en-US" b="1" dirty="0">
              <a:solidFill>
                <a:srgbClr val="C00000"/>
              </a:solidFill>
            </a:endParaRPr>
          </a:p>
        </p:txBody>
      </p:sp>
      <p:sp>
        <p:nvSpPr>
          <p:cNvPr id="28" name="文本框 27">
            <a:extLst>
              <a:ext uri="{FF2B5EF4-FFF2-40B4-BE49-F238E27FC236}">
                <a16:creationId xmlns:a16="http://schemas.microsoft.com/office/drawing/2014/main" id="{D670284B-37C8-8F49-AC38-F98EC2857C91}"/>
              </a:ext>
            </a:extLst>
          </p:cNvPr>
          <p:cNvSpPr txBox="1"/>
          <p:nvPr/>
        </p:nvSpPr>
        <p:spPr>
          <a:xfrm>
            <a:off x="6267611" y="2541806"/>
            <a:ext cx="309700" cy="338554"/>
          </a:xfrm>
          <a:prstGeom prst="rect">
            <a:avLst/>
          </a:prstGeom>
          <a:noFill/>
        </p:spPr>
        <p:txBody>
          <a:bodyPr wrap="none" rtlCol="0">
            <a:spAutoFit/>
          </a:bodyPr>
          <a:lstStyle/>
          <a:p>
            <a:r>
              <a:rPr kumimoji="1" lang="en-US" altLang="zh-CN" b="1" dirty="0">
                <a:solidFill>
                  <a:srgbClr val="C00000"/>
                </a:solidFill>
              </a:rPr>
              <a:t>B</a:t>
            </a:r>
            <a:endParaRPr kumimoji="1" lang="zh-CN" altLang="en-US" b="1" dirty="0">
              <a:solidFill>
                <a:srgbClr val="C00000"/>
              </a:solidFill>
            </a:endParaRPr>
          </a:p>
        </p:txBody>
      </p:sp>
      <p:sp>
        <p:nvSpPr>
          <p:cNvPr id="30" name="椭圆 29">
            <a:extLst>
              <a:ext uri="{FF2B5EF4-FFF2-40B4-BE49-F238E27FC236}">
                <a16:creationId xmlns:a16="http://schemas.microsoft.com/office/drawing/2014/main" id="{06B4FB8A-3BB0-3944-A003-4A631C03BDEA}"/>
              </a:ext>
            </a:extLst>
          </p:cNvPr>
          <p:cNvSpPr/>
          <p:nvPr/>
        </p:nvSpPr>
        <p:spPr bwMode="auto">
          <a:xfrm>
            <a:off x="6515112" y="2857140"/>
            <a:ext cx="76176" cy="76176"/>
          </a:xfrm>
          <a:prstGeom prst="ellipse">
            <a:avLst/>
          </a:prstGeom>
          <a:solidFill>
            <a:srgbClr val="0432FF"/>
          </a:solid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31" name="椭圆 30">
            <a:extLst>
              <a:ext uri="{FF2B5EF4-FFF2-40B4-BE49-F238E27FC236}">
                <a16:creationId xmlns:a16="http://schemas.microsoft.com/office/drawing/2014/main" id="{647AC761-716F-AC4C-AD06-E7449A7BDC0F}"/>
              </a:ext>
            </a:extLst>
          </p:cNvPr>
          <p:cNvSpPr/>
          <p:nvPr/>
        </p:nvSpPr>
        <p:spPr bwMode="auto">
          <a:xfrm>
            <a:off x="6819888" y="2051797"/>
            <a:ext cx="76176" cy="76176"/>
          </a:xfrm>
          <a:prstGeom prst="ellipse">
            <a:avLst/>
          </a:prstGeom>
          <a:solidFill>
            <a:srgbClr val="0432FF"/>
          </a:solid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32" name="文本框 31">
            <a:extLst>
              <a:ext uri="{FF2B5EF4-FFF2-40B4-BE49-F238E27FC236}">
                <a16:creationId xmlns:a16="http://schemas.microsoft.com/office/drawing/2014/main" id="{AB4866C4-2A27-A247-B7F2-F6853912F16E}"/>
              </a:ext>
            </a:extLst>
          </p:cNvPr>
          <p:cNvSpPr txBox="1"/>
          <p:nvPr/>
        </p:nvSpPr>
        <p:spPr>
          <a:xfrm>
            <a:off x="6819888" y="2020681"/>
            <a:ext cx="293670" cy="338554"/>
          </a:xfrm>
          <a:prstGeom prst="rect">
            <a:avLst/>
          </a:prstGeom>
          <a:noFill/>
        </p:spPr>
        <p:txBody>
          <a:bodyPr wrap="none" rtlCol="0">
            <a:spAutoFit/>
          </a:bodyPr>
          <a:lstStyle/>
          <a:p>
            <a:r>
              <a:rPr kumimoji="1" lang="en-US" altLang="zh-CN" b="1" dirty="0">
                <a:solidFill>
                  <a:srgbClr val="0432FF"/>
                </a:solidFill>
              </a:rPr>
              <a:t>C</a:t>
            </a:r>
            <a:endParaRPr kumimoji="1" lang="zh-CN" altLang="en-US" b="1" dirty="0">
              <a:solidFill>
                <a:srgbClr val="0432FF"/>
              </a:solidFill>
            </a:endParaRPr>
          </a:p>
        </p:txBody>
      </p:sp>
      <p:sp>
        <p:nvSpPr>
          <p:cNvPr id="33" name="文本框 32">
            <a:extLst>
              <a:ext uri="{FF2B5EF4-FFF2-40B4-BE49-F238E27FC236}">
                <a16:creationId xmlns:a16="http://schemas.microsoft.com/office/drawing/2014/main" id="{B0CDAA45-82BE-2F4E-A158-37F629B40859}"/>
              </a:ext>
            </a:extLst>
          </p:cNvPr>
          <p:cNvSpPr txBox="1"/>
          <p:nvPr/>
        </p:nvSpPr>
        <p:spPr>
          <a:xfrm>
            <a:off x="6482553" y="2847071"/>
            <a:ext cx="314510" cy="338554"/>
          </a:xfrm>
          <a:prstGeom prst="rect">
            <a:avLst/>
          </a:prstGeom>
          <a:noFill/>
        </p:spPr>
        <p:txBody>
          <a:bodyPr wrap="none" rtlCol="0">
            <a:spAutoFit/>
          </a:bodyPr>
          <a:lstStyle/>
          <a:p>
            <a:r>
              <a:rPr kumimoji="1" lang="en-US" altLang="zh-CN" b="1" dirty="0">
                <a:solidFill>
                  <a:srgbClr val="0432FF"/>
                </a:solidFill>
              </a:rPr>
              <a:t>D</a:t>
            </a:r>
            <a:endParaRPr kumimoji="1" lang="zh-CN" altLang="en-US" b="1" dirty="0">
              <a:solidFill>
                <a:srgbClr val="0432FF"/>
              </a:solidFill>
            </a:endParaRPr>
          </a:p>
        </p:txBody>
      </p:sp>
      <p:pic>
        <p:nvPicPr>
          <p:cNvPr id="37" name="图片 36">
            <a:extLst>
              <a:ext uri="{FF2B5EF4-FFF2-40B4-BE49-F238E27FC236}">
                <a16:creationId xmlns:a16="http://schemas.microsoft.com/office/drawing/2014/main" id="{ECC23084-B390-A540-92B9-891743A91D0B}"/>
              </a:ext>
            </a:extLst>
          </p:cNvPr>
          <p:cNvPicPr>
            <a:picLocks noChangeAspect="1"/>
          </p:cNvPicPr>
          <p:nvPr/>
        </p:nvPicPr>
        <p:blipFill>
          <a:blip r:embed="rId3"/>
          <a:stretch>
            <a:fillRect/>
          </a:stretch>
        </p:blipFill>
        <p:spPr>
          <a:xfrm>
            <a:off x="562483" y="1991148"/>
            <a:ext cx="1517650" cy="594324"/>
          </a:xfrm>
          <a:prstGeom prst="rect">
            <a:avLst/>
          </a:prstGeom>
        </p:spPr>
      </p:pic>
      <p:sp>
        <p:nvSpPr>
          <p:cNvPr id="39" name="矩形 38">
            <a:extLst>
              <a:ext uri="{FF2B5EF4-FFF2-40B4-BE49-F238E27FC236}">
                <a16:creationId xmlns:a16="http://schemas.microsoft.com/office/drawing/2014/main" id="{DB6E7467-3620-F444-88C7-51DE61C82D08}"/>
              </a:ext>
            </a:extLst>
          </p:cNvPr>
          <p:cNvSpPr/>
          <p:nvPr/>
        </p:nvSpPr>
        <p:spPr bwMode="auto">
          <a:xfrm>
            <a:off x="1586974" y="1965913"/>
            <a:ext cx="233542" cy="605323"/>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pic>
        <p:nvPicPr>
          <p:cNvPr id="3" name="图片 2">
            <a:extLst>
              <a:ext uri="{FF2B5EF4-FFF2-40B4-BE49-F238E27FC236}">
                <a16:creationId xmlns:a16="http://schemas.microsoft.com/office/drawing/2014/main" id="{B3F4E368-DEA8-7D43-BE7F-E35EDFA19722}"/>
              </a:ext>
            </a:extLst>
          </p:cNvPr>
          <p:cNvPicPr>
            <a:picLocks noChangeAspect="1"/>
          </p:cNvPicPr>
          <p:nvPr/>
        </p:nvPicPr>
        <p:blipFill>
          <a:blip r:embed="rId4"/>
          <a:stretch>
            <a:fillRect/>
          </a:stretch>
        </p:blipFill>
        <p:spPr>
          <a:xfrm>
            <a:off x="253064" y="5215915"/>
            <a:ext cx="3052874" cy="1579073"/>
          </a:xfrm>
          <a:prstGeom prst="rect">
            <a:avLst/>
          </a:prstGeom>
        </p:spPr>
      </p:pic>
      <p:pic>
        <p:nvPicPr>
          <p:cNvPr id="40" name="图片 39">
            <a:extLst>
              <a:ext uri="{FF2B5EF4-FFF2-40B4-BE49-F238E27FC236}">
                <a16:creationId xmlns:a16="http://schemas.microsoft.com/office/drawing/2014/main" id="{01E6BA28-B078-2A4A-B50D-AB183E0C828C}"/>
              </a:ext>
            </a:extLst>
          </p:cNvPr>
          <p:cNvPicPr>
            <a:picLocks noChangeAspect="1"/>
          </p:cNvPicPr>
          <p:nvPr/>
        </p:nvPicPr>
        <p:blipFill>
          <a:blip r:embed="rId5"/>
          <a:stretch>
            <a:fillRect/>
          </a:stretch>
        </p:blipFill>
        <p:spPr>
          <a:xfrm>
            <a:off x="0" y="228600"/>
            <a:ext cx="3382915" cy="1676400"/>
          </a:xfrm>
          <a:prstGeom prst="rect">
            <a:avLst/>
          </a:prstGeom>
        </p:spPr>
      </p:pic>
      <p:sp>
        <p:nvSpPr>
          <p:cNvPr id="41" name="椭圆 40">
            <a:extLst>
              <a:ext uri="{FF2B5EF4-FFF2-40B4-BE49-F238E27FC236}">
                <a16:creationId xmlns:a16="http://schemas.microsoft.com/office/drawing/2014/main" id="{41975370-18B0-BA49-B0F1-959940543FBD}"/>
              </a:ext>
            </a:extLst>
          </p:cNvPr>
          <p:cNvSpPr/>
          <p:nvPr/>
        </p:nvSpPr>
        <p:spPr bwMode="auto">
          <a:xfrm>
            <a:off x="-13636" y="952500"/>
            <a:ext cx="533400" cy="342900"/>
          </a:xfrm>
          <a:prstGeom prst="ellips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42" name="椭圆 41">
            <a:extLst>
              <a:ext uri="{FF2B5EF4-FFF2-40B4-BE49-F238E27FC236}">
                <a16:creationId xmlns:a16="http://schemas.microsoft.com/office/drawing/2014/main" id="{B3A6C9E6-9972-2B42-81AC-0A8893B349CA}"/>
              </a:ext>
            </a:extLst>
          </p:cNvPr>
          <p:cNvSpPr/>
          <p:nvPr/>
        </p:nvSpPr>
        <p:spPr bwMode="auto">
          <a:xfrm>
            <a:off x="2971800" y="1066800"/>
            <a:ext cx="533400" cy="342900"/>
          </a:xfrm>
          <a:prstGeom prst="ellipse">
            <a:avLst/>
          </a:prstGeom>
          <a:no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43" name="椭圆 42">
            <a:extLst>
              <a:ext uri="{FF2B5EF4-FFF2-40B4-BE49-F238E27FC236}">
                <a16:creationId xmlns:a16="http://schemas.microsoft.com/office/drawing/2014/main" id="{3773C18F-0A33-7441-9AC6-6CF61F859275}"/>
              </a:ext>
            </a:extLst>
          </p:cNvPr>
          <p:cNvSpPr/>
          <p:nvPr/>
        </p:nvSpPr>
        <p:spPr bwMode="auto">
          <a:xfrm>
            <a:off x="2133600" y="229803"/>
            <a:ext cx="533400" cy="342900"/>
          </a:xfrm>
          <a:prstGeom prst="ellipse">
            <a:avLst/>
          </a:prstGeom>
          <a:no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4" name="文本框 3">
            <a:extLst>
              <a:ext uri="{FF2B5EF4-FFF2-40B4-BE49-F238E27FC236}">
                <a16:creationId xmlns:a16="http://schemas.microsoft.com/office/drawing/2014/main" id="{CD8739A4-EB13-7942-B00F-AEF91549975A}"/>
              </a:ext>
            </a:extLst>
          </p:cNvPr>
          <p:cNvSpPr txBox="1"/>
          <p:nvPr/>
        </p:nvSpPr>
        <p:spPr>
          <a:xfrm>
            <a:off x="84445" y="2661370"/>
            <a:ext cx="3616478" cy="2554545"/>
          </a:xfrm>
          <a:prstGeom prst="rect">
            <a:avLst/>
          </a:prstGeom>
          <a:noFill/>
        </p:spPr>
        <p:txBody>
          <a:bodyPr wrap="square" rtlCol="0">
            <a:spAutoFit/>
          </a:bodyPr>
          <a:lstStyle/>
          <a:p>
            <a:r>
              <a:rPr kumimoji="1" lang="zh-CN" altLang="en-US" dirty="0">
                <a:solidFill>
                  <a:srgbClr val="C00000"/>
                </a:solidFill>
              </a:rPr>
              <a:t>有微小变化量时的分析方法</a:t>
            </a:r>
            <a:r>
              <a:rPr kumimoji="1" lang="zh-CN" altLang="en-US" dirty="0"/>
              <a:t>：因为输入总量是</a:t>
            </a:r>
            <a:r>
              <a:rPr kumimoji="1" lang="zh-CN" altLang="en-US" dirty="0">
                <a:solidFill>
                  <a:srgbClr val="0432FF"/>
                </a:solidFill>
              </a:rPr>
              <a:t>直流</a:t>
            </a:r>
            <a:r>
              <a:rPr kumimoji="1" lang="zh-CN" altLang="en-US" dirty="0"/>
              <a:t>和</a:t>
            </a:r>
            <a:r>
              <a:rPr kumimoji="1" lang="zh-CN" altLang="en-US" dirty="0">
                <a:solidFill>
                  <a:srgbClr val="0432FF"/>
                </a:solidFill>
              </a:rPr>
              <a:t>小信号变化量</a:t>
            </a:r>
            <a:r>
              <a:rPr kumimoji="1" lang="zh-CN" altLang="en-US" dirty="0"/>
              <a:t>的线性叠加，所以</a:t>
            </a:r>
            <a:endParaRPr kumimoji="1" lang="en-US" altLang="zh-CN" dirty="0"/>
          </a:p>
          <a:p>
            <a:r>
              <a:rPr kumimoji="1" lang="en-US" altLang="zh-CN" dirty="0"/>
              <a:t>①</a:t>
            </a:r>
            <a:r>
              <a:rPr kumimoji="1" lang="zh-CN" altLang="en-US" dirty="0"/>
              <a:t>先做直流分析（</a:t>
            </a:r>
            <a:r>
              <a:rPr kumimoji="1" lang="en-US" altLang="zh-CN" dirty="0"/>
              <a:t>turn</a:t>
            </a:r>
            <a:r>
              <a:rPr kumimoji="1" lang="zh-CN" altLang="en-US" dirty="0"/>
              <a:t> </a:t>
            </a:r>
            <a:r>
              <a:rPr kumimoji="1" lang="en-US" altLang="zh-CN" dirty="0"/>
              <a:t>off</a:t>
            </a:r>
            <a:r>
              <a:rPr kumimoji="1" lang="zh-CN" altLang="en-US" dirty="0"/>
              <a:t> </a:t>
            </a:r>
            <a:r>
              <a:rPr kumimoji="1" lang="en-US" altLang="zh-CN" dirty="0">
                <a:solidFill>
                  <a:srgbClr val="C00000"/>
                </a:solidFill>
              </a:rPr>
              <a:t>ΔV</a:t>
            </a:r>
            <a:r>
              <a:rPr kumimoji="1" lang="en-US" altLang="zh-CN" baseline="-25000" dirty="0">
                <a:solidFill>
                  <a:srgbClr val="C00000"/>
                </a:solidFill>
              </a:rPr>
              <a:t>DD </a:t>
            </a:r>
            <a:r>
              <a:rPr kumimoji="1" lang="zh-CN" altLang="en-US" dirty="0"/>
              <a:t>），求出</a:t>
            </a:r>
            <a:r>
              <a:rPr kumimoji="1" lang="en-US" altLang="zh-CN" dirty="0"/>
              <a:t>I</a:t>
            </a:r>
            <a:r>
              <a:rPr kumimoji="1" lang="en-US" altLang="zh-CN" baseline="-25000" dirty="0"/>
              <a:t>D</a:t>
            </a:r>
          </a:p>
          <a:p>
            <a:r>
              <a:rPr kumimoji="1" lang="en-US" altLang="zh-CN" dirty="0"/>
              <a:t>②</a:t>
            </a:r>
            <a:r>
              <a:rPr kumimoji="1" lang="zh-CN" altLang="en-US" dirty="0"/>
              <a:t>根据</a:t>
            </a:r>
            <a:r>
              <a:rPr kumimoji="1" lang="en-US" altLang="zh-CN" dirty="0"/>
              <a:t>I</a:t>
            </a:r>
            <a:r>
              <a:rPr kumimoji="1" lang="en-US" altLang="zh-CN" baseline="-25000" dirty="0"/>
              <a:t>D</a:t>
            </a:r>
            <a:r>
              <a:rPr kumimoji="1" lang="zh-CN" altLang="en-US" dirty="0"/>
              <a:t>计算出小信号参数</a:t>
            </a:r>
            <a:r>
              <a:rPr kumimoji="1" lang="en-US" altLang="zh-CN" dirty="0" err="1"/>
              <a:t>r</a:t>
            </a:r>
            <a:r>
              <a:rPr kumimoji="1" lang="en-US" altLang="zh-CN" baseline="-25000" dirty="0" err="1"/>
              <a:t>d</a:t>
            </a:r>
            <a:endParaRPr kumimoji="1" lang="en-US" altLang="zh-CN" baseline="-25000" dirty="0"/>
          </a:p>
          <a:p>
            <a:r>
              <a:rPr kumimoji="1" lang="en-US" altLang="zh-CN" dirty="0"/>
              <a:t>③</a:t>
            </a:r>
            <a:r>
              <a:rPr kumimoji="1" lang="zh-CN" altLang="en-US" dirty="0"/>
              <a:t>再做小信号分析（</a:t>
            </a:r>
            <a:r>
              <a:rPr kumimoji="1" lang="en-US" altLang="zh-CN" dirty="0"/>
              <a:t>turn</a:t>
            </a:r>
            <a:r>
              <a:rPr kumimoji="1" lang="zh-CN" altLang="en-US" dirty="0"/>
              <a:t> </a:t>
            </a:r>
            <a:r>
              <a:rPr kumimoji="1" lang="en-US" altLang="zh-CN" dirty="0"/>
              <a:t>off</a:t>
            </a:r>
            <a:r>
              <a:rPr kumimoji="1" lang="zh-CN" altLang="en-US" dirty="0"/>
              <a:t> </a:t>
            </a:r>
            <a:r>
              <a:rPr kumimoji="1" lang="en-US" altLang="zh-CN" dirty="0">
                <a:solidFill>
                  <a:srgbClr val="C00000"/>
                </a:solidFill>
              </a:rPr>
              <a:t>V</a:t>
            </a:r>
            <a:r>
              <a:rPr kumimoji="1" lang="en-US" altLang="zh-CN" baseline="-25000" dirty="0">
                <a:solidFill>
                  <a:srgbClr val="C00000"/>
                </a:solidFill>
              </a:rPr>
              <a:t>DD</a:t>
            </a:r>
            <a:r>
              <a:rPr kumimoji="1" lang="zh-CN" altLang="en-US" dirty="0"/>
              <a:t>）电阻不变，</a:t>
            </a:r>
            <a:r>
              <a:rPr kumimoji="1" lang="zh-CN" altLang="en-US" b="1" dirty="0">
                <a:solidFill>
                  <a:srgbClr val="00B050"/>
                </a:solidFill>
              </a:rPr>
              <a:t>二极管用小信号模型</a:t>
            </a:r>
            <a:r>
              <a:rPr kumimoji="1" lang="en-US" altLang="zh-CN" b="1" dirty="0" err="1">
                <a:solidFill>
                  <a:srgbClr val="00B050"/>
                </a:solidFill>
              </a:rPr>
              <a:t>r</a:t>
            </a:r>
            <a:r>
              <a:rPr kumimoji="1" lang="en-US" altLang="zh-CN" b="1" baseline="-25000" dirty="0" err="1">
                <a:solidFill>
                  <a:srgbClr val="00B050"/>
                </a:solidFill>
              </a:rPr>
              <a:t>d</a:t>
            </a:r>
            <a:r>
              <a:rPr kumimoji="1" lang="zh-CN" altLang="en-US" b="1" dirty="0">
                <a:solidFill>
                  <a:srgbClr val="00B050"/>
                </a:solidFill>
              </a:rPr>
              <a:t>代替</a:t>
            </a:r>
            <a:endParaRPr kumimoji="1" lang="en-US" altLang="zh-CN" b="1" dirty="0">
              <a:solidFill>
                <a:srgbClr val="00B050"/>
              </a:solidFill>
            </a:endParaRPr>
          </a:p>
          <a:p>
            <a:r>
              <a:rPr kumimoji="1" lang="en-US" altLang="zh-CN" dirty="0"/>
              <a:t>④</a:t>
            </a:r>
            <a:r>
              <a:rPr kumimoji="1" lang="zh-CN" altLang="en-US" dirty="0"/>
              <a:t>最后将直流和小信号相叠加，得到完整的时域信号</a:t>
            </a:r>
            <a:endParaRPr kumimoji="1" lang="en-US" altLang="zh-CN" dirty="0"/>
          </a:p>
        </p:txBody>
      </p:sp>
      <p:pic>
        <p:nvPicPr>
          <p:cNvPr id="44" name="图片 43">
            <a:extLst>
              <a:ext uri="{FF2B5EF4-FFF2-40B4-BE49-F238E27FC236}">
                <a16:creationId xmlns:a16="http://schemas.microsoft.com/office/drawing/2014/main" id="{CFCE95CB-BD33-434B-942B-B85A106743CD}"/>
              </a:ext>
            </a:extLst>
          </p:cNvPr>
          <p:cNvPicPr>
            <a:picLocks noChangeAspect="1"/>
          </p:cNvPicPr>
          <p:nvPr/>
        </p:nvPicPr>
        <p:blipFill>
          <a:blip r:embed="rId6"/>
          <a:stretch>
            <a:fillRect/>
          </a:stretch>
        </p:blipFill>
        <p:spPr>
          <a:xfrm>
            <a:off x="2505463" y="1950738"/>
            <a:ext cx="762716" cy="594324"/>
          </a:xfrm>
          <a:prstGeom prst="rect">
            <a:avLst/>
          </a:prstGeom>
          <a:ln>
            <a:solidFill>
              <a:srgbClr val="C00000"/>
            </a:solidFill>
          </a:ln>
        </p:spPr>
      </p:pic>
      <p:sp>
        <p:nvSpPr>
          <p:cNvPr id="45" name="灯片编号占位符 1">
            <a:extLst>
              <a:ext uri="{FF2B5EF4-FFF2-40B4-BE49-F238E27FC236}">
                <a16:creationId xmlns:a16="http://schemas.microsoft.com/office/drawing/2014/main" id="{44CD2036-88D1-734A-A6CE-D700E154EA55}"/>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42</a:t>
            </a:fld>
            <a:endParaRPr lang="en-US" altLang="zh-CN" dirty="0"/>
          </a:p>
        </p:txBody>
      </p:sp>
    </p:spTree>
    <p:extLst>
      <p:ext uri="{BB962C8B-B14F-4D97-AF65-F5344CB8AC3E}">
        <p14:creationId xmlns:p14="http://schemas.microsoft.com/office/powerpoint/2010/main" val="29465813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7D8819F-4669-2246-98F9-359FB37B13B1}"/>
              </a:ext>
            </a:extLst>
          </p:cNvPr>
          <p:cNvPicPr>
            <a:picLocks noChangeAspect="1"/>
          </p:cNvPicPr>
          <p:nvPr/>
        </p:nvPicPr>
        <p:blipFill>
          <a:blip r:embed="rId2"/>
          <a:stretch>
            <a:fillRect/>
          </a:stretch>
        </p:blipFill>
        <p:spPr>
          <a:xfrm>
            <a:off x="0" y="0"/>
            <a:ext cx="9144000" cy="2148221"/>
          </a:xfrm>
          <a:prstGeom prst="rect">
            <a:avLst/>
          </a:prstGeom>
        </p:spPr>
      </p:pic>
      <p:pic>
        <p:nvPicPr>
          <p:cNvPr id="8" name="图片 7">
            <a:extLst>
              <a:ext uri="{FF2B5EF4-FFF2-40B4-BE49-F238E27FC236}">
                <a16:creationId xmlns:a16="http://schemas.microsoft.com/office/drawing/2014/main" id="{E1F74FB5-84B4-7244-B896-884831071B38}"/>
              </a:ext>
            </a:extLst>
          </p:cNvPr>
          <p:cNvPicPr>
            <a:picLocks noChangeAspect="1"/>
          </p:cNvPicPr>
          <p:nvPr/>
        </p:nvPicPr>
        <p:blipFill>
          <a:blip r:embed="rId3"/>
          <a:stretch>
            <a:fillRect/>
          </a:stretch>
        </p:blipFill>
        <p:spPr>
          <a:xfrm>
            <a:off x="0" y="2148221"/>
            <a:ext cx="9144000" cy="3631908"/>
          </a:xfrm>
          <a:prstGeom prst="rect">
            <a:avLst/>
          </a:prstGeom>
        </p:spPr>
      </p:pic>
      <p:sp>
        <p:nvSpPr>
          <p:cNvPr id="9" name="文本框 8">
            <a:extLst>
              <a:ext uri="{FF2B5EF4-FFF2-40B4-BE49-F238E27FC236}">
                <a16:creationId xmlns:a16="http://schemas.microsoft.com/office/drawing/2014/main" id="{F32BFA64-5B99-5948-A68E-55A2B5A9A466}"/>
              </a:ext>
            </a:extLst>
          </p:cNvPr>
          <p:cNvSpPr txBox="1"/>
          <p:nvPr/>
        </p:nvSpPr>
        <p:spPr>
          <a:xfrm>
            <a:off x="34491" y="5867400"/>
            <a:ext cx="1314462" cy="338554"/>
          </a:xfrm>
          <a:prstGeom prst="rect">
            <a:avLst/>
          </a:prstGeom>
          <a:noFill/>
        </p:spPr>
        <p:txBody>
          <a:bodyPr wrap="none" rtlCol="0">
            <a:spAutoFit/>
          </a:bodyPr>
          <a:lstStyle/>
          <a:p>
            <a:r>
              <a:rPr kumimoji="1" lang="en-US" altLang="zh-CN" dirty="0"/>
              <a:t>①</a:t>
            </a:r>
            <a:r>
              <a:rPr kumimoji="1" lang="zh-CN" altLang="en-US" dirty="0"/>
              <a:t>直流分析</a:t>
            </a:r>
          </a:p>
        </p:txBody>
      </p:sp>
      <p:pic>
        <p:nvPicPr>
          <p:cNvPr id="10" name="图片 9">
            <a:extLst>
              <a:ext uri="{FF2B5EF4-FFF2-40B4-BE49-F238E27FC236}">
                <a16:creationId xmlns:a16="http://schemas.microsoft.com/office/drawing/2014/main" id="{8CA92856-7B47-2D4D-9D4B-E8DF4E1E6C03}"/>
              </a:ext>
            </a:extLst>
          </p:cNvPr>
          <p:cNvPicPr>
            <a:picLocks noChangeAspect="1"/>
          </p:cNvPicPr>
          <p:nvPr/>
        </p:nvPicPr>
        <p:blipFill>
          <a:blip r:embed="rId4"/>
          <a:stretch>
            <a:fillRect/>
          </a:stretch>
        </p:blipFill>
        <p:spPr>
          <a:xfrm>
            <a:off x="1348953" y="5889390"/>
            <a:ext cx="1066800" cy="330200"/>
          </a:xfrm>
          <a:prstGeom prst="rect">
            <a:avLst/>
          </a:prstGeom>
        </p:spPr>
      </p:pic>
      <p:pic>
        <p:nvPicPr>
          <p:cNvPr id="11" name="图片 10">
            <a:extLst>
              <a:ext uri="{FF2B5EF4-FFF2-40B4-BE49-F238E27FC236}">
                <a16:creationId xmlns:a16="http://schemas.microsoft.com/office/drawing/2014/main" id="{FB26BDBD-CF8A-4943-8400-383583B0A09D}"/>
              </a:ext>
            </a:extLst>
          </p:cNvPr>
          <p:cNvPicPr>
            <a:picLocks noChangeAspect="1"/>
          </p:cNvPicPr>
          <p:nvPr/>
        </p:nvPicPr>
        <p:blipFill>
          <a:blip r:embed="rId5"/>
          <a:stretch>
            <a:fillRect/>
          </a:stretch>
        </p:blipFill>
        <p:spPr>
          <a:xfrm>
            <a:off x="2819400" y="5756040"/>
            <a:ext cx="2501900" cy="596900"/>
          </a:xfrm>
          <a:prstGeom prst="rect">
            <a:avLst/>
          </a:prstGeom>
        </p:spPr>
      </p:pic>
      <p:sp>
        <p:nvSpPr>
          <p:cNvPr id="12" name="灯片编号占位符 1">
            <a:extLst>
              <a:ext uri="{FF2B5EF4-FFF2-40B4-BE49-F238E27FC236}">
                <a16:creationId xmlns:a16="http://schemas.microsoft.com/office/drawing/2014/main" id="{F3819AE6-0D76-104C-8D4E-BE889923CFC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43</a:t>
            </a:fld>
            <a:endParaRPr lang="en-US" altLang="zh-CN" dirty="0"/>
          </a:p>
        </p:txBody>
      </p:sp>
    </p:spTree>
    <p:extLst>
      <p:ext uri="{BB962C8B-B14F-4D97-AF65-F5344CB8AC3E}">
        <p14:creationId xmlns:p14="http://schemas.microsoft.com/office/powerpoint/2010/main" val="13576170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7D8819F-4669-2246-98F9-359FB37B13B1}"/>
              </a:ext>
            </a:extLst>
          </p:cNvPr>
          <p:cNvPicPr>
            <a:picLocks noChangeAspect="1"/>
          </p:cNvPicPr>
          <p:nvPr/>
        </p:nvPicPr>
        <p:blipFill>
          <a:blip r:embed="rId2"/>
          <a:stretch>
            <a:fillRect/>
          </a:stretch>
        </p:blipFill>
        <p:spPr>
          <a:xfrm>
            <a:off x="0" y="0"/>
            <a:ext cx="9144000" cy="2148221"/>
          </a:xfrm>
          <a:prstGeom prst="rect">
            <a:avLst/>
          </a:prstGeom>
        </p:spPr>
      </p:pic>
      <p:pic>
        <p:nvPicPr>
          <p:cNvPr id="8" name="图片 7">
            <a:extLst>
              <a:ext uri="{FF2B5EF4-FFF2-40B4-BE49-F238E27FC236}">
                <a16:creationId xmlns:a16="http://schemas.microsoft.com/office/drawing/2014/main" id="{E1F74FB5-84B4-7244-B896-884831071B38}"/>
              </a:ext>
            </a:extLst>
          </p:cNvPr>
          <p:cNvPicPr>
            <a:picLocks noChangeAspect="1"/>
          </p:cNvPicPr>
          <p:nvPr/>
        </p:nvPicPr>
        <p:blipFill>
          <a:blip r:embed="rId3"/>
          <a:stretch>
            <a:fillRect/>
          </a:stretch>
        </p:blipFill>
        <p:spPr>
          <a:xfrm>
            <a:off x="0" y="2148221"/>
            <a:ext cx="9144000" cy="3631908"/>
          </a:xfrm>
          <a:prstGeom prst="rect">
            <a:avLst/>
          </a:prstGeom>
        </p:spPr>
      </p:pic>
      <p:sp>
        <p:nvSpPr>
          <p:cNvPr id="9" name="文本框 8">
            <a:extLst>
              <a:ext uri="{FF2B5EF4-FFF2-40B4-BE49-F238E27FC236}">
                <a16:creationId xmlns:a16="http://schemas.microsoft.com/office/drawing/2014/main" id="{F32BFA64-5B99-5948-A68E-55A2B5A9A466}"/>
              </a:ext>
            </a:extLst>
          </p:cNvPr>
          <p:cNvSpPr txBox="1"/>
          <p:nvPr/>
        </p:nvSpPr>
        <p:spPr>
          <a:xfrm>
            <a:off x="34491" y="5867400"/>
            <a:ext cx="9198928" cy="338554"/>
          </a:xfrm>
          <a:prstGeom prst="rect">
            <a:avLst/>
          </a:prstGeom>
          <a:noFill/>
        </p:spPr>
        <p:txBody>
          <a:bodyPr wrap="none" rtlCol="0">
            <a:spAutoFit/>
          </a:bodyPr>
          <a:lstStyle/>
          <a:p>
            <a:r>
              <a:rPr kumimoji="1" lang="en-US" altLang="zh-CN" dirty="0"/>
              <a:t>②</a:t>
            </a:r>
            <a:r>
              <a:rPr kumimoji="1" lang="zh-CN" altLang="en-US" dirty="0"/>
              <a:t>计算小信号参数                                                        * </a:t>
            </a:r>
            <a:r>
              <a:rPr kumimoji="1" lang="en-US" altLang="zh-CN" dirty="0" err="1"/>
              <a:t>Sedra</a:t>
            </a:r>
            <a:r>
              <a:rPr kumimoji="1" lang="zh-CN" altLang="en-US" dirty="0"/>
              <a:t> 的教材为了计算简单，将</a:t>
            </a:r>
            <a:r>
              <a:rPr kumimoji="1" lang="en-US" altLang="zh-CN" dirty="0"/>
              <a:t>26</a:t>
            </a:r>
            <a:r>
              <a:rPr kumimoji="1" lang="zh-CN" altLang="en-US" dirty="0"/>
              <a:t> </a:t>
            </a:r>
            <a:r>
              <a:rPr kumimoji="1" lang="en-US" altLang="zh-CN" dirty="0"/>
              <a:t>mV</a:t>
            </a:r>
            <a:r>
              <a:rPr kumimoji="1" lang="zh-CN" altLang="en-US" dirty="0"/>
              <a:t> 近似成 </a:t>
            </a:r>
            <a:r>
              <a:rPr kumimoji="1" lang="en-US" altLang="zh-CN" dirty="0"/>
              <a:t>25</a:t>
            </a:r>
            <a:r>
              <a:rPr kumimoji="1" lang="zh-CN" altLang="en-US" dirty="0"/>
              <a:t> </a:t>
            </a:r>
            <a:r>
              <a:rPr kumimoji="1" lang="en-US" altLang="zh-CN" dirty="0"/>
              <a:t>mV</a:t>
            </a:r>
            <a:endParaRPr kumimoji="1" lang="zh-CN" altLang="en-US" dirty="0"/>
          </a:p>
        </p:txBody>
      </p:sp>
      <p:pic>
        <p:nvPicPr>
          <p:cNvPr id="2" name="图片 1">
            <a:extLst>
              <a:ext uri="{FF2B5EF4-FFF2-40B4-BE49-F238E27FC236}">
                <a16:creationId xmlns:a16="http://schemas.microsoft.com/office/drawing/2014/main" id="{09C857F7-8EA2-ED46-98BD-7E787B81CE6E}"/>
              </a:ext>
            </a:extLst>
          </p:cNvPr>
          <p:cNvPicPr>
            <a:picLocks noChangeAspect="1"/>
          </p:cNvPicPr>
          <p:nvPr/>
        </p:nvPicPr>
        <p:blipFill>
          <a:blip r:embed="rId4"/>
          <a:stretch>
            <a:fillRect/>
          </a:stretch>
        </p:blipFill>
        <p:spPr>
          <a:xfrm>
            <a:off x="1935177" y="5842535"/>
            <a:ext cx="2332023" cy="643317"/>
          </a:xfrm>
          <a:prstGeom prst="rect">
            <a:avLst/>
          </a:prstGeom>
        </p:spPr>
      </p:pic>
      <p:sp>
        <p:nvSpPr>
          <p:cNvPr id="12" name="灯片编号占位符 1">
            <a:extLst>
              <a:ext uri="{FF2B5EF4-FFF2-40B4-BE49-F238E27FC236}">
                <a16:creationId xmlns:a16="http://schemas.microsoft.com/office/drawing/2014/main" id="{C6C1B3F1-848B-2C44-B7DA-4E6E9F08BC1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44</a:t>
            </a:fld>
            <a:endParaRPr lang="en-US" altLang="zh-CN" dirty="0"/>
          </a:p>
        </p:txBody>
      </p:sp>
    </p:spTree>
    <p:extLst>
      <p:ext uri="{BB962C8B-B14F-4D97-AF65-F5344CB8AC3E}">
        <p14:creationId xmlns:p14="http://schemas.microsoft.com/office/powerpoint/2010/main" val="15501684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7D8819F-4669-2246-98F9-359FB37B13B1}"/>
              </a:ext>
            </a:extLst>
          </p:cNvPr>
          <p:cNvPicPr>
            <a:picLocks noChangeAspect="1"/>
          </p:cNvPicPr>
          <p:nvPr/>
        </p:nvPicPr>
        <p:blipFill>
          <a:blip r:embed="rId2"/>
          <a:stretch>
            <a:fillRect/>
          </a:stretch>
        </p:blipFill>
        <p:spPr>
          <a:xfrm>
            <a:off x="0" y="0"/>
            <a:ext cx="9144000" cy="2148221"/>
          </a:xfrm>
          <a:prstGeom prst="rect">
            <a:avLst/>
          </a:prstGeom>
        </p:spPr>
      </p:pic>
      <p:pic>
        <p:nvPicPr>
          <p:cNvPr id="8" name="图片 7">
            <a:extLst>
              <a:ext uri="{FF2B5EF4-FFF2-40B4-BE49-F238E27FC236}">
                <a16:creationId xmlns:a16="http://schemas.microsoft.com/office/drawing/2014/main" id="{E1F74FB5-84B4-7244-B896-884831071B38}"/>
              </a:ext>
            </a:extLst>
          </p:cNvPr>
          <p:cNvPicPr>
            <a:picLocks noChangeAspect="1"/>
          </p:cNvPicPr>
          <p:nvPr/>
        </p:nvPicPr>
        <p:blipFill>
          <a:blip r:embed="rId3"/>
          <a:stretch>
            <a:fillRect/>
          </a:stretch>
        </p:blipFill>
        <p:spPr>
          <a:xfrm>
            <a:off x="0" y="2148221"/>
            <a:ext cx="9144000" cy="3631908"/>
          </a:xfrm>
          <a:prstGeom prst="rect">
            <a:avLst/>
          </a:prstGeom>
        </p:spPr>
      </p:pic>
      <p:sp>
        <p:nvSpPr>
          <p:cNvPr id="9" name="文本框 8">
            <a:extLst>
              <a:ext uri="{FF2B5EF4-FFF2-40B4-BE49-F238E27FC236}">
                <a16:creationId xmlns:a16="http://schemas.microsoft.com/office/drawing/2014/main" id="{F32BFA64-5B99-5948-A68E-55A2B5A9A466}"/>
              </a:ext>
            </a:extLst>
          </p:cNvPr>
          <p:cNvSpPr txBox="1"/>
          <p:nvPr/>
        </p:nvSpPr>
        <p:spPr>
          <a:xfrm>
            <a:off x="34491" y="5867400"/>
            <a:ext cx="3416320" cy="338554"/>
          </a:xfrm>
          <a:prstGeom prst="rect">
            <a:avLst/>
          </a:prstGeom>
          <a:noFill/>
        </p:spPr>
        <p:txBody>
          <a:bodyPr wrap="none" rtlCol="0">
            <a:spAutoFit/>
          </a:bodyPr>
          <a:lstStyle/>
          <a:p>
            <a:r>
              <a:rPr kumimoji="1" lang="en-US" altLang="zh-CN" dirty="0"/>
              <a:t>③</a:t>
            </a:r>
            <a:r>
              <a:rPr kumimoji="1" lang="zh-CN" altLang="en-US" dirty="0"/>
              <a:t>小信号分析（等效电路参见图</a:t>
            </a:r>
            <a:r>
              <a:rPr kumimoji="1" lang="en-US" altLang="zh-CN" dirty="0"/>
              <a:t>c</a:t>
            </a:r>
            <a:r>
              <a:rPr kumimoji="1" lang="zh-CN" altLang="en-US" dirty="0"/>
              <a:t>）</a:t>
            </a:r>
          </a:p>
        </p:txBody>
      </p:sp>
      <p:pic>
        <p:nvPicPr>
          <p:cNvPr id="3" name="图片 2">
            <a:extLst>
              <a:ext uri="{FF2B5EF4-FFF2-40B4-BE49-F238E27FC236}">
                <a16:creationId xmlns:a16="http://schemas.microsoft.com/office/drawing/2014/main" id="{A684132F-D715-DA47-9730-55E4C3A19C48}"/>
              </a:ext>
            </a:extLst>
          </p:cNvPr>
          <p:cNvPicPr>
            <a:picLocks noChangeAspect="1"/>
          </p:cNvPicPr>
          <p:nvPr/>
        </p:nvPicPr>
        <p:blipFill>
          <a:blip r:embed="rId4"/>
          <a:stretch>
            <a:fillRect/>
          </a:stretch>
        </p:blipFill>
        <p:spPr>
          <a:xfrm>
            <a:off x="2667000" y="6197933"/>
            <a:ext cx="2057400" cy="609600"/>
          </a:xfrm>
          <a:prstGeom prst="rect">
            <a:avLst/>
          </a:prstGeom>
        </p:spPr>
      </p:pic>
      <p:pic>
        <p:nvPicPr>
          <p:cNvPr id="4" name="图片 3">
            <a:extLst>
              <a:ext uri="{FF2B5EF4-FFF2-40B4-BE49-F238E27FC236}">
                <a16:creationId xmlns:a16="http://schemas.microsoft.com/office/drawing/2014/main" id="{9EEEC9BB-6EC2-6E46-B700-8DEAA987E17B}"/>
              </a:ext>
            </a:extLst>
          </p:cNvPr>
          <p:cNvPicPr>
            <a:picLocks noChangeAspect="1"/>
          </p:cNvPicPr>
          <p:nvPr/>
        </p:nvPicPr>
        <p:blipFill>
          <a:blip r:embed="rId5"/>
          <a:stretch>
            <a:fillRect/>
          </a:stretch>
        </p:blipFill>
        <p:spPr>
          <a:xfrm>
            <a:off x="4724420" y="6134433"/>
            <a:ext cx="2717800" cy="673100"/>
          </a:xfrm>
          <a:prstGeom prst="rect">
            <a:avLst/>
          </a:prstGeom>
        </p:spPr>
      </p:pic>
      <p:sp>
        <p:nvSpPr>
          <p:cNvPr id="10" name="灯片编号占位符 1">
            <a:extLst>
              <a:ext uri="{FF2B5EF4-FFF2-40B4-BE49-F238E27FC236}">
                <a16:creationId xmlns:a16="http://schemas.microsoft.com/office/drawing/2014/main" id="{81EEE4D4-A1D3-2C4C-BD50-A0C4FAA2BF4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45</a:t>
            </a:fld>
            <a:endParaRPr lang="en-US" altLang="zh-CN" dirty="0"/>
          </a:p>
        </p:txBody>
      </p:sp>
    </p:spTree>
    <p:extLst>
      <p:ext uri="{BB962C8B-B14F-4D97-AF65-F5344CB8AC3E}">
        <p14:creationId xmlns:p14="http://schemas.microsoft.com/office/powerpoint/2010/main" val="25534368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灯片编号占位符 6">
            <a:extLst>
              <a:ext uri="{FF2B5EF4-FFF2-40B4-BE49-F238E27FC236}">
                <a16:creationId xmlns:a16="http://schemas.microsoft.com/office/drawing/2014/main" id="{9268E0C5-1623-1F4E-A31F-BF93C9307DAE}"/>
              </a:ext>
            </a:extLst>
          </p:cNvPr>
          <p:cNvSpPr>
            <a:spLocks noGrp="1"/>
          </p:cNvSpPr>
          <p:nvPr>
            <p:ph type="sldNum" sz="quarter" idx="11"/>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fld id="{E65519BF-D18A-7642-BFE7-2A68105F6AE4}" type="slidenum">
              <a:rPr lang="en-US" altLang="zh-CN" sz="1400" smtClean="0">
                <a:latin typeface="Arial" panose="020B0604020202020204" pitchFamily="34" charset="0"/>
              </a:rPr>
              <a:pPr>
                <a:spcBef>
                  <a:spcPct val="0"/>
                </a:spcBef>
                <a:buFontTx/>
                <a:buNone/>
              </a:pPr>
              <a:t>46</a:t>
            </a:fld>
            <a:endParaRPr lang="en-US" altLang="zh-CN" sz="1400">
              <a:latin typeface="Arial" panose="020B0604020202020204" pitchFamily="34" charset="0"/>
            </a:endParaRPr>
          </a:p>
        </p:txBody>
      </p:sp>
      <p:sp>
        <p:nvSpPr>
          <p:cNvPr id="69635" name="Rectangle 2">
            <a:extLst>
              <a:ext uri="{FF2B5EF4-FFF2-40B4-BE49-F238E27FC236}">
                <a16:creationId xmlns:a16="http://schemas.microsoft.com/office/drawing/2014/main" id="{A9326465-6957-B246-8327-A831E6220C54}"/>
              </a:ext>
            </a:extLst>
          </p:cNvPr>
          <p:cNvSpPr>
            <a:spLocks noGrp="1" noChangeArrowheads="1"/>
          </p:cNvSpPr>
          <p:nvPr>
            <p:ph type="title"/>
          </p:nvPr>
        </p:nvSpPr>
        <p:spPr/>
        <p:txBody>
          <a:bodyPr/>
          <a:lstStyle/>
          <a:p>
            <a:pPr eaLnBrk="1" hangingPunct="1"/>
            <a:r>
              <a:rPr lang="en-US" altLang="zh-CN">
                <a:ea typeface="宋体" panose="02010600030101010101" pitchFamily="2" charset="-122"/>
              </a:rPr>
              <a:t>Adapter Example Revisited</a:t>
            </a:r>
          </a:p>
        </p:txBody>
      </p:sp>
      <p:sp>
        <p:nvSpPr>
          <p:cNvPr id="69636" name="Rectangle 3">
            <a:extLst>
              <a:ext uri="{FF2B5EF4-FFF2-40B4-BE49-F238E27FC236}">
                <a16:creationId xmlns:a16="http://schemas.microsoft.com/office/drawing/2014/main" id="{8D2E77EC-C811-0047-B92B-730CC0E9426A}"/>
              </a:ext>
            </a:extLst>
          </p:cNvPr>
          <p:cNvSpPr>
            <a:spLocks noGrp="1" noChangeArrowheads="1"/>
          </p:cNvSpPr>
          <p:nvPr>
            <p:ph type="body" sz="half" idx="1"/>
          </p:nvPr>
        </p:nvSpPr>
        <p:spPr>
          <a:xfrm>
            <a:off x="685800" y="5410200"/>
            <a:ext cx="7772400" cy="914400"/>
          </a:xfrm>
        </p:spPr>
        <p:txBody>
          <a:bodyPr/>
          <a:lstStyle/>
          <a:p>
            <a:pPr eaLnBrk="1" hangingPunct="1">
              <a:lnSpc>
                <a:spcPct val="90000"/>
              </a:lnSpc>
            </a:pPr>
            <a:r>
              <a:rPr lang="en-US" altLang="zh-CN">
                <a:ea typeface="宋体" panose="02010600030101010101" pitchFamily="2" charset="-122"/>
              </a:rPr>
              <a:t>With our understanding of small-signal analysis, we can revisit our cell phone charger example and easily solve it with just algebra instead of iterations.</a:t>
            </a:r>
          </a:p>
        </p:txBody>
      </p:sp>
      <p:grpSp>
        <p:nvGrpSpPr>
          <p:cNvPr id="69637" name="Group 9">
            <a:extLst>
              <a:ext uri="{FF2B5EF4-FFF2-40B4-BE49-F238E27FC236}">
                <a16:creationId xmlns:a16="http://schemas.microsoft.com/office/drawing/2014/main" id="{5912F9BC-E48A-7F42-B2DF-0D362A4F8959}"/>
              </a:ext>
            </a:extLst>
          </p:cNvPr>
          <p:cNvGrpSpPr>
            <a:grpSpLocks/>
          </p:cNvGrpSpPr>
          <p:nvPr/>
        </p:nvGrpSpPr>
        <p:grpSpPr bwMode="auto">
          <a:xfrm>
            <a:off x="5717890" y="3422801"/>
            <a:ext cx="2667000" cy="1752600"/>
            <a:chOff x="3312" y="1392"/>
            <a:chExt cx="1488" cy="960"/>
          </a:xfrm>
        </p:grpSpPr>
        <p:sp>
          <p:nvSpPr>
            <p:cNvPr id="69641" name="AutoShape 6">
              <a:extLst>
                <a:ext uri="{FF2B5EF4-FFF2-40B4-BE49-F238E27FC236}">
                  <a16:creationId xmlns:a16="http://schemas.microsoft.com/office/drawing/2014/main" id="{9DE4348C-3774-2E45-895F-C17469D311B2}"/>
                </a:ext>
              </a:extLst>
            </p:cNvPr>
            <p:cNvSpPr>
              <a:spLocks noChangeArrowheads="1"/>
            </p:cNvSpPr>
            <p:nvPr/>
          </p:nvSpPr>
          <p:spPr bwMode="auto">
            <a:xfrm>
              <a:off x="3312" y="1392"/>
              <a:ext cx="1488" cy="96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en-US">
                <a:latin typeface="Times New Roman" panose="02020603050405020304" pitchFamily="18" charset="0"/>
                <a:ea typeface="宋体" panose="02010600030101010101" pitchFamily="2" charset="-122"/>
              </a:endParaRPr>
            </a:p>
          </p:txBody>
        </p:sp>
        <p:graphicFrame>
          <p:nvGraphicFramePr>
            <p:cNvPr id="69642" name="Object 5">
              <a:extLst>
                <a:ext uri="{FF2B5EF4-FFF2-40B4-BE49-F238E27FC236}">
                  <a16:creationId xmlns:a16="http://schemas.microsoft.com/office/drawing/2014/main" id="{EC6A9245-5A88-8D41-BEC1-D80F4449C33E}"/>
                </a:ext>
              </a:extLst>
            </p:cNvPr>
            <p:cNvGraphicFramePr>
              <a:graphicFrameLocks noChangeAspect="1"/>
            </p:cNvGraphicFramePr>
            <p:nvPr/>
          </p:nvGraphicFramePr>
          <p:xfrm>
            <a:off x="3408" y="1488"/>
            <a:ext cx="1280" cy="752"/>
          </p:xfrm>
          <a:graphic>
            <a:graphicData uri="http://schemas.openxmlformats.org/presentationml/2006/ole">
              <mc:AlternateContent xmlns:mc="http://schemas.openxmlformats.org/markup-compatibility/2006">
                <mc:Choice xmlns:v="urn:schemas-microsoft-com:vml" Requires="v">
                  <p:oleObj name="Equation" r:id="rId2" imgW="46812200" imgH="27495500" progId="Equation.3">
                    <p:embed/>
                  </p:oleObj>
                </mc:Choice>
                <mc:Fallback>
                  <p:oleObj name="Equation" r:id="rId2" imgW="46812200" imgH="274955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8" y="1488"/>
                          <a:ext cx="1280" cy="7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pic>
        <p:nvPicPr>
          <p:cNvPr id="69638" name="Picture 8">
            <a:extLst>
              <a:ext uri="{FF2B5EF4-FFF2-40B4-BE49-F238E27FC236}">
                <a16:creationId xmlns:a16="http://schemas.microsoft.com/office/drawing/2014/main" id="{182E8932-19CB-9D46-B528-C0319ECC32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1651000"/>
            <a:ext cx="4343400" cy="319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9" name="图片 1">
            <a:extLst>
              <a:ext uri="{FF2B5EF4-FFF2-40B4-BE49-F238E27FC236}">
                <a16:creationId xmlns:a16="http://schemas.microsoft.com/office/drawing/2014/main" id="{0A7F3F65-5093-AF4D-B03F-42B933A38D0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80000" y="20638"/>
            <a:ext cx="40640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0" name="文本框 2">
            <a:extLst>
              <a:ext uri="{FF2B5EF4-FFF2-40B4-BE49-F238E27FC236}">
                <a16:creationId xmlns:a16="http://schemas.microsoft.com/office/drawing/2014/main" id="{F39538F2-25CE-AB44-BF23-DF259C617042}"/>
              </a:ext>
            </a:extLst>
          </p:cNvPr>
          <p:cNvSpPr txBox="1">
            <a:spLocks noChangeArrowheads="1"/>
          </p:cNvSpPr>
          <p:nvPr/>
        </p:nvSpPr>
        <p:spPr bwMode="auto">
          <a:xfrm>
            <a:off x="1412081" y="4938346"/>
            <a:ext cx="35766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1600" dirty="0">
                <a:ea typeface="宋体" panose="02010600030101010101" pitchFamily="2" charset="-122"/>
              </a:rPr>
              <a:t>输入电压变化</a:t>
            </a:r>
            <a:r>
              <a:rPr lang="en-US" altLang="zh-CN" sz="1600" dirty="0">
                <a:ea typeface="宋体" panose="02010600030101010101" pitchFamily="2" charset="-122"/>
              </a:rPr>
              <a:t>100mV~</a:t>
            </a:r>
            <a:r>
              <a:rPr lang="zh-CN" altLang="en-US" sz="1600" dirty="0">
                <a:ea typeface="宋体" panose="02010600030101010101" pitchFamily="2" charset="-122"/>
              </a:rPr>
              <a:t>输出变化</a:t>
            </a:r>
            <a:r>
              <a:rPr lang="en-US" altLang="zh-CN" sz="1600" dirty="0">
                <a:ea typeface="宋体" panose="02010600030101010101" pitchFamily="2" charset="-122"/>
              </a:rPr>
              <a:t>11.5mV</a:t>
            </a:r>
            <a:endParaRPr lang="zh-CN" altLang="en-US" sz="1600" dirty="0">
              <a:ea typeface="宋体" panose="02010600030101010101" pitchFamily="2" charset="-122"/>
            </a:endParaRPr>
          </a:p>
        </p:txBody>
      </p:sp>
      <p:pic>
        <p:nvPicPr>
          <p:cNvPr id="3" name="图片 2">
            <a:extLst>
              <a:ext uri="{FF2B5EF4-FFF2-40B4-BE49-F238E27FC236}">
                <a16:creationId xmlns:a16="http://schemas.microsoft.com/office/drawing/2014/main" id="{E9D799ED-4E4F-CC4A-95D4-75F1C7F1DFE7}"/>
              </a:ext>
            </a:extLst>
          </p:cNvPr>
          <p:cNvPicPr>
            <a:picLocks noChangeAspect="1"/>
          </p:cNvPicPr>
          <p:nvPr/>
        </p:nvPicPr>
        <p:blipFill>
          <a:blip r:embed="rId6"/>
          <a:stretch>
            <a:fillRect/>
          </a:stretch>
        </p:blipFill>
        <p:spPr>
          <a:xfrm>
            <a:off x="5108559" y="2753286"/>
            <a:ext cx="3587866" cy="356625"/>
          </a:xfrm>
          <a:prstGeom prst="rect">
            <a:avLst/>
          </a:prstGeom>
        </p:spPr>
      </p:pic>
      <p:sp>
        <p:nvSpPr>
          <p:cNvPr id="4" name="矩形 3">
            <a:extLst>
              <a:ext uri="{FF2B5EF4-FFF2-40B4-BE49-F238E27FC236}">
                <a16:creationId xmlns:a16="http://schemas.microsoft.com/office/drawing/2014/main" id="{FF59C3EC-0129-944E-940E-984599F3E8F7}"/>
              </a:ext>
            </a:extLst>
          </p:cNvPr>
          <p:cNvSpPr/>
          <p:nvPr/>
        </p:nvSpPr>
        <p:spPr bwMode="auto">
          <a:xfrm>
            <a:off x="2743200" y="2946400"/>
            <a:ext cx="457200" cy="154813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pic>
        <p:nvPicPr>
          <p:cNvPr id="5" name="图片 4">
            <a:extLst>
              <a:ext uri="{FF2B5EF4-FFF2-40B4-BE49-F238E27FC236}">
                <a16:creationId xmlns:a16="http://schemas.microsoft.com/office/drawing/2014/main" id="{E652A741-3A6F-2C4E-A196-2258FC3F1911}"/>
              </a:ext>
            </a:extLst>
          </p:cNvPr>
          <p:cNvPicPr>
            <a:picLocks noChangeAspect="1"/>
          </p:cNvPicPr>
          <p:nvPr/>
        </p:nvPicPr>
        <p:blipFill>
          <a:blip r:embed="rId7"/>
          <a:stretch>
            <a:fillRect/>
          </a:stretch>
        </p:blipFill>
        <p:spPr>
          <a:xfrm>
            <a:off x="2767371" y="2881312"/>
            <a:ext cx="355600" cy="393700"/>
          </a:xfrm>
          <a:prstGeom prst="rect">
            <a:avLst/>
          </a:prstGeom>
        </p:spPr>
      </p:pic>
      <p:pic>
        <p:nvPicPr>
          <p:cNvPr id="6" name="图片 5">
            <a:extLst>
              <a:ext uri="{FF2B5EF4-FFF2-40B4-BE49-F238E27FC236}">
                <a16:creationId xmlns:a16="http://schemas.microsoft.com/office/drawing/2014/main" id="{76872D34-5AE7-2F44-B085-229EE6985DEA}"/>
              </a:ext>
            </a:extLst>
          </p:cNvPr>
          <p:cNvPicPr>
            <a:picLocks noChangeAspect="1"/>
          </p:cNvPicPr>
          <p:nvPr/>
        </p:nvPicPr>
        <p:blipFill>
          <a:blip r:embed="rId7"/>
          <a:stretch>
            <a:fillRect/>
          </a:stretch>
        </p:blipFill>
        <p:spPr>
          <a:xfrm>
            <a:off x="2738495" y="3491071"/>
            <a:ext cx="355600" cy="393700"/>
          </a:xfrm>
          <a:prstGeom prst="rect">
            <a:avLst/>
          </a:prstGeom>
        </p:spPr>
      </p:pic>
      <p:pic>
        <p:nvPicPr>
          <p:cNvPr id="7" name="图片 6">
            <a:extLst>
              <a:ext uri="{FF2B5EF4-FFF2-40B4-BE49-F238E27FC236}">
                <a16:creationId xmlns:a16="http://schemas.microsoft.com/office/drawing/2014/main" id="{4E3FF8B4-746B-1943-B622-D7C4D006113C}"/>
              </a:ext>
            </a:extLst>
          </p:cNvPr>
          <p:cNvPicPr>
            <a:picLocks noChangeAspect="1"/>
          </p:cNvPicPr>
          <p:nvPr/>
        </p:nvPicPr>
        <p:blipFill>
          <a:blip r:embed="rId7"/>
          <a:stretch>
            <a:fillRect/>
          </a:stretch>
        </p:blipFill>
        <p:spPr>
          <a:xfrm>
            <a:off x="2719245" y="4078447"/>
            <a:ext cx="355600" cy="393700"/>
          </a:xfrm>
          <a:prstGeom prst="rect">
            <a:avLst/>
          </a:prstGeom>
        </p:spPr>
      </p:pic>
      <p:sp>
        <p:nvSpPr>
          <p:cNvPr id="8" name="文本框 7">
            <a:extLst>
              <a:ext uri="{FF2B5EF4-FFF2-40B4-BE49-F238E27FC236}">
                <a16:creationId xmlns:a16="http://schemas.microsoft.com/office/drawing/2014/main" id="{8A7D9716-6D8A-7B49-B592-1E3AFDA1DFA3}"/>
              </a:ext>
            </a:extLst>
          </p:cNvPr>
          <p:cNvSpPr txBox="1"/>
          <p:nvPr/>
        </p:nvSpPr>
        <p:spPr>
          <a:xfrm>
            <a:off x="5044865" y="2379539"/>
            <a:ext cx="1720343" cy="338554"/>
          </a:xfrm>
          <a:prstGeom prst="rect">
            <a:avLst/>
          </a:prstGeom>
          <a:noFill/>
        </p:spPr>
        <p:txBody>
          <a:bodyPr wrap="none" rtlCol="0">
            <a:spAutoFit/>
          </a:bodyPr>
          <a:lstStyle/>
          <a:p>
            <a:r>
              <a:rPr kumimoji="1" lang="zh-CN" altLang="en-US" dirty="0"/>
              <a:t>假设 </a:t>
            </a:r>
            <a:r>
              <a:rPr kumimoji="1" lang="en-US" altLang="zh-CN" dirty="0"/>
              <a:t>V</a:t>
            </a:r>
            <a:r>
              <a:rPr kumimoji="1" lang="en-US" altLang="zh-CN" baseline="-25000" dirty="0"/>
              <a:t>D</a:t>
            </a:r>
            <a:r>
              <a:rPr kumimoji="1" lang="zh-CN" altLang="en-US" dirty="0"/>
              <a:t> </a:t>
            </a:r>
            <a:r>
              <a:rPr kumimoji="1" lang="en-US" altLang="zh-CN" dirty="0"/>
              <a:t>=</a:t>
            </a:r>
            <a:r>
              <a:rPr kumimoji="1" lang="zh-CN" altLang="en-US" dirty="0"/>
              <a:t> </a:t>
            </a:r>
            <a:r>
              <a:rPr kumimoji="1" lang="en-US" altLang="zh-CN" dirty="0"/>
              <a:t>800</a:t>
            </a:r>
            <a:r>
              <a:rPr kumimoji="1" lang="zh-CN" altLang="en-US" dirty="0"/>
              <a:t> </a:t>
            </a:r>
            <a:r>
              <a:rPr kumimoji="1" lang="en-US" altLang="zh-CN" dirty="0"/>
              <a:t>mV</a:t>
            </a:r>
            <a:endParaRPr kumimoji="1" lang="zh-CN" altLang="en-US" dirty="0"/>
          </a:p>
        </p:txBody>
      </p:sp>
      <p:sp>
        <p:nvSpPr>
          <p:cNvPr id="18" name="灯片编号占位符 1">
            <a:extLst>
              <a:ext uri="{FF2B5EF4-FFF2-40B4-BE49-F238E27FC236}">
                <a16:creationId xmlns:a16="http://schemas.microsoft.com/office/drawing/2014/main" id="{99D138DA-800C-2A48-B21F-3B0BD3787D64}"/>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46</a:t>
            </a:fld>
            <a:endParaRPr lang="en-US" altLang="zh-CN"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a:extLst>
              <a:ext uri="{FF2B5EF4-FFF2-40B4-BE49-F238E27FC236}">
                <a16:creationId xmlns:a16="http://schemas.microsoft.com/office/drawing/2014/main" id="{396B02B5-23EB-9642-89A9-AD188DE41DEF}"/>
              </a:ext>
            </a:extLst>
          </p:cNvPr>
          <p:cNvSpPr>
            <a:spLocks noGrp="1" noChangeArrowheads="1"/>
          </p:cNvSpPr>
          <p:nvPr>
            <p:ph type="title"/>
          </p:nvPr>
        </p:nvSpPr>
        <p:spPr/>
        <p:txBody>
          <a:bodyPr/>
          <a:lstStyle/>
          <a:p>
            <a:pPr eaLnBrk="1" hangingPunct="1"/>
            <a:r>
              <a:rPr lang="en-US" altLang="zh-CN">
                <a:ea typeface="宋体" panose="02010600030101010101" pitchFamily="2" charset="-122"/>
              </a:rPr>
              <a:t>Simple is Beautiful</a:t>
            </a:r>
          </a:p>
        </p:txBody>
      </p:sp>
      <p:sp>
        <p:nvSpPr>
          <p:cNvPr id="70660" name="Rectangle 3">
            <a:extLst>
              <a:ext uri="{FF2B5EF4-FFF2-40B4-BE49-F238E27FC236}">
                <a16:creationId xmlns:a16="http://schemas.microsoft.com/office/drawing/2014/main" id="{254FB1C1-FF85-E449-9D6E-AE3002C3CA02}"/>
              </a:ext>
            </a:extLst>
          </p:cNvPr>
          <p:cNvSpPr>
            <a:spLocks noGrp="1" noChangeArrowheads="1"/>
          </p:cNvSpPr>
          <p:nvPr>
            <p:ph type="body" sz="half" idx="1"/>
          </p:nvPr>
        </p:nvSpPr>
        <p:spPr>
          <a:xfrm>
            <a:off x="685800" y="5257800"/>
            <a:ext cx="7772400" cy="1066800"/>
          </a:xfrm>
        </p:spPr>
        <p:txBody>
          <a:bodyPr/>
          <a:lstStyle/>
          <a:p>
            <a:pPr eaLnBrk="1" hangingPunct="1">
              <a:lnSpc>
                <a:spcPct val="80000"/>
              </a:lnSpc>
            </a:pPr>
            <a:r>
              <a:rPr lang="en-US" altLang="zh-CN">
                <a:ea typeface="宋体" panose="02010600030101010101" pitchFamily="2" charset="-122"/>
              </a:rPr>
              <a:t>In</a:t>
            </a:r>
            <a:r>
              <a:rPr lang="en-US" altLang="zh-CN" sz="1800">
                <a:ea typeface="宋体" panose="02010600030101010101" pitchFamily="2" charset="-122"/>
              </a:rPr>
              <a:t> </a:t>
            </a:r>
            <a:r>
              <a:rPr lang="en-US" altLang="zh-CN">
                <a:ea typeface="宋体" panose="02010600030101010101" pitchFamily="2" charset="-122"/>
              </a:rPr>
              <a:t>this example we study the effect of cell phone pulling some current from the diodes.  Using small signal analysis, this is easily done.  However, imagine the nightmare, if we were to solve it using non-linear equations.</a:t>
            </a:r>
            <a:r>
              <a:rPr lang="en-US" altLang="zh-CN" sz="1800">
                <a:ea typeface="宋体" panose="02010600030101010101" pitchFamily="2" charset="-122"/>
              </a:rPr>
              <a:t> </a:t>
            </a:r>
          </a:p>
        </p:txBody>
      </p:sp>
      <p:grpSp>
        <p:nvGrpSpPr>
          <p:cNvPr id="70661" name="Group 10">
            <a:extLst>
              <a:ext uri="{FF2B5EF4-FFF2-40B4-BE49-F238E27FC236}">
                <a16:creationId xmlns:a16="http://schemas.microsoft.com/office/drawing/2014/main" id="{9B86B8A2-DF2E-934E-A25D-6C99064CF6B9}"/>
              </a:ext>
            </a:extLst>
          </p:cNvPr>
          <p:cNvGrpSpPr>
            <a:grpSpLocks/>
          </p:cNvGrpSpPr>
          <p:nvPr/>
        </p:nvGrpSpPr>
        <p:grpSpPr bwMode="auto">
          <a:xfrm>
            <a:off x="5257800" y="2057400"/>
            <a:ext cx="3581400" cy="1600200"/>
            <a:chOff x="3408" y="1392"/>
            <a:chExt cx="1968" cy="864"/>
          </a:xfrm>
        </p:grpSpPr>
        <p:sp>
          <p:nvSpPr>
            <p:cNvPr id="70663" name="AutoShape 6">
              <a:extLst>
                <a:ext uri="{FF2B5EF4-FFF2-40B4-BE49-F238E27FC236}">
                  <a16:creationId xmlns:a16="http://schemas.microsoft.com/office/drawing/2014/main" id="{72F82EC6-7E75-AE49-A3BB-539BCA97F12F}"/>
                </a:ext>
              </a:extLst>
            </p:cNvPr>
            <p:cNvSpPr>
              <a:spLocks noChangeArrowheads="1"/>
            </p:cNvSpPr>
            <p:nvPr/>
          </p:nvSpPr>
          <p:spPr bwMode="auto">
            <a:xfrm>
              <a:off x="3408" y="1392"/>
              <a:ext cx="1968" cy="864"/>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en-US">
                <a:latin typeface="Times New Roman" panose="02020603050405020304" pitchFamily="18" charset="0"/>
                <a:ea typeface="宋体" panose="02010600030101010101" pitchFamily="2" charset="-122"/>
              </a:endParaRPr>
            </a:p>
          </p:txBody>
        </p:sp>
        <p:graphicFrame>
          <p:nvGraphicFramePr>
            <p:cNvPr id="70664" name="Object 5">
              <a:extLst>
                <a:ext uri="{FF2B5EF4-FFF2-40B4-BE49-F238E27FC236}">
                  <a16:creationId xmlns:a16="http://schemas.microsoft.com/office/drawing/2014/main" id="{897B493E-1879-4E4A-88E0-D9EE70CDE0AA}"/>
                </a:ext>
              </a:extLst>
            </p:cNvPr>
            <p:cNvGraphicFramePr>
              <a:graphicFrameLocks noChangeAspect="1"/>
            </p:cNvGraphicFramePr>
            <p:nvPr/>
          </p:nvGraphicFramePr>
          <p:xfrm>
            <a:off x="3408" y="1488"/>
            <a:ext cx="1944" cy="768"/>
          </p:xfrm>
          <a:graphic>
            <a:graphicData uri="http://schemas.openxmlformats.org/presentationml/2006/ole">
              <mc:AlternateContent xmlns:mc="http://schemas.openxmlformats.org/markup-compatibility/2006">
                <mc:Choice xmlns:v="urn:schemas-microsoft-com:vml" Requires="v">
                  <p:oleObj name="Equation" r:id="rId2" imgW="71094600" imgH="28092400" progId="Equation.3">
                    <p:embed/>
                  </p:oleObj>
                </mc:Choice>
                <mc:Fallback>
                  <p:oleObj name="Equation" r:id="rId2" imgW="71094600" imgH="280924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8" y="1488"/>
                          <a:ext cx="1944" cy="7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pic>
        <p:nvPicPr>
          <p:cNvPr id="70662" name="Picture 8">
            <a:extLst>
              <a:ext uri="{FF2B5EF4-FFF2-40B4-BE49-F238E27FC236}">
                <a16:creationId xmlns:a16="http://schemas.microsoft.com/office/drawing/2014/main" id="{982B52AB-3F59-6B4E-99B6-FC5E23FA3B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600200"/>
            <a:ext cx="470535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文本框 1">
            <a:extLst>
              <a:ext uri="{FF2B5EF4-FFF2-40B4-BE49-F238E27FC236}">
                <a16:creationId xmlns:a16="http://schemas.microsoft.com/office/drawing/2014/main" id="{9A781997-7B5D-B24F-8FBE-5782DE4127F9}"/>
              </a:ext>
            </a:extLst>
          </p:cNvPr>
          <p:cNvSpPr txBox="1"/>
          <p:nvPr/>
        </p:nvSpPr>
        <p:spPr>
          <a:xfrm>
            <a:off x="719488" y="4020112"/>
            <a:ext cx="7229105" cy="1200329"/>
          </a:xfrm>
          <a:prstGeom prst="rect">
            <a:avLst/>
          </a:prstGeom>
          <a:noFill/>
        </p:spPr>
        <p:txBody>
          <a:bodyPr wrap="square" rtlCol="0">
            <a:spAutoFit/>
          </a:bodyPr>
          <a:lstStyle/>
          <a:p>
            <a:r>
              <a:rPr kumimoji="1" lang="zh-CN" altLang="en-US" sz="1800" dirty="0">
                <a:solidFill>
                  <a:srgbClr val="C00000"/>
                </a:solidFill>
              </a:rPr>
              <a:t>假设 </a:t>
            </a:r>
            <a:r>
              <a:rPr kumimoji="1" lang="en-US" altLang="zh-CN" sz="1800" dirty="0">
                <a:solidFill>
                  <a:srgbClr val="C00000"/>
                </a:solidFill>
              </a:rPr>
              <a:t>6</a:t>
            </a:r>
            <a:r>
              <a:rPr kumimoji="1" lang="zh-CN" altLang="en-US" sz="1800" dirty="0">
                <a:solidFill>
                  <a:srgbClr val="C00000"/>
                </a:solidFill>
              </a:rPr>
              <a:t> </a:t>
            </a:r>
            <a:r>
              <a:rPr kumimoji="1" lang="en-US" altLang="zh-CN" sz="1800" dirty="0">
                <a:solidFill>
                  <a:srgbClr val="C00000"/>
                </a:solidFill>
              </a:rPr>
              <a:t>mA</a:t>
            </a:r>
            <a:r>
              <a:rPr kumimoji="1" lang="zh-CN" altLang="en-US" sz="1800" dirty="0">
                <a:solidFill>
                  <a:srgbClr val="C00000"/>
                </a:solidFill>
              </a:rPr>
              <a:t> 不变</a:t>
            </a:r>
            <a:endParaRPr kumimoji="1" lang="en-US" altLang="zh-CN" sz="1800" dirty="0">
              <a:solidFill>
                <a:srgbClr val="C00000"/>
              </a:solidFill>
            </a:endParaRPr>
          </a:p>
          <a:p>
            <a:pPr marL="285750" indent="-285750">
              <a:buFont typeface="Arial" panose="020B0604020202020204" pitchFamily="34" charset="0"/>
              <a:buChar char="•"/>
            </a:pPr>
            <a:r>
              <a:rPr kumimoji="1" lang="zh-CN" altLang="en-US" sz="1800" dirty="0"/>
              <a:t>当不接入手机时，二极管上流过的电流为 </a:t>
            </a:r>
            <a:r>
              <a:rPr kumimoji="1" lang="en-US" altLang="zh-CN" sz="1800" dirty="0"/>
              <a:t>6</a:t>
            </a:r>
            <a:r>
              <a:rPr kumimoji="1" lang="zh-CN" altLang="en-US" sz="1800" dirty="0"/>
              <a:t> </a:t>
            </a:r>
            <a:r>
              <a:rPr kumimoji="1" lang="en-US" altLang="zh-CN" sz="1800" dirty="0"/>
              <a:t>mA</a:t>
            </a:r>
          </a:p>
          <a:p>
            <a:pPr marL="285750" indent="-285750">
              <a:buFont typeface="Arial" panose="020B0604020202020204" pitchFamily="34" charset="0"/>
              <a:buChar char="•"/>
            </a:pPr>
            <a:r>
              <a:rPr kumimoji="1" lang="zh-CN" altLang="en-US" sz="1800" dirty="0"/>
              <a:t>当接入手机后，手机分流走</a:t>
            </a:r>
            <a:r>
              <a:rPr kumimoji="1" lang="en-US" altLang="zh-CN" sz="1800" dirty="0"/>
              <a:t>0.5mA</a:t>
            </a:r>
            <a:r>
              <a:rPr kumimoji="1" lang="zh-CN" altLang="en-US" sz="1800" dirty="0"/>
              <a:t>，二极管上流过的电流变为 </a:t>
            </a:r>
            <a:r>
              <a:rPr kumimoji="1" lang="en-US" altLang="zh-CN" sz="1800" dirty="0"/>
              <a:t>5.5</a:t>
            </a:r>
            <a:r>
              <a:rPr kumimoji="1" lang="zh-CN" altLang="en-US" sz="1800" dirty="0"/>
              <a:t> </a:t>
            </a:r>
            <a:r>
              <a:rPr kumimoji="1" lang="en-US" altLang="zh-CN" sz="1800" dirty="0"/>
              <a:t>mA</a:t>
            </a:r>
            <a:r>
              <a:rPr kumimoji="1" lang="zh-CN" altLang="en-US" sz="1800" dirty="0"/>
              <a:t>，请问给三个二极管串联的总电压变化多少？</a:t>
            </a:r>
          </a:p>
        </p:txBody>
      </p:sp>
      <p:sp>
        <p:nvSpPr>
          <p:cNvPr id="3" name="文本框 2">
            <a:extLst>
              <a:ext uri="{FF2B5EF4-FFF2-40B4-BE49-F238E27FC236}">
                <a16:creationId xmlns:a16="http://schemas.microsoft.com/office/drawing/2014/main" id="{53809D10-8316-054A-AA39-C4D2AFA31FCE}"/>
              </a:ext>
            </a:extLst>
          </p:cNvPr>
          <p:cNvSpPr txBox="1"/>
          <p:nvPr/>
        </p:nvSpPr>
        <p:spPr>
          <a:xfrm>
            <a:off x="5257800" y="1102023"/>
            <a:ext cx="3875973" cy="923330"/>
          </a:xfrm>
          <a:prstGeom prst="rect">
            <a:avLst/>
          </a:prstGeom>
          <a:noFill/>
        </p:spPr>
        <p:txBody>
          <a:bodyPr wrap="square" rtlCol="0">
            <a:spAutoFit/>
          </a:bodyPr>
          <a:lstStyle/>
          <a:p>
            <a:r>
              <a:rPr kumimoji="1" lang="zh-CN" altLang="en-US" sz="1800" b="1" dirty="0">
                <a:solidFill>
                  <a:srgbClr val="C00000"/>
                </a:solidFill>
              </a:rPr>
              <a:t>小信号分析需验证近似前提是否成立</a:t>
            </a:r>
            <a:endParaRPr kumimoji="1" lang="en-US" altLang="zh-CN" sz="1800" dirty="0">
              <a:solidFill>
                <a:srgbClr val="C00000"/>
              </a:solidFill>
            </a:endParaRPr>
          </a:p>
          <a:p>
            <a:r>
              <a:rPr kumimoji="1" lang="zh-CN" altLang="en-US" sz="1800" dirty="0">
                <a:solidFill>
                  <a:srgbClr val="C00000"/>
                </a:solidFill>
              </a:rPr>
              <a:t>每个二极管上电压变化约</a:t>
            </a:r>
            <a:r>
              <a:rPr kumimoji="1" lang="en-US" altLang="zh-CN" sz="1800" dirty="0">
                <a:solidFill>
                  <a:srgbClr val="C00000"/>
                </a:solidFill>
              </a:rPr>
              <a:t>2.2mV</a:t>
            </a:r>
            <a:r>
              <a:rPr kumimoji="1" lang="zh-CN" altLang="en-US" sz="1800" dirty="0">
                <a:solidFill>
                  <a:srgbClr val="C00000"/>
                </a:solidFill>
              </a:rPr>
              <a:t>，小于 </a:t>
            </a:r>
            <a:r>
              <a:rPr kumimoji="1" lang="en-US" altLang="zh-CN" sz="1800" dirty="0">
                <a:solidFill>
                  <a:srgbClr val="C00000"/>
                </a:solidFill>
              </a:rPr>
              <a:t>5mV</a:t>
            </a:r>
            <a:r>
              <a:rPr kumimoji="1" lang="zh-CN" altLang="en-US" sz="1800" dirty="0">
                <a:solidFill>
                  <a:srgbClr val="C00000"/>
                </a:solidFill>
              </a:rPr>
              <a:t>，小信号近似适用</a:t>
            </a:r>
            <a:endParaRPr kumimoji="1" lang="zh-CN" altLang="en-US" sz="1800" b="1" dirty="0">
              <a:solidFill>
                <a:srgbClr val="C00000"/>
              </a:solidFill>
            </a:endParaRPr>
          </a:p>
        </p:txBody>
      </p:sp>
      <p:sp>
        <p:nvSpPr>
          <p:cNvPr id="11" name="灯片编号占位符 1">
            <a:extLst>
              <a:ext uri="{FF2B5EF4-FFF2-40B4-BE49-F238E27FC236}">
                <a16:creationId xmlns:a16="http://schemas.microsoft.com/office/drawing/2014/main" id="{AEEDB0C0-2C64-784F-8E30-3D831A94479F}"/>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47</a:t>
            </a:fld>
            <a:endParaRPr lang="en-US" altLang="zh-CN"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43EDA6F2-C2CF-0441-94CD-A6038FE437F7}"/>
              </a:ext>
            </a:extLst>
          </p:cNvPr>
          <p:cNvSpPr>
            <a:spLocks noGrp="1" noChangeArrowheads="1"/>
          </p:cNvSpPr>
          <p:nvPr>
            <p:ph type="title"/>
          </p:nvPr>
        </p:nvSpPr>
        <p:spPr>
          <a:xfrm>
            <a:off x="0" y="114300"/>
            <a:ext cx="6248400" cy="1295400"/>
          </a:xfrm>
          <a:solidFill>
            <a:schemeClr val="bg1"/>
          </a:solidFill>
        </p:spPr>
        <p:txBody>
          <a:bodyPr/>
          <a:lstStyle/>
          <a:p>
            <a:pPr eaLnBrk="1" hangingPunct="1"/>
            <a:r>
              <a:rPr lang="en-US" altLang="zh-CN" sz="3200" b="0" dirty="0">
                <a:ea typeface="宋体" panose="02010600030101010101" pitchFamily="2" charset="-122"/>
              </a:rPr>
              <a:t>4.4.</a:t>
            </a:r>
            <a:r>
              <a:rPr lang="en-US" altLang="zh-CN" sz="3200" dirty="0">
                <a:ea typeface="宋体" panose="02010600030101010101" pitchFamily="2" charset="-122"/>
              </a:rPr>
              <a:t> Operation in the Reverse Breakdown Region – Zener Diodes</a:t>
            </a:r>
            <a:r>
              <a:rPr lang="zh-CN" altLang="en-US" dirty="0">
                <a:ea typeface="宋体" panose="02010600030101010101" pitchFamily="2" charset="-122"/>
              </a:rPr>
              <a:t>反向截止区作为稳压器，齐纳二极管</a:t>
            </a:r>
            <a:endParaRPr lang="en-US" altLang="zh-CN" sz="3200" dirty="0">
              <a:ea typeface="宋体" panose="02010600030101010101" pitchFamily="2" charset="-122"/>
            </a:endParaRPr>
          </a:p>
        </p:txBody>
      </p:sp>
      <p:sp>
        <p:nvSpPr>
          <p:cNvPr id="91139" name="Rectangle 3">
            <a:extLst>
              <a:ext uri="{FF2B5EF4-FFF2-40B4-BE49-F238E27FC236}">
                <a16:creationId xmlns:a16="http://schemas.microsoft.com/office/drawing/2014/main" id="{A02F1F78-90DA-8247-BB26-7D7923E89EBD}"/>
              </a:ext>
            </a:extLst>
          </p:cNvPr>
          <p:cNvSpPr>
            <a:spLocks noGrp="1" noChangeArrowheads="1"/>
          </p:cNvSpPr>
          <p:nvPr>
            <p:ph type="body" idx="1"/>
          </p:nvPr>
        </p:nvSpPr>
        <p:spPr>
          <a:xfrm>
            <a:off x="152400" y="2057400"/>
            <a:ext cx="4038600" cy="4038600"/>
          </a:xfrm>
        </p:spPr>
        <p:txBody>
          <a:bodyPr/>
          <a:lstStyle/>
          <a:p>
            <a:pPr eaLnBrk="1" hangingPunct="1"/>
            <a:r>
              <a:rPr lang="en-US" altLang="zh-CN">
                <a:ea typeface="宋体" panose="02010600030101010101" pitchFamily="2" charset="-122"/>
              </a:rPr>
              <a:t>Under certain circumstances, diodes may be intentionally used in the reverse breakdown region.</a:t>
            </a:r>
          </a:p>
          <a:p>
            <a:pPr eaLnBrk="1" hangingPunct="1"/>
            <a:r>
              <a:rPr lang="en-US" altLang="zh-CN">
                <a:ea typeface="宋体" panose="02010600030101010101" pitchFamily="2" charset="-122"/>
              </a:rPr>
              <a:t>These are referred to as </a:t>
            </a:r>
            <a:r>
              <a:rPr lang="en-US" altLang="zh-CN" b="1">
                <a:solidFill>
                  <a:srgbClr val="3333FF"/>
                </a:solidFill>
                <a:ea typeface="宋体" panose="02010600030101010101" pitchFamily="2" charset="-122"/>
              </a:rPr>
              <a:t>Zener Diodes</a:t>
            </a:r>
            <a:r>
              <a:rPr lang="en-US" altLang="zh-CN">
                <a:ea typeface="宋体" panose="02010600030101010101" pitchFamily="2" charset="-122"/>
              </a:rPr>
              <a:t>.</a:t>
            </a:r>
          </a:p>
        </p:txBody>
      </p:sp>
      <p:pic>
        <p:nvPicPr>
          <p:cNvPr id="91140" name="图片 1">
            <a:extLst>
              <a:ext uri="{FF2B5EF4-FFF2-40B4-BE49-F238E27FC236}">
                <a16:creationId xmlns:a16="http://schemas.microsoft.com/office/drawing/2014/main" id="{65065639-F372-6047-B2ED-21165DF26F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4580" y="4351588"/>
            <a:ext cx="86360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图片 2">
            <a:extLst>
              <a:ext uri="{FF2B5EF4-FFF2-40B4-BE49-F238E27FC236}">
                <a16:creationId xmlns:a16="http://schemas.microsoft.com/office/drawing/2014/main" id="{8A68B2F5-A69C-DA4B-BE7E-D26BFE28386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62210" y="1489700"/>
            <a:ext cx="4572000" cy="49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a:extLst>
              <a:ext uri="{FF2B5EF4-FFF2-40B4-BE49-F238E27FC236}">
                <a16:creationId xmlns:a16="http://schemas.microsoft.com/office/drawing/2014/main" id="{958C2B54-7C6A-DC4C-B5AA-70BB9A5C2B3A}"/>
              </a:ext>
            </a:extLst>
          </p:cNvPr>
          <p:cNvSpPr txBox="1"/>
          <p:nvPr/>
        </p:nvSpPr>
        <p:spPr>
          <a:xfrm>
            <a:off x="1734880" y="4808788"/>
            <a:ext cx="1826141" cy="338554"/>
          </a:xfrm>
          <a:prstGeom prst="rect">
            <a:avLst/>
          </a:prstGeom>
          <a:noFill/>
        </p:spPr>
        <p:txBody>
          <a:bodyPr wrap="none" rtlCol="0">
            <a:spAutoFit/>
          </a:bodyPr>
          <a:lstStyle/>
          <a:p>
            <a:r>
              <a:rPr kumimoji="1" lang="zh-CN" altLang="en-US" dirty="0"/>
              <a:t>齐纳二极管的符号</a:t>
            </a:r>
          </a:p>
        </p:txBody>
      </p:sp>
      <p:sp>
        <p:nvSpPr>
          <p:cNvPr id="3" name="文本框 2">
            <a:extLst>
              <a:ext uri="{FF2B5EF4-FFF2-40B4-BE49-F238E27FC236}">
                <a16:creationId xmlns:a16="http://schemas.microsoft.com/office/drawing/2014/main" id="{8078E5F0-111D-EC41-A522-2DB4F47F8A29}"/>
              </a:ext>
            </a:extLst>
          </p:cNvPr>
          <p:cNvSpPr txBox="1"/>
          <p:nvPr/>
        </p:nvSpPr>
        <p:spPr>
          <a:xfrm>
            <a:off x="228600" y="5561525"/>
            <a:ext cx="3506088" cy="923330"/>
          </a:xfrm>
          <a:prstGeom prst="rect">
            <a:avLst/>
          </a:prstGeom>
          <a:noFill/>
        </p:spPr>
        <p:txBody>
          <a:bodyPr wrap="none" rtlCol="0">
            <a:spAutoFit/>
          </a:bodyPr>
          <a:lstStyle/>
          <a:p>
            <a:pPr marL="285750" indent="-285750">
              <a:buFont typeface="Arial" panose="020B0604020202020204" pitchFamily="34" charset="0"/>
              <a:buChar char="•"/>
            </a:pPr>
            <a:r>
              <a:rPr kumimoji="1" lang="en-US" altLang="zh-CN" sz="1800" dirty="0"/>
              <a:t>V</a:t>
            </a:r>
            <a:r>
              <a:rPr kumimoji="1" lang="en-US" altLang="zh-CN" sz="1800" baseline="-25000" dirty="0"/>
              <a:t>ZK</a:t>
            </a:r>
            <a:r>
              <a:rPr kumimoji="1" lang="zh-CN" altLang="en-US" sz="1800" dirty="0"/>
              <a:t>，</a:t>
            </a:r>
            <a:r>
              <a:rPr kumimoji="1" lang="en-US" altLang="zh-CN" sz="1800" dirty="0"/>
              <a:t>I</a:t>
            </a:r>
            <a:r>
              <a:rPr kumimoji="1" lang="en-US" altLang="zh-CN" sz="1800" baseline="-25000" dirty="0"/>
              <a:t>ZK</a:t>
            </a:r>
            <a:r>
              <a:rPr kumimoji="1" lang="zh-CN" altLang="en-US" sz="1800" dirty="0"/>
              <a:t>，反向截止区的起始点</a:t>
            </a:r>
          </a:p>
          <a:p>
            <a:pPr marL="285750" indent="-285750">
              <a:buFont typeface="Arial" panose="020B0604020202020204" pitchFamily="34" charset="0"/>
              <a:buChar char="•"/>
            </a:pPr>
            <a:r>
              <a:rPr kumimoji="1" lang="en-US" altLang="zh-CN" sz="1800" dirty="0"/>
              <a:t>V</a:t>
            </a:r>
            <a:r>
              <a:rPr kumimoji="1" lang="en-US" altLang="zh-CN" sz="1800" baseline="-25000" dirty="0"/>
              <a:t>Z</a:t>
            </a:r>
            <a:r>
              <a:rPr kumimoji="1" lang="zh-CN" altLang="en-US" sz="1800" dirty="0"/>
              <a:t>，</a:t>
            </a:r>
            <a:r>
              <a:rPr kumimoji="1" lang="en-US" altLang="zh-CN" sz="1800" dirty="0"/>
              <a:t> I</a:t>
            </a:r>
            <a:r>
              <a:rPr kumimoji="1" lang="en-US" altLang="zh-CN" sz="1800" baseline="-25000" dirty="0"/>
              <a:t>ZT</a:t>
            </a:r>
            <a:r>
              <a:rPr kumimoji="1" lang="zh-CN" altLang="en-US" sz="1800" dirty="0"/>
              <a:t>，工作点</a:t>
            </a:r>
            <a:endParaRPr kumimoji="1" lang="en-US" altLang="zh-CN" sz="1800" dirty="0"/>
          </a:p>
          <a:p>
            <a:pPr marL="285750" indent="-285750">
              <a:buFont typeface="Arial" panose="020B0604020202020204" pitchFamily="34" charset="0"/>
              <a:buChar char="•"/>
            </a:pPr>
            <a:r>
              <a:rPr kumimoji="1" lang="en-US" altLang="zh-CN" sz="1800" dirty="0"/>
              <a:t>V</a:t>
            </a:r>
            <a:r>
              <a:rPr kumimoji="1" lang="en-US" altLang="zh-CN" sz="1800" baseline="-25000" dirty="0"/>
              <a:t>Z0</a:t>
            </a:r>
            <a:r>
              <a:rPr kumimoji="1" lang="zh-CN" altLang="en-US" sz="1800" dirty="0"/>
              <a:t>，线性化与横坐标的交点</a:t>
            </a:r>
            <a:endParaRPr kumimoji="1" lang="en-US" altLang="zh-CN" sz="1800" dirty="0"/>
          </a:p>
        </p:txBody>
      </p:sp>
      <p:sp>
        <p:nvSpPr>
          <p:cNvPr id="5" name="文本框 4">
            <a:extLst>
              <a:ext uri="{FF2B5EF4-FFF2-40B4-BE49-F238E27FC236}">
                <a16:creationId xmlns:a16="http://schemas.microsoft.com/office/drawing/2014/main" id="{9F4CDA52-23BE-AC4B-AA49-BA84850DF596}"/>
              </a:ext>
            </a:extLst>
          </p:cNvPr>
          <p:cNvSpPr txBox="1"/>
          <p:nvPr/>
        </p:nvSpPr>
        <p:spPr>
          <a:xfrm>
            <a:off x="6675922" y="474077"/>
            <a:ext cx="2239478" cy="1077218"/>
          </a:xfrm>
          <a:prstGeom prst="rect">
            <a:avLst/>
          </a:prstGeom>
          <a:noFill/>
        </p:spPr>
        <p:txBody>
          <a:bodyPr wrap="square" rtlCol="0">
            <a:spAutoFit/>
          </a:bodyPr>
          <a:lstStyle/>
          <a:p>
            <a:r>
              <a:rPr kumimoji="1" lang="zh-CN" altLang="en-US" dirty="0">
                <a:solidFill>
                  <a:srgbClr val="C00000"/>
                </a:solidFill>
              </a:rPr>
              <a:t>齐纳二极管稳压器</a:t>
            </a:r>
            <a:r>
              <a:rPr kumimoji="1" lang="zh-CN" altLang="en-US" b="1" dirty="0">
                <a:solidFill>
                  <a:srgbClr val="0432FF"/>
                </a:solidFill>
              </a:rPr>
              <a:t>已基本不用</a:t>
            </a:r>
            <a:r>
              <a:rPr kumimoji="1" lang="zh-CN" altLang="en-US" dirty="0">
                <a:solidFill>
                  <a:srgbClr val="C00000"/>
                </a:solidFill>
              </a:rPr>
              <a:t>，现在实用的稳压器（</a:t>
            </a:r>
            <a:r>
              <a:rPr kumimoji="1" lang="en-US" altLang="zh-CN" dirty="0">
                <a:solidFill>
                  <a:srgbClr val="C00000"/>
                </a:solidFill>
              </a:rPr>
              <a:t>voltage</a:t>
            </a:r>
            <a:r>
              <a:rPr kumimoji="1" lang="zh-CN" altLang="en-US" dirty="0">
                <a:solidFill>
                  <a:srgbClr val="C00000"/>
                </a:solidFill>
              </a:rPr>
              <a:t> </a:t>
            </a:r>
            <a:r>
              <a:rPr kumimoji="1" lang="en-US" altLang="zh-CN" dirty="0">
                <a:solidFill>
                  <a:srgbClr val="C00000"/>
                </a:solidFill>
              </a:rPr>
              <a:t>regulator</a:t>
            </a:r>
            <a:r>
              <a:rPr kumimoji="1" lang="zh-CN" altLang="en-US" dirty="0">
                <a:solidFill>
                  <a:srgbClr val="C00000"/>
                </a:solidFill>
              </a:rPr>
              <a:t>）都用 </a:t>
            </a:r>
            <a:r>
              <a:rPr kumimoji="1" lang="en-US" altLang="zh-CN" dirty="0">
                <a:solidFill>
                  <a:srgbClr val="C00000"/>
                </a:solidFill>
              </a:rPr>
              <a:t>IC</a:t>
            </a:r>
            <a:r>
              <a:rPr kumimoji="1" lang="zh-CN" altLang="en-US" dirty="0">
                <a:solidFill>
                  <a:srgbClr val="C00000"/>
                </a:solidFill>
              </a:rPr>
              <a:t> 实现</a:t>
            </a:r>
          </a:p>
        </p:txBody>
      </p:sp>
      <p:pic>
        <p:nvPicPr>
          <p:cNvPr id="6" name="图片 5">
            <a:extLst>
              <a:ext uri="{FF2B5EF4-FFF2-40B4-BE49-F238E27FC236}">
                <a16:creationId xmlns:a16="http://schemas.microsoft.com/office/drawing/2014/main" id="{CDA4F9B7-B90E-BB42-B88A-7832E807A64B}"/>
              </a:ext>
            </a:extLst>
          </p:cNvPr>
          <p:cNvPicPr>
            <a:picLocks noChangeAspect="1"/>
          </p:cNvPicPr>
          <p:nvPr/>
        </p:nvPicPr>
        <p:blipFill>
          <a:blip r:embed="rId5"/>
          <a:stretch>
            <a:fillRect/>
          </a:stretch>
        </p:blipFill>
        <p:spPr>
          <a:xfrm>
            <a:off x="7884561" y="4806382"/>
            <a:ext cx="1107039" cy="1937318"/>
          </a:xfrm>
          <a:prstGeom prst="rect">
            <a:avLst/>
          </a:prstGeom>
        </p:spPr>
      </p:pic>
      <p:sp>
        <p:nvSpPr>
          <p:cNvPr id="7" name="文本框 6">
            <a:extLst>
              <a:ext uri="{FF2B5EF4-FFF2-40B4-BE49-F238E27FC236}">
                <a16:creationId xmlns:a16="http://schemas.microsoft.com/office/drawing/2014/main" id="{EA2A1D37-EB9D-0649-BED6-89C382F50D24}"/>
              </a:ext>
            </a:extLst>
          </p:cNvPr>
          <p:cNvSpPr txBox="1"/>
          <p:nvPr/>
        </p:nvSpPr>
        <p:spPr>
          <a:xfrm>
            <a:off x="4098275" y="6445297"/>
            <a:ext cx="3467616" cy="338554"/>
          </a:xfrm>
          <a:prstGeom prst="rect">
            <a:avLst/>
          </a:prstGeom>
          <a:noFill/>
        </p:spPr>
        <p:txBody>
          <a:bodyPr wrap="none" rtlCol="0">
            <a:spAutoFit/>
          </a:bodyPr>
          <a:lstStyle/>
          <a:p>
            <a:r>
              <a:rPr kumimoji="1" lang="zh-CN" altLang="en-US" dirty="0">
                <a:solidFill>
                  <a:srgbClr val="C00000"/>
                </a:solidFill>
              </a:rPr>
              <a:t>等效电路，用电路描述线性化区域：</a:t>
            </a:r>
          </a:p>
        </p:txBody>
      </p:sp>
      <p:cxnSp>
        <p:nvCxnSpPr>
          <p:cNvPr id="9" name="直线箭头连接符 8">
            <a:extLst>
              <a:ext uri="{FF2B5EF4-FFF2-40B4-BE49-F238E27FC236}">
                <a16:creationId xmlns:a16="http://schemas.microsoft.com/office/drawing/2014/main" id="{FEF0E6EA-E7CD-7D42-8972-6CB02CBE6A46}"/>
              </a:ext>
            </a:extLst>
          </p:cNvPr>
          <p:cNvCxnSpPr/>
          <p:nvPr/>
        </p:nvCxnSpPr>
        <p:spPr bwMode="auto">
          <a:xfrm flipV="1">
            <a:off x="7391400" y="6023190"/>
            <a:ext cx="404261" cy="457610"/>
          </a:xfrm>
          <a:prstGeom prst="straightConnector1">
            <a:avLst/>
          </a:prstGeom>
          <a:solidFill>
            <a:schemeClr val="accent1"/>
          </a:solidFill>
          <a:ln w="9525"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灯片编号占位符 1">
            <a:extLst>
              <a:ext uri="{FF2B5EF4-FFF2-40B4-BE49-F238E27FC236}">
                <a16:creationId xmlns:a16="http://schemas.microsoft.com/office/drawing/2014/main" id="{897123DD-8F82-0C40-BE3C-FD3031FC159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48</a:t>
            </a:fld>
            <a:endParaRPr lang="en-US" altLang="zh-CN" dirty="0"/>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7C6E71-071E-464B-AD34-D758CD282262}"/>
              </a:ext>
            </a:extLst>
          </p:cNvPr>
          <p:cNvSpPr>
            <a:spLocks noGrp="1"/>
          </p:cNvSpPr>
          <p:nvPr>
            <p:ph type="title"/>
          </p:nvPr>
        </p:nvSpPr>
        <p:spPr/>
        <p:txBody>
          <a:bodyPr/>
          <a:lstStyle/>
          <a:p>
            <a:endParaRPr kumimoji="1" lang="zh-CN" altLang="en-US"/>
          </a:p>
        </p:txBody>
      </p:sp>
      <p:pic>
        <p:nvPicPr>
          <p:cNvPr id="5" name="图片 4">
            <a:extLst>
              <a:ext uri="{FF2B5EF4-FFF2-40B4-BE49-F238E27FC236}">
                <a16:creationId xmlns:a16="http://schemas.microsoft.com/office/drawing/2014/main" id="{AC751A2D-CC67-7D44-A479-D17E33112FF0}"/>
              </a:ext>
            </a:extLst>
          </p:cNvPr>
          <p:cNvPicPr>
            <a:picLocks noChangeAspect="1"/>
          </p:cNvPicPr>
          <p:nvPr/>
        </p:nvPicPr>
        <p:blipFill>
          <a:blip r:embed="rId2"/>
          <a:stretch>
            <a:fillRect/>
          </a:stretch>
        </p:blipFill>
        <p:spPr>
          <a:xfrm>
            <a:off x="23261" y="13636"/>
            <a:ext cx="9144000" cy="3720740"/>
          </a:xfrm>
          <a:prstGeom prst="rect">
            <a:avLst/>
          </a:prstGeom>
        </p:spPr>
      </p:pic>
      <p:pic>
        <p:nvPicPr>
          <p:cNvPr id="6" name="图片 5">
            <a:extLst>
              <a:ext uri="{FF2B5EF4-FFF2-40B4-BE49-F238E27FC236}">
                <a16:creationId xmlns:a16="http://schemas.microsoft.com/office/drawing/2014/main" id="{955B335A-9C57-554A-9AC6-7BC7DDE1C351}"/>
              </a:ext>
            </a:extLst>
          </p:cNvPr>
          <p:cNvPicPr>
            <a:picLocks noChangeAspect="1"/>
          </p:cNvPicPr>
          <p:nvPr/>
        </p:nvPicPr>
        <p:blipFill>
          <a:blip r:embed="rId3"/>
          <a:stretch>
            <a:fillRect/>
          </a:stretch>
        </p:blipFill>
        <p:spPr>
          <a:xfrm>
            <a:off x="0" y="3665554"/>
            <a:ext cx="4416570" cy="3194050"/>
          </a:xfrm>
          <a:prstGeom prst="rect">
            <a:avLst/>
          </a:prstGeom>
        </p:spPr>
      </p:pic>
      <p:sp>
        <p:nvSpPr>
          <p:cNvPr id="7" name="文本框 6">
            <a:extLst>
              <a:ext uri="{FF2B5EF4-FFF2-40B4-BE49-F238E27FC236}">
                <a16:creationId xmlns:a16="http://schemas.microsoft.com/office/drawing/2014/main" id="{A499FFF2-D1D2-3A44-9A24-A951C034C7B7}"/>
              </a:ext>
            </a:extLst>
          </p:cNvPr>
          <p:cNvSpPr txBox="1"/>
          <p:nvPr/>
        </p:nvSpPr>
        <p:spPr>
          <a:xfrm>
            <a:off x="4445860" y="4900951"/>
            <a:ext cx="1508746" cy="338554"/>
          </a:xfrm>
          <a:prstGeom prst="rect">
            <a:avLst/>
          </a:prstGeom>
          <a:noFill/>
        </p:spPr>
        <p:txBody>
          <a:bodyPr wrap="none" rtlCol="0">
            <a:spAutoFit/>
          </a:bodyPr>
          <a:lstStyle/>
          <a:p>
            <a:r>
              <a:rPr kumimoji="1" lang="en-US" altLang="zh-CN" dirty="0"/>
              <a:t>(a)</a:t>
            </a:r>
            <a:r>
              <a:rPr kumimoji="1" lang="zh-CN" altLang="en-US" dirty="0"/>
              <a:t> 不接负载时</a:t>
            </a:r>
          </a:p>
        </p:txBody>
      </p:sp>
      <p:sp>
        <p:nvSpPr>
          <p:cNvPr id="9" name="文本框 8">
            <a:extLst>
              <a:ext uri="{FF2B5EF4-FFF2-40B4-BE49-F238E27FC236}">
                <a16:creationId xmlns:a16="http://schemas.microsoft.com/office/drawing/2014/main" id="{FD2911D3-F91B-2043-BE92-28EFCB02B976}"/>
              </a:ext>
            </a:extLst>
          </p:cNvPr>
          <p:cNvSpPr txBox="1"/>
          <p:nvPr/>
        </p:nvSpPr>
        <p:spPr>
          <a:xfrm>
            <a:off x="3511438" y="3853087"/>
            <a:ext cx="905131" cy="830997"/>
          </a:xfrm>
          <a:prstGeom prst="rect">
            <a:avLst/>
          </a:prstGeom>
          <a:noFill/>
        </p:spPr>
        <p:txBody>
          <a:bodyPr wrap="square" rtlCol="0">
            <a:spAutoFit/>
          </a:bodyPr>
          <a:lstStyle/>
          <a:p>
            <a:r>
              <a:rPr kumimoji="1" lang="zh-CN" altLang="en-US" dirty="0">
                <a:solidFill>
                  <a:srgbClr val="C00000"/>
                </a:solidFill>
              </a:rPr>
              <a:t>用等效电路替代</a:t>
            </a:r>
          </a:p>
        </p:txBody>
      </p:sp>
      <p:pic>
        <p:nvPicPr>
          <p:cNvPr id="10" name="图片 9">
            <a:extLst>
              <a:ext uri="{FF2B5EF4-FFF2-40B4-BE49-F238E27FC236}">
                <a16:creationId xmlns:a16="http://schemas.microsoft.com/office/drawing/2014/main" id="{48F73C5C-CF76-7B41-B1AA-CAE5C6397786}"/>
              </a:ext>
            </a:extLst>
          </p:cNvPr>
          <p:cNvPicPr>
            <a:picLocks noChangeAspect="1"/>
          </p:cNvPicPr>
          <p:nvPr/>
        </p:nvPicPr>
        <p:blipFill>
          <a:blip r:embed="rId4"/>
          <a:stretch>
            <a:fillRect/>
          </a:stretch>
        </p:blipFill>
        <p:spPr>
          <a:xfrm>
            <a:off x="6019800" y="4938594"/>
            <a:ext cx="2209800" cy="1186744"/>
          </a:xfrm>
          <a:prstGeom prst="rect">
            <a:avLst/>
          </a:prstGeom>
        </p:spPr>
      </p:pic>
      <p:pic>
        <p:nvPicPr>
          <p:cNvPr id="11" name="图片 10">
            <a:extLst>
              <a:ext uri="{FF2B5EF4-FFF2-40B4-BE49-F238E27FC236}">
                <a16:creationId xmlns:a16="http://schemas.microsoft.com/office/drawing/2014/main" id="{23022907-3BF1-0646-895F-D204C1F80E13}"/>
              </a:ext>
            </a:extLst>
          </p:cNvPr>
          <p:cNvPicPr>
            <a:picLocks noChangeAspect="1"/>
          </p:cNvPicPr>
          <p:nvPr/>
        </p:nvPicPr>
        <p:blipFill>
          <a:blip r:embed="rId5"/>
          <a:stretch>
            <a:fillRect/>
          </a:stretch>
        </p:blipFill>
        <p:spPr>
          <a:xfrm>
            <a:off x="6019800" y="6144776"/>
            <a:ext cx="2667000" cy="720520"/>
          </a:xfrm>
          <a:prstGeom prst="rect">
            <a:avLst/>
          </a:prstGeom>
        </p:spPr>
      </p:pic>
      <p:sp>
        <p:nvSpPr>
          <p:cNvPr id="12" name="文本框 11">
            <a:extLst>
              <a:ext uri="{FF2B5EF4-FFF2-40B4-BE49-F238E27FC236}">
                <a16:creationId xmlns:a16="http://schemas.microsoft.com/office/drawing/2014/main" id="{59F36ECE-9A81-DA4F-B704-7E945F28EECC}"/>
              </a:ext>
            </a:extLst>
          </p:cNvPr>
          <p:cNvSpPr txBox="1"/>
          <p:nvPr/>
        </p:nvSpPr>
        <p:spPr>
          <a:xfrm>
            <a:off x="4495800" y="3808143"/>
            <a:ext cx="4307589" cy="584775"/>
          </a:xfrm>
          <a:prstGeom prst="rect">
            <a:avLst/>
          </a:prstGeom>
          <a:noFill/>
        </p:spPr>
        <p:txBody>
          <a:bodyPr wrap="none" rtlCol="0">
            <a:spAutoFit/>
          </a:bodyPr>
          <a:lstStyle/>
          <a:p>
            <a:r>
              <a:rPr kumimoji="1" lang="zh-CN" altLang="en-US" dirty="0"/>
              <a:t>第一步，求</a:t>
            </a:r>
            <a:r>
              <a:rPr kumimoji="1" lang="en-US" altLang="zh-CN" dirty="0"/>
              <a:t>V</a:t>
            </a:r>
            <a:r>
              <a:rPr kumimoji="1" lang="en-US" altLang="zh-CN" baseline="-25000" dirty="0"/>
              <a:t>Z0</a:t>
            </a:r>
          </a:p>
          <a:p>
            <a:r>
              <a:rPr kumimoji="1" lang="zh-CN" altLang="en-US" dirty="0"/>
              <a:t>已知直线斜率，某一点坐标，求与</a:t>
            </a:r>
            <a:r>
              <a:rPr kumimoji="1" lang="en-US" altLang="zh-CN" dirty="0"/>
              <a:t>x</a:t>
            </a:r>
            <a:r>
              <a:rPr kumimoji="1" lang="zh-CN" altLang="en-US" dirty="0"/>
              <a:t>轴的交点</a:t>
            </a:r>
          </a:p>
        </p:txBody>
      </p:sp>
      <p:pic>
        <p:nvPicPr>
          <p:cNvPr id="13" name="图片 12">
            <a:extLst>
              <a:ext uri="{FF2B5EF4-FFF2-40B4-BE49-F238E27FC236}">
                <a16:creationId xmlns:a16="http://schemas.microsoft.com/office/drawing/2014/main" id="{E1015BFB-8FA0-B247-86A8-65816A67CC1B}"/>
              </a:ext>
            </a:extLst>
          </p:cNvPr>
          <p:cNvPicPr>
            <a:picLocks noChangeAspect="1"/>
          </p:cNvPicPr>
          <p:nvPr/>
        </p:nvPicPr>
        <p:blipFill>
          <a:blip r:embed="rId6"/>
          <a:stretch>
            <a:fillRect/>
          </a:stretch>
        </p:blipFill>
        <p:spPr>
          <a:xfrm>
            <a:off x="4557175" y="4427439"/>
            <a:ext cx="891139" cy="269414"/>
          </a:xfrm>
          <a:prstGeom prst="rect">
            <a:avLst/>
          </a:prstGeom>
        </p:spPr>
      </p:pic>
      <p:pic>
        <p:nvPicPr>
          <p:cNvPr id="14" name="图片 13">
            <a:extLst>
              <a:ext uri="{FF2B5EF4-FFF2-40B4-BE49-F238E27FC236}">
                <a16:creationId xmlns:a16="http://schemas.microsoft.com/office/drawing/2014/main" id="{1DF734CB-6D7E-9149-9D9C-94F15B3578B6}"/>
              </a:ext>
            </a:extLst>
          </p:cNvPr>
          <p:cNvPicPr>
            <a:picLocks noChangeAspect="1"/>
          </p:cNvPicPr>
          <p:nvPr/>
        </p:nvPicPr>
        <p:blipFill>
          <a:blip r:embed="rId7"/>
          <a:stretch>
            <a:fillRect/>
          </a:stretch>
        </p:blipFill>
        <p:spPr>
          <a:xfrm>
            <a:off x="5588919" y="4411404"/>
            <a:ext cx="2019286" cy="285449"/>
          </a:xfrm>
          <a:prstGeom prst="rect">
            <a:avLst/>
          </a:prstGeom>
        </p:spPr>
      </p:pic>
      <p:pic>
        <p:nvPicPr>
          <p:cNvPr id="15" name="图片 14">
            <a:extLst>
              <a:ext uri="{FF2B5EF4-FFF2-40B4-BE49-F238E27FC236}">
                <a16:creationId xmlns:a16="http://schemas.microsoft.com/office/drawing/2014/main" id="{BDE80CC8-0744-2F4D-96AB-400C44CEAE55}"/>
              </a:ext>
            </a:extLst>
          </p:cNvPr>
          <p:cNvPicPr>
            <a:picLocks noChangeAspect="1"/>
          </p:cNvPicPr>
          <p:nvPr/>
        </p:nvPicPr>
        <p:blipFill>
          <a:blip r:embed="rId8"/>
          <a:stretch>
            <a:fillRect/>
          </a:stretch>
        </p:blipFill>
        <p:spPr>
          <a:xfrm>
            <a:off x="8015171" y="4366653"/>
            <a:ext cx="1117600" cy="330200"/>
          </a:xfrm>
          <a:prstGeom prst="rect">
            <a:avLst/>
          </a:prstGeom>
        </p:spPr>
      </p:pic>
      <p:sp>
        <p:nvSpPr>
          <p:cNvPr id="16" name="右箭头 15">
            <a:extLst>
              <a:ext uri="{FF2B5EF4-FFF2-40B4-BE49-F238E27FC236}">
                <a16:creationId xmlns:a16="http://schemas.microsoft.com/office/drawing/2014/main" id="{53C81947-156F-DB42-91E2-FAF3B67A7D6D}"/>
              </a:ext>
            </a:extLst>
          </p:cNvPr>
          <p:cNvSpPr/>
          <p:nvPr/>
        </p:nvSpPr>
        <p:spPr bwMode="auto">
          <a:xfrm>
            <a:off x="7692990" y="4484022"/>
            <a:ext cx="304800" cy="95461"/>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7" name="灯片编号占位符 1">
            <a:extLst>
              <a:ext uri="{FF2B5EF4-FFF2-40B4-BE49-F238E27FC236}">
                <a16:creationId xmlns:a16="http://schemas.microsoft.com/office/drawing/2014/main" id="{3CAF5834-F7CB-004E-A3F6-85F97AD7CB2F}"/>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49</a:t>
            </a:fld>
            <a:endParaRPr lang="en-US" altLang="zh-CN" dirty="0"/>
          </a:p>
        </p:txBody>
      </p:sp>
    </p:spTree>
    <p:extLst>
      <p:ext uri="{BB962C8B-B14F-4D97-AF65-F5344CB8AC3E}">
        <p14:creationId xmlns:p14="http://schemas.microsoft.com/office/powerpoint/2010/main" val="3787877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oter Placeholder 4">
            <a:extLst>
              <a:ext uri="{FF2B5EF4-FFF2-40B4-BE49-F238E27FC236}">
                <a16:creationId xmlns:a16="http://schemas.microsoft.com/office/drawing/2014/main" id="{A6CBFE78-EB77-E840-81E9-D53DC788F3F0}"/>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dirty="0"/>
          </a:p>
          <a:p>
            <a:pPr>
              <a:spcBef>
                <a:spcPct val="0"/>
              </a:spcBef>
              <a:buFontTx/>
              <a:buNone/>
            </a:pPr>
            <a:r>
              <a:rPr lang="en-US" altLang="zh-CN" sz="1000" dirty="0"/>
              <a:t>Oxford University Publishing</a:t>
            </a:r>
          </a:p>
          <a:p>
            <a:pPr>
              <a:spcBef>
                <a:spcPct val="0"/>
              </a:spcBef>
              <a:buFontTx/>
              <a:buNone/>
            </a:pPr>
            <a:r>
              <a:rPr lang="en-US" altLang="zh-CN" sz="1000" dirty="0"/>
              <a:t>Microelectronic Circuits by Adel S. </a:t>
            </a:r>
            <a:r>
              <a:rPr lang="en-US" altLang="zh-CN" sz="1000" dirty="0" err="1"/>
              <a:t>Sedra</a:t>
            </a:r>
            <a:r>
              <a:rPr lang="en-US" altLang="zh-CN" sz="1000" dirty="0"/>
              <a:t> and Kenneth C. Smith (0195323033)</a:t>
            </a:r>
          </a:p>
        </p:txBody>
      </p:sp>
      <p:sp>
        <p:nvSpPr>
          <p:cNvPr id="14339" name="Rectangle 2">
            <a:extLst>
              <a:ext uri="{FF2B5EF4-FFF2-40B4-BE49-F238E27FC236}">
                <a16:creationId xmlns:a16="http://schemas.microsoft.com/office/drawing/2014/main" id="{10542928-5C0B-7649-A390-1D40DDB74003}"/>
              </a:ext>
            </a:extLst>
          </p:cNvPr>
          <p:cNvSpPr>
            <a:spLocks noGrp="1" noChangeArrowheads="1"/>
          </p:cNvSpPr>
          <p:nvPr>
            <p:ph type="title"/>
          </p:nvPr>
        </p:nvSpPr>
        <p:spPr/>
        <p:txBody>
          <a:bodyPr/>
          <a:lstStyle/>
          <a:p>
            <a:pPr eaLnBrk="1" hangingPunct="1"/>
            <a:r>
              <a:rPr lang="en-US" altLang="zh-CN" b="0">
                <a:ea typeface="宋体" panose="02010600030101010101" pitchFamily="2" charset="-122"/>
              </a:rPr>
              <a:t>4.1.1. </a:t>
            </a:r>
            <a:r>
              <a:rPr lang="zh-CN" altLang="en-US">
                <a:ea typeface="宋体" panose="02010600030101010101" pitchFamily="2" charset="-122"/>
              </a:rPr>
              <a:t>理想二极管的伏安特性</a:t>
            </a:r>
            <a:endParaRPr lang="en-US" altLang="zh-CN">
              <a:solidFill>
                <a:srgbClr val="777777"/>
              </a:solidFill>
              <a:ea typeface="宋体" panose="02010600030101010101" pitchFamily="2" charset="-122"/>
            </a:endParaRPr>
          </a:p>
        </p:txBody>
      </p:sp>
      <p:sp>
        <p:nvSpPr>
          <p:cNvPr id="14340" name="Rectangle 3">
            <a:extLst>
              <a:ext uri="{FF2B5EF4-FFF2-40B4-BE49-F238E27FC236}">
                <a16:creationId xmlns:a16="http://schemas.microsoft.com/office/drawing/2014/main" id="{A2ED14C4-45A8-984A-84C0-14B781F9136F}"/>
              </a:ext>
            </a:extLst>
          </p:cNvPr>
          <p:cNvSpPr>
            <a:spLocks noGrp="1" noChangeArrowheads="1"/>
          </p:cNvSpPr>
          <p:nvPr>
            <p:ph type="body" sz="half" idx="1"/>
          </p:nvPr>
        </p:nvSpPr>
        <p:spPr>
          <a:xfrm>
            <a:off x="0" y="2057400"/>
            <a:ext cx="4305300" cy="4038600"/>
          </a:xfrm>
        </p:spPr>
        <p:txBody>
          <a:bodyPr/>
          <a:lstStyle/>
          <a:p>
            <a:pPr eaLnBrk="1" hangingPunct="1"/>
            <a:r>
              <a:rPr lang="zh-CN" altLang="en-US" b="1" dirty="0">
                <a:solidFill>
                  <a:srgbClr val="3333FF"/>
                </a:solidFill>
                <a:ea typeface="宋体" panose="02010600030101010101" pitchFamily="2" charset="-122"/>
              </a:rPr>
              <a:t>理想二极管</a:t>
            </a:r>
            <a:r>
              <a:rPr lang="en-US" altLang="zh-CN" dirty="0">
                <a:ea typeface="宋体" panose="02010600030101010101" pitchFamily="2" charset="-122"/>
              </a:rPr>
              <a:t> – </a:t>
            </a:r>
            <a:r>
              <a:rPr lang="zh-CN" altLang="en-US" dirty="0">
                <a:ea typeface="宋体" panose="02010600030101010101" pitchFamily="2" charset="-122"/>
              </a:rPr>
              <a:t>最基本的</a:t>
            </a:r>
            <a:r>
              <a:rPr lang="zh-CN" altLang="en-US" b="1" dirty="0">
                <a:solidFill>
                  <a:srgbClr val="00B050"/>
                </a:solidFill>
                <a:ea typeface="宋体" panose="02010600030101010101" pitchFamily="2" charset="-122"/>
              </a:rPr>
              <a:t>非线性</a:t>
            </a:r>
            <a:r>
              <a:rPr lang="zh-CN" altLang="en-US" dirty="0">
                <a:ea typeface="宋体" panose="02010600030101010101" pitchFamily="2" charset="-122"/>
              </a:rPr>
              <a:t>元件</a:t>
            </a:r>
            <a:endParaRPr lang="en-US" altLang="zh-CN" dirty="0">
              <a:ea typeface="宋体" panose="02010600030101010101" pitchFamily="2" charset="-122"/>
            </a:endParaRPr>
          </a:p>
          <a:p>
            <a:pPr lvl="1" eaLnBrk="1" hangingPunct="1"/>
            <a:r>
              <a:rPr lang="zh-CN" altLang="en-US" sz="2800" dirty="0">
                <a:ea typeface="宋体" panose="02010600030101010101" pitchFamily="2" charset="-122"/>
              </a:rPr>
              <a:t>两端元件；</a:t>
            </a:r>
            <a:endParaRPr lang="en-US" altLang="zh-CN" sz="2800" dirty="0">
              <a:ea typeface="宋体" panose="02010600030101010101" pitchFamily="2" charset="-122"/>
            </a:endParaRPr>
          </a:p>
          <a:p>
            <a:pPr lvl="1" eaLnBrk="1" hangingPunct="1"/>
            <a:r>
              <a:rPr lang="zh-CN" altLang="en-US" sz="2800" dirty="0">
                <a:solidFill>
                  <a:srgbClr val="FF0000"/>
                </a:solidFill>
                <a:ea typeface="宋体" panose="02010600030101010101" pitchFamily="2" charset="-122"/>
              </a:rPr>
              <a:t>元件符号</a:t>
            </a:r>
            <a:r>
              <a:rPr lang="en-US" altLang="zh-CN" sz="2800" dirty="0">
                <a:ea typeface="宋体" panose="02010600030101010101" pitchFamily="2" charset="-122"/>
              </a:rPr>
              <a:t> </a:t>
            </a:r>
            <a:r>
              <a:rPr lang="zh-CN" altLang="en-US" sz="2800" dirty="0">
                <a:ea typeface="宋体" panose="02010600030101010101" pitchFamily="2" charset="-122"/>
              </a:rPr>
              <a:t>如右图所示</a:t>
            </a:r>
            <a:endParaRPr lang="en-US" altLang="zh-CN" sz="2800" dirty="0">
              <a:ea typeface="宋体" panose="02010600030101010101" pitchFamily="2" charset="-122"/>
            </a:endParaRPr>
          </a:p>
          <a:p>
            <a:pPr lvl="1" eaLnBrk="1" hangingPunct="1"/>
            <a:r>
              <a:rPr lang="zh-CN" altLang="en-US" sz="2800" dirty="0">
                <a:solidFill>
                  <a:srgbClr val="FF0000"/>
                </a:solidFill>
                <a:ea typeface="宋体" panose="02010600030101010101" pitchFamily="2" charset="-122"/>
              </a:rPr>
              <a:t>两种</a:t>
            </a:r>
            <a:r>
              <a:rPr lang="zh-CN" altLang="en-US" sz="2800" dirty="0">
                <a:ea typeface="宋体" panose="02010600030101010101" pitchFamily="2" charset="-122"/>
              </a:rPr>
              <a:t>工作模式</a:t>
            </a:r>
            <a:r>
              <a:rPr lang="en-US" altLang="zh-CN" sz="2800" dirty="0">
                <a:ea typeface="宋体" panose="02010600030101010101" pitchFamily="2" charset="-122"/>
              </a:rPr>
              <a:t>(</a:t>
            </a:r>
            <a:r>
              <a:rPr lang="zh-CN" altLang="en-US" sz="2800" dirty="0">
                <a:ea typeface="宋体" panose="02010600030101010101" pitchFamily="2" charset="-122"/>
              </a:rPr>
              <a:t>状态</a:t>
            </a:r>
            <a:r>
              <a:rPr lang="en-US" altLang="zh-CN" sz="2800" dirty="0">
                <a:ea typeface="宋体" panose="02010600030101010101" pitchFamily="2" charset="-122"/>
              </a:rPr>
              <a:t>)</a:t>
            </a:r>
            <a:endParaRPr lang="en-US" altLang="zh-CN" sz="2800" dirty="0">
              <a:solidFill>
                <a:srgbClr val="FF0000"/>
              </a:solidFill>
              <a:ea typeface="宋体" panose="02010600030101010101" pitchFamily="2" charset="-122"/>
            </a:endParaRPr>
          </a:p>
          <a:p>
            <a:pPr lvl="2" eaLnBrk="1" hangingPunct="1"/>
            <a:r>
              <a:rPr lang="en-US" altLang="zh-CN" sz="2400" dirty="0">
                <a:ea typeface="宋体" panose="02010600030101010101" pitchFamily="2" charset="-122"/>
              </a:rPr>
              <a:t>on and off</a:t>
            </a:r>
          </a:p>
          <a:p>
            <a:pPr lvl="1" eaLnBrk="1" hangingPunct="1"/>
            <a:r>
              <a:rPr lang="en-US" altLang="zh-CN" sz="2800" dirty="0">
                <a:ea typeface="宋体" panose="02010600030101010101" pitchFamily="2" charset="-122"/>
              </a:rPr>
              <a:t>I/V</a:t>
            </a:r>
            <a:r>
              <a:rPr lang="zh-CN" altLang="en-US" sz="2800" dirty="0">
                <a:ea typeface="宋体" panose="02010600030101010101" pitchFamily="2" charset="-122"/>
              </a:rPr>
              <a:t>：分段线性函数</a:t>
            </a:r>
            <a:endParaRPr lang="en-US" altLang="zh-CN" sz="2800" dirty="0">
              <a:ea typeface="宋体" panose="02010600030101010101" pitchFamily="2" charset="-122"/>
            </a:endParaRPr>
          </a:p>
          <a:p>
            <a:pPr lvl="2" eaLnBrk="1" hangingPunct="1"/>
            <a:r>
              <a:rPr lang="zh-CN" altLang="en-US" sz="2400" dirty="0">
                <a:ea typeface="宋体" panose="02010600030101010101" pitchFamily="2" charset="-122"/>
              </a:rPr>
              <a:t>段内线性；跨段非线性</a:t>
            </a:r>
            <a:endParaRPr lang="en-US" altLang="zh-CN" sz="2400" dirty="0">
              <a:ea typeface="宋体" panose="02010600030101010101" pitchFamily="2" charset="-122"/>
            </a:endParaRPr>
          </a:p>
        </p:txBody>
      </p:sp>
      <p:pic>
        <p:nvPicPr>
          <p:cNvPr id="14341" name="Picture 14" descr="se04F01">
            <a:extLst>
              <a:ext uri="{FF2B5EF4-FFF2-40B4-BE49-F238E27FC236}">
                <a16:creationId xmlns:a16="http://schemas.microsoft.com/office/drawing/2014/main" id="{A2085C6E-A253-FC4E-B362-252DEC55B8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2133600"/>
            <a:ext cx="493712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 Box 9">
            <a:extLst>
              <a:ext uri="{FF2B5EF4-FFF2-40B4-BE49-F238E27FC236}">
                <a16:creationId xmlns:a16="http://schemas.microsoft.com/office/drawing/2014/main" id="{FCD77D56-F1EA-294A-A429-087E27F0DC73}"/>
              </a:ext>
            </a:extLst>
          </p:cNvPr>
          <p:cNvSpPr txBox="1">
            <a:spLocks noChangeArrowheads="1"/>
          </p:cNvSpPr>
          <p:nvPr/>
        </p:nvSpPr>
        <p:spPr bwMode="auto">
          <a:xfrm>
            <a:off x="7658100" y="2057400"/>
            <a:ext cx="1371600" cy="92392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sz="1800" b="1">
                <a:solidFill>
                  <a:srgbClr val="FF0000"/>
                </a:solidFill>
                <a:ea typeface="宋体" panose="02010600030101010101" pitchFamily="2" charset="-122"/>
              </a:rPr>
              <a:t>mode #1:</a:t>
            </a:r>
            <a:r>
              <a:rPr lang="en-US" altLang="zh-CN" sz="1800">
                <a:solidFill>
                  <a:srgbClr val="FF0000"/>
                </a:solidFill>
                <a:ea typeface="宋体" panose="02010600030101010101" pitchFamily="2" charset="-122"/>
              </a:rPr>
              <a:t> forward bias = short ckt</a:t>
            </a:r>
          </a:p>
        </p:txBody>
      </p:sp>
      <p:sp>
        <p:nvSpPr>
          <p:cNvPr id="14343" name="Text Box 10">
            <a:extLst>
              <a:ext uri="{FF2B5EF4-FFF2-40B4-BE49-F238E27FC236}">
                <a16:creationId xmlns:a16="http://schemas.microsoft.com/office/drawing/2014/main" id="{89F45276-8348-E24F-9EA3-9D04396B5FC2}"/>
              </a:ext>
            </a:extLst>
          </p:cNvPr>
          <p:cNvSpPr txBox="1">
            <a:spLocks noChangeArrowheads="1"/>
          </p:cNvSpPr>
          <p:nvPr/>
        </p:nvSpPr>
        <p:spPr bwMode="auto">
          <a:xfrm>
            <a:off x="5943600" y="2057400"/>
            <a:ext cx="1423988" cy="92392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sz="1800" b="1">
                <a:solidFill>
                  <a:srgbClr val="FF0000"/>
                </a:solidFill>
                <a:ea typeface="宋体" panose="02010600030101010101" pitchFamily="2" charset="-122"/>
              </a:rPr>
              <a:t>mode #2:</a:t>
            </a:r>
            <a:r>
              <a:rPr lang="en-US" altLang="zh-CN" sz="1800">
                <a:solidFill>
                  <a:srgbClr val="FF0000"/>
                </a:solidFill>
                <a:ea typeface="宋体" panose="02010600030101010101" pitchFamily="2" charset="-122"/>
              </a:rPr>
              <a:t> reverse bias = open ckt.</a:t>
            </a:r>
          </a:p>
        </p:txBody>
      </p:sp>
      <p:sp>
        <p:nvSpPr>
          <p:cNvPr id="8" name="灯片编号占位符 1">
            <a:extLst>
              <a:ext uri="{FF2B5EF4-FFF2-40B4-BE49-F238E27FC236}">
                <a16:creationId xmlns:a16="http://schemas.microsoft.com/office/drawing/2014/main" id="{CA63D552-7CD1-674C-A61E-C29A2B312D2D}"/>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a:t>
            </a:fld>
            <a:endParaRPr lang="en-US" altLang="zh-CN" dirty="0"/>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7C6E71-071E-464B-AD34-D758CD282262}"/>
              </a:ext>
            </a:extLst>
          </p:cNvPr>
          <p:cNvSpPr>
            <a:spLocks noGrp="1"/>
          </p:cNvSpPr>
          <p:nvPr>
            <p:ph type="title"/>
          </p:nvPr>
        </p:nvSpPr>
        <p:spPr/>
        <p:txBody>
          <a:bodyPr/>
          <a:lstStyle/>
          <a:p>
            <a:endParaRPr kumimoji="1" lang="zh-CN" altLang="en-US"/>
          </a:p>
        </p:txBody>
      </p:sp>
      <p:pic>
        <p:nvPicPr>
          <p:cNvPr id="5" name="图片 4">
            <a:extLst>
              <a:ext uri="{FF2B5EF4-FFF2-40B4-BE49-F238E27FC236}">
                <a16:creationId xmlns:a16="http://schemas.microsoft.com/office/drawing/2014/main" id="{AC751A2D-CC67-7D44-A479-D17E33112FF0}"/>
              </a:ext>
            </a:extLst>
          </p:cNvPr>
          <p:cNvPicPr>
            <a:picLocks noChangeAspect="1"/>
          </p:cNvPicPr>
          <p:nvPr/>
        </p:nvPicPr>
        <p:blipFill>
          <a:blip r:embed="rId2"/>
          <a:stretch>
            <a:fillRect/>
          </a:stretch>
        </p:blipFill>
        <p:spPr>
          <a:xfrm>
            <a:off x="23261" y="13636"/>
            <a:ext cx="9144000" cy="3720740"/>
          </a:xfrm>
          <a:prstGeom prst="rect">
            <a:avLst/>
          </a:prstGeom>
        </p:spPr>
      </p:pic>
      <p:pic>
        <p:nvPicPr>
          <p:cNvPr id="6" name="图片 5">
            <a:extLst>
              <a:ext uri="{FF2B5EF4-FFF2-40B4-BE49-F238E27FC236}">
                <a16:creationId xmlns:a16="http://schemas.microsoft.com/office/drawing/2014/main" id="{955B335A-9C57-554A-9AC6-7BC7DDE1C351}"/>
              </a:ext>
            </a:extLst>
          </p:cNvPr>
          <p:cNvPicPr>
            <a:picLocks noChangeAspect="1"/>
          </p:cNvPicPr>
          <p:nvPr/>
        </p:nvPicPr>
        <p:blipFill>
          <a:blip r:embed="rId3"/>
          <a:stretch>
            <a:fillRect/>
          </a:stretch>
        </p:blipFill>
        <p:spPr>
          <a:xfrm>
            <a:off x="0" y="3665554"/>
            <a:ext cx="4416570" cy="3194050"/>
          </a:xfrm>
          <a:prstGeom prst="rect">
            <a:avLst/>
          </a:prstGeom>
        </p:spPr>
      </p:pic>
      <p:sp>
        <p:nvSpPr>
          <p:cNvPr id="7" name="文本框 6">
            <a:extLst>
              <a:ext uri="{FF2B5EF4-FFF2-40B4-BE49-F238E27FC236}">
                <a16:creationId xmlns:a16="http://schemas.microsoft.com/office/drawing/2014/main" id="{A499FFF2-D1D2-3A44-9A24-A951C034C7B7}"/>
              </a:ext>
            </a:extLst>
          </p:cNvPr>
          <p:cNvSpPr txBox="1"/>
          <p:nvPr/>
        </p:nvSpPr>
        <p:spPr>
          <a:xfrm>
            <a:off x="4477977" y="3828654"/>
            <a:ext cx="1928733" cy="338554"/>
          </a:xfrm>
          <a:prstGeom prst="rect">
            <a:avLst/>
          </a:prstGeom>
          <a:noFill/>
        </p:spPr>
        <p:txBody>
          <a:bodyPr wrap="none" rtlCol="0">
            <a:spAutoFit/>
          </a:bodyPr>
          <a:lstStyle/>
          <a:p>
            <a:r>
              <a:rPr kumimoji="1" lang="en-US" altLang="zh-CN" dirty="0"/>
              <a:t>(b)</a:t>
            </a:r>
            <a:r>
              <a:rPr kumimoji="1" lang="zh-CN" altLang="en-US" dirty="0"/>
              <a:t> 供电电压变化时</a:t>
            </a:r>
          </a:p>
        </p:txBody>
      </p:sp>
      <p:sp>
        <p:nvSpPr>
          <p:cNvPr id="9" name="文本框 8">
            <a:extLst>
              <a:ext uri="{FF2B5EF4-FFF2-40B4-BE49-F238E27FC236}">
                <a16:creationId xmlns:a16="http://schemas.microsoft.com/office/drawing/2014/main" id="{FD2911D3-F91B-2043-BE92-28EFCB02B976}"/>
              </a:ext>
            </a:extLst>
          </p:cNvPr>
          <p:cNvSpPr txBox="1"/>
          <p:nvPr/>
        </p:nvSpPr>
        <p:spPr>
          <a:xfrm>
            <a:off x="3511438" y="3853087"/>
            <a:ext cx="905131" cy="830997"/>
          </a:xfrm>
          <a:prstGeom prst="rect">
            <a:avLst/>
          </a:prstGeom>
          <a:noFill/>
        </p:spPr>
        <p:txBody>
          <a:bodyPr wrap="square" rtlCol="0">
            <a:spAutoFit/>
          </a:bodyPr>
          <a:lstStyle/>
          <a:p>
            <a:r>
              <a:rPr kumimoji="1" lang="zh-CN" altLang="en-US" dirty="0">
                <a:solidFill>
                  <a:srgbClr val="C00000"/>
                </a:solidFill>
              </a:rPr>
              <a:t>用等效电路替代</a:t>
            </a:r>
          </a:p>
        </p:txBody>
      </p:sp>
      <p:pic>
        <p:nvPicPr>
          <p:cNvPr id="3" name="图片 2">
            <a:extLst>
              <a:ext uri="{FF2B5EF4-FFF2-40B4-BE49-F238E27FC236}">
                <a16:creationId xmlns:a16="http://schemas.microsoft.com/office/drawing/2014/main" id="{78A88013-A434-B14A-8B8B-235DF936C5D9}"/>
              </a:ext>
            </a:extLst>
          </p:cNvPr>
          <p:cNvPicPr>
            <a:picLocks noChangeAspect="1"/>
          </p:cNvPicPr>
          <p:nvPr/>
        </p:nvPicPr>
        <p:blipFill>
          <a:blip r:embed="rId4"/>
          <a:stretch>
            <a:fillRect/>
          </a:stretch>
        </p:blipFill>
        <p:spPr>
          <a:xfrm>
            <a:off x="5035110" y="4167208"/>
            <a:ext cx="2743200" cy="1049744"/>
          </a:xfrm>
          <a:prstGeom prst="rect">
            <a:avLst/>
          </a:prstGeom>
        </p:spPr>
      </p:pic>
      <p:sp>
        <p:nvSpPr>
          <p:cNvPr id="17" name="文本框 16">
            <a:extLst>
              <a:ext uri="{FF2B5EF4-FFF2-40B4-BE49-F238E27FC236}">
                <a16:creationId xmlns:a16="http://schemas.microsoft.com/office/drawing/2014/main" id="{1F82DA87-D362-E842-BDBD-DDB761E71B90}"/>
              </a:ext>
            </a:extLst>
          </p:cNvPr>
          <p:cNvSpPr txBox="1"/>
          <p:nvPr/>
        </p:nvSpPr>
        <p:spPr>
          <a:xfrm>
            <a:off x="4477976" y="5311230"/>
            <a:ext cx="1497526" cy="338554"/>
          </a:xfrm>
          <a:prstGeom prst="rect">
            <a:avLst/>
          </a:prstGeom>
          <a:noFill/>
        </p:spPr>
        <p:txBody>
          <a:bodyPr wrap="none" rtlCol="0">
            <a:spAutoFit/>
          </a:bodyPr>
          <a:lstStyle/>
          <a:p>
            <a:r>
              <a:rPr kumimoji="1" lang="en-US" altLang="zh-CN" dirty="0"/>
              <a:t>(c)</a:t>
            </a:r>
            <a:r>
              <a:rPr kumimoji="1" lang="zh-CN" altLang="en-US" dirty="0"/>
              <a:t> 负载变化时</a:t>
            </a:r>
          </a:p>
        </p:txBody>
      </p:sp>
      <p:pic>
        <p:nvPicPr>
          <p:cNvPr id="4" name="图片 3">
            <a:extLst>
              <a:ext uri="{FF2B5EF4-FFF2-40B4-BE49-F238E27FC236}">
                <a16:creationId xmlns:a16="http://schemas.microsoft.com/office/drawing/2014/main" id="{EAC27AD0-5DF1-874A-838B-DD8CF47A66A7}"/>
              </a:ext>
            </a:extLst>
          </p:cNvPr>
          <p:cNvPicPr>
            <a:picLocks noChangeAspect="1"/>
          </p:cNvPicPr>
          <p:nvPr/>
        </p:nvPicPr>
        <p:blipFill>
          <a:blip r:embed="rId5"/>
          <a:stretch>
            <a:fillRect/>
          </a:stretch>
        </p:blipFill>
        <p:spPr>
          <a:xfrm>
            <a:off x="5035110" y="5697131"/>
            <a:ext cx="2432490" cy="757285"/>
          </a:xfrm>
          <a:prstGeom prst="rect">
            <a:avLst/>
          </a:prstGeom>
        </p:spPr>
      </p:pic>
      <p:sp>
        <p:nvSpPr>
          <p:cNvPr id="18" name="灯片编号占位符 1">
            <a:extLst>
              <a:ext uri="{FF2B5EF4-FFF2-40B4-BE49-F238E27FC236}">
                <a16:creationId xmlns:a16="http://schemas.microsoft.com/office/drawing/2014/main" id="{3F438FA1-0027-2D44-97B5-3D3D68633F2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50</a:t>
            </a:fld>
            <a:endParaRPr lang="en-US" altLang="zh-CN" dirty="0"/>
          </a:p>
        </p:txBody>
      </p:sp>
    </p:spTree>
    <p:extLst>
      <p:ext uri="{BB962C8B-B14F-4D97-AF65-F5344CB8AC3E}">
        <p14:creationId xmlns:p14="http://schemas.microsoft.com/office/powerpoint/2010/main" val="12883405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标题 1">
            <a:extLst>
              <a:ext uri="{FF2B5EF4-FFF2-40B4-BE49-F238E27FC236}">
                <a16:creationId xmlns:a16="http://schemas.microsoft.com/office/drawing/2014/main" id="{AB8ABBCC-7A73-DA4F-98B8-3C65D68FD642}"/>
              </a:ext>
            </a:extLst>
          </p:cNvPr>
          <p:cNvSpPr>
            <a:spLocks noGrp="1"/>
          </p:cNvSpPr>
          <p:nvPr>
            <p:ph type="title"/>
          </p:nvPr>
        </p:nvSpPr>
        <p:spPr/>
        <p:txBody>
          <a:bodyPr/>
          <a:lstStyle/>
          <a:p>
            <a:endParaRPr lang="zh-CN" altLang="en-US">
              <a:ea typeface="宋体" panose="02010600030101010101" pitchFamily="2" charset="-122"/>
            </a:endParaRPr>
          </a:p>
        </p:txBody>
      </p:sp>
      <p:sp>
        <p:nvSpPr>
          <p:cNvPr id="93187" name="内容占位符 2">
            <a:extLst>
              <a:ext uri="{FF2B5EF4-FFF2-40B4-BE49-F238E27FC236}">
                <a16:creationId xmlns:a16="http://schemas.microsoft.com/office/drawing/2014/main" id="{029986CD-995D-5E4D-B3FB-56F122E3122C}"/>
              </a:ext>
            </a:extLst>
          </p:cNvPr>
          <p:cNvSpPr>
            <a:spLocks noGrp="1"/>
          </p:cNvSpPr>
          <p:nvPr>
            <p:ph idx="1"/>
          </p:nvPr>
        </p:nvSpPr>
        <p:spPr/>
        <p:txBody>
          <a:bodyPr/>
          <a:lstStyle/>
          <a:p>
            <a:endParaRPr lang="zh-CN" altLang="en-US">
              <a:ea typeface="宋体" panose="02010600030101010101" pitchFamily="2" charset="-122"/>
            </a:endParaRPr>
          </a:p>
        </p:txBody>
      </p:sp>
      <p:pic>
        <p:nvPicPr>
          <p:cNvPr id="93189" name="图片 4">
            <a:extLst>
              <a:ext uri="{FF2B5EF4-FFF2-40B4-BE49-F238E27FC236}">
                <a16:creationId xmlns:a16="http://schemas.microsoft.com/office/drawing/2014/main" id="{216A9E23-CAD4-0240-BC98-D1E5702B84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0" y="355600"/>
            <a:ext cx="8953500" cy="614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灯片编号占位符 1">
            <a:extLst>
              <a:ext uri="{FF2B5EF4-FFF2-40B4-BE49-F238E27FC236}">
                <a16:creationId xmlns:a16="http://schemas.microsoft.com/office/drawing/2014/main" id="{86218050-ED4E-1A43-A949-BCF3695705D6}"/>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51</a:t>
            </a:fld>
            <a:endParaRPr lang="en-US" altLang="zh-CN" dirty="0"/>
          </a:p>
        </p:txBody>
      </p:sp>
      <p:sp>
        <p:nvSpPr>
          <p:cNvPr id="2" name="文本框 1">
            <a:extLst>
              <a:ext uri="{FF2B5EF4-FFF2-40B4-BE49-F238E27FC236}">
                <a16:creationId xmlns:a16="http://schemas.microsoft.com/office/drawing/2014/main" id="{6925E90B-B3CB-27DB-1356-946FDCBFB046}"/>
              </a:ext>
            </a:extLst>
          </p:cNvPr>
          <p:cNvSpPr txBox="1"/>
          <p:nvPr/>
        </p:nvSpPr>
        <p:spPr>
          <a:xfrm>
            <a:off x="5606788" y="3710221"/>
            <a:ext cx="3352800" cy="338554"/>
          </a:xfrm>
          <a:prstGeom prst="rect">
            <a:avLst/>
          </a:prstGeom>
          <a:noFill/>
          <a:ln>
            <a:solidFill>
              <a:srgbClr val="0432FF"/>
            </a:solidFill>
          </a:ln>
        </p:spPr>
        <p:txBody>
          <a:bodyPr wrap="square" rtlCol="0">
            <a:spAutoFit/>
          </a:bodyPr>
          <a:lstStyle/>
          <a:p>
            <a:r>
              <a:rPr kumimoji="1" lang="zh-CN" altLang="en-US" dirty="0"/>
              <a:t>中文教材不给出</a:t>
            </a:r>
            <a:r>
              <a:rPr kumimoji="1" lang="en-US" altLang="zh-CN" i="1" dirty="0" err="1"/>
              <a:t>r</a:t>
            </a:r>
            <a:r>
              <a:rPr kumimoji="1" lang="en-US" altLang="zh-CN" baseline="-25000" dirty="0" err="1"/>
              <a:t>z</a:t>
            </a:r>
            <a:r>
              <a:rPr kumimoji="1" lang="zh-CN" altLang="en-US" dirty="0"/>
              <a:t>，则默认</a:t>
            </a:r>
            <a:r>
              <a:rPr kumimoji="1" lang="en-US" altLang="zh-CN" i="1" dirty="0" err="1"/>
              <a:t>r</a:t>
            </a:r>
            <a:r>
              <a:rPr kumimoji="1" lang="en-US" altLang="zh-CN" baseline="-25000" dirty="0" err="1"/>
              <a:t>z</a:t>
            </a:r>
            <a:r>
              <a:rPr kumimoji="1" lang="zh-CN" altLang="en-US" dirty="0"/>
              <a:t>为</a:t>
            </a:r>
            <a:r>
              <a:rPr kumimoji="1" lang="en-US" altLang="zh-CN" dirty="0"/>
              <a:t>0</a:t>
            </a:r>
            <a:endParaRPr kumimoji="1" lang="zh-CN" altLang="en-US" dirty="0"/>
          </a:p>
        </p:txBody>
      </p:sp>
      <p:pic>
        <p:nvPicPr>
          <p:cNvPr id="3" name="图片 2">
            <a:extLst>
              <a:ext uri="{FF2B5EF4-FFF2-40B4-BE49-F238E27FC236}">
                <a16:creationId xmlns:a16="http://schemas.microsoft.com/office/drawing/2014/main" id="{A16C6DBE-5B2D-80FD-50D1-16225FA91F6C}"/>
              </a:ext>
            </a:extLst>
          </p:cNvPr>
          <p:cNvPicPr>
            <a:picLocks noChangeAspect="1"/>
          </p:cNvPicPr>
          <p:nvPr/>
        </p:nvPicPr>
        <p:blipFill>
          <a:blip r:embed="rId3"/>
          <a:stretch>
            <a:fillRect/>
          </a:stretch>
        </p:blipFill>
        <p:spPr>
          <a:xfrm>
            <a:off x="7010400" y="4051690"/>
            <a:ext cx="2133600" cy="2731698"/>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Footer Placeholder 4">
            <a:extLst>
              <a:ext uri="{FF2B5EF4-FFF2-40B4-BE49-F238E27FC236}">
                <a16:creationId xmlns:a16="http://schemas.microsoft.com/office/drawing/2014/main" id="{D23EDC84-1C58-A44F-A17D-26D38BC254AB}"/>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94211" name="Rectangle 2">
            <a:extLst>
              <a:ext uri="{FF2B5EF4-FFF2-40B4-BE49-F238E27FC236}">
                <a16:creationId xmlns:a16="http://schemas.microsoft.com/office/drawing/2014/main" id="{90B56688-4017-4D4A-9B74-6E144437E253}"/>
              </a:ext>
            </a:extLst>
          </p:cNvPr>
          <p:cNvSpPr>
            <a:spLocks noGrp="1" noChangeArrowheads="1"/>
          </p:cNvSpPr>
          <p:nvPr>
            <p:ph type="title"/>
          </p:nvPr>
        </p:nvSpPr>
        <p:spPr>
          <a:xfrm>
            <a:off x="838200" y="152400"/>
            <a:ext cx="3810000" cy="1295400"/>
          </a:xfrm>
        </p:spPr>
        <p:txBody>
          <a:bodyPr/>
          <a:lstStyle/>
          <a:p>
            <a:pPr eaLnBrk="1" hangingPunct="1"/>
            <a:r>
              <a:rPr lang="en-US" altLang="zh-CN" sz="3200" b="0" dirty="0">
                <a:ea typeface="宋体" panose="02010600030101010101" pitchFamily="2" charset="-122"/>
              </a:rPr>
              <a:t>4.5.</a:t>
            </a:r>
            <a:r>
              <a:rPr lang="en-US" altLang="zh-CN" sz="3200" dirty="0">
                <a:ea typeface="宋体" panose="02010600030101010101" pitchFamily="2" charset="-122"/>
              </a:rPr>
              <a:t> Rectifier Circuits</a:t>
            </a:r>
            <a:br>
              <a:rPr lang="en-US" altLang="zh-CN" sz="3200" dirty="0">
                <a:ea typeface="宋体" panose="02010600030101010101" pitchFamily="2" charset="-122"/>
              </a:rPr>
            </a:br>
            <a:r>
              <a:rPr lang="zh-CN" altLang="en-US" sz="3200" dirty="0">
                <a:ea typeface="宋体" panose="02010600030101010101" pitchFamily="2" charset="-122"/>
              </a:rPr>
              <a:t>整流电路</a:t>
            </a:r>
            <a:endParaRPr lang="en-US" altLang="zh-CN" sz="3200" dirty="0">
              <a:ea typeface="宋体" panose="02010600030101010101" pitchFamily="2" charset="-122"/>
            </a:endParaRPr>
          </a:p>
        </p:txBody>
      </p:sp>
      <p:sp>
        <p:nvSpPr>
          <p:cNvPr id="94212" name="Rectangle 3">
            <a:extLst>
              <a:ext uri="{FF2B5EF4-FFF2-40B4-BE49-F238E27FC236}">
                <a16:creationId xmlns:a16="http://schemas.microsoft.com/office/drawing/2014/main" id="{712A644B-FD99-6648-A40B-421D4732D775}"/>
              </a:ext>
            </a:extLst>
          </p:cNvPr>
          <p:cNvSpPr>
            <a:spLocks noGrp="1" noChangeArrowheads="1"/>
          </p:cNvSpPr>
          <p:nvPr>
            <p:ph type="body" sz="half" idx="1"/>
          </p:nvPr>
        </p:nvSpPr>
        <p:spPr>
          <a:xfrm>
            <a:off x="152400" y="2057400"/>
            <a:ext cx="8458200" cy="4800600"/>
          </a:xfrm>
          <a:solidFill>
            <a:schemeClr val="bg1"/>
          </a:solidFill>
        </p:spPr>
        <p:txBody>
          <a:bodyPr/>
          <a:lstStyle/>
          <a:p>
            <a:pPr eaLnBrk="1" hangingPunct="1">
              <a:lnSpc>
                <a:spcPct val="90000"/>
              </a:lnSpc>
            </a:pPr>
            <a:r>
              <a:rPr lang="en-US" altLang="zh-CN" sz="2400" dirty="0">
                <a:ea typeface="宋体" panose="02010600030101010101" pitchFamily="2" charset="-122"/>
              </a:rPr>
              <a:t>One important application of diode is the </a:t>
            </a:r>
            <a:r>
              <a:rPr lang="en-US" altLang="zh-CN" sz="2400" b="1" dirty="0">
                <a:solidFill>
                  <a:srgbClr val="3333FF"/>
                </a:solidFill>
                <a:ea typeface="宋体" panose="02010600030101010101" pitchFamily="2" charset="-122"/>
              </a:rPr>
              <a:t>rectifier</a:t>
            </a:r>
            <a:r>
              <a:rPr lang="en-US" altLang="zh-CN" sz="2400" dirty="0">
                <a:ea typeface="宋体" panose="02010600030101010101" pitchFamily="2" charset="-122"/>
              </a:rPr>
              <a:t> – </a:t>
            </a:r>
          </a:p>
          <a:p>
            <a:pPr lvl="1" eaLnBrk="1" hangingPunct="1">
              <a:lnSpc>
                <a:spcPct val="90000"/>
              </a:lnSpc>
            </a:pPr>
            <a:r>
              <a:rPr lang="en-US" altLang="zh-CN" dirty="0">
                <a:ea typeface="宋体" panose="02010600030101010101" pitchFamily="2" charset="-122"/>
              </a:rPr>
              <a:t>Electrical device which </a:t>
            </a:r>
            <a:r>
              <a:rPr lang="en-US" altLang="zh-CN" dirty="0">
                <a:solidFill>
                  <a:srgbClr val="FF0000"/>
                </a:solidFill>
                <a:ea typeface="宋体" panose="02010600030101010101" pitchFamily="2" charset="-122"/>
              </a:rPr>
              <a:t>converts alternating current (AC) to direct current (DC)</a:t>
            </a:r>
          </a:p>
          <a:p>
            <a:pPr eaLnBrk="1" hangingPunct="1">
              <a:lnSpc>
                <a:spcPct val="90000"/>
              </a:lnSpc>
            </a:pPr>
            <a:r>
              <a:rPr lang="en-US" altLang="zh-CN" sz="2400" dirty="0">
                <a:ea typeface="宋体" panose="02010600030101010101" pitchFamily="2" charset="-122"/>
              </a:rPr>
              <a:t>One important application of rectifier is </a:t>
            </a:r>
            <a:r>
              <a:rPr lang="en-US" altLang="zh-CN" sz="2400" dirty="0">
                <a:solidFill>
                  <a:srgbClr val="FF0000"/>
                </a:solidFill>
                <a:ea typeface="宋体" panose="02010600030101010101" pitchFamily="2" charset="-122"/>
              </a:rPr>
              <a:t>dc power supply.</a:t>
            </a:r>
          </a:p>
        </p:txBody>
      </p:sp>
      <p:pic>
        <p:nvPicPr>
          <p:cNvPr id="2" name="图片 1">
            <a:extLst>
              <a:ext uri="{FF2B5EF4-FFF2-40B4-BE49-F238E27FC236}">
                <a16:creationId xmlns:a16="http://schemas.microsoft.com/office/drawing/2014/main" id="{E9CA4C64-FC6F-6D4F-BA7F-4B03347979DE}"/>
              </a:ext>
            </a:extLst>
          </p:cNvPr>
          <p:cNvPicPr>
            <a:picLocks noChangeAspect="1"/>
          </p:cNvPicPr>
          <p:nvPr/>
        </p:nvPicPr>
        <p:blipFill>
          <a:blip r:embed="rId3"/>
          <a:stretch>
            <a:fillRect/>
          </a:stretch>
        </p:blipFill>
        <p:spPr>
          <a:xfrm>
            <a:off x="0" y="3603171"/>
            <a:ext cx="9144000" cy="3102429"/>
          </a:xfrm>
          <a:prstGeom prst="rect">
            <a:avLst/>
          </a:prstGeom>
        </p:spPr>
      </p:pic>
      <p:sp>
        <p:nvSpPr>
          <p:cNvPr id="9" name="灯片编号占位符 1">
            <a:extLst>
              <a:ext uri="{FF2B5EF4-FFF2-40B4-BE49-F238E27FC236}">
                <a16:creationId xmlns:a16="http://schemas.microsoft.com/office/drawing/2014/main" id="{42302A9C-1298-124E-A53D-0F681A7C0E2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52</a:t>
            </a:fld>
            <a:endParaRPr lang="en-US" altLang="zh-CN" dirty="0"/>
          </a:p>
        </p:txBody>
      </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Footer Placeholder 3">
            <a:extLst>
              <a:ext uri="{FF2B5EF4-FFF2-40B4-BE49-F238E27FC236}">
                <a16:creationId xmlns:a16="http://schemas.microsoft.com/office/drawing/2014/main" id="{8110FDA5-5F65-244A-8961-11DC8939E925}"/>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96259" name="Rectangle 3">
            <a:extLst>
              <a:ext uri="{FF2B5EF4-FFF2-40B4-BE49-F238E27FC236}">
                <a16:creationId xmlns:a16="http://schemas.microsoft.com/office/drawing/2014/main" id="{9483D374-5AD2-7F4D-9541-2DA8CB4485D6}"/>
              </a:ext>
            </a:extLst>
          </p:cNvPr>
          <p:cNvSpPr>
            <a:spLocks noGrp="1" noChangeArrowheads="1"/>
          </p:cNvSpPr>
          <p:nvPr>
            <p:ph type="body" idx="1"/>
          </p:nvPr>
        </p:nvSpPr>
        <p:spPr>
          <a:xfrm>
            <a:off x="152400" y="2819400"/>
            <a:ext cx="8763000" cy="4038600"/>
          </a:xfrm>
        </p:spPr>
        <p:txBody>
          <a:bodyPr/>
          <a:lstStyle/>
          <a:p>
            <a:pPr eaLnBrk="1" hangingPunct="1"/>
            <a:endParaRPr lang="zh-CN" altLang="zh-CN">
              <a:ea typeface="宋体" panose="02010600030101010101" pitchFamily="2" charset="-122"/>
            </a:endParaRPr>
          </a:p>
        </p:txBody>
      </p:sp>
      <p:sp>
        <p:nvSpPr>
          <p:cNvPr id="96260" name="Rectangle 4">
            <a:extLst>
              <a:ext uri="{FF2B5EF4-FFF2-40B4-BE49-F238E27FC236}">
                <a16:creationId xmlns:a16="http://schemas.microsoft.com/office/drawing/2014/main" id="{15525BAA-92FE-E140-BBF9-70305AAB6D54}"/>
              </a:ext>
            </a:extLst>
          </p:cNvPr>
          <p:cNvSpPr>
            <a:spLocks noChangeArrowheads="1"/>
          </p:cNvSpPr>
          <p:nvPr/>
        </p:nvSpPr>
        <p:spPr bwMode="auto">
          <a:xfrm>
            <a:off x="0" y="0"/>
            <a:ext cx="9144000" cy="6858000"/>
          </a:xfrm>
          <a:prstGeom prst="rect">
            <a:avLst/>
          </a:prstGeom>
          <a:solidFill>
            <a:schemeClr val="bg1">
              <a:alpha val="85097"/>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pic>
        <p:nvPicPr>
          <p:cNvPr id="96261" name="Picture 4" descr="se04F20">
            <a:extLst>
              <a:ext uri="{FF2B5EF4-FFF2-40B4-BE49-F238E27FC236}">
                <a16:creationId xmlns:a16="http://schemas.microsoft.com/office/drawing/2014/main" id="{883A069B-2D0D-324A-A4C5-81F9602800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962400"/>
            <a:ext cx="8763000"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2" name="Rectangle 2">
            <a:extLst>
              <a:ext uri="{FF2B5EF4-FFF2-40B4-BE49-F238E27FC236}">
                <a16:creationId xmlns:a16="http://schemas.microsoft.com/office/drawing/2014/main" id="{2ADFBB47-8995-514A-B74B-C38565268F61}"/>
              </a:ext>
            </a:extLst>
          </p:cNvPr>
          <p:cNvSpPr>
            <a:spLocks noChangeArrowheads="1"/>
          </p:cNvSpPr>
          <p:nvPr/>
        </p:nvSpPr>
        <p:spPr bwMode="auto">
          <a:xfrm>
            <a:off x="228600" y="6308725"/>
            <a:ext cx="861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4.20: </a:t>
            </a:r>
            <a:r>
              <a:rPr lang="en-US" altLang="zh-CN">
                <a:ea typeface="宋体" panose="02010600030101010101" pitchFamily="2" charset="-122"/>
              </a:rPr>
              <a:t>Block diagram of a dc power supply</a:t>
            </a:r>
          </a:p>
        </p:txBody>
      </p:sp>
      <p:sp>
        <p:nvSpPr>
          <p:cNvPr id="1701895" name="Text Box 7">
            <a:extLst>
              <a:ext uri="{FF2B5EF4-FFF2-40B4-BE49-F238E27FC236}">
                <a16:creationId xmlns:a16="http://schemas.microsoft.com/office/drawing/2014/main" id="{E1465EA1-F193-6441-875F-D395402BBC4B}"/>
              </a:ext>
            </a:extLst>
          </p:cNvPr>
          <p:cNvSpPr txBox="1">
            <a:spLocks noChangeArrowheads="1"/>
          </p:cNvSpPr>
          <p:nvPr/>
        </p:nvSpPr>
        <p:spPr bwMode="auto">
          <a:xfrm>
            <a:off x="381000" y="212725"/>
            <a:ext cx="5257800" cy="701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50000"/>
              </a:spcBef>
              <a:buFontTx/>
              <a:buNone/>
            </a:pPr>
            <a:r>
              <a:rPr lang="en-US" altLang="zh-CN" sz="2000" b="1">
                <a:solidFill>
                  <a:srgbClr val="FF0000"/>
                </a:solidFill>
                <a:ea typeface="宋体" panose="02010600030101010101" pitchFamily="2" charset="-122"/>
              </a:rPr>
              <a:t>step #1:</a:t>
            </a:r>
            <a:r>
              <a:rPr lang="en-US" altLang="zh-CN" sz="2000">
                <a:solidFill>
                  <a:srgbClr val="FF0000"/>
                </a:solidFill>
                <a:ea typeface="宋体" panose="02010600030101010101" pitchFamily="2" charset="-122"/>
              </a:rPr>
              <a:t> increase / decrease rms magnitude of AC wave via power transformer</a:t>
            </a:r>
          </a:p>
        </p:txBody>
      </p:sp>
      <p:sp>
        <p:nvSpPr>
          <p:cNvPr id="1701896" name="Text Box 8">
            <a:extLst>
              <a:ext uri="{FF2B5EF4-FFF2-40B4-BE49-F238E27FC236}">
                <a16:creationId xmlns:a16="http://schemas.microsoft.com/office/drawing/2014/main" id="{EAEBEC6A-CEE3-9646-8D52-5F68CFFC4C5F}"/>
              </a:ext>
            </a:extLst>
          </p:cNvPr>
          <p:cNvSpPr txBox="1">
            <a:spLocks noChangeArrowheads="1"/>
          </p:cNvSpPr>
          <p:nvPr/>
        </p:nvSpPr>
        <p:spPr bwMode="auto">
          <a:xfrm>
            <a:off x="1143000" y="974725"/>
            <a:ext cx="5257800" cy="701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50000"/>
              </a:spcBef>
              <a:buFontTx/>
              <a:buNone/>
            </a:pPr>
            <a:r>
              <a:rPr lang="en-US" altLang="zh-CN" sz="2000" b="1">
                <a:solidFill>
                  <a:srgbClr val="FF0000"/>
                </a:solidFill>
                <a:ea typeface="宋体" panose="02010600030101010101" pitchFamily="2" charset="-122"/>
              </a:rPr>
              <a:t>step #2:</a:t>
            </a:r>
            <a:r>
              <a:rPr lang="en-US" altLang="zh-CN" sz="2000">
                <a:solidFill>
                  <a:srgbClr val="FF0000"/>
                </a:solidFill>
                <a:ea typeface="宋体" panose="02010600030101010101" pitchFamily="2" charset="-122"/>
              </a:rPr>
              <a:t> convert full-wave AC to half-wave DC (still time-varying and periodic)</a:t>
            </a:r>
          </a:p>
        </p:txBody>
      </p:sp>
      <p:sp>
        <p:nvSpPr>
          <p:cNvPr id="1701897" name="Text Box 9">
            <a:extLst>
              <a:ext uri="{FF2B5EF4-FFF2-40B4-BE49-F238E27FC236}">
                <a16:creationId xmlns:a16="http://schemas.microsoft.com/office/drawing/2014/main" id="{405AD947-69CD-7743-A97F-23869C52339D}"/>
              </a:ext>
            </a:extLst>
          </p:cNvPr>
          <p:cNvSpPr txBox="1">
            <a:spLocks noChangeArrowheads="1"/>
          </p:cNvSpPr>
          <p:nvPr/>
        </p:nvSpPr>
        <p:spPr bwMode="auto">
          <a:xfrm>
            <a:off x="1905000" y="1736725"/>
            <a:ext cx="5257800" cy="4000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50000"/>
              </a:spcBef>
              <a:buFontTx/>
              <a:buNone/>
            </a:pPr>
            <a:r>
              <a:rPr lang="en-US" altLang="zh-CN" sz="2000" b="1">
                <a:solidFill>
                  <a:srgbClr val="FF0000"/>
                </a:solidFill>
                <a:ea typeface="宋体" panose="02010600030101010101" pitchFamily="2" charset="-122"/>
              </a:rPr>
              <a:t>step #3: </a:t>
            </a:r>
            <a:r>
              <a:rPr lang="zh-CN" altLang="en-US" sz="2000">
                <a:solidFill>
                  <a:srgbClr val="FF0000"/>
                </a:solidFill>
                <a:ea typeface="宋体" panose="02010600030101010101" pitchFamily="2" charset="-122"/>
              </a:rPr>
              <a:t>滤去高频分量，使曲线更光滑</a:t>
            </a:r>
            <a:endParaRPr lang="en-US" altLang="zh-CN" sz="2000">
              <a:solidFill>
                <a:srgbClr val="FF0000"/>
              </a:solidFill>
              <a:ea typeface="宋体" panose="02010600030101010101" pitchFamily="2" charset="-122"/>
            </a:endParaRPr>
          </a:p>
        </p:txBody>
      </p:sp>
      <p:sp>
        <p:nvSpPr>
          <p:cNvPr id="1701898" name="Text Box 10">
            <a:extLst>
              <a:ext uri="{FF2B5EF4-FFF2-40B4-BE49-F238E27FC236}">
                <a16:creationId xmlns:a16="http://schemas.microsoft.com/office/drawing/2014/main" id="{37A72892-37DB-7D4B-B8AB-B72FA7F261B7}"/>
              </a:ext>
            </a:extLst>
          </p:cNvPr>
          <p:cNvSpPr txBox="1">
            <a:spLocks noChangeArrowheads="1"/>
          </p:cNvSpPr>
          <p:nvPr/>
        </p:nvSpPr>
        <p:spPr bwMode="auto">
          <a:xfrm>
            <a:off x="2743200" y="2514600"/>
            <a:ext cx="5257800" cy="701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50000"/>
              </a:spcBef>
              <a:buFontTx/>
              <a:buNone/>
            </a:pPr>
            <a:r>
              <a:rPr lang="en-US" altLang="zh-CN" sz="2000" b="1">
                <a:solidFill>
                  <a:srgbClr val="FF0000"/>
                </a:solidFill>
                <a:ea typeface="宋体" panose="02010600030101010101" pitchFamily="2" charset="-122"/>
              </a:rPr>
              <a:t>step #4: </a:t>
            </a:r>
            <a:r>
              <a:rPr lang="en-US" altLang="zh-CN" sz="2000">
                <a:solidFill>
                  <a:srgbClr val="FF0000"/>
                </a:solidFill>
                <a:ea typeface="宋体" panose="02010600030101010101" pitchFamily="2" charset="-122"/>
              </a:rPr>
              <a:t>employ voltage regulator to eliminate ripple</a:t>
            </a:r>
          </a:p>
        </p:txBody>
      </p:sp>
      <p:sp>
        <p:nvSpPr>
          <p:cNvPr id="1701899" name="Text Box 11">
            <a:extLst>
              <a:ext uri="{FF2B5EF4-FFF2-40B4-BE49-F238E27FC236}">
                <a16:creationId xmlns:a16="http://schemas.microsoft.com/office/drawing/2014/main" id="{B2BFA039-C3DA-0142-A0AC-72A966C59E1A}"/>
              </a:ext>
            </a:extLst>
          </p:cNvPr>
          <p:cNvSpPr txBox="1">
            <a:spLocks noChangeArrowheads="1"/>
          </p:cNvSpPr>
          <p:nvPr/>
        </p:nvSpPr>
        <p:spPr bwMode="auto">
          <a:xfrm>
            <a:off x="3505200" y="3276600"/>
            <a:ext cx="5257800" cy="701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50000"/>
              </a:spcBef>
              <a:buFontTx/>
              <a:buNone/>
            </a:pPr>
            <a:r>
              <a:rPr lang="en-US" altLang="zh-CN" sz="2000" b="1">
                <a:solidFill>
                  <a:srgbClr val="FF0000"/>
                </a:solidFill>
                <a:ea typeface="宋体" panose="02010600030101010101" pitchFamily="2" charset="-122"/>
              </a:rPr>
              <a:t>step #5: </a:t>
            </a:r>
            <a:r>
              <a:rPr lang="en-US" altLang="zh-CN" sz="2000">
                <a:solidFill>
                  <a:srgbClr val="FF0000"/>
                </a:solidFill>
                <a:ea typeface="宋体" panose="02010600030101010101" pitchFamily="2" charset="-122"/>
              </a:rPr>
              <a:t>supply dc load                                                    </a:t>
            </a:r>
            <a:r>
              <a:rPr lang="en-US" altLang="zh-CN" sz="2000">
                <a:solidFill>
                  <a:srgbClr val="FFFF99"/>
                </a:solidFill>
                <a:ea typeface="宋体" panose="02010600030101010101" pitchFamily="2" charset="-122"/>
              </a:rPr>
              <a:t>.</a:t>
            </a:r>
            <a:r>
              <a:rPr lang="en-US" altLang="zh-CN" sz="2000">
                <a:solidFill>
                  <a:srgbClr val="FF0000"/>
                </a:solidFill>
                <a:ea typeface="宋体" panose="02010600030101010101" pitchFamily="2" charset="-122"/>
              </a:rPr>
              <a:t> </a:t>
            </a:r>
          </a:p>
        </p:txBody>
      </p:sp>
      <p:sp>
        <p:nvSpPr>
          <p:cNvPr id="1701900" name="Line 12">
            <a:extLst>
              <a:ext uri="{FF2B5EF4-FFF2-40B4-BE49-F238E27FC236}">
                <a16:creationId xmlns:a16="http://schemas.microsoft.com/office/drawing/2014/main" id="{8226C039-CD5C-6440-B2EE-AB3F9DB307E3}"/>
              </a:ext>
            </a:extLst>
          </p:cNvPr>
          <p:cNvSpPr>
            <a:spLocks noChangeShapeType="1"/>
          </p:cNvSpPr>
          <p:nvPr/>
        </p:nvSpPr>
        <p:spPr bwMode="auto">
          <a:xfrm>
            <a:off x="609600" y="990600"/>
            <a:ext cx="0" cy="32766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1901" name="Line 13">
            <a:extLst>
              <a:ext uri="{FF2B5EF4-FFF2-40B4-BE49-F238E27FC236}">
                <a16:creationId xmlns:a16="http://schemas.microsoft.com/office/drawing/2014/main" id="{9A96089D-BACD-A14C-8A85-F439E53BED8F}"/>
              </a:ext>
            </a:extLst>
          </p:cNvPr>
          <p:cNvSpPr>
            <a:spLocks noChangeShapeType="1"/>
          </p:cNvSpPr>
          <p:nvPr/>
        </p:nvSpPr>
        <p:spPr bwMode="auto">
          <a:xfrm>
            <a:off x="8229600" y="4038600"/>
            <a:ext cx="0" cy="1524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1902" name="Line 14">
            <a:extLst>
              <a:ext uri="{FF2B5EF4-FFF2-40B4-BE49-F238E27FC236}">
                <a16:creationId xmlns:a16="http://schemas.microsoft.com/office/drawing/2014/main" id="{EC40D15D-8338-FF4A-8193-4088C8552FE5}"/>
              </a:ext>
            </a:extLst>
          </p:cNvPr>
          <p:cNvSpPr>
            <a:spLocks noChangeShapeType="1"/>
          </p:cNvSpPr>
          <p:nvPr/>
        </p:nvSpPr>
        <p:spPr bwMode="auto">
          <a:xfrm>
            <a:off x="6477000" y="3276600"/>
            <a:ext cx="0" cy="9144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1903" name="Line 15">
            <a:extLst>
              <a:ext uri="{FF2B5EF4-FFF2-40B4-BE49-F238E27FC236}">
                <a16:creationId xmlns:a16="http://schemas.microsoft.com/office/drawing/2014/main" id="{618E8558-1234-194F-96FF-1A20A9D0B09F}"/>
              </a:ext>
            </a:extLst>
          </p:cNvPr>
          <p:cNvSpPr>
            <a:spLocks noChangeShapeType="1"/>
          </p:cNvSpPr>
          <p:nvPr/>
        </p:nvSpPr>
        <p:spPr bwMode="auto">
          <a:xfrm>
            <a:off x="4724400" y="2514600"/>
            <a:ext cx="0" cy="16764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1904" name="Line 16">
            <a:extLst>
              <a:ext uri="{FF2B5EF4-FFF2-40B4-BE49-F238E27FC236}">
                <a16:creationId xmlns:a16="http://schemas.microsoft.com/office/drawing/2014/main" id="{B10F9D20-A561-BE4F-A9CA-B1911584DD8D}"/>
              </a:ext>
            </a:extLst>
          </p:cNvPr>
          <p:cNvSpPr>
            <a:spLocks noChangeShapeType="1"/>
          </p:cNvSpPr>
          <p:nvPr/>
        </p:nvSpPr>
        <p:spPr bwMode="auto">
          <a:xfrm>
            <a:off x="2971800" y="1752600"/>
            <a:ext cx="0" cy="24384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灯片编号占位符 1">
            <a:extLst>
              <a:ext uri="{FF2B5EF4-FFF2-40B4-BE49-F238E27FC236}">
                <a16:creationId xmlns:a16="http://schemas.microsoft.com/office/drawing/2014/main" id="{4EEF823B-B536-E641-A0BA-C6CE7B247E35}"/>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53</a:t>
            </a:fld>
            <a:endParaRPr lang="en-US" altLang="zh-CN"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701900"/>
                                        </p:tgtEl>
                                        <p:attrNameLst>
                                          <p:attrName>style.visibility</p:attrName>
                                        </p:attrNameLst>
                                      </p:cBhvr>
                                      <p:to>
                                        <p:strVal val="visible"/>
                                      </p:to>
                                    </p:set>
                                    <p:animEffect transition="in" filter="fade">
                                      <p:cBhvr>
                                        <p:cTn id="7" dur="1000"/>
                                        <p:tgtEl>
                                          <p:spTgt spid="170190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01895"/>
                                        </p:tgtEl>
                                        <p:attrNameLst>
                                          <p:attrName>style.visibility</p:attrName>
                                        </p:attrNameLst>
                                      </p:cBhvr>
                                      <p:to>
                                        <p:strVal val="visible"/>
                                      </p:to>
                                    </p:set>
                                    <p:animEffect transition="in" filter="fade">
                                      <p:cBhvr>
                                        <p:cTn id="10" dur="1000"/>
                                        <p:tgtEl>
                                          <p:spTgt spid="1701895"/>
                                        </p:tgtEl>
                                      </p:cBhvr>
                                    </p:animEffect>
                                  </p:childTnLst>
                                </p:cTn>
                              </p:par>
                            </p:childTnLst>
                          </p:cTn>
                        </p:par>
                        <p:par>
                          <p:cTn id="11" fill="hold" nodeType="afterGroup">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1701896"/>
                                        </p:tgtEl>
                                        <p:attrNameLst>
                                          <p:attrName>style.visibility</p:attrName>
                                        </p:attrNameLst>
                                      </p:cBhvr>
                                      <p:to>
                                        <p:strVal val="visible"/>
                                      </p:to>
                                    </p:set>
                                    <p:animEffect transition="in" filter="fade">
                                      <p:cBhvr>
                                        <p:cTn id="14" dur="1000"/>
                                        <p:tgtEl>
                                          <p:spTgt spid="1701896"/>
                                        </p:tgtEl>
                                      </p:cBhvr>
                                    </p:animEffect>
                                  </p:childTnLst>
                                </p:cTn>
                              </p:par>
                              <p:par>
                                <p:cTn id="15" presetID="10" presetClass="exit" presetSubtype="0" fill="hold" nodeType="withEffect">
                                  <p:stCondLst>
                                    <p:cond delay="0"/>
                                  </p:stCondLst>
                                  <p:childTnLst>
                                    <p:animEffect transition="out" filter="fade">
                                      <p:cBhvr>
                                        <p:cTn id="16" dur="1000"/>
                                        <p:tgtEl>
                                          <p:spTgt spid="1701900"/>
                                        </p:tgtEl>
                                      </p:cBhvr>
                                    </p:animEffect>
                                    <p:set>
                                      <p:cBhvr>
                                        <p:cTn id="17" dur="1" fill="hold">
                                          <p:stCondLst>
                                            <p:cond delay="999"/>
                                          </p:stCondLst>
                                        </p:cTn>
                                        <p:tgtEl>
                                          <p:spTgt spid="1701900"/>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1701904"/>
                                        </p:tgtEl>
                                        <p:attrNameLst>
                                          <p:attrName>style.visibility</p:attrName>
                                        </p:attrNameLst>
                                      </p:cBhvr>
                                      <p:to>
                                        <p:strVal val="visible"/>
                                      </p:to>
                                    </p:set>
                                    <p:animEffect transition="in" filter="fade">
                                      <p:cBhvr>
                                        <p:cTn id="20" dur="1000"/>
                                        <p:tgtEl>
                                          <p:spTgt spid="1701904"/>
                                        </p:tgtEl>
                                      </p:cBhvr>
                                    </p:animEffect>
                                  </p:childTnLst>
                                </p:cTn>
                              </p:par>
                            </p:childTnLst>
                          </p:cTn>
                        </p:par>
                        <p:par>
                          <p:cTn id="21" fill="hold" nodeType="afterGroup">
                            <p:stCondLst>
                              <p:cond delay="2000"/>
                            </p:stCondLst>
                            <p:childTnLst>
                              <p:par>
                                <p:cTn id="22" presetID="10" presetClass="exit" presetSubtype="0" fill="hold" nodeType="afterEffect">
                                  <p:stCondLst>
                                    <p:cond delay="0"/>
                                  </p:stCondLst>
                                  <p:childTnLst>
                                    <p:animEffect transition="out" filter="fade">
                                      <p:cBhvr>
                                        <p:cTn id="23" dur="1000"/>
                                        <p:tgtEl>
                                          <p:spTgt spid="1701904"/>
                                        </p:tgtEl>
                                      </p:cBhvr>
                                    </p:animEffect>
                                    <p:set>
                                      <p:cBhvr>
                                        <p:cTn id="24" dur="1" fill="hold">
                                          <p:stCondLst>
                                            <p:cond delay="999"/>
                                          </p:stCondLst>
                                        </p:cTn>
                                        <p:tgtEl>
                                          <p:spTgt spid="1701904"/>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1701897"/>
                                        </p:tgtEl>
                                        <p:attrNameLst>
                                          <p:attrName>style.visibility</p:attrName>
                                        </p:attrNameLst>
                                      </p:cBhvr>
                                      <p:to>
                                        <p:strVal val="visible"/>
                                      </p:to>
                                    </p:set>
                                    <p:animEffect transition="in" filter="fade">
                                      <p:cBhvr>
                                        <p:cTn id="27" dur="1000"/>
                                        <p:tgtEl>
                                          <p:spTgt spid="1701897"/>
                                        </p:tgtEl>
                                      </p:cBhvr>
                                    </p:animEffect>
                                  </p:childTnLst>
                                </p:cTn>
                              </p:par>
                              <p:par>
                                <p:cTn id="28" presetID="10" presetClass="entr" presetSubtype="0" fill="hold" nodeType="withEffect">
                                  <p:stCondLst>
                                    <p:cond delay="0"/>
                                  </p:stCondLst>
                                  <p:childTnLst>
                                    <p:set>
                                      <p:cBhvr>
                                        <p:cTn id="29" dur="1" fill="hold">
                                          <p:stCondLst>
                                            <p:cond delay="0"/>
                                          </p:stCondLst>
                                        </p:cTn>
                                        <p:tgtEl>
                                          <p:spTgt spid="1701903"/>
                                        </p:tgtEl>
                                        <p:attrNameLst>
                                          <p:attrName>style.visibility</p:attrName>
                                        </p:attrNameLst>
                                      </p:cBhvr>
                                      <p:to>
                                        <p:strVal val="visible"/>
                                      </p:to>
                                    </p:set>
                                    <p:animEffect transition="in" filter="fade">
                                      <p:cBhvr>
                                        <p:cTn id="30" dur="1000"/>
                                        <p:tgtEl>
                                          <p:spTgt spid="1701903"/>
                                        </p:tgtEl>
                                      </p:cBhvr>
                                    </p:animEffect>
                                  </p:childTnLst>
                                </p:cTn>
                              </p:par>
                            </p:childTnLst>
                          </p:cTn>
                        </p:par>
                        <p:par>
                          <p:cTn id="31" fill="hold" nodeType="afterGroup">
                            <p:stCondLst>
                              <p:cond delay="3000"/>
                            </p:stCondLst>
                            <p:childTnLst>
                              <p:par>
                                <p:cTn id="32" presetID="10" presetClass="entr" presetSubtype="0" fill="hold" grpId="0" nodeType="afterEffect">
                                  <p:stCondLst>
                                    <p:cond delay="0"/>
                                  </p:stCondLst>
                                  <p:childTnLst>
                                    <p:set>
                                      <p:cBhvr>
                                        <p:cTn id="33" dur="1" fill="hold">
                                          <p:stCondLst>
                                            <p:cond delay="0"/>
                                          </p:stCondLst>
                                        </p:cTn>
                                        <p:tgtEl>
                                          <p:spTgt spid="1701898"/>
                                        </p:tgtEl>
                                        <p:attrNameLst>
                                          <p:attrName>style.visibility</p:attrName>
                                        </p:attrNameLst>
                                      </p:cBhvr>
                                      <p:to>
                                        <p:strVal val="visible"/>
                                      </p:to>
                                    </p:set>
                                    <p:animEffect transition="in" filter="fade">
                                      <p:cBhvr>
                                        <p:cTn id="34" dur="1000"/>
                                        <p:tgtEl>
                                          <p:spTgt spid="1701898"/>
                                        </p:tgtEl>
                                      </p:cBhvr>
                                    </p:animEffect>
                                  </p:childTnLst>
                                </p:cTn>
                              </p:par>
                              <p:par>
                                <p:cTn id="35" presetID="10" presetClass="entr" presetSubtype="0" fill="hold" nodeType="withEffect">
                                  <p:stCondLst>
                                    <p:cond delay="0"/>
                                  </p:stCondLst>
                                  <p:childTnLst>
                                    <p:set>
                                      <p:cBhvr>
                                        <p:cTn id="36" dur="1" fill="hold">
                                          <p:stCondLst>
                                            <p:cond delay="0"/>
                                          </p:stCondLst>
                                        </p:cTn>
                                        <p:tgtEl>
                                          <p:spTgt spid="1701902"/>
                                        </p:tgtEl>
                                        <p:attrNameLst>
                                          <p:attrName>style.visibility</p:attrName>
                                        </p:attrNameLst>
                                      </p:cBhvr>
                                      <p:to>
                                        <p:strVal val="visible"/>
                                      </p:to>
                                    </p:set>
                                    <p:animEffect transition="in" filter="fade">
                                      <p:cBhvr>
                                        <p:cTn id="37" dur="1000"/>
                                        <p:tgtEl>
                                          <p:spTgt spid="1701902"/>
                                        </p:tgtEl>
                                      </p:cBhvr>
                                    </p:animEffect>
                                  </p:childTnLst>
                                </p:cTn>
                              </p:par>
                              <p:par>
                                <p:cTn id="38" presetID="10" presetClass="exit" presetSubtype="0" fill="hold" nodeType="withEffect">
                                  <p:stCondLst>
                                    <p:cond delay="0"/>
                                  </p:stCondLst>
                                  <p:childTnLst>
                                    <p:animEffect transition="out" filter="fade">
                                      <p:cBhvr>
                                        <p:cTn id="39" dur="1000"/>
                                        <p:tgtEl>
                                          <p:spTgt spid="1701903"/>
                                        </p:tgtEl>
                                      </p:cBhvr>
                                    </p:animEffect>
                                    <p:set>
                                      <p:cBhvr>
                                        <p:cTn id="40" dur="1" fill="hold">
                                          <p:stCondLst>
                                            <p:cond delay="999"/>
                                          </p:stCondLst>
                                        </p:cTn>
                                        <p:tgtEl>
                                          <p:spTgt spid="1701903"/>
                                        </p:tgtEl>
                                        <p:attrNameLst>
                                          <p:attrName>style.visibility</p:attrName>
                                        </p:attrNameLst>
                                      </p:cBhvr>
                                      <p:to>
                                        <p:strVal val="hidden"/>
                                      </p:to>
                                    </p:set>
                                  </p:childTnLst>
                                </p:cTn>
                              </p:par>
                            </p:childTnLst>
                          </p:cTn>
                        </p:par>
                        <p:par>
                          <p:cTn id="41" fill="hold" nodeType="afterGroup">
                            <p:stCondLst>
                              <p:cond delay="4000"/>
                            </p:stCondLst>
                            <p:childTnLst>
                              <p:par>
                                <p:cTn id="42" presetID="10" presetClass="entr" presetSubtype="0" fill="hold" grpId="0" nodeType="afterEffect">
                                  <p:stCondLst>
                                    <p:cond delay="0"/>
                                  </p:stCondLst>
                                  <p:childTnLst>
                                    <p:set>
                                      <p:cBhvr>
                                        <p:cTn id="43" dur="1" fill="hold">
                                          <p:stCondLst>
                                            <p:cond delay="0"/>
                                          </p:stCondLst>
                                        </p:cTn>
                                        <p:tgtEl>
                                          <p:spTgt spid="1701899"/>
                                        </p:tgtEl>
                                        <p:attrNameLst>
                                          <p:attrName>style.visibility</p:attrName>
                                        </p:attrNameLst>
                                      </p:cBhvr>
                                      <p:to>
                                        <p:strVal val="visible"/>
                                      </p:to>
                                    </p:set>
                                    <p:animEffect transition="in" filter="fade">
                                      <p:cBhvr>
                                        <p:cTn id="44" dur="1000"/>
                                        <p:tgtEl>
                                          <p:spTgt spid="1701899"/>
                                        </p:tgtEl>
                                      </p:cBhvr>
                                    </p:animEffect>
                                  </p:childTnLst>
                                </p:cTn>
                              </p:par>
                              <p:par>
                                <p:cTn id="45" presetID="10" presetClass="entr" presetSubtype="0" fill="hold" nodeType="withEffect">
                                  <p:stCondLst>
                                    <p:cond delay="0"/>
                                  </p:stCondLst>
                                  <p:childTnLst>
                                    <p:set>
                                      <p:cBhvr>
                                        <p:cTn id="46" dur="1" fill="hold">
                                          <p:stCondLst>
                                            <p:cond delay="0"/>
                                          </p:stCondLst>
                                        </p:cTn>
                                        <p:tgtEl>
                                          <p:spTgt spid="1701901"/>
                                        </p:tgtEl>
                                        <p:attrNameLst>
                                          <p:attrName>style.visibility</p:attrName>
                                        </p:attrNameLst>
                                      </p:cBhvr>
                                      <p:to>
                                        <p:strVal val="visible"/>
                                      </p:to>
                                    </p:set>
                                    <p:animEffect transition="in" filter="fade">
                                      <p:cBhvr>
                                        <p:cTn id="47" dur="1000"/>
                                        <p:tgtEl>
                                          <p:spTgt spid="1701901"/>
                                        </p:tgtEl>
                                      </p:cBhvr>
                                    </p:animEffect>
                                  </p:childTnLst>
                                </p:cTn>
                              </p:par>
                              <p:par>
                                <p:cTn id="48" presetID="10" presetClass="exit" presetSubtype="0" fill="hold" nodeType="withEffect">
                                  <p:stCondLst>
                                    <p:cond delay="0"/>
                                  </p:stCondLst>
                                  <p:childTnLst>
                                    <p:animEffect transition="out" filter="fade">
                                      <p:cBhvr>
                                        <p:cTn id="49" dur="1000"/>
                                        <p:tgtEl>
                                          <p:spTgt spid="1701902"/>
                                        </p:tgtEl>
                                      </p:cBhvr>
                                    </p:animEffect>
                                    <p:set>
                                      <p:cBhvr>
                                        <p:cTn id="50" dur="1" fill="hold">
                                          <p:stCondLst>
                                            <p:cond delay="999"/>
                                          </p:stCondLst>
                                        </p:cTn>
                                        <p:tgtEl>
                                          <p:spTgt spid="1701902"/>
                                        </p:tgtEl>
                                        <p:attrNameLst>
                                          <p:attrName>style.visibility</p:attrName>
                                        </p:attrNameLst>
                                      </p:cBhvr>
                                      <p:to>
                                        <p:strVal val="hidden"/>
                                      </p:to>
                                    </p:set>
                                  </p:childTnLst>
                                </p:cTn>
                              </p:par>
                            </p:childTnLst>
                          </p:cTn>
                        </p:par>
                        <p:par>
                          <p:cTn id="51" fill="hold" nodeType="afterGroup">
                            <p:stCondLst>
                              <p:cond delay="5000"/>
                            </p:stCondLst>
                            <p:childTnLst>
                              <p:par>
                                <p:cTn id="52" presetID="10" presetClass="exit" presetSubtype="0" fill="hold" nodeType="afterEffect">
                                  <p:stCondLst>
                                    <p:cond delay="0"/>
                                  </p:stCondLst>
                                  <p:childTnLst>
                                    <p:animEffect transition="out" filter="fade">
                                      <p:cBhvr>
                                        <p:cTn id="53" dur="1000"/>
                                        <p:tgtEl>
                                          <p:spTgt spid="1701901"/>
                                        </p:tgtEl>
                                      </p:cBhvr>
                                    </p:animEffect>
                                    <p:set>
                                      <p:cBhvr>
                                        <p:cTn id="54" dur="1" fill="hold">
                                          <p:stCondLst>
                                            <p:cond delay="999"/>
                                          </p:stCondLst>
                                        </p:cTn>
                                        <p:tgtEl>
                                          <p:spTgt spid="170190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1895" grpId="0" animBg="1"/>
      <p:bldP spid="1701896" grpId="0" animBg="1"/>
      <p:bldP spid="1701897" grpId="0" animBg="1"/>
      <p:bldP spid="1701898" grpId="0" animBg="1"/>
      <p:bldP spid="170189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Footer Placeholder 4">
            <a:extLst>
              <a:ext uri="{FF2B5EF4-FFF2-40B4-BE49-F238E27FC236}">
                <a16:creationId xmlns:a16="http://schemas.microsoft.com/office/drawing/2014/main" id="{B65904B9-D526-0547-81A4-B2A231117CAE}"/>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98307" name="Rectangle 2">
            <a:extLst>
              <a:ext uri="{FF2B5EF4-FFF2-40B4-BE49-F238E27FC236}">
                <a16:creationId xmlns:a16="http://schemas.microsoft.com/office/drawing/2014/main" id="{F212150F-8F63-984F-95EF-F88D51C1BC9F}"/>
              </a:ext>
            </a:extLst>
          </p:cNvPr>
          <p:cNvSpPr>
            <a:spLocks noGrp="1" noChangeArrowheads="1"/>
          </p:cNvSpPr>
          <p:nvPr>
            <p:ph type="title"/>
          </p:nvPr>
        </p:nvSpPr>
        <p:spPr>
          <a:xfrm>
            <a:off x="7938" y="168275"/>
            <a:ext cx="3497262" cy="1431925"/>
          </a:xfrm>
          <a:solidFill>
            <a:schemeClr val="bg1"/>
          </a:solidFill>
        </p:spPr>
        <p:txBody>
          <a:bodyPr/>
          <a:lstStyle/>
          <a:p>
            <a:pPr eaLnBrk="1" hangingPunct="1"/>
            <a:r>
              <a:rPr lang="en-US" altLang="zh-CN" sz="3200" b="0" dirty="0">
                <a:ea typeface="宋体" panose="02010600030101010101" pitchFamily="2" charset="-122"/>
              </a:rPr>
              <a:t>4.5.1.</a:t>
            </a:r>
            <a:r>
              <a:rPr lang="en-US" altLang="zh-CN" sz="3200" dirty="0">
                <a:ea typeface="宋体" panose="02010600030101010101" pitchFamily="2" charset="-122"/>
              </a:rPr>
              <a:t> The Half-Wave Rectifier</a:t>
            </a:r>
            <a:br>
              <a:rPr lang="en-US" altLang="zh-CN" sz="3200" dirty="0">
                <a:ea typeface="宋体" panose="02010600030101010101" pitchFamily="2" charset="-122"/>
              </a:rPr>
            </a:br>
            <a:r>
              <a:rPr lang="zh-CN" altLang="en-US" sz="3200" dirty="0">
                <a:ea typeface="宋体" panose="02010600030101010101" pitchFamily="2" charset="-122"/>
              </a:rPr>
              <a:t>半波整流</a:t>
            </a:r>
            <a:endParaRPr lang="en-US" altLang="zh-CN" sz="3200" dirty="0">
              <a:ea typeface="宋体" panose="02010600030101010101" pitchFamily="2" charset="-122"/>
            </a:endParaRPr>
          </a:p>
        </p:txBody>
      </p:sp>
      <p:sp>
        <p:nvSpPr>
          <p:cNvPr id="98308" name="Rectangle 3">
            <a:extLst>
              <a:ext uri="{FF2B5EF4-FFF2-40B4-BE49-F238E27FC236}">
                <a16:creationId xmlns:a16="http://schemas.microsoft.com/office/drawing/2014/main" id="{588371A7-67B5-4042-B381-6A164E11726B}"/>
              </a:ext>
            </a:extLst>
          </p:cNvPr>
          <p:cNvSpPr>
            <a:spLocks noGrp="1" noChangeArrowheads="1"/>
          </p:cNvSpPr>
          <p:nvPr>
            <p:ph type="body" sz="half" idx="1"/>
          </p:nvPr>
        </p:nvSpPr>
        <p:spPr>
          <a:xfrm>
            <a:off x="152400" y="2057400"/>
            <a:ext cx="3124200" cy="4038600"/>
          </a:xfrm>
        </p:spPr>
        <p:txBody>
          <a:bodyPr/>
          <a:lstStyle/>
          <a:p>
            <a:pPr eaLnBrk="1" hangingPunct="1"/>
            <a:r>
              <a:rPr lang="en-US" altLang="zh-CN" sz="2400" b="1" dirty="0">
                <a:solidFill>
                  <a:srgbClr val="3333FF"/>
                </a:solidFill>
                <a:ea typeface="宋体" panose="02010600030101010101" pitchFamily="2" charset="-122"/>
              </a:rPr>
              <a:t>half-wave rectifier</a:t>
            </a:r>
            <a:r>
              <a:rPr lang="en-US" altLang="zh-CN" sz="2400" dirty="0">
                <a:ea typeface="宋体" panose="02010600030101010101" pitchFamily="2" charset="-122"/>
              </a:rPr>
              <a:t> –  utilizes only</a:t>
            </a:r>
            <a:r>
              <a:rPr lang="en-US" altLang="zh-CN" sz="2400" dirty="0">
                <a:solidFill>
                  <a:srgbClr val="FF0000"/>
                </a:solidFill>
                <a:ea typeface="宋体" panose="02010600030101010101" pitchFamily="2" charset="-122"/>
              </a:rPr>
              <a:t> </a:t>
            </a:r>
            <a:r>
              <a:rPr lang="en-US" altLang="zh-CN" sz="2400" dirty="0">
                <a:ea typeface="宋体" panose="02010600030101010101" pitchFamily="2" charset="-122"/>
              </a:rPr>
              <a:t>alternate </a:t>
            </a:r>
            <a:r>
              <a:rPr lang="en-US" altLang="zh-CN" sz="2400" dirty="0">
                <a:solidFill>
                  <a:srgbClr val="FF0000"/>
                </a:solidFill>
                <a:ea typeface="宋体" panose="02010600030101010101" pitchFamily="2" charset="-122"/>
              </a:rPr>
              <a:t>half-cycles</a:t>
            </a:r>
            <a:r>
              <a:rPr lang="en-US" altLang="zh-CN" sz="2400" dirty="0">
                <a:ea typeface="宋体" panose="02010600030101010101" pitchFamily="2" charset="-122"/>
              </a:rPr>
              <a:t> of the input sinusoid</a:t>
            </a:r>
          </a:p>
          <a:p>
            <a:pPr lvl="1" eaLnBrk="1" hangingPunct="1"/>
            <a:r>
              <a:rPr lang="en-US" altLang="zh-CN" dirty="0">
                <a:ea typeface="宋体" panose="02010600030101010101" pitchFamily="2" charset="-122"/>
              </a:rPr>
              <a:t>Constant voltage drop diode model is employed.</a:t>
            </a:r>
          </a:p>
        </p:txBody>
      </p:sp>
      <p:sp>
        <p:nvSpPr>
          <p:cNvPr id="98311" name="Rectangle 2">
            <a:extLst>
              <a:ext uri="{FF2B5EF4-FFF2-40B4-BE49-F238E27FC236}">
                <a16:creationId xmlns:a16="http://schemas.microsoft.com/office/drawing/2014/main" id="{AE7FA584-3538-904E-9564-C624FC3886C6}"/>
              </a:ext>
            </a:extLst>
          </p:cNvPr>
          <p:cNvSpPr>
            <a:spLocks noChangeArrowheads="1"/>
          </p:cNvSpPr>
          <p:nvPr/>
        </p:nvSpPr>
        <p:spPr bwMode="auto">
          <a:xfrm>
            <a:off x="152400" y="5867400"/>
            <a:ext cx="8839200" cy="8223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4.21: (a) </a:t>
            </a:r>
            <a:r>
              <a:rPr lang="en-US" altLang="zh-CN">
                <a:ea typeface="宋体" panose="02010600030101010101" pitchFamily="2" charset="-122"/>
              </a:rPr>
              <a:t>Half-wave rectifier </a:t>
            </a:r>
            <a:r>
              <a:rPr lang="en-US" altLang="zh-CN" b="1">
                <a:ea typeface="宋体" panose="02010600030101010101" pitchFamily="2" charset="-122"/>
              </a:rPr>
              <a:t>(b) </a:t>
            </a:r>
            <a:r>
              <a:rPr lang="en-US" altLang="zh-CN">
                <a:ea typeface="宋体" panose="02010600030101010101" pitchFamily="2" charset="-122"/>
              </a:rPr>
              <a:t>Transfer characteristic of the rectifier circuit </a:t>
            </a:r>
            <a:r>
              <a:rPr lang="en-US" altLang="zh-CN" b="1">
                <a:ea typeface="宋体" panose="02010600030101010101" pitchFamily="2" charset="-122"/>
              </a:rPr>
              <a:t>(c) </a:t>
            </a:r>
            <a:r>
              <a:rPr lang="en-US" altLang="zh-CN">
                <a:ea typeface="宋体" panose="02010600030101010101" pitchFamily="2" charset="-122"/>
              </a:rPr>
              <a:t>Input and output waveforms</a:t>
            </a:r>
          </a:p>
        </p:txBody>
      </p:sp>
      <p:pic>
        <p:nvPicPr>
          <p:cNvPr id="2" name="图片 1">
            <a:extLst>
              <a:ext uri="{FF2B5EF4-FFF2-40B4-BE49-F238E27FC236}">
                <a16:creationId xmlns:a16="http://schemas.microsoft.com/office/drawing/2014/main" id="{34C736DA-397E-184B-88AD-DE791927B431}"/>
              </a:ext>
            </a:extLst>
          </p:cNvPr>
          <p:cNvPicPr>
            <a:picLocks noChangeAspect="1"/>
          </p:cNvPicPr>
          <p:nvPr/>
        </p:nvPicPr>
        <p:blipFill>
          <a:blip r:embed="rId2"/>
          <a:stretch>
            <a:fillRect/>
          </a:stretch>
        </p:blipFill>
        <p:spPr>
          <a:xfrm>
            <a:off x="3505200" y="457199"/>
            <a:ext cx="5463139" cy="5505489"/>
          </a:xfrm>
          <a:prstGeom prst="rect">
            <a:avLst/>
          </a:prstGeom>
        </p:spPr>
      </p:pic>
      <p:sp>
        <p:nvSpPr>
          <p:cNvPr id="9" name="灯片编号占位符 1">
            <a:extLst>
              <a:ext uri="{FF2B5EF4-FFF2-40B4-BE49-F238E27FC236}">
                <a16:creationId xmlns:a16="http://schemas.microsoft.com/office/drawing/2014/main" id="{1AFA10DC-C4BE-954B-ADD2-BC268ECA217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54</a:t>
            </a:fld>
            <a:endParaRPr lang="en-US" altLang="zh-CN" dirty="0"/>
          </a:p>
        </p:txBody>
      </p:sp>
    </p:spTree>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2">
            <a:extLst>
              <a:ext uri="{FF2B5EF4-FFF2-40B4-BE49-F238E27FC236}">
                <a16:creationId xmlns:a16="http://schemas.microsoft.com/office/drawing/2014/main" id="{3FE7B9EF-E26C-034E-BA83-CB58DC6DF7DB}"/>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4.5.1.</a:t>
            </a:r>
            <a:r>
              <a:rPr lang="en-US" altLang="zh-CN" sz="3200">
                <a:ea typeface="宋体" panose="02010600030101010101" pitchFamily="2" charset="-122"/>
              </a:rPr>
              <a:t> The Half-Wave Rectifier</a:t>
            </a:r>
          </a:p>
        </p:txBody>
      </p:sp>
      <p:sp>
        <p:nvSpPr>
          <p:cNvPr id="99332" name="Rectangle 3">
            <a:extLst>
              <a:ext uri="{FF2B5EF4-FFF2-40B4-BE49-F238E27FC236}">
                <a16:creationId xmlns:a16="http://schemas.microsoft.com/office/drawing/2014/main" id="{0864FC3C-5F64-554B-A2BC-EE5811359409}"/>
              </a:ext>
            </a:extLst>
          </p:cNvPr>
          <p:cNvSpPr>
            <a:spLocks noGrp="1" noChangeArrowheads="1"/>
          </p:cNvSpPr>
          <p:nvPr>
            <p:ph type="body" idx="1"/>
          </p:nvPr>
        </p:nvSpPr>
        <p:spPr/>
        <p:txBody>
          <a:bodyPr/>
          <a:lstStyle/>
          <a:p>
            <a:pPr eaLnBrk="1" hangingPunct="1"/>
            <a:r>
              <a:rPr lang="en-US" altLang="zh-CN" sz="3200" b="1">
                <a:solidFill>
                  <a:srgbClr val="3333FF"/>
                </a:solidFill>
                <a:ea typeface="宋体" panose="02010600030101010101" pitchFamily="2" charset="-122"/>
              </a:rPr>
              <a:t>current-handling capability</a:t>
            </a:r>
            <a:r>
              <a:rPr lang="en-US" altLang="zh-CN" sz="3200">
                <a:ea typeface="宋体" panose="02010600030101010101" pitchFamily="2" charset="-122"/>
              </a:rPr>
              <a:t> – what is maximum forward current diode is </a:t>
            </a:r>
            <a:r>
              <a:rPr lang="en-US" altLang="zh-CN" sz="3200">
                <a:solidFill>
                  <a:srgbClr val="FF0000"/>
                </a:solidFill>
                <a:ea typeface="宋体" panose="02010600030101010101" pitchFamily="2" charset="-122"/>
              </a:rPr>
              <a:t>expected to conduct?</a:t>
            </a:r>
          </a:p>
          <a:p>
            <a:pPr eaLnBrk="1" hangingPunct="1"/>
            <a:r>
              <a:rPr lang="en-US" altLang="zh-CN" sz="3200" b="1">
                <a:solidFill>
                  <a:srgbClr val="3333FF"/>
                </a:solidFill>
                <a:ea typeface="宋体" panose="02010600030101010101" pitchFamily="2" charset="-122"/>
              </a:rPr>
              <a:t>peak inverse voltage (PIV)</a:t>
            </a:r>
            <a:r>
              <a:rPr lang="en-US" altLang="zh-CN" sz="3200">
                <a:ea typeface="宋体" panose="02010600030101010101" pitchFamily="2" charset="-122"/>
              </a:rPr>
              <a:t> – what is maximum reverse voltage it is </a:t>
            </a:r>
            <a:r>
              <a:rPr lang="en-US" altLang="zh-CN" sz="3200">
                <a:solidFill>
                  <a:srgbClr val="FF0000"/>
                </a:solidFill>
                <a:ea typeface="宋体" panose="02010600030101010101" pitchFamily="2" charset="-122"/>
              </a:rPr>
              <a:t>expected </a:t>
            </a:r>
            <a:r>
              <a:rPr lang="en-US" altLang="zh-CN" sz="3200">
                <a:ea typeface="宋体" panose="02010600030101010101" pitchFamily="2" charset="-122"/>
              </a:rPr>
              <a:t>to block w/o breakdown?</a:t>
            </a:r>
          </a:p>
          <a:p>
            <a:pPr eaLnBrk="1" hangingPunct="1"/>
            <a:r>
              <a:rPr lang="zh-CN" altLang="en-US">
                <a:ea typeface="宋体" panose="02010600030101010101" pitchFamily="2" charset="-122"/>
              </a:rPr>
              <a:t>需关注两个参数：最大正向电流、最大反向电压</a:t>
            </a:r>
            <a:endParaRPr lang="en-US" altLang="zh-CN">
              <a:ea typeface="宋体" panose="02010600030101010101" pitchFamily="2" charset="-122"/>
            </a:endParaRPr>
          </a:p>
          <a:p>
            <a:pPr eaLnBrk="1" hangingPunct="1"/>
            <a:endParaRPr lang="en-US" altLang="zh-CN" sz="3200">
              <a:ea typeface="宋体" panose="02010600030101010101" pitchFamily="2" charset="-122"/>
            </a:endParaRPr>
          </a:p>
        </p:txBody>
      </p:sp>
      <p:sp>
        <p:nvSpPr>
          <p:cNvPr id="5" name="灯片编号占位符 1">
            <a:extLst>
              <a:ext uri="{FF2B5EF4-FFF2-40B4-BE49-F238E27FC236}">
                <a16:creationId xmlns:a16="http://schemas.microsoft.com/office/drawing/2014/main" id="{9D2B6137-3B9D-C84A-A274-C4683E60BF2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55</a:t>
            </a:fld>
            <a:endParaRPr lang="en-US" altLang="zh-CN" dirty="0"/>
          </a:p>
        </p:txBody>
      </p:sp>
    </p:spTree>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2">
            <a:extLst>
              <a:ext uri="{FF2B5EF4-FFF2-40B4-BE49-F238E27FC236}">
                <a16:creationId xmlns:a16="http://schemas.microsoft.com/office/drawing/2014/main" id="{EFC616F9-1519-9B4C-A8BE-475D1C97A431}"/>
              </a:ext>
            </a:extLst>
          </p:cNvPr>
          <p:cNvSpPr>
            <a:spLocks noGrp="1" noChangeArrowheads="1"/>
          </p:cNvSpPr>
          <p:nvPr>
            <p:ph type="title"/>
          </p:nvPr>
        </p:nvSpPr>
        <p:spPr>
          <a:xfrm>
            <a:off x="998538" y="152400"/>
            <a:ext cx="3497262" cy="1295400"/>
          </a:xfrm>
        </p:spPr>
        <p:txBody>
          <a:bodyPr/>
          <a:lstStyle/>
          <a:p>
            <a:pPr eaLnBrk="1" hangingPunct="1"/>
            <a:r>
              <a:rPr lang="en-US" altLang="zh-CN" sz="3200" b="0">
                <a:ea typeface="宋体" panose="02010600030101010101" pitchFamily="2" charset="-122"/>
              </a:rPr>
              <a:t>4.5.1.</a:t>
            </a:r>
            <a:r>
              <a:rPr lang="en-US" altLang="zh-CN" sz="3200">
                <a:ea typeface="宋体" panose="02010600030101010101" pitchFamily="2" charset="-122"/>
              </a:rPr>
              <a:t> The Half-Wave Rectifier</a:t>
            </a:r>
          </a:p>
        </p:txBody>
      </p:sp>
      <p:sp>
        <p:nvSpPr>
          <p:cNvPr id="100356" name="Rectangle 3">
            <a:extLst>
              <a:ext uri="{FF2B5EF4-FFF2-40B4-BE49-F238E27FC236}">
                <a16:creationId xmlns:a16="http://schemas.microsoft.com/office/drawing/2014/main" id="{550D920B-9DA0-4444-8C79-3CAA464F47A7}"/>
              </a:ext>
            </a:extLst>
          </p:cNvPr>
          <p:cNvSpPr>
            <a:spLocks noGrp="1" noChangeArrowheads="1"/>
          </p:cNvSpPr>
          <p:nvPr>
            <p:ph type="body" idx="1"/>
          </p:nvPr>
        </p:nvSpPr>
        <p:spPr/>
        <p:txBody>
          <a:bodyPr/>
          <a:lstStyle/>
          <a:p>
            <a:pPr eaLnBrk="1" hangingPunct="1"/>
            <a:r>
              <a:rPr lang="en-US" altLang="zh-CN" sz="3200" b="1">
                <a:solidFill>
                  <a:srgbClr val="3333FF"/>
                </a:solidFill>
                <a:ea typeface="宋体" panose="02010600030101010101" pitchFamily="2" charset="-122"/>
              </a:rPr>
              <a:t>exponential model?</a:t>
            </a:r>
            <a:r>
              <a:rPr lang="en-US" altLang="zh-CN" sz="3200">
                <a:solidFill>
                  <a:srgbClr val="3333FF"/>
                </a:solidFill>
                <a:ea typeface="宋体" panose="02010600030101010101" pitchFamily="2" charset="-122"/>
              </a:rPr>
              <a:t>  </a:t>
            </a:r>
            <a:r>
              <a:rPr lang="en-US" altLang="zh-CN" sz="3200">
                <a:ea typeface="宋体" panose="02010600030101010101" pitchFamily="2" charset="-122"/>
              </a:rPr>
              <a:t>It is possible to use the diode exponential model in describing rectifier operation; however, this requires</a:t>
            </a:r>
            <a:r>
              <a:rPr lang="en-US" altLang="zh-CN" sz="3200">
                <a:solidFill>
                  <a:srgbClr val="FF0000"/>
                </a:solidFill>
                <a:ea typeface="宋体" panose="02010600030101010101" pitchFamily="2" charset="-122"/>
              </a:rPr>
              <a:t> too much work.</a:t>
            </a:r>
          </a:p>
          <a:p>
            <a:pPr eaLnBrk="1" hangingPunct="1"/>
            <a:r>
              <a:rPr lang="en-US" altLang="zh-CN" sz="3200" b="1">
                <a:solidFill>
                  <a:srgbClr val="3333FF"/>
                </a:solidFill>
                <a:ea typeface="宋体" panose="02010600030101010101" pitchFamily="2" charset="-122"/>
              </a:rPr>
              <a:t>small inputs?</a:t>
            </a:r>
            <a:r>
              <a:rPr lang="en-US" altLang="zh-CN" sz="3200">
                <a:solidFill>
                  <a:srgbClr val="3333FF"/>
                </a:solidFill>
                <a:ea typeface="宋体" panose="02010600030101010101" pitchFamily="2" charset="-122"/>
              </a:rPr>
              <a:t>  </a:t>
            </a:r>
            <a:r>
              <a:rPr lang="en-US" altLang="zh-CN" sz="3200">
                <a:ea typeface="宋体" panose="02010600030101010101" pitchFamily="2" charset="-122"/>
              </a:rPr>
              <a:t>Regardless of the model employed, one should note that the rectifier </a:t>
            </a:r>
            <a:r>
              <a:rPr lang="en-US" altLang="zh-CN" sz="3200">
                <a:solidFill>
                  <a:srgbClr val="FF0000"/>
                </a:solidFill>
                <a:ea typeface="宋体" panose="02010600030101010101" pitchFamily="2" charset="-122"/>
              </a:rPr>
              <a:t>will not operate properly</a:t>
            </a:r>
            <a:r>
              <a:rPr lang="en-US" altLang="zh-CN" sz="3200">
                <a:ea typeface="宋体" panose="02010600030101010101" pitchFamily="2" charset="-122"/>
              </a:rPr>
              <a:t> when input voltage is small (&lt; 1</a:t>
            </a:r>
            <a:r>
              <a:rPr lang="en-US" altLang="zh-CN" sz="3200" i="1">
                <a:solidFill>
                  <a:schemeClr val="bg2"/>
                </a:solidFill>
                <a:ea typeface="宋体" panose="02010600030101010101" pitchFamily="2" charset="-122"/>
              </a:rPr>
              <a:t>V</a:t>
            </a:r>
            <a:r>
              <a:rPr lang="en-US" altLang="zh-CN" sz="3200">
                <a:ea typeface="宋体" panose="02010600030101010101" pitchFamily="2" charset="-122"/>
              </a:rPr>
              <a:t>).</a:t>
            </a:r>
          </a:p>
          <a:p>
            <a:pPr lvl="2" eaLnBrk="1" hangingPunct="1"/>
            <a:r>
              <a:rPr lang="en-US" altLang="zh-CN" sz="2800">
                <a:ea typeface="宋体" panose="02010600030101010101" pitchFamily="2" charset="-122"/>
              </a:rPr>
              <a:t>Those cases require a </a:t>
            </a:r>
            <a:r>
              <a:rPr lang="en-US" altLang="zh-CN" sz="2800" b="1">
                <a:solidFill>
                  <a:srgbClr val="3333FF"/>
                </a:solidFill>
                <a:ea typeface="宋体" panose="02010600030101010101" pitchFamily="2" charset="-122"/>
              </a:rPr>
              <a:t>precision rectifier.</a:t>
            </a:r>
          </a:p>
          <a:p>
            <a:pPr lvl="2" eaLnBrk="1" hangingPunct="1"/>
            <a:r>
              <a:rPr lang="zh-CN" altLang="en-US" sz="2400" b="1">
                <a:ea typeface="宋体" panose="02010600030101010101" pitchFamily="2" charset="-122"/>
              </a:rPr>
              <a:t>半波整流电路只适合于输入较大的信号</a:t>
            </a:r>
            <a:endParaRPr lang="en-US" altLang="zh-CN" sz="2400" b="1">
              <a:ea typeface="宋体" panose="02010600030101010101" pitchFamily="2" charset="-122"/>
            </a:endParaRPr>
          </a:p>
        </p:txBody>
      </p:sp>
      <p:sp>
        <p:nvSpPr>
          <p:cNvPr id="5" name="灯片编号占位符 1">
            <a:extLst>
              <a:ext uri="{FF2B5EF4-FFF2-40B4-BE49-F238E27FC236}">
                <a16:creationId xmlns:a16="http://schemas.microsoft.com/office/drawing/2014/main" id="{76B1B8FE-20AC-A345-8850-839D44A8BDAD}"/>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56</a:t>
            </a:fld>
            <a:endParaRPr lang="en-US" altLang="zh-CN" dirty="0"/>
          </a:p>
        </p:txBody>
      </p:sp>
    </p:spTree>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2">
            <a:extLst>
              <a:ext uri="{FF2B5EF4-FFF2-40B4-BE49-F238E27FC236}">
                <a16:creationId xmlns:a16="http://schemas.microsoft.com/office/drawing/2014/main" id="{95EEAFC1-16B8-1B4A-8B87-F879AFE121CF}"/>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4.5.2.</a:t>
            </a:r>
            <a:r>
              <a:rPr lang="en-US" altLang="zh-CN" sz="3200">
                <a:ea typeface="宋体" panose="02010600030101010101" pitchFamily="2" charset="-122"/>
              </a:rPr>
              <a:t> The</a:t>
            </a:r>
            <a:br>
              <a:rPr lang="en-US" altLang="zh-CN" sz="3200">
                <a:ea typeface="宋体" panose="02010600030101010101" pitchFamily="2" charset="-122"/>
              </a:rPr>
            </a:br>
            <a:r>
              <a:rPr lang="en-US" altLang="zh-CN" sz="3200">
                <a:ea typeface="宋体" panose="02010600030101010101" pitchFamily="2" charset="-122"/>
              </a:rPr>
              <a:t>Full-Wave Rectifier</a:t>
            </a:r>
          </a:p>
        </p:txBody>
      </p:sp>
      <p:sp>
        <p:nvSpPr>
          <p:cNvPr id="101384" name="文本框 1">
            <a:extLst>
              <a:ext uri="{FF2B5EF4-FFF2-40B4-BE49-F238E27FC236}">
                <a16:creationId xmlns:a16="http://schemas.microsoft.com/office/drawing/2014/main" id="{39905989-6651-294F-9621-B7A0139DB8BA}"/>
              </a:ext>
            </a:extLst>
          </p:cNvPr>
          <p:cNvSpPr txBox="1">
            <a:spLocks noChangeArrowheads="1"/>
          </p:cNvSpPr>
          <p:nvPr/>
        </p:nvSpPr>
        <p:spPr bwMode="auto">
          <a:xfrm>
            <a:off x="5181600" y="800100"/>
            <a:ext cx="3006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r>
              <a:rPr lang="zh-CN" altLang="en-US" sz="2000" dirty="0">
                <a:solidFill>
                  <a:srgbClr val="C00000"/>
                </a:solidFill>
                <a:ea typeface="宋体" panose="02010600030101010101" pitchFamily="2" charset="-122"/>
              </a:rPr>
              <a:t>全波整流的实现方法之一</a:t>
            </a:r>
          </a:p>
        </p:txBody>
      </p:sp>
      <p:pic>
        <p:nvPicPr>
          <p:cNvPr id="3" name="图片 2">
            <a:extLst>
              <a:ext uri="{FF2B5EF4-FFF2-40B4-BE49-F238E27FC236}">
                <a16:creationId xmlns:a16="http://schemas.microsoft.com/office/drawing/2014/main" id="{D0DDB69D-5268-474E-A93A-EF5A4597B470}"/>
              </a:ext>
            </a:extLst>
          </p:cNvPr>
          <p:cNvPicPr>
            <a:picLocks noChangeAspect="1"/>
          </p:cNvPicPr>
          <p:nvPr/>
        </p:nvPicPr>
        <p:blipFill>
          <a:blip r:embed="rId2"/>
          <a:stretch>
            <a:fillRect/>
          </a:stretch>
        </p:blipFill>
        <p:spPr>
          <a:xfrm>
            <a:off x="1275944" y="1405608"/>
            <a:ext cx="6592111" cy="5441965"/>
          </a:xfrm>
          <a:prstGeom prst="rect">
            <a:avLst/>
          </a:prstGeom>
        </p:spPr>
      </p:pic>
      <p:sp>
        <p:nvSpPr>
          <p:cNvPr id="4" name="文本框 3">
            <a:extLst>
              <a:ext uri="{FF2B5EF4-FFF2-40B4-BE49-F238E27FC236}">
                <a16:creationId xmlns:a16="http://schemas.microsoft.com/office/drawing/2014/main" id="{A3328FB3-83B8-9345-8821-D9AF97D0CD57}"/>
              </a:ext>
            </a:extLst>
          </p:cNvPr>
          <p:cNvSpPr txBox="1"/>
          <p:nvPr/>
        </p:nvSpPr>
        <p:spPr>
          <a:xfrm>
            <a:off x="6475110" y="2567658"/>
            <a:ext cx="1392945" cy="338554"/>
          </a:xfrm>
          <a:prstGeom prst="rect">
            <a:avLst/>
          </a:prstGeom>
          <a:noFill/>
        </p:spPr>
        <p:txBody>
          <a:bodyPr wrap="none" rtlCol="0">
            <a:spAutoFit/>
          </a:bodyPr>
          <a:lstStyle/>
          <a:p>
            <a:r>
              <a:rPr kumimoji="1" lang="en-US" altLang="zh-CN" dirty="0">
                <a:solidFill>
                  <a:srgbClr val="C00000"/>
                </a:solidFill>
              </a:rPr>
              <a:t>D1</a:t>
            </a:r>
            <a:r>
              <a:rPr kumimoji="1" lang="zh-CN" altLang="en-US" dirty="0">
                <a:solidFill>
                  <a:srgbClr val="C00000"/>
                </a:solidFill>
              </a:rPr>
              <a:t> </a:t>
            </a:r>
            <a:r>
              <a:rPr kumimoji="1" lang="en-US" altLang="zh-CN" dirty="0">
                <a:solidFill>
                  <a:srgbClr val="C00000"/>
                </a:solidFill>
              </a:rPr>
              <a:t>on</a:t>
            </a:r>
            <a:r>
              <a:rPr kumimoji="1" lang="zh-CN" altLang="en-US" dirty="0">
                <a:solidFill>
                  <a:srgbClr val="C00000"/>
                </a:solidFill>
              </a:rPr>
              <a:t>，</a:t>
            </a:r>
            <a:r>
              <a:rPr kumimoji="1" lang="en-US" altLang="zh-CN" dirty="0">
                <a:solidFill>
                  <a:srgbClr val="C00000"/>
                </a:solidFill>
              </a:rPr>
              <a:t>D2</a:t>
            </a:r>
            <a:r>
              <a:rPr kumimoji="1" lang="zh-CN" altLang="en-US" dirty="0">
                <a:solidFill>
                  <a:srgbClr val="C00000"/>
                </a:solidFill>
              </a:rPr>
              <a:t> </a:t>
            </a:r>
            <a:r>
              <a:rPr kumimoji="1" lang="en-US" altLang="zh-CN" dirty="0">
                <a:solidFill>
                  <a:srgbClr val="C00000"/>
                </a:solidFill>
              </a:rPr>
              <a:t>off</a:t>
            </a:r>
            <a:endParaRPr kumimoji="1" lang="zh-CN" altLang="en-US" dirty="0">
              <a:solidFill>
                <a:srgbClr val="C00000"/>
              </a:solidFill>
            </a:endParaRPr>
          </a:p>
        </p:txBody>
      </p:sp>
      <p:sp>
        <p:nvSpPr>
          <p:cNvPr id="12" name="文本框 11">
            <a:extLst>
              <a:ext uri="{FF2B5EF4-FFF2-40B4-BE49-F238E27FC236}">
                <a16:creationId xmlns:a16="http://schemas.microsoft.com/office/drawing/2014/main" id="{33F5E729-BE09-DA41-8183-A74C9B9D8956}"/>
              </a:ext>
            </a:extLst>
          </p:cNvPr>
          <p:cNvSpPr txBox="1"/>
          <p:nvPr/>
        </p:nvSpPr>
        <p:spPr>
          <a:xfrm>
            <a:off x="4114800" y="2567658"/>
            <a:ext cx="1392945" cy="338554"/>
          </a:xfrm>
          <a:prstGeom prst="rect">
            <a:avLst/>
          </a:prstGeom>
          <a:noFill/>
        </p:spPr>
        <p:txBody>
          <a:bodyPr wrap="none" rtlCol="0">
            <a:spAutoFit/>
          </a:bodyPr>
          <a:lstStyle/>
          <a:p>
            <a:r>
              <a:rPr kumimoji="1" lang="en-US" altLang="zh-CN" dirty="0">
                <a:solidFill>
                  <a:srgbClr val="C00000"/>
                </a:solidFill>
              </a:rPr>
              <a:t>D1</a:t>
            </a:r>
            <a:r>
              <a:rPr kumimoji="1" lang="zh-CN" altLang="en-US" dirty="0">
                <a:solidFill>
                  <a:srgbClr val="C00000"/>
                </a:solidFill>
              </a:rPr>
              <a:t> </a:t>
            </a:r>
            <a:r>
              <a:rPr kumimoji="1" lang="en-US" altLang="zh-CN" dirty="0">
                <a:solidFill>
                  <a:srgbClr val="C00000"/>
                </a:solidFill>
              </a:rPr>
              <a:t>off</a:t>
            </a:r>
            <a:r>
              <a:rPr kumimoji="1" lang="zh-CN" altLang="en-US" dirty="0">
                <a:solidFill>
                  <a:srgbClr val="C00000"/>
                </a:solidFill>
              </a:rPr>
              <a:t>，</a:t>
            </a:r>
            <a:r>
              <a:rPr kumimoji="1" lang="en-US" altLang="zh-CN" dirty="0">
                <a:solidFill>
                  <a:srgbClr val="C00000"/>
                </a:solidFill>
              </a:rPr>
              <a:t>D2</a:t>
            </a:r>
            <a:r>
              <a:rPr kumimoji="1" lang="zh-CN" altLang="en-US" dirty="0">
                <a:solidFill>
                  <a:srgbClr val="C00000"/>
                </a:solidFill>
              </a:rPr>
              <a:t> </a:t>
            </a:r>
            <a:r>
              <a:rPr kumimoji="1" lang="en-US" altLang="zh-CN" dirty="0">
                <a:solidFill>
                  <a:srgbClr val="C00000"/>
                </a:solidFill>
              </a:rPr>
              <a:t>on</a:t>
            </a:r>
            <a:endParaRPr kumimoji="1" lang="zh-CN" altLang="en-US" dirty="0">
              <a:solidFill>
                <a:srgbClr val="C00000"/>
              </a:solidFill>
            </a:endParaRPr>
          </a:p>
        </p:txBody>
      </p:sp>
      <p:sp>
        <p:nvSpPr>
          <p:cNvPr id="5" name="文本框 4">
            <a:extLst>
              <a:ext uri="{FF2B5EF4-FFF2-40B4-BE49-F238E27FC236}">
                <a16:creationId xmlns:a16="http://schemas.microsoft.com/office/drawing/2014/main" id="{3AAD82EE-954D-AF48-B088-032353FB87A8}"/>
              </a:ext>
            </a:extLst>
          </p:cNvPr>
          <p:cNvSpPr txBox="1"/>
          <p:nvPr/>
        </p:nvSpPr>
        <p:spPr>
          <a:xfrm>
            <a:off x="1752600" y="6517842"/>
            <a:ext cx="1415772" cy="338554"/>
          </a:xfrm>
          <a:prstGeom prst="rect">
            <a:avLst/>
          </a:prstGeom>
          <a:noFill/>
        </p:spPr>
        <p:txBody>
          <a:bodyPr wrap="none" rtlCol="0">
            <a:spAutoFit/>
          </a:bodyPr>
          <a:lstStyle/>
          <a:p>
            <a:r>
              <a:rPr kumimoji="1" lang="zh-CN" altLang="en-US" dirty="0">
                <a:solidFill>
                  <a:srgbClr val="C00000"/>
                </a:solidFill>
              </a:rPr>
              <a:t>最大反向电压</a:t>
            </a:r>
          </a:p>
        </p:txBody>
      </p:sp>
      <p:cxnSp>
        <p:nvCxnSpPr>
          <p:cNvPr id="7" name="直线箭头连接符 6">
            <a:extLst>
              <a:ext uri="{FF2B5EF4-FFF2-40B4-BE49-F238E27FC236}">
                <a16:creationId xmlns:a16="http://schemas.microsoft.com/office/drawing/2014/main" id="{057D9378-CFE9-DC40-A96E-A8C1BD9DC8DD}"/>
              </a:ext>
            </a:extLst>
          </p:cNvPr>
          <p:cNvCxnSpPr/>
          <p:nvPr/>
        </p:nvCxnSpPr>
        <p:spPr bwMode="auto">
          <a:xfrm flipV="1">
            <a:off x="2971800" y="6324600"/>
            <a:ext cx="634316" cy="304800"/>
          </a:xfrm>
          <a:prstGeom prst="straightConnector1">
            <a:avLst/>
          </a:prstGeom>
          <a:solidFill>
            <a:schemeClr val="accent1"/>
          </a:solidFill>
          <a:ln w="9525"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灯片编号占位符 1">
            <a:extLst>
              <a:ext uri="{FF2B5EF4-FFF2-40B4-BE49-F238E27FC236}">
                <a16:creationId xmlns:a16="http://schemas.microsoft.com/office/drawing/2014/main" id="{D38699FE-9BFD-8649-A289-15034BA3CB7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57</a:t>
            </a:fld>
            <a:endParaRPr lang="en-US" altLang="zh-CN" dirty="0"/>
          </a:p>
        </p:txBody>
      </p:sp>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Footer Placeholder 3">
            <a:extLst>
              <a:ext uri="{FF2B5EF4-FFF2-40B4-BE49-F238E27FC236}">
                <a16:creationId xmlns:a16="http://schemas.microsoft.com/office/drawing/2014/main" id="{95245CDB-1E7C-084A-BF50-12A65F387F5D}"/>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05475" name="Rectangle 2">
            <a:extLst>
              <a:ext uri="{FF2B5EF4-FFF2-40B4-BE49-F238E27FC236}">
                <a16:creationId xmlns:a16="http://schemas.microsoft.com/office/drawing/2014/main" id="{9A222F3E-A64D-4749-8D43-8CC1224E21FC}"/>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4.5.2.</a:t>
            </a:r>
            <a:r>
              <a:rPr lang="en-US" altLang="zh-CN" sz="3200">
                <a:ea typeface="宋体" panose="02010600030101010101" pitchFamily="2" charset="-122"/>
              </a:rPr>
              <a:t> The Full-Wave Rectifier</a:t>
            </a:r>
          </a:p>
        </p:txBody>
      </p:sp>
      <p:sp>
        <p:nvSpPr>
          <p:cNvPr id="105476" name="Rectangle 3">
            <a:extLst>
              <a:ext uri="{FF2B5EF4-FFF2-40B4-BE49-F238E27FC236}">
                <a16:creationId xmlns:a16="http://schemas.microsoft.com/office/drawing/2014/main" id="{F1FF9C2D-7916-DE49-B8E0-A255B07AA4E5}"/>
              </a:ext>
            </a:extLst>
          </p:cNvPr>
          <p:cNvSpPr>
            <a:spLocks noGrp="1" noChangeArrowheads="1"/>
          </p:cNvSpPr>
          <p:nvPr>
            <p:ph type="body" idx="1"/>
          </p:nvPr>
        </p:nvSpPr>
        <p:spPr/>
        <p:txBody>
          <a:bodyPr/>
          <a:lstStyle/>
          <a:p>
            <a:pPr eaLnBrk="1" hangingPunct="1"/>
            <a:r>
              <a:rPr lang="en-US" altLang="zh-CN" sz="3200" b="1">
                <a:solidFill>
                  <a:srgbClr val="FF0000"/>
                </a:solidFill>
                <a:ea typeface="宋体" panose="02010600030101010101" pitchFamily="2" charset="-122"/>
              </a:rPr>
              <a:t>Q: </a:t>
            </a:r>
            <a:r>
              <a:rPr lang="en-US" altLang="zh-CN" sz="3200">
                <a:ea typeface="宋体" panose="02010600030101010101" pitchFamily="2" charset="-122"/>
              </a:rPr>
              <a:t>What are most </a:t>
            </a:r>
            <a:r>
              <a:rPr lang="en-US" altLang="zh-CN" sz="3200">
                <a:solidFill>
                  <a:srgbClr val="FF0000"/>
                </a:solidFill>
                <a:ea typeface="宋体" panose="02010600030101010101" pitchFamily="2" charset="-122"/>
              </a:rPr>
              <a:t>important observation(s)</a:t>
            </a:r>
            <a:r>
              <a:rPr lang="en-US" altLang="zh-CN" sz="3200">
                <a:ea typeface="宋体" panose="02010600030101010101" pitchFamily="2" charset="-122"/>
              </a:rPr>
              <a:t> from this operation?</a:t>
            </a:r>
          </a:p>
          <a:p>
            <a:pPr lvl="1" eaLnBrk="1" hangingPunct="1"/>
            <a:r>
              <a:rPr lang="en-US" altLang="zh-CN" sz="3200" b="1">
                <a:solidFill>
                  <a:srgbClr val="008000"/>
                </a:solidFill>
                <a:ea typeface="宋体" panose="02010600030101010101" pitchFamily="2" charset="-122"/>
              </a:rPr>
              <a:t>A: </a:t>
            </a:r>
            <a:r>
              <a:rPr lang="en-US" altLang="zh-CN" sz="3200">
                <a:ea typeface="宋体" panose="02010600030101010101" pitchFamily="2" charset="-122"/>
              </a:rPr>
              <a:t>The direction of current flowing across load never changes (</a:t>
            </a:r>
            <a:r>
              <a:rPr lang="en-US" altLang="zh-CN" sz="3200">
                <a:solidFill>
                  <a:srgbClr val="FF0000"/>
                </a:solidFill>
                <a:ea typeface="宋体" panose="02010600030101010101" pitchFamily="2" charset="-122"/>
              </a:rPr>
              <a:t>both halves of AC wave</a:t>
            </a:r>
            <a:r>
              <a:rPr lang="en-US" altLang="zh-CN" sz="3200">
                <a:ea typeface="宋体" panose="02010600030101010101" pitchFamily="2" charset="-122"/>
              </a:rPr>
              <a:t> are rectified).  The full-wave rectifier produces a more </a:t>
            </a:r>
            <a:r>
              <a:rPr lang="en-US" altLang="zh-CN" sz="3200">
                <a:solidFill>
                  <a:srgbClr val="FF0000"/>
                </a:solidFill>
                <a:ea typeface="宋体" panose="02010600030101010101" pitchFamily="2" charset="-122"/>
              </a:rPr>
              <a:t>“energetic”</a:t>
            </a:r>
            <a:r>
              <a:rPr lang="en-US" altLang="zh-CN" sz="3200">
                <a:ea typeface="宋体" panose="02010600030101010101" pitchFamily="2" charset="-122"/>
              </a:rPr>
              <a:t> waveform than half-wave.</a:t>
            </a:r>
          </a:p>
          <a:p>
            <a:pPr lvl="2" eaLnBrk="1" hangingPunct="1"/>
            <a:r>
              <a:rPr lang="en-US" altLang="zh-CN" sz="2800">
                <a:solidFill>
                  <a:srgbClr val="FF0000"/>
                </a:solidFill>
                <a:ea typeface="宋体" panose="02010600030101010101" pitchFamily="2" charset="-122"/>
              </a:rPr>
              <a:t>PIV</a:t>
            </a:r>
            <a:r>
              <a:rPr lang="en-US" altLang="zh-CN" sz="2800">
                <a:ea typeface="宋体" panose="02010600030101010101" pitchFamily="2" charset="-122"/>
              </a:rPr>
              <a:t> for full-wave = 2</a:t>
            </a:r>
            <a:r>
              <a:rPr lang="en-US" altLang="zh-CN" sz="2800" i="1">
                <a:ea typeface="宋体" panose="02010600030101010101" pitchFamily="2" charset="-122"/>
              </a:rPr>
              <a:t>V</a:t>
            </a:r>
            <a:r>
              <a:rPr lang="en-US" altLang="zh-CN" sz="2800" i="1" baseline="-25000">
                <a:ea typeface="宋体" panose="02010600030101010101" pitchFamily="2" charset="-122"/>
              </a:rPr>
              <a:t>S</a:t>
            </a:r>
            <a:r>
              <a:rPr lang="en-US" altLang="zh-CN" sz="2800">
                <a:ea typeface="宋体" panose="02010600030101010101" pitchFamily="2" charset="-122"/>
              </a:rPr>
              <a:t> –</a:t>
            </a:r>
            <a:r>
              <a:rPr lang="en-US" altLang="zh-CN" sz="2800" i="1">
                <a:ea typeface="宋体" panose="02010600030101010101" pitchFamily="2" charset="-122"/>
              </a:rPr>
              <a:t> V</a:t>
            </a:r>
            <a:r>
              <a:rPr lang="en-US" altLang="zh-CN" sz="2800" i="1" baseline="-25000">
                <a:ea typeface="宋体" panose="02010600030101010101" pitchFamily="2" charset="-122"/>
              </a:rPr>
              <a:t>D</a:t>
            </a:r>
          </a:p>
          <a:p>
            <a:pPr lvl="1" eaLnBrk="1" hangingPunct="1"/>
            <a:endParaRPr lang="en-US" altLang="zh-CN" sz="3200">
              <a:solidFill>
                <a:srgbClr val="008000"/>
              </a:solidFill>
              <a:ea typeface="宋体" panose="02010600030101010101" pitchFamily="2" charset="-122"/>
            </a:endParaRPr>
          </a:p>
        </p:txBody>
      </p:sp>
      <p:sp>
        <p:nvSpPr>
          <p:cNvPr id="105477" name="文本框 1">
            <a:extLst>
              <a:ext uri="{FF2B5EF4-FFF2-40B4-BE49-F238E27FC236}">
                <a16:creationId xmlns:a16="http://schemas.microsoft.com/office/drawing/2014/main" id="{A143F736-C073-2E45-B2DE-145437286E37}"/>
              </a:ext>
            </a:extLst>
          </p:cNvPr>
          <p:cNvSpPr txBox="1">
            <a:spLocks noChangeArrowheads="1"/>
          </p:cNvSpPr>
          <p:nvPr/>
        </p:nvSpPr>
        <p:spPr bwMode="auto">
          <a:xfrm>
            <a:off x="4841875" y="533400"/>
            <a:ext cx="3352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0"/>
              </a:spcBef>
              <a:buFont typeface="Calibri" panose="020F0502020204030204" pitchFamily="34" charset="0"/>
              <a:buAutoNum type="arabicPeriod"/>
            </a:pPr>
            <a:r>
              <a:rPr lang="zh-CN" altLang="en-US" sz="2000">
                <a:ea typeface="宋体" panose="02010600030101010101" pitchFamily="2" charset="-122"/>
              </a:rPr>
              <a:t>流经负载的电流方向不变</a:t>
            </a:r>
            <a:endParaRPr lang="en-US" altLang="zh-CN" sz="2000">
              <a:ea typeface="宋体" panose="02010600030101010101" pitchFamily="2" charset="-122"/>
            </a:endParaRPr>
          </a:p>
          <a:p>
            <a:pPr eaLnBrk="1" hangingPunct="1">
              <a:spcBef>
                <a:spcPct val="0"/>
              </a:spcBef>
              <a:buFont typeface="Calibri" panose="020F0502020204030204" pitchFamily="34" charset="0"/>
              <a:buAutoNum type="arabicPeriod"/>
            </a:pPr>
            <a:r>
              <a:rPr lang="zh-CN" altLang="en-US" sz="2000">
                <a:ea typeface="宋体" panose="02010600030101010101" pitchFamily="2" charset="-122"/>
              </a:rPr>
              <a:t>相比半波整流利用率更高</a:t>
            </a:r>
            <a:endParaRPr lang="en-US" altLang="zh-CN" sz="2000">
              <a:ea typeface="宋体" panose="02010600030101010101" pitchFamily="2" charset="-122"/>
            </a:endParaRPr>
          </a:p>
          <a:p>
            <a:pPr eaLnBrk="1" hangingPunct="1">
              <a:spcBef>
                <a:spcPct val="0"/>
              </a:spcBef>
              <a:buFont typeface="Calibri" panose="020F0502020204030204" pitchFamily="34" charset="0"/>
              <a:buAutoNum type="arabicPeriod"/>
            </a:pPr>
            <a:r>
              <a:rPr lang="zh-CN" altLang="en-US" sz="2000">
                <a:ea typeface="宋体" panose="02010600030101010101" pitchFamily="2" charset="-122"/>
              </a:rPr>
              <a:t>最大反向电压较大</a:t>
            </a:r>
          </a:p>
        </p:txBody>
      </p:sp>
      <p:sp>
        <p:nvSpPr>
          <p:cNvPr id="6" name="灯片编号占位符 1">
            <a:extLst>
              <a:ext uri="{FF2B5EF4-FFF2-40B4-BE49-F238E27FC236}">
                <a16:creationId xmlns:a16="http://schemas.microsoft.com/office/drawing/2014/main" id="{250F05F2-E915-5F44-B3F3-E2FDD45DCE8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58</a:t>
            </a:fld>
            <a:endParaRPr lang="en-US" altLang="zh-CN" dirty="0"/>
          </a:p>
        </p:txBody>
      </p:sp>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Footer Placeholder 4">
            <a:extLst>
              <a:ext uri="{FF2B5EF4-FFF2-40B4-BE49-F238E27FC236}">
                <a16:creationId xmlns:a16="http://schemas.microsoft.com/office/drawing/2014/main" id="{B959C1A5-0976-6D4C-9431-D594D7A20AA2}"/>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06499" name="Rectangle 2">
            <a:extLst>
              <a:ext uri="{FF2B5EF4-FFF2-40B4-BE49-F238E27FC236}">
                <a16:creationId xmlns:a16="http://schemas.microsoft.com/office/drawing/2014/main" id="{7F42D5FA-6BBF-D442-A924-A5202927D745}"/>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4.5.3.</a:t>
            </a:r>
            <a:r>
              <a:rPr lang="en-US" altLang="zh-CN" sz="3200">
                <a:ea typeface="宋体" panose="02010600030101010101" pitchFamily="2" charset="-122"/>
              </a:rPr>
              <a:t> The Bridge Rectifier</a:t>
            </a:r>
          </a:p>
        </p:txBody>
      </p:sp>
      <p:sp>
        <p:nvSpPr>
          <p:cNvPr id="106500" name="Rectangle 3">
            <a:extLst>
              <a:ext uri="{FF2B5EF4-FFF2-40B4-BE49-F238E27FC236}">
                <a16:creationId xmlns:a16="http://schemas.microsoft.com/office/drawing/2014/main" id="{0FE42636-0456-314E-A897-BAE62B15FC1D}"/>
              </a:ext>
            </a:extLst>
          </p:cNvPr>
          <p:cNvSpPr>
            <a:spLocks noGrp="1" noChangeArrowheads="1"/>
          </p:cNvSpPr>
          <p:nvPr>
            <p:ph type="body" sz="half" idx="1"/>
          </p:nvPr>
        </p:nvSpPr>
        <p:spPr/>
        <p:txBody>
          <a:bodyPr/>
          <a:lstStyle/>
          <a:p>
            <a:pPr eaLnBrk="1" hangingPunct="1"/>
            <a:r>
              <a:rPr lang="en-US" altLang="zh-CN" sz="3200">
                <a:ea typeface="宋体" panose="02010600030101010101" pitchFamily="2" charset="-122"/>
              </a:rPr>
              <a:t>An alternative implementation of the full-wave rectifier is </a:t>
            </a:r>
            <a:r>
              <a:rPr lang="en-US" altLang="zh-CN" sz="3200" b="1">
                <a:solidFill>
                  <a:srgbClr val="3333FF"/>
                </a:solidFill>
                <a:ea typeface="宋体" panose="02010600030101010101" pitchFamily="2" charset="-122"/>
              </a:rPr>
              <a:t>bridge rectifier.</a:t>
            </a:r>
          </a:p>
          <a:p>
            <a:pPr lvl="1" eaLnBrk="1" hangingPunct="1"/>
            <a:r>
              <a:rPr lang="en-US" altLang="zh-CN" sz="3200">
                <a:ea typeface="宋体" panose="02010600030101010101" pitchFamily="2" charset="-122"/>
              </a:rPr>
              <a:t>Shown to right.</a:t>
            </a:r>
          </a:p>
        </p:txBody>
      </p:sp>
      <p:pic>
        <p:nvPicPr>
          <p:cNvPr id="106502" name="Picture 5">
            <a:extLst>
              <a:ext uri="{FF2B5EF4-FFF2-40B4-BE49-F238E27FC236}">
                <a16:creationId xmlns:a16="http://schemas.microsoft.com/office/drawing/2014/main" id="{B4F3E3C3-8460-BC4B-918E-6550A34D4C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825750"/>
            <a:ext cx="4371975"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3" name="Rectangle 2">
            <a:extLst>
              <a:ext uri="{FF2B5EF4-FFF2-40B4-BE49-F238E27FC236}">
                <a16:creationId xmlns:a16="http://schemas.microsoft.com/office/drawing/2014/main" id="{317B6672-5B20-E442-9B5E-B1F90883E7AC}"/>
              </a:ext>
            </a:extLst>
          </p:cNvPr>
          <p:cNvSpPr>
            <a:spLocks noChangeArrowheads="1"/>
          </p:cNvSpPr>
          <p:nvPr/>
        </p:nvSpPr>
        <p:spPr bwMode="auto">
          <a:xfrm>
            <a:off x="4572000" y="5334000"/>
            <a:ext cx="4343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4.23: </a:t>
            </a:r>
            <a:r>
              <a:rPr lang="en-US" altLang="zh-CN">
                <a:ea typeface="宋体" panose="02010600030101010101" pitchFamily="2" charset="-122"/>
              </a:rPr>
              <a:t>The bridge rectifier</a:t>
            </a:r>
            <a:r>
              <a:rPr lang="en-US" altLang="zh-CN" b="1">
                <a:ea typeface="宋体" panose="02010600030101010101" pitchFamily="2" charset="-122"/>
              </a:rPr>
              <a:t> </a:t>
            </a:r>
            <a:r>
              <a:rPr lang="en-US" altLang="zh-CN">
                <a:ea typeface="宋体" panose="02010600030101010101" pitchFamily="2" charset="-122"/>
              </a:rPr>
              <a:t>circuit.</a:t>
            </a:r>
          </a:p>
        </p:txBody>
      </p:sp>
      <p:sp>
        <p:nvSpPr>
          <p:cNvPr id="106504" name="文本框 1">
            <a:extLst>
              <a:ext uri="{FF2B5EF4-FFF2-40B4-BE49-F238E27FC236}">
                <a16:creationId xmlns:a16="http://schemas.microsoft.com/office/drawing/2014/main" id="{82DE28C4-B2D7-654D-88B2-843D0131D5A2}"/>
              </a:ext>
            </a:extLst>
          </p:cNvPr>
          <p:cNvSpPr txBox="1">
            <a:spLocks noChangeArrowheads="1"/>
          </p:cNvSpPr>
          <p:nvPr/>
        </p:nvSpPr>
        <p:spPr bwMode="auto">
          <a:xfrm>
            <a:off x="4953000" y="560457"/>
            <a:ext cx="326243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None/>
            </a:pPr>
            <a:r>
              <a:rPr lang="zh-CN" altLang="en-US" sz="2000" dirty="0">
                <a:solidFill>
                  <a:srgbClr val="C00000"/>
                </a:solidFill>
                <a:ea typeface="宋体" panose="02010600030101010101" pitchFamily="2" charset="-122"/>
              </a:rPr>
              <a:t>全波整流的实现方法之二：</a:t>
            </a:r>
          </a:p>
          <a:p>
            <a:pPr eaLnBrk="1" hangingPunct="1">
              <a:spcBef>
                <a:spcPct val="0"/>
              </a:spcBef>
              <a:buFontTx/>
              <a:buNone/>
            </a:pPr>
            <a:r>
              <a:rPr lang="zh-CN" altLang="en-US" sz="2000" b="1" dirty="0">
                <a:solidFill>
                  <a:srgbClr val="0432FF"/>
                </a:solidFill>
                <a:ea typeface="宋体" panose="02010600030101010101" pitchFamily="2" charset="-122"/>
              </a:rPr>
              <a:t>桥式整流</a:t>
            </a:r>
          </a:p>
        </p:txBody>
      </p:sp>
      <p:sp>
        <p:nvSpPr>
          <p:cNvPr id="9" name="灯片编号占位符 1">
            <a:extLst>
              <a:ext uri="{FF2B5EF4-FFF2-40B4-BE49-F238E27FC236}">
                <a16:creationId xmlns:a16="http://schemas.microsoft.com/office/drawing/2014/main" id="{100DC954-A99C-1B4B-B937-8DC35BC29109}"/>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59</a:t>
            </a:fld>
            <a:endParaRPr lang="en-US" altLang="zh-CN"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a:extLst>
              <a:ext uri="{FF2B5EF4-FFF2-40B4-BE49-F238E27FC236}">
                <a16:creationId xmlns:a16="http://schemas.microsoft.com/office/drawing/2014/main" id="{94E3C9FF-3CB4-F34B-9BAE-82E901A61E99}"/>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9459" name="Rectangle 2">
            <a:extLst>
              <a:ext uri="{FF2B5EF4-FFF2-40B4-BE49-F238E27FC236}">
                <a16:creationId xmlns:a16="http://schemas.microsoft.com/office/drawing/2014/main" id="{B26EA008-EA1C-9349-B27E-49D124836848}"/>
              </a:ext>
            </a:extLst>
          </p:cNvPr>
          <p:cNvSpPr>
            <a:spLocks noChangeArrowheads="1"/>
          </p:cNvSpPr>
          <p:nvPr/>
        </p:nvSpPr>
        <p:spPr bwMode="auto">
          <a:xfrm>
            <a:off x="0" y="6172200"/>
            <a:ext cx="9144000" cy="685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9460" name="Rectangle 3">
            <a:extLst>
              <a:ext uri="{FF2B5EF4-FFF2-40B4-BE49-F238E27FC236}">
                <a16:creationId xmlns:a16="http://schemas.microsoft.com/office/drawing/2014/main" id="{3B4D25E0-225D-2A4D-8F2D-DEAA6F214432}"/>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4.1.1.</a:t>
            </a:r>
            <a:r>
              <a:rPr lang="en-US" altLang="zh-CN" sz="3200">
                <a:ea typeface="宋体" panose="02010600030101010101" pitchFamily="2" charset="-122"/>
              </a:rPr>
              <a:t> Current-Voltage</a:t>
            </a:r>
            <a:br>
              <a:rPr lang="en-US" altLang="zh-CN" sz="3200">
                <a:ea typeface="宋体" panose="02010600030101010101" pitchFamily="2" charset="-122"/>
              </a:rPr>
            </a:br>
            <a:r>
              <a:rPr lang="en-US" altLang="zh-CN" sz="3200">
                <a:ea typeface="宋体" panose="02010600030101010101" pitchFamily="2" charset="-122"/>
              </a:rPr>
              <a:t>Characteristic</a:t>
            </a:r>
            <a:endParaRPr lang="en-US" altLang="zh-CN" sz="3200">
              <a:solidFill>
                <a:srgbClr val="777777"/>
              </a:solidFill>
              <a:ea typeface="宋体" panose="02010600030101010101" pitchFamily="2" charset="-122"/>
            </a:endParaRPr>
          </a:p>
        </p:txBody>
      </p:sp>
      <p:sp>
        <p:nvSpPr>
          <p:cNvPr id="19461" name="Rectangle 4">
            <a:extLst>
              <a:ext uri="{FF2B5EF4-FFF2-40B4-BE49-F238E27FC236}">
                <a16:creationId xmlns:a16="http://schemas.microsoft.com/office/drawing/2014/main" id="{F01CD64B-4A56-7B49-A765-E271B55CB31D}"/>
              </a:ext>
            </a:extLst>
          </p:cNvPr>
          <p:cNvSpPr>
            <a:spLocks noGrp="1" noChangeArrowheads="1"/>
          </p:cNvSpPr>
          <p:nvPr>
            <p:ph type="body" sz="half" idx="1"/>
          </p:nvPr>
        </p:nvSpPr>
        <p:spPr/>
        <p:txBody>
          <a:bodyPr/>
          <a:lstStyle/>
          <a:p>
            <a:pPr eaLnBrk="1" hangingPunct="1"/>
            <a:r>
              <a:rPr lang="zh-CN" altLang="en-US" dirty="0">
                <a:ea typeface="宋体" panose="02010600030101010101" pitchFamily="2" charset="-122"/>
              </a:rPr>
              <a:t>需要防止</a:t>
            </a:r>
            <a:endParaRPr lang="en-US" altLang="zh-CN" dirty="0">
              <a:ea typeface="宋体" panose="02010600030101010101" pitchFamily="2" charset="-122"/>
            </a:endParaRPr>
          </a:p>
          <a:p>
            <a:pPr lvl="1" eaLnBrk="1" hangingPunct="1"/>
            <a:r>
              <a:rPr lang="zh-CN" altLang="en-US" dirty="0">
                <a:ea typeface="宋体" panose="02010600030101010101" pitchFamily="2" charset="-122"/>
              </a:rPr>
              <a:t>①极大的正向</a:t>
            </a:r>
            <a:r>
              <a:rPr lang="zh-CN" altLang="en-US" dirty="0">
                <a:solidFill>
                  <a:srgbClr val="0432FF"/>
                </a:solidFill>
                <a:ea typeface="宋体" panose="02010600030101010101" pitchFamily="2" charset="-122"/>
              </a:rPr>
              <a:t>电流</a:t>
            </a:r>
            <a:r>
              <a:rPr lang="zh-CN" altLang="en-US" dirty="0">
                <a:ea typeface="宋体" panose="02010600030101010101" pitchFamily="2" charset="-122"/>
              </a:rPr>
              <a:t>（否则器件会烧毁）；</a:t>
            </a:r>
            <a:endParaRPr lang="en-US" altLang="zh-CN" dirty="0">
              <a:ea typeface="宋体" panose="02010600030101010101" pitchFamily="2" charset="-122"/>
            </a:endParaRPr>
          </a:p>
          <a:p>
            <a:pPr lvl="1" eaLnBrk="1" hangingPunct="1"/>
            <a:r>
              <a:rPr lang="zh-CN" altLang="en-US" dirty="0">
                <a:ea typeface="宋体" panose="02010600030101010101" pitchFamily="2" charset="-122"/>
              </a:rPr>
              <a:t>②极大的反向</a:t>
            </a:r>
            <a:r>
              <a:rPr lang="zh-CN" altLang="en-US" dirty="0">
                <a:solidFill>
                  <a:srgbClr val="0432FF"/>
                </a:solidFill>
                <a:ea typeface="宋体" panose="02010600030101010101" pitchFamily="2" charset="-122"/>
              </a:rPr>
              <a:t>电压</a:t>
            </a:r>
            <a:r>
              <a:rPr lang="zh-CN" altLang="en-US" dirty="0">
                <a:ea typeface="宋体" panose="02010600030101010101" pitchFamily="2" charset="-122"/>
              </a:rPr>
              <a:t>（否则进入反向击穿区后电流也会迅速增加）；</a:t>
            </a:r>
            <a:endParaRPr lang="en-US" altLang="zh-CN" dirty="0">
              <a:ea typeface="宋体" panose="02010600030101010101" pitchFamily="2" charset="-122"/>
            </a:endParaRPr>
          </a:p>
          <a:p>
            <a:pPr lvl="1" eaLnBrk="1" hangingPunct="1"/>
            <a:endParaRPr lang="en-US" altLang="zh-CN" dirty="0">
              <a:ea typeface="宋体" panose="02010600030101010101" pitchFamily="2" charset="-122"/>
            </a:endParaRPr>
          </a:p>
          <a:p>
            <a:pPr eaLnBrk="1" hangingPunct="1"/>
            <a:r>
              <a:rPr lang="zh-CN" altLang="en-US" dirty="0">
                <a:ea typeface="宋体" panose="02010600030101010101" pitchFamily="2" charset="-122"/>
              </a:rPr>
              <a:t>可通过外部电路来</a:t>
            </a:r>
            <a:r>
              <a:rPr lang="zh-CN" altLang="en-US" dirty="0">
                <a:solidFill>
                  <a:srgbClr val="C00000"/>
                </a:solidFill>
                <a:ea typeface="宋体" panose="02010600030101010101" pitchFamily="2" charset="-122"/>
              </a:rPr>
              <a:t>限制</a:t>
            </a:r>
            <a:endParaRPr lang="en-US" altLang="zh-CN" dirty="0">
              <a:solidFill>
                <a:srgbClr val="C00000"/>
              </a:solidFill>
              <a:ea typeface="宋体" panose="02010600030101010101" pitchFamily="2" charset="-122"/>
            </a:endParaRPr>
          </a:p>
        </p:txBody>
      </p:sp>
      <p:pic>
        <p:nvPicPr>
          <p:cNvPr id="19463" name="Picture 6" descr="se04F02">
            <a:extLst>
              <a:ext uri="{FF2B5EF4-FFF2-40B4-BE49-F238E27FC236}">
                <a16:creationId xmlns:a16="http://schemas.microsoft.com/office/drawing/2014/main" id="{C6BE5588-6694-9B45-B791-D68FCAA8C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0313" y="1066800"/>
            <a:ext cx="3494087"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Rectangle 4">
            <a:extLst>
              <a:ext uri="{FF2B5EF4-FFF2-40B4-BE49-F238E27FC236}">
                <a16:creationId xmlns:a16="http://schemas.microsoft.com/office/drawing/2014/main" id="{1E9D2C7C-2ADB-8946-AF29-05934452AC2D}"/>
              </a:ext>
            </a:extLst>
          </p:cNvPr>
          <p:cNvSpPr>
            <a:spLocks noChangeArrowheads="1"/>
          </p:cNvSpPr>
          <p:nvPr/>
        </p:nvSpPr>
        <p:spPr bwMode="auto">
          <a:xfrm>
            <a:off x="4572000" y="4648200"/>
            <a:ext cx="4343400" cy="19177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4.2: </a:t>
            </a:r>
            <a:r>
              <a:rPr lang="en-US" altLang="zh-CN">
                <a:ea typeface="宋体" panose="02010600030101010101" pitchFamily="2" charset="-122"/>
              </a:rPr>
              <a:t>The two modes of operation of ideal diodes and the use of an external circuit to limit </a:t>
            </a:r>
            <a:r>
              <a:rPr lang="en-US" altLang="zh-CN" b="1">
                <a:ea typeface="宋体" panose="02010600030101010101" pitchFamily="2" charset="-122"/>
              </a:rPr>
              <a:t>(a) </a:t>
            </a:r>
            <a:r>
              <a:rPr lang="en-US" altLang="zh-CN">
                <a:ea typeface="宋体" panose="02010600030101010101" pitchFamily="2" charset="-122"/>
              </a:rPr>
              <a:t>the forward current and </a:t>
            </a:r>
            <a:br>
              <a:rPr lang="en-US" altLang="zh-CN">
                <a:ea typeface="宋体" panose="02010600030101010101" pitchFamily="2" charset="-122"/>
              </a:rPr>
            </a:br>
            <a:r>
              <a:rPr lang="en-US" altLang="zh-CN" b="1">
                <a:ea typeface="宋体" panose="02010600030101010101" pitchFamily="2" charset="-122"/>
              </a:rPr>
              <a:t>(b) </a:t>
            </a:r>
            <a:r>
              <a:rPr lang="en-US" altLang="zh-CN">
                <a:ea typeface="宋体" panose="02010600030101010101" pitchFamily="2" charset="-122"/>
              </a:rPr>
              <a:t>the reverse voltage.</a:t>
            </a:r>
          </a:p>
        </p:txBody>
      </p:sp>
      <p:sp>
        <p:nvSpPr>
          <p:cNvPr id="2" name="文本框 1">
            <a:extLst>
              <a:ext uri="{FF2B5EF4-FFF2-40B4-BE49-F238E27FC236}">
                <a16:creationId xmlns:a16="http://schemas.microsoft.com/office/drawing/2014/main" id="{98225E17-D78E-B649-B7EC-DAAAC6C7708D}"/>
              </a:ext>
            </a:extLst>
          </p:cNvPr>
          <p:cNvSpPr txBox="1"/>
          <p:nvPr/>
        </p:nvSpPr>
        <p:spPr>
          <a:xfrm>
            <a:off x="4430713" y="1363505"/>
            <a:ext cx="1447800" cy="584775"/>
          </a:xfrm>
          <a:prstGeom prst="rect">
            <a:avLst/>
          </a:prstGeom>
          <a:solidFill>
            <a:schemeClr val="bg1"/>
          </a:solidFill>
        </p:spPr>
        <p:txBody>
          <a:bodyPr wrap="square" rtlCol="0">
            <a:spAutoFit/>
          </a:bodyPr>
          <a:lstStyle/>
          <a:p>
            <a:r>
              <a:rPr kumimoji="1" lang="zh-CN" altLang="en-US" dirty="0">
                <a:solidFill>
                  <a:srgbClr val="C00000"/>
                </a:solidFill>
              </a:rPr>
              <a:t>正向导通，最大电流</a:t>
            </a:r>
            <a:r>
              <a:rPr kumimoji="1" lang="en-US" altLang="zh-CN" dirty="0">
                <a:solidFill>
                  <a:srgbClr val="C00000"/>
                </a:solidFill>
              </a:rPr>
              <a:t>10mA</a:t>
            </a:r>
            <a:endParaRPr kumimoji="1" lang="zh-CN" altLang="en-US" dirty="0">
              <a:solidFill>
                <a:srgbClr val="C00000"/>
              </a:solidFill>
            </a:endParaRPr>
          </a:p>
        </p:txBody>
      </p:sp>
      <p:sp>
        <p:nvSpPr>
          <p:cNvPr id="9" name="文本框 8">
            <a:extLst>
              <a:ext uri="{FF2B5EF4-FFF2-40B4-BE49-F238E27FC236}">
                <a16:creationId xmlns:a16="http://schemas.microsoft.com/office/drawing/2014/main" id="{A9D22727-0EC4-984C-B46A-106E4859F6AB}"/>
              </a:ext>
            </a:extLst>
          </p:cNvPr>
          <p:cNvSpPr txBox="1"/>
          <p:nvPr/>
        </p:nvSpPr>
        <p:spPr>
          <a:xfrm>
            <a:off x="7696200" y="1363505"/>
            <a:ext cx="1447800" cy="830997"/>
          </a:xfrm>
          <a:prstGeom prst="rect">
            <a:avLst/>
          </a:prstGeom>
          <a:noFill/>
        </p:spPr>
        <p:txBody>
          <a:bodyPr wrap="square" rtlCol="0">
            <a:spAutoFit/>
          </a:bodyPr>
          <a:lstStyle/>
          <a:p>
            <a:r>
              <a:rPr kumimoji="1" lang="zh-CN" altLang="en-US" dirty="0">
                <a:solidFill>
                  <a:srgbClr val="C00000"/>
                </a:solidFill>
              </a:rPr>
              <a:t>反向截止，最大反向电压降</a:t>
            </a:r>
            <a:r>
              <a:rPr kumimoji="1" lang="en-US" altLang="zh-CN" dirty="0">
                <a:solidFill>
                  <a:srgbClr val="C00000"/>
                </a:solidFill>
              </a:rPr>
              <a:t>10</a:t>
            </a:r>
            <a:r>
              <a:rPr kumimoji="1" lang="zh-CN" altLang="en-US" dirty="0">
                <a:solidFill>
                  <a:srgbClr val="C00000"/>
                </a:solidFill>
              </a:rPr>
              <a:t> </a:t>
            </a:r>
            <a:r>
              <a:rPr kumimoji="1" lang="en-US" altLang="zh-CN" dirty="0">
                <a:solidFill>
                  <a:srgbClr val="C00000"/>
                </a:solidFill>
              </a:rPr>
              <a:t>V</a:t>
            </a:r>
            <a:endParaRPr kumimoji="1" lang="zh-CN" altLang="en-US" dirty="0">
              <a:solidFill>
                <a:srgbClr val="C00000"/>
              </a:solidFill>
            </a:endParaRPr>
          </a:p>
        </p:txBody>
      </p:sp>
      <p:sp>
        <p:nvSpPr>
          <p:cNvPr id="10" name="灯片编号占位符 1">
            <a:extLst>
              <a:ext uri="{FF2B5EF4-FFF2-40B4-BE49-F238E27FC236}">
                <a16:creationId xmlns:a16="http://schemas.microsoft.com/office/drawing/2014/main" id="{DB9E29B2-180E-B04D-BDBD-08D618E6743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a:t>
            </a:fld>
            <a:endParaRPr lang="en-US" altLang="zh-CN" dirty="0"/>
          </a:p>
        </p:txBody>
      </p:sp>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Footer Placeholder 3">
            <a:extLst>
              <a:ext uri="{FF2B5EF4-FFF2-40B4-BE49-F238E27FC236}">
                <a16:creationId xmlns:a16="http://schemas.microsoft.com/office/drawing/2014/main" id="{E4A975D9-C8FF-F943-A933-71E6D3758C84}"/>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08547" name="Rectangle 2">
            <a:extLst>
              <a:ext uri="{FF2B5EF4-FFF2-40B4-BE49-F238E27FC236}">
                <a16:creationId xmlns:a16="http://schemas.microsoft.com/office/drawing/2014/main" id="{B5C6AF02-B0DE-564E-ACBB-4F0F3D2CE282}"/>
              </a:ext>
            </a:extLst>
          </p:cNvPr>
          <p:cNvSpPr>
            <a:spLocks noGrp="1" noChangeArrowheads="1"/>
          </p:cNvSpPr>
          <p:nvPr>
            <p:ph type="title"/>
          </p:nvPr>
        </p:nvSpPr>
        <p:spPr/>
        <p:txBody>
          <a:bodyPr/>
          <a:lstStyle/>
          <a:p>
            <a:pPr eaLnBrk="1" hangingPunct="1"/>
            <a:endParaRPr lang="zh-CN" altLang="zh-CN">
              <a:ea typeface="宋体" panose="02010600030101010101" pitchFamily="2" charset="-122"/>
            </a:endParaRPr>
          </a:p>
        </p:txBody>
      </p:sp>
      <p:sp>
        <p:nvSpPr>
          <p:cNvPr id="108548" name="Rectangle 3">
            <a:extLst>
              <a:ext uri="{FF2B5EF4-FFF2-40B4-BE49-F238E27FC236}">
                <a16:creationId xmlns:a16="http://schemas.microsoft.com/office/drawing/2014/main" id="{139EB8B5-2E68-B943-A74D-10DB35DAC46A}"/>
              </a:ext>
            </a:extLst>
          </p:cNvPr>
          <p:cNvSpPr>
            <a:spLocks noGrp="1" noChangeArrowheads="1"/>
          </p:cNvSpPr>
          <p:nvPr>
            <p:ph type="body" idx="1"/>
          </p:nvPr>
        </p:nvSpPr>
        <p:spPr/>
        <p:txBody>
          <a:bodyPr/>
          <a:lstStyle/>
          <a:p>
            <a:pPr eaLnBrk="1" hangingPunct="1"/>
            <a:endParaRPr lang="zh-CN" altLang="zh-CN">
              <a:ea typeface="宋体" panose="02010600030101010101" pitchFamily="2" charset="-122"/>
            </a:endParaRPr>
          </a:p>
        </p:txBody>
      </p:sp>
      <p:sp>
        <p:nvSpPr>
          <p:cNvPr id="108549" name="Rectangle 4">
            <a:extLst>
              <a:ext uri="{FF2B5EF4-FFF2-40B4-BE49-F238E27FC236}">
                <a16:creationId xmlns:a16="http://schemas.microsoft.com/office/drawing/2014/main" id="{9E5764D7-CEB2-0948-8EF4-F1144DC34CE5}"/>
              </a:ext>
            </a:extLst>
          </p:cNvPr>
          <p:cNvSpPr>
            <a:spLocks noChangeArrowheads="1"/>
          </p:cNvSpPr>
          <p:nvPr/>
        </p:nvSpPr>
        <p:spPr bwMode="auto">
          <a:xfrm>
            <a:off x="0" y="0"/>
            <a:ext cx="9144000" cy="6858000"/>
          </a:xfrm>
          <a:prstGeom prst="rect">
            <a:avLst/>
          </a:prstGeom>
          <a:solidFill>
            <a:schemeClr val="bg1">
              <a:alpha val="89803"/>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pic>
        <p:nvPicPr>
          <p:cNvPr id="108550" name="Picture 5">
            <a:extLst>
              <a:ext uri="{FF2B5EF4-FFF2-40B4-BE49-F238E27FC236}">
                <a16:creationId xmlns:a16="http://schemas.microsoft.com/office/drawing/2014/main" id="{3F4F9CC4-E1CF-074E-8CC5-F816870C6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905000"/>
            <a:ext cx="7924800" cy="385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1" name="Rectangle 2">
            <a:extLst>
              <a:ext uri="{FF2B5EF4-FFF2-40B4-BE49-F238E27FC236}">
                <a16:creationId xmlns:a16="http://schemas.microsoft.com/office/drawing/2014/main" id="{3F664E69-E24D-B04D-BDBA-0DC17A12B99E}"/>
              </a:ext>
            </a:extLst>
          </p:cNvPr>
          <p:cNvSpPr>
            <a:spLocks noChangeArrowheads="1"/>
          </p:cNvSpPr>
          <p:nvPr/>
        </p:nvSpPr>
        <p:spPr bwMode="auto">
          <a:xfrm>
            <a:off x="228600" y="6003925"/>
            <a:ext cx="868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4.23: </a:t>
            </a:r>
            <a:r>
              <a:rPr lang="en-US" altLang="zh-CN">
                <a:ea typeface="宋体" panose="02010600030101010101" pitchFamily="2" charset="-122"/>
              </a:rPr>
              <a:t>The bridge rectifier circuit.</a:t>
            </a:r>
          </a:p>
        </p:txBody>
      </p:sp>
      <p:sp>
        <p:nvSpPr>
          <p:cNvPr id="108552" name="Line 7">
            <a:extLst>
              <a:ext uri="{FF2B5EF4-FFF2-40B4-BE49-F238E27FC236}">
                <a16:creationId xmlns:a16="http://schemas.microsoft.com/office/drawing/2014/main" id="{E852354C-C38C-8D4F-A289-73AD799553FC}"/>
              </a:ext>
            </a:extLst>
          </p:cNvPr>
          <p:cNvSpPr>
            <a:spLocks noChangeShapeType="1"/>
          </p:cNvSpPr>
          <p:nvPr/>
        </p:nvSpPr>
        <p:spPr bwMode="auto">
          <a:xfrm>
            <a:off x="1066800" y="2286000"/>
            <a:ext cx="0" cy="3124200"/>
          </a:xfrm>
          <a:prstGeom prst="line">
            <a:avLst/>
          </a:prstGeom>
          <a:noFill/>
          <a:ln w="57150">
            <a:solidFill>
              <a:srgbClr val="FF00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553" name="Oval 8">
            <a:extLst>
              <a:ext uri="{FF2B5EF4-FFF2-40B4-BE49-F238E27FC236}">
                <a16:creationId xmlns:a16="http://schemas.microsoft.com/office/drawing/2014/main" id="{457E8D0C-CA88-8047-A7DA-3AA90CC536ED}"/>
              </a:ext>
            </a:extLst>
          </p:cNvPr>
          <p:cNvSpPr>
            <a:spLocks noChangeArrowheads="1"/>
          </p:cNvSpPr>
          <p:nvPr/>
        </p:nvSpPr>
        <p:spPr bwMode="auto">
          <a:xfrm>
            <a:off x="533400" y="3352800"/>
            <a:ext cx="1066800" cy="1066800"/>
          </a:xfrm>
          <a:prstGeom prst="ellipse">
            <a:avLst/>
          </a:prstGeom>
          <a:solidFill>
            <a:srgbClr val="FFFF99"/>
          </a:solidFill>
          <a:ln w="762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grpSp>
        <p:nvGrpSpPr>
          <p:cNvPr id="108554" name="Group 9">
            <a:extLst>
              <a:ext uri="{FF2B5EF4-FFF2-40B4-BE49-F238E27FC236}">
                <a16:creationId xmlns:a16="http://schemas.microsoft.com/office/drawing/2014/main" id="{D89F075C-E199-CB4B-A08D-944670BD0320}"/>
              </a:ext>
            </a:extLst>
          </p:cNvPr>
          <p:cNvGrpSpPr>
            <a:grpSpLocks/>
          </p:cNvGrpSpPr>
          <p:nvPr/>
        </p:nvGrpSpPr>
        <p:grpSpPr bwMode="auto">
          <a:xfrm>
            <a:off x="914400" y="3505200"/>
            <a:ext cx="274638" cy="274638"/>
            <a:chOff x="864" y="3312"/>
            <a:chExt cx="576" cy="576"/>
          </a:xfrm>
        </p:grpSpPr>
        <p:sp>
          <p:nvSpPr>
            <p:cNvPr id="108561" name="Line 10">
              <a:extLst>
                <a:ext uri="{FF2B5EF4-FFF2-40B4-BE49-F238E27FC236}">
                  <a16:creationId xmlns:a16="http://schemas.microsoft.com/office/drawing/2014/main" id="{BDB156AD-BB71-DF43-9214-EB5559EC5E59}"/>
                </a:ext>
              </a:extLst>
            </p:cNvPr>
            <p:cNvSpPr>
              <a:spLocks noChangeShapeType="1"/>
            </p:cNvSpPr>
            <p:nvPr/>
          </p:nvSpPr>
          <p:spPr bwMode="auto">
            <a:xfrm>
              <a:off x="1152" y="3312"/>
              <a:ext cx="0" cy="576"/>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562" name="Line 11">
              <a:extLst>
                <a:ext uri="{FF2B5EF4-FFF2-40B4-BE49-F238E27FC236}">
                  <a16:creationId xmlns:a16="http://schemas.microsoft.com/office/drawing/2014/main" id="{1C5FB1C2-15F3-814B-ADEF-EEEFB53FFCF2}"/>
                </a:ext>
              </a:extLst>
            </p:cNvPr>
            <p:cNvSpPr>
              <a:spLocks noChangeShapeType="1"/>
            </p:cNvSpPr>
            <p:nvPr/>
          </p:nvSpPr>
          <p:spPr bwMode="auto">
            <a:xfrm>
              <a:off x="864" y="3600"/>
              <a:ext cx="576"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8555" name="Line 12">
            <a:extLst>
              <a:ext uri="{FF2B5EF4-FFF2-40B4-BE49-F238E27FC236}">
                <a16:creationId xmlns:a16="http://schemas.microsoft.com/office/drawing/2014/main" id="{CA801CFF-141E-7746-9DE9-61C53A9EDB7A}"/>
              </a:ext>
            </a:extLst>
          </p:cNvPr>
          <p:cNvSpPr>
            <a:spLocks noChangeShapeType="1"/>
          </p:cNvSpPr>
          <p:nvPr/>
        </p:nvSpPr>
        <p:spPr bwMode="auto">
          <a:xfrm>
            <a:off x="914400" y="4130675"/>
            <a:ext cx="274638"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15213" name="Rectangle 13">
            <a:extLst>
              <a:ext uri="{FF2B5EF4-FFF2-40B4-BE49-F238E27FC236}">
                <a16:creationId xmlns:a16="http://schemas.microsoft.com/office/drawing/2014/main" id="{D6FCD12F-0D1A-A64A-AAB5-009C22042D2B}"/>
              </a:ext>
            </a:extLst>
          </p:cNvPr>
          <p:cNvSpPr>
            <a:spLocks noChangeArrowheads="1"/>
          </p:cNvSpPr>
          <p:nvPr/>
        </p:nvSpPr>
        <p:spPr bwMode="auto">
          <a:xfrm>
            <a:off x="990600" y="3200400"/>
            <a:ext cx="228600" cy="228600"/>
          </a:xfrm>
          <a:prstGeom prst="rect">
            <a:avLst/>
          </a:prstGeom>
          <a:solidFill>
            <a:srgbClr val="FF0000"/>
          </a:solidFill>
          <a:ln w="9525">
            <a:solidFill>
              <a:srgbClr val="FFFF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08557" name="Line 14">
            <a:extLst>
              <a:ext uri="{FF2B5EF4-FFF2-40B4-BE49-F238E27FC236}">
                <a16:creationId xmlns:a16="http://schemas.microsoft.com/office/drawing/2014/main" id="{AA5A7FE1-C081-C841-9452-A4C74EC0E8DE}"/>
              </a:ext>
            </a:extLst>
          </p:cNvPr>
          <p:cNvSpPr>
            <a:spLocks noChangeShapeType="1"/>
          </p:cNvSpPr>
          <p:nvPr/>
        </p:nvSpPr>
        <p:spPr bwMode="auto">
          <a:xfrm rot="5400000">
            <a:off x="6781800" y="3505200"/>
            <a:ext cx="0" cy="13716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558" name="Text Box 15">
            <a:extLst>
              <a:ext uri="{FF2B5EF4-FFF2-40B4-BE49-F238E27FC236}">
                <a16:creationId xmlns:a16="http://schemas.microsoft.com/office/drawing/2014/main" id="{586E19EF-3E80-4746-9840-68434DF129B0}"/>
              </a:ext>
            </a:extLst>
          </p:cNvPr>
          <p:cNvSpPr txBox="1">
            <a:spLocks noChangeArrowheads="1"/>
          </p:cNvSpPr>
          <p:nvPr/>
        </p:nvSpPr>
        <p:spPr bwMode="auto">
          <a:xfrm>
            <a:off x="457200" y="212725"/>
            <a:ext cx="8229600" cy="10064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sz="3000" dirty="0">
                <a:solidFill>
                  <a:srgbClr val="FF0000"/>
                </a:solidFill>
                <a:ea typeface="宋体" panose="02010600030101010101" pitchFamily="2" charset="-122"/>
              </a:rPr>
              <a:t>when instantaneous source voltage is </a:t>
            </a:r>
            <a:r>
              <a:rPr lang="en-US" altLang="zh-CN" sz="3000" b="1" dirty="0">
                <a:solidFill>
                  <a:srgbClr val="FF0000"/>
                </a:solidFill>
                <a:ea typeface="宋体" panose="02010600030101010101" pitchFamily="2" charset="-122"/>
              </a:rPr>
              <a:t>positive</a:t>
            </a:r>
            <a:r>
              <a:rPr lang="en-US" altLang="zh-CN" sz="3000" dirty="0">
                <a:solidFill>
                  <a:srgbClr val="FF0000"/>
                </a:solidFill>
                <a:ea typeface="宋体" panose="02010600030101010101" pitchFamily="2" charset="-122"/>
              </a:rPr>
              <a:t>, </a:t>
            </a:r>
            <a:r>
              <a:rPr lang="en-US" altLang="zh-CN" sz="3000" i="1" dirty="0">
                <a:solidFill>
                  <a:srgbClr val="FF0000"/>
                </a:solidFill>
                <a:ea typeface="宋体" panose="02010600030101010101" pitchFamily="2" charset="-122"/>
              </a:rPr>
              <a:t>D</a:t>
            </a:r>
            <a:r>
              <a:rPr lang="en-US" altLang="zh-CN" sz="3000" baseline="-25000" dirty="0">
                <a:solidFill>
                  <a:srgbClr val="FF0000"/>
                </a:solidFill>
                <a:ea typeface="宋体" panose="02010600030101010101" pitchFamily="2" charset="-122"/>
              </a:rPr>
              <a:t>1</a:t>
            </a:r>
            <a:r>
              <a:rPr lang="en-US" altLang="zh-CN" sz="3000" dirty="0">
                <a:solidFill>
                  <a:srgbClr val="FF0000"/>
                </a:solidFill>
                <a:ea typeface="宋体" panose="02010600030101010101" pitchFamily="2" charset="-122"/>
              </a:rPr>
              <a:t> and </a:t>
            </a:r>
            <a:r>
              <a:rPr lang="en-US" altLang="zh-CN" sz="3000" i="1" dirty="0">
                <a:solidFill>
                  <a:srgbClr val="FF0000"/>
                </a:solidFill>
                <a:ea typeface="宋体" panose="02010600030101010101" pitchFamily="2" charset="-122"/>
              </a:rPr>
              <a:t>D</a:t>
            </a:r>
            <a:r>
              <a:rPr lang="en-US" altLang="zh-CN" sz="3000" baseline="-25000" dirty="0">
                <a:solidFill>
                  <a:srgbClr val="FF0000"/>
                </a:solidFill>
                <a:ea typeface="宋体" panose="02010600030101010101" pitchFamily="2" charset="-122"/>
              </a:rPr>
              <a:t>2</a:t>
            </a:r>
            <a:r>
              <a:rPr lang="en-US" altLang="zh-CN" sz="3000" dirty="0">
                <a:solidFill>
                  <a:srgbClr val="FF0000"/>
                </a:solidFill>
                <a:ea typeface="宋体" panose="02010600030101010101" pitchFamily="2" charset="-122"/>
              </a:rPr>
              <a:t> on while </a:t>
            </a:r>
            <a:r>
              <a:rPr lang="en-US" altLang="zh-CN" sz="3000" i="1" dirty="0">
                <a:solidFill>
                  <a:srgbClr val="FF0000"/>
                </a:solidFill>
                <a:ea typeface="宋体" panose="02010600030101010101" pitchFamily="2" charset="-122"/>
              </a:rPr>
              <a:t>D</a:t>
            </a:r>
            <a:r>
              <a:rPr lang="en-US" altLang="zh-CN" sz="3000" baseline="-25000" dirty="0">
                <a:solidFill>
                  <a:srgbClr val="FF0000"/>
                </a:solidFill>
                <a:ea typeface="宋体" panose="02010600030101010101" pitchFamily="2" charset="-122"/>
              </a:rPr>
              <a:t>3</a:t>
            </a:r>
            <a:r>
              <a:rPr lang="en-US" altLang="zh-CN" sz="3000" i="1" dirty="0">
                <a:solidFill>
                  <a:srgbClr val="FF0000"/>
                </a:solidFill>
                <a:ea typeface="宋体" panose="02010600030101010101" pitchFamily="2" charset="-122"/>
              </a:rPr>
              <a:t> and D</a:t>
            </a:r>
            <a:r>
              <a:rPr lang="en-US" altLang="zh-CN" sz="3000" baseline="-25000" dirty="0">
                <a:solidFill>
                  <a:srgbClr val="FF0000"/>
                </a:solidFill>
                <a:ea typeface="宋体" panose="02010600030101010101" pitchFamily="2" charset="-122"/>
              </a:rPr>
              <a:t>4</a:t>
            </a:r>
            <a:r>
              <a:rPr lang="en-US" altLang="zh-CN" sz="3000" i="1" dirty="0">
                <a:solidFill>
                  <a:srgbClr val="FF0000"/>
                </a:solidFill>
                <a:ea typeface="宋体" panose="02010600030101010101" pitchFamily="2" charset="-122"/>
              </a:rPr>
              <a:t> </a:t>
            </a:r>
            <a:r>
              <a:rPr lang="en-US" altLang="zh-CN" sz="3000" dirty="0">
                <a:solidFill>
                  <a:srgbClr val="FF0000"/>
                </a:solidFill>
                <a:ea typeface="宋体" panose="02010600030101010101" pitchFamily="2" charset="-122"/>
              </a:rPr>
              <a:t>off</a:t>
            </a:r>
          </a:p>
        </p:txBody>
      </p:sp>
      <p:sp>
        <p:nvSpPr>
          <p:cNvPr id="108559" name="Rectangle 16">
            <a:extLst>
              <a:ext uri="{FF2B5EF4-FFF2-40B4-BE49-F238E27FC236}">
                <a16:creationId xmlns:a16="http://schemas.microsoft.com/office/drawing/2014/main" id="{92F27B0D-E5A0-8E41-873D-7CBE65D3BF20}"/>
              </a:ext>
            </a:extLst>
          </p:cNvPr>
          <p:cNvSpPr>
            <a:spLocks noChangeArrowheads="1"/>
          </p:cNvSpPr>
          <p:nvPr/>
        </p:nvSpPr>
        <p:spPr bwMode="auto">
          <a:xfrm>
            <a:off x="5867400" y="2819400"/>
            <a:ext cx="6096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08560" name="Rectangle 17">
            <a:extLst>
              <a:ext uri="{FF2B5EF4-FFF2-40B4-BE49-F238E27FC236}">
                <a16:creationId xmlns:a16="http://schemas.microsoft.com/office/drawing/2014/main" id="{868BF9D8-AC94-C049-84CE-91662A046722}"/>
              </a:ext>
            </a:extLst>
          </p:cNvPr>
          <p:cNvSpPr>
            <a:spLocks noChangeArrowheads="1"/>
          </p:cNvSpPr>
          <p:nvPr/>
        </p:nvSpPr>
        <p:spPr bwMode="auto">
          <a:xfrm>
            <a:off x="7086600" y="4419600"/>
            <a:ext cx="4572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9" name="灯片编号占位符 1">
            <a:extLst>
              <a:ext uri="{FF2B5EF4-FFF2-40B4-BE49-F238E27FC236}">
                <a16:creationId xmlns:a16="http://schemas.microsoft.com/office/drawing/2014/main" id="{387C67CB-DC22-D74A-993A-254C15384A72}"/>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60</a:t>
            </a:fld>
            <a:endParaRPr lang="en-US" altLang="zh-CN"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fill="hold" grpId="0" nodeType="withEffect">
                                  <p:stCondLst>
                                    <p:cond delay="0"/>
                                  </p:stCondLst>
                                  <p:childTnLst>
                                    <p:animMotion origin="layout" path="M -2.77778E-7 2.96296E-6 L -0.00347 -0.14259 L 0.62414 -0.14722 L 0.76216 0.08264 L 0.48282 0.08032 L 0.6224 0.30787 L -0.00173 0.30787 L -2.77778E-7 2.96296E-6 Z " pathEditMode="relative" ptsTypes="AAAAAAAA">
                                      <p:cBhvr>
                                        <p:cTn id="6" dur="5000" fill="hold"/>
                                        <p:tgtEl>
                                          <p:spTgt spid="17152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521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Footer Placeholder 3">
            <a:extLst>
              <a:ext uri="{FF2B5EF4-FFF2-40B4-BE49-F238E27FC236}">
                <a16:creationId xmlns:a16="http://schemas.microsoft.com/office/drawing/2014/main" id="{DEADED67-9D70-B146-AC33-3A2ADC32DDCC}"/>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09571" name="Rectangle 2">
            <a:extLst>
              <a:ext uri="{FF2B5EF4-FFF2-40B4-BE49-F238E27FC236}">
                <a16:creationId xmlns:a16="http://schemas.microsoft.com/office/drawing/2014/main" id="{307CA369-CCF6-F24D-9AA2-11363BC508C7}"/>
              </a:ext>
            </a:extLst>
          </p:cNvPr>
          <p:cNvSpPr>
            <a:spLocks noGrp="1" noChangeArrowheads="1"/>
          </p:cNvSpPr>
          <p:nvPr>
            <p:ph type="title"/>
          </p:nvPr>
        </p:nvSpPr>
        <p:spPr/>
        <p:txBody>
          <a:bodyPr/>
          <a:lstStyle/>
          <a:p>
            <a:pPr eaLnBrk="1" hangingPunct="1"/>
            <a:endParaRPr lang="zh-CN" altLang="zh-CN">
              <a:ea typeface="宋体" panose="02010600030101010101" pitchFamily="2" charset="-122"/>
            </a:endParaRPr>
          </a:p>
        </p:txBody>
      </p:sp>
      <p:sp>
        <p:nvSpPr>
          <p:cNvPr id="109572" name="Rectangle 3">
            <a:extLst>
              <a:ext uri="{FF2B5EF4-FFF2-40B4-BE49-F238E27FC236}">
                <a16:creationId xmlns:a16="http://schemas.microsoft.com/office/drawing/2014/main" id="{66D9E29F-53CA-9040-8E42-C28516C1BA84}"/>
              </a:ext>
            </a:extLst>
          </p:cNvPr>
          <p:cNvSpPr>
            <a:spLocks noGrp="1" noChangeArrowheads="1"/>
          </p:cNvSpPr>
          <p:nvPr>
            <p:ph type="body" idx="1"/>
          </p:nvPr>
        </p:nvSpPr>
        <p:spPr/>
        <p:txBody>
          <a:bodyPr/>
          <a:lstStyle/>
          <a:p>
            <a:pPr eaLnBrk="1" hangingPunct="1"/>
            <a:endParaRPr lang="zh-CN" altLang="zh-CN">
              <a:ea typeface="宋体" panose="02010600030101010101" pitchFamily="2" charset="-122"/>
            </a:endParaRPr>
          </a:p>
        </p:txBody>
      </p:sp>
      <p:sp>
        <p:nvSpPr>
          <p:cNvPr id="109573" name="Rectangle 4">
            <a:extLst>
              <a:ext uri="{FF2B5EF4-FFF2-40B4-BE49-F238E27FC236}">
                <a16:creationId xmlns:a16="http://schemas.microsoft.com/office/drawing/2014/main" id="{1C78369B-AF65-2545-A62F-C934BA0E93BA}"/>
              </a:ext>
            </a:extLst>
          </p:cNvPr>
          <p:cNvSpPr>
            <a:spLocks noChangeArrowheads="1"/>
          </p:cNvSpPr>
          <p:nvPr/>
        </p:nvSpPr>
        <p:spPr bwMode="auto">
          <a:xfrm>
            <a:off x="0" y="0"/>
            <a:ext cx="9144000" cy="6858000"/>
          </a:xfrm>
          <a:prstGeom prst="rect">
            <a:avLst/>
          </a:prstGeom>
          <a:solidFill>
            <a:schemeClr val="bg1">
              <a:alpha val="89803"/>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pic>
        <p:nvPicPr>
          <p:cNvPr id="109574" name="Picture 5">
            <a:extLst>
              <a:ext uri="{FF2B5EF4-FFF2-40B4-BE49-F238E27FC236}">
                <a16:creationId xmlns:a16="http://schemas.microsoft.com/office/drawing/2014/main" id="{DF203DED-604F-9147-917E-3535B382C0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905000"/>
            <a:ext cx="7924800" cy="385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5" name="Rectangle 2">
            <a:extLst>
              <a:ext uri="{FF2B5EF4-FFF2-40B4-BE49-F238E27FC236}">
                <a16:creationId xmlns:a16="http://schemas.microsoft.com/office/drawing/2014/main" id="{0A84F3AC-7A28-2B43-A1CC-AD19932E404B}"/>
              </a:ext>
            </a:extLst>
          </p:cNvPr>
          <p:cNvSpPr>
            <a:spLocks noChangeArrowheads="1"/>
          </p:cNvSpPr>
          <p:nvPr/>
        </p:nvSpPr>
        <p:spPr bwMode="auto">
          <a:xfrm>
            <a:off x="228600" y="6003925"/>
            <a:ext cx="868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4.23: </a:t>
            </a:r>
            <a:r>
              <a:rPr lang="en-US" altLang="zh-CN">
                <a:ea typeface="宋体" panose="02010600030101010101" pitchFamily="2" charset="-122"/>
              </a:rPr>
              <a:t>The bridge rectifier circuit.</a:t>
            </a:r>
          </a:p>
        </p:txBody>
      </p:sp>
      <p:sp>
        <p:nvSpPr>
          <p:cNvPr id="109576" name="Line 7">
            <a:extLst>
              <a:ext uri="{FF2B5EF4-FFF2-40B4-BE49-F238E27FC236}">
                <a16:creationId xmlns:a16="http://schemas.microsoft.com/office/drawing/2014/main" id="{48426E94-39F4-2547-A5C0-D0CCF591EDFB}"/>
              </a:ext>
            </a:extLst>
          </p:cNvPr>
          <p:cNvSpPr>
            <a:spLocks noChangeShapeType="1"/>
          </p:cNvSpPr>
          <p:nvPr/>
        </p:nvSpPr>
        <p:spPr bwMode="auto">
          <a:xfrm>
            <a:off x="1066800" y="2286000"/>
            <a:ext cx="0" cy="3124200"/>
          </a:xfrm>
          <a:prstGeom prst="line">
            <a:avLst/>
          </a:prstGeom>
          <a:noFill/>
          <a:ln w="57150">
            <a:solidFill>
              <a:srgbClr val="FF00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77" name="Oval 8">
            <a:extLst>
              <a:ext uri="{FF2B5EF4-FFF2-40B4-BE49-F238E27FC236}">
                <a16:creationId xmlns:a16="http://schemas.microsoft.com/office/drawing/2014/main" id="{536F3BE1-6F30-6946-B934-82F29642506C}"/>
              </a:ext>
            </a:extLst>
          </p:cNvPr>
          <p:cNvSpPr>
            <a:spLocks noChangeArrowheads="1"/>
          </p:cNvSpPr>
          <p:nvPr/>
        </p:nvSpPr>
        <p:spPr bwMode="auto">
          <a:xfrm>
            <a:off x="533400" y="3352800"/>
            <a:ext cx="1066800" cy="1066800"/>
          </a:xfrm>
          <a:prstGeom prst="ellipse">
            <a:avLst/>
          </a:prstGeom>
          <a:solidFill>
            <a:srgbClr val="FFFF99"/>
          </a:solidFill>
          <a:ln w="7620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grpSp>
        <p:nvGrpSpPr>
          <p:cNvPr id="109578" name="Group 9">
            <a:extLst>
              <a:ext uri="{FF2B5EF4-FFF2-40B4-BE49-F238E27FC236}">
                <a16:creationId xmlns:a16="http://schemas.microsoft.com/office/drawing/2014/main" id="{F369A846-6916-4048-8E7B-B4DED8869C3C}"/>
              </a:ext>
            </a:extLst>
          </p:cNvPr>
          <p:cNvGrpSpPr>
            <a:grpSpLocks/>
          </p:cNvGrpSpPr>
          <p:nvPr/>
        </p:nvGrpSpPr>
        <p:grpSpPr bwMode="auto">
          <a:xfrm>
            <a:off x="914400" y="3992563"/>
            <a:ext cx="274638" cy="274637"/>
            <a:chOff x="864" y="3312"/>
            <a:chExt cx="576" cy="576"/>
          </a:xfrm>
        </p:grpSpPr>
        <p:sp>
          <p:nvSpPr>
            <p:cNvPr id="109588" name="Line 10">
              <a:extLst>
                <a:ext uri="{FF2B5EF4-FFF2-40B4-BE49-F238E27FC236}">
                  <a16:creationId xmlns:a16="http://schemas.microsoft.com/office/drawing/2014/main" id="{914C314C-E23A-3546-AEBB-2647A45D007E}"/>
                </a:ext>
              </a:extLst>
            </p:cNvPr>
            <p:cNvSpPr>
              <a:spLocks noChangeShapeType="1"/>
            </p:cNvSpPr>
            <p:nvPr/>
          </p:nvSpPr>
          <p:spPr bwMode="auto">
            <a:xfrm>
              <a:off x="1152" y="3312"/>
              <a:ext cx="0" cy="576"/>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89" name="Line 11">
              <a:extLst>
                <a:ext uri="{FF2B5EF4-FFF2-40B4-BE49-F238E27FC236}">
                  <a16:creationId xmlns:a16="http://schemas.microsoft.com/office/drawing/2014/main" id="{36AFE539-A8E1-6644-BA16-6EB4F817A824}"/>
                </a:ext>
              </a:extLst>
            </p:cNvPr>
            <p:cNvSpPr>
              <a:spLocks noChangeShapeType="1"/>
            </p:cNvSpPr>
            <p:nvPr/>
          </p:nvSpPr>
          <p:spPr bwMode="auto">
            <a:xfrm>
              <a:off x="864" y="3600"/>
              <a:ext cx="576"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9579" name="Line 12">
            <a:extLst>
              <a:ext uri="{FF2B5EF4-FFF2-40B4-BE49-F238E27FC236}">
                <a16:creationId xmlns:a16="http://schemas.microsoft.com/office/drawing/2014/main" id="{57BE76E4-2DEE-9A4F-B366-14D7DC15E9C0}"/>
              </a:ext>
            </a:extLst>
          </p:cNvPr>
          <p:cNvSpPr>
            <a:spLocks noChangeShapeType="1"/>
          </p:cNvSpPr>
          <p:nvPr/>
        </p:nvSpPr>
        <p:spPr bwMode="auto">
          <a:xfrm>
            <a:off x="914400" y="3657600"/>
            <a:ext cx="274638"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16237" name="Rectangle 13">
            <a:extLst>
              <a:ext uri="{FF2B5EF4-FFF2-40B4-BE49-F238E27FC236}">
                <a16:creationId xmlns:a16="http://schemas.microsoft.com/office/drawing/2014/main" id="{26E988A6-3E16-CA4C-B94E-162DA19F70F0}"/>
              </a:ext>
            </a:extLst>
          </p:cNvPr>
          <p:cNvSpPr>
            <a:spLocks noChangeArrowheads="1"/>
          </p:cNvSpPr>
          <p:nvPr/>
        </p:nvSpPr>
        <p:spPr bwMode="auto">
          <a:xfrm>
            <a:off x="990600" y="3200400"/>
            <a:ext cx="228600" cy="228600"/>
          </a:xfrm>
          <a:prstGeom prst="rect">
            <a:avLst/>
          </a:prstGeom>
          <a:solidFill>
            <a:srgbClr val="FF0000"/>
          </a:solidFill>
          <a:ln w="9525">
            <a:solidFill>
              <a:srgbClr val="FFFF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09581" name="Line 14">
            <a:extLst>
              <a:ext uri="{FF2B5EF4-FFF2-40B4-BE49-F238E27FC236}">
                <a16:creationId xmlns:a16="http://schemas.microsoft.com/office/drawing/2014/main" id="{B54590F2-4872-EC46-AA9A-E67F8137EB2D}"/>
              </a:ext>
            </a:extLst>
          </p:cNvPr>
          <p:cNvSpPr>
            <a:spLocks noChangeShapeType="1"/>
          </p:cNvSpPr>
          <p:nvPr/>
        </p:nvSpPr>
        <p:spPr bwMode="auto">
          <a:xfrm rot="5400000">
            <a:off x="6781800" y="3505200"/>
            <a:ext cx="0" cy="13716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582" name="Text Box 15">
            <a:extLst>
              <a:ext uri="{FF2B5EF4-FFF2-40B4-BE49-F238E27FC236}">
                <a16:creationId xmlns:a16="http://schemas.microsoft.com/office/drawing/2014/main" id="{F79FD232-4C3E-9C45-AA09-2834231AC67C}"/>
              </a:ext>
            </a:extLst>
          </p:cNvPr>
          <p:cNvSpPr txBox="1">
            <a:spLocks noChangeArrowheads="1"/>
          </p:cNvSpPr>
          <p:nvPr/>
        </p:nvSpPr>
        <p:spPr bwMode="auto">
          <a:xfrm>
            <a:off x="457200" y="212725"/>
            <a:ext cx="8229600" cy="10064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sz="3000" dirty="0">
                <a:solidFill>
                  <a:srgbClr val="FF0000"/>
                </a:solidFill>
                <a:ea typeface="宋体" panose="02010600030101010101" pitchFamily="2" charset="-122"/>
              </a:rPr>
              <a:t>when instantaneous source voltage is</a:t>
            </a:r>
            <a:r>
              <a:rPr lang="zh-CN" altLang="en-US" sz="3000" dirty="0">
                <a:solidFill>
                  <a:srgbClr val="FF0000"/>
                </a:solidFill>
                <a:ea typeface="宋体" panose="02010600030101010101" pitchFamily="2" charset="-122"/>
              </a:rPr>
              <a:t> </a:t>
            </a:r>
            <a:r>
              <a:rPr lang="en-US" altLang="zh-CN" sz="3000" b="1" dirty="0">
                <a:solidFill>
                  <a:srgbClr val="FF0000"/>
                </a:solidFill>
                <a:ea typeface="宋体" panose="02010600030101010101" pitchFamily="2" charset="-122"/>
              </a:rPr>
              <a:t>negative</a:t>
            </a:r>
            <a:r>
              <a:rPr lang="en-US" altLang="zh-CN" sz="3000" dirty="0">
                <a:solidFill>
                  <a:srgbClr val="FF0000"/>
                </a:solidFill>
                <a:ea typeface="宋体" panose="02010600030101010101" pitchFamily="2" charset="-122"/>
              </a:rPr>
              <a:t>, </a:t>
            </a:r>
            <a:r>
              <a:rPr lang="en-US" altLang="zh-CN" sz="3000" i="1" dirty="0">
                <a:solidFill>
                  <a:srgbClr val="FF0000"/>
                </a:solidFill>
                <a:ea typeface="宋体" panose="02010600030101010101" pitchFamily="2" charset="-122"/>
              </a:rPr>
              <a:t>D</a:t>
            </a:r>
            <a:r>
              <a:rPr lang="en-US" altLang="zh-CN" sz="3000" baseline="-25000" dirty="0">
                <a:solidFill>
                  <a:srgbClr val="FF0000"/>
                </a:solidFill>
                <a:ea typeface="宋体" panose="02010600030101010101" pitchFamily="2" charset="-122"/>
              </a:rPr>
              <a:t>1</a:t>
            </a:r>
            <a:r>
              <a:rPr lang="en-US" altLang="zh-CN" sz="3000" dirty="0">
                <a:solidFill>
                  <a:srgbClr val="FF0000"/>
                </a:solidFill>
                <a:ea typeface="宋体" panose="02010600030101010101" pitchFamily="2" charset="-122"/>
              </a:rPr>
              <a:t> and </a:t>
            </a:r>
            <a:r>
              <a:rPr lang="en-US" altLang="zh-CN" sz="3000" i="1" dirty="0">
                <a:solidFill>
                  <a:srgbClr val="FF0000"/>
                </a:solidFill>
                <a:ea typeface="宋体" panose="02010600030101010101" pitchFamily="2" charset="-122"/>
              </a:rPr>
              <a:t>D</a:t>
            </a:r>
            <a:r>
              <a:rPr lang="en-US" altLang="zh-CN" sz="3000" baseline="-25000" dirty="0">
                <a:solidFill>
                  <a:srgbClr val="FF0000"/>
                </a:solidFill>
                <a:ea typeface="宋体" panose="02010600030101010101" pitchFamily="2" charset="-122"/>
              </a:rPr>
              <a:t>2</a:t>
            </a:r>
            <a:r>
              <a:rPr lang="en-US" altLang="zh-CN" sz="3000" dirty="0">
                <a:solidFill>
                  <a:srgbClr val="FF0000"/>
                </a:solidFill>
                <a:ea typeface="宋体" panose="02010600030101010101" pitchFamily="2" charset="-122"/>
              </a:rPr>
              <a:t> off while </a:t>
            </a:r>
            <a:r>
              <a:rPr lang="en-US" altLang="zh-CN" sz="3000" i="1" dirty="0">
                <a:solidFill>
                  <a:srgbClr val="FF0000"/>
                </a:solidFill>
                <a:ea typeface="宋体" panose="02010600030101010101" pitchFamily="2" charset="-122"/>
              </a:rPr>
              <a:t>D</a:t>
            </a:r>
            <a:r>
              <a:rPr lang="en-US" altLang="zh-CN" sz="3000" baseline="-25000" dirty="0">
                <a:solidFill>
                  <a:srgbClr val="FF0000"/>
                </a:solidFill>
                <a:ea typeface="宋体" panose="02010600030101010101" pitchFamily="2" charset="-122"/>
              </a:rPr>
              <a:t>3</a:t>
            </a:r>
            <a:r>
              <a:rPr lang="en-US" altLang="zh-CN" sz="3000" i="1" dirty="0">
                <a:solidFill>
                  <a:srgbClr val="FF0000"/>
                </a:solidFill>
                <a:ea typeface="宋体" panose="02010600030101010101" pitchFamily="2" charset="-122"/>
              </a:rPr>
              <a:t> and D</a:t>
            </a:r>
            <a:r>
              <a:rPr lang="en-US" altLang="zh-CN" sz="3000" baseline="-25000" dirty="0">
                <a:solidFill>
                  <a:srgbClr val="FF0000"/>
                </a:solidFill>
                <a:ea typeface="宋体" panose="02010600030101010101" pitchFamily="2" charset="-122"/>
              </a:rPr>
              <a:t>4</a:t>
            </a:r>
            <a:r>
              <a:rPr lang="en-US" altLang="zh-CN" sz="3000" i="1" dirty="0">
                <a:solidFill>
                  <a:srgbClr val="FF0000"/>
                </a:solidFill>
                <a:ea typeface="宋体" panose="02010600030101010101" pitchFamily="2" charset="-122"/>
              </a:rPr>
              <a:t> </a:t>
            </a:r>
            <a:r>
              <a:rPr lang="en-US" altLang="zh-CN" sz="3000" dirty="0">
                <a:solidFill>
                  <a:srgbClr val="FF0000"/>
                </a:solidFill>
                <a:ea typeface="宋体" panose="02010600030101010101" pitchFamily="2" charset="-122"/>
              </a:rPr>
              <a:t>on</a:t>
            </a:r>
          </a:p>
        </p:txBody>
      </p:sp>
      <p:sp>
        <p:nvSpPr>
          <p:cNvPr id="109583" name="Rectangle 16">
            <a:extLst>
              <a:ext uri="{FF2B5EF4-FFF2-40B4-BE49-F238E27FC236}">
                <a16:creationId xmlns:a16="http://schemas.microsoft.com/office/drawing/2014/main" id="{089EE7C4-C8A6-1C46-A455-D6B1418D343F}"/>
              </a:ext>
            </a:extLst>
          </p:cNvPr>
          <p:cNvSpPr>
            <a:spLocks noChangeArrowheads="1"/>
          </p:cNvSpPr>
          <p:nvPr/>
        </p:nvSpPr>
        <p:spPr bwMode="auto">
          <a:xfrm>
            <a:off x="3657600" y="2438400"/>
            <a:ext cx="533400" cy="2819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09584" name="Rectangle 17">
            <a:extLst>
              <a:ext uri="{FF2B5EF4-FFF2-40B4-BE49-F238E27FC236}">
                <a16:creationId xmlns:a16="http://schemas.microsoft.com/office/drawing/2014/main" id="{522A5A14-4CC9-CC4A-8F95-7EDC0257934D}"/>
              </a:ext>
            </a:extLst>
          </p:cNvPr>
          <p:cNvSpPr>
            <a:spLocks noChangeArrowheads="1"/>
          </p:cNvSpPr>
          <p:nvPr/>
        </p:nvSpPr>
        <p:spPr bwMode="auto">
          <a:xfrm>
            <a:off x="5867400" y="4343400"/>
            <a:ext cx="6096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09585" name="Rectangle 18">
            <a:extLst>
              <a:ext uri="{FF2B5EF4-FFF2-40B4-BE49-F238E27FC236}">
                <a16:creationId xmlns:a16="http://schemas.microsoft.com/office/drawing/2014/main" id="{6E92BD5A-AD3D-804D-9A24-154011826C11}"/>
              </a:ext>
            </a:extLst>
          </p:cNvPr>
          <p:cNvSpPr>
            <a:spLocks noChangeArrowheads="1"/>
          </p:cNvSpPr>
          <p:nvPr/>
        </p:nvSpPr>
        <p:spPr bwMode="auto">
          <a:xfrm>
            <a:off x="7086600" y="2819400"/>
            <a:ext cx="6096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09586" name="Rectangle 19">
            <a:extLst>
              <a:ext uri="{FF2B5EF4-FFF2-40B4-BE49-F238E27FC236}">
                <a16:creationId xmlns:a16="http://schemas.microsoft.com/office/drawing/2014/main" id="{3EA4A08D-1285-E947-B617-899B3516A88E}"/>
              </a:ext>
            </a:extLst>
          </p:cNvPr>
          <p:cNvSpPr>
            <a:spLocks noChangeArrowheads="1"/>
          </p:cNvSpPr>
          <p:nvPr/>
        </p:nvSpPr>
        <p:spPr bwMode="auto">
          <a:xfrm>
            <a:off x="5943600" y="3429000"/>
            <a:ext cx="3810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09587" name="Rectangle 20">
            <a:extLst>
              <a:ext uri="{FF2B5EF4-FFF2-40B4-BE49-F238E27FC236}">
                <a16:creationId xmlns:a16="http://schemas.microsoft.com/office/drawing/2014/main" id="{2FF4F0A8-705F-0648-92B5-F90AC75B8A21}"/>
              </a:ext>
            </a:extLst>
          </p:cNvPr>
          <p:cNvSpPr>
            <a:spLocks noChangeArrowheads="1"/>
          </p:cNvSpPr>
          <p:nvPr/>
        </p:nvSpPr>
        <p:spPr bwMode="auto">
          <a:xfrm>
            <a:off x="6553200" y="3352800"/>
            <a:ext cx="9906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22" name="灯片编号占位符 1">
            <a:extLst>
              <a:ext uri="{FF2B5EF4-FFF2-40B4-BE49-F238E27FC236}">
                <a16:creationId xmlns:a16="http://schemas.microsoft.com/office/drawing/2014/main" id="{D3DEF7A0-4000-E346-AC41-28D3FE6CDFA5}"/>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61</a:t>
            </a:fld>
            <a:endParaRPr lang="en-US" altLang="zh-CN"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fill="hold" grpId="0" nodeType="withEffect">
                                  <p:stCondLst>
                                    <p:cond delay="0"/>
                                  </p:stCondLst>
                                  <p:childTnLst>
                                    <p:animMotion origin="layout" path="M -0.00017 -0.00046 L -0.00364 0.30741 L 0.62223 0.30973 L 0.76025 0.08218 L 0.47917 0.08449 L 0.62049 -0.14537 L -0.00017 -0.14305 L -0.00017 -0.00046 Z " pathEditMode="relative" ptsTypes="AAAAAAAA">
                                      <p:cBhvr>
                                        <p:cTn id="6" dur="5000" fill="hold"/>
                                        <p:tgtEl>
                                          <p:spTgt spid="171623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623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DA963D6-0263-2546-8A2E-08D395347B09}"/>
              </a:ext>
            </a:extLst>
          </p:cNvPr>
          <p:cNvPicPr>
            <a:picLocks noChangeAspect="1"/>
          </p:cNvPicPr>
          <p:nvPr/>
        </p:nvPicPr>
        <p:blipFill>
          <a:blip r:embed="rId2"/>
          <a:stretch>
            <a:fillRect/>
          </a:stretch>
        </p:blipFill>
        <p:spPr>
          <a:xfrm>
            <a:off x="850940" y="0"/>
            <a:ext cx="7442120" cy="6858000"/>
          </a:xfrm>
          <a:prstGeom prst="rect">
            <a:avLst/>
          </a:prstGeom>
        </p:spPr>
      </p:pic>
      <p:sp>
        <p:nvSpPr>
          <p:cNvPr id="6" name="文本框 5">
            <a:extLst>
              <a:ext uri="{FF2B5EF4-FFF2-40B4-BE49-F238E27FC236}">
                <a16:creationId xmlns:a16="http://schemas.microsoft.com/office/drawing/2014/main" id="{C5BC409D-F4C6-B244-A45B-C4353C70C380}"/>
              </a:ext>
            </a:extLst>
          </p:cNvPr>
          <p:cNvSpPr txBox="1"/>
          <p:nvPr/>
        </p:nvSpPr>
        <p:spPr>
          <a:xfrm>
            <a:off x="1524000" y="6055158"/>
            <a:ext cx="1826141" cy="584775"/>
          </a:xfrm>
          <a:prstGeom prst="rect">
            <a:avLst/>
          </a:prstGeom>
          <a:noFill/>
        </p:spPr>
        <p:txBody>
          <a:bodyPr wrap="none" rtlCol="0">
            <a:spAutoFit/>
          </a:bodyPr>
          <a:lstStyle/>
          <a:p>
            <a:r>
              <a:rPr kumimoji="1" lang="zh-CN" altLang="en-US" dirty="0">
                <a:solidFill>
                  <a:srgbClr val="C00000"/>
                </a:solidFill>
              </a:rPr>
              <a:t>最大反向电压</a:t>
            </a:r>
            <a:endParaRPr kumimoji="1" lang="en-US" altLang="zh-CN" dirty="0">
              <a:solidFill>
                <a:srgbClr val="C00000"/>
              </a:solidFill>
            </a:endParaRPr>
          </a:p>
          <a:p>
            <a:r>
              <a:rPr kumimoji="1" lang="zh-CN" altLang="en-US" dirty="0">
                <a:solidFill>
                  <a:srgbClr val="0432FF"/>
                </a:solidFill>
              </a:rPr>
              <a:t>被两个二极管分摊</a:t>
            </a:r>
          </a:p>
        </p:txBody>
      </p:sp>
      <p:cxnSp>
        <p:nvCxnSpPr>
          <p:cNvPr id="7" name="直线箭头连接符 6">
            <a:extLst>
              <a:ext uri="{FF2B5EF4-FFF2-40B4-BE49-F238E27FC236}">
                <a16:creationId xmlns:a16="http://schemas.microsoft.com/office/drawing/2014/main" id="{AA1A7B7E-C39B-8643-AA9E-BD96500FB6F7}"/>
              </a:ext>
            </a:extLst>
          </p:cNvPr>
          <p:cNvCxnSpPr/>
          <p:nvPr/>
        </p:nvCxnSpPr>
        <p:spPr bwMode="auto">
          <a:xfrm flipV="1">
            <a:off x="2819400" y="5750358"/>
            <a:ext cx="634316" cy="304800"/>
          </a:xfrm>
          <a:prstGeom prst="straightConnector1">
            <a:avLst/>
          </a:prstGeom>
          <a:solidFill>
            <a:schemeClr val="accent1"/>
          </a:solidFill>
          <a:ln w="9525"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文本框 7">
            <a:extLst>
              <a:ext uri="{FF2B5EF4-FFF2-40B4-BE49-F238E27FC236}">
                <a16:creationId xmlns:a16="http://schemas.microsoft.com/office/drawing/2014/main" id="{6570F34B-C2A3-884F-983B-C854E5F30DBC}"/>
              </a:ext>
            </a:extLst>
          </p:cNvPr>
          <p:cNvSpPr txBox="1"/>
          <p:nvPr/>
        </p:nvSpPr>
        <p:spPr>
          <a:xfrm>
            <a:off x="6649453" y="4953000"/>
            <a:ext cx="2514600" cy="584775"/>
          </a:xfrm>
          <a:prstGeom prst="rect">
            <a:avLst/>
          </a:prstGeom>
          <a:noFill/>
        </p:spPr>
        <p:txBody>
          <a:bodyPr wrap="square" rtlCol="0">
            <a:spAutoFit/>
          </a:bodyPr>
          <a:lstStyle/>
          <a:p>
            <a:r>
              <a:rPr kumimoji="1" lang="zh-CN" altLang="en-US" dirty="0">
                <a:solidFill>
                  <a:srgbClr val="0432FF"/>
                </a:solidFill>
              </a:rPr>
              <a:t>整流器直接输出有较大波动，需要用滤波器滤除</a:t>
            </a:r>
          </a:p>
        </p:txBody>
      </p:sp>
      <p:cxnSp>
        <p:nvCxnSpPr>
          <p:cNvPr id="10" name="直线箭头连接符 9">
            <a:extLst>
              <a:ext uri="{FF2B5EF4-FFF2-40B4-BE49-F238E27FC236}">
                <a16:creationId xmlns:a16="http://schemas.microsoft.com/office/drawing/2014/main" id="{7EAAA018-36D4-2D4A-9828-4E2173182DCE}"/>
              </a:ext>
            </a:extLst>
          </p:cNvPr>
          <p:cNvCxnSpPr/>
          <p:nvPr/>
        </p:nvCxnSpPr>
        <p:spPr bwMode="auto">
          <a:xfrm flipH="1" flipV="1">
            <a:off x="6172200" y="3886200"/>
            <a:ext cx="1219201" cy="990600"/>
          </a:xfrm>
          <a:prstGeom prst="straightConnector1">
            <a:avLst/>
          </a:prstGeom>
          <a:solidFill>
            <a:schemeClr val="accent1"/>
          </a:solidFill>
          <a:ln w="9525" cap="flat" cmpd="sng" algn="ctr">
            <a:solidFill>
              <a:srgbClr val="0432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灯片编号占位符 1">
            <a:extLst>
              <a:ext uri="{FF2B5EF4-FFF2-40B4-BE49-F238E27FC236}">
                <a16:creationId xmlns:a16="http://schemas.microsoft.com/office/drawing/2014/main" id="{E8CC3B01-E465-1F4C-A55B-92ACAE3FF8A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62</a:t>
            </a:fld>
            <a:endParaRPr lang="en-US" altLang="zh-CN" dirty="0"/>
          </a:p>
        </p:txBody>
      </p:sp>
    </p:spTree>
    <p:extLst>
      <p:ext uri="{BB962C8B-B14F-4D97-AF65-F5344CB8AC3E}">
        <p14:creationId xmlns:p14="http://schemas.microsoft.com/office/powerpoint/2010/main" val="29132591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Footer Placeholder 3">
            <a:extLst>
              <a:ext uri="{FF2B5EF4-FFF2-40B4-BE49-F238E27FC236}">
                <a16:creationId xmlns:a16="http://schemas.microsoft.com/office/drawing/2014/main" id="{7DF9EB7F-FF14-E243-A70F-508855B856F3}"/>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10595" name="Rectangle 2">
            <a:extLst>
              <a:ext uri="{FF2B5EF4-FFF2-40B4-BE49-F238E27FC236}">
                <a16:creationId xmlns:a16="http://schemas.microsoft.com/office/drawing/2014/main" id="{002906E8-9B8D-3841-B947-3DB52EC3694B}"/>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4.5.3:</a:t>
            </a:r>
            <a:r>
              <a:rPr lang="en-US" altLang="zh-CN" sz="3200">
                <a:ea typeface="宋体" panose="02010600030101010101" pitchFamily="2" charset="-122"/>
              </a:rPr>
              <a:t> The Bridge Rectifier (BR)</a:t>
            </a:r>
          </a:p>
        </p:txBody>
      </p:sp>
      <p:sp>
        <p:nvSpPr>
          <p:cNvPr id="110596" name="Rectangle 3">
            <a:extLst>
              <a:ext uri="{FF2B5EF4-FFF2-40B4-BE49-F238E27FC236}">
                <a16:creationId xmlns:a16="http://schemas.microsoft.com/office/drawing/2014/main" id="{3364AC4B-EC58-3848-96F6-54776CBEFFD8}"/>
              </a:ext>
            </a:extLst>
          </p:cNvPr>
          <p:cNvSpPr>
            <a:spLocks noGrp="1" noChangeArrowheads="1"/>
          </p:cNvSpPr>
          <p:nvPr>
            <p:ph type="body" idx="1"/>
          </p:nvPr>
        </p:nvSpPr>
        <p:spPr/>
        <p:txBody>
          <a:bodyPr/>
          <a:lstStyle/>
          <a:p>
            <a:pPr eaLnBrk="1" hangingPunct="1"/>
            <a:r>
              <a:rPr lang="en-US" altLang="zh-CN" sz="3200" b="1">
                <a:solidFill>
                  <a:srgbClr val="FF0000"/>
                </a:solidFill>
                <a:ea typeface="宋体" panose="02010600030101010101" pitchFamily="2" charset="-122"/>
              </a:rPr>
              <a:t>Q:</a:t>
            </a:r>
            <a:r>
              <a:rPr lang="en-US" altLang="zh-CN" sz="3200">
                <a:solidFill>
                  <a:srgbClr val="FF0000"/>
                </a:solidFill>
                <a:ea typeface="宋体" panose="02010600030101010101" pitchFamily="2" charset="-122"/>
              </a:rPr>
              <a:t> </a:t>
            </a:r>
            <a:r>
              <a:rPr lang="en-US" altLang="zh-CN" sz="3200">
                <a:ea typeface="宋体" panose="02010600030101010101" pitchFamily="2" charset="-122"/>
              </a:rPr>
              <a:t>What is the main </a:t>
            </a:r>
            <a:r>
              <a:rPr lang="en-US" altLang="zh-CN" sz="3200">
                <a:solidFill>
                  <a:srgbClr val="FF0000"/>
                </a:solidFill>
                <a:ea typeface="宋体" panose="02010600030101010101" pitchFamily="2" charset="-122"/>
              </a:rPr>
              <a:t>advantage</a:t>
            </a:r>
            <a:r>
              <a:rPr lang="en-US" altLang="zh-CN" sz="3200">
                <a:ea typeface="宋体" panose="02010600030101010101" pitchFamily="2" charset="-122"/>
              </a:rPr>
              <a:t> of BR?</a:t>
            </a:r>
          </a:p>
          <a:p>
            <a:pPr lvl="1" eaLnBrk="1" hangingPunct="1"/>
            <a:r>
              <a:rPr lang="en-US" altLang="zh-CN" sz="3200" b="1">
                <a:solidFill>
                  <a:srgbClr val="008000"/>
                </a:solidFill>
                <a:ea typeface="宋体" panose="02010600030101010101" pitchFamily="2" charset="-122"/>
              </a:rPr>
              <a:t>A:</a:t>
            </a:r>
            <a:r>
              <a:rPr lang="en-US" altLang="zh-CN" sz="3200">
                <a:solidFill>
                  <a:srgbClr val="008000"/>
                </a:solidFill>
                <a:ea typeface="宋体" panose="02010600030101010101" pitchFamily="2" charset="-122"/>
              </a:rPr>
              <a:t> </a:t>
            </a:r>
            <a:r>
              <a:rPr lang="en-US" altLang="zh-CN" sz="3200">
                <a:ea typeface="宋体" panose="02010600030101010101" pitchFamily="2" charset="-122"/>
              </a:rPr>
              <a:t>No need for </a:t>
            </a:r>
            <a:r>
              <a:rPr lang="en-US" altLang="zh-CN" sz="3200">
                <a:solidFill>
                  <a:srgbClr val="FF0000"/>
                </a:solidFill>
                <a:ea typeface="宋体" panose="02010600030101010101" pitchFamily="2" charset="-122"/>
              </a:rPr>
              <a:t>center-tapped</a:t>
            </a:r>
            <a:r>
              <a:rPr lang="en-US" altLang="zh-CN" sz="3200">
                <a:ea typeface="宋体" panose="02010600030101010101" pitchFamily="2" charset="-122"/>
              </a:rPr>
              <a:t> transformer.</a:t>
            </a:r>
          </a:p>
          <a:p>
            <a:pPr eaLnBrk="1" hangingPunct="1"/>
            <a:r>
              <a:rPr lang="en-US" altLang="zh-CN" sz="3200" b="1">
                <a:solidFill>
                  <a:srgbClr val="FF0000"/>
                </a:solidFill>
                <a:ea typeface="宋体" panose="02010600030101010101" pitchFamily="2" charset="-122"/>
              </a:rPr>
              <a:t>Q:</a:t>
            </a:r>
            <a:r>
              <a:rPr lang="en-US" altLang="zh-CN" sz="3200">
                <a:solidFill>
                  <a:srgbClr val="FF0000"/>
                </a:solidFill>
                <a:ea typeface="宋体" panose="02010600030101010101" pitchFamily="2" charset="-122"/>
              </a:rPr>
              <a:t> </a:t>
            </a:r>
            <a:r>
              <a:rPr lang="en-US" altLang="zh-CN" sz="3200">
                <a:ea typeface="宋体" panose="02010600030101010101" pitchFamily="2" charset="-122"/>
              </a:rPr>
              <a:t>What is main </a:t>
            </a:r>
            <a:r>
              <a:rPr lang="en-US" altLang="zh-CN" sz="3200">
                <a:solidFill>
                  <a:srgbClr val="FF0000"/>
                </a:solidFill>
                <a:ea typeface="宋体" panose="02010600030101010101" pitchFamily="2" charset="-122"/>
              </a:rPr>
              <a:t>disadvantage</a:t>
            </a:r>
            <a:r>
              <a:rPr lang="en-US" altLang="zh-CN" sz="3200">
                <a:ea typeface="宋体" panose="02010600030101010101" pitchFamily="2" charset="-122"/>
              </a:rPr>
              <a:t>?</a:t>
            </a:r>
          </a:p>
          <a:p>
            <a:pPr lvl="1" eaLnBrk="1" hangingPunct="1"/>
            <a:r>
              <a:rPr lang="en-US" altLang="zh-CN" sz="3200" b="1">
                <a:solidFill>
                  <a:srgbClr val="008000"/>
                </a:solidFill>
                <a:ea typeface="宋体" panose="02010600030101010101" pitchFamily="2" charset="-122"/>
              </a:rPr>
              <a:t>A:</a:t>
            </a:r>
            <a:r>
              <a:rPr lang="en-US" altLang="zh-CN" sz="3200">
                <a:solidFill>
                  <a:srgbClr val="008000"/>
                </a:solidFill>
                <a:ea typeface="宋体" panose="02010600030101010101" pitchFamily="2" charset="-122"/>
              </a:rPr>
              <a:t> </a:t>
            </a:r>
            <a:r>
              <a:rPr lang="en-US" altLang="zh-CN" sz="3200">
                <a:ea typeface="宋体" panose="02010600030101010101" pitchFamily="2" charset="-122"/>
              </a:rPr>
              <a:t>Series connection of </a:t>
            </a:r>
            <a:r>
              <a:rPr lang="en-US" altLang="zh-CN" sz="3200">
                <a:solidFill>
                  <a:srgbClr val="FF0000"/>
                </a:solidFill>
                <a:ea typeface="宋体" panose="02010600030101010101" pitchFamily="2" charset="-122"/>
              </a:rPr>
              <a:t>TWO diodes</a:t>
            </a:r>
            <a:r>
              <a:rPr lang="en-US" altLang="zh-CN" sz="3200">
                <a:ea typeface="宋体" panose="02010600030101010101" pitchFamily="2" charset="-122"/>
              </a:rPr>
              <a:t> will reduce output voltage.</a:t>
            </a:r>
          </a:p>
          <a:p>
            <a:pPr eaLnBrk="1" hangingPunct="1"/>
            <a:r>
              <a:rPr lang="en-US" altLang="zh-CN" sz="3200">
                <a:ea typeface="宋体" panose="02010600030101010101" pitchFamily="2" charset="-122"/>
              </a:rPr>
              <a:t>PIV = </a:t>
            </a:r>
            <a:r>
              <a:rPr lang="en-US" altLang="zh-CN" sz="3200" i="1">
                <a:ea typeface="宋体" panose="02010600030101010101" pitchFamily="2" charset="-122"/>
              </a:rPr>
              <a:t>V</a:t>
            </a:r>
            <a:r>
              <a:rPr lang="en-US" altLang="zh-CN" sz="3200" i="1" baseline="-25000">
                <a:ea typeface="宋体" panose="02010600030101010101" pitchFamily="2" charset="-122"/>
              </a:rPr>
              <a:t>S</a:t>
            </a:r>
            <a:r>
              <a:rPr lang="en-US" altLang="zh-CN" sz="3200">
                <a:ea typeface="宋体" panose="02010600030101010101" pitchFamily="2" charset="-122"/>
              </a:rPr>
              <a:t> – </a:t>
            </a:r>
            <a:r>
              <a:rPr lang="en-US" altLang="zh-CN" sz="3200" i="1">
                <a:ea typeface="宋体" panose="02010600030101010101" pitchFamily="2" charset="-122"/>
              </a:rPr>
              <a:t>V</a:t>
            </a:r>
            <a:r>
              <a:rPr lang="en-US" altLang="zh-CN" sz="3200" i="1" baseline="-25000">
                <a:ea typeface="宋体" panose="02010600030101010101" pitchFamily="2" charset="-122"/>
              </a:rPr>
              <a:t>D</a:t>
            </a:r>
            <a:r>
              <a:rPr lang="en-US" altLang="zh-CN" sz="3200">
                <a:ea typeface="宋体" panose="02010600030101010101" pitchFamily="2" charset="-122"/>
              </a:rPr>
              <a:t> </a:t>
            </a:r>
          </a:p>
        </p:txBody>
      </p:sp>
      <p:sp>
        <p:nvSpPr>
          <p:cNvPr id="110597" name="文本框 1">
            <a:extLst>
              <a:ext uri="{FF2B5EF4-FFF2-40B4-BE49-F238E27FC236}">
                <a16:creationId xmlns:a16="http://schemas.microsoft.com/office/drawing/2014/main" id="{1A16F2A8-4CF4-8E42-843F-AE81D9A753AC}"/>
              </a:ext>
            </a:extLst>
          </p:cNvPr>
          <p:cNvSpPr txBox="1">
            <a:spLocks noChangeArrowheads="1"/>
          </p:cNvSpPr>
          <p:nvPr/>
        </p:nvSpPr>
        <p:spPr bwMode="auto">
          <a:xfrm>
            <a:off x="4267200" y="4778375"/>
            <a:ext cx="4078287"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0"/>
              </a:spcBef>
              <a:buFont typeface="Calibri" panose="020F0502020204030204" pitchFamily="34" charset="0"/>
              <a:buAutoNum type="arabicPeriod"/>
            </a:pPr>
            <a:r>
              <a:rPr lang="zh-CN" altLang="en-US" sz="2000" dirty="0">
                <a:ea typeface="宋体" panose="02010600030101010101" pitchFamily="2" charset="-122"/>
              </a:rPr>
              <a:t>无需变压器中间抽头</a:t>
            </a:r>
            <a:endParaRPr lang="en-US" altLang="zh-CN" sz="2000" dirty="0">
              <a:ea typeface="宋体" panose="02010600030101010101" pitchFamily="2" charset="-122"/>
            </a:endParaRPr>
          </a:p>
          <a:p>
            <a:pPr eaLnBrk="1" hangingPunct="1">
              <a:spcBef>
                <a:spcPct val="0"/>
              </a:spcBef>
              <a:buFont typeface="Calibri" panose="020F0502020204030204" pitchFamily="34" charset="0"/>
              <a:buAutoNum type="arabicPeriod"/>
            </a:pPr>
            <a:r>
              <a:rPr lang="zh-CN" altLang="en-US" sz="2000" dirty="0">
                <a:ea typeface="宋体" panose="02010600030101010101" pitchFamily="2" charset="-122"/>
              </a:rPr>
              <a:t>最大反向电压较小；</a:t>
            </a:r>
            <a:endParaRPr lang="en-US" altLang="zh-CN" sz="2000" dirty="0">
              <a:ea typeface="宋体" panose="02010600030101010101" pitchFamily="2" charset="-122"/>
            </a:endParaRPr>
          </a:p>
          <a:p>
            <a:pPr eaLnBrk="1" hangingPunct="1">
              <a:spcBef>
                <a:spcPct val="0"/>
              </a:spcBef>
              <a:buFont typeface="Calibri" panose="020F0502020204030204" pitchFamily="34" charset="0"/>
              <a:buAutoNum type="arabicPeriod"/>
            </a:pPr>
            <a:endParaRPr lang="en-US" altLang="zh-CN" sz="2000" dirty="0">
              <a:ea typeface="宋体" panose="02010600030101010101" pitchFamily="2" charset="-122"/>
            </a:endParaRPr>
          </a:p>
          <a:p>
            <a:pPr eaLnBrk="1" hangingPunct="1">
              <a:spcBef>
                <a:spcPct val="0"/>
              </a:spcBef>
              <a:buFont typeface="Arial" panose="020B0604020202020204" pitchFamily="34" charset="0"/>
              <a:buChar char="•"/>
            </a:pPr>
            <a:r>
              <a:rPr lang="zh-CN" altLang="en-US" sz="2000" dirty="0">
                <a:ea typeface="宋体" panose="02010600030101010101" pitchFamily="2" charset="-122"/>
              </a:rPr>
              <a:t>但，输出电压有两个</a:t>
            </a:r>
            <a:r>
              <a:rPr lang="en-US" altLang="zh-CN" sz="2000" dirty="0" err="1">
                <a:ea typeface="宋体" panose="02010600030101010101" pitchFamily="2" charset="-122"/>
              </a:rPr>
              <a:t>V</a:t>
            </a:r>
            <a:r>
              <a:rPr lang="en-US" altLang="zh-CN" sz="2000" baseline="-25000" dirty="0" err="1">
                <a:ea typeface="宋体" panose="02010600030101010101" pitchFamily="2" charset="-122"/>
              </a:rPr>
              <a:t>D,on</a:t>
            </a:r>
            <a:r>
              <a:rPr lang="zh-CN" altLang="en-US" sz="2000" dirty="0">
                <a:ea typeface="宋体" panose="02010600030101010101" pitchFamily="2" charset="-122"/>
              </a:rPr>
              <a:t>的压差</a:t>
            </a:r>
            <a:endParaRPr lang="en-US" altLang="zh-CN" sz="2000" dirty="0">
              <a:ea typeface="宋体" panose="02010600030101010101" pitchFamily="2" charset="-122"/>
            </a:endParaRPr>
          </a:p>
          <a:p>
            <a:pPr eaLnBrk="1" hangingPunct="1">
              <a:spcBef>
                <a:spcPct val="0"/>
              </a:spcBef>
              <a:buFont typeface="Calibri" panose="020F0502020204030204" pitchFamily="34" charset="0"/>
              <a:buAutoNum type="arabicPeriod"/>
            </a:pPr>
            <a:endParaRPr lang="zh-CN" altLang="en-US" sz="2000" dirty="0">
              <a:ea typeface="宋体" panose="02010600030101010101" pitchFamily="2" charset="-122"/>
            </a:endParaRPr>
          </a:p>
        </p:txBody>
      </p:sp>
      <p:sp>
        <p:nvSpPr>
          <p:cNvPr id="6" name="灯片编号占位符 1">
            <a:extLst>
              <a:ext uri="{FF2B5EF4-FFF2-40B4-BE49-F238E27FC236}">
                <a16:creationId xmlns:a16="http://schemas.microsoft.com/office/drawing/2014/main" id="{AA584763-B217-DC45-8EB7-6DEA1E84C024}"/>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63</a:t>
            </a:fld>
            <a:endParaRPr lang="en-US" altLang="zh-CN" dirty="0"/>
          </a:p>
        </p:txBody>
      </p:sp>
    </p:spTree>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Footer Placeholder 4">
            <a:extLst>
              <a:ext uri="{FF2B5EF4-FFF2-40B4-BE49-F238E27FC236}">
                <a16:creationId xmlns:a16="http://schemas.microsoft.com/office/drawing/2014/main" id="{F5407D3F-DAA3-3E45-821A-73726042DE59}"/>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12643" name="Rectangle 2">
            <a:extLst>
              <a:ext uri="{FF2B5EF4-FFF2-40B4-BE49-F238E27FC236}">
                <a16:creationId xmlns:a16="http://schemas.microsoft.com/office/drawing/2014/main" id="{E22D7C41-05F8-154B-83A9-14E459A1F8D6}"/>
              </a:ext>
            </a:extLst>
          </p:cNvPr>
          <p:cNvSpPr>
            <a:spLocks noGrp="1" noChangeArrowheads="1"/>
          </p:cNvSpPr>
          <p:nvPr>
            <p:ph type="title"/>
          </p:nvPr>
        </p:nvSpPr>
        <p:spPr>
          <a:xfrm>
            <a:off x="838200" y="152400"/>
            <a:ext cx="4191000" cy="1295400"/>
          </a:xfrm>
        </p:spPr>
        <p:txBody>
          <a:bodyPr/>
          <a:lstStyle/>
          <a:p>
            <a:pPr eaLnBrk="1" hangingPunct="1"/>
            <a:r>
              <a:rPr lang="en-US" altLang="zh-CN" sz="3200" b="0" dirty="0">
                <a:ea typeface="宋体" panose="02010600030101010101" pitchFamily="2" charset="-122"/>
              </a:rPr>
              <a:t>4.5.4.</a:t>
            </a:r>
            <a:r>
              <a:rPr lang="en-US" altLang="zh-CN" sz="3200" dirty="0">
                <a:ea typeface="宋体" panose="02010600030101010101" pitchFamily="2" charset="-122"/>
              </a:rPr>
              <a:t> The Rectifier</a:t>
            </a:r>
            <a:br>
              <a:rPr lang="en-US" altLang="zh-CN" sz="3200" dirty="0">
                <a:ea typeface="宋体" panose="02010600030101010101" pitchFamily="2" charset="-122"/>
              </a:rPr>
            </a:br>
            <a:r>
              <a:rPr lang="en-US" altLang="zh-CN" sz="3200" dirty="0">
                <a:ea typeface="宋体" panose="02010600030101010101" pitchFamily="2" charset="-122"/>
              </a:rPr>
              <a:t>with a Filter Capacitor</a:t>
            </a:r>
            <a:br>
              <a:rPr lang="en-US" altLang="zh-CN" sz="3200" dirty="0">
                <a:ea typeface="宋体" panose="02010600030101010101" pitchFamily="2" charset="-122"/>
              </a:rPr>
            </a:br>
            <a:r>
              <a:rPr lang="zh-CN" altLang="en-US" sz="3200" dirty="0">
                <a:ea typeface="宋体" panose="02010600030101010101" pitchFamily="2" charset="-122"/>
              </a:rPr>
              <a:t>滤波电容</a:t>
            </a:r>
            <a:endParaRPr lang="en-US" altLang="zh-CN" sz="3200" dirty="0">
              <a:ea typeface="宋体" panose="02010600030101010101" pitchFamily="2" charset="-122"/>
            </a:endParaRPr>
          </a:p>
        </p:txBody>
      </p:sp>
      <p:sp>
        <p:nvSpPr>
          <p:cNvPr id="112644" name="Rectangle 3">
            <a:extLst>
              <a:ext uri="{FF2B5EF4-FFF2-40B4-BE49-F238E27FC236}">
                <a16:creationId xmlns:a16="http://schemas.microsoft.com/office/drawing/2014/main" id="{E2091D3F-F1B7-1143-ACAD-411239D56F67}"/>
              </a:ext>
            </a:extLst>
          </p:cNvPr>
          <p:cNvSpPr>
            <a:spLocks noGrp="1" noChangeArrowheads="1"/>
          </p:cNvSpPr>
          <p:nvPr>
            <p:ph type="body" sz="half" idx="1"/>
          </p:nvPr>
        </p:nvSpPr>
        <p:spPr/>
        <p:txBody>
          <a:bodyPr/>
          <a:lstStyle/>
          <a:p>
            <a:pPr eaLnBrk="1" hangingPunct="1"/>
            <a:r>
              <a:rPr lang="en-US" altLang="zh-CN" sz="3200">
                <a:ea typeface="宋体" panose="02010600030101010101" pitchFamily="2" charset="-122"/>
              </a:rPr>
              <a:t>Pulsating nature of rectifier output makes </a:t>
            </a:r>
            <a:r>
              <a:rPr lang="en-US" altLang="zh-CN" sz="3200">
                <a:solidFill>
                  <a:srgbClr val="FF0000"/>
                </a:solidFill>
                <a:ea typeface="宋体" panose="02010600030101010101" pitchFamily="2" charset="-122"/>
              </a:rPr>
              <a:t>unreliable dc supply.</a:t>
            </a:r>
          </a:p>
          <a:p>
            <a:pPr eaLnBrk="1" hangingPunct="1"/>
            <a:r>
              <a:rPr lang="en-US" altLang="zh-CN" sz="3200">
                <a:ea typeface="宋体" panose="02010600030101010101" pitchFamily="2" charset="-122"/>
              </a:rPr>
              <a:t>As such, a </a:t>
            </a:r>
            <a:r>
              <a:rPr lang="en-US" altLang="zh-CN" sz="3200" b="1">
                <a:solidFill>
                  <a:srgbClr val="3333FF"/>
                </a:solidFill>
                <a:ea typeface="宋体" panose="02010600030101010101" pitchFamily="2" charset="-122"/>
              </a:rPr>
              <a:t>filter capacitor</a:t>
            </a:r>
            <a:r>
              <a:rPr lang="en-US" altLang="zh-CN" sz="3200">
                <a:ea typeface="宋体" panose="02010600030101010101" pitchFamily="2" charset="-122"/>
              </a:rPr>
              <a:t> is employed to remove ripple.</a:t>
            </a:r>
          </a:p>
        </p:txBody>
      </p:sp>
      <p:sp>
        <p:nvSpPr>
          <p:cNvPr id="112645" name="Rectangle 4">
            <a:extLst>
              <a:ext uri="{FF2B5EF4-FFF2-40B4-BE49-F238E27FC236}">
                <a16:creationId xmlns:a16="http://schemas.microsoft.com/office/drawing/2014/main" id="{BCB15CFA-A2AA-9340-B8D4-38D142D05C3A}"/>
              </a:ext>
            </a:extLst>
          </p:cNvPr>
          <p:cNvSpPr>
            <a:spLocks noGrp="1" noChangeArrowheads="1"/>
          </p:cNvSpPr>
          <p:nvPr>
            <p:ph type="body" sz="half" idx="2"/>
          </p:nvPr>
        </p:nvSpPr>
        <p:spPr/>
        <p:txBody>
          <a:bodyPr/>
          <a:lstStyle/>
          <a:p>
            <a:pPr eaLnBrk="1" hangingPunct="1"/>
            <a:endParaRPr lang="zh-CN" altLang="zh-CN" sz="2000">
              <a:ea typeface="宋体" panose="02010600030101010101" pitchFamily="2" charset="-122"/>
            </a:endParaRPr>
          </a:p>
        </p:txBody>
      </p:sp>
      <p:sp>
        <p:nvSpPr>
          <p:cNvPr id="112646" name="Rectangle 2">
            <a:extLst>
              <a:ext uri="{FF2B5EF4-FFF2-40B4-BE49-F238E27FC236}">
                <a16:creationId xmlns:a16="http://schemas.microsoft.com/office/drawing/2014/main" id="{E8FE4A1B-C10D-7649-BBDA-6127C4DA3B60}"/>
              </a:ext>
            </a:extLst>
          </p:cNvPr>
          <p:cNvSpPr>
            <a:spLocks noChangeArrowheads="1"/>
          </p:cNvSpPr>
          <p:nvPr/>
        </p:nvSpPr>
        <p:spPr bwMode="auto">
          <a:xfrm>
            <a:off x="304800" y="5486400"/>
            <a:ext cx="8534400" cy="1187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4.24: (a) </a:t>
            </a:r>
            <a:r>
              <a:rPr lang="en-US" altLang="zh-CN">
                <a:ea typeface="宋体" panose="02010600030101010101" pitchFamily="2" charset="-122"/>
              </a:rPr>
              <a:t>A simple circuit used to illustrate the effect of a filter capacitor. </a:t>
            </a:r>
            <a:r>
              <a:rPr lang="en-US" altLang="zh-CN" b="1">
                <a:ea typeface="宋体" panose="02010600030101010101" pitchFamily="2" charset="-122"/>
              </a:rPr>
              <a:t>(b) </a:t>
            </a:r>
            <a:r>
              <a:rPr lang="en-US" altLang="zh-CN">
                <a:ea typeface="宋体" panose="02010600030101010101" pitchFamily="2" charset="-122"/>
              </a:rPr>
              <a:t>input and output waveforms assuming an ideal diode.</a:t>
            </a:r>
          </a:p>
        </p:txBody>
      </p:sp>
      <p:pic>
        <p:nvPicPr>
          <p:cNvPr id="112647" name="Picture 6">
            <a:extLst>
              <a:ext uri="{FF2B5EF4-FFF2-40B4-BE49-F238E27FC236}">
                <a16:creationId xmlns:a16="http://schemas.microsoft.com/office/drawing/2014/main" id="{010768EC-51B3-4A41-AC9C-E69FB3D982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524000"/>
            <a:ext cx="4306888" cy="390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灯片编号占位符 1">
            <a:extLst>
              <a:ext uri="{FF2B5EF4-FFF2-40B4-BE49-F238E27FC236}">
                <a16:creationId xmlns:a16="http://schemas.microsoft.com/office/drawing/2014/main" id="{CCF4FEA3-FCE6-CD4C-AC84-7D27B5F1ACFA}"/>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64</a:t>
            </a:fld>
            <a:endParaRPr lang="en-US" altLang="zh-CN" dirty="0"/>
          </a:p>
        </p:txBody>
      </p:sp>
    </p:spTree>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Footer Placeholder 4">
            <a:extLst>
              <a:ext uri="{FF2B5EF4-FFF2-40B4-BE49-F238E27FC236}">
                <a16:creationId xmlns:a16="http://schemas.microsoft.com/office/drawing/2014/main" id="{2D57E8B1-FC78-B84B-9345-CC7A417ED1A7}"/>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14691" name="Rectangle 2">
            <a:extLst>
              <a:ext uri="{FF2B5EF4-FFF2-40B4-BE49-F238E27FC236}">
                <a16:creationId xmlns:a16="http://schemas.microsoft.com/office/drawing/2014/main" id="{95938D65-9B50-204F-A011-FC826458628A}"/>
              </a:ext>
            </a:extLst>
          </p:cNvPr>
          <p:cNvSpPr>
            <a:spLocks noGrp="1" noChangeArrowheads="1"/>
          </p:cNvSpPr>
          <p:nvPr>
            <p:ph type="title"/>
          </p:nvPr>
        </p:nvSpPr>
        <p:spPr>
          <a:xfrm>
            <a:off x="838200" y="152400"/>
            <a:ext cx="4191000" cy="1295400"/>
          </a:xfrm>
        </p:spPr>
        <p:txBody>
          <a:bodyPr/>
          <a:lstStyle/>
          <a:p>
            <a:pPr eaLnBrk="1" hangingPunct="1"/>
            <a:r>
              <a:rPr lang="en-US" altLang="zh-CN" sz="3200" b="0">
                <a:ea typeface="宋体" panose="02010600030101010101" pitchFamily="2" charset="-122"/>
              </a:rPr>
              <a:t>4.5.4.</a:t>
            </a:r>
            <a:r>
              <a:rPr lang="en-US" altLang="zh-CN" sz="3200">
                <a:ea typeface="宋体" panose="02010600030101010101" pitchFamily="2" charset="-122"/>
              </a:rPr>
              <a:t> The Rectifier</a:t>
            </a:r>
            <a:br>
              <a:rPr lang="en-US" altLang="zh-CN" sz="3200">
                <a:ea typeface="宋体" panose="02010600030101010101" pitchFamily="2" charset="-122"/>
              </a:rPr>
            </a:br>
            <a:r>
              <a:rPr lang="en-US" altLang="zh-CN" sz="3200">
                <a:ea typeface="宋体" panose="02010600030101010101" pitchFamily="2" charset="-122"/>
              </a:rPr>
              <a:t>with a Filter Capacitor</a:t>
            </a:r>
          </a:p>
        </p:txBody>
      </p:sp>
      <p:sp>
        <p:nvSpPr>
          <p:cNvPr id="114692" name="Rectangle 3">
            <a:extLst>
              <a:ext uri="{FF2B5EF4-FFF2-40B4-BE49-F238E27FC236}">
                <a16:creationId xmlns:a16="http://schemas.microsoft.com/office/drawing/2014/main" id="{B18D70C3-9846-7447-AB13-52F1CE982FA8}"/>
              </a:ext>
            </a:extLst>
          </p:cNvPr>
          <p:cNvSpPr>
            <a:spLocks noGrp="1" noChangeArrowheads="1"/>
          </p:cNvSpPr>
          <p:nvPr>
            <p:ph type="body" sz="half" idx="1"/>
          </p:nvPr>
        </p:nvSpPr>
        <p:spPr/>
        <p:txBody>
          <a:bodyPr/>
          <a:lstStyle/>
          <a:p>
            <a:pPr eaLnBrk="1" hangingPunct="1">
              <a:lnSpc>
                <a:spcPct val="90000"/>
              </a:lnSpc>
            </a:pPr>
            <a:r>
              <a:rPr lang="en-US" altLang="zh-CN" sz="2400" b="1">
                <a:ea typeface="宋体" panose="02010600030101010101" pitchFamily="2" charset="-122"/>
              </a:rPr>
              <a:t>step #1: </a:t>
            </a:r>
            <a:r>
              <a:rPr lang="en-US" altLang="zh-CN" sz="2400">
                <a:ea typeface="宋体" panose="02010600030101010101" pitchFamily="2" charset="-122"/>
              </a:rPr>
              <a:t>source voltage is positive, diode is forward biased,</a:t>
            </a:r>
            <a:r>
              <a:rPr lang="en-US" altLang="zh-CN" sz="2400">
                <a:solidFill>
                  <a:srgbClr val="3333FF"/>
                </a:solidFill>
                <a:ea typeface="宋体" panose="02010600030101010101" pitchFamily="2" charset="-122"/>
              </a:rPr>
              <a:t> </a:t>
            </a:r>
            <a:r>
              <a:rPr lang="en-US" altLang="zh-CN" sz="2400">
                <a:solidFill>
                  <a:srgbClr val="FF0000"/>
                </a:solidFill>
                <a:ea typeface="宋体" panose="02010600030101010101" pitchFamily="2" charset="-122"/>
              </a:rPr>
              <a:t>capacitor charges.</a:t>
            </a:r>
          </a:p>
          <a:p>
            <a:pPr eaLnBrk="1" hangingPunct="1">
              <a:lnSpc>
                <a:spcPct val="90000"/>
              </a:lnSpc>
            </a:pPr>
            <a:r>
              <a:rPr lang="en-US" altLang="zh-CN" sz="2400" b="1">
                <a:ea typeface="宋体" panose="02010600030101010101" pitchFamily="2" charset="-122"/>
              </a:rPr>
              <a:t>step #2: </a:t>
            </a:r>
            <a:r>
              <a:rPr lang="en-US" altLang="zh-CN" sz="2400">
                <a:ea typeface="宋体" panose="02010600030101010101" pitchFamily="2" charset="-122"/>
              </a:rPr>
              <a:t>source voltage is reverse, diode is reverse-biased (blocking), </a:t>
            </a:r>
            <a:r>
              <a:rPr lang="en-US" altLang="zh-CN" sz="2400">
                <a:solidFill>
                  <a:srgbClr val="FF0000"/>
                </a:solidFill>
                <a:ea typeface="宋体" panose="02010600030101010101" pitchFamily="2" charset="-122"/>
              </a:rPr>
              <a:t>capacitor cannot discharge.</a:t>
            </a:r>
          </a:p>
          <a:p>
            <a:pPr eaLnBrk="1" hangingPunct="1">
              <a:lnSpc>
                <a:spcPct val="90000"/>
              </a:lnSpc>
            </a:pPr>
            <a:r>
              <a:rPr lang="en-US" altLang="zh-CN" sz="2400" b="1">
                <a:ea typeface="宋体" panose="02010600030101010101" pitchFamily="2" charset="-122"/>
              </a:rPr>
              <a:t>step #3: </a:t>
            </a:r>
            <a:r>
              <a:rPr lang="en-US" altLang="zh-CN" sz="2400">
                <a:ea typeface="宋体" panose="02010600030101010101" pitchFamily="2" charset="-122"/>
              </a:rPr>
              <a:t>source voltage is positive, diode is forward biased, </a:t>
            </a:r>
            <a:r>
              <a:rPr lang="en-US" altLang="zh-CN" sz="2400">
                <a:solidFill>
                  <a:srgbClr val="FF0000"/>
                </a:solidFill>
                <a:ea typeface="宋体" panose="02010600030101010101" pitchFamily="2" charset="-122"/>
              </a:rPr>
              <a:t>capacitor charges (maintains voltage).</a:t>
            </a:r>
          </a:p>
        </p:txBody>
      </p:sp>
      <p:sp>
        <p:nvSpPr>
          <p:cNvPr id="114693" name="Rectangle 2">
            <a:extLst>
              <a:ext uri="{FF2B5EF4-FFF2-40B4-BE49-F238E27FC236}">
                <a16:creationId xmlns:a16="http://schemas.microsoft.com/office/drawing/2014/main" id="{1C0AC79A-393E-F343-BEC1-604139673895}"/>
              </a:ext>
            </a:extLst>
          </p:cNvPr>
          <p:cNvSpPr>
            <a:spLocks noChangeArrowheads="1"/>
          </p:cNvSpPr>
          <p:nvPr/>
        </p:nvSpPr>
        <p:spPr bwMode="auto">
          <a:xfrm>
            <a:off x="304800" y="6134100"/>
            <a:ext cx="8534400" cy="495300"/>
          </a:xfrm>
          <a:prstGeom prst="rect">
            <a:avLst/>
          </a:prstGeom>
          <a:solidFill>
            <a:schemeClr val="bg1"/>
          </a:solidFill>
          <a:ln w="38100">
            <a:solidFill>
              <a:schemeClr val="bg1"/>
            </a:solidFill>
            <a:miter lim="800000"/>
            <a:headEnd/>
            <a:tailEnd/>
          </a:ln>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4.24 (a) </a:t>
            </a:r>
            <a:r>
              <a:rPr lang="en-US" altLang="zh-CN">
                <a:ea typeface="宋体" panose="02010600030101010101" pitchFamily="2" charset="-122"/>
              </a:rPr>
              <a:t>A simple circuit used to illustrate the effect…</a:t>
            </a:r>
          </a:p>
        </p:txBody>
      </p:sp>
      <p:pic>
        <p:nvPicPr>
          <p:cNvPr id="2" name="图片 1">
            <a:extLst>
              <a:ext uri="{FF2B5EF4-FFF2-40B4-BE49-F238E27FC236}">
                <a16:creationId xmlns:a16="http://schemas.microsoft.com/office/drawing/2014/main" id="{D7E6B7EE-1A28-4643-AE0B-F73AA3D72C74}"/>
              </a:ext>
            </a:extLst>
          </p:cNvPr>
          <p:cNvPicPr>
            <a:picLocks noChangeAspect="1"/>
          </p:cNvPicPr>
          <p:nvPr/>
        </p:nvPicPr>
        <p:blipFill>
          <a:blip r:embed="rId2"/>
          <a:stretch>
            <a:fillRect/>
          </a:stretch>
        </p:blipFill>
        <p:spPr>
          <a:xfrm>
            <a:off x="4105093" y="1524000"/>
            <a:ext cx="5018854" cy="4267200"/>
          </a:xfrm>
          <a:prstGeom prst="rect">
            <a:avLst/>
          </a:prstGeom>
        </p:spPr>
      </p:pic>
      <p:sp>
        <p:nvSpPr>
          <p:cNvPr id="3" name="文本框 2">
            <a:extLst>
              <a:ext uri="{FF2B5EF4-FFF2-40B4-BE49-F238E27FC236}">
                <a16:creationId xmlns:a16="http://schemas.microsoft.com/office/drawing/2014/main" id="{D4AFC3E2-130B-8440-AD35-90E53C280D03}"/>
              </a:ext>
            </a:extLst>
          </p:cNvPr>
          <p:cNvSpPr txBox="1"/>
          <p:nvPr/>
        </p:nvSpPr>
        <p:spPr>
          <a:xfrm>
            <a:off x="4170602" y="3733800"/>
            <a:ext cx="574196" cy="338554"/>
          </a:xfrm>
          <a:prstGeom prst="rect">
            <a:avLst/>
          </a:prstGeom>
          <a:noFill/>
        </p:spPr>
        <p:txBody>
          <a:bodyPr wrap="none" rtlCol="0">
            <a:spAutoFit/>
          </a:bodyPr>
          <a:lstStyle/>
          <a:p>
            <a:r>
              <a:rPr kumimoji="1" lang="en-US" altLang="zh-CN" dirty="0">
                <a:solidFill>
                  <a:srgbClr val="C00000"/>
                </a:solidFill>
              </a:rPr>
              <a:t>D</a:t>
            </a:r>
            <a:r>
              <a:rPr kumimoji="1" lang="zh-CN" altLang="en-US" dirty="0">
                <a:solidFill>
                  <a:srgbClr val="C00000"/>
                </a:solidFill>
              </a:rPr>
              <a:t> </a:t>
            </a:r>
            <a:r>
              <a:rPr kumimoji="1" lang="en-US" altLang="zh-CN" dirty="0">
                <a:solidFill>
                  <a:srgbClr val="C00000"/>
                </a:solidFill>
              </a:rPr>
              <a:t>on</a:t>
            </a:r>
            <a:endParaRPr kumimoji="1" lang="zh-CN" altLang="en-US" dirty="0">
              <a:solidFill>
                <a:srgbClr val="C00000"/>
              </a:solidFill>
            </a:endParaRPr>
          </a:p>
        </p:txBody>
      </p:sp>
      <p:cxnSp>
        <p:nvCxnSpPr>
          <p:cNvPr id="5" name="直线箭头连接符 4">
            <a:extLst>
              <a:ext uri="{FF2B5EF4-FFF2-40B4-BE49-F238E27FC236}">
                <a16:creationId xmlns:a16="http://schemas.microsoft.com/office/drawing/2014/main" id="{81238EEE-7636-C440-B4F3-52E228EBB44A}"/>
              </a:ext>
            </a:extLst>
          </p:cNvPr>
          <p:cNvCxnSpPr/>
          <p:nvPr/>
        </p:nvCxnSpPr>
        <p:spPr bwMode="auto">
          <a:xfrm>
            <a:off x="4648200" y="4029141"/>
            <a:ext cx="228600" cy="148690"/>
          </a:xfrm>
          <a:prstGeom prst="straightConnector1">
            <a:avLst/>
          </a:prstGeom>
          <a:solidFill>
            <a:schemeClr val="accent1"/>
          </a:solidFill>
          <a:ln w="9525"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文本框 10">
            <a:extLst>
              <a:ext uri="{FF2B5EF4-FFF2-40B4-BE49-F238E27FC236}">
                <a16:creationId xmlns:a16="http://schemas.microsoft.com/office/drawing/2014/main" id="{6CA2370F-0772-D547-9266-E271DB99CDB5}"/>
              </a:ext>
            </a:extLst>
          </p:cNvPr>
          <p:cNvSpPr txBox="1"/>
          <p:nvPr/>
        </p:nvSpPr>
        <p:spPr>
          <a:xfrm>
            <a:off x="5410200" y="3090446"/>
            <a:ext cx="589841" cy="338554"/>
          </a:xfrm>
          <a:prstGeom prst="rect">
            <a:avLst/>
          </a:prstGeom>
          <a:noFill/>
        </p:spPr>
        <p:txBody>
          <a:bodyPr wrap="none" rtlCol="0">
            <a:spAutoFit/>
          </a:bodyPr>
          <a:lstStyle/>
          <a:p>
            <a:r>
              <a:rPr kumimoji="1" lang="en-US" altLang="zh-CN" dirty="0">
                <a:solidFill>
                  <a:srgbClr val="C00000"/>
                </a:solidFill>
              </a:rPr>
              <a:t>D</a:t>
            </a:r>
            <a:r>
              <a:rPr kumimoji="1" lang="zh-CN" altLang="en-US" dirty="0">
                <a:solidFill>
                  <a:srgbClr val="C00000"/>
                </a:solidFill>
              </a:rPr>
              <a:t> </a:t>
            </a:r>
            <a:r>
              <a:rPr kumimoji="1" lang="en-US" altLang="zh-CN" dirty="0">
                <a:solidFill>
                  <a:srgbClr val="C00000"/>
                </a:solidFill>
              </a:rPr>
              <a:t>off</a:t>
            </a:r>
            <a:endParaRPr kumimoji="1" lang="zh-CN" altLang="en-US" dirty="0">
              <a:solidFill>
                <a:srgbClr val="C00000"/>
              </a:solidFill>
            </a:endParaRPr>
          </a:p>
        </p:txBody>
      </p:sp>
      <p:cxnSp>
        <p:nvCxnSpPr>
          <p:cNvPr id="13" name="直线箭头连接符 12">
            <a:extLst>
              <a:ext uri="{FF2B5EF4-FFF2-40B4-BE49-F238E27FC236}">
                <a16:creationId xmlns:a16="http://schemas.microsoft.com/office/drawing/2014/main" id="{2BB1C400-16DB-BC44-96BF-8218DA88DED9}"/>
              </a:ext>
            </a:extLst>
          </p:cNvPr>
          <p:cNvCxnSpPr>
            <a:stCxn id="11" idx="2"/>
          </p:cNvCxnSpPr>
          <p:nvPr/>
        </p:nvCxnSpPr>
        <p:spPr bwMode="auto">
          <a:xfrm flipH="1">
            <a:off x="5410200" y="3429000"/>
            <a:ext cx="294921" cy="228600"/>
          </a:xfrm>
          <a:prstGeom prst="straightConnector1">
            <a:avLst/>
          </a:prstGeom>
          <a:solidFill>
            <a:schemeClr val="accent1"/>
          </a:solidFill>
          <a:ln w="9525"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文本框 9">
            <a:extLst>
              <a:ext uri="{FF2B5EF4-FFF2-40B4-BE49-F238E27FC236}">
                <a16:creationId xmlns:a16="http://schemas.microsoft.com/office/drawing/2014/main" id="{9C93CF6F-0FCC-F849-9966-D6371B418E31}"/>
              </a:ext>
            </a:extLst>
          </p:cNvPr>
          <p:cNvSpPr txBox="1"/>
          <p:nvPr/>
        </p:nvSpPr>
        <p:spPr>
          <a:xfrm>
            <a:off x="4960430" y="3374023"/>
            <a:ext cx="309700" cy="338554"/>
          </a:xfrm>
          <a:prstGeom prst="rect">
            <a:avLst/>
          </a:prstGeom>
          <a:noFill/>
        </p:spPr>
        <p:txBody>
          <a:bodyPr wrap="none" rtlCol="0">
            <a:spAutoFit/>
          </a:bodyPr>
          <a:lstStyle/>
          <a:p>
            <a:r>
              <a:rPr kumimoji="1" lang="en-US" altLang="zh-CN" b="1" dirty="0">
                <a:solidFill>
                  <a:srgbClr val="0432FF"/>
                </a:solidFill>
              </a:rPr>
              <a:t>A</a:t>
            </a:r>
            <a:endParaRPr kumimoji="1" lang="zh-CN" altLang="en-US" b="1" dirty="0">
              <a:solidFill>
                <a:srgbClr val="0432FF"/>
              </a:solidFill>
            </a:endParaRPr>
          </a:p>
        </p:txBody>
      </p:sp>
      <p:sp>
        <p:nvSpPr>
          <p:cNvPr id="18" name="灯片编号占位符 1">
            <a:extLst>
              <a:ext uri="{FF2B5EF4-FFF2-40B4-BE49-F238E27FC236}">
                <a16:creationId xmlns:a16="http://schemas.microsoft.com/office/drawing/2014/main" id="{99AAB5E1-3894-4A4B-A65D-496CA54EAA4A}"/>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65</a:t>
            </a:fld>
            <a:endParaRPr lang="en-US" altLang="zh-CN" dirty="0"/>
          </a:p>
        </p:txBody>
      </p:sp>
    </p:spTree>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Footer Placeholder 3">
            <a:extLst>
              <a:ext uri="{FF2B5EF4-FFF2-40B4-BE49-F238E27FC236}">
                <a16:creationId xmlns:a16="http://schemas.microsoft.com/office/drawing/2014/main" id="{533821B1-794E-2C48-B772-1A0130980BFF}"/>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15715" name="Rectangle 2">
            <a:extLst>
              <a:ext uri="{FF2B5EF4-FFF2-40B4-BE49-F238E27FC236}">
                <a16:creationId xmlns:a16="http://schemas.microsoft.com/office/drawing/2014/main" id="{05874388-7A49-3042-9DAE-580E32F63A5F}"/>
              </a:ext>
            </a:extLst>
          </p:cNvPr>
          <p:cNvSpPr>
            <a:spLocks noGrp="1" noChangeArrowheads="1"/>
          </p:cNvSpPr>
          <p:nvPr>
            <p:ph type="title"/>
          </p:nvPr>
        </p:nvSpPr>
        <p:spPr>
          <a:xfrm>
            <a:off x="838200" y="152400"/>
            <a:ext cx="4038600" cy="1295400"/>
          </a:xfrm>
        </p:spPr>
        <p:txBody>
          <a:bodyPr/>
          <a:lstStyle/>
          <a:p>
            <a:pPr eaLnBrk="1" hangingPunct="1"/>
            <a:r>
              <a:rPr lang="en-US" altLang="zh-CN" sz="3200" b="0">
                <a:ea typeface="宋体" panose="02010600030101010101" pitchFamily="2" charset="-122"/>
              </a:rPr>
              <a:t>4.5.4.</a:t>
            </a:r>
            <a:r>
              <a:rPr lang="en-US" altLang="zh-CN" sz="3200">
                <a:ea typeface="宋体" panose="02010600030101010101" pitchFamily="2" charset="-122"/>
              </a:rPr>
              <a:t> The Rectifier</a:t>
            </a:r>
            <a:br>
              <a:rPr lang="en-US" altLang="zh-CN" sz="3200">
                <a:ea typeface="宋体" panose="02010600030101010101" pitchFamily="2" charset="-122"/>
              </a:rPr>
            </a:br>
            <a:r>
              <a:rPr lang="en-US" altLang="zh-CN" sz="3200">
                <a:ea typeface="宋体" panose="02010600030101010101" pitchFamily="2" charset="-122"/>
              </a:rPr>
              <a:t>with a Filter Capacitor</a:t>
            </a:r>
          </a:p>
        </p:txBody>
      </p:sp>
      <p:sp>
        <p:nvSpPr>
          <p:cNvPr id="115716" name="Rectangle 3">
            <a:extLst>
              <a:ext uri="{FF2B5EF4-FFF2-40B4-BE49-F238E27FC236}">
                <a16:creationId xmlns:a16="http://schemas.microsoft.com/office/drawing/2014/main" id="{A3BADD54-E7B2-B941-A0AE-48D2E50AFC64}"/>
              </a:ext>
            </a:extLst>
          </p:cNvPr>
          <p:cNvSpPr>
            <a:spLocks noGrp="1" noChangeArrowheads="1"/>
          </p:cNvSpPr>
          <p:nvPr>
            <p:ph type="body" idx="1"/>
          </p:nvPr>
        </p:nvSpPr>
        <p:spPr/>
        <p:txBody>
          <a:bodyPr/>
          <a:lstStyle/>
          <a:p>
            <a:pPr eaLnBrk="1" hangingPunct="1"/>
            <a:r>
              <a:rPr lang="en-US" altLang="zh-CN" sz="3200" b="1">
                <a:solidFill>
                  <a:srgbClr val="FF0000"/>
                </a:solidFill>
                <a:ea typeface="宋体" panose="02010600030101010101" pitchFamily="2" charset="-122"/>
              </a:rPr>
              <a:t>Q: </a:t>
            </a:r>
            <a:r>
              <a:rPr lang="en-US" altLang="zh-CN" sz="3200">
                <a:ea typeface="宋体" panose="02010600030101010101" pitchFamily="2" charset="-122"/>
              </a:rPr>
              <a:t>Why is this example </a:t>
            </a:r>
            <a:r>
              <a:rPr lang="en-US" altLang="zh-CN" sz="3200">
                <a:solidFill>
                  <a:srgbClr val="FF0000"/>
                </a:solidFill>
                <a:ea typeface="宋体" panose="02010600030101010101" pitchFamily="2" charset="-122"/>
              </a:rPr>
              <a:t>unrealistic</a:t>
            </a:r>
            <a:r>
              <a:rPr lang="en-US" altLang="zh-CN" sz="3200">
                <a:ea typeface="宋体" panose="02010600030101010101" pitchFamily="2" charset="-122"/>
              </a:rPr>
              <a:t>?</a:t>
            </a:r>
          </a:p>
          <a:p>
            <a:pPr lvl="1" eaLnBrk="1" hangingPunct="1"/>
            <a:r>
              <a:rPr lang="en-US" altLang="zh-CN" sz="3200" b="1">
                <a:solidFill>
                  <a:srgbClr val="008000"/>
                </a:solidFill>
                <a:ea typeface="宋体" panose="02010600030101010101" pitchFamily="2" charset="-122"/>
              </a:rPr>
              <a:t>A: </a:t>
            </a:r>
            <a:r>
              <a:rPr lang="en-US" altLang="zh-CN" sz="3200">
                <a:ea typeface="宋体" panose="02010600030101010101" pitchFamily="2" charset="-122"/>
              </a:rPr>
              <a:t>Because for any </a:t>
            </a:r>
            <a:r>
              <a:rPr lang="en-US" altLang="zh-CN" sz="3200">
                <a:solidFill>
                  <a:srgbClr val="FF0000"/>
                </a:solidFill>
                <a:ea typeface="宋体" panose="02010600030101010101" pitchFamily="2" charset="-122"/>
              </a:rPr>
              <a:t>practical application</a:t>
            </a:r>
            <a:r>
              <a:rPr lang="en-US" altLang="zh-CN" sz="3200">
                <a:ea typeface="宋体" panose="02010600030101010101" pitchFamily="2" charset="-122"/>
              </a:rPr>
              <a:t>, the converter would supply a load (which in turn provides a path for capacitor discharging).</a:t>
            </a:r>
          </a:p>
        </p:txBody>
      </p:sp>
      <p:sp>
        <p:nvSpPr>
          <p:cNvPr id="5" name="灯片编号占位符 1">
            <a:extLst>
              <a:ext uri="{FF2B5EF4-FFF2-40B4-BE49-F238E27FC236}">
                <a16:creationId xmlns:a16="http://schemas.microsoft.com/office/drawing/2014/main" id="{C8451C73-26D3-8D49-A754-A1CC9FCA90B0}"/>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66</a:t>
            </a:fld>
            <a:endParaRPr lang="en-US" altLang="zh-CN" dirty="0"/>
          </a:p>
        </p:txBody>
      </p:sp>
    </p:spTree>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Footer Placeholder 4">
            <a:extLst>
              <a:ext uri="{FF2B5EF4-FFF2-40B4-BE49-F238E27FC236}">
                <a16:creationId xmlns:a16="http://schemas.microsoft.com/office/drawing/2014/main" id="{2F9A58B8-B327-2641-86EA-714F88C4050E}"/>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16739" name="Rectangle 2">
            <a:extLst>
              <a:ext uri="{FF2B5EF4-FFF2-40B4-BE49-F238E27FC236}">
                <a16:creationId xmlns:a16="http://schemas.microsoft.com/office/drawing/2014/main" id="{3742EAB1-6329-A849-A2D8-3B726BBAE391}"/>
              </a:ext>
            </a:extLst>
          </p:cNvPr>
          <p:cNvSpPr>
            <a:spLocks noGrp="1" noChangeArrowheads="1"/>
          </p:cNvSpPr>
          <p:nvPr>
            <p:ph type="title"/>
          </p:nvPr>
        </p:nvSpPr>
        <p:spPr>
          <a:xfrm>
            <a:off x="838200" y="152400"/>
            <a:ext cx="4038600" cy="1295400"/>
          </a:xfrm>
        </p:spPr>
        <p:txBody>
          <a:bodyPr/>
          <a:lstStyle/>
          <a:p>
            <a:pPr eaLnBrk="1" hangingPunct="1"/>
            <a:r>
              <a:rPr lang="en-US" altLang="zh-CN" sz="3200" b="0">
                <a:ea typeface="宋体" panose="02010600030101010101" pitchFamily="2" charset="-122"/>
              </a:rPr>
              <a:t>4.5.4.</a:t>
            </a:r>
            <a:r>
              <a:rPr lang="en-US" altLang="zh-CN" sz="3200">
                <a:ea typeface="宋体" panose="02010600030101010101" pitchFamily="2" charset="-122"/>
              </a:rPr>
              <a:t> The Rectifier</a:t>
            </a:r>
            <a:br>
              <a:rPr lang="en-US" altLang="zh-CN" sz="3200">
                <a:ea typeface="宋体" panose="02010600030101010101" pitchFamily="2" charset="-122"/>
              </a:rPr>
            </a:br>
            <a:r>
              <a:rPr lang="en-US" altLang="zh-CN" sz="3200">
                <a:ea typeface="宋体" panose="02010600030101010101" pitchFamily="2" charset="-122"/>
              </a:rPr>
              <a:t>with a Filter Capacitor</a:t>
            </a:r>
          </a:p>
        </p:txBody>
      </p:sp>
      <p:sp>
        <p:nvSpPr>
          <p:cNvPr id="116740" name="Rectangle 3">
            <a:extLst>
              <a:ext uri="{FF2B5EF4-FFF2-40B4-BE49-F238E27FC236}">
                <a16:creationId xmlns:a16="http://schemas.microsoft.com/office/drawing/2014/main" id="{B1057FAE-F1CA-904A-B0B6-5B6E0991D0B0}"/>
              </a:ext>
            </a:extLst>
          </p:cNvPr>
          <p:cNvSpPr>
            <a:spLocks noGrp="1" noChangeArrowheads="1"/>
          </p:cNvSpPr>
          <p:nvPr>
            <p:ph type="body" sz="half" idx="1"/>
          </p:nvPr>
        </p:nvSpPr>
        <p:spPr>
          <a:xfrm>
            <a:off x="152400" y="2057400"/>
            <a:ext cx="4305300" cy="4800600"/>
          </a:xfrm>
          <a:solidFill>
            <a:schemeClr val="bg1"/>
          </a:solidFill>
        </p:spPr>
        <p:txBody>
          <a:bodyPr/>
          <a:lstStyle/>
          <a:p>
            <a:pPr eaLnBrk="1" hangingPunct="1"/>
            <a:r>
              <a:rPr lang="en-US" altLang="zh-CN" sz="3200" b="1">
                <a:solidFill>
                  <a:srgbClr val="FF0000"/>
                </a:solidFill>
                <a:ea typeface="宋体" panose="02010600030101010101" pitchFamily="2" charset="-122"/>
              </a:rPr>
              <a:t>Q:</a:t>
            </a:r>
            <a:r>
              <a:rPr lang="en-US" altLang="zh-CN" sz="3200">
                <a:ea typeface="宋体" panose="02010600030101010101" pitchFamily="2" charset="-122"/>
              </a:rPr>
              <a:t> What happens when </a:t>
            </a:r>
            <a:r>
              <a:rPr lang="en-US" altLang="zh-CN" sz="3200" b="1">
                <a:solidFill>
                  <a:srgbClr val="3333FF"/>
                </a:solidFill>
                <a:ea typeface="宋体" panose="02010600030101010101" pitchFamily="2" charset="-122"/>
              </a:rPr>
              <a:t>load resistor</a:t>
            </a:r>
            <a:r>
              <a:rPr lang="en-US" altLang="zh-CN" sz="3200">
                <a:ea typeface="宋体" panose="02010600030101010101" pitchFamily="2" charset="-122"/>
              </a:rPr>
              <a:t> is placed in parallel with capacitor? </a:t>
            </a:r>
          </a:p>
          <a:p>
            <a:pPr lvl="1" eaLnBrk="1" hangingPunct="1"/>
            <a:r>
              <a:rPr lang="en-US" altLang="zh-CN" sz="3200" b="1">
                <a:solidFill>
                  <a:srgbClr val="008000"/>
                </a:solidFill>
                <a:ea typeface="宋体" panose="02010600030101010101" pitchFamily="2" charset="-122"/>
              </a:rPr>
              <a:t>A: </a:t>
            </a:r>
            <a:r>
              <a:rPr lang="en-US" altLang="zh-CN" sz="3200">
                <a:ea typeface="宋体" panose="02010600030101010101" pitchFamily="2" charset="-122"/>
              </a:rPr>
              <a:t>One must now consider the </a:t>
            </a:r>
            <a:r>
              <a:rPr lang="en-US" altLang="zh-CN" sz="3200">
                <a:solidFill>
                  <a:srgbClr val="FF0000"/>
                </a:solidFill>
                <a:ea typeface="宋体" panose="02010600030101010101" pitchFamily="2" charset="-122"/>
              </a:rPr>
              <a:t>discharging of capacitor across load.</a:t>
            </a:r>
          </a:p>
        </p:txBody>
      </p:sp>
      <p:pic>
        <p:nvPicPr>
          <p:cNvPr id="116741" name="Picture 5">
            <a:extLst>
              <a:ext uri="{FF2B5EF4-FFF2-40B4-BE49-F238E27FC236}">
                <a16:creationId xmlns:a16="http://schemas.microsoft.com/office/drawing/2014/main" id="{B108F063-F291-1241-A469-2977AAC7EB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667000"/>
            <a:ext cx="43434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灯片编号占位符 1">
            <a:extLst>
              <a:ext uri="{FF2B5EF4-FFF2-40B4-BE49-F238E27FC236}">
                <a16:creationId xmlns:a16="http://schemas.microsoft.com/office/drawing/2014/main" id="{A335E9F7-EC80-6842-B267-0A60C11DBAF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67</a:t>
            </a:fld>
            <a:endParaRPr lang="en-US" altLang="zh-CN" dirty="0"/>
          </a:p>
        </p:txBody>
      </p:sp>
    </p:spTree>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Footer Placeholder 4">
            <a:extLst>
              <a:ext uri="{FF2B5EF4-FFF2-40B4-BE49-F238E27FC236}">
                <a16:creationId xmlns:a16="http://schemas.microsoft.com/office/drawing/2014/main" id="{60A2E21C-9ED6-124D-9915-39FAD6191FD8}"/>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17763" name="Rectangle 2">
            <a:extLst>
              <a:ext uri="{FF2B5EF4-FFF2-40B4-BE49-F238E27FC236}">
                <a16:creationId xmlns:a16="http://schemas.microsoft.com/office/drawing/2014/main" id="{B1108560-17EF-7A4F-8821-714093909A8F}"/>
              </a:ext>
            </a:extLst>
          </p:cNvPr>
          <p:cNvSpPr>
            <a:spLocks noGrp="1" noChangeArrowheads="1"/>
          </p:cNvSpPr>
          <p:nvPr>
            <p:ph type="title"/>
          </p:nvPr>
        </p:nvSpPr>
        <p:spPr>
          <a:xfrm>
            <a:off x="838200" y="152400"/>
            <a:ext cx="4038600" cy="1295400"/>
          </a:xfrm>
        </p:spPr>
        <p:txBody>
          <a:bodyPr/>
          <a:lstStyle/>
          <a:p>
            <a:pPr eaLnBrk="1" hangingPunct="1"/>
            <a:r>
              <a:rPr lang="en-US" altLang="zh-CN" sz="3200" b="0">
                <a:ea typeface="宋体" panose="02010600030101010101" pitchFamily="2" charset="-122"/>
              </a:rPr>
              <a:t>4.5.4.</a:t>
            </a:r>
            <a:r>
              <a:rPr lang="en-US" altLang="zh-CN" sz="3200">
                <a:ea typeface="宋体" panose="02010600030101010101" pitchFamily="2" charset="-122"/>
              </a:rPr>
              <a:t> The Rectifier</a:t>
            </a:r>
            <a:br>
              <a:rPr lang="en-US" altLang="zh-CN" sz="3200">
                <a:ea typeface="宋体" panose="02010600030101010101" pitchFamily="2" charset="-122"/>
              </a:rPr>
            </a:br>
            <a:r>
              <a:rPr lang="en-US" altLang="zh-CN" sz="3200">
                <a:ea typeface="宋体" panose="02010600030101010101" pitchFamily="2" charset="-122"/>
              </a:rPr>
              <a:t>with a Filter Capacitor</a:t>
            </a:r>
          </a:p>
        </p:txBody>
      </p:sp>
      <p:sp>
        <p:nvSpPr>
          <p:cNvPr id="117764" name="Rectangle 3">
            <a:extLst>
              <a:ext uri="{FF2B5EF4-FFF2-40B4-BE49-F238E27FC236}">
                <a16:creationId xmlns:a16="http://schemas.microsoft.com/office/drawing/2014/main" id="{EB16340F-4B23-D14C-AF2C-D555E27D54CE}"/>
              </a:ext>
            </a:extLst>
          </p:cNvPr>
          <p:cNvSpPr>
            <a:spLocks noGrp="1" noChangeArrowheads="1"/>
          </p:cNvSpPr>
          <p:nvPr>
            <p:ph type="body" sz="half" idx="1"/>
          </p:nvPr>
        </p:nvSpPr>
        <p:spPr/>
        <p:txBody>
          <a:bodyPr/>
          <a:lstStyle/>
          <a:p>
            <a:pPr eaLnBrk="1" hangingPunct="1"/>
            <a:r>
              <a:rPr lang="en-US" altLang="zh-CN" sz="2800">
                <a:ea typeface="宋体" panose="02010600030101010101" pitchFamily="2" charset="-122"/>
              </a:rPr>
              <a:t>The textbook outlines how </a:t>
            </a:r>
            <a:r>
              <a:rPr lang="en-US" altLang="zh-CN" sz="2800" b="1">
                <a:solidFill>
                  <a:srgbClr val="3333FF"/>
                </a:solidFill>
                <a:ea typeface="宋体" panose="02010600030101010101" pitchFamily="2" charset="-122"/>
              </a:rPr>
              <a:t>Laplace Transform </a:t>
            </a:r>
            <a:r>
              <a:rPr lang="en-US" altLang="zh-CN" sz="2800">
                <a:ea typeface="宋体" panose="02010600030101010101" pitchFamily="2" charset="-122"/>
              </a:rPr>
              <a:t>may be used to define behavior below.</a:t>
            </a:r>
          </a:p>
        </p:txBody>
      </p:sp>
      <p:pic>
        <p:nvPicPr>
          <p:cNvPr id="117765" name="Picture 5">
            <a:extLst>
              <a:ext uri="{FF2B5EF4-FFF2-40B4-BE49-F238E27FC236}">
                <a16:creationId xmlns:a16="http://schemas.microsoft.com/office/drawing/2014/main" id="{139E6179-4EF3-5C4B-8B5A-5EE6B90F6A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9325" y="3505200"/>
            <a:ext cx="4003675"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6" name="Text Box 6">
            <a:extLst>
              <a:ext uri="{FF2B5EF4-FFF2-40B4-BE49-F238E27FC236}">
                <a16:creationId xmlns:a16="http://schemas.microsoft.com/office/drawing/2014/main" id="{3C144CA0-5A7F-BB44-8B7B-A6D66DE19FE4}"/>
              </a:ext>
            </a:extLst>
          </p:cNvPr>
          <p:cNvSpPr txBox="1">
            <a:spLocks noChangeArrowheads="1"/>
          </p:cNvSpPr>
          <p:nvPr/>
        </p:nvSpPr>
        <p:spPr bwMode="auto">
          <a:xfrm>
            <a:off x="5562600" y="5943600"/>
            <a:ext cx="2590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sz="3000">
                <a:solidFill>
                  <a:srgbClr val="FF0000"/>
                </a:solidFill>
                <a:ea typeface="宋体" panose="02010600030101010101" pitchFamily="2" charset="-122"/>
              </a:rPr>
              <a:t>circuit state #2</a:t>
            </a:r>
          </a:p>
        </p:txBody>
      </p:sp>
      <p:sp>
        <p:nvSpPr>
          <p:cNvPr id="117767" name="Rectangle 7">
            <a:extLst>
              <a:ext uri="{FF2B5EF4-FFF2-40B4-BE49-F238E27FC236}">
                <a16:creationId xmlns:a16="http://schemas.microsoft.com/office/drawing/2014/main" id="{B674AF3A-36FA-1D49-8A58-9FDE79D7E5A7}"/>
              </a:ext>
            </a:extLst>
          </p:cNvPr>
          <p:cNvSpPr>
            <a:spLocks noChangeArrowheads="1"/>
          </p:cNvSpPr>
          <p:nvPr/>
        </p:nvSpPr>
        <p:spPr bwMode="auto">
          <a:xfrm>
            <a:off x="4572000" y="3581400"/>
            <a:ext cx="2057400" cy="2362200"/>
          </a:xfrm>
          <a:prstGeom prst="rect">
            <a:avLst/>
          </a:prstGeom>
          <a:solidFill>
            <a:schemeClr val="bg1">
              <a:alpha val="89803"/>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pic>
        <p:nvPicPr>
          <p:cNvPr id="117768" name="Picture 8">
            <a:extLst>
              <a:ext uri="{FF2B5EF4-FFF2-40B4-BE49-F238E27FC236}">
                <a16:creationId xmlns:a16="http://schemas.microsoft.com/office/drawing/2014/main" id="{10BEF5D6-1FE8-0146-B217-8A92693E5B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8850" y="400050"/>
            <a:ext cx="3994150"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9" name="Text Box 9">
            <a:extLst>
              <a:ext uri="{FF2B5EF4-FFF2-40B4-BE49-F238E27FC236}">
                <a16:creationId xmlns:a16="http://schemas.microsoft.com/office/drawing/2014/main" id="{0CE95A58-471C-6445-9260-43EF6F5593A9}"/>
              </a:ext>
            </a:extLst>
          </p:cNvPr>
          <p:cNvSpPr txBox="1">
            <a:spLocks noChangeArrowheads="1"/>
          </p:cNvSpPr>
          <p:nvPr/>
        </p:nvSpPr>
        <p:spPr bwMode="auto">
          <a:xfrm>
            <a:off x="5562600" y="2895600"/>
            <a:ext cx="2590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sz="3000">
                <a:solidFill>
                  <a:srgbClr val="FF0000"/>
                </a:solidFill>
                <a:ea typeface="宋体" panose="02010600030101010101" pitchFamily="2" charset="-122"/>
              </a:rPr>
              <a:t>circuit state #1</a:t>
            </a:r>
          </a:p>
        </p:txBody>
      </p:sp>
      <p:sp>
        <p:nvSpPr>
          <p:cNvPr id="117770" name="Rectangle 12">
            <a:extLst>
              <a:ext uri="{FF2B5EF4-FFF2-40B4-BE49-F238E27FC236}">
                <a16:creationId xmlns:a16="http://schemas.microsoft.com/office/drawing/2014/main" id="{FF658728-770F-5C4E-896E-78B8466CD6DF}"/>
              </a:ext>
            </a:extLst>
          </p:cNvPr>
          <p:cNvSpPr>
            <a:spLocks noChangeArrowheads="1"/>
          </p:cNvSpPr>
          <p:nvPr/>
        </p:nvSpPr>
        <p:spPr bwMode="auto">
          <a:xfrm>
            <a:off x="0" y="6096000"/>
            <a:ext cx="4572000" cy="762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graphicFrame>
        <p:nvGraphicFramePr>
          <p:cNvPr id="117771" name="Object 4">
            <a:extLst>
              <a:ext uri="{FF2B5EF4-FFF2-40B4-BE49-F238E27FC236}">
                <a16:creationId xmlns:a16="http://schemas.microsoft.com/office/drawing/2014/main" id="{0099171D-DC8F-0849-9ABC-8C782790492B}"/>
              </a:ext>
            </a:extLst>
          </p:cNvPr>
          <p:cNvGraphicFramePr>
            <a:graphicFrameLocks noGrp="1" noChangeAspect="1"/>
          </p:cNvGraphicFramePr>
          <p:nvPr>
            <p:ph sz="half" idx="2"/>
          </p:nvPr>
        </p:nvGraphicFramePr>
        <p:xfrm>
          <a:off x="1022350" y="4114800"/>
          <a:ext cx="2559050" cy="2238375"/>
        </p:xfrm>
        <a:graphic>
          <a:graphicData uri="http://schemas.openxmlformats.org/presentationml/2006/ole">
            <mc:AlternateContent xmlns:mc="http://schemas.openxmlformats.org/markup-compatibility/2006">
              <mc:Choice xmlns:v="urn:schemas-microsoft-com:vml" Requires="v">
                <p:oleObj name="Equation" r:id="rId4" imgW="21069300" imgH="18427700" progId="Equation.DSMT4">
                  <p:embed/>
                </p:oleObj>
              </mc:Choice>
              <mc:Fallback>
                <p:oleObj name="Equation" r:id="rId4" imgW="21069300" imgH="1842770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350" y="4114800"/>
                        <a:ext cx="2559050" cy="223837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76200" cmpd="sng">
                            <a:solidFill>
                              <a:srgbClr val="FFFFC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22378" name="Line 10">
            <a:extLst>
              <a:ext uri="{FF2B5EF4-FFF2-40B4-BE49-F238E27FC236}">
                <a16:creationId xmlns:a16="http://schemas.microsoft.com/office/drawing/2014/main" id="{11C6F8A6-031D-1048-AB1A-9A5F88222F40}"/>
              </a:ext>
            </a:extLst>
          </p:cNvPr>
          <p:cNvSpPr>
            <a:spLocks noChangeShapeType="1"/>
          </p:cNvSpPr>
          <p:nvPr/>
        </p:nvSpPr>
        <p:spPr bwMode="auto">
          <a:xfrm flipV="1">
            <a:off x="3581400" y="2286000"/>
            <a:ext cx="1447800" cy="25146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22379" name="Line 11">
            <a:extLst>
              <a:ext uri="{FF2B5EF4-FFF2-40B4-BE49-F238E27FC236}">
                <a16:creationId xmlns:a16="http://schemas.microsoft.com/office/drawing/2014/main" id="{536E2924-4108-A84E-837F-6F0D0E24259E}"/>
              </a:ext>
            </a:extLst>
          </p:cNvPr>
          <p:cNvSpPr>
            <a:spLocks noChangeShapeType="1"/>
          </p:cNvSpPr>
          <p:nvPr/>
        </p:nvSpPr>
        <p:spPr bwMode="auto">
          <a:xfrm flipV="1">
            <a:off x="3505200" y="5029200"/>
            <a:ext cx="2971800" cy="4572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7774" name="Rectangle 13">
            <a:extLst>
              <a:ext uri="{FF2B5EF4-FFF2-40B4-BE49-F238E27FC236}">
                <a16:creationId xmlns:a16="http://schemas.microsoft.com/office/drawing/2014/main" id="{F41D4CB5-2B6E-5E4D-A5E9-BE2A875A20BD}"/>
              </a:ext>
            </a:extLst>
          </p:cNvPr>
          <p:cNvSpPr>
            <a:spLocks noChangeArrowheads="1"/>
          </p:cNvSpPr>
          <p:nvPr/>
        </p:nvSpPr>
        <p:spPr bwMode="auto">
          <a:xfrm>
            <a:off x="6629400" y="3886200"/>
            <a:ext cx="381000" cy="381000"/>
          </a:xfrm>
          <a:prstGeom prst="rect">
            <a:avLst/>
          </a:prstGeom>
          <a:solidFill>
            <a:schemeClr val="bg1">
              <a:alpha val="89803"/>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17775" name="Rectangle 14">
            <a:extLst>
              <a:ext uri="{FF2B5EF4-FFF2-40B4-BE49-F238E27FC236}">
                <a16:creationId xmlns:a16="http://schemas.microsoft.com/office/drawing/2014/main" id="{A672FDB9-A219-6F48-82FA-261E22EC3D7A}"/>
              </a:ext>
            </a:extLst>
          </p:cNvPr>
          <p:cNvSpPr>
            <a:spLocks noChangeArrowheads="1"/>
          </p:cNvSpPr>
          <p:nvPr/>
        </p:nvSpPr>
        <p:spPr bwMode="auto">
          <a:xfrm>
            <a:off x="6629400" y="5638800"/>
            <a:ext cx="381000" cy="381000"/>
          </a:xfrm>
          <a:prstGeom prst="rect">
            <a:avLst/>
          </a:prstGeom>
          <a:solidFill>
            <a:schemeClr val="bg1">
              <a:alpha val="89803"/>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6" name="灯片编号占位符 1">
            <a:extLst>
              <a:ext uri="{FF2B5EF4-FFF2-40B4-BE49-F238E27FC236}">
                <a16:creationId xmlns:a16="http://schemas.microsoft.com/office/drawing/2014/main" id="{29A27430-9AA6-E340-A913-BBA37EA957CA}"/>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68</a:t>
            </a:fld>
            <a:endParaRPr lang="en-US" altLang="zh-CN"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722378"/>
                                        </p:tgtEl>
                                        <p:attrNameLst>
                                          <p:attrName>style.visibility</p:attrName>
                                        </p:attrNameLst>
                                      </p:cBhvr>
                                      <p:to>
                                        <p:strVal val="visible"/>
                                      </p:to>
                                    </p:set>
                                    <p:animEffect transition="in" filter="fade">
                                      <p:cBhvr>
                                        <p:cTn id="7" dur="1000"/>
                                        <p:tgtEl>
                                          <p:spTgt spid="1722378"/>
                                        </p:tgtEl>
                                      </p:cBhvr>
                                    </p:animEffect>
                                  </p:childTnLst>
                                </p:cTn>
                              </p:par>
                            </p:childTnLst>
                          </p:cTn>
                        </p:par>
                        <p:par>
                          <p:cTn id="8" fill="hold" nodeType="afterGroup">
                            <p:stCondLst>
                              <p:cond delay="1000"/>
                            </p:stCondLst>
                            <p:childTnLst>
                              <p:par>
                                <p:cTn id="9" presetID="10" presetClass="exit" presetSubtype="0" fill="hold" nodeType="afterEffect">
                                  <p:stCondLst>
                                    <p:cond delay="0"/>
                                  </p:stCondLst>
                                  <p:childTnLst>
                                    <p:animEffect transition="out" filter="fade">
                                      <p:cBhvr>
                                        <p:cTn id="10" dur="1000"/>
                                        <p:tgtEl>
                                          <p:spTgt spid="1722378"/>
                                        </p:tgtEl>
                                      </p:cBhvr>
                                    </p:animEffect>
                                    <p:set>
                                      <p:cBhvr>
                                        <p:cTn id="11" dur="1" fill="hold">
                                          <p:stCondLst>
                                            <p:cond delay="999"/>
                                          </p:stCondLst>
                                        </p:cTn>
                                        <p:tgtEl>
                                          <p:spTgt spid="1722378"/>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1722379"/>
                                        </p:tgtEl>
                                        <p:attrNameLst>
                                          <p:attrName>style.visibility</p:attrName>
                                        </p:attrNameLst>
                                      </p:cBhvr>
                                      <p:to>
                                        <p:strVal val="visible"/>
                                      </p:to>
                                    </p:set>
                                    <p:animEffect transition="in" filter="fade">
                                      <p:cBhvr>
                                        <p:cTn id="14" dur="1000"/>
                                        <p:tgtEl>
                                          <p:spTgt spid="1722379"/>
                                        </p:tgtEl>
                                      </p:cBhvr>
                                    </p:animEffect>
                                  </p:childTnLst>
                                </p:cTn>
                              </p:par>
                            </p:childTnLst>
                          </p:cTn>
                        </p:par>
                        <p:par>
                          <p:cTn id="15" fill="hold" nodeType="afterGroup">
                            <p:stCondLst>
                              <p:cond delay="2000"/>
                            </p:stCondLst>
                            <p:childTnLst>
                              <p:par>
                                <p:cTn id="16" presetID="10" presetClass="exit" presetSubtype="0" fill="hold" nodeType="afterEffect">
                                  <p:stCondLst>
                                    <p:cond delay="0"/>
                                  </p:stCondLst>
                                  <p:childTnLst>
                                    <p:animEffect transition="out" filter="fade">
                                      <p:cBhvr>
                                        <p:cTn id="17" dur="1000"/>
                                        <p:tgtEl>
                                          <p:spTgt spid="1722379"/>
                                        </p:tgtEl>
                                      </p:cBhvr>
                                    </p:animEffect>
                                    <p:set>
                                      <p:cBhvr>
                                        <p:cTn id="18" dur="1" fill="hold">
                                          <p:stCondLst>
                                            <p:cond delay="999"/>
                                          </p:stCondLst>
                                        </p:cTn>
                                        <p:tgtEl>
                                          <p:spTgt spid="1722379"/>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1722378"/>
                                        </p:tgtEl>
                                        <p:attrNameLst>
                                          <p:attrName>style.visibility</p:attrName>
                                        </p:attrNameLst>
                                      </p:cBhvr>
                                      <p:to>
                                        <p:strVal val="visible"/>
                                      </p:to>
                                    </p:set>
                                    <p:animEffect transition="in" filter="fade">
                                      <p:cBhvr>
                                        <p:cTn id="21" dur="1000"/>
                                        <p:tgtEl>
                                          <p:spTgt spid="1722378"/>
                                        </p:tgtEl>
                                      </p:cBhvr>
                                    </p:animEffect>
                                  </p:childTnLst>
                                </p:cTn>
                              </p:par>
                            </p:childTnLst>
                          </p:cTn>
                        </p:par>
                        <p:par>
                          <p:cTn id="22" fill="hold" nodeType="afterGroup">
                            <p:stCondLst>
                              <p:cond delay="3000"/>
                            </p:stCondLst>
                            <p:childTnLst>
                              <p:par>
                                <p:cTn id="23" presetID="10" presetClass="exit" presetSubtype="0" fill="hold" nodeType="afterEffect">
                                  <p:stCondLst>
                                    <p:cond delay="0"/>
                                  </p:stCondLst>
                                  <p:childTnLst>
                                    <p:animEffect transition="out" filter="fade">
                                      <p:cBhvr>
                                        <p:cTn id="24" dur="1000"/>
                                        <p:tgtEl>
                                          <p:spTgt spid="1722378"/>
                                        </p:tgtEl>
                                      </p:cBhvr>
                                    </p:animEffect>
                                    <p:set>
                                      <p:cBhvr>
                                        <p:cTn id="25" dur="1" fill="hold">
                                          <p:stCondLst>
                                            <p:cond delay="999"/>
                                          </p:stCondLst>
                                        </p:cTn>
                                        <p:tgtEl>
                                          <p:spTgt spid="1722378"/>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722379"/>
                                        </p:tgtEl>
                                        <p:attrNameLst>
                                          <p:attrName>style.visibility</p:attrName>
                                        </p:attrNameLst>
                                      </p:cBhvr>
                                      <p:to>
                                        <p:strVal val="visible"/>
                                      </p:to>
                                    </p:set>
                                    <p:animEffect transition="in" filter="fade">
                                      <p:cBhvr>
                                        <p:cTn id="28" dur="1000"/>
                                        <p:tgtEl>
                                          <p:spTgt spid="1722379"/>
                                        </p:tgtEl>
                                      </p:cBhvr>
                                    </p:animEffect>
                                  </p:childTnLst>
                                </p:cTn>
                              </p:par>
                            </p:childTnLst>
                          </p:cTn>
                        </p:par>
                        <p:par>
                          <p:cTn id="29" fill="hold" nodeType="afterGroup">
                            <p:stCondLst>
                              <p:cond delay="4000"/>
                            </p:stCondLst>
                            <p:childTnLst>
                              <p:par>
                                <p:cTn id="30" presetID="10" presetClass="exit" presetSubtype="0" fill="hold" nodeType="afterEffect">
                                  <p:stCondLst>
                                    <p:cond delay="0"/>
                                  </p:stCondLst>
                                  <p:childTnLst>
                                    <p:animEffect transition="out" filter="fade">
                                      <p:cBhvr>
                                        <p:cTn id="31" dur="1000"/>
                                        <p:tgtEl>
                                          <p:spTgt spid="1722379"/>
                                        </p:tgtEl>
                                      </p:cBhvr>
                                    </p:animEffect>
                                    <p:set>
                                      <p:cBhvr>
                                        <p:cTn id="32" dur="1" fill="hold">
                                          <p:stCondLst>
                                            <p:cond delay="999"/>
                                          </p:stCondLst>
                                        </p:cTn>
                                        <p:tgtEl>
                                          <p:spTgt spid="1722379"/>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1722378"/>
                                        </p:tgtEl>
                                        <p:attrNameLst>
                                          <p:attrName>style.visibility</p:attrName>
                                        </p:attrNameLst>
                                      </p:cBhvr>
                                      <p:to>
                                        <p:strVal val="visible"/>
                                      </p:to>
                                    </p:set>
                                    <p:animEffect transition="in" filter="fade">
                                      <p:cBhvr>
                                        <p:cTn id="35" dur="1000"/>
                                        <p:tgtEl>
                                          <p:spTgt spid="1722378"/>
                                        </p:tgtEl>
                                      </p:cBhvr>
                                    </p:animEffect>
                                  </p:childTnLst>
                                </p:cTn>
                              </p:par>
                            </p:childTnLst>
                          </p:cTn>
                        </p:par>
                        <p:par>
                          <p:cTn id="36" fill="hold" nodeType="afterGroup">
                            <p:stCondLst>
                              <p:cond delay="5000"/>
                            </p:stCondLst>
                            <p:childTnLst>
                              <p:par>
                                <p:cTn id="37" presetID="10" presetClass="entr" presetSubtype="0" fill="hold" nodeType="afterEffect">
                                  <p:stCondLst>
                                    <p:cond delay="0"/>
                                  </p:stCondLst>
                                  <p:childTnLst>
                                    <p:set>
                                      <p:cBhvr>
                                        <p:cTn id="38" dur="1" fill="hold">
                                          <p:stCondLst>
                                            <p:cond delay="0"/>
                                          </p:stCondLst>
                                        </p:cTn>
                                        <p:tgtEl>
                                          <p:spTgt spid="1722379"/>
                                        </p:tgtEl>
                                        <p:attrNameLst>
                                          <p:attrName>style.visibility</p:attrName>
                                        </p:attrNameLst>
                                      </p:cBhvr>
                                      <p:to>
                                        <p:strVal val="visible"/>
                                      </p:to>
                                    </p:set>
                                    <p:animEffect transition="in" filter="fade">
                                      <p:cBhvr>
                                        <p:cTn id="39" dur="1000"/>
                                        <p:tgtEl>
                                          <p:spTgt spid="17223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Footer Placeholder 3">
            <a:extLst>
              <a:ext uri="{FF2B5EF4-FFF2-40B4-BE49-F238E27FC236}">
                <a16:creationId xmlns:a16="http://schemas.microsoft.com/office/drawing/2014/main" id="{ADD454A1-0C24-CB4A-AA50-0427DFA84429}"/>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26979" name="Rectangle 2">
            <a:extLst>
              <a:ext uri="{FF2B5EF4-FFF2-40B4-BE49-F238E27FC236}">
                <a16:creationId xmlns:a16="http://schemas.microsoft.com/office/drawing/2014/main" id="{9F6FF3E0-8C3B-F543-8882-774EDB67DE59}"/>
              </a:ext>
            </a:extLst>
          </p:cNvPr>
          <p:cNvSpPr>
            <a:spLocks noGrp="1" noChangeArrowheads="1"/>
          </p:cNvSpPr>
          <p:nvPr>
            <p:ph type="title"/>
          </p:nvPr>
        </p:nvSpPr>
        <p:spPr/>
        <p:txBody>
          <a:bodyPr/>
          <a:lstStyle/>
          <a:p>
            <a:pPr eaLnBrk="1" hangingPunct="1"/>
            <a:endParaRPr lang="zh-CN" altLang="zh-CN">
              <a:ea typeface="宋体" panose="02010600030101010101" pitchFamily="2" charset="-122"/>
            </a:endParaRPr>
          </a:p>
        </p:txBody>
      </p:sp>
      <p:sp>
        <p:nvSpPr>
          <p:cNvPr id="126980" name="Rectangle 3">
            <a:extLst>
              <a:ext uri="{FF2B5EF4-FFF2-40B4-BE49-F238E27FC236}">
                <a16:creationId xmlns:a16="http://schemas.microsoft.com/office/drawing/2014/main" id="{79B8D59F-F6D0-5A49-A4E6-9DBB571CC799}"/>
              </a:ext>
            </a:extLst>
          </p:cNvPr>
          <p:cNvSpPr>
            <a:spLocks noChangeArrowheads="1"/>
          </p:cNvSpPr>
          <p:nvPr/>
        </p:nvSpPr>
        <p:spPr bwMode="auto">
          <a:xfrm>
            <a:off x="0" y="0"/>
            <a:ext cx="9144000" cy="6858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pic>
        <p:nvPicPr>
          <p:cNvPr id="126981" name="Picture 4" descr="se04F25">
            <a:extLst>
              <a:ext uri="{FF2B5EF4-FFF2-40B4-BE49-F238E27FC236}">
                <a16:creationId xmlns:a16="http://schemas.microsoft.com/office/drawing/2014/main" id="{B453B04E-943E-794B-A0DA-4B2396EF83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8697913" cy="528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6982" name="Object 6">
            <a:extLst>
              <a:ext uri="{FF2B5EF4-FFF2-40B4-BE49-F238E27FC236}">
                <a16:creationId xmlns:a16="http://schemas.microsoft.com/office/drawing/2014/main" id="{E95ECCB1-32BF-6944-91ED-6F68A8239C83}"/>
              </a:ext>
            </a:extLst>
          </p:cNvPr>
          <p:cNvGraphicFramePr>
            <a:graphicFrameLocks noGrp="1" noChangeAspect="1"/>
          </p:cNvGraphicFramePr>
          <p:nvPr>
            <p:ph idx="1"/>
          </p:nvPr>
        </p:nvGraphicFramePr>
        <p:xfrm>
          <a:off x="187325" y="152400"/>
          <a:ext cx="2632075" cy="2403475"/>
        </p:xfrm>
        <a:graphic>
          <a:graphicData uri="http://schemas.openxmlformats.org/presentationml/2006/ole">
            <mc:AlternateContent xmlns:mc="http://schemas.openxmlformats.org/markup-compatibility/2006">
              <mc:Choice xmlns:v="urn:schemas-microsoft-com:vml" Requires="v">
                <p:oleObj name="Equation" r:id="rId4" imgW="20193000" imgH="18427700" progId="Equation.DSMT4">
                  <p:embed/>
                </p:oleObj>
              </mc:Choice>
              <mc:Fallback>
                <p:oleObj name="Equation" r:id="rId4" imgW="20193000" imgH="18427700" progId="Equation.DSMT4">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5" y="152400"/>
                        <a:ext cx="2632075" cy="240347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76200" cmpd="sng">
                            <a:solidFill>
                              <a:srgbClr val="FFFFC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24423" name="Rectangle 7">
            <a:extLst>
              <a:ext uri="{FF2B5EF4-FFF2-40B4-BE49-F238E27FC236}">
                <a16:creationId xmlns:a16="http://schemas.microsoft.com/office/drawing/2014/main" id="{6E0E80BB-7269-A444-987E-29200A6828FE}"/>
              </a:ext>
            </a:extLst>
          </p:cNvPr>
          <p:cNvSpPr>
            <a:spLocks noChangeArrowheads="1"/>
          </p:cNvSpPr>
          <p:nvPr/>
        </p:nvSpPr>
        <p:spPr bwMode="auto">
          <a:xfrm>
            <a:off x="3810000" y="304800"/>
            <a:ext cx="228600" cy="5105400"/>
          </a:xfrm>
          <a:prstGeom prst="rect">
            <a:avLst/>
          </a:prstGeom>
          <a:solidFill>
            <a:srgbClr val="00FF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724424" name="Rectangle 8">
            <a:extLst>
              <a:ext uri="{FF2B5EF4-FFF2-40B4-BE49-F238E27FC236}">
                <a16:creationId xmlns:a16="http://schemas.microsoft.com/office/drawing/2014/main" id="{1576BF28-BD2C-8D4B-A0D8-D5D8F96D9254}"/>
              </a:ext>
            </a:extLst>
          </p:cNvPr>
          <p:cNvSpPr>
            <a:spLocks noChangeArrowheads="1"/>
          </p:cNvSpPr>
          <p:nvPr/>
        </p:nvSpPr>
        <p:spPr bwMode="auto">
          <a:xfrm>
            <a:off x="6096000" y="304800"/>
            <a:ext cx="228600" cy="5105400"/>
          </a:xfrm>
          <a:prstGeom prst="rect">
            <a:avLst/>
          </a:prstGeom>
          <a:solidFill>
            <a:srgbClr val="00FF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724425" name="Rectangle 9">
            <a:extLst>
              <a:ext uri="{FF2B5EF4-FFF2-40B4-BE49-F238E27FC236}">
                <a16:creationId xmlns:a16="http://schemas.microsoft.com/office/drawing/2014/main" id="{391DFCAA-04C0-FA48-8F6F-1E6CBA6EFF32}"/>
              </a:ext>
            </a:extLst>
          </p:cNvPr>
          <p:cNvSpPr>
            <a:spLocks noChangeArrowheads="1"/>
          </p:cNvSpPr>
          <p:nvPr/>
        </p:nvSpPr>
        <p:spPr bwMode="auto">
          <a:xfrm>
            <a:off x="4038600" y="304800"/>
            <a:ext cx="2057400" cy="5105400"/>
          </a:xfrm>
          <a:prstGeom prst="rect">
            <a:avLst/>
          </a:prstGeom>
          <a:solidFill>
            <a:srgbClr val="FF00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724426" name="Rectangle 10">
            <a:extLst>
              <a:ext uri="{FF2B5EF4-FFF2-40B4-BE49-F238E27FC236}">
                <a16:creationId xmlns:a16="http://schemas.microsoft.com/office/drawing/2014/main" id="{AA8535F2-7EC1-2047-B97F-E211C779241F}"/>
              </a:ext>
            </a:extLst>
          </p:cNvPr>
          <p:cNvSpPr>
            <a:spLocks noChangeArrowheads="1"/>
          </p:cNvSpPr>
          <p:nvPr/>
        </p:nvSpPr>
        <p:spPr bwMode="auto">
          <a:xfrm>
            <a:off x="6324600" y="304800"/>
            <a:ext cx="2057400" cy="5105400"/>
          </a:xfrm>
          <a:prstGeom prst="rect">
            <a:avLst/>
          </a:prstGeom>
          <a:solidFill>
            <a:srgbClr val="FF00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724427" name="Rectangle 11">
            <a:extLst>
              <a:ext uri="{FF2B5EF4-FFF2-40B4-BE49-F238E27FC236}">
                <a16:creationId xmlns:a16="http://schemas.microsoft.com/office/drawing/2014/main" id="{59760CBA-4C6F-DC43-8E92-57B66807D24D}"/>
              </a:ext>
            </a:extLst>
          </p:cNvPr>
          <p:cNvSpPr>
            <a:spLocks noChangeArrowheads="1"/>
          </p:cNvSpPr>
          <p:nvPr/>
        </p:nvSpPr>
        <p:spPr bwMode="auto">
          <a:xfrm>
            <a:off x="228600" y="3657600"/>
            <a:ext cx="1219200" cy="1752600"/>
          </a:xfrm>
          <a:prstGeom prst="rect">
            <a:avLst/>
          </a:prstGeom>
          <a:solidFill>
            <a:schemeClr val="bg1">
              <a:alpha val="89803"/>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1724428" name="Line 12">
            <a:extLst>
              <a:ext uri="{FF2B5EF4-FFF2-40B4-BE49-F238E27FC236}">
                <a16:creationId xmlns:a16="http://schemas.microsoft.com/office/drawing/2014/main" id="{FC17893F-5FD8-3E46-8CA3-C1AE19441E77}"/>
              </a:ext>
            </a:extLst>
          </p:cNvPr>
          <p:cNvSpPr>
            <a:spLocks noChangeShapeType="1"/>
          </p:cNvSpPr>
          <p:nvPr/>
        </p:nvSpPr>
        <p:spPr bwMode="auto">
          <a:xfrm>
            <a:off x="2667000" y="914400"/>
            <a:ext cx="1143000" cy="0"/>
          </a:xfrm>
          <a:prstGeom prst="line">
            <a:avLst/>
          </a:prstGeom>
          <a:noFill/>
          <a:ln w="7620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24429" name="Line 13">
            <a:extLst>
              <a:ext uri="{FF2B5EF4-FFF2-40B4-BE49-F238E27FC236}">
                <a16:creationId xmlns:a16="http://schemas.microsoft.com/office/drawing/2014/main" id="{E07489BF-4CBD-FE46-A807-457872AFA5E3}"/>
              </a:ext>
            </a:extLst>
          </p:cNvPr>
          <p:cNvSpPr>
            <a:spLocks noChangeShapeType="1"/>
          </p:cNvSpPr>
          <p:nvPr/>
        </p:nvSpPr>
        <p:spPr bwMode="auto">
          <a:xfrm>
            <a:off x="2895600" y="1905000"/>
            <a:ext cx="1143000" cy="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6990" name="Rectangle 2">
            <a:extLst>
              <a:ext uri="{FF2B5EF4-FFF2-40B4-BE49-F238E27FC236}">
                <a16:creationId xmlns:a16="http://schemas.microsoft.com/office/drawing/2014/main" id="{DB380F81-16D1-9D45-8415-5FEC4062D7CB}"/>
              </a:ext>
            </a:extLst>
          </p:cNvPr>
          <p:cNvSpPr>
            <a:spLocks noChangeArrowheads="1"/>
          </p:cNvSpPr>
          <p:nvPr/>
        </p:nvSpPr>
        <p:spPr bwMode="auto">
          <a:xfrm>
            <a:off x="304800" y="5715000"/>
            <a:ext cx="8534400" cy="860425"/>
          </a:xfrm>
          <a:prstGeom prst="rect">
            <a:avLst/>
          </a:prstGeom>
          <a:solidFill>
            <a:schemeClr val="bg1"/>
          </a:solidFill>
          <a:ln w="38100">
            <a:solidFill>
              <a:schemeClr val="bg1"/>
            </a:solidFill>
            <a:miter lim="800000"/>
            <a:headEnd/>
            <a:tailEnd/>
          </a:ln>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b="1">
                <a:ea typeface="宋体" panose="02010600030101010101" pitchFamily="2" charset="-122"/>
              </a:rPr>
              <a:t>Figure 4.25: </a:t>
            </a:r>
            <a:r>
              <a:rPr lang="en-US" altLang="zh-CN">
                <a:ea typeface="宋体" panose="02010600030101010101" pitchFamily="2" charset="-122"/>
              </a:rPr>
              <a:t>Voltage and Current Waveforms in the Peak Rectifier Circuit WITH </a:t>
            </a:r>
            <a:r>
              <a:rPr lang="en-US" altLang="zh-CN" i="1">
                <a:ea typeface="宋体" panose="02010600030101010101" pitchFamily="2" charset="-122"/>
              </a:rPr>
              <a:t>RC</a:t>
            </a:r>
            <a:r>
              <a:rPr lang="en-US" altLang="zh-CN">
                <a:ea typeface="宋体" panose="02010600030101010101" pitchFamily="2" charset="-122"/>
              </a:rPr>
              <a:t> &gt;&gt; </a:t>
            </a:r>
            <a:r>
              <a:rPr lang="en-US" altLang="zh-CN" i="1">
                <a:ea typeface="宋体" panose="02010600030101010101" pitchFamily="2" charset="-122"/>
              </a:rPr>
              <a:t>T</a:t>
            </a:r>
            <a:r>
              <a:rPr lang="en-US" altLang="zh-CN">
                <a:ea typeface="宋体" panose="02010600030101010101" pitchFamily="2" charset="-122"/>
              </a:rPr>
              <a:t>.  The diode is assumed ideal.</a:t>
            </a:r>
          </a:p>
        </p:txBody>
      </p:sp>
      <p:sp>
        <p:nvSpPr>
          <p:cNvPr id="15" name="灯片编号占位符 1">
            <a:extLst>
              <a:ext uri="{FF2B5EF4-FFF2-40B4-BE49-F238E27FC236}">
                <a16:creationId xmlns:a16="http://schemas.microsoft.com/office/drawing/2014/main" id="{0293A6B9-EFE2-EC49-AF9B-22B3D580DBA9}"/>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69</a:t>
            </a:fld>
            <a:endParaRPr lang="en-US" altLang="zh-CN"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724428"/>
                                        </p:tgtEl>
                                        <p:attrNameLst>
                                          <p:attrName>style.visibility</p:attrName>
                                        </p:attrNameLst>
                                      </p:cBhvr>
                                      <p:to>
                                        <p:strVal val="visible"/>
                                      </p:to>
                                    </p:set>
                                    <p:animEffect transition="in" filter="fade">
                                      <p:cBhvr>
                                        <p:cTn id="7" dur="1000"/>
                                        <p:tgtEl>
                                          <p:spTgt spid="17244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24423"/>
                                        </p:tgtEl>
                                        <p:attrNameLst>
                                          <p:attrName>style.visibility</p:attrName>
                                        </p:attrNameLst>
                                      </p:cBhvr>
                                      <p:to>
                                        <p:strVal val="visible"/>
                                      </p:to>
                                    </p:set>
                                    <p:animEffect transition="in" filter="fade">
                                      <p:cBhvr>
                                        <p:cTn id="10" dur="1000"/>
                                        <p:tgtEl>
                                          <p:spTgt spid="17244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24424"/>
                                        </p:tgtEl>
                                        <p:attrNameLst>
                                          <p:attrName>style.visibility</p:attrName>
                                        </p:attrNameLst>
                                      </p:cBhvr>
                                      <p:to>
                                        <p:strVal val="visible"/>
                                      </p:to>
                                    </p:set>
                                    <p:animEffect transition="in" filter="fade">
                                      <p:cBhvr>
                                        <p:cTn id="13" dur="1000"/>
                                        <p:tgtEl>
                                          <p:spTgt spid="1724424"/>
                                        </p:tgtEl>
                                      </p:cBhvr>
                                    </p:animEffect>
                                  </p:childTnLst>
                                </p:cTn>
                              </p:par>
                            </p:childTnLst>
                          </p:cTn>
                        </p:par>
                        <p:par>
                          <p:cTn id="14" fill="hold" nodeType="afterGroup">
                            <p:stCondLst>
                              <p:cond delay="1000"/>
                            </p:stCondLst>
                            <p:childTnLst>
                              <p:par>
                                <p:cTn id="15" presetID="10" presetClass="exit" presetSubtype="0" fill="hold" nodeType="afterEffect">
                                  <p:stCondLst>
                                    <p:cond delay="1000"/>
                                  </p:stCondLst>
                                  <p:childTnLst>
                                    <p:animEffect transition="out" filter="fade">
                                      <p:cBhvr>
                                        <p:cTn id="16" dur="1000"/>
                                        <p:tgtEl>
                                          <p:spTgt spid="1724428"/>
                                        </p:tgtEl>
                                      </p:cBhvr>
                                    </p:animEffect>
                                    <p:set>
                                      <p:cBhvr>
                                        <p:cTn id="17" dur="1" fill="hold">
                                          <p:stCondLst>
                                            <p:cond delay="999"/>
                                          </p:stCondLst>
                                        </p:cTn>
                                        <p:tgtEl>
                                          <p:spTgt spid="1724428"/>
                                        </p:tgtEl>
                                        <p:attrNameLst>
                                          <p:attrName>style.visibility</p:attrName>
                                        </p:attrNameLst>
                                      </p:cBhvr>
                                      <p:to>
                                        <p:strVal val="hidden"/>
                                      </p:to>
                                    </p:set>
                                  </p:childTnLst>
                                </p:cTn>
                              </p:par>
                              <p:par>
                                <p:cTn id="18" presetID="10" presetClass="exit" presetSubtype="0" fill="hold" grpId="1" nodeType="withEffect">
                                  <p:stCondLst>
                                    <p:cond delay="1000"/>
                                  </p:stCondLst>
                                  <p:childTnLst>
                                    <p:animEffect transition="out" filter="fade">
                                      <p:cBhvr>
                                        <p:cTn id="19" dur="1000"/>
                                        <p:tgtEl>
                                          <p:spTgt spid="1724423"/>
                                        </p:tgtEl>
                                      </p:cBhvr>
                                    </p:animEffect>
                                    <p:set>
                                      <p:cBhvr>
                                        <p:cTn id="20" dur="1" fill="hold">
                                          <p:stCondLst>
                                            <p:cond delay="999"/>
                                          </p:stCondLst>
                                        </p:cTn>
                                        <p:tgtEl>
                                          <p:spTgt spid="1724423"/>
                                        </p:tgtEl>
                                        <p:attrNameLst>
                                          <p:attrName>style.visibility</p:attrName>
                                        </p:attrNameLst>
                                      </p:cBhvr>
                                      <p:to>
                                        <p:strVal val="hidden"/>
                                      </p:to>
                                    </p:set>
                                  </p:childTnLst>
                                </p:cTn>
                              </p:par>
                              <p:par>
                                <p:cTn id="21" presetID="10" presetClass="exit" presetSubtype="0" fill="hold" grpId="1" nodeType="withEffect">
                                  <p:stCondLst>
                                    <p:cond delay="1000"/>
                                  </p:stCondLst>
                                  <p:childTnLst>
                                    <p:animEffect transition="out" filter="fade">
                                      <p:cBhvr>
                                        <p:cTn id="22" dur="1000"/>
                                        <p:tgtEl>
                                          <p:spTgt spid="1724424"/>
                                        </p:tgtEl>
                                      </p:cBhvr>
                                    </p:animEffect>
                                    <p:set>
                                      <p:cBhvr>
                                        <p:cTn id="23" dur="1" fill="hold">
                                          <p:stCondLst>
                                            <p:cond delay="999"/>
                                          </p:stCondLst>
                                        </p:cTn>
                                        <p:tgtEl>
                                          <p:spTgt spid="1724424"/>
                                        </p:tgtEl>
                                        <p:attrNameLst>
                                          <p:attrName>style.visibility</p:attrName>
                                        </p:attrNameLst>
                                      </p:cBhvr>
                                      <p:to>
                                        <p:strVal val="hidden"/>
                                      </p:to>
                                    </p:set>
                                  </p:childTnLst>
                                </p:cTn>
                              </p:par>
                            </p:childTnLst>
                          </p:cTn>
                        </p:par>
                        <p:par>
                          <p:cTn id="24" fill="hold" nodeType="afterGroup">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1724427"/>
                                        </p:tgtEl>
                                        <p:attrNameLst>
                                          <p:attrName>style.visibility</p:attrName>
                                        </p:attrNameLst>
                                      </p:cBhvr>
                                      <p:to>
                                        <p:strVal val="visible"/>
                                      </p:to>
                                    </p:set>
                                    <p:animEffect transition="in" filter="fade">
                                      <p:cBhvr>
                                        <p:cTn id="27" dur="1000"/>
                                        <p:tgtEl>
                                          <p:spTgt spid="172442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24425"/>
                                        </p:tgtEl>
                                        <p:attrNameLst>
                                          <p:attrName>style.visibility</p:attrName>
                                        </p:attrNameLst>
                                      </p:cBhvr>
                                      <p:to>
                                        <p:strVal val="visible"/>
                                      </p:to>
                                    </p:set>
                                    <p:animEffect transition="in" filter="fade">
                                      <p:cBhvr>
                                        <p:cTn id="30" dur="1000"/>
                                        <p:tgtEl>
                                          <p:spTgt spid="172442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24426"/>
                                        </p:tgtEl>
                                        <p:attrNameLst>
                                          <p:attrName>style.visibility</p:attrName>
                                        </p:attrNameLst>
                                      </p:cBhvr>
                                      <p:to>
                                        <p:strVal val="visible"/>
                                      </p:to>
                                    </p:set>
                                    <p:animEffect transition="in" filter="fade">
                                      <p:cBhvr>
                                        <p:cTn id="33" dur="1000"/>
                                        <p:tgtEl>
                                          <p:spTgt spid="1724426"/>
                                        </p:tgtEl>
                                      </p:cBhvr>
                                    </p:animEffect>
                                  </p:childTnLst>
                                </p:cTn>
                              </p:par>
                              <p:par>
                                <p:cTn id="34" presetID="10" presetClass="entr" presetSubtype="0" fill="hold" nodeType="withEffect">
                                  <p:stCondLst>
                                    <p:cond delay="0"/>
                                  </p:stCondLst>
                                  <p:childTnLst>
                                    <p:set>
                                      <p:cBhvr>
                                        <p:cTn id="35" dur="1" fill="hold">
                                          <p:stCondLst>
                                            <p:cond delay="0"/>
                                          </p:stCondLst>
                                        </p:cTn>
                                        <p:tgtEl>
                                          <p:spTgt spid="1724429"/>
                                        </p:tgtEl>
                                        <p:attrNameLst>
                                          <p:attrName>style.visibility</p:attrName>
                                        </p:attrNameLst>
                                      </p:cBhvr>
                                      <p:to>
                                        <p:strVal val="visible"/>
                                      </p:to>
                                    </p:set>
                                    <p:animEffect transition="in" filter="fade">
                                      <p:cBhvr>
                                        <p:cTn id="36" dur="1000"/>
                                        <p:tgtEl>
                                          <p:spTgt spid="1724429"/>
                                        </p:tgtEl>
                                      </p:cBhvr>
                                    </p:animEffect>
                                  </p:childTnLst>
                                </p:cTn>
                              </p:par>
                            </p:childTnLst>
                          </p:cTn>
                        </p:par>
                        <p:par>
                          <p:cTn id="37" fill="hold" nodeType="afterGroup">
                            <p:stCondLst>
                              <p:cond delay="4000"/>
                            </p:stCondLst>
                            <p:childTnLst>
                              <p:par>
                                <p:cTn id="38" presetID="10" presetClass="exit" presetSubtype="0" fill="hold" grpId="1" nodeType="afterEffect">
                                  <p:stCondLst>
                                    <p:cond delay="1000"/>
                                  </p:stCondLst>
                                  <p:childTnLst>
                                    <p:animEffect transition="out" filter="fade">
                                      <p:cBhvr>
                                        <p:cTn id="39" dur="1000"/>
                                        <p:tgtEl>
                                          <p:spTgt spid="1724427"/>
                                        </p:tgtEl>
                                      </p:cBhvr>
                                    </p:animEffect>
                                    <p:set>
                                      <p:cBhvr>
                                        <p:cTn id="40" dur="1" fill="hold">
                                          <p:stCondLst>
                                            <p:cond delay="999"/>
                                          </p:stCondLst>
                                        </p:cTn>
                                        <p:tgtEl>
                                          <p:spTgt spid="1724427"/>
                                        </p:tgtEl>
                                        <p:attrNameLst>
                                          <p:attrName>style.visibility</p:attrName>
                                        </p:attrNameLst>
                                      </p:cBhvr>
                                      <p:to>
                                        <p:strVal val="hidden"/>
                                      </p:to>
                                    </p:set>
                                  </p:childTnLst>
                                </p:cTn>
                              </p:par>
                              <p:par>
                                <p:cTn id="41" presetID="10" presetClass="exit" presetSubtype="0" fill="hold" grpId="1" nodeType="withEffect">
                                  <p:stCondLst>
                                    <p:cond delay="1000"/>
                                  </p:stCondLst>
                                  <p:childTnLst>
                                    <p:animEffect transition="out" filter="fade">
                                      <p:cBhvr>
                                        <p:cTn id="42" dur="1000"/>
                                        <p:tgtEl>
                                          <p:spTgt spid="1724425"/>
                                        </p:tgtEl>
                                      </p:cBhvr>
                                    </p:animEffect>
                                    <p:set>
                                      <p:cBhvr>
                                        <p:cTn id="43" dur="1" fill="hold">
                                          <p:stCondLst>
                                            <p:cond delay="999"/>
                                          </p:stCondLst>
                                        </p:cTn>
                                        <p:tgtEl>
                                          <p:spTgt spid="1724425"/>
                                        </p:tgtEl>
                                        <p:attrNameLst>
                                          <p:attrName>style.visibility</p:attrName>
                                        </p:attrNameLst>
                                      </p:cBhvr>
                                      <p:to>
                                        <p:strVal val="hidden"/>
                                      </p:to>
                                    </p:set>
                                  </p:childTnLst>
                                </p:cTn>
                              </p:par>
                              <p:par>
                                <p:cTn id="44" presetID="10" presetClass="exit" presetSubtype="0" fill="hold" grpId="1" nodeType="withEffect">
                                  <p:stCondLst>
                                    <p:cond delay="1000"/>
                                  </p:stCondLst>
                                  <p:childTnLst>
                                    <p:animEffect transition="out" filter="fade">
                                      <p:cBhvr>
                                        <p:cTn id="45" dur="1000"/>
                                        <p:tgtEl>
                                          <p:spTgt spid="1724426"/>
                                        </p:tgtEl>
                                      </p:cBhvr>
                                    </p:animEffect>
                                    <p:set>
                                      <p:cBhvr>
                                        <p:cTn id="46" dur="1" fill="hold">
                                          <p:stCondLst>
                                            <p:cond delay="999"/>
                                          </p:stCondLst>
                                        </p:cTn>
                                        <p:tgtEl>
                                          <p:spTgt spid="1724426"/>
                                        </p:tgtEl>
                                        <p:attrNameLst>
                                          <p:attrName>style.visibility</p:attrName>
                                        </p:attrNameLst>
                                      </p:cBhvr>
                                      <p:to>
                                        <p:strVal val="hidden"/>
                                      </p:to>
                                    </p:set>
                                  </p:childTnLst>
                                </p:cTn>
                              </p:par>
                              <p:par>
                                <p:cTn id="47" presetID="10" presetClass="exit" presetSubtype="0" fill="hold" nodeType="withEffect">
                                  <p:stCondLst>
                                    <p:cond delay="1000"/>
                                  </p:stCondLst>
                                  <p:childTnLst>
                                    <p:animEffect transition="out" filter="fade">
                                      <p:cBhvr>
                                        <p:cTn id="48" dur="1000"/>
                                        <p:tgtEl>
                                          <p:spTgt spid="1724429"/>
                                        </p:tgtEl>
                                      </p:cBhvr>
                                    </p:animEffect>
                                    <p:set>
                                      <p:cBhvr>
                                        <p:cTn id="49" dur="1" fill="hold">
                                          <p:stCondLst>
                                            <p:cond delay="999"/>
                                          </p:stCondLst>
                                        </p:cTn>
                                        <p:tgtEl>
                                          <p:spTgt spid="1724429"/>
                                        </p:tgtEl>
                                        <p:attrNameLst>
                                          <p:attrName>style.visibility</p:attrName>
                                        </p:attrNameLst>
                                      </p:cBhvr>
                                      <p:to>
                                        <p:strVal val="hidden"/>
                                      </p:to>
                                    </p:set>
                                  </p:childTnLst>
                                </p:cTn>
                              </p:par>
                            </p:childTnLst>
                          </p:cTn>
                        </p:par>
                        <p:par>
                          <p:cTn id="50" fill="hold" nodeType="afterGroup">
                            <p:stCondLst>
                              <p:cond delay="6000"/>
                            </p:stCondLst>
                            <p:childTnLst>
                              <p:par>
                                <p:cTn id="51" presetID="10" presetClass="entr" presetSubtype="0" fill="hold" nodeType="afterEffect">
                                  <p:stCondLst>
                                    <p:cond delay="0"/>
                                  </p:stCondLst>
                                  <p:childTnLst>
                                    <p:set>
                                      <p:cBhvr>
                                        <p:cTn id="52" dur="1" fill="hold">
                                          <p:stCondLst>
                                            <p:cond delay="0"/>
                                          </p:stCondLst>
                                        </p:cTn>
                                        <p:tgtEl>
                                          <p:spTgt spid="1724428"/>
                                        </p:tgtEl>
                                        <p:attrNameLst>
                                          <p:attrName>style.visibility</p:attrName>
                                        </p:attrNameLst>
                                      </p:cBhvr>
                                      <p:to>
                                        <p:strVal val="visible"/>
                                      </p:to>
                                    </p:set>
                                    <p:animEffect transition="in" filter="fade">
                                      <p:cBhvr>
                                        <p:cTn id="53" dur="1000"/>
                                        <p:tgtEl>
                                          <p:spTgt spid="1724428"/>
                                        </p:tgtEl>
                                      </p:cBhvr>
                                    </p:animEffect>
                                  </p:childTnLst>
                                </p:cTn>
                              </p:par>
                              <p:par>
                                <p:cTn id="54" presetID="10" presetClass="entr" presetSubtype="0" fill="hold" grpId="2" nodeType="withEffect">
                                  <p:stCondLst>
                                    <p:cond delay="0"/>
                                  </p:stCondLst>
                                  <p:childTnLst>
                                    <p:set>
                                      <p:cBhvr>
                                        <p:cTn id="55" dur="1" fill="hold">
                                          <p:stCondLst>
                                            <p:cond delay="0"/>
                                          </p:stCondLst>
                                        </p:cTn>
                                        <p:tgtEl>
                                          <p:spTgt spid="1724423"/>
                                        </p:tgtEl>
                                        <p:attrNameLst>
                                          <p:attrName>style.visibility</p:attrName>
                                        </p:attrNameLst>
                                      </p:cBhvr>
                                      <p:to>
                                        <p:strVal val="visible"/>
                                      </p:to>
                                    </p:set>
                                    <p:animEffect transition="in" filter="fade">
                                      <p:cBhvr>
                                        <p:cTn id="56" dur="1000"/>
                                        <p:tgtEl>
                                          <p:spTgt spid="1724423"/>
                                        </p:tgtEl>
                                      </p:cBhvr>
                                    </p:animEffect>
                                  </p:childTnLst>
                                </p:cTn>
                              </p:par>
                              <p:par>
                                <p:cTn id="57" presetID="10" presetClass="entr" presetSubtype="0" fill="hold" grpId="2" nodeType="withEffect">
                                  <p:stCondLst>
                                    <p:cond delay="0"/>
                                  </p:stCondLst>
                                  <p:childTnLst>
                                    <p:set>
                                      <p:cBhvr>
                                        <p:cTn id="58" dur="1" fill="hold">
                                          <p:stCondLst>
                                            <p:cond delay="0"/>
                                          </p:stCondLst>
                                        </p:cTn>
                                        <p:tgtEl>
                                          <p:spTgt spid="1724424"/>
                                        </p:tgtEl>
                                        <p:attrNameLst>
                                          <p:attrName>style.visibility</p:attrName>
                                        </p:attrNameLst>
                                      </p:cBhvr>
                                      <p:to>
                                        <p:strVal val="visible"/>
                                      </p:to>
                                    </p:set>
                                    <p:animEffect transition="in" filter="fade">
                                      <p:cBhvr>
                                        <p:cTn id="59" dur="1000"/>
                                        <p:tgtEl>
                                          <p:spTgt spid="1724424"/>
                                        </p:tgtEl>
                                      </p:cBhvr>
                                    </p:animEffect>
                                  </p:childTnLst>
                                </p:cTn>
                              </p:par>
                            </p:childTnLst>
                          </p:cTn>
                        </p:par>
                        <p:par>
                          <p:cTn id="60" fill="hold" nodeType="afterGroup">
                            <p:stCondLst>
                              <p:cond delay="7000"/>
                            </p:stCondLst>
                            <p:childTnLst>
                              <p:par>
                                <p:cTn id="61" presetID="10" presetClass="exit" presetSubtype="0" fill="hold" nodeType="afterEffect">
                                  <p:stCondLst>
                                    <p:cond delay="1000"/>
                                  </p:stCondLst>
                                  <p:childTnLst>
                                    <p:animEffect transition="out" filter="fade">
                                      <p:cBhvr>
                                        <p:cTn id="62" dur="1000"/>
                                        <p:tgtEl>
                                          <p:spTgt spid="1724428"/>
                                        </p:tgtEl>
                                      </p:cBhvr>
                                    </p:animEffect>
                                    <p:set>
                                      <p:cBhvr>
                                        <p:cTn id="63" dur="1" fill="hold">
                                          <p:stCondLst>
                                            <p:cond delay="999"/>
                                          </p:stCondLst>
                                        </p:cTn>
                                        <p:tgtEl>
                                          <p:spTgt spid="1724428"/>
                                        </p:tgtEl>
                                        <p:attrNameLst>
                                          <p:attrName>style.visibility</p:attrName>
                                        </p:attrNameLst>
                                      </p:cBhvr>
                                      <p:to>
                                        <p:strVal val="hidden"/>
                                      </p:to>
                                    </p:set>
                                  </p:childTnLst>
                                </p:cTn>
                              </p:par>
                              <p:par>
                                <p:cTn id="64" presetID="10" presetClass="exit" presetSubtype="0" fill="hold" grpId="3" nodeType="withEffect">
                                  <p:stCondLst>
                                    <p:cond delay="1000"/>
                                  </p:stCondLst>
                                  <p:childTnLst>
                                    <p:animEffect transition="out" filter="fade">
                                      <p:cBhvr>
                                        <p:cTn id="65" dur="1000"/>
                                        <p:tgtEl>
                                          <p:spTgt spid="1724423"/>
                                        </p:tgtEl>
                                      </p:cBhvr>
                                    </p:animEffect>
                                    <p:set>
                                      <p:cBhvr>
                                        <p:cTn id="66" dur="1" fill="hold">
                                          <p:stCondLst>
                                            <p:cond delay="999"/>
                                          </p:stCondLst>
                                        </p:cTn>
                                        <p:tgtEl>
                                          <p:spTgt spid="1724423"/>
                                        </p:tgtEl>
                                        <p:attrNameLst>
                                          <p:attrName>style.visibility</p:attrName>
                                        </p:attrNameLst>
                                      </p:cBhvr>
                                      <p:to>
                                        <p:strVal val="hidden"/>
                                      </p:to>
                                    </p:set>
                                  </p:childTnLst>
                                </p:cTn>
                              </p:par>
                              <p:par>
                                <p:cTn id="67" presetID="10" presetClass="exit" presetSubtype="0" fill="hold" grpId="3" nodeType="withEffect">
                                  <p:stCondLst>
                                    <p:cond delay="1000"/>
                                  </p:stCondLst>
                                  <p:childTnLst>
                                    <p:animEffect transition="out" filter="fade">
                                      <p:cBhvr>
                                        <p:cTn id="68" dur="1000"/>
                                        <p:tgtEl>
                                          <p:spTgt spid="1724424"/>
                                        </p:tgtEl>
                                      </p:cBhvr>
                                    </p:animEffect>
                                    <p:set>
                                      <p:cBhvr>
                                        <p:cTn id="69" dur="1" fill="hold">
                                          <p:stCondLst>
                                            <p:cond delay="999"/>
                                          </p:stCondLst>
                                        </p:cTn>
                                        <p:tgtEl>
                                          <p:spTgt spid="1724424"/>
                                        </p:tgtEl>
                                        <p:attrNameLst>
                                          <p:attrName>style.visibility</p:attrName>
                                        </p:attrNameLst>
                                      </p:cBhvr>
                                      <p:to>
                                        <p:strVal val="hidden"/>
                                      </p:to>
                                    </p:set>
                                  </p:childTnLst>
                                </p:cTn>
                              </p:par>
                            </p:childTnLst>
                          </p:cTn>
                        </p:par>
                        <p:par>
                          <p:cTn id="70" fill="hold" nodeType="afterGroup">
                            <p:stCondLst>
                              <p:cond delay="9000"/>
                            </p:stCondLst>
                            <p:childTnLst>
                              <p:par>
                                <p:cTn id="71" presetID="10" presetClass="entr" presetSubtype="0" fill="hold" nodeType="afterEffect">
                                  <p:stCondLst>
                                    <p:cond delay="0"/>
                                  </p:stCondLst>
                                  <p:childTnLst>
                                    <p:set>
                                      <p:cBhvr>
                                        <p:cTn id="72" dur="1" fill="hold">
                                          <p:stCondLst>
                                            <p:cond delay="0"/>
                                          </p:stCondLst>
                                        </p:cTn>
                                        <p:tgtEl>
                                          <p:spTgt spid="1724429"/>
                                        </p:tgtEl>
                                        <p:attrNameLst>
                                          <p:attrName>style.visibility</p:attrName>
                                        </p:attrNameLst>
                                      </p:cBhvr>
                                      <p:to>
                                        <p:strVal val="visible"/>
                                      </p:to>
                                    </p:set>
                                    <p:animEffect transition="in" filter="fade">
                                      <p:cBhvr>
                                        <p:cTn id="73" dur="1000"/>
                                        <p:tgtEl>
                                          <p:spTgt spid="1724429"/>
                                        </p:tgtEl>
                                      </p:cBhvr>
                                    </p:animEffect>
                                  </p:childTnLst>
                                </p:cTn>
                              </p:par>
                              <p:par>
                                <p:cTn id="74" presetID="10" presetClass="entr" presetSubtype="0" fill="hold" grpId="2" nodeType="withEffect">
                                  <p:stCondLst>
                                    <p:cond delay="0"/>
                                  </p:stCondLst>
                                  <p:childTnLst>
                                    <p:set>
                                      <p:cBhvr>
                                        <p:cTn id="75" dur="1" fill="hold">
                                          <p:stCondLst>
                                            <p:cond delay="0"/>
                                          </p:stCondLst>
                                        </p:cTn>
                                        <p:tgtEl>
                                          <p:spTgt spid="1724425"/>
                                        </p:tgtEl>
                                        <p:attrNameLst>
                                          <p:attrName>style.visibility</p:attrName>
                                        </p:attrNameLst>
                                      </p:cBhvr>
                                      <p:to>
                                        <p:strVal val="visible"/>
                                      </p:to>
                                    </p:set>
                                    <p:animEffect transition="in" filter="fade">
                                      <p:cBhvr>
                                        <p:cTn id="76" dur="1000"/>
                                        <p:tgtEl>
                                          <p:spTgt spid="1724425"/>
                                        </p:tgtEl>
                                      </p:cBhvr>
                                    </p:animEffect>
                                  </p:childTnLst>
                                </p:cTn>
                              </p:par>
                              <p:par>
                                <p:cTn id="77" presetID="10" presetClass="entr" presetSubtype="0" fill="hold" grpId="2" nodeType="withEffect">
                                  <p:stCondLst>
                                    <p:cond delay="0"/>
                                  </p:stCondLst>
                                  <p:childTnLst>
                                    <p:set>
                                      <p:cBhvr>
                                        <p:cTn id="78" dur="1" fill="hold">
                                          <p:stCondLst>
                                            <p:cond delay="0"/>
                                          </p:stCondLst>
                                        </p:cTn>
                                        <p:tgtEl>
                                          <p:spTgt spid="1724426"/>
                                        </p:tgtEl>
                                        <p:attrNameLst>
                                          <p:attrName>style.visibility</p:attrName>
                                        </p:attrNameLst>
                                      </p:cBhvr>
                                      <p:to>
                                        <p:strVal val="visible"/>
                                      </p:to>
                                    </p:set>
                                    <p:animEffect transition="in" filter="fade">
                                      <p:cBhvr>
                                        <p:cTn id="79" dur="1000"/>
                                        <p:tgtEl>
                                          <p:spTgt spid="1724426"/>
                                        </p:tgtEl>
                                      </p:cBhvr>
                                    </p:animEffect>
                                  </p:childTnLst>
                                </p:cTn>
                              </p:par>
                              <p:par>
                                <p:cTn id="80" presetID="10" presetClass="entr" presetSubtype="0" fill="hold" grpId="2" nodeType="withEffect">
                                  <p:stCondLst>
                                    <p:cond delay="0"/>
                                  </p:stCondLst>
                                  <p:childTnLst>
                                    <p:set>
                                      <p:cBhvr>
                                        <p:cTn id="81" dur="1" fill="hold">
                                          <p:stCondLst>
                                            <p:cond delay="0"/>
                                          </p:stCondLst>
                                        </p:cTn>
                                        <p:tgtEl>
                                          <p:spTgt spid="1724427"/>
                                        </p:tgtEl>
                                        <p:attrNameLst>
                                          <p:attrName>style.visibility</p:attrName>
                                        </p:attrNameLst>
                                      </p:cBhvr>
                                      <p:to>
                                        <p:strVal val="visible"/>
                                      </p:to>
                                    </p:set>
                                    <p:animEffect transition="in" filter="fade">
                                      <p:cBhvr>
                                        <p:cTn id="82" dur="1000"/>
                                        <p:tgtEl>
                                          <p:spTgt spid="1724427"/>
                                        </p:tgtEl>
                                      </p:cBhvr>
                                    </p:animEffect>
                                  </p:childTnLst>
                                </p:cTn>
                              </p:par>
                            </p:childTnLst>
                          </p:cTn>
                        </p:par>
                        <p:par>
                          <p:cTn id="83" fill="hold" nodeType="afterGroup">
                            <p:stCondLst>
                              <p:cond delay="10000"/>
                            </p:stCondLst>
                            <p:childTnLst>
                              <p:par>
                                <p:cTn id="84" presetID="10" presetClass="exit" presetSubtype="0" fill="hold" grpId="3" nodeType="afterEffect">
                                  <p:stCondLst>
                                    <p:cond delay="1000"/>
                                  </p:stCondLst>
                                  <p:childTnLst>
                                    <p:animEffect transition="out" filter="fade">
                                      <p:cBhvr>
                                        <p:cTn id="85" dur="1000"/>
                                        <p:tgtEl>
                                          <p:spTgt spid="1724427"/>
                                        </p:tgtEl>
                                      </p:cBhvr>
                                    </p:animEffect>
                                    <p:set>
                                      <p:cBhvr>
                                        <p:cTn id="86" dur="1" fill="hold">
                                          <p:stCondLst>
                                            <p:cond delay="999"/>
                                          </p:stCondLst>
                                        </p:cTn>
                                        <p:tgtEl>
                                          <p:spTgt spid="1724427"/>
                                        </p:tgtEl>
                                        <p:attrNameLst>
                                          <p:attrName>style.visibility</p:attrName>
                                        </p:attrNameLst>
                                      </p:cBhvr>
                                      <p:to>
                                        <p:strVal val="hidden"/>
                                      </p:to>
                                    </p:set>
                                  </p:childTnLst>
                                </p:cTn>
                              </p:par>
                              <p:par>
                                <p:cTn id="87" presetID="10" presetClass="exit" presetSubtype="0" fill="hold" nodeType="withEffect">
                                  <p:stCondLst>
                                    <p:cond delay="1000"/>
                                  </p:stCondLst>
                                  <p:childTnLst>
                                    <p:animEffect transition="out" filter="fade">
                                      <p:cBhvr>
                                        <p:cTn id="88" dur="1000"/>
                                        <p:tgtEl>
                                          <p:spTgt spid="1724429"/>
                                        </p:tgtEl>
                                      </p:cBhvr>
                                    </p:animEffect>
                                    <p:set>
                                      <p:cBhvr>
                                        <p:cTn id="89" dur="1" fill="hold">
                                          <p:stCondLst>
                                            <p:cond delay="999"/>
                                          </p:stCondLst>
                                        </p:cTn>
                                        <p:tgtEl>
                                          <p:spTgt spid="1724429"/>
                                        </p:tgtEl>
                                        <p:attrNameLst>
                                          <p:attrName>style.visibility</p:attrName>
                                        </p:attrNameLst>
                                      </p:cBhvr>
                                      <p:to>
                                        <p:strVal val="hidden"/>
                                      </p:to>
                                    </p:set>
                                  </p:childTnLst>
                                </p:cTn>
                              </p:par>
                              <p:par>
                                <p:cTn id="90" presetID="10" presetClass="exit" presetSubtype="0" fill="hold" grpId="3" nodeType="withEffect">
                                  <p:stCondLst>
                                    <p:cond delay="1000"/>
                                  </p:stCondLst>
                                  <p:childTnLst>
                                    <p:animEffect transition="out" filter="fade">
                                      <p:cBhvr>
                                        <p:cTn id="91" dur="1000"/>
                                        <p:tgtEl>
                                          <p:spTgt spid="1724425"/>
                                        </p:tgtEl>
                                      </p:cBhvr>
                                    </p:animEffect>
                                    <p:set>
                                      <p:cBhvr>
                                        <p:cTn id="92" dur="1" fill="hold">
                                          <p:stCondLst>
                                            <p:cond delay="999"/>
                                          </p:stCondLst>
                                        </p:cTn>
                                        <p:tgtEl>
                                          <p:spTgt spid="1724425"/>
                                        </p:tgtEl>
                                        <p:attrNameLst>
                                          <p:attrName>style.visibility</p:attrName>
                                        </p:attrNameLst>
                                      </p:cBhvr>
                                      <p:to>
                                        <p:strVal val="hidden"/>
                                      </p:to>
                                    </p:set>
                                  </p:childTnLst>
                                </p:cTn>
                              </p:par>
                              <p:par>
                                <p:cTn id="93" presetID="10" presetClass="exit" presetSubtype="0" fill="hold" grpId="3" nodeType="withEffect">
                                  <p:stCondLst>
                                    <p:cond delay="1000"/>
                                  </p:stCondLst>
                                  <p:childTnLst>
                                    <p:animEffect transition="out" filter="fade">
                                      <p:cBhvr>
                                        <p:cTn id="94" dur="1000"/>
                                        <p:tgtEl>
                                          <p:spTgt spid="1724426"/>
                                        </p:tgtEl>
                                      </p:cBhvr>
                                    </p:animEffect>
                                    <p:set>
                                      <p:cBhvr>
                                        <p:cTn id="95" dur="1" fill="hold">
                                          <p:stCondLst>
                                            <p:cond delay="999"/>
                                          </p:stCondLst>
                                        </p:cTn>
                                        <p:tgtEl>
                                          <p:spTgt spid="1724426"/>
                                        </p:tgtEl>
                                        <p:attrNameLst>
                                          <p:attrName>style.visibility</p:attrName>
                                        </p:attrNameLst>
                                      </p:cBhvr>
                                      <p:to>
                                        <p:strVal val="hidden"/>
                                      </p:to>
                                    </p:set>
                                  </p:childTnLst>
                                </p:cTn>
                              </p:par>
                            </p:childTnLst>
                          </p:cTn>
                        </p:par>
                        <p:par>
                          <p:cTn id="96" fill="hold" nodeType="afterGroup">
                            <p:stCondLst>
                              <p:cond delay="12000"/>
                            </p:stCondLst>
                            <p:childTnLst>
                              <p:par>
                                <p:cTn id="97" presetID="10" presetClass="entr" presetSubtype="0" fill="hold" nodeType="afterEffect">
                                  <p:stCondLst>
                                    <p:cond delay="0"/>
                                  </p:stCondLst>
                                  <p:childTnLst>
                                    <p:set>
                                      <p:cBhvr>
                                        <p:cTn id="98" dur="1" fill="hold">
                                          <p:stCondLst>
                                            <p:cond delay="0"/>
                                          </p:stCondLst>
                                        </p:cTn>
                                        <p:tgtEl>
                                          <p:spTgt spid="1724428"/>
                                        </p:tgtEl>
                                        <p:attrNameLst>
                                          <p:attrName>style.visibility</p:attrName>
                                        </p:attrNameLst>
                                      </p:cBhvr>
                                      <p:to>
                                        <p:strVal val="visible"/>
                                      </p:to>
                                    </p:set>
                                    <p:animEffect transition="in" filter="fade">
                                      <p:cBhvr>
                                        <p:cTn id="99" dur="1000"/>
                                        <p:tgtEl>
                                          <p:spTgt spid="1724428"/>
                                        </p:tgtEl>
                                      </p:cBhvr>
                                    </p:animEffect>
                                  </p:childTnLst>
                                </p:cTn>
                              </p:par>
                              <p:par>
                                <p:cTn id="100" presetID="10" presetClass="entr" presetSubtype="0" fill="hold" grpId="4" nodeType="withEffect">
                                  <p:stCondLst>
                                    <p:cond delay="0"/>
                                  </p:stCondLst>
                                  <p:childTnLst>
                                    <p:set>
                                      <p:cBhvr>
                                        <p:cTn id="101" dur="1" fill="hold">
                                          <p:stCondLst>
                                            <p:cond delay="0"/>
                                          </p:stCondLst>
                                        </p:cTn>
                                        <p:tgtEl>
                                          <p:spTgt spid="1724423"/>
                                        </p:tgtEl>
                                        <p:attrNameLst>
                                          <p:attrName>style.visibility</p:attrName>
                                        </p:attrNameLst>
                                      </p:cBhvr>
                                      <p:to>
                                        <p:strVal val="visible"/>
                                      </p:to>
                                    </p:set>
                                    <p:animEffect transition="in" filter="fade">
                                      <p:cBhvr>
                                        <p:cTn id="102" dur="1000"/>
                                        <p:tgtEl>
                                          <p:spTgt spid="1724423"/>
                                        </p:tgtEl>
                                      </p:cBhvr>
                                    </p:animEffect>
                                  </p:childTnLst>
                                </p:cTn>
                              </p:par>
                              <p:par>
                                <p:cTn id="103" presetID="10" presetClass="entr" presetSubtype="0" fill="hold" grpId="4" nodeType="withEffect">
                                  <p:stCondLst>
                                    <p:cond delay="0"/>
                                  </p:stCondLst>
                                  <p:childTnLst>
                                    <p:set>
                                      <p:cBhvr>
                                        <p:cTn id="104" dur="1" fill="hold">
                                          <p:stCondLst>
                                            <p:cond delay="0"/>
                                          </p:stCondLst>
                                        </p:cTn>
                                        <p:tgtEl>
                                          <p:spTgt spid="1724424"/>
                                        </p:tgtEl>
                                        <p:attrNameLst>
                                          <p:attrName>style.visibility</p:attrName>
                                        </p:attrNameLst>
                                      </p:cBhvr>
                                      <p:to>
                                        <p:strVal val="visible"/>
                                      </p:to>
                                    </p:set>
                                    <p:animEffect transition="in" filter="fade">
                                      <p:cBhvr>
                                        <p:cTn id="105" dur="1000"/>
                                        <p:tgtEl>
                                          <p:spTgt spid="1724424"/>
                                        </p:tgtEl>
                                      </p:cBhvr>
                                    </p:animEffect>
                                  </p:childTnLst>
                                </p:cTn>
                              </p:par>
                            </p:childTnLst>
                          </p:cTn>
                        </p:par>
                        <p:par>
                          <p:cTn id="106" fill="hold" nodeType="afterGroup">
                            <p:stCondLst>
                              <p:cond delay="13000"/>
                            </p:stCondLst>
                            <p:childTnLst>
                              <p:par>
                                <p:cTn id="107" presetID="10" presetClass="exit" presetSubtype="0" fill="hold" nodeType="afterEffect">
                                  <p:stCondLst>
                                    <p:cond delay="1000"/>
                                  </p:stCondLst>
                                  <p:childTnLst>
                                    <p:animEffect transition="out" filter="fade">
                                      <p:cBhvr>
                                        <p:cTn id="108" dur="1000"/>
                                        <p:tgtEl>
                                          <p:spTgt spid="1724428"/>
                                        </p:tgtEl>
                                      </p:cBhvr>
                                    </p:animEffect>
                                    <p:set>
                                      <p:cBhvr>
                                        <p:cTn id="109" dur="1" fill="hold">
                                          <p:stCondLst>
                                            <p:cond delay="999"/>
                                          </p:stCondLst>
                                        </p:cTn>
                                        <p:tgtEl>
                                          <p:spTgt spid="1724428"/>
                                        </p:tgtEl>
                                        <p:attrNameLst>
                                          <p:attrName>style.visibility</p:attrName>
                                        </p:attrNameLst>
                                      </p:cBhvr>
                                      <p:to>
                                        <p:strVal val="hidden"/>
                                      </p:to>
                                    </p:set>
                                  </p:childTnLst>
                                </p:cTn>
                              </p:par>
                              <p:par>
                                <p:cTn id="110" presetID="10" presetClass="exit" presetSubtype="0" fill="hold" grpId="5" nodeType="withEffect">
                                  <p:stCondLst>
                                    <p:cond delay="1000"/>
                                  </p:stCondLst>
                                  <p:childTnLst>
                                    <p:animEffect transition="out" filter="fade">
                                      <p:cBhvr>
                                        <p:cTn id="111" dur="1000"/>
                                        <p:tgtEl>
                                          <p:spTgt spid="1724423"/>
                                        </p:tgtEl>
                                      </p:cBhvr>
                                    </p:animEffect>
                                    <p:set>
                                      <p:cBhvr>
                                        <p:cTn id="112" dur="1" fill="hold">
                                          <p:stCondLst>
                                            <p:cond delay="999"/>
                                          </p:stCondLst>
                                        </p:cTn>
                                        <p:tgtEl>
                                          <p:spTgt spid="1724423"/>
                                        </p:tgtEl>
                                        <p:attrNameLst>
                                          <p:attrName>style.visibility</p:attrName>
                                        </p:attrNameLst>
                                      </p:cBhvr>
                                      <p:to>
                                        <p:strVal val="hidden"/>
                                      </p:to>
                                    </p:set>
                                  </p:childTnLst>
                                </p:cTn>
                              </p:par>
                              <p:par>
                                <p:cTn id="113" presetID="10" presetClass="exit" presetSubtype="0" fill="hold" grpId="5" nodeType="withEffect">
                                  <p:stCondLst>
                                    <p:cond delay="1000"/>
                                  </p:stCondLst>
                                  <p:childTnLst>
                                    <p:animEffect transition="out" filter="fade">
                                      <p:cBhvr>
                                        <p:cTn id="114" dur="1000"/>
                                        <p:tgtEl>
                                          <p:spTgt spid="1724424"/>
                                        </p:tgtEl>
                                      </p:cBhvr>
                                    </p:animEffect>
                                    <p:set>
                                      <p:cBhvr>
                                        <p:cTn id="115" dur="1" fill="hold">
                                          <p:stCondLst>
                                            <p:cond delay="999"/>
                                          </p:stCondLst>
                                        </p:cTn>
                                        <p:tgtEl>
                                          <p:spTgt spid="1724424"/>
                                        </p:tgtEl>
                                        <p:attrNameLst>
                                          <p:attrName>style.visibility</p:attrName>
                                        </p:attrNameLst>
                                      </p:cBhvr>
                                      <p:to>
                                        <p:strVal val="hidden"/>
                                      </p:to>
                                    </p:set>
                                  </p:childTnLst>
                                </p:cTn>
                              </p:par>
                            </p:childTnLst>
                          </p:cTn>
                        </p:par>
                        <p:par>
                          <p:cTn id="116" fill="hold" nodeType="afterGroup">
                            <p:stCondLst>
                              <p:cond delay="15000"/>
                            </p:stCondLst>
                            <p:childTnLst>
                              <p:par>
                                <p:cTn id="117" presetID="10" presetClass="entr" presetSubtype="0" fill="hold" grpId="4" nodeType="afterEffect">
                                  <p:stCondLst>
                                    <p:cond delay="0"/>
                                  </p:stCondLst>
                                  <p:childTnLst>
                                    <p:set>
                                      <p:cBhvr>
                                        <p:cTn id="118" dur="1" fill="hold">
                                          <p:stCondLst>
                                            <p:cond delay="0"/>
                                          </p:stCondLst>
                                        </p:cTn>
                                        <p:tgtEl>
                                          <p:spTgt spid="1724425"/>
                                        </p:tgtEl>
                                        <p:attrNameLst>
                                          <p:attrName>style.visibility</p:attrName>
                                        </p:attrNameLst>
                                      </p:cBhvr>
                                      <p:to>
                                        <p:strVal val="visible"/>
                                      </p:to>
                                    </p:set>
                                    <p:animEffect transition="in" filter="fade">
                                      <p:cBhvr>
                                        <p:cTn id="119" dur="1000"/>
                                        <p:tgtEl>
                                          <p:spTgt spid="1724425"/>
                                        </p:tgtEl>
                                      </p:cBhvr>
                                    </p:animEffect>
                                  </p:childTnLst>
                                </p:cTn>
                              </p:par>
                              <p:par>
                                <p:cTn id="120" presetID="10" presetClass="entr" presetSubtype="0" fill="hold" nodeType="withEffect">
                                  <p:stCondLst>
                                    <p:cond delay="0"/>
                                  </p:stCondLst>
                                  <p:childTnLst>
                                    <p:set>
                                      <p:cBhvr>
                                        <p:cTn id="121" dur="1" fill="hold">
                                          <p:stCondLst>
                                            <p:cond delay="0"/>
                                          </p:stCondLst>
                                        </p:cTn>
                                        <p:tgtEl>
                                          <p:spTgt spid="1724429"/>
                                        </p:tgtEl>
                                        <p:attrNameLst>
                                          <p:attrName>style.visibility</p:attrName>
                                        </p:attrNameLst>
                                      </p:cBhvr>
                                      <p:to>
                                        <p:strVal val="visible"/>
                                      </p:to>
                                    </p:set>
                                    <p:animEffect transition="in" filter="fade">
                                      <p:cBhvr>
                                        <p:cTn id="122" dur="1000"/>
                                        <p:tgtEl>
                                          <p:spTgt spid="1724429"/>
                                        </p:tgtEl>
                                      </p:cBhvr>
                                    </p:animEffect>
                                  </p:childTnLst>
                                </p:cTn>
                              </p:par>
                              <p:par>
                                <p:cTn id="123" presetID="10" presetClass="entr" presetSubtype="0" fill="hold" grpId="4" nodeType="withEffect">
                                  <p:stCondLst>
                                    <p:cond delay="0"/>
                                  </p:stCondLst>
                                  <p:childTnLst>
                                    <p:set>
                                      <p:cBhvr>
                                        <p:cTn id="124" dur="1" fill="hold">
                                          <p:stCondLst>
                                            <p:cond delay="0"/>
                                          </p:stCondLst>
                                        </p:cTn>
                                        <p:tgtEl>
                                          <p:spTgt spid="1724426"/>
                                        </p:tgtEl>
                                        <p:attrNameLst>
                                          <p:attrName>style.visibility</p:attrName>
                                        </p:attrNameLst>
                                      </p:cBhvr>
                                      <p:to>
                                        <p:strVal val="visible"/>
                                      </p:to>
                                    </p:set>
                                    <p:animEffect transition="in" filter="fade">
                                      <p:cBhvr>
                                        <p:cTn id="125" dur="1000"/>
                                        <p:tgtEl>
                                          <p:spTgt spid="1724426"/>
                                        </p:tgtEl>
                                      </p:cBhvr>
                                    </p:animEffect>
                                  </p:childTnLst>
                                </p:cTn>
                              </p:par>
                              <p:par>
                                <p:cTn id="126" presetID="10" presetClass="entr" presetSubtype="0" fill="hold" grpId="4" nodeType="withEffect">
                                  <p:stCondLst>
                                    <p:cond delay="0"/>
                                  </p:stCondLst>
                                  <p:childTnLst>
                                    <p:set>
                                      <p:cBhvr>
                                        <p:cTn id="127" dur="1" fill="hold">
                                          <p:stCondLst>
                                            <p:cond delay="0"/>
                                          </p:stCondLst>
                                        </p:cTn>
                                        <p:tgtEl>
                                          <p:spTgt spid="1724427"/>
                                        </p:tgtEl>
                                        <p:attrNameLst>
                                          <p:attrName>style.visibility</p:attrName>
                                        </p:attrNameLst>
                                      </p:cBhvr>
                                      <p:to>
                                        <p:strVal val="visible"/>
                                      </p:to>
                                    </p:set>
                                    <p:animEffect transition="in" filter="fade">
                                      <p:cBhvr>
                                        <p:cTn id="128" dur="1000"/>
                                        <p:tgtEl>
                                          <p:spTgt spid="1724427"/>
                                        </p:tgtEl>
                                      </p:cBhvr>
                                    </p:animEffect>
                                  </p:childTnLst>
                                </p:cTn>
                              </p:par>
                            </p:childTnLst>
                          </p:cTn>
                        </p:par>
                        <p:par>
                          <p:cTn id="129" fill="hold" nodeType="afterGroup">
                            <p:stCondLst>
                              <p:cond delay="16000"/>
                            </p:stCondLst>
                            <p:childTnLst>
                              <p:par>
                                <p:cTn id="130" presetID="10" presetClass="exit" presetSubtype="0" fill="hold" grpId="5" nodeType="afterEffect">
                                  <p:stCondLst>
                                    <p:cond delay="1000"/>
                                  </p:stCondLst>
                                  <p:childTnLst>
                                    <p:animEffect transition="out" filter="fade">
                                      <p:cBhvr>
                                        <p:cTn id="131" dur="1000"/>
                                        <p:tgtEl>
                                          <p:spTgt spid="1724425"/>
                                        </p:tgtEl>
                                      </p:cBhvr>
                                    </p:animEffect>
                                    <p:set>
                                      <p:cBhvr>
                                        <p:cTn id="132" dur="1" fill="hold">
                                          <p:stCondLst>
                                            <p:cond delay="999"/>
                                          </p:stCondLst>
                                        </p:cTn>
                                        <p:tgtEl>
                                          <p:spTgt spid="1724425"/>
                                        </p:tgtEl>
                                        <p:attrNameLst>
                                          <p:attrName>style.visibility</p:attrName>
                                        </p:attrNameLst>
                                      </p:cBhvr>
                                      <p:to>
                                        <p:strVal val="hidden"/>
                                      </p:to>
                                    </p:set>
                                  </p:childTnLst>
                                </p:cTn>
                              </p:par>
                              <p:par>
                                <p:cTn id="133" presetID="10" presetClass="exit" presetSubtype="0" fill="hold" nodeType="withEffect">
                                  <p:stCondLst>
                                    <p:cond delay="1000"/>
                                  </p:stCondLst>
                                  <p:childTnLst>
                                    <p:animEffect transition="out" filter="fade">
                                      <p:cBhvr>
                                        <p:cTn id="134" dur="1000"/>
                                        <p:tgtEl>
                                          <p:spTgt spid="1724429"/>
                                        </p:tgtEl>
                                      </p:cBhvr>
                                    </p:animEffect>
                                    <p:set>
                                      <p:cBhvr>
                                        <p:cTn id="135" dur="1" fill="hold">
                                          <p:stCondLst>
                                            <p:cond delay="999"/>
                                          </p:stCondLst>
                                        </p:cTn>
                                        <p:tgtEl>
                                          <p:spTgt spid="1724429"/>
                                        </p:tgtEl>
                                        <p:attrNameLst>
                                          <p:attrName>style.visibility</p:attrName>
                                        </p:attrNameLst>
                                      </p:cBhvr>
                                      <p:to>
                                        <p:strVal val="hidden"/>
                                      </p:to>
                                    </p:set>
                                  </p:childTnLst>
                                </p:cTn>
                              </p:par>
                              <p:par>
                                <p:cTn id="136" presetID="10" presetClass="exit" presetSubtype="0" fill="hold" grpId="5" nodeType="withEffect">
                                  <p:stCondLst>
                                    <p:cond delay="1000"/>
                                  </p:stCondLst>
                                  <p:childTnLst>
                                    <p:animEffect transition="out" filter="fade">
                                      <p:cBhvr>
                                        <p:cTn id="137" dur="1000"/>
                                        <p:tgtEl>
                                          <p:spTgt spid="1724426"/>
                                        </p:tgtEl>
                                      </p:cBhvr>
                                    </p:animEffect>
                                    <p:set>
                                      <p:cBhvr>
                                        <p:cTn id="138" dur="1" fill="hold">
                                          <p:stCondLst>
                                            <p:cond delay="999"/>
                                          </p:stCondLst>
                                        </p:cTn>
                                        <p:tgtEl>
                                          <p:spTgt spid="1724426"/>
                                        </p:tgtEl>
                                        <p:attrNameLst>
                                          <p:attrName>style.visibility</p:attrName>
                                        </p:attrNameLst>
                                      </p:cBhvr>
                                      <p:to>
                                        <p:strVal val="hidden"/>
                                      </p:to>
                                    </p:set>
                                  </p:childTnLst>
                                </p:cTn>
                              </p:par>
                              <p:par>
                                <p:cTn id="139" presetID="10" presetClass="exit" presetSubtype="0" fill="hold" grpId="5" nodeType="withEffect">
                                  <p:stCondLst>
                                    <p:cond delay="1000"/>
                                  </p:stCondLst>
                                  <p:childTnLst>
                                    <p:animEffect transition="out" filter="fade">
                                      <p:cBhvr>
                                        <p:cTn id="140" dur="1000"/>
                                        <p:tgtEl>
                                          <p:spTgt spid="1724427"/>
                                        </p:tgtEl>
                                      </p:cBhvr>
                                    </p:animEffect>
                                    <p:set>
                                      <p:cBhvr>
                                        <p:cTn id="141" dur="1" fill="hold">
                                          <p:stCondLst>
                                            <p:cond delay="999"/>
                                          </p:stCondLst>
                                        </p:cTn>
                                        <p:tgtEl>
                                          <p:spTgt spid="17244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4423" grpId="0" animBg="1"/>
      <p:bldP spid="1724423" grpId="1" animBg="1"/>
      <p:bldP spid="1724423" grpId="2" animBg="1"/>
      <p:bldP spid="1724423" grpId="3" animBg="1"/>
      <p:bldP spid="1724423" grpId="4" animBg="1"/>
      <p:bldP spid="1724423" grpId="5" animBg="1"/>
      <p:bldP spid="1724424" grpId="0" animBg="1"/>
      <p:bldP spid="1724424" grpId="1" animBg="1"/>
      <p:bldP spid="1724424" grpId="2" animBg="1"/>
      <p:bldP spid="1724424" grpId="3" animBg="1"/>
      <p:bldP spid="1724424" grpId="4" animBg="1"/>
      <p:bldP spid="1724424" grpId="5" animBg="1"/>
      <p:bldP spid="1724425" grpId="0" animBg="1"/>
      <p:bldP spid="1724425" grpId="1" animBg="1"/>
      <p:bldP spid="1724425" grpId="2" animBg="1"/>
      <p:bldP spid="1724425" grpId="3" animBg="1"/>
      <p:bldP spid="1724425" grpId="4" animBg="1"/>
      <p:bldP spid="1724425" grpId="5" animBg="1"/>
      <p:bldP spid="1724426" grpId="0" animBg="1"/>
      <p:bldP spid="1724426" grpId="1" animBg="1"/>
      <p:bldP spid="1724426" grpId="2" animBg="1"/>
      <p:bldP spid="1724426" grpId="3" animBg="1"/>
      <p:bldP spid="1724426" grpId="4" animBg="1"/>
      <p:bldP spid="1724426" grpId="5" animBg="1"/>
      <p:bldP spid="1724427" grpId="0" animBg="1"/>
      <p:bldP spid="1724427" grpId="1" animBg="1"/>
      <p:bldP spid="1724427" grpId="2" animBg="1"/>
      <p:bldP spid="1724427" grpId="3" animBg="1"/>
      <p:bldP spid="1724427" grpId="4" animBg="1"/>
      <p:bldP spid="1724427" grpId="5"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4">
            <a:extLst>
              <a:ext uri="{FF2B5EF4-FFF2-40B4-BE49-F238E27FC236}">
                <a16:creationId xmlns:a16="http://schemas.microsoft.com/office/drawing/2014/main" id="{8F3CE70D-EFDD-A442-8290-C1C6AA552B0D}"/>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20483" name="Rectangle 2">
            <a:extLst>
              <a:ext uri="{FF2B5EF4-FFF2-40B4-BE49-F238E27FC236}">
                <a16:creationId xmlns:a16="http://schemas.microsoft.com/office/drawing/2014/main" id="{8388695E-7184-F342-AAB7-29777331A2A2}"/>
              </a:ext>
            </a:extLst>
          </p:cNvPr>
          <p:cNvSpPr>
            <a:spLocks noGrp="1" noChangeArrowheads="1"/>
          </p:cNvSpPr>
          <p:nvPr>
            <p:ph type="title"/>
          </p:nvPr>
        </p:nvSpPr>
        <p:spPr/>
        <p:txBody>
          <a:bodyPr/>
          <a:lstStyle/>
          <a:p>
            <a:pPr eaLnBrk="1" hangingPunct="1"/>
            <a:r>
              <a:rPr lang="en-US" altLang="zh-CN" sz="3200" b="0">
                <a:ea typeface="宋体" panose="02010600030101010101" pitchFamily="2" charset="-122"/>
              </a:rPr>
              <a:t>4.1.2:</a:t>
            </a:r>
            <a:r>
              <a:rPr lang="en-US" altLang="zh-CN" sz="3200">
                <a:ea typeface="宋体" panose="02010600030101010101" pitchFamily="2" charset="-122"/>
              </a:rPr>
              <a:t> A Simple Application</a:t>
            </a:r>
            <a:r>
              <a:rPr lang="en-US" altLang="zh-CN" sz="3200">
                <a:solidFill>
                  <a:schemeClr val="tx1"/>
                </a:solidFill>
                <a:ea typeface="宋体" panose="02010600030101010101" pitchFamily="2" charset="-122"/>
              </a:rPr>
              <a:t> – The Rectifier</a:t>
            </a:r>
          </a:p>
        </p:txBody>
      </p:sp>
      <p:sp>
        <p:nvSpPr>
          <p:cNvPr id="20484" name="Rectangle 3">
            <a:extLst>
              <a:ext uri="{FF2B5EF4-FFF2-40B4-BE49-F238E27FC236}">
                <a16:creationId xmlns:a16="http://schemas.microsoft.com/office/drawing/2014/main" id="{E800B027-293F-1F4A-B2BD-4C7CCC31BFDB}"/>
              </a:ext>
            </a:extLst>
          </p:cNvPr>
          <p:cNvSpPr>
            <a:spLocks noGrp="1" noChangeArrowheads="1"/>
          </p:cNvSpPr>
          <p:nvPr>
            <p:ph type="body" sz="half" idx="1"/>
          </p:nvPr>
        </p:nvSpPr>
        <p:spPr>
          <a:xfrm>
            <a:off x="152400" y="2057400"/>
            <a:ext cx="4305300" cy="4800600"/>
          </a:xfrm>
          <a:solidFill>
            <a:schemeClr val="bg1"/>
          </a:solidFill>
        </p:spPr>
        <p:txBody>
          <a:bodyPr/>
          <a:lstStyle/>
          <a:p>
            <a:pPr eaLnBrk="1" hangingPunct="1"/>
            <a:r>
              <a:rPr lang="en-US" altLang="zh-CN">
                <a:ea typeface="宋体" panose="02010600030101010101" pitchFamily="2" charset="-122"/>
              </a:rPr>
              <a:t>One </a:t>
            </a:r>
            <a:r>
              <a:rPr lang="en-US" altLang="zh-CN">
                <a:solidFill>
                  <a:srgbClr val="FF0000"/>
                </a:solidFill>
                <a:ea typeface="宋体" panose="02010600030101010101" pitchFamily="2" charset="-122"/>
              </a:rPr>
              <a:t>fundamental application</a:t>
            </a:r>
            <a:r>
              <a:rPr lang="en-US" altLang="zh-CN">
                <a:ea typeface="宋体" panose="02010600030101010101" pitchFamily="2" charset="-122"/>
              </a:rPr>
              <a:t> of this piecewise linear behavior is the rectifier.</a:t>
            </a:r>
          </a:p>
          <a:p>
            <a:pPr eaLnBrk="1" hangingPunct="1"/>
            <a:r>
              <a:rPr lang="en-US" altLang="zh-CN" b="1">
                <a:solidFill>
                  <a:srgbClr val="FF0000"/>
                </a:solidFill>
                <a:ea typeface="宋体" panose="02010600030101010101" pitchFamily="2" charset="-122"/>
              </a:rPr>
              <a:t>Q:</a:t>
            </a:r>
            <a:r>
              <a:rPr lang="en-US" altLang="zh-CN">
                <a:solidFill>
                  <a:srgbClr val="FF0000"/>
                </a:solidFill>
                <a:ea typeface="宋体" panose="02010600030101010101" pitchFamily="2" charset="-122"/>
              </a:rPr>
              <a:t> </a:t>
            </a:r>
            <a:r>
              <a:rPr lang="en-US" altLang="zh-CN">
                <a:ea typeface="宋体" panose="02010600030101010101" pitchFamily="2" charset="-122"/>
              </a:rPr>
              <a:t>What is a </a:t>
            </a:r>
            <a:r>
              <a:rPr lang="en-US" altLang="zh-CN" b="1">
                <a:solidFill>
                  <a:srgbClr val="3333FF"/>
                </a:solidFill>
                <a:ea typeface="宋体" panose="02010600030101010101" pitchFamily="2" charset="-122"/>
              </a:rPr>
              <a:t>rectifier</a:t>
            </a:r>
            <a:r>
              <a:rPr lang="en-US" altLang="zh-CN">
                <a:ea typeface="宋体" panose="02010600030101010101" pitchFamily="2" charset="-122"/>
              </a:rPr>
              <a:t>?</a:t>
            </a:r>
          </a:p>
          <a:p>
            <a:pPr lvl="1" eaLnBrk="1" hangingPunct="1"/>
            <a:r>
              <a:rPr lang="en-US" altLang="zh-CN" sz="2800" b="1">
                <a:solidFill>
                  <a:srgbClr val="008000"/>
                </a:solidFill>
                <a:ea typeface="宋体" panose="02010600030101010101" pitchFamily="2" charset="-122"/>
              </a:rPr>
              <a:t>A: </a:t>
            </a:r>
            <a:r>
              <a:rPr lang="en-US" altLang="zh-CN" sz="2800">
                <a:ea typeface="宋体" panose="02010600030101010101" pitchFamily="2" charset="-122"/>
              </a:rPr>
              <a:t>Circuit which </a:t>
            </a:r>
            <a:r>
              <a:rPr lang="en-US" altLang="zh-CN" sz="2800">
                <a:solidFill>
                  <a:srgbClr val="FF0000"/>
                </a:solidFill>
                <a:ea typeface="宋体" panose="02010600030101010101" pitchFamily="2" charset="-122"/>
              </a:rPr>
              <a:t>converts AC waves in to DC</a:t>
            </a:r>
            <a:r>
              <a:rPr lang="en-US" altLang="zh-CN" sz="2800">
                <a:ea typeface="宋体" panose="02010600030101010101" pitchFamily="2" charset="-122"/>
              </a:rPr>
              <a:t>…ideally with no loss.</a:t>
            </a:r>
          </a:p>
        </p:txBody>
      </p:sp>
      <p:pic>
        <p:nvPicPr>
          <p:cNvPr id="20485" name="Picture 5">
            <a:extLst>
              <a:ext uri="{FF2B5EF4-FFF2-40B4-BE49-F238E27FC236}">
                <a16:creationId xmlns:a16="http://schemas.microsoft.com/office/drawing/2014/main" id="{4689EEBE-472E-6E42-83E4-D11BEC0FFC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667000"/>
            <a:ext cx="4343400"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6">
            <a:extLst>
              <a:ext uri="{FF2B5EF4-FFF2-40B4-BE49-F238E27FC236}">
                <a16:creationId xmlns:a16="http://schemas.microsoft.com/office/drawing/2014/main" id="{ED89BBE4-C898-BC4D-9F5B-E61D03359D41}"/>
              </a:ext>
            </a:extLst>
          </p:cNvPr>
          <p:cNvSpPr txBox="1">
            <a:spLocks noChangeArrowheads="1"/>
          </p:cNvSpPr>
          <p:nvPr/>
        </p:nvSpPr>
        <p:spPr bwMode="auto">
          <a:xfrm>
            <a:off x="4648200" y="47244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50000"/>
              </a:spcBef>
              <a:buFontTx/>
              <a:buNone/>
            </a:pPr>
            <a:r>
              <a:rPr lang="en-US" altLang="zh-CN" b="1">
                <a:ea typeface="宋体" panose="02010600030101010101" pitchFamily="2" charset="-122"/>
              </a:rPr>
              <a:t>Figure 4.3(a):</a:t>
            </a:r>
            <a:r>
              <a:rPr lang="en-US" altLang="zh-CN">
                <a:ea typeface="宋体" panose="02010600030101010101" pitchFamily="2" charset="-122"/>
              </a:rPr>
              <a:t> Rectifier Circuit</a:t>
            </a:r>
          </a:p>
        </p:txBody>
      </p:sp>
      <p:sp>
        <p:nvSpPr>
          <p:cNvPr id="20487" name="文本框 1">
            <a:extLst>
              <a:ext uri="{FF2B5EF4-FFF2-40B4-BE49-F238E27FC236}">
                <a16:creationId xmlns:a16="http://schemas.microsoft.com/office/drawing/2014/main" id="{DFE368A4-DAD2-3043-96FC-1BB001A1B176}"/>
              </a:ext>
            </a:extLst>
          </p:cNvPr>
          <p:cNvSpPr txBox="1">
            <a:spLocks noChangeArrowheads="1"/>
          </p:cNvSpPr>
          <p:nvPr/>
        </p:nvSpPr>
        <p:spPr bwMode="auto">
          <a:xfrm>
            <a:off x="5208792" y="446157"/>
            <a:ext cx="306981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0"/>
              </a:spcBef>
              <a:buFontTx/>
              <a:buNone/>
            </a:pPr>
            <a:r>
              <a:rPr lang="zh-CN" altLang="en-US" sz="2000" dirty="0">
                <a:solidFill>
                  <a:srgbClr val="C00000"/>
                </a:solidFill>
                <a:ea typeface="宋体" panose="02010600030101010101" pitchFamily="2" charset="-122"/>
              </a:rPr>
              <a:t>最基本的应用：</a:t>
            </a:r>
            <a:r>
              <a:rPr lang="zh-CN" altLang="en-US" sz="2000" dirty="0">
                <a:solidFill>
                  <a:srgbClr val="0432FF"/>
                </a:solidFill>
                <a:ea typeface="宋体" panose="02010600030101010101" pitchFamily="2" charset="-122"/>
              </a:rPr>
              <a:t>整流器</a:t>
            </a:r>
            <a:endParaRPr lang="en-US" altLang="zh-CN" sz="2000" dirty="0">
              <a:solidFill>
                <a:srgbClr val="0432FF"/>
              </a:solidFill>
              <a:ea typeface="宋体" panose="02010600030101010101" pitchFamily="2" charset="-122"/>
            </a:endParaRPr>
          </a:p>
          <a:p>
            <a:pPr eaLnBrk="1" hangingPunct="1">
              <a:spcBef>
                <a:spcPct val="0"/>
              </a:spcBef>
              <a:buFontTx/>
              <a:buNone/>
            </a:pPr>
            <a:r>
              <a:rPr lang="zh-CN" altLang="en-US" sz="2000" b="1" dirty="0">
                <a:solidFill>
                  <a:srgbClr val="FF0000"/>
                </a:solidFill>
                <a:ea typeface="宋体" panose="02010600030101010101" pitchFamily="2" charset="-122"/>
              </a:rPr>
              <a:t>整流</a:t>
            </a:r>
            <a:r>
              <a:rPr lang="zh-CN" altLang="en-US" sz="2000" dirty="0">
                <a:solidFill>
                  <a:srgbClr val="C00000"/>
                </a:solidFill>
                <a:ea typeface="宋体" panose="02010600030101010101" pitchFamily="2" charset="-122"/>
              </a:rPr>
              <a:t>，就是将</a:t>
            </a:r>
            <a:r>
              <a:rPr lang="en-US" altLang="zh-CN" sz="2000" dirty="0">
                <a:solidFill>
                  <a:srgbClr val="C00000"/>
                </a:solidFill>
                <a:ea typeface="宋体" panose="02010600030101010101" pitchFamily="2" charset="-122"/>
              </a:rPr>
              <a:t>AC</a:t>
            </a:r>
            <a:r>
              <a:rPr lang="zh-CN" altLang="en-US" sz="2000" dirty="0">
                <a:solidFill>
                  <a:srgbClr val="C00000"/>
                </a:solidFill>
                <a:ea typeface="宋体" panose="02010600030101010101" pitchFamily="2" charset="-122"/>
              </a:rPr>
              <a:t>转化为</a:t>
            </a:r>
            <a:r>
              <a:rPr lang="en-US" altLang="zh-CN" sz="2000" dirty="0">
                <a:solidFill>
                  <a:srgbClr val="C00000"/>
                </a:solidFill>
                <a:ea typeface="宋体" panose="02010600030101010101" pitchFamily="2" charset="-122"/>
                <a:sym typeface="Wingdings" pitchFamily="2" charset="2"/>
              </a:rPr>
              <a:t>DC</a:t>
            </a:r>
            <a:endParaRPr lang="zh-CN" altLang="en-US" sz="2000" dirty="0">
              <a:solidFill>
                <a:srgbClr val="C00000"/>
              </a:solidFill>
              <a:ea typeface="宋体" panose="02010600030101010101" pitchFamily="2" charset="-122"/>
            </a:endParaRPr>
          </a:p>
        </p:txBody>
      </p:sp>
      <p:sp>
        <p:nvSpPr>
          <p:cNvPr id="8" name="灯片编号占位符 1">
            <a:extLst>
              <a:ext uri="{FF2B5EF4-FFF2-40B4-BE49-F238E27FC236}">
                <a16:creationId xmlns:a16="http://schemas.microsoft.com/office/drawing/2014/main" id="{4E4D1AAA-BFEB-8340-A79A-B6FF5D96B9D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a:t>
            </a:fld>
            <a:endParaRPr lang="en-US" altLang="zh-CN" dirty="0"/>
          </a:p>
        </p:txBody>
      </p:sp>
    </p:spTree>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2F5A788B-82F0-1B4B-8353-65EB89A68455}"/>
              </a:ext>
            </a:extLst>
          </p:cNvPr>
          <p:cNvSpPr txBox="1"/>
          <p:nvPr/>
        </p:nvSpPr>
        <p:spPr>
          <a:xfrm>
            <a:off x="6019800" y="211723"/>
            <a:ext cx="3026791" cy="3539430"/>
          </a:xfrm>
          <a:prstGeom prst="rect">
            <a:avLst/>
          </a:prstGeom>
          <a:noFill/>
        </p:spPr>
        <p:txBody>
          <a:bodyPr wrap="none" rtlCol="0">
            <a:spAutoFit/>
          </a:bodyPr>
          <a:lstStyle/>
          <a:p>
            <a:r>
              <a:rPr kumimoji="1" lang="zh-CN" altLang="en-US" dirty="0"/>
              <a:t>电容</a:t>
            </a:r>
            <a:r>
              <a:rPr kumimoji="1" lang="zh-CN" altLang="en-US" dirty="0">
                <a:solidFill>
                  <a:srgbClr val="C00000"/>
                </a:solidFill>
              </a:rPr>
              <a:t>放电</a:t>
            </a:r>
            <a:r>
              <a:rPr kumimoji="1" lang="zh-CN" altLang="en-US" dirty="0"/>
              <a:t>时：</a:t>
            </a:r>
            <a:endParaRPr kumimoji="1" lang="en-US" altLang="zh-CN" dirty="0"/>
          </a:p>
          <a:p>
            <a:endParaRPr kumimoji="1" lang="en-US" altLang="zh-CN" dirty="0"/>
          </a:p>
          <a:p>
            <a:endParaRPr kumimoji="1" lang="en-US" altLang="zh-CN" dirty="0"/>
          </a:p>
          <a:p>
            <a:endParaRPr kumimoji="1" lang="en-US" altLang="zh-CN" dirty="0"/>
          </a:p>
          <a:p>
            <a:r>
              <a:rPr kumimoji="1" lang="zh-CN" altLang="en-US" dirty="0"/>
              <a:t>假设                 ，指数衰减变直线</a:t>
            </a:r>
            <a:endParaRPr kumimoji="1" lang="en-US" altLang="zh-CN" dirty="0"/>
          </a:p>
          <a:p>
            <a:endParaRPr kumimoji="1" lang="en-US" altLang="zh-CN" dirty="0"/>
          </a:p>
          <a:p>
            <a:endParaRPr kumimoji="1" lang="en-US" altLang="zh-CN" dirty="0"/>
          </a:p>
          <a:p>
            <a:endParaRPr kumimoji="1" lang="en-US" altLang="zh-CN" dirty="0"/>
          </a:p>
          <a:p>
            <a:endParaRPr kumimoji="1" lang="en-US" altLang="zh-CN" dirty="0"/>
          </a:p>
          <a:p>
            <a:r>
              <a:rPr kumimoji="1" lang="zh-CN" altLang="en-US" dirty="0"/>
              <a:t>电容</a:t>
            </a:r>
            <a:r>
              <a:rPr kumimoji="1" lang="zh-CN" altLang="en-US" dirty="0">
                <a:solidFill>
                  <a:srgbClr val="C00000"/>
                </a:solidFill>
              </a:rPr>
              <a:t>充电</a:t>
            </a:r>
            <a:r>
              <a:rPr kumimoji="1" lang="zh-CN" altLang="en-US" dirty="0"/>
              <a:t>时间</a:t>
            </a:r>
            <a:endParaRPr kumimoji="1" lang="en-US" altLang="zh-CN" dirty="0"/>
          </a:p>
          <a:p>
            <a:endParaRPr kumimoji="1" lang="en-US" altLang="zh-CN" dirty="0"/>
          </a:p>
          <a:p>
            <a:endParaRPr kumimoji="1" lang="en-US" altLang="zh-CN" dirty="0"/>
          </a:p>
          <a:p>
            <a:endParaRPr kumimoji="1" lang="en-US" altLang="zh-CN" dirty="0"/>
          </a:p>
          <a:p>
            <a:r>
              <a:rPr kumimoji="1" lang="zh-CN" altLang="en-US" dirty="0"/>
              <a:t>近似</a:t>
            </a:r>
          </a:p>
        </p:txBody>
      </p:sp>
      <p:pic>
        <p:nvPicPr>
          <p:cNvPr id="5" name="图片 4">
            <a:extLst>
              <a:ext uri="{FF2B5EF4-FFF2-40B4-BE49-F238E27FC236}">
                <a16:creationId xmlns:a16="http://schemas.microsoft.com/office/drawing/2014/main" id="{3133A321-9A38-7C45-BFA7-CF4AC559BD0A}"/>
              </a:ext>
            </a:extLst>
          </p:cNvPr>
          <p:cNvPicPr>
            <a:picLocks noChangeAspect="1"/>
          </p:cNvPicPr>
          <p:nvPr/>
        </p:nvPicPr>
        <p:blipFill>
          <a:blip r:embed="rId2"/>
          <a:stretch>
            <a:fillRect/>
          </a:stretch>
        </p:blipFill>
        <p:spPr>
          <a:xfrm>
            <a:off x="0" y="0"/>
            <a:ext cx="5965214" cy="5638800"/>
          </a:xfrm>
          <a:prstGeom prst="rect">
            <a:avLst/>
          </a:prstGeom>
        </p:spPr>
      </p:pic>
      <p:pic>
        <p:nvPicPr>
          <p:cNvPr id="6" name="图片 5">
            <a:extLst>
              <a:ext uri="{FF2B5EF4-FFF2-40B4-BE49-F238E27FC236}">
                <a16:creationId xmlns:a16="http://schemas.microsoft.com/office/drawing/2014/main" id="{5106A509-F07E-284F-BB7A-4CB7FBCFD383}"/>
              </a:ext>
            </a:extLst>
          </p:cNvPr>
          <p:cNvPicPr>
            <a:picLocks noChangeAspect="1"/>
          </p:cNvPicPr>
          <p:nvPr/>
        </p:nvPicPr>
        <p:blipFill>
          <a:blip r:embed="rId3"/>
          <a:stretch>
            <a:fillRect/>
          </a:stretch>
        </p:blipFill>
        <p:spPr>
          <a:xfrm>
            <a:off x="6400800" y="670242"/>
            <a:ext cx="1409700" cy="406400"/>
          </a:xfrm>
          <a:prstGeom prst="rect">
            <a:avLst/>
          </a:prstGeom>
        </p:spPr>
      </p:pic>
      <p:pic>
        <p:nvPicPr>
          <p:cNvPr id="8" name="图片 7">
            <a:extLst>
              <a:ext uri="{FF2B5EF4-FFF2-40B4-BE49-F238E27FC236}">
                <a16:creationId xmlns:a16="http://schemas.microsoft.com/office/drawing/2014/main" id="{AA7422C7-8C82-6C48-96B9-65649B06FB47}"/>
              </a:ext>
            </a:extLst>
          </p:cNvPr>
          <p:cNvPicPr>
            <a:picLocks noChangeAspect="1"/>
          </p:cNvPicPr>
          <p:nvPr/>
        </p:nvPicPr>
        <p:blipFill>
          <a:blip r:embed="rId4"/>
          <a:stretch>
            <a:fillRect/>
          </a:stretch>
        </p:blipFill>
        <p:spPr>
          <a:xfrm>
            <a:off x="6539793" y="1178414"/>
            <a:ext cx="762000" cy="320261"/>
          </a:xfrm>
          <a:prstGeom prst="rect">
            <a:avLst/>
          </a:prstGeom>
        </p:spPr>
      </p:pic>
      <p:pic>
        <p:nvPicPr>
          <p:cNvPr id="11" name="图片 10">
            <a:extLst>
              <a:ext uri="{FF2B5EF4-FFF2-40B4-BE49-F238E27FC236}">
                <a16:creationId xmlns:a16="http://schemas.microsoft.com/office/drawing/2014/main" id="{057758F7-7993-6B42-92F6-7BCEBCA80177}"/>
              </a:ext>
            </a:extLst>
          </p:cNvPr>
          <p:cNvPicPr>
            <a:picLocks noChangeAspect="1"/>
          </p:cNvPicPr>
          <p:nvPr/>
        </p:nvPicPr>
        <p:blipFill>
          <a:blip r:embed="rId5"/>
          <a:stretch>
            <a:fillRect/>
          </a:stretch>
        </p:blipFill>
        <p:spPr>
          <a:xfrm>
            <a:off x="6436093" y="1462797"/>
            <a:ext cx="1085850" cy="603250"/>
          </a:xfrm>
          <a:prstGeom prst="rect">
            <a:avLst/>
          </a:prstGeom>
        </p:spPr>
      </p:pic>
      <p:pic>
        <p:nvPicPr>
          <p:cNvPr id="14" name="图片 13">
            <a:extLst>
              <a:ext uri="{FF2B5EF4-FFF2-40B4-BE49-F238E27FC236}">
                <a16:creationId xmlns:a16="http://schemas.microsoft.com/office/drawing/2014/main" id="{4EB7D2B4-5E54-C745-87C4-CDDA7A1E84F5}"/>
              </a:ext>
            </a:extLst>
          </p:cNvPr>
          <p:cNvPicPr>
            <a:picLocks noChangeAspect="1"/>
          </p:cNvPicPr>
          <p:nvPr/>
        </p:nvPicPr>
        <p:blipFill>
          <a:blip r:embed="rId6"/>
          <a:stretch>
            <a:fillRect/>
          </a:stretch>
        </p:blipFill>
        <p:spPr>
          <a:xfrm>
            <a:off x="6453539" y="2819400"/>
            <a:ext cx="2273300" cy="482600"/>
          </a:xfrm>
          <a:prstGeom prst="rect">
            <a:avLst/>
          </a:prstGeom>
        </p:spPr>
      </p:pic>
      <p:pic>
        <p:nvPicPr>
          <p:cNvPr id="16" name="图片 15">
            <a:extLst>
              <a:ext uri="{FF2B5EF4-FFF2-40B4-BE49-F238E27FC236}">
                <a16:creationId xmlns:a16="http://schemas.microsoft.com/office/drawing/2014/main" id="{0F96758D-1D5D-DB48-85A0-5ED2F88ED2EB}"/>
              </a:ext>
            </a:extLst>
          </p:cNvPr>
          <p:cNvPicPr>
            <a:picLocks noChangeAspect="1"/>
          </p:cNvPicPr>
          <p:nvPr/>
        </p:nvPicPr>
        <p:blipFill>
          <a:blip r:embed="rId7"/>
          <a:stretch>
            <a:fillRect/>
          </a:stretch>
        </p:blipFill>
        <p:spPr>
          <a:xfrm>
            <a:off x="6636753" y="3419013"/>
            <a:ext cx="2273300" cy="308438"/>
          </a:xfrm>
          <a:prstGeom prst="rect">
            <a:avLst/>
          </a:prstGeom>
        </p:spPr>
      </p:pic>
      <p:sp>
        <p:nvSpPr>
          <p:cNvPr id="17" name="右箭头 16">
            <a:extLst>
              <a:ext uri="{FF2B5EF4-FFF2-40B4-BE49-F238E27FC236}">
                <a16:creationId xmlns:a16="http://schemas.microsoft.com/office/drawing/2014/main" id="{9DEFE5BB-F99B-3941-997F-F0C88E731CD0}"/>
              </a:ext>
            </a:extLst>
          </p:cNvPr>
          <p:cNvSpPr/>
          <p:nvPr/>
        </p:nvSpPr>
        <p:spPr bwMode="auto">
          <a:xfrm>
            <a:off x="6114906" y="4050074"/>
            <a:ext cx="381000" cy="1524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pic>
        <p:nvPicPr>
          <p:cNvPr id="18" name="图片 17">
            <a:extLst>
              <a:ext uri="{FF2B5EF4-FFF2-40B4-BE49-F238E27FC236}">
                <a16:creationId xmlns:a16="http://schemas.microsoft.com/office/drawing/2014/main" id="{495897F9-6365-F949-8CF8-A0D5ADA88CF8}"/>
              </a:ext>
            </a:extLst>
          </p:cNvPr>
          <p:cNvPicPr>
            <a:picLocks noChangeAspect="1"/>
          </p:cNvPicPr>
          <p:nvPr/>
        </p:nvPicPr>
        <p:blipFill>
          <a:blip r:embed="rId8"/>
          <a:stretch>
            <a:fillRect/>
          </a:stretch>
        </p:blipFill>
        <p:spPr>
          <a:xfrm>
            <a:off x="6688645" y="3852925"/>
            <a:ext cx="1540955" cy="544548"/>
          </a:xfrm>
          <a:prstGeom prst="rect">
            <a:avLst/>
          </a:prstGeom>
        </p:spPr>
      </p:pic>
      <p:sp>
        <p:nvSpPr>
          <p:cNvPr id="19" name="文本框 18">
            <a:extLst>
              <a:ext uri="{FF2B5EF4-FFF2-40B4-BE49-F238E27FC236}">
                <a16:creationId xmlns:a16="http://schemas.microsoft.com/office/drawing/2014/main" id="{C30AEE0B-010A-784F-BD9C-A0999098DB7C}"/>
              </a:ext>
            </a:extLst>
          </p:cNvPr>
          <p:cNvSpPr txBox="1"/>
          <p:nvPr/>
        </p:nvSpPr>
        <p:spPr>
          <a:xfrm>
            <a:off x="381000" y="6019800"/>
            <a:ext cx="5519460" cy="338554"/>
          </a:xfrm>
          <a:prstGeom prst="rect">
            <a:avLst/>
          </a:prstGeom>
          <a:noFill/>
        </p:spPr>
        <p:txBody>
          <a:bodyPr wrap="none" rtlCol="0">
            <a:spAutoFit/>
          </a:bodyPr>
          <a:lstStyle/>
          <a:p>
            <a:r>
              <a:rPr kumimoji="1" lang="zh-CN" altLang="en-US" dirty="0"/>
              <a:t>这一电路也可以用来检测波形的峰值，可用作</a:t>
            </a:r>
            <a:r>
              <a:rPr kumimoji="1" lang="zh-CN" altLang="en-US" b="1" dirty="0">
                <a:solidFill>
                  <a:srgbClr val="C00000"/>
                </a:solidFill>
              </a:rPr>
              <a:t>峰值检波电路</a:t>
            </a:r>
          </a:p>
        </p:txBody>
      </p:sp>
      <p:sp>
        <p:nvSpPr>
          <p:cNvPr id="20" name="灯片编号占位符 1">
            <a:extLst>
              <a:ext uri="{FF2B5EF4-FFF2-40B4-BE49-F238E27FC236}">
                <a16:creationId xmlns:a16="http://schemas.microsoft.com/office/drawing/2014/main" id="{D6FAFD06-EFE0-5E43-B59E-7670067FA9A8}"/>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70</a:t>
            </a:fld>
            <a:endParaRPr lang="en-US" altLang="zh-CN" dirty="0"/>
          </a:p>
        </p:txBody>
      </p:sp>
      <p:pic>
        <p:nvPicPr>
          <p:cNvPr id="2" name="图片 1">
            <a:extLst>
              <a:ext uri="{FF2B5EF4-FFF2-40B4-BE49-F238E27FC236}">
                <a16:creationId xmlns:a16="http://schemas.microsoft.com/office/drawing/2014/main" id="{FED87F09-7A82-3C4F-2F5D-440D584C5CCF}"/>
              </a:ext>
            </a:extLst>
          </p:cNvPr>
          <p:cNvPicPr>
            <a:picLocks noChangeAspect="1"/>
          </p:cNvPicPr>
          <p:nvPr/>
        </p:nvPicPr>
        <p:blipFill>
          <a:blip r:embed="rId9"/>
          <a:stretch>
            <a:fillRect/>
          </a:stretch>
        </p:blipFill>
        <p:spPr>
          <a:xfrm>
            <a:off x="5965214" y="4553651"/>
            <a:ext cx="3159028" cy="534757"/>
          </a:xfrm>
          <a:prstGeom prst="rect">
            <a:avLst/>
          </a:prstGeom>
          <a:ln>
            <a:solidFill>
              <a:srgbClr val="0432FF"/>
            </a:solidFill>
          </a:ln>
        </p:spPr>
      </p:pic>
    </p:spTree>
    <p:extLst>
      <p:ext uri="{BB962C8B-B14F-4D97-AF65-F5344CB8AC3E}">
        <p14:creationId xmlns:p14="http://schemas.microsoft.com/office/powerpoint/2010/main" val="36119950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灯片编号占位符 5">
            <a:extLst>
              <a:ext uri="{FF2B5EF4-FFF2-40B4-BE49-F238E27FC236}">
                <a16:creationId xmlns:a16="http://schemas.microsoft.com/office/drawing/2014/main" id="{C33EBBAF-8773-FC45-B94B-FBA908B4B6C0}"/>
              </a:ext>
            </a:extLst>
          </p:cNvPr>
          <p:cNvSpPr>
            <a:spLocks noGrp="1"/>
          </p:cNvSpPr>
          <p:nvPr>
            <p:ph type="sldNum" sz="quarter" idx="11"/>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fld id="{E2A5D3BB-C3BA-F541-9B85-02D66E130F7A}" type="slidenum">
              <a:rPr lang="en-US" altLang="zh-CN" sz="1400" smtClean="0">
                <a:latin typeface="Arial" panose="020B0604020202020204" pitchFamily="34" charset="0"/>
              </a:rPr>
              <a:pPr>
                <a:spcBef>
                  <a:spcPct val="0"/>
                </a:spcBef>
                <a:buFontTx/>
                <a:buNone/>
              </a:pPr>
              <a:t>71</a:t>
            </a:fld>
            <a:endParaRPr lang="en-US" altLang="zh-CN" sz="1400">
              <a:latin typeface="Arial" panose="020B0604020202020204" pitchFamily="34" charset="0"/>
            </a:endParaRPr>
          </a:p>
        </p:txBody>
      </p:sp>
      <p:sp>
        <p:nvSpPr>
          <p:cNvPr id="135171" name="Rectangle 2">
            <a:extLst>
              <a:ext uri="{FF2B5EF4-FFF2-40B4-BE49-F238E27FC236}">
                <a16:creationId xmlns:a16="http://schemas.microsoft.com/office/drawing/2014/main" id="{541BA151-B8B4-534C-986B-A298D8DDE95C}"/>
              </a:ext>
            </a:extLst>
          </p:cNvPr>
          <p:cNvSpPr>
            <a:spLocks noGrp="1" noChangeArrowheads="1"/>
          </p:cNvSpPr>
          <p:nvPr>
            <p:ph type="title"/>
          </p:nvPr>
        </p:nvSpPr>
        <p:spPr>
          <a:xfrm>
            <a:off x="838200" y="152400"/>
            <a:ext cx="3657600" cy="990600"/>
          </a:xfrm>
        </p:spPr>
        <p:txBody>
          <a:bodyPr/>
          <a:lstStyle/>
          <a:p>
            <a:pPr eaLnBrk="1" hangingPunct="1"/>
            <a:r>
              <a:rPr lang="zh-CN" altLang="en-US" dirty="0">
                <a:ea typeface="宋体" panose="02010600030101010101" pitchFamily="2" charset="-122"/>
              </a:rPr>
              <a:t>滤波之后加稳压电路</a:t>
            </a:r>
            <a:endParaRPr lang="en-US" altLang="zh-CN" dirty="0">
              <a:ea typeface="宋体" panose="02010600030101010101" pitchFamily="2" charset="-122"/>
            </a:endParaRPr>
          </a:p>
        </p:txBody>
      </p:sp>
      <p:sp>
        <p:nvSpPr>
          <p:cNvPr id="135172" name="Rectangle 3">
            <a:extLst>
              <a:ext uri="{FF2B5EF4-FFF2-40B4-BE49-F238E27FC236}">
                <a16:creationId xmlns:a16="http://schemas.microsoft.com/office/drawing/2014/main" id="{F10FEA88-522A-044D-BC7F-AF5AC1283C90}"/>
              </a:ext>
            </a:extLst>
          </p:cNvPr>
          <p:cNvSpPr>
            <a:spLocks noGrp="1" noChangeArrowheads="1"/>
          </p:cNvSpPr>
          <p:nvPr>
            <p:ph type="body" sz="half" idx="1"/>
          </p:nvPr>
        </p:nvSpPr>
        <p:spPr>
          <a:xfrm>
            <a:off x="685800" y="4953000"/>
            <a:ext cx="7772400" cy="1371600"/>
          </a:xfrm>
        </p:spPr>
        <p:txBody>
          <a:bodyPr/>
          <a:lstStyle/>
          <a:p>
            <a:pPr eaLnBrk="1" hangingPunct="1">
              <a:lnSpc>
                <a:spcPct val="90000"/>
              </a:lnSpc>
            </a:pPr>
            <a:r>
              <a:rPr lang="en-US" altLang="zh-CN" dirty="0">
                <a:ea typeface="宋体" panose="02010600030101010101" pitchFamily="2" charset="-122"/>
              </a:rPr>
              <a:t>The ripple created by the rectifier can be unacceptable to sensitive load; therefore, a regulator is required to obtain a very stable output.</a:t>
            </a:r>
          </a:p>
          <a:p>
            <a:pPr eaLnBrk="1" hangingPunct="1">
              <a:lnSpc>
                <a:spcPct val="90000"/>
              </a:lnSpc>
            </a:pPr>
            <a:r>
              <a:rPr lang="en-US" altLang="zh-CN" dirty="0">
                <a:ea typeface="宋体" panose="02010600030101010101" pitchFamily="2" charset="-122"/>
              </a:rPr>
              <a:t>Three diodes operate as a primitive regulator.</a:t>
            </a:r>
          </a:p>
        </p:txBody>
      </p:sp>
      <p:pic>
        <p:nvPicPr>
          <p:cNvPr id="135173" name="Picture 9">
            <a:extLst>
              <a:ext uri="{FF2B5EF4-FFF2-40B4-BE49-F238E27FC236}">
                <a16:creationId xmlns:a16="http://schemas.microsoft.com/office/drawing/2014/main" id="{CCE646FF-34DA-A743-9757-FEC4B1ED3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990600"/>
            <a:ext cx="8162925" cy="381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灯片编号占位符 1">
            <a:extLst>
              <a:ext uri="{FF2B5EF4-FFF2-40B4-BE49-F238E27FC236}">
                <a16:creationId xmlns:a16="http://schemas.microsoft.com/office/drawing/2014/main" id="{06D7E485-6DFD-B54E-9CFF-61AABBA8D9C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71</a:t>
            </a:fld>
            <a:endParaRPr lang="en-US" altLang="zh-CN"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4" name="Rectangle 2">
            <a:extLst>
              <a:ext uri="{FF2B5EF4-FFF2-40B4-BE49-F238E27FC236}">
                <a16:creationId xmlns:a16="http://schemas.microsoft.com/office/drawing/2014/main" id="{7CF48D55-283A-7544-871D-1D239187AFE4}"/>
              </a:ext>
            </a:extLst>
          </p:cNvPr>
          <p:cNvSpPr>
            <a:spLocks noGrp="1" noChangeArrowheads="1"/>
          </p:cNvSpPr>
          <p:nvPr>
            <p:ph type="title"/>
          </p:nvPr>
        </p:nvSpPr>
        <p:spPr/>
        <p:txBody>
          <a:bodyPr/>
          <a:lstStyle/>
          <a:p>
            <a:pPr eaLnBrk="1" hangingPunct="1"/>
            <a:r>
              <a:rPr lang="en-US" altLang="zh-CN">
                <a:ea typeface="宋体" panose="02010600030101010101" pitchFamily="2" charset="-122"/>
              </a:rPr>
              <a:t>Evolution of AC-DC Converter</a:t>
            </a:r>
          </a:p>
        </p:txBody>
      </p:sp>
      <p:pic>
        <p:nvPicPr>
          <p:cNvPr id="138245" name="Picture 7">
            <a:extLst>
              <a:ext uri="{FF2B5EF4-FFF2-40B4-BE49-F238E27FC236}">
                <a16:creationId xmlns:a16="http://schemas.microsoft.com/office/drawing/2014/main" id="{B3FBCBE0-349C-FC42-A58C-D5CFE587E0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09800"/>
            <a:ext cx="9144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文本框 1">
            <a:extLst>
              <a:ext uri="{FF2B5EF4-FFF2-40B4-BE49-F238E27FC236}">
                <a16:creationId xmlns:a16="http://schemas.microsoft.com/office/drawing/2014/main" id="{B6D5A3CD-37DC-924B-84CF-9F1D90F901F7}"/>
              </a:ext>
            </a:extLst>
          </p:cNvPr>
          <p:cNvSpPr txBox="1"/>
          <p:nvPr/>
        </p:nvSpPr>
        <p:spPr>
          <a:xfrm>
            <a:off x="304800" y="3886200"/>
            <a:ext cx="1611339" cy="338554"/>
          </a:xfrm>
          <a:prstGeom prst="rect">
            <a:avLst/>
          </a:prstGeom>
          <a:noFill/>
        </p:spPr>
        <p:txBody>
          <a:bodyPr wrap="none" rtlCol="0">
            <a:spAutoFit/>
          </a:bodyPr>
          <a:lstStyle/>
          <a:p>
            <a:r>
              <a:rPr kumimoji="1" lang="zh-CN" altLang="en-US" dirty="0">
                <a:solidFill>
                  <a:srgbClr val="C00000"/>
                </a:solidFill>
              </a:rPr>
              <a:t>半波整流 </a:t>
            </a:r>
            <a:r>
              <a:rPr kumimoji="1" lang="en-US" altLang="zh-CN" dirty="0">
                <a:solidFill>
                  <a:srgbClr val="C00000"/>
                </a:solidFill>
              </a:rPr>
              <a:t>+</a:t>
            </a:r>
            <a:r>
              <a:rPr kumimoji="1" lang="zh-CN" altLang="en-US" dirty="0">
                <a:solidFill>
                  <a:srgbClr val="C00000"/>
                </a:solidFill>
              </a:rPr>
              <a:t> 滤波</a:t>
            </a:r>
          </a:p>
        </p:txBody>
      </p:sp>
      <p:sp>
        <p:nvSpPr>
          <p:cNvPr id="7" name="文本框 6">
            <a:extLst>
              <a:ext uri="{FF2B5EF4-FFF2-40B4-BE49-F238E27FC236}">
                <a16:creationId xmlns:a16="http://schemas.microsoft.com/office/drawing/2014/main" id="{B34C9C3B-5788-0343-A2B4-56BAB19E731C}"/>
              </a:ext>
            </a:extLst>
          </p:cNvPr>
          <p:cNvSpPr txBox="1"/>
          <p:nvPr/>
        </p:nvSpPr>
        <p:spPr>
          <a:xfrm>
            <a:off x="3276600" y="3886200"/>
            <a:ext cx="1611339" cy="338554"/>
          </a:xfrm>
          <a:prstGeom prst="rect">
            <a:avLst/>
          </a:prstGeom>
          <a:noFill/>
        </p:spPr>
        <p:txBody>
          <a:bodyPr wrap="none" rtlCol="0">
            <a:spAutoFit/>
          </a:bodyPr>
          <a:lstStyle/>
          <a:p>
            <a:r>
              <a:rPr kumimoji="1" lang="zh-CN" altLang="en-US" dirty="0">
                <a:solidFill>
                  <a:srgbClr val="C00000"/>
                </a:solidFill>
              </a:rPr>
              <a:t>全波整流 </a:t>
            </a:r>
            <a:r>
              <a:rPr kumimoji="1" lang="en-US" altLang="zh-CN" dirty="0">
                <a:solidFill>
                  <a:srgbClr val="C00000"/>
                </a:solidFill>
              </a:rPr>
              <a:t>+</a:t>
            </a:r>
            <a:r>
              <a:rPr kumimoji="1" lang="zh-CN" altLang="en-US" dirty="0">
                <a:solidFill>
                  <a:srgbClr val="C00000"/>
                </a:solidFill>
              </a:rPr>
              <a:t> 滤波</a:t>
            </a:r>
          </a:p>
        </p:txBody>
      </p:sp>
      <p:sp>
        <p:nvSpPr>
          <p:cNvPr id="8" name="文本框 7">
            <a:extLst>
              <a:ext uri="{FF2B5EF4-FFF2-40B4-BE49-F238E27FC236}">
                <a16:creationId xmlns:a16="http://schemas.microsoft.com/office/drawing/2014/main" id="{7D5B5414-AAA6-154E-BC85-86CC1A55EAE8}"/>
              </a:ext>
            </a:extLst>
          </p:cNvPr>
          <p:cNvSpPr txBox="1"/>
          <p:nvPr/>
        </p:nvSpPr>
        <p:spPr>
          <a:xfrm>
            <a:off x="6553200" y="3886200"/>
            <a:ext cx="2217274" cy="338554"/>
          </a:xfrm>
          <a:prstGeom prst="rect">
            <a:avLst/>
          </a:prstGeom>
          <a:noFill/>
        </p:spPr>
        <p:txBody>
          <a:bodyPr wrap="none" rtlCol="0">
            <a:spAutoFit/>
          </a:bodyPr>
          <a:lstStyle/>
          <a:p>
            <a:r>
              <a:rPr kumimoji="1" lang="zh-CN" altLang="en-US" dirty="0">
                <a:solidFill>
                  <a:srgbClr val="C00000"/>
                </a:solidFill>
              </a:rPr>
              <a:t>全波整流 </a:t>
            </a:r>
            <a:r>
              <a:rPr kumimoji="1" lang="en-US" altLang="zh-CN" dirty="0">
                <a:solidFill>
                  <a:srgbClr val="C00000"/>
                </a:solidFill>
              </a:rPr>
              <a:t>+</a:t>
            </a:r>
            <a:r>
              <a:rPr kumimoji="1" lang="zh-CN" altLang="en-US" dirty="0">
                <a:solidFill>
                  <a:srgbClr val="C00000"/>
                </a:solidFill>
              </a:rPr>
              <a:t> 滤波 </a:t>
            </a:r>
            <a:r>
              <a:rPr kumimoji="1" lang="en-US" altLang="zh-CN" dirty="0">
                <a:solidFill>
                  <a:srgbClr val="C00000"/>
                </a:solidFill>
              </a:rPr>
              <a:t>+</a:t>
            </a:r>
            <a:r>
              <a:rPr kumimoji="1" lang="zh-CN" altLang="en-US" dirty="0">
                <a:solidFill>
                  <a:srgbClr val="C00000"/>
                </a:solidFill>
              </a:rPr>
              <a:t> 稳压</a:t>
            </a:r>
          </a:p>
        </p:txBody>
      </p:sp>
      <p:sp>
        <p:nvSpPr>
          <p:cNvPr id="9" name="灯片编号占位符 1">
            <a:extLst>
              <a:ext uri="{FF2B5EF4-FFF2-40B4-BE49-F238E27FC236}">
                <a16:creationId xmlns:a16="http://schemas.microsoft.com/office/drawing/2014/main" id="{58761B83-5242-5A44-BD4F-6FE94BEEC22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72</a:t>
            </a:fld>
            <a:endParaRPr lang="en-US" altLang="zh-CN"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5" name="Rectangle 2">
            <a:extLst>
              <a:ext uri="{FF2B5EF4-FFF2-40B4-BE49-F238E27FC236}">
                <a16:creationId xmlns:a16="http://schemas.microsoft.com/office/drawing/2014/main" id="{6E8F5DC1-1941-B849-BD44-D1F5D3D66FAE}"/>
              </a:ext>
            </a:extLst>
          </p:cNvPr>
          <p:cNvSpPr>
            <a:spLocks noGrp="1" noChangeArrowheads="1"/>
          </p:cNvSpPr>
          <p:nvPr>
            <p:ph type="title"/>
          </p:nvPr>
        </p:nvSpPr>
        <p:spPr>
          <a:xfrm>
            <a:off x="838200" y="152400"/>
            <a:ext cx="4648200" cy="762000"/>
          </a:xfrm>
        </p:spPr>
        <p:txBody>
          <a:bodyPr/>
          <a:lstStyle/>
          <a:p>
            <a:pPr eaLnBrk="1" hangingPunct="1"/>
            <a:r>
              <a:rPr lang="en-US" altLang="zh-CN">
                <a:ea typeface="宋体" panose="02010600030101010101" pitchFamily="2" charset="-122"/>
              </a:rPr>
              <a:t>Limiting Circuits </a:t>
            </a:r>
            <a:r>
              <a:rPr lang="zh-CN" altLang="en-US">
                <a:ea typeface="宋体" panose="02010600030101010101" pitchFamily="2" charset="-122"/>
              </a:rPr>
              <a:t>（限幅电路）</a:t>
            </a:r>
            <a:endParaRPr lang="en-US" altLang="zh-CN">
              <a:ea typeface="宋体" panose="02010600030101010101" pitchFamily="2" charset="-122"/>
            </a:endParaRPr>
          </a:p>
        </p:txBody>
      </p:sp>
      <p:sp>
        <p:nvSpPr>
          <p:cNvPr id="141316" name="Rectangle 3">
            <a:extLst>
              <a:ext uri="{FF2B5EF4-FFF2-40B4-BE49-F238E27FC236}">
                <a16:creationId xmlns:a16="http://schemas.microsoft.com/office/drawing/2014/main" id="{44B9F1C0-2942-6C44-B7E2-1F6B804F6B20}"/>
              </a:ext>
            </a:extLst>
          </p:cNvPr>
          <p:cNvSpPr>
            <a:spLocks noGrp="1" noChangeArrowheads="1"/>
          </p:cNvSpPr>
          <p:nvPr>
            <p:ph type="body" sz="half" idx="1"/>
          </p:nvPr>
        </p:nvSpPr>
        <p:spPr>
          <a:xfrm>
            <a:off x="685800" y="4851400"/>
            <a:ext cx="7772400" cy="1524000"/>
          </a:xfrm>
        </p:spPr>
        <p:txBody>
          <a:bodyPr/>
          <a:lstStyle/>
          <a:p>
            <a:pPr eaLnBrk="1" hangingPunct="1">
              <a:lnSpc>
                <a:spcPct val="90000"/>
              </a:lnSpc>
            </a:pPr>
            <a:r>
              <a:rPr lang="en-US" altLang="zh-CN">
                <a:ea typeface="宋体" panose="02010600030101010101" pitchFamily="2" charset="-122"/>
              </a:rPr>
              <a:t>The </a:t>
            </a:r>
            <a:r>
              <a:rPr lang="en-US" altLang="zh-CN">
                <a:solidFill>
                  <a:srgbClr val="FF0000"/>
                </a:solidFill>
                <a:ea typeface="宋体" panose="02010600030101010101" pitchFamily="2" charset="-122"/>
              </a:rPr>
              <a:t>motivation</a:t>
            </a:r>
            <a:r>
              <a:rPr lang="en-US" altLang="zh-CN">
                <a:ea typeface="宋体" panose="02010600030101010101" pitchFamily="2" charset="-122"/>
              </a:rPr>
              <a:t> of having limiting circuits is to keep the signal below a threshold so it will not saturate the entire circuitry.</a:t>
            </a:r>
          </a:p>
          <a:p>
            <a:pPr eaLnBrk="1" hangingPunct="1">
              <a:lnSpc>
                <a:spcPct val="90000"/>
              </a:lnSpc>
            </a:pPr>
            <a:r>
              <a:rPr lang="en-US" altLang="zh-CN">
                <a:ea typeface="宋体" panose="02010600030101010101" pitchFamily="2" charset="-122"/>
              </a:rPr>
              <a:t>When a receiver is close to a base station, signals are large and limiting circuits may be required.</a:t>
            </a:r>
            <a:r>
              <a:rPr lang="en-US" altLang="zh-CN" sz="1800">
                <a:ea typeface="宋体" panose="02010600030101010101" pitchFamily="2" charset="-122"/>
              </a:rPr>
              <a:t>  </a:t>
            </a:r>
          </a:p>
        </p:txBody>
      </p:sp>
      <p:pic>
        <p:nvPicPr>
          <p:cNvPr id="141317" name="Picture 6">
            <a:extLst>
              <a:ext uri="{FF2B5EF4-FFF2-40B4-BE49-F238E27FC236}">
                <a16:creationId xmlns:a16="http://schemas.microsoft.com/office/drawing/2014/main" id="{D9653FE3-7B49-654D-94E0-7717A99C29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990600"/>
            <a:ext cx="4953000" cy="385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灯片编号占位符 1">
            <a:extLst>
              <a:ext uri="{FF2B5EF4-FFF2-40B4-BE49-F238E27FC236}">
                <a16:creationId xmlns:a16="http://schemas.microsoft.com/office/drawing/2014/main" id="{3313414E-1D2A-E84F-9B52-A1DDEFB9F9E0}"/>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73</a:t>
            </a:fld>
            <a:endParaRPr lang="en-US" altLang="zh-CN"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580A05CA-2A4D-E94F-9187-C5F90CDBE167}"/>
              </a:ext>
            </a:extLst>
          </p:cNvPr>
          <p:cNvPicPr>
            <a:picLocks noChangeAspect="1"/>
          </p:cNvPicPr>
          <p:nvPr/>
        </p:nvPicPr>
        <p:blipFill>
          <a:blip r:embed="rId2"/>
          <a:stretch>
            <a:fillRect/>
          </a:stretch>
        </p:blipFill>
        <p:spPr>
          <a:xfrm>
            <a:off x="0" y="1164712"/>
            <a:ext cx="9144000" cy="4528575"/>
          </a:xfrm>
          <a:prstGeom prst="rect">
            <a:avLst/>
          </a:prstGeom>
        </p:spPr>
      </p:pic>
      <p:sp>
        <p:nvSpPr>
          <p:cNvPr id="7" name="灯片编号占位符 1">
            <a:extLst>
              <a:ext uri="{FF2B5EF4-FFF2-40B4-BE49-F238E27FC236}">
                <a16:creationId xmlns:a16="http://schemas.microsoft.com/office/drawing/2014/main" id="{6CD4D8B8-FB54-0A4C-92ED-34284B0335C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74</a:t>
            </a:fld>
            <a:endParaRPr lang="en-US" altLang="zh-CN" dirty="0"/>
          </a:p>
        </p:txBody>
      </p:sp>
    </p:spTree>
    <p:extLst>
      <p:ext uri="{BB962C8B-B14F-4D97-AF65-F5344CB8AC3E}">
        <p14:creationId xmlns:p14="http://schemas.microsoft.com/office/powerpoint/2010/main" val="24219994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2">
            <a:extLst>
              <a:ext uri="{FF2B5EF4-FFF2-40B4-BE49-F238E27FC236}">
                <a16:creationId xmlns:a16="http://schemas.microsoft.com/office/drawing/2014/main" id="{C0FBAFE2-687B-FB4D-96BA-04AA2893834E}"/>
              </a:ext>
            </a:extLst>
          </p:cNvPr>
          <p:cNvSpPr>
            <a:spLocks noGrp="1" noChangeArrowheads="1"/>
          </p:cNvSpPr>
          <p:nvPr>
            <p:ph type="title"/>
          </p:nvPr>
        </p:nvSpPr>
        <p:spPr/>
        <p:txBody>
          <a:bodyPr/>
          <a:lstStyle/>
          <a:p>
            <a:pPr eaLnBrk="1" hangingPunct="1"/>
            <a:r>
              <a:rPr lang="en-US" altLang="zh-CN">
                <a:ea typeface="宋体" panose="02010600030101010101" pitchFamily="2" charset="-122"/>
              </a:rPr>
              <a:t>Input/Output Characteristics</a:t>
            </a:r>
          </a:p>
        </p:txBody>
      </p:sp>
      <p:sp>
        <p:nvSpPr>
          <p:cNvPr id="142340" name="Rectangle 3">
            <a:extLst>
              <a:ext uri="{FF2B5EF4-FFF2-40B4-BE49-F238E27FC236}">
                <a16:creationId xmlns:a16="http://schemas.microsoft.com/office/drawing/2014/main" id="{D9B6AA73-99B2-8A4B-A31B-7A245737AC2C}"/>
              </a:ext>
            </a:extLst>
          </p:cNvPr>
          <p:cNvSpPr>
            <a:spLocks noGrp="1" noChangeArrowheads="1"/>
          </p:cNvSpPr>
          <p:nvPr>
            <p:ph type="body" sz="half" idx="1"/>
          </p:nvPr>
        </p:nvSpPr>
        <p:spPr>
          <a:xfrm>
            <a:off x="685800" y="5791200"/>
            <a:ext cx="7772400" cy="533400"/>
          </a:xfrm>
        </p:spPr>
        <p:txBody>
          <a:bodyPr/>
          <a:lstStyle/>
          <a:p>
            <a:pPr eaLnBrk="1" hangingPunct="1"/>
            <a:r>
              <a:rPr lang="en-US" altLang="zh-CN">
                <a:ea typeface="宋体" panose="02010600030101010101" pitchFamily="2" charset="-122"/>
              </a:rPr>
              <a:t>Note the clipping of the output voltage. </a:t>
            </a:r>
          </a:p>
        </p:txBody>
      </p:sp>
      <p:pic>
        <p:nvPicPr>
          <p:cNvPr id="142341" name="Picture 8">
            <a:extLst>
              <a:ext uri="{FF2B5EF4-FFF2-40B4-BE49-F238E27FC236}">
                <a16:creationId xmlns:a16="http://schemas.microsoft.com/office/drawing/2014/main" id="{5D14F2BB-E220-604A-95C3-CC4EDE28B5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8448675" cy="348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灯片编号占位符 1">
            <a:extLst>
              <a:ext uri="{FF2B5EF4-FFF2-40B4-BE49-F238E27FC236}">
                <a16:creationId xmlns:a16="http://schemas.microsoft.com/office/drawing/2014/main" id="{33E28A71-8747-964F-A083-F209FADF8C2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75</a:t>
            </a:fld>
            <a:endParaRPr lang="en-US" altLang="zh-CN"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3" name="Picture 6">
            <a:extLst>
              <a:ext uri="{FF2B5EF4-FFF2-40B4-BE49-F238E27FC236}">
                <a16:creationId xmlns:a16="http://schemas.microsoft.com/office/drawing/2014/main" id="{5B118186-6732-4444-9B22-811A34751A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143000"/>
            <a:ext cx="6705600" cy="460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64" name="Rectangle 2">
            <a:extLst>
              <a:ext uri="{FF2B5EF4-FFF2-40B4-BE49-F238E27FC236}">
                <a16:creationId xmlns:a16="http://schemas.microsoft.com/office/drawing/2014/main" id="{799898D0-6DAC-9D4B-89C0-4E4827272ACA}"/>
              </a:ext>
            </a:extLst>
          </p:cNvPr>
          <p:cNvSpPr>
            <a:spLocks noGrp="1" noChangeArrowheads="1"/>
          </p:cNvSpPr>
          <p:nvPr>
            <p:ph type="title"/>
          </p:nvPr>
        </p:nvSpPr>
        <p:spPr>
          <a:xfrm>
            <a:off x="838200" y="152400"/>
            <a:ext cx="5562600" cy="1295400"/>
          </a:xfrm>
        </p:spPr>
        <p:txBody>
          <a:bodyPr/>
          <a:lstStyle/>
          <a:p>
            <a:pPr eaLnBrk="1" hangingPunct="1"/>
            <a:r>
              <a:rPr lang="en-US" altLang="zh-CN">
                <a:ea typeface="宋体" panose="02010600030101010101" pitchFamily="2" charset="-122"/>
              </a:rPr>
              <a:t>Limiting Circuit Using a Diode:  </a:t>
            </a:r>
            <a:br>
              <a:rPr lang="en-US" altLang="zh-CN">
                <a:ea typeface="宋体" panose="02010600030101010101" pitchFamily="2" charset="-122"/>
              </a:rPr>
            </a:br>
            <a:r>
              <a:rPr lang="en-US" altLang="zh-CN">
                <a:ea typeface="宋体" panose="02010600030101010101" pitchFamily="2" charset="-122"/>
              </a:rPr>
              <a:t>Positive Cycle Clipping</a:t>
            </a:r>
          </a:p>
        </p:txBody>
      </p:sp>
      <p:sp>
        <p:nvSpPr>
          <p:cNvPr id="143365" name="AutoShape 3">
            <a:extLst>
              <a:ext uri="{FF2B5EF4-FFF2-40B4-BE49-F238E27FC236}">
                <a16:creationId xmlns:a16="http://schemas.microsoft.com/office/drawing/2014/main" id="{BDD74AA7-C7B0-A043-9FD7-89B382BAEFFF}"/>
              </a:ext>
            </a:extLst>
          </p:cNvPr>
          <p:cNvSpPr>
            <a:spLocks noGrp="1" noChangeAspect="1" noChangeArrowheads="1"/>
          </p:cNvSpPr>
          <p:nvPr>
            <p:ph type="body" sz="half" idx="1"/>
          </p:nvPr>
        </p:nvSpPr>
        <p:spPr>
          <a:xfrm>
            <a:off x="685800" y="5638800"/>
            <a:ext cx="7772400" cy="762000"/>
          </a:xfrm>
        </p:spPr>
        <p:txBody>
          <a:bodyPr/>
          <a:lstStyle/>
          <a:p>
            <a:pPr eaLnBrk="1" hangingPunct="1"/>
            <a:r>
              <a:rPr lang="en-US" altLang="zh-CN">
                <a:ea typeface="宋体" panose="02010600030101010101" pitchFamily="2" charset="-122"/>
              </a:rPr>
              <a:t>As was studied in the past, the combination of resistor-diode creates limiting effect.</a:t>
            </a:r>
          </a:p>
        </p:txBody>
      </p:sp>
      <p:sp>
        <p:nvSpPr>
          <p:cNvPr id="6" name="灯片编号占位符 1">
            <a:extLst>
              <a:ext uri="{FF2B5EF4-FFF2-40B4-BE49-F238E27FC236}">
                <a16:creationId xmlns:a16="http://schemas.microsoft.com/office/drawing/2014/main" id="{688F4FAB-2BC7-F74B-A5E3-96FAE3BBDD56}"/>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76</a:t>
            </a:fld>
            <a:endParaRPr lang="en-US" altLang="zh-CN"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7" name="Rectangle 2">
            <a:extLst>
              <a:ext uri="{FF2B5EF4-FFF2-40B4-BE49-F238E27FC236}">
                <a16:creationId xmlns:a16="http://schemas.microsoft.com/office/drawing/2014/main" id="{D224F99D-187C-9746-8A13-11319F3A6D9B}"/>
              </a:ext>
            </a:extLst>
          </p:cNvPr>
          <p:cNvSpPr>
            <a:spLocks noGrp="1" noChangeArrowheads="1"/>
          </p:cNvSpPr>
          <p:nvPr>
            <p:ph type="title"/>
          </p:nvPr>
        </p:nvSpPr>
        <p:spPr/>
        <p:txBody>
          <a:bodyPr/>
          <a:lstStyle/>
          <a:p>
            <a:pPr eaLnBrk="1" hangingPunct="1"/>
            <a:r>
              <a:rPr lang="en-US" altLang="zh-CN">
                <a:ea typeface="宋体" panose="02010600030101010101" pitchFamily="2" charset="-122"/>
              </a:rPr>
              <a:t>Limiting Circuit Using a Diode:</a:t>
            </a:r>
            <a:br>
              <a:rPr lang="en-US" altLang="zh-CN">
                <a:ea typeface="宋体" panose="02010600030101010101" pitchFamily="2" charset="-122"/>
              </a:rPr>
            </a:br>
            <a:r>
              <a:rPr lang="en-US" altLang="zh-CN">
                <a:ea typeface="宋体" panose="02010600030101010101" pitchFamily="2" charset="-122"/>
              </a:rPr>
              <a:t>Negative Cycle Clipping</a:t>
            </a:r>
          </a:p>
        </p:txBody>
      </p:sp>
      <p:pic>
        <p:nvPicPr>
          <p:cNvPr id="144388" name="Picture 9">
            <a:extLst>
              <a:ext uri="{FF2B5EF4-FFF2-40B4-BE49-F238E27FC236}">
                <a16:creationId xmlns:a16="http://schemas.microsoft.com/office/drawing/2014/main" id="{DAD916CB-FD2D-FD48-B80A-BA9DC0B979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133600"/>
            <a:ext cx="8677275"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灯片编号占位符 1">
            <a:extLst>
              <a:ext uri="{FF2B5EF4-FFF2-40B4-BE49-F238E27FC236}">
                <a16:creationId xmlns:a16="http://schemas.microsoft.com/office/drawing/2014/main" id="{8D8FB622-3837-E840-96E0-C1BAA32C5AB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77</a:t>
            </a:fld>
            <a:endParaRPr lang="en-US" altLang="zh-CN"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2" name="Rectangle 2">
            <a:extLst>
              <a:ext uri="{FF2B5EF4-FFF2-40B4-BE49-F238E27FC236}">
                <a16:creationId xmlns:a16="http://schemas.microsoft.com/office/drawing/2014/main" id="{C3DEAB57-EDE4-5247-9A3C-79EE13B2A20E}"/>
              </a:ext>
            </a:extLst>
          </p:cNvPr>
          <p:cNvSpPr>
            <a:spLocks noGrp="1" noChangeArrowheads="1"/>
          </p:cNvSpPr>
          <p:nvPr>
            <p:ph type="title"/>
          </p:nvPr>
        </p:nvSpPr>
        <p:spPr>
          <a:xfrm>
            <a:off x="838200" y="152400"/>
            <a:ext cx="6019800" cy="1295400"/>
          </a:xfrm>
        </p:spPr>
        <p:txBody>
          <a:bodyPr/>
          <a:lstStyle/>
          <a:p>
            <a:pPr eaLnBrk="1" hangingPunct="1"/>
            <a:r>
              <a:rPr lang="en-US" altLang="zh-CN">
                <a:ea typeface="宋体" panose="02010600030101010101" pitchFamily="2" charset="-122"/>
              </a:rPr>
              <a:t>Limiting Circuit Using a Diode:</a:t>
            </a:r>
            <a:br>
              <a:rPr lang="en-US" altLang="zh-CN">
                <a:ea typeface="宋体" panose="02010600030101010101" pitchFamily="2" charset="-122"/>
              </a:rPr>
            </a:br>
            <a:r>
              <a:rPr lang="en-US" altLang="zh-CN">
                <a:ea typeface="宋体" panose="02010600030101010101" pitchFamily="2" charset="-122"/>
              </a:rPr>
              <a:t>Positive and Negative Cycle Clipping</a:t>
            </a:r>
          </a:p>
        </p:txBody>
      </p:sp>
      <p:pic>
        <p:nvPicPr>
          <p:cNvPr id="145413" name="Picture 7">
            <a:extLst>
              <a:ext uri="{FF2B5EF4-FFF2-40B4-BE49-F238E27FC236}">
                <a16:creationId xmlns:a16="http://schemas.microsoft.com/office/drawing/2014/main" id="{D2B2EE0A-25A2-5F4A-AC3F-9FDF11E5E3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2209800"/>
            <a:ext cx="8763000"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灯片编号占位符 1">
            <a:extLst>
              <a:ext uri="{FF2B5EF4-FFF2-40B4-BE49-F238E27FC236}">
                <a16:creationId xmlns:a16="http://schemas.microsoft.com/office/drawing/2014/main" id="{38422019-46CC-1A46-9C46-A912273DE722}"/>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78</a:t>
            </a:fld>
            <a:endParaRPr lang="en-US" altLang="zh-CN"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2">
            <a:extLst>
              <a:ext uri="{FF2B5EF4-FFF2-40B4-BE49-F238E27FC236}">
                <a16:creationId xmlns:a16="http://schemas.microsoft.com/office/drawing/2014/main" id="{EB76523B-EA08-FE4D-8075-BEED3AAC7C8C}"/>
              </a:ext>
            </a:extLst>
          </p:cNvPr>
          <p:cNvSpPr>
            <a:spLocks noGrp="1" noChangeArrowheads="1"/>
          </p:cNvSpPr>
          <p:nvPr>
            <p:ph type="title"/>
          </p:nvPr>
        </p:nvSpPr>
        <p:spPr/>
        <p:txBody>
          <a:bodyPr/>
          <a:lstStyle/>
          <a:p>
            <a:pPr eaLnBrk="1" hangingPunct="1"/>
            <a:r>
              <a:rPr lang="en-US" altLang="zh-CN">
                <a:ea typeface="宋体" panose="02010600030101010101" pitchFamily="2" charset="-122"/>
              </a:rPr>
              <a:t>General Voltage Limiting Circuit</a:t>
            </a:r>
          </a:p>
        </p:txBody>
      </p:sp>
      <p:sp>
        <p:nvSpPr>
          <p:cNvPr id="146436" name="Rectangle 3">
            <a:extLst>
              <a:ext uri="{FF2B5EF4-FFF2-40B4-BE49-F238E27FC236}">
                <a16:creationId xmlns:a16="http://schemas.microsoft.com/office/drawing/2014/main" id="{179E618D-2D2B-094E-AE1F-9448CD4BF2CD}"/>
              </a:ext>
            </a:extLst>
          </p:cNvPr>
          <p:cNvSpPr>
            <a:spLocks noGrp="1" noChangeArrowheads="1"/>
          </p:cNvSpPr>
          <p:nvPr>
            <p:ph type="body" sz="half" idx="1"/>
          </p:nvPr>
        </p:nvSpPr>
        <p:spPr>
          <a:xfrm>
            <a:off x="609600" y="5181600"/>
            <a:ext cx="7772400" cy="838200"/>
          </a:xfrm>
        </p:spPr>
        <p:txBody>
          <a:bodyPr/>
          <a:lstStyle/>
          <a:p>
            <a:pPr eaLnBrk="1" hangingPunct="1"/>
            <a:r>
              <a:rPr lang="en-US" altLang="zh-CN">
                <a:ea typeface="宋体" panose="02010600030101010101" pitchFamily="2" charset="-122"/>
              </a:rPr>
              <a:t>Two batteries in series with the antiparalle diodes control the limiting voltages.</a:t>
            </a:r>
            <a:r>
              <a:rPr lang="en-US" altLang="zh-CN" sz="1800">
                <a:ea typeface="宋体" panose="02010600030101010101" pitchFamily="2" charset="-122"/>
              </a:rPr>
              <a:t>  </a:t>
            </a:r>
          </a:p>
        </p:txBody>
      </p:sp>
      <p:pic>
        <p:nvPicPr>
          <p:cNvPr id="146437" name="Picture 6">
            <a:extLst>
              <a:ext uri="{FF2B5EF4-FFF2-40B4-BE49-F238E27FC236}">
                <a16:creationId xmlns:a16="http://schemas.microsoft.com/office/drawing/2014/main" id="{2976AABD-5982-E746-88E9-89E2228644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6400"/>
            <a:ext cx="9144000" cy="282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灯片编号占位符 1">
            <a:extLst>
              <a:ext uri="{FF2B5EF4-FFF2-40B4-BE49-F238E27FC236}">
                <a16:creationId xmlns:a16="http://schemas.microsoft.com/office/drawing/2014/main" id="{E5084864-404B-C04C-A7A5-33FBE726FB7F}"/>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79</a:t>
            </a:fld>
            <a:endParaRPr lang="en-US" altLang="zh-C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301D3E-4564-EE42-BBB1-F478D4DA11FB}"/>
              </a:ext>
            </a:extLst>
          </p:cNvPr>
          <p:cNvSpPr>
            <a:spLocks noGrp="1"/>
          </p:cNvSpPr>
          <p:nvPr>
            <p:ph type="title"/>
          </p:nvPr>
        </p:nvSpPr>
        <p:spPr/>
        <p:txBody>
          <a:bodyPr/>
          <a:lstStyle/>
          <a:p>
            <a:endParaRPr kumimoji="1" lang="zh-CN" altLang="en-US"/>
          </a:p>
        </p:txBody>
      </p:sp>
      <p:sp>
        <p:nvSpPr>
          <p:cNvPr id="3" name="内容占位符 2">
            <a:extLst>
              <a:ext uri="{FF2B5EF4-FFF2-40B4-BE49-F238E27FC236}">
                <a16:creationId xmlns:a16="http://schemas.microsoft.com/office/drawing/2014/main" id="{7741C962-3A7B-6149-A540-BBE87E227C38}"/>
              </a:ext>
            </a:extLst>
          </p:cNvPr>
          <p:cNvSpPr>
            <a:spLocks noGrp="1"/>
          </p:cNvSpPr>
          <p:nvPr>
            <p:ph sz="half" idx="1"/>
          </p:nvPr>
        </p:nvSpPr>
        <p:spPr/>
        <p:txBody>
          <a:bodyPr/>
          <a:lstStyle/>
          <a:p>
            <a:endParaRPr kumimoji="1" lang="zh-CN" altLang="en-US"/>
          </a:p>
        </p:txBody>
      </p:sp>
      <p:pic>
        <p:nvPicPr>
          <p:cNvPr id="4" name="图片 3">
            <a:extLst>
              <a:ext uri="{FF2B5EF4-FFF2-40B4-BE49-F238E27FC236}">
                <a16:creationId xmlns:a16="http://schemas.microsoft.com/office/drawing/2014/main" id="{29447014-2175-7944-B82F-BBA9BE25A262}"/>
              </a:ext>
            </a:extLst>
          </p:cNvPr>
          <p:cNvPicPr>
            <a:picLocks noChangeAspect="1"/>
          </p:cNvPicPr>
          <p:nvPr/>
        </p:nvPicPr>
        <p:blipFill>
          <a:blip r:embed="rId2"/>
          <a:stretch>
            <a:fillRect/>
          </a:stretch>
        </p:blipFill>
        <p:spPr>
          <a:xfrm>
            <a:off x="0" y="0"/>
            <a:ext cx="6434143" cy="6858000"/>
          </a:xfrm>
          <a:prstGeom prst="rect">
            <a:avLst/>
          </a:prstGeom>
        </p:spPr>
      </p:pic>
      <p:sp>
        <p:nvSpPr>
          <p:cNvPr id="5" name="文本框 4">
            <a:extLst>
              <a:ext uri="{FF2B5EF4-FFF2-40B4-BE49-F238E27FC236}">
                <a16:creationId xmlns:a16="http://schemas.microsoft.com/office/drawing/2014/main" id="{2D3CA535-98AE-3B40-ADD9-57A33540F7BB}"/>
              </a:ext>
            </a:extLst>
          </p:cNvPr>
          <p:cNvSpPr txBox="1"/>
          <p:nvPr/>
        </p:nvSpPr>
        <p:spPr>
          <a:xfrm>
            <a:off x="7543800" y="1295400"/>
            <a:ext cx="349871" cy="1938992"/>
          </a:xfrm>
          <a:prstGeom prst="rect">
            <a:avLst/>
          </a:prstGeom>
          <a:noFill/>
        </p:spPr>
        <p:txBody>
          <a:bodyPr wrap="square" rtlCol="0">
            <a:spAutoFit/>
          </a:bodyPr>
          <a:lstStyle/>
          <a:p>
            <a:r>
              <a:rPr kumimoji="1" lang="zh-CN" altLang="en-US" sz="2000" dirty="0">
                <a:solidFill>
                  <a:srgbClr val="C00000"/>
                </a:solidFill>
              </a:rPr>
              <a:t>时域响应特性</a:t>
            </a:r>
          </a:p>
        </p:txBody>
      </p:sp>
      <p:sp>
        <p:nvSpPr>
          <p:cNvPr id="11" name="文本框 10">
            <a:extLst>
              <a:ext uri="{FF2B5EF4-FFF2-40B4-BE49-F238E27FC236}">
                <a16:creationId xmlns:a16="http://schemas.microsoft.com/office/drawing/2014/main" id="{809B67B6-0770-5B47-AC50-8A83849EBE3C}"/>
              </a:ext>
            </a:extLst>
          </p:cNvPr>
          <p:cNvSpPr txBox="1"/>
          <p:nvPr/>
        </p:nvSpPr>
        <p:spPr>
          <a:xfrm>
            <a:off x="5018371" y="1736164"/>
            <a:ext cx="1415772" cy="338554"/>
          </a:xfrm>
          <a:prstGeom prst="rect">
            <a:avLst/>
          </a:prstGeom>
          <a:noFill/>
        </p:spPr>
        <p:txBody>
          <a:bodyPr wrap="none" rtlCol="0">
            <a:spAutoFit/>
          </a:bodyPr>
          <a:lstStyle/>
          <a:p>
            <a:r>
              <a:rPr kumimoji="1" lang="zh-CN" altLang="en-US" dirty="0">
                <a:solidFill>
                  <a:srgbClr val="0432FF"/>
                </a:solidFill>
              </a:rPr>
              <a:t>输入时域波形</a:t>
            </a:r>
          </a:p>
        </p:txBody>
      </p:sp>
      <p:sp>
        <p:nvSpPr>
          <p:cNvPr id="12" name="文本框 11">
            <a:extLst>
              <a:ext uri="{FF2B5EF4-FFF2-40B4-BE49-F238E27FC236}">
                <a16:creationId xmlns:a16="http://schemas.microsoft.com/office/drawing/2014/main" id="{670C758C-6B5F-B340-9C85-9A19D9CF02C4}"/>
              </a:ext>
            </a:extLst>
          </p:cNvPr>
          <p:cNvSpPr txBox="1"/>
          <p:nvPr/>
        </p:nvSpPr>
        <p:spPr>
          <a:xfrm>
            <a:off x="5018371" y="3762832"/>
            <a:ext cx="1415772" cy="338554"/>
          </a:xfrm>
          <a:prstGeom prst="rect">
            <a:avLst/>
          </a:prstGeom>
          <a:noFill/>
        </p:spPr>
        <p:txBody>
          <a:bodyPr wrap="none" rtlCol="0">
            <a:spAutoFit/>
          </a:bodyPr>
          <a:lstStyle/>
          <a:p>
            <a:r>
              <a:rPr kumimoji="1" lang="zh-CN" altLang="en-US" dirty="0">
                <a:solidFill>
                  <a:srgbClr val="0432FF"/>
                </a:solidFill>
              </a:rPr>
              <a:t>输出时域波形</a:t>
            </a:r>
          </a:p>
        </p:txBody>
      </p:sp>
      <p:sp>
        <p:nvSpPr>
          <p:cNvPr id="6" name="矩形 5">
            <a:extLst>
              <a:ext uri="{FF2B5EF4-FFF2-40B4-BE49-F238E27FC236}">
                <a16:creationId xmlns:a16="http://schemas.microsoft.com/office/drawing/2014/main" id="{BE93E518-E69C-A740-B1D9-E47F75E0F549}"/>
              </a:ext>
            </a:extLst>
          </p:cNvPr>
          <p:cNvSpPr/>
          <p:nvPr/>
        </p:nvSpPr>
        <p:spPr bwMode="auto">
          <a:xfrm>
            <a:off x="1143000" y="3932109"/>
            <a:ext cx="457200" cy="258891"/>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5" name="矩形 14">
            <a:extLst>
              <a:ext uri="{FF2B5EF4-FFF2-40B4-BE49-F238E27FC236}">
                <a16:creationId xmlns:a16="http://schemas.microsoft.com/office/drawing/2014/main" id="{3B05F309-9121-BC44-8282-0C750D98504D}"/>
              </a:ext>
            </a:extLst>
          </p:cNvPr>
          <p:cNvSpPr/>
          <p:nvPr/>
        </p:nvSpPr>
        <p:spPr bwMode="auto">
          <a:xfrm>
            <a:off x="1143000" y="5806818"/>
            <a:ext cx="457200" cy="258891"/>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6" name="灯片编号占位符 1">
            <a:extLst>
              <a:ext uri="{FF2B5EF4-FFF2-40B4-BE49-F238E27FC236}">
                <a16:creationId xmlns:a16="http://schemas.microsoft.com/office/drawing/2014/main" id="{04DA2E67-E20C-A547-9360-8F13CB274723}"/>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8</a:t>
            </a:fld>
            <a:endParaRPr lang="en-US" altLang="zh-CN" dirty="0"/>
          </a:p>
        </p:txBody>
      </p:sp>
    </p:spTree>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2">
            <a:extLst>
              <a:ext uri="{FF2B5EF4-FFF2-40B4-BE49-F238E27FC236}">
                <a16:creationId xmlns:a16="http://schemas.microsoft.com/office/drawing/2014/main" id="{41CD1C48-C088-444E-A81A-7E3D4B7C9936}"/>
              </a:ext>
            </a:extLst>
          </p:cNvPr>
          <p:cNvSpPr>
            <a:spLocks noGrp="1" noChangeArrowheads="1"/>
          </p:cNvSpPr>
          <p:nvPr>
            <p:ph type="title"/>
          </p:nvPr>
        </p:nvSpPr>
        <p:spPr/>
        <p:txBody>
          <a:bodyPr/>
          <a:lstStyle/>
          <a:p>
            <a:pPr eaLnBrk="1" hangingPunct="1"/>
            <a:r>
              <a:rPr lang="en-US" altLang="zh-CN">
                <a:ea typeface="宋体" panose="02010600030101010101" pitchFamily="2" charset="-122"/>
              </a:rPr>
              <a:t>Non-idealities in Limiting Circuits</a:t>
            </a:r>
          </a:p>
        </p:txBody>
      </p:sp>
      <p:sp>
        <p:nvSpPr>
          <p:cNvPr id="147460" name="AutoShape 3">
            <a:extLst>
              <a:ext uri="{FF2B5EF4-FFF2-40B4-BE49-F238E27FC236}">
                <a16:creationId xmlns:a16="http://schemas.microsoft.com/office/drawing/2014/main" id="{BB205DB6-C871-0549-99BB-2A7CAE34C5B5}"/>
              </a:ext>
            </a:extLst>
          </p:cNvPr>
          <p:cNvSpPr>
            <a:spLocks noGrp="1" noChangeAspect="1" noChangeArrowheads="1"/>
          </p:cNvSpPr>
          <p:nvPr>
            <p:ph type="body" sz="half" idx="1"/>
          </p:nvPr>
        </p:nvSpPr>
        <p:spPr>
          <a:xfrm>
            <a:off x="685800" y="5257800"/>
            <a:ext cx="7772400" cy="1143000"/>
          </a:xfrm>
        </p:spPr>
        <p:txBody>
          <a:bodyPr/>
          <a:lstStyle/>
          <a:p>
            <a:pPr eaLnBrk="1" hangingPunct="1"/>
            <a:r>
              <a:rPr lang="en-US" altLang="zh-CN">
                <a:ea typeface="宋体" panose="02010600030101010101" pitchFamily="2" charset="-122"/>
              </a:rPr>
              <a:t>The clipping region is not exactly flat since as Vin increases, the currents through diodes change, and so does the voltage drop.</a:t>
            </a:r>
          </a:p>
          <a:p>
            <a:pPr eaLnBrk="1" hangingPunct="1">
              <a:buFont typeface="Wingdings" pitchFamily="2" charset="2"/>
              <a:buNone/>
            </a:pPr>
            <a:endParaRPr lang="en-US" altLang="zh-CN">
              <a:ea typeface="宋体" panose="02010600030101010101" pitchFamily="2" charset="-122"/>
            </a:endParaRPr>
          </a:p>
        </p:txBody>
      </p:sp>
      <p:pic>
        <p:nvPicPr>
          <p:cNvPr id="147461" name="Picture 6">
            <a:extLst>
              <a:ext uri="{FF2B5EF4-FFF2-40B4-BE49-F238E27FC236}">
                <a16:creationId xmlns:a16="http://schemas.microsoft.com/office/drawing/2014/main" id="{3786A73D-383E-AC45-84FF-A4CE90D1F1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447800"/>
            <a:ext cx="7077075" cy="344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灯片编号占位符 1">
            <a:extLst>
              <a:ext uri="{FF2B5EF4-FFF2-40B4-BE49-F238E27FC236}">
                <a16:creationId xmlns:a16="http://schemas.microsoft.com/office/drawing/2014/main" id="{FF836604-B72F-E84E-8E19-9DA50C625AC4}"/>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80</a:t>
            </a:fld>
            <a:endParaRPr lang="en-US" altLang="zh-CN"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0156713B-F867-1746-A51F-A9AD8E4CC2FE}"/>
              </a:ext>
            </a:extLst>
          </p:cNvPr>
          <p:cNvSpPr>
            <a:spLocks noGrp="1" noChangeArrowheads="1"/>
          </p:cNvSpPr>
          <p:nvPr>
            <p:ph type="title"/>
          </p:nvPr>
        </p:nvSpPr>
        <p:spPr/>
        <p:txBody>
          <a:bodyPr/>
          <a:lstStyle/>
          <a:p>
            <a:pPr eaLnBrk="1" hangingPunct="1"/>
            <a:r>
              <a:rPr lang="en-US" altLang="zh-CN">
                <a:ea typeface="宋体" panose="02010600030101010101" pitchFamily="2" charset="-122"/>
              </a:rPr>
              <a:t>Capacitive Divider</a:t>
            </a:r>
          </a:p>
        </p:txBody>
      </p:sp>
      <p:grpSp>
        <p:nvGrpSpPr>
          <p:cNvPr id="60420" name="Group 14">
            <a:extLst>
              <a:ext uri="{FF2B5EF4-FFF2-40B4-BE49-F238E27FC236}">
                <a16:creationId xmlns:a16="http://schemas.microsoft.com/office/drawing/2014/main" id="{68C991D6-4620-524B-A2E5-B5D25CDFDA60}"/>
              </a:ext>
            </a:extLst>
          </p:cNvPr>
          <p:cNvGrpSpPr>
            <a:grpSpLocks/>
          </p:cNvGrpSpPr>
          <p:nvPr/>
        </p:nvGrpSpPr>
        <p:grpSpPr bwMode="auto">
          <a:xfrm>
            <a:off x="1143000" y="5709750"/>
            <a:ext cx="7467600" cy="990600"/>
            <a:chOff x="864" y="3264"/>
            <a:chExt cx="4512" cy="528"/>
          </a:xfrm>
        </p:grpSpPr>
        <p:grpSp>
          <p:nvGrpSpPr>
            <p:cNvPr id="60422" name="Group 10">
              <a:extLst>
                <a:ext uri="{FF2B5EF4-FFF2-40B4-BE49-F238E27FC236}">
                  <a16:creationId xmlns:a16="http://schemas.microsoft.com/office/drawing/2014/main" id="{50D2F854-96DC-C447-939F-790DAF38A8C0}"/>
                </a:ext>
              </a:extLst>
            </p:cNvPr>
            <p:cNvGrpSpPr>
              <a:grpSpLocks/>
            </p:cNvGrpSpPr>
            <p:nvPr/>
          </p:nvGrpSpPr>
          <p:grpSpPr bwMode="auto">
            <a:xfrm>
              <a:off x="864" y="3264"/>
              <a:ext cx="1488" cy="528"/>
              <a:chOff x="1104" y="2736"/>
              <a:chExt cx="1488" cy="528"/>
            </a:xfrm>
          </p:grpSpPr>
          <p:sp>
            <p:nvSpPr>
              <p:cNvPr id="60426" name="AutoShape 7">
                <a:extLst>
                  <a:ext uri="{FF2B5EF4-FFF2-40B4-BE49-F238E27FC236}">
                    <a16:creationId xmlns:a16="http://schemas.microsoft.com/office/drawing/2014/main" id="{131B2FF8-4D36-AC47-81E9-BC1102708474}"/>
                  </a:ext>
                </a:extLst>
              </p:cNvPr>
              <p:cNvSpPr>
                <a:spLocks noChangeArrowheads="1"/>
              </p:cNvSpPr>
              <p:nvPr/>
            </p:nvSpPr>
            <p:spPr bwMode="auto">
              <a:xfrm>
                <a:off x="1104" y="2736"/>
                <a:ext cx="1488" cy="528"/>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en-US">
                  <a:latin typeface="Times New Roman" panose="02020603050405020304" pitchFamily="18" charset="0"/>
                  <a:ea typeface="宋体" panose="02010600030101010101" pitchFamily="2" charset="-122"/>
                </a:endParaRPr>
              </a:p>
            </p:txBody>
          </p:sp>
          <p:graphicFrame>
            <p:nvGraphicFramePr>
              <p:cNvPr id="60427" name="Object 5">
                <a:extLst>
                  <a:ext uri="{FF2B5EF4-FFF2-40B4-BE49-F238E27FC236}">
                    <a16:creationId xmlns:a16="http://schemas.microsoft.com/office/drawing/2014/main" id="{4E6CC804-C9FB-D24F-8C93-20559B2F9D40}"/>
                  </a:ext>
                </a:extLst>
              </p:cNvPr>
              <p:cNvGraphicFramePr>
                <a:graphicFrameLocks noChangeAspect="1"/>
              </p:cNvGraphicFramePr>
              <p:nvPr/>
            </p:nvGraphicFramePr>
            <p:xfrm>
              <a:off x="1344" y="2880"/>
              <a:ext cx="920" cy="240"/>
            </p:xfrm>
            <a:graphic>
              <a:graphicData uri="http://schemas.openxmlformats.org/presentationml/2006/ole">
                <mc:AlternateContent xmlns:mc="http://schemas.openxmlformats.org/markup-compatibility/2006">
                  <mc:Choice xmlns:v="urn:schemas-microsoft-com:vml" Requires="v">
                    <p:oleObj name="Equation" r:id="rId2" imgW="33642300" imgH="8775700" progId="Equation.3">
                      <p:embed/>
                    </p:oleObj>
                  </mc:Choice>
                  <mc:Fallback>
                    <p:oleObj name="Equation" r:id="rId2" imgW="33642300" imgH="8775700" progId="Equation.3">
                      <p:embed/>
                      <p:pic>
                        <p:nvPicPr>
                          <p:cNvPr id="60427" name="Object 5">
                            <a:extLst>
                              <a:ext uri="{FF2B5EF4-FFF2-40B4-BE49-F238E27FC236}">
                                <a16:creationId xmlns:a16="http://schemas.microsoft.com/office/drawing/2014/main" id="{4E6CC804-C9FB-D24F-8C93-20559B2F9D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4" y="2880"/>
                            <a:ext cx="920"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60423" name="Group 11">
              <a:extLst>
                <a:ext uri="{FF2B5EF4-FFF2-40B4-BE49-F238E27FC236}">
                  <a16:creationId xmlns:a16="http://schemas.microsoft.com/office/drawing/2014/main" id="{9606563B-1331-A44F-B9D9-FD8897D2D3E2}"/>
                </a:ext>
              </a:extLst>
            </p:cNvPr>
            <p:cNvGrpSpPr>
              <a:grpSpLocks/>
            </p:cNvGrpSpPr>
            <p:nvPr/>
          </p:nvGrpSpPr>
          <p:grpSpPr bwMode="auto">
            <a:xfrm>
              <a:off x="3552" y="3264"/>
              <a:ext cx="1824" cy="528"/>
              <a:chOff x="2880" y="2736"/>
              <a:chExt cx="1824" cy="528"/>
            </a:xfrm>
          </p:grpSpPr>
          <p:sp>
            <p:nvSpPr>
              <p:cNvPr id="60424" name="AutoShape 8">
                <a:extLst>
                  <a:ext uri="{FF2B5EF4-FFF2-40B4-BE49-F238E27FC236}">
                    <a16:creationId xmlns:a16="http://schemas.microsoft.com/office/drawing/2014/main" id="{497BBD98-43FD-3E42-9609-AA534C520312}"/>
                  </a:ext>
                </a:extLst>
              </p:cNvPr>
              <p:cNvSpPr>
                <a:spLocks noChangeArrowheads="1"/>
              </p:cNvSpPr>
              <p:nvPr/>
            </p:nvSpPr>
            <p:spPr bwMode="auto">
              <a:xfrm>
                <a:off x="2880" y="2736"/>
                <a:ext cx="1824" cy="528"/>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en-US">
                  <a:latin typeface="Times New Roman" panose="02020603050405020304" pitchFamily="18" charset="0"/>
                  <a:ea typeface="宋体" panose="02010600030101010101" pitchFamily="2" charset="-122"/>
                </a:endParaRPr>
              </a:p>
            </p:txBody>
          </p:sp>
          <p:graphicFrame>
            <p:nvGraphicFramePr>
              <p:cNvPr id="60425" name="Object 6">
                <a:extLst>
                  <a:ext uri="{FF2B5EF4-FFF2-40B4-BE49-F238E27FC236}">
                    <a16:creationId xmlns:a16="http://schemas.microsoft.com/office/drawing/2014/main" id="{26CEA15A-547B-8B40-9B3C-B77525B24D2C}"/>
                  </a:ext>
                </a:extLst>
              </p:cNvPr>
              <p:cNvGraphicFramePr>
                <a:graphicFrameLocks noChangeAspect="1"/>
              </p:cNvGraphicFramePr>
              <p:nvPr>
                <p:extLst>
                  <p:ext uri="{D42A27DB-BD31-4B8C-83A1-F6EECF244321}">
                    <p14:modId xmlns:p14="http://schemas.microsoft.com/office/powerpoint/2010/main" val="112700661"/>
                  </p:ext>
                </p:extLst>
              </p:nvPr>
            </p:nvGraphicFramePr>
            <p:xfrm>
              <a:off x="3036" y="2736"/>
              <a:ext cx="1512" cy="504"/>
            </p:xfrm>
            <a:graphic>
              <a:graphicData uri="http://schemas.openxmlformats.org/presentationml/2006/ole">
                <mc:AlternateContent xmlns:mc="http://schemas.openxmlformats.org/markup-compatibility/2006">
                  <mc:Choice xmlns:v="urn:schemas-microsoft-com:vml" Requires="v">
                    <p:oleObj name="Equation" r:id="rId4" imgW="55295800" imgH="18427700" progId="Equation.3">
                      <p:embed/>
                    </p:oleObj>
                  </mc:Choice>
                  <mc:Fallback>
                    <p:oleObj name="Equation" r:id="rId4" imgW="55295800" imgH="18427700" progId="Equation.3">
                      <p:embed/>
                      <p:pic>
                        <p:nvPicPr>
                          <p:cNvPr id="60425" name="Object 6">
                            <a:extLst>
                              <a:ext uri="{FF2B5EF4-FFF2-40B4-BE49-F238E27FC236}">
                                <a16:creationId xmlns:a16="http://schemas.microsoft.com/office/drawing/2014/main" id="{26CEA15A-547B-8B40-9B3C-B77525B24D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6" y="2736"/>
                            <a:ext cx="1512" cy="5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pic>
        <p:nvPicPr>
          <p:cNvPr id="60421" name="Picture 13">
            <a:extLst>
              <a:ext uri="{FF2B5EF4-FFF2-40B4-BE49-F238E27FC236}">
                <a16:creationId xmlns:a16="http://schemas.microsoft.com/office/drawing/2014/main" id="{FD9D5394-7C0B-5945-B20E-AFCA9F47C1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475" y="1066800"/>
            <a:ext cx="846772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图片 2">
            <a:extLst>
              <a:ext uri="{FF2B5EF4-FFF2-40B4-BE49-F238E27FC236}">
                <a16:creationId xmlns:a16="http://schemas.microsoft.com/office/drawing/2014/main" id="{69B3F578-6420-A841-B977-D38AE82A8E00}"/>
              </a:ext>
            </a:extLst>
          </p:cNvPr>
          <p:cNvPicPr>
            <a:picLocks noChangeAspect="1"/>
          </p:cNvPicPr>
          <p:nvPr/>
        </p:nvPicPr>
        <p:blipFill>
          <a:blip r:embed="rId7"/>
          <a:stretch>
            <a:fillRect/>
          </a:stretch>
        </p:blipFill>
        <p:spPr>
          <a:xfrm>
            <a:off x="5591783" y="3657600"/>
            <a:ext cx="3018817" cy="765968"/>
          </a:xfrm>
          <a:prstGeom prst="rect">
            <a:avLst/>
          </a:prstGeom>
        </p:spPr>
      </p:pic>
      <p:sp>
        <p:nvSpPr>
          <p:cNvPr id="4" name="下箭头 3">
            <a:extLst>
              <a:ext uri="{FF2B5EF4-FFF2-40B4-BE49-F238E27FC236}">
                <a16:creationId xmlns:a16="http://schemas.microsoft.com/office/drawing/2014/main" id="{3BF03F68-6B1F-F040-BDD8-87401ADA0282}"/>
              </a:ext>
            </a:extLst>
          </p:cNvPr>
          <p:cNvSpPr/>
          <p:nvPr/>
        </p:nvSpPr>
        <p:spPr bwMode="auto">
          <a:xfrm>
            <a:off x="7172325" y="5168014"/>
            <a:ext cx="152400" cy="301445"/>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pic>
        <p:nvPicPr>
          <p:cNvPr id="5" name="图片 4">
            <a:extLst>
              <a:ext uri="{FF2B5EF4-FFF2-40B4-BE49-F238E27FC236}">
                <a16:creationId xmlns:a16="http://schemas.microsoft.com/office/drawing/2014/main" id="{55EDB452-D11D-2844-A3E9-D8A5DC9805D5}"/>
              </a:ext>
            </a:extLst>
          </p:cNvPr>
          <p:cNvPicPr>
            <a:picLocks noChangeAspect="1"/>
          </p:cNvPicPr>
          <p:nvPr/>
        </p:nvPicPr>
        <p:blipFill>
          <a:blip r:embed="rId8"/>
          <a:stretch>
            <a:fillRect/>
          </a:stretch>
        </p:blipFill>
        <p:spPr>
          <a:xfrm>
            <a:off x="5626274" y="3282172"/>
            <a:ext cx="2200883" cy="390479"/>
          </a:xfrm>
          <a:prstGeom prst="rect">
            <a:avLst/>
          </a:prstGeom>
        </p:spPr>
      </p:pic>
      <p:sp>
        <p:nvSpPr>
          <p:cNvPr id="16" name="灯片编号占位符 1">
            <a:extLst>
              <a:ext uri="{FF2B5EF4-FFF2-40B4-BE49-F238E27FC236}">
                <a16:creationId xmlns:a16="http://schemas.microsoft.com/office/drawing/2014/main" id="{926A2734-C007-D74E-922D-4CE25354C53D}"/>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81</a:t>
            </a:fld>
            <a:endParaRPr lang="en-US" altLang="zh-CN" dirty="0"/>
          </a:p>
        </p:txBody>
      </p:sp>
      <p:sp>
        <p:nvSpPr>
          <p:cNvPr id="6" name="文本框 5">
            <a:extLst>
              <a:ext uri="{FF2B5EF4-FFF2-40B4-BE49-F238E27FC236}">
                <a16:creationId xmlns:a16="http://schemas.microsoft.com/office/drawing/2014/main" id="{D7720944-4BE4-6243-86DB-BB0594881098}"/>
              </a:ext>
            </a:extLst>
          </p:cNvPr>
          <p:cNvSpPr txBox="1"/>
          <p:nvPr/>
        </p:nvSpPr>
        <p:spPr>
          <a:xfrm>
            <a:off x="324999" y="3200400"/>
            <a:ext cx="4195188" cy="2554545"/>
          </a:xfrm>
          <a:prstGeom prst="rect">
            <a:avLst/>
          </a:prstGeom>
          <a:noFill/>
        </p:spPr>
        <p:txBody>
          <a:bodyPr wrap="square" rtlCol="0">
            <a:spAutoFit/>
          </a:bodyPr>
          <a:lstStyle/>
          <a:p>
            <a:r>
              <a:rPr kumimoji="1" lang="zh-CN" altLang="en-US" sz="2000" dirty="0">
                <a:solidFill>
                  <a:srgbClr val="C00000"/>
                </a:solidFill>
              </a:rPr>
              <a:t>理解 </a:t>
            </a:r>
            <a:r>
              <a:rPr kumimoji="1" lang="en-US" altLang="zh-CN" sz="2000" dirty="0">
                <a:solidFill>
                  <a:srgbClr val="C00000"/>
                </a:solidFill>
              </a:rPr>
              <a:t>1</a:t>
            </a:r>
            <a:r>
              <a:rPr kumimoji="1" lang="zh-CN" altLang="en-US" sz="2000" dirty="0">
                <a:solidFill>
                  <a:srgbClr val="C00000"/>
                </a:solidFill>
              </a:rPr>
              <a:t>：输出开路，电容电荷</a:t>
            </a:r>
            <a:r>
              <a:rPr kumimoji="1" lang="en-US" altLang="zh-CN" sz="2000" dirty="0">
                <a:solidFill>
                  <a:srgbClr val="C00000"/>
                </a:solidFill>
              </a:rPr>
              <a:t>Q</a:t>
            </a:r>
            <a:r>
              <a:rPr kumimoji="1" lang="zh-CN" altLang="en-US" sz="2000" dirty="0">
                <a:solidFill>
                  <a:srgbClr val="C00000"/>
                </a:solidFill>
              </a:rPr>
              <a:t>无法导走（电容无法充放电），即电容两端</a:t>
            </a:r>
            <a:r>
              <a:rPr kumimoji="1" lang="en-US" altLang="zh-CN" sz="2000" dirty="0">
                <a:solidFill>
                  <a:srgbClr val="C00000"/>
                </a:solidFill>
              </a:rPr>
              <a:t>Q</a:t>
            </a:r>
            <a:r>
              <a:rPr kumimoji="1" lang="zh-CN" altLang="en-US" sz="2000" dirty="0">
                <a:solidFill>
                  <a:srgbClr val="C00000"/>
                </a:solidFill>
              </a:rPr>
              <a:t>不变，所以</a:t>
            </a:r>
            <a:r>
              <a:rPr kumimoji="1" lang="en-US" altLang="zh-CN" sz="2000" dirty="0">
                <a:solidFill>
                  <a:srgbClr val="C00000"/>
                </a:solidFill>
              </a:rPr>
              <a:t>V</a:t>
            </a:r>
            <a:r>
              <a:rPr kumimoji="1" lang="zh-CN" altLang="en-US" sz="2000" dirty="0">
                <a:solidFill>
                  <a:srgbClr val="C00000"/>
                </a:solidFill>
              </a:rPr>
              <a:t>也不变（</a:t>
            </a:r>
            <a:r>
              <a:rPr kumimoji="1" lang="en-US" altLang="zh-CN" sz="2000" dirty="0">
                <a:solidFill>
                  <a:srgbClr val="C00000"/>
                </a:solidFill>
              </a:rPr>
              <a:t>Q=CV</a:t>
            </a:r>
            <a:r>
              <a:rPr kumimoji="1" lang="zh-CN" altLang="en-US" sz="2000" dirty="0">
                <a:solidFill>
                  <a:srgbClr val="C00000"/>
                </a:solidFill>
              </a:rPr>
              <a:t>）</a:t>
            </a:r>
            <a:endParaRPr kumimoji="1" lang="en-US" altLang="zh-CN" sz="2000" dirty="0">
              <a:solidFill>
                <a:srgbClr val="C00000"/>
              </a:solidFill>
            </a:endParaRPr>
          </a:p>
          <a:p>
            <a:endParaRPr kumimoji="1" lang="en-US" altLang="zh-CN" sz="2000" dirty="0">
              <a:solidFill>
                <a:srgbClr val="C00000"/>
              </a:solidFill>
            </a:endParaRPr>
          </a:p>
          <a:p>
            <a:r>
              <a:rPr kumimoji="1" lang="zh-CN" altLang="en-US" sz="2000" dirty="0">
                <a:solidFill>
                  <a:srgbClr val="C00000"/>
                </a:solidFill>
              </a:rPr>
              <a:t>理解 </a:t>
            </a:r>
            <a:r>
              <a:rPr kumimoji="1" lang="en-US" altLang="zh-CN" sz="2000" dirty="0">
                <a:solidFill>
                  <a:srgbClr val="C00000"/>
                </a:solidFill>
              </a:rPr>
              <a:t>2</a:t>
            </a:r>
            <a:r>
              <a:rPr kumimoji="1" lang="zh-CN" altLang="en-US" sz="2000" dirty="0">
                <a:solidFill>
                  <a:srgbClr val="C00000"/>
                </a:solidFill>
              </a:rPr>
              <a:t>：</a:t>
            </a:r>
            <a:r>
              <a:rPr kumimoji="1" lang="en-US" altLang="zh-CN" sz="2000" dirty="0">
                <a:solidFill>
                  <a:srgbClr val="0432FF"/>
                </a:solidFill>
              </a:rPr>
              <a:t>【</a:t>
            </a:r>
            <a:r>
              <a:rPr kumimoji="1" lang="zh-CN" altLang="en-US" sz="2000" dirty="0">
                <a:solidFill>
                  <a:srgbClr val="0432FF"/>
                </a:solidFill>
              </a:rPr>
              <a:t>电压趋势跟随</a:t>
            </a:r>
            <a:r>
              <a:rPr kumimoji="1" lang="en-US" altLang="zh-CN" sz="2000" dirty="0">
                <a:solidFill>
                  <a:srgbClr val="0432FF"/>
                </a:solidFill>
              </a:rPr>
              <a:t>】</a:t>
            </a:r>
            <a:r>
              <a:rPr kumimoji="1" lang="zh-CN" altLang="en-US" sz="2000" dirty="0">
                <a:solidFill>
                  <a:srgbClr val="C00000"/>
                </a:solidFill>
              </a:rPr>
              <a:t>电容电压不能突变，若</a:t>
            </a:r>
            <a:r>
              <a:rPr kumimoji="1" lang="en-US" altLang="zh-CN" sz="2000" dirty="0">
                <a:solidFill>
                  <a:srgbClr val="C00000"/>
                </a:solidFill>
              </a:rPr>
              <a:t>V</a:t>
            </a:r>
            <a:r>
              <a:rPr kumimoji="1" lang="en-US" altLang="zh-CN" sz="2000" baseline="-25000" dirty="0">
                <a:solidFill>
                  <a:srgbClr val="C00000"/>
                </a:solidFill>
              </a:rPr>
              <a:t>in</a:t>
            </a:r>
            <a:r>
              <a:rPr kumimoji="1" lang="en-US" altLang="zh-CN" sz="2000" dirty="0">
                <a:solidFill>
                  <a:srgbClr val="C00000"/>
                </a:solidFill>
              </a:rPr>
              <a:t> </a:t>
            </a:r>
            <a:r>
              <a:rPr kumimoji="1" lang="zh-CN" altLang="en-US" sz="2000" dirty="0">
                <a:solidFill>
                  <a:srgbClr val="C00000"/>
                </a:solidFill>
              </a:rPr>
              <a:t>有上升</a:t>
            </a:r>
            <a:r>
              <a:rPr kumimoji="1" lang="en-US" altLang="zh-CN" sz="2000" dirty="0">
                <a:solidFill>
                  <a:srgbClr val="C00000"/>
                </a:solidFill>
              </a:rPr>
              <a:t>/</a:t>
            </a:r>
            <a:r>
              <a:rPr kumimoji="1" lang="zh-CN" altLang="en-US" sz="2000" dirty="0">
                <a:solidFill>
                  <a:srgbClr val="C00000"/>
                </a:solidFill>
              </a:rPr>
              <a:t>下降的趋势，则</a:t>
            </a:r>
            <a:r>
              <a:rPr kumimoji="1" lang="en-US" altLang="zh-CN" sz="2000" dirty="0">
                <a:solidFill>
                  <a:srgbClr val="C00000"/>
                </a:solidFill>
              </a:rPr>
              <a:t> </a:t>
            </a:r>
            <a:r>
              <a:rPr kumimoji="1" lang="en-US" altLang="zh-CN" sz="2000" dirty="0" err="1">
                <a:solidFill>
                  <a:srgbClr val="C00000"/>
                </a:solidFill>
              </a:rPr>
              <a:t>V</a:t>
            </a:r>
            <a:r>
              <a:rPr kumimoji="1" lang="en-US" altLang="zh-CN" sz="2000" baseline="-25000" dirty="0" err="1">
                <a:solidFill>
                  <a:srgbClr val="C00000"/>
                </a:solidFill>
              </a:rPr>
              <a:t>out</a:t>
            </a:r>
            <a:r>
              <a:rPr kumimoji="1" lang="en-US" altLang="zh-CN" sz="2000" dirty="0">
                <a:solidFill>
                  <a:srgbClr val="C00000"/>
                </a:solidFill>
              </a:rPr>
              <a:t> </a:t>
            </a:r>
            <a:r>
              <a:rPr kumimoji="1" lang="zh-CN" altLang="en-US" sz="2000" dirty="0">
                <a:solidFill>
                  <a:srgbClr val="C00000"/>
                </a:solidFill>
              </a:rPr>
              <a:t>也有上升</a:t>
            </a:r>
            <a:r>
              <a:rPr kumimoji="1" lang="en-US" altLang="zh-CN" sz="2000" dirty="0">
                <a:solidFill>
                  <a:srgbClr val="C00000"/>
                </a:solidFill>
              </a:rPr>
              <a:t>/</a:t>
            </a:r>
            <a:r>
              <a:rPr kumimoji="1" lang="zh-CN" altLang="en-US" sz="2000" dirty="0">
                <a:solidFill>
                  <a:srgbClr val="C00000"/>
                </a:solidFill>
              </a:rPr>
              <a:t>下降的趋势（不限于输出开路的情况）</a:t>
            </a:r>
          </a:p>
        </p:txBody>
      </p:sp>
      <p:sp>
        <p:nvSpPr>
          <p:cNvPr id="17" name="文本框 16">
            <a:extLst>
              <a:ext uri="{FF2B5EF4-FFF2-40B4-BE49-F238E27FC236}">
                <a16:creationId xmlns:a16="http://schemas.microsoft.com/office/drawing/2014/main" id="{BB089129-CDB2-234C-BAF1-792A8E9A643F}"/>
              </a:ext>
            </a:extLst>
          </p:cNvPr>
          <p:cNvSpPr txBox="1"/>
          <p:nvPr/>
        </p:nvSpPr>
        <p:spPr>
          <a:xfrm>
            <a:off x="5878546" y="4415101"/>
            <a:ext cx="2819400" cy="707886"/>
          </a:xfrm>
          <a:prstGeom prst="rect">
            <a:avLst/>
          </a:prstGeom>
          <a:noFill/>
        </p:spPr>
        <p:txBody>
          <a:bodyPr wrap="square" rtlCol="0">
            <a:spAutoFit/>
          </a:bodyPr>
          <a:lstStyle/>
          <a:p>
            <a:r>
              <a:rPr kumimoji="1" lang="zh-CN" altLang="en-US" sz="2000" dirty="0">
                <a:solidFill>
                  <a:srgbClr val="C00000"/>
                </a:solidFill>
              </a:rPr>
              <a:t>理解</a:t>
            </a:r>
            <a:r>
              <a:rPr kumimoji="1" lang="en-US" altLang="zh-CN" sz="2000" dirty="0">
                <a:solidFill>
                  <a:srgbClr val="C00000"/>
                </a:solidFill>
              </a:rPr>
              <a:t>1:</a:t>
            </a:r>
            <a:r>
              <a:rPr kumimoji="1" lang="zh-CN" altLang="en-US" sz="2000" dirty="0">
                <a:solidFill>
                  <a:srgbClr val="C00000"/>
                </a:solidFill>
              </a:rPr>
              <a:t>电荷变化相等</a:t>
            </a:r>
            <a:endParaRPr kumimoji="1" lang="en-US" altLang="zh-CN" sz="2000" dirty="0">
              <a:solidFill>
                <a:srgbClr val="C00000"/>
              </a:solidFill>
            </a:endParaRPr>
          </a:p>
          <a:p>
            <a:r>
              <a:rPr kumimoji="1" lang="zh-CN" altLang="en-US" sz="2000" dirty="0">
                <a:solidFill>
                  <a:srgbClr val="C00000"/>
                </a:solidFill>
              </a:rPr>
              <a:t>理解</a:t>
            </a:r>
            <a:r>
              <a:rPr kumimoji="1" lang="en-US" altLang="zh-CN" sz="2000" dirty="0">
                <a:solidFill>
                  <a:srgbClr val="C00000"/>
                </a:solidFill>
              </a:rPr>
              <a:t>2:</a:t>
            </a:r>
            <a:r>
              <a:rPr kumimoji="1" lang="zh-CN" altLang="en-US" sz="2000" dirty="0">
                <a:solidFill>
                  <a:srgbClr val="C00000"/>
                </a:solidFill>
              </a:rPr>
              <a:t>复阻抗分压</a:t>
            </a:r>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D067F313-EA5E-2B37-485F-17B2600A2004}"/>
                  </a:ext>
                </a:extLst>
              </p:cNvPr>
              <p:cNvSpPr txBox="1"/>
              <p:nvPr/>
            </p:nvSpPr>
            <p:spPr>
              <a:xfrm>
                <a:off x="7754031" y="3232695"/>
                <a:ext cx="1085169"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kumimoji="1" lang="en-US" altLang="zh-CN" sz="2400" b="0" i="1" smtClean="0">
                          <a:solidFill>
                            <a:srgbClr val="C00000"/>
                          </a:solidFill>
                          <a:latin typeface="Cambria Math" panose="02040503050406030204" pitchFamily="18" charset="0"/>
                        </a:rPr>
                        <m:t>=</m:t>
                      </m:r>
                      <m:r>
                        <a:rPr kumimoji="1" lang="zh-CN" altLang="en-US" sz="2400" i="1" smtClean="0">
                          <a:solidFill>
                            <a:srgbClr val="C00000"/>
                          </a:solidFill>
                          <a:latin typeface="Cambria Math" panose="02040503050406030204" pitchFamily="18" charset="0"/>
                        </a:rPr>
                        <m:t>∆</m:t>
                      </m:r>
                      <m:sSub>
                        <m:sSubPr>
                          <m:ctrlPr>
                            <a:rPr kumimoji="1" lang="en-US" altLang="zh-CN" sz="2400" i="1" smtClean="0">
                              <a:solidFill>
                                <a:srgbClr val="C00000"/>
                              </a:solidFill>
                              <a:latin typeface="Cambria Math" panose="02040503050406030204" pitchFamily="18" charset="0"/>
                            </a:rPr>
                          </m:ctrlPr>
                        </m:sSubPr>
                        <m:e>
                          <m:r>
                            <a:rPr kumimoji="1" lang="en-US" altLang="zh-CN" sz="2400" b="0" i="1" smtClean="0">
                              <a:solidFill>
                                <a:srgbClr val="C00000"/>
                              </a:solidFill>
                              <a:latin typeface="Cambria Math" panose="02040503050406030204" pitchFamily="18" charset="0"/>
                            </a:rPr>
                            <m:t>𝑄</m:t>
                          </m:r>
                        </m:e>
                        <m:sub>
                          <m:r>
                            <a:rPr kumimoji="1" lang="en-US" altLang="zh-CN" sz="2400" b="0" i="1" smtClean="0">
                              <a:solidFill>
                                <a:srgbClr val="C00000"/>
                              </a:solidFill>
                              <a:latin typeface="Cambria Math" panose="02040503050406030204" pitchFamily="18" charset="0"/>
                            </a:rPr>
                            <m:t>1</m:t>
                          </m:r>
                        </m:sub>
                      </m:sSub>
                    </m:oMath>
                  </m:oMathPara>
                </a14:m>
                <a:endParaRPr kumimoji="1" lang="zh-CN" altLang="en-US" sz="2400" dirty="0">
                  <a:solidFill>
                    <a:srgbClr val="C00000"/>
                  </a:solidFill>
                </a:endParaRPr>
              </a:p>
            </p:txBody>
          </p:sp>
        </mc:Choice>
        <mc:Fallback xmlns="">
          <p:sp>
            <p:nvSpPr>
              <p:cNvPr id="7" name="文本框 6">
                <a:extLst>
                  <a:ext uri="{FF2B5EF4-FFF2-40B4-BE49-F238E27FC236}">
                    <a16:creationId xmlns:a16="http://schemas.microsoft.com/office/drawing/2014/main" id="{D067F313-EA5E-2B37-485F-17B2600A2004}"/>
                  </a:ext>
                </a:extLst>
              </p:cNvPr>
              <p:cNvSpPr txBox="1">
                <a:spLocks noRot="1" noChangeAspect="1" noMove="1" noResize="1" noEditPoints="1" noAdjustHandles="1" noChangeArrowheads="1" noChangeShapeType="1" noTextEdit="1"/>
              </p:cNvSpPr>
              <p:nvPr/>
            </p:nvSpPr>
            <p:spPr>
              <a:xfrm>
                <a:off x="7754031" y="3232695"/>
                <a:ext cx="1085169" cy="461665"/>
              </a:xfrm>
              <a:prstGeom prst="rect">
                <a:avLst/>
              </a:prstGeom>
              <a:blipFill>
                <a:blip r:embed="rId9"/>
                <a:stretch>
                  <a:fillRect b="-1351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109498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49E5DCDB-665E-114E-9C68-4C583F5D29B0}"/>
              </a:ext>
            </a:extLst>
          </p:cNvPr>
          <p:cNvSpPr>
            <a:spLocks noGrp="1" noChangeArrowheads="1"/>
          </p:cNvSpPr>
          <p:nvPr>
            <p:ph type="title"/>
          </p:nvPr>
        </p:nvSpPr>
        <p:spPr>
          <a:xfrm>
            <a:off x="838200" y="152400"/>
            <a:ext cx="2025155" cy="1295400"/>
          </a:xfrm>
        </p:spPr>
        <p:txBody>
          <a:bodyPr/>
          <a:lstStyle/>
          <a:p>
            <a:pPr eaLnBrk="1" hangingPunct="1"/>
            <a:r>
              <a:rPr lang="zh-CN" altLang="en-US" dirty="0">
                <a:ea typeface="宋体" panose="02010600030101010101" pitchFamily="2" charset="-122"/>
              </a:rPr>
              <a:t>钳位电路</a:t>
            </a:r>
            <a:endParaRPr lang="en-US" altLang="zh-CN" dirty="0">
              <a:ea typeface="宋体" panose="02010600030101010101" pitchFamily="2" charset="-122"/>
            </a:endParaRPr>
          </a:p>
        </p:txBody>
      </p:sp>
      <p:sp>
        <p:nvSpPr>
          <p:cNvPr id="61444" name="Rectangle 3">
            <a:extLst>
              <a:ext uri="{FF2B5EF4-FFF2-40B4-BE49-F238E27FC236}">
                <a16:creationId xmlns:a16="http://schemas.microsoft.com/office/drawing/2014/main" id="{55EB0340-E859-834A-95DD-2633FD8F0EE5}"/>
              </a:ext>
            </a:extLst>
          </p:cNvPr>
          <p:cNvSpPr>
            <a:spLocks noGrp="1" noChangeArrowheads="1"/>
          </p:cNvSpPr>
          <p:nvPr>
            <p:ph type="body" sz="half" idx="1"/>
          </p:nvPr>
        </p:nvSpPr>
        <p:spPr>
          <a:xfrm>
            <a:off x="609600" y="4954365"/>
            <a:ext cx="7772400" cy="1219200"/>
          </a:xfrm>
        </p:spPr>
        <p:txBody>
          <a:bodyPr/>
          <a:lstStyle/>
          <a:p>
            <a:pPr eaLnBrk="1" hangingPunct="1"/>
            <a:r>
              <a:rPr lang="en-US" altLang="zh-CN" dirty="0">
                <a:ea typeface="宋体" panose="02010600030101010101" pitchFamily="2" charset="-122"/>
              </a:rPr>
              <a:t>As V</a:t>
            </a:r>
            <a:r>
              <a:rPr lang="en-US" altLang="zh-CN" baseline="-25000" dirty="0">
                <a:ea typeface="宋体" panose="02010600030101010101" pitchFamily="2" charset="-122"/>
              </a:rPr>
              <a:t>in</a:t>
            </a:r>
            <a:r>
              <a:rPr lang="en-US" altLang="zh-CN" dirty="0">
                <a:ea typeface="宋体" panose="02010600030101010101" pitchFamily="2" charset="-122"/>
              </a:rPr>
              <a:t> increases, D</a:t>
            </a:r>
            <a:r>
              <a:rPr lang="en-US" altLang="zh-CN" baseline="-25000" dirty="0">
                <a:ea typeface="宋体" panose="02010600030101010101" pitchFamily="2" charset="-122"/>
              </a:rPr>
              <a:t>1</a:t>
            </a:r>
            <a:r>
              <a:rPr lang="en-US" altLang="zh-CN" dirty="0">
                <a:ea typeface="宋体" panose="02010600030101010101" pitchFamily="2" charset="-122"/>
              </a:rPr>
              <a:t> turns on and </a:t>
            </a:r>
            <a:r>
              <a:rPr lang="en-US" altLang="zh-CN" dirty="0" err="1">
                <a:ea typeface="宋体" panose="02010600030101010101" pitchFamily="2" charset="-122"/>
              </a:rPr>
              <a:t>V</a:t>
            </a:r>
            <a:r>
              <a:rPr lang="en-US" altLang="zh-CN" baseline="-25000" dirty="0" err="1">
                <a:ea typeface="宋体" panose="02010600030101010101" pitchFamily="2" charset="-122"/>
              </a:rPr>
              <a:t>out</a:t>
            </a:r>
            <a:r>
              <a:rPr lang="en-US" altLang="zh-CN" dirty="0">
                <a:ea typeface="宋体" panose="02010600030101010101" pitchFamily="2" charset="-122"/>
              </a:rPr>
              <a:t> is zero. </a:t>
            </a:r>
            <a:r>
              <a:rPr lang="zh-CN" altLang="en-US" dirty="0">
                <a:ea typeface="宋体" panose="02010600030101010101" pitchFamily="2" charset="-122"/>
              </a:rPr>
              <a:t>电容充电</a:t>
            </a:r>
            <a:endParaRPr lang="en-US" altLang="zh-CN" dirty="0">
              <a:ea typeface="宋体" panose="02010600030101010101" pitchFamily="2" charset="-122"/>
            </a:endParaRPr>
          </a:p>
          <a:p>
            <a:pPr eaLnBrk="1" hangingPunct="1"/>
            <a:r>
              <a:rPr lang="en-US" altLang="zh-CN" dirty="0">
                <a:ea typeface="宋体" panose="02010600030101010101" pitchFamily="2" charset="-122"/>
              </a:rPr>
              <a:t>As V</a:t>
            </a:r>
            <a:r>
              <a:rPr lang="en-US" altLang="zh-CN" baseline="-25000" dirty="0">
                <a:ea typeface="宋体" panose="02010600030101010101" pitchFamily="2" charset="-122"/>
              </a:rPr>
              <a:t>in</a:t>
            </a:r>
            <a:r>
              <a:rPr lang="en-US" altLang="zh-CN" dirty="0">
                <a:ea typeface="宋体" panose="02010600030101010101" pitchFamily="2" charset="-122"/>
              </a:rPr>
              <a:t> decreases, D</a:t>
            </a:r>
            <a:r>
              <a:rPr lang="en-US" altLang="zh-CN" baseline="-25000" dirty="0">
                <a:ea typeface="宋体" panose="02010600030101010101" pitchFamily="2" charset="-122"/>
              </a:rPr>
              <a:t>1</a:t>
            </a:r>
            <a:r>
              <a:rPr lang="en-US" altLang="zh-CN" dirty="0">
                <a:ea typeface="宋体" panose="02010600030101010101" pitchFamily="2" charset="-122"/>
              </a:rPr>
              <a:t> turns off, and </a:t>
            </a:r>
            <a:r>
              <a:rPr lang="en-US" altLang="zh-CN" dirty="0" err="1">
                <a:ea typeface="宋体" panose="02010600030101010101" pitchFamily="2" charset="-122"/>
              </a:rPr>
              <a:t>V</a:t>
            </a:r>
            <a:r>
              <a:rPr lang="en-US" altLang="zh-CN" baseline="-25000" dirty="0" err="1">
                <a:ea typeface="宋体" panose="02010600030101010101" pitchFamily="2" charset="-122"/>
              </a:rPr>
              <a:t>out</a:t>
            </a:r>
            <a:r>
              <a:rPr lang="en-US" altLang="zh-CN" dirty="0">
                <a:ea typeface="宋体" panose="02010600030101010101" pitchFamily="2" charset="-122"/>
              </a:rPr>
              <a:t> drops with V</a:t>
            </a:r>
            <a:r>
              <a:rPr lang="en-US" altLang="zh-CN" baseline="-25000" dirty="0">
                <a:ea typeface="宋体" panose="02010600030101010101" pitchFamily="2" charset="-122"/>
              </a:rPr>
              <a:t>in</a:t>
            </a:r>
            <a:r>
              <a:rPr lang="en-US" altLang="zh-CN" dirty="0">
                <a:ea typeface="宋体" panose="02010600030101010101" pitchFamily="2" charset="-122"/>
              </a:rPr>
              <a:t> from zero.  The lowest </a:t>
            </a:r>
            <a:r>
              <a:rPr lang="en-US" altLang="zh-CN" dirty="0" err="1">
                <a:ea typeface="宋体" panose="02010600030101010101" pitchFamily="2" charset="-122"/>
              </a:rPr>
              <a:t>V</a:t>
            </a:r>
            <a:r>
              <a:rPr lang="en-US" altLang="zh-CN" baseline="-25000" dirty="0" err="1">
                <a:ea typeface="宋体" panose="02010600030101010101" pitchFamily="2" charset="-122"/>
              </a:rPr>
              <a:t>out</a:t>
            </a:r>
            <a:r>
              <a:rPr lang="en-US" altLang="zh-CN" dirty="0">
                <a:ea typeface="宋体" panose="02010600030101010101" pitchFamily="2" charset="-122"/>
              </a:rPr>
              <a:t> can go is -2V</a:t>
            </a:r>
            <a:r>
              <a:rPr lang="en-US" altLang="zh-CN" baseline="-25000" dirty="0">
                <a:ea typeface="宋体" panose="02010600030101010101" pitchFamily="2" charset="-122"/>
              </a:rPr>
              <a:t>p</a:t>
            </a:r>
            <a:r>
              <a:rPr lang="en-US" altLang="zh-CN" dirty="0">
                <a:ea typeface="宋体" panose="02010600030101010101" pitchFamily="2" charset="-122"/>
              </a:rPr>
              <a:t>, doubling the voltage.</a:t>
            </a:r>
          </a:p>
        </p:txBody>
      </p:sp>
      <p:pic>
        <p:nvPicPr>
          <p:cNvPr id="61445" name="Picture 6">
            <a:extLst>
              <a:ext uri="{FF2B5EF4-FFF2-40B4-BE49-F238E27FC236}">
                <a16:creationId xmlns:a16="http://schemas.microsoft.com/office/drawing/2014/main" id="{B65E3F6C-3669-C84B-8989-A4FCD42CED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0"/>
            <a:ext cx="8915400" cy="305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文本框 1">
            <a:extLst>
              <a:ext uri="{FF2B5EF4-FFF2-40B4-BE49-F238E27FC236}">
                <a16:creationId xmlns:a16="http://schemas.microsoft.com/office/drawing/2014/main" id="{7B08DCD6-6A5E-F148-9856-7388C6C0AAF1}"/>
              </a:ext>
            </a:extLst>
          </p:cNvPr>
          <p:cNvSpPr txBox="1"/>
          <p:nvPr/>
        </p:nvSpPr>
        <p:spPr>
          <a:xfrm>
            <a:off x="990600" y="4572000"/>
            <a:ext cx="6132000" cy="369332"/>
          </a:xfrm>
          <a:prstGeom prst="rect">
            <a:avLst/>
          </a:prstGeom>
          <a:noFill/>
        </p:spPr>
        <p:txBody>
          <a:bodyPr wrap="none" rtlCol="0">
            <a:spAutoFit/>
          </a:bodyPr>
          <a:lstStyle/>
          <a:p>
            <a:r>
              <a:rPr kumimoji="1" lang="zh-CN" altLang="en-US" sz="1800" dirty="0"/>
              <a:t>初始状态</a:t>
            </a:r>
            <a:r>
              <a:rPr kumimoji="1" lang="en-US" altLang="zh-CN" sz="1800" dirty="0">
                <a:solidFill>
                  <a:srgbClr val="C00000"/>
                </a:solidFill>
              </a:rPr>
              <a:t>A</a:t>
            </a:r>
            <a:r>
              <a:rPr kumimoji="1" lang="zh-CN" altLang="en-US" sz="1800" dirty="0">
                <a:solidFill>
                  <a:srgbClr val="C00000"/>
                </a:solidFill>
              </a:rPr>
              <a:t>点</a:t>
            </a:r>
            <a:r>
              <a:rPr kumimoji="1" lang="zh-CN" altLang="en-US" sz="1800" dirty="0"/>
              <a:t>，</a:t>
            </a:r>
            <a:r>
              <a:rPr kumimoji="1" lang="en-US" altLang="zh-CN" sz="1800" dirty="0"/>
              <a:t>V</a:t>
            </a:r>
            <a:r>
              <a:rPr kumimoji="1" lang="en-US" altLang="zh-CN" sz="1800" baseline="-25000" dirty="0"/>
              <a:t>in</a:t>
            </a:r>
            <a:r>
              <a:rPr kumimoji="1" lang="zh-CN" altLang="en-US" sz="1800" baseline="-25000" dirty="0"/>
              <a:t> </a:t>
            </a:r>
            <a:r>
              <a:rPr kumimoji="1" lang="en-US" altLang="zh-CN" sz="1800" dirty="0"/>
              <a:t>=</a:t>
            </a:r>
            <a:r>
              <a:rPr kumimoji="1" lang="zh-CN" altLang="en-US" sz="1800" dirty="0"/>
              <a:t> </a:t>
            </a:r>
            <a:r>
              <a:rPr kumimoji="1" lang="en-US" altLang="zh-CN" sz="1800" dirty="0"/>
              <a:t>0</a:t>
            </a:r>
            <a:r>
              <a:rPr kumimoji="1" lang="zh-CN" altLang="en-US" sz="1800" dirty="0"/>
              <a:t>，</a:t>
            </a:r>
            <a:r>
              <a:rPr kumimoji="1" lang="en-US" altLang="zh-CN" sz="1800" dirty="0"/>
              <a:t>V</a:t>
            </a:r>
            <a:r>
              <a:rPr kumimoji="1" lang="en-US" altLang="zh-CN" sz="1800" baseline="-25000" dirty="0"/>
              <a:t>C1</a:t>
            </a:r>
            <a:r>
              <a:rPr kumimoji="1" lang="zh-CN" altLang="en-US" sz="1800" dirty="0"/>
              <a:t> </a:t>
            </a:r>
            <a:r>
              <a:rPr kumimoji="1" lang="en-US" altLang="zh-CN" sz="1800" dirty="0"/>
              <a:t>=</a:t>
            </a:r>
            <a:r>
              <a:rPr kumimoji="1" lang="zh-CN" altLang="en-US" sz="1800" dirty="0"/>
              <a:t> </a:t>
            </a:r>
            <a:r>
              <a:rPr kumimoji="1" lang="en-US" altLang="zh-CN" sz="1800" dirty="0"/>
              <a:t>0</a:t>
            </a:r>
            <a:r>
              <a:rPr kumimoji="1" lang="zh-CN" altLang="en-US" sz="1800" dirty="0"/>
              <a:t>； </a:t>
            </a:r>
            <a:r>
              <a:rPr kumimoji="1" lang="en-US" altLang="zh-CN" sz="1800" dirty="0">
                <a:solidFill>
                  <a:srgbClr val="C00000"/>
                </a:solidFill>
              </a:rPr>
              <a:t>B</a:t>
            </a:r>
            <a:r>
              <a:rPr kumimoji="1" lang="zh-CN" altLang="en-US" sz="1800" dirty="0">
                <a:solidFill>
                  <a:srgbClr val="C00000"/>
                </a:solidFill>
              </a:rPr>
              <a:t>点</a:t>
            </a:r>
            <a:r>
              <a:rPr kumimoji="1" lang="zh-CN" altLang="en-US" sz="1800" dirty="0"/>
              <a:t>，</a:t>
            </a:r>
            <a:r>
              <a:rPr kumimoji="1" lang="en-US" altLang="zh-CN" sz="1800" dirty="0"/>
              <a:t>V</a:t>
            </a:r>
            <a:r>
              <a:rPr kumimoji="1" lang="en-US" altLang="zh-CN" sz="1800" baseline="-25000" dirty="0"/>
              <a:t>C1</a:t>
            </a:r>
            <a:r>
              <a:rPr kumimoji="1" lang="zh-CN" altLang="en-US" sz="1800" baseline="-25000" dirty="0"/>
              <a:t> </a:t>
            </a:r>
            <a:r>
              <a:rPr kumimoji="1" lang="en-US" altLang="zh-CN" sz="1800" dirty="0"/>
              <a:t>=</a:t>
            </a:r>
            <a:r>
              <a:rPr kumimoji="1" lang="zh-CN" altLang="en-US" sz="1800" dirty="0"/>
              <a:t> </a:t>
            </a:r>
            <a:r>
              <a:rPr kumimoji="1" lang="en-US" altLang="zh-CN" sz="1800" dirty="0" err="1"/>
              <a:t>V</a:t>
            </a:r>
            <a:r>
              <a:rPr kumimoji="1" lang="en-US" altLang="zh-CN" sz="1800" baseline="-25000" dirty="0" err="1"/>
              <a:t>p</a:t>
            </a:r>
            <a:r>
              <a:rPr kumimoji="1" lang="zh-CN" altLang="en-US" sz="1800" dirty="0"/>
              <a:t>；后续 </a:t>
            </a:r>
            <a:r>
              <a:rPr kumimoji="1" lang="en-US" altLang="zh-CN" sz="1800" dirty="0"/>
              <a:t>V</a:t>
            </a:r>
            <a:r>
              <a:rPr kumimoji="1" lang="en-US" altLang="zh-CN" sz="1800" baseline="-25000" dirty="0"/>
              <a:t>C1</a:t>
            </a:r>
            <a:r>
              <a:rPr kumimoji="1" lang="zh-CN" altLang="en-US" sz="1800" baseline="-25000" dirty="0"/>
              <a:t> </a:t>
            </a:r>
            <a:r>
              <a:rPr kumimoji="1" lang="en-US" altLang="zh-CN" sz="1800" dirty="0"/>
              <a:t>=</a:t>
            </a:r>
            <a:r>
              <a:rPr kumimoji="1" lang="zh-CN" altLang="en-US" sz="1800" dirty="0"/>
              <a:t> </a:t>
            </a:r>
            <a:r>
              <a:rPr kumimoji="1" lang="en-US" altLang="zh-CN" sz="1800" dirty="0" err="1"/>
              <a:t>V</a:t>
            </a:r>
            <a:r>
              <a:rPr kumimoji="1" lang="en-US" altLang="zh-CN" sz="1800" baseline="-25000" dirty="0" err="1"/>
              <a:t>p</a:t>
            </a:r>
            <a:endParaRPr kumimoji="1" lang="en-US" altLang="zh-CN" sz="1800" baseline="-25000" dirty="0"/>
          </a:p>
        </p:txBody>
      </p:sp>
      <p:sp>
        <p:nvSpPr>
          <p:cNvPr id="3" name="文本框 2">
            <a:extLst>
              <a:ext uri="{FF2B5EF4-FFF2-40B4-BE49-F238E27FC236}">
                <a16:creationId xmlns:a16="http://schemas.microsoft.com/office/drawing/2014/main" id="{9E92E15B-4023-9B4A-88C0-2BA646D0C020}"/>
              </a:ext>
            </a:extLst>
          </p:cNvPr>
          <p:cNvSpPr txBox="1"/>
          <p:nvPr/>
        </p:nvSpPr>
        <p:spPr>
          <a:xfrm>
            <a:off x="4455250" y="3035951"/>
            <a:ext cx="309700" cy="338554"/>
          </a:xfrm>
          <a:prstGeom prst="rect">
            <a:avLst/>
          </a:prstGeom>
          <a:noFill/>
        </p:spPr>
        <p:txBody>
          <a:bodyPr wrap="none" rtlCol="0">
            <a:spAutoFit/>
          </a:bodyPr>
          <a:lstStyle/>
          <a:p>
            <a:r>
              <a:rPr kumimoji="1" lang="en-US" altLang="zh-CN" b="1" dirty="0">
                <a:solidFill>
                  <a:srgbClr val="C00000"/>
                </a:solidFill>
              </a:rPr>
              <a:t>A</a:t>
            </a:r>
            <a:endParaRPr kumimoji="1" lang="zh-CN" altLang="en-US" b="1" dirty="0">
              <a:solidFill>
                <a:srgbClr val="C00000"/>
              </a:solidFill>
            </a:endParaRPr>
          </a:p>
        </p:txBody>
      </p:sp>
      <p:sp>
        <p:nvSpPr>
          <p:cNvPr id="9" name="文本框 8">
            <a:extLst>
              <a:ext uri="{FF2B5EF4-FFF2-40B4-BE49-F238E27FC236}">
                <a16:creationId xmlns:a16="http://schemas.microsoft.com/office/drawing/2014/main" id="{C39B5FA6-F28A-3143-AE42-2984A52C278A}"/>
              </a:ext>
            </a:extLst>
          </p:cNvPr>
          <p:cNvSpPr txBox="1"/>
          <p:nvPr/>
        </p:nvSpPr>
        <p:spPr>
          <a:xfrm>
            <a:off x="4876800" y="1905000"/>
            <a:ext cx="309700" cy="338554"/>
          </a:xfrm>
          <a:prstGeom prst="rect">
            <a:avLst/>
          </a:prstGeom>
          <a:noFill/>
        </p:spPr>
        <p:txBody>
          <a:bodyPr wrap="none" rtlCol="0">
            <a:spAutoFit/>
          </a:bodyPr>
          <a:lstStyle/>
          <a:p>
            <a:r>
              <a:rPr kumimoji="1" lang="en-US" altLang="zh-CN" b="1" dirty="0">
                <a:solidFill>
                  <a:srgbClr val="C00000"/>
                </a:solidFill>
              </a:rPr>
              <a:t>B</a:t>
            </a:r>
            <a:endParaRPr kumimoji="1" lang="zh-CN" altLang="en-US" b="1" dirty="0">
              <a:solidFill>
                <a:srgbClr val="C00000"/>
              </a:solidFill>
            </a:endParaRPr>
          </a:p>
        </p:txBody>
      </p:sp>
      <p:sp>
        <p:nvSpPr>
          <p:cNvPr id="10" name="文本框 1">
            <a:extLst>
              <a:ext uri="{FF2B5EF4-FFF2-40B4-BE49-F238E27FC236}">
                <a16:creationId xmlns:a16="http://schemas.microsoft.com/office/drawing/2014/main" id="{E3133956-5E7B-5D45-9867-3C3F7EEFCDA8}"/>
              </a:ext>
            </a:extLst>
          </p:cNvPr>
          <p:cNvSpPr txBox="1">
            <a:spLocks noChangeArrowheads="1"/>
          </p:cNvSpPr>
          <p:nvPr/>
        </p:nvSpPr>
        <p:spPr bwMode="auto">
          <a:xfrm>
            <a:off x="2667000" y="462533"/>
            <a:ext cx="6019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r>
              <a:rPr lang="zh-CN" altLang="en-US" sz="2000" dirty="0">
                <a:solidFill>
                  <a:srgbClr val="FF0000"/>
                </a:solidFill>
                <a:ea typeface="宋体" panose="02010600030101010101" pitchFamily="2" charset="-122"/>
              </a:rPr>
              <a:t>钳位电路</a:t>
            </a:r>
            <a:r>
              <a:rPr lang="zh-CN" altLang="en-US" sz="2000" dirty="0">
                <a:ea typeface="宋体" panose="02010600030101010101" pitchFamily="2" charset="-122"/>
              </a:rPr>
              <a:t>（</a:t>
            </a:r>
            <a:r>
              <a:rPr lang="en-US" altLang="zh-CN" sz="2000" dirty="0">
                <a:ea typeface="宋体" panose="02010600030101010101" pitchFamily="2" charset="-122"/>
              </a:rPr>
              <a:t>clamping circuit</a:t>
            </a:r>
            <a:r>
              <a:rPr lang="zh-CN" altLang="en-US" sz="2000" dirty="0">
                <a:ea typeface="宋体" panose="02010600030101010101" pitchFamily="2" charset="-122"/>
              </a:rPr>
              <a:t>）把输入电压变成峰值钳制在某一预定的电平上的输出电压，而不改变波形</a:t>
            </a:r>
          </a:p>
        </p:txBody>
      </p:sp>
      <p:sp>
        <p:nvSpPr>
          <p:cNvPr id="11" name="灯片编号占位符 1">
            <a:extLst>
              <a:ext uri="{FF2B5EF4-FFF2-40B4-BE49-F238E27FC236}">
                <a16:creationId xmlns:a16="http://schemas.microsoft.com/office/drawing/2014/main" id="{F3A614BA-E377-3645-926E-67BC45B52958}"/>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82</a:t>
            </a:fld>
            <a:endParaRPr lang="en-US" altLang="zh-CN" dirty="0"/>
          </a:p>
        </p:txBody>
      </p:sp>
      <p:sp>
        <p:nvSpPr>
          <p:cNvPr id="4" name="文本框 3">
            <a:extLst>
              <a:ext uri="{FF2B5EF4-FFF2-40B4-BE49-F238E27FC236}">
                <a16:creationId xmlns:a16="http://schemas.microsoft.com/office/drawing/2014/main" id="{6E6706DA-8AA5-D0E8-39E6-6358BED7150D}"/>
              </a:ext>
            </a:extLst>
          </p:cNvPr>
          <p:cNvSpPr txBox="1"/>
          <p:nvPr/>
        </p:nvSpPr>
        <p:spPr>
          <a:xfrm>
            <a:off x="735283" y="6326689"/>
            <a:ext cx="7521033" cy="400110"/>
          </a:xfrm>
          <a:prstGeom prst="rect">
            <a:avLst/>
          </a:prstGeom>
          <a:noFill/>
          <a:ln w="19050">
            <a:solidFill>
              <a:srgbClr val="C00000"/>
            </a:solidFill>
          </a:ln>
        </p:spPr>
        <p:txBody>
          <a:bodyPr wrap="none" rtlCol="0">
            <a:spAutoFit/>
          </a:bodyPr>
          <a:lstStyle/>
          <a:p>
            <a:r>
              <a:rPr kumimoji="1" lang="zh-CN" altLang="en-US" sz="2000" dirty="0"/>
              <a:t>二极管电容电路的分析，需 </a:t>
            </a:r>
            <a:r>
              <a:rPr kumimoji="1" lang="en-US" altLang="zh-CN" sz="2000" dirty="0"/>
              <a:t>focus</a:t>
            </a:r>
            <a:r>
              <a:rPr kumimoji="1" lang="zh-CN" altLang="en-US" sz="2000" dirty="0"/>
              <a:t> 在</a:t>
            </a:r>
            <a:r>
              <a:rPr kumimoji="1" lang="zh-CN" altLang="en-US" sz="2000" dirty="0">
                <a:solidFill>
                  <a:srgbClr val="00B050"/>
                </a:solidFill>
              </a:rPr>
              <a:t>电容电压</a:t>
            </a:r>
            <a:r>
              <a:rPr kumimoji="1" lang="zh-CN" altLang="en-US" sz="2000" dirty="0"/>
              <a:t>和</a:t>
            </a:r>
            <a:r>
              <a:rPr kumimoji="1" lang="zh-CN" altLang="en-US" sz="2000" dirty="0">
                <a:solidFill>
                  <a:srgbClr val="0432FF"/>
                </a:solidFill>
              </a:rPr>
              <a:t>二极管状态</a:t>
            </a:r>
            <a:r>
              <a:rPr kumimoji="1" lang="zh-CN" altLang="en-US" sz="2000" dirty="0"/>
              <a:t>的变化</a:t>
            </a:r>
          </a:p>
        </p:txBody>
      </p:sp>
      <p:sp>
        <p:nvSpPr>
          <p:cNvPr id="5" name="文本框 4">
            <a:extLst>
              <a:ext uri="{FF2B5EF4-FFF2-40B4-BE49-F238E27FC236}">
                <a16:creationId xmlns:a16="http://schemas.microsoft.com/office/drawing/2014/main" id="{6849A7E0-6528-8FF4-82CE-6BCE3B72EE6E}"/>
              </a:ext>
            </a:extLst>
          </p:cNvPr>
          <p:cNvSpPr txBox="1"/>
          <p:nvPr/>
        </p:nvSpPr>
        <p:spPr>
          <a:xfrm>
            <a:off x="161925" y="1537127"/>
            <a:ext cx="3491049" cy="830997"/>
          </a:xfrm>
          <a:prstGeom prst="rect">
            <a:avLst/>
          </a:prstGeom>
          <a:noFill/>
          <a:ln>
            <a:solidFill>
              <a:srgbClr val="C00000"/>
            </a:solidFill>
          </a:ln>
        </p:spPr>
        <p:txBody>
          <a:bodyPr wrap="square" rtlCol="0">
            <a:spAutoFit/>
          </a:bodyPr>
          <a:lstStyle/>
          <a:p>
            <a:r>
              <a:rPr kumimoji="1" lang="zh-CN" altLang="en-US" dirty="0">
                <a:solidFill>
                  <a:srgbClr val="0432FF"/>
                </a:solidFill>
              </a:rPr>
              <a:t>在</a:t>
            </a:r>
            <a:r>
              <a:rPr kumimoji="1" lang="en-US" altLang="zh-CN" dirty="0">
                <a:solidFill>
                  <a:srgbClr val="0432FF"/>
                </a:solidFill>
              </a:rPr>
              <a:t>B</a:t>
            </a:r>
            <a:r>
              <a:rPr kumimoji="1" lang="zh-CN" altLang="en-US" dirty="0">
                <a:solidFill>
                  <a:srgbClr val="0432FF"/>
                </a:solidFill>
              </a:rPr>
              <a:t>点</a:t>
            </a:r>
            <a:r>
              <a:rPr kumimoji="1" lang="en-US" altLang="zh-CN" dirty="0">
                <a:solidFill>
                  <a:srgbClr val="0432FF"/>
                </a:solidFill>
              </a:rPr>
              <a:t>t</a:t>
            </a:r>
            <a:r>
              <a:rPr kumimoji="1" lang="en-US" altLang="zh-CN" baseline="-25000" dirty="0">
                <a:solidFill>
                  <a:srgbClr val="0432FF"/>
                </a:solidFill>
              </a:rPr>
              <a:t>1</a:t>
            </a:r>
            <a:r>
              <a:rPr kumimoji="1" lang="en-US" altLang="zh-CN" baseline="30000" dirty="0">
                <a:solidFill>
                  <a:srgbClr val="0432FF"/>
                </a:solidFill>
              </a:rPr>
              <a:t>+</a:t>
            </a:r>
            <a:r>
              <a:rPr kumimoji="1" lang="zh-CN" altLang="en-US" dirty="0">
                <a:solidFill>
                  <a:srgbClr val="0432FF"/>
                </a:solidFill>
              </a:rPr>
              <a:t>时刻，</a:t>
            </a:r>
            <a:r>
              <a:rPr kumimoji="1" lang="en-US" altLang="zh-CN" dirty="0">
                <a:solidFill>
                  <a:srgbClr val="0432FF"/>
                </a:solidFill>
              </a:rPr>
              <a:t>V</a:t>
            </a:r>
            <a:r>
              <a:rPr kumimoji="1" lang="en-US" altLang="zh-CN" baseline="-25000" dirty="0">
                <a:solidFill>
                  <a:srgbClr val="0432FF"/>
                </a:solidFill>
              </a:rPr>
              <a:t>in</a:t>
            </a:r>
            <a:r>
              <a:rPr kumimoji="1" lang="zh-CN" altLang="en-US" dirty="0">
                <a:solidFill>
                  <a:srgbClr val="0432FF"/>
                </a:solidFill>
              </a:rPr>
              <a:t>从峰值下降，</a:t>
            </a:r>
            <a:r>
              <a:rPr kumimoji="1" lang="en-US" altLang="zh-CN" dirty="0">
                <a:solidFill>
                  <a:srgbClr val="0432FF"/>
                </a:solidFill>
              </a:rPr>
              <a:t>C</a:t>
            </a:r>
            <a:r>
              <a:rPr kumimoji="1" lang="en-US" altLang="zh-CN" baseline="-25000" dirty="0">
                <a:solidFill>
                  <a:srgbClr val="0432FF"/>
                </a:solidFill>
              </a:rPr>
              <a:t>1</a:t>
            </a:r>
            <a:r>
              <a:rPr kumimoji="1" lang="zh-CN" altLang="en-US" dirty="0">
                <a:solidFill>
                  <a:srgbClr val="0432FF"/>
                </a:solidFill>
              </a:rPr>
              <a:t>电压不能突变，所以</a:t>
            </a:r>
            <a:r>
              <a:rPr kumimoji="1" lang="en-US" altLang="zh-CN" dirty="0" err="1">
                <a:solidFill>
                  <a:srgbClr val="0432FF"/>
                </a:solidFill>
              </a:rPr>
              <a:t>V</a:t>
            </a:r>
            <a:r>
              <a:rPr kumimoji="1" lang="en-US" altLang="zh-CN" baseline="-25000" dirty="0" err="1">
                <a:solidFill>
                  <a:srgbClr val="0432FF"/>
                </a:solidFill>
              </a:rPr>
              <a:t>out</a:t>
            </a:r>
            <a:r>
              <a:rPr kumimoji="1" lang="zh-CN" altLang="en-US" dirty="0">
                <a:solidFill>
                  <a:srgbClr val="0432FF"/>
                </a:solidFill>
              </a:rPr>
              <a:t>也从</a:t>
            </a:r>
            <a:r>
              <a:rPr kumimoji="1" lang="en-US" altLang="zh-CN" dirty="0">
                <a:solidFill>
                  <a:srgbClr val="0432FF"/>
                </a:solidFill>
              </a:rPr>
              <a:t>0V</a:t>
            </a:r>
            <a:r>
              <a:rPr kumimoji="1" lang="zh-CN" altLang="en-US" dirty="0">
                <a:solidFill>
                  <a:srgbClr val="0432FF"/>
                </a:solidFill>
              </a:rPr>
              <a:t>有下降的趋势，一旦有下降的趋势，</a:t>
            </a:r>
            <a:r>
              <a:rPr kumimoji="1" lang="en-US" altLang="zh-CN" dirty="0">
                <a:solidFill>
                  <a:srgbClr val="0432FF"/>
                </a:solidFill>
              </a:rPr>
              <a:t>D1</a:t>
            </a:r>
            <a:r>
              <a:rPr kumimoji="1" lang="zh-CN" altLang="en-US" dirty="0">
                <a:solidFill>
                  <a:srgbClr val="0432FF"/>
                </a:solidFill>
              </a:rPr>
              <a:t>就</a:t>
            </a:r>
            <a:r>
              <a:rPr kumimoji="1" lang="en-US" altLang="zh-CN" dirty="0">
                <a:solidFill>
                  <a:srgbClr val="0432FF"/>
                </a:solidFill>
              </a:rPr>
              <a:t>off</a:t>
            </a:r>
            <a:endParaRPr kumimoji="1" lang="zh-CN" altLang="en-US" dirty="0">
              <a:solidFill>
                <a:srgbClr val="0432FF"/>
              </a:solidFill>
            </a:endParaRPr>
          </a:p>
        </p:txBody>
      </p:sp>
      <p:cxnSp>
        <p:nvCxnSpPr>
          <p:cNvPr id="7" name="曲线连接符 6">
            <a:extLst>
              <a:ext uri="{FF2B5EF4-FFF2-40B4-BE49-F238E27FC236}">
                <a16:creationId xmlns:a16="http://schemas.microsoft.com/office/drawing/2014/main" id="{D9BA98F5-75A0-FD67-F021-6DC7C53CB391}"/>
              </a:ext>
            </a:extLst>
          </p:cNvPr>
          <p:cNvCxnSpPr>
            <a:stCxn id="5" idx="3"/>
          </p:cNvCxnSpPr>
          <p:nvPr/>
        </p:nvCxnSpPr>
        <p:spPr bwMode="auto">
          <a:xfrm>
            <a:off x="3652974" y="1952626"/>
            <a:ext cx="1371600" cy="169275"/>
          </a:xfrm>
          <a:prstGeom prst="curvedConnector3">
            <a:avLst/>
          </a:prstGeom>
          <a:solidFill>
            <a:schemeClr val="accent1"/>
          </a:solidFill>
          <a:ln w="19050" cap="flat" cmpd="sng" algn="ctr">
            <a:solidFill>
              <a:srgbClr val="0432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文本框 5">
            <a:extLst>
              <a:ext uri="{FF2B5EF4-FFF2-40B4-BE49-F238E27FC236}">
                <a16:creationId xmlns:a16="http://schemas.microsoft.com/office/drawing/2014/main" id="{BE31086E-41BD-B99C-2B49-BBC21537725F}"/>
              </a:ext>
            </a:extLst>
          </p:cNvPr>
          <p:cNvSpPr txBox="1"/>
          <p:nvPr/>
        </p:nvSpPr>
        <p:spPr>
          <a:xfrm>
            <a:off x="3027456" y="3470290"/>
            <a:ext cx="1251035" cy="584775"/>
          </a:xfrm>
          <a:prstGeom prst="rect">
            <a:avLst/>
          </a:prstGeom>
          <a:noFill/>
        </p:spPr>
        <p:txBody>
          <a:bodyPr wrap="square" rtlCol="0">
            <a:spAutoFit/>
          </a:bodyPr>
          <a:lstStyle/>
          <a:p>
            <a:r>
              <a:rPr kumimoji="1" lang="zh-CN" altLang="en-US" dirty="0">
                <a:solidFill>
                  <a:srgbClr val="00B050"/>
                </a:solidFill>
              </a:rPr>
              <a:t>电容电压从 </a:t>
            </a:r>
            <a:r>
              <a:rPr kumimoji="1" lang="en-US" altLang="zh-CN" dirty="0">
                <a:solidFill>
                  <a:srgbClr val="00B050"/>
                </a:solidFill>
              </a:rPr>
              <a:t>0 </a:t>
            </a:r>
            <a:r>
              <a:rPr kumimoji="1" lang="zh-CN" altLang="en-US" dirty="0">
                <a:solidFill>
                  <a:srgbClr val="00B050"/>
                </a:solidFill>
              </a:rPr>
              <a:t>增加到</a:t>
            </a:r>
            <a:r>
              <a:rPr kumimoji="1" lang="en-US" altLang="zh-CN" dirty="0">
                <a:solidFill>
                  <a:srgbClr val="00B050"/>
                </a:solidFill>
              </a:rPr>
              <a:t> </a:t>
            </a:r>
            <a:r>
              <a:rPr kumimoji="1" lang="en-US" altLang="zh-CN" i="1" dirty="0" err="1">
                <a:solidFill>
                  <a:srgbClr val="00B050"/>
                </a:solidFill>
              </a:rPr>
              <a:t>V</a:t>
            </a:r>
            <a:r>
              <a:rPr kumimoji="1" lang="en-US" altLang="zh-CN" baseline="-25000" dirty="0" err="1">
                <a:solidFill>
                  <a:srgbClr val="00B050"/>
                </a:solidFill>
              </a:rPr>
              <a:t>p</a:t>
            </a:r>
            <a:endParaRPr kumimoji="1" lang="zh-CN" altLang="en-US" baseline="-25000" dirty="0">
              <a:solidFill>
                <a:srgbClr val="00B050"/>
              </a:solidFill>
            </a:endParaRPr>
          </a:p>
        </p:txBody>
      </p:sp>
      <p:sp>
        <p:nvSpPr>
          <p:cNvPr id="8" name="文本框 7">
            <a:extLst>
              <a:ext uri="{FF2B5EF4-FFF2-40B4-BE49-F238E27FC236}">
                <a16:creationId xmlns:a16="http://schemas.microsoft.com/office/drawing/2014/main" id="{3B8BE53B-4C69-5049-47D2-57E88087C40B}"/>
              </a:ext>
            </a:extLst>
          </p:cNvPr>
          <p:cNvSpPr txBox="1"/>
          <p:nvPr/>
        </p:nvSpPr>
        <p:spPr>
          <a:xfrm>
            <a:off x="4392663" y="4090018"/>
            <a:ext cx="1251035" cy="584775"/>
          </a:xfrm>
          <a:prstGeom prst="rect">
            <a:avLst/>
          </a:prstGeom>
          <a:noFill/>
        </p:spPr>
        <p:txBody>
          <a:bodyPr wrap="square" rtlCol="0">
            <a:spAutoFit/>
          </a:bodyPr>
          <a:lstStyle/>
          <a:p>
            <a:r>
              <a:rPr kumimoji="1" lang="zh-CN" altLang="en-US" dirty="0">
                <a:solidFill>
                  <a:srgbClr val="00B050"/>
                </a:solidFill>
              </a:rPr>
              <a:t>电容电压保持在</a:t>
            </a:r>
            <a:r>
              <a:rPr kumimoji="1" lang="en-US" altLang="zh-CN" dirty="0">
                <a:solidFill>
                  <a:srgbClr val="00B050"/>
                </a:solidFill>
              </a:rPr>
              <a:t> </a:t>
            </a:r>
            <a:r>
              <a:rPr kumimoji="1" lang="en-US" altLang="zh-CN" i="1" dirty="0" err="1">
                <a:solidFill>
                  <a:srgbClr val="00B050"/>
                </a:solidFill>
              </a:rPr>
              <a:t>V</a:t>
            </a:r>
            <a:r>
              <a:rPr kumimoji="1" lang="en-US" altLang="zh-CN" baseline="-25000" dirty="0" err="1">
                <a:solidFill>
                  <a:srgbClr val="00B050"/>
                </a:solidFill>
              </a:rPr>
              <a:t>p</a:t>
            </a:r>
            <a:endParaRPr kumimoji="1" lang="zh-CN" altLang="en-US" baseline="-25000" dirty="0">
              <a:solidFill>
                <a:srgbClr val="00B050"/>
              </a:solidFill>
            </a:endParaRPr>
          </a:p>
        </p:txBody>
      </p:sp>
      <p:sp>
        <p:nvSpPr>
          <p:cNvPr id="12" name="矩形 11">
            <a:extLst>
              <a:ext uri="{FF2B5EF4-FFF2-40B4-BE49-F238E27FC236}">
                <a16:creationId xmlns:a16="http://schemas.microsoft.com/office/drawing/2014/main" id="{05408AB1-EBCC-DBCB-0A52-1BEA6E4DE2E7}"/>
              </a:ext>
            </a:extLst>
          </p:cNvPr>
          <p:cNvSpPr/>
          <p:nvPr/>
        </p:nvSpPr>
        <p:spPr bwMode="auto">
          <a:xfrm>
            <a:off x="3032082" y="3124200"/>
            <a:ext cx="1311318" cy="965818"/>
          </a:xfrm>
          <a:prstGeom prst="rect">
            <a:avLst/>
          </a:prstGeom>
          <a:no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3" name="矩形 12">
            <a:extLst>
              <a:ext uri="{FF2B5EF4-FFF2-40B4-BE49-F238E27FC236}">
                <a16:creationId xmlns:a16="http://schemas.microsoft.com/office/drawing/2014/main" id="{A484FCD3-1A74-BC9C-4147-12BDE4586E7C}"/>
              </a:ext>
            </a:extLst>
          </p:cNvPr>
          <p:cNvSpPr/>
          <p:nvPr/>
        </p:nvSpPr>
        <p:spPr bwMode="auto">
          <a:xfrm>
            <a:off x="4383137" y="3511151"/>
            <a:ext cx="1103263" cy="1140224"/>
          </a:xfrm>
          <a:prstGeom prst="rect">
            <a:avLst/>
          </a:prstGeom>
          <a:no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4" name="文本框 13">
            <a:extLst>
              <a:ext uri="{FF2B5EF4-FFF2-40B4-BE49-F238E27FC236}">
                <a16:creationId xmlns:a16="http://schemas.microsoft.com/office/drawing/2014/main" id="{DFF1D08E-8B9A-FB75-607A-F424FAB8DC12}"/>
              </a:ext>
            </a:extLst>
          </p:cNvPr>
          <p:cNvSpPr txBox="1"/>
          <p:nvPr/>
        </p:nvSpPr>
        <p:spPr>
          <a:xfrm>
            <a:off x="2920232" y="2847624"/>
            <a:ext cx="745717" cy="338554"/>
          </a:xfrm>
          <a:prstGeom prst="rect">
            <a:avLst/>
          </a:prstGeom>
          <a:noFill/>
        </p:spPr>
        <p:txBody>
          <a:bodyPr wrap="none" rtlCol="0">
            <a:spAutoFit/>
          </a:bodyPr>
          <a:lstStyle/>
          <a:p>
            <a:r>
              <a:rPr kumimoji="1" lang="zh-CN" altLang="en-US" b="1" dirty="0">
                <a:solidFill>
                  <a:srgbClr val="0432FF"/>
                </a:solidFill>
              </a:rPr>
              <a:t>状态 </a:t>
            </a:r>
            <a:r>
              <a:rPr kumimoji="1" lang="en-US" altLang="zh-CN" b="1" dirty="0">
                <a:solidFill>
                  <a:srgbClr val="0432FF"/>
                </a:solidFill>
              </a:rPr>
              <a:t>1</a:t>
            </a:r>
            <a:endParaRPr kumimoji="1" lang="zh-CN" altLang="en-US" b="1" dirty="0">
              <a:solidFill>
                <a:srgbClr val="0432FF"/>
              </a:solidFill>
            </a:endParaRPr>
          </a:p>
        </p:txBody>
      </p:sp>
      <p:sp>
        <p:nvSpPr>
          <p:cNvPr id="15" name="文本框 14">
            <a:extLst>
              <a:ext uri="{FF2B5EF4-FFF2-40B4-BE49-F238E27FC236}">
                <a16:creationId xmlns:a16="http://schemas.microsoft.com/office/drawing/2014/main" id="{057A36E9-4DD7-041C-2D76-1038FC12CB86}"/>
              </a:ext>
            </a:extLst>
          </p:cNvPr>
          <p:cNvSpPr txBox="1"/>
          <p:nvPr/>
        </p:nvSpPr>
        <p:spPr>
          <a:xfrm>
            <a:off x="4281694" y="3228195"/>
            <a:ext cx="745717" cy="338554"/>
          </a:xfrm>
          <a:prstGeom prst="rect">
            <a:avLst/>
          </a:prstGeom>
          <a:noFill/>
        </p:spPr>
        <p:txBody>
          <a:bodyPr wrap="none" rtlCol="0">
            <a:spAutoFit/>
          </a:bodyPr>
          <a:lstStyle/>
          <a:p>
            <a:r>
              <a:rPr kumimoji="1" lang="zh-CN" altLang="en-US" b="1" dirty="0">
                <a:solidFill>
                  <a:srgbClr val="0432FF"/>
                </a:solidFill>
              </a:rPr>
              <a:t>状态 </a:t>
            </a:r>
            <a:r>
              <a:rPr kumimoji="1" lang="en-US" altLang="zh-CN" b="1" dirty="0">
                <a:solidFill>
                  <a:srgbClr val="0432FF"/>
                </a:solidFill>
              </a:rPr>
              <a:t>2</a:t>
            </a:r>
            <a:endParaRPr kumimoji="1" lang="zh-CN" altLang="en-US" b="1" dirty="0">
              <a:solidFill>
                <a:srgbClr val="0432FF"/>
              </a:solidFill>
            </a:endParaRPr>
          </a:p>
        </p:txBody>
      </p:sp>
      <p:sp>
        <p:nvSpPr>
          <p:cNvPr id="16" name="文本框 15">
            <a:extLst>
              <a:ext uri="{FF2B5EF4-FFF2-40B4-BE49-F238E27FC236}">
                <a16:creationId xmlns:a16="http://schemas.microsoft.com/office/drawing/2014/main" id="{4C560468-DD6B-365E-87C2-75ACD6C98A23}"/>
              </a:ext>
            </a:extLst>
          </p:cNvPr>
          <p:cNvSpPr txBox="1"/>
          <p:nvPr/>
        </p:nvSpPr>
        <p:spPr>
          <a:xfrm>
            <a:off x="990600" y="2370936"/>
            <a:ext cx="641522" cy="338554"/>
          </a:xfrm>
          <a:prstGeom prst="rect">
            <a:avLst/>
          </a:prstGeom>
          <a:noFill/>
        </p:spPr>
        <p:txBody>
          <a:bodyPr wrap="none" rtlCol="0">
            <a:spAutoFit/>
          </a:bodyPr>
          <a:lstStyle/>
          <a:p>
            <a:r>
              <a:rPr kumimoji="1" lang="en-US" altLang="zh-CN" b="1" dirty="0">
                <a:solidFill>
                  <a:srgbClr val="00B050"/>
                </a:solidFill>
              </a:rPr>
              <a:t>﹢</a:t>
            </a:r>
            <a:r>
              <a:rPr kumimoji="1" lang="zh-CN" altLang="en-US" b="1" dirty="0">
                <a:solidFill>
                  <a:srgbClr val="00B050"/>
                </a:solidFill>
              </a:rPr>
              <a:t> </a:t>
            </a:r>
            <a:r>
              <a:rPr kumimoji="1" lang="en-US" altLang="zh-CN" b="1" dirty="0">
                <a:solidFill>
                  <a:srgbClr val="00B050"/>
                </a:solidFill>
              </a:rPr>
              <a:t>﹣</a:t>
            </a:r>
            <a:endParaRPr kumimoji="1" lang="zh-CN" altLang="en-US" b="1" dirty="0">
              <a:solidFill>
                <a:srgbClr val="00B050"/>
              </a:solidFill>
            </a:endParaRPr>
          </a:p>
        </p:txBody>
      </p:sp>
    </p:spTree>
    <p:extLst>
      <p:ext uri="{BB962C8B-B14F-4D97-AF65-F5344CB8AC3E}">
        <p14:creationId xmlns:p14="http://schemas.microsoft.com/office/powerpoint/2010/main" val="19225830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Picture 6">
            <a:extLst>
              <a:ext uri="{FF2B5EF4-FFF2-40B4-BE49-F238E27FC236}">
                <a16:creationId xmlns:a16="http://schemas.microsoft.com/office/drawing/2014/main" id="{A60A190F-EA09-AB48-A489-9BB081EC0F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90600"/>
            <a:ext cx="8458200" cy="4535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8" name="Rectangle 2">
            <a:extLst>
              <a:ext uri="{FF2B5EF4-FFF2-40B4-BE49-F238E27FC236}">
                <a16:creationId xmlns:a16="http://schemas.microsoft.com/office/drawing/2014/main" id="{2BBC7947-72CB-7E49-B056-2270938E82E5}"/>
              </a:ext>
            </a:extLst>
          </p:cNvPr>
          <p:cNvSpPr>
            <a:spLocks noGrp="1" noChangeArrowheads="1"/>
          </p:cNvSpPr>
          <p:nvPr>
            <p:ph type="title"/>
          </p:nvPr>
        </p:nvSpPr>
        <p:spPr/>
        <p:txBody>
          <a:bodyPr/>
          <a:lstStyle/>
          <a:p>
            <a:pPr eaLnBrk="1" hangingPunct="1"/>
            <a:r>
              <a:rPr lang="en-US" altLang="zh-CN" dirty="0">
                <a:ea typeface="宋体" panose="02010600030101010101" pitchFamily="2" charset="-122"/>
              </a:rPr>
              <a:t>Waveform Shifter:  Peak at 2Vp </a:t>
            </a:r>
          </a:p>
        </p:txBody>
      </p:sp>
      <p:sp>
        <p:nvSpPr>
          <p:cNvPr id="62469" name="Rectangle 3">
            <a:extLst>
              <a:ext uri="{FF2B5EF4-FFF2-40B4-BE49-F238E27FC236}">
                <a16:creationId xmlns:a16="http://schemas.microsoft.com/office/drawing/2014/main" id="{11274D08-BF2D-5144-ACAA-E7E7C23304C3}"/>
              </a:ext>
            </a:extLst>
          </p:cNvPr>
          <p:cNvSpPr>
            <a:spLocks noGrp="1" noChangeArrowheads="1"/>
          </p:cNvSpPr>
          <p:nvPr>
            <p:ph type="body" sz="half" idx="1"/>
          </p:nvPr>
        </p:nvSpPr>
        <p:spPr>
          <a:xfrm>
            <a:off x="685800" y="5549900"/>
            <a:ext cx="7772400" cy="838200"/>
          </a:xfrm>
        </p:spPr>
        <p:txBody>
          <a:bodyPr/>
          <a:lstStyle/>
          <a:p>
            <a:pPr eaLnBrk="1" hangingPunct="1"/>
            <a:r>
              <a:rPr lang="en-US" altLang="zh-CN">
                <a:ea typeface="宋体" panose="02010600030101010101" pitchFamily="2" charset="-122"/>
              </a:rPr>
              <a:t>Similarly, when the terminals of the diode are switched, a voltage doubler with peak value at 2V</a:t>
            </a:r>
            <a:r>
              <a:rPr lang="en-US" altLang="zh-CN" baseline="-25000">
                <a:ea typeface="宋体" panose="02010600030101010101" pitchFamily="2" charset="-122"/>
              </a:rPr>
              <a:t>p</a:t>
            </a:r>
            <a:r>
              <a:rPr lang="en-US" altLang="zh-CN">
                <a:ea typeface="宋体" panose="02010600030101010101" pitchFamily="2" charset="-122"/>
              </a:rPr>
              <a:t> can be conceived.</a:t>
            </a:r>
          </a:p>
        </p:txBody>
      </p:sp>
      <p:sp>
        <p:nvSpPr>
          <p:cNvPr id="6" name="文本框 5">
            <a:extLst>
              <a:ext uri="{FF2B5EF4-FFF2-40B4-BE49-F238E27FC236}">
                <a16:creationId xmlns:a16="http://schemas.microsoft.com/office/drawing/2014/main" id="{4057FA0B-ED19-7A42-BF34-D5F7B3A19E33}"/>
              </a:ext>
            </a:extLst>
          </p:cNvPr>
          <p:cNvSpPr txBox="1"/>
          <p:nvPr/>
        </p:nvSpPr>
        <p:spPr>
          <a:xfrm>
            <a:off x="914400" y="6388100"/>
            <a:ext cx="6337184" cy="369332"/>
          </a:xfrm>
          <a:prstGeom prst="rect">
            <a:avLst/>
          </a:prstGeom>
          <a:noFill/>
        </p:spPr>
        <p:txBody>
          <a:bodyPr wrap="none" rtlCol="0">
            <a:spAutoFit/>
          </a:bodyPr>
          <a:lstStyle/>
          <a:p>
            <a:r>
              <a:rPr kumimoji="1" lang="en-US" altLang="zh-CN" sz="1800" dirty="0">
                <a:solidFill>
                  <a:srgbClr val="C00000"/>
                </a:solidFill>
              </a:rPr>
              <a:t>A</a:t>
            </a:r>
            <a:r>
              <a:rPr kumimoji="1" lang="zh-CN" altLang="en-US" sz="1800" dirty="0">
                <a:solidFill>
                  <a:srgbClr val="C00000"/>
                </a:solidFill>
              </a:rPr>
              <a:t>点</a:t>
            </a:r>
            <a:r>
              <a:rPr kumimoji="1" lang="zh-CN" altLang="en-US" sz="1800" dirty="0"/>
              <a:t>，</a:t>
            </a:r>
            <a:r>
              <a:rPr kumimoji="1" lang="en-US" altLang="zh-CN" sz="1800" dirty="0"/>
              <a:t>V</a:t>
            </a:r>
            <a:r>
              <a:rPr kumimoji="1" lang="en-US" altLang="zh-CN" sz="1800" baseline="-25000" dirty="0"/>
              <a:t>C1</a:t>
            </a:r>
            <a:r>
              <a:rPr kumimoji="1" lang="zh-CN" altLang="en-US" sz="1800" dirty="0"/>
              <a:t> </a:t>
            </a:r>
            <a:r>
              <a:rPr kumimoji="1" lang="en-US" altLang="zh-CN" sz="1800" dirty="0"/>
              <a:t>=</a:t>
            </a:r>
            <a:r>
              <a:rPr kumimoji="1" lang="zh-CN" altLang="en-US" sz="1800" dirty="0"/>
              <a:t> </a:t>
            </a:r>
            <a:r>
              <a:rPr kumimoji="1" lang="en-US" altLang="zh-CN" sz="1800" dirty="0"/>
              <a:t>0</a:t>
            </a:r>
            <a:r>
              <a:rPr kumimoji="1" lang="zh-CN" altLang="en-US" sz="1800" dirty="0"/>
              <a:t>； </a:t>
            </a:r>
            <a:r>
              <a:rPr kumimoji="1" lang="en-US" altLang="zh-CN" sz="1800" dirty="0">
                <a:solidFill>
                  <a:srgbClr val="C00000"/>
                </a:solidFill>
              </a:rPr>
              <a:t>B</a:t>
            </a:r>
            <a:r>
              <a:rPr kumimoji="1" lang="zh-CN" altLang="en-US" sz="1800" dirty="0">
                <a:solidFill>
                  <a:srgbClr val="C00000"/>
                </a:solidFill>
              </a:rPr>
              <a:t>点</a:t>
            </a:r>
            <a:r>
              <a:rPr kumimoji="1" lang="zh-CN" altLang="en-US" sz="1800" dirty="0"/>
              <a:t>开始电容充电；</a:t>
            </a:r>
            <a:r>
              <a:rPr kumimoji="1" lang="en-US" altLang="zh-CN" sz="1800" dirty="0">
                <a:solidFill>
                  <a:srgbClr val="C00000"/>
                </a:solidFill>
              </a:rPr>
              <a:t>C</a:t>
            </a:r>
            <a:r>
              <a:rPr kumimoji="1" lang="zh-CN" altLang="en-US" sz="1800" dirty="0">
                <a:solidFill>
                  <a:srgbClr val="C00000"/>
                </a:solidFill>
              </a:rPr>
              <a:t>点 </a:t>
            </a:r>
            <a:r>
              <a:rPr kumimoji="1" lang="en-US" altLang="zh-CN" sz="1800" dirty="0"/>
              <a:t>V</a:t>
            </a:r>
            <a:r>
              <a:rPr kumimoji="1" lang="en-US" altLang="zh-CN" sz="1800" baseline="-25000" dirty="0"/>
              <a:t>C1</a:t>
            </a:r>
            <a:r>
              <a:rPr kumimoji="1" lang="zh-CN" altLang="en-US" sz="1800" baseline="-25000" dirty="0"/>
              <a:t> </a:t>
            </a:r>
            <a:r>
              <a:rPr kumimoji="1" lang="en-US" altLang="zh-CN" sz="1800" dirty="0"/>
              <a:t>=</a:t>
            </a:r>
            <a:r>
              <a:rPr kumimoji="1" lang="zh-CN" altLang="en-US" sz="1800" dirty="0"/>
              <a:t> </a:t>
            </a:r>
            <a:r>
              <a:rPr kumimoji="1" lang="en-US" altLang="zh-CN" sz="1800" dirty="0" err="1"/>
              <a:t>V</a:t>
            </a:r>
            <a:r>
              <a:rPr kumimoji="1" lang="en-US" altLang="zh-CN" sz="1800" baseline="-25000" dirty="0" err="1"/>
              <a:t>p</a:t>
            </a:r>
            <a:r>
              <a:rPr kumimoji="1" lang="zh-CN" altLang="en-US" sz="1800" dirty="0"/>
              <a:t>；后续 </a:t>
            </a:r>
            <a:r>
              <a:rPr kumimoji="1" lang="en-US" altLang="zh-CN" sz="1800" dirty="0"/>
              <a:t>V</a:t>
            </a:r>
            <a:r>
              <a:rPr kumimoji="1" lang="en-US" altLang="zh-CN" sz="1800" baseline="-25000" dirty="0"/>
              <a:t>C1</a:t>
            </a:r>
            <a:r>
              <a:rPr kumimoji="1" lang="zh-CN" altLang="en-US" sz="1800" baseline="-25000" dirty="0"/>
              <a:t> </a:t>
            </a:r>
            <a:r>
              <a:rPr kumimoji="1" lang="en-US" altLang="zh-CN" sz="1800" dirty="0"/>
              <a:t>=</a:t>
            </a:r>
            <a:r>
              <a:rPr kumimoji="1" lang="zh-CN" altLang="en-US" sz="1800" dirty="0"/>
              <a:t> </a:t>
            </a:r>
            <a:r>
              <a:rPr kumimoji="1" lang="en-US" altLang="zh-CN" sz="1800" dirty="0" err="1"/>
              <a:t>V</a:t>
            </a:r>
            <a:r>
              <a:rPr kumimoji="1" lang="en-US" altLang="zh-CN" sz="1800" baseline="-25000" dirty="0" err="1"/>
              <a:t>p</a:t>
            </a:r>
            <a:endParaRPr kumimoji="1" lang="en-US" altLang="zh-CN" sz="1800" baseline="-25000" dirty="0"/>
          </a:p>
        </p:txBody>
      </p:sp>
      <p:sp>
        <p:nvSpPr>
          <p:cNvPr id="7" name="文本框 6">
            <a:extLst>
              <a:ext uri="{FF2B5EF4-FFF2-40B4-BE49-F238E27FC236}">
                <a16:creationId xmlns:a16="http://schemas.microsoft.com/office/drawing/2014/main" id="{9FC2B851-641A-6A4B-B073-53B256BE3C19}"/>
              </a:ext>
            </a:extLst>
          </p:cNvPr>
          <p:cNvSpPr txBox="1"/>
          <p:nvPr/>
        </p:nvSpPr>
        <p:spPr>
          <a:xfrm>
            <a:off x="4417150" y="3581400"/>
            <a:ext cx="309700" cy="338554"/>
          </a:xfrm>
          <a:prstGeom prst="rect">
            <a:avLst/>
          </a:prstGeom>
          <a:noFill/>
        </p:spPr>
        <p:txBody>
          <a:bodyPr wrap="none" rtlCol="0">
            <a:spAutoFit/>
          </a:bodyPr>
          <a:lstStyle/>
          <a:p>
            <a:r>
              <a:rPr kumimoji="1" lang="en-US" altLang="zh-CN" b="1" dirty="0">
                <a:solidFill>
                  <a:srgbClr val="C00000"/>
                </a:solidFill>
              </a:rPr>
              <a:t>A</a:t>
            </a:r>
            <a:endParaRPr kumimoji="1" lang="zh-CN" altLang="en-US" b="1" dirty="0">
              <a:solidFill>
                <a:srgbClr val="C00000"/>
              </a:solidFill>
            </a:endParaRPr>
          </a:p>
        </p:txBody>
      </p:sp>
      <p:sp>
        <p:nvSpPr>
          <p:cNvPr id="8" name="文本框 7">
            <a:extLst>
              <a:ext uri="{FF2B5EF4-FFF2-40B4-BE49-F238E27FC236}">
                <a16:creationId xmlns:a16="http://schemas.microsoft.com/office/drawing/2014/main" id="{EBA077DC-4BA9-1442-AF85-1F4FCE0A166D}"/>
              </a:ext>
            </a:extLst>
          </p:cNvPr>
          <p:cNvSpPr txBox="1"/>
          <p:nvPr/>
        </p:nvSpPr>
        <p:spPr>
          <a:xfrm>
            <a:off x="5181600" y="3597475"/>
            <a:ext cx="300082" cy="338554"/>
          </a:xfrm>
          <a:prstGeom prst="rect">
            <a:avLst/>
          </a:prstGeom>
          <a:noFill/>
        </p:spPr>
        <p:txBody>
          <a:bodyPr wrap="none" rtlCol="0">
            <a:spAutoFit/>
          </a:bodyPr>
          <a:lstStyle/>
          <a:p>
            <a:r>
              <a:rPr kumimoji="1" lang="en-US" altLang="zh-CN" b="1" dirty="0">
                <a:solidFill>
                  <a:srgbClr val="C00000"/>
                </a:solidFill>
              </a:rPr>
              <a:t>B</a:t>
            </a:r>
            <a:endParaRPr kumimoji="1" lang="zh-CN" altLang="en-US" b="1" dirty="0">
              <a:solidFill>
                <a:srgbClr val="C00000"/>
              </a:solidFill>
            </a:endParaRPr>
          </a:p>
        </p:txBody>
      </p:sp>
      <p:sp>
        <p:nvSpPr>
          <p:cNvPr id="9" name="文本框 8">
            <a:extLst>
              <a:ext uri="{FF2B5EF4-FFF2-40B4-BE49-F238E27FC236}">
                <a16:creationId xmlns:a16="http://schemas.microsoft.com/office/drawing/2014/main" id="{E0ED9B3E-4BF0-7242-AFA0-3A9848AD73EB}"/>
              </a:ext>
            </a:extLst>
          </p:cNvPr>
          <p:cNvSpPr txBox="1"/>
          <p:nvPr/>
        </p:nvSpPr>
        <p:spPr>
          <a:xfrm>
            <a:off x="5715000" y="4622969"/>
            <a:ext cx="293670" cy="338554"/>
          </a:xfrm>
          <a:prstGeom prst="rect">
            <a:avLst/>
          </a:prstGeom>
          <a:noFill/>
        </p:spPr>
        <p:txBody>
          <a:bodyPr wrap="none" rtlCol="0">
            <a:spAutoFit/>
          </a:bodyPr>
          <a:lstStyle/>
          <a:p>
            <a:r>
              <a:rPr kumimoji="1" lang="en-US" altLang="zh-CN" b="1" dirty="0">
                <a:solidFill>
                  <a:srgbClr val="C00000"/>
                </a:solidFill>
              </a:rPr>
              <a:t>C</a:t>
            </a:r>
            <a:endParaRPr kumimoji="1" lang="zh-CN" altLang="en-US" b="1" dirty="0">
              <a:solidFill>
                <a:srgbClr val="C00000"/>
              </a:solidFill>
            </a:endParaRPr>
          </a:p>
        </p:txBody>
      </p:sp>
      <p:sp>
        <p:nvSpPr>
          <p:cNvPr id="10" name="灯片编号占位符 1">
            <a:extLst>
              <a:ext uri="{FF2B5EF4-FFF2-40B4-BE49-F238E27FC236}">
                <a16:creationId xmlns:a16="http://schemas.microsoft.com/office/drawing/2014/main" id="{2247B122-FC8A-AC40-B79F-32CEDB14EF4E}"/>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83</a:t>
            </a:fld>
            <a:endParaRPr lang="en-US" altLang="zh-CN" dirty="0"/>
          </a:p>
        </p:txBody>
      </p:sp>
      <p:sp>
        <p:nvSpPr>
          <p:cNvPr id="2" name="文本框 1">
            <a:extLst>
              <a:ext uri="{FF2B5EF4-FFF2-40B4-BE49-F238E27FC236}">
                <a16:creationId xmlns:a16="http://schemas.microsoft.com/office/drawing/2014/main" id="{D2D8B661-2454-3968-DA6F-05213D8C39DF}"/>
              </a:ext>
            </a:extLst>
          </p:cNvPr>
          <p:cNvSpPr txBox="1"/>
          <p:nvPr/>
        </p:nvSpPr>
        <p:spPr>
          <a:xfrm>
            <a:off x="3390901" y="4263163"/>
            <a:ext cx="1066799" cy="584775"/>
          </a:xfrm>
          <a:prstGeom prst="rect">
            <a:avLst/>
          </a:prstGeom>
          <a:noFill/>
        </p:spPr>
        <p:txBody>
          <a:bodyPr wrap="square" rtlCol="0">
            <a:spAutoFit/>
          </a:bodyPr>
          <a:lstStyle/>
          <a:p>
            <a:r>
              <a:rPr kumimoji="1" lang="zh-CN" altLang="en-US" dirty="0">
                <a:solidFill>
                  <a:srgbClr val="00B050"/>
                </a:solidFill>
              </a:rPr>
              <a:t>电容电压保持在</a:t>
            </a:r>
            <a:r>
              <a:rPr kumimoji="1" lang="en-US" altLang="zh-CN" dirty="0">
                <a:solidFill>
                  <a:srgbClr val="00B050"/>
                </a:solidFill>
              </a:rPr>
              <a:t> 0</a:t>
            </a:r>
            <a:endParaRPr kumimoji="1" lang="zh-CN" altLang="en-US" baseline="-25000" dirty="0">
              <a:solidFill>
                <a:srgbClr val="00B050"/>
              </a:solidFill>
            </a:endParaRPr>
          </a:p>
        </p:txBody>
      </p:sp>
      <p:sp>
        <p:nvSpPr>
          <p:cNvPr id="3" name="文本框 2">
            <a:extLst>
              <a:ext uri="{FF2B5EF4-FFF2-40B4-BE49-F238E27FC236}">
                <a16:creationId xmlns:a16="http://schemas.microsoft.com/office/drawing/2014/main" id="{1EBA1953-A585-9BCC-2CAE-01AB3BDCD4CD}"/>
              </a:ext>
            </a:extLst>
          </p:cNvPr>
          <p:cNvSpPr txBox="1"/>
          <p:nvPr/>
        </p:nvSpPr>
        <p:spPr>
          <a:xfrm>
            <a:off x="4694025" y="4847938"/>
            <a:ext cx="1066799" cy="830997"/>
          </a:xfrm>
          <a:prstGeom prst="rect">
            <a:avLst/>
          </a:prstGeom>
          <a:noFill/>
        </p:spPr>
        <p:txBody>
          <a:bodyPr wrap="square" rtlCol="0">
            <a:spAutoFit/>
          </a:bodyPr>
          <a:lstStyle/>
          <a:p>
            <a:r>
              <a:rPr kumimoji="1" lang="zh-CN" altLang="en-US" dirty="0">
                <a:solidFill>
                  <a:srgbClr val="00B050"/>
                </a:solidFill>
              </a:rPr>
              <a:t>电容电压从 </a:t>
            </a:r>
            <a:r>
              <a:rPr kumimoji="1" lang="en-US" altLang="zh-CN" dirty="0">
                <a:solidFill>
                  <a:srgbClr val="00B050"/>
                </a:solidFill>
              </a:rPr>
              <a:t>0 </a:t>
            </a:r>
            <a:r>
              <a:rPr kumimoji="1" lang="zh-CN" altLang="en-US" dirty="0">
                <a:solidFill>
                  <a:srgbClr val="00B050"/>
                </a:solidFill>
              </a:rPr>
              <a:t>变化到</a:t>
            </a:r>
            <a:r>
              <a:rPr kumimoji="1" lang="en-US" altLang="zh-CN" dirty="0">
                <a:solidFill>
                  <a:srgbClr val="00B050"/>
                </a:solidFill>
              </a:rPr>
              <a:t>-</a:t>
            </a:r>
            <a:r>
              <a:rPr kumimoji="1" lang="en-US" altLang="zh-CN" i="1" dirty="0" err="1">
                <a:solidFill>
                  <a:srgbClr val="00B050"/>
                </a:solidFill>
              </a:rPr>
              <a:t>V</a:t>
            </a:r>
            <a:r>
              <a:rPr kumimoji="1" lang="en-US" altLang="zh-CN" baseline="-25000" dirty="0" err="1">
                <a:solidFill>
                  <a:srgbClr val="00B050"/>
                </a:solidFill>
              </a:rPr>
              <a:t>p</a:t>
            </a:r>
            <a:endParaRPr kumimoji="1" lang="zh-CN" altLang="en-US" baseline="-25000" dirty="0">
              <a:solidFill>
                <a:srgbClr val="00B050"/>
              </a:solidFill>
            </a:endParaRPr>
          </a:p>
        </p:txBody>
      </p:sp>
      <p:sp>
        <p:nvSpPr>
          <p:cNvPr id="4" name="文本框 3">
            <a:extLst>
              <a:ext uri="{FF2B5EF4-FFF2-40B4-BE49-F238E27FC236}">
                <a16:creationId xmlns:a16="http://schemas.microsoft.com/office/drawing/2014/main" id="{19B80B33-72A9-ED41-923C-B1B325E15035}"/>
              </a:ext>
            </a:extLst>
          </p:cNvPr>
          <p:cNvSpPr txBox="1"/>
          <p:nvPr/>
        </p:nvSpPr>
        <p:spPr>
          <a:xfrm>
            <a:off x="1187278" y="2516927"/>
            <a:ext cx="641522" cy="338554"/>
          </a:xfrm>
          <a:prstGeom prst="rect">
            <a:avLst/>
          </a:prstGeom>
          <a:noFill/>
        </p:spPr>
        <p:txBody>
          <a:bodyPr wrap="none" rtlCol="0">
            <a:spAutoFit/>
          </a:bodyPr>
          <a:lstStyle/>
          <a:p>
            <a:r>
              <a:rPr kumimoji="1" lang="en-US" altLang="zh-CN" b="1" dirty="0">
                <a:solidFill>
                  <a:srgbClr val="00B050"/>
                </a:solidFill>
              </a:rPr>
              <a:t>﹢</a:t>
            </a:r>
            <a:r>
              <a:rPr kumimoji="1" lang="zh-CN" altLang="en-US" b="1" dirty="0">
                <a:solidFill>
                  <a:srgbClr val="00B050"/>
                </a:solidFill>
              </a:rPr>
              <a:t> </a:t>
            </a:r>
            <a:r>
              <a:rPr kumimoji="1" lang="en-US" altLang="zh-CN" b="1" dirty="0">
                <a:solidFill>
                  <a:srgbClr val="00B050"/>
                </a:solidFill>
              </a:rPr>
              <a:t>﹣</a:t>
            </a:r>
            <a:endParaRPr kumimoji="1" lang="zh-CN" altLang="en-US" b="1" dirty="0">
              <a:solidFill>
                <a:srgbClr val="00B050"/>
              </a:solidFill>
            </a:endParaRPr>
          </a:p>
        </p:txBody>
      </p:sp>
      <p:sp>
        <p:nvSpPr>
          <p:cNvPr id="5" name="文本框 4">
            <a:extLst>
              <a:ext uri="{FF2B5EF4-FFF2-40B4-BE49-F238E27FC236}">
                <a16:creationId xmlns:a16="http://schemas.microsoft.com/office/drawing/2014/main" id="{7421D34D-7E5F-08C9-7C7D-2AAAFE391870}"/>
              </a:ext>
            </a:extLst>
          </p:cNvPr>
          <p:cNvSpPr txBox="1"/>
          <p:nvPr/>
        </p:nvSpPr>
        <p:spPr>
          <a:xfrm>
            <a:off x="6833385" y="4814542"/>
            <a:ext cx="1167615" cy="584775"/>
          </a:xfrm>
          <a:prstGeom prst="rect">
            <a:avLst/>
          </a:prstGeom>
          <a:noFill/>
        </p:spPr>
        <p:txBody>
          <a:bodyPr wrap="square" rtlCol="0">
            <a:spAutoFit/>
          </a:bodyPr>
          <a:lstStyle/>
          <a:p>
            <a:r>
              <a:rPr kumimoji="1" lang="zh-CN" altLang="en-US" dirty="0">
                <a:solidFill>
                  <a:srgbClr val="00B050"/>
                </a:solidFill>
              </a:rPr>
              <a:t>电容电压保持在</a:t>
            </a:r>
            <a:r>
              <a:rPr kumimoji="1" lang="en-US" altLang="zh-CN" dirty="0">
                <a:solidFill>
                  <a:srgbClr val="00B050"/>
                </a:solidFill>
              </a:rPr>
              <a:t> -</a:t>
            </a:r>
            <a:r>
              <a:rPr kumimoji="1" lang="en-US" altLang="zh-CN" i="1" dirty="0" err="1">
                <a:solidFill>
                  <a:srgbClr val="00B050"/>
                </a:solidFill>
              </a:rPr>
              <a:t>V</a:t>
            </a:r>
            <a:r>
              <a:rPr kumimoji="1" lang="en-US" altLang="zh-CN" baseline="-25000" dirty="0" err="1">
                <a:solidFill>
                  <a:srgbClr val="00B050"/>
                </a:solidFill>
              </a:rPr>
              <a:t>p</a:t>
            </a:r>
            <a:endParaRPr kumimoji="1" lang="zh-CN" altLang="en-US" baseline="-25000" dirty="0">
              <a:solidFill>
                <a:srgbClr val="00B050"/>
              </a:solidFill>
            </a:endParaRPr>
          </a:p>
        </p:txBody>
      </p:sp>
      <p:sp>
        <p:nvSpPr>
          <p:cNvPr id="11" name="矩形 10">
            <a:extLst>
              <a:ext uri="{FF2B5EF4-FFF2-40B4-BE49-F238E27FC236}">
                <a16:creationId xmlns:a16="http://schemas.microsoft.com/office/drawing/2014/main" id="{0085281F-0D65-639A-25AD-CEB55344C3B5}"/>
              </a:ext>
            </a:extLst>
          </p:cNvPr>
          <p:cNvSpPr/>
          <p:nvPr/>
        </p:nvSpPr>
        <p:spPr bwMode="auto">
          <a:xfrm>
            <a:off x="3415532" y="3943765"/>
            <a:ext cx="1311318" cy="851453"/>
          </a:xfrm>
          <a:prstGeom prst="rect">
            <a:avLst/>
          </a:prstGeom>
          <a:no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2" name="文本框 11">
            <a:extLst>
              <a:ext uri="{FF2B5EF4-FFF2-40B4-BE49-F238E27FC236}">
                <a16:creationId xmlns:a16="http://schemas.microsoft.com/office/drawing/2014/main" id="{6BC03A14-98ED-7A3B-4266-9EDF4EE7618A}"/>
              </a:ext>
            </a:extLst>
          </p:cNvPr>
          <p:cNvSpPr txBox="1"/>
          <p:nvPr/>
        </p:nvSpPr>
        <p:spPr>
          <a:xfrm>
            <a:off x="3286259" y="3665261"/>
            <a:ext cx="745717" cy="338554"/>
          </a:xfrm>
          <a:prstGeom prst="rect">
            <a:avLst/>
          </a:prstGeom>
          <a:noFill/>
        </p:spPr>
        <p:txBody>
          <a:bodyPr wrap="none" rtlCol="0">
            <a:spAutoFit/>
          </a:bodyPr>
          <a:lstStyle/>
          <a:p>
            <a:r>
              <a:rPr kumimoji="1" lang="zh-CN" altLang="en-US" b="1" dirty="0">
                <a:solidFill>
                  <a:srgbClr val="0432FF"/>
                </a:solidFill>
              </a:rPr>
              <a:t>状态 </a:t>
            </a:r>
            <a:r>
              <a:rPr kumimoji="1" lang="en-US" altLang="zh-CN" b="1" dirty="0">
                <a:solidFill>
                  <a:srgbClr val="0432FF"/>
                </a:solidFill>
              </a:rPr>
              <a:t>1</a:t>
            </a:r>
            <a:endParaRPr kumimoji="1" lang="zh-CN" altLang="en-US" b="1" dirty="0">
              <a:solidFill>
                <a:srgbClr val="0432FF"/>
              </a:solidFill>
            </a:endParaRPr>
          </a:p>
        </p:txBody>
      </p:sp>
      <p:sp>
        <p:nvSpPr>
          <p:cNvPr id="13" name="矩形 12">
            <a:extLst>
              <a:ext uri="{FF2B5EF4-FFF2-40B4-BE49-F238E27FC236}">
                <a16:creationId xmlns:a16="http://schemas.microsoft.com/office/drawing/2014/main" id="{E0A4774C-2CAD-CDCA-B1E9-9119317C43E1}"/>
              </a:ext>
            </a:extLst>
          </p:cNvPr>
          <p:cNvSpPr/>
          <p:nvPr/>
        </p:nvSpPr>
        <p:spPr bwMode="auto">
          <a:xfrm>
            <a:off x="4739848" y="4439169"/>
            <a:ext cx="975152" cy="1239766"/>
          </a:xfrm>
          <a:prstGeom prst="rect">
            <a:avLst/>
          </a:prstGeom>
          <a:no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4" name="文本框 13">
            <a:extLst>
              <a:ext uri="{FF2B5EF4-FFF2-40B4-BE49-F238E27FC236}">
                <a16:creationId xmlns:a16="http://schemas.microsoft.com/office/drawing/2014/main" id="{A29F38E5-BEDE-250D-967A-1660953501E9}"/>
              </a:ext>
            </a:extLst>
          </p:cNvPr>
          <p:cNvSpPr txBox="1"/>
          <p:nvPr/>
        </p:nvSpPr>
        <p:spPr>
          <a:xfrm>
            <a:off x="4636139" y="4149609"/>
            <a:ext cx="745717" cy="338554"/>
          </a:xfrm>
          <a:prstGeom prst="rect">
            <a:avLst/>
          </a:prstGeom>
          <a:noFill/>
        </p:spPr>
        <p:txBody>
          <a:bodyPr wrap="none" rtlCol="0">
            <a:spAutoFit/>
          </a:bodyPr>
          <a:lstStyle/>
          <a:p>
            <a:r>
              <a:rPr kumimoji="1" lang="zh-CN" altLang="en-US" b="1" dirty="0">
                <a:solidFill>
                  <a:srgbClr val="0432FF"/>
                </a:solidFill>
              </a:rPr>
              <a:t>状态 </a:t>
            </a:r>
            <a:r>
              <a:rPr kumimoji="1" lang="en-US" altLang="zh-CN" b="1" dirty="0">
                <a:solidFill>
                  <a:srgbClr val="0432FF"/>
                </a:solidFill>
              </a:rPr>
              <a:t>2</a:t>
            </a:r>
            <a:endParaRPr kumimoji="1" lang="zh-CN" altLang="en-US" b="1" dirty="0">
              <a:solidFill>
                <a:srgbClr val="0432FF"/>
              </a:solidFill>
            </a:endParaRPr>
          </a:p>
        </p:txBody>
      </p:sp>
      <p:sp>
        <p:nvSpPr>
          <p:cNvPr id="15" name="矩形 14">
            <a:extLst>
              <a:ext uri="{FF2B5EF4-FFF2-40B4-BE49-F238E27FC236}">
                <a16:creationId xmlns:a16="http://schemas.microsoft.com/office/drawing/2014/main" id="{F4B6CF21-D0E4-7BBF-BE98-E9791FA25941}"/>
              </a:ext>
            </a:extLst>
          </p:cNvPr>
          <p:cNvSpPr/>
          <p:nvPr/>
        </p:nvSpPr>
        <p:spPr bwMode="auto">
          <a:xfrm>
            <a:off x="6131902" y="4425607"/>
            <a:ext cx="1781880" cy="973710"/>
          </a:xfrm>
          <a:prstGeom prst="rect">
            <a:avLst/>
          </a:prstGeom>
          <a:no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6" name="文本框 15">
            <a:extLst>
              <a:ext uri="{FF2B5EF4-FFF2-40B4-BE49-F238E27FC236}">
                <a16:creationId xmlns:a16="http://schemas.microsoft.com/office/drawing/2014/main" id="{3FC2EB5B-813B-699D-09B9-FCF5E26AAF66}"/>
              </a:ext>
            </a:extLst>
          </p:cNvPr>
          <p:cNvSpPr txBox="1"/>
          <p:nvPr/>
        </p:nvSpPr>
        <p:spPr>
          <a:xfrm>
            <a:off x="6060367" y="5356811"/>
            <a:ext cx="745717" cy="338554"/>
          </a:xfrm>
          <a:prstGeom prst="rect">
            <a:avLst/>
          </a:prstGeom>
          <a:noFill/>
        </p:spPr>
        <p:txBody>
          <a:bodyPr wrap="none" rtlCol="0">
            <a:spAutoFit/>
          </a:bodyPr>
          <a:lstStyle/>
          <a:p>
            <a:r>
              <a:rPr kumimoji="1" lang="zh-CN" altLang="en-US" b="1" dirty="0">
                <a:solidFill>
                  <a:srgbClr val="0432FF"/>
                </a:solidFill>
              </a:rPr>
              <a:t>状态 </a:t>
            </a:r>
            <a:r>
              <a:rPr kumimoji="1" lang="en-US" altLang="zh-CN" b="1" dirty="0">
                <a:solidFill>
                  <a:srgbClr val="0432FF"/>
                </a:solidFill>
              </a:rPr>
              <a:t>1</a:t>
            </a:r>
            <a:endParaRPr kumimoji="1" lang="zh-CN" altLang="en-US" b="1" dirty="0">
              <a:solidFill>
                <a:srgbClr val="0432FF"/>
              </a:solidFill>
            </a:endParaRPr>
          </a:p>
        </p:txBody>
      </p:sp>
    </p:spTree>
    <p:extLst>
      <p:ext uri="{BB962C8B-B14F-4D97-AF65-F5344CB8AC3E}">
        <p14:creationId xmlns:p14="http://schemas.microsoft.com/office/powerpoint/2010/main" val="40890960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11">
            <a:extLst>
              <a:ext uri="{FF2B5EF4-FFF2-40B4-BE49-F238E27FC236}">
                <a16:creationId xmlns:a16="http://schemas.microsoft.com/office/drawing/2014/main" id="{5B08F007-84F4-C244-BE21-8C257C50CE59}"/>
              </a:ext>
            </a:extLst>
          </p:cNvPr>
          <p:cNvSpPr>
            <a:spLocks noChangeArrowheads="1"/>
          </p:cNvSpPr>
          <p:nvPr/>
        </p:nvSpPr>
        <p:spPr bwMode="auto">
          <a:xfrm>
            <a:off x="4355959" y="5000914"/>
            <a:ext cx="4475882" cy="1015663"/>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spcBef>
                <a:spcPct val="0"/>
              </a:spcBef>
              <a:buClr>
                <a:srgbClr val="FF0000"/>
              </a:buClr>
              <a:buFont typeface="Wingdings" pitchFamily="2" charset="2"/>
              <a:buChar char="Ø"/>
            </a:pPr>
            <a:r>
              <a:rPr lang="en-US" altLang="zh-CN" sz="2000" b="1" dirty="0">
                <a:latin typeface="Arial" panose="020B0604020202020204" pitchFamily="34" charset="0"/>
                <a:ea typeface="宋体" panose="02010600030101010101" pitchFamily="2" charset="-122"/>
              </a:rPr>
              <a:t>  The output increases by </a:t>
            </a:r>
            <a:r>
              <a:rPr lang="en-US" altLang="zh-CN" sz="2000" b="1" i="1" dirty="0" err="1">
                <a:latin typeface="Arial" panose="020B0604020202020204" pitchFamily="34" charset="0"/>
                <a:ea typeface="宋体" panose="02010600030101010101" pitchFamily="2" charset="-122"/>
              </a:rPr>
              <a:t>V</a:t>
            </a:r>
            <a:r>
              <a:rPr lang="en-US" altLang="zh-CN" sz="2000" b="1" i="1" baseline="-25000" dirty="0" err="1">
                <a:latin typeface="Arial" panose="020B0604020202020204" pitchFamily="34" charset="0"/>
                <a:ea typeface="宋体" panose="02010600030101010101" pitchFamily="2" charset="-122"/>
              </a:rPr>
              <a:t>p</a:t>
            </a:r>
            <a:r>
              <a:rPr lang="en-US" altLang="zh-CN" sz="2000" b="1" i="1" baseline="-25000" dirty="0">
                <a:latin typeface="Arial" panose="020B0604020202020204" pitchFamily="34" charset="0"/>
                <a:ea typeface="宋体" panose="02010600030101010101" pitchFamily="2" charset="-122"/>
              </a:rPr>
              <a:t>, </a:t>
            </a:r>
            <a:r>
              <a:rPr lang="en-US" altLang="zh-CN" sz="2000" b="1" i="1" dirty="0" err="1">
                <a:latin typeface="Arial" panose="020B0604020202020204" pitchFamily="34" charset="0"/>
                <a:ea typeface="宋体" panose="02010600030101010101" pitchFamily="2" charset="-122"/>
              </a:rPr>
              <a:t>V</a:t>
            </a:r>
            <a:r>
              <a:rPr lang="en-US" altLang="zh-CN" sz="2000" b="1" i="1" baseline="-25000" dirty="0" err="1">
                <a:latin typeface="Arial" panose="020B0604020202020204" pitchFamily="34" charset="0"/>
                <a:ea typeface="宋体" panose="02010600030101010101" pitchFamily="2" charset="-122"/>
              </a:rPr>
              <a:t>p</a:t>
            </a:r>
            <a:r>
              <a:rPr lang="en-US" altLang="zh-CN" sz="2000" b="1" i="1" baseline="-25000" dirty="0">
                <a:latin typeface="Arial" panose="020B0604020202020204" pitchFamily="34" charset="0"/>
                <a:ea typeface="宋体" panose="02010600030101010101" pitchFamily="2" charset="-122"/>
              </a:rPr>
              <a:t>/2, </a:t>
            </a:r>
            <a:r>
              <a:rPr lang="en-US" altLang="zh-CN" sz="2000" b="1" i="1" dirty="0" err="1">
                <a:latin typeface="Arial" panose="020B0604020202020204" pitchFamily="34" charset="0"/>
                <a:ea typeface="宋体" panose="02010600030101010101" pitchFamily="2" charset="-122"/>
              </a:rPr>
              <a:t>V</a:t>
            </a:r>
            <a:r>
              <a:rPr lang="en-US" altLang="zh-CN" sz="2000" b="1" i="1" baseline="-25000" dirty="0" err="1">
                <a:latin typeface="Arial" panose="020B0604020202020204" pitchFamily="34" charset="0"/>
                <a:ea typeface="宋体" panose="02010600030101010101" pitchFamily="2" charset="-122"/>
              </a:rPr>
              <a:t>p</a:t>
            </a:r>
            <a:r>
              <a:rPr lang="en-US" altLang="zh-CN" sz="2000" b="1" i="1" baseline="-25000" dirty="0">
                <a:latin typeface="Arial" panose="020B0604020202020204" pitchFamily="34" charset="0"/>
                <a:ea typeface="宋体" panose="02010600030101010101" pitchFamily="2" charset="-122"/>
              </a:rPr>
              <a:t>/4</a:t>
            </a:r>
            <a:r>
              <a:rPr lang="en-US" altLang="zh-CN" sz="2000" b="1" baseline="-25000" dirty="0">
                <a:latin typeface="Arial" panose="020B0604020202020204" pitchFamily="34" charset="0"/>
                <a:ea typeface="宋体" panose="02010600030101010101" pitchFamily="2" charset="-122"/>
              </a:rPr>
              <a:t>, </a:t>
            </a:r>
            <a:r>
              <a:rPr lang="en-US" altLang="zh-CN" sz="2000" b="1" dirty="0" err="1">
                <a:latin typeface="Arial" panose="020B0604020202020204" pitchFamily="34" charset="0"/>
                <a:ea typeface="宋体" panose="02010600030101010101" pitchFamily="2" charset="-122"/>
              </a:rPr>
              <a:t>etc</a:t>
            </a:r>
            <a:r>
              <a:rPr lang="en-US" altLang="zh-CN" sz="2000" b="1" dirty="0">
                <a:latin typeface="Arial" panose="020B0604020202020204" pitchFamily="34" charset="0"/>
                <a:ea typeface="宋体" panose="02010600030101010101" pitchFamily="2" charset="-122"/>
              </a:rPr>
              <a:t> in each input cycle, eventually settling to </a:t>
            </a:r>
            <a:r>
              <a:rPr lang="en-US" altLang="zh-CN" sz="2000" b="1" i="1" dirty="0">
                <a:latin typeface="Arial" panose="020B0604020202020204" pitchFamily="34" charset="0"/>
                <a:ea typeface="宋体" panose="02010600030101010101" pitchFamily="2" charset="-122"/>
              </a:rPr>
              <a:t>2 </a:t>
            </a:r>
            <a:r>
              <a:rPr lang="en-US" altLang="zh-CN" sz="2000" b="1" i="1" dirty="0" err="1">
                <a:latin typeface="Arial" panose="020B0604020202020204" pitchFamily="34" charset="0"/>
                <a:ea typeface="宋体" panose="02010600030101010101" pitchFamily="2" charset="-122"/>
              </a:rPr>
              <a:t>V</a:t>
            </a:r>
            <a:r>
              <a:rPr lang="en-US" altLang="zh-CN" sz="2000" b="1" i="1" baseline="-25000" dirty="0" err="1">
                <a:latin typeface="Arial" panose="020B0604020202020204" pitchFamily="34" charset="0"/>
                <a:ea typeface="宋体" panose="02010600030101010101" pitchFamily="2" charset="-122"/>
              </a:rPr>
              <a:t>p</a:t>
            </a:r>
            <a:r>
              <a:rPr lang="en-US" altLang="zh-CN" sz="2000" b="1" baseline="-25000" dirty="0">
                <a:latin typeface="Arial" panose="020B0604020202020204" pitchFamily="34" charset="0"/>
                <a:ea typeface="宋体" panose="02010600030101010101" pitchFamily="2" charset="-122"/>
              </a:rPr>
              <a:t>.</a:t>
            </a:r>
            <a:endParaRPr lang="en-US" altLang="zh-CN" sz="2000" b="1" dirty="0">
              <a:latin typeface="Arial" panose="020B0604020202020204" pitchFamily="34" charset="0"/>
              <a:ea typeface="宋体" panose="02010600030101010101" pitchFamily="2" charset="-122"/>
            </a:endParaRPr>
          </a:p>
        </p:txBody>
      </p:sp>
      <p:grpSp>
        <p:nvGrpSpPr>
          <p:cNvPr id="63493" name="Group 14">
            <a:extLst>
              <a:ext uri="{FF2B5EF4-FFF2-40B4-BE49-F238E27FC236}">
                <a16:creationId xmlns:a16="http://schemas.microsoft.com/office/drawing/2014/main" id="{75E32643-B3F8-CE41-9DE1-79647562C811}"/>
              </a:ext>
            </a:extLst>
          </p:cNvPr>
          <p:cNvGrpSpPr>
            <a:grpSpLocks/>
          </p:cNvGrpSpPr>
          <p:nvPr/>
        </p:nvGrpSpPr>
        <p:grpSpPr bwMode="auto">
          <a:xfrm>
            <a:off x="342900" y="228600"/>
            <a:ext cx="8458200" cy="4648200"/>
            <a:chOff x="192" y="624"/>
            <a:chExt cx="5232" cy="2849"/>
          </a:xfrm>
        </p:grpSpPr>
        <p:pic>
          <p:nvPicPr>
            <p:cNvPr id="63494" name="Picture 13">
              <a:extLst>
                <a:ext uri="{FF2B5EF4-FFF2-40B4-BE49-F238E27FC236}">
                  <a16:creationId xmlns:a16="http://schemas.microsoft.com/office/drawing/2014/main" id="{3680693E-1558-0648-AF82-7B3968CFD6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 y="624"/>
              <a:ext cx="3696" cy="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495" name="Picture 12">
              <a:extLst>
                <a:ext uri="{FF2B5EF4-FFF2-40B4-BE49-F238E27FC236}">
                  <a16:creationId xmlns:a16="http://schemas.microsoft.com/office/drawing/2014/main" id="{154DDD11-98DA-6B4B-AE14-85AEA02502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 y="972"/>
              <a:ext cx="2178" cy="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3491" name="Rectangle 2">
            <a:extLst>
              <a:ext uri="{FF2B5EF4-FFF2-40B4-BE49-F238E27FC236}">
                <a16:creationId xmlns:a16="http://schemas.microsoft.com/office/drawing/2014/main" id="{AAAEAD3C-13EB-A64C-B6D6-CD7122EEFCA2}"/>
              </a:ext>
            </a:extLst>
          </p:cNvPr>
          <p:cNvSpPr>
            <a:spLocks noGrp="1" noChangeArrowheads="1"/>
          </p:cNvSpPr>
          <p:nvPr>
            <p:ph type="title"/>
          </p:nvPr>
        </p:nvSpPr>
        <p:spPr>
          <a:xfrm>
            <a:off x="0" y="156314"/>
            <a:ext cx="4191000" cy="643969"/>
          </a:xfrm>
          <a:solidFill>
            <a:schemeClr val="bg1"/>
          </a:solidFill>
        </p:spPr>
        <p:txBody>
          <a:bodyPr/>
          <a:lstStyle/>
          <a:p>
            <a:pPr eaLnBrk="1" hangingPunct="1"/>
            <a:r>
              <a:rPr lang="en-US" altLang="zh-CN" dirty="0">
                <a:ea typeface="宋体" panose="02010600030101010101" pitchFamily="2" charset="-122"/>
              </a:rPr>
              <a:t>Voltage </a:t>
            </a:r>
            <a:r>
              <a:rPr lang="en-US" altLang="zh-CN" dirty="0" err="1">
                <a:ea typeface="宋体" panose="02010600030101010101" pitchFamily="2" charset="-122"/>
              </a:rPr>
              <a:t>Doubler</a:t>
            </a:r>
            <a:r>
              <a:rPr lang="zh-CN" altLang="en-US" dirty="0">
                <a:ea typeface="宋体" panose="02010600030101010101" pitchFamily="2" charset="-122"/>
              </a:rPr>
              <a:t> 倍压电路</a:t>
            </a:r>
            <a:endParaRPr lang="en-US" altLang="zh-CN" dirty="0">
              <a:ea typeface="宋体" panose="02010600030101010101" pitchFamily="2" charset="-122"/>
            </a:endParaRPr>
          </a:p>
        </p:txBody>
      </p:sp>
      <p:sp>
        <p:nvSpPr>
          <p:cNvPr id="8" name="文本框 7">
            <a:extLst>
              <a:ext uri="{FF2B5EF4-FFF2-40B4-BE49-F238E27FC236}">
                <a16:creationId xmlns:a16="http://schemas.microsoft.com/office/drawing/2014/main" id="{1745EE7E-8689-404B-BFF8-EA9CE376BE09}"/>
              </a:ext>
            </a:extLst>
          </p:cNvPr>
          <p:cNvSpPr txBox="1"/>
          <p:nvPr/>
        </p:nvSpPr>
        <p:spPr>
          <a:xfrm>
            <a:off x="80710" y="2331242"/>
            <a:ext cx="2777434" cy="4524315"/>
          </a:xfrm>
          <a:prstGeom prst="rect">
            <a:avLst/>
          </a:prstGeom>
          <a:noFill/>
        </p:spPr>
        <p:txBody>
          <a:bodyPr wrap="square" rtlCol="0">
            <a:spAutoFit/>
          </a:bodyPr>
          <a:lstStyle/>
          <a:p>
            <a:r>
              <a:rPr kumimoji="1" lang="en-US" altLang="zh-CN" sz="1800" dirty="0">
                <a:solidFill>
                  <a:srgbClr val="0432FF"/>
                </a:solidFill>
              </a:rPr>
              <a:t>C</a:t>
            </a:r>
            <a:r>
              <a:rPr kumimoji="1" lang="en-US" altLang="zh-CN" sz="1800" baseline="-25000" dirty="0">
                <a:solidFill>
                  <a:srgbClr val="0432FF"/>
                </a:solidFill>
              </a:rPr>
              <a:t>1</a:t>
            </a:r>
            <a:r>
              <a:rPr kumimoji="1" lang="zh-CN" altLang="en-US" sz="1800" dirty="0">
                <a:solidFill>
                  <a:srgbClr val="0432FF"/>
                </a:solidFill>
              </a:rPr>
              <a:t> </a:t>
            </a:r>
            <a:r>
              <a:rPr kumimoji="1" lang="en-US" altLang="zh-CN" sz="1800" dirty="0">
                <a:solidFill>
                  <a:srgbClr val="0432FF"/>
                </a:solidFill>
              </a:rPr>
              <a:t>=</a:t>
            </a:r>
            <a:r>
              <a:rPr kumimoji="1" lang="zh-CN" altLang="en-US" sz="1800" dirty="0">
                <a:solidFill>
                  <a:srgbClr val="0432FF"/>
                </a:solidFill>
              </a:rPr>
              <a:t> </a:t>
            </a:r>
            <a:r>
              <a:rPr kumimoji="1" lang="en-US" altLang="zh-CN" sz="1800" dirty="0">
                <a:solidFill>
                  <a:srgbClr val="0432FF"/>
                </a:solidFill>
              </a:rPr>
              <a:t>C</a:t>
            </a:r>
            <a:r>
              <a:rPr kumimoji="1" lang="en-US" altLang="zh-CN" sz="1800" baseline="-25000" dirty="0">
                <a:solidFill>
                  <a:srgbClr val="0432FF"/>
                </a:solidFill>
              </a:rPr>
              <a:t>2</a:t>
            </a:r>
            <a:r>
              <a:rPr kumimoji="1" lang="zh-CN" altLang="en-US" sz="1800" dirty="0">
                <a:solidFill>
                  <a:srgbClr val="0432FF"/>
                </a:solidFill>
              </a:rPr>
              <a:t> </a:t>
            </a:r>
            <a:endParaRPr kumimoji="1" lang="en-US" altLang="zh-CN" sz="1800" dirty="0">
              <a:solidFill>
                <a:srgbClr val="0432FF"/>
              </a:solidFill>
            </a:endParaRPr>
          </a:p>
          <a:p>
            <a:r>
              <a:rPr kumimoji="1" lang="en-US" altLang="zh-CN" sz="1800" dirty="0">
                <a:solidFill>
                  <a:srgbClr val="C00000"/>
                </a:solidFill>
              </a:rPr>
              <a:t>A</a:t>
            </a:r>
            <a:r>
              <a:rPr kumimoji="1" lang="zh-CN" altLang="en-US" sz="1800" dirty="0">
                <a:solidFill>
                  <a:srgbClr val="C00000"/>
                </a:solidFill>
              </a:rPr>
              <a:t>点</a:t>
            </a:r>
            <a:r>
              <a:rPr kumimoji="1" lang="zh-CN" altLang="en-US" sz="1800" dirty="0"/>
              <a:t>，</a:t>
            </a:r>
            <a:r>
              <a:rPr kumimoji="1" lang="en-US" altLang="zh-CN" sz="1800" dirty="0"/>
              <a:t>V</a:t>
            </a:r>
            <a:r>
              <a:rPr kumimoji="1" lang="en-US" altLang="zh-CN" sz="1800" baseline="-25000" dirty="0"/>
              <a:t>C1</a:t>
            </a:r>
            <a:r>
              <a:rPr kumimoji="1" lang="zh-CN" altLang="en-US" sz="1800" dirty="0"/>
              <a:t> </a:t>
            </a:r>
            <a:r>
              <a:rPr kumimoji="1" lang="en-US" altLang="zh-CN" sz="1800" dirty="0"/>
              <a:t>=</a:t>
            </a:r>
            <a:r>
              <a:rPr kumimoji="1" lang="zh-CN" altLang="en-US" sz="1800" dirty="0"/>
              <a:t> </a:t>
            </a:r>
            <a:r>
              <a:rPr kumimoji="1" lang="en-US" altLang="zh-CN" sz="1800" dirty="0"/>
              <a:t>0</a:t>
            </a:r>
            <a:r>
              <a:rPr kumimoji="1" lang="zh-CN" altLang="en-US" sz="1800" dirty="0"/>
              <a:t> </a:t>
            </a:r>
            <a:r>
              <a:rPr kumimoji="1" lang="en-US" altLang="zh-CN" sz="1800" dirty="0"/>
              <a:t> V</a:t>
            </a:r>
            <a:r>
              <a:rPr kumimoji="1" lang="en-US" altLang="zh-CN" sz="1800" baseline="-25000" dirty="0"/>
              <a:t>C2</a:t>
            </a:r>
            <a:r>
              <a:rPr kumimoji="1" lang="zh-CN" altLang="en-US" sz="1800" dirty="0"/>
              <a:t> </a:t>
            </a:r>
            <a:r>
              <a:rPr kumimoji="1" lang="en-US" altLang="zh-CN" sz="1800" dirty="0"/>
              <a:t>=</a:t>
            </a:r>
            <a:r>
              <a:rPr kumimoji="1" lang="zh-CN" altLang="en-US" sz="1800" dirty="0"/>
              <a:t> </a:t>
            </a:r>
            <a:r>
              <a:rPr kumimoji="1" lang="en-US" altLang="zh-CN" sz="1800" dirty="0"/>
              <a:t>0</a:t>
            </a:r>
          </a:p>
          <a:p>
            <a:r>
              <a:rPr kumimoji="1" lang="en-US" altLang="zh-CN" sz="1800" dirty="0"/>
              <a:t>①C1</a:t>
            </a:r>
            <a:r>
              <a:rPr kumimoji="1" lang="zh-CN" altLang="en-US" sz="1800" dirty="0"/>
              <a:t>开始充电</a:t>
            </a:r>
            <a:endParaRPr kumimoji="1" lang="en-US" altLang="zh-CN" sz="1800" dirty="0"/>
          </a:p>
          <a:p>
            <a:r>
              <a:rPr kumimoji="1" lang="en-US" altLang="zh-CN" sz="1800" dirty="0">
                <a:solidFill>
                  <a:srgbClr val="C00000"/>
                </a:solidFill>
              </a:rPr>
              <a:t>B</a:t>
            </a:r>
            <a:r>
              <a:rPr kumimoji="1" lang="zh-CN" altLang="en-US" sz="1800" dirty="0">
                <a:solidFill>
                  <a:srgbClr val="C00000"/>
                </a:solidFill>
              </a:rPr>
              <a:t>点，</a:t>
            </a:r>
            <a:r>
              <a:rPr kumimoji="1" lang="en-US" altLang="zh-CN" sz="1800" dirty="0"/>
              <a:t>V</a:t>
            </a:r>
            <a:r>
              <a:rPr kumimoji="1" lang="en-US" altLang="zh-CN" sz="1800" baseline="-25000" dirty="0"/>
              <a:t>C1</a:t>
            </a:r>
            <a:r>
              <a:rPr kumimoji="1" lang="zh-CN" altLang="en-US" sz="1800" dirty="0"/>
              <a:t> </a:t>
            </a:r>
            <a:r>
              <a:rPr kumimoji="1" lang="en-US" altLang="zh-CN" sz="1800" dirty="0"/>
              <a:t>=</a:t>
            </a:r>
            <a:r>
              <a:rPr kumimoji="1" lang="zh-CN" altLang="en-US" sz="1800" dirty="0"/>
              <a:t> </a:t>
            </a:r>
            <a:r>
              <a:rPr kumimoji="1" lang="en-US" altLang="zh-CN" sz="1800" dirty="0" err="1"/>
              <a:t>V</a:t>
            </a:r>
            <a:r>
              <a:rPr kumimoji="1" lang="en-US" altLang="zh-CN" sz="1800" baseline="-25000" dirty="0" err="1"/>
              <a:t>p</a:t>
            </a:r>
            <a:r>
              <a:rPr kumimoji="1" lang="zh-CN" altLang="en-US" sz="1800" dirty="0"/>
              <a:t> </a:t>
            </a:r>
            <a:r>
              <a:rPr kumimoji="1" lang="en-US" altLang="zh-CN" sz="1800" dirty="0"/>
              <a:t> V</a:t>
            </a:r>
            <a:r>
              <a:rPr kumimoji="1" lang="en-US" altLang="zh-CN" sz="1800" baseline="-25000" dirty="0"/>
              <a:t>C2</a:t>
            </a:r>
            <a:r>
              <a:rPr kumimoji="1" lang="zh-CN" altLang="en-US" sz="1800" dirty="0"/>
              <a:t> </a:t>
            </a:r>
            <a:r>
              <a:rPr kumimoji="1" lang="en-US" altLang="zh-CN" sz="1800" dirty="0"/>
              <a:t>=</a:t>
            </a:r>
            <a:r>
              <a:rPr kumimoji="1" lang="zh-CN" altLang="en-US" sz="1800" dirty="0"/>
              <a:t> </a:t>
            </a:r>
            <a:r>
              <a:rPr kumimoji="1" lang="en-US" altLang="zh-CN" sz="1800" dirty="0"/>
              <a:t>0</a:t>
            </a:r>
          </a:p>
          <a:p>
            <a:r>
              <a:rPr kumimoji="1" lang="en-US" altLang="zh-CN" sz="1800" dirty="0"/>
              <a:t>②</a:t>
            </a:r>
            <a:r>
              <a:rPr kumimoji="1" lang="zh-CN" altLang="en-US" sz="1800" dirty="0"/>
              <a:t>电容分压，输出变化是输入变化的一半</a:t>
            </a:r>
            <a:endParaRPr kumimoji="1" lang="en-US" altLang="zh-CN" sz="1800" dirty="0"/>
          </a:p>
          <a:p>
            <a:r>
              <a:rPr kumimoji="1" lang="en-US" altLang="zh-CN" sz="1800" dirty="0">
                <a:solidFill>
                  <a:srgbClr val="C00000"/>
                </a:solidFill>
              </a:rPr>
              <a:t>C</a:t>
            </a:r>
            <a:r>
              <a:rPr kumimoji="1" lang="zh-CN" altLang="en-US" sz="1800" dirty="0">
                <a:solidFill>
                  <a:srgbClr val="C00000"/>
                </a:solidFill>
              </a:rPr>
              <a:t>点</a:t>
            </a:r>
            <a:r>
              <a:rPr kumimoji="1" lang="zh-CN" altLang="en-US" sz="1800" dirty="0"/>
              <a:t>，</a:t>
            </a:r>
            <a:r>
              <a:rPr kumimoji="1" lang="en-US" altLang="zh-CN" sz="1800" dirty="0"/>
              <a:t>V</a:t>
            </a:r>
            <a:r>
              <a:rPr kumimoji="1" lang="en-US" altLang="zh-CN" sz="1800" baseline="-25000" dirty="0"/>
              <a:t>C1</a:t>
            </a:r>
            <a:r>
              <a:rPr kumimoji="1" lang="zh-CN" altLang="en-US" sz="1800" dirty="0"/>
              <a:t> </a:t>
            </a:r>
            <a:r>
              <a:rPr kumimoji="1" lang="en-US" altLang="zh-CN" sz="1800" dirty="0"/>
              <a:t>=</a:t>
            </a:r>
            <a:r>
              <a:rPr kumimoji="1" lang="zh-CN" altLang="en-US" sz="1800" dirty="0"/>
              <a:t> </a:t>
            </a:r>
            <a:r>
              <a:rPr kumimoji="1" lang="en-US" altLang="zh-CN" sz="1800" dirty="0"/>
              <a:t>0</a:t>
            </a:r>
            <a:r>
              <a:rPr kumimoji="1" lang="zh-CN" altLang="en-US" sz="1800" dirty="0"/>
              <a:t> </a:t>
            </a:r>
            <a:r>
              <a:rPr kumimoji="1" lang="en-US" altLang="zh-CN" sz="1800" dirty="0"/>
              <a:t> V</a:t>
            </a:r>
            <a:r>
              <a:rPr kumimoji="1" lang="en-US" altLang="zh-CN" sz="1800" baseline="-25000" dirty="0"/>
              <a:t>C2</a:t>
            </a:r>
            <a:r>
              <a:rPr kumimoji="1" lang="zh-CN" altLang="en-US" sz="1800" dirty="0"/>
              <a:t> </a:t>
            </a:r>
            <a:r>
              <a:rPr kumimoji="1" lang="en-US" altLang="zh-CN" sz="1800" dirty="0"/>
              <a:t>=</a:t>
            </a:r>
            <a:r>
              <a:rPr kumimoji="1" lang="zh-CN" altLang="en-US" sz="1800" dirty="0"/>
              <a:t> </a:t>
            </a:r>
            <a:r>
              <a:rPr kumimoji="1" lang="en-US" altLang="zh-CN" sz="1800" dirty="0" err="1"/>
              <a:t>V</a:t>
            </a:r>
            <a:r>
              <a:rPr kumimoji="1" lang="en-US" altLang="zh-CN" sz="1800" baseline="-25000" dirty="0" err="1"/>
              <a:t>p</a:t>
            </a:r>
            <a:endParaRPr kumimoji="1" lang="en-US" altLang="zh-CN" sz="1800" baseline="-25000" dirty="0"/>
          </a:p>
          <a:p>
            <a:r>
              <a:rPr kumimoji="1" lang="en-US" altLang="zh-CN" sz="1800" dirty="0"/>
              <a:t>③D2</a:t>
            </a:r>
            <a:r>
              <a:rPr kumimoji="1" lang="zh-CN" altLang="en-US" sz="1800" dirty="0"/>
              <a:t> </a:t>
            </a:r>
            <a:r>
              <a:rPr kumimoji="1" lang="en-US" altLang="zh-CN" sz="1800" dirty="0"/>
              <a:t>off</a:t>
            </a:r>
            <a:r>
              <a:rPr kumimoji="1" lang="zh-CN" altLang="en-US" sz="1800" dirty="0"/>
              <a:t>，假设</a:t>
            </a:r>
            <a:r>
              <a:rPr kumimoji="1" lang="en-US" altLang="zh-CN" sz="1800" dirty="0"/>
              <a:t>D2</a:t>
            </a:r>
            <a:r>
              <a:rPr kumimoji="1" lang="zh-CN" altLang="en-US" sz="1800" dirty="0"/>
              <a:t> </a:t>
            </a:r>
            <a:r>
              <a:rPr kumimoji="1" lang="en-US" altLang="zh-CN" sz="1800" dirty="0"/>
              <a:t>on</a:t>
            </a:r>
            <a:r>
              <a:rPr kumimoji="1" lang="zh-CN" altLang="en-US" sz="1800" dirty="0"/>
              <a:t>，则电流从负端到正端</a:t>
            </a:r>
            <a:endParaRPr kumimoji="1" lang="en-US" altLang="zh-CN" sz="1800" dirty="0"/>
          </a:p>
          <a:p>
            <a:r>
              <a:rPr kumimoji="1" lang="en-US" altLang="zh-CN" sz="1800" dirty="0">
                <a:solidFill>
                  <a:srgbClr val="C00000"/>
                </a:solidFill>
              </a:rPr>
              <a:t>D</a:t>
            </a:r>
            <a:r>
              <a:rPr kumimoji="1" lang="zh-CN" altLang="en-US" sz="1800" dirty="0">
                <a:solidFill>
                  <a:srgbClr val="C00000"/>
                </a:solidFill>
              </a:rPr>
              <a:t>点</a:t>
            </a:r>
            <a:r>
              <a:rPr kumimoji="1" lang="zh-CN" altLang="en-US" sz="1800" dirty="0"/>
              <a:t>，</a:t>
            </a:r>
            <a:r>
              <a:rPr kumimoji="1" lang="en-US" altLang="zh-CN" sz="1800" dirty="0"/>
              <a:t>D1</a:t>
            </a:r>
            <a:r>
              <a:rPr kumimoji="1" lang="zh-CN" altLang="en-US" sz="1800" dirty="0"/>
              <a:t> </a:t>
            </a:r>
            <a:r>
              <a:rPr kumimoji="1" lang="en-US" altLang="zh-CN" sz="1800" dirty="0"/>
              <a:t>on</a:t>
            </a:r>
          </a:p>
          <a:p>
            <a:r>
              <a:rPr kumimoji="1" lang="en-US" altLang="zh-CN" sz="1800" dirty="0"/>
              <a:t>④C1</a:t>
            </a:r>
            <a:r>
              <a:rPr kumimoji="1" lang="zh-CN" altLang="en-US" sz="1800" dirty="0"/>
              <a:t>开始充电</a:t>
            </a:r>
            <a:endParaRPr kumimoji="1" lang="en-US" altLang="zh-CN" sz="1800" dirty="0"/>
          </a:p>
          <a:p>
            <a:r>
              <a:rPr kumimoji="1" lang="en-US" altLang="zh-CN" sz="1800" dirty="0"/>
              <a:t>E</a:t>
            </a:r>
            <a:r>
              <a:rPr kumimoji="1" lang="zh-CN" altLang="en-US" sz="1800" dirty="0"/>
              <a:t>点，</a:t>
            </a:r>
            <a:r>
              <a:rPr kumimoji="1" lang="en-US" altLang="zh-CN" sz="1800" dirty="0"/>
              <a:t>V</a:t>
            </a:r>
            <a:r>
              <a:rPr kumimoji="1" lang="en-US" altLang="zh-CN" sz="1800" baseline="-25000" dirty="0"/>
              <a:t>C1</a:t>
            </a:r>
            <a:r>
              <a:rPr kumimoji="1" lang="zh-CN" altLang="en-US" sz="1800" dirty="0"/>
              <a:t> </a:t>
            </a:r>
            <a:r>
              <a:rPr kumimoji="1" lang="en-US" altLang="zh-CN" sz="1800" dirty="0"/>
              <a:t>=</a:t>
            </a:r>
            <a:r>
              <a:rPr kumimoji="1" lang="zh-CN" altLang="en-US" sz="1800" dirty="0"/>
              <a:t> </a:t>
            </a:r>
            <a:r>
              <a:rPr kumimoji="1" lang="en-US" altLang="zh-CN" sz="1800" dirty="0" err="1"/>
              <a:t>V</a:t>
            </a:r>
            <a:r>
              <a:rPr kumimoji="1" lang="en-US" altLang="zh-CN" sz="1800" baseline="-25000" dirty="0" err="1"/>
              <a:t>p</a:t>
            </a:r>
            <a:r>
              <a:rPr kumimoji="1" lang="zh-CN" altLang="en-US" sz="1800" dirty="0"/>
              <a:t> </a:t>
            </a:r>
            <a:r>
              <a:rPr kumimoji="1" lang="en-US" altLang="zh-CN" sz="1800" dirty="0"/>
              <a:t> V</a:t>
            </a:r>
            <a:r>
              <a:rPr kumimoji="1" lang="en-US" altLang="zh-CN" sz="1800" baseline="-25000" dirty="0"/>
              <a:t>C2</a:t>
            </a:r>
            <a:r>
              <a:rPr kumimoji="1" lang="zh-CN" altLang="en-US" sz="1800" dirty="0"/>
              <a:t> </a:t>
            </a:r>
            <a:r>
              <a:rPr kumimoji="1" lang="en-US" altLang="zh-CN" sz="1800" dirty="0"/>
              <a:t>=</a:t>
            </a:r>
            <a:r>
              <a:rPr kumimoji="1" lang="zh-CN" altLang="en-US" sz="1800" dirty="0"/>
              <a:t> </a:t>
            </a:r>
            <a:r>
              <a:rPr kumimoji="1" lang="en-US" altLang="zh-CN" sz="1800" dirty="0" err="1"/>
              <a:t>V</a:t>
            </a:r>
            <a:r>
              <a:rPr kumimoji="1" lang="en-US" altLang="zh-CN" sz="1800" baseline="-25000" dirty="0" err="1"/>
              <a:t>p</a:t>
            </a:r>
            <a:endParaRPr kumimoji="1" lang="en-US" altLang="zh-CN" sz="1800" baseline="-25000" dirty="0"/>
          </a:p>
          <a:p>
            <a:r>
              <a:rPr kumimoji="1" lang="en-US" altLang="zh-CN" sz="1800" dirty="0"/>
              <a:t>⑤D1</a:t>
            </a:r>
            <a:r>
              <a:rPr kumimoji="1" lang="zh-CN" altLang="en-US" sz="1800" dirty="0"/>
              <a:t> </a:t>
            </a:r>
            <a:r>
              <a:rPr kumimoji="1" lang="en-US" altLang="zh-CN" sz="1800" dirty="0"/>
              <a:t>off</a:t>
            </a:r>
          </a:p>
          <a:p>
            <a:r>
              <a:rPr kumimoji="1" lang="en-US" altLang="zh-CN" sz="1800" dirty="0"/>
              <a:t>F</a:t>
            </a:r>
            <a:r>
              <a:rPr kumimoji="1" lang="zh-CN" altLang="en-US" sz="1800" dirty="0"/>
              <a:t>点，</a:t>
            </a:r>
            <a:r>
              <a:rPr kumimoji="1" lang="en-US" altLang="zh-CN" sz="1800" dirty="0"/>
              <a:t> X</a:t>
            </a:r>
            <a:r>
              <a:rPr kumimoji="1" lang="zh-CN" altLang="en-US" sz="1800" dirty="0"/>
              <a:t>点电压 </a:t>
            </a:r>
            <a:r>
              <a:rPr kumimoji="1" lang="en-US" altLang="zh-CN" sz="1800" dirty="0"/>
              <a:t>=</a:t>
            </a:r>
            <a:r>
              <a:rPr kumimoji="1" lang="zh-CN" altLang="en-US" sz="1800" dirty="0"/>
              <a:t> </a:t>
            </a:r>
            <a:r>
              <a:rPr kumimoji="1" lang="en-US" altLang="zh-CN" sz="1800" dirty="0" err="1"/>
              <a:t>V</a:t>
            </a:r>
            <a:r>
              <a:rPr kumimoji="1" lang="en-US" altLang="zh-CN" sz="1800" baseline="-25000" dirty="0" err="1"/>
              <a:t>p</a:t>
            </a:r>
            <a:endParaRPr kumimoji="1" lang="en-US" altLang="zh-CN" sz="1800" baseline="-25000" dirty="0"/>
          </a:p>
          <a:p>
            <a:r>
              <a:rPr kumimoji="1" lang="en-US" altLang="zh-CN" sz="1800" dirty="0"/>
              <a:t>⑥D2</a:t>
            </a:r>
            <a:r>
              <a:rPr kumimoji="1" lang="zh-CN" altLang="en-US" sz="1800" dirty="0"/>
              <a:t> </a:t>
            </a:r>
            <a:r>
              <a:rPr kumimoji="1" lang="en-US" altLang="zh-CN" sz="1800" dirty="0"/>
              <a:t>on</a:t>
            </a:r>
            <a:r>
              <a:rPr kumimoji="1" lang="zh-CN" altLang="en-US" sz="1800" dirty="0"/>
              <a:t>，电容分压，输出变化是输入变化的一半</a:t>
            </a:r>
            <a:endParaRPr kumimoji="1" lang="en-US" altLang="zh-CN" sz="1800" dirty="0"/>
          </a:p>
        </p:txBody>
      </p:sp>
      <p:sp>
        <p:nvSpPr>
          <p:cNvPr id="9" name="文本框 8">
            <a:extLst>
              <a:ext uri="{FF2B5EF4-FFF2-40B4-BE49-F238E27FC236}">
                <a16:creationId xmlns:a16="http://schemas.microsoft.com/office/drawing/2014/main" id="{1E97CD3C-CD46-A44B-AE4C-41471471CE58}"/>
              </a:ext>
            </a:extLst>
          </p:cNvPr>
          <p:cNvSpPr txBox="1"/>
          <p:nvPr/>
        </p:nvSpPr>
        <p:spPr>
          <a:xfrm>
            <a:off x="4417150" y="2498582"/>
            <a:ext cx="309700" cy="338554"/>
          </a:xfrm>
          <a:prstGeom prst="rect">
            <a:avLst/>
          </a:prstGeom>
          <a:noFill/>
        </p:spPr>
        <p:txBody>
          <a:bodyPr wrap="none" rtlCol="0">
            <a:spAutoFit/>
          </a:bodyPr>
          <a:lstStyle/>
          <a:p>
            <a:r>
              <a:rPr kumimoji="1" lang="en-US" altLang="zh-CN" b="1" dirty="0">
                <a:solidFill>
                  <a:srgbClr val="C00000"/>
                </a:solidFill>
              </a:rPr>
              <a:t>A</a:t>
            </a:r>
            <a:endParaRPr kumimoji="1" lang="zh-CN" altLang="en-US" b="1" dirty="0">
              <a:solidFill>
                <a:srgbClr val="C00000"/>
              </a:solidFill>
            </a:endParaRPr>
          </a:p>
        </p:txBody>
      </p:sp>
      <p:sp>
        <p:nvSpPr>
          <p:cNvPr id="2" name="文本框 1">
            <a:extLst>
              <a:ext uri="{FF2B5EF4-FFF2-40B4-BE49-F238E27FC236}">
                <a16:creationId xmlns:a16="http://schemas.microsoft.com/office/drawing/2014/main" id="{783776EA-4E74-B146-AB21-AD9A50BE2E97}"/>
              </a:ext>
            </a:extLst>
          </p:cNvPr>
          <p:cNvSpPr txBox="1"/>
          <p:nvPr/>
        </p:nvSpPr>
        <p:spPr>
          <a:xfrm>
            <a:off x="4572000" y="2858979"/>
            <a:ext cx="457176" cy="338554"/>
          </a:xfrm>
          <a:prstGeom prst="rect">
            <a:avLst/>
          </a:prstGeom>
          <a:noFill/>
        </p:spPr>
        <p:txBody>
          <a:bodyPr wrap="none" rtlCol="0">
            <a:spAutoFit/>
          </a:bodyPr>
          <a:lstStyle/>
          <a:p>
            <a:r>
              <a:rPr kumimoji="1" lang="en-US" altLang="zh-CN" dirty="0">
                <a:solidFill>
                  <a:srgbClr val="C00000"/>
                </a:solidFill>
              </a:rPr>
              <a:t>①</a:t>
            </a:r>
            <a:endParaRPr kumimoji="1" lang="zh-CN" altLang="en-US" dirty="0">
              <a:solidFill>
                <a:srgbClr val="C00000"/>
              </a:solidFill>
            </a:endParaRPr>
          </a:p>
        </p:txBody>
      </p:sp>
      <p:sp>
        <p:nvSpPr>
          <p:cNvPr id="11" name="文本框 10">
            <a:extLst>
              <a:ext uri="{FF2B5EF4-FFF2-40B4-BE49-F238E27FC236}">
                <a16:creationId xmlns:a16="http://schemas.microsoft.com/office/drawing/2014/main" id="{F3AE9C78-32DD-514B-A831-92B24FD386A1}"/>
              </a:ext>
            </a:extLst>
          </p:cNvPr>
          <p:cNvSpPr txBox="1"/>
          <p:nvPr/>
        </p:nvSpPr>
        <p:spPr>
          <a:xfrm>
            <a:off x="4813906" y="2858979"/>
            <a:ext cx="457176" cy="338554"/>
          </a:xfrm>
          <a:prstGeom prst="rect">
            <a:avLst/>
          </a:prstGeom>
          <a:noFill/>
        </p:spPr>
        <p:txBody>
          <a:bodyPr wrap="none" rtlCol="0">
            <a:spAutoFit/>
          </a:bodyPr>
          <a:lstStyle/>
          <a:p>
            <a:r>
              <a:rPr kumimoji="1" lang="en-US" altLang="zh-CN" dirty="0">
                <a:solidFill>
                  <a:srgbClr val="C00000"/>
                </a:solidFill>
              </a:rPr>
              <a:t>②</a:t>
            </a:r>
            <a:endParaRPr kumimoji="1" lang="zh-CN" altLang="en-US" dirty="0">
              <a:solidFill>
                <a:srgbClr val="C00000"/>
              </a:solidFill>
            </a:endParaRPr>
          </a:p>
        </p:txBody>
      </p:sp>
      <p:sp>
        <p:nvSpPr>
          <p:cNvPr id="12" name="文本框 11">
            <a:extLst>
              <a:ext uri="{FF2B5EF4-FFF2-40B4-BE49-F238E27FC236}">
                <a16:creationId xmlns:a16="http://schemas.microsoft.com/office/drawing/2014/main" id="{E09F8101-A0E1-7D44-AC8F-ABAEEEFDEE33}"/>
              </a:ext>
            </a:extLst>
          </p:cNvPr>
          <p:cNvSpPr txBox="1"/>
          <p:nvPr/>
        </p:nvSpPr>
        <p:spPr>
          <a:xfrm>
            <a:off x="5561859" y="2331242"/>
            <a:ext cx="470000" cy="338554"/>
          </a:xfrm>
          <a:prstGeom prst="rect">
            <a:avLst/>
          </a:prstGeom>
          <a:noFill/>
        </p:spPr>
        <p:txBody>
          <a:bodyPr wrap="none" rtlCol="0">
            <a:spAutoFit/>
          </a:bodyPr>
          <a:lstStyle/>
          <a:p>
            <a:r>
              <a:rPr kumimoji="1" lang="en-US" altLang="zh-CN" dirty="0">
                <a:solidFill>
                  <a:srgbClr val="C00000"/>
                </a:solidFill>
              </a:rPr>
              <a:t>③</a:t>
            </a:r>
            <a:endParaRPr kumimoji="1" lang="zh-CN" altLang="en-US" dirty="0">
              <a:solidFill>
                <a:srgbClr val="C00000"/>
              </a:solidFill>
            </a:endParaRPr>
          </a:p>
        </p:txBody>
      </p:sp>
      <p:sp>
        <p:nvSpPr>
          <p:cNvPr id="13" name="文本框 12">
            <a:extLst>
              <a:ext uri="{FF2B5EF4-FFF2-40B4-BE49-F238E27FC236}">
                <a16:creationId xmlns:a16="http://schemas.microsoft.com/office/drawing/2014/main" id="{8F30AF46-E1FC-294F-AC02-3FD082B273F2}"/>
              </a:ext>
            </a:extLst>
          </p:cNvPr>
          <p:cNvSpPr txBox="1"/>
          <p:nvPr/>
        </p:nvSpPr>
        <p:spPr>
          <a:xfrm>
            <a:off x="5263905" y="2331242"/>
            <a:ext cx="457176" cy="338554"/>
          </a:xfrm>
          <a:prstGeom prst="rect">
            <a:avLst/>
          </a:prstGeom>
          <a:noFill/>
        </p:spPr>
        <p:txBody>
          <a:bodyPr wrap="none" rtlCol="0">
            <a:spAutoFit/>
          </a:bodyPr>
          <a:lstStyle/>
          <a:p>
            <a:r>
              <a:rPr kumimoji="1" lang="en-US" altLang="zh-CN" dirty="0">
                <a:solidFill>
                  <a:srgbClr val="C00000"/>
                </a:solidFill>
              </a:rPr>
              <a:t>②</a:t>
            </a:r>
            <a:endParaRPr kumimoji="1" lang="zh-CN" altLang="en-US" dirty="0">
              <a:solidFill>
                <a:srgbClr val="C00000"/>
              </a:solidFill>
            </a:endParaRPr>
          </a:p>
        </p:txBody>
      </p:sp>
      <p:sp>
        <p:nvSpPr>
          <p:cNvPr id="14" name="文本框 13">
            <a:extLst>
              <a:ext uri="{FF2B5EF4-FFF2-40B4-BE49-F238E27FC236}">
                <a16:creationId xmlns:a16="http://schemas.microsoft.com/office/drawing/2014/main" id="{8ECFDA82-6D07-0D43-91D5-07C0963551ED}"/>
              </a:ext>
            </a:extLst>
          </p:cNvPr>
          <p:cNvSpPr txBox="1"/>
          <p:nvPr/>
        </p:nvSpPr>
        <p:spPr>
          <a:xfrm>
            <a:off x="3071822" y="3197533"/>
            <a:ext cx="457176" cy="338554"/>
          </a:xfrm>
          <a:prstGeom prst="rect">
            <a:avLst/>
          </a:prstGeom>
          <a:noFill/>
        </p:spPr>
        <p:txBody>
          <a:bodyPr wrap="none" rtlCol="0">
            <a:spAutoFit/>
          </a:bodyPr>
          <a:lstStyle/>
          <a:p>
            <a:r>
              <a:rPr kumimoji="1" lang="en-US" altLang="zh-CN" dirty="0">
                <a:solidFill>
                  <a:srgbClr val="C00000"/>
                </a:solidFill>
              </a:rPr>
              <a:t>①</a:t>
            </a:r>
            <a:endParaRPr kumimoji="1" lang="zh-CN" altLang="en-US" dirty="0">
              <a:solidFill>
                <a:srgbClr val="C00000"/>
              </a:solidFill>
            </a:endParaRPr>
          </a:p>
        </p:txBody>
      </p:sp>
      <p:sp>
        <p:nvSpPr>
          <p:cNvPr id="15" name="文本框 14">
            <a:extLst>
              <a:ext uri="{FF2B5EF4-FFF2-40B4-BE49-F238E27FC236}">
                <a16:creationId xmlns:a16="http://schemas.microsoft.com/office/drawing/2014/main" id="{3E656568-9635-1448-B06F-53AB1AFF746D}"/>
              </a:ext>
            </a:extLst>
          </p:cNvPr>
          <p:cNvSpPr txBox="1"/>
          <p:nvPr/>
        </p:nvSpPr>
        <p:spPr>
          <a:xfrm>
            <a:off x="3720637" y="4369256"/>
            <a:ext cx="457176" cy="338554"/>
          </a:xfrm>
          <a:prstGeom prst="rect">
            <a:avLst/>
          </a:prstGeom>
          <a:noFill/>
        </p:spPr>
        <p:txBody>
          <a:bodyPr wrap="none" rtlCol="0">
            <a:spAutoFit/>
          </a:bodyPr>
          <a:lstStyle/>
          <a:p>
            <a:r>
              <a:rPr kumimoji="1" lang="en-US" altLang="zh-CN" dirty="0">
                <a:solidFill>
                  <a:srgbClr val="C00000"/>
                </a:solidFill>
              </a:rPr>
              <a:t>②</a:t>
            </a:r>
            <a:endParaRPr kumimoji="1" lang="zh-CN" altLang="en-US" dirty="0">
              <a:solidFill>
                <a:srgbClr val="C00000"/>
              </a:solidFill>
            </a:endParaRPr>
          </a:p>
        </p:txBody>
      </p:sp>
      <p:sp>
        <p:nvSpPr>
          <p:cNvPr id="16" name="文本框 15">
            <a:extLst>
              <a:ext uri="{FF2B5EF4-FFF2-40B4-BE49-F238E27FC236}">
                <a16:creationId xmlns:a16="http://schemas.microsoft.com/office/drawing/2014/main" id="{10EB7368-539F-6E42-AA6A-E34F9C7CDF0F}"/>
              </a:ext>
            </a:extLst>
          </p:cNvPr>
          <p:cNvSpPr txBox="1"/>
          <p:nvPr/>
        </p:nvSpPr>
        <p:spPr>
          <a:xfrm>
            <a:off x="5091859" y="4006500"/>
            <a:ext cx="470000" cy="338554"/>
          </a:xfrm>
          <a:prstGeom prst="rect">
            <a:avLst/>
          </a:prstGeom>
          <a:noFill/>
        </p:spPr>
        <p:txBody>
          <a:bodyPr wrap="none" rtlCol="0">
            <a:spAutoFit/>
          </a:bodyPr>
          <a:lstStyle/>
          <a:p>
            <a:r>
              <a:rPr kumimoji="1" lang="en-US" altLang="zh-CN" dirty="0">
                <a:solidFill>
                  <a:srgbClr val="C00000"/>
                </a:solidFill>
              </a:rPr>
              <a:t>③</a:t>
            </a:r>
            <a:endParaRPr kumimoji="1" lang="zh-CN" altLang="en-US" dirty="0">
              <a:solidFill>
                <a:srgbClr val="C00000"/>
              </a:solidFill>
            </a:endParaRPr>
          </a:p>
        </p:txBody>
      </p:sp>
      <p:sp>
        <p:nvSpPr>
          <p:cNvPr id="17" name="文本框 16">
            <a:extLst>
              <a:ext uri="{FF2B5EF4-FFF2-40B4-BE49-F238E27FC236}">
                <a16:creationId xmlns:a16="http://schemas.microsoft.com/office/drawing/2014/main" id="{9856F171-640C-D24D-AA1F-9F85A430C4B0}"/>
              </a:ext>
            </a:extLst>
          </p:cNvPr>
          <p:cNvSpPr txBox="1"/>
          <p:nvPr/>
        </p:nvSpPr>
        <p:spPr>
          <a:xfrm>
            <a:off x="6012139" y="2929469"/>
            <a:ext cx="457176" cy="338554"/>
          </a:xfrm>
          <a:prstGeom prst="rect">
            <a:avLst/>
          </a:prstGeom>
          <a:noFill/>
        </p:spPr>
        <p:txBody>
          <a:bodyPr wrap="none" rtlCol="0">
            <a:spAutoFit/>
          </a:bodyPr>
          <a:lstStyle/>
          <a:p>
            <a:r>
              <a:rPr kumimoji="1" lang="en-US" altLang="zh-CN" dirty="0">
                <a:solidFill>
                  <a:srgbClr val="C00000"/>
                </a:solidFill>
              </a:rPr>
              <a:t>④</a:t>
            </a:r>
            <a:endParaRPr kumimoji="1" lang="zh-CN" altLang="en-US" dirty="0">
              <a:solidFill>
                <a:srgbClr val="C00000"/>
              </a:solidFill>
            </a:endParaRPr>
          </a:p>
        </p:txBody>
      </p:sp>
      <p:sp>
        <p:nvSpPr>
          <p:cNvPr id="18" name="文本框 17">
            <a:extLst>
              <a:ext uri="{FF2B5EF4-FFF2-40B4-BE49-F238E27FC236}">
                <a16:creationId xmlns:a16="http://schemas.microsoft.com/office/drawing/2014/main" id="{D885DBDC-1F4C-B04E-ABE5-11FD164A8A69}"/>
              </a:ext>
            </a:extLst>
          </p:cNvPr>
          <p:cNvSpPr txBox="1"/>
          <p:nvPr/>
        </p:nvSpPr>
        <p:spPr>
          <a:xfrm>
            <a:off x="6858000" y="4036341"/>
            <a:ext cx="457176" cy="338554"/>
          </a:xfrm>
          <a:prstGeom prst="rect">
            <a:avLst/>
          </a:prstGeom>
          <a:noFill/>
        </p:spPr>
        <p:txBody>
          <a:bodyPr wrap="none" rtlCol="0">
            <a:spAutoFit/>
          </a:bodyPr>
          <a:lstStyle/>
          <a:p>
            <a:r>
              <a:rPr kumimoji="1" lang="en-US" altLang="zh-CN" dirty="0">
                <a:solidFill>
                  <a:srgbClr val="C00000"/>
                </a:solidFill>
              </a:rPr>
              <a:t>④</a:t>
            </a:r>
            <a:endParaRPr kumimoji="1" lang="zh-CN" altLang="en-US" dirty="0">
              <a:solidFill>
                <a:srgbClr val="C00000"/>
              </a:solidFill>
            </a:endParaRPr>
          </a:p>
        </p:txBody>
      </p:sp>
      <p:sp>
        <p:nvSpPr>
          <p:cNvPr id="19" name="文本框 18">
            <a:extLst>
              <a:ext uri="{FF2B5EF4-FFF2-40B4-BE49-F238E27FC236}">
                <a16:creationId xmlns:a16="http://schemas.microsoft.com/office/drawing/2014/main" id="{6BC37713-EB4A-4946-9AB8-2F4B5BEFAC7B}"/>
              </a:ext>
            </a:extLst>
          </p:cNvPr>
          <p:cNvSpPr txBox="1"/>
          <p:nvPr/>
        </p:nvSpPr>
        <p:spPr>
          <a:xfrm>
            <a:off x="6254045" y="2929469"/>
            <a:ext cx="457176" cy="338554"/>
          </a:xfrm>
          <a:prstGeom prst="rect">
            <a:avLst/>
          </a:prstGeom>
          <a:noFill/>
        </p:spPr>
        <p:txBody>
          <a:bodyPr wrap="none" rtlCol="0">
            <a:spAutoFit/>
          </a:bodyPr>
          <a:lstStyle/>
          <a:p>
            <a:r>
              <a:rPr kumimoji="1" lang="en-US" altLang="zh-CN" dirty="0">
                <a:solidFill>
                  <a:srgbClr val="C00000"/>
                </a:solidFill>
              </a:rPr>
              <a:t>⑤</a:t>
            </a:r>
            <a:endParaRPr kumimoji="1" lang="zh-CN" altLang="en-US" dirty="0">
              <a:solidFill>
                <a:srgbClr val="C00000"/>
              </a:solidFill>
            </a:endParaRPr>
          </a:p>
        </p:txBody>
      </p:sp>
      <p:sp>
        <p:nvSpPr>
          <p:cNvPr id="20" name="文本框 19">
            <a:extLst>
              <a:ext uri="{FF2B5EF4-FFF2-40B4-BE49-F238E27FC236}">
                <a16:creationId xmlns:a16="http://schemas.microsoft.com/office/drawing/2014/main" id="{A610C861-18D7-0348-A09A-BCA770924CDB}"/>
              </a:ext>
            </a:extLst>
          </p:cNvPr>
          <p:cNvSpPr txBox="1"/>
          <p:nvPr/>
        </p:nvSpPr>
        <p:spPr>
          <a:xfrm>
            <a:off x="7289834" y="3197533"/>
            <a:ext cx="457176" cy="338554"/>
          </a:xfrm>
          <a:prstGeom prst="rect">
            <a:avLst/>
          </a:prstGeom>
          <a:noFill/>
        </p:spPr>
        <p:txBody>
          <a:bodyPr wrap="none" rtlCol="0">
            <a:spAutoFit/>
          </a:bodyPr>
          <a:lstStyle/>
          <a:p>
            <a:r>
              <a:rPr kumimoji="1" lang="en-US" altLang="zh-CN" dirty="0">
                <a:solidFill>
                  <a:srgbClr val="C00000"/>
                </a:solidFill>
              </a:rPr>
              <a:t>⑤</a:t>
            </a:r>
            <a:endParaRPr kumimoji="1" lang="zh-CN" altLang="en-US" dirty="0">
              <a:solidFill>
                <a:srgbClr val="C00000"/>
              </a:solidFill>
            </a:endParaRPr>
          </a:p>
        </p:txBody>
      </p:sp>
      <p:sp>
        <p:nvSpPr>
          <p:cNvPr id="21" name="文本框 20">
            <a:extLst>
              <a:ext uri="{FF2B5EF4-FFF2-40B4-BE49-F238E27FC236}">
                <a16:creationId xmlns:a16="http://schemas.microsoft.com/office/drawing/2014/main" id="{5A75FCDC-4A22-1D48-8F58-DC5C67B32CCE}"/>
              </a:ext>
            </a:extLst>
          </p:cNvPr>
          <p:cNvSpPr txBox="1"/>
          <p:nvPr/>
        </p:nvSpPr>
        <p:spPr>
          <a:xfrm>
            <a:off x="4773332" y="3431958"/>
            <a:ext cx="309700" cy="338554"/>
          </a:xfrm>
          <a:prstGeom prst="rect">
            <a:avLst/>
          </a:prstGeom>
          <a:noFill/>
        </p:spPr>
        <p:txBody>
          <a:bodyPr wrap="none" rtlCol="0">
            <a:spAutoFit/>
          </a:bodyPr>
          <a:lstStyle/>
          <a:p>
            <a:r>
              <a:rPr kumimoji="1" lang="en-US" altLang="zh-CN" b="1" dirty="0">
                <a:solidFill>
                  <a:srgbClr val="C00000"/>
                </a:solidFill>
              </a:rPr>
              <a:t>B</a:t>
            </a:r>
            <a:endParaRPr kumimoji="1" lang="zh-CN" altLang="en-US" b="1" dirty="0">
              <a:solidFill>
                <a:srgbClr val="C00000"/>
              </a:solidFill>
            </a:endParaRPr>
          </a:p>
        </p:txBody>
      </p:sp>
      <p:sp>
        <p:nvSpPr>
          <p:cNvPr id="22" name="文本框 21">
            <a:extLst>
              <a:ext uri="{FF2B5EF4-FFF2-40B4-BE49-F238E27FC236}">
                <a16:creationId xmlns:a16="http://schemas.microsoft.com/office/drawing/2014/main" id="{D3AB5847-A9E1-3740-B354-560434B0DDA4}"/>
              </a:ext>
            </a:extLst>
          </p:cNvPr>
          <p:cNvSpPr txBox="1"/>
          <p:nvPr/>
        </p:nvSpPr>
        <p:spPr>
          <a:xfrm>
            <a:off x="5492493" y="1757482"/>
            <a:ext cx="293670" cy="338554"/>
          </a:xfrm>
          <a:prstGeom prst="rect">
            <a:avLst/>
          </a:prstGeom>
          <a:noFill/>
        </p:spPr>
        <p:txBody>
          <a:bodyPr wrap="none" rtlCol="0">
            <a:spAutoFit/>
          </a:bodyPr>
          <a:lstStyle/>
          <a:p>
            <a:r>
              <a:rPr kumimoji="1" lang="en-US" altLang="zh-CN" b="1" dirty="0">
                <a:solidFill>
                  <a:srgbClr val="C00000"/>
                </a:solidFill>
              </a:rPr>
              <a:t>C</a:t>
            </a:r>
            <a:endParaRPr kumimoji="1" lang="zh-CN" altLang="en-US" b="1" dirty="0">
              <a:solidFill>
                <a:srgbClr val="C00000"/>
              </a:solidFill>
            </a:endParaRPr>
          </a:p>
        </p:txBody>
      </p:sp>
      <p:sp>
        <p:nvSpPr>
          <p:cNvPr id="23" name="文本框 22">
            <a:extLst>
              <a:ext uri="{FF2B5EF4-FFF2-40B4-BE49-F238E27FC236}">
                <a16:creationId xmlns:a16="http://schemas.microsoft.com/office/drawing/2014/main" id="{4803B256-E99A-314D-A3B2-748D4FDC7DBA}"/>
              </a:ext>
            </a:extLst>
          </p:cNvPr>
          <p:cNvSpPr txBox="1"/>
          <p:nvPr/>
        </p:nvSpPr>
        <p:spPr>
          <a:xfrm>
            <a:off x="5931027" y="2497281"/>
            <a:ext cx="314510" cy="338554"/>
          </a:xfrm>
          <a:prstGeom prst="rect">
            <a:avLst/>
          </a:prstGeom>
          <a:noFill/>
        </p:spPr>
        <p:txBody>
          <a:bodyPr wrap="none" rtlCol="0">
            <a:spAutoFit/>
          </a:bodyPr>
          <a:lstStyle/>
          <a:p>
            <a:r>
              <a:rPr kumimoji="1" lang="en-US" altLang="zh-CN" b="1" dirty="0">
                <a:solidFill>
                  <a:srgbClr val="C00000"/>
                </a:solidFill>
              </a:rPr>
              <a:t>D</a:t>
            </a:r>
            <a:endParaRPr kumimoji="1" lang="zh-CN" altLang="en-US" b="1" dirty="0">
              <a:solidFill>
                <a:srgbClr val="C00000"/>
              </a:solidFill>
            </a:endParaRPr>
          </a:p>
        </p:txBody>
      </p:sp>
      <p:sp>
        <p:nvSpPr>
          <p:cNvPr id="24" name="文本框 23">
            <a:extLst>
              <a:ext uri="{FF2B5EF4-FFF2-40B4-BE49-F238E27FC236}">
                <a16:creationId xmlns:a16="http://schemas.microsoft.com/office/drawing/2014/main" id="{9E220110-163D-E44C-A341-E0DD51B069D3}"/>
              </a:ext>
            </a:extLst>
          </p:cNvPr>
          <p:cNvSpPr txBox="1"/>
          <p:nvPr/>
        </p:nvSpPr>
        <p:spPr>
          <a:xfrm>
            <a:off x="6205877" y="3420701"/>
            <a:ext cx="284052" cy="338554"/>
          </a:xfrm>
          <a:prstGeom prst="rect">
            <a:avLst/>
          </a:prstGeom>
          <a:noFill/>
        </p:spPr>
        <p:txBody>
          <a:bodyPr wrap="none" rtlCol="0">
            <a:spAutoFit/>
          </a:bodyPr>
          <a:lstStyle/>
          <a:p>
            <a:r>
              <a:rPr kumimoji="1" lang="en-US" altLang="zh-CN" b="1" dirty="0">
                <a:solidFill>
                  <a:srgbClr val="C00000"/>
                </a:solidFill>
              </a:rPr>
              <a:t>E</a:t>
            </a:r>
            <a:endParaRPr kumimoji="1" lang="zh-CN" altLang="en-US" b="1" dirty="0">
              <a:solidFill>
                <a:srgbClr val="C00000"/>
              </a:solidFill>
            </a:endParaRPr>
          </a:p>
        </p:txBody>
      </p:sp>
      <p:sp>
        <p:nvSpPr>
          <p:cNvPr id="25" name="文本框 24">
            <a:extLst>
              <a:ext uri="{FF2B5EF4-FFF2-40B4-BE49-F238E27FC236}">
                <a16:creationId xmlns:a16="http://schemas.microsoft.com/office/drawing/2014/main" id="{E6D5B97D-C05F-FD41-AEE9-A76ED19A5689}"/>
              </a:ext>
            </a:extLst>
          </p:cNvPr>
          <p:cNvSpPr txBox="1"/>
          <p:nvPr/>
        </p:nvSpPr>
        <p:spPr>
          <a:xfrm>
            <a:off x="6730715" y="2338835"/>
            <a:ext cx="457176" cy="338554"/>
          </a:xfrm>
          <a:prstGeom prst="rect">
            <a:avLst/>
          </a:prstGeom>
          <a:noFill/>
        </p:spPr>
        <p:txBody>
          <a:bodyPr wrap="none" rtlCol="0">
            <a:spAutoFit/>
          </a:bodyPr>
          <a:lstStyle/>
          <a:p>
            <a:r>
              <a:rPr kumimoji="1" lang="en-US" altLang="zh-CN" dirty="0">
                <a:solidFill>
                  <a:srgbClr val="C00000"/>
                </a:solidFill>
              </a:rPr>
              <a:t>⑥</a:t>
            </a:r>
            <a:endParaRPr kumimoji="1" lang="zh-CN" altLang="en-US" dirty="0">
              <a:solidFill>
                <a:srgbClr val="C00000"/>
              </a:solidFill>
            </a:endParaRPr>
          </a:p>
        </p:txBody>
      </p:sp>
      <p:sp>
        <p:nvSpPr>
          <p:cNvPr id="26" name="文本框 25">
            <a:extLst>
              <a:ext uri="{FF2B5EF4-FFF2-40B4-BE49-F238E27FC236}">
                <a16:creationId xmlns:a16="http://schemas.microsoft.com/office/drawing/2014/main" id="{25F2A047-2668-634B-BAC0-EA03ABF7ED69}"/>
              </a:ext>
            </a:extLst>
          </p:cNvPr>
          <p:cNvSpPr txBox="1"/>
          <p:nvPr/>
        </p:nvSpPr>
        <p:spPr>
          <a:xfrm>
            <a:off x="6652159" y="2696394"/>
            <a:ext cx="279244" cy="338554"/>
          </a:xfrm>
          <a:prstGeom prst="rect">
            <a:avLst/>
          </a:prstGeom>
          <a:noFill/>
        </p:spPr>
        <p:txBody>
          <a:bodyPr wrap="none" rtlCol="0">
            <a:spAutoFit/>
          </a:bodyPr>
          <a:lstStyle/>
          <a:p>
            <a:r>
              <a:rPr kumimoji="1" lang="en-US" altLang="zh-CN" b="1" dirty="0">
                <a:solidFill>
                  <a:srgbClr val="C00000"/>
                </a:solidFill>
              </a:rPr>
              <a:t>F</a:t>
            </a:r>
            <a:endParaRPr kumimoji="1" lang="zh-CN" altLang="en-US" b="1" dirty="0">
              <a:solidFill>
                <a:srgbClr val="C00000"/>
              </a:solidFill>
            </a:endParaRPr>
          </a:p>
        </p:txBody>
      </p:sp>
      <p:sp>
        <p:nvSpPr>
          <p:cNvPr id="3" name="矩形 2">
            <a:extLst>
              <a:ext uri="{FF2B5EF4-FFF2-40B4-BE49-F238E27FC236}">
                <a16:creationId xmlns:a16="http://schemas.microsoft.com/office/drawing/2014/main" id="{B5786F40-FC9E-234D-9FEA-82DF846C06A9}"/>
              </a:ext>
            </a:extLst>
          </p:cNvPr>
          <p:cNvSpPr/>
          <p:nvPr/>
        </p:nvSpPr>
        <p:spPr>
          <a:xfrm>
            <a:off x="1879534" y="3697787"/>
            <a:ext cx="1235018" cy="338554"/>
          </a:xfrm>
          <a:prstGeom prst="rect">
            <a:avLst/>
          </a:prstGeom>
        </p:spPr>
        <p:txBody>
          <a:bodyPr wrap="none">
            <a:spAutoFit/>
          </a:bodyPr>
          <a:lstStyle/>
          <a:p>
            <a:r>
              <a:rPr lang="en-US" altLang="zh-CN" b="1" i="1" dirty="0" err="1">
                <a:solidFill>
                  <a:srgbClr val="00B050"/>
                </a:solidFill>
                <a:latin typeface="Arial" panose="020B0604020202020204" pitchFamily="34" charset="0"/>
                <a:ea typeface="宋体" panose="02010600030101010101" pitchFamily="2" charset="-122"/>
              </a:rPr>
              <a:t>V</a:t>
            </a:r>
            <a:r>
              <a:rPr lang="en-US" altLang="zh-CN" b="1" i="1" baseline="-25000" dirty="0" err="1">
                <a:solidFill>
                  <a:srgbClr val="00B050"/>
                </a:solidFill>
                <a:latin typeface="Arial" panose="020B0604020202020204" pitchFamily="34" charset="0"/>
                <a:ea typeface="宋体" panose="02010600030101010101" pitchFamily="2" charset="-122"/>
              </a:rPr>
              <a:t>out</a:t>
            </a:r>
            <a:r>
              <a:rPr lang="zh-CN" altLang="en-US" b="1" dirty="0">
                <a:solidFill>
                  <a:srgbClr val="00B050"/>
                </a:solidFill>
                <a:latin typeface="Arial" panose="020B0604020202020204" pitchFamily="34" charset="0"/>
                <a:ea typeface="宋体" panose="02010600030101010101" pitchFamily="2" charset="-122"/>
              </a:rPr>
              <a:t>增加</a:t>
            </a:r>
            <a:r>
              <a:rPr lang="en-US" altLang="zh-CN" b="1" i="1" dirty="0" err="1">
                <a:solidFill>
                  <a:srgbClr val="00B050"/>
                </a:solidFill>
                <a:latin typeface="Arial" panose="020B0604020202020204" pitchFamily="34" charset="0"/>
                <a:ea typeface="宋体" panose="02010600030101010101" pitchFamily="2" charset="-122"/>
              </a:rPr>
              <a:t>V</a:t>
            </a:r>
            <a:r>
              <a:rPr lang="en-US" altLang="zh-CN" b="1" i="1" baseline="-25000" dirty="0" err="1">
                <a:solidFill>
                  <a:srgbClr val="00B050"/>
                </a:solidFill>
                <a:latin typeface="Arial" panose="020B0604020202020204" pitchFamily="34" charset="0"/>
                <a:ea typeface="宋体" panose="02010600030101010101" pitchFamily="2" charset="-122"/>
              </a:rPr>
              <a:t>p</a:t>
            </a:r>
            <a:r>
              <a:rPr lang="en-US" altLang="zh-CN" b="1" i="1" baseline="-25000" dirty="0">
                <a:latin typeface="Arial" panose="020B0604020202020204" pitchFamily="34" charset="0"/>
                <a:ea typeface="宋体" panose="02010600030101010101" pitchFamily="2" charset="-122"/>
              </a:rPr>
              <a:t>, </a:t>
            </a:r>
            <a:endParaRPr lang="zh-CN" altLang="en-US" dirty="0"/>
          </a:p>
        </p:txBody>
      </p:sp>
      <p:sp>
        <p:nvSpPr>
          <p:cNvPr id="4" name="矩形 3">
            <a:extLst>
              <a:ext uri="{FF2B5EF4-FFF2-40B4-BE49-F238E27FC236}">
                <a16:creationId xmlns:a16="http://schemas.microsoft.com/office/drawing/2014/main" id="{64347E8F-D75E-DA4C-B475-07BB98AC1B86}"/>
              </a:ext>
            </a:extLst>
          </p:cNvPr>
          <p:cNvSpPr/>
          <p:nvPr/>
        </p:nvSpPr>
        <p:spPr>
          <a:xfrm>
            <a:off x="2678405" y="6456484"/>
            <a:ext cx="1406539" cy="338554"/>
          </a:xfrm>
          <a:prstGeom prst="rect">
            <a:avLst/>
          </a:prstGeom>
        </p:spPr>
        <p:txBody>
          <a:bodyPr wrap="none">
            <a:spAutoFit/>
          </a:bodyPr>
          <a:lstStyle/>
          <a:p>
            <a:r>
              <a:rPr lang="en-US" altLang="zh-CN" b="1" i="1" dirty="0" err="1">
                <a:solidFill>
                  <a:srgbClr val="00B050"/>
                </a:solidFill>
                <a:latin typeface="Arial" panose="020B0604020202020204" pitchFamily="34" charset="0"/>
                <a:ea typeface="宋体" panose="02010600030101010101" pitchFamily="2" charset="-122"/>
              </a:rPr>
              <a:t>V</a:t>
            </a:r>
            <a:r>
              <a:rPr lang="en-US" altLang="zh-CN" b="1" i="1" baseline="-25000" dirty="0" err="1">
                <a:solidFill>
                  <a:srgbClr val="00B050"/>
                </a:solidFill>
                <a:latin typeface="Arial" panose="020B0604020202020204" pitchFamily="34" charset="0"/>
                <a:ea typeface="宋体" panose="02010600030101010101" pitchFamily="2" charset="-122"/>
              </a:rPr>
              <a:t>out</a:t>
            </a:r>
            <a:r>
              <a:rPr lang="zh-CN" altLang="en-US" b="1" dirty="0">
                <a:solidFill>
                  <a:srgbClr val="00B050"/>
                </a:solidFill>
                <a:latin typeface="Arial" panose="020B0604020202020204" pitchFamily="34" charset="0"/>
                <a:ea typeface="宋体" panose="02010600030101010101" pitchFamily="2" charset="-122"/>
              </a:rPr>
              <a:t>增加</a:t>
            </a:r>
            <a:r>
              <a:rPr lang="en-US" altLang="zh-CN" b="1" i="1" dirty="0" err="1">
                <a:solidFill>
                  <a:srgbClr val="00B050"/>
                </a:solidFill>
                <a:latin typeface="Arial" panose="020B0604020202020204" pitchFamily="34" charset="0"/>
                <a:ea typeface="宋体" panose="02010600030101010101" pitchFamily="2" charset="-122"/>
              </a:rPr>
              <a:t>V</a:t>
            </a:r>
            <a:r>
              <a:rPr lang="en-US" altLang="zh-CN" b="1" i="1" baseline="-25000" dirty="0" err="1">
                <a:solidFill>
                  <a:srgbClr val="00B050"/>
                </a:solidFill>
                <a:latin typeface="Arial" panose="020B0604020202020204" pitchFamily="34" charset="0"/>
                <a:ea typeface="宋体" panose="02010600030101010101" pitchFamily="2" charset="-122"/>
              </a:rPr>
              <a:t>p</a:t>
            </a:r>
            <a:r>
              <a:rPr lang="en-US" altLang="zh-CN" b="1" i="1" dirty="0">
                <a:solidFill>
                  <a:srgbClr val="00B050"/>
                </a:solidFill>
                <a:latin typeface="Arial" panose="020B0604020202020204" pitchFamily="34" charset="0"/>
                <a:ea typeface="宋体" panose="02010600030101010101" pitchFamily="2" charset="-122"/>
              </a:rPr>
              <a:t>/2</a:t>
            </a:r>
            <a:r>
              <a:rPr lang="en-US" altLang="zh-CN" b="1" i="1" baseline="-25000" dirty="0">
                <a:latin typeface="Arial" panose="020B0604020202020204" pitchFamily="34" charset="0"/>
                <a:ea typeface="宋体" panose="02010600030101010101" pitchFamily="2" charset="-122"/>
              </a:rPr>
              <a:t> </a:t>
            </a:r>
            <a:endParaRPr lang="zh-CN" altLang="en-US" dirty="0"/>
          </a:p>
        </p:txBody>
      </p:sp>
      <p:sp>
        <p:nvSpPr>
          <p:cNvPr id="29" name="灯片编号占位符 1">
            <a:extLst>
              <a:ext uri="{FF2B5EF4-FFF2-40B4-BE49-F238E27FC236}">
                <a16:creationId xmlns:a16="http://schemas.microsoft.com/office/drawing/2014/main" id="{DED59C71-CFA1-C047-9A7F-34A9F653222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84</a:t>
            </a:fld>
            <a:endParaRPr lang="en-US" altLang="zh-CN" dirty="0"/>
          </a:p>
        </p:txBody>
      </p:sp>
    </p:spTree>
    <p:extLst>
      <p:ext uri="{BB962C8B-B14F-4D97-AF65-F5344CB8AC3E}">
        <p14:creationId xmlns:p14="http://schemas.microsoft.com/office/powerpoint/2010/main" val="30124157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C65FC8-7A99-FB46-A60D-6720DF26E8DF}"/>
              </a:ext>
            </a:extLst>
          </p:cNvPr>
          <p:cNvSpPr>
            <a:spLocks noGrp="1"/>
          </p:cNvSpPr>
          <p:nvPr>
            <p:ph type="title"/>
          </p:nvPr>
        </p:nvSpPr>
        <p:spPr/>
        <p:txBody>
          <a:bodyPr/>
          <a:lstStyle/>
          <a:p>
            <a:r>
              <a:rPr kumimoji="1" lang="zh-CN" altLang="en-US" dirty="0"/>
              <a:t>小结</a:t>
            </a:r>
          </a:p>
        </p:txBody>
      </p:sp>
      <p:sp>
        <p:nvSpPr>
          <p:cNvPr id="7" name="内容占位符 6">
            <a:extLst>
              <a:ext uri="{FF2B5EF4-FFF2-40B4-BE49-F238E27FC236}">
                <a16:creationId xmlns:a16="http://schemas.microsoft.com/office/drawing/2014/main" id="{617946BA-BDFD-E943-AE3C-EEADF87330BC}"/>
              </a:ext>
            </a:extLst>
          </p:cNvPr>
          <p:cNvSpPr>
            <a:spLocks noGrp="1"/>
          </p:cNvSpPr>
          <p:nvPr>
            <p:ph idx="1"/>
          </p:nvPr>
        </p:nvSpPr>
        <p:spPr/>
        <p:txBody>
          <a:bodyPr/>
          <a:lstStyle/>
          <a:p>
            <a:r>
              <a:rPr kumimoji="1" lang="zh-CN" altLang="en-US" sz="2000" dirty="0"/>
              <a:t>二极管模型</a:t>
            </a:r>
            <a:endParaRPr kumimoji="1" lang="en-US" altLang="zh-CN" sz="2000" dirty="0"/>
          </a:p>
          <a:p>
            <a:endParaRPr kumimoji="1" lang="en-US" altLang="zh-CN" sz="2000" dirty="0"/>
          </a:p>
          <a:p>
            <a:endParaRPr kumimoji="1" lang="en-US" altLang="zh-CN" sz="2000" dirty="0"/>
          </a:p>
          <a:p>
            <a:endParaRPr kumimoji="1" lang="en-US" altLang="zh-CN" sz="2000" dirty="0"/>
          </a:p>
          <a:p>
            <a:endParaRPr kumimoji="1" lang="en-US" altLang="zh-CN" sz="2000" dirty="0"/>
          </a:p>
          <a:p>
            <a:endParaRPr kumimoji="1" lang="en-US" altLang="zh-CN" sz="2000" dirty="0"/>
          </a:p>
          <a:p>
            <a:endParaRPr kumimoji="1" lang="en-US" altLang="zh-CN" sz="2000" dirty="0"/>
          </a:p>
          <a:p>
            <a:endParaRPr kumimoji="1" lang="en-US" altLang="zh-CN" sz="2000" dirty="0"/>
          </a:p>
          <a:p>
            <a:endParaRPr kumimoji="1" lang="en-US" altLang="zh-CN" sz="2000" dirty="0"/>
          </a:p>
          <a:p>
            <a:r>
              <a:rPr kumimoji="1" lang="zh-CN" altLang="en-US" sz="2000" dirty="0">
                <a:solidFill>
                  <a:srgbClr val="C00000"/>
                </a:solidFill>
              </a:rPr>
              <a:t>直流 </a:t>
            </a:r>
            <a:r>
              <a:rPr kumimoji="1" lang="en-US" altLang="zh-CN" sz="2000" dirty="0">
                <a:solidFill>
                  <a:srgbClr val="C00000"/>
                </a:solidFill>
              </a:rPr>
              <a:t>+</a:t>
            </a:r>
            <a:r>
              <a:rPr kumimoji="1" lang="zh-CN" altLang="en-US" sz="2000" dirty="0">
                <a:solidFill>
                  <a:srgbClr val="C00000"/>
                </a:solidFill>
              </a:rPr>
              <a:t> 小信号分析方法 </a:t>
            </a:r>
            <a:r>
              <a:rPr kumimoji="1" lang="en-US" altLang="zh-CN" sz="2000" dirty="0">
                <a:solidFill>
                  <a:srgbClr val="C00000"/>
                </a:solidFill>
              </a:rPr>
              <a:t>p43</a:t>
            </a:r>
            <a:endParaRPr kumimoji="1" lang="zh-CN" altLang="en-US" sz="2000" dirty="0">
              <a:solidFill>
                <a:srgbClr val="C00000"/>
              </a:solidFill>
            </a:endParaRPr>
          </a:p>
        </p:txBody>
      </p:sp>
      <p:pic>
        <p:nvPicPr>
          <p:cNvPr id="8" name="图片 7">
            <a:extLst>
              <a:ext uri="{FF2B5EF4-FFF2-40B4-BE49-F238E27FC236}">
                <a16:creationId xmlns:a16="http://schemas.microsoft.com/office/drawing/2014/main" id="{ED08DB49-F2DE-3D41-8CA7-F2518DDD2E11}"/>
              </a:ext>
            </a:extLst>
          </p:cNvPr>
          <p:cNvPicPr>
            <a:picLocks noChangeAspect="1"/>
          </p:cNvPicPr>
          <p:nvPr/>
        </p:nvPicPr>
        <p:blipFill>
          <a:blip r:embed="rId2"/>
          <a:stretch>
            <a:fillRect/>
          </a:stretch>
        </p:blipFill>
        <p:spPr>
          <a:xfrm>
            <a:off x="609600" y="2590800"/>
            <a:ext cx="2362200" cy="1503218"/>
          </a:xfrm>
          <a:prstGeom prst="rect">
            <a:avLst/>
          </a:prstGeom>
        </p:spPr>
      </p:pic>
      <p:sp>
        <p:nvSpPr>
          <p:cNvPr id="9" name="文本框 8">
            <a:extLst>
              <a:ext uri="{FF2B5EF4-FFF2-40B4-BE49-F238E27FC236}">
                <a16:creationId xmlns:a16="http://schemas.microsoft.com/office/drawing/2014/main" id="{1FBA2FA4-4763-F24F-BE4D-65D84E5B7522}"/>
              </a:ext>
            </a:extLst>
          </p:cNvPr>
          <p:cNvSpPr txBox="1"/>
          <p:nvPr/>
        </p:nvSpPr>
        <p:spPr>
          <a:xfrm>
            <a:off x="1143000" y="4458141"/>
            <a:ext cx="1005403" cy="338554"/>
          </a:xfrm>
          <a:prstGeom prst="rect">
            <a:avLst/>
          </a:prstGeom>
          <a:noFill/>
        </p:spPr>
        <p:txBody>
          <a:bodyPr wrap="none" rtlCol="0">
            <a:spAutoFit/>
          </a:bodyPr>
          <a:lstStyle/>
          <a:p>
            <a:r>
              <a:rPr kumimoji="1" lang="zh-CN" altLang="en-US" dirty="0"/>
              <a:t>指数模型</a:t>
            </a:r>
          </a:p>
        </p:txBody>
      </p:sp>
      <p:pic>
        <p:nvPicPr>
          <p:cNvPr id="10" name="图片 9">
            <a:extLst>
              <a:ext uri="{FF2B5EF4-FFF2-40B4-BE49-F238E27FC236}">
                <a16:creationId xmlns:a16="http://schemas.microsoft.com/office/drawing/2014/main" id="{C3062211-BF5F-984A-B647-2B91AC7FF705}"/>
              </a:ext>
            </a:extLst>
          </p:cNvPr>
          <p:cNvPicPr>
            <a:picLocks noChangeAspect="1"/>
          </p:cNvPicPr>
          <p:nvPr/>
        </p:nvPicPr>
        <p:blipFill>
          <a:blip r:embed="rId3"/>
          <a:stretch>
            <a:fillRect/>
          </a:stretch>
        </p:blipFill>
        <p:spPr>
          <a:xfrm>
            <a:off x="3369627" y="2590800"/>
            <a:ext cx="2404745" cy="1810523"/>
          </a:xfrm>
          <a:prstGeom prst="rect">
            <a:avLst/>
          </a:prstGeom>
        </p:spPr>
      </p:pic>
      <p:sp>
        <p:nvSpPr>
          <p:cNvPr id="11" name="文本框 10">
            <a:extLst>
              <a:ext uri="{FF2B5EF4-FFF2-40B4-BE49-F238E27FC236}">
                <a16:creationId xmlns:a16="http://schemas.microsoft.com/office/drawing/2014/main" id="{CCBA60B1-4D04-3747-B869-C009D0290093}"/>
              </a:ext>
            </a:extLst>
          </p:cNvPr>
          <p:cNvSpPr txBox="1"/>
          <p:nvPr/>
        </p:nvSpPr>
        <p:spPr>
          <a:xfrm>
            <a:off x="4031198" y="4475058"/>
            <a:ext cx="1005403" cy="338554"/>
          </a:xfrm>
          <a:prstGeom prst="rect">
            <a:avLst/>
          </a:prstGeom>
          <a:noFill/>
        </p:spPr>
        <p:txBody>
          <a:bodyPr wrap="none" rtlCol="0">
            <a:spAutoFit/>
          </a:bodyPr>
          <a:lstStyle/>
          <a:p>
            <a:r>
              <a:rPr kumimoji="1" lang="zh-CN" altLang="en-US" dirty="0"/>
              <a:t>理想模型</a:t>
            </a:r>
          </a:p>
        </p:txBody>
      </p:sp>
      <p:pic>
        <p:nvPicPr>
          <p:cNvPr id="12" name="图片 11">
            <a:extLst>
              <a:ext uri="{FF2B5EF4-FFF2-40B4-BE49-F238E27FC236}">
                <a16:creationId xmlns:a16="http://schemas.microsoft.com/office/drawing/2014/main" id="{0A10C397-EB92-7E4A-B4B0-FDD79B073B89}"/>
              </a:ext>
            </a:extLst>
          </p:cNvPr>
          <p:cNvPicPr>
            <a:picLocks noChangeAspect="1"/>
          </p:cNvPicPr>
          <p:nvPr/>
        </p:nvPicPr>
        <p:blipFill>
          <a:blip r:embed="rId4"/>
          <a:stretch>
            <a:fillRect/>
          </a:stretch>
        </p:blipFill>
        <p:spPr>
          <a:xfrm>
            <a:off x="6426337" y="1948329"/>
            <a:ext cx="2461659" cy="2530862"/>
          </a:xfrm>
          <a:prstGeom prst="rect">
            <a:avLst/>
          </a:prstGeom>
        </p:spPr>
      </p:pic>
      <p:sp>
        <p:nvSpPr>
          <p:cNvPr id="13" name="文本框 12">
            <a:extLst>
              <a:ext uri="{FF2B5EF4-FFF2-40B4-BE49-F238E27FC236}">
                <a16:creationId xmlns:a16="http://schemas.microsoft.com/office/drawing/2014/main" id="{47B4B448-7C8D-3C46-B754-D5E94DD9CC95}"/>
              </a:ext>
            </a:extLst>
          </p:cNvPr>
          <p:cNvSpPr txBox="1"/>
          <p:nvPr/>
        </p:nvSpPr>
        <p:spPr>
          <a:xfrm>
            <a:off x="6998185" y="4475058"/>
            <a:ext cx="1210588" cy="338554"/>
          </a:xfrm>
          <a:prstGeom prst="rect">
            <a:avLst/>
          </a:prstGeom>
          <a:noFill/>
        </p:spPr>
        <p:txBody>
          <a:bodyPr wrap="none" rtlCol="0">
            <a:spAutoFit/>
          </a:bodyPr>
          <a:lstStyle/>
          <a:p>
            <a:r>
              <a:rPr kumimoji="1" lang="zh-CN" altLang="en-US" dirty="0"/>
              <a:t>恒压降模型</a:t>
            </a:r>
          </a:p>
        </p:txBody>
      </p:sp>
      <p:pic>
        <p:nvPicPr>
          <p:cNvPr id="14" name="图片 13">
            <a:extLst>
              <a:ext uri="{FF2B5EF4-FFF2-40B4-BE49-F238E27FC236}">
                <a16:creationId xmlns:a16="http://schemas.microsoft.com/office/drawing/2014/main" id="{C47316F3-17E9-D14C-BEFF-C4681E992C9F}"/>
              </a:ext>
            </a:extLst>
          </p:cNvPr>
          <p:cNvPicPr>
            <a:picLocks noChangeAspect="1"/>
          </p:cNvPicPr>
          <p:nvPr/>
        </p:nvPicPr>
        <p:blipFill>
          <a:blip r:embed="rId5"/>
          <a:stretch>
            <a:fillRect/>
          </a:stretch>
        </p:blipFill>
        <p:spPr>
          <a:xfrm>
            <a:off x="7165329" y="5506571"/>
            <a:ext cx="876300" cy="698500"/>
          </a:xfrm>
          <a:prstGeom prst="rect">
            <a:avLst/>
          </a:prstGeom>
        </p:spPr>
      </p:pic>
      <p:sp>
        <p:nvSpPr>
          <p:cNvPr id="15" name="文本框 14">
            <a:extLst>
              <a:ext uri="{FF2B5EF4-FFF2-40B4-BE49-F238E27FC236}">
                <a16:creationId xmlns:a16="http://schemas.microsoft.com/office/drawing/2014/main" id="{654F2BCA-2AC0-E344-AE48-4D64E9629E30}"/>
              </a:ext>
            </a:extLst>
          </p:cNvPr>
          <p:cNvSpPr txBox="1"/>
          <p:nvPr/>
        </p:nvSpPr>
        <p:spPr>
          <a:xfrm>
            <a:off x="5191295" y="5686544"/>
            <a:ext cx="1826141" cy="338554"/>
          </a:xfrm>
          <a:prstGeom prst="rect">
            <a:avLst/>
          </a:prstGeom>
          <a:noFill/>
        </p:spPr>
        <p:txBody>
          <a:bodyPr wrap="none" rtlCol="0">
            <a:spAutoFit/>
          </a:bodyPr>
          <a:lstStyle/>
          <a:p>
            <a:r>
              <a:rPr kumimoji="1" lang="zh-CN" altLang="en-US" dirty="0"/>
              <a:t>小信号模型：电阻</a:t>
            </a:r>
          </a:p>
        </p:txBody>
      </p:sp>
      <p:sp>
        <p:nvSpPr>
          <p:cNvPr id="16" name="灯片编号占位符 1">
            <a:extLst>
              <a:ext uri="{FF2B5EF4-FFF2-40B4-BE49-F238E27FC236}">
                <a16:creationId xmlns:a16="http://schemas.microsoft.com/office/drawing/2014/main" id="{4D5F5EA1-C06B-E248-A659-B310FBA6E86A}"/>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85</a:t>
            </a:fld>
            <a:endParaRPr lang="en-US" altLang="zh-CN" dirty="0"/>
          </a:p>
        </p:txBody>
      </p:sp>
    </p:spTree>
    <p:extLst>
      <p:ext uri="{BB962C8B-B14F-4D97-AF65-F5344CB8AC3E}">
        <p14:creationId xmlns:p14="http://schemas.microsoft.com/office/powerpoint/2010/main" val="32597869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C65FC8-7A99-FB46-A60D-6720DF26E8DF}"/>
              </a:ext>
            </a:extLst>
          </p:cNvPr>
          <p:cNvSpPr>
            <a:spLocks noGrp="1"/>
          </p:cNvSpPr>
          <p:nvPr>
            <p:ph type="title"/>
          </p:nvPr>
        </p:nvSpPr>
        <p:spPr/>
        <p:txBody>
          <a:bodyPr/>
          <a:lstStyle/>
          <a:p>
            <a:r>
              <a:rPr kumimoji="1" lang="zh-CN" altLang="en-US" dirty="0"/>
              <a:t>小结</a:t>
            </a:r>
          </a:p>
        </p:txBody>
      </p:sp>
      <p:sp>
        <p:nvSpPr>
          <p:cNvPr id="7" name="内容占位符 6">
            <a:extLst>
              <a:ext uri="{FF2B5EF4-FFF2-40B4-BE49-F238E27FC236}">
                <a16:creationId xmlns:a16="http://schemas.microsoft.com/office/drawing/2014/main" id="{617946BA-BDFD-E943-AE3C-EEADF87330BC}"/>
              </a:ext>
            </a:extLst>
          </p:cNvPr>
          <p:cNvSpPr>
            <a:spLocks noGrp="1"/>
          </p:cNvSpPr>
          <p:nvPr>
            <p:ph idx="1"/>
          </p:nvPr>
        </p:nvSpPr>
        <p:spPr/>
        <p:txBody>
          <a:bodyPr/>
          <a:lstStyle/>
          <a:p>
            <a:r>
              <a:rPr kumimoji="1" lang="zh-CN" altLang="en-US" sz="2000" dirty="0"/>
              <a:t>二极管电路的分析方法： 假设</a:t>
            </a:r>
            <a:r>
              <a:rPr kumimoji="1" lang="en-US" altLang="zh-CN" sz="2000" dirty="0"/>
              <a:t>——</a:t>
            </a:r>
            <a:r>
              <a:rPr kumimoji="1" lang="zh-CN" altLang="en-US" sz="2000" dirty="0"/>
              <a:t>分析</a:t>
            </a:r>
            <a:r>
              <a:rPr kumimoji="1" lang="en-US" altLang="zh-CN" sz="2000" dirty="0"/>
              <a:t>——</a:t>
            </a:r>
            <a:r>
              <a:rPr kumimoji="1" lang="zh-CN" altLang="en-US" sz="2000" dirty="0"/>
              <a:t>验证</a:t>
            </a:r>
            <a:endParaRPr kumimoji="1" lang="en-US" altLang="zh-CN" sz="2000" dirty="0"/>
          </a:p>
          <a:p>
            <a:endParaRPr kumimoji="1" lang="en-US" altLang="zh-CN" sz="2000" dirty="0"/>
          </a:p>
          <a:p>
            <a:r>
              <a:rPr kumimoji="1" lang="zh-CN" altLang="en-US" sz="2000" dirty="0"/>
              <a:t>会画二极管电路的 </a:t>
            </a:r>
            <a:r>
              <a:rPr kumimoji="1" lang="en" altLang="zh-CN" sz="2000" dirty="0"/>
              <a:t>①I/V</a:t>
            </a:r>
            <a:r>
              <a:rPr kumimoji="1" lang="zh-CN" altLang="en" sz="2000" dirty="0"/>
              <a:t>；②</a:t>
            </a:r>
            <a:r>
              <a:rPr kumimoji="1" lang="zh-CN" altLang="en-US" sz="2000" dirty="0"/>
              <a:t>输入输出；③时域图</a:t>
            </a:r>
            <a:endParaRPr kumimoji="1" lang="en-US" altLang="zh-CN" sz="2000" dirty="0"/>
          </a:p>
          <a:p>
            <a:endParaRPr kumimoji="1" lang="en-US" altLang="zh-CN" sz="2000" dirty="0"/>
          </a:p>
          <a:p>
            <a:r>
              <a:rPr kumimoji="1" lang="zh-CN" altLang="en-US" sz="2000" dirty="0"/>
              <a:t>熟悉 </a:t>
            </a:r>
            <a:r>
              <a:rPr kumimoji="1" lang="en-US" altLang="zh-CN" sz="2000" dirty="0"/>
              <a:t>AC-DC</a:t>
            </a:r>
            <a:r>
              <a:rPr kumimoji="1" lang="zh-CN" altLang="en-US" sz="2000" dirty="0"/>
              <a:t> 各部分功能电路</a:t>
            </a:r>
            <a:endParaRPr kumimoji="1" lang="en-US" altLang="zh-CN" sz="2000" dirty="0"/>
          </a:p>
          <a:p>
            <a:endParaRPr kumimoji="1" lang="en-US" altLang="zh-CN" sz="2000" dirty="0"/>
          </a:p>
          <a:p>
            <a:endParaRPr kumimoji="1" lang="en-US" altLang="zh-CN" sz="2000" dirty="0"/>
          </a:p>
          <a:p>
            <a:endParaRPr kumimoji="1" lang="en-US" altLang="zh-CN" sz="2000" dirty="0"/>
          </a:p>
          <a:p>
            <a:endParaRPr kumimoji="1" lang="en-US" altLang="zh-CN" sz="2000" dirty="0"/>
          </a:p>
          <a:p>
            <a:endParaRPr kumimoji="1" lang="en-US" altLang="zh-CN" sz="2000" dirty="0"/>
          </a:p>
          <a:p>
            <a:endParaRPr kumimoji="1" lang="en-US" altLang="zh-CN" sz="2000" dirty="0"/>
          </a:p>
          <a:p>
            <a:endParaRPr kumimoji="1" lang="en-US" altLang="zh-CN" sz="2000" dirty="0"/>
          </a:p>
          <a:p>
            <a:endParaRPr kumimoji="1" lang="en-US" altLang="zh-CN" sz="2000" dirty="0"/>
          </a:p>
        </p:txBody>
      </p:sp>
      <p:pic>
        <p:nvPicPr>
          <p:cNvPr id="14" name="图片 13">
            <a:extLst>
              <a:ext uri="{FF2B5EF4-FFF2-40B4-BE49-F238E27FC236}">
                <a16:creationId xmlns:a16="http://schemas.microsoft.com/office/drawing/2014/main" id="{8C41D613-E59B-9049-A293-23F608880934}"/>
              </a:ext>
            </a:extLst>
          </p:cNvPr>
          <p:cNvPicPr>
            <a:picLocks noChangeAspect="1"/>
          </p:cNvPicPr>
          <p:nvPr/>
        </p:nvPicPr>
        <p:blipFill>
          <a:blip r:embed="rId2"/>
          <a:stretch>
            <a:fillRect/>
          </a:stretch>
        </p:blipFill>
        <p:spPr>
          <a:xfrm>
            <a:off x="872691" y="4076700"/>
            <a:ext cx="7467600" cy="2533650"/>
          </a:xfrm>
          <a:prstGeom prst="rect">
            <a:avLst/>
          </a:prstGeom>
        </p:spPr>
      </p:pic>
    </p:spTree>
    <p:extLst>
      <p:ext uri="{BB962C8B-B14F-4D97-AF65-F5344CB8AC3E}">
        <p14:creationId xmlns:p14="http://schemas.microsoft.com/office/powerpoint/2010/main" val="33113480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标题 1">
            <a:extLst>
              <a:ext uri="{FF2B5EF4-FFF2-40B4-BE49-F238E27FC236}">
                <a16:creationId xmlns:a16="http://schemas.microsoft.com/office/drawing/2014/main" id="{8A6C2F2D-289A-5A49-9EF4-929C9C62B3EB}"/>
              </a:ext>
            </a:extLst>
          </p:cNvPr>
          <p:cNvSpPr>
            <a:spLocks noGrp="1"/>
          </p:cNvSpPr>
          <p:nvPr>
            <p:ph type="title"/>
          </p:nvPr>
        </p:nvSpPr>
        <p:spPr/>
        <p:txBody>
          <a:bodyPr/>
          <a:lstStyle/>
          <a:p>
            <a:r>
              <a:rPr lang="zh-CN" altLang="en-US">
                <a:ea typeface="宋体" panose="02010600030101010101" pitchFamily="2" charset="-122"/>
              </a:rPr>
              <a:t>作业</a:t>
            </a:r>
          </a:p>
        </p:txBody>
      </p:sp>
      <p:pic>
        <p:nvPicPr>
          <p:cNvPr id="148483" name="图片 5">
            <a:extLst>
              <a:ext uri="{FF2B5EF4-FFF2-40B4-BE49-F238E27FC236}">
                <a16:creationId xmlns:a16="http://schemas.microsoft.com/office/drawing/2014/main" id="{E3019DB4-DFD2-194F-94D0-EB86090324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8350" y="228600"/>
            <a:ext cx="431800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484" name="图片 6">
            <a:extLst>
              <a:ext uri="{FF2B5EF4-FFF2-40B4-BE49-F238E27FC236}">
                <a16:creationId xmlns:a16="http://schemas.microsoft.com/office/drawing/2014/main" id="{1184E51C-2ECD-734C-8967-C5AD02A985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981200"/>
            <a:ext cx="7378700"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4C02913-11A9-5140-B59C-CBA7F6F7B03E}"/>
                  </a:ext>
                </a:extLst>
              </p:cNvPr>
              <p:cNvSpPr txBox="1"/>
              <p:nvPr/>
            </p:nvSpPr>
            <p:spPr>
              <a:xfrm>
                <a:off x="6553200" y="1319303"/>
                <a:ext cx="1158009" cy="2569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altLang="zh-CN" b="0" i="1" smtClean="0">
                              <a:latin typeface="Cambria Math" panose="02040503050406030204" pitchFamily="18" charset="0"/>
                            </a:rPr>
                            <m:t>𝑉</m:t>
                          </m:r>
                        </m:e>
                        <m:sub>
                          <m:r>
                            <a:rPr lang="en-US" altLang="zh-CN" b="0" i="1" smtClean="0">
                              <a:latin typeface="Cambria Math" panose="02040503050406030204" pitchFamily="18" charset="0"/>
                            </a:rPr>
                            <m:t>𝐷</m:t>
                          </m:r>
                          <m:r>
                            <a:rPr lang="en-US" altLang="zh-CN" b="0" i="1" smtClean="0">
                              <a:latin typeface="Cambria Math" panose="02040503050406030204" pitchFamily="18" charset="0"/>
                            </a:rPr>
                            <m:t>,</m:t>
                          </m:r>
                          <m:r>
                            <a:rPr lang="en-US" altLang="zh-CN" b="0" i="1" smtClean="0">
                              <a:latin typeface="Cambria Math" panose="02040503050406030204" pitchFamily="18" charset="0"/>
                            </a:rPr>
                            <m:t>𝑜𝑛</m:t>
                          </m:r>
                        </m:sub>
                      </m:sSub>
                      <m:r>
                        <a:rPr lang="en-US" altLang="zh-CN" b="0" i="1" smtClean="0">
                          <a:latin typeface="Cambria Math" panose="02040503050406030204" pitchFamily="18" charset="0"/>
                        </a:rPr>
                        <m:t>=0.8</m:t>
                      </m:r>
                      <m:r>
                        <a:rPr lang="en-US" altLang="zh-CN" b="0" i="1" smtClean="0">
                          <a:latin typeface="Cambria Math" panose="02040503050406030204" pitchFamily="18" charset="0"/>
                        </a:rPr>
                        <m:t>𝑉</m:t>
                      </m:r>
                    </m:oMath>
                  </m:oMathPara>
                </a14:m>
                <a:endParaRPr lang="en-US" dirty="0"/>
              </a:p>
            </p:txBody>
          </p:sp>
        </mc:Choice>
        <mc:Fallback xmlns="">
          <p:sp>
            <p:nvSpPr>
              <p:cNvPr id="2" name="TextBox 1">
                <a:extLst>
                  <a:ext uri="{FF2B5EF4-FFF2-40B4-BE49-F238E27FC236}">
                    <a16:creationId xmlns:a16="http://schemas.microsoft.com/office/drawing/2014/main" id="{04C02913-11A9-5140-B59C-CBA7F6F7B03E}"/>
                  </a:ext>
                </a:extLst>
              </p:cNvPr>
              <p:cNvSpPr txBox="1">
                <a:spLocks noRot="1" noChangeAspect="1" noMove="1" noResize="1" noEditPoints="1" noAdjustHandles="1" noChangeArrowheads="1" noChangeShapeType="1" noTextEdit="1"/>
              </p:cNvSpPr>
              <p:nvPr/>
            </p:nvSpPr>
            <p:spPr>
              <a:xfrm>
                <a:off x="6553200" y="1319303"/>
                <a:ext cx="1158009" cy="256993"/>
              </a:xfrm>
              <a:prstGeom prst="rect">
                <a:avLst/>
              </a:prstGeom>
              <a:blipFill>
                <a:blip r:embed="rId4"/>
                <a:stretch>
                  <a:fillRect l="-4396" r="-3297" b="-9524"/>
                </a:stretch>
              </a:blipFill>
            </p:spPr>
            <p:txBody>
              <a:bodyPr/>
              <a:lstStyle/>
              <a:p>
                <a:r>
                  <a:rPr lang="en-US">
                    <a:noFill/>
                  </a:rPr>
                  <a:t> </a:t>
                </a:r>
              </a:p>
            </p:txBody>
          </p:sp>
        </mc:Fallback>
      </mc:AlternateContent>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C7D01FD-7746-9B45-BBF8-1E6A1EEE3B05}"/>
              </a:ext>
            </a:extLst>
          </p:cNvPr>
          <p:cNvPicPr>
            <a:picLocks noChangeAspect="1"/>
          </p:cNvPicPr>
          <p:nvPr/>
        </p:nvPicPr>
        <p:blipFill>
          <a:blip r:embed="rId2"/>
          <a:stretch>
            <a:fillRect/>
          </a:stretch>
        </p:blipFill>
        <p:spPr>
          <a:xfrm>
            <a:off x="152400" y="228600"/>
            <a:ext cx="4368800" cy="5918200"/>
          </a:xfrm>
          <a:prstGeom prst="rect">
            <a:avLst/>
          </a:prstGeom>
        </p:spPr>
      </p:pic>
      <p:sp>
        <p:nvSpPr>
          <p:cNvPr id="7" name="TextBox 6">
            <a:extLst>
              <a:ext uri="{FF2B5EF4-FFF2-40B4-BE49-F238E27FC236}">
                <a16:creationId xmlns:a16="http://schemas.microsoft.com/office/drawing/2014/main" id="{3DD0DA62-E9CF-9146-99E4-AD015DB78F33}"/>
              </a:ext>
            </a:extLst>
          </p:cNvPr>
          <p:cNvSpPr txBox="1"/>
          <p:nvPr/>
        </p:nvSpPr>
        <p:spPr>
          <a:xfrm>
            <a:off x="3962400" y="762000"/>
            <a:ext cx="288862" cy="338554"/>
          </a:xfrm>
          <a:prstGeom prst="rect">
            <a:avLst/>
          </a:prstGeom>
          <a:solidFill>
            <a:schemeClr val="bg1"/>
          </a:solidFill>
        </p:spPr>
        <p:txBody>
          <a:bodyPr wrap="none" rtlCol="0">
            <a:spAutoFit/>
          </a:bodyPr>
          <a:lstStyle/>
          <a:p>
            <a:r>
              <a:rPr lang="en-US" altLang="zh-CN" dirty="0"/>
              <a:t>1</a:t>
            </a:r>
            <a:endParaRPr lang="en-US" dirty="0"/>
          </a:p>
        </p:txBody>
      </p:sp>
      <p:pic>
        <p:nvPicPr>
          <p:cNvPr id="8" name="Picture 7">
            <a:extLst>
              <a:ext uri="{FF2B5EF4-FFF2-40B4-BE49-F238E27FC236}">
                <a16:creationId xmlns:a16="http://schemas.microsoft.com/office/drawing/2014/main" id="{61B9A8AA-D52A-8848-A2BC-36ED65252C20}"/>
              </a:ext>
            </a:extLst>
          </p:cNvPr>
          <p:cNvPicPr>
            <a:picLocks noChangeAspect="1"/>
          </p:cNvPicPr>
          <p:nvPr/>
        </p:nvPicPr>
        <p:blipFill>
          <a:blip r:embed="rId3"/>
          <a:stretch>
            <a:fillRect/>
          </a:stretch>
        </p:blipFill>
        <p:spPr>
          <a:xfrm>
            <a:off x="4876800" y="1138738"/>
            <a:ext cx="3826986" cy="4097923"/>
          </a:xfrm>
          <a:prstGeom prst="rect">
            <a:avLst/>
          </a:prstGeom>
        </p:spPr>
      </p:pic>
    </p:spTree>
    <p:extLst>
      <p:ext uri="{BB962C8B-B14F-4D97-AF65-F5344CB8AC3E}">
        <p14:creationId xmlns:p14="http://schemas.microsoft.com/office/powerpoint/2010/main" val="30173284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DE2D4F1-58D5-2B43-8F1B-FEDAC67B65A7}"/>
              </a:ext>
            </a:extLst>
          </p:cNvPr>
          <p:cNvPicPr>
            <a:picLocks noChangeAspect="1"/>
          </p:cNvPicPr>
          <p:nvPr/>
        </p:nvPicPr>
        <p:blipFill>
          <a:blip r:embed="rId2"/>
          <a:stretch>
            <a:fillRect/>
          </a:stretch>
        </p:blipFill>
        <p:spPr>
          <a:xfrm>
            <a:off x="0" y="152400"/>
            <a:ext cx="4539088" cy="6019800"/>
          </a:xfrm>
          <a:prstGeom prst="rect">
            <a:avLst/>
          </a:prstGeom>
        </p:spPr>
      </p:pic>
      <p:pic>
        <p:nvPicPr>
          <p:cNvPr id="7" name="Picture 6">
            <a:extLst>
              <a:ext uri="{FF2B5EF4-FFF2-40B4-BE49-F238E27FC236}">
                <a16:creationId xmlns:a16="http://schemas.microsoft.com/office/drawing/2014/main" id="{90DA1239-E9DD-414F-99FF-48C31C57B1F8}"/>
              </a:ext>
            </a:extLst>
          </p:cNvPr>
          <p:cNvPicPr>
            <a:picLocks noChangeAspect="1"/>
          </p:cNvPicPr>
          <p:nvPr/>
        </p:nvPicPr>
        <p:blipFill>
          <a:blip r:embed="rId3"/>
          <a:stretch>
            <a:fillRect/>
          </a:stretch>
        </p:blipFill>
        <p:spPr>
          <a:xfrm>
            <a:off x="4539088" y="762000"/>
            <a:ext cx="4200207" cy="4966034"/>
          </a:xfrm>
          <a:prstGeom prst="rect">
            <a:avLst/>
          </a:prstGeom>
        </p:spPr>
      </p:pic>
    </p:spTree>
    <p:extLst>
      <p:ext uri="{BB962C8B-B14F-4D97-AF65-F5344CB8AC3E}">
        <p14:creationId xmlns:p14="http://schemas.microsoft.com/office/powerpoint/2010/main" val="3170406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6309C20-C24A-2D41-A891-BDDAE9D74C4D}"/>
              </a:ext>
            </a:extLst>
          </p:cNvPr>
          <p:cNvPicPr>
            <a:picLocks noChangeAspect="1"/>
          </p:cNvPicPr>
          <p:nvPr/>
        </p:nvPicPr>
        <p:blipFill>
          <a:blip r:embed="rId2"/>
          <a:stretch>
            <a:fillRect/>
          </a:stretch>
        </p:blipFill>
        <p:spPr>
          <a:xfrm>
            <a:off x="0" y="13855"/>
            <a:ext cx="9144000" cy="5184625"/>
          </a:xfrm>
          <a:prstGeom prst="rect">
            <a:avLst/>
          </a:prstGeom>
        </p:spPr>
      </p:pic>
      <p:sp>
        <p:nvSpPr>
          <p:cNvPr id="7" name="文本框 6">
            <a:extLst>
              <a:ext uri="{FF2B5EF4-FFF2-40B4-BE49-F238E27FC236}">
                <a16:creationId xmlns:a16="http://schemas.microsoft.com/office/drawing/2014/main" id="{AF40D97A-EB24-2644-9182-94D7CB4AB39C}"/>
              </a:ext>
            </a:extLst>
          </p:cNvPr>
          <p:cNvSpPr txBox="1"/>
          <p:nvPr/>
        </p:nvSpPr>
        <p:spPr>
          <a:xfrm>
            <a:off x="3733800" y="2313779"/>
            <a:ext cx="1295400" cy="584775"/>
          </a:xfrm>
          <a:prstGeom prst="rect">
            <a:avLst/>
          </a:prstGeom>
          <a:noFill/>
        </p:spPr>
        <p:txBody>
          <a:bodyPr wrap="square" rtlCol="0">
            <a:spAutoFit/>
          </a:bodyPr>
          <a:lstStyle/>
          <a:p>
            <a:r>
              <a:rPr kumimoji="1" lang="zh-CN" altLang="en-US" dirty="0">
                <a:solidFill>
                  <a:srgbClr val="C00000"/>
                </a:solidFill>
              </a:rPr>
              <a:t>大于</a:t>
            </a:r>
            <a:r>
              <a:rPr kumimoji="1" lang="en-US" altLang="zh-CN" dirty="0">
                <a:solidFill>
                  <a:srgbClr val="C00000"/>
                </a:solidFill>
              </a:rPr>
              <a:t>12V</a:t>
            </a:r>
            <a:r>
              <a:rPr kumimoji="1" lang="zh-CN" altLang="en-US" dirty="0">
                <a:solidFill>
                  <a:srgbClr val="C00000"/>
                </a:solidFill>
              </a:rPr>
              <a:t>时二极管导通</a:t>
            </a:r>
          </a:p>
        </p:txBody>
      </p:sp>
      <p:pic>
        <p:nvPicPr>
          <p:cNvPr id="8" name="图片 7">
            <a:extLst>
              <a:ext uri="{FF2B5EF4-FFF2-40B4-BE49-F238E27FC236}">
                <a16:creationId xmlns:a16="http://schemas.microsoft.com/office/drawing/2014/main" id="{74C60AFA-4E39-E140-83E6-3A9033AC9479}"/>
              </a:ext>
            </a:extLst>
          </p:cNvPr>
          <p:cNvPicPr>
            <a:picLocks noChangeAspect="1"/>
          </p:cNvPicPr>
          <p:nvPr/>
        </p:nvPicPr>
        <p:blipFill>
          <a:blip r:embed="rId3"/>
          <a:stretch>
            <a:fillRect/>
          </a:stretch>
        </p:blipFill>
        <p:spPr>
          <a:xfrm>
            <a:off x="685776" y="5319127"/>
            <a:ext cx="1320800" cy="368300"/>
          </a:xfrm>
          <a:prstGeom prst="rect">
            <a:avLst/>
          </a:prstGeom>
        </p:spPr>
      </p:pic>
      <p:sp>
        <p:nvSpPr>
          <p:cNvPr id="9" name="文本框 8">
            <a:extLst>
              <a:ext uri="{FF2B5EF4-FFF2-40B4-BE49-F238E27FC236}">
                <a16:creationId xmlns:a16="http://schemas.microsoft.com/office/drawing/2014/main" id="{A181C475-077E-1543-AC54-80566FBA8FBD}"/>
              </a:ext>
            </a:extLst>
          </p:cNvPr>
          <p:cNvSpPr txBox="1"/>
          <p:nvPr/>
        </p:nvSpPr>
        <p:spPr>
          <a:xfrm>
            <a:off x="228600" y="5334000"/>
            <a:ext cx="457176" cy="338554"/>
          </a:xfrm>
          <a:prstGeom prst="rect">
            <a:avLst/>
          </a:prstGeom>
          <a:noFill/>
        </p:spPr>
        <p:txBody>
          <a:bodyPr wrap="none" rtlCol="0">
            <a:spAutoFit/>
          </a:bodyPr>
          <a:lstStyle/>
          <a:p>
            <a:r>
              <a:rPr kumimoji="1" lang="en-US" altLang="zh-CN" dirty="0"/>
              <a:t>①</a:t>
            </a:r>
            <a:endParaRPr kumimoji="1" lang="zh-CN" altLang="en-US" dirty="0"/>
          </a:p>
        </p:txBody>
      </p:sp>
      <p:pic>
        <p:nvPicPr>
          <p:cNvPr id="10" name="图片 9">
            <a:extLst>
              <a:ext uri="{FF2B5EF4-FFF2-40B4-BE49-F238E27FC236}">
                <a16:creationId xmlns:a16="http://schemas.microsoft.com/office/drawing/2014/main" id="{2AD00D21-FA60-CD48-94B6-540789B486A2}"/>
              </a:ext>
            </a:extLst>
          </p:cNvPr>
          <p:cNvPicPr>
            <a:picLocks noChangeAspect="1"/>
          </p:cNvPicPr>
          <p:nvPr/>
        </p:nvPicPr>
        <p:blipFill>
          <a:blip r:embed="rId4"/>
          <a:stretch>
            <a:fillRect/>
          </a:stretch>
        </p:blipFill>
        <p:spPr>
          <a:xfrm>
            <a:off x="2717824" y="5350877"/>
            <a:ext cx="800100" cy="304800"/>
          </a:xfrm>
          <a:prstGeom prst="rect">
            <a:avLst/>
          </a:prstGeom>
        </p:spPr>
      </p:pic>
      <p:sp>
        <p:nvSpPr>
          <p:cNvPr id="11" name="右箭头 10">
            <a:extLst>
              <a:ext uri="{FF2B5EF4-FFF2-40B4-BE49-F238E27FC236}">
                <a16:creationId xmlns:a16="http://schemas.microsoft.com/office/drawing/2014/main" id="{CCC3106D-FAC4-4A4E-9796-D67B4D6BDBC5}"/>
              </a:ext>
            </a:extLst>
          </p:cNvPr>
          <p:cNvSpPr/>
          <p:nvPr/>
        </p:nvSpPr>
        <p:spPr bwMode="auto">
          <a:xfrm>
            <a:off x="2133600" y="5410200"/>
            <a:ext cx="457200" cy="1524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2" name="文本框 11">
            <a:extLst>
              <a:ext uri="{FF2B5EF4-FFF2-40B4-BE49-F238E27FC236}">
                <a16:creationId xmlns:a16="http://schemas.microsoft.com/office/drawing/2014/main" id="{87F3A7C2-08EF-CB45-A135-F86E39E7B8E8}"/>
              </a:ext>
            </a:extLst>
          </p:cNvPr>
          <p:cNvSpPr txBox="1"/>
          <p:nvPr/>
        </p:nvSpPr>
        <p:spPr>
          <a:xfrm>
            <a:off x="228600" y="5943600"/>
            <a:ext cx="1939955" cy="338554"/>
          </a:xfrm>
          <a:prstGeom prst="rect">
            <a:avLst/>
          </a:prstGeom>
          <a:noFill/>
        </p:spPr>
        <p:txBody>
          <a:bodyPr wrap="none" rtlCol="0">
            <a:spAutoFit/>
          </a:bodyPr>
          <a:lstStyle/>
          <a:p>
            <a:r>
              <a:rPr kumimoji="1" lang="en-US" altLang="zh-CN" dirty="0">
                <a:solidFill>
                  <a:srgbClr val="0432FF"/>
                </a:solidFill>
              </a:rPr>
              <a:t>②</a:t>
            </a:r>
            <a:r>
              <a:rPr kumimoji="1" lang="zh-CN" altLang="en-US" dirty="0"/>
              <a:t> 二极管峰值电流</a:t>
            </a:r>
          </a:p>
        </p:txBody>
      </p:sp>
      <p:pic>
        <p:nvPicPr>
          <p:cNvPr id="13" name="图片 12">
            <a:extLst>
              <a:ext uri="{FF2B5EF4-FFF2-40B4-BE49-F238E27FC236}">
                <a16:creationId xmlns:a16="http://schemas.microsoft.com/office/drawing/2014/main" id="{91901303-ECE0-E541-8976-B7E8621176F0}"/>
              </a:ext>
            </a:extLst>
          </p:cNvPr>
          <p:cNvPicPr>
            <a:picLocks noChangeAspect="1"/>
          </p:cNvPicPr>
          <p:nvPr/>
        </p:nvPicPr>
        <p:blipFill>
          <a:blip r:embed="rId5"/>
          <a:stretch>
            <a:fillRect/>
          </a:stretch>
        </p:blipFill>
        <p:spPr>
          <a:xfrm>
            <a:off x="2254827" y="5971309"/>
            <a:ext cx="2286000" cy="673100"/>
          </a:xfrm>
          <a:prstGeom prst="rect">
            <a:avLst/>
          </a:prstGeom>
        </p:spPr>
      </p:pic>
      <p:sp>
        <p:nvSpPr>
          <p:cNvPr id="14" name="文本框 13">
            <a:extLst>
              <a:ext uri="{FF2B5EF4-FFF2-40B4-BE49-F238E27FC236}">
                <a16:creationId xmlns:a16="http://schemas.microsoft.com/office/drawing/2014/main" id="{EF19861B-19A6-D941-A0C8-3FE378B900C8}"/>
              </a:ext>
            </a:extLst>
          </p:cNvPr>
          <p:cNvSpPr txBox="1"/>
          <p:nvPr/>
        </p:nvSpPr>
        <p:spPr>
          <a:xfrm>
            <a:off x="5029200" y="5334000"/>
            <a:ext cx="2350323" cy="338554"/>
          </a:xfrm>
          <a:prstGeom prst="rect">
            <a:avLst/>
          </a:prstGeom>
          <a:noFill/>
        </p:spPr>
        <p:txBody>
          <a:bodyPr wrap="none" rtlCol="0">
            <a:spAutoFit/>
          </a:bodyPr>
          <a:lstStyle/>
          <a:p>
            <a:r>
              <a:rPr kumimoji="1" lang="en-US" altLang="zh-CN" dirty="0">
                <a:solidFill>
                  <a:srgbClr val="0432FF"/>
                </a:solidFill>
              </a:rPr>
              <a:t>③</a:t>
            </a:r>
            <a:r>
              <a:rPr kumimoji="1" lang="zh-CN" altLang="en-US" dirty="0"/>
              <a:t> 二极管最大反向电压</a:t>
            </a:r>
          </a:p>
        </p:txBody>
      </p:sp>
      <p:sp>
        <p:nvSpPr>
          <p:cNvPr id="15" name="文本框 14">
            <a:extLst>
              <a:ext uri="{FF2B5EF4-FFF2-40B4-BE49-F238E27FC236}">
                <a16:creationId xmlns:a16="http://schemas.microsoft.com/office/drawing/2014/main" id="{FF574AD9-D79E-7D4F-BDEB-1334746652E6}"/>
              </a:ext>
            </a:extLst>
          </p:cNvPr>
          <p:cNvSpPr txBox="1"/>
          <p:nvPr/>
        </p:nvSpPr>
        <p:spPr>
          <a:xfrm>
            <a:off x="5105400" y="3259723"/>
            <a:ext cx="457176" cy="338554"/>
          </a:xfrm>
          <a:prstGeom prst="rect">
            <a:avLst/>
          </a:prstGeom>
          <a:noFill/>
        </p:spPr>
        <p:txBody>
          <a:bodyPr wrap="none" rtlCol="0">
            <a:spAutoFit/>
          </a:bodyPr>
          <a:lstStyle/>
          <a:p>
            <a:r>
              <a:rPr kumimoji="1" lang="en-US" altLang="zh-CN" dirty="0">
                <a:solidFill>
                  <a:srgbClr val="0432FF"/>
                </a:solidFill>
              </a:rPr>
              <a:t>②</a:t>
            </a:r>
            <a:endParaRPr kumimoji="1" lang="zh-CN" altLang="en-US" dirty="0">
              <a:solidFill>
                <a:srgbClr val="0432FF"/>
              </a:solidFill>
            </a:endParaRPr>
          </a:p>
        </p:txBody>
      </p:sp>
      <p:sp>
        <p:nvSpPr>
          <p:cNvPr id="16" name="文本框 15">
            <a:extLst>
              <a:ext uri="{FF2B5EF4-FFF2-40B4-BE49-F238E27FC236}">
                <a16:creationId xmlns:a16="http://schemas.microsoft.com/office/drawing/2014/main" id="{A4CDB872-1498-774F-A8B6-2C8902DD85EF}"/>
              </a:ext>
            </a:extLst>
          </p:cNvPr>
          <p:cNvSpPr txBox="1"/>
          <p:nvPr/>
        </p:nvSpPr>
        <p:spPr>
          <a:xfrm>
            <a:off x="6248400" y="4343400"/>
            <a:ext cx="470000" cy="338554"/>
          </a:xfrm>
          <a:prstGeom prst="rect">
            <a:avLst/>
          </a:prstGeom>
          <a:noFill/>
        </p:spPr>
        <p:txBody>
          <a:bodyPr wrap="none" rtlCol="0">
            <a:spAutoFit/>
          </a:bodyPr>
          <a:lstStyle/>
          <a:p>
            <a:r>
              <a:rPr kumimoji="1" lang="en-US" altLang="zh-CN" dirty="0">
                <a:solidFill>
                  <a:srgbClr val="0432FF"/>
                </a:solidFill>
              </a:rPr>
              <a:t>③</a:t>
            </a:r>
            <a:endParaRPr kumimoji="1" lang="zh-CN" altLang="en-US" dirty="0">
              <a:solidFill>
                <a:srgbClr val="0432FF"/>
              </a:solidFill>
            </a:endParaRPr>
          </a:p>
        </p:txBody>
      </p:sp>
      <p:pic>
        <p:nvPicPr>
          <p:cNvPr id="17" name="图片 16">
            <a:extLst>
              <a:ext uri="{FF2B5EF4-FFF2-40B4-BE49-F238E27FC236}">
                <a16:creationId xmlns:a16="http://schemas.microsoft.com/office/drawing/2014/main" id="{B6CBD048-37AE-DC4A-BD49-F223E24543F5}"/>
              </a:ext>
            </a:extLst>
          </p:cNvPr>
          <p:cNvPicPr>
            <a:picLocks noChangeAspect="1"/>
          </p:cNvPicPr>
          <p:nvPr/>
        </p:nvPicPr>
        <p:blipFill>
          <a:blip r:embed="rId6"/>
          <a:stretch>
            <a:fillRect/>
          </a:stretch>
        </p:blipFill>
        <p:spPr>
          <a:xfrm>
            <a:off x="5455061" y="5759586"/>
            <a:ext cx="1498600" cy="342900"/>
          </a:xfrm>
          <a:prstGeom prst="rect">
            <a:avLst/>
          </a:prstGeom>
        </p:spPr>
      </p:pic>
      <p:sp>
        <p:nvSpPr>
          <p:cNvPr id="18" name="灯片编号占位符 1">
            <a:extLst>
              <a:ext uri="{FF2B5EF4-FFF2-40B4-BE49-F238E27FC236}">
                <a16:creationId xmlns:a16="http://schemas.microsoft.com/office/drawing/2014/main" id="{80E75437-9A5F-E446-A9F3-52D133C8F9B6}"/>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9</a:t>
            </a:fld>
            <a:endParaRPr lang="en-US" altLang="zh-CN" dirty="0"/>
          </a:p>
        </p:txBody>
      </p:sp>
    </p:spTree>
    <p:extLst>
      <p:ext uri="{BB962C8B-B14F-4D97-AF65-F5344CB8AC3E}">
        <p14:creationId xmlns:p14="http://schemas.microsoft.com/office/powerpoint/2010/main" val="2573695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标题 1">
            <a:extLst>
              <a:ext uri="{FF2B5EF4-FFF2-40B4-BE49-F238E27FC236}">
                <a16:creationId xmlns:a16="http://schemas.microsoft.com/office/drawing/2014/main" id="{5A2B6C38-4BC6-114F-A47B-941835E7032F}"/>
              </a:ext>
            </a:extLst>
          </p:cNvPr>
          <p:cNvSpPr>
            <a:spLocks noGrp="1"/>
          </p:cNvSpPr>
          <p:nvPr>
            <p:ph type="title"/>
          </p:nvPr>
        </p:nvSpPr>
        <p:spPr/>
        <p:txBody>
          <a:bodyPr/>
          <a:lstStyle/>
          <a:p>
            <a:endParaRPr lang="zh-CN" altLang="en-US">
              <a:ea typeface="宋体" panose="02010600030101010101" pitchFamily="2" charset="-122"/>
            </a:endParaRPr>
          </a:p>
        </p:txBody>
      </p:sp>
      <p:pic>
        <p:nvPicPr>
          <p:cNvPr id="3" name="图片 2">
            <a:extLst>
              <a:ext uri="{FF2B5EF4-FFF2-40B4-BE49-F238E27FC236}">
                <a16:creationId xmlns:a16="http://schemas.microsoft.com/office/drawing/2014/main" id="{7619FAAB-85B0-0140-8D8C-70D9B8452ACF}"/>
              </a:ext>
            </a:extLst>
          </p:cNvPr>
          <p:cNvPicPr>
            <a:picLocks noChangeAspect="1"/>
          </p:cNvPicPr>
          <p:nvPr/>
        </p:nvPicPr>
        <p:blipFill>
          <a:blip r:embed="rId2"/>
          <a:stretch>
            <a:fillRect/>
          </a:stretch>
        </p:blipFill>
        <p:spPr>
          <a:xfrm>
            <a:off x="0" y="1066800"/>
            <a:ext cx="9144000" cy="867852"/>
          </a:xfrm>
          <a:prstGeom prst="rect">
            <a:avLst/>
          </a:prstGeom>
        </p:spPr>
      </p:pic>
      <p:pic>
        <p:nvPicPr>
          <p:cNvPr id="4" name="图片 3">
            <a:extLst>
              <a:ext uri="{FF2B5EF4-FFF2-40B4-BE49-F238E27FC236}">
                <a16:creationId xmlns:a16="http://schemas.microsoft.com/office/drawing/2014/main" id="{843D0AFF-F554-524C-8ECF-0671F152FA7F}"/>
              </a:ext>
            </a:extLst>
          </p:cNvPr>
          <p:cNvPicPr>
            <a:picLocks noChangeAspect="1"/>
          </p:cNvPicPr>
          <p:nvPr/>
        </p:nvPicPr>
        <p:blipFill>
          <a:blip r:embed="rId3"/>
          <a:stretch>
            <a:fillRect/>
          </a:stretch>
        </p:blipFill>
        <p:spPr>
          <a:xfrm>
            <a:off x="609600" y="2209800"/>
            <a:ext cx="3211263" cy="3819525"/>
          </a:xfrm>
          <a:prstGeom prst="rect">
            <a:avLst/>
          </a:prstGeom>
        </p:spPr>
      </p:pic>
      <p:sp>
        <p:nvSpPr>
          <p:cNvPr id="5" name="文本框 4">
            <a:extLst>
              <a:ext uri="{FF2B5EF4-FFF2-40B4-BE49-F238E27FC236}">
                <a16:creationId xmlns:a16="http://schemas.microsoft.com/office/drawing/2014/main" id="{0AD7A4DC-A1DD-4B40-81B5-28B68F06A3C4}"/>
              </a:ext>
            </a:extLst>
          </p:cNvPr>
          <p:cNvSpPr txBox="1"/>
          <p:nvPr/>
        </p:nvSpPr>
        <p:spPr>
          <a:xfrm>
            <a:off x="4191000" y="1521949"/>
            <a:ext cx="1140056" cy="338554"/>
          </a:xfrm>
          <a:prstGeom prst="rect">
            <a:avLst/>
          </a:prstGeom>
          <a:noFill/>
          <a:ln>
            <a:solidFill>
              <a:srgbClr val="C00000"/>
            </a:solidFill>
          </a:ln>
        </p:spPr>
        <p:txBody>
          <a:bodyPr wrap="none" rtlCol="0">
            <a:spAutoFit/>
          </a:bodyPr>
          <a:lstStyle/>
          <a:p>
            <a:r>
              <a:rPr kumimoji="1" lang="en-US" altLang="zh-CN" dirty="0"/>
              <a:t>V</a:t>
            </a:r>
            <a:r>
              <a:rPr kumimoji="1" lang="en-US" altLang="zh-CN" baseline="-25000" dirty="0"/>
              <a:t>T</a:t>
            </a:r>
            <a:r>
              <a:rPr kumimoji="1" lang="zh-CN" altLang="en-US" baseline="-25000" dirty="0"/>
              <a:t> </a:t>
            </a:r>
            <a:r>
              <a:rPr kumimoji="1" lang="zh-CN" altLang="en-US" dirty="0"/>
              <a:t>取 </a:t>
            </a:r>
            <a:r>
              <a:rPr kumimoji="1" lang="en-US" altLang="zh-CN" dirty="0"/>
              <a:t>25mV</a:t>
            </a:r>
            <a:endParaRPr kumimoji="1" lang="zh-CN" altLang="en-US" dirty="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40160</TotalTime>
  <Words>5214</Words>
  <Application>Microsoft Office PowerPoint</Application>
  <PresentationFormat>全屏显示(4:3)</PresentationFormat>
  <Paragraphs>801</Paragraphs>
  <Slides>90</Slides>
  <Notes>15</Notes>
  <HiddenSlides>0</HiddenSlides>
  <MMClips>0</MMClips>
  <ScaleCrop>false</ScaleCrop>
  <HeadingPairs>
    <vt:vector size="8" baseType="variant">
      <vt:variant>
        <vt:lpstr>已用的字体</vt:lpstr>
      </vt:variant>
      <vt:variant>
        <vt:i4>6</vt:i4>
      </vt:variant>
      <vt:variant>
        <vt:lpstr>主题</vt:lpstr>
      </vt:variant>
      <vt:variant>
        <vt:i4>1</vt:i4>
      </vt:variant>
      <vt:variant>
        <vt:lpstr>嵌入 OLE 服务器</vt:lpstr>
      </vt:variant>
      <vt:variant>
        <vt:i4>1</vt:i4>
      </vt:variant>
      <vt:variant>
        <vt:lpstr>幻灯片标题</vt:lpstr>
      </vt:variant>
      <vt:variant>
        <vt:i4>90</vt:i4>
      </vt:variant>
    </vt:vector>
  </HeadingPairs>
  <TitlesOfParts>
    <vt:vector size="98" baseType="lpstr">
      <vt:lpstr>宋体</vt:lpstr>
      <vt:lpstr>Arial</vt:lpstr>
      <vt:lpstr>Calibri</vt:lpstr>
      <vt:lpstr>Cambria Math</vt:lpstr>
      <vt:lpstr>Times New Roman</vt:lpstr>
      <vt:lpstr>Wingdings</vt:lpstr>
      <vt:lpstr>Default Design</vt:lpstr>
      <vt:lpstr>Equation</vt:lpstr>
      <vt:lpstr>PowerPoint 演示文稿</vt:lpstr>
      <vt:lpstr>Introduction</vt:lpstr>
      <vt:lpstr>Introduction</vt:lpstr>
      <vt:lpstr>二极管电路的分析方法（理想模型、恒压降模型）</vt:lpstr>
      <vt:lpstr>4.1.1. 理想二极管的伏安特性</vt:lpstr>
      <vt:lpstr>4.1.1. Current-Voltage Characteristic</vt:lpstr>
      <vt:lpstr>4.1.2: A Simple Application – The Rectifier</vt:lpstr>
      <vt:lpstr>PowerPoint 演示文稿</vt:lpstr>
      <vt:lpstr>PowerPoint 演示文稿</vt:lpstr>
      <vt:lpstr>4.1.3. Another Application, Diode Logic Gates</vt:lpstr>
      <vt:lpstr>Example 4.2: More Diodes</vt:lpstr>
      <vt:lpstr>Example 4.2: More Diodes</vt:lpstr>
      <vt:lpstr>4.2. PN结二极管的特性</vt:lpstr>
      <vt:lpstr>4.2.1. The Forward-Bias Region正向偏置区域</vt:lpstr>
      <vt:lpstr>4.2.1. The Forward-Bias Region</vt:lpstr>
      <vt:lpstr>4.2.1. The Forward-Bias Region</vt:lpstr>
      <vt:lpstr>4.2.1: The Forward-Bias Region</vt:lpstr>
      <vt:lpstr>PowerPoint 演示文稿</vt:lpstr>
      <vt:lpstr>温度特性</vt:lpstr>
      <vt:lpstr>4.2.2. The Reverse-Bias Region 反向偏置区域</vt:lpstr>
      <vt:lpstr>4.2.2. The Reverse-Bias Region</vt:lpstr>
      <vt:lpstr>4.2.3. The Breakdown Region反向击穿区</vt:lpstr>
      <vt:lpstr>PowerPoint 演示文稿</vt:lpstr>
      <vt:lpstr>4.3. Modeling the Diode Forward Characteristic</vt:lpstr>
      <vt:lpstr>4.3.1. The Exponential Model</vt:lpstr>
      <vt:lpstr>4.3.1. The Exponential Model</vt:lpstr>
      <vt:lpstr>4.3.2. Graphical Analysis Using Exponential Model</vt:lpstr>
      <vt:lpstr>4.3.2. Graphical Analysis Using Exponential Model</vt:lpstr>
      <vt:lpstr>4.3.3. Iterative Analysis Using Exponential Method</vt:lpstr>
      <vt:lpstr>4.3.3. Iterative Analysis Using Exponential Method</vt:lpstr>
      <vt:lpstr>4.3. Modeling the Diode Forward Characteristic</vt:lpstr>
      <vt:lpstr>4.3.5. The Constant Voltage-Drop Model</vt:lpstr>
      <vt:lpstr>4.3.6. Ideal Diode Model</vt:lpstr>
      <vt:lpstr>When to use these models?</vt:lpstr>
      <vt:lpstr>常规电路特性图：①I/V；②输入输出；③时域图</vt:lpstr>
      <vt:lpstr>Input/Output Characteristics</vt:lpstr>
      <vt:lpstr>Input/Output Characteristics with Ideal and Constant-Voltage Models</vt:lpstr>
      <vt:lpstr>Input/Output Characteristics with a Constant-Voltage Model </vt:lpstr>
      <vt:lpstr>Another Constant-Voltage Model Example</vt:lpstr>
      <vt:lpstr>Cell Phone Adapter 手机适配器（稳压器）</vt:lpstr>
      <vt:lpstr>PowerPoint 演示文稿</vt:lpstr>
      <vt:lpstr>PowerPoint 演示文稿</vt:lpstr>
      <vt:lpstr>PowerPoint 演示文稿</vt:lpstr>
      <vt:lpstr>PowerPoint 演示文稿</vt:lpstr>
      <vt:lpstr>PowerPoint 演示文稿</vt:lpstr>
      <vt:lpstr>Adapter Example Revisited</vt:lpstr>
      <vt:lpstr>Simple is Beautiful</vt:lpstr>
      <vt:lpstr>4.4. Operation in the Reverse Breakdown Region – Zener Diodes反向截止区作为稳压器，齐纳二极管</vt:lpstr>
      <vt:lpstr>PowerPoint 演示文稿</vt:lpstr>
      <vt:lpstr>PowerPoint 演示文稿</vt:lpstr>
      <vt:lpstr>PowerPoint 演示文稿</vt:lpstr>
      <vt:lpstr>4.5. Rectifier Circuits 整流电路</vt:lpstr>
      <vt:lpstr>PowerPoint 演示文稿</vt:lpstr>
      <vt:lpstr>4.5.1. The Half-Wave Rectifier 半波整流</vt:lpstr>
      <vt:lpstr>4.5.1. The Half-Wave Rectifier</vt:lpstr>
      <vt:lpstr>4.5.1. The Half-Wave Rectifier</vt:lpstr>
      <vt:lpstr>4.5.2. The Full-Wave Rectifier</vt:lpstr>
      <vt:lpstr>4.5.2. The Full-Wave Rectifier</vt:lpstr>
      <vt:lpstr>4.5.3. The Bridge Rectifier</vt:lpstr>
      <vt:lpstr>PowerPoint 演示文稿</vt:lpstr>
      <vt:lpstr>PowerPoint 演示文稿</vt:lpstr>
      <vt:lpstr>PowerPoint 演示文稿</vt:lpstr>
      <vt:lpstr>4.5.3: The Bridge Rectifier (BR)</vt:lpstr>
      <vt:lpstr>4.5.4. The Rectifier with a Filter Capacitor 滤波电容</vt:lpstr>
      <vt:lpstr>4.5.4. The Rectifier with a Filter Capacitor</vt:lpstr>
      <vt:lpstr>4.5.4. The Rectifier with a Filter Capacitor</vt:lpstr>
      <vt:lpstr>4.5.4. The Rectifier with a Filter Capacitor</vt:lpstr>
      <vt:lpstr>4.5.4. The Rectifier with a Filter Capacitor</vt:lpstr>
      <vt:lpstr>PowerPoint 演示文稿</vt:lpstr>
      <vt:lpstr>PowerPoint 演示文稿</vt:lpstr>
      <vt:lpstr>滤波之后加稳压电路</vt:lpstr>
      <vt:lpstr>Evolution of AC-DC Converter</vt:lpstr>
      <vt:lpstr>Limiting Circuits （限幅电路）</vt:lpstr>
      <vt:lpstr>PowerPoint 演示文稿</vt:lpstr>
      <vt:lpstr>Input/Output Characteristics</vt:lpstr>
      <vt:lpstr>Limiting Circuit Using a Diode:   Positive Cycle Clipping</vt:lpstr>
      <vt:lpstr>Limiting Circuit Using a Diode: Negative Cycle Clipping</vt:lpstr>
      <vt:lpstr>Limiting Circuit Using a Diode: Positive and Negative Cycle Clipping</vt:lpstr>
      <vt:lpstr>General Voltage Limiting Circuit</vt:lpstr>
      <vt:lpstr>Non-idealities in Limiting Circuits</vt:lpstr>
      <vt:lpstr>Capacitive Divider</vt:lpstr>
      <vt:lpstr>钳位电路</vt:lpstr>
      <vt:lpstr>Waveform Shifter:  Peak at 2Vp </vt:lpstr>
      <vt:lpstr>Voltage Doubler 倍压电路</vt:lpstr>
      <vt:lpstr>小结</vt:lpstr>
      <vt:lpstr>小结</vt:lpstr>
      <vt:lpstr>作业</vt:lpstr>
      <vt:lpstr>PowerPoint 演示文稿</vt:lpstr>
      <vt:lpstr>PowerPoint 演示文稿</vt:lpstr>
      <vt:lpstr>PowerPoint 演示文稿</vt:lpstr>
    </vt:vector>
  </TitlesOfParts>
  <Company>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deese</dc:creator>
  <cp:lastModifiedBy>hjin</cp:lastModifiedBy>
  <cp:revision>532</cp:revision>
  <dcterms:created xsi:type="dcterms:W3CDTF">2010-11-05T02:06:37Z</dcterms:created>
  <dcterms:modified xsi:type="dcterms:W3CDTF">2025-10-28T00:26:05Z</dcterms:modified>
</cp:coreProperties>
</file>