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507" r:id="rId2"/>
    <p:sldId id="545" r:id="rId3"/>
    <p:sldId id="510" r:id="rId4"/>
    <p:sldId id="259" r:id="rId5"/>
    <p:sldId id="546" r:id="rId6"/>
    <p:sldId id="261" r:id="rId7"/>
    <p:sldId id="548" r:id="rId8"/>
    <p:sldId id="265" r:id="rId9"/>
    <p:sldId id="547" r:id="rId10"/>
    <p:sldId id="589" r:id="rId11"/>
    <p:sldId id="590" r:id="rId12"/>
    <p:sldId id="549" r:id="rId13"/>
    <p:sldId id="550" r:id="rId14"/>
    <p:sldId id="270" r:id="rId15"/>
    <p:sldId id="272" r:id="rId16"/>
    <p:sldId id="556" r:id="rId17"/>
    <p:sldId id="275" r:id="rId18"/>
    <p:sldId id="271" r:id="rId19"/>
    <p:sldId id="515" r:id="rId20"/>
    <p:sldId id="514" r:id="rId21"/>
    <p:sldId id="278" r:id="rId22"/>
    <p:sldId id="551" r:id="rId23"/>
    <p:sldId id="552" r:id="rId24"/>
    <p:sldId id="553" r:id="rId25"/>
    <p:sldId id="279" r:id="rId26"/>
    <p:sldId id="591" r:id="rId27"/>
    <p:sldId id="555" r:id="rId28"/>
    <p:sldId id="557" r:id="rId29"/>
    <p:sldId id="558" r:id="rId30"/>
    <p:sldId id="559" r:id="rId31"/>
    <p:sldId id="560" r:id="rId32"/>
    <p:sldId id="561" r:id="rId33"/>
    <p:sldId id="562" r:id="rId34"/>
    <p:sldId id="563" r:id="rId35"/>
    <p:sldId id="564" r:id="rId36"/>
    <p:sldId id="565" r:id="rId37"/>
    <p:sldId id="566" r:id="rId38"/>
    <p:sldId id="568" r:id="rId39"/>
    <p:sldId id="569" r:id="rId40"/>
    <p:sldId id="592" r:id="rId41"/>
    <p:sldId id="593" r:id="rId42"/>
    <p:sldId id="567" r:id="rId43"/>
    <p:sldId id="598" r:id="rId44"/>
    <p:sldId id="578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3" autoAdjust="0"/>
    <p:restoredTop sz="91011" autoAdjust="0"/>
  </p:normalViewPr>
  <p:slideViewPr>
    <p:cSldViewPr>
      <p:cViewPr varScale="1">
        <p:scale>
          <a:sx n="80" d="100"/>
          <a:sy n="80" d="100"/>
        </p:scale>
        <p:origin x="145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72E99EE-5971-664B-90F7-904F9DE82DB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EBD9818-E72C-834D-B81A-2AC3AF785FC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D21F0F5-D3C1-2446-8098-9CED36A8A0D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FF701052-34AC-A440-B6BD-513C19716AA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CD7651F6-47E3-D54E-88CB-77766FCBE7B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67B1A503-5D1D-6440-B9F9-9E6F5839E1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6C7056-1B09-B347-A5CA-2480C63C07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179DFA0B-0010-BA4C-9898-61C8245F6E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0A374170-E445-7B4E-86C3-5B03D9FF9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39983CDB-0BF0-E846-9659-71DD874C4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D685D1-8B6E-5440-B6C2-059344810BC8}" type="slidenum">
              <a:rPr lang="en-US" altLang="zh-CN" smtClean="0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D6A4FC0-66F3-7E43-A33E-094743AB52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6D497E88-0BC8-ED44-9B42-2171E46F5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Enhancement mode vs. Depletion Mode devices differ in their Gate voltage characteristics.</a:t>
            </a: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69E874D-D241-BA4B-91F2-02F8EB8A9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474E06-1F8A-604A-BFF2-C2483ED87B61}" type="slidenum">
              <a:rPr lang="en-US" altLang="zh-CN" smtClean="0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00834422-5009-FB4F-87FE-E66622930B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6750AEA3-D9E5-0044-A269-BEAC550FA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81A1B161-1CB6-0848-B25C-F77370F37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D329EE-9170-5A45-8738-6DE0BF2D06DF}" type="slidenum">
              <a:rPr lang="en-US" altLang="zh-CN" smtClean="0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A94413B6-31DD-7E4E-A0AA-28BC4792C6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46EC7804-2833-3545-85FF-F6F383E38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MOSFETs are voltage controlled resistors!</a:t>
            </a: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E6F3E596-06C1-874E-8194-FC807CA29F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40942F-9C00-1D44-BEBD-C06F3C1526E5}" type="slidenum">
              <a:rPr lang="en-US" altLang="zh-CN" smtClean="0"/>
              <a:pPr>
                <a:spcBef>
                  <a:spcPct val="0"/>
                </a:spcBef>
              </a:pPr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594B27-4628-AC4D-AD78-423D8375BE4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9ACD0A3-90B7-0C4B-80FD-44DDDE539D9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4829-6975-5F46-AC87-367D0B8DBD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5083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FAB23AD-8E0A-7B42-BD05-F1807A7BEEC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08D25A1-E159-EF44-A87A-B02409F0A3D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EFA7D-526D-794E-B10F-D741BB44E8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023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8957AED-FAA9-EA4A-9141-FF5E2936D4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A91FC1F-51F9-CD46-B238-A5FBF9E8B9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6D652-BBC8-5248-8ABD-684648678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532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F65087-68C5-CA4C-BC2C-9D029B427D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03C7A4-7733-AA49-B990-5BD1889B89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67F44-386D-1249-9DA8-F4E312D105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817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8D915-A431-8347-993C-92908732818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EA302A-0AAB-6043-A42B-DF7AA6D0A15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2CD20-4A80-E146-92D2-0EFA3BD025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414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E27DA0-C918-314C-A8E4-D1229DA8546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626851D-F0C9-424F-9BF5-D3FA1EBF1A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BDBB9-A1E2-324A-9081-9D6FE33A02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86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D73CF8-9E60-D34F-A6A6-C3EB0CDEF3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48DCBBB-7F94-5248-BBDF-0029AD246A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57359-5CEC-524A-B012-4C38AC3493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789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77A228-CEC9-9340-9273-240769A0AEC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C271B7-2373-0740-B855-C3E6815E5E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77D61-8842-4649-84D3-979FD92DFE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238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0490BA5-F95D-1F4D-8A63-98E381A403B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CCAD087-D0BB-D844-9D1F-0793D403AF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3F8AD-802C-2F45-B70F-55EBDC5484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48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30B2A9F-D52E-1C47-8535-D9900D1D220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C2CBBC3-1EC9-C347-AB3A-653128FC92D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BA9DB-EBEE-5943-B73C-62716DAB61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7426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3DE6979C-6D37-8B45-A9AE-2F8B3AB175E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2D2DE0B-850E-7C40-866B-9C1B88BE2F3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DAD6A-9EC6-8449-8B56-29BE7999A0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583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24E558-18EB-BE46-AF8C-D918FB786BB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E656F0-FDE1-744F-B2DD-74EA9DCFEA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DC686-A813-0F4B-825C-FC98DC3B85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50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43F6B2-0E86-084F-81BE-E840C137AF7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8EEC96-3902-D24A-921D-4800D75C9B1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4F1A-120A-144D-9951-B8A662D846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23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8882FEB8-F535-A74D-938D-9F312FD12B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A91E076C-481D-B24F-86C7-B3B5BF5FD4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C683AA3C-5D26-BE44-9B88-C3A862E39B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077BA025-2848-C84C-BD19-EFDB53DC59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95428CCD-C208-0C4D-8E6A-4D0AAFD1B0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A9B4E39-CFED-3943-92A5-E85A688B762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5D40BE4-EF21-F941-835D-5566486B2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8C6716E1-63E2-0B47-87F3-B14547D59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53A9D08C-C43D-FF42-B97D-4DAF1CD622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09F8AC9D-17EE-E14F-B5C4-DA97682340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227CACF4-018B-2542-BC10-3B387CE3DE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452D1196-9BC2-DB46-9A23-D2F279D519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F67E7F2C-FA20-3B4C-A878-A7C62503D2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6.jpe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emf"/><Relationship Id="rId7" Type="http://schemas.openxmlformats.org/officeDocument/2006/relationships/image" Target="../media/image54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emf"/><Relationship Id="rId4" Type="http://schemas.openxmlformats.org/officeDocument/2006/relationships/oleObject" Target="../embeddings/oleObject11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7" Type="http://schemas.openxmlformats.org/officeDocument/2006/relationships/image" Target="../media/image63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emf"/><Relationship Id="rId4" Type="http://schemas.openxmlformats.org/officeDocument/2006/relationships/oleObject" Target="../embeddings/oleObject13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7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13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>
            <a:extLst>
              <a:ext uri="{FF2B5EF4-FFF2-40B4-BE49-F238E27FC236}">
                <a16:creationId xmlns:a16="http://schemas.microsoft.com/office/drawing/2014/main" id="{DE7FC666-FF78-214E-AE38-1CE57F29B1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38628DF-986B-D442-8158-A83CA52ACF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12 – 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b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</a:br>
            <a:r>
              <a:rPr lang="zh-CN" altLang="en-US" sz="6000" b="0" dirty="0">
                <a:solidFill>
                  <a:srgbClr val="3333FF"/>
                </a:solidFill>
                <a:ea typeface="宋体" panose="02010600030101010101" pitchFamily="2" charset="-122"/>
              </a:rPr>
              <a:t>场效应晶体管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-part1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19AFEC36-AF82-9D47-A642-D63322DC6A8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/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</a:t>
            </a:r>
            <a:r>
              <a:rPr lang="zh-CN" altLang="en-US" sz="3200" b="1" dirty="0">
                <a:solidFill>
                  <a:srgbClr val="0432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5</a:t>
            </a:r>
            <a:r>
              <a:rPr lang="zh-CN" altLang="en-US" sz="3200" b="1" dirty="0">
                <a:solidFill>
                  <a:srgbClr val="0432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ea typeface="宋体" panose="02010600030101010101" pitchFamily="2" charset="-122"/>
              </a:rPr>
              <a:t>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</a:t>
            </a:r>
            <a:r>
              <a:rPr lang="zh-CN" altLang="en-US" sz="3200" dirty="0"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ea typeface="宋体" panose="02010600030101010101" pitchFamily="2" charset="-122"/>
              </a:rPr>
              <a:t>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/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CD29902E-587B-BB41-8C92-D9A9440259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8100"/>
            <a:ext cx="3657600" cy="6477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Channel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zh-CN" altLang="en-US" dirty="0">
                <a:ea typeface="宋体" panose="02010600030101010101" pitchFamily="2" charset="-122"/>
              </a:rPr>
              <a:t>沟道</a:t>
            </a:r>
            <a:r>
              <a:rPr lang="en-US" altLang="zh-CN" dirty="0">
                <a:ea typeface="宋体" panose="02010600030101010101" pitchFamily="2" charset="-122"/>
              </a:rPr>
              <a:t>)</a:t>
            </a:r>
            <a:r>
              <a:rPr lang="zh-CN" altLang="en-US" dirty="0">
                <a:ea typeface="宋体" panose="02010600030101010101" pitchFamily="2" charset="-122"/>
              </a:rPr>
              <a:t> 的形成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D0F51C19-0E0C-4143-A6FC-E2D0E47679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6700" y="4648200"/>
            <a:ext cx="8610600" cy="21717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沟道中的电荷量</a:t>
            </a:r>
            <a:endParaRPr lang="en-US" altLang="zh-CN" baseline="-25000" dirty="0">
              <a:ea typeface="宋体" panose="02010600030101010101" pitchFamily="2" charset="-122"/>
            </a:endParaRPr>
          </a:p>
        </p:txBody>
      </p:sp>
      <p:pic>
        <p:nvPicPr>
          <p:cNvPr id="434182" name="Picture 6">
            <a:extLst>
              <a:ext uri="{FF2B5EF4-FFF2-40B4-BE49-F238E27FC236}">
                <a16:creationId xmlns:a16="http://schemas.microsoft.com/office/drawing/2014/main" id="{3588FC98-18A6-0B42-8C2E-DAA256A9C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6477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36F9DEBE-EBBC-884D-A0C2-A7D3724BA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300" y="4114800"/>
            <a:ext cx="1498600" cy="4191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50D05DF-8C7F-3645-B285-4F765B680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350" y="4785546"/>
            <a:ext cx="1803400" cy="4699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06F0676-2485-F541-B7AB-F7A14928F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62" y="5433329"/>
            <a:ext cx="8483600" cy="8255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177E214-AFF5-3448-B5E3-D6D689328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1005" y="6252881"/>
            <a:ext cx="876300" cy="57296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2B3DF7A-6BC4-3642-B661-D8F284A17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3100" y="5067788"/>
            <a:ext cx="1168400" cy="342900"/>
          </a:xfrm>
          <a:prstGeom prst="rect">
            <a:avLst/>
          </a:prstGeom>
        </p:spPr>
      </p:pic>
      <p:sp>
        <p:nvSpPr>
          <p:cNvPr id="7" name="左箭头 6">
            <a:extLst>
              <a:ext uri="{FF2B5EF4-FFF2-40B4-BE49-F238E27FC236}">
                <a16:creationId xmlns:a16="http://schemas.microsoft.com/office/drawing/2014/main" id="{F988CD9C-3087-7045-8DFB-3DFB6B3CD752}"/>
              </a:ext>
            </a:extLst>
          </p:cNvPr>
          <p:cNvSpPr/>
          <p:nvPr/>
        </p:nvSpPr>
        <p:spPr bwMode="auto">
          <a:xfrm rot="10800000">
            <a:off x="4841817" y="4964033"/>
            <a:ext cx="381000" cy="14035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EF41B01-B8EB-CA44-BA41-D9E288AF2579}"/>
                  </a:ext>
                </a:extLst>
              </p:cNvPr>
              <p:cNvSpPr txBox="1"/>
              <p:nvPr/>
            </p:nvSpPr>
            <p:spPr>
              <a:xfrm>
                <a:off x="3231453" y="4706615"/>
                <a:ext cx="102951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kumimoji="1"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sz="18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kumimoji="1"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sz="1800" b="0" i="1" smtClean="0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</m:oMath>
                  </m:oMathPara>
                </a14:m>
                <a:endParaRPr kumimoji="1" lang="zh-CN" altLang="en-US" sz="18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EF41B01-B8EB-CA44-BA41-D9E288AF2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453" y="4706615"/>
                <a:ext cx="1029513" cy="276999"/>
              </a:xfrm>
              <a:prstGeom prst="rect">
                <a:avLst/>
              </a:prstGeom>
              <a:blipFill>
                <a:blip r:embed="rId8"/>
                <a:stretch>
                  <a:fillRect l="-4819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右大括号 9">
            <a:extLst>
              <a:ext uri="{FF2B5EF4-FFF2-40B4-BE49-F238E27FC236}">
                <a16:creationId xmlns:a16="http://schemas.microsoft.com/office/drawing/2014/main" id="{D4A7EC90-F574-AA41-A86C-04B994C18A7D}"/>
              </a:ext>
            </a:extLst>
          </p:cNvPr>
          <p:cNvSpPr/>
          <p:nvPr/>
        </p:nvSpPr>
        <p:spPr bwMode="auto">
          <a:xfrm>
            <a:off x="4495800" y="4787814"/>
            <a:ext cx="225483" cy="508086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6F2B3CE-BAAD-3F48-857B-6CC35D175F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9940" y="6341183"/>
            <a:ext cx="4474725" cy="396362"/>
          </a:xfrm>
          <a:prstGeom prst="rect">
            <a:avLst/>
          </a:prstGeom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DF6807C4-EFBF-CE44-B132-CFAF256DCB9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  <p:pic>
        <p:nvPicPr>
          <p:cNvPr id="8" name="Picture 17" descr="se05F01">
            <a:extLst>
              <a:ext uri="{FF2B5EF4-FFF2-40B4-BE49-F238E27FC236}">
                <a16:creationId xmlns:a16="http://schemas.microsoft.com/office/drawing/2014/main" id="{F57339F3-C9F2-AE6C-1189-99A18BB5E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44"/>
          <a:stretch/>
        </p:blipFill>
        <p:spPr bwMode="auto">
          <a:xfrm>
            <a:off x="5638801" y="524181"/>
            <a:ext cx="3505199" cy="23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033B9998-6E90-727A-8346-FCB4196A5F65}"/>
              </a:ext>
            </a:extLst>
          </p:cNvPr>
          <p:cNvSpPr/>
          <p:nvPr/>
        </p:nvSpPr>
        <p:spPr bwMode="auto">
          <a:xfrm>
            <a:off x="6245050" y="838200"/>
            <a:ext cx="536750" cy="3048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95CACD6-F7BA-41D1-D25E-5D40D5FD6623}"/>
              </a:ext>
            </a:extLst>
          </p:cNvPr>
          <p:cNvSpPr/>
          <p:nvPr/>
        </p:nvSpPr>
        <p:spPr bwMode="auto">
          <a:xfrm>
            <a:off x="6549850" y="1828800"/>
            <a:ext cx="536750" cy="3048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866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706E819-350D-3440-90EF-DDA456CA7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" y="825500"/>
            <a:ext cx="8521700" cy="52070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EF99582-B1E6-9849-A3FF-1FD8157DABB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6599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B4F15810-3F2A-B249-9857-CF413538E9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压控电阻 （</a:t>
            </a:r>
            <a:r>
              <a:rPr lang="en-US" altLang="zh-CN">
                <a:ea typeface="宋体" panose="02010600030101010101" pitchFamily="2" charset="-122"/>
              </a:rPr>
              <a:t>Voltage-Dependent Resistor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231A04F-2D97-B94E-80BA-6B415DBA4A3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87400" y="4191000"/>
            <a:ext cx="77724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反型沟道可以看作一个电阻；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i="1" dirty="0">
                <a:ea typeface="宋体" panose="02010600030101010101" pitchFamily="2" charset="-122"/>
              </a:rPr>
              <a:t>V</a:t>
            </a:r>
            <a:r>
              <a:rPr lang="en-US" altLang="zh-CN" i="1" baseline="-25000" dirty="0">
                <a:ea typeface="宋体" panose="02010600030101010101" pitchFamily="2" charset="-122"/>
              </a:rPr>
              <a:t>GS</a:t>
            </a:r>
            <a:r>
              <a:rPr lang="zh-CN" altLang="en-US" i="1" baseline="-25000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越大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沟道内电荷（电子）越多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沟道电阻越小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沟道内的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电荷密度取决于栅极电压</a:t>
            </a:r>
            <a:r>
              <a:rPr lang="zh-CN" altLang="en-US" dirty="0">
                <a:ea typeface="宋体" panose="02010600030101010101" pitchFamily="2" charset="-122"/>
              </a:rPr>
              <a:t>，所以该电阻是一压控电阻；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35206" name="Picture 6">
            <a:extLst>
              <a:ext uri="{FF2B5EF4-FFF2-40B4-BE49-F238E27FC236}">
                <a16:creationId xmlns:a16="http://schemas.microsoft.com/office/drawing/2014/main" id="{FA51629F-02A2-F744-B78B-CF62AAFBA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447800"/>
            <a:ext cx="5334000" cy="252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64531A15-DF50-C944-9F8E-FB69FC9489A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6C7A26E2-0127-764D-8407-94C0B32521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162800" cy="1295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压控衰减器 （</a:t>
            </a:r>
            <a:r>
              <a:rPr lang="en-US" altLang="zh-CN" dirty="0">
                <a:ea typeface="宋体" panose="02010600030101010101" pitchFamily="2" charset="-122"/>
              </a:rPr>
              <a:t>Voltage-Controlled Attenuator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20484" name="AutoShape 3">
            <a:extLst>
              <a:ext uri="{FF2B5EF4-FFF2-40B4-BE49-F238E27FC236}">
                <a16:creationId xmlns:a16="http://schemas.microsoft.com/office/drawing/2014/main" id="{B1909057-869B-6741-B76C-46DB91C75EA9}"/>
              </a:ext>
            </a:extLst>
          </p:cNvPr>
          <p:cNvSpPr>
            <a:spLocks noGrp="1" noChangeAspect="1" noChangeArrowheads="1"/>
          </p:cNvSpPr>
          <p:nvPr>
            <p:ph type="body" sz="half" idx="1"/>
          </p:nvPr>
        </p:nvSpPr>
        <p:spPr>
          <a:xfrm>
            <a:off x="381000" y="4648200"/>
            <a:ext cx="8839200" cy="1408113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当栅极电压降低时，沟道电阻增加，导致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out</a:t>
            </a:r>
            <a:r>
              <a:rPr lang="zh-CN" altLang="en-US" dirty="0">
                <a:ea typeface="宋体" panose="02010600030101010101" pitchFamily="2" charset="-122"/>
              </a:rPr>
              <a:t>减小；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应用：当手机靠近基站时，接收到的信号强度显著增加，这时使用压控衰减器可以适当减小信号强度，以避免接收机饱和；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36230" name="Picture 6">
            <a:extLst>
              <a:ext uri="{FF2B5EF4-FFF2-40B4-BE49-F238E27FC236}">
                <a16:creationId xmlns:a16="http://schemas.microsoft.com/office/drawing/2014/main" id="{E2DB4550-D043-B241-9DDE-5BAFB00D4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19200"/>
            <a:ext cx="6248400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EAA3A0AC-1AC5-E549-B61F-BD8DE9D1B41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>
            <a:extLst>
              <a:ext uri="{FF2B5EF4-FFF2-40B4-BE49-F238E27FC236}">
                <a16:creationId xmlns:a16="http://schemas.microsoft.com/office/drawing/2014/main" id="{F6B6DB7D-79BB-5242-A115-7757809056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5.1.3.</a:t>
            </a:r>
            <a:r>
              <a:rPr lang="en-US" altLang="zh-CN">
                <a:ea typeface="宋体" panose="02010600030101010101" pitchFamily="2" charset="-122"/>
              </a:rPr>
              <a:t> Creating a Channel for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Current Flow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6CE90B26-9595-F342-AE66-5AA5F5A6F17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threshold voltage </a:t>
            </a:r>
            <a:r>
              <a:rPr lang="en-US" altLang="zh-CN" sz="2000" dirty="0">
                <a:ea typeface="宋体" panose="02010600030101010101" pitchFamily="2" charset="-122"/>
              </a:rPr>
              <a:t>(</a:t>
            </a:r>
            <a:r>
              <a:rPr lang="en-US" altLang="zh-CN" sz="2000" i="1" dirty="0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>
                <a:ea typeface="宋体" panose="02010600030101010101" pitchFamily="2" charset="-122"/>
              </a:rPr>
              <a:t>t</a:t>
            </a:r>
            <a:r>
              <a:rPr lang="en-US" altLang="zh-CN" sz="2000" dirty="0">
                <a:ea typeface="宋体" panose="02010600030101010101" pitchFamily="2" charset="-122"/>
              </a:rPr>
              <a:t>) – is the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minimum value of </a:t>
            </a:r>
            <a:r>
              <a:rPr lang="en-US" altLang="zh-CN" sz="2000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GS</a:t>
            </a:r>
            <a:r>
              <a:rPr lang="en-US" altLang="zh-CN" sz="2000" dirty="0">
                <a:ea typeface="宋体" panose="02010600030101010101" pitchFamily="2" charset="-122"/>
              </a:rPr>
              <a:t> required to form a conducting channel between drain and source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阈值电压</a:t>
            </a:r>
            <a:endParaRPr lang="en-US" altLang="zh-CN" sz="2000" b="1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000" dirty="0">
                <a:ea typeface="宋体" panose="02010600030101010101" pitchFamily="2" charset="-122"/>
              </a:rPr>
              <a:t>typically between 0.3 and 0.6</a:t>
            </a:r>
            <a:r>
              <a:rPr lang="en-US" altLang="zh-CN" sz="2000" i="1" dirty="0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>
                <a:ea typeface="宋体" panose="02010600030101010101" pitchFamily="2" charset="-122"/>
              </a:rPr>
              <a:t>dc</a:t>
            </a:r>
          </a:p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field-effect</a:t>
            </a:r>
            <a:r>
              <a:rPr lang="en-US" altLang="zh-CN" sz="2000" dirty="0">
                <a:ea typeface="宋体" panose="02010600030101010101" pitchFamily="2" charset="-122"/>
              </a:rPr>
              <a:t> – when positive </a:t>
            </a:r>
            <a:r>
              <a:rPr lang="en-US" altLang="zh-CN" sz="2000" i="1" dirty="0" err="1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GS</a:t>
            </a:r>
            <a:r>
              <a:rPr lang="en-US" altLang="zh-CN" sz="2000" dirty="0">
                <a:ea typeface="宋体" panose="02010600030101010101" pitchFamily="2" charset="-122"/>
              </a:rPr>
              <a:t> is applied, an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electric field</a:t>
            </a:r>
            <a:r>
              <a:rPr lang="en-US" altLang="zh-CN" sz="2000" dirty="0">
                <a:ea typeface="宋体" panose="02010600030101010101" pitchFamily="2" charset="-122"/>
              </a:rPr>
              <a:t> develops between the gate electrode and induced </a:t>
            </a:r>
            <a:r>
              <a:rPr lang="en-US" altLang="zh-CN" sz="2000" i="1" dirty="0">
                <a:ea typeface="宋体" panose="02010600030101010101" pitchFamily="2" charset="-122"/>
              </a:rPr>
              <a:t>n</a:t>
            </a:r>
            <a:r>
              <a:rPr lang="en-US" altLang="zh-CN" sz="2000" dirty="0">
                <a:ea typeface="宋体" panose="02010600030101010101" pitchFamily="2" charset="-122"/>
              </a:rPr>
              <a:t>-channel – the conductivity of this channel is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affected</a:t>
            </a:r>
            <a:r>
              <a:rPr lang="en-US" altLang="zh-CN" sz="2000" dirty="0">
                <a:ea typeface="宋体" panose="02010600030101010101" pitchFamily="2" charset="-122"/>
              </a:rPr>
              <a:t> by the strength of field</a:t>
            </a:r>
          </a:p>
          <a:p>
            <a:pPr lvl="1" eaLnBrk="1" hangingPunct="1"/>
            <a:r>
              <a:rPr lang="en-US" altLang="zh-CN" sz="2000" dirty="0">
                <a:ea typeface="宋体" panose="02010600030101010101" pitchFamily="2" charset="-122"/>
              </a:rPr>
              <a:t>SiO</a:t>
            </a:r>
            <a:r>
              <a:rPr lang="en-US" altLang="zh-CN" sz="2000" baseline="-25000" dirty="0">
                <a:ea typeface="宋体" panose="02010600030101010101" pitchFamily="2" charset="-122"/>
              </a:rPr>
              <a:t>2</a:t>
            </a:r>
            <a:r>
              <a:rPr lang="en-US" altLang="zh-CN" sz="2000" dirty="0">
                <a:ea typeface="宋体" panose="02010600030101010101" pitchFamily="2" charset="-122"/>
              </a:rPr>
              <a:t> layer acts as dielectric</a:t>
            </a: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90B1177E-41D9-5445-82DC-5BBA37C3E86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effective / overdrive voltage</a:t>
            </a:r>
            <a:r>
              <a:rPr lang="en-US" altLang="zh-CN" sz="2000" dirty="0">
                <a:ea typeface="宋体" panose="02010600030101010101" pitchFamily="2" charset="-122"/>
              </a:rPr>
              <a:t> – is the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difference between </a:t>
            </a:r>
            <a:r>
              <a:rPr lang="en-US" altLang="zh-CN" sz="2000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GS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applied and 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.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有效电压</a:t>
            </a:r>
            <a:endParaRPr lang="en-US" altLang="zh-CN" sz="2000" b="1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000" i="1" baseline="-250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000" i="1" baseline="-25000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sz="2000" i="1" baseline="-25000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sz="2000" i="1" baseline="-25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oxide capacitance</a:t>
            </a:r>
            <a:r>
              <a:rPr lang="en-US" altLang="zh-CN" sz="2000" dirty="0">
                <a:ea typeface="宋体" panose="02010600030101010101" pitchFamily="2" charset="-122"/>
              </a:rPr>
              <a:t> (</a:t>
            </a:r>
            <a:r>
              <a:rPr lang="en-US" altLang="zh-CN" sz="2000" i="1" dirty="0">
                <a:ea typeface="宋体" panose="02010600030101010101" pitchFamily="2" charset="-122"/>
              </a:rPr>
              <a:t>C</a:t>
            </a:r>
            <a:r>
              <a:rPr lang="en-US" altLang="zh-CN" sz="2000" i="1" baseline="-25000" dirty="0">
                <a:ea typeface="宋体" panose="02010600030101010101" pitchFamily="2" charset="-122"/>
              </a:rPr>
              <a:t>ox</a:t>
            </a:r>
            <a:r>
              <a:rPr lang="en-US" altLang="zh-CN" sz="2000" dirty="0">
                <a:ea typeface="宋体" panose="02010600030101010101" pitchFamily="2" charset="-122"/>
              </a:rPr>
              <a:t>) – is the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capacitance of the parallel plate capacitor</a:t>
            </a:r>
            <a:r>
              <a:rPr lang="en-US" altLang="zh-CN" sz="2000" dirty="0">
                <a:ea typeface="宋体" panose="02010600030101010101" pitchFamily="2" charset="-122"/>
              </a:rPr>
              <a:t> per unit gate area (</a:t>
            </a:r>
            <a:r>
              <a:rPr lang="en-US" altLang="zh-CN" sz="2000" i="1" dirty="0">
                <a:ea typeface="宋体" panose="02010600030101010101" pitchFamily="2" charset="-122"/>
              </a:rPr>
              <a:t>F</a:t>
            </a:r>
            <a:r>
              <a:rPr lang="en-US" altLang="zh-CN" sz="2000" dirty="0">
                <a:ea typeface="宋体" panose="02010600030101010101" pitchFamily="2" charset="-122"/>
              </a:rPr>
              <a:t>/</a:t>
            </a:r>
            <a:r>
              <a:rPr lang="en-US" altLang="zh-CN" sz="2000" i="1" dirty="0">
                <a:ea typeface="宋体" panose="02010600030101010101" pitchFamily="2" charset="-122"/>
              </a:rPr>
              <a:t>m</a:t>
            </a:r>
            <a:r>
              <a:rPr lang="en-US" altLang="zh-CN" sz="2000" baseline="30000" dirty="0">
                <a:ea typeface="宋体" panose="02010600030101010101" pitchFamily="2" charset="-122"/>
              </a:rPr>
              <a:t>2</a:t>
            </a:r>
            <a:r>
              <a:rPr lang="en-US" altLang="zh-CN" sz="2000" dirty="0">
                <a:ea typeface="宋体" panose="02010600030101010101" pitchFamily="2" charset="-122"/>
              </a:rPr>
              <a:t>)</a:t>
            </a:r>
            <a:endParaRPr lang="en-US" altLang="zh-CN" sz="2000" i="1" baseline="-250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21509" name="Object 7">
            <a:extLst>
              <a:ext uri="{FF2B5EF4-FFF2-40B4-BE49-F238E27FC236}">
                <a16:creationId xmlns:a16="http://schemas.microsoft.com/office/drawing/2014/main" id="{7C538056-4A18-554B-AE51-B02F27AC74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4525" y="3124200"/>
          <a:ext cx="22129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450800" imgH="4394200" progId="Equation.DSMT4">
                  <p:embed/>
                </p:oleObj>
              </mc:Choice>
              <mc:Fallback>
                <p:oleObj name="Equation" r:id="rId3" imgW="25450800" imgH="4394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3124200"/>
                        <a:ext cx="2212975" cy="381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33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8">
            <a:extLst>
              <a:ext uri="{FF2B5EF4-FFF2-40B4-BE49-F238E27FC236}">
                <a16:creationId xmlns:a16="http://schemas.microsoft.com/office/drawing/2014/main" id="{E4EAB91C-9073-A142-A6DA-B859031944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595101"/>
              </p:ext>
            </p:extLst>
          </p:nvPr>
        </p:nvGraphicFramePr>
        <p:xfrm>
          <a:off x="5203825" y="5249863"/>
          <a:ext cx="3254375" cy="145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1305500" imgH="14046200" progId="Equation.DSMT4">
                  <p:embed/>
                </p:oleObj>
              </mc:Choice>
              <mc:Fallback>
                <p:oleObj name="Equation" r:id="rId5" imgW="31305500" imgH="14046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3825" y="5249863"/>
                        <a:ext cx="3254375" cy="1457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1" name="Text Box 9">
            <a:extLst>
              <a:ext uri="{FF2B5EF4-FFF2-40B4-BE49-F238E27FC236}">
                <a16:creationId xmlns:a16="http://schemas.microsoft.com/office/drawing/2014/main" id="{D2D0968C-D533-D643-9BF1-247DCD4E8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52400"/>
            <a:ext cx="2743200" cy="10064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FF0000"/>
                </a:solidFill>
                <a:ea typeface="宋体" panose="02010600030101010101" pitchFamily="2" charset="-122"/>
              </a:rPr>
              <a:t>tn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 is used for 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-type MOSFET, 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FF0000"/>
                </a:solidFill>
                <a:ea typeface="宋体" panose="02010600030101010101" pitchFamily="2" charset="-122"/>
              </a:rPr>
              <a:t>tp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 is used for 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-channel</a:t>
            </a:r>
          </a:p>
        </p:txBody>
      </p:sp>
      <p:sp>
        <p:nvSpPr>
          <p:cNvPr id="21512" name="Line 10">
            <a:extLst>
              <a:ext uri="{FF2B5EF4-FFF2-40B4-BE49-F238E27FC236}">
                <a16:creationId xmlns:a16="http://schemas.microsoft.com/office/drawing/2014/main" id="{41F71380-3D78-9143-AF4C-57F4087C47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1143000"/>
            <a:ext cx="33528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文本框 1">
            <a:extLst>
              <a:ext uri="{FF2B5EF4-FFF2-40B4-BE49-F238E27FC236}">
                <a16:creationId xmlns:a16="http://schemas.microsoft.com/office/drawing/2014/main" id="{919574F2-0B49-854A-925A-A8D71FD75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3" y="6075363"/>
            <a:ext cx="3962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电压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ea typeface="宋体" panose="02010600030101010101" pitchFamily="2" charset="-122"/>
              </a:rPr>
              <a:t>产生电场，该电场影响沟道的电导率，故称为“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场效应</a:t>
            </a:r>
            <a:r>
              <a:rPr lang="zh-CN" altLang="en-US" sz="2000" dirty="0">
                <a:ea typeface="宋体" panose="02010600030101010101" pitchFamily="2" charset="-122"/>
              </a:rPr>
              <a:t>”</a:t>
            </a:r>
          </a:p>
        </p:txBody>
      </p:sp>
      <p:sp>
        <p:nvSpPr>
          <p:cNvPr id="21514" name="文本框 2">
            <a:extLst>
              <a:ext uri="{FF2B5EF4-FFF2-40B4-BE49-F238E27FC236}">
                <a16:creationId xmlns:a16="http://schemas.microsoft.com/office/drawing/2014/main" id="{69981FC6-C270-524A-9114-66438BC98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665" y="3597216"/>
            <a:ext cx="37946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只有超过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</a:t>
            </a:r>
            <a:r>
              <a:rPr lang="zh-CN" altLang="en-US" sz="2000" dirty="0">
                <a:ea typeface="宋体" panose="02010600030101010101" pitchFamily="2" charset="-122"/>
              </a:rPr>
              <a:t>部分的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ea typeface="宋体" panose="02010600030101010101" pitchFamily="2" charset="-122"/>
              </a:rPr>
              <a:t>才是有效的</a:t>
            </a:r>
          </a:p>
        </p:txBody>
      </p:sp>
      <p:sp>
        <p:nvSpPr>
          <p:cNvPr id="21515" name="文本框 1">
            <a:extLst>
              <a:ext uri="{FF2B5EF4-FFF2-40B4-BE49-F238E27FC236}">
                <a16:creationId xmlns:a16="http://schemas.microsoft.com/office/drawing/2014/main" id="{F0B4FED0-3481-C446-A59C-FBA4F0ADB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088" y="239713"/>
            <a:ext cx="18954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ea typeface="宋体" panose="02010600030101010101" pitchFamily="2" charset="-122"/>
              </a:rPr>
              <a:t>压控电阻的定量分析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CB36E3-16EA-D24B-862D-0C0C97D7661A}"/>
              </a:ext>
            </a:extLst>
          </p:cNvPr>
          <p:cNvSpPr txBox="1"/>
          <p:nvPr/>
        </p:nvSpPr>
        <p:spPr>
          <a:xfrm>
            <a:off x="6286500" y="1250951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为了和 </a:t>
            </a:r>
            <a:r>
              <a:rPr lang="en-US" altLang="zh-CN" dirty="0"/>
              <a:t>V</a:t>
            </a:r>
            <a:r>
              <a:rPr lang="en-US" altLang="zh-CN" baseline="-25000" dirty="0"/>
              <a:t>T</a:t>
            </a:r>
            <a:r>
              <a:rPr lang="zh-CN" altLang="en-US" dirty="0"/>
              <a:t>（</a:t>
            </a:r>
            <a:r>
              <a:rPr lang="en-US" altLang="zh-CN" dirty="0"/>
              <a:t>26</a:t>
            </a:r>
            <a:r>
              <a:rPr lang="zh-CN" altLang="en-US" dirty="0"/>
              <a:t> </a:t>
            </a:r>
            <a:r>
              <a:rPr lang="en-US" altLang="zh-CN" dirty="0"/>
              <a:t>mV</a:t>
            </a:r>
            <a:r>
              <a:rPr lang="zh-CN" altLang="en-US" dirty="0"/>
              <a:t>）区分，有时也将阈值电压写成 </a:t>
            </a:r>
            <a:r>
              <a:rPr lang="en-US" altLang="zh-CN" dirty="0"/>
              <a:t>V</a:t>
            </a:r>
            <a:r>
              <a:rPr lang="en-US" altLang="zh-CN" baseline="-25000" dirty="0"/>
              <a:t>TH</a:t>
            </a:r>
            <a:endParaRPr lang="en-US" baseline="-25000" dirty="0"/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FDB8E9C7-F647-A24B-B01E-CC5F8739D01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EA53040-1AAD-354E-B5E0-1A24641AD4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5.1.3.</a:t>
            </a:r>
            <a:r>
              <a:rPr lang="en-US" altLang="zh-CN">
                <a:ea typeface="宋体" panose="02010600030101010101" pitchFamily="2" charset="-122"/>
              </a:rPr>
              <a:t> Creating a Channel for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Current Flow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2C3E131-0109-8046-8A9E-004A8833690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What is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main requirement</a:t>
            </a:r>
            <a:r>
              <a:rPr lang="en-US" altLang="zh-CN" sz="2000">
                <a:ea typeface="宋体" panose="02010600030101010101" pitchFamily="2" charset="-122"/>
              </a:rPr>
              <a:t> for </a:t>
            </a:r>
            <a:r>
              <a:rPr lang="en-US" altLang="zh-CN" sz="2000" i="1">
                <a:ea typeface="宋体" panose="02010600030101010101" pitchFamily="2" charset="-122"/>
              </a:rPr>
              <a:t>n</a:t>
            </a:r>
            <a:r>
              <a:rPr lang="en-US" altLang="zh-CN" sz="2000">
                <a:ea typeface="宋体" panose="02010600030101010101" pitchFamily="2" charset="-122"/>
              </a:rPr>
              <a:t>-channel to form?</a:t>
            </a:r>
          </a:p>
          <a:p>
            <a:pPr lvl="1" eaLnBrk="1" hangingPunct="1"/>
            <a:r>
              <a:rPr lang="en-US" altLang="zh-CN" sz="20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00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The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voltage across the “oxide” layer</a:t>
            </a:r>
            <a:r>
              <a:rPr lang="en-US" altLang="zh-CN" sz="2000">
                <a:ea typeface="宋体" panose="02010600030101010101" pitchFamily="2" charset="-122"/>
              </a:rPr>
              <a:t> must exceed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t</a:t>
            </a:r>
            <a:r>
              <a:rPr lang="en-US" altLang="zh-CN" sz="2000" i="1">
                <a:ea typeface="宋体" panose="02010600030101010101" pitchFamily="2" charset="-122"/>
              </a:rPr>
              <a:t>.</a:t>
            </a:r>
          </a:p>
          <a:p>
            <a:pPr lvl="1" eaLnBrk="1" hangingPunct="1"/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形成沟道的条件：栅极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G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与沟道的电压差 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&gt; 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t</a:t>
            </a:r>
          </a:p>
          <a:p>
            <a:pPr eaLnBrk="1" hangingPunct="1"/>
            <a:r>
              <a:rPr lang="en-US" altLang="zh-CN" sz="2000">
                <a:ea typeface="宋体" panose="02010600030101010101" pitchFamily="2" charset="-122"/>
              </a:rPr>
              <a:t>For example, when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DS</a:t>
            </a:r>
            <a:r>
              <a:rPr lang="en-US" altLang="zh-CN" sz="2000">
                <a:ea typeface="宋体" panose="02010600030101010101" pitchFamily="2" charset="-122"/>
              </a:rPr>
              <a:t> = 0…</a:t>
            </a:r>
          </a:p>
          <a:p>
            <a:pPr lvl="1" eaLnBrk="1" hangingPunct="1"/>
            <a:r>
              <a:rPr lang="en-US" altLang="zh-CN" sz="2000">
                <a:ea typeface="宋体" panose="02010600030101010101" pitchFamily="2" charset="-122"/>
              </a:rPr>
              <a:t>the voltage at every point along channel is zero</a:t>
            </a:r>
          </a:p>
          <a:p>
            <a:pPr lvl="1" eaLnBrk="1" hangingPunct="1"/>
            <a:r>
              <a:rPr lang="en-US" altLang="zh-CN" sz="2000">
                <a:ea typeface="宋体" panose="02010600030101010101" pitchFamily="2" charset="-122"/>
              </a:rPr>
              <a:t>the voltage across the oxide layer is uniform and equal to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GS</a:t>
            </a:r>
          </a:p>
          <a:p>
            <a:pPr lvl="1" eaLnBrk="1" hangingPunct="1"/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若</a:t>
            </a:r>
            <a:r>
              <a:rPr lang="en-US" altLang="zh-CN" sz="2000" i="1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 = 0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，则沟道内每一点的电压都相等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=V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=0</a:t>
            </a:r>
            <a:endParaRPr lang="en-US" altLang="zh-CN" sz="2000" i="1" baseline="-2500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23557" name="Rectangle 4">
            <a:extLst>
              <a:ext uri="{FF2B5EF4-FFF2-40B4-BE49-F238E27FC236}">
                <a16:creationId xmlns:a16="http://schemas.microsoft.com/office/drawing/2014/main" id="{B91D5329-0FDB-C740-984C-FE4E9CB5411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2057400"/>
            <a:ext cx="4533900" cy="4572000"/>
          </a:xfrm>
        </p:spPr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How can one express the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magnitude of electron charge</a:t>
            </a:r>
            <a:r>
              <a:rPr lang="en-US" altLang="zh-CN" sz="2000" dirty="0">
                <a:ea typeface="宋体" panose="02010600030101010101" pitchFamily="2" charset="-122"/>
              </a:rPr>
              <a:t> contained in the channel?</a:t>
            </a:r>
          </a:p>
          <a:p>
            <a:pPr lvl="1" eaLnBrk="1" hangingPunct="1"/>
            <a:r>
              <a:rPr lang="en-US" altLang="zh-CN" sz="20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See below… 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沟道内电荷量计算</a:t>
            </a:r>
            <a:endParaRPr lang="en-US" altLang="zh-CN" sz="2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当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OV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=0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时，沟道刚刚要形成，此时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Q=0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；当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OV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&gt;0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时，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↓</a:t>
            </a:r>
          </a:p>
          <a:p>
            <a:pPr eaLnBrk="1" hangingPunct="1"/>
            <a:endParaRPr lang="en-US" altLang="zh-CN" sz="2000" b="1" dirty="0">
              <a:ea typeface="宋体" panose="02010600030101010101" pitchFamily="2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 sz="20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What is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effect of </a:t>
            </a:r>
            <a:r>
              <a:rPr lang="en-US" altLang="zh-CN" sz="2000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OV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on </a:t>
            </a:r>
            <a:r>
              <a:rPr lang="en-US" altLang="zh-CN" sz="2000" i="1" dirty="0">
                <a:ea typeface="宋体" panose="02010600030101010101" pitchFamily="2" charset="-122"/>
              </a:rPr>
              <a:t>n</a:t>
            </a:r>
            <a:r>
              <a:rPr lang="en-US" altLang="zh-CN" sz="2000" dirty="0">
                <a:ea typeface="宋体" panose="02010600030101010101" pitchFamily="2" charset="-122"/>
              </a:rPr>
              <a:t>-channel?</a:t>
            </a:r>
          </a:p>
          <a:p>
            <a:pPr lvl="1" eaLnBrk="1" hangingPunct="1"/>
            <a:r>
              <a:rPr lang="en-US" altLang="zh-CN" sz="20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As </a:t>
            </a:r>
            <a:r>
              <a:rPr lang="en-US" altLang="zh-CN" sz="2000" i="1" dirty="0" err="1"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OV</a:t>
            </a:r>
            <a:r>
              <a:rPr lang="en-US" altLang="zh-CN" sz="2000" dirty="0">
                <a:ea typeface="宋体" panose="02010600030101010101" pitchFamily="2" charset="-122"/>
              </a:rPr>
              <a:t> grows, so does the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electron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density in the 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-channel.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Conductivity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increases. </a:t>
            </a:r>
            <a:r>
              <a:rPr lang="en-US" altLang="zh-CN" sz="2000" i="1" dirty="0" err="1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3333FF"/>
                </a:solidFill>
                <a:ea typeface="宋体" panose="02010600030101010101" pitchFamily="2" charset="-122"/>
              </a:rPr>
              <a:t>OV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增加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沟道中的电荷增加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导电性增加</a:t>
            </a:r>
            <a:endParaRPr lang="en-US" altLang="zh-CN" sz="2000" i="1" baseline="-25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000" i="1" baseline="-25000" dirty="0">
              <a:ea typeface="宋体" panose="02010600030101010101" pitchFamily="2" charset="-122"/>
            </a:endParaRPr>
          </a:p>
        </p:txBody>
      </p: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12A55006-F668-934C-8AFE-39FFF93620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2375" y="4114800"/>
          <a:ext cx="36893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2418000" imgH="8191500" progId="Equation.DSMT4">
                  <p:embed/>
                </p:oleObj>
              </mc:Choice>
              <mc:Fallback>
                <p:oleObj name="Equation" r:id="rId2" imgW="42418000" imgH="81915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75" y="4114800"/>
                        <a:ext cx="368935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文本框 1">
            <a:extLst>
              <a:ext uri="{FF2B5EF4-FFF2-40B4-BE49-F238E27FC236}">
                <a16:creationId xmlns:a16="http://schemas.microsoft.com/office/drawing/2014/main" id="{A1F7E34C-F262-944D-9859-2CE408F16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81000"/>
            <a:ext cx="2749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目的：</a:t>
            </a:r>
            <a:r>
              <a:rPr lang="zh-CN" altLang="en-US" sz="2000" dirty="0">
                <a:ea typeface="宋体" panose="02010600030101010101" pitchFamily="2" charset="-122"/>
              </a:rPr>
              <a:t>求沟道电阻；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方法：</a:t>
            </a:r>
            <a:r>
              <a:rPr lang="zh-CN" altLang="en-US" sz="2000" dirty="0">
                <a:ea typeface="宋体" panose="02010600030101010101" pitchFamily="2" charset="-122"/>
              </a:rPr>
              <a:t>加电压，求电流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F3FD9BA-03AE-5740-B7F9-C0C722E3F8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F578DAA0-75D9-164B-BFBE-721E209DF0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95800" cy="12954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电荷密度和电流（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回顾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4A5DD813-0715-714B-BB7F-8DA0BA5FF2A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410200"/>
            <a:ext cx="7772400" cy="838200"/>
          </a:xfrm>
        </p:spPr>
        <p:txBody>
          <a:bodyPr/>
          <a:lstStyle/>
          <a:p>
            <a:pPr indent="0" eaLnBrk="1" hangingPunct="1"/>
            <a:r>
              <a:rPr lang="zh-CN" altLang="en-US" dirty="0">
                <a:ea typeface="宋体" panose="02010600030101010101" pitchFamily="2" charset="-122"/>
              </a:rPr>
              <a:t>电子从源到漏运动形成的电流，与沟道内电荷密度、电子运动的速度相关；</a:t>
            </a:r>
            <a:endParaRPr lang="en-US" altLang="zh-CN" sz="1600" dirty="0">
              <a:ea typeface="宋体" panose="02010600030101010101" pitchFamily="2" charset="-122"/>
            </a:endParaRPr>
          </a:p>
        </p:txBody>
      </p:sp>
      <p:grpSp>
        <p:nvGrpSpPr>
          <p:cNvPr id="24581" name="Group 11">
            <a:extLst>
              <a:ext uri="{FF2B5EF4-FFF2-40B4-BE49-F238E27FC236}">
                <a16:creationId xmlns:a16="http://schemas.microsoft.com/office/drawing/2014/main" id="{5B1B8B60-05DA-EC40-BC51-66D7EF2D7413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4095750"/>
            <a:ext cx="1828800" cy="762000"/>
            <a:chOff x="3792" y="1584"/>
            <a:chExt cx="912" cy="384"/>
          </a:xfrm>
        </p:grpSpPr>
        <p:sp>
          <p:nvSpPr>
            <p:cNvPr id="444424" name="AutoShape 8">
              <a:extLst>
                <a:ext uri="{FF2B5EF4-FFF2-40B4-BE49-F238E27FC236}">
                  <a16:creationId xmlns:a16="http://schemas.microsoft.com/office/drawing/2014/main" id="{5BF0F316-07EE-9B4E-87F3-6081DCE73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5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24585" name="Object 6">
              <a:extLst>
                <a:ext uri="{FF2B5EF4-FFF2-40B4-BE49-F238E27FC236}">
                  <a16:creationId xmlns:a16="http://schemas.microsoft.com/office/drawing/2014/main" id="{7D6E98C8-3ABC-574C-ADA4-EA6796E199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680"/>
            <a:ext cx="6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2821900" imgH="7899400" progId="Equation.3">
                    <p:embed/>
                  </p:oleObj>
                </mc:Choice>
                <mc:Fallback>
                  <p:oleObj name="Equation" r:id="rId2" imgW="22821900" imgH="78994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680"/>
                          <a:ext cx="624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44426" name="Picture 10">
            <a:extLst>
              <a:ext uri="{FF2B5EF4-FFF2-40B4-BE49-F238E27FC236}">
                <a16:creationId xmlns:a16="http://schemas.microsoft.com/office/drawing/2014/main" id="{B18C6D56-68D4-144A-80EB-1B43DC6D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1987550"/>
            <a:ext cx="57531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4583" name="文本框 1">
            <a:extLst>
              <a:ext uri="{FF2B5EF4-FFF2-40B4-BE49-F238E27FC236}">
                <a16:creationId xmlns:a16="http://schemas.microsoft.com/office/drawing/2014/main" id="{0B35FE00-4A08-D548-B86E-19F52C4BD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884" y="5010090"/>
            <a:ext cx="8279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电流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=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每秒流过的电荷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=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单位长度的电荷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×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电子每秒运动的距离（长度）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DFA8AFC-F259-E048-8993-ECF002C2791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>
            <a:extLst>
              <a:ext uri="{FF2B5EF4-FFF2-40B4-BE49-F238E27FC236}">
                <a16:creationId xmlns:a16="http://schemas.microsoft.com/office/drawing/2014/main" id="{1096EB30-1B3F-FD43-A157-1B2729EFC2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6E390974-799B-9E4B-B3B1-01F5FDA58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5.1.4.</a:t>
            </a:r>
            <a:r>
              <a:rPr lang="en-US" altLang="zh-CN" sz="3200">
                <a:ea typeface="宋体" panose="02010600030101010101" pitchFamily="2" charset="-122"/>
              </a:rPr>
              <a:t> Applying a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solidFill>
                  <a:srgbClr val="3333FF"/>
                </a:solidFill>
                <a:ea typeface="宋体" panose="02010600030101010101" pitchFamily="2" charset="-122"/>
              </a:rPr>
              <a:t>Small 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4FCD0E8C-672D-BD46-B4B4-F2D46296C8E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2057400"/>
            <a:ext cx="8686800" cy="4038600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For small values of </a:t>
            </a:r>
            <a:r>
              <a:rPr lang="en-US" altLang="zh-CN" i="1"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ea typeface="宋体" panose="02010600030101010101" pitchFamily="2" charset="-122"/>
              </a:rPr>
              <a:t>DS</a:t>
            </a:r>
            <a:r>
              <a:rPr lang="en-US" altLang="zh-CN">
                <a:ea typeface="宋体" panose="02010600030101010101" pitchFamily="2" charset="-122"/>
              </a:rPr>
              <a:t>, how does one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calculate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DS</a:t>
            </a:r>
            <a:r>
              <a:rPr lang="en-US" altLang="zh-CN">
                <a:ea typeface="宋体" panose="02010600030101010101" pitchFamily="2" charset="-122"/>
              </a:rPr>
              <a:t> (aka. </a:t>
            </a:r>
            <a:r>
              <a:rPr lang="en-US" altLang="zh-CN" i="1">
                <a:ea typeface="宋体" panose="02010600030101010101" pitchFamily="2" charset="-122"/>
              </a:rPr>
              <a:t>i</a:t>
            </a:r>
            <a:r>
              <a:rPr lang="en-US" altLang="zh-CN" i="1" baseline="-25000">
                <a:ea typeface="宋体" panose="02010600030101010101" pitchFamily="2" charset="-122"/>
              </a:rPr>
              <a:t>D</a:t>
            </a:r>
            <a:r>
              <a:rPr lang="en-US" altLang="zh-CN">
                <a:ea typeface="宋体" panose="02010600030101010101" pitchFamily="2" charset="-122"/>
              </a:rPr>
              <a:t>)?  </a:t>
            </a:r>
            <a:r>
              <a:rPr lang="en-US" altLang="zh-CN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Equation (5.7)…</a:t>
            </a:r>
            <a:endParaRPr lang="en-US" altLang="zh-CN" b="1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What is the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origin</a:t>
            </a:r>
            <a:r>
              <a:rPr lang="en-US" altLang="zh-CN">
                <a:ea typeface="宋体" panose="02010600030101010101" pitchFamily="2" charset="-122"/>
              </a:rPr>
              <a:t> of this equation?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>
                <a:ea typeface="宋体" panose="02010600030101010101" pitchFamily="2" charset="-122"/>
              </a:rPr>
              <a:t>Current is defined in terms of </a:t>
            </a: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charge per unit length of </a:t>
            </a:r>
            <a:r>
              <a:rPr lang="en-US" altLang="zh-CN" sz="2800" b="1" i="1">
                <a:solidFill>
                  <a:srgbClr val="3333FF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-channel</a:t>
            </a:r>
            <a:r>
              <a:rPr lang="en-US" altLang="zh-CN" sz="2800">
                <a:ea typeface="宋体" panose="02010600030101010101" pitchFamily="2" charset="-122"/>
              </a:rPr>
              <a:t> as well as </a:t>
            </a: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electron drift velocity.</a:t>
            </a:r>
          </a:p>
        </p:txBody>
      </p:sp>
      <p:sp>
        <p:nvSpPr>
          <p:cNvPr id="25605" name="Rectangle 10">
            <a:extLst>
              <a:ext uri="{FF2B5EF4-FFF2-40B4-BE49-F238E27FC236}">
                <a16:creationId xmlns:a16="http://schemas.microsoft.com/office/drawing/2014/main" id="{60A20B9F-EF12-3449-857A-48C243DAD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EE93374A-5DF5-704A-ADEB-793D95420E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299523"/>
              </p:ext>
            </p:extLst>
          </p:nvPr>
        </p:nvGraphicFramePr>
        <p:xfrm>
          <a:off x="3581400" y="4303974"/>
          <a:ext cx="4378325" cy="221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2125900" imgH="21361400" progId="Equation.DSMT4">
                  <p:embed/>
                </p:oleObj>
              </mc:Choice>
              <mc:Fallback>
                <p:oleObj name="Equation" r:id="rId2" imgW="42125900" imgH="21361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303974"/>
                        <a:ext cx="4378325" cy="221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71AD7AE3-2C55-7642-BEF0-02545719E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50" y="4800600"/>
            <a:ext cx="1765300" cy="406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DE2A50D-1AEF-4248-903F-675E45C2D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950" y="5412049"/>
            <a:ext cx="1816100" cy="444500"/>
          </a:xfrm>
          <a:prstGeom prst="rect">
            <a:avLst/>
          </a:prstGeom>
        </p:spPr>
      </p:pic>
      <p:sp>
        <p:nvSpPr>
          <p:cNvPr id="3" name="右大括号 2">
            <a:extLst>
              <a:ext uri="{FF2B5EF4-FFF2-40B4-BE49-F238E27FC236}">
                <a16:creationId xmlns:a16="http://schemas.microsoft.com/office/drawing/2014/main" id="{DF274418-5A4E-334C-9C03-56909F96B9B3}"/>
              </a:ext>
            </a:extLst>
          </p:cNvPr>
          <p:cNvSpPr/>
          <p:nvPr/>
        </p:nvSpPr>
        <p:spPr bwMode="auto">
          <a:xfrm>
            <a:off x="3048000" y="5003800"/>
            <a:ext cx="304800" cy="71120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958E299B-CEC3-174F-BE30-C9976C11D6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  <p:sp>
        <p:nvSpPr>
          <p:cNvPr id="4" name="文本框 1">
            <a:extLst>
              <a:ext uri="{FF2B5EF4-FFF2-40B4-BE49-F238E27FC236}">
                <a16:creationId xmlns:a16="http://schemas.microsoft.com/office/drawing/2014/main" id="{D788E1F8-3205-5E1C-536E-926E4AD54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084" y="6439795"/>
            <a:ext cx="8279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电流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=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每秒流过的电荷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=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单位长度的电荷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×</a:t>
            </a:r>
            <a:r>
              <a:rPr lang="zh-CN" altLang="en-US" sz="2000" b="1" dirty="0">
                <a:solidFill>
                  <a:srgbClr val="3333FF"/>
                </a:solidFill>
                <a:ea typeface="宋体" panose="02010600030101010101" pitchFamily="2" charset="-122"/>
              </a:rPr>
              <a:t>电子每秒运动的距离（长度）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4">
            <a:extLst>
              <a:ext uri="{FF2B5EF4-FFF2-40B4-BE49-F238E27FC236}">
                <a16:creationId xmlns:a16="http://schemas.microsoft.com/office/drawing/2014/main" id="{3E70C7E4-5CC4-944E-B70E-335A563256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9699" name="Rectangle 9">
            <a:extLst>
              <a:ext uri="{FF2B5EF4-FFF2-40B4-BE49-F238E27FC236}">
                <a16:creationId xmlns:a16="http://schemas.microsoft.com/office/drawing/2014/main" id="{A107CE5F-172D-0042-AF74-D1B77C4F5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7244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8E147806-D5C6-2344-8C0A-222A8584F2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5.1.4.</a:t>
            </a:r>
            <a:r>
              <a:rPr lang="en-US" altLang="zh-CN" sz="3200">
                <a:ea typeface="宋体" panose="02010600030101010101" pitchFamily="2" charset="-122"/>
              </a:rPr>
              <a:t> Applying a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Small 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</a:p>
        </p:txBody>
      </p:sp>
      <p:sp>
        <p:nvSpPr>
          <p:cNvPr id="29701" name="Rectangle 4">
            <a:extLst>
              <a:ext uri="{FF2B5EF4-FFF2-40B4-BE49-F238E27FC236}">
                <a16:creationId xmlns:a16="http://schemas.microsoft.com/office/drawing/2014/main" id="{D753FC15-86A6-A546-8269-1AA9F8A3019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What is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observed </a:t>
            </a:r>
            <a:r>
              <a:rPr lang="en-US" altLang="zh-CN">
                <a:ea typeface="宋体" panose="02010600030101010101" pitchFamily="2" charset="-122"/>
              </a:rPr>
              <a:t>from equation (5.7)?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For small values of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DS</a:t>
            </a:r>
            <a:r>
              <a:rPr lang="en-US" altLang="zh-CN" sz="2800">
                <a:ea typeface="宋体" panose="02010600030101010101" pitchFamily="2" charset="-122"/>
              </a:rPr>
              <a:t>, the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-channel acts like a variable resistance</a:t>
            </a:r>
            <a:r>
              <a:rPr lang="en-US" altLang="zh-CN" sz="2800">
                <a:ea typeface="宋体" panose="02010600030101010101" pitchFamily="2" charset="-122"/>
              </a:rPr>
              <a:t> whose value is controlled by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OV</a:t>
            </a:r>
            <a:r>
              <a:rPr lang="en-US" altLang="zh-CN" sz="2800" i="1">
                <a:ea typeface="宋体" panose="02010600030101010101" pitchFamily="2" charset="-122"/>
              </a:rPr>
              <a:t>.</a:t>
            </a:r>
          </a:p>
          <a:p>
            <a:pPr lvl="1" eaLnBrk="1" hangingPunct="1"/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当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较小时，沟道可看成一个压控电阻</a:t>
            </a:r>
            <a:endParaRPr lang="en-US" altLang="zh-CN" sz="200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29702" name="Object 8">
            <a:extLst>
              <a:ext uri="{FF2B5EF4-FFF2-40B4-BE49-F238E27FC236}">
                <a16:creationId xmlns:a16="http://schemas.microsoft.com/office/drawing/2014/main" id="{7094A455-8AE4-A947-9AB9-F4E8E02C51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310216"/>
              </p:ext>
            </p:extLst>
          </p:nvPr>
        </p:nvGraphicFramePr>
        <p:xfrm>
          <a:off x="533400" y="3868145"/>
          <a:ext cx="6073775" cy="287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3835300" imgH="25450800" progId="Equation.DSMT4">
                  <p:embed/>
                </p:oleObj>
              </mc:Choice>
              <mc:Fallback>
                <p:oleObj name="Equation" r:id="rId3" imgW="53835300" imgH="25450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68145"/>
                        <a:ext cx="6073775" cy="287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文本框 1">
            <a:extLst>
              <a:ext uri="{FF2B5EF4-FFF2-40B4-BE49-F238E27FC236}">
                <a16:creationId xmlns:a16="http://schemas.microsoft.com/office/drawing/2014/main" id="{71F236BF-09C5-D149-B7C1-DFB364900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81000"/>
            <a:ext cx="411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当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GS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&gt;V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t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OV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&gt;0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），且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较小时，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等效为一个电阻，其值受有效电压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OV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的控制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34377C3-D78F-BB40-8129-0D08DFCD8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3929430"/>
            <a:ext cx="2362200" cy="736600"/>
          </a:xfrm>
          <a:prstGeom prst="rect">
            <a:avLst/>
          </a:prstGeom>
        </p:spPr>
      </p:pic>
      <p:sp>
        <p:nvSpPr>
          <p:cNvPr id="3" name="右箭头 2">
            <a:extLst>
              <a:ext uri="{FF2B5EF4-FFF2-40B4-BE49-F238E27FC236}">
                <a16:creationId xmlns:a16="http://schemas.microsoft.com/office/drawing/2014/main" id="{BD7D3C1F-0029-E94C-81BB-323ED8F46129}"/>
              </a:ext>
            </a:extLst>
          </p:cNvPr>
          <p:cNvSpPr/>
          <p:nvPr/>
        </p:nvSpPr>
        <p:spPr bwMode="auto">
          <a:xfrm>
            <a:off x="5810459" y="4183430"/>
            <a:ext cx="5334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2EE3E65-E67C-1942-8640-6CFB643C0850}"/>
              </a:ext>
            </a:extLst>
          </p:cNvPr>
          <p:cNvSpPr txBox="1"/>
          <p:nvPr/>
        </p:nvSpPr>
        <p:spPr>
          <a:xfrm>
            <a:off x="6477000" y="3698868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电阻的电导计算：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1005DAB-6651-5143-8C8B-DB3BB351AB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>
            <a:extLst>
              <a:ext uri="{FF2B5EF4-FFF2-40B4-BE49-F238E27FC236}">
                <a16:creationId xmlns:a16="http://schemas.microsoft.com/office/drawing/2014/main" id="{54BBAFAE-A7CE-1E48-AB8A-1B9D7332E4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1747" name="Rectangle 11">
            <a:extLst>
              <a:ext uri="{FF2B5EF4-FFF2-40B4-BE49-F238E27FC236}">
                <a16:creationId xmlns:a16="http://schemas.microsoft.com/office/drawing/2014/main" id="{BD79B82C-B745-D34E-900F-261726F08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981200"/>
            <a:ext cx="42672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5726EEED-22FA-DB42-A92A-4BF6A277E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3434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0465719F-A9E8-204F-AC37-F9A36F82F6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5.1.4.</a:t>
            </a:r>
            <a:r>
              <a:rPr lang="en-US" altLang="zh-CN" sz="3200">
                <a:ea typeface="宋体" panose="02010600030101010101" pitchFamily="2" charset="-122"/>
              </a:rPr>
              <a:t> Applying a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Small 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</a:p>
        </p:txBody>
      </p:sp>
      <p:sp>
        <p:nvSpPr>
          <p:cNvPr id="31750" name="Rectangle 4">
            <a:extLst>
              <a:ext uri="{FF2B5EF4-FFF2-40B4-BE49-F238E27FC236}">
                <a16:creationId xmlns:a16="http://schemas.microsoft.com/office/drawing/2014/main" id="{107C22AC-1075-4147-A7A2-3F428F34E6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What do we note from equation (5.7)?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For small values of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DS</a:t>
            </a:r>
            <a:r>
              <a:rPr lang="en-US" altLang="zh-CN" sz="2800">
                <a:ea typeface="宋体" panose="02010600030101010101" pitchFamily="2" charset="-122"/>
              </a:rPr>
              <a:t>, the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-channel acts like a variable resistance</a:t>
            </a:r>
            <a:r>
              <a:rPr lang="en-US" altLang="zh-CN" sz="2800">
                <a:ea typeface="宋体" panose="02010600030101010101" pitchFamily="2" charset="-122"/>
              </a:rPr>
              <a:t> whose value is controlled by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OV</a:t>
            </a:r>
            <a:r>
              <a:rPr lang="en-US" altLang="zh-CN" sz="2800" i="1">
                <a:ea typeface="宋体" panose="02010600030101010101" pitchFamily="2" charset="-122"/>
              </a:rPr>
              <a:t>.</a:t>
            </a:r>
          </a:p>
        </p:txBody>
      </p:sp>
      <p:graphicFrame>
        <p:nvGraphicFramePr>
          <p:cNvPr id="31751" name="Object 5">
            <a:extLst>
              <a:ext uri="{FF2B5EF4-FFF2-40B4-BE49-F238E27FC236}">
                <a16:creationId xmlns:a16="http://schemas.microsoft.com/office/drawing/2014/main" id="{0E1C3CF1-945C-3142-9EEC-0C02C5F43C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5750" y="3833813"/>
          <a:ext cx="6073775" cy="287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835300" imgH="25450800" progId="Equation.DSMT4">
                  <p:embed/>
                </p:oleObj>
              </mc:Choice>
              <mc:Fallback>
                <p:oleObj name="Equation" r:id="rId2" imgW="53835300" imgH="25450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0" y="3833813"/>
                        <a:ext cx="6073775" cy="287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2" name="Rectangle 10">
            <a:extLst>
              <a:ext uri="{FF2B5EF4-FFF2-40B4-BE49-F238E27FC236}">
                <a16:creationId xmlns:a16="http://schemas.microsoft.com/office/drawing/2014/main" id="{802B3ADE-8604-AF42-9DE4-DBF6ADD50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9144000" cy="4876800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1755" name="Line 9">
            <a:extLst>
              <a:ext uri="{FF2B5EF4-FFF2-40B4-BE49-F238E27FC236}">
                <a16:creationId xmlns:a16="http://schemas.microsoft.com/office/drawing/2014/main" id="{9923F6F6-2FCF-894A-B26F-9D373BF38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2819400"/>
            <a:ext cx="0" cy="213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6" name="Text Box 8">
            <a:extLst>
              <a:ext uri="{FF2B5EF4-FFF2-40B4-BE49-F238E27FC236}">
                <a16:creationId xmlns:a16="http://schemas.microsoft.com/office/drawing/2014/main" id="{9537FCE9-E7CC-AA4B-A8CD-6A8E936FC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33600"/>
            <a:ext cx="3886200" cy="11874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Note that this is one </a:t>
            </a: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VERY IMPORTANT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equation in Chapter 5.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DA992B07-9D5B-F641-B1BB-B75B7888A3C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>
            <a:extLst>
              <a:ext uri="{FF2B5EF4-FFF2-40B4-BE49-F238E27FC236}">
                <a16:creationId xmlns:a16="http://schemas.microsoft.com/office/drawing/2014/main" id="{B3FE7736-0D49-5244-9237-B875D933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课程纲要</a:t>
            </a:r>
          </a:p>
        </p:txBody>
      </p:sp>
      <p:sp>
        <p:nvSpPr>
          <p:cNvPr id="4099" name="内容占位符 2">
            <a:extLst>
              <a:ext uri="{FF2B5EF4-FFF2-40B4-BE49-F238E27FC236}">
                <a16:creationId xmlns:a16="http://schemas.microsoft.com/office/drawing/2014/main" id="{B3C5A535-ABF4-F14E-A6E5-ECA930C76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8.1  </a:t>
            </a:r>
            <a:r>
              <a:rPr lang="zh-CN" altLang="zh-CN" dirty="0"/>
              <a:t>场效应晶体管基础</a:t>
            </a:r>
          </a:p>
          <a:p>
            <a:r>
              <a:rPr lang="en-US" altLang="zh-CN" dirty="0"/>
              <a:t>	8.1.1  </a:t>
            </a:r>
            <a:r>
              <a:rPr lang="zh-CN" altLang="zh-CN" dirty="0"/>
              <a:t>场效应晶体管的结构、工作原理及其电路符号</a:t>
            </a:r>
          </a:p>
          <a:p>
            <a:r>
              <a:rPr lang="en-US" altLang="zh-CN" dirty="0"/>
              <a:t>	8.1.2  </a:t>
            </a:r>
            <a:r>
              <a:rPr lang="zh-CN" altLang="zh-CN" dirty="0"/>
              <a:t>场效应晶体管的电路特性（输出特性和转移特性）</a:t>
            </a:r>
          </a:p>
          <a:p>
            <a:r>
              <a:rPr lang="en-US" altLang="zh-CN" dirty="0"/>
              <a:t>	8.1.3  </a:t>
            </a:r>
            <a:r>
              <a:rPr lang="zh-CN" altLang="zh-CN" dirty="0"/>
              <a:t>中频等效电路模型</a:t>
            </a:r>
          </a:p>
          <a:p>
            <a:r>
              <a:rPr lang="en-US" altLang="zh-CN" dirty="0"/>
              <a:t>8.2  </a:t>
            </a:r>
            <a:r>
              <a:rPr lang="zh-CN" altLang="zh-CN" dirty="0"/>
              <a:t>场效应晶体管放大电路的构成及其分析</a:t>
            </a:r>
          </a:p>
          <a:p>
            <a:r>
              <a:rPr lang="en-US" altLang="zh-CN" dirty="0"/>
              <a:t>	8.2.1  </a:t>
            </a:r>
            <a:r>
              <a:rPr lang="zh-CN" altLang="zh-CN" dirty="0"/>
              <a:t>直流偏置电路及其分析</a:t>
            </a:r>
          </a:p>
          <a:p>
            <a:r>
              <a:rPr lang="en-US" altLang="zh-CN" dirty="0"/>
              <a:t>	8.2.2  </a:t>
            </a:r>
            <a:r>
              <a:rPr lang="zh-CN" altLang="zh-CN" dirty="0"/>
              <a:t>三种接法放大电路的分析计算</a:t>
            </a:r>
          </a:p>
          <a:p>
            <a:r>
              <a:rPr lang="en-US" altLang="zh-CN" dirty="0"/>
              <a:t>	8.2.3  </a:t>
            </a:r>
            <a:r>
              <a:rPr lang="zh-CN" altLang="zh-CN" dirty="0"/>
              <a:t>多级放大电路的分析计算</a:t>
            </a:r>
          </a:p>
        </p:txBody>
      </p:sp>
      <p:sp>
        <p:nvSpPr>
          <p:cNvPr id="4100" name="页脚占位符 3">
            <a:extLst>
              <a:ext uri="{FF2B5EF4-FFF2-40B4-BE49-F238E27FC236}">
                <a16:creationId xmlns:a16="http://schemas.microsoft.com/office/drawing/2014/main" id="{52E15F3A-2745-3841-93FA-D37C610413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7A981E32-CCA3-7D4C-AEA9-FEE7112D2D5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4">
            <a:extLst>
              <a:ext uri="{FF2B5EF4-FFF2-40B4-BE49-F238E27FC236}">
                <a16:creationId xmlns:a16="http://schemas.microsoft.com/office/drawing/2014/main" id="{4747341F-88FA-6544-AD81-34C98B5ADF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68235AE-F87F-6E46-9C6C-666A8184CD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5.1.4.</a:t>
            </a:r>
            <a:r>
              <a:rPr lang="en-US" altLang="zh-CN" sz="3200">
                <a:ea typeface="宋体" panose="02010600030101010101" pitchFamily="2" charset="-122"/>
              </a:rPr>
              <a:t> Applying a Small 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</a:p>
        </p:txBody>
      </p:sp>
      <p:sp>
        <p:nvSpPr>
          <p:cNvPr id="32772" name="Rectangle 5">
            <a:extLst>
              <a:ext uri="{FF2B5EF4-FFF2-40B4-BE49-F238E27FC236}">
                <a16:creationId xmlns:a16="http://schemas.microsoft.com/office/drawing/2014/main" id="{8C84B82C-A488-B848-93B8-C9943288BBB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2057400"/>
            <a:ext cx="8686800" cy="4267200"/>
          </a:xfrm>
        </p:spPr>
        <p:txBody>
          <a:bodyPr/>
          <a:lstStyle/>
          <a:p>
            <a:pPr eaLnBrk="1" hangingPunct="1"/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What three factors is </a:t>
            </a:r>
            <a:r>
              <a:rPr lang="en-US" altLang="zh-CN" i="1" dirty="0" err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DS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dependent</a:t>
            </a:r>
            <a:r>
              <a:rPr lang="en-US" altLang="zh-CN" dirty="0">
                <a:ea typeface="宋体" panose="02010600030101010101" pitchFamily="2" charset="-122"/>
              </a:rPr>
              <a:t> on?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process transconductance parameter for NMOS</a:t>
            </a:r>
            <a:r>
              <a:rPr lang="en-US" altLang="zh-CN" sz="2800" i="1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dirty="0" err="1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’=</a:t>
            </a:r>
            <a:r>
              <a:rPr lang="en-US" altLang="zh-CN" sz="2800" i="1" dirty="0" err="1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m</a:t>
            </a:r>
            <a:r>
              <a:rPr lang="en-US" altLang="zh-CN" sz="28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 i="1" dirty="0" err="1">
                <a:solidFill>
                  <a:srgbClr val="FF0000"/>
                </a:solidFill>
                <a:ea typeface="宋体" panose="02010600030101010101" pitchFamily="2" charset="-122"/>
              </a:rPr>
              <a:t>C</a:t>
            </a:r>
            <a:r>
              <a:rPr lang="en-US" altLang="zh-CN" sz="28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ox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en-US" altLang="zh-CN" sz="2800" i="1" dirty="0">
                <a:ea typeface="宋体" panose="02010600030101010101" pitchFamily="2" charset="-122"/>
              </a:rPr>
              <a:t> –</a:t>
            </a:r>
            <a:r>
              <a:rPr lang="en-US" altLang="zh-CN" sz="2800" dirty="0">
                <a:ea typeface="宋体" panose="02010600030101010101" pitchFamily="2" charset="-122"/>
              </a:rPr>
              <a:t> which is determined by the manufacturing process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工艺决定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aspect ratio</a:t>
            </a:r>
            <a:r>
              <a:rPr lang="en-US" altLang="zh-CN" sz="2800" dirty="0">
                <a:ea typeface="宋体" panose="02010600030101010101" pitchFamily="2" charset="-122"/>
              </a:rPr>
              <a:t> (</a:t>
            </a:r>
            <a:r>
              <a:rPr lang="en-US" altLang="zh-CN" sz="2800" i="1" dirty="0">
                <a:ea typeface="宋体" panose="02010600030101010101" pitchFamily="2" charset="-122"/>
              </a:rPr>
              <a:t>W</a:t>
            </a:r>
            <a:r>
              <a:rPr lang="en-US" altLang="zh-CN" sz="2800" dirty="0">
                <a:ea typeface="宋体" panose="02010600030101010101" pitchFamily="2" charset="-122"/>
              </a:rPr>
              <a:t>/</a:t>
            </a:r>
            <a:r>
              <a:rPr lang="en-US" altLang="zh-CN" sz="2800" i="1" dirty="0">
                <a:ea typeface="宋体" panose="02010600030101010101" pitchFamily="2" charset="-122"/>
              </a:rPr>
              <a:t>L</a:t>
            </a:r>
            <a:r>
              <a:rPr lang="en-US" altLang="zh-CN" sz="2800" dirty="0">
                <a:ea typeface="宋体" panose="02010600030101010101" pitchFamily="2" charset="-122"/>
              </a:rPr>
              <a:t>) – which is dependent on size requirements / allocations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设计师决定，</a:t>
            </a:r>
            <a:r>
              <a:rPr lang="en-US" altLang="zh-CN" b="1" dirty="0" err="1">
                <a:solidFill>
                  <a:srgbClr val="00B050"/>
                </a:solidFill>
                <a:ea typeface="宋体" panose="02010600030101010101" pitchFamily="2" charset="-122"/>
              </a:rPr>
              <a:t>L</a:t>
            </a:r>
            <a:r>
              <a:rPr lang="en-US" altLang="zh-CN" b="1" baseline="-25000" dirty="0" err="1">
                <a:solidFill>
                  <a:srgbClr val="00B050"/>
                </a:solidFill>
                <a:ea typeface="宋体" panose="02010600030101010101" pitchFamily="2" charset="-122"/>
              </a:rPr>
              <a:t>min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代表工艺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overdrive voltage</a:t>
            </a:r>
            <a:r>
              <a:rPr lang="en-US" altLang="zh-CN" sz="2800" dirty="0">
                <a:ea typeface="宋体" panose="02010600030101010101" pitchFamily="2" charset="-122"/>
              </a:rPr>
              <a:t> (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OV</a:t>
            </a:r>
            <a:r>
              <a:rPr lang="en-US" altLang="zh-CN" sz="2800" dirty="0">
                <a:ea typeface="宋体" panose="02010600030101010101" pitchFamily="2" charset="-122"/>
              </a:rPr>
              <a:t>) – which is applied by the user</a:t>
            </a:r>
          </a:p>
          <a:p>
            <a:pPr lvl="1"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MOSFET transconductance parameter </a:t>
            </a:r>
            <a:r>
              <a:rPr lang="en-US" altLang="zh-CN" sz="2800" dirty="0" err="1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r>
              <a:rPr lang="en-US" altLang="zh-CN" sz="2800" dirty="0" err="1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’*W/L</a:t>
            </a:r>
          </a:p>
          <a:p>
            <a:pPr lvl="1" eaLnBrk="1" hangingPunct="1"/>
            <a:endParaRPr lang="en-US" altLang="zh-CN" sz="2800" baseline="-25000" dirty="0">
              <a:solidFill>
                <a:srgbClr val="008000"/>
              </a:solidFill>
              <a:ea typeface="宋体" panose="02010600030101010101" pitchFamily="2" charset="-122"/>
            </a:endParaRPr>
          </a:p>
        </p:txBody>
      </p:sp>
      <p:sp>
        <p:nvSpPr>
          <p:cNvPr id="32773" name="文本框 1">
            <a:extLst>
              <a:ext uri="{FF2B5EF4-FFF2-40B4-BE49-F238E27FC236}">
                <a16:creationId xmlns:a16="http://schemas.microsoft.com/office/drawing/2014/main" id="{1A96D5F6-F26F-794B-B6D7-D7FC249D5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00075"/>
            <a:ext cx="41544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 err="1">
                <a:solidFill>
                  <a:srgbClr val="3333FF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000" baseline="-25000" dirty="0" err="1">
                <a:solidFill>
                  <a:srgbClr val="3333FF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’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 和 </a:t>
            </a:r>
            <a:r>
              <a:rPr lang="en-US" altLang="zh-CN" sz="2000" dirty="0" err="1">
                <a:solidFill>
                  <a:srgbClr val="3333FF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000" baseline="-25000" dirty="0" err="1">
                <a:solidFill>
                  <a:srgbClr val="3333FF"/>
                </a:solidFill>
                <a:ea typeface="宋体" panose="02010600030101010101" pitchFamily="2" charset="-122"/>
              </a:rPr>
              <a:t>n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是两个常用参数，不要混淆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0A6E19E-3207-8442-99F8-390C80EB7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173192"/>
            <a:ext cx="2374900" cy="7112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9264BB6-F540-DA42-B946-F576FFB2BC3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>
            <a:extLst>
              <a:ext uri="{FF2B5EF4-FFF2-40B4-BE49-F238E27FC236}">
                <a16:creationId xmlns:a16="http://schemas.microsoft.com/office/drawing/2014/main" id="{30D90B2F-A83A-034A-A75E-0C4BC9F45F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3795" name="Rectangle 16">
            <a:extLst>
              <a:ext uri="{FF2B5EF4-FFF2-40B4-BE49-F238E27FC236}">
                <a16:creationId xmlns:a16="http://schemas.microsoft.com/office/drawing/2014/main" id="{8C3DC72B-A54A-274F-9FD3-BD72733C8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33796" name="Picture 9" descr="se05F04">
            <a:extLst>
              <a:ext uri="{FF2B5EF4-FFF2-40B4-BE49-F238E27FC236}">
                <a16:creationId xmlns:a16="http://schemas.microsoft.com/office/drawing/2014/main" id="{5BED2140-440B-D941-A341-E8FA8290A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5867400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6D8019BB-758B-744F-A8AE-33D4D7A05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828800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1/</a:t>
            </a:r>
            <a:r>
              <a:rPr lang="en-US" altLang="zh-CN" sz="2000" i="1">
                <a:ea typeface="宋体" panose="02010600030101010101" pitchFamily="2" charset="-122"/>
              </a:rPr>
              <a:t>r</a:t>
            </a:r>
            <a:r>
              <a:rPr lang="en-US" altLang="zh-CN" sz="2000" i="1" baseline="-25000">
                <a:ea typeface="宋体" panose="02010600030101010101" pitchFamily="2" charset="-122"/>
              </a:rPr>
              <a:t>DS</a:t>
            </a:r>
          </a:p>
        </p:txBody>
      </p:sp>
      <p:sp>
        <p:nvSpPr>
          <p:cNvPr id="33798" name="Rectangle 4">
            <a:extLst>
              <a:ext uri="{FF2B5EF4-FFF2-40B4-BE49-F238E27FC236}">
                <a16:creationId xmlns:a16="http://schemas.microsoft.com/office/drawing/2014/main" id="{1902A3AB-2BF0-D147-B242-FB729D0AD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959475"/>
            <a:ext cx="8839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5.4:</a:t>
            </a:r>
            <a:r>
              <a:rPr lang="en-US" altLang="zh-CN">
                <a:ea typeface="宋体" panose="02010600030101010101" pitchFamily="2" charset="-122"/>
              </a:rPr>
              <a:t> The </a:t>
            </a:r>
            <a:r>
              <a:rPr lang="en-US" altLang="zh-CN" i="1">
                <a:ea typeface="宋体" panose="02010600030101010101" pitchFamily="2" charset="-122"/>
              </a:rPr>
              <a:t>i</a:t>
            </a:r>
            <a:r>
              <a:rPr lang="en-US" altLang="zh-CN" i="1" baseline="-25000">
                <a:ea typeface="宋体" panose="02010600030101010101" pitchFamily="2" charset="-122"/>
              </a:rPr>
              <a:t>D</a:t>
            </a:r>
            <a:r>
              <a:rPr lang="en-US" altLang="zh-CN">
                <a:ea typeface="宋体" panose="02010600030101010101" pitchFamily="2" charset="-122"/>
              </a:rPr>
              <a:t>-</a:t>
            </a:r>
            <a:r>
              <a:rPr lang="en-US" altLang="zh-CN" i="1"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ea typeface="宋体" panose="02010600030101010101" pitchFamily="2" charset="-122"/>
              </a:rPr>
              <a:t>DS</a:t>
            </a:r>
            <a:r>
              <a:rPr lang="en-US" altLang="zh-CN">
                <a:ea typeface="宋体" panose="02010600030101010101" pitchFamily="2" charset="-122"/>
              </a:rPr>
              <a:t> characteristics of the MOSFET in Figure 5.3. when the voltage applied between drain and source </a:t>
            </a:r>
            <a:r>
              <a:rPr lang="en-US" altLang="zh-CN" i="1"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ea typeface="宋体" panose="02010600030101010101" pitchFamily="2" charset="-122"/>
              </a:rPr>
              <a:t>DS</a:t>
            </a:r>
            <a:r>
              <a:rPr lang="en-US" altLang="zh-CN">
                <a:ea typeface="宋体" panose="02010600030101010101" pitchFamily="2" charset="-122"/>
              </a:rPr>
              <a:t> is kept small.</a:t>
            </a:r>
          </a:p>
        </p:txBody>
      </p:sp>
      <p:sp>
        <p:nvSpPr>
          <p:cNvPr id="1246226" name="Rectangle 18">
            <a:extLst>
              <a:ext uri="{FF2B5EF4-FFF2-40B4-BE49-F238E27FC236}">
                <a16:creationId xmlns:a16="http://schemas.microsoft.com/office/drawing/2014/main" id="{9BD97E5D-755F-1D43-8A96-5244D922E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600200"/>
            <a:ext cx="6781800" cy="44196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246220" name="Line 12">
            <a:extLst>
              <a:ext uri="{FF2B5EF4-FFF2-40B4-BE49-F238E27FC236}">
                <a16:creationId xmlns:a16="http://schemas.microsoft.com/office/drawing/2014/main" id="{3F8B5C6C-74BE-AE45-90E2-C867E4A398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2667000"/>
            <a:ext cx="3200400" cy="2667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6221" name="Line 13">
            <a:extLst>
              <a:ext uri="{FF2B5EF4-FFF2-40B4-BE49-F238E27FC236}">
                <a16:creationId xmlns:a16="http://schemas.microsoft.com/office/drawing/2014/main" id="{FC97010A-C8DF-474E-84BC-2F3230FB8C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334000"/>
            <a:ext cx="3733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6222" name="Text Box 14">
            <a:extLst>
              <a:ext uri="{FF2B5EF4-FFF2-40B4-BE49-F238E27FC236}">
                <a16:creationId xmlns:a16="http://schemas.microsoft.com/office/drawing/2014/main" id="{6D0860BD-6621-154E-B97E-19EECC3D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410200"/>
            <a:ext cx="320040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high resistance, low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OV</a:t>
            </a:r>
          </a:p>
        </p:txBody>
      </p:sp>
      <p:sp>
        <p:nvSpPr>
          <p:cNvPr id="1246223" name="Text Box 15">
            <a:extLst>
              <a:ext uri="{FF2B5EF4-FFF2-40B4-BE49-F238E27FC236}">
                <a16:creationId xmlns:a16="http://schemas.microsoft.com/office/drawing/2014/main" id="{95421C14-9921-8B4D-BAE5-9AFFFC5AE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551238"/>
            <a:ext cx="320040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low resistance, high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OV</a:t>
            </a:r>
          </a:p>
        </p:txBody>
      </p:sp>
      <p:sp>
        <p:nvSpPr>
          <p:cNvPr id="33804" name="Line 6">
            <a:extLst>
              <a:ext uri="{FF2B5EF4-FFF2-40B4-BE49-F238E27FC236}">
                <a16:creationId xmlns:a16="http://schemas.microsoft.com/office/drawing/2014/main" id="{387DE6D5-A25F-AE4D-8FA5-F37B75432B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4000" y="609600"/>
            <a:ext cx="0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5" name="Text Box 5">
            <a:extLst>
              <a:ext uri="{FF2B5EF4-FFF2-40B4-BE49-F238E27FC236}">
                <a16:creationId xmlns:a16="http://schemas.microsoft.com/office/drawing/2014/main" id="{26366FF9-F6D4-1147-B12A-47184423D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28600"/>
            <a:ext cx="3886200" cy="11874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is known as </a:t>
            </a:r>
            <a:r>
              <a:rPr lang="en-US" altLang="zh-CN" b="1">
                <a:solidFill>
                  <a:srgbClr val="0000FF"/>
                </a:solidFill>
                <a:ea typeface="宋体" panose="02010600030101010101" pitchFamily="2" charset="-122"/>
              </a:rPr>
              <a:t>N</a:t>
            </a:r>
            <a:r>
              <a:rPr lang="en-US" altLang="zh-CN" b="1">
                <a:solidFill>
                  <a:srgbClr val="3333FF"/>
                </a:solidFill>
                <a:ea typeface="宋体" panose="02010600030101010101" pitchFamily="2" charset="-122"/>
              </a:rPr>
              <a:t>MOS-FET transconductance parameter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and is defined as </a:t>
            </a:r>
            <a:r>
              <a:rPr lang="en-US" altLang="zh-CN" i="1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m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C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ox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W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L</a:t>
            </a:r>
          </a:p>
        </p:txBody>
      </p:sp>
      <p:pic>
        <p:nvPicPr>
          <p:cNvPr id="33806" name="图片 1">
            <a:extLst>
              <a:ext uri="{FF2B5EF4-FFF2-40B4-BE49-F238E27FC236}">
                <a16:creationId xmlns:a16="http://schemas.microsoft.com/office/drawing/2014/main" id="{3E2E7BCE-1F78-B34F-95F3-6B21E986B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922338"/>
            <a:ext cx="2616200" cy="55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7" name="文本框 2">
            <a:extLst>
              <a:ext uri="{FF2B5EF4-FFF2-40B4-BE49-F238E27FC236}">
                <a16:creationId xmlns:a16="http://schemas.microsoft.com/office/drawing/2014/main" id="{FFB0306C-1014-2149-8B83-78BE788B2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5250"/>
            <a:ext cx="4953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阶段性结论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：当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极小时，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等效为一个压控电阻，</a:t>
            </a:r>
            <a:r>
              <a:rPr lang="en-US" altLang="zh-CN" sz="2000" dirty="0" err="1">
                <a:solidFill>
                  <a:srgbClr val="3333FF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000" baseline="-25000" dirty="0" err="1">
                <a:solidFill>
                  <a:srgbClr val="3333FF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呈线性关系</a:t>
            </a: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887E6C78-6FBF-AD4E-B08D-445294D8BD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46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46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4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246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46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4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4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246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46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46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4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246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246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4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4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46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246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46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4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246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246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4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4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246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46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6226" grpId="0" animBg="1"/>
      <p:bldP spid="1246222" grpId="0" animBg="1"/>
      <p:bldP spid="1246222" grpId="1" animBg="1"/>
      <p:bldP spid="1246222" grpId="2" animBg="1"/>
      <p:bldP spid="1246222" grpId="3" animBg="1"/>
      <p:bldP spid="1246222" grpId="4" animBg="1"/>
      <p:bldP spid="1246222" grpId="5" animBg="1"/>
      <p:bldP spid="1246223" grpId="0" animBg="1"/>
      <p:bldP spid="1246223" grpId="1" animBg="1"/>
      <p:bldP spid="1246223" grpId="2" animBg="1"/>
      <p:bldP spid="1246223" grpId="3" animBg="1"/>
      <p:bldP spid="1246223" grpId="4" animBg="1"/>
      <p:bldP spid="1246223" grpId="5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A3C72480-9203-FD42-BA9C-B38935999B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4572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MOSFET </a:t>
            </a:r>
            <a:r>
              <a:rPr lang="zh-CN" altLang="en-US" dirty="0">
                <a:ea typeface="宋体" panose="02010600030101010101" pitchFamily="2" charset="-122"/>
              </a:rPr>
              <a:t>特性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7844B57F-8DEC-DE4B-9372-593ECA66B25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0350" y="4471988"/>
            <a:ext cx="8470900" cy="23860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MOSFET</a:t>
            </a:r>
            <a:r>
              <a:rPr lang="zh-CN" altLang="en-US" dirty="0">
                <a:ea typeface="宋体" panose="02010600030101010101" pitchFamily="2" charset="-122"/>
              </a:rPr>
              <a:t>三端器件，有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两个施加电压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GS</a:t>
            </a:r>
            <a:r>
              <a:rPr lang="zh-CN" altLang="en-US" dirty="0">
                <a:ea typeface="宋体" panose="02010600030101010101" pitchFamily="2" charset="-122"/>
              </a:rPr>
              <a:t>、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DS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一个响应电流</a:t>
            </a: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DS</a:t>
            </a:r>
            <a:r>
              <a:rPr lang="zh-CN" altLang="en-US" dirty="0">
                <a:ea typeface="宋体" panose="02010600030101010101" pitchFamily="2" charset="-122"/>
              </a:rPr>
              <a:t>，因此，表征</a:t>
            </a:r>
            <a:r>
              <a:rPr lang="en-US" altLang="zh-CN" dirty="0">
                <a:ea typeface="宋体" panose="02010600030101010101" pitchFamily="2" charset="-122"/>
              </a:rPr>
              <a:t>MOSFET </a:t>
            </a:r>
            <a:r>
              <a:rPr lang="zh-CN" altLang="en-US" dirty="0">
                <a:ea typeface="宋体" panose="02010600030101010101" pitchFamily="2" charset="-122"/>
              </a:rPr>
              <a:t>“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电压电流约束关系</a:t>
            </a:r>
            <a:r>
              <a:rPr lang="zh-CN" altLang="en-US" dirty="0">
                <a:ea typeface="宋体" panose="02010600030101010101" pitchFamily="2" charset="-122"/>
              </a:rPr>
              <a:t>”的方法有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(b)</a:t>
            </a:r>
            <a:r>
              <a:rPr lang="zh-CN" altLang="en-US" dirty="0">
                <a:ea typeface="宋体" panose="02010600030101010101" pitchFamily="2" charset="-122"/>
              </a:rPr>
              <a:t> 固定 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D </a:t>
            </a:r>
            <a:r>
              <a:rPr lang="zh-CN" altLang="en-US" dirty="0">
                <a:ea typeface="宋体" panose="02010600030101010101" pitchFamily="2" charset="-122"/>
              </a:rPr>
              <a:t>测量</a:t>
            </a:r>
            <a:r>
              <a:rPr lang="en-US" altLang="zh-CN" dirty="0">
                <a:ea typeface="宋体" panose="02010600030101010101" pitchFamily="2" charset="-122"/>
              </a:rPr>
              <a:t> I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en-US" altLang="zh-CN" dirty="0">
                <a:ea typeface="宋体" panose="02010600030101010101" pitchFamily="2" charset="-122"/>
              </a:rPr>
              <a:t> vs. V</a:t>
            </a:r>
            <a:r>
              <a:rPr lang="en-US" altLang="zh-CN" baseline="-25000" dirty="0">
                <a:ea typeface="宋体" panose="02010600030101010101" pitchFamily="2" charset="-122"/>
              </a:rPr>
              <a:t>G</a:t>
            </a: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转移特性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r>
              <a:rPr lang="en-US" altLang="zh-CN" dirty="0">
                <a:ea typeface="宋体" panose="02010600030101010101" pitchFamily="2" charset="-122"/>
              </a:rPr>
              <a:t>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(c)</a:t>
            </a:r>
            <a:r>
              <a:rPr lang="zh-CN" altLang="en-US" dirty="0">
                <a:ea typeface="宋体" panose="02010600030101010101" pitchFamily="2" charset="-122"/>
              </a:rPr>
              <a:t> 固定 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G </a:t>
            </a:r>
            <a:r>
              <a:rPr lang="zh-CN" altLang="en-US" dirty="0">
                <a:ea typeface="宋体" panose="02010600030101010101" pitchFamily="2" charset="-122"/>
              </a:rPr>
              <a:t>测量</a:t>
            </a:r>
            <a:r>
              <a:rPr lang="en-US" altLang="zh-CN" dirty="0">
                <a:ea typeface="宋体" panose="02010600030101010101" pitchFamily="2" charset="-122"/>
              </a:rPr>
              <a:t> I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en-US" altLang="zh-CN" dirty="0">
                <a:ea typeface="宋体" panose="02010600030101010101" pitchFamily="2" charset="-122"/>
              </a:rPr>
              <a:t> vs. V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输出特性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r>
              <a:rPr lang="en-US" altLang="zh-CN" dirty="0">
                <a:ea typeface="宋体" panose="02010600030101010101" pitchFamily="2" charset="-122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(d) </a:t>
            </a:r>
            <a:r>
              <a:rPr lang="zh-CN" altLang="en-US" dirty="0">
                <a:ea typeface="宋体" panose="02010600030101010101" pitchFamily="2" charset="-122"/>
              </a:rPr>
              <a:t>显示了栅极电压对沟道电阻的影响；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MOSFET</a:t>
            </a:r>
            <a:r>
              <a:rPr lang="zh-CN" altLang="en-US" dirty="0">
                <a:ea typeface="宋体" panose="02010600030101010101" pitchFamily="2" charset="-122"/>
              </a:rPr>
              <a:t> 的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输入特性</a:t>
            </a:r>
            <a:r>
              <a:rPr lang="zh-CN" altLang="en-US" dirty="0">
                <a:ea typeface="宋体" panose="02010600030101010101" pitchFamily="2" charset="-122"/>
              </a:rPr>
              <a:t>：无栅极电流，输入阻抗</a:t>
            </a:r>
            <a:r>
              <a:rPr lang="en-US" altLang="zh-CN" dirty="0">
                <a:ea typeface="宋体" panose="02010600030101010101" pitchFamily="2" charset="-122"/>
              </a:rPr>
              <a:t>∞</a:t>
            </a:r>
          </a:p>
        </p:txBody>
      </p:sp>
      <p:pic>
        <p:nvPicPr>
          <p:cNvPr id="437254" name="Picture 6">
            <a:extLst>
              <a:ext uri="{FF2B5EF4-FFF2-40B4-BE49-F238E27FC236}">
                <a16:creationId xmlns:a16="http://schemas.microsoft.com/office/drawing/2014/main" id="{FE13101C-8828-F14F-B768-956B63806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311" y="609600"/>
            <a:ext cx="8686800" cy="386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7C66174B-345F-B349-A4C4-703183ECBDA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6EF0B1DF-759D-1642-916D-2A416575A8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沟道长度 </a:t>
            </a:r>
            <a:r>
              <a:rPr lang="en-US" altLang="zh-CN">
                <a:ea typeface="宋体" panose="02010600030101010101" pitchFamily="2" charset="-122"/>
              </a:rPr>
              <a:t>L </a:t>
            </a:r>
            <a:r>
              <a:rPr lang="zh-CN" altLang="en-US">
                <a:ea typeface="宋体" panose="02010600030101010101" pitchFamily="2" charset="-122"/>
              </a:rPr>
              <a:t>和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栅氧厚度 </a:t>
            </a:r>
            <a:r>
              <a:rPr lang="en-US" altLang="zh-CN">
                <a:ea typeface="宋体" panose="02010600030101010101" pitchFamily="2" charset="-122"/>
              </a:rPr>
              <a:t>t</a:t>
            </a:r>
            <a:r>
              <a:rPr lang="en-US" altLang="zh-CN" baseline="-25000">
                <a:ea typeface="宋体" panose="02010600030101010101" pitchFamily="2" charset="-122"/>
              </a:rPr>
              <a:t>ox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E9433D0-D61D-F748-AC1D-B86FBB411C3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6056313"/>
            <a:ext cx="77724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短的沟道长度和薄的栅氧厚度可以降低沟道电阻（为何？），从而导致漏极电流的增加</a:t>
            </a:r>
            <a:endParaRPr lang="en-US" altLang="zh-CN" sz="1800" dirty="0">
              <a:ea typeface="宋体" panose="02010600030101010101" pitchFamily="2" charset="-122"/>
            </a:endParaRPr>
          </a:p>
        </p:txBody>
      </p:sp>
      <p:pic>
        <p:nvPicPr>
          <p:cNvPr id="438278" name="Picture 6">
            <a:extLst>
              <a:ext uri="{FF2B5EF4-FFF2-40B4-BE49-F238E27FC236}">
                <a16:creationId xmlns:a16="http://schemas.microsoft.com/office/drawing/2014/main" id="{967BB274-BE37-0144-99AC-2D8C9831C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18783"/>
            <a:ext cx="7239000" cy="451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47D18283-290D-D84E-BF8C-F5EE66FD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38944"/>
            <a:ext cx="2616200" cy="55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8C05FDF-CC34-3D4E-B7AC-3C06C660441C}"/>
              </a:ext>
            </a:extLst>
          </p:cNvPr>
          <p:cNvSpPr txBox="1"/>
          <p:nvPr/>
        </p:nvSpPr>
        <p:spPr>
          <a:xfrm>
            <a:off x="4348921" y="1200488"/>
            <a:ext cx="4071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固定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、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DS</a:t>
            </a:r>
            <a:r>
              <a:rPr kumimoji="1" lang="zh-CN" altLang="en-US" dirty="0">
                <a:solidFill>
                  <a:srgbClr val="0432FF"/>
                </a:solidFill>
              </a:rPr>
              <a:t>，分析</a:t>
            </a:r>
            <a:r>
              <a:rPr kumimoji="1" lang="en-US" altLang="zh-CN" dirty="0">
                <a:solidFill>
                  <a:srgbClr val="0432FF"/>
                </a:solidFill>
              </a:rPr>
              <a:t>L</a:t>
            </a:r>
            <a:r>
              <a:rPr kumimoji="1" lang="zh-CN" altLang="en-US" dirty="0">
                <a:solidFill>
                  <a:srgbClr val="0432FF"/>
                </a:solidFill>
              </a:rPr>
              <a:t>和</a:t>
            </a:r>
            <a:r>
              <a:rPr kumimoji="1" lang="en-US" altLang="zh-CN" dirty="0">
                <a:solidFill>
                  <a:srgbClr val="0432FF"/>
                </a:solidFill>
              </a:rPr>
              <a:t>t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ox</a:t>
            </a:r>
            <a:r>
              <a:rPr kumimoji="1" lang="zh-CN" altLang="en-US" dirty="0">
                <a:solidFill>
                  <a:srgbClr val="0432FF"/>
                </a:solidFill>
              </a:rPr>
              <a:t>对沟道电导的影响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922115A-4DA7-0043-B2B3-C09C47D854B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5060708C-6C61-DB4E-9493-BF9209466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沟道宽度 </a:t>
            </a:r>
            <a:r>
              <a:rPr lang="en-US" altLang="zh-CN">
                <a:ea typeface="宋体" panose="02010600030101010101" pitchFamily="2" charset="-122"/>
              </a:rPr>
              <a:t>W </a:t>
            </a:r>
            <a:r>
              <a:rPr lang="zh-CN" altLang="en-US">
                <a:ea typeface="宋体" panose="02010600030101010101" pitchFamily="2" charset="-122"/>
              </a:rPr>
              <a:t>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B6BF803D-7F50-B84C-B5E5-5395E646A6D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953000"/>
            <a:ext cx="7772400" cy="16764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沟道宽度增加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沟道电阻降低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漏极电流增加；但是，沟道宽度增加的同时，栅氧电容值也随之增加，这会限制电路的速度；</a:t>
            </a:r>
            <a:endParaRPr lang="en-US" altLang="zh-CN"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沟道宽度的增加可看作两个器件的并联；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39303" name="Picture 7">
            <a:extLst>
              <a:ext uri="{FF2B5EF4-FFF2-40B4-BE49-F238E27FC236}">
                <a16:creationId xmlns:a16="http://schemas.microsoft.com/office/drawing/2014/main" id="{07936B68-F79D-644A-9F94-C70E91DE4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996950"/>
            <a:ext cx="4876800" cy="387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60A87AD0-A960-DA4A-AE6D-27ECEE0AF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71475"/>
            <a:ext cx="2616200" cy="55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9FD6B95-83DE-2841-ACEA-9B2C382DD9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9BB905B7-849D-F547-ADFA-39210E28D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5.1.5. </a:t>
            </a:r>
            <a:r>
              <a:rPr lang="en-US" altLang="zh-CN" sz="3200">
                <a:ea typeface="宋体" panose="02010600030101010101" pitchFamily="2" charset="-122"/>
              </a:rPr>
              <a:t>Operation as 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  <a:r>
              <a:rPr lang="en-US" altLang="zh-CN" sz="3200">
                <a:ea typeface="宋体" panose="02010600030101010101" pitchFamily="2" charset="-122"/>
              </a:rPr>
              <a:t> is Increased</a:t>
            </a:r>
          </a:p>
        </p:txBody>
      </p:sp>
      <p:sp>
        <p:nvSpPr>
          <p:cNvPr id="37893" name="文本框 1">
            <a:extLst>
              <a:ext uri="{FF2B5EF4-FFF2-40B4-BE49-F238E27FC236}">
                <a16:creationId xmlns:a16="http://schemas.microsoft.com/office/drawing/2014/main" id="{E4BDFE67-8E84-CB48-BB3E-1FAA3A291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7738" y="600075"/>
            <a:ext cx="415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接下来考虑情况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：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逐渐增大时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…</a:t>
            </a:r>
            <a:endParaRPr lang="zh-CN" altLang="en-US" sz="2000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362DD5E-E548-B843-B898-A9159C14E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2" y="2286000"/>
            <a:ext cx="4160659" cy="32759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5E67B9D-C3DF-3B47-BDC8-D93526BBC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475" y="1828800"/>
            <a:ext cx="4751525" cy="4191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9EC9B65-DA54-A64F-8CF8-5625A6007098}"/>
              </a:ext>
            </a:extLst>
          </p:cNvPr>
          <p:cNvSpPr txBox="1"/>
          <p:nvPr/>
        </p:nvSpPr>
        <p:spPr>
          <a:xfrm>
            <a:off x="827314" y="5561972"/>
            <a:ext cx="290484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沟道深度与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GX</a:t>
            </a:r>
            <a:r>
              <a:rPr kumimoji="1" lang="zh-CN" altLang="en-US" dirty="0"/>
              <a:t>相关，</a:t>
            </a:r>
            <a:r>
              <a:rPr kumimoji="1" lang="en-US" altLang="zh-CN" dirty="0"/>
              <a:t>0</a:t>
            </a:r>
            <a:r>
              <a:rPr kumimoji="1" lang="zh-CN" altLang="en-US" dirty="0"/>
              <a:t> </a:t>
            </a:r>
            <a:r>
              <a:rPr kumimoji="1" lang="en-US" altLang="zh-CN" dirty="0"/>
              <a:t>&lt;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r>
              <a:rPr kumimoji="1" lang="zh-CN" altLang="en-US" dirty="0"/>
              <a:t> </a:t>
            </a:r>
            <a:r>
              <a:rPr kumimoji="1" lang="en-US" altLang="zh-CN" dirty="0"/>
              <a:t>&lt;</a:t>
            </a:r>
            <a:r>
              <a:rPr kumimoji="1" lang="zh-CN" altLang="en-US" dirty="0"/>
              <a:t> </a:t>
            </a:r>
            <a:r>
              <a:rPr kumimoji="1" lang="en-US" altLang="zh-CN" dirty="0"/>
              <a:t>L</a:t>
            </a:r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C99CC312-51FF-864B-B333-23EB1BA0BB9C}"/>
              </a:ext>
            </a:extLst>
          </p:cNvPr>
          <p:cNvSpPr/>
          <p:nvPr/>
        </p:nvSpPr>
        <p:spPr bwMode="auto">
          <a:xfrm>
            <a:off x="8686800" y="3810000"/>
            <a:ext cx="304800" cy="3810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A44E3B5-6610-CF4D-AFF8-DE3BF35414F8}"/>
              </a:ext>
            </a:extLst>
          </p:cNvPr>
          <p:cNvSpPr txBox="1"/>
          <p:nvPr/>
        </p:nvSpPr>
        <p:spPr>
          <a:xfrm>
            <a:off x="48567" y="6398121"/>
            <a:ext cx="6067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锥形沟道（图中没有画出</a:t>
            </a:r>
            <a:r>
              <a:rPr kumimoji="1" lang="en-US" altLang="zh-CN" dirty="0"/>
              <a:t>W</a:t>
            </a:r>
            <a:r>
              <a:rPr kumimoji="1" lang="zh-CN" altLang="en-US" dirty="0"/>
              <a:t>）内的电荷量：</a:t>
            </a:r>
            <a:r>
              <a:rPr kumimoji="1" lang="zh-CN" altLang="en-US" dirty="0">
                <a:solidFill>
                  <a:srgbClr val="0432FF"/>
                </a:solidFill>
              </a:rPr>
              <a:t>有效电压用平均值替代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06E63A0-2393-884A-977F-9CDA111A91C5}"/>
              </a:ext>
            </a:extLst>
          </p:cNvPr>
          <p:cNvSpPr txBox="1"/>
          <p:nvPr/>
        </p:nvSpPr>
        <p:spPr>
          <a:xfrm>
            <a:off x="48567" y="6012394"/>
            <a:ext cx="2887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均匀沟道（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DS</a:t>
            </a:r>
            <a:r>
              <a:rPr kumimoji="1" lang="en-US" altLang="zh-CN" dirty="0"/>
              <a:t>=0</a:t>
            </a:r>
            <a:r>
              <a:rPr kumimoji="1" lang="zh-CN" altLang="en-US" dirty="0"/>
              <a:t>）内的电荷量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A0FA52A-C165-4649-B5BB-C8AF5FCD6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896" y="5984340"/>
            <a:ext cx="1514650" cy="394662"/>
          </a:xfrm>
          <a:prstGeom prst="rect">
            <a:avLst/>
          </a:prstGeom>
          <a:ln>
            <a:noFill/>
          </a:ln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4A533245-A20E-714D-82F8-98079D322E87}"/>
              </a:ext>
            </a:extLst>
          </p:cNvPr>
          <p:cNvSpPr/>
          <p:nvPr/>
        </p:nvSpPr>
        <p:spPr bwMode="auto">
          <a:xfrm>
            <a:off x="6116254" y="3238500"/>
            <a:ext cx="817946" cy="381000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0432FF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53AA2A0-930B-2245-9682-2874DA40B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2433" y="6041315"/>
            <a:ext cx="2413000" cy="61926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C79ABD4-6A8A-E04C-AAEF-1FDFE01E8C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5962121"/>
            <a:ext cx="1885950" cy="486982"/>
          </a:xfrm>
          <a:prstGeom prst="rect">
            <a:avLst/>
          </a:prstGeom>
        </p:spPr>
      </p:pic>
      <p:sp>
        <p:nvSpPr>
          <p:cNvPr id="12" name="右大括号 11">
            <a:extLst>
              <a:ext uri="{FF2B5EF4-FFF2-40B4-BE49-F238E27FC236}">
                <a16:creationId xmlns:a16="http://schemas.microsoft.com/office/drawing/2014/main" id="{CC5721BD-AC0A-5842-8747-679FD3D1C11A}"/>
              </a:ext>
            </a:extLst>
          </p:cNvPr>
          <p:cNvSpPr/>
          <p:nvPr/>
        </p:nvSpPr>
        <p:spPr bwMode="auto">
          <a:xfrm>
            <a:off x="6525227" y="6181671"/>
            <a:ext cx="112248" cy="442896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C06B294-88B0-0D4A-AB5C-08343370AB12}"/>
              </a:ext>
            </a:extLst>
          </p:cNvPr>
          <p:cNvSpPr txBox="1"/>
          <p:nvPr/>
        </p:nvSpPr>
        <p:spPr>
          <a:xfrm>
            <a:off x="5289306" y="1559359"/>
            <a:ext cx="295786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不太严谨的分析，结论是对的</a:t>
            </a:r>
          </a:p>
        </p:txBody>
      </p:sp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B6435C7D-C349-4347-9D1B-8D6F166DDA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CEAB1F28-64AA-96D5-55EF-44CBE58439DE}"/>
              </a:ext>
            </a:extLst>
          </p:cNvPr>
          <p:cNvSpPr/>
          <p:nvPr/>
        </p:nvSpPr>
        <p:spPr bwMode="auto">
          <a:xfrm rot="16200000">
            <a:off x="3986005" y="2995405"/>
            <a:ext cx="1828800" cy="562389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DBC5B66F-6A71-B21D-5BD7-042937FC8274}"/>
              </a:ext>
            </a:extLst>
          </p:cNvPr>
          <p:cNvSpPr/>
          <p:nvPr/>
        </p:nvSpPr>
        <p:spPr bwMode="auto">
          <a:xfrm rot="16200000">
            <a:off x="7652979" y="2699979"/>
            <a:ext cx="1048052" cy="56239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4">
            <a:extLst>
              <a:ext uri="{FF2B5EF4-FFF2-40B4-BE49-F238E27FC236}">
                <a16:creationId xmlns:a16="http://schemas.microsoft.com/office/drawing/2014/main" id="{0BF05E92-3FDA-F04F-8EEA-390ECB971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9BB905B7-849D-F547-ADFA-39210E28D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5.1.5. </a:t>
            </a:r>
            <a:r>
              <a:rPr lang="en-US" altLang="zh-CN" sz="3200">
                <a:ea typeface="宋体" panose="02010600030101010101" pitchFamily="2" charset="-122"/>
              </a:rPr>
              <a:t>Operation as </a:t>
            </a:r>
            <a:r>
              <a:rPr lang="en-US" altLang="zh-CN" sz="3200" b="0" i="1">
                <a:ea typeface="宋体" panose="02010600030101010101" pitchFamily="2" charset="-122"/>
              </a:rPr>
              <a:t>v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DS</a:t>
            </a:r>
            <a:r>
              <a:rPr lang="en-US" altLang="zh-CN" sz="3200">
                <a:ea typeface="宋体" panose="02010600030101010101" pitchFamily="2" charset="-122"/>
              </a:rPr>
              <a:t> is Increased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1D95CA6-20D1-314B-9ACE-1D370B5F7B7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800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4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ea typeface="宋体" panose="02010600030101010101" pitchFamily="2" charset="-122"/>
              </a:rPr>
              <a:t>What happens to </a:t>
            </a:r>
            <a:r>
              <a:rPr lang="en-US" altLang="zh-CN" sz="2400" i="1" dirty="0" err="1">
                <a:ea typeface="宋体" panose="02010600030101010101" pitchFamily="2" charset="-122"/>
              </a:rPr>
              <a:t>i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D</a:t>
            </a:r>
            <a:r>
              <a:rPr lang="en-US" altLang="zh-CN" sz="2400" dirty="0">
                <a:ea typeface="宋体" panose="02010600030101010101" pitchFamily="2" charset="-122"/>
              </a:rPr>
              <a:t> when </a:t>
            </a:r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sz="2400" dirty="0">
                <a:ea typeface="宋体" panose="02010600030101010101" pitchFamily="2" charset="-122"/>
              </a:rPr>
              <a:t> increases </a:t>
            </a:r>
            <a:r>
              <a:rPr lang="en-US" altLang="zh-CN" sz="2400" dirty="0">
                <a:solidFill>
                  <a:srgbClr val="FF0000"/>
                </a:solidFill>
                <a:ea typeface="宋体" panose="02010600030101010101" pitchFamily="2" charset="-122"/>
              </a:rPr>
              <a:t>beyond “small values”?</a:t>
            </a:r>
          </a:p>
          <a:p>
            <a:pPr lvl="1" eaLnBrk="1" hangingPunct="1"/>
            <a:r>
              <a:rPr lang="en-US" altLang="zh-CN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The relationship between them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ceases to be linear.</a:t>
            </a:r>
          </a:p>
          <a:p>
            <a:pPr eaLnBrk="1" hangingPunct="1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4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ea typeface="宋体" panose="02010600030101010101" pitchFamily="2" charset="-122"/>
              </a:rPr>
              <a:t>How can this </a:t>
            </a:r>
            <a:r>
              <a:rPr lang="en-US" altLang="zh-CN" sz="2400" dirty="0">
                <a:solidFill>
                  <a:srgbClr val="FF0000"/>
                </a:solidFill>
                <a:ea typeface="宋体" panose="02010600030101010101" pitchFamily="2" charset="-122"/>
              </a:rPr>
              <a:t>non-linearity </a:t>
            </a:r>
            <a:r>
              <a:rPr lang="en-US" altLang="zh-CN" sz="2400" dirty="0">
                <a:ea typeface="宋体" panose="02010600030101010101" pitchFamily="2" charset="-122"/>
              </a:rPr>
              <a:t>be explained?</a:t>
            </a:r>
          </a:p>
          <a:p>
            <a:pPr lvl="1" eaLnBrk="1" hangingPunct="1"/>
            <a:r>
              <a:rPr lang="en-US" altLang="zh-CN" b="1" dirty="0">
                <a:solidFill>
                  <a:srgbClr val="008000"/>
                </a:solidFill>
                <a:ea typeface="宋体" panose="02010600030101010101" pitchFamily="2" charset="-122"/>
              </a:rPr>
              <a:t>step #1:</a:t>
            </a:r>
            <a:r>
              <a:rPr lang="en-US" altLang="zh-CN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Assume that </a:t>
            </a:r>
            <a:r>
              <a:rPr lang="en-US" altLang="zh-CN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GS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is held constant</a:t>
            </a:r>
            <a:r>
              <a:rPr lang="en-US" altLang="zh-CN" dirty="0">
                <a:ea typeface="宋体" panose="02010600030101010101" pitchFamily="2" charset="-122"/>
              </a:rPr>
              <a:t> at value greater than </a:t>
            </a:r>
            <a:r>
              <a:rPr lang="en-US" altLang="zh-CN" i="1" dirty="0">
                <a:ea typeface="宋体" panose="02010600030101010101" pitchFamily="2" charset="-122"/>
              </a:rPr>
              <a:t>V</a:t>
            </a:r>
            <a:r>
              <a:rPr lang="en-US" altLang="zh-CN" i="1" baseline="-25000" dirty="0">
                <a:ea typeface="宋体" panose="02010600030101010101" pitchFamily="2" charset="-122"/>
              </a:rPr>
              <a:t>t</a:t>
            </a:r>
            <a:r>
              <a:rPr lang="en-US" altLang="zh-CN" i="1" dirty="0">
                <a:ea typeface="宋体" panose="02010600030101010101" pitchFamily="2" charset="-122"/>
              </a:rPr>
              <a:t>.</a:t>
            </a:r>
          </a:p>
          <a:p>
            <a:pPr lvl="1" eaLnBrk="1" hangingPunct="1"/>
            <a:r>
              <a:rPr lang="en-US" altLang="zh-CN" b="1" dirty="0">
                <a:solidFill>
                  <a:srgbClr val="008000"/>
                </a:solidFill>
                <a:ea typeface="宋体" panose="02010600030101010101" pitchFamily="2" charset="-122"/>
              </a:rPr>
              <a:t>step #2:</a:t>
            </a:r>
            <a:r>
              <a:rPr lang="en-US" altLang="zh-CN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Also assume that </a:t>
            </a:r>
            <a:r>
              <a:rPr lang="en-US" altLang="zh-CN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DS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is applied </a:t>
            </a:r>
            <a:r>
              <a:rPr lang="en-US" altLang="zh-CN" dirty="0">
                <a:ea typeface="宋体" panose="02010600030101010101" pitchFamily="2" charset="-122"/>
              </a:rPr>
              <a:t>and appears as voltage drop across </a:t>
            </a:r>
            <a:r>
              <a:rPr lang="en-US" altLang="zh-CN" i="1" dirty="0">
                <a:ea typeface="宋体" panose="02010600030101010101" pitchFamily="2" charset="-122"/>
              </a:rPr>
              <a:t>n</a:t>
            </a:r>
            <a:r>
              <a:rPr lang="en-US" altLang="zh-CN" dirty="0">
                <a:ea typeface="宋体" panose="02010600030101010101" pitchFamily="2" charset="-122"/>
              </a:rPr>
              <a:t>-channel.</a:t>
            </a:r>
          </a:p>
          <a:p>
            <a:pPr lvl="1" eaLnBrk="1" hangingPunct="1"/>
            <a:r>
              <a:rPr lang="en-US" altLang="zh-CN" b="1" dirty="0">
                <a:solidFill>
                  <a:srgbClr val="008000"/>
                </a:solidFill>
                <a:ea typeface="宋体" panose="02010600030101010101" pitchFamily="2" charset="-122"/>
              </a:rPr>
              <a:t>step #3:</a:t>
            </a:r>
            <a:r>
              <a:rPr lang="en-US" altLang="zh-CN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Note that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voltage decreases from </a:t>
            </a:r>
            <a:r>
              <a:rPr lang="en-US" altLang="zh-CN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GS</a:t>
            </a:r>
            <a:r>
              <a:rPr lang="en-US" altLang="zh-CN" dirty="0">
                <a:ea typeface="宋体" panose="02010600030101010101" pitchFamily="2" charset="-122"/>
              </a:rPr>
              <a:t> at the source end of channel to </a:t>
            </a:r>
            <a:r>
              <a:rPr lang="en-US" altLang="zh-CN" i="1" dirty="0" err="1">
                <a:ea typeface="宋体" panose="02010600030101010101" pitchFamily="2" charset="-122"/>
              </a:rPr>
              <a:t>v</a:t>
            </a:r>
            <a:r>
              <a:rPr lang="en-US" altLang="zh-CN" i="1" baseline="-25000" dirty="0" err="1">
                <a:ea typeface="宋体" panose="02010600030101010101" pitchFamily="2" charset="-122"/>
              </a:rPr>
              <a:t>GD</a:t>
            </a:r>
            <a:r>
              <a:rPr lang="en-US" altLang="zh-CN" dirty="0">
                <a:ea typeface="宋体" panose="02010600030101010101" pitchFamily="2" charset="-122"/>
              </a:rPr>
              <a:t> at drain end, where…</a:t>
            </a:r>
          </a:p>
          <a:p>
            <a:pPr lvl="2" eaLnBrk="1" hangingPunct="1"/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GD</a:t>
            </a:r>
            <a:r>
              <a:rPr lang="en-US" altLang="zh-CN" sz="2400" dirty="0">
                <a:ea typeface="宋体" panose="02010600030101010101" pitchFamily="2" charset="-122"/>
              </a:rPr>
              <a:t> = </a:t>
            </a:r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GS</a:t>
            </a:r>
            <a:r>
              <a:rPr lang="en-US" altLang="zh-CN" sz="2400" dirty="0">
                <a:ea typeface="宋体" panose="02010600030101010101" pitchFamily="2" charset="-122"/>
              </a:rPr>
              <a:t> – </a:t>
            </a:r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DS</a:t>
            </a:r>
            <a:endParaRPr lang="en-US" altLang="zh-CN" sz="2400" i="1" baseline="-25000" dirty="0">
              <a:ea typeface="宋体" panose="02010600030101010101" pitchFamily="2" charset="-122"/>
            </a:endParaRPr>
          </a:p>
          <a:p>
            <a:pPr lvl="2" eaLnBrk="1" hangingPunct="1"/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GD</a:t>
            </a:r>
            <a:r>
              <a:rPr lang="en-US" altLang="zh-CN" sz="2400" dirty="0">
                <a:ea typeface="宋体" panose="02010600030101010101" pitchFamily="2" charset="-122"/>
              </a:rPr>
              <a:t> = </a:t>
            </a:r>
            <a:r>
              <a:rPr lang="en-US" altLang="zh-CN" sz="2400" i="1" dirty="0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>
                <a:ea typeface="宋体" panose="02010600030101010101" pitchFamily="2" charset="-122"/>
              </a:rPr>
              <a:t>t</a:t>
            </a:r>
            <a:r>
              <a:rPr lang="en-US" altLang="zh-CN" sz="2400" i="1" dirty="0"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ea typeface="宋体" panose="02010600030101010101" pitchFamily="2" charset="-122"/>
              </a:rPr>
              <a:t>+ </a:t>
            </a:r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OV</a:t>
            </a:r>
            <a:r>
              <a:rPr lang="en-US" altLang="zh-CN" sz="2400" dirty="0">
                <a:ea typeface="宋体" panose="02010600030101010101" pitchFamily="2" charset="-122"/>
              </a:rPr>
              <a:t> – </a:t>
            </a:r>
            <a:r>
              <a:rPr lang="en-US" altLang="zh-CN" sz="2400" i="1" dirty="0" err="1">
                <a:ea typeface="宋体" panose="02010600030101010101" pitchFamily="2" charset="-122"/>
              </a:rPr>
              <a:t>v</a:t>
            </a:r>
            <a:r>
              <a:rPr lang="en-US" altLang="zh-CN" sz="2400" i="1" baseline="-25000" dirty="0" err="1">
                <a:ea typeface="宋体" panose="02010600030101010101" pitchFamily="2" charset="-122"/>
              </a:rPr>
              <a:t>DS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37893" name="文本框 1">
            <a:extLst>
              <a:ext uri="{FF2B5EF4-FFF2-40B4-BE49-F238E27FC236}">
                <a16:creationId xmlns:a16="http://schemas.microsoft.com/office/drawing/2014/main" id="{E4BDFE67-8E84-CB48-BB3E-1FAA3A291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7738" y="600075"/>
            <a:ext cx="415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接下来考虑情况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：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逐渐增大时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…</a:t>
            </a:r>
            <a:endParaRPr lang="zh-CN" altLang="en-US" sz="2000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sp>
        <p:nvSpPr>
          <p:cNvPr id="37894" name="文本框 5">
            <a:extLst>
              <a:ext uri="{FF2B5EF4-FFF2-40B4-BE49-F238E27FC236}">
                <a16:creationId xmlns:a16="http://schemas.microsoft.com/office/drawing/2014/main" id="{A9839909-5006-5349-BC84-4180A24D6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7052" y="5749925"/>
            <a:ext cx="5257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当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逐渐增大时，沟道内的电位从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到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逐渐增加，因此，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G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与沟道的电位差从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端的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逐渐减小到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端的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GD</a:t>
            </a:r>
            <a:endParaRPr lang="zh-CN" altLang="en-US" sz="2000" baseline="-250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1B5C836-50E7-B542-ADF8-40FE1404E70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6496149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FC3B7944-AA71-F848-86FC-A616E20D5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029200" cy="9144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沟道内某一点的电荷密度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9D4CD93-453D-3649-9847-C11B6B85FF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4735355"/>
            <a:ext cx="80772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令</a:t>
            </a:r>
            <a:r>
              <a:rPr lang="en-US" altLang="zh-CN" dirty="0">
                <a:ea typeface="宋体" panose="02010600030101010101" pitchFamily="2" charset="-122"/>
              </a:rPr>
              <a:t> x </a:t>
            </a:r>
            <a:r>
              <a:rPr lang="zh-CN" altLang="en-US" dirty="0">
                <a:ea typeface="宋体" panose="02010600030101010101" pitchFamily="2" charset="-122"/>
              </a:rPr>
              <a:t>为沟道内源和漏之间的一点，</a:t>
            </a:r>
            <a:r>
              <a:rPr lang="en-US" altLang="zh-CN" dirty="0">
                <a:ea typeface="宋体" panose="02010600030101010101" pitchFamily="2" charset="-122"/>
              </a:rPr>
              <a:t> V(x) </a:t>
            </a:r>
            <a:r>
              <a:rPr lang="zh-CN" altLang="en-US" dirty="0">
                <a:ea typeface="宋体" panose="02010600030101010101" pitchFamily="2" charset="-122"/>
              </a:rPr>
              <a:t>为该点的电势</a:t>
            </a:r>
            <a:r>
              <a:rPr lang="en-US" altLang="zh-CN" dirty="0">
                <a:ea typeface="宋体" panose="02010600030101010101" pitchFamily="2" charset="-122"/>
              </a:rPr>
              <a:t>; </a:t>
            </a:r>
            <a:r>
              <a:rPr lang="zh-CN" altLang="en-US" dirty="0">
                <a:ea typeface="宋体" panose="02010600030101010101" pitchFamily="2" charset="-122"/>
              </a:rPr>
              <a:t>那么该点的电荷密度（单位长度内的电荷）为：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dirty="0">
                <a:ea typeface="宋体" panose="02010600030101010101" pitchFamily="2" charset="-122"/>
              </a:rPr>
              <a:t>                                                                                           </a:t>
            </a:r>
            <a:r>
              <a:rPr lang="en-US" altLang="zh-CN" dirty="0">
                <a:ea typeface="宋体" panose="02010600030101010101" pitchFamily="2" charset="-122"/>
              </a:rPr>
              <a:t> (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C/</a:t>
            </a:r>
            <a:r>
              <a:rPr lang="el-GR" altLang="zh-CN" dirty="0"/>
              <a:t>μ</a:t>
            </a:r>
            <a:r>
              <a:rPr lang="en-US" altLang="zh-CN" dirty="0">
                <a:ea typeface="宋体" panose="02010600030101010101" pitchFamily="2" charset="-122"/>
              </a:rPr>
              <a:t>m)</a:t>
            </a:r>
          </a:p>
        </p:txBody>
      </p:sp>
      <p:grpSp>
        <p:nvGrpSpPr>
          <p:cNvPr id="39941" name="Group 12">
            <a:extLst>
              <a:ext uri="{FF2B5EF4-FFF2-40B4-BE49-F238E27FC236}">
                <a16:creationId xmlns:a16="http://schemas.microsoft.com/office/drawing/2014/main" id="{355E9A2C-6866-3949-915B-700F289DAC1D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5759275"/>
            <a:ext cx="4114800" cy="609600"/>
            <a:chOff x="3024" y="2160"/>
            <a:chExt cx="2496" cy="336"/>
          </a:xfrm>
        </p:grpSpPr>
        <p:sp>
          <p:nvSpPr>
            <p:cNvPr id="443400" name="AutoShape 8">
              <a:extLst>
                <a:ext uri="{FF2B5EF4-FFF2-40B4-BE49-F238E27FC236}">
                  <a16:creationId xmlns:a16="http://schemas.microsoft.com/office/drawing/2014/main" id="{09225334-BB98-524A-8DB8-F5D6A167B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2160"/>
              <a:ext cx="2496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9944" name="Object 6">
              <a:extLst>
                <a:ext uri="{FF2B5EF4-FFF2-40B4-BE49-F238E27FC236}">
                  <a16:creationId xmlns:a16="http://schemas.microsoft.com/office/drawing/2014/main" id="{D45B413D-AA2A-4241-A5FE-843A8FF012B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73984875"/>
                </p:ext>
              </p:extLst>
            </p:nvPr>
          </p:nvGraphicFramePr>
          <p:xfrm>
            <a:off x="3120" y="2208"/>
            <a:ext cx="229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3972400" imgH="8775700" progId="Equation.3">
                    <p:embed/>
                  </p:oleObj>
                </mc:Choice>
                <mc:Fallback>
                  <p:oleObj name="Equation" r:id="rId2" imgW="83972400" imgH="87757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208"/>
                          <a:ext cx="229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43403" name="Picture 11">
            <a:extLst>
              <a:ext uri="{FF2B5EF4-FFF2-40B4-BE49-F238E27FC236}">
                <a16:creationId xmlns:a16="http://schemas.microsoft.com/office/drawing/2014/main" id="{E55D4AB4-005A-794B-B86F-C29384F92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990600"/>
            <a:ext cx="65532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F2A9E135-D2FF-EC47-A681-2BBD0FC49A81}"/>
              </a:ext>
            </a:extLst>
          </p:cNvPr>
          <p:cNvCxnSpPr/>
          <p:nvPr/>
        </p:nvCxnSpPr>
        <p:spPr bwMode="auto">
          <a:xfrm>
            <a:off x="4114800" y="6281790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7C12B94F-1537-EB4D-8E16-5D31D10055CC}"/>
              </a:ext>
            </a:extLst>
          </p:cNvPr>
          <p:cNvSpPr txBox="1"/>
          <p:nvPr/>
        </p:nvSpPr>
        <p:spPr>
          <a:xfrm>
            <a:off x="3805346" y="6455961"/>
            <a:ext cx="1914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栅极与</a:t>
            </a:r>
            <a:r>
              <a:rPr kumimoji="1" lang="en-US" altLang="zh-CN" dirty="0">
                <a:solidFill>
                  <a:srgbClr val="C00000"/>
                </a:solidFill>
              </a:rPr>
              <a:t>x</a:t>
            </a:r>
            <a:r>
              <a:rPr kumimoji="1" lang="zh-CN" altLang="en-US" dirty="0">
                <a:solidFill>
                  <a:srgbClr val="C00000"/>
                </a:solidFill>
              </a:rPr>
              <a:t>点的电势差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DFF7F6D-583E-D547-8F36-24034FDC89DC}"/>
              </a:ext>
            </a:extLst>
          </p:cNvPr>
          <p:cNvSpPr txBox="1"/>
          <p:nvPr/>
        </p:nvSpPr>
        <p:spPr>
          <a:xfrm>
            <a:off x="6665584" y="897523"/>
            <a:ext cx="1620957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更为严谨的分析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B0606D6-BF5C-AD43-BFEF-ACC70423D8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1">
            <a:extLst>
              <a:ext uri="{FF2B5EF4-FFF2-40B4-BE49-F238E27FC236}">
                <a16:creationId xmlns:a16="http://schemas.microsoft.com/office/drawing/2014/main" id="{E808F55E-13B6-2449-9D60-AF44E7BE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9906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漏极电流</a:t>
            </a:r>
          </a:p>
        </p:txBody>
      </p:sp>
      <p:pic>
        <p:nvPicPr>
          <p:cNvPr id="40964" name="图片 6">
            <a:extLst>
              <a:ext uri="{FF2B5EF4-FFF2-40B4-BE49-F238E27FC236}">
                <a16:creationId xmlns:a16="http://schemas.microsoft.com/office/drawing/2014/main" id="{B1F3C466-3BBB-A148-A248-13E1EB77A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3723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1C0038-9A7B-9C4B-B3EA-64DA0AF009BF}"/>
              </a:ext>
            </a:extLst>
          </p:cNvPr>
          <p:cNvCxnSpPr/>
          <p:nvPr/>
        </p:nvCxnSpPr>
        <p:spPr bwMode="auto">
          <a:xfrm>
            <a:off x="3429000" y="6248400"/>
            <a:ext cx="2057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2A2AE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A689BA3-D2E9-4842-833B-C35E6F82FE9C}"/>
              </a:ext>
            </a:extLst>
          </p:cNvPr>
          <p:cNvCxnSpPr/>
          <p:nvPr/>
        </p:nvCxnSpPr>
        <p:spPr bwMode="auto">
          <a:xfrm>
            <a:off x="5562600" y="6400800"/>
            <a:ext cx="685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0967" name="文本框 7">
            <a:extLst>
              <a:ext uri="{FF2B5EF4-FFF2-40B4-BE49-F238E27FC236}">
                <a16:creationId xmlns:a16="http://schemas.microsoft.com/office/drawing/2014/main" id="{690BA736-B8C5-E941-A12C-12DDA22FB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3413" y="6264275"/>
            <a:ext cx="2236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单位长度内的电荷</a:t>
            </a:r>
          </a:p>
        </p:txBody>
      </p:sp>
      <p:sp>
        <p:nvSpPr>
          <p:cNvPr id="40968" name="文本框 8">
            <a:extLst>
              <a:ext uri="{FF2B5EF4-FFF2-40B4-BE49-F238E27FC236}">
                <a16:creationId xmlns:a16="http://schemas.microsoft.com/office/drawing/2014/main" id="{6232804D-D4A8-B045-B0BC-95C4CC2C0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6400800"/>
            <a:ext cx="1724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电子运动速度</a:t>
            </a:r>
          </a:p>
        </p:txBody>
      </p:sp>
      <p:pic>
        <p:nvPicPr>
          <p:cNvPr id="40969" name="图片 2">
            <a:extLst>
              <a:ext uri="{FF2B5EF4-FFF2-40B4-BE49-F238E27FC236}">
                <a16:creationId xmlns:a16="http://schemas.microsoft.com/office/drawing/2014/main" id="{28D20CA4-5C21-0E4A-9047-811108565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2514600"/>
            <a:ext cx="3683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图片 9">
            <a:extLst>
              <a:ext uri="{FF2B5EF4-FFF2-40B4-BE49-F238E27FC236}">
                <a16:creationId xmlns:a16="http://schemas.microsoft.com/office/drawing/2014/main" id="{E5934AE7-AA90-DB4E-A305-F1C1ABCCD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2514600"/>
            <a:ext cx="3683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381F325F-793E-FB47-AE35-2BF032B072C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>
            <a:extLst>
              <a:ext uri="{FF2B5EF4-FFF2-40B4-BE49-F238E27FC236}">
                <a16:creationId xmlns:a16="http://schemas.microsoft.com/office/drawing/2014/main" id="{8C0E8133-FD8D-F04E-A7BD-6B5379195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漏极电流</a:t>
            </a:r>
          </a:p>
        </p:txBody>
      </p:sp>
      <p:pic>
        <p:nvPicPr>
          <p:cNvPr id="41988" name="图片 6">
            <a:extLst>
              <a:ext uri="{FF2B5EF4-FFF2-40B4-BE49-F238E27FC236}">
                <a16:creationId xmlns:a16="http://schemas.microsoft.com/office/drawing/2014/main" id="{C99AD4EE-B3AC-944C-9328-EB1F0FD56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752600"/>
            <a:ext cx="7897813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989" name="直接连接符 3">
            <a:extLst>
              <a:ext uri="{FF2B5EF4-FFF2-40B4-BE49-F238E27FC236}">
                <a16:creationId xmlns:a16="http://schemas.microsoft.com/office/drawing/2014/main" id="{8AB035AB-7462-004E-9894-EDBA2FEBC43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62200" y="2743200"/>
            <a:ext cx="3810000" cy="0"/>
          </a:xfrm>
          <a:prstGeom prst="line">
            <a:avLst/>
          </a:prstGeom>
          <a:noFill/>
          <a:ln w="9525" algn="ctr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990" name="直接连接符 6">
            <a:extLst>
              <a:ext uri="{FF2B5EF4-FFF2-40B4-BE49-F238E27FC236}">
                <a16:creationId xmlns:a16="http://schemas.microsoft.com/office/drawing/2014/main" id="{17A0E514-22F0-F842-B81E-444C9539C5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34200" y="2743200"/>
            <a:ext cx="14478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991" name="直接连接符 8">
            <a:extLst>
              <a:ext uri="{FF2B5EF4-FFF2-40B4-BE49-F238E27FC236}">
                <a16:creationId xmlns:a16="http://schemas.microsoft.com/office/drawing/2014/main" id="{E6D421A1-9D72-2945-BACE-B7B051A570B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" y="2971800"/>
            <a:ext cx="9144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992" name="矩形 9">
            <a:extLst>
              <a:ext uri="{FF2B5EF4-FFF2-40B4-BE49-F238E27FC236}">
                <a16:creationId xmlns:a16="http://schemas.microsoft.com/office/drawing/2014/main" id="{5C85D91A-4DAD-8E48-9C5A-35054D023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953000"/>
            <a:ext cx="4038600" cy="676275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41993" name="文本框 10">
            <a:extLst>
              <a:ext uri="{FF2B5EF4-FFF2-40B4-BE49-F238E27FC236}">
                <a16:creationId xmlns:a16="http://schemas.microsoft.com/office/drawing/2014/main" id="{ED8A918B-5618-CF4C-9BEB-DFA73DCF6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972175"/>
            <a:ext cx="8943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注意：该结论其实包含了我们的阶段性结论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。当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很小时，两次项可以忽略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AFCE533-5B40-724B-9410-346203BFA1FD}"/>
              </a:ext>
            </a:extLst>
          </p:cNvPr>
          <p:cNvSpPr txBox="1"/>
          <p:nvPr/>
        </p:nvSpPr>
        <p:spPr>
          <a:xfrm>
            <a:off x="6334661" y="2224673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沟道内电势的导数不是常数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E696864-2A4A-754D-B020-F2547AE3F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025" y="136525"/>
            <a:ext cx="3562350" cy="1569499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D5CFCC18-6F11-AA4C-A76E-9EA81513876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EB68A05A-16CF-334B-A3DA-CB700D0CBF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5FD6D90-4E3A-AC4C-AB14-D209560E17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dirty="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45BDE587-A952-FB42-8999-06955FFE0E7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2057400"/>
            <a:ext cx="6172200" cy="4038600"/>
          </a:xfrm>
        </p:spPr>
        <p:txBody>
          <a:bodyPr/>
          <a:lstStyle/>
          <a:p>
            <a:pPr eaLnBrk="1" hangingPunct="1"/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一个 </a:t>
            </a:r>
            <a:r>
              <a:rPr lang="en-US" altLang="zh-CN" dirty="0">
                <a:ea typeface="宋体" panose="02010600030101010101" pitchFamily="2" charset="-122"/>
              </a:rPr>
              <a:t>three-terminal device</a:t>
            </a:r>
            <a:r>
              <a:rPr lang="zh-CN" altLang="en-US" dirty="0">
                <a:ea typeface="宋体" panose="02010600030101010101" pitchFamily="2" charset="-122"/>
              </a:rPr>
              <a:t>可能的工作方式</a:t>
            </a:r>
            <a:r>
              <a:rPr lang="en-US" altLang="zh-CN" dirty="0">
                <a:ea typeface="宋体" panose="02010600030101010101" pitchFamily="2" charset="-122"/>
              </a:rPr>
              <a:t>?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800" dirty="0">
                <a:solidFill>
                  <a:srgbClr val="008000"/>
                </a:solidFill>
                <a:ea typeface="宋体" panose="02010600030101010101" pitchFamily="2" charset="-122"/>
              </a:rPr>
              <a:t>受控源，如电压控制电流源，</a:t>
            </a:r>
            <a:r>
              <a:rPr lang="zh-CN" altLang="en-US" sz="2800" dirty="0">
                <a:ea typeface="宋体" panose="02010600030101010101" pitchFamily="2" charset="-122"/>
              </a:rPr>
              <a:t>右图为一个典型的</a:t>
            </a:r>
            <a:r>
              <a:rPr lang="en-US" altLang="zh-CN" sz="2800" dirty="0">
                <a:ea typeface="宋体" panose="02010600030101010101" pitchFamily="2" charset="-122"/>
              </a:rPr>
              <a:t>PMOS</a:t>
            </a:r>
            <a:r>
              <a:rPr lang="zh-CN" altLang="en-US" sz="2800" dirty="0">
                <a:ea typeface="宋体" panose="02010600030101010101" pitchFamily="2" charset="-122"/>
              </a:rPr>
              <a:t>器件，“</a:t>
            </a:r>
            <a:r>
              <a:rPr lang="en-US" altLang="zh-CN" sz="2800" dirty="0">
                <a:ea typeface="宋体" panose="02010600030101010101" pitchFamily="2" charset="-122"/>
              </a:rPr>
              <a:t>5V</a:t>
            </a:r>
            <a:r>
              <a:rPr lang="zh-CN" altLang="en-US" sz="2800" dirty="0">
                <a:ea typeface="宋体" panose="02010600030101010101" pitchFamily="2" charset="-122"/>
              </a:rPr>
              <a:t>”和“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G</a:t>
            </a:r>
            <a:r>
              <a:rPr lang="zh-CN" altLang="en-US" sz="2800" dirty="0">
                <a:ea typeface="宋体" panose="02010600030101010101" pitchFamily="2" charset="-122"/>
              </a:rPr>
              <a:t>”之间的电压控制流过“</a:t>
            </a:r>
            <a:r>
              <a:rPr lang="en-US" altLang="zh-CN" sz="2800" dirty="0">
                <a:ea typeface="宋体" panose="02010600030101010101" pitchFamily="2" charset="-122"/>
              </a:rPr>
              <a:t>5V</a:t>
            </a:r>
            <a:r>
              <a:rPr lang="zh-CN" altLang="en-US" sz="2800" dirty="0">
                <a:ea typeface="宋体" panose="02010600030101010101" pitchFamily="2" charset="-122"/>
              </a:rPr>
              <a:t>”和“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D</a:t>
            </a:r>
            <a:r>
              <a:rPr lang="zh-CN" altLang="en-US" sz="2800" dirty="0">
                <a:ea typeface="宋体" panose="02010600030101010101" pitchFamily="2" charset="-122"/>
              </a:rPr>
              <a:t>”的电流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800" dirty="0">
                <a:ea typeface="宋体" panose="02010600030101010101" pitchFamily="2" charset="-122"/>
              </a:rPr>
              <a:t>电压控制电流源可用来设计</a:t>
            </a:r>
            <a:r>
              <a:rPr lang="zh-CN" altLang="en-US" sz="2800" dirty="0">
                <a:solidFill>
                  <a:srgbClr val="0432FF"/>
                </a:solidFill>
                <a:ea typeface="宋体" panose="02010600030101010101" pitchFamily="2" charset="-122"/>
              </a:rPr>
              <a:t>电压电压放大器</a:t>
            </a:r>
            <a:endParaRPr lang="en-US" altLang="zh-CN" sz="2800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pic>
        <p:nvPicPr>
          <p:cNvPr id="5125" name="Picture 4" descr="se05E07">
            <a:extLst>
              <a:ext uri="{FF2B5EF4-FFF2-40B4-BE49-F238E27FC236}">
                <a16:creationId xmlns:a16="http://schemas.microsoft.com/office/drawing/2014/main" id="{9FE3F444-BA83-8A45-BCFB-45462F696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38" y="2514600"/>
            <a:ext cx="222726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6F554703-4911-7C42-8717-714463838BE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95FAAB47-653E-7C49-90C6-34A612979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 I</a:t>
            </a:r>
            <a:r>
              <a:rPr lang="en-US" altLang="zh-CN" baseline="-25000">
                <a:ea typeface="宋体" panose="02010600030101010101" pitchFamily="2" charset="-122"/>
              </a:rPr>
              <a:t>D</a:t>
            </a:r>
            <a:r>
              <a:rPr lang="en-US" altLang="zh-CN">
                <a:ea typeface="宋体" panose="02010600030101010101" pitchFamily="2" charset="-122"/>
              </a:rPr>
              <a:t>-V</a:t>
            </a:r>
            <a:r>
              <a:rPr lang="en-US" altLang="zh-CN" baseline="-25000">
                <a:ea typeface="宋体" panose="02010600030101010101" pitchFamily="2" charset="-122"/>
              </a:rPr>
              <a:t>DS </a:t>
            </a:r>
            <a:r>
              <a:rPr lang="zh-CN" altLang="en-US">
                <a:ea typeface="宋体" panose="02010600030101010101" pitchFamily="2" charset="-122"/>
              </a:rPr>
              <a:t>抛物线关系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640A4947-F4BC-CD4F-9FDF-95EC8D5EF03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181600"/>
            <a:ext cx="77724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若固定</a:t>
            </a:r>
            <a:r>
              <a:rPr lang="en-US" altLang="zh-CN" dirty="0">
                <a:ea typeface="宋体" panose="02010600030101010101" pitchFamily="2" charset="-122"/>
              </a:rPr>
              <a:t> V</a:t>
            </a:r>
            <a:r>
              <a:rPr lang="en-US" altLang="zh-CN" baseline="-25000" dirty="0">
                <a:ea typeface="宋体" panose="02010600030101010101" pitchFamily="2" charset="-122"/>
              </a:rPr>
              <a:t>G</a:t>
            </a:r>
            <a:r>
              <a:rPr lang="zh-CN" altLang="en-US" dirty="0">
                <a:ea typeface="宋体" panose="02010600030101010101" pitchFamily="2" charset="-122"/>
              </a:rPr>
              <a:t>，观察 </a:t>
            </a: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D  </a:t>
            </a:r>
            <a:r>
              <a:rPr lang="en-US" altLang="zh-CN" dirty="0" err="1">
                <a:ea typeface="宋体" panose="02010600030101010101" pitchFamily="2" charset="-122"/>
              </a:rPr>
              <a:t>vs.V</a:t>
            </a:r>
            <a:r>
              <a:rPr lang="en-US" altLang="zh-CN" baseline="-25000" dirty="0" err="1">
                <a:ea typeface="宋体" panose="02010600030101010101" pitchFamily="2" charset="-122"/>
              </a:rPr>
              <a:t>DS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则 </a:t>
            </a: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和 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DS  </a:t>
            </a:r>
            <a:r>
              <a:rPr lang="zh-CN" altLang="en-US" dirty="0">
                <a:ea typeface="宋体" panose="02010600030101010101" pitchFamily="2" charset="-122"/>
              </a:rPr>
              <a:t>呈抛物线关系</a:t>
            </a:r>
            <a:r>
              <a:rPr lang="en-US" altLang="zh-CN" dirty="0">
                <a:ea typeface="宋体" panose="02010600030101010101" pitchFamily="2" charset="-122"/>
              </a:rPr>
              <a:t>.  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当 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b="1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DS  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= V</a:t>
            </a:r>
            <a:r>
              <a:rPr lang="en-US" altLang="zh-CN" b="1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GS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- V</a:t>
            </a:r>
            <a:r>
              <a:rPr lang="en-US" altLang="zh-CN" b="1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TH 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= </a:t>
            </a:r>
            <a:r>
              <a:rPr lang="en-US" altLang="zh-CN" b="1" dirty="0">
                <a:solidFill>
                  <a:srgbClr val="C00000"/>
                </a:solidFill>
                <a:ea typeface="宋体" panose="02010600030101010101" pitchFamily="2" charset="-122"/>
              </a:rPr>
              <a:t>V</a:t>
            </a:r>
            <a:r>
              <a:rPr lang="en-US" altLang="zh-CN" b="1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OV</a:t>
            </a:r>
            <a:r>
              <a:rPr lang="en-US" altLang="zh-CN" b="1" dirty="0">
                <a:solidFill>
                  <a:srgbClr val="C00000"/>
                </a:solidFill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时， </a:t>
            </a: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达到最大值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46472" name="Picture 8">
            <a:extLst>
              <a:ext uri="{FF2B5EF4-FFF2-40B4-BE49-F238E27FC236}">
                <a16:creationId xmlns:a16="http://schemas.microsoft.com/office/drawing/2014/main" id="{9F6702D9-6077-2C46-B2E4-44F27913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391400" cy="308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3014" name="图片 1">
            <a:extLst>
              <a:ext uri="{FF2B5EF4-FFF2-40B4-BE49-F238E27FC236}">
                <a16:creationId xmlns:a16="http://schemas.microsoft.com/office/drawing/2014/main" id="{EE0106A5-583F-BC4C-BFCD-46A348951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1600200"/>
            <a:ext cx="4229100" cy="7127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5" name="文本框 8">
            <a:extLst>
              <a:ext uri="{FF2B5EF4-FFF2-40B4-BE49-F238E27FC236}">
                <a16:creationId xmlns:a16="http://schemas.microsoft.com/office/drawing/2014/main" id="{15A0FE53-3E12-FE43-AD44-055A8C725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700" y="739775"/>
            <a:ext cx="49530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阶段性结论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：当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>
                <a:solidFill>
                  <a:srgbClr val="008000"/>
                </a:solidFill>
                <a:ea typeface="宋体" panose="02010600030101010101" pitchFamily="2" charset="-122"/>
              </a:rPr>
              <a:t>较小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时，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的 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和 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DS 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呈</a:t>
            </a:r>
            <a:r>
              <a:rPr lang="zh-CN" altLang="en-US" sz="2000">
                <a:solidFill>
                  <a:srgbClr val="008000"/>
                </a:solidFill>
                <a:ea typeface="宋体" panose="02010600030101010101" pitchFamily="2" charset="-122"/>
              </a:rPr>
              <a:t>抛物线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关系</a:t>
            </a:r>
          </a:p>
        </p:txBody>
      </p:sp>
      <p:sp>
        <p:nvSpPr>
          <p:cNvPr id="43016" name="文本框 9">
            <a:extLst>
              <a:ext uri="{FF2B5EF4-FFF2-40B4-BE49-F238E27FC236}">
                <a16:creationId xmlns:a16="http://schemas.microsoft.com/office/drawing/2014/main" id="{59EF4F41-CFB6-524C-8BAB-C9E8739C4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700" y="30163"/>
            <a:ext cx="4953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阶段性结论</a:t>
            </a:r>
            <a:r>
              <a:rPr lang="en-US" altLang="zh-CN" sz="2000">
                <a:solidFill>
                  <a:srgbClr val="A6A6A6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：当</a:t>
            </a:r>
            <a:r>
              <a:rPr lang="en-US" altLang="zh-CN" sz="2000">
                <a:solidFill>
                  <a:srgbClr val="A6A6A6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A6A6A6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>
                <a:solidFill>
                  <a:srgbClr val="008000"/>
                </a:solidFill>
                <a:ea typeface="宋体" panose="02010600030101010101" pitchFamily="2" charset="-122"/>
              </a:rPr>
              <a:t>极小</a:t>
            </a: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时，</a:t>
            </a:r>
            <a:r>
              <a:rPr lang="en-US" altLang="zh-CN" sz="2000">
                <a:solidFill>
                  <a:srgbClr val="A6A6A6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等效为一个压控电阻，</a:t>
            </a:r>
            <a:r>
              <a:rPr lang="en-US" altLang="zh-CN" sz="2000">
                <a:solidFill>
                  <a:srgbClr val="A6A6A6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000" baseline="-25000">
                <a:solidFill>
                  <a:srgbClr val="A6A6A6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和</a:t>
            </a:r>
            <a:r>
              <a:rPr lang="en-US" altLang="zh-CN" sz="2000">
                <a:solidFill>
                  <a:srgbClr val="A6A6A6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solidFill>
                  <a:srgbClr val="A6A6A6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呈</a:t>
            </a:r>
            <a:r>
              <a:rPr lang="zh-CN" altLang="en-US" sz="2000">
                <a:solidFill>
                  <a:srgbClr val="008000"/>
                </a:solidFill>
                <a:ea typeface="宋体" panose="02010600030101010101" pitchFamily="2" charset="-122"/>
              </a:rPr>
              <a:t>线性</a:t>
            </a:r>
            <a:r>
              <a:rPr lang="zh-CN" altLang="en-US" sz="2000">
                <a:solidFill>
                  <a:srgbClr val="A6A6A6"/>
                </a:solidFill>
                <a:ea typeface="宋体" panose="02010600030101010101" pitchFamily="2" charset="-122"/>
              </a:rPr>
              <a:t>关系</a:t>
            </a: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9AA51A2E-7F74-034F-803A-391F48FA4927}"/>
              </a:ext>
            </a:extLst>
          </p:cNvPr>
          <p:cNvSpPr/>
          <p:nvPr/>
        </p:nvSpPr>
        <p:spPr bwMode="auto">
          <a:xfrm>
            <a:off x="4800600" y="4114800"/>
            <a:ext cx="1752600" cy="492125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39E3D164-D6A8-5F4B-ABD1-F98224F9E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不同 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GS </a:t>
            </a:r>
            <a:r>
              <a:rPr lang="zh-CN" altLang="en-US">
                <a:ea typeface="宋体" panose="02010600030101010101" pitchFamily="2" charset="-122"/>
              </a:rPr>
              <a:t>值对</a:t>
            </a:r>
            <a:r>
              <a:rPr lang="en-US" altLang="zh-CN">
                <a:ea typeface="宋体" panose="02010600030101010101" pitchFamily="2" charset="-122"/>
              </a:rPr>
              <a:t>I</a:t>
            </a:r>
            <a:r>
              <a:rPr lang="en-US" altLang="zh-CN" baseline="-25000">
                <a:ea typeface="宋体" panose="02010600030101010101" pitchFamily="2" charset="-122"/>
              </a:rPr>
              <a:t>D</a:t>
            </a:r>
            <a:r>
              <a:rPr lang="en-US" altLang="zh-CN">
                <a:ea typeface="宋体" panose="02010600030101010101" pitchFamily="2" charset="-122"/>
              </a:rPr>
              <a:t>-V</a:t>
            </a:r>
            <a:r>
              <a:rPr lang="en-US" altLang="zh-CN" baseline="-25000">
                <a:ea typeface="宋体" panose="02010600030101010101" pitchFamily="2" charset="-122"/>
              </a:rPr>
              <a:t>DS</a:t>
            </a:r>
            <a:r>
              <a:rPr lang="zh-CN" altLang="en-US">
                <a:ea typeface="宋体" panose="02010600030101010101" pitchFamily="2" charset="-122"/>
              </a:rPr>
              <a:t>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47501" name="Picture 13">
            <a:extLst>
              <a:ext uri="{FF2B5EF4-FFF2-40B4-BE49-F238E27FC236}">
                <a16:creationId xmlns:a16="http://schemas.microsoft.com/office/drawing/2014/main" id="{F8BF48DF-49DD-9640-9C1C-D3F755743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95400"/>
            <a:ext cx="5791200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44037" name="Group 14">
            <a:extLst>
              <a:ext uri="{FF2B5EF4-FFF2-40B4-BE49-F238E27FC236}">
                <a16:creationId xmlns:a16="http://schemas.microsoft.com/office/drawing/2014/main" id="{CCE1942F-7FAA-0F49-B110-0C086468228F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590800"/>
            <a:ext cx="2819400" cy="609600"/>
            <a:chOff x="3312" y="2064"/>
            <a:chExt cx="1776" cy="384"/>
          </a:xfrm>
        </p:grpSpPr>
        <p:sp>
          <p:nvSpPr>
            <p:cNvPr id="447496" name="AutoShape 8">
              <a:extLst>
                <a:ext uri="{FF2B5EF4-FFF2-40B4-BE49-F238E27FC236}">
                  <a16:creationId xmlns:a16="http://schemas.microsoft.com/office/drawing/2014/main" id="{4FE2F52D-9903-0A44-905A-8BDB645AA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064"/>
              <a:ext cx="1776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44040" name="Object 6">
              <a:extLst>
                <a:ext uri="{FF2B5EF4-FFF2-40B4-BE49-F238E27FC236}">
                  <a16:creationId xmlns:a16="http://schemas.microsoft.com/office/drawing/2014/main" id="{0F8B01E3-1B5C-F44B-A1A5-622227BD333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2112"/>
            <a:ext cx="150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5003700" imgH="10528300" progId="Equation.3">
                    <p:embed/>
                  </p:oleObj>
                </mc:Choice>
                <mc:Fallback>
                  <p:oleObj name="Equation" r:id="rId3" imgW="55003700" imgH="105283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112"/>
                          <a:ext cx="150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4038" name="图片 1">
            <a:extLst>
              <a:ext uri="{FF2B5EF4-FFF2-40B4-BE49-F238E27FC236}">
                <a16:creationId xmlns:a16="http://schemas.microsoft.com/office/drawing/2014/main" id="{FF5E092A-CD1F-D449-B4AF-0BF51EEE5C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5" y="1752600"/>
            <a:ext cx="2362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A14538C-2252-324B-A27B-7A44DB4990AF}"/>
              </a:ext>
            </a:extLst>
          </p:cNvPr>
          <p:cNvSpPr txBox="1"/>
          <p:nvPr/>
        </p:nvSpPr>
        <p:spPr>
          <a:xfrm>
            <a:off x="3677787" y="1284514"/>
            <a:ext cx="16360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GS3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&gt;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GS2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&gt;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GS1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58876B3-D54E-A147-808B-9946E8E676FB}"/>
              </a:ext>
            </a:extLst>
          </p:cNvPr>
          <p:cNvSpPr txBox="1"/>
          <p:nvPr/>
        </p:nvSpPr>
        <p:spPr>
          <a:xfrm>
            <a:off x="5189022" y="19024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最大值：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9D2400E-F363-CD47-B913-27236479484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F5170546-905A-374B-AD12-A69E6AA150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9144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线性电阻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BC6E1CC-230A-2A4C-9A9C-39DB8A60327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376863"/>
            <a:ext cx="8153400" cy="10239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当</a:t>
            </a:r>
            <a:r>
              <a:rPr lang="en-US" altLang="zh-CN" dirty="0">
                <a:ea typeface="宋体" panose="02010600030101010101" pitchFamily="2" charset="-122"/>
              </a:rPr>
              <a:t> V</a:t>
            </a:r>
            <a:r>
              <a:rPr lang="en-US" altLang="zh-CN" baseline="-25000" dirty="0">
                <a:ea typeface="宋体" panose="02010600030101010101" pitchFamily="2" charset="-122"/>
              </a:rPr>
              <a:t>DS </a:t>
            </a:r>
            <a:r>
              <a:rPr lang="zh-CN" altLang="en-US" dirty="0">
                <a:ea typeface="宋体" panose="02010600030101010101" pitchFamily="2" charset="-122"/>
              </a:rPr>
              <a:t>比较小时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可看作一电阻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其阻值受栅极电压控制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应用：无线收发机的开关（</a:t>
            </a:r>
            <a:r>
              <a:rPr lang="en-US" altLang="zh-CN" dirty="0">
                <a:ea typeface="宋体" panose="02010600030101010101" pitchFamily="2" charset="-122"/>
              </a:rPr>
              <a:t>switch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aphicFrame>
        <p:nvGraphicFramePr>
          <p:cNvPr id="45061" name="Object 5">
            <a:extLst>
              <a:ext uri="{FF2B5EF4-FFF2-40B4-BE49-F238E27FC236}">
                <a16:creationId xmlns:a16="http://schemas.microsoft.com/office/drawing/2014/main" id="{BD1B4DED-50F8-B944-89AE-F89B371E67EF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6832600" y="2743200"/>
          <a:ext cx="157163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02100" imgH="8483600" progId="Equation.3">
                  <p:embed/>
                </p:oleObj>
              </mc:Choice>
              <mc:Fallback>
                <p:oleObj name="Equation" r:id="rId2" imgW="4102100" imgH="8483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2743200"/>
                        <a:ext cx="157163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062" name="Group 10">
            <a:extLst>
              <a:ext uri="{FF2B5EF4-FFF2-40B4-BE49-F238E27FC236}">
                <a16:creationId xmlns:a16="http://schemas.microsoft.com/office/drawing/2014/main" id="{EFB3BCBA-8650-5B47-9279-A07FD75FFE1A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5880893"/>
            <a:ext cx="2971800" cy="919163"/>
            <a:chOff x="3120" y="1488"/>
            <a:chExt cx="2160" cy="720"/>
          </a:xfrm>
        </p:grpSpPr>
        <p:sp>
          <p:nvSpPr>
            <p:cNvPr id="448519" name="AutoShape 7">
              <a:extLst>
                <a:ext uri="{FF2B5EF4-FFF2-40B4-BE49-F238E27FC236}">
                  <a16:creationId xmlns:a16="http://schemas.microsoft.com/office/drawing/2014/main" id="{D44C695B-79F1-6949-9E9C-D4F2E795B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488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45067" name="Object 6">
              <a:extLst>
                <a:ext uri="{FF2B5EF4-FFF2-40B4-BE49-F238E27FC236}">
                  <a16:creationId xmlns:a16="http://schemas.microsoft.com/office/drawing/2014/main" id="{E27DD0E0-E4EF-E044-8EC2-F494535E59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6" y="1488"/>
            <a:ext cx="1944" cy="6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71094600" imgH="25450800" progId="Equation.3">
                    <p:embed/>
                  </p:oleObj>
                </mc:Choice>
                <mc:Fallback>
                  <p:oleObj name="Equation" r:id="rId4" imgW="71094600" imgH="254508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488"/>
                          <a:ext cx="1944" cy="6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48521" name="Picture 9">
            <a:extLst>
              <a:ext uri="{FF2B5EF4-FFF2-40B4-BE49-F238E27FC236}">
                <a16:creationId xmlns:a16="http://schemas.microsoft.com/office/drawing/2014/main" id="{161620A1-472C-8A48-9529-E972BDB13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935038"/>
            <a:ext cx="621982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5064" name="图片 2">
            <a:extLst>
              <a:ext uri="{FF2B5EF4-FFF2-40B4-BE49-F238E27FC236}">
                <a16:creationId xmlns:a16="http://schemas.microsoft.com/office/drawing/2014/main" id="{273331CF-F1DF-3E43-819A-916B48FB9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3949700"/>
            <a:ext cx="6581775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图片 1">
            <a:extLst>
              <a:ext uri="{FF2B5EF4-FFF2-40B4-BE49-F238E27FC236}">
                <a16:creationId xmlns:a16="http://schemas.microsoft.com/office/drawing/2014/main" id="{019D28E9-553B-AD41-8B63-31727300AE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63" y="935038"/>
            <a:ext cx="3343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512D023-D508-4B48-B5B4-7BF039CCFED5}"/>
              </a:ext>
            </a:extLst>
          </p:cNvPr>
          <p:cNvSpPr txBox="1"/>
          <p:nvPr/>
        </p:nvSpPr>
        <p:spPr>
          <a:xfrm>
            <a:off x="4323283" y="251332"/>
            <a:ext cx="3906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阶段性结论</a:t>
            </a:r>
            <a:r>
              <a:rPr kumimoji="1" lang="en-US" altLang="zh-CN" dirty="0">
                <a:solidFill>
                  <a:srgbClr val="0432FF"/>
                </a:solidFill>
              </a:rPr>
              <a:t>1</a:t>
            </a:r>
            <a:r>
              <a:rPr kumimoji="1" lang="zh-CN" altLang="en-US" dirty="0">
                <a:solidFill>
                  <a:srgbClr val="0432FF"/>
                </a:solidFill>
              </a:rPr>
              <a:t>（线性电阻）是阶段性结论</a:t>
            </a:r>
            <a:r>
              <a:rPr kumimoji="1" lang="en-US" altLang="zh-CN" dirty="0">
                <a:solidFill>
                  <a:srgbClr val="0432FF"/>
                </a:solidFill>
              </a:rPr>
              <a:t>2</a:t>
            </a:r>
            <a:r>
              <a:rPr kumimoji="1" lang="zh-CN" altLang="en-US" dirty="0">
                <a:solidFill>
                  <a:srgbClr val="0432FF"/>
                </a:solidFill>
              </a:rPr>
              <a:t>（抛物线）的特殊情况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2BE40C62-F68E-1940-893C-4C01E6A658E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9743D420-6FAF-4748-BBE2-2400D74B7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7620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应用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C5A89B4A-1288-9643-909D-BE58E4170D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268913"/>
            <a:ext cx="7772400" cy="1025525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时分多址（</a:t>
            </a:r>
            <a:r>
              <a:rPr lang="en-US" altLang="zh-CN">
                <a:ea typeface="宋体" panose="02010600030101010101" pitchFamily="2" charset="-122"/>
              </a:rPr>
              <a:t>TDMA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49542" name="Picture 6">
            <a:extLst>
              <a:ext uri="{FF2B5EF4-FFF2-40B4-BE49-F238E27FC236}">
                <a16:creationId xmlns:a16="http://schemas.microsoft.com/office/drawing/2014/main" id="{B35147E8-6C2C-1148-B3DE-3D6C1FC84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057400"/>
            <a:ext cx="8839200" cy="244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26BDD22-8EBD-AA41-932E-9606BC3D6DF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1">
            <a:extLst>
              <a:ext uri="{FF2B5EF4-FFF2-40B4-BE49-F238E27FC236}">
                <a16:creationId xmlns:a16="http://schemas.microsoft.com/office/drawing/2014/main" id="{7E3D2597-8C0C-274E-A7E0-C9270A2F1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GSM </a:t>
            </a:r>
            <a:r>
              <a:rPr lang="zh-CN" altLang="en-US">
                <a:ea typeface="宋体" panose="02010600030101010101" pitchFamily="2" charset="-122"/>
              </a:rPr>
              <a:t>的 </a:t>
            </a:r>
            <a:r>
              <a:rPr lang="en-US" altLang="zh-CN">
                <a:ea typeface="宋体" panose="02010600030101010101" pitchFamily="2" charset="-122"/>
              </a:rPr>
              <a:t>TDMA/FDMA </a:t>
            </a:r>
            <a:r>
              <a:rPr lang="zh-CN" altLang="en-US">
                <a:ea typeface="宋体" panose="02010600030101010101" pitchFamily="2" charset="-122"/>
              </a:rPr>
              <a:t>接入方式</a:t>
            </a:r>
          </a:p>
        </p:txBody>
      </p:sp>
      <p:sp>
        <p:nvSpPr>
          <p:cNvPr id="47107" name="文本占位符 2">
            <a:extLst>
              <a:ext uri="{FF2B5EF4-FFF2-40B4-BE49-F238E27FC236}">
                <a16:creationId xmlns:a16="http://schemas.microsoft.com/office/drawing/2014/main" id="{C5AD7CF9-4D58-C541-97B4-5DFB5165115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4191000"/>
            <a:ext cx="8534400" cy="21336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GSM</a:t>
            </a:r>
            <a:r>
              <a:rPr lang="zh-CN" altLang="en-US">
                <a:ea typeface="宋体" panose="02010600030101010101" pitchFamily="2" charset="-122"/>
              </a:rPr>
              <a:t>蜂窝系统采用时分多址、频分多址和频分双工（</a:t>
            </a:r>
            <a:r>
              <a:rPr lang="en-US" altLang="zh-CN">
                <a:ea typeface="宋体" panose="02010600030101010101" pitchFamily="2" charset="-122"/>
              </a:rPr>
              <a:t>TDMA/FDMA/FDD</a:t>
            </a:r>
            <a:r>
              <a:rPr lang="zh-CN" altLang="en-US">
                <a:ea typeface="宋体" panose="02010600030101010101" pitchFamily="2" charset="-122"/>
              </a:rPr>
              <a:t>）制式。</a:t>
            </a:r>
          </a:p>
          <a:p>
            <a:r>
              <a:rPr lang="zh-CN" altLang="en-US">
                <a:ea typeface="宋体" panose="02010600030101010101" pitchFamily="2" charset="-122"/>
              </a:rPr>
              <a:t>在</a:t>
            </a:r>
            <a:r>
              <a:rPr lang="en-US" altLang="zh-CN">
                <a:ea typeface="宋体" panose="02010600030101010101" pitchFamily="2" charset="-122"/>
              </a:rPr>
              <a:t>25MHz</a:t>
            </a:r>
            <a:r>
              <a:rPr lang="zh-CN" altLang="en-US">
                <a:ea typeface="宋体" panose="02010600030101010101" pitchFamily="2" charset="-122"/>
              </a:rPr>
              <a:t>的频段中共分</a:t>
            </a:r>
            <a:r>
              <a:rPr lang="en-US" altLang="zh-CN">
                <a:ea typeface="宋体" panose="02010600030101010101" pitchFamily="2" charset="-122"/>
              </a:rPr>
              <a:t>125</a:t>
            </a:r>
            <a:r>
              <a:rPr lang="zh-CN" altLang="en-US">
                <a:ea typeface="宋体" panose="02010600030101010101" pitchFamily="2" charset="-122"/>
              </a:rPr>
              <a:t>个频道，频道间隔</a:t>
            </a:r>
            <a:r>
              <a:rPr lang="en-US" altLang="zh-CN">
                <a:ea typeface="宋体" panose="02010600030101010101" pitchFamily="2" charset="-122"/>
              </a:rPr>
              <a:t>200kHz</a:t>
            </a:r>
            <a:r>
              <a:rPr lang="zh-CN" altLang="en-US">
                <a:ea typeface="宋体" panose="02010600030101010101" pitchFamily="2" charset="-122"/>
              </a:rPr>
              <a:t>。每载波含</a:t>
            </a:r>
            <a:r>
              <a:rPr lang="en-US" altLang="zh-CN">
                <a:ea typeface="宋体" panose="02010600030101010101" pitchFamily="2" charset="-122"/>
              </a:rPr>
              <a:t>8</a:t>
            </a:r>
            <a:r>
              <a:rPr lang="zh-CN" altLang="en-US">
                <a:ea typeface="宋体" panose="02010600030101010101" pitchFamily="2" charset="-122"/>
              </a:rPr>
              <a:t>个（以后可扩展为</a:t>
            </a:r>
            <a:r>
              <a:rPr lang="en-US" altLang="zh-CN">
                <a:ea typeface="宋体" panose="02010600030101010101" pitchFamily="2" charset="-122"/>
              </a:rPr>
              <a:t>16</a:t>
            </a:r>
            <a:r>
              <a:rPr lang="zh-CN" altLang="en-US">
                <a:ea typeface="宋体" panose="02010600030101010101" pitchFamily="2" charset="-122"/>
              </a:rPr>
              <a:t>个）时隙，时隙宽为</a:t>
            </a:r>
            <a:r>
              <a:rPr lang="en-US" altLang="zh-CN">
                <a:ea typeface="宋体" panose="02010600030101010101" pitchFamily="2" charset="-122"/>
              </a:rPr>
              <a:t>0.577ms</a:t>
            </a:r>
            <a:r>
              <a:rPr lang="zh-CN" altLang="en-US">
                <a:ea typeface="宋体" panose="02010600030101010101" pitchFamily="2" charset="-122"/>
              </a:rPr>
              <a:t>。</a:t>
            </a:r>
          </a:p>
          <a:p>
            <a:r>
              <a:rPr lang="en-US" altLang="zh-CN">
                <a:ea typeface="宋体" panose="02010600030101010101" pitchFamily="2" charset="-122"/>
              </a:rPr>
              <a:t>8</a:t>
            </a:r>
            <a:r>
              <a:rPr lang="zh-CN" altLang="en-US">
                <a:ea typeface="宋体" panose="02010600030101010101" pitchFamily="2" charset="-122"/>
              </a:rPr>
              <a:t>个时隙构成一个</a:t>
            </a:r>
            <a:r>
              <a:rPr lang="en-US" altLang="zh-CN">
                <a:ea typeface="宋体" panose="02010600030101010101" pitchFamily="2" charset="-122"/>
              </a:rPr>
              <a:t>TDMA</a:t>
            </a:r>
            <a:r>
              <a:rPr lang="zh-CN" altLang="en-US">
                <a:ea typeface="宋体" panose="02010600030101010101" pitchFamily="2" charset="-122"/>
              </a:rPr>
              <a:t>帧，帧长为</a:t>
            </a:r>
            <a:r>
              <a:rPr lang="en-US" altLang="zh-CN">
                <a:ea typeface="宋体" panose="02010600030101010101" pitchFamily="2" charset="-122"/>
              </a:rPr>
              <a:t>4.615ms</a:t>
            </a:r>
            <a:r>
              <a:rPr lang="zh-CN" altLang="en-US">
                <a:ea typeface="宋体" panose="02010600030101010101" pitchFamily="2" charset="-122"/>
              </a:rPr>
              <a:t>，如图</a:t>
            </a:r>
            <a:r>
              <a:rPr lang="en-US" altLang="zh-CN">
                <a:ea typeface="宋体" panose="02010600030101010101" pitchFamily="2" charset="-122"/>
              </a:rPr>
              <a:t>7-7</a:t>
            </a:r>
            <a:r>
              <a:rPr lang="zh-CN" altLang="en-US">
                <a:ea typeface="宋体" panose="02010600030101010101" pitchFamily="2" charset="-122"/>
              </a:rPr>
              <a:t>所示。</a:t>
            </a:r>
          </a:p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7109" name="图片 5">
            <a:extLst>
              <a:ext uri="{FF2B5EF4-FFF2-40B4-BE49-F238E27FC236}">
                <a16:creationId xmlns:a16="http://schemas.microsoft.com/office/drawing/2014/main" id="{2A59544E-4343-1D46-9F4F-FD26825BA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5626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1A6E948-A0E0-A944-80EC-466362F9012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63C6EFC2-74C7-0B42-B688-4934C5B310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开启电阻的影响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7202C368-C54A-5B4C-AD22-556862EDDAE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10200"/>
            <a:ext cx="77724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为了使信号衰减最小</a:t>
            </a:r>
            <a:r>
              <a:rPr lang="en-US" altLang="zh-CN">
                <a:ea typeface="宋体" panose="02010600030101010101" pitchFamily="2" charset="-122"/>
              </a:rPr>
              <a:t>, </a:t>
            </a:r>
            <a:r>
              <a:rPr lang="zh-CN" altLang="en-US">
                <a:ea typeface="宋体" panose="02010600030101010101" pitchFamily="2" charset="-122"/>
              </a:rPr>
              <a:t>开关的开启电阻 （</a:t>
            </a:r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on</a:t>
            </a:r>
            <a:r>
              <a:rPr lang="zh-CN" altLang="en-US">
                <a:ea typeface="宋体" panose="02010600030101010101" pitchFamily="2" charset="-122"/>
              </a:rPr>
              <a:t>）应尽可能小</a:t>
            </a:r>
            <a:r>
              <a:rPr lang="en-US" altLang="zh-CN">
                <a:ea typeface="宋体" panose="02010600030101010101" pitchFamily="2" charset="-122"/>
              </a:rPr>
              <a:t>.  </a:t>
            </a:r>
            <a:r>
              <a:rPr lang="zh-CN" altLang="en-US">
                <a:ea typeface="宋体" panose="02010600030101010101" pitchFamily="2" charset="-122"/>
              </a:rPr>
              <a:t>这意味着大的</a:t>
            </a:r>
            <a:r>
              <a:rPr lang="en-US" altLang="zh-CN">
                <a:ea typeface="宋体" panose="02010600030101010101" pitchFamily="2" charset="-122"/>
              </a:rPr>
              <a:t> W/L </a:t>
            </a:r>
            <a:r>
              <a:rPr lang="zh-CN" altLang="en-US">
                <a:ea typeface="宋体" panose="02010600030101010101" pitchFamily="2" charset="-122"/>
              </a:rPr>
              <a:t>或大的</a:t>
            </a:r>
            <a:r>
              <a:rPr lang="en-US" altLang="zh-CN">
                <a:ea typeface="宋体" panose="02010600030101010101" pitchFamily="2" charset="-122"/>
              </a:rPr>
              <a:t> V</a:t>
            </a:r>
            <a:r>
              <a:rPr lang="en-US" altLang="zh-CN" baseline="-25000">
                <a:ea typeface="宋体" panose="02010600030101010101" pitchFamily="2" charset="-122"/>
              </a:rPr>
              <a:t>GS</a:t>
            </a:r>
            <a:r>
              <a:rPr lang="en-US" altLang="zh-CN">
                <a:ea typeface="宋体" panose="02010600030101010101" pitchFamily="2" charset="-122"/>
              </a:rPr>
              <a:t>. </a:t>
            </a:r>
          </a:p>
        </p:txBody>
      </p:sp>
      <p:pic>
        <p:nvPicPr>
          <p:cNvPr id="450566" name="Picture 6">
            <a:extLst>
              <a:ext uri="{FF2B5EF4-FFF2-40B4-BE49-F238E27FC236}">
                <a16:creationId xmlns:a16="http://schemas.microsoft.com/office/drawing/2014/main" id="{CA238E22-7950-0743-BA34-6E0DB0DC4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19200"/>
            <a:ext cx="65532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4943EEB-7477-CC41-9DB2-FC572BE71B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标题 1">
            <a:extLst>
              <a:ext uri="{FF2B5EF4-FFF2-40B4-BE49-F238E27FC236}">
                <a16:creationId xmlns:a16="http://schemas.microsoft.com/office/drawing/2014/main" id="{7A405E66-A58C-BF42-8597-55AE0EAF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9156" name="图片 5">
            <a:extLst>
              <a:ext uri="{FF2B5EF4-FFF2-40B4-BE49-F238E27FC236}">
                <a16:creationId xmlns:a16="http://schemas.microsoft.com/office/drawing/2014/main" id="{7BD2B3D6-F8A9-E449-A0E3-38778E54B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26988"/>
            <a:ext cx="7308850" cy="683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">
            <a:extLst>
              <a:ext uri="{FF2B5EF4-FFF2-40B4-BE49-F238E27FC236}">
                <a16:creationId xmlns:a16="http://schemas.microsoft.com/office/drawing/2014/main" id="{30F0BE62-0DF9-4E4C-824B-81F25A29A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4876800"/>
            <a:ext cx="2616200" cy="55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FCD6C3F5-7E56-4546-8627-E86BF3A20CE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DA42E03-ABFF-ED4D-B3CD-2A42566EA17D}"/>
              </a:ext>
            </a:extLst>
          </p:cNvPr>
          <p:cNvSpPr/>
          <p:nvPr/>
        </p:nvSpPr>
        <p:spPr bwMode="auto">
          <a:xfrm>
            <a:off x="838200" y="1143000"/>
            <a:ext cx="8280400" cy="5715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350" name="Picture 6">
            <a:extLst>
              <a:ext uri="{FF2B5EF4-FFF2-40B4-BE49-F238E27FC236}">
                <a16:creationId xmlns:a16="http://schemas.microsoft.com/office/drawing/2014/main" id="{C26989EE-4320-094B-876E-D1315483A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6175" y="811904"/>
            <a:ext cx="4987925" cy="407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0180" name="Rectangle 2">
            <a:extLst>
              <a:ext uri="{FF2B5EF4-FFF2-40B4-BE49-F238E27FC236}">
                <a16:creationId xmlns:a16="http://schemas.microsoft.com/office/drawing/2014/main" id="{C22365AA-425D-364D-A244-144A79D939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410200" cy="8382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沟道夹断 （</a:t>
            </a:r>
            <a:r>
              <a:rPr lang="en-US" altLang="zh-CN">
                <a:ea typeface="宋体" panose="02010600030101010101" pitchFamily="2" charset="-122"/>
              </a:rPr>
              <a:t>Channel Pinch-Off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A5D14FE4-7A60-F445-89A5-01ED930C14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4876800"/>
            <a:ext cx="8991600" cy="1933575"/>
          </a:xfrm>
        </p:spPr>
        <p:txBody>
          <a:bodyPr/>
          <a:lstStyle/>
          <a:p>
            <a:pPr eaLnBrk="1" hangingPunct="1"/>
            <a:r>
              <a:rPr lang="zh-CN" altLang="en-US" sz="2000" dirty="0">
                <a:ea typeface="宋体" panose="02010600030101010101" pitchFamily="2" charset="-122"/>
              </a:rPr>
              <a:t>当漏极电压从零开始逐渐增加时，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</a:t>
            </a:r>
            <a:r>
              <a:rPr lang="en-US" altLang="zh-CN" sz="2000" dirty="0">
                <a:ea typeface="宋体" panose="02010600030101010101" pitchFamily="2" charset="-122"/>
              </a:rPr>
              <a:t>-V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ea typeface="宋体" panose="02010600030101010101" pitchFamily="2" charset="-122"/>
              </a:rPr>
              <a:t>逐渐减小，当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</a:t>
            </a:r>
            <a:r>
              <a:rPr lang="en-US" altLang="zh-CN" sz="2000" dirty="0">
                <a:ea typeface="宋体" panose="02010600030101010101" pitchFamily="2" charset="-122"/>
              </a:rPr>
              <a:t>-V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ea typeface="宋体" panose="02010600030101010101" pitchFamily="2" charset="-122"/>
              </a:rPr>
              <a:t>小到一定程度，不足以使漏极附近的衬底反型时，漏极处的沟道就消失了，我们称之为“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沟道在此处夹断</a:t>
            </a:r>
            <a:r>
              <a:rPr lang="zh-CN" altLang="en-US" sz="2000" dirty="0">
                <a:ea typeface="宋体" panose="02010600030101010101" pitchFamily="2" charset="-122"/>
              </a:rPr>
              <a:t>”；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</a:p>
          <a:p>
            <a:pPr eaLnBrk="1" hangingPunct="1"/>
            <a:r>
              <a:rPr lang="zh-CN" altLang="en-US" sz="2000" dirty="0">
                <a:ea typeface="宋体" panose="02010600030101010101" pitchFamily="2" charset="-122"/>
              </a:rPr>
              <a:t>令反型所需的栅极与衬底之间的电压差为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</a:t>
            </a:r>
            <a:r>
              <a:rPr lang="zh-CN" altLang="en-US" sz="2000" dirty="0">
                <a:ea typeface="宋体" panose="02010600030101010101" pitchFamily="2" charset="-122"/>
              </a:rPr>
              <a:t>（阈值电压），那么，当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 </a:t>
            </a:r>
            <a:r>
              <a:rPr lang="en-US" altLang="zh-CN" sz="2000" dirty="0">
                <a:ea typeface="宋体" panose="02010600030101010101" pitchFamily="2" charset="-122"/>
              </a:rPr>
              <a:t>– 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en-US" altLang="zh-CN" sz="2000" dirty="0">
                <a:ea typeface="宋体" panose="02010600030101010101" pitchFamily="2" charset="-122"/>
              </a:rPr>
              <a:t> = 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</a:t>
            </a:r>
            <a:r>
              <a:rPr lang="zh-CN" altLang="en-US" sz="2000" dirty="0">
                <a:ea typeface="宋体" panose="02010600030101010101" pitchFamily="2" charset="-122"/>
              </a:rPr>
              <a:t>时，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漏极处的沟道开始夹断；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当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继续增加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 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 </a:t>
            </a:r>
            <a:r>
              <a:rPr lang="en-US" altLang="zh-CN" sz="2000" dirty="0">
                <a:ea typeface="宋体" panose="02010600030101010101" pitchFamily="2" charset="-122"/>
              </a:rPr>
              <a:t>– V</a:t>
            </a:r>
            <a:r>
              <a:rPr lang="en-US" altLang="zh-CN" sz="2000" baseline="-25000" dirty="0">
                <a:ea typeface="宋体" panose="02010600030101010101" pitchFamily="2" charset="-122"/>
              </a:rPr>
              <a:t>D</a:t>
            </a:r>
            <a:r>
              <a:rPr lang="en-US" altLang="zh-CN" sz="2000" dirty="0">
                <a:ea typeface="宋体" panose="02010600030101010101" pitchFamily="2" charset="-122"/>
              </a:rPr>
              <a:t> &lt; 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</a:t>
            </a:r>
            <a:r>
              <a:rPr lang="en-US" altLang="zh-CN" sz="2000" dirty="0">
                <a:ea typeface="宋体" panose="02010600030101010101" pitchFamily="2" charset="-122"/>
              </a:rPr>
              <a:t>, </a:t>
            </a:r>
            <a:r>
              <a:rPr lang="zh-CN" altLang="en-US" sz="2000" dirty="0">
                <a:ea typeface="宋体" panose="02010600030101010101" pitchFamily="2" charset="-122"/>
              </a:rPr>
              <a:t>源和漏之间必定有一点（</a:t>
            </a:r>
            <a:r>
              <a:rPr lang="en-US" altLang="zh-CN" sz="2000" dirty="0">
                <a:ea typeface="宋体" panose="02010600030101010101" pitchFamily="2" charset="-122"/>
              </a:rPr>
              <a:t>L</a:t>
            </a:r>
            <a:r>
              <a:rPr lang="en-US" altLang="zh-CN" sz="2000" baseline="-25000" dirty="0"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ea typeface="宋体" panose="02010600030101010101" pitchFamily="2" charset="-122"/>
              </a:rPr>
              <a:t>），其电势比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</a:t>
            </a:r>
            <a:r>
              <a:rPr lang="zh-CN" altLang="en-US" sz="2000" dirty="0">
                <a:ea typeface="宋体" panose="02010600030101010101" pitchFamily="2" charset="-122"/>
              </a:rPr>
              <a:t>刚好低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L</a:t>
            </a:r>
            <a:r>
              <a:rPr lang="en-US" altLang="zh-CN" sz="2000" baseline="-25000" dirty="0"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ea typeface="宋体" panose="02010600030101010101" pitchFamily="2" charset="-122"/>
              </a:rPr>
              <a:t>即新的夹断点，也即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沟道变短</a:t>
            </a:r>
            <a:endParaRPr lang="en-US" altLang="zh-CN" sz="2000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sp>
        <p:nvSpPr>
          <p:cNvPr id="50182" name="文本框 1">
            <a:extLst>
              <a:ext uri="{FF2B5EF4-FFF2-40B4-BE49-F238E27FC236}">
                <a16:creationId xmlns:a16="http://schemas.microsoft.com/office/drawing/2014/main" id="{BD109E99-EC2C-8542-8863-745FFFD82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6738" y="754063"/>
            <a:ext cx="19812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思考</a:t>
            </a:r>
            <a:r>
              <a:rPr lang="en-US" altLang="zh-CN" sz="2000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：夹断点左移后，电子在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点之间是如何运动的？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思考</a:t>
            </a:r>
            <a:r>
              <a:rPr lang="en-US" altLang="zh-CN" sz="2000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：夹断后的电流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等于多少？</a:t>
            </a:r>
          </a:p>
        </p:txBody>
      </p:sp>
      <p:sp>
        <p:nvSpPr>
          <p:cNvPr id="50183" name="矩形 2">
            <a:extLst>
              <a:ext uri="{FF2B5EF4-FFF2-40B4-BE49-F238E27FC236}">
                <a16:creationId xmlns:a16="http://schemas.microsoft.com/office/drawing/2014/main" id="{3078F45F-E17F-8E41-85A5-DB01CC38A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435" y="4133419"/>
            <a:ext cx="228600" cy="228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C2B209B-27B3-FE48-80F4-450FD190C63A}"/>
              </a:ext>
            </a:extLst>
          </p:cNvPr>
          <p:cNvSpPr txBox="1"/>
          <p:nvPr/>
        </p:nvSpPr>
        <p:spPr>
          <a:xfrm>
            <a:off x="6134100" y="2133600"/>
            <a:ext cx="2602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A: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(c)</a:t>
            </a:r>
            <a:r>
              <a:rPr kumimoji="1" lang="zh-CN" altLang="en-US" dirty="0">
                <a:solidFill>
                  <a:srgbClr val="C00000"/>
                </a:solidFill>
              </a:rPr>
              <a:t>到达耗尽区边缘的电子被迅速扫到漏极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67D58AC-A03A-934E-9FD6-325D19A5EBD8}"/>
              </a:ext>
            </a:extLst>
          </p:cNvPr>
          <p:cNvSpPr txBox="1"/>
          <p:nvPr/>
        </p:nvSpPr>
        <p:spPr>
          <a:xfrm>
            <a:off x="6134100" y="3847238"/>
            <a:ext cx="30098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A:</a:t>
            </a:r>
            <a:r>
              <a:rPr kumimoji="1" lang="zh-CN" altLang="en-US" dirty="0">
                <a:solidFill>
                  <a:srgbClr val="C00000"/>
                </a:solidFill>
              </a:rPr>
              <a:t> 耗尽区的电场强度不影响电流。电流</a:t>
            </a:r>
            <a:r>
              <a:rPr kumimoji="1" lang="en-US" altLang="zh-CN" dirty="0">
                <a:solidFill>
                  <a:srgbClr val="C00000"/>
                </a:solidFill>
              </a:rPr>
              <a:t>I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D</a:t>
            </a:r>
            <a:r>
              <a:rPr kumimoji="1" lang="zh-CN" altLang="en-US" dirty="0">
                <a:solidFill>
                  <a:srgbClr val="C00000"/>
                </a:solidFill>
              </a:rPr>
              <a:t>与“</a:t>
            </a:r>
            <a:r>
              <a:rPr kumimoji="1" lang="zh-CN" altLang="en-US" dirty="0">
                <a:solidFill>
                  <a:srgbClr val="0432FF"/>
                </a:solidFill>
              </a:rPr>
              <a:t>沟道长度为</a:t>
            </a:r>
            <a:r>
              <a:rPr kumimoji="1" lang="en-US" altLang="zh-CN" dirty="0">
                <a:solidFill>
                  <a:srgbClr val="0432FF"/>
                </a:solidFill>
              </a:rPr>
              <a:t>L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1</a:t>
            </a:r>
            <a:r>
              <a:rPr kumimoji="1" lang="zh-CN" altLang="en-US" dirty="0">
                <a:solidFill>
                  <a:srgbClr val="0432FF"/>
                </a:solidFill>
              </a:rPr>
              <a:t>，</a:t>
            </a:r>
            <a:r>
              <a:rPr kumimoji="1" lang="en-US" altLang="zh-CN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处刚好夹断（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DS</a:t>
            </a:r>
            <a:r>
              <a:rPr kumimoji="1" lang="en-US" altLang="zh-CN" dirty="0">
                <a:solidFill>
                  <a:srgbClr val="0432FF"/>
                </a:solidFill>
              </a:rPr>
              <a:t>=V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OV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  <a:r>
              <a:rPr kumimoji="1" lang="zh-CN" altLang="en-US" dirty="0">
                <a:solidFill>
                  <a:srgbClr val="C00000"/>
                </a:solidFill>
              </a:rPr>
              <a:t>”的情形一致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37002C5-A8B8-DD40-A84C-EADE7CE51C3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  <p:sp>
        <p:nvSpPr>
          <p:cNvPr id="3" name="下箭头 2">
            <a:extLst>
              <a:ext uri="{FF2B5EF4-FFF2-40B4-BE49-F238E27FC236}">
                <a16:creationId xmlns:a16="http://schemas.microsoft.com/office/drawing/2014/main" id="{A715F597-E5E7-7E49-2DED-C14EA6057153}"/>
              </a:ext>
            </a:extLst>
          </p:cNvPr>
          <p:cNvSpPr/>
          <p:nvPr/>
        </p:nvSpPr>
        <p:spPr bwMode="auto">
          <a:xfrm>
            <a:off x="1308261" y="1886915"/>
            <a:ext cx="228600" cy="1429181"/>
          </a:xfrm>
          <a:prstGeom prst="downArrow">
            <a:avLst/>
          </a:prstGeom>
          <a:solidFill>
            <a:srgbClr val="FF7E7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36BBD92-0AC7-4A9C-C168-ED500E7EDAC1}"/>
              </a:ext>
            </a:extLst>
          </p:cNvPr>
          <p:cNvSpPr txBox="1"/>
          <p:nvPr/>
        </p:nvSpPr>
        <p:spPr>
          <a:xfrm>
            <a:off x="851571" y="1974677"/>
            <a:ext cx="570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D</a:t>
            </a:r>
            <a:r>
              <a:rPr kumimoji="1" lang="en-US" altLang="zh-CN" dirty="0">
                <a:solidFill>
                  <a:srgbClr val="FF0000"/>
                </a:solidFill>
              </a:rPr>
              <a:t>↑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02CC3B83-289B-F34D-A7D4-BCDF066A4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沟道长度调制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EFA54610-CB00-F744-9252-9AF658B7D82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58800" y="4908634"/>
            <a:ext cx="8204200" cy="14573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图中红色区域</a:t>
            </a:r>
            <a:endParaRPr lang="en-US" altLang="zh-CN" dirty="0">
              <a:solidFill>
                <a:srgbClr val="C00000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DS</a:t>
            </a:r>
            <a:r>
              <a:rPr lang="zh-CN" altLang="en-US" dirty="0">
                <a:ea typeface="宋体" panose="02010600030101010101" pitchFamily="2" charset="-122"/>
              </a:rPr>
              <a:t>增加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沟道长度减小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电流增加</a:t>
            </a:r>
            <a:endParaRPr lang="en-US" altLang="zh-CN" dirty="0"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沟道越短，沟道调制效应越明显，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越先进的工艺影响越大</a:t>
            </a:r>
            <a:endParaRPr lang="en-US" altLang="zh-CN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初步分析时（特别是对于</a:t>
            </a:r>
            <a:r>
              <a:rPr lang="en-US" altLang="zh-CN" dirty="0">
                <a:ea typeface="宋体" panose="02010600030101010101" pitchFamily="2" charset="-122"/>
              </a:rPr>
              <a:t>L</a:t>
            </a:r>
            <a:r>
              <a:rPr lang="zh-CN" altLang="en-US" dirty="0">
                <a:ea typeface="宋体" panose="02010600030101010101" pitchFamily="2" charset="-122"/>
              </a:rPr>
              <a:t>较大的长沟道器件），可忽略沟道调制效应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当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aseline="-25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DS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&gt;V</a:t>
            </a:r>
            <a:r>
              <a:rPr lang="en-US" altLang="zh-CN" baseline="-25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OV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时，电流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D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保持恒定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</p:txBody>
      </p:sp>
      <p:graphicFrame>
        <p:nvGraphicFramePr>
          <p:cNvPr id="51205" name="Object 5">
            <a:extLst>
              <a:ext uri="{FF2B5EF4-FFF2-40B4-BE49-F238E27FC236}">
                <a16:creationId xmlns:a16="http://schemas.microsoft.com/office/drawing/2014/main" id="{D6973ADF-7EE2-D547-A759-502D5906BC5B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6638925" y="2438400"/>
          <a:ext cx="103188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02100" imgH="8483600" progId="Equation.3">
                  <p:embed/>
                </p:oleObj>
              </mc:Choice>
              <mc:Fallback>
                <p:oleObj name="Equation" r:id="rId2" imgW="4102100" imgH="8483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8925" y="2438400"/>
                        <a:ext cx="103188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06" name="Group 10">
            <a:extLst>
              <a:ext uri="{FF2B5EF4-FFF2-40B4-BE49-F238E27FC236}">
                <a16:creationId xmlns:a16="http://schemas.microsoft.com/office/drawing/2014/main" id="{AA9F31F0-AFBF-1942-A94E-AA40C180F21C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886200"/>
            <a:ext cx="4876800" cy="762000"/>
            <a:chOff x="1248" y="1968"/>
            <a:chExt cx="3072" cy="480"/>
          </a:xfrm>
        </p:grpSpPr>
        <p:sp>
          <p:nvSpPr>
            <p:cNvPr id="454663" name="AutoShape 7">
              <a:extLst>
                <a:ext uri="{FF2B5EF4-FFF2-40B4-BE49-F238E27FC236}">
                  <a16:creationId xmlns:a16="http://schemas.microsoft.com/office/drawing/2014/main" id="{572B366A-5911-4B41-A721-D30EF0163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968"/>
              <a:ext cx="3072" cy="48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51213" name="Object 6">
              <a:extLst>
                <a:ext uri="{FF2B5EF4-FFF2-40B4-BE49-F238E27FC236}">
                  <a16:creationId xmlns:a16="http://schemas.microsoft.com/office/drawing/2014/main" id="{E92AF5EC-029E-5241-AC14-EAE5660703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92" y="1968"/>
            <a:ext cx="2816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02984300" imgH="16675100" progId="Equation.3">
                    <p:embed/>
                  </p:oleObj>
                </mc:Choice>
                <mc:Fallback>
                  <p:oleObj name="Equation" r:id="rId4" imgW="102984300" imgH="166751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1968"/>
                          <a:ext cx="2816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54665" name="Picture 9">
            <a:extLst>
              <a:ext uri="{FF2B5EF4-FFF2-40B4-BE49-F238E27FC236}">
                <a16:creationId xmlns:a16="http://schemas.microsoft.com/office/drawing/2014/main" id="{7A2B2DC5-0D13-FD45-8B0B-9C71ADCBD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75" y="1269651"/>
            <a:ext cx="641985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矩形标注 1">
            <a:extLst>
              <a:ext uri="{FF2B5EF4-FFF2-40B4-BE49-F238E27FC236}">
                <a16:creationId xmlns:a16="http://schemas.microsoft.com/office/drawing/2014/main" id="{6FFC4A6E-A254-A24A-B420-3105CCE4160B}"/>
              </a:ext>
            </a:extLst>
          </p:cNvPr>
          <p:cNvSpPr/>
          <p:nvPr/>
        </p:nvSpPr>
        <p:spPr bwMode="auto">
          <a:xfrm>
            <a:off x="6096000" y="5110163"/>
            <a:ext cx="2438400" cy="452437"/>
          </a:xfrm>
          <a:prstGeom prst="wedgeRectCallout">
            <a:avLst>
              <a:gd name="adj1" fmla="val -48723"/>
              <a:gd name="adj2" fmla="val -19849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沟道长度调制系数</a:t>
            </a: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D600C51F-A680-3E4B-B8E2-7D49EF028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038600"/>
            <a:ext cx="228600" cy="4572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1210" name="文本框 3">
            <a:extLst>
              <a:ext uri="{FF2B5EF4-FFF2-40B4-BE49-F238E27FC236}">
                <a16:creationId xmlns:a16="http://schemas.microsoft.com/office/drawing/2014/main" id="{1701FC2E-C215-6049-8FC8-52F6BC2B1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501900"/>
            <a:ext cx="2362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沟道夹断后，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需用有效的沟道长度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替代，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000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与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DS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相关</a:t>
            </a:r>
          </a:p>
        </p:txBody>
      </p:sp>
      <p:sp>
        <p:nvSpPr>
          <p:cNvPr id="51211" name="下箭头 4">
            <a:extLst>
              <a:ext uri="{FF2B5EF4-FFF2-40B4-BE49-F238E27FC236}">
                <a16:creationId xmlns:a16="http://schemas.microsoft.com/office/drawing/2014/main" id="{F4FD5D54-0365-D349-A676-10672D9EB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6563" y="2362200"/>
            <a:ext cx="223837" cy="1295400"/>
          </a:xfrm>
          <a:prstGeom prst="downArrow">
            <a:avLst>
              <a:gd name="adj1" fmla="val 50000"/>
              <a:gd name="adj2" fmla="val 4999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CEFE31-5117-9A44-9C1A-ECC9853D2B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1738" y="98771"/>
            <a:ext cx="2474913" cy="1402658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6FA8675F-B097-214F-8AFB-DEA9D55882A9}"/>
              </a:ext>
            </a:extLst>
          </p:cNvPr>
          <p:cNvSpPr/>
          <p:nvPr/>
        </p:nvSpPr>
        <p:spPr bwMode="auto">
          <a:xfrm>
            <a:off x="4971213" y="1476739"/>
            <a:ext cx="2743200" cy="923561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CB442B47-775E-4F43-8E7C-4798F41C06D0}"/>
              </a:ext>
            </a:extLst>
          </p:cNvPr>
          <p:cNvCxnSpPr/>
          <p:nvPr/>
        </p:nvCxnSpPr>
        <p:spPr bwMode="auto">
          <a:xfrm>
            <a:off x="3810000" y="4610100"/>
            <a:ext cx="228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EC1FDD6C-ADD8-9744-8A48-5CB84B0903A3}"/>
              </a:ext>
            </a:extLst>
          </p:cNvPr>
          <p:cNvCxnSpPr/>
          <p:nvPr/>
        </p:nvCxnSpPr>
        <p:spPr bwMode="auto">
          <a:xfrm>
            <a:off x="5562600" y="4485333"/>
            <a:ext cx="107632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78204EFB-DC8D-8D47-9ED5-0E25B781A639}"/>
              </a:ext>
            </a:extLst>
          </p:cNvPr>
          <p:cNvCxnSpPr/>
          <p:nvPr/>
        </p:nvCxnSpPr>
        <p:spPr bwMode="auto">
          <a:xfrm>
            <a:off x="3924300" y="4648200"/>
            <a:ext cx="57150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2CBCD67F-6202-6544-98A7-DF5287807348}"/>
              </a:ext>
            </a:extLst>
          </p:cNvPr>
          <p:cNvCxnSpPr/>
          <p:nvPr/>
        </p:nvCxnSpPr>
        <p:spPr bwMode="auto">
          <a:xfrm flipH="1">
            <a:off x="4572000" y="4565301"/>
            <a:ext cx="1371600" cy="4469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8403C8F0-83EA-B14C-A852-550A48D6C214}"/>
              </a:ext>
            </a:extLst>
          </p:cNvPr>
          <p:cNvSpPr txBox="1"/>
          <p:nvPr/>
        </p:nvSpPr>
        <p:spPr>
          <a:xfrm>
            <a:off x="4418065" y="4958377"/>
            <a:ext cx="340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L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1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32" name="灯片编号占位符 1">
            <a:extLst>
              <a:ext uri="{FF2B5EF4-FFF2-40B4-BE49-F238E27FC236}">
                <a16:creationId xmlns:a16="http://schemas.microsoft.com/office/drawing/2014/main" id="{2D10F2A7-24ED-9D46-9F4C-F70421FC0EA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>
            <a:extLst>
              <a:ext uri="{FF2B5EF4-FFF2-40B4-BE49-F238E27FC236}">
                <a16:creationId xmlns:a16="http://schemas.microsoft.com/office/drawing/2014/main" id="{FC7A0563-E794-784C-B081-C9E7E3B1F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848600" cy="6858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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和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L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的影响</a:t>
            </a:r>
            <a:endParaRPr lang="en-US" altLang="zh-CN">
              <a:ea typeface="宋体" panose="02010600030101010101" pitchFamily="2" charset="-122"/>
              <a:sym typeface="Symbol" pitchFamily="2" charset="2"/>
            </a:endParaRPr>
          </a:p>
        </p:txBody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F79F673B-EA53-164F-BB49-93BA7305288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638800"/>
            <a:ext cx="79248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沟道</a:t>
            </a:r>
            <a:r>
              <a:rPr lang="en-US" altLang="zh-CN" dirty="0">
                <a:ea typeface="宋体" panose="02010600030101010101" pitchFamily="2" charset="-122"/>
              </a:rPr>
              <a:t>L</a:t>
            </a:r>
            <a:r>
              <a:rPr lang="zh-CN" altLang="en-US" dirty="0">
                <a:ea typeface="宋体" panose="02010600030101010101" pitchFamily="2" charset="-122"/>
              </a:rPr>
              <a:t>越短，沟道调制效应越明显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55686" name="Picture 6">
            <a:extLst>
              <a:ext uri="{FF2B5EF4-FFF2-40B4-BE49-F238E27FC236}">
                <a16:creationId xmlns:a16="http://schemas.microsoft.com/office/drawing/2014/main" id="{114E2310-A71D-C348-9332-F84D3881F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076450"/>
            <a:ext cx="68834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B3FAD66B-3DD7-FE4E-B49C-2A5BD821D67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7170CACE-04B0-1648-A987-9796B51538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2B35712-4128-4746-8FF0-9B0DFD553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0013FF00-48B4-8249-8274-946B7DD1F66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两种主要的 </a:t>
            </a:r>
            <a:r>
              <a:rPr lang="en-US" altLang="zh-CN" sz="2000" dirty="0">
                <a:ea typeface="宋体" panose="02010600030101010101" pitchFamily="2" charset="-122"/>
              </a:rPr>
              <a:t>three-terminal </a:t>
            </a:r>
            <a:r>
              <a:rPr lang="zh-CN" altLang="en-US" sz="2000" dirty="0">
                <a:ea typeface="宋体" panose="02010600030101010101" pitchFamily="2" charset="-122"/>
              </a:rPr>
              <a:t>半导体器件</a:t>
            </a:r>
            <a:r>
              <a:rPr lang="en-US" altLang="zh-CN" sz="2000" dirty="0">
                <a:ea typeface="宋体" panose="02010600030101010101" pitchFamily="2" charset="-122"/>
              </a:rPr>
              <a:t>?  </a:t>
            </a:r>
          </a:p>
          <a:p>
            <a:pPr lvl="1" eaLnBrk="1" hangingPunct="1"/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m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etal-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xide-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emiconductor 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ield-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e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ffect 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</a:rPr>
              <a:t>ransistor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(MOSFET)</a:t>
            </a:r>
          </a:p>
          <a:p>
            <a:pPr lvl="1" eaLnBrk="1" hangingPunct="1"/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b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ipolar 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j</a:t>
            </a:r>
            <a:r>
              <a:rPr lang="en-US" altLang="zh-CN" sz="2000" dirty="0">
                <a:solidFill>
                  <a:srgbClr val="008000"/>
                </a:solidFill>
                <a:ea typeface="宋体" panose="02010600030101010101" pitchFamily="2" charset="-122"/>
              </a:rPr>
              <a:t>unction 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</a:rPr>
              <a:t>ransistor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(BJT)</a:t>
            </a:r>
          </a:p>
          <a:p>
            <a:pPr lvl="1" eaLnBrk="1" hangingPunct="1"/>
            <a:endParaRPr lang="en-US" altLang="zh-CN" sz="20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其中</a:t>
            </a:r>
            <a:r>
              <a:rPr lang="en-US" altLang="zh-CN" sz="2000" dirty="0">
                <a:ea typeface="宋体" panose="02010600030101010101" pitchFamily="2" charset="-122"/>
              </a:rPr>
              <a:t>MOSFET</a:t>
            </a:r>
            <a:r>
              <a:rPr lang="zh-CN" altLang="en-US" sz="2000" dirty="0">
                <a:ea typeface="宋体" panose="02010600030101010101" pitchFamily="2" charset="-122"/>
              </a:rPr>
              <a:t>是最为广泛使用的</a:t>
            </a:r>
            <a:r>
              <a:rPr lang="en-US" altLang="zh-CN" sz="2000" dirty="0">
                <a:ea typeface="宋体" panose="02010600030101010101" pitchFamily="2" charset="-122"/>
              </a:rPr>
              <a:t>?</a:t>
            </a:r>
          </a:p>
          <a:p>
            <a:pPr lvl="1" eaLnBrk="1" hangingPunct="1"/>
            <a:r>
              <a:rPr lang="zh-CN" altLang="en-US" sz="2000" dirty="0">
                <a:solidFill>
                  <a:srgbClr val="008000"/>
                </a:solidFill>
                <a:ea typeface="宋体" panose="02010600030101010101" pitchFamily="2" charset="-122"/>
              </a:rPr>
              <a:t>尺寸小</a:t>
            </a:r>
            <a:endParaRPr lang="en-US" altLang="zh-CN" sz="2000" dirty="0">
              <a:solidFill>
                <a:srgbClr val="008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000" dirty="0">
                <a:solidFill>
                  <a:srgbClr val="008000"/>
                </a:solidFill>
                <a:ea typeface="宋体" panose="02010600030101010101" pitchFamily="2" charset="-122"/>
              </a:rPr>
              <a:t>容易制造</a:t>
            </a:r>
            <a:endParaRPr lang="en-US" altLang="zh-CN" sz="2000" dirty="0">
              <a:solidFill>
                <a:srgbClr val="008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000" dirty="0">
                <a:solidFill>
                  <a:srgbClr val="008000"/>
                </a:solidFill>
                <a:ea typeface="宋体" panose="02010600030101010101" pitchFamily="2" charset="-122"/>
              </a:rPr>
              <a:t>功耗低</a:t>
            </a:r>
            <a:endParaRPr lang="en-US" altLang="zh-CN" sz="2000" dirty="0">
              <a:solidFill>
                <a:srgbClr val="008000"/>
              </a:solidFill>
              <a:ea typeface="宋体" panose="02010600030101010101" pitchFamily="2" charset="-122"/>
            </a:endParaRPr>
          </a:p>
        </p:txBody>
      </p:sp>
      <p:sp>
        <p:nvSpPr>
          <p:cNvPr id="6151" name="Text Box 6">
            <a:extLst>
              <a:ext uri="{FF2B5EF4-FFF2-40B4-BE49-F238E27FC236}">
                <a16:creationId xmlns:a16="http://schemas.microsoft.com/office/drawing/2014/main" id="{90832554-EEE1-424C-9B4B-998EE8CEB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2" y="254001"/>
            <a:ext cx="4343397" cy="10160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note: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 MOSFET is more widely used in implementation of modern electronic devices 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工业界，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是绝对主流</a:t>
            </a:r>
            <a:endParaRPr lang="en-US" altLang="zh-CN" sz="2000" b="1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2558206-515D-7241-969F-B54B5E4A9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486" y="1676400"/>
            <a:ext cx="4467113" cy="441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/>
            <a:endParaRPr lang="en-US" altLang="zh-CN" sz="2000" kern="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b="1" kern="0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kern="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kern="0" dirty="0">
                <a:ea typeface="宋体" panose="02010600030101010101" pitchFamily="2" charset="-122"/>
              </a:rPr>
              <a:t>Transistor</a:t>
            </a:r>
            <a:r>
              <a:rPr lang="zh-CN" altLang="en-US" sz="2000" kern="0" dirty="0">
                <a:ea typeface="宋体" panose="02010600030101010101" pitchFamily="2" charset="-122"/>
              </a:rPr>
              <a:t>（晶体管）的主要应用</a:t>
            </a:r>
            <a:endParaRPr lang="en-US" altLang="zh-CN" sz="2000" kern="0" dirty="0"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000" kern="0" dirty="0">
                <a:solidFill>
                  <a:srgbClr val="008000"/>
                </a:solidFill>
                <a:ea typeface="宋体" panose="02010600030101010101" pitchFamily="2" charset="-122"/>
              </a:rPr>
              <a:t>信号放大器</a:t>
            </a:r>
            <a:endParaRPr lang="en-US" altLang="zh-CN" sz="2000" kern="0" dirty="0">
              <a:solidFill>
                <a:srgbClr val="008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000" kern="0" dirty="0">
                <a:solidFill>
                  <a:srgbClr val="008000"/>
                </a:solidFill>
                <a:ea typeface="宋体" panose="02010600030101010101" pitchFamily="2" charset="-122"/>
              </a:rPr>
              <a:t>逻辑电路</a:t>
            </a:r>
            <a:endParaRPr lang="en-US" altLang="zh-CN" sz="2000" kern="0" dirty="0">
              <a:solidFill>
                <a:srgbClr val="008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000" kern="0" dirty="0">
                <a:solidFill>
                  <a:srgbClr val="008000"/>
                </a:solidFill>
                <a:ea typeface="宋体" panose="02010600030101010101" pitchFamily="2" charset="-122"/>
              </a:rPr>
              <a:t>Memory</a:t>
            </a:r>
          </a:p>
          <a:p>
            <a:pPr marL="457200" lvl="1" indent="0" eaLnBrk="1" hangingPunct="1">
              <a:buNone/>
            </a:pPr>
            <a:endParaRPr lang="en-US" altLang="zh-CN" sz="2000" kern="0" dirty="0">
              <a:solidFill>
                <a:srgbClr val="008000"/>
              </a:solidFill>
              <a:ea typeface="宋体" panose="02010600030101010101" pitchFamily="2" charset="-122"/>
            </a:endParaRPr>
          </a:p>
          <a:p>
            <a:pPr marL="457200" lvl="1" indent="0" eaLnBrk="1" hangingPunct="1">
              <a:buNone/>
            </a:pPr>
            <a:endParaRPr lang="en-US" altLang="zh-CN" sz="2000" kern="0" dirty="0">
              <a:solidFill>
                <a:srgbClr val="008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b="1" kern="0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000" kern="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kern="0" dirty="0">
                <a:ea typeface="宋体" panose="02010600030101010101" pitchFamily="2" charset="-122"/>
              </a:rPr>
              <a:t>Transistor</a:t>
            </a:r>
            <a:r>
              <a:rPr lang="zh-CN" altLang="en-US" sz="2000" kern="0" dirty="0">
                <a:ea typeface="宋体" panose="02010600030101010101" pitchFamily="2" charset="-122"/>
              </a:rPr>
              <a:t>（晶体管）的核心工作原理</a:t>
            </a:r>
            <a:endParaRPr lang="en-US" altLang="zh-CN" sz="2000" kern="0" dirty="0"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b="1" kern="0" dirty="0">
                <a:solidFill>
                  <a:srgbClr val="008000"/>
                </a:solidFill>
                <a:ea typeface="宋体" panose="02010600030101010101" pitchFamily="2" charset="-122"/>
              </a:rPr>
              <a:t>电压控制的电流源</a:t>
            </a:r>
            <a:endParaRPr lang="en-US" altLang="zh-CN" b="1" kern="0" dirty="0">
              <a:solidFill>
                <a:srgbClr val="008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41CB922-F57E-4047-990D-AF026B0EE43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A3ADC9A4-84B9-E542-AEAC-B0723BB5D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沟道调制效应</a:t>
            </a: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1E9434-08EC-184C-B08B-9FCCC172BC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849FC19-04E7-104D-9278-D26AC9AF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966755"/>
            <a:ext cx="8483600" cy="47371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BA2D75-284D-D043-9F8E-3E6844A3F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562" y="1447800"/>
            <a:ext cx="3543300" cy="698500"/>
          </a:xfrm>
          <a:prstGeom prst="rect">
            <a:avLst/>
          </a:prstGeom>
          <a:ln>
            <a:solidFill>
              <a:srgbClr val="C0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BCADEFA-6790-0848-A4F4-E55EF2495A1F}"/>
                  </a:ext>
                </a:extLst>
              </p:cNvPr>
              <p:cNvSpPr txBox="1"/>
              <p:nvPr/>
            </p:nvSpPr>
            <p:spPr>
              <a:xfrm>
                <a:off x="153727" y="2019861"/>
                <a:ext cx="29386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>
                    <a:solidFill>
                      <a:srgbClr val="0432FF"/>
                    </a:solidFill>
                  </a:rPr>
                  <a:t>V</a:t>
                </a:r>
                <a:r>
                  <a:rPr kumimoji="1" lang="en-US" altLang="zh-CN" baseline="-25000" dirty="0">
                    <a:solidFill>
                      <a:srgbClr val="0432FF"/>
                    </a:solidFill>
                  </a:rPr>
                  <a:t>A</a:t>
                </a:r>
                <a:r>
                  <a:rPr kumimoji="1" lang="zh-CN" altLang="en-US" dirty="0">
                    <a:solidFill>
                      <a:srgbClr val="0432FF"/>
                    </a:solidFill>
                  </a:rPr>
                  <a:t>与</a:t>
                </a:r>
                <a:r>
                  <a:rPr kumimoji="1" lang="en-US" altLang="zh-CN" dirty="0">
                    <a:solidFill>
                      <a:srgbClr val="0432FF"/>
                    </a:solidFill>
                  </a:rPr>
                  <a:t>L</a:t>
                </a:r>
                <a:r>
                  <a:rPr kumimoji="1" lang="zh-CN" altLang="en-US" dirty="0">
                    <a:solidFill>
                      <a:srgbClr val="0432FF"/>
                    </a:solidFill>
                  </a:rPr>
                  <a:t>成正比（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kumimoji="1" lang="zh-CN" altLang="en-US" dirty="0">
                    <a:solidFill>
                      <a:srgbClr val="0432FF"/>
                    </a:solidFill>
                  </a:rPr>
                  <a:t>与</a:t>
                </a:r>
                <a:r>
                  <a:rPr kumimoji="1" lang="en-US" altLang="zh-CN" dirty="0">
                    <a:solidFill>
                      <a:srgbClr val="0432FF"/>
                    </a:solidFill>
                  </a:rPr>
                  <a:t>L</a:t>
                </a:r>
                <a:r>
                  <a:rPr kumimoji="1" lang="zh-CN" altLang="en-US" dirty="0">
                    <a:solidFill>
                      <a:srgbClr val="0432FF"/>
                    </a:solidFill>
                  </a:rPr>
                  <a:t>成反比）：</a:t>
                </a:r>
                <a:endParaRPr kumimoji="1" lang="en-US" altLang="zh-CN" dirty="0">
                  <a:solidFill>
                    <a:srgbClr val="0432FF"/>
                  </a:solidFill>
                </a:endParaRPr>
              </a:p>
              <a:p>
                <a:endParaRPr kumimoji="1" lang="en-US" altLang="zh-CN" dirty="0">
                  <a:solidFill>
                    <a:srgbClr val="0432FF"/>
                  </a:solidFill>
                </a:endParaRPr>
              </a:p>
              <a:p>
                <a:r>
                  <a:rPr kumimoji="1" lang="en-US" altLang="zh-CN" dirty="0"/>
                  <a:t>L</a:t>
                </a:r>
                <a:r>
                  <a:rPr kumimoji="1" lang="zh-CN" altLang="en-US" dirty="0"/>
                  <a:t>越大，曲线越平缓，交点越远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BCADEFA-6790-0848-A4F4-E55EF2495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27" y="2019861"/>
                <a:ext cx="2938625" cy="830997"/>
              </a:xfrm>
              <a:prstGeom prst="rect">
                <a:avLst/>
              </a:prstGeom>
              <a:blipFill>
                <a:blip r:embed="rId4"/>
                <a:stretch>
                  <a:fillRect l="-1299" t="-1515" b="-7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7E87541B-34C7-D543-B4A8-82F43F5F6A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023664"/>
            <a:ext cx="901700" cy="3810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BF0B953-8F99-B14F-A670-FCB3C9DCD8CB}"/>
              </a:ext>
            </a:extLst>
          </p:cNvPr>
          <p:cNvSpPr txBox="1"/>
          <p:nvPr/>
        </p:nvSpPr>
        <p:spPr>
          <a:xfrm>
            <a:off x="1538486" y="3040167"/>
            <a:ext cx="2257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V’</a:t>
            </a:r>
            <a:r>
              <a:rPr kumimoji="1" lang="en-US" altLang="zh-CN" baseline="-25000" dirty="0"/>
              <a:t>A</a:t>
            </a:r>
            <a:r>
              <a:rPr kumimoji="1" lang="zh-CN" altLang="en-US" dirty="0"/>
              <a:t>与只与工艺参数有关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03FEA2A-7B43-524E-A3D0-55E9383037C2}"/>
              </a:ext>
            </a:extLst>
          </p:cNvPr>
          <p:cNvSpPr txBox="1"/>
          <p:nvPr/>
        </p:nvSpPr>
        <p:spPr>
          <a:xfrm>
            <a:off x="84601" y="3837866"/>
            <a:ext cx="293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>
                <a:solidFill>
                  <a:srgbClr val="C00000"/>
                </a:solidFill>
              </a:rPr>
              <a:t>Q</a:t>
            </a:r>
            <a:r>
              <a:rPr kumimoji="1" lang="zh-CN" altLang="en-US" sz="1800" dirty="0">
                <a:solidFill>
                  <a:srgbClr val="C00000"/>
                </a:solidFill>
              </a:rPr>
              <a:t>：饱和区的曲线（直线）如何用等效电路表征？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64F7FAC-C4B1-814A-90E1-D96D8AE98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727" y="4743417"/>
            <a:ext cx="825500" cy="6985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3C1C9E1D-1CAD-704B-AFA8-8A005368270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63449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374BA9-4F61-044A-B0E6-2BE48CADB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饱和区大信号等效电路模型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A20CA93-3406-6747-B458-28A375FDB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1600200"/>
            <a:ext cx="8521700" cy="31877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85BC853-CECE-4947-A5FF-8C54062D9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990600"/>
            <a:ext cx="2840738" cy="2730500"/>
          </a:xfrm>
          <a:prstGeom prst="rect">
            <a:avLst/>
          </a:prstGeom>
        </p:spPr>
      </p:pic>
      <p:sp>
        <p:nvSpPr>
          <p:cNvPr id="7" name="左箭头 6">
            <a:extLst>
              <a:ext uri="{FF2B5EF4-FFF2-40B4-BE49-F238E27FC236}">
                <a16:creationId xmlns:a16="http://schemas.microsoft.com/office/drawing/2014/main" id="{478D2C40-D0EF-0540-8631-CB843AACCE0D}"/>
              </a:ext>
            </a:extLst>
          </p:cNvPr>
          <p:cNvSpPr/>
          <p:nvPr/>
        </p:nvSpPr>
        <p:spPr bwMode="auto">
          <a:xfrm>
            <a:off x="5486400" y="2667000"/>
            <a:ext cx="457200" cy="1524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FECD5E-61AD-2746-AA9D-E430FFC9C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2" y="377285"/>
            <a:ext cx="2724638" cy="537115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1D1071F8-BDD7-1F4F-BED8-4C087FFDA909}"/>
              </a:ext>
            </a:extLst>
          </p:cNvPr>
          <p:cNvCxnSpPr/>
          <p:nvPr/>
        </p:nvCxnSpPr>
        <p:spPr bwMode="auto">
          <a:xfrm>
            <a:off x="6629400" y="800100"/>
            <a:ext cx="152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EB949781-EDCC-6142-BFF1-3309A12DEFCB}"/>
              </a:ext>
            </a:extLst>
          </p:cNvPr>
          <p:cNvCxnSpPr/>
          <p:nvPr/>
        </p:nvCxnSpPr>
        <p:spPr bwMode="auto">
          <a:xfrm flipH="1">
            <a:off x="3429000" y="800100"/>
            <a:ext cx="3276600" cy="1257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FDDAD93E-2F82-BA49-8F14-83671961FD6A}"/>
              </a:ext>
            </a:extLst>
          </p:cNvPr>
          <p:cNvCxnSpPr/>
          <p:nvPr/>
        </p:nvCxnSpPr>
        <p:spPr bwMode="auto">
          <a:xfrm>
            <a:off x="6934200" y="800100"/>
            <a:ext cx="304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388F43E9-D0E9-B748-8F4A-5F9956F05570}"/>
              </a:ext>
            </a:extLst>
          </p:cNvPr>
          <p:cNvCxnSpPr/>
          <p:nvPr/>
        </p:nvCxnSpPr>
        <p:spPr bwMode="auto">
          <a:xfrm flipH="1">
            <a:off x="4267200" y="800100"/>
            <a:ext cx="2857500" cy="1943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040A8A9B-72E9-6C4E-8AEE-29ADAC566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881964"/>
            <a:ext cx="850900" cy="6985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9918059-7A69-084F-AE8C-811B2D2E19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002" y="4903177"/>
            <a:ext cx="2184400" cy="673100"/>
          </a:xfrm>
          <a:prstGeom prst="rect">
            <a:avLst/>
          </a:prstGeom>
        </p:spPr>
      </p:pic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430FEA90-B749-5943-B00B-EC762A519E0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978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编号占位符 5">
            <a:extLst>
              <a:ext uri="{FF2B5EF4-FFF2-40B4-BE49-F238E27FC236}">
                <a16:creationId xmlns:a16="http://schemas.microsoft.com/office/drawing/2014/main" id="{4CA5896A-D7F9-6144-BD7F-821AB083C2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0E33D5D-86CE-AC4C-8468-A72BCD982E79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B472F945-DC6E-9B4B-BD4C-85F6CA5A5C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不同的工作区域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51594" name="Picture 10">
            <a:extLst>
              <a:ext uri="{FF2B5EF4-FFF2-40B4-BE49-F238E27FC236}">
                <a16:creationId xmlns:a16="http://schemas.microsoft.com/office/drawing/2014/main" id="{1EB3B86B-BCBA-3845-B5A0-DF8641ABD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543800" cy="370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3253" name="文本框 1">
            <a:extLst>
              <a:ext uri="{FF2B5EF4-FFF2-40B4-BE49-F238E27FC236}">
                <a16:creationId xmlns:a16="http://schemas.microsoft.com/office/drawing/2014/main" id="{BA9C4F05-F195-C24E-BF37-9A7346D3A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524000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饱和区</a:t>
            </a:r>
          </a:p>
        </p:txBody>
      </p:sp>
      <p:sp>
        <p:nvSpPr>
          <p:cNvPr id="53254" name="文本框 6">
            <a:extLst>
              <a:ext uri="{FF2B5EF4-FFF2-40B4-BE49-F238E27FC236}">
                <a16:creationId xmlns:a16="http://schemas.microsoft.com/office/drawing/2014/main" id="{D9118C6B-5F68-F64A-BEFC-5DC64B165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263" y="1524000"/>
            <a:ext cx="120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非饱和区</a:t>
            </a:r>
          </a:p>
        </p:txBody>
      </p:sp>
      <p:pic>
        <p:nvPicPr>
          <p:cNvPr id="53255" name="图片 1">
            <a:extLst>
              <a:ext uri="{FF2B5EF4-FFF2-40B4-BE49-F238E27FC236}">
                <a16:creationId xmlns:a16="http://schemas.microsoft.com/office/drawing/2014/main" id="{FDB6F53A-BCD2-2746-908E-631476C74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3743325"/>
            <a:ext cx="3619500" cy="609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256" name="直接箭头连接符 2">
            <a:extLst>
              <a:ext uri="{FF2B5EF4-FFF2-40B4-BE49-F238E27FC236}">
                <a16:creationId xmlns:a16="http://schemas.microsoft.com/office/drawing/2014/main" id="{AD51B03F-7CC1-C743-8FDE-5D07D4DC5A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022725" y="3810000"/>
            <a:ext cx="930275" cy="23812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53257" name="Object 8">
            <a:extLst>
              <a:ext uri="{FF2B5EF4-FFF2-40B4-BE49-F238E27FC236}">
                <a16:creationId xmlns:a16="http://schemas.microsoft.com/office/drawing/2014/main" id="{34E2977E-8783-8941-8BE6-945D6EB523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250" y="5064125"/>
          <a:ext cx="3706813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835300" imgH="25450800" progId="Equation.DSMT4">
                  <p:embed/>
                </p:oleObj>
              </mc:Choice>
              <mc:Fallback>
                <p:oleObj name="Equation" r:id="rId4" imgW="53835300" imgH="25450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5064125"/>
                        <a:ext cx="3706813" cy="1752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33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3258" name="直接箭头连接符 6">
            <a:extLst>
              <a:ext uri="{FF2B5EF4-FFF2-40B4-BE49-F238E27FC236}">
                <a16:creationId xmlns:a16="http://schemas.microsoft.com/office/drawing/2014/main" id="{52AA8D69-083C-9544-8DF5-74DB10F3096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657600" y="4716463"/>
            <a:ext cx="730250" cy="347662"/>
          </a:xfrm>
          <a:prstGeom prst="straightConnector1">
            <a:avLst/>
          </a:prstGeom>
          <a:noFill/>
          <a:ln w="9525" algn="ctr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259" name="矩形 12">
            <a:extLst>
              <a:ext uri="{FF2B5EF4-FFF2-40B4-BE49-F238E27FC236}">
                <a16:creationId xmlns:a16="http://schemas.microsoft.com/office/drawing/2014/main" id="{70D31EC3-6357-5547-87C3-E238DAFE7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667000"/>
            <a:ext cx="3657600" cy="1014413"/>
          </a:xfrm>
          <a:prstGeom prst="rect">
            <a:avLst/>
          </a:prstGeom>
          <a:noFill/>
          <a:ln w="19050" algn="ctr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cxnSp>
        <p:nvCxnSpPr>
          <p:cNvPr id="53260" name="直接箭头连接符 14">
            <a:extLst>
              <a:ext uri="{FF2B5EF4-FFF2-40B4-BE49-F238E27FC236}">
                <a16:creationId xmlns:a16="http://schemas.microsoft.com/office/drawing/2014/main" id="{0623E68C-F58A-634C-A943-D54D71EE5DB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6100" y="2906713"/>
            <a:ext cx="2044700" cy="293687"/>
          </a:xfrm>
          <a:prstGeom prst="straightConnector1">
            <a:avLst/>
          </a:prstGeom>
          <a:noFill/>
          <a:ln w="9525" algn="ctr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4C75DAD-7F7D-154E-B17D-8499F66D32B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14" name="文本框 1">
            <a:extLst>
              <a:ext uri="{FF2B5EF4-FFF2-40B4-BE49-F238E27FC236}">
                <a16:creationId xmlns:a16="http://schemas.microsoft.com/office/drawing/2014/main" id="{A771C1C5-6D2A-CF4F-83C2-1299F925B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675" y="3342065"/>
            <a:ext cx="2031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不考虑沟道调制效应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FE6C05-0BF3-5F4C-A65F-C26A2F73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DD4F353-8C7A-9A4A-9833-035DE572E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862819"/>
            <a:ext cx="3352800" cy="5653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5F88A2-703C-024E-9E18-3F6D68C86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336" y="2438400"/>
            <a:ext cx="2362200" cy="470896"/>
          </a:xfrm>
          <a:prstGeom prst="rect">
            <a:avLst/>
          </a:prstGeom>
        </p:spPr>
      </p:pic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526A784D-F12A-254F-A282-9B0AF1A7314D}"/>
              </a:ext>
            </a:extLst>
          </p:cNvPr>
          <p:cNvCxnSpPr/>
          <p:nvPr/>
        </p:nvCxnSpPr>
        <p:spPr bwMode="auto">
          <a:xfrm>
            <a:off x="7239000" y="3352800"/>
            <a:ext cx="8382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D0835176-9F15-C94E-BF7C-DD13E4CA9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864" y="3357459"/>
            <a:ext cx="3352800" cy="5250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BF694C1-4E58-5041-A517-D3F65EED4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858829"/>
            <a:ext cx="2203450" cy="74430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0A75279-A34B-B546-8B67-6CF1BFDAA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8833"/>
            <a:ext cx="5410200" cy="2304674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745A3E-3849-5642-B67D-596CE96B9B8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2057399"/>
            <a:ext cx="5410200" cy="4800599"/>
          </a:xfrm>
        </p:spPr>
        <p:txBody>
          <a:bodyPr/>
          <a:lstStyle/>
          <a:p>
            <a:r>
              <a:rPr kumimoji="1" lang="zh-CN" altLang="en-US" dirty="0"/>
              <a:t>增强型</a:t>
            </a:r>
            <a:r>
              <a:rPr kumimoji="1" lang="en-US" altLang="zh-CN" dirty="0"/>
              <a:t>NMOS</a:t>
            </a:r>
            <a:r>
              <a:rPr kumimoji="1" lang="zh-CN" altLang="en-US" dirty="0"/>
              <a:t>的工作区域及其特性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饱和区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饱和区，考虑沟道调制效应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非饱和区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非饱和区，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DS</a:t>
            </a:r>
            <a:r>
              <a:rPr kumimoji="1" lang="zh-CN" altLang="en-US" dirty="0"/>
              <a:t>很小时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熟练掌握转移特性和输出特性的曲线及关键坐标点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03AC532-103C-B34E-9779-447770D67EC7}"/>
                  </a:ext>
                </a:extLst>
              </p:cNvPr>
              <p:cNvSpPr txBox="1"/>
              <p:nvPr/>
            </p:nvSpPr>
            <p:spPr>
              <a:xfrm>
                <a:off x="6399892" y="2206677"/>
                <a:ext cx="167821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𝐺𝑆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𝑇𝐻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03AC532-103C-B34E-9779-447770D67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9892" y="2206677"/>
                <a:ext cx="1678216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D9EEEF6C-B72D-394F-A066-6C6E79A2E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3348" y="4343400"/>
            <a:ext cx="2710700" cy="2481105"/>
          </a:xfrm>
          <a:prstGeom prst="rect">
            <a:avLst/>
          </a:prstGeom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40CF0CC2-18F7-A142-801C-6713CECAB2A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159004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>
            <a:extLst>
              <a:ext uri="{FF2B5EF4-FFF2-40B4-BE49-F238E27FC236}">
                <a16:creationId xmlns:a16="http://schemas.microsoft.com/office/drawing/2014/main" id="{B6A969B7-026B-B944-9B54-BC248F47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作业</a:t>
            </a:r>
          </a:p>
        </p:txBody>
      </p:sp>
      <p:sp>
        <p:nvSpPr>
          <p:cNvPr id="102404" name="页脚占位符 4">
            <a:extLst>
              <a:ext uri="{FF2B5EF4-FFF2-40B4-BE49-F238E27FC236}">
                <a16:creationId xmlns:a16="http://schemas.microsoft.com/office/drawing/2014/main" id="{07E7A729-2295-0848-BF90-7CA343CDEB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949C175-2698-0C4B-8A87-333E9C111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0"/>
            <a:ext cx="9144000" cy="142487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39B9B25-6EF1-ED4C-9945-CA982439A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62400"/>
            <a:ext cx="9144000" cy="14388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14A55235-1756-AB44-AC98-69CF252FB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etal-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O</a:t>
            </a:r>
            <a:r>
              <a:rPr lang="en-US" altLang="zh-CN" dirty="0">
                <a:ea typeface="宋体" panose="02010600030101010101" pitchFamily="2" charset="-122"/>
              </a:rPr>
              <a:t>xide-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S</a:t>
            </a:r>
            <a:r>
              <a:rPr lang="en-US" altLang="zh-CN" dirty="0">
                <a:ea typeface="宋体" panose="02010600030101010101" pitchFamily="2" charset="-122"/>
              </a:rPr>
              <a:t>emiconductor (MOS) </a:t>
            </a:r>
          </a:p>
        </p:txBody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C707E973-09DE-3B44-9FFC-5E433A361F9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599" y="4236460"/>
            <a:ext cx="8692949" cy="246914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MOS </a:t>
            </a:r>
            <a:r>
              <a:rPr lang="zh-CN" altLang="en-US" dirty="0">
                <a:ea typeface="宋体" panose="02010600030101010101" pitchFamily="2" charset="-122"/>
              </a:rPr>
              <a:t>结构可看作一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平板电容</a:t>
            </a:r>
            <a:r>
              <a:rPr lang="zh-CN" altLang="en-US" dirty="0">
                <a:ea typeface="宋体" panose="02010600030101010101" pitchFamily="2" charset="-122"/>
              </a:rPr>
              <a:t>，上电极（</a:t>
            </a:r>
            <a:r>
              <a:rPr lang="en-US" altLang="zh-CN" dirty="0">
                <a:ea typeface="宋体" panose="02010600030101010101" pitchFamily="2" charset="-122"/>
              </a:rPr>
              <a:t>Conductive Plate</a:t>
            </a:r>
            <a:r>
              <a:rPr lang="zh-CN" altLang="en-US" dirty="0">
                <a:ea typeface="宋体" panose="02010600030101010101" pitchFamily="2" charset="-122"/>
              </a:rPr>
              <a:t>）带正电，二氧化硅为中间介质，下电极（</a:t>
            </a:r>
            <a:r>
              <a:rPr lang="en-US" altLang="zh-CN" dirty="0">
                <a:ea typeface="宋体" panose="02010600030101010101" pitchFamily="2" charset="-122"/>
              </a:rPr>
              <a:t>p-Type Silicon</a:t>
            </a:r>
            <a:r>
              <a:rPr lang="zh-CN" altLang="en-US" dirty="0">
                <a:ea typeface="宋体" panose="02010600030101010101" pitchFamily="2" charset="-122"/>
              </a:rPr>
              <a:t>）带负电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Q=CV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>
                <a:ea typeface="宋体" panose="02010600030101010101" pitchFamily="2" charset="-122"/>
              </a:rPr>
              <a:t>channel</a:t>
            </a:r>
            <a:r>
              <a:rPr lang="zh-CN" altLang="en-US" dirty="0">
                <a:ea typeface="宋体" panose="02010600030101010101" pitchFamily="2" charset="-122"/>
              </a:rPr>
              <a:t>中的负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电荷量</a:t>
            </a:r>
            <a:r>
              <a:rPr lang="zh-CN" altLang="en-US" dirty="0">
                <a:ea typeface="宋体" panose="02010600030101010101" pitchFamily="2" charset="-122"/>
              </a:rPr>
              <a:t>（电子浓度、沟道电导率）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受电压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1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控制，</a:t>
            </a:r>
            <a:r>
              <a:rPr lang="en-US" altLang="zh-CN" dirty="0">
                <a:ea typeface="宋体" panose="02010600030101010101" pitchFamily="2" charset="-122"/>
              </a:rPr>
              <a:t>C</a:t>
            </a:r>
            <a:r>
              <a:rPr lang="zh-CN" altLang="en-US" dirty="0">
                <a:ea typeface="宋体" panose="02010600030101010101" pitchFamily="2" charset="-122"/>
              </a:rPr>
              <a:t>越大，控制能力越强，所以要求</a:t>
            </a:r>
            <a:r>
              <a:rPr lang="en-US" altLang="zh-CN" dirty="0">
                <a:ea typeface="宋体" panose="02010600030101010101" pitchFamily="2" charset="-122"/>
              </a:rPr>
              <a:t>SiO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厚度小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施加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后，沟道中电子定向移动形成电流，电流大小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受电压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1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控制 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  <a:sym typeface="Wingdings" pitchFamily="2" charset="2"/>
              </a:rPr>
              <a:t>电压控制电流源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0090332-BB74-C74B-9BED-0E2C41B8A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" y="1594818"/>
            <a:ext cx="9144000" cy="2587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E20A7F-F26A-5046-80F0-8D33FFBAA457}"/>
              </a:ext>
            </a:extLst>
          </p:cNvPr>
          <p:cNvSpPr txBox="1"/>
          <p:nvPr/>
        </p:nvSpPr>
        <p:spPr>
          <a:xfrm>
            <a:off x="7543800" y="3829008"/>
            <a:ext cx="1377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C00000"/>
                </a:solidFill>
              </a:rPr>
              <a:t>4-terminals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FDE8730-3529-A742-994E-575A64865366}"/>
              </a:ext>
            </a:extLst>
          </p:cNvPr>
          <p:cNvSpPr txBox="1"/>
          <p:nvPr/>
        </p:nvSpPr>
        <p:spPr>
          <a:xfrm>
            <a:off x="5080783" y="3836350"/>
            <a:ext cx="1377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C00000"/>
                </a:solidFill>
              </a:rPr>
              <a:t>2-terminals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F88A05CB-BD64-4A47-9391-2A6982CB212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>
            <a:extLst>
              <a:ext uri="{FF2B5EF4-FFF2-40B4-BE49-F238E27FC236}">
                <a16:creationId xmlns:a16="http://schemas.microsoft.com/office/drawing/2014/main" id="{D19A7AFE-CAE3-5447-888C-B4AED3C79F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219" name="Rectangle 12">
            <a:extLst>
              <a:ext uri="{FF2B5EF4-FFF2-40B4-BE49-F238E27FC236}">
                <a16:creationId xmlns:a16="http://schemas.microsoft.com/office/drawing/2014/main" id="{22FCFF0D-79FA-1A43-8A71-B3EE0436E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7400"/>
            <a:ext cx="45720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EFD5EDBA-844B-5146-B44F-CF1D0E89C0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5.1.</a:t>
            </a:r>
            <a:r>
              <a:rPr lang="en-US" altLang="zh-CN">
                <a:ea typeface="宋体" panose="02010600030101010101" pitchFamily="2" charset="-122"/>
              </a:rPr>
              <a:t> Device Structure and Operation</a:t>
            </a:r>
            <a:r>
              <a:rPr lang="zh-CN" altLang="en-US">
                <a:ea typeface="宋体" panose="02010600030101010101" pitchFamily="2" charset="-122"/>
              </a:rPr>
              <a:t>器件结构与工作原理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011C0E2A-3D5A-9D46-A792-C8A4BCC27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Figure 5.1. shows general structure of the </a:t>
            </a:r>
            <a:r>
              <a:rPr lang="en-US" altLang="zh-CN" i="1">
                <a:ea typeface="宋体" panose="02010600030101010101" pitchFamily="2" charset="-122"/>
              </a:rPr>
              <a:t>n</a:t>
            </a:r>
            <a:r>
              <a:rPr lang="en-US" altLang="zh-CN">
                <a:ea typeface="宋体" panose="02010600030101010101" pitchFamily="2" charset="-122"/>
              </a:rPr>
              <a:t>-channel enhancement-type MOSFET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沟道增强型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MOSFET</a:t>
            </a:r>
          </a:p>
        </p:txBody>
      </p:sp>
      <p:pic>
        <p:nvPicPr>
          <p:cNvPr id="9222" name="Picture 17" descr="se05F01">
            <a:extLst>
              <a:ext uri="{FF2B5EF4-FFF2-40B4-BE49-F238E27FC236}">
                <a16:creationId xmlns:a16="http://schemas.microsoft.com/office/drawing/2014/main" id="{51525EFB-9BDE-B747-A270-69D40C237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16615"/>
            <a:ext cx="8458199" cy="321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7">
            <a:extLst>
              <a:ext uri="{FF2B5EF4-FFF2-40B4-BE49-F238E27FC236}">
                <a16:creationId xmlns:a16="http://schemas.microsoft.com/office/drawing/2014/main" id="{684C89C6-4114-0845-B0A3-D03265431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6015906"/>
            <a:ext cx="8763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1500" b="1" dirty="0">
                <a:ea typeface="宋体" panose="02010600030101010101" pitchFamily="2" charset="-122"/>
              </a:rPr>
              <a:t>Figure 5.1:</a:t>
            </a:r>
            <a:r>
              <a:rPr lang="en-US" altLang="zh-CN" sz="1600" dirty="0">
                <a:ea typeface="宋体" panose="02010600030101010101" pitchFamily="2" charset="-122"/>
              </a:rPr>
              <a:t> Physical structure of the </a:t>
            </a:r>
            <a:r>
              <a:rPr lang="en-US" altLang="zh-CN" sz="1600" b="1" dirty="0">
                <a:solidFill>
                  <a:srgbClr val="C00000"/>
                </a:solidFill>
                <a:ea typeface="宋体" panose="02010600030101010101" pitchFamily="2" charset="-122"/>
              </a:rPr>
              <a:t>enhancement-type NMOS transistor</a:t>
            </a:r>
            <a:r>
              <a:rPr lang="en-US" altLang="zh-CN" sz="1600" dirty="0">
                <a:ea typeface="宋体" panose="02010600030101010101" pitchFamily="2" charset="-122"/>
              </a:rPr>
              <a:t>: </a:t>
            </a:r>
            <a:r>
              <a:rPr lang="en-US" altLang="zh-CN" sz="1600" b="1" dirty="0">
                <a:ea typeface="宋体" panose="02010600030101010101" pitchFamily="2" charset="-122"/>
              </a:rPr>
              <a:t>(a)</a:t>
            </a:r>
            <a:r>
              <a:rPr lang="en-US" altLang="zh-CN" sz="1600" dirty="0">
                <a:ea typeface="宋体" panose="02010600030101010101" pitchFamily="2" charset="-122"/>
              </a:rPr>
              <a:t> perspective view, </a:t>
            </a:r>
            <a:r>
              <a:rPr lang="en-US" altLang="zh-CN" sz="1600" b="1" dirty="0">
                <a:ea typeface="宋体" panose="02010600030101010101" pitchFamily="2" charset="-122"/>
              </a:rPr>
              <a:t>(b)</a:t>
            </a:r>
            <a:r>
              <a:rPr lang="en-US" altLang="zh-CN" sz="1600" dirty="0">
                <a:ea typeface="宋体" panose="02010600030101010101" pitchFamily="2" charset="-122"/>
              </a:rPr>
              <a:t> cross-section.  Note that typically </a:t>
            </a:r>
            <a:r>
              <a:rPr lang="en-US" altLang="zh-CN" sz="1600" b="1" dirty="0">
                <a:solidFill>
                  <a:srgbClr val="0432FF"/>
                </a:solidFill>
                <a:ea typeface="宋体" panose="02010600030101010101" pitchFamily="2" charset="-122"/>
              </a:rPr>
              <a:t>L</a:t>
            </a:r>
            <a:r>
              <a:rPr lang="en-US" altLang="zh-CN" sz="1600" dirty="0">
                <a:ea typeface="宋体" panose="02010600030101010101" pitchFamily="2" charset="-122"/>
              </a:rPr>
              <a:t> = 0.03</a:t>
            </a:r>
            <a:r>
              <a:rPr lang="en-US" altLang="zh-CN" sz="1600" i="1" dirty="0">
                <a:ea typeface="宋体" panose="02010600030101010101" pitchFamily="2" charset="-122"/>
              </a:rPr>
              <a:t>um</a:t>
            </a:r>
            <a:r>
              <a:rPr lang="en-US" altLang="zh-CN" sz="1600" dirty="0">
                <a:ea typeface="宋体" panose="02010600030101010101" pitchFamily="2" charset="-122"/>
              </a:rPr>
              <a:t> to 1</a:t>
            </a:r>
            <a:r>
              <a:rPr lang="en-US" altLang="zh-CN" sz="1600" i="1" dirty="0">
                <a:ea typeface="宋体" panose="02010600030101010101" pitchFamily="2" charset="-122"/>
              </a:rPr>
              <a:t>um</a:t>
            </a:r>
            <a:r>
              <a:rPr lang="en-US" altLang="zh-CN" sz="1600" dirty="0">
                <a:ea typeface="宋体" panose="02010600030101010101" pitchFamily="2" charset="-122"/>
              </a:rPr>
              <a:t>, </a:t>
            </a:r>
            <a:r>
              <a:rPr lang="en-US" altLang="zh-CN" sz="1600" b="1" dirty="0">
                <a:solidFill>
                  <a:srgbClr val="0432FF"/>
                </a:solidFill>
                <a:ea typeface="宋体" panose="02010600030101010101" pitchFamily="2" charset="-122"/>
              </a:rPr>
              <a:t>W</a:t>
            </a:r>
            <a:r>
              <a:rPr lang="en-US" altLang="zh-CN" sz="1600" dirty="0">
                <a:ea typeface="宋体" panose="02010600030101010101" pitchFamily="2" charset="-122"/>
              </a:rPr>
              <a:t> = 0.1</a:t>
            </a:r>
            <a:r>
              <a:rPr lang="en-US" altLang="zh-CN" sz="1600" i="1" dirty="0">
                <a:ea typeface="宋体" panose="02010600030101010101" pitchFamily="2" charset="-122"/>
              </a:rPr>
              <a:t>um</a:t>
            </a:r>
            <a:r>
              <a:rPr lang="en-US" altLang="zh-CN" sz="1600" dirty="0">
                <a:ea typeface="宋体" panose="02010600030101010101" pitchFamily="2" charset="-122"/>
              </a:rPr>
              <a:t> to 100</a:t>
            </a:r>
            <a:r>
              <a:rPr lang="en-US" altLang="zh-CN" sz="1600" i="1" dirty="0">
                <a:ea typeface="宋体" panose="02010600030101010101" pitchFamily="2" charset="-122"/>
              </a:rPr>
              <a:t>um</a:t>
            </a:r>
            <a:r>
              <a:rPr lang="en-US" altLang="zh-CN" sz="1600" dirty="0">
                <a:ea typeface="宋体" panose="02010600030101010101" pitchFamily="2" charset="-122"/>
              </a:rPr>
              <a:t>, and the thickness of the oxide layer (</a:t>
            </a:r>
            <a:r>
              <a:rPr lang="en-US" altLang="zh-CN" sz="1600" b="1" i="1" dirty="0" err="1">
                <a:solidFill>
                  <a:srgbClr val="0432FF"/>
                </a:solidFill>
                <a:ea typeface="宋体" panose="02010600030101010101" pitchFamily="2" charset="-122"/>
              </a:rPr>
              <a:t>t</a:t>
            </a:r>
            <a:r>
              <a:rPr lang="en-US" altLang="zh-CN" sz="1600" b="1" i="1" baseline="-25000" dirty="0" err="1">
                <a:solidFill>
                  <a:srgbClr val="0432FF"/>
                </a:solidFill>
                <a:ea typeface="宋体" panose="02010600030101010101" pitchFamily="2" charset="-122"/>
              </a:rPr>
              <a:t>ox</a:t>
            </a:r>
            <a:r>
              <a:rPr lang="en-US" altLang="zh-CN" sz="1600" dirty="0">
                <a:ea typeface="宋体" panose="02010600030101010101" pitchFamily="2" charset="-122"/>
              </a:rPr>
              <a:t>) is in the range of 1 to 10</a:t>
            </a:r>
            <a:r>
              <a:rPr lang="en-US" altLang="zh-CN" sz="1600" i="1" dirty="0">
                <a:ea typeface="宋体" panose="02010600030101010101" pitchFamily="2" charset="-122"/>
              </a:rPr>
              <a:t>nm</a:t>
            </a:r>
            <a:r>
              <a:rPr lang="en-US" altLang="zh-CN" sz="1600" dirty="0"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9224" name="文本框 1">
            <a:extLst>
              <a:ext uri="{FF2B5EF4-FFF2-40B4-BE49-F238E27FC236}">
                <a16:creationId xmlns:a16="http://schemas.microsoft.com/office/drawing/2014/main" id="{6E8D4471-751B-B34D-BDB7-7F8F918F0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1" y="3096241"/>
            <a:ext cx="595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 dirty="0">
                <a:ea typeface="宋体" panose="02010600030101010101" pitchFamily="2" charset="-122"/>
              </a:rPr>
              <a:t>源极</a:t>
            </a:r>
          </a:p>
        </p:txBody>
      </p:sp>
      <p:sp>
        <p:nvSpPr>
          <p:cNvPr id="9225" name="文本框 8">
            <a:extLst>
              <a:ext uri="{FF2B5EF4-FFF2-40B4-BE49-F238E27FC236}">
                <a16:creationId xmlns:a16="http://schemas.microsoft.com/office/drawing/2014/main" id="{D56C9A7C-C308-984C-866E-D18CF597A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5984" y="3090862"/>
            <a:ext cx="595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 dirty="0">
                <a:ea typeface="宋体" panose="02010600030101010101" pitchFamily="2" charset="-122"/>
              </a:rPr>
              <a:t>漏极</a:t>
            </a:r>
          </a:p>
        </p:txBody>
      </p:sp>
      <p:sp>
        <p:nvSpPr>
          <p:cNvPr id="9226" name="文本框 9">
            <a:extLst>
              <a:ext uri="{FF2B5EF4-FFF2-40B4-BE49-F238E27FC236}">
                <a16:creationId xmlns:a16="http://schemas.microsoft.com/office/drawing/2014/main" id="{3C7B4EFD-B65D-6D48-93BF-B899411C5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170" y="3083522"/>
            <a:ext cx="5953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 dirty="0">
                <a:ea typeface="宋体" panose="02010600030101010101" pitchFamily="2" charset="-122"/>
              </a:rPr>
              <a:t>栅极</a:t>
            </a:r>
          </a:p>
        </p:txBody>
      </p:sp>
      <p:sp>
        <p:nvSpPr>
          <p:cNvPr id="9227" name="文本框 2">
            <a:extLst>
              <a:ext uri="{FF2B5EF4-FFF2-40B4-BE49-F238E27FC236}">
                <a16:creationId xmlns:a16="http://schemas.microsoft.com/office/drawing/2014/main" id="{BBD8BA25-A903-C047-8FC2-9ECD53DB8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425" y="391254"/>
            <a:ext cx="44481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CN" sz="2000" i="1" dirty="0"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ea typeface="宋体" panose="02010600030101010101" pitchFamily="2" charset="-122"/>
              </a:rPr>
              <a:t>的最小值是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表征工艺</a:t>
            </a:r>
            <a:r>
              <a:rPr lang="zh-CN" altLang="en-US" sz="2000" dirty="0">
                <a:ea typeface="宋体" panose="02010600030101010101" pitchFamily="2" charset="-122"/>
              </a:rPr>
              <a:t>的关键参数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对称</a:t>
            </a:r>
            <a:r>
              <a:rPr lang="zh-CN" altLang="en-US" sz="2000" dirty="0">
                <a:ea typeface="宋体" panose="02010600030101010101" pitchFamily="2" charset="-122"/>
              </a:rPr>
              <a:t>结构</a:t>
            </a:r>
            <a:r>
              <a:rPr lang="en-US" altLang="zh-CN" sz="2000" dirty="0">
                <a:ea typeface="宋体" panose="02010600030101010101" pitchFamily="2" charset="-122"/>
              </a:rPr>
              <a:t>, </a:t>
            </a:r>
            <a:r>
              <a:rPr lang="zh-CN" altLang="en-US" sz="2000" dirty="0">
                <a:ea typeface="宋体" panose="02010600030101010101" pitchFamily="2" charset="-122"/>
              </a:rPr>
              <a:t>“源”和“漏”可以调换</a:t>
            </a:r>
            <a:r>
              <a:rPr lang="en-US" altLang="zh-CN" sz="2000" dirty="0">
                <a:ea typeface="宋体" panose="02010600030101010101" pitchFamily="2" charset="-122"/>
              </a:rPr>
              <a:t>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</a:rPr>
              <a:t>为了防止</a:t>
            </a:r>
            <a:r>
              <a:rPr lang="en-US" altLang="zh-CN" sz="2000" dirty="0">
                <a:ea typeface="宋体" panose="02010600030101010101" pitchFamily="2" charset="-122"/>
              </a:rPr>
              <a:t>PN</a:t>
            </a:r>
            <a:r>
              <a:rPr lang="zh-CN" altLang="en-US" sz="2000" dirty="0">
                <a:ea typeface="宋体" panose="02010600030101010101" pitchFamily="2" charset="-122"/>
              </a:rPr>
              <a:t>结正偏，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往往是系统中的最低电位，所以一般情况下可以将其忽略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三端器件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S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D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G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）</a:t>
            </a:r>
            <a:r>
              <a:rPr lang="en-US" altLang="zh-CN" sz="2000" dirty="0">
                <a:ea typeface="宋体" panose="02010600030101010101" pitchFamily="2" charset="-122"/>
              </a:rPr>
              <a:t>  </a:t>
            </a:r>
          </a:p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zh-CN" altLang="en-US" sz="1600" dirty="0">
              <a:ea typeface="宋体" panose="02010600030101010101" pitchFamily="2" charset="-122"/>
            </a:endParaRPr>
          </a:p>
        </p:txBody>
      </p:sp>
      <p:pic>
        <p:nvPicPr>
          <p:cNvPr id="9228" name="图片 1">
            <a:extLst>
              <a:ext uri="{FF2B5EF4-FFF2-40B4-BE49-F238E27FC236}">
                <a16:creationId xmlns:a16="http://schemas.microsoft.com/office/drawing/2014/main" id="{61F5CF45-81CF-8942-8731-2876BE56E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75" y="1971675"/>
            <a:ext cx="15367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FEB30CAF-F2D9-9646-BD0E-52F8996D219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490D7FF6-4F6E-F74F-888E-8F05AE395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038600" cy="1295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近几年的</a:t>
            </a:r>
            <a:r>
              <a:rPr lang="en-US" altLang="zh-CN" dirty="0">
                <a:ea typeface="宋体" panose="02010600030101010101" pitchFamily="2" charset="-122"/>
              </a:rPr>
              <a:t> N</a:t>
            </a:r>
            <a:r>
              <a:rPr lang="zh-CN" altLang="en-US" dirty="0">
                <a:ea typeface="宋体" panose="02010600030101010101" pitchFamily="2" charset="-122"/>
              </a:rPr>
              <a:t>沟道增强型</a:t>
            </a:r>
            <a:r>
              <a:rPr lang="en-US" altLang="zh-CN" dirty="0">
                <a:ea typeface="宋体" panose="02010600030101010101" pitchFamily="2" charset="-122"/>
              </a:rPr>
              <a:t>MOSFET </a:t>
            </a:r>
            <a:r>
              <a:rPr lang="zh-CN" altLang="en-US" dirty="0">
                <a:ea typeface="宋体" panose="02010600030101010101" pitchFamily="2" charset="-122"/>
              </a:rPr>
              <a:t>结构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28B21CB8-83EE-944C-91F9-6F194C0F76B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699000"/>
            <a:ext cx="7772400" cy="2159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栅极采用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多晶硅</a:t>
            </a: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en-US" altLang="zh-CN" dirty="0">
                <a:ea typeface="宋体" panose="02010600030101010101" pitchFamily="2" charset="-122"/>
              </a:rPr>
              <a:t>polysilicon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绝缘层采用</a:t>
            </a:r>
            <a:r>
              <a:rPr lang="en-US" altLang="zh-CN" dirty="0">
                <a:ea typeface="宋体" panose="02010600030101010101" pitchFamily="2" charset="-122"/>
              </a:rPr>
              <a:t>SiO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（也称为栅氧）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p-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衬底</a:t>
            </a:r>
            <a:r>
              <a:rPr lang="zh-CN" altLang="en-US" dirty="0">
                <a:ea typeface="宋体" panose="02010600030101010101" pitchFamily="2" charset="-122"/>
              </a:rPr>
              <a:t>一般处于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最低电位</a:t>
            </a:r>
            <a:r>
              <a:rPr lang="zh-CN" altLang="en-US" dirty="0">
                <a:ea typeface="宋体" panose="02010600030101010101" pitchFamily="2" charset="-122"/>
              </a:rPr>
              <a:t>，所以衬底和</a:t>
            </a:r>
            <a:r>
              <a:rPr lang="en-US" altLang="zh-CN" dirty="0">
                <a:ea typeface="宋体" panose="02010600030101010101" pitchFamily="2" charset="-122"/>
              </a:rPr>
              <a:t>S</a:t>
            </a:r>
            <a:r>
              <a:rPr lang="zh-CN" altLang="en-US" dirty="0">
                <a:ea typeface="宋体" panose="02010600030101010101" pitchFamily="2" charset="-122"/>
              </a:rPr>
              <a:t>、</a:t>
            </a:r>
            <a:r>
              <a:rPr lang="en-US" altLang="zh-CN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分别构成两个反向偏置的</a:t>
            </a:r>
            <a:r>
              <a:rPr lang="en-US" altLang="zh-CN" dirty="0" err="1">
                <a:ea typeface="宋体" panose="02010600030101010101" pitchFamily="2" charset="-122"/>
              </a:rPr>
              <a:t>pn</a:t>
            </a:r>
            <a:r>
              <a:rPr lang="zh-CN" altLang="en-US" dirty="0">
                <a:ea typeface="宋体" panose="02010600030101010101" pitchFamily="2" charset="-122"/>
              </a:rPr>
              <a:t>结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的电位高于</a:t>
            </a:r>
            <a:r>
              <a:rPr lang="en-US" altLang="zh-CN" dirty="0">
                <a:ea typeface="宋体" panose="02010600030101010101" pitchFamily="2" charset="-122"/>
              </a:rPr>
              <a:t>S</a:t>
            </a:r>
            <a:r>
              <a:rPr lang="zh-CN" altLang="en-US" dirty="0">
                <a:ea typeface="宋体" panose="02010600030101010101" pitchFamily="2" charset="-122"/>
              </a:rPr>
              <a:t>的电位，电子从</a:t>
            </a:r>
            <a:r>
              <a:rPr lang="en-US" altLang="zh-CN" dirty="0">
                <a:ea typeface="宋体" panose="02010600030101010101" pitchFamily="2" charset="-122"/>
              </a:rPr>
              <a:t>S</a:t>
            </a:r>
            <a:r>
              <a:rPr lang="zh-CN" altLang="en-US" dirty="0">
                <a:ea typeface="宋体" panose="02010600030101010101" pitchFamily="2" charset="-122"/>
              </a:rPr>
              <a:t>流向</a:t>
            </a:r>
            <a:r>
              <a:rPr lang="en-US" altLang="zh-CN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（电流从</a:t>
            </a:r>
            <a:r>
              <a:rPr lang="en-US" altLang="zh-CN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流向</a:t>
            </a:r>
            <a:r>
              <a:rPr lang="en-US" altLang="zh-CN" dirty="0">
                <a:ea typeface="宋体" panose="02010600030101010101" pitchFamily="2" charset="-122"/>
              </a:rPr>
              <a:t>S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33158" name="Picture 6">
            <a:extLst>
              <a:ext uri="{FF2B5EF4-FFF2-40B4-BE49-F238E27FC236}">
                <a16:creationId xmlns:a16="http://schemas.microsoft.com/office/drawing/2014/main" id="{A4C01A6F-B8EC-E448-9DBB-D9C794EE8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19200"/>
            <a:ext cx="6705600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C2FEC13B-1999-3044-B95C-B9C0A8997A2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80271EC9-1177-A24C-8502-64D4B69065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CB83259-5240-3A41-8B15-ECCB7CD589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5.1.2.</a:t>
            </a:r>
            <a:r>
              <a:rPr lang="en-US" altLang="zh-CN">
                <a:ea typeface="宋体" panose="02010600030101010101" pitchFamily="2" charset="-122"/>
              </a:rPr>
              <a:t> Operation with Zero Gate Voltage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A076E40E-F477-CB45-86B0-8DAC0199CF3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400">
                <a:ea typeface="宋体" panose="02010600030101010101" pitchFamily="2" charset="-122"/>
              </a:rPr>
              <a:t>With zero voltage applied to gate, </a:t>
            </a:r>
            <a:r>
              <a:rPr lang="en-US" altLang="zh-CN" sz="2400">
                <a:solidFill>
                  <a:srgbClr val="FF0000"/>
                </a:solidFill>
                <a:ea typeface="宋体" panose="02010600030101010101" pitchFamily="2" charset="-122"/>
              </a:rPr>
              <a:t>two back-to-back diodes</a:t>
            </a:r>
            <a:r>
              <a:rPr lang="en-US" altLang="zh-CN" sz="2400">
                <a:ea typeface="宋体" panose="02010600030101010101" pitchFamily="2" charset="-122"/>
              </a:rPr>
              <a:t> exist in series between drain and source.</a:t>
            </a:r>
          </a:p>
          <a:p>
            <a:pPr eaLnBrk="1" hangingPunct="1"/>
            <a:r>
              <a:rPr lang="en-US" altLang="zh-CN" sz="2400">
                <a:ea typeface="宋体" panose="02010600030101010101" pitchFamily="2" charset="-122"/>
              </a:rPr>
              <a:t>“They” </a:t>
            </a:r>
            <a:r>
              <a:rPr lang="en-US" altLang="zh-CN" sz="2400">
                <a:solidFill>
                  <a:srgbClr val="FF0000"/>
                </a:solidFill>
                <a:ea typeface="宋体" panose="02010600030101010101" pitchFamily="2" charset="-122"/>
              </a:rPr>
              <a:t>prevent current conduction</a:t>
            </a:r>
            <a:r>
              <a:rPr lang="en-US" altLang="zh-CN" sz="2400">
                <a:ea typeface="宋体" panose="02010600030101010101" pitchFamily="2" charset="-122"/>
              </a:rPr>
              <a:t> from drain to source when a voltage </a:t>
            </a:r>
            <a:r>
              <a:rPr lang="en-US" altLang="zh-CN" sz="2400" i="1">
                <a:ea typeface="宋体" panose="02010600030101010101" pitchFamily="2" charset="-122"/>
              </a:rPr>
              <a:t>v</a:t>
            </a:r>
            <a:r>
              <a:rPr lang="en-US" altLang="zh-CN" sz="2400" i="1" baseline="-25000">
                <a:ea typeface="宋体" panose="02010600030101010101" pitchFamily="2" charset="-122"/>
              </a:rPr>
              <a:t>DS</a:t>
            </a:r>
            <a:r>
              <a:rPr lang="en-US" altLang="zh-CN" sz="2400">
                <a:ea typeface="宋体" panose="02010600030101010101" pitchFamily="2" charset="-122"/>
              </a:rPr>
              <a:t> is applied.</a:t>
            </a: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yielding very high resistance (10</a:t>
            </a:r>
            <a:r>
              <a:rPr lang="en-US" altLang="zh-CN" baseline="30000">
                <a:ea typeface="宋体" panose="02010600030101010101" pitchFamily="2" charset="-122"/>
              </a:rPr>
              <a:t>12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ohms</a:t>
            </a:r>
            <a:r>
              <a:rPr lang="en-US" altLang="zh-CN">
                <a:ea typeface="宋体" panose="02010600030101010101" pitchFamily="2" charset="-122"/>
              </a:rPr>
              <a:t>)</a:t>
            </a:r>
          </a:p>
        </p:txBody>
      </p:sp>
      <p:pic>
        <p:nvPicPr>
          <p:cNvPr id="13317" name="Picture 7">
            <a:extLst>
              <a:ext uri="{FF2B5EF4-FFF2-40B4-BE49-F238E27FC236}">
                <a16:creationId xmlns:a16="http://schemas.microsoft.com/office/drawing/2014/main" id="{6DED36E5-7802-E540-BCF1-41F46A179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19400"/>
            <a:ext cx="42672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3704" name="Freeform 24">
            <a:extLst>
              <a:ext uri="{FF2B5EF4-FFF2-40B4-BE49-F238E27FC236}">
                <a16:creationId xmlns:a16="http://schemas.microsoft.com/office/drawing/2014/main" id="{6E6F229E-FF23-B741-B0C4-EFA1C05FCBC5}"/>
              </a:ext>
            </a:extLst>
          </p:cNvPr>
          <p:cNvSpPr>
            <a:spLocks/>
          </p:cNvSpPr>
          <p:nvPr/>
        </p:nvSpPr>
        <p:spPr bwMode="auto">
          <a:xfrm>
            <a:off x="5486400" y="2438400"/>
            <a:ext cx="2514600" cy="2133600"/>
          </a:xfrm>
          <a:custGeom>
            <a:avLst/>
            <a:gdLst>
              <a:gd name="T0" fmla="*/ 0 w 1584"/>
              <a:gd name="T1" fmla="*/ 2147483646 h 1344"/>
              <a:gd name="T2" fmla="*/ 0 w 1584"/>
              <a:gd name="T3" fmla="*/ 2147483646 h 1344"/>
              <a:gd name="T4" fmla="*/ 2147483646 w 1584"/>
              <a:gd name="T5" fmla="*/ 2147483646 h 1344"/>
              <a:gd name="T6" fmla="*/ 2147483646 w 1584"/>
              <a:gd name="T7" fmla="*/ 0 h 13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84" h="1344">
                <a:moveTo>
                  <a:pt x="0" y="48"/>
                </a:moveTo>
                <a:lnTo>
                  <a:pt x="0" y="1344"/>
                </a:lnTo>
                <a:lnTo>
                  <a:pt x="1584" y="1344"/>
                </a:lnTo>
                <a:lnTo>
                  <a:pt x="1584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23694" name="Group 14">
            <a:extLst>
              <a:ext uri="{FF2B5EF4-FFF2-40B4-BE49-F238E27FC236}">
                <a16:creationId xmlns:a16="http://schemas.microsoft.com/office/drawing/2014/main" id="{C107E189-646B-D94D-B03A-39CEB922610D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7658100" y="4076700"/>
            <a:ext cx="685800" cy="304800"/>
            <a:chOff x="2832" y="3744"/>
            <a:chExt cx="624" cy="288"/>
          </a:xfrm>
        </p:grpSpPr>
        <p:sp>
          <p:nvSpPr>
            <p:cNvPr id="13325" name="Line 15">
              <a:extLst>
                <a:ext uri="{FF2B5EF4-FFF2-40B4-BE49-F238E27FC236}">
                  <a16:creationId xmlns:a16="http://schemas.microsoft.com/office/drawing/2014/main" id="{96ED6445-A95E-B040-A7BB-45C1E0C7D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3888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Freeform 16">
              <a:extLst>
                <a:ext uri="{FF2B5EF4-FFF2-40B4-BE49-F238E27FC236}">
                  <a16:creationId xmlns:a16="http://schemas.microsoft.com/office/drawing/2014/main" id="{3EF9DD9F-6220-AF49-AD3B-90E52809E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3744"/>
              <a:ext cx="192" cy="288"/>
            </a:xfrm>
            <a:custGeom>
              <a:avLst/>
              <a:gdLst>
                <a:gd name="T0" fmla="*/ 0 w 192"/>
                <a:gd name="T1" fmla="*/ 0 h 288"/>
                <a:gd name="T2" fmla="*/ 0 w 192"/>
                <a:gd name="T3" fmla="*/ 288 h 288"/>
                <a:gd name="T4" fmla="*/ 192 w 192"/>
                <a:gd name="T5" fmla="*/ 144 h 288"/>
                <a:gd name="T6" fmla="*/ 0 w 192"/>
                <a:gd name="T7" fmla="*/ 0 h 2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288">
                  <a:moveTo>
                    <a:pt x="0" y="0"/>
                  </a:moveTo>
                  <a:lnTo>
                    <a:pt x="0" y="288"/>
                  </a:lnTo>
                  <a:lnTo>
                    <a:pt x="192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Line 17">
              <a:extLst>
                <a:ext uri="{FF2B5EF4-FFF2-40B4-BE49-F238E27FC236}">
                  <a16:creationId xmlns:a16="http://schemas.microsoft.com/office/drawing/2014/main" id="{C4274E7A-2480-5B42-B8B1-9CB31D5753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74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23700" name="Group 20">
            <a:extLst>
              <a:ext uri="{FF2B5EF4-FFF2-40B4-BE49-F238E27FC236}">
                <a16:creationId xmlns:a16="http://schemas.microsoft.com/office/drawing/2014/main" id="{718A3451-A1E3-2841-93AB-91E5CC6BDCFA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5143500" y="4076700"/>
            <a:ext cx="685800" cy="304800"/>
            <a:chOff x="2832" y="3744"/>
            <a:chExt cx="624" cy="288"/>
          </a:xfrm>
        </p:grpSpPr>
        <p:sp>
          <p:nvSpPr>
            <p:cNvPr id="13322" name="Line 21">
              <a:extLst>
                <a:ext uri="{FF2B5EF4-FFF2-40B4-BE49-F238E27FC236}">
                  <a16:creationId xmlns:a16="http://schemas.microsoft.com/office/drawing/2014/main" id="{94881D3B-7095-2E47-81F2-8784BE55A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3888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Freeform 22">
              <a:extLst>
                <a:ext uri="{FF2B5EF4-FFF2-40B4-BE49-F238E27FC236}">
                  <a16:creationId xmlns:a16="http://schemas.microsoft.com/office/drawing/2014/main" id="{6ED27433-F2F7-854A-8F8A-F87E171CA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3744"/>
              <a:ext cx="192" cy="288"/>
            </a:xfrm>
            <a:custGeom>
              <a:avLst/>
              <a:gdLst>
                <a:gd name="T0" fmla="*/ 0 w 192"/>
                <a:gd name="T1" fmla="*/ 0 h 288"/>
                <a:gd name="T2" fmla="*/ 0 w 192"/>
                <a:gd name="T3" fmla="*/ 288 h 288"/>
                <a:gd name="T4" fmla="*/ 192 w 192"/>
                <a:gd name="T5" fmla="*/ 144 h 288"/>
                <a:gd name="T6" fmla="*/ 0 w 192"/>
                <a:gd name="T7" fmla="*/ 0 h 2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288">
                  <a:moveTo>
                    <a:pt x="0" y="0"/>
                  </a:moveTo>
                  <a:lnTo>
                    <a:pt x="0" y="288"/>
                  </a:lnTo>
                  <a:lnTo>
                    <a:pt x="192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Line 23">
              <a:extLst>
                <a:ext uri="{FF2B5EF4-FFF2-40B4-BE49-F238E27FC236}">
                  <a16:creationId xmlns:a16="http://schemas.microsoft.com/office/drawing/2014/main" id="{4E4BFFCB-EC2D-5641-9604-F70AA48AE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74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1" name="Text Box 25">
            <a:extLst>
              <a:ext uri="{FF2B5EF4-FFF2-40B4-BE49-F238E27FC236}">
                <a16:creationId xmlns:a16="http://schemas.microsoft.com/office/drawing/2014/main" id="{347FF154-D6C2-9E4D-900B-82DC33F68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6019800"/>
            <a:ext cx="457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5.1:</a:t>
            </a:r>
            <a:r>
              <a:rPr lang="en-US" altLang="zh-CN">
                <a:ea typeface="宋体" panose="02010600030101010101" pitchFamily="2" charset="-122"/>
              </a:rPr>
              <a:t> Physical structure…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84C2095-E067-484A-9D53-40E193573523}"/>
              </a:ext>
            </a:extLst>
          </p:cNvPr>
          <p:cNvSpPr txBox="1"/>
          <p:nvPr/>
        </p:nvSpPr>
        <p:spPr>
          <a:xfrm>
            <a:off x="5185016" y="1205190"/>
            <a:ext cx="31935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0432FF"/>
                </a:solidFill>
              </a:rPr>
              <a:t>V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G</a:t>
            </a:r>
            <a:r>
              <a:rPr kumimoji="1" lang="zh-CN" altLang="en-US" sz="2000" dirty="0">
                <a:solidFill>
                  <a:srgbClr val="0432FF"/>
                </a:solidFill>
              </a:rPr>
              <a:t> </a:t>
            </a:r>
            <a:r>
              <a:rPr kumimoji="1" lang="en-US" altLang="zh-CN" sz="2000" dirty="0">
                <a:solidFill>
                  <a:srgbClr val="0432FF"/>
                </a:solidFill>
              </a:rPr>
              <a:t>=</a:t>
            </a:r>
            <a:r>
              <a:rPr kumimoji="1" lang="zh-CN" altLang="en-US" sz="2000" dirty="0">
                <a:solidFill>
                  <a:srgbClr val="0432FF"/>
                </a:solidFill>
              </a:rPr>
              <a:t> </a:t>
            </a:r>
            <a:r>
              <a:rPr kumimoji="1" lang="en-US" altLang="zh-CN" sz="2000" dirty="0">
                <a:solidFill>
                  <a:srgbClr val="0432FF"/>
                </a:solidFill>
              </a:rPr>
              <a:t>0</a:t>
            </a:r>
            <a:r>
              <a:rPr kumimoji="1" lang="zh-CN" altLang="en-US" sz="2000" dirty="0">
                <a:solidFill>
                  <a:srgbClr val="0432FF"/>
                </a:solidFill>
              </a:rPr>
              <a:t> 时，</a:t>
            </a:r>
            <a:r>
              <a:rPr kumimoji="1" lang="en-US" altLang="zh-CN" sz="2000" dirty="0">
                <a:solidFill>
                  <a:srgbClr val="0432FF"/>
                </a:solidFill>
              </a:rPr>
              <a:t>S</a:t>
            </a:r>
            <a:r>
              <a:rPr kumimoji="1" lang="zh-CN" altLang="en-US" sz="2000" dirty="0">
                <a:solidFill>
                  <a:srgbClr val="0432FF"/>
                </a:solidFill>
              </a:rPr>
              <a:t>和</a:t>
            </a:r>
            <a:r>
              <a:rPr kumimoji="1" lang="en-US" altLang="zh-CN" sz="2000" dirty="0">
                <a:solidFill>
                  <a:srgbClr val="0432FF"/>
                </a:solidFill>
              </a:rPr>
              <a:t>D</a:t>
            </a:r>
            <a:r>
              <a:rPr kumimoji="1" lang="zh-CN" altLang="en-US" sz="2000" dirty="0">
                <a:solidFill>
                  <a:srgbClr val="0432FF"/>
                </a:solidFill>
              </a:rPr>
              <a:t>之间不导通</a:t>
            </a: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EC2FDA9A-0FA8-1F46-B486-073D0F6530C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23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2236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223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2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223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2236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23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2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2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CD29902E-587B-BB41-8C92-D9A9440259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8100"/>
            <a:ext cx="3657600" cy="6477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Channel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zh-CN" altLang="en-US" dirty="0">
                <a:ea typeface="宋体" panose="02010600030101010101" pitchFamily="2" charset="-122"/>
              </a:rPr>
              <a:t>沟道</a:t>
            </a:r>
            <a:r>
              <a:rPr lang="en-US" altLang="zh-CN" dirty="0">
                <a:ea typeface="宋体" panose="02010600030101010101" pitchFamily="2" charset="-122"/>
              </a:rPr>
              <a:t>)</a:t>
            </a:r>
            <a:r>
              <a:rPr lang="zh-CN" altLang="en-US" dirty="0">
                <a:ea typeface="宋体" panose="02010600030101010101" pitchFamily="2" charset="-122"/>
              </a:rPr>
              <a:t> 的形成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D0F51C19-0E0C-4143-A6FC-E2D0E47679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6700" y="4648200"/>
            <a:ext cx="8610600" cy="21717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2000" dirty="0">
                <a:ea typeface="宋体" panose="02010600030101010101" pitchFamily="2" charset="-122"/>
              </a:rPr>
              <a:t>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</a:t>
            </a:r>
            <a:r>
              <a:rPr lang="zh-CN" altLang="en-US" sz="2000" baseline="-25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-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S</a:t>
            </a:r>
            <a:r>
              <a:rPr lang="zh-CN" altLang="en-US" sz="2000" dirty="0">
                <a:ea typeface="宋体" panose="02010600030101010101" pitchFamily="2" charset="-122"/>
              </a:rPr>
              <a:t>）从零开始增加时，首先，衬底的空穴被栅极的正电荷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排斥</a:t>
            </a:r>
            <a:r>
              <a:rPr lang="zh-CN" altLang="en-US" sz="2000" dirty="0">
                <a:ea typeface="宋体" panose="02010600030101010101" pitchFamily="2" charset="-122"/>
              </a:rPr>
              <a:t>，留下带负电的固定负离子，形成耗尽区；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sz="2000" dirty="0">
                <a:ea typeface="宋体" panose="02010600030101010101" pitchFamily="2" charset="-122"/>
              </a:rPr>
              <a:t>然后，当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继续增加</a:t>
            </a:r>
            <a:r>
              <a:rPr lang="zh-CN" altLang="en-US" sz="2000" dirty="0">
                <a:ea typeface="宋体" panose="02010600030101010101" pitchFamily="2" charset="-122"/>
              </a:rPr>
              <a:t>时，电子被吸引到栅极和衬底的交界面，形成“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反型层（沟道）</a:t>
            </a:r>
            <a:r>
              <a:rPr lang="zh-CN" altLang="en-US" sz="2000" dirty="0">
                <a:ea typeface="宋体" panose="02010600030101010101" pitchFamily="2" charset="-122"/>
              </a:rPr>
              <a:t>”（使靠近栅极附近的极薄的一个衬底区域反型，</a:t>
            </a:r>
            <a:r>
              <a:rPr lang="en" altLang="zh-CN" sz="2000" dirty="0">
                <a:ea typeface="宋体" panose="02010600030101010101" pitchFamily="2" charset="-122"/>
              </a:rPr>
              <a:t>p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en" altLang="zh-CN" sz="2000" dirty="0">
                <a:ea typeface="宋体" panose="02010600030101010101" pitchFamily="2" charset="-122"/>
              </a:rPr>
              <a:t>n</a:t>
            </a:r>
            <a:r>
              <a:rPr lang="zh-CN" altLang="en" sz="2000" dirty="0">
                <a:ea typeface="宋体" panose="02010600030101010101" pitchFamily="2" charset="-122"/>
              </a:rPr>
              <a:t>，</a:t>
            </a:r>
            <a:r>
              <a:rPr lang="zh-CN" altLang="en-US" sz="2000" dirty="0">
                <a:ea typeface="宋体" panose="02010600030101010101" pitchFamily="2" charset="-122"/>
              </a:rPr>
              <a:t>形成</a:t>
            </a:r>
            <a:r>
              <a:rPr lang="en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沟道，连通</a:t>
            </a:r>
            <a:r>
              <a:rPr lang="en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型的源极和</a:t>
            </a:r>
            <a:r>
              <a:rPr lang="en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型的漏极）；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存在一个阈值</a:t>
            </a:r>
            <a:r>
              <a:rPr lang="zh-CN" altLang="en-US" sz="2000" dirty="0">
                <a:ea typeface="宋体" panose="02010600030101010101" pitchFamily="2" charset="-122"/>
              </a:rPr>
              <a:t>，当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ea typeface="宋体" panose="02010600030101010101" pitchFamily="2" charset="-122"/>
              </a:rPr>
              <a:t>大于该阈值时，沟道形成；该阈值称为阈值电压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TH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t</a:t>
            </a:r>
            <a:r>
              <a:rPr lang="zh-CN" altLang="en-US" sz="2000" dirty="0">
                <a:ea typeface="宋体" panose="02010600030101010101" pitchFamily="2" charset="-122"/>
              </a:rPr>
              <a:t>），超出阈值电压部分的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ea typeface="宋体" panose="02010600030101010101" pitchFamily="2" charset="-122"/>
              </a:rPr>
              <a:t>称为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有效电压</a:t>
            </a:r>
            <a:r>
              <a:rPr lang="zh-CN" altLang="en-US" sz="2000" dirty="0">
                <a:ea typeface="宋体" panose="02010600030101010101" pitchFamily="2" charset="-122"/>
              </a:rPr>
              <a:t>（或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000" dirty="0">
                <a:ea typeface="宋体" panose="02010600030101010101" pitchFamily="2" charset="-122"/>
              </a:rPr>
              <a:t>verdrive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dirty="0">
                <a:ea typeface="宋体" panose="02010600030101010101" pitchFamily="2" charset="-122"/>
              </a:rPr>
              <a:t>oltage</a:t>
            </a:r>
            <a:r>
              <a:rPr lang="zh-CN" altLang="en-US" sz="2000" dirty="0">
                <a:ea typeface="宋体" panose="02010600030101010101" pitchFamily="2" charset="-122"/>
              </a:rPr>
              <a:t>）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pic>
        <p:nvPicPr>
          <p:cNvPr id="434182" name="Picture 6">
            <a:extLst>
              <a:ext uri="{FF2B5EF4-FFF2-40B4-BE49-F238E27FC236}">
                <a16:creationId xmlns:a16="http://schemas.microsoft.com/office/drawing/2014/main" id="{3588FC98-18A6-0B42-8C2E-DAA256A9C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685800"/>
            <a:ext cx="6477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36F9DEBE-EBBC-884D-A0C2-A7D3724BA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6444762"/>
            <a:ext cx="1498600" cy="4191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BDB899F-530D-9F4A-81A5-C05EDBC6438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41793</TotalTime>
  <Words>3163</Words>
  <Application>Microsoft Office PowerPoint</Application>
  <PresentationFormat>全屏显示(4:3)</PresentationFormat>
  <Paragraphs>335</Paragraphs>
  <Slides>44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3" baseType="lpstr">
      <vt:lpstr>宋体</vt:lpstr>
      <vt:lpstr>Arial</vt:lpstr>
      <vt:lpstr>Calibri</vt:lpstr>
      <vt:lpstr>Cambria Math</vt:lpstr>
      <vt:lpstr>Symbol</vt:lpstr>
      <vt:lpstr>Times New Roman</vt:lpstr>
      <vt:lpstr>Wingdings</vt:lpstr>
      <vt:lpstr>Default Design</vt:lpstr>
      <vt:lpstr>Equation</vt:lpstr>
      <vt:lpstr>Lecture 12 – MOSFET 场效应晶体管-part1</vt:lpstr>
      <vt:lpstr>课程纲要</vt:lpstr>
      <vt:lpstr>Introduction</vt:lpstr>
      <vt:lpstr>Introduction</vt:lpstr>
      <vt:lpstr>Metal-Oxide-Semiconductor (MOS) </vt:lpstr>
      <vt:lpstr>5.1. Device Structure and Operation器件结构与工作原理</vt:lpstr>
      <vt:lpstr>近几年的 N沟道增强型MOSFET 结构</vt:lpstr>
      <vt:lpstr>5.1.2. Operation with Zero Gate Voltage</vt:lpstr>
      <vt:lpstr>Channel (沟道) 的形成</vt:lpstr>
      <vt:lpstr>Channel (沟道) 的形成</vt:lpstr>
      <vt:lpstr>PowerPoint 演示文稿</vt:lpstr>
      <vt:lpstr>压控电阻 （Voltage-Dependent Resistor）</vt:lpstr>
      <vt:lpstr>压控衰减器 （Voltage-Controlled Attenuator）</vt:lpstr>
      <vt:lpstr>5.1.3. Creating a Channel for Current Flow</vt:lpstr>
      <vt:lpstr>5.1.3. Creating a Channel for Current Flow</vt:lpstr>
      <vt:lpstr>电荷密度和电流（回顾）</vt:lpstr>
      <vt:lpstr>5.1.4. Applying a Small vDS</vt:lpstr>
      <vt:lpstr>5.1.4. Applying a Small vDS</vt:lpstr>
      <vt:lpstr>5.1.4. Applying a Small vDS</vt:lpstr>
      <vt:lpstr>5.1.4. Applying a Small vDS</vt:lpstr>
      <vt:lpstr>PowerPoint 演示文稿</vt:lpstr>
      <vt:lpstr>MOSFET 特性</vt:lpstr>
      <vt:lpstr>沟道长度 L 和 栅氧厚度 tox 的影响</vt:lpstr>
      <vt:lpstr>沟道宽度 W 的影响</vt:lpstr>
      <vt:lpstr>5.1.5. Operation as vDS is Increased</vt:lpstr>
      <vt:lpstr>5.1.5. Operation as vDS is Increased</vt:lpstr>
      <vt:lpstr>沟道内某一点的电荷密度</vt:lpstr>
      <vt:lpstr>漏极电流</vt:lpstr>
      <vt:lpstr>漏极电流</vt:lpstr>
      <vt:lpstr> ID-VDS 抛物线关系</vt:lpstr>
      <vt:lpstr>不同 VGS 值对ID-VDS的影响</vt:lpstr>
      <vt:lpstr>线性电阻</vt:lpstr>
      <vt:lpstr>应用</vt:lpstr>
      <vt:lpstr>GSM 的 TDMA/FDMA 接入方式</vt:lpstr>
      <vt:lpstr>开启电阻的影响</vt:lpstr>
      <vt:lpstr>PowerPoint 演示文稿</vt:lpstr>
      <vt:lpstr>沟道夹断 （Channel Pinch-Off）</vt:lpstr>
      <vt:lpstr>沟道长度调制</vt:lpstr>
      <vt:lpstr> 和 L 的影响</vt:lpstr>
      <vt:lpstr>沟道调制效应</vt:lpstr>
      <vt:lpstr>饱和区大信号等效电路模型</vt:lpstr>
      <vt:lpstr>不同的工作区域</vt:lpstr>
      <vt:lpstr>小结</vt:lpstr>
      <vt:lpstr>作业</vt:lpstr>
    </vt:vector>
  </TitlesOfParts>
  <Company>n/a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deese</dc:creator>
  <cp:lastModifiedBy>hjin</cp:lastModifiedBy>
  <cp:revision>528</cp:revision>
  <dcterms:created xsi:type="dcterms:W3CDTF">2010-11-05T02:06:37Z</dcterms:created>
  <dcterms:modified xsi:type="dcterms:W3CDTF">2025-10-28T00:28:52Z</dcterms:modified>
</cp:coreProperties>
</file>