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507" r:id="rId2"/>
    <p:sldId id="567" r:id="rId3"/>
    <p:sldId id="570" r:id="rId4"/>
    <p:sldId id="571" r:id="rId5"/>
    <p:sldId id="572" r:id="rId6"/>
    <p:sldId id="288" r:id="rId7"/>
    <p:sldId id="600" r:id="rId8"/>
    <p:sldId id="601" r:id="rId9"/>
    <p:sldId id="573" r:id="rId10"/>
    <p:sldId id="596" r:id="rId11"/>
    <p:sldId id="574" r:id="rId12"/>
    <p:sldId id="299" r:id="rId13"/>
    <p:sldId id="300" r:id="rId14"/>
    <p:sldId id="301" r:id="rId15"/>
    <p:sldId id="576" r:id="rId16"/>
    <p:sldId id="575" r:id="rId17"/>
    <p:sldId id="599" r:id="rId18"/>
    <p:sldId id="330" r:id="rId19"/>
    <p:sldId id="304" r:id="rId20"/>
    <p:sldId id="306" r:id="rId21"/>
    <p:sldId id="308" r:id="rId22"/>
    <p:sldId id="309" r:id="rId23"/>
    <p:sldId id="310" r:id="rId24"/>
    <p:sldId id="586" r:id="rId25"/>
    <p:sldId id="597" r:id="rId26"/>
    <p:sldId id="313" r:id="rId27"/>
    <p:sldId id="311" r:id="rId28"/>
    <p:sldId id="315" r:id="rId29"/>
    <p:sldId id="577" r:id="rId30"/>
    <p:sldId id="583" r:id="rId31"/>
    <p:sldId id="584" r:id="rId32"/>
    <p:sldId id="585" r:id="rId33"/>
    <p:sldId id="546" r:id="rId34"/>
    <p:sldId id="547" r:id="rId35"/>
    <p:sldId id="548" r:id="rId36"/>
    <p:sldId id="549" r:id="rId37"/>
    <p:sldId id="550" r:id="rId38"/>
    <p:sldId id="551" r:id="rId39"/>
    <p:sldId id="552" r:id="rId40"/>
    <p:sldId id="553" r:id="rId41"/>
    <p:sldId id="554" r:id="rId42"/>
    <p:sldId id="555" r:id="rId43"/>
    <p:sldId id="556" r:id="rId44"/>
    <p:sldId id="557" r:id="rId45"/>
    <p:sldId id="558" r:id="rId46"/>
    <p:sldId id="602" r:id="rId47"/>
    <p:sldId id="606" r:id="rId4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41" autoAdjust="0"/>
    <p:restoredTop sz="90983" autoAdjust="0"/>
  </p:normalViewPr>
  <p:slideViewPr>
    <p:cSldViewPr>
      <p:cViewPr varScale="1">
        <p:scale>
          <a:sx n="80" d="100"/>
          <a:sy n="80" d="100"/>
        </p:scale>
        <p:origin x="1611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72E99EE-5971-664B-90F7-904F9DE82DB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EBD9818-E72C-834D-B81A-2AC3AF785FC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D21F0F5-D3C1-2446-8098-9CED36A8A0D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FF701052-34AC-A440-B6BD-513C19716AA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CD7651F6-47E3-D54E-88CB-77766FCBE7B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67B1A503-5D1D-6440-B9F9-9E6F5839E1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6C7056-1B09-B347-A5CA-2480C63C07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1F06782A-0E6E-2A44-A6F2-BE877CF2D8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EB820423-7158-604B-8322-FF553F9BB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First demonstrated by RCA for watches.  They owned the technology but frittered it away by a series of management errors.</a:t>
            </a: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240547D5-9F9B-9D4D-A6B7-BFB7721F83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4473A9-CF84-FA41-AC4D-AAFDCE0D583D}" type="slidenum">
              <a:rPr lang="en-US" altLang="zh-CN" smtClean="0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8726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6FDEF1BB-1E58-BC49-8BED-E23683D5C4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9A1CDB77-ECE5-D246-A1D4-17F37B9E2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The diode between the n-well and the p-type substrate isolates the PMOS transistor.</a:t>
            </a: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1B2BDD15-B26E-6F44-B0E3-949F7E35E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049942-364C-5D42-8E4D-B709881DFBE7}" type="slidenum">
              <a:rPr lang="en-US" altLang="zh-CN" smtClean="0"/>
              <a:pPr>
                <a:spcBef>
                  <a:spcPct val="0"/>
                </a:spcBef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8558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E225117D-F572-FB4B-8C20-3810E888EE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25F4BC2A-633E-2F4E-9BC1-B8DDD5C0D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Note that there are several different circuit symbols used for MOSFETs.  The symbol used for P-Channel MOSFETs in Multisim causes much confusion.</a:t>
            </a: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5EE3C028-5C6D-1F40-BE44-808A075C9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97935D-0E2E-A74F-8959-9506499514C0}" type="slidenum">
              <a:rPr lang="en-US" altLang="zh-CN" smtClean="0"/>
              <a:pPr>
                <a:spcBef>
                  <a:spcPct val="0"/>
                </a:spcBef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7681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E81C68CE-D8B7-D849-8525-5258E38E78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0B71D69F-C16C-344B-AAEF-29FC6B564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The “symmetry” is not quite true for commercially available devices due to connection from the substrate to the source.  They do not wok when upside down.</a:t>
            </a:r>
          </a:p>
        </p:txBody>
      </p:sp>
      <p:sp>
        <p:nvSpPr>
          <p:cNvPr id="80900" name="Slide Number Placeholder 3">
            <a:extLst>
              <a:ext uri="{FF2B5EF4-FFF2-40B4-BE49-F238E27FC236}">
                <a16:creationId xmlns:a16="http://schemas.microsoft.com/office/drawing/2014/main" id="{4435BFA9-8B80-1747-B360-209EF9AD41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EFD146-4E41-9849-B270-4A2F5F428140}" type="slidenum">
              <a:rPr lang="en-US" altLang="zh-CN" smtClean="0"/>
              <a:pPr>
                <a:spcBef>
                  <a:spcPct val="0"/>
                </a:spcBef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4453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7A289446-9C46-B840-A96A-7B7D06E0A1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ADB453F0-33AE-6B42-94C5-401541CC1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Put a sticky at this page!</a:t>
            </a:r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C149DCFF-3091-4341-806D-2FA2DA1E3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91087B6-A90B-2849-A613-3FFFA6D8F89E}" type="slidenum">
              <a:rPr lang="en-US" altLang="zh-CN" smtClean="0"/>
              <a:pPr>
                <a:spcBef>
                  <a:spcPct val="0"/>
                </a:spcBef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1767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D0D6D519-C8D1-8F4F-9BFA-6B2EAC06DD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C0C7C08D-5985-C04F-887C-EFB08E069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Add a “Load Line” to find the Quiescent point.</a:t>
            </a: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E759E521-00B9-024F-998A-570B17259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ABB97E-B74F-6E40-84CD-59EB80C5F7E5}" type="slidenum">
              <a:rPr lang="en-US" altLang="zh-CN" smtClean="0"/>
              <a:pPr>
                <a:spcBef>
                  <a:spcPct val="0"/>
                </a:spcBef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1672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>
            <a:extLst>
              <a:ext uri="{FF2B5EF4-FFF2-40B4-BE49-F238E27FC236}">
                <a16:creationId xmlns:a16="http://schemas.microsoft.com/office/drawing/2014/main" id="{54E6B379-8B13-8445-A6A9-B44997C98B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>
            <a:extLst>
              <a:ext uri="{FF2B5EF4-FFF2-40B4-BE49-F238E27FC236}">
                <a16:creationId xmlns:a16="http://schemas.microsoft.com/office/drawing/2014/main" id="{D35751BC-ACDC-D147-ABF6-D1561EA9F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D2B12CB0-E7B9-AF40-BE71-E6F479193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C75BDA-CE93-6548-9A4B-C33CCF07A898}" type="slidenum">
              <a:rPr lang="en-US" altLang="zh-CN" smtClean="0"/>
              <a:pPr>
                <a:spcBef>
                  <a:spcPct val="0"/>
                </a:spcBef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1701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594B27-4628-AC4D-AD78-423D8375BE4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9ACD0A3-90B7-0C4B-80FD-44DDDE539D9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34829-6975-5F46-AC87-367D0B8DBD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5083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FAB23AD-8E0A-7B42-BD05-F1807A7BEEC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08D25A1-E159-EF44-A87A-B02409F0A3D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EFA7D-526D-794E-B10F-D741BB44E8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023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8957AED-FAA9-EA4A-9141-FF5E2936D4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A91FC1F-51F9-CD46-B238-A5FBF9E8B9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6D652-BBC8-5248-8ABD-684648678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532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F65087-68C5-CA4C-BC2C-9D029B427D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03C7A4-7733-AA49-B990-5BD1889B89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67F44-386D-1249-9DA8-F4E312D105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817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8D915-A431-8347-993C-92908732818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EA302A-0AAB-6043-A42B-DF7AA6D0A15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2CD20-4A80-E146-92D2-0EFA3BD025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414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E27DA0-C918-314C-A8E4-D1229DA8546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626851D-F0C9-424F-9BF5-D3FA1EBF1A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BDBB9-A1E2-324A-9081-9D6FE33A02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086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7D73CF8-9E60-D34F-A6A6-C3EB0CDEF3E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48DCBBB-7F94-5248-BBDF-0029AD246AE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57359-5CEC-524A-B012-4C38AC3493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7898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77A228-CEC9-9340-9273-240769A0AEC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C271B7-2373-0740-B855-C3E6815E5E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77D61-8842-4649-84D3-979FD92DFE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238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0490BA5-F95D-1F4D-8A63-98E381A403B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CCAD087-D0BB-D844-9D1F-0793D403AF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3F8AD-802C-2F45-B70F-55EBDC5484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048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30B2A9F-D52E-1C47-8535-D9900D1D220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C2CBBC3-1EC9-C347-AB3A-653128FC92D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BA9DB-EBEE-5943-B73C-62716DAB61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7426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3DE6979C-6D37-8B45-A9AE-2F8B3AB175E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2D2DE0B-850E-7C40-866B-9C1B88BE2F3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DAD6A-9EC6-8449-8B56-29BE7999A0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583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24E558-18EB-BE46-AF8C-D918FB786BB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E656F0-FDE1-744F-B2DD-74EA9DCFEA8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DC686-A813-0F4B-825C-FC98DC3B85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950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43F6B2-0E86-084F-81BE-E840C137AF7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8EEC96-3902-D24A-921D-4800D75C9B1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4F1A-120A-144D-9951-B8A662D846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23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8882FEB8-F535-A74D-938D-9F312FD12B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A91E076C-481D-B24F-86C7-B3B5BF5FD4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C683AA3C-5D26-BE44-9B88-C3A862E39B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077BA025-2848-C84C-BD19-EFDB53DC59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95428CCD-C208-0C4D-8E6A-4D0AAFD1B0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A9B4E39-CFED-3943-92A5-E85A688B762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5D40BE4-EF21-F941-835D-5566486B2C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8C6716E1-63E2-0B47-87F3-B14547D59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53A9D08C-C43D-FF42-B97D-4DAF1CD622E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09F8AC9D-17EE-E14F-B5C4-DA97682340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227CACF4-018B-2542-BC10-3B387CE3DE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452D1196-9BC2-DB46-9A23-D2F279D519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F67E7F2C-FA20-3B4C-A878-A7C62503D2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70.png"/><Relationship Id="rId5" Type="http://schemas.openxmlformats.org/officeDocument/2006/relationships/image" Target="../media/image52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1.png"/><Relationship Id="rId7" Type="http://schemas.openxmlformats.org/officeDocument/2006/relationships/image" Target="../media/image36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3">
            <a:extLst>
              <a:ext uri="{FF2B5EF4-FFF2-40B4-BE49-F238E27FC236}">
                <a16:creationId xmlns:a16="http://schemas.microsoft.com/office/drawing/2014/main" id="{DE7FC666-FF78-214E-AE38-1CE57F29B1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38628DF-986B-D442-8158-A83CA52ACF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7526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13 – 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MOSFET</a:t>
            </a:r>
            <a:b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</a:br>
            <a:r>
              <a:rPr lang="zh-CN" altLang="en-US" sz="6000" b="0" dirty="0">
                <a:solidFill>
                  <a:srgbClr val="3333FF"/>
                </a:solidFill>
                <a:ea typeface="宋体" panose="02010600030101010101" pitchFamily="2" charset="-122"/>
              </a:rPr>
              <a:t>场效应晶体管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-part2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19AFEC36-AF82-9D47-A642-D63322DC6A8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/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Chapter</a:t>
            </a:r>
            <a:r>
              <a:rPr lang="zh-CN" altLang="en-US" sz="3200" b="1" dirty="0">
                <a:solidFill>
                  <a:srgbClr val="0432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5</a:t>
            </a:r>
            <a:r>
              <a:rPr lang="zh-CN" altLang="en-US" sz="3200" b="1" dirty="0">
                <a:solidFill>
                  <a:srgbClr val="0432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ea typeface="宋体" panose="02010600030101010101" pitchFamily="2" charset="-122"/>
              </a:rPr>
              <a:t>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Text</a:t>
            </a:r>
            <a:r>
              <a:rPr lang="zh-CN" altLang="en-US" sz="3200" dirty="0"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ea typeface="宋体" panose="02010600030101010101" pitchFamily="2" charset="-122"/>
              </a:rPr>
              <a:t>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/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46BE225-FE57-7B42-8236-2666BF5D0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09800"/>
            <a:ext cx="4419600" cy="27789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35697CC-50A8-1942-A062-0C525C6EA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006" y="1752600"/>
            <a:ext cx="4489993" cy="35052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2953CCD-71D2-E34F-A941-7360DBE0A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" y="5486400"/>
            <a:ext cx="9144000" cy="1086166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939D8A90-29A7-A045-AC3D-951DEA6D56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00366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2">
            <a:extLst>
              <a:ext uri="{FF2B5EF4-FFF2-40B4-BE49-F238E27FC236}">
                <a16:creationId xmlns:a16="http://schemas.microsoft.com/office/drawing/2014/main" id="{88013EC6-4879-C744-BB6E-663ABFB39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PMOS </a:t>
            </a:r>
            <a:r>
              <a:rPr lang="zh-CN" altLang="en-US">
                <a:ea typeface="宋体" panose="02010600030101010101" pitchFamily="2" charset="-122"/>
              </a:rPr>
              <a:t>方程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64909" name="Picture 13">
            <a:extLst>
              <a:ext uri="{FF2B5EF4-FFF2-40B4-BE49-F238E27FC236}">
                <a16:creationId xmlns:a16="http://schemas.microsoft.com/office/drawing/2014/main" id="{22BBE3E7-68F0-8544-BCAC-1A7D86CF1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95500"/>
            <a:ext cx="24669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65542" name="Group 14">
            <a:extLst>
              <a:ext uri="{FF2B5EF4-FFF2-40B4-BE49-F238E27FC236}">
                <a16:creationId xmlns:a16="http://schemas.microsoft.com/office/drawing/2014/main" id="{0EB3AFBF-D1E7-AE4F-B530-F094FFACE140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905000"/>
            <a:ext cx="6248400" cy="3505200"/>
            <a:chOff x="2064" y="1200"/>
            <a:chExt cx="3456" cy="1920"/>
          </a:xfrm>
        </p:grpSpPr>
        <p:sp>
          <p:nvSpPr>
            <p:cNvPr id="464904" name="AutoShape 8">
              <a:extLst>
                <a:ext uri="{FF2B5EF4-FFF2-40B4-BE49-F238E27FC236}">
                  <a16:creationId xmlns:a16="http://schemas.microsoft.com/office/drawing/2014/main" id="{60FBB0DF-11E7-5242-B852-5F32A1E8B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200"/>
              <a:ext cx="3456" cy="19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65544" name="Object 5">
              <a:extLst>
                <a:ext uri="{FF2B5EF4-FFF2-40B4-BE49-F238E27FC236}">
                  <a16:creationId xmlns:a16="http://schemas.microsoft.com/office/drawing/2014/main" id="{FD81C083-C76F-5B47-B556-904BE071ED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48" y="1296"/>
            <a:ext cx="2736" cy="17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15277900" imgH="71970900" progId="Equation.3">
                    <p:embed/>
                  </p:oleObj>
                </mc:Choice>
                <mc:Fallback>
                  <p:oleObj name="Equation" r:id="rId3" imgW="115277900" imgH="71970900" progId="Equation.3">
                    <p:embed/>
                    <p:pic>
                      <p:nvPicPr>
                        <p:cNvPr id="65544" name="Object 5">
                          <a:extLst>
                            <a:ext uri="{FF2B5EF4-FFF2-40B4-BE49-F238E27FC236}">
                              <a16:creationId xmlns:a16="http://schemas.microsoft.com/office/drawing/2014/main" id="{FD81C083-C76F-5B47-B556-904BE071ED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1296"/>
                          <a:ext cx="2736" cy="17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B89664D-6978-264A-944D-A022B39EB9EC}"/>
              </a:ext>
            </a:extLst>
          </p:cNvPr>
          <p:cNvSpPr/>
          <p:nvPr/>
        </p:nvSpPr>
        <p:spPr bwMode="auto">
          <a:xfrm>
            <a:off x="2466975" y="3657600"/>
            <a:ext cx="6677025" cy="762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65A6DFC-2AAC-184B-90FA-BDE6FE5CA3F6}"/>
              </a:ext>
            </a:extLst>
          </p:cNvPr>
          <p:cNvSpPr txBox="1"/>
          <p:nvPr/>
        </p:nvSpPr>
        <p:spPr>
          <a:xfrm>
            <a:off x="2477023" y="5577086"/>
            <a:ext cx="35958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用绝对值表示，公式与</a:t>
            </a:r>
            <a:r>
              <a:rPr kumimoji="1" lang="en-US" altLang="zh-CN" dirty="0">
                <a:solidFill>
                  <a:srgbClr val="C00000"/>
                </a:solidFill>
              </a:rPr>
              <a:t>NMOS</a:t>
            </a:r>
            <a:r>
              <a:rPr kumimoji="1" lang="zh-CN" altLang="en-US" dirty="0">
                <a:solidFill>
                  <a:srgbClr val="C00000"/>
                </a:solidFill>
              </a:rPr>
              <a:t>可以统一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F1AA045A-9FB1-2644-B9FD-CCE30B976C9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62337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oter Placeholder 4">
            <a:extLst>
              <a:ext uri="{FF2B5EF4-FFF2-40B4-BE49-F238E27FC236}">
                <a16:creationId xmlns:a16="http://schemas.microsoft.com/office/drawing/2014/main" id="{683BF328-63FF-4D42-8FF6-E0425A545E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07EB0644-DA20-AF4C-B000-6B0985749C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5.1.7.</a:t>
            </a:r>
            <a:r>
              <a:rPr lang="en-US" altLang="zh-CN" sz="3200">
                <a:ea typeface="宋体" panose="02010600030101010101" pitchFamily="2" charset="-122"/>
              </a:rPr>
              <a:t> The </a:t>
            </a:r>
            <a:r>
              <a:rPr lang="en-US" altLang="zh-CN" sz="3200" i="1">
                <a:ea typeface="宋体" panose="02010600030101010101" pitchFamily="2" charset="-122"/>
              </a:rPr>
              <a:t>p</a:t>
            </a:r>
            <a:r>
              <a:rPr lang="en-US" altLang="zh-CN" sz="3200">
                <a:ea typeface="宋体" panose="02010600030101010101" pitchFamily="2" charset="-122"/>
              </a:rPr>
              <a:t>-Channel MOSFET</a:t>
            </a:r>
          </a:p>
        </p:txBody>
      </p:sp>
      <p:sp>
        <p:nvSpPr>
          <p:cNvPr id="69636" name="Rectangle 5">
            <a:extLst>
              <a:ext uri="{FF2B5EF4-FFF2-40B4-BE49-F238E27FC236}">
                <a16:creationId xmlns:a16="http://schemas.microsoft.com/office/drawing/2014/main" id="{CD6B1795-55D2-5541-9412-F52699E60C3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800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PMOS technology originally dominated the MOS field (over NMOS).  However, as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manufacturing difficulties associated with NMOS</a:t>
            </a:r>
            <a:r>
              <a:rPr lang="en-US" altLang="zh-CN">
                <a:ea typeface="宋体" panose="02010600030101010101" pitchFamily="2" charset="-122"/>
              </a:rPr>
              <a:t> were solved, “they” took over</a:t>
            </a:r>
          </a:p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Why is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NMOS advantageous</a:t>
            </a:r>
            <a:r>
              <a:rPr lang="en-US" altLang="zh-CN">
                <a:ea typeface="宋体" panose="02010600030101010101" pitchFamily="2" charset="-122"/>
              </a:rPr>
              <a:t> over PMOS?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Because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electron mobility </a:t>
            </a:r>
            <a:r>
              <a:rPr lang="en-US" altLang="zh-CN" sz="2800" i="1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m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is 2 – 4 times greater</a:t>
            </a:r>
            <a:r>
              <a:rPr lang="en-US" altLang="zh-CN" sz="2800">
                <a:ea typeface="宋体" panose="02010600030101010101" pitchFamily="2" charset="-122"/>
              </a:rPr>
              <a:t> than hole mobility </a:t>
            </a:r>
            <a:r>
              <a:rPr lang="en-US" altLang="zh-CN" sz="2800" i="1">
                <a:latin typeface="Symbol" pitchFamily="2" charset="2"/>
                <a:ea typeface="宋体" panose="02010600030101010101" pitchFamily="2" charset="-122"/>
              </a:rPr>
              <a:t>m</a:t>
            </a:r>
            <a:r>
              <a:rPr lang="en-US" altLang="zh-CN" sz="2800" i="1" baseline="-25000">
                <a:ea typeface="宋体" panose="02010600030101010101" pitchFamily="2" charset="-122"/>
              </a:rPr>
              <a:t>p</a:t>
            </a:r>
            <a:r>
              <a:rPr lang="en-US" altLang="zh-CN" sz="2800" i="1">
                <a:ea typeface="宋体" panose="02010600030101010101" pitchFamily="2" charset="-122"/>
              </a:rPr>
              <a:t>.</a:t>
            </a:r>
          </a:p>
          <a:p>
            <a:pPr eaLnBrk="1" hangingPunct="1"/>
            <a:r>
              <a:rPr lang="en-US" altLang="zh-CN" b="1">
                <a:solidFill>
                  <a:srgbClr val="0000FF"/>
                </a:solidFill>
                <a:ea typeface="宋体" panose="02010600030101010101" pitchFamily="2" charset="-122"/>
              </a:rPr>
              <a:t>complementary MOS 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(CMOS)</a:t>
            </a:r>
            <a:r>
              <a:rPr lang="en-US" altLang="zh-CN" b="1">
                <a:solidFill>
                  <a:srgbClr val="0000FF"/>
                </a:solidFill>
                <a:ea typeface="宋体" panose="02010600030101010101" pitchFamily="2" charset="-122"/>
              </a:rPr>
              <a:t> technology</a:t>
            </a:r>
            <a:r>
              <a:rPr lang="en-US" altLang="zh-CN">
                <a:ea typeface="宋体" panose="02010600030101010101" pitchFamily="2" charset="-122"/>
              </a:rPr>
              <a:t> – is technology which allows fabrication of both N and PMOS transistors on a single chip.</a:t>
            </a:r>
          </a:p>
          <a:p>
            <a:pPr eaLnBrk="1" hangingPunct="1"/>
            <a:endParaRPr lang="en-US" altLang="zh-CN" i="1" baseline="-25000">
              <a:solidFill>
                <a:srgbClr val="008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78583547-8C74-C145-9340-BCC9560E9B5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16687275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3">
            <a:extLst>
              <a:ext uri="{FF2B5EF4-FFF2-40B4-BE49-F238E27FC236}">
                <a16:creationId xmlns:a16="http://schemas.microsoft.com/office/drawing/2014/main" id="{790104A1-F448-CB4C-8CAB-9F10D592BA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0659" name="Rectangle 10">
            <a:extLst>
              <a:ext uri="{FF2B5EF4-FFF2-40B4-BE49-F238E27FC236}">
                <a16:creationId xmlns:a16="http://schemas.microsoft.com/office/drawing/2014/main" id="{BF1AF279-33F2-5043-AA18-4CBD7D047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57400"/>
            <a:ext cx="4038600" cy="480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0660" name="Rectangle 9">
            <a:extLst>
              <a:ext uri="{FF2B5EF4-FFF2-40B4-BE49-F238E27FC236}">
                <a16:creationId xmlns:a16="http://schemas.microsoft.com/office/drawing/2014/main" id="{2E6C1E30-0EDD-BD40-8BA4-BDFB9F010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0661" name="Rectangle 2">
            <a:extLst>
              <a:ext uri="{FF2B5EF4-FFF2-40B4-BE49-F238E27FC236}">
                <a16:creationId xmlns:a16="http://schemas.microsoft.com/office/drawing/2014/main" id="{D53BA6AA-1390-9940-8EFF-5568E77997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038600" cy="1295400"/>
          </a:xfrm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5.1.8.</a:t>
            </a:r>
            <a:r>
              <a:rPr lang="en-US" altLang="zh-CN" sz="3200">
                <a:ea typeface="宋体" panose="02010600030101010101" pitchFamily="2" charset="-122"/>
              </a:rPr>
              <a:t> Complementary MOS or CMOS</a:t>
            </a:r>
          </a:p>
        </p:txBody>
      </p:sp>
      <p:sp>
        <p:nvSpPr>
          <p:cNvPr id="70662" name="Rectangle 4">
            <a:extLst>
              <a:ext uri="{FF2B5EF4-FFF2-40B4-BE49-F238E27FC236}">
                <a16:creationId xmlns:a16="http://schemas.microsoft.com/office/drawing/2014/main" id="{3117311B-63F4-704F-A6C0-A5AEC4AF3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CMOS employs MOS transistors of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both polarities.</a:t>
            </a:r>
          </a:p>
        </p:txBody>
      </p:sp>
      <p:pic>
        <p:nvPicPr>
          <p:cNvPr id="70663" name="Picture 4" descr="se05F10">
            <a:extLst>
              <a:ext uri="{FF2B5EF4-FFF2-40B4-BE49-F238E27FC236}">
                <a16:creationId xmlns:a16="http://schemas.microsoft.com/office/drawing/2014/main" id="{3D37EC43-D966-B748-84FF-41BD4CBE3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2528888"/>
            <a:ext cx="6362700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4" name="Rectangle 2">
            <a:extLst>
              <a:ext uri="{FF2B5EF4-FFF2-40B4-BE49-F238E27FC236}">
                <a16:creationId xmlns:a16="http://schemas.microsoft.com/office/drawing/2014/main" id="{CA83F5DD-DE06-1142-86F3-FD76339F1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-2362200"/>
            <a:ext cx="43434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500" b="1">
                <a:ea typeface="宋体" panose="02010600030101010101" pitchFamily="2" charset="-122"/>
              </a:rPr>
              <a:t>Figure 5.10: </a:t>
            </a:r>
            <a:r>
              <a:rPr lang="en-US" altLang="zh-CN" sz="1500">
                <a:ea typeface="宋体" panose="02010600030101010101" pitchFamily="2" charset="-122"/>
              </a:rPr>
              <a:t>Cross-section of a CMOS integrated circuit. Note that the PMOS transistor is formed in a separate </a:t>
            </a:r>
            <a:r>
              <a:rPr lang="en-US" altLang="zh-CN" sz="1500" i="1">
                <a:ea typeface="宋体" panose="02010600030101010101" pitchFamily="2" charset="-122"/>
              </a:rPr>
              <a:t>n</a:t>
            </a:r>
            <a:r>
              <a:rPr lang="en-US" altLang="zh-CN" sz="1500">
                <a:ea typeface="宋体" panose="02010600030101010101" pitchFamily="2" charset="-122"/>
              </a:rPr>
              <a:t>-type region, known as an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well. Another arrangement is also possible in which an </a:t>
            </a:r>
            <a:r>
              <a:rPr lang="en-US" altLang="zh-CN" sz="1500" i="1">
                <a:ea typeface="宋体" panose="02010600030101010101" pitchFamily="2" charset="-122"/>
              </a:rPr>
              <a:t>n</a:t>
            </a:r>
            <a:r>
              <a:rPr lang="en-US" altLang="zh-CN" sz="1500">
                <a:ea typeface="宋体" panose="02010600030101010101" pitchFamily="2" charset="-122"/>
              </a:rPr>
              <a:t>-type body is used and the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device is formed in a </a:t>
            </a:r>
            <a:r>
              <a:rPr lang="en-US" altLang="zh-CN" sz="1500" i="1">
                <a:ea typeface="宋体" panose="02010600030101010101" pitchFamily="2" charset="-122"/>
              </a:rPr>
              <a:t>p </a:t>
            </a:r>
            <a:r>
              <a:rPr lang="en-US" altLang="zh-CN" sz="1500">
                <a:ea typeface="宋体" panose="02010600030101010101" pitchFamily="2" charset="-122"/>
              </a:rPr>
              <a:t>well. Not shown are the connections made to the </a:t>
            </a:r>
            <a:r>
              <a:rPr lang="en-US" altLang="zh-CN" sz="1500" i="1">
                <a:ea typeface="宋体" panose="02010600030101010101" pitchFamily="2" charset="-122"/>
              </a:rPr>
              <a:t>p</a:t>
            </a:r>
            <a:r>
              <a:rPr lang="en-US" altLang="zh-CN" sz="1500">
                <a:ea typeface="宋体" panose="02010600030101010101" pitchFamily="2" charset="-122"/>
              </a:rPr>
              <a:t>-type body and to the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well; the latter functions as the body terminal for the </a:t>
            </a:r>
            <a:r>
              <a:rPr lang="en-US" altLang="zh-CN" sz="1500" i="1">
                <a:ea typeface="宋体" panose="02010600030101010101" pitchFamily="2" charset="-122"/>
              </a:rPr>
              <a:t>p</a:t>
            </a:r>
            <a:r>
              <a:rPr lang="en-US" altLang="zh-CN" sz="1500">
                <a:ea typeface="宋体" panose="02010600030101010101" pitchFamily="2" charset="-122"/>
              </a:rPr>
              <a:t>-channel device.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2F6C38BE-247A-184D-8455-808DF49B6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326063"/>
            <a:ext cx="8915400" cy="107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2000" dirty="0">
                <a:ea typeface="宋体" panose="02010600030101010101" pitchFamily="2" charset="-122"/>
              </a:rPr>
              <a:t>在</a:t>
            </a:r>
            <a:r>
              <a:rPr lang="en-US" altLang="zh-CN" sz="2000" dirty="0"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ea typeface="宋体" panose="02010600030101010101" pitchFamily="2" charset="-122"/>
              </a:rPr>
              <a:t>衬底上先制备一个</a:t>
            </a:r>
            <a:r>
              <a:rPr lang="en-US" altLang="zh-CN" sz="2000" dirty="0">
                <a:ea typeface="宋体" panose="02010600030101010101" pitchFamily="2" charset="-122"/>
              </a:rPr>
              <a:t>n</a:t>
            </a:r>
            <a:r>
              <a:rPr lang="zh-CN" altLang="en-US" sz="2000" dirty="0">
                <a:ea typeface="宋体" panose="02010600030101010101" pitchFamily="2" charset="-122"/>
              </a:rPr>
              <a:t>阱（</a:t>
            </a:r>
            <a:r>
              <a:rPr lang="en-US" altLang="zh-CN" sz="2000" dirty="0">
                <a:ea typeface="宋体" panose="02010600030101010101" pitchFamily="2" charset="-122"/>
              </a:rPr>
              <a:t>n-well</a:t>
            </a:r>
            <a:r>
              <a:rPr lang="zh-CN" altLang="en-US" sz="2000" dirty="0">
                <a:ea typeface="宋体" panose="02010600030101010101" pitchFamily="2" charset="-122"/>
              </a:rPr>
              <a:t>），然后在</a:t>
            </a:r>
            <a:r>
              <a:rPr lang="en-US" altLang="zh-CN" sz="2000" dirty="0">
                <a:ea typeface="宋体" panose="02010600030101010101" pitchFamily="2" charset="-122"/>
              </a:rPr>
              <a:t>n</a:t>
            </a:r>
            <a:r>
              <a:rPr lang="zh-CN" altLang="en-US" sz="2000" dirty="0">
                <a:ea typeface="宋体" panose="02010600030101010101" pitchFamily="2" charset="-122"/>
              </a:rPr>
              <a:t>阱里制备</a:t>
            </a:r>
            <a:r>
              <a:rPr lang="en-US" altLang="zh-CN" sz="2000" dirty="0">
                <a:ea typeface="宋体" panose="02010600030101010101" pitchFamily="2" charset="-122"/>
              </a:rPr>
              <a:t>PMOS</a:t>
            </a:r>
            <a:r>
              <a:rPr lang="zh-CN" altLang="en-US" sz="2000" dirty="0">
                <a:ea typeface="宋体" panose="02010600030101010101" pitchFamily="2" charset="-122"/>
              </a:rPr>
              <a:t>，在</a:t>
            </a:r>
            <a:r>
              <a:rPr lang="en-US" altLang="zh-CN" sz="2000" dirty="0"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ea typeface="宋体" panose="02010600030101010101" pitchFamily="2" charset="-122"/>
              </a:rPr>
              <a:t>衬底上制备</a:t>
            </a:r>
            <a:r>
              <a:rPr lang="en-US" altLang="zh-CN" sz="2000" dirty="0">
                <a:ea typeface="宋体" panose="02010600030101010101" pitchFamily="2" charset="-122"/>
              </a:rPr>
              <a:t>NMOS</a:t>
            </a:r>
            <a:r>
              <a:rPr lang="zh-CN" altLang="en-US" sz="2000" dirty="0">
                <a:ea typeface="宋体" panose="02010600030101010101" pitchFamily="2" charset="-122"/>
              </a:rPr>
              <a:t>，该技术称之为</a:t>
            </a:r>
            <a:r>
              <a:rPr lang="en-US" altLang="zh-CN" sz="2000" dirty="0">
                <a:ea typeface="宋体" panose="02010600030101010101" pitchFamily="2" charset="-122"/>
              </a:rPr>
              <a:t>CMOS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Complementary MOS</a:t>
            </a:r>
            <a:r>
              <a:rPr lang="zh-CN" altLang="en-US" sz="2000" dirty="0">
                <a:ea typeface="宋体" panose="02010600030101010101" pitchFamily="2" charset="-122"/>
              </a:rPr>
              <a:t>）</a:t>
            </a:r>
            <a:r>
              <a:rPr lang="en-US" altLang="zh-CN" sz="2000" dirty="0">
                <a:ea typeface="宋体" panose="02010600030101010101" pitchFamily="2" charset="-122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Intel</a:t>
            </a:r>
            <a:r>
              <a:rPr lang="zh-CN" altLang="en-US" sz="2000" dirty="0">
                <a:ea typeface="宋体" panose="02010600030101010101" pitchFamily="2" charset="-122"/>
              </a:rPr>
              <a:t>第一代</a:t>
            </a:r>
            <a:r>
              <a:rPr lang="en-US" altLang="zh-CN" sz="2000" dirty="0">
                <a:ea typeface="宋体" panose="02010600030101010101" pitchFamily="2" charset="-122"/>
              </a:rPr>
              <a:t>CPU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</a:rPr>
              <a:t>4004</a:t>
            </a:r>
            <a:r>
              <a:rPr lang="zh-CN" altLang="en-US" sz="2000" dirty="0">
                <a:ea typeface="宋体" panose="02010600030101010101" pitchFamily="2" charset="-122"/>
              </a:rPr>
              <a:t>，是使用纯</a:t>
            </a:r>
            <a:r>
              <a:rPr lang="en-US" altLang="zh-CN" sz="2000" dirty="0">
                <a:ea typeface="宋体" panose="02010600030101010101" pitchFamily="2" charset="-122"/>
              </a:rPr>
              <a:t>NMOS</a:t>
            </a:r>
            <a:r>
              <a:rPr lang="zh-CN" altLang="en-US" sz="2000" dirty="0">
                <a:ea typeface="宋体" panose="02010600030101010101" pitchFamily="2" charset="-122"/>
              </a:rPr>
              <a:t>技术，之后都采用了</a:t>
            </a:r>
            <a:r>
              <a:rPr lang="en-US" altLang="zh-CN" sz="2000" dirty="0">
                <a:ea typeface="宋体" panose="02010600030101010101" pitchFamily="2" charset="-122"/>
              </a:rPr>
              <a:t>CMOS</a:t>
            </a:r>
            <a:r>
              <a:rPr lang="zh-CN" altLang="en-US" sz="2000" dirty="0">
                <a:ea typeface="宋体" panose="02010600030101010101" pitchFamily="2" charset="-122"/>
              </a:rPr>
              <a:t>技术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FA88D36-C75F-484B-A309-8CB6660B76D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571412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3">
            <a:extLst>
              <a:ext uri="{FF2B5EF4-FFF2-40B4-BE49-F238E27FC236}">
                <a16:creationId xmlns:a16="http://schemas.microsoft.com/office/drawing/2014/main" id="{C2E90B24-01E6-8F40-92B6-D9BB8D6924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5BFF0D0-338B-BD48-A80F-01F07B6BC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76D4BFF-037F-6048-9754-01E99FAA03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72709" name="Rectangle 4">
            <a:extLst>
              <a:ext uri="{FF2B5EF4-FFF2-40B4-BE49-F238E27FC236}">
                <a16:creationId xmlns:a16="http://schemas.microsoft.com/office/drawing/2014/main" id="{BB3FD6A5-548B-DD4B-85F8-9DEEF13D7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98038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72710" name="Picture 4" descr="se05F10">
            <a:extLst>
              <a:ext uri="{FF2B5EF4-FFF2-40B4-BE49-F238E27FC236}">
                <a16:creationId xmlns:a16="http://schemas.microsoft.com/office/drawing/2014/main" id="{8E85FAAA-9379-D043-8FC9-CE7D78F32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392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Rectangle 2">
            <a:extLst>
              <a:ext uri="{FF2B5EF4-FFF2-40B4-BE49-F238E27FC236}">
                <a16:creationId xmlns:a16="http://schemas.microsoft.com/office/drawing/2014/main" id="{708C626E-4C52-6E44-9234-F43A09299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810000"/>
            <a:ext cx="8839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500" b="1">
                <a:ea typeface="宋体" panose="02010600030101010101" pitchFamily="2" charset="-122"/>
              </a:rPr>
              <a:t>Figure 5.10: </a:t>
            </a:r>
            <a:r>
              <a:rPr lang="en-US" altLang="zh-CN" sz="1500">
                <a:ea typeface="宋体" panose="02010600030101010101" pitchFamily="2" charset="-122"/>
              </a:rPr>
              <a:t>Cross-section of a CMOS integrated circuit. Note that the PMOS transistor is formed in a separate </a:t>
            </a:r>
            <a:r>
              <a:rPr lang="en-US" altLang="zh-CN" sz="1500" i="1">
                <a:ea typeface="宋体" panose="02010600030101010101" pitchFamily="2" charset="-122"/>
              </a:rPr>
              <a:t>n</a:t>
            </a:r>
            <a:r>
              <a:rPr lang="en-US" altLang="zh-CN" sz="1500">
                <a:ea typeface="宋体" panose="02010600030101010101" pitchFamily="2" charset="-122"/>
              </a:rPr>
              <a:t>-type region, known as an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well. Another arrangement is also possible in which an </a:t>
            </a:r>
            <a:r>
              <a:rPr lang="en-US" altLang="zh-CN" sz="1500" i="1">
                <a:ea typeface="宋体" panose="02010600030101010101" pitchFamily="2" charset="-122"/>
              </a:rPr>
              <a:t>n</a:t>
            </a:r>
            <a:r>
              <a:rPr lang="en-US" altLang="zh-CN" sz="1500">
                <a:ea typeface="宋体" panose="02010600030101010101" pitchFamily="2" charset="-122"/>
              </a:rPr>
              <a:t>-type body is used and the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device is formed in a </a:t>
            </a:r>
            <a:r>
              <a:rPr lang="en-US" altLang="zh-CN" sz="1500" i="1">
                <a:ea typeface="宋体" panose="02010600030101010101" pitchFamily="2" charset="-122"/>
              </a:rPr>
              <a:t>p </a:t>
            </a:r>
            <a:r>
              <a:rPr lang="en-US" altLang="zh-CN" sz="1500">
                <a:ea typeface="宋体" panose="02010600030101010101" pitchFamily="2" charset="-122"/>
              </a:rPr>
              <a:t>well. Not shown are the connections made to the </a:t>
            </a:r>
            <a:r>
              <a:rPr lang="en-US" altLang="zh-CN" sz="1500" i="1">
                <a:ea typeface="宋体" panose="02010600030101010101" pitchFamily="2" charset="-122"/>
              </a:rPr>
              <a:t>p</a:t>
            </a:r>
            <a:r>
              <a:rPr lang="en-US" altLang="zh-CN" sz="1500">
                <a:ea typeface="宋体" panose="02010600030101010101" pitchFamily="2" charset="-122"/>
              </a:rPr>
              <a:t>-type body and to the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well; the latter functions as the body terminal for the </a:t>
            </a:r>
            <a:r>
              <a:rPr lang="en-US" altLang="zh-CN" sz="1500" i="1">
                <a:ea typeface="宋体" panose="02010600030101010101" pitchFamily="2" charset="-122"/>
              </a:rPr>
              <a:t>p</a:t>
            </a:r>
            <a:r>
              <a:rPr lang="en-US" altLang="zh-CN" sz="1500">
                <a:ea typeface="宋体" panose="02010600030101010101" pitchFamily="2" charset="-122"/>
              </a:rPr>
              <a:t>-channel device.</a:t>
            </a:r>
          </a:p>
        </p:txBody>
      </p:sp>
      <p:sp>
        <p:nvSpPr>
          <p:cNvPr id="72712" name="Line 11">
            <a:extLst>
              <a:ext uri="{FF2B5EF4-FFF2-40B4-BE49-F238E27FC236}">
                <a16:creationId xmlns:a16="http://schemas.microsoft.com/office/drawing/2014/main" id="{48AB2773-5C2D-E34A-8CDD-98EE867816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3581400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13" name="Line 12">
            <a:extLst>
              <a:ext uri="{FF2B5EF4-FFF2-40B4-BE49-F238E27FC236}">
                <a16:creationId xmlns:a16="http://schemas.microsoft.com/office/drawing/2014/main" id="{1E074DE4-CD4E-994F-A512-80903AB958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48200" y="2209800"/>
            <a:ext cx="0" cy="3733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14" name="Line 13">
            <a:extLst>
              <a:ext uri="{FF2B5EF4-FFF2-40B4-BE49-F238E27FC236}">
                <a16:creationId xmlns:a16="http://schemas.microsoft.com/office/drawing/2014/main" id="{8C05EAC7-32C6-6D44-93AD-88B69A4FBE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2590800"/>
            <a:ext cx="0" cy="2438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15" name="Text Box 8">
            <a:extLst>
              <a:ext uri="{FF2B5EF4-FFF2-40B4-BE49-F238E27FC236}">
                <a16:creationId xmlns:a16="http://schemas.microsoft.com/office/drawing/2014/main" id="{CA2FA536-9F3D-BD4A-843F-F72710B64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53000"/>
            <a:ext cx="3429000" cy="15525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-type semiconductor provides the MOS body (and allows generation of n-channel)</a:t>
            </a:r>
          </a:p>
        </p:txBody>
      </p:sp>
      <p:sp>
        <p:nvSpPr>
          <p:cNvPr id="72716" name="Text Box 9">
            <a:extLst>
              <a:ext uri="{FF2B5EF4-FFF2-40B4-BE49-F238E27FC236}">
                <a16:creationId xmlns:a16="http://schemas.microsoft.com/office/drawing/2014/main" id="{7F5C2587-4B16-224E-81A7-B8144BE01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816475"/>
            <a:ext cx="34290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-well is added to allow generation of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-channel</a:t>
            </a:r>
          </a:p>
        </p:txBody>
      </p:sp>
      <p:sp>
        <p:nvSpPr>
          <p:cNvPr id="72717" name="Text Box 10">
            <a:extLst>
              <a:ext uri="{FF2B5EF4-FFF2-40B4-BE49-F238E27FC236}">
                <a16:creationId xmlns:a16="http://schemas.microsoft.com/office/drawing/2014/main" id="{94641689-FE00-FD44-A2DF-410A6DC35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867400"/>
            <a:ext cx="34290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SiO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is used to isolate NMOS from PMOS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2F016B3C-353D-5640-8F0B-B9ABD31C581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9600583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>
            <a:extLst>
              <a:ext uri="{FF2B5EF4-FFF2-40B4-BE49-F238E27FC236}">
                <a16:creationId xmlns:a16="http://schemas.microsoft.com/office/drawing/2014/main" id="{DA3B9DB8-AAFE-6043-A2CD-A8EAFC2676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衬底效应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72E9BE20-91FB-5949-A2CB-4832FC6EA04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5626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NMOS</a:t>
            </a:r>
            <a:r>
              <a:rPr lang="zh-CN" altLang="en-US" dirty="0">
                <a:ea typeface="宋体" panose="02010600030101010101" pitchFamily="2" charset="-122"/>
              </a:rPr>
              <a:t>，当源极电压大于零时，因衬底始终接地，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SB</a:t>
            </a:r>
            <a:r>
              <a:rPr lang="zh-CN" altLang="en-US" dirty="0">
                <a:ea typeface="宋体" panose="02010600030101010101" pitchFamily="2" charset="-122"/>
              </a:rPr>
              <a:t>会对</a:t>
            </a:r>
            <a:r>
              <a:rPr lang="en-US" altLang="zh-CN" dirty="0">
                <a:ea typeface="宋体" panose="02010600030101010101" pitchFamily="2" charset="-122"/>
              </a:rPr>
              <a:t>MOSFET</a:t>
            </a:r>
            <a:r>
              <a:rPr lang="zh-CN" altLang="en-US" dirty="0">
                <a:ea typeface="宋体" panose="02010600030101010101" pitchFamily="2" charset="-122"/>
              </a:rPr>
              <a:t>的阈值电压产生影响，称之为衬底效应（</a:t>
            </a:r>
            <a:r>
              <a:rPr lang="en-US" altLang="zh-CN" dirty="0">
                <a:ea typeface="宋体" panose="02010600030101010101" pitchFamily="2" charset="-122"/>
              </a:rPr>
              <a:t>Body Effect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74757" name="Group 11">
            <a:extLst>
              <a:ext uri="{FF2B5EF4-FFF2-40B4-BE49-F238E27FC236}">
                <a16:creationId xmlns:a16="http://schemas.microsoft.com/office/drawing/2014/main" id="{094806BF-F21B-DD48-B22D-F8C5BCA9C758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4267200"/>
            <a:ext cx="6553200" cy="762000"/>
            <a:chOff x="1392" y="2256"/>
            <a:chExt cx="2880" cy="384"/>
          </a:xfrm>
        </p:grpSpPr>
        <p:sp>
          <p:nvSpPr>
            <p:cNvPr id="459784" name="AutoShape 8">
              <a:extLst>
                <a:ext uri="{FF2B5EF4-FFF2-40B4-BE49-F238E27FC236}">
                  <a16:creationId xmlns:a16="http://schemas.microsoft.com/office/drawing/2014/main" id="{9340FBEC-53AB-0E43-A570-F8467980C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256"/>
              <a:ext cx="2880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4760" name="Object 6">
              <a:extLst>
                <a:ext uri="{FF2B5EF4-FFF2-40B4-BE49-F238E27FC236}">
                  <a16:creationId xmlns:a16="http://schemas.microsoft.com/office/drawing/2014/main" id="{F0D7FD3A-A1DC-6347-BF77-F1EA658A5CA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88" y="2304"/>
            <a:ext cx="2640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96253300" imgH="9652000" progId="Equation.3">
                    <p:embed/>
                  </p:oleObj>
                </mc:Choice>
                <mc:Fallback>
                  <p:oleObj name="Equation" r:id="rId2" imgW="96253300" imgH="9652000" progId="Equation.3">
                    <p:embed/>
                    <p:pic>
                      <p:nvPicPr>
                        <p:cNvPr id="74760" name="Object 6">
                          <a:extLst>
                            <a:ext uri="{FF2B5EF4-FFF2-40B4-BE49-F238E27FC236}">
                              <a16:creationId xmlns:a16="http://schemas.microsoft.com/office/drawing/2014/main" id="{F0D7FD3A-A1DC-6347-BF77-F1EA658A5CA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2304"/>
                          <a:ext cx="2640" cy="2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59786" name="Picture 10">
            <a:extLst>
              <a:ext uri="{FF2B5EF4-FFF2-40B4-BE49-F238E27FC236}">
                <a16:creationId xmlns:a16="http://schemas.microsoft.com/office/drawing/2014/main" id="{4B0700F7-48A3-8B44-96BD-F52996CA0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371600"/>
            <a:ext cx="86201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3F00845-7A04-8B40-95D0-FF93DF02C2BC}"/>
              </a:ext>
            </a:extLst>
          </p:cNvPr>
          <p:cNvSpPr txBox="1"/>
          <p:nvPr/>
        </p:nvSpPr>
        <p:spPr>
          <a:xfrm>
            <a:off x="1295400" y="38100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了解就可以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AC9AD455-1457-0B4F-8E8F-9DB1A2F08D7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79736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标题 1">
            <a:extLst>
              <a:ext uri="{FF2B5EF4-FFF2-40B4-BE49-F238E27FC236}">
                <a16:creationId xmlns:a16="http://schemas.microsoft.com/office/drawing/2014/main" id="{3515C7EC-102C-F842-AC18-2EDCD551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MOSFET</a:t>
            </a:r>
            <a:r>
              <a:rPr lang="zh-CN" altLang="en-US">
                <a:ea typeface="宋体" panose="02010600030101010101" pitchFamily="2" charset="-122"/>
              </a:rPr>
              <a:t>的种类</a:t>
            </a:r>
          </a:p>
        </p:txBody>
      </p:sp>
      <p:pic>
        <p:nvPicPr>
          <p:cNvPr id="75780" name="图片 7">
            <a:extLst>
              <a:ext uri="{FF2B5EF4-FFF2-40B4-BE49-F238E27FC236}">
                <a16:creationId xmlns:a16="http://schemas.microsoft.com/office/drawing/2014/main" id="{CF0F0B4E-7261-B246-A392-69CE94951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1290638"/>
            <a:ext cx="661352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矩形 2">
            <a:extLst>
              <a:ext uri="{FF2B5EF4-FFF2-40B4-BE49-F238E27FC236}">
                <a16:creationId xmlns:a16="http://schemas.microsoft.com/office/drawing/2014/main" id="{83CE1651-4C31-F542-BC12-C6D68D34D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138" y="1905000"/>
            <a:ext cx="906462" cy="533400"/>
          </a:xfrm>
          <a:prstGeom prst="rect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75782" name="文本框 3">
            <a:extLst>
              <a:ext uri="{FF2B5EF4-FFF2-40B4-BE49-F238E27FC236}">
                <a16:creationId xmlns:a16="http://schemas.microsoft.com/office/drawing/2014/main" id="{0B1E14A7-5B36-F048-8E5B-F5673D2F8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3" y="1971675"/>
            <a:ext cx="1211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3333FF"/>
                </a:solidFill>
                <a:ea typeface="宋体" panose="02010600030101010101" pitchFamily="2" charset="-122"/>
              </a:rPr>
              <a:t>重点理解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F26BB5D-A267-F343-B073-96DA5D353987}"/>
              </a:ext>
            </a:extLst>
          </p:cNvPr>
          <p:cNvSpPr txBox="1"/>
          <p:nvPr/>
        </p:nvSpPr>
        <p:spPr>
          <a:xfrm>
            <a:off x="453013" y="6312486"/>
            <a:ext cx="2782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耗尽型</a:t>
            </a:r>
            <a:r>
              <a:rPr kumimoji="1" lang="zh-CN" altLang="en-US" dirty="0"/>
              <a:t>：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GS</a:t>
            </a:r>
            <a:r>
              <a:rPr kumimoji="1" lang="en-US" altLang="zh-CN" dirty="0"/>
              <a:t>=0</a:t>
            </a:r>
            <a:r>
              <a:rPr kumimoji="1" lang="zh-CN" altLang="en-US" dirty="0"/>
              <a:t> 时已具有沟道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CACF3A76-994E-8E49-93CB-1FDD3E35577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110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BFB48AD-0A77-DF4C-8965-5F1DC56A4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7" y="0"/>
            <a:ext cx="9045146" cy="685800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844E69FF-24E0-E846-9FA3-ACEC8A85931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20792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>
            <a:extLst>
              <a:ext uri="{FF2B5EF4-FFF2-40B4-BE49-F238E27FC236}">
                <a16:creationId xmlns:a16="http://schemas.microsoft.com/office/drawing/2014/main" id="{44B678EE-C1BB-AC41-BE19-519E81C002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Quick Recap!</a:t>
            </a:r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67F5E4BD-7B46-0F43-B3AE-44933FA9B38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35052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equation used to define </a:t>
            </a:r>
            <a:r>
              <a:rPr lang="en-US" altLang="zh-CN" sz="2800" i="1" dirty="0" err="1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depends on relationship btw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sz="2800" dirty="0">
                <a:ea typeface="宋体" panose="02010600030101010101" pitchFamily="2" charset="-122"/>
              </a:rPr>
              <a:t> and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OV</a:t>
            </a:r>
            <a:r>
              <a:rPr lang="en-US" altLang="zh-CN" sz="2800" i="1" dirty="0">
                <a:ea typeface="宋体" panose="02010600030101010101" pitchFamily="2" charset="-122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sz="2800" i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&lt;&lt;</a:t>
            </a:r>
            <a:r>
              <a:rPr lang="en-US" altLang="zh-CN" sz="2800" i="1" dirty="0">
                <a:ea typeface="宋体" panose="02010600030101010101" pitchFamily="2" charset="-122"/>
              </a:rPr>
              <a:t>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OV</a:t>
            </a:r>
            <a:endParaRPr lang="en-US" altLang="zh-CN" sz="2800" i="1" baseline="-250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sz="2800" i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&lt;</a:t>
            </a:r>
            <a:r>
              <a:rPr lang="en-US" altLang="zh-CN" sz="2800" i="1" dirty="0">
                <a:ea typeface="宋体" panose="02010600030101010101" pitchFamily="2" charset="-122"/>
              </a:rPr>
              <a:t>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OV</a:t>
            </a:r>
            <a:endParaRPr lang="en-US" altLang="zh-CN" sz="2800" i="1" baseline="-250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&gt;=</a:t>
            </a:r>
            <a:r>
              <a:rPr lang="en-US" altLang="zh-CN" sz="2800" i="1" dirty="0">
                <a:ea typeface="宋体" panose="02010600030101010101" pitchFamily="2" charset="-122"/>
              </a:rPr>
              <a:t>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OV</a:t>
            </a:r>
            <a:endParaRPr lang="en-US" altLang="zh-CN" sz="2800" i="1" baseline="-250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sz="2800" i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&gt;&gt;</a:t>
            </a:r>
            <a:r>
              <a:rPr lang="en-US" altLang="zh-CN" sz="2800" i="1" dirty="0">
                <a:ea typeface="宋体" panose="02010600030101010101" pitchFamily="2" charset="-122"/>
              </a:rPr>
              <a:t>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OV</a:t>
            </a:r>
            <a:endParaRPr lang="en-US" altLang="zh-CN" sz="2800" i="1" baseline="-25000" dirty="0">
              <a:ea typeface="宋体" panose="02010600030101010101" pitchFamily="2" charset="-122"/>
            </a:endParaRPr>
          </a:p>
        </p:txBody>
      </p:sp>
      <p:graphicFrame>
        <p:nvGraphicFramePr>
          <p:cNvPr id="76805" name="Object 6">
            <a:extLst>
              <a:ext uri="{FF2B5EF4-FFF2-40B4-BE49-F238E27FC236}">
                <a16:creationId xmlns:a16="http://schemas.microsoft.com/office/drawing/2014/main" id="{B1F6543C-D368-0D4A-9579-8FF903467F19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4027488" y="2058988"/>
          <a:ext cx="4964112" cy="42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2082700" imgH="44767500" progId="Equation.DSMT4">
                  <p:embed/>
                </p:oleObj>
              </mc:Choice>
              <mc:Fallback>
                <p:oleObj name="Equation" r:id="rId2" imgW="52082700" imgH="44767500" progId="Equation.DSMT4">
                  <p:embed/>
                  <p:pic>
                    <p:nvPicPr>
                      <p:cNvPr id="76805" name="Object 6">
                        <a:extLst>
                          <a:ext uri="{FF2B5EF4-FFF2-40B4-BE49-F238E27FC236}">
                            <a16:creationId xmlns:a16="http://schemas.microsoft.com/office/drawing/2014/main" id="{B1F6543C-D368-0D4A-9579-8FF903467F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88" y="2058988"/>
                        <a:ext cx="4964112" cy="42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6" name="Line 8">
            <a:extLst>
              <a:ext uri="{FF2B5EF4-FFF2-40B4-BE49-F238E27FC236}">
                <a16:creationId xmlns:a16="http://schemas.microsoft.com/office/drawing/2014/main" id="{0B3F4EC9-FF76-2F40-83F5-2456007893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38400" y="2971800"/>
            <a:ext cx="1524000" cy="914400"/>
          </a:xfrm>
          <a:prstGeom prst="line">
            <a:avLst/>
          </a:prstGeom>
          <a:noFill/>
          <a:ln w="3175">
            <a:solidFill>
              <a:srgbClr val="DDDDD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305" name="Line 9">
            <a:extLst>
              <a:ext uri="{FF2B5EF4-FFF2-40B4-BE49-F238E27FC236}">
                <a16:creationId xmlns:a16="http://schemas.microsoft.com/office/drawing/2014/main" id="{EBDDB9D2-62BB-1C4A-B45B-047B9A993C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38400" y="2971800"/>
            <a:ext cx="1524000" cy="9144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08" name="Line 10">
            <a:extLst>
              <a:ext uri="{FF2B5EF4-FFF2-40B4-BE49-F238E27FC236}">
                <a16:creationId xmlns:a16="http://schemas.microsoft.com/office/drawing/2014/main" id="{65A9158D-2F8E-0843-A9D2-11B681EE0B9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86000" y="4419600"/>
            <a:ext cx="1676400" cy="0"/>
          </a:xfrm>
          <a:prstGeom prst="line">
            <a:avLst/>
          </a:prstGeom>
          <a:noFill/>
          <a:ln w="3175">
            <a:solidFill>
              <a:srgbClr val="DDDDD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307" name="Line 11">
            <a:extLst>
              <a:ext uri="{FF2B5EF4-FFF2-40B4-BE49-F238E27FC236}">
                <a16:creationId xmlns:a16="http://schemas.microsoft.com/office/drawing/2014/main" id="{05F0A5BB-C4B4-7247-B171-AB30F48617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86000" y="4419600"/>
            <a:ext cx="16764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0" name="Line 12">
            <a:extLst>
              <a:ext uri="{FF2B5EF4-FFF2-40B4-BE49-F238E27FC236}">
                <a16:creationId xmlns:a16="http://schemas.microsoft.com/office/drawing/2014/main" id="{F721B0E2-C70D-0D45-8D91-1BA16EC5CCB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4876800"/>
            <a:ext cx="1524000" cy="304800"/>
          </a:xfrm>
          <a:prstGeom prst="line">
            <a:avLst/>
          </a:prstGeom>
          <a:noFill/>
          <a:ln w="3175">
            <a:solidFill>
              <a:srgbClr val="DDDDD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309" name="Line 13">
            <a:extLst>
              <a:ext uri="{FF2B5EF4-FFF2-40B4-BE49-F238E27FC236}">
                <a16:creationId xmlns:a16="http://schemas.microsoft.com/office/drawing/2014/main" id="{978FCF78-F145-3340-B847-5025D4AED3C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4876800"/>
            <a:ext cx="1524000" cy="3048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2" name="Line 14">
            <a:extLst>
              <a:ext uri="{FF2B5EF4-FFF2-40B4-BE49-F238E27FC236}">
                <a16:creationId xmlns:a16="http://schemas.microsoft.com/office/drawing/2014/main" id="{6238D3B7-4B2B-594E-8818-EBD76A57F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334000"/>
            <a:ext cx="1524000" cy="457200"/>
          </a:xfrm>
          <a:prstGeom prst="line">
            <a:avLst/>
          </a:prstGeom>
          <a:noFill/>
          <a:ln w="3175">
            <a:solidFill>
              <a:srgbClr val="DDDDD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311" name="Line 15">
            <a:extLst>
              <a:ext uri="{FF2B5EF4-FFF2-40B4-BE49-F238E27FC236}">
                <a16:creationId xmlns:a16="http://schemas.microsoft.com/office/drawing/2014/main" id="{455BC21A-A374-8448-AF55-1E618C05346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334000"/>
            <a:ext cx="1524000" cy="457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4" name="矩形 1">
            <a:extLst>
              <a:ext uri="{FF2B5EF4-FFF2-40B4-BE49-F238E27FC236}">
                <a16:creationId xmlns:a16="http://schemas.microsoft.com/office/drawing/2014/main" id="{6467714E-4C6B-E741-9371-12C598FBE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876800"/>
            <a:ext cx="2286000" cy="685800"/>
          </a:xfrm>
          <a:prstGeom prst="rect">
            <a:avLst/>
          </a:prstGeom>
          <a:noFill/>
          <a:ln w="28575" algn="ctr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01572F1-3FE0-E449-ADA9-D03CAFD3CCD4}"/>
              </a:ext>
            </a:extLst>
          </p:cNvPr>
          <p:cNvSpPr txBox="1"/>
          <p:nvPr/>
        </p:nvSpPr>
        <p:spPr>
          <a:xfrm>
            <a:off x="7754938" y="4875213"/>
            <a:ext cx="146685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（饱和区）</a:t>
            </a:r>
            <a:endParaRPr lang="en-US" altLang="zh-CN" sz="20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最重要！</a:t>
            </a: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AD74C4D6-4CAB-ED4A-9FD6-4EE24B9CF3F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79621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335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3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1335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3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0"/>
                                        <p:tgtEl>
                                          <p:spTgt spid="1335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3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1335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3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oter Placeholder 4">
            <a:extLst>
              <a:ext uri="{FF2B5EF4-FFF2-40B4-BE49-F238E27FC236}">
                <a16:creationId xmlns:a16="http://schemas.microsoft.com/office/drawing/2014/main" id="{05CB83AC-16B3-2A4A-AD21-C01E8839A7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7827" name="Rectangle 20">
            <a:extLst>
              <a:ext uri="{FF2B5EF4-FFF2-40B4-BE49-F238E27FC236}">
                <a16:creationId xmlns:a16="http://schemas.microsoft.com/office/drawing/2014/main" id="{7D9EEDC7-DDE4-914B-9506-FD81FE533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D47D504C-6AF1-7C4E-B08A-B1AD0884B2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4572000" cy="1295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sz="2400" b="0" dirty="0">
                <a:ea typeface="宋体" panose="02010600030101010101" pitchFamily="2" charset="-122"/>
              </a:rPr>
              <a:t>5.2.</a:t>
            </a:r>
            <a:r>
              <a:rPr lang="en-US" altLang="zh-CN" sz="2400" dirty="0">
                <a:ea typeface="宋体" panose="02010600030101010101" pitchFamily="2" charset="-122"/>
              </a:rPr>
              <a:t> Current-Voltage Characteristics</a:t>
            </a:r>
            <a:br>
              <a:rPr lang="en-US" altLang="zh-CN" sz="2400" dirty="0">
                <a:ea typeface="宋体" panose="02010600030101010101" pitchFamily="2" charset="-122"/>
              </a:rPr>
            </a:br>
            <a:r>
              <a:rPr lang="zh-CN" altLang="en-US" sz="2400" dirty="0">
                <a:ea typeface="宋体" panose="02010600030101010101" pitchFamily="2" charset="-122"/>
              </a:rPr>
              <a:t>伏安特性，</a:t>
            </a:r>
            <a:r>
              <a:rPr lang="zh-CN" altLang="en-US" sz="2400" dirty="0">
                <a:solidFill>
                  <a:srgbClr val="C00000"/>
                </a:solidFill>
                <a:ea typeface="宋体" panose="02010600030101010101" pitchFamily="2" charset="-122"/>
              </a:rPr>
              <a:t>电流电压约束关系</a:t>
            </a:r>
            <a:endParaRPr lang="en-US" altLang="zh-CN" sz="2400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sp>
        <p:nvSpPr>
          <p:cNvPr id="77829" name="Rectangle 4">
            <a:extLst>
              <a:ext uri="{FF2B5EF4-FFF2-40B4-BE49-F238E27FC236}">
                <a16:creationId xmlns:a16="http://schemas.microsoft.com/office/drawing/2014/main" id="{1736DA85-C130-4141-8722-5A52EE3C043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4648200" cy="3429000"/>
          </a:xfrm>
        </p:spPr>
        <p:txBody>
          <a:bodyPr/>
          <a:lstStyle/>
          <a:p>
            <a:pPr eaLnBrk="1" hangingPunct="1"/>
            <a:r>
              <a:rPr lang="en-US" altLang="zh-CN" sz="2400">
                <a:ea typeface="宋体" panose="02010600030101010101" pitchFamily="2" charset="-122"/>
              </a:rPr>
              <a:t>Figure 5.11. shows an </a:t>
            </a:r>
            <a:r>
              <a:rPr lang="en-US" altLang="zh-CN" sz="2400" i="1">
                <a:ea typeface="宋体" panose="02010600030101010101" pitchFamily="2" charset="-122"/>
              </a:rPr>
              <a:t>n</a:t>
            </a:r>
            <a:r>
              <a:rPr lang="en-US" altLang="zh-CN" sz="2400">
                <a:ea typeface="宋体" panose="02010600030101010101" pitchFamily="2" charset="-122"/>
              </a:rPr>
              <a:t>-channel enhancement MOSFET. </a:t>
            </a:r>
            <a:r>
              <a:rPr lang="en-US" altLang="zh-CN" sz="2400">
                <a:solidFill>
                  <a:srgbClr val="3333FF"/>
                </a:solidFill>
                <a:ea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3333FF"/>
                </a:solidFill>
                <a:ea typeface="宋体" panose="02010600030101010101" pitchFamily="2" charset="-122"/>
              </a:rPr>
              <a:t>沟道增强型</a:t>
            </a:r>
            <a:r>
              <a:rPr lang="en-US" altLang="zh-CN" sz="2400">
                <a:solidFill>
                  <a:srgbClr val="3333FF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400">
                <a:solidFill>
                  <a:srgbClr val="3333FF"/>
                </a:solidFill>
                <a:ea typeface="宋体" panose="02010600030101010101" pitchFamily="2" charset="-122"/>
              </a:rPr>
              <a:t>的电路符号</a:t>
            </a:r>
            <a:endParaRPr lang="en-US" altLang="zh-CN" sz="24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400">
                <a:ea typeface="宋体" panose="02010600030101010101" pitchFamily="2" charset="-122"/>
              </a:rPr>
              <a:t>There are </a:t>
            </a:r>
            <a:r>
              <a:rPr lang="en-US" altLang="zh-CN" sz="2400">
                <a:solidFill>
                  <a:srgbClr val="FF0000"/>
                </a:solidFill>
                <a:ea typeface="宋体" panose="02010600030101010101" pitchFamily="2" charset="-122"/>
              </a:rPr>
              <a:t>four terminals:</a:t>
            </a: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drain (D), gate (G), body (B), and source (S).</a:t>
            </a:r>
          </a:p>
          <a:p>
            <a:pPr eaLnBrk="1" hangingPunct="1"/>
            <a:r>
              <a:rPr lang="en-US" altLang="zh-CN" sz="2400">
                <a:ea typeface="宋体" panose="02010600030101010101" pitchFamily="2" charset="-122"/>
              </a:rPr>
              <a:t>Although, it is </a:t>
            </a:r>
            <a:r>
              <a:rPr lang="en-US" altLang="zh-CN" sz="2400">
                <a:solidFill>
                  <a:srgbClr val="FF0000"/>
                </a:solidFill>
                <a:ea typeface="宋体" panose="02010600030101010101" pitchFamily="2" charset="-122"/>
              </a:rPr>
              <a:t>assumed that body and source are connected.</a:t>
            </a:r>
            <a:endParaRPr lang="en-US" altLang="zh-CN" sz="2400">
              <a:ea typeface="宋体" panose="02010600030101010101" pitchFamily="2" charset="-122"/>
            </a:endParaRPr>
          </a:p>
        </p:txBody>
      </p:sp>
      <p:pic>
        <p:nvPicPr>
          <p:cNvPr id="77830" name="Picture 4" descr="se05F11">
            <a:extLst>
              <a:ext uri="{FF2B5EF4-FFF2-40B4-BE49-F238E27FC236}">
                <a16:creationId xmlns:a16="http://schemas.microsoft.com/office/drawing/2014/main" id="{39AA280C-7886-EE41-AE88-AC3FA4316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38" y="461963"/>
            <a:ext cx="4030662" cy="502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Rectangle 2">
            <a:extLst>
              <a:ext uri="{FF2B5EF4-FFF2-40B4-BE49-F238E27FC236}">
                <a16:creationId xmlns:a16="http://schemas.microsoft.com/office/drawing/2014/main" id="{86A5C676-64B2-A74D-9D54-5BAE9467D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699125"/>
            <a:ext cx="8763000" cy="1006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500" b="1">
                <a:ea typeface="宋体" panose="02010600030101010101" pitchFamily="2" charset="-122"/>
              </a:rPr>
              <a:t>Figure 5.11 (a): </a:t>
            </a:r>
            <a:r>
              <a:rPr lang="en-US" altLang="zh-CN" sz="1500">
                <a:ea typeface="宋体" panose="02010600030101010101" pitchFamily="2" charset="-122"/>
              </a:rPr>
              <a:t>Circuit symbol for the </a:t>
            </a:r>
            <a:r>
              <a:rPr lang="en-US" altLang="zh-CN" sz="1500" i="1">
                <a:ea typeface="宋体" panose="02010600030101010101" pitchFamily="2" charset="-122"/>
              </a:rPr>
              <a:t>n</a:t>
            </a:r>
            <a:r>
              <a:rPr lang="en-US" altLang="zh-CN" sz="1500">
                <a:ea typeface="宋体" panose="02010600030101010101" pitchFamily="2" charset="-122"/>
              </a:rPr>
              <a:t>-channel enhancement-type MOSFET. </a:t>
            </a:r>
            <a:r>
              <a:rPr lang="en-US" altLang="zh-CN" sz="1500" b="1">
                <a:ea typeface="宋体" panose="02010600030101010101" pitchFamily="2" charset="-122"/>
              </a:rPr>
              <a:t>(b) </a:t>
            </a:r>
            <a:r>
              <a:rPr lang="en-US" altLang="zh-CN" sz="1500">
                <a:ea typeface="宋体" panose="02010600030101010101" pitchFamily="2" charset="-122"/>
              </a:rPr>
              <a:t>Modified circuit symbol with an arrowhead on the source terminal to distinguish it from the drain and to indicate device polarity (i.e.,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channel). </a:t>
            </a:r>
            <a:r>
              <a:rPr lang="en-US" altLang="zh-CN" sz="1500" b="1">
                <a:ea typeface="宋体" panose="02010600030101010101" pitchFamily="2" charset="-122"/>
              </a:rPr>
              <a:t>(c) </a:t>
            </a:r>
            <a:r>
              <a:rPr lang="en-US" altLang="zh-CN" sz="1500">
                <a:ea typeface="宋体" panose="02010600030101010101" pitchFamily="2" charset="-122"/>
              </a:rPr>
              <a:t>Simplified circuit symbol to be used when the source is connected to the body or when the effect of the body on device operation is unimportant.</a:t>
            </a:r>
          </a:p>
        </p:txBody>
      </p:sp>
      <p:sp>
        <p:nvSpPr>
          <p:cNvPr id="1290261" name="Freeform 21">
            <a:extLst>
              <a:ext uri="{FF2B5EF4-FFF2-40B4-BE49-F238E27FC236}">
                <a16:creationId xmlns:a16="http://schemas.microsoft.com/office/drawing/2014/main" id="{15CAF4D4-CCE3-C344-9CA2-FF112F3BC18D}"/>
              </a:ext>
            </a:extLst>
          </p:cNvPr>
          <p:cNvSpPr>
            <a:spLocks/>
          </p:cNvSpPr>
          <p:nvPr/>
        </p:nvSpPr>
        <p:spPr bwMode="auto">
          <a:xfrm>
            <a:off x="6553200" y="4114800"/>
            <a:ext cx="762000" cy="762000"/>
          </a:xfrm>
          <a:custGeom>
            <a:avLst/>
            <a:gdLst>
              <a:gd name="T0" fmla="*/ 0 w 480"/>
              <a:gd name="T1" fmla="*/ 0 h 480"/>
              <a:gd name="T2" fmla="*/ 2147483646 w 480"/>
              <a:gd name="T3" fmla="*/ 0 h 480"/>
              <a:gd name="T4" fmla="*/ 2147483646 w 480"/>
              <a:gd name="T5" fmla="*/ 2147483646 h 480"/>
              <a:gd name="T6" fmla="*/ 2147483646 w 480"/>
              <a:gd name="T7" fmla="*/ 2147483646 h 4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80" h="480">
                <a:moveTo>
                  <a:pt x="0" y="0"/>
                </a:moveTo>
                <a:lnTo>
                  <a:pt x="480" y="0"/>
                </a:lnTo>
                <a:lnTo>
                  <a:pt x="480" y="480"/>
                </a:lnTo>
                <a:lnTo>
                  <a:pt x="288" y="48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262" name="Oval 22">
            <a:extLst>
              <a:ext uri="{FF2B5EF4-FFF2-40B4-BE49-F238E27FC236}">
                <a16:creationId xmlns:a16="http://schemas.microsoft.com/office/drawing/2014/main" id="{6939EC75-DC6B-864D-A37D-2BDC68377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800600"/>
            <a:ext cx="146050" cy="146050"/>
          </a:xfrm>
          <a:prstGeom prst="ellipse">
            <a:avLst/>
          </a:prstGeom>
          <a:solidFill>
            <a:schemeClr val="bg1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76C5C3B2-1D34-6940-872B-34F6EEF2D69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983198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290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9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1290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9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编号占位符 5">
            <a:extLst>
              <a:ext uri="{FF2B5EF4-FFF2-40B4-BE49-F238E27FC236}">
                <a16:creationId xmlns:a16="http://schemas.microsoft.com/office/drawing/2014/main" id="{4CA5896A-D7F9-6144-BD7F-821AB083C2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0E33D5D-86CE-AC4C-8468-A72BCD982E79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B472F945-DC6E-9B4B-BD4C-85F6CA5A5C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不同的工作区域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51594" name="Picture 10">
            <a:extLst>
              <a:ext uri="{FF2B5EF4-FFF2-40B4-BE49-F238E27FC236}">
                <a16:creationId xmlns:a16="http://schemas.microsoft.com/office/drawing/2014/main" id="{1EB3B86B-BCBA-3845-B5A0-DF8641ABD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7543800" cy="370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3253" name="文本框 1">
            <a:extLst>
              <a:ext uri="{FF2B5EF4-FFF2-40B4-BE49-F238E27FC236}">
                <a16:creationId xmlns:a16="http://schemas.microsoft.com/office/drawing/2014/main" id="{BA9C4F05-F195-C24E-BF37-9A7346D3A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524000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饱和区</a:t>
            </a:r>
          </a:p>
        </p:txBody>
      </p:sp>
      <p:sp>
        <p:nvSpPr>
          <p:cNvPr id="53254" name="文本框 6">
            <a:extLst>
              <a:ext uri="{FF2B5EF4-FFF2-40B4-BE49-F238E27FC236}">
                <a16:creationId xmlns:a16="http://schemas.microsoft.com/office/drawing/2014/main" id="{D9118C6B-5F68-F64A-BEFC-5DC64B165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263" y="1524000"/>
            <a:ext cx="120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非饱和区</a:t>
            </a:r>
          </a:p>
        </p:txBody>
      </p:sp>
      <p:pic>
        <p:nvPicPr>
          <p:cNvPr id="53255" name="图片 1">
            <a:extLst>
              <a:ext uri="{FF2B5EF4-FFF2-40B4-BE49-F238E27FC236}">
                <a16:creationId xmlns:a16="http://schemas.microsoft.com/office/drawing/2014/main" id="{FDB6F53A-BCD2-2746-908E-631476C74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3743325"/>
            <a:ext cx="3619500" cy="609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256" name="直接箭头连接符 2">
            <a:extLst>
              <a:ext uri="{FF2B5EF4-FFF2-40B4-BE49-F238E27FC236}">
                <a16:creationId xmlns:a16="http://schemas.microsoft.com/office/drawing/2014/main" id="{AD51B03F-7CC1-C743-8FDE-5D07D4DC5A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022725" y="3810000"/>
            <a:ext cx="930275" cy="23812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53257" name="Object 8">
            <a:extLst>
              <a:ext uri="{FF2B5EF4-FFF2-40B4-BE49-F238E27FC236}">
                <a16:creationId xmlns:a16="http://schemas.microsoft.com/office/drawing/2014/main" id="{34E2977E-8783-8941-8BE6-945D6EB523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250" y="5064125"/>
          <a:ext cx="3706813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835300" imgH="25450800" progId="Equation.DSMT4">
                  <p:embed/>
                </p:oleObj>
              </mc:Choice>
              <mc:Fallback>
                <p:oleObj name="Equation" r:id="rId4" imgW="53835300" imgH="25450800" progId="Equation.DSMT4">
                  <p:embed/>
                  <p:pic>
                    <p:nvPicPr>
                      <p:cNvPr id="53257" name="Object 8">
                        <a:extLst>
                          <a:ext uri="{FF2B5EF4-FFF2-40B4-BE49-F238E27FC236}">
                            <a16:creationId xmlns:a16="http://schemas.microsoft.com/office/drawing/2014/main" id="{34E2977E-8783-8941-8BE6-945D6EB523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5064125"/>
                        <a:ext cx="3706813" cy="1752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33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3258" name="直接箭头连接符 6">
            <a:extLst>
              <a:ext uri="{FF2B5EF4-FFF2-40B4-BE49-F238E27FC236}">
                <a16:creationId xmlns:a16="http://schemas.microsoft.com/office/drawing/2014/main" id="{52AA8D69-083C-9544-8DF5-74DB10F3096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657600" y="4716463"/>
            <a:ext cx="730250" cy="347662"/>
          </a:xfrm>
          <a:prstGeom prst="straightConnector1">
            <a:avLst/>
          </a:prstGeom>
          <a:noFill/>
          <a:ln w="9525" algn="ctr">
            <a:solidFill>
              <a:srgbClr val="33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259" name="矩形 12">
            <a:extLst>
              <a:ext uri="{FF2B5EF4-FFF2-40B4-BE49-F238E27FC236}">
                <a16:creationId xmlns:a16="http://schemas.microsoft.com/office/drawing/2014/main" id="{70D31EC3-6357-5547-87C3-E238DAFE7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667000"/>
            <a:ext cx="3657600" cy="1014413"/>
          </a:xfrm>
          <a:prstGeom prst="rect">
            <a:avLst/>
          </a:prstGeom>
          <a:noFill/>
          <a:ln w="19050" algn="ctr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cxnSp>
        <p:nvCxnSpPr>
          <p:cNvPr id="53260" name="直接箭头连接符 14">
            <a:extLst>
              <a:ext uri="{FF2B5EF4-FFF2-40B4-BE49-F238E27FC236}">
                <a16:creationId xmlns:a16="http://schemas.microsoft.com/office/drawing/2014/main" id="{0623E68C-F58A-634C-A943-D54D71EE5DB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6100" y="2906713"/>
            <a:ext cx="2044700" cy="293687"/>
          </a:xfrm>
          <a:prstGeom prst="straightConnector1">
            <a:avLst/>
          </a:prstGeom>
          <a:noFill/>
          <a:ln w="9525" algn="ctr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54C75DAD-7F7D-154E-B17D-8499F66D32B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  <p:sp>
        <p:nvSpPr>
          <p:cNvPr id="14" name="文本框 1">
            <a:extLst>
              <a:ext uri="{FF2B5EF4-FFF2-40B4-BE49-F238E27FC236}">
                <a16:creationId xmlns:a16="http://schemas.microsoft.com/office/drawing/2014/main" id="{A771C1C5-6D2A-CF4F-83C2-1299F925B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675" y="3342065"/>
            <a:ext cx="2031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不考虑沟道调制效应</a:t>
            </a:r>
          </a:p>
        </p:txBody>
      </p:sp>
    </p:spTree>
    <p:extLst>
      <p:ext uri="{BB962C8B-B14F-4D97-AF65-F5344CB8AC3E}">
        <p14:creationId xmlns:p14="http://schemas.microsoft.com/office/powerpoint/2010/main" val="718115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oter Placeholder 4">
            <a:extLst>
              <a:ext uri="{FF2B5EF4-FFF2-40B4-BE49-F238E27FC236}">
                <a16:creationId xmlns:a16="http://schemas.microsoft.com/office/drawing/2014/main" id="{C8A33D31-328E-D640-8A56-9EE4EDCB46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9875" name="Rectangle 20">
            <a:extLst>
              <a:ext uri="{FF2B5EF4-FFF2-40B4-BE49-F238E27FC236}">
                <a16:creationId xmlns:a16="http://schemas.microsoft.com/office/drawing/2014/main" id="{646E28F7-D83B-F944-9B77-1622BDAFB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9876" name="Rectangle 2">
            <a:extLst>
              <a:ext uri="{FF2B5EF4-FFF2-40B4-BE49-F238E27FC236}">
                <a16:creationId xmlns:a16="http://schemas.microsoft.com/office/drawing/2014/main" id="{95AAE731-FE4A-D44F-AD75-2CF402CCB5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5.2.</a:t>
            </a:r>
            <a:r>
              <a:rPr lang="en-US" altLang="zh-CN">
                <a:ea typeface="宋体" panose="02010600030101010101" pitchFamily="2" charset="-122"/>
              </a:rPr>
              <a:t> Current-Voltage Characteristics</a:t>
            </a:r>
          </a:p>
        </p:txBody>
      </p:sp>
      <p:sp>
        <p:nvSpPr>
          <p:cNvPr id="79877" name="Rectangle 3">
            <a:extLst>
              <a:ext uri="{FF2B5EF4-FFF2-40B4-BE49-F238E27FC236}">
                <a16:creationId xmlns:a16="http://schemas.microsoft.com/office/drawing/2014/main" id="{0A0187F0-F827-6947-860C-3323A80FE9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4305300" cy="350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000">
                <a:ea typeface="宋体" panose="02010600030101010101" pitchFamily="2" charset="-122"/>
              </a:rPr>
              <a:t>Although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MOSFET is symmetrical </a:t>
            </a:r>
            <a:r>
              <a:rPr lang="en-US" altLang="zh-CN" sz="2000">
                <a:ea typeface="宋体" panose="02010600030101010101" pitchFamily="2" charset="-122"/>
              </a:rPr>
              <a:t>device, one often designates terminals as source and drain.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>
                <a:ea typeface="宋体" panose="02010600030101010101" pitchFamily="2" charset="-122"/>
              </a:rPr>
              <a:t>How does one make this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designation?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0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00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>
                <a:ea typeface="宋体" panose="02010600030101010101" pitchFamily="2" charset="-122"/>
              </a:rPr>
              <a:t>By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polarity of voltage</a:t>
            </a:r>
            <a:r>
              <a:rPr lang="en-US" altLang="zh-CN" sz="2000">
                <a:ea typeface="宋体" panose="02010600030101010101" pitchFamily="2" charset="-122"/>
              </a:rPr>
              <a:t> applied.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Arrowheads </a:t>
            </a:r>
            <a:r>
              <a:rPr lang="en-US" altLang="zh-CN" sz="2000">
                <a:ea typeface="宋体" panose="02010600030101010101" pitchFamily="2" charset="-122"/>
              </a:rPr>
              <a:t>designate “normal” direction of current flow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000">
                <a:ea typeface="宋体" panose="02010600030101010101" pitchFamily="2" charset="-122"/>
              </a:rPr>
              <a:t>Note that, in part (b), we designate current as D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No need to place arrow with B.</a:t>
            </a:r>
          </a:p>
        </p:txBody>
      </p:sp>
      <p:sp>
        <p:nvSpPr>
          <p:cNvPr id="79878" name="Rectangle 2">
            <a:extLst>
              <a:ext uri="{FF2B5EF4-FFF2-40B4-BE49-F238E27FC236}">
                <a16:creationId xmlns:a16="http://schemas.microsoft.com/office/drawing/2014/main" id="{1AA6659E-AAC6-E446-9BBB-1700F3E80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699125"/>
            <a:ext cx="8763000" cy="1006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500" b="1">
                <a:ea typeface="宋体" panose="02010600030101010101" pitchFamily="2" charset="-122"/>
              </a:rPr>
              <a:t>Figure 5.11 (a): </a:t>
            </a:r>
            <a:r>
              <a:rPr lang="en-US" altLang="zh-CN" sz="1500">
                <a:ea typeface="宋体" panose="02010600030101010101" pitchFamily="2" charset="-122"/>
              </a:rPr>
              <a:t>Circuit symbol for the </a:t>
            </a:r>
            <a:r>
              <a:rPr lang="en-US" altLang="zh-CN" sz="1500" i="1">
                <a:ea typeface="宋体" panose="02010600030101010101" pitchFamily="2" charset="-122"/>
              </a:rPr>
              <a:t>n</a:t>
            </a:r>
            <a:r>
              <a:rPr lang="en-US" altLang="zh-CN" sz="1500">
                <a:ea typeface="宋体" panose="02010600030101010101" pitchFamily="2" charset="-122"/>
              </a:rPr>
              <a:t>-channel enhancement-type MOSFET. </a:t>
            </a:r>
            <a:r>
              <a:rPr lang="en-US" altLang="zh-CN" sz="1500" b="1">
                <a:ea typeface="宋体" panose="02010600030101010101" pitchFamily="2" charset="-122"/>
              </a:rPr>
              <a:t>(b) </a:t>
            </a:r>
            <a:r>
              <a:rPr lang="en-US" altLang="zh-CN" sz="1500">
                <a:ea typeface="宋体" panose="02010600030101010101" pitchFamily="2" charset="-122"/>
              </a:rPr>
              <a:t>Modified circuit symbol with an arrowhead on the source terminal to distinguish it from the drain and to indicate device polarity (i.e., </a:t>
            </a:r>
            <a:r>
              <a:rPr lang="en-US" altLang="zh-CN" sz="1500" i="1">
                <a:ea typeface="宋体" panose="02010600030101010101" pitchFamily="2" charset="-122"/>
              </a:rPr>
              <a:t>n </a:t>
            </a:r>
            <a:r>
              <a:rPr lang="en-US" altLang="zh-CN" sz="1500">
                <a:ea typeface="宋体" panose="02010600030101010101" pitchFamily="2" charset="-122"/>
              </a:rPr>
              <a:t>channel). </a:t>
            </a:r>
            <a:r>
              <a:rPr lang="en-US" altLang="zh-CN" sz="1500" b="1">
                <a:ea typeface="宋体" panose="02010600030101010101" pitchFamily="2" charset="-122"/>
              </a:rPr>
              <a:t>(c) </a:t>
            </a:r>
            <a:r>
              <a:rPr lang="en-US" altLang="zh-CN" sz="1500">
                <a:ea typeface="宋体" panose="02010600030101010101" pitchFamily="2" charset="-122"/>
              </a:rPr>
              <a:t>Simplified circuit symbol to be used when the source is connected to the body or when the effect of the body on device operation is unimportant.</a:t>
            </a:r>
          </a:p>
        </p:txBody>
      </p:sp>
      <p:pic>
        <p:nvPicPr>
          <p:cNvPr id="79879" name="Picture 4" descr="se05F11">
            <a:extLst>
              <a:ext uri="{FF2B5EF4-FFF2-40B4-BE49-F238E27FC236}">
                <a16:creationId xmlns:a16="http://schemas.microsoft.com/office/drawing/2014/main" id="{1506F67B-193B-994F-9129-7B3EE470D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38163"/>
            <a:ext cx="4030663" cy="502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3329" name="Text Box 17">
            <a:extLst>
              <a:ext uri="{FF2B5EF4-FFF2-40B4-BE49-F238E27FC236}">
                <a16:creationId xmlns:a16="http://schemas.microsoft.com/office/drawing/2014/main" id="{B3570AFF-D837-3A4A-8A37-2E8EFA7B5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77788"/>
            <a:ext cx="3429000" cy="306387"/>
          </a:xfrm>
          <a:prstGeom prst="rect">
            <a:avLst/>
          </a:prstGeom>
          <a:solidFill>
            <a:srgbClr val="FFFF99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 is always  &gt; 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79881" name="文本框 2">
            <a:extLst>
              <a:ext uri="{FF2B5EF4-FFF2-40B4-BE49-F238E27FC236}">
                <a16:creationId xmlns:a16="http://schemas.microsoft.com/office/drawing/2014/main" id="{2B187417-9CB7-2C49-BD06-2B3B1360E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394075"/>
            <a:ext cx="2274888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箭头标记在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端</a:t>
            </a:r>
            <a:endParaRPr lang="en-US" altLang="zh-CN" sz="20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箭头表示电流方向</a:t>
            </a:r>
            <a:endParaRPr lang="en-US" altLang="zh-CN" sz="20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NMOS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，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在下</a:t>
            </a:r>
            <a:b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</a:b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PMOS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，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在上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23BAB3E0-A2F9-AC4E-B4C0-7858D50E85C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322129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33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E7861ED-2211-9F45-B6B7-68B6AC0D6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47" y="0"/>
            <a:ext cx="7140905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30D6B98-BCFA-594B-B6D7-D534AEEB1FA7}"/>
              </a:ext>
            </a:extLst>
          </p:cNvPr>
          <p:cNvSpPr txBox="1"/>
          <p:nvPr/>
        </p:nvSpPr>
        <p:spPr>
          <a:xfrm>
            <a:off x="5334000" y="3090446"/>
            <a:ext cx="20810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三个不同的工作区域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0242D47F-CBC8-C446-BE21-F8509E2B9EB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0883678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4">
            <a:extLst>
              <a:ext uri="{FF2B5EF4-FFF2-40B4-BE49-F238E27FC236}">
                <a16:creationId xmlns:a16="http://schemas.microsoft.com/office/drawing/2014/main" id="{2046F3B4-C98A-D749-940B-74070F3CDF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82947" name="Picture 2">
            <a:extLst>
              <a:ext uri="{FF2B5EF4-FFF2-40B4-BE49-F238E27FC236}">
                <a16:creationId xmlns:a16="http://schemas.microsoft.com/office/drawing/2014/main" id="{87DDE4D7-C390-6E4D-8ACC-1FC043280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36800"/>
            <a:ext cx="4222750" cy="243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8" name="Picture 3">
            <a:extLst>
              <a:ext uri="{FF2B5EF4-FFF2-40B4-BE49-F238E27FC236}">
                <a16:creationId xmlns:a16="http://schemas.microsoft.com/office/drawing/2014/main" id="{43575BB3-F3A8-6B4E-AACF-BD961BA06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775200"/>
            <a:ext cx="4222750" cy="18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49" name="Rectangle 4">
            <a:extLst>
              <a:ext uri="{FF2B5EF4-FFF2-40B4-BE49-F238E27FC236}">
                <a16:creationId xmlns:a16="http://schemas.microsoft.com/office/drawing/2014/main" id="{7E7D82DD-0AAF-5D43-8CAC-A2B7BF4E2F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5.2.2.</a:t>
            </a:r>
            <a:r>
              <a:rPr lang="en-US" altLang="zh-CN" sz="3200">
                <a:ea typeface="宋体" panose="02010600030101010101" pitchFamily="2" charset="-122"/>
              </a:rPr>
              <a:t> The </a:t>
            </a:r>
            <a:r>
              <a:rPr lang="en-US" altLang="zh-CN" sz="3200" b="0" i="1">
                <a:ea typeface="宋体" panose="02010600030101010101" pitchFamily="2" charset="-122"/>
              </a:rPr>
              <a:t>i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</a:t>
            </a:r>
            <a:r>
              <a:rPr lang="en-US" altLang="zh-CN" sz="3200">
                <a:ea typeface="宋体" panose="02010600030101010101" pitchFamily="2" charset="-122"/>
              </a:rPr>
              <a:t>-</a:t>
            </a:r>
            <a:r>
              <a:rPr lang="en-US" altLang="zh-CN" sz="3200" b="0" i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DS</a:t>
            </a:r>
            <a:r>
              <a:rPr lang="en-US" altLang="zh-CN" sz="3200">
                <a:ea typeface="宋体" panose="02010600030101010101" pitchFamily="2" charset="-122"/>
              </a:rPr>
              <a:t> Characteristics</a:t>
            </a:r>
          </a:p>
        </p:txBody>
      </p:sp>
      <p:sp>
        <p:nvSpPr>
          <p:cNvPr id="82950" name="Rectangle 5">
            <a:extLst>
              <a:ext uri="{FF2B5EF4-FFF2-40B4-BE49-F238E27FC236}">
                <a16:creationId xmlns:a16="http://schemas.microsoft.com/office/drawing/2014/main" id="{B73AFDD6-FBA9-E546-863D-171B1B759BB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000">
                <a:ea typeface="宋体" panose="02010600030101010101" pitchFamily="2" charset="-122"/>
              </a:rPr>
              <a:t>At top of table, it shows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circuit consisting of NMOS transistor and two dc supplies</a:t>
            </a:r>
            <a:r>
              <a:rPr lang="en-US" altLang="zh-CN" sz="2000">
                <a:ea typeface="宋体" panose="02010600030101010101" pitchFamily="2" charset="-122"/>
              </a:rPr>
              <a:t> (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DS</a:t>
            </a:r>
            <a:r>
              <a:rPr lang="en-US" altLang="zh-CN" sz="2000">
                <a:ea typeface="宋体" panose="02010600030101010101" pitchFamily="2" charset="-122"/>
              </a:rPr>
              <a:t>,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GS</a:t>
            </a:r>
            <a:r>
              <a:rPr lang="en-US" altLang="zh-CN" sz="2000">
                <a:ea typeface="宋体" panose="02010600030101010101" pitchFamily="2" charset="-122"/>
              </a:rPr>
              <a:t>)</a:t>
            </a:r>
          </a:p>
          <a:p>
            <a:pPr eaLnBrk="1" hangingPunct="1"/>
            <a:r>
              <a:rPr lang="en-US" altLang="zh-CN" sz="2000">
                <a:ea typeface="宋体" panose="02010600030101010101" pitchFamily="2" charset="-122"/>
              </a:rPr>
              <a:t>This circuit is used to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demonstrate 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000" i="1" baseline="-25000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-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FF0000"/>
                </a:solidFill>
                <a:ea typeface="宋体" panose="02010600030101010101" pitchFamily="2" charset="-122"/>
              </a:rPr>
              <a:t>DS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 characteristic</a:t>
            </a:r>
          </a:p>
          <a:p>
            <a:pPr lvl="1" eaLnBrk="1" hangingPunct="1"/>
            <a:r>
              <a:rPr lang="en-US" altLang="zh-CN" sz="2000">
                <a:ea typeface="宋体" panose="02010600030101010101" pitchFamily="2" charset="-122"/>
              </a:rPr>
              <a:t>1</a:t>
            </a:r>
            <a:r>
              <a:rPr lang="en-US" altLang="zh-CN" sz="2000" baseline="30000">
                <a:ea typeface="宋体" panose="02010600030101010101" pitchFamily="2" charset="-122"/>
              </a:rPr>
              <a:t>st</a:t>
            </a:r>
            <a:r>
              <a:rPr lang="en-US" altLang="zh-CN" sz="2000">
                <a:ea typeface="宋体" panose="02010600030101010101" pitchFamily="2" charset="-122"/>
              </a:rPr>
              <a:t> set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GS</a:t>
            </a:r>
            <a:r>
              <a:rPr lang="en-US" altLang="zh-CN" sz="2000">
                <a:ea typeface="宋体" panose="02010600030101010101" pitchFamily="2" charset="-122"/>
              </a:rPr>
              <a:t> to desired constant</a:t>
            </a:r>
          </a:p>
          <a:p>
            <a:pPr lvl="1" eaLnBrk="1" hangingPunct="1"/>
            <a:r>
              <a:rPr lang="en-US" altLang="zh-CN" sz="2000">
                <a:ea typeface="宋体" panose="02010600030101010101" pitchFamily="2" charset="-122"/>
              </a:rPr>
              <a:t>2</a:t>
            </a:r>
            <a:r>
              <a:rPr lang="en-US" altLang="zh-CN" sz="2000" baseline="30000">
                <a:ea typeface="宋体" panose="02010600030101010101" pitchFamily="2" charset="-122"/>
              </a:rPr>
              <a:t>nd</a:t>
            </a:r>
            <a:r>
              <a:rPr lang="en-US" altLang="zh-CN" sz="2000">
                <a:ea typeface="宋体" panose="02010600030101010101" pitchFamily="2" charset="-122"/>
              </a:rPr>
              <a:t> vary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DS</a:t>
            </a:r>
          </a:p>
          <a:p>
            <a:pPr eaLnBrk="1" hangingPunct="1"/>
            <a:r>
              <a:rPr lang="en-US" altLang="zh-CN" sz="2000">
                <a:ea typeface="宋体" panose="02010600030101010101" pitchFamily="2" charset="-122"/>
              </a:rPr>
              <a:t>Two curves are shown…</a:t>
            </a:r>
          </a:p>
          <a:p>
            <a:pPr lvl="1" eaLnBrk="1" hangingPunct="1"/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GS</a:t>
            </a:r>
            <a:r>
              <a:rPr lang="en-US" altLang="zh-CN" sz="2000">
                <a:ea typeface="宋体" panose="02010600030101010101" pitchFamily="2" charset="-122"/>
              </a:rPr>
              <a:t> &lt;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tn</a:t>
            </a:r>
          </a:p>
          <a:p>
            <a:pPr lvl="1" eaLnBrk="1" hangingPunct="1"/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GS</a:t>
            </a:r>
            <a:r>
              <a:rPr lang="en-US" altLang="zh-CN" sz="2000" i="1">
                <a:ea typeface="宋体" panose="02010600030101010101" pitchFamily="2" charset="-122"/>
              </a:rPr>
              <a:t> = V</a:t>
            </a:r>
            <a:r>
              <a:rPr lang="en-US" altLang="zh-CN" sz="2000" i="1" baseline="-25000">
                <a:ea typeface="宋体" panose="02010600030101010101" pitchFamily="2" charset="-122"/>
              </a:rPr>
              <a:t>tn</a:t>
            </a:r>
            <a:r>
              <a:rPr lang="en-US" altLang="zh-CN" sz="2000" i="1">
                <a:ea typeface="宋体" panose="02010600030101010101" pitchFamily="2" charset="-122"/>
              </a:rPr>
              <a:t> </a:t>
            </a:r>
            <a:r>
              <a:rPr lang="en-US" altLang="zh-CN" sz="2000">
                <a:ea typeface="宋体" panose="02010600030101010101" pitchFamily="2" charset="-122"/>
              </a:rPr>
              <a:t>+</a:t>
            </a:r>
            <a:r>
              <a:rPr lang="en-US" altLang="zh-CN" sz="2000" i="1">
                <a:ea typeface="宋体" panose="02010600030101010101" pitchFamily="2" charset="-122"/>
              </a:rPr>
              <a:t> v</a:t>
            </a:r>
            <a:r>
              <a:rPr lang="en-US" altLang="zh-CN" sz="2000" i="1" baseline="-25000">
                <a:ea typeface="宋体" panose="02010600030101010101" pitchFamily="2" charset="-122"/>
              </a:rPr>
              <a:t>OV</a:t>
            </a:r>
          </a:p>
        </p:txBody>
      </p:sp>
      <p:sp>
        <p:nvSpPr>
          <p:cNvPr id="82951" name="Line 7">
            <a:extLst>
              <a:ext uri="{FF2B5EF4-FFF2-40B4-BE49-F238E27FC236}">
                <a16:creationId xmlns:a16="http://schemas.microsoft.com/office/drawing/2014/main" id="{62EDD221-3A4A-4442-BF84-89AA06A22E9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5000" y="3429000"/>
            <a:ext cx="5334000" cy="1600200"/>
          </a:xfrm>
          <a:prstGeom prst="line">
            <a:avLst/>
          </a:prstGeom>
          <a:noFill/>
          <a:ln w="3175">
            <a:solidFill>
              <a:srgbClr val="DDDDD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7417" name="Line 9">
            <a:extLst>
              <a:ext uri="{FF2B5EF4-FFF2-40B4-BE49-F238E27FC236}">
                <a16:creationId xmlns:a16="http://schemas.microsoft.com/office/drawing/2014/main" id="{8B0935CF-8CB7-5A4A-81CB-F8AD3E6AF4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5000" y="3429000"/>
            <a:ext cx="5334000" cy="16002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3" name="Line 11">
            <a:extLst>
              <a:ext uri="{FF2B5EF4-FFF2-40B4-BE49-F238E27FC236}">
                <a16:creationId xmlns:a16="http://schemas.microsoft.com/office/drawing/2014/main" id="{CD67916D-0AE3-9A40-AF45-45FCAA97E7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4600" y="3962400"/>
            <a:ext cx="5029200" cy="1447800"/>
          </a:xfrm>
          <a:prstGeom prst="line">
            <a:avLst/>
          </a:prstGeom>
          <a:noFill/>
          <a:ln w="3175">
            <a:solidFill>
              <a:srgbClr val="DDDDD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7420" name="Line 12">
            <a:extLst>
              <a:ext uri="{FF2B5EF4-FFF2-40B4-BE49-F238E27FC236}">
                <a16:creationId xmlns:a16="http://schemas.microsoft.com/office/drawing/2014/main" id="{8DBCD899-8BDE-7347-BC59-980F6A6872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4600" y="3962400"/>
            <a:ext cx="5029200" cy="144780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CA3F68B2-019C-F643-957B-E0079A43D9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83913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297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9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1297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9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oter Placeholder 3">
            <a:extLst>
              <a:ext uri="{FF2B5EF4-FFF2-40B4-BE49-F238E27FC236}">
                <a16:creationId xmlns:a16="http://schemas.microsoft.com/office/drawing/2014/main" id="{F218066D-3B5B-6E4E-839E-2F99151FE7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75095D7B-C5BD-3847-9C1D-2A9F384F8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4413" y="457200"/>
            <a:ext cx="3657600" cy="1295400"/>
          </a:xfrm>
        </p:spPr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883C02CD-8FCC-BA47-A6C3-A27B7AB6A3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3973" name="Rectangle 4">
            <a:extLst>
              <a:ext uri="{FF2B5EF4-FFF2-40B4-BE49-F238E27FC236}">
                <a16:creationId xmlns:a16="http://schemas.microsoft.com/office/drawing/2014/main" id="{F035D628-49E9-CA43-A6B7-7576268BE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9803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19BFB4-8030-DB42-821A-384DFDCC7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708" y="0"/>
            <a:ext cx="697799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E1037F-23A3-B94F-A4E7-72185C75185F}"/>
              </a:ext>
            </a:extLst>
          </p:cNvPr>
          <p:cNvSpPr txBox="1"/>
          <p:nvPr/>
        </p:nvSpPr>
        <p:spPr>
          <a:xfrm>
            <a:off x="0" y="533906"/>
            <a:ext cx="21660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000" dirty="0"/>
              <a:t>首先根据 </a:t>
            </a:r>
            <a:r>
              <a:rPr lang="en-US" altLang="zh-CN" sz="2000" dirty="0"/>
              <a:t>V</a:t>
            </a:r>
            <a:r>
              <a:rPr lang="en-US" altLang="zh-CN" sz="2000" baseline="-25000" dirty="0"/>
              <a:t>GS</a:t>
            </a:r>
            <a:r>
              <a:rPr lang="zh-CN" altLang="en-US" sz="2000" dirty="0"/>
              <a:t> 判断器件是否 </a:t>
            </a:r>
            <a:r>
              <a:rPr lang="en-US" altLang="zh-CN" sz="2000" dirty="0"/>
              <a:t>turn</a:t>
            </a:r>
            <a:r>
              <a:rPr lang="zh-CN" altLang="en-US" sz="2000" dirty="0"/>
              <a:t> </a:t>
            </a:r>
            <a:r>
              <a:rPr lang="en-US" altLang="zh-CN" sz="2000" dirty="0"/>
              <a:t>on</a:t>
            </a:r>
          </a:p>
          <a:p>
            <a:pPr marL="342900" indent="-342900">
              <a:buFont typeface="+mj-lt"/>
              <a:buAutoNum type="arabicPeriod"/>
            </a:pPr>
            <a:endParaRPr lang="en-US" altLang="zh-CN" sz="20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000" dirty="0"/>
              <a:t>其次，再根据 </a:t>
            </a:r>
            <a:r>
              <a:rPr lang="en-US" altLang="zh-CN" sz="2000" dirty="0"/>
              <a:t>V</a:t>
            </a:r>
            <a:r>
              <a:rPr lang="en-US" altLang="zh-CN" sz="2000" baseline="-25000" dirty="0"/>
              <a:t>D</a:t>
            </a:r>
            <a:r>
              <a:rPr lang="zh-CN" altLang="en-US" sz="2000" dirty="0"/>
              <a:t> 与 </a:t>
            </a:r>
            <a:r>
              <a:rPr lang="en-US" altLang="zh-CN" sz="2000" dirty="0"/>
              <a:t>V</a:t>
            </a:r>
            <a:r>
              <a:rPr lang="en-US" altLang="zh-CN" sz="2000" baseline="-25000" dirty="0"/>
              <a:t>G</a:t>
            </a:r>
            <a:r>
              <a:rPr lang="zh-CN" altLang="en-US" sz="2000" dirty="0"/>
              <a:t> 的关系，判断器件是否在饱和区</a:t>
            </a:r>
            <a:endParaRPr lang="en-US" altLang="zh-CN" sz="2000" dirty="0"/>
          </a:p>
          <a:p>
            <a:pPr marL="342900" indent="-342900">
              <a:buFont typeface="+mj-lt"/>
              <a:buAutoNum type="arabicPeriod"/>
            </a:pPr>
            <a:endParaRPr lang="en-US" altLang="zh-CN" sz="20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000" dirty="0"/>
              <a:t>若作为放大器使用，一般都需要工作在饱和区，可以先假设，再验证</a:t>
            </a:r>
            <a:endParaRPr lang="en-US" sz="2000" dirty="0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5337243-129F-174D-97D6-E222B2038DE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3318118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CF37FB-4906-C340-95A8-275DDDAE0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889" y="0"/>
            <a:ext cx="7092221" cy="6858000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0DB34FC9-E2AC-304E-B9B7-6AB0FD5902C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20042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6A8740F-E37D-A742-8520-1CA1D1F5C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269598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D371924-965C-EB4F-BBD5-60D4DE357CB0}"/>
              </a:ext>
            </a:extLst>
          </p:cNvPr>
          <p:cNvSpPr txBox="1"/>
          <p:nvPr/>
        </p:nvSpPr>
        <p:spPr>
          <a:xfrm>
            <a:off x="4953000" y="1347995"/>
            <a:ext cx="2788649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NMOS</a:t>
            </a:r>
            <a:r>
              <a:rPr kumimoji="1" lang="en-US" altLang="zh-CN" dirty="0">
                <a:solidFill>
                  <a:srgbClr val="0432FF"/>
                </a:solidFill>
              </a:rPr>
              <a:t>: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最低不得低于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G</a:t>
            </a:r>
            <a:r>
              <a:rPr kumimoji="1" lang="en-US" altLang="zh-CN" dirty="0">
                <a:solidFill>
                  <a:srgbClr val="0432FF"/>
                </a:solidFill>
              </a:rPr>
              <a:t>-V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TH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CF12647-883A-1D41-AA8E-47470E68D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8879"/>
            <a:ext cx="9144000" cy="270192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3CA539D-7D43-0243-A980-801F4CAEDD4D}"/>
              </a:ext>
            </a:extLst>
          </p:cNvPr>
          <p:cNvSpPr txBox="1"/>
          <p:nvPr/>
        </p:nvSpPr>
        <p:spPr>
          <a:xfrm>
            <a:off x="5023338" y="4626646"/>
            <a:ext cx="2990627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PMOS</a:t>
            </a:r>
            <a:r>
              <a:rPr kumimoji="1" lang="en-US" altLang="zh-CN" dirty="0">
                <a:solidFill>
                  <a:srgbClr val="0432FF"/>
                </a:solidFill>
              </a:rPr>
              <a:t>: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最高不得高于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G</a:t>
            </a:r>
            <a:r>
              <a:rPr kumimoji="1" lang="en-US" altLang="zh-CN" dirty="0">
                <a:solidFill>
                  <a:srgbClr val="0432FF"/>
                </a:solidFill>
              </a:rPr>
              <a:t>+|V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TH</a:t>
            </a:r>
            <a:r>
              <a:rPr kumimoji="1" lang="en-US" altLang="zh-CN" dirty="0">
                <a:solidFill>
                  <a:srgbClr val="0432FF"/>
                </a:solidFill>
              </a:rPr>
              <a:t>|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B7057DF8-C2C7-AD47-A935-ABA0C16FB716}"/>
              </a:ext>
            </a:extLst>
          </p:cNvPr>
          <p:cNvCxnSpPr/>
          <p:nvPr/>
        </p:nvCxnSpPr>
        <p:spPr bwMode="auto">
          <a:xfrm flipH="1">
            <a:off x="4572000" y="1517272"/>
            <a:ext cx="304800" cy="1692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AE67C3AE-E6A6-7942-9A55-ABC6B8228CDC}"/>
              </a:ext>
            </a:extLst>
          </p:cNvPr>
          <p:cNvCxnSpPr/>
          <p:nvPr/>
        </p:nvCxnSpPr>
        <p:spPr bwMode="auto">
          <a:xfrm flipH="1">
            <a:off x="4648200" y="4795923"/>
            <a:ext cx="354204" cy="1692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87698675-C4FC-6D4E-AACC-B91D96FB49E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74626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ooter Placeholder 3">
            <a:extLst>
              <a:ext uri="{FF2B5EF4-FFF2-40B4-BE49-F238E27FC236}">
                <a16:creationId xmlns:a16="http://schemas.microsoft.com/office/drawing/2014/main" id="{1BD7C607-88F2-E349-B69B-7D560D18B9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D07167DD-1193-8C47-8727-8DF17ECA03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4413" y="457200"/>
            <a:ext cx="3657600" cy="1295400"/>
          </a:xfrm>
        </p:spPr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5805B3A7-D883-5E47-967B-62B68108F2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7045" name="Rectangle 4">
            <a:extLst>
              <a:ext uri="{FF2B5EF4-FFF2-40B4-BE49-F238E27FC236}">
                <a16:creationId xmlns:a16="http://schemas.microsoft.com/office/drawing/2014/main" id="{945612C5-D3CF-AB40-BB1E-06A89088F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9803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7046" name="Rectangle 2">
            <a:extLst>
              <a:ext uri="{FF2B5EF4-FFF2-40B4-BE49-F238E27FC236}">
                <a16:creationId xmlns:a16="http://schemas.microsoft.com/office/drawing/2014/main" id="{ED52134C-EFB3-FA4E-9D99-5691AAF4D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72200"/>
            <a:ext cx="883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ea typeface="宋体" panose="02010600030101010101" pitchFamily="2" charset="-122"/>
              </a:rPr>
              <a:t>Figure 5.13: </a:t>
            </a:r>
            <a:r>
              <a:rPr lang="en-US" altLang="zh-CN" sz="2000">
                <a:ea typeface="宋体" panose="02010600030101010101" pitchFamily="2" charset="-122"/>
              </a:rPr>
              <a:t>The </a:t>
            </a:r>
            <a:r>
              <a:rPr lang="en-US" altLang="zh-CN" sz="2000" i="1">
                <a:ea typeface="宋体" panose="02010600030101010101" pitchFamily="2" charset="-122"/>
              </a:rPr>
              <a:t>i</a:t>
            </a:r>
            <a:r>
              <a:rPr lang="en-US" altLang="zh-CN" sz="2000" i="1" baseline="-25000">
                <a:ea typeface="宋体" panose="02010600030101010101" pitchFamily="2" charset="-122"/>
              </a:rPr>
              <a:t>D</a:t>
            </a:r>
            <a:r>
              <a:rPr lang="en-US" altLang="zh-CN" sz="2000">
                <a:ea typeface="宋体" panose="02010600030101010101" pitchFamily="2" charset="-122"/>
              </a:rPr>
              <a:t> –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DS</a:t>
            </a:r>
            <a:r>
              <a:rPr lang="en-US" altLang="zh-CN" sz="2000">
                <a:ea typeface="宋体" panose="02010600030101010101" pitchFamily="2" charset="-122"/>
              </a:rPr>
              <a:t> characteristics for an enhancement-type NMOS transistor</a:t>
            </a:r>
          </a:p>
        </p:txBody>
      </p:sp>
      <p:pic>
        <p:nvPicPr>
          <p:cNvPr id="87047" name="Picture 5" descr="se05F13">
            <a:extLst>
              <a:ext uri="{FF2B5EF4-FFF2-40B4-BE49-F238E27FC236}">
                <a16:creationId xmlns:a16="http://schemas.microsoft.com/office/drawing/2014/main" id="{FD8C2895-45B8-AF49-8960-F91C54588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73150"/>
            <a:ext cx="708660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8" name="Line 10">
            <a:extLst>
              <a:ext uri="{FF2B5EF4-FFF2-40B4-BE49-F238E27FC236}">
                <a16:creationId xmlns:a16="http://schemas.microsoft.com/office/drawing/2014/main" id="{D79BDF9F-ACDA-0C43-B897-0B2464930461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304800"/>
            <a:ext cx="3048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9" name="Text Box 11">
            <a:extLst>
              <a:ext uri="{FF2B5EF4-FFF2-40B4-BE49-F238E27FC236}">
                <a16:creationId xmlns:a16="http://schemas.microsoft.com/office/drawing/2014/main" id="{4E768884-3A24-C840-A202-013580D6B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52400"/>
            <a:ext cx="6477000" cy="860425"/>
          </a:xfrm>
          <a:prstGeom prst="rect">
            <a:avLst/>
          </a:prstGeom>
          <a:solidFill>
            <a:srgbClr val="FFFF99">
              <a:alpha val="94901"/>
            </a:srgbClr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as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GS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increases, so do the </a:t>
            </a:r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(1)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saturation current and </a:t>
            </a:r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(2)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beginning of the saturation region</a:t>
            </a:r>
          </a:p>
        </p:txBody>
      </p:sp>
      <p:sp>
        <p:nvSpPr>
          <p:cNvPr id="87050" name="Text Box 9">
            <a:extLst>
              <a:ext uri="{FF2B5EF4-FFF2-40B4-BE49-F238E27FC236}">
                <a16:creationId xmlns:a16="http://schemas.microsoft.com/office/drawing/2014/main" id="{7C319E79-FFD1-0B40-8B85-B23F338D0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8" y="206375"/>
            <a:ext cx="2062162" cy="403225"/>
          </a:xfrm>
          <a:prstGeom prst="rect">
            <a:avLst/>
          </a:prstGeom>
          <a:solidFill>
            <a:srgbClr val="FFFF99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equation (5.14)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17B105C9-2DC1-944C-9641-12F2F1CAFF3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35862831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oter Placeholder 4">
            <a:extLst>
              <a:ext uri="{FF2B5EF4-FFF2-40B4-BE49-F238E27FC236}">
                <a16:creationId xmlns:a16="http://schemas.microsoft.com/office/drawing/2014/main" id="{C4E976B2-8602-D941-927D-483113F091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9091" name="Rectangle 5">
            <a:extLst>
              <a:ext uri="{FF2B5EF4-FFF2-40B4-BE49-F238E27FC236}">
                <a16:creationId xmlns:a16="http://schemas.microsoft.com/office/drawing/2014/main" id="{BAC61B6D-9E89-3B49-B281-EA81FEF063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5.2.2. </a:t>
            </a:r>
            <a:r>
              <a:rPr lang="en-US" altLang="zh-CN" sz="3200" dirty="0">
                <a:ea typeface="宋体" panose="02010600030101010101" pitchFamily="2" charset="-122"/>
              </a:rPr>
              <a:t>The </a:t>
            </a:r>
            <a:r>
              <a:rPr lang="en-US" altLang="zh-CN" sz="3200" b="0" i="1" dirty="0" err="1">
                <a:ea typeface="宋体" panose="02010600030101010101" pitchFamily="2" charset="-122"/>
              </a:rPr>
              <a:t>i</a:t>
            </a:r>
            <a:r>
              <a:rPr lang="en-US" altLang="zh-CN" sz="3200" b="0" i="1" baseline="-25000" dirty="0" err="1">
                <a:ea typeface="宋体" panose="02010600030101010101" pitchFamily="2" charset="-122"/>
              </a:rPr>
              <a:t>D</a:t>
            </a:r>
            <a:r>
              <a:rPr lang="en-US" altLang="zh-CN" sz="3200" dirty="0" err="1">
                <a:ea typeface="宋体" panose="02010600030101010101" pitchFamily="2" charset="-122"/>
              </a:rPr>
              <a:t>-</a:t>
            </a:r>
            <a:r>
              <a:rPr lang="en-US" altLang="zh-CN" sz="3200" b="0" i="1" dirty="0" err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sz="3200" dirty="0">
                <a:ea typeface="宋体" panose="02010600030101010101" pitchFamily="2" charset="-122"/>
              </a:rPr>
              <a:t> Characteristic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zh-CN" altLang="en-US" sz="3200" dirty="0">
                <a:ea typeface="宋体" panose="02010600030101010101" pitchFamily="2" charset="-122"/>
              </a:rPr>
              <a:t>输出特性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89092" name="Rectangle 6">
            <a:extLst>
              <a:ext uri="{FF2B5EF4-FFF2-40B4-BE49-F238E27FC236}">
                <a16:creationId xmlns:a16="http://schemas.microsoft.com/office/drawing/2014/main" id="{D0811DC0-DFE9-CE48-BC3B-6C9E5F72F11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000" dirty="0">
                <a:ea typeface="宋体" panose="02010600030101010101" pitchFamily="2" charset="-122"/>
              </a:rPr>
              <a:t>When MOSFET’s are employed to design amplifier, in what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range will they be operated?</a:t>
            </a:r>
          </a:p>
          <a:p>
            <a:pPr lvl="1" eaLnBrk="1" hangingPunct="1"/>
            <a:r>
              <a:rPr lang="en-US" altLang="zh-CN" sz="20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saturation</a:t>
            </a:r>
          </a:p>
          <a:p>
            <a:pPr eaLnBrk="1" hangingPunct="1"/>
            <a:r>
              <a:rPr lang="en-US" altLang="zh-CN" sz="2000" dirty="0">
                <a:ea typeface="宋体" panose="02010600030101010101" pitchFamily="2" charset="-122"/>
              </a:rPr>
              <a:t>In saturation, the drain current (</a:t>
            </a:r>
            <a:r>
              <a:rPr lang="en-US" altLang="zh-CN" sz="2000" i="1" dirty="0" err="1">
                <a:ea typeface="宋体" panose="02010600030101010101" pitchFamily="2" charset="-122"/>
              </a:rPr>
              <a:t>i</a:t>
            </a:r>
            <a:r>
              <a:rPr lang="en-US" altLang="zh-CN" sz="2000" i="1" baseline="-25000" dirty="0" err="1">
                <a:ea typeface="宋体" panose="02010600030101010101" pitchFamily="2" charset="-122"/>
              </a:rPr>
              <a:t>D</a:t>
            </a:r>
            <a:r>
              <a:rPr lang="en-US" altLang="zh-CN" sz="2000" dirty="0">
                <a:ea typeface="宋体" panose="02010600030101010101" pitchFamily="2" charset="-122"/>
              </a:rPr>
              <a:t>) is…</a:t>
            </a:r>
          </a:p>
          <a:p>
            <a:pPr lvl="1" eaLnBrk="1" hangingPunct="1"/>
            <a:r>
              <a:rPr lang="en-US" altLang="zh-CN" sz="2000" dirty="0">
                <a:ea typeface="宋体" panose="02010600030101010101" pitchFamily="2" charset="-122"/>
              </a:rPr>
              <a:t>dependent on </a:t>
            </a:r>
            <a:r>
              <a:rPr lang="en-US" altLang="zh-CN" sz="2000" i="1" dirty="0" err="1"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ea typeface="宋体" panose="02010600030101010101" pitchFamily="2" charset="-122"/>
              </a:rPr>
              <a:t>GS</a:t>
            </a:r>
            <a:endParaRPr lang="en-US" altLang="zh-CN" sz="2000" i="1" baseline="-25000" dirty="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000" dirty="0">
                <a:ea typeface="宋体" panose="02010600030101010101" pitchFamily="2" charset="-122"/>
              </a:rPr>
              <a:t>independent of </a:t>
            </a:r>
            <a:r>
              <a:rPr lang="en-US" altLang="zh-CN" sz="2000" i="1" dirty="0" err="1"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ea typeface="宋体" panose="02010600030101010101" pitchFamily="2" charset="-122"/>
              </a:rPr>
              <a:t>DS</a:t>
            </a:r>
            <a:endParaRPr lang="en-US" altLang="zh-CN" sz="2000" i="1" baseline="-25000" dirty="0"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理想的压控电流源！</a:t>
            </a:r>
            <a:endParaRPr lang="en-US" altLang="zh-CN" sz="20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000" dirty="0">
                <a:ea typeface="宋体" panose="02010600030101010101" pitchFamily="2" charset="-122"/>
              </a:rPr>
              <a:t>In effect, it becomes a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voltage-controlled current source.</a:t>
            </a:r>
          </a:p>
          <a:p>
            <a:pPr lvl="1" eaLnBrk="1" hangingPunct="1"/>
            <a:r>
              <a:rPr lang="en-US" altLang="zh-CN" sz="2000" dirty="0">
                <a:ea typeface="宋体" panose="02010600030101010101" pitchFamily="2" charset="-122"/>
              </a:rPr>
              <a:t>This is key for amplification.</a:t>
            </a:r>
          </a:p>
        </p:txBody>
      </p:sp>
      <p:pic>
        <p:nvPicPr>
          <p:cNvPr id="89093" name="Picture 5" descr="se05F13">
            <a:extLst>
              <a:ext uri="{FF2B5EF4-FFF2-40B4-BE49-F238E27FC236}">
                <a16:creationId xmlns:a16="http://schemas.microsoft.com/office/drawing/2014/main" id="{FC5F588A-4ACD-8A4B-80BC-B7C00735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93925"/>
            <a:ext cx="4191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4" name="Rectangle 2">
            <a:extLst>
              <a:ext uri="{FF2B5EF4-FFF2-40B4-BE49-F238E27FC236}">
                <a16:creationId xmlns:a16="http://schemas.microsoft.com/office/drawing/2014/main" id="{22618CB0-39C9-3441-9D47-A8ED6DA64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486400"/>
            <a:ext cx="4191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ea typeface="宋体" panose="02010600030101010101" pitchFamily="2" charset="-122"/>
              </a:rPr>
              <a:t>Figure 5.13: </a:t>
            </a:r>
            <a:r>
              <a:rPr lang="en-US" altLang="zh-CN" sz="2000">
                <a:ea typeface="宋体" panose="02010600030101010101" pitchFamily="2" charset="-122"/>
              </a:rPr>
              <a:t>The </a:t>
            </a:r>
            <a:r>
              <a:rPr lang="en-US" altLang="zh-CN" sz="2000" i="1">
                <a:ea typeface="宋体" panose="02010600030101010101" pitchFamily="2" charset="-122"/>
              </a:rPr>
              <a:t>i</a:t>
            </a:r>
            <a:r>
              <a:rPr lang="en-US" altLang="zh-CN" sz="2000" i="1" baseline="-25000">
                <a:ea typeface="宋体" panose="02010600030101010101" pitchFamily="2" charset="-122"/>
              </a:rPr>
              <a:t>D</a:t>
            </a:r>
            <a:r>
              <a:rPr lang="en-US" altLang="zh-CN" sz="2000">
                <a:ea typeface="宋体" panose="02010600030101010101" pitchFamily="2" charset="-122"/>
              </a:rPr>
              <a:t> –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DS</a:t>
            </a:r>
            <a:r>
              <a:rPr lang="en-US" altLang="zh-CN" sz="2000">
                <a:ea typeface="宋体" panose="02010600030101010101" pitchFamily="2" charset="-122"/>
              </a:rPr>
              <a:t> characteristics for an enhancement-type NMOS transistor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FD00233-76F6-234F-84D0-EDF2FF2B836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5464704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4">
            <a:extLst>
              <a:ext uri="{FF2B5EF4-FFF2-40B4-BE49-F238E27FC236}">
                <a16:creationId xmlns:a16="http://schemas.microsoft.com/office/drawing/2014/main" id="{454E9B3D-43E7-6541-90F0-3D1FA42753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3335411C-A0A8-4448-932A-3899A00A88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5.2.2.</a:t>
            </a:r>
            <a:r>
              <a:rPr lang="en-US" altLang="zh-CN" sz="3200" dirty="0">
                <a:ea typeface="宋体" panose="02010600030101010101" pitchFamily="2" charset="-122"/>
              </a:rPr>
              <a:t> The </a:t>
            </a:r>
            <a:r>
              <a:rPr lang="en-US" altLang="zh-CN" sz="3200" b="0" i="1" dirty="0" err="1">
                <a:ea typeface="宋体" panose="02010600030101010101" pitchFamily="2" charset="-122"/>
              </a:rPr>
              <a:t>i</a:t>
            </a:r>
            <a:r>
              <a:rPr lang="en-US" altLang="zh-CN" sz="3200" b="0" i="1" baseline="-25000" dirty="0" err="1">
                <a:ea typeface="宋体" panose="02010600030101010101" pitchFamily="2" charset="-122"/>
              </a:rPr>
              <a:t>D</a:t>
            </a:r>
            <a:r>
              <a:rPr lang="en-US" altLang="zh-CN" sz="3200" dirty="0" err="1">
                <a:ea typeface="宋体" panose="02010600030101010101" pitchFamily="2" charset="-122"/>
              </a:rPr>
              <a:t>-</a:t>
            </a:r>
            <a:r>
              <a:rPr lang="en-US" altLang="zh-CN" sz="3200" b="0" i="1" dirty="0" err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 dirty="0" err="1">
                <a:ea typeface="宋体" panose="02010600030101010101" pitchFamily="2" charset="-122"/>
              </a:rPr>
              <a:t>GS</a:t>
            </a:r>
            <a:r>
              <a:rPr lang="en-US" altLang="zh-CN" sz="3200" dirty="0">
                <a:ea typeface="宋体" panose="02010600030101010101" pitchFamily="2" charset="-122"/>
              </a:rPr>
              <a:t> Characteristic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zh-CN" altLang="en-US" sz="3200" dirty="0">
                <a:ea typeface="宋体" panose="02010600030101010101" pitchFamily="2" charset="-122"/>
              </a:rPr>
              <a:t>转移特性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E6B0A8C6-4803-424F-AD2F-A1F406D3BD9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000">
                <a:ea typeface="宋体" panose="02010600030101010101" pitchFamily="2" charset="-122"/>
              </a:rPr>
              <a:t>In effect, it becomes a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voltage-controlled current source.</a:t>
            </a:r>
          </a:p>
          <a:p>
            <a:pPr lvl="1" eaLnBrk="1" hangingPunct="1"/>
            <a:r>
              <a:rPr lang="en-US" altLang="zh-CN" sz="2000" b="1">
                <a:solidFill>
                  <a:srgbClr val="3333FF"/>
                </a:solidFill>
                <a:ea typeface="宋体" panose="02010600030101010101" pitchFamily="2" charset="-122"/>
              </a:rPr>
              <a:t>This is key for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amplification.</a:t>
            </a:r>
          </a:p>
          <a:p>
            <a:pPr lvl="1" eaLnBrk="1" hangingPunct="1"/>
            <a:r>
              <a:rPr lang="en-US" altLang="zh-CN" sz="2000">
                <a:ea typeface="宋体" panose="02010600030101010101" pitchFamily="2" charset="-122"/>
              </a:rPr>
              <a:t>Refer to (5.21).</a:t>
            </a:r>
          </a:p>
        </p:txBody>
      </p:sp>
      <p:sp>
        <p:nvSpPr>
          <p:cNvPr id="91141" name="Rectangle 9">
            <a:extLst>
              <a:ext uri="{FF2B5EF4-FFF2-40B4-BE49-F238E27FC236}">
                <a16:creationId xmlns:a16="http://schemas.microsoft.com/office/drawing/2014/main" id="{6ABCAEFF-33F7-8B43-8435-47683906C04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228600"/>
            <a:ext cx="4305300" cy="5867400"/>
          </a:xfrm>
        </p:spPr>
        <p:txBody>
          <a:bodyPr/>
          <a:lstStyle/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What is one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problem</a:t>
            </a:r>
            <a:r>
              <a:rPr lang="en-US" altLang="zh-CN" sz="2000" dirty="0">
                <a:ea typeface="宋体" panose="02010600030101010101" pitchFamily="2" charset="-122"/>
              </a:rPr>
              <a:t> with (5.21)?</a:t>
            </a:r>
          </a:p>
          <a:p>
            <a:pPr lvl="1" eaLnBrk="1" hangingPunct="1"/>
            <a:r>
              <a:rPr lang="en-US" altLang="zh-CN" sz="20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It is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nonlinear</a:t>
            </a:r>
            <a:r>
              <a:rPr lang="en-US" altLang="zh-CN" sz="2000" dirty="0">
                <a:ea typeface="宋体" panose="02010600030101010101" pitchFamily="2" charset="-122"/>
              </a:rPr>
              <a:t> w/ respect to </a:t>
            </a:r>
            <a:r>
              <a:rPr lang="en-US" altLang="zh-CN" sz="2000" i="1" dirty="0" err="1"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ea typeface="宋体" panose="02010600030101010101" pitchFamily="2" charset="-122"/>
              </a:rPr>
              <a:t>OV</a:t>
            </a:r>
            <a:r>
              <a:rPr lang="en-US" altLang="zh-CN" sz="2000" i="1" baseline="-25000" dirty="0">
                <a:ea typeface="宋体" panose="02010600030101010101" pitchFamily="2" charset="-122"/>
              </a:rPr>
              <a:t> </a:t>
            </a:r>
            <a:r>
              <a:rPr lang="en-US" altLang="zh-CN" sz="2000" i="1" dirty="0">
                <a:ea typeface="宋体" panose="02010600030101010101" pitchFamily="2" charset="-122"/>
              </a:rPr>
              <a:t> … </a:t>
            </a:r>
            <a:r>
              <a:rPr lang="en-US" altLang="zh-CN" sz="2000" dirty="0">
                <a:ea typeface="宋体" panose="02010600030101010101" pitchFamily="2" charset="-122"/>
              </a:rPr>
              <a:t>however, this is not of concern now.</a:t>
            </a:r>
          </a:p>
          <a:p>
            <a:pPr eaLnBrk="1" hangingPunct="1"/>
            <a:endParaRPr lang="en-US" altLang="zh-CN" sz="2000" dirty="0">
              <a:ea typeface="宋体" panose="02010600030101010101" pitchFamily="2" charset="-122"/>
            </a:endParaRPr>
          </a:p>
        </p:txBody>
      </p:sp>
      <p:graphicFrame>
        <p:nvGraphicFramePr>
          <p:cNvPr id="91142" name="Object 7">
            <a:extLst>
              <a:ext uri="{FF2B5EF4-FFF2-40B4-BE49-F238E27FC236}">
                <a16:creationId xmlns:a16="http://schemas.microsoft.com/office/drawing/2014/main" id="{D6468B0F-9BA0-F847-9484-E04D46AEC585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33400" y="3662363"/>
          <a:ext cx="3363913" cy="196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2125900" imgH="24574500" progId="Equation.DSMT4">
                  <p:embed/>
                </p:oleObj>
              </mc:Choice>
              <mc:Fallback>
                <p:oleObj name="Equation" r:id="rId2" imgW="42125900" imgH="24574500" progId="Equation.DSMT4">
                  <p:embed/>
                  <p:pic>
                    <p:nvPicPr>
                      <p:cNvPr id="91142" name="Object 7">
                        <a:extLst>
                          <a:ext uri="{FF2B5EF4-FFF2-40B4-BE49-F238E27FC236}">
                            <a16:creationId xmlns:a16="http://schemas.microsoft.com/office/drawing/2014/main" id="{D6468B0F-9BA0-F847-9484-E04D46AEC5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662363"/>
                        <a:ext cx="3363913" cy="196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1143" name="Picture 5" descr="se05F14">
            <a:extLst>
              <a:ext uri="{FF2B5EF4-FFF2-40B4-BE49-F238E27FC236}">
                <a16:creationId xmlns:a16="http://schemas.microsoft.com/office/drawing/2014/main" id="{52A6B16D-ACB7-B642-81F1-F26EDC0E9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1828800"/>
            <a:ext cx="36353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4" name="Rectangle 2">
            <a:extLst>
              <a:ext uri="{FF2B5EF4-FFF2-40B4-BE49-F238E27FC236}">
                <a16:creationId xmlns:a16="http://schemas.microsoft.com/office/drawing/2014/main" id="{F6E7B208-4FA5-B94D-AB05-E5BA26712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927725"/>
            <a:ext cx="8686800" cy="777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500" b="1">
                <a:ea typeface="宋体" panose="02010600030101010101" pitchFamily="2" charset="-122"/>
              </a:rPr>
              <a:t>Figure 5.14: </a:t>
            </a:r>
            <a:r>
              <a:rPr lang="en-US" altLang="zh-CN" sz="1500">
                <a:ea typeface="宋体" panose="02010600030101010101" pitchFamily="2" charset="-122"/>
              </a:rPr>
              <a:t>The </a:t>
            </a:r>
            <a:r>
              <a:rPr lang="en-US" altLang="zh-CN" sz="1500" i="1">
                <a:ea typeface="宋体" panose="02010600030101010101" pitchFamily="2" charset="-122"/>
              </a:rPr>
              <a:t>i</a:t>
            </a:r>
            <a:r>
              <a:rPr lang="en-US" altLang="zh-CN" sz="1500" i="1" baseline="-25000">
                <a:ea typeface="宋体" panose="02010600030101010101" pitchFamily="2" charset="-122"/>
              </a:rPr>
              <a:t>D</a:t>
            </a:r>
            <a:r>
              <a:rPr lang="en-US" altLang="zh-CN" sz="1500">
                <a:ea typeface="宋体" panose="02010600030101010101" pitchFamily="2" charset="-122"/>
              </a:rPr>
              <a:t>-</a:t>
            </a:r>
            <a:r>
              <a:rPr lang="en-US" altLang="zh-CN" sz="1500" i="1">
                <a:ea typeface="宋体" panose="02010600030101010101" pitchFamily="2" charset="-122"/>
              </a:rPr>
              <a:t>v</a:t>
            </a:r>
            <a:r>
              <a:rPr lang="en-US" altLang="zh-CN" sz="1500" i="1" baseline="-25000">
                <a:ea typeface="宋体" panose="02010600030101010101" pitchFamily="2" charset="-122"/>
              </a:rPr>
              <a:t>GS</a:t>
            </a:r>
            <a:r>
              <a:rPr lang="en-US" altLang="zh-CN" sz="1500">
                <a:ea typeface="宋体" panose="02010600030101010101" pitchFamily="2" charset="-122"/>
              </a:rPr>
              <a:t> characteristic of an NMOS transistor operating in the saturation region.  The </a:t>
            </a:r>
            <a:r>
              <a:rPr lang="en-US" altLang="zh-CN" sz="1500" i="1">
                <a:ea typeface="宋体" panose="02010600030101010101" pitchFamily="2" charset="-122"/>
              </a:rPr>
              <a:t>i</a:t>
            </a:r>
            <a:r>
              <a:rPr lang="en-US" altLang="zh-CN" sz="1500" i="1" baseline="-25000">
                <a:ea typeface="宋体" panose="02010600030101010101" pitchFamily="2" charset="-122"/>
              </a:rPr>
              <a:t>D</a:t>
            </a:r>
            <a:r>
              <a:rPr lang="en-US" altLang="zh-CN" sz="1500">
                <a:ea typeface="宋体" panose="02010600030101010101" pitchFamily="2" charset="-122"/>
              </a:rPr>
              <a:t>-</a:t>
            </a:r>
            <a:r>
              <a:rPr lang="en-US" altLang="zh-CN" sz="1500" i="1">
                <a:ea typeface="宋体" panose="02010600030101010101" pitchFamily="2" charset="-122"/>
              </a:rPr>
              <a:t>v</a:t>
            </a:r>
            <a:r>
              <a:rPr lang="en-US" altLang="zh-CN" sz="1500" i="1" baseline="-25000">
                <a:ea typeface="宋体" panose="02010600030101010101" pitchFamily="2" charset="-122"/>
              </a:rPr>
              <a:t>OV</a:t>
            </a:r>
            <a:r>
              <a:rPr lang="en-US" altLang="zh-CN" sz="1500">
                <a:ea typeface="宋体" panose="02010600030101010101" pitchFamily="2" charset="-122"/>
              </a:rPr>
              <a:t> characteristic can be obtained by simply re-labeling the horizontal axis, that is, shifting the origin to the point </a:t>
            </a:r>
            <a:r>
              <a:rPr lang="en-US" altLang="zh-CN" sz="1500" i="1">
                <a:ea typeface="宋体" panose="02010600030101010101" pitchFamily="2" charset="-122"/>
              </a:rPr>
              <a:t>v</a:t>
            </a:r>
            <a:r>
              <a:rPr lang="en-US" altLang="zh-CN" sz="1500" i="1" baseline="-25000">
                <a:ea typeface="宋体" panose="02010600030101010101" pitchFamily="2" charset="-122"/>
              </a:rPr>
              <a:t>GS</a:t>
            </a:r>
            <a:r>
              <a:rPr lang="en-US" altLang="zh-CN" sz="1500">
                <a:ea typeface="宋体" panose="02010600030101010101" pitchFamily="2" charset="-122"/>
              </a:rPr>
              <a:t> = </a:t>
            </a:r>
            <a:r>
              <a:rPr lang="en-US" altLang="zh-CN" sz="1500" i="1">
                <a:ea typeface="宋体" panose="02010600030101010101" pitchFamily="2" charset="-122"/>
              </a:rPr>
              <a:t>V</a:t>
            </a:r>
            <a:r>
              <a:rPr lang="en-US" altLang="zh-CN" sz="1500" i="1" baseline="-25000">
                <a:ea typeface="宋体" panose="02010600030101010101" pitchFamily="2" charset="-122"/>
              </a:rPr>
              <a:t>tn</a:t>
            </a:r>
            <a:r>
              <a:rPr lang="en-US" altLang="zh-CN" sz="1500" i="1"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91145" name="AutoShape 14">
            <a:extLst>
              <a:ext uri="{FF2B5EF4-FFF2-40B4-BE49-F238E27FC236}">
                <a16:creationId xmlns:a16="http://schemas.microsoft.com/office/drawing/2014/main" id="{D0E19119-CDA6-7648-A44E-1F5A0E78DF04}"/>
              </a:ext>
            </a:extLst>
          </p:cNvPr>
          <p:cNvSpPr>
            <a:spLocks noChangeArrowheads="1"/>
          </p:cNvSpPr>
          <p:nvPr/>
        </p:nvSpPr>
        <p:spPr bwMode="auto">
          <a:xfrm rot="-879346">
            <a:off x="4038600" y="3429000"/>
            <a:ext cx="1828800" cy="9144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>
              <a:alpha val="25098"/>
            </a:srgbClr>
          </a:solidFill>
          <a:ln w="317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4591" name="AutoShape 15">
            <a:extLst>
              <a:ext uri="{FF2B5EF4-FFF2-40B4-BE49-F238E27FC236}">
                <a16:creationId xmlns:a16="http://schemas.microsoft.com/office/drawing/2014/main" id="{0D2997E4-60A8-834D-AA42-A937784B8078}"/>
              </a:ext>
            </a:extLst>
          </p:cNvPr>
          <p:cNvSpPr>
            <a:spLocks noChangeArrowheads="1"/>
          </p:cNvSpPr>
          <p:nvPr/>
        </p:nvSpPr>
        <p:spPr bwMode="auto">
          <a:xfrm rot="-879346">
            <a:off x="4038600" y="3429000"/>
            <a:ext cx="1828800" cy="9144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/>
          </a:solidFill>
          <a:ln w="31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15008935-B43E-8E42-A4D4-B3FC959216F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300137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304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>
            <a:extLst>
              <a:ext uri="{FF2B5EF4-FFF2-40B4-BE49-F238E27FC236}">
                <a16:creationId xmlns:a16="http://schemas.microsoft.com/office/drawing/2014/main" id="{5B2D3FEA-1A10-F74A-97A3-771916FDEE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854076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large-signal models</a:t>
            </a:r>
            <a:br>
              <a:rPr lang="en-US" altLang="zh-CN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大信号模型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5CD80882-7E11-5249-9C9C-BA041C9EADE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6700" y="5257800"/>
            <a:ext cx="8801100" cy="16002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基于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DS</a:t>
            </a:r>
            <a:r>
              <a:rPr lang="zh-CN" altLang="en-US" dirty="0">
                <a:ea typeface="宋体" panose="02010600030101010101" pitchFamily="2" charset="-122"/>
              </a:rPr>
              <a:t>的不同</a:t>
            </a:r>
            <a:r>
              <a:rPr lang="en-US" altLang="zh-CN" baseline="-25000" dirty="0">
                <a:ea typeface="宋体" panose="02010600030101010101" pitchFamily="2" charset="-122"/>
              </a:rPr>
              <a:t>,</a:t>
            </a:r>
            <a:r>
              <a:rPr lang="en-US" altLang="zh-CN" dirty="0">
                <a:ea typeface="宋体" panose="02010600030101010101" pitchFamily="2" charset="-122"/>
              </a:rPr>
              <a:t> MOSFET </a:t>
            </a:r>
            <a:r>
              <a:rPr lang="zh-CN" altLang="en-US" dirty="0">
                <a:ea typeface="宋体" panose="02010600030101010101" pitchFamily="2" charset="-122"/>
              </a:rPr>
              <a:t>有不同的大信号模型</a:t>
            </a:r>
            <a:r>
              <a:rPr lang="en-US" altLang="zh-CN" dirty="0">
                <a:ea typeface="宋体" panose="02010600030101010101" pitchFamily="2" charset="-122"/>
              </a:rPr>
              <a:t>.  </a:t>
            </a:r>
            <a:r>
              <a:rPr lang="en-US" altLang="zh-CN" baseline="-25000" dirty="0">
                <a:ea typeface="宋体" panose="02010600030101010101" pitchFamily="2" charset="-122"/>
              </a:rPr>
              <a:t> </a:t>
            </a:r>
          </a:p>
          <a:p>
            <a:pPr eaLnBrk="1" hangingPunct="1"/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大信号模型</a:t>
            </a:r>
            <a:r>
              <a:rPr lang="en-US" altLang="zh-CN" dirty="0">
                <a:ea typeface="宋体" panose="02010600030101010101" pitchFamily="2" charset="-122"/>
              </a:rPr>
              <a:t>~</a:t>
            </a:r>
            <a:r>
              <a:rPr lang="zh-CN" altLang="en-US" dirty="0">
                <a:ea typeface="宋体" panose="02010600030101010101" pitchFamily="2" charset="-122"/>
              </a:rPr>
              <a:t>器件大范围的电压电流约束关系，往往是非线性的；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小信号模型</a:t>
            </a:r>
            <a:r>
              <a:rPr lang="en-US" altLang="zh-CN" dirty="0">
                <a:ea typeface="宋体" panose="02010600030101010101" pitchFamily="2" charset="-122"/>
              </a:rPr>
              <a:t>~</a:t>
            </a:r>
            <a:r>
              <a:rPr lang="zh-CN" altLang="en-US" dirty="0">
                <a:ea typeface="宋体" panose="02010600030101010101" pitchFamily="2" charset="-122"/>
              </a:rPr>
              <a:t>叠加于大信号模型某一直流工作点之上的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微小变化信号</a:t>
            </a:r>
            <a:r>
              <a:rPr lang="zh-CN" altLang="en-US" dirty="0">
                <a:ea typeface="宋体" panose="02010600030101010101" pitchFamily="2" charset="-122"/>
              </a:rPr>
              <a:t>的模型，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将非线性曲线在微小范围内线性化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  <p:pic>
        <p:nvPicPr>
          <p:cNvPr id="460807" name="Picture 7">
            <a:extLst>
              <a:ext uri="{FF2B5EF4-FFF2-40B4-BE49-F238E27FC236}">
                <a16:creationId xmlns:a16="http://schemas.microsoft.com/office/drawing/2014/main" id="{68B199C2-B85E-B840-A24C-7B4E7FE6D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1055688"/>
            <a:ext cx="845820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3190" name="图片 1">
            <a:extLst>
              <a:ext uri="{FF2B5EF4-FFF2-40B4-BE49-F238E27FC236}">
                <a16:creationId xmlns:a16="http://schemas.microsoft.com/office/drawing/2014/main" id="{8F43F917-F7B0-F84B-865B-9E2AF4F20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042988"/>
            <a:ext cx="312420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48BC98F-C2D7-BD48-94DF-381685EC1D9A}"/>
              </a:ext>
            </a:extLst>
          </p:cNvPr>
          <p:cNvSpPr txBox="1"/>
          <p:nvPr/>
        </p:nvSpPr>
        <p:spPr>
          <a:xfrm>
            <a:off x="5062786" y="2441081"/>
            <a:ext cx="2646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饱和区，考虑沟道调制效应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78BEF96-7A7F-DA41-8B78-46DD5E7929C4}"/>
              </a:ext>
            </a:extLst>
          </p:cNvPr>
          <p:cNvSpPr txBox="1"/>
          <p:nvPr/>
        </p:nvSpPr>
        <p:spPr>
          <a:xfrm>
            <a:off x="2743736" y="359256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非饱和区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14676B9-B4BD-AB4A-A273-68BE2380DCA3}"/>
              </a:ext>
            </a:extLst>
          </p:cNvPr>
          <p:cNvSpPr txBox="1"/>
          <p:nvPr/>
        </p:nvSpPr>
        <p:spPr>
          <a:xfrm>
            <a:off x="7010400" y="3587826"/>
            <a:ext cx="22942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非饱和区（</a:t>
            </a:r>
            <a:r>
              <a:rPr kumimoji="1" lang="en-US" altLang="zh-CN" dirty="0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DS</a:t>
            </a:r>
            <a:r>
              <a:rPr kumimoji="1" lang="zh-CN" altLang="en-US" dirty="0">
                <a:solidFill>
                  <a:srgbClr val="C00000"/>
                </a:solidFill>
              </a:rPr>
              <a:t>很小时）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4307BBE-DA7A-B745-BF15-306507B8C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38675"/>
            <a:ext cx="3575050" cy="1610737"/>
          </a:xfrm>
          <a:prstGeom prst="rect">
            <a:avLst/>
          </a:prstGeom>
        </p:spPr>
      </p:pic>
      <p:cxnSp>
        <p:nvCxnSpPr>
          <p:cNvPr id="5" name="直线箭头连接符 4">
            <a:extLst>
              <a:ext uri="{FF2B5EF4-FFF2-40B4-BE49-F238E27FC236}">
                <a16:creationId xmlns:a16="http://schemas.microsoft.com/office/drawing/2014/main" id="{0526C0FC-02D4-E34D-9E46-14B5D7A221D2}"/>
              </a:ext>
            </a:extLst>
          </p:cNvPr>
          <p:cNvCxnSpPr/>
          <p:nvPr/>
        </p:nvCxnSpPr>
        <p:spPr bwMode="auto">
          <a:xfrm flipH="1">
            <a:off x="6096000" y="1516389"/>
            <a:ext cx="457200" cy="480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7BA1F566-6610-E74A-A620-0568E9717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3994055"/>
            <a:ext cx="3124200" cy="511360"/>
          </a:xfrm>
          <a:prstGeom prst="rect">
            <a:avLst/>
          </a:prstGeom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76DE259D-81A0-9849-91FA-AB028EDB987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40580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>
            <a:extLst>
              <a:ext uri="{FF2B5EF4-FFF2-40B4-BE49-F238E27FC236}">
                <a16:creationId xmlns:a16="http://schemas.microsoft.com/office/drawing/2014/main" id="{37162B07-093D-8243-8620-E56DDF5079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715000" cy="9144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如何判断工作区域（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很重要！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52615" name="Picture 7">
            <a:extLst>
              <a:ext uri="{FF2B5EF4-FFF2-40B4-BE49-F238E27FC236}">
                <a16:creationId xmlns:a16="http://schemas.microsoft.com/office/drawing/2014/main" id="{86894CF0-1518-3749-994A-D2401CC53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952500"/>
            <a:ext cx="6172200" cy="381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4277" name="Rectangle 3">
            <a:extLst>
              <a:ext uri="{FF2B5EF4-FFF2-40B4-BE49-F238E27FC236}">
                <a16:creationId xmlns:a16="http://schemas.microsoft.com/office/drawing/2014/main" id="{A1C9072E-69AE-D640-8D02-CBC2EE82DD9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787899"/>
            <a:ext cx="8077200" cy="2033587"/>
          </a:xfrm>
        </p:spPr>
        <p:txBody>
          <a:bodyPr/>
          <a:lstStyle/>
          <a:p>
            <a:pPr eaLnBrk="1" hangingPunct="1"/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方法一，从物理上理解</a:t>
            </a:r>
            <a:r>
              <a:rPr lang="zh-CN" altLang="en-US" sz="2000" dirty="0">
                <a:ea typeface="宋体" panose="02010600030101010101" pitchFamily="2" charset="-122"/>
              </a:rPr>
              <a:t>：当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</a:t>
            </a:r>
            <a:r>
              <a:rPr lang="en-US" altLang="zh-CN" sz="2000" dirty="0">
                <a:ea typeface="宋体" panose="02010600030101010101" pitchFamily="2" charset="-122"/>
              </a:rPr>
              <a:t>-V</a:t>
            </a:r>
            <a:r>
              <a:rPr lang="en-US" altLang="zh-CN" sz="2000" baseline="-25000" dirty="0">
                <a:ea typeface="宋体" panose="02010600030101010101" pitchFamily="2" charset="-122"/>
              </a:rPr>
              <a:t>D</a:t>
            </a:r>
            <a:r>
              <a:rPr lang="en-US" altLang="zh-CN" sz="2000" dirty="0">
                <a:ea typeface="宋体" panose="02010600030101010101" pitchFamily="2" charset="-122"/>
              </a:rPr>
              <a:t> &gt;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TH </a:t>
            </a:r>
            <a:r>
              <a:rPr lang="zh-CN" altLang="en-US" sz="2000" dirty="0">
                <a:ea typeface="宋体" panose="02010600030101010101" pitchFamily="2" charset="-122"/>
              </a:rPr>
              <a:t>时</a:t>
            </a:r>
            <a:r>
              <a:rPr lang="en-US" altLang="zh-CN" sz="2000" dirty="0">
                <a:ea typeface="宋体" panose="02010600030101010101" pitchFamily="2" charset="-122"/>
              </a:rPr>
              <a:t>, </a:t>
            </a:r>
            <a:r>
              <a:rPr lang="zh-CN" altLang="en-US" sz="2000" dirty="0">
                <a:ea typeface="宋体" panose="02010600030101010101" pitchFamily="2" charset="-122"/>
              </a:rPr>
              <a:t>漏极附近仍有沟道，</a:t>
            </a:r>
            <a:r>
              <a:rPr lang="en-US" altLang="zh-CN" sz="2000" dirty="0">
                <a:ea typeface="宋体" panose="02010600030101010101" pitchFamily="2" charset="-122"/>
              </a:rPr>
              <a:t>MOSFET </a:t>
            </a:r>
            <a:r>
              <a:rPr lang="zh-CN" altLang="en-US" sz="2000" dirty="0">
                <a:ea typeface="宋体" panose="02010600030101010101" pitchFamily="2" charset="-122"/>
              </a:rPr>
              <a:t>工作在非饱和区；当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ea typeface="宋体" panose="02010600030101010101" pitchFamily="2" charset="-122"/>
              </a:rPr>
              <a:t>继续增加，导致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</a:t>
            </a:r>
            <a:r>
              <a:rPr lang="en-US" altLang="zh-CN" sz="2000" dirty="0">
                <a:ea typeface="宋体" panose="02010600030101010101" pitchFamily="2" charset="-122"/>
              </a:rPr>
              <a:t>-V</a:t>
            </a:r>
            <a:r>
              <a:rPr lang="en-US" altLang="zh-CN" sz="2000" baseline="-25000" dirty="0"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ea typeface="宋体" panose="02010600030101010101" pitchFamily="2" charset="-122"/>
              </a:rPr>
              <a:t>等于或小于 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TH </a:t>
            </a:r>
            <a:r>
              <a:rPr lang="zh-CN" altLang="en-US" sz="2000" dirty="0">
                <a:ea typeface="宋体" panose="02010600030101010101" pitchFamily="2" charset="-122"/>
              </a:rPr>
              <a:t>时，漏极附近无沟道（沟道夹断），</a:t>
            </a:r>
            <a:r>
              <a:rPr lang="en-US" altLang="zh-CN" sz="2000" dirty="0">
                <a:ea typeface="宋体" panose="02010600030101010101" pitchFamily="2" charset="-122"/>
              </a:rPr>
              <a:t>MOSFET</a:t>
            </a:r>
            <a:r>
              <a:rPr lang="zh-CN" altLang="en-US" sz="2000" dirty="0">
                <a:ea typeface="宋体" panose="02010600030101010101" pitchFamily="2" charset="-122"/>
              </a:rPr>
              <a:t>进入饱和区。</a:t>
            </a:r>
            <a:endParaRPr lang="en-US" altLang="zh-CN" sz="20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方法二，从符号上理解</a:t>
            </a:r>
            <a:r>
              <a:rPr lang="zh-CN" altLang="en-US" sz="2000" dirty="0">
                <a:ea typeface="宋体" panose="02010600030101010101" pitchFamily="2" charset="-122"/>
              </a:rPr>
              <a:t>（电路分析中最有效），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要使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工作在饱和区，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的下限为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-V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TH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（参考电路图）；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方法三，记住这张图的横坐标</a:t>
            </a:r>
            <a:r>
              <a:rPr lang="zh-CN" altLang="en-US" sz="2000" dirty="0">
                <a:ea typeface="宋体" panose="02010600030101010101" pitchFamily="2" charset="-122"/>
              </a:rPr>
              <a:t>，当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DS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&gt; 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OV</a:t>
            </a:r>
            <a:r>
              <a:rPr lang="zh-CN" altLang="en-US" sz="2000" dirty="0">
                <a:ea typeface="宋体" panose="02010600030101010101" pitchFamily="2" charset="-122"/>
              </a:rPr>
              <a:t>时，进入饱和区；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B1B1755-15A0-2C48-A142-FEB4625AC94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1103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816855-321E-6445-BCCD-E015DE7F1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0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D2D485-B60D-8944-82F6-CC10D4EF2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540" y="2202776"/>
            <a:ext cx="5816460" cy="465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D02294-8A82-7546-B6B7-526A27579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0045"/>
            <a:ext cx="9144000" cy="5420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D1BF81-B98B-5741-B188-B34EEBBAF4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139"/>
            <a:ext cx="9144000" cy="12506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55DC48-63D6-8D4B-9E6D-785D9B6DE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853046"/>
            <a:ext cx="3175000" cy="9276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AB163A-EB20-9249-9C51-A8F8B80EE4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114800"/>
            <a:ext cx="2859437" cy="137160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F3A80289-1A6A-1947-B92E-4DCA1442B4C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6856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816855-321E-6445-BCCD-E015DE7F1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D02294-8A82-7546-B6B7-526A27579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0045"/>
            <a:ext cx="9144000" cy="5420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D1BF81-B98B-5741-B188-B34EEBBAF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139"/>
            <a:ext cx="9144000" cy="12506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2D3909-FB66-FF44-BF4D-453EE1BB8B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2202776"/>
            <a:ext cx="7758707" cy="465522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C9D608E-5649-5047-97FD-C36F7FB38882}"/>
              </a:ext>
            </a:extLst>
          </p:cNvPr>
          <p:cNvSpPr txBox="1"/>
          <p:nvPr/>
        </p:nvSpPr>
        <p:spPr>
          <a:xfrm>
            <a:off x="5562600" y="2575593"/>
            <a:ext cx="25523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50</a:t>
            </a:r>
            <a:r>
              <a:rPr kumimoji="1" lang="zh-CN" altLang="en-US" dirty="0">
                <a:solidFill>
                  <a:srgbClr val="0432FF"/>
                </a:solidFill>
              </a:rPr>
              <a:t>小于</a:t>
            </a:r>
            <a:r>
              <a:rPr kumimoji="1" lang="en-US" altLang="zh-CN" dirty="0">
                <a:solidFill>
                  <a:srgbClr val="0432FF"/>
                </a:solidFill>
              </a:rPr>
              <a:t>100</a:t>
            </a:r>
            <a:r>
              <a:rPr kumimoji="1" lang="zh-CN" altLang="en-US" dirty="0">
                <a:solidFill>
                  <a:srgbClr val="0432FF"/>
                </a:solidFill>
              </a:rPr>
              <a:t>，进入非饱和区</a:t>
            </a:r>
          </a:p>
        </p:txBody>
      </p:sp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40275E92-515C-6A42-98B1-8A268BE65393}"/>
              </a:ext>
            </a:extLst>
          </p:cNvPr>
          <p:cNvCxnSpPr/>
          <p:nvPr/>
        </p:nvCxnSpPr>
        <p:spPr bwMode="auto">
          <a:xfrm>
            <a:off x="838200" y="6172200"/>
            <a:ext cx="2667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3D209B28-D1B2-EE4E-83B5-0B1C0F769C1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31649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816855-321E-6445-BCCD-E015DE7F1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D02294-8A82-7546-B6B7-526A27579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0045"/>
            <a:ext cx="9144000" cy="5420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D1BF81-B98B-5741-B188-B34EEBBAF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139"/>
            <a:ext cx="9144000" cy="12506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BD4D06-1642-A049-8707-7FF3B52AF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2208124"/>
            <a:ext cx="8077200" cy="46498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7FC7818-1207-1C44-B22D-95C4A64FADFB}"/>
                  </a:ext>
                </a:extLst>
              </p:cNvPr>
              <p:cNvSpPr txBox="1"/>
              <p:nvPr/>
            </p:nvSpPr>
            <p:spPr>
              <a:xfrm>
                <a:off x="1600200" y="2514600"/>
                <a:ext cx="165705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𝐺𝑆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𝑡𝑛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7FC7818-1207-1C44-B22D-95C4A64FA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2514600"/>
                <a:ext cx="1657057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B11F05CB-5959-FD45-941E-1E9E8559356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608818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D80860-A250-FE4E-8F9D-CDFFCAA3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MOSFET</a:t>
            </a:r>
            <a:r>
              <a:rPr kumimoji="1" lang="zh-CN" altLang="en-US" dirty="0"/>
              <a:t> 电路直流分析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82FE6F-34D9-8846-8567-976786982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基于 </a:t>
            </a:r>
            <a:r>
              <a:rPr kumimoji="1" lang="en-US" altLang="zh-CN" dirty="0"/>
              <a:t>MOSFET</a:t>
            </a:r>
            <a:r>
              <a:rPr kumimoji="1" lang="zh-CN" altLang="en-US" dirty="0"/>
              <a:t> 的“电流电压”约束关系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基于基本电路原理与分析方法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为简单起见，若无明确说明，一般我们不考虑沟道调制效应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根据有效电压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OV</a:t>
            </a:r>
            <a:r>
              <a:rPr kumimoji="1" lang="zh-CN" altLang="en-US" dirty="0"/>
              <a:t>来分析电路，会比较方便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7851412-1B92-A64C-8F6F-5711F472D6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CDA1D08-7909-984B-A8ED-4CDC879CA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410200"/>
            <a:ext cx="59944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98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CB3A7F-6CE7-3E4E-A0D4-90D337600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E73CC55-C66C-C845-99C1-53853CAC7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0756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37262D5-B643-4A43-B45C-81447B06A75D}"/>
              </a:ext>
            </a:extLst>
          </p:cNvPr>
          <p:cNvSpPr txBox="1"/>
          <p:nvPr/>
        </p:nvSpPr>
        <p:spPr>
          <a:xfrm>
            <a:off x="304800" y="5334000"/>
            <a:ext cx="2589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根据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DD</a:t>
            </a:r>
            <a:r>
              <a:rPr kumimoji="1" lang="zh-CN" altLang="en-US" dirty="0"/>
              <a:t>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，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，求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D</a:t>
            </a:r>
            <a:endParaRPr kumimoji="1" lang="zh-CN" altLang="en-US" baseline="-25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92EB17B-468C-FF42-9568-7B3E8B3FB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5347252"/>
            <a:ext cx="23241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9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CB3A7F-6CE7-3E4E-A0D4-90D337600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E73CC55-C66C-C845-99C1-53853CAC7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0756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37262D5-B643-4A43-B45C-81447B06A75D}"/>
              </a:ext>
            </a:extLst>
          </p:cNvPr>
          <p:cNvSpPr txBox="1"/>
          <p:nvPr/>
        </p:nvSpPr>
        <p:spPr>
          <a:xfrm>
            <a:off x="304800" y="5334000"/>
            <a:ext cx="76192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r>
              <a:rPr kumimoji="1" lang="zh-CN" altLang="en-US" dirty="0"/>
              <a:t>求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S</a:t>
            </a:r>
            <a:r>
              <a:rPr kumimoji="1" lang="zh-CN" altLang="en-US" dirty="0"/>
              <a:t>，需要知道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S</a:t>
            </a:r>
            <a:r>
              <a:rPr kumimoji="1" lang="zh-CN" altLang="en-US" dirty="0"/>
              <a:t>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S</a:t>
            </a:r>
            <a:r>
              <a:rPr kumimoji="1" lang="zh-CN" altLang="en-US" dirty="0"/>
              <a:t>可以根据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GS</a:t>
            </a:r>
            <a:r>
              <a:rPr kumimoji="1" lang="zh-CN" altLang="en-US" dirty="0"/>
              <a:t>得到，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GS</a:t>
            </a:r>
            <a:r>
              <a:rPr kumimoji="1" lang="zh-CN" altLang="en-US" dirty="0"/>
              <a:t>可以由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OV</a:t>
            </a:r>
            <a:r>
              <a:rPr kumimoji="1" lang="zh-CN" altLang="en-US" dirty="0"/>
              <a:t> </a:t>
            </a:r>
            <a:r>
              <a:rPr kumimoji="1" lang="en-US" altLang="zh-CN" dirty="0"/>
              <a:t>+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TH</a:t>
            </a:r>
            <a:r>
              <a:rPr kumimoji="1" lang="zh-CN" altLang="en-US" dirty="0"/>
              <a:t>得到，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OV</a:t>
            </a:r>
            <a:r>
              <a:rPr kumimoji="1" lang="zh-CN" altLang="en-US" dirty="0"/>
              <a:t>由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决定。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③</a:t>
            </a:r>
            <a:r>
              <a:rPr kumimoji="1" lang="zh-CN" altLang="en-US" dirty="0"/>
              <a:t>判断</a:t>
            </a:r>
            <a:r>
              <a:rPr kumimoji="1" lang="en-US" altLang="zh-CN" dirty="0"/>
              <a:t>MOSFET</a:t>
            </a:r>
            <a:r>
              <a:rPr kumimoji="1" lang="zh-CN" altLang="en-US" dirty="0"/>
              <a:t>的工作状态。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 </a:t>
            </a:r>
            <a:r>
              <a:rPr kumimoji="1" lang="en-US" altLang="zh-CN" dirty="0"/>
              <a:t>&gt;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</a:t>
            </a:r>
            <a:r>
              <a:rPr kumimoji="1" lang="zh-CN" altLang="en-US" dirty="0"/>
              <a:t>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饱和区</a:t>
            </a:r>
            <a:endParaRPr kumimoji="1"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45A916-4415-E749-BDBE-4CB44BEC1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26" y="6196584"/>
            <a:ext cx="1536700" cy="590256"/>
          </a:xfrm>
          <a:prstGeom prst="rect">
            <a:avLst/>
          </a:prstGeom>
        </p:spPr>
      </p:pic>
      <p:sp>
        <p:nvSpPr>
          <p:cNvPr id="4" name="右箭头 3">
            <a:extLst>
              <a:ext uri="{FF2B5EF4-FFF2-40B4-BE49-F238E27FC236}">
                <a16:creationId xmlns:a16="http://schemas.microsoft.com/office/drawing/2014/main" id="{CB0CEEE3-F270-7840-BF20-4AAF3A625230}"/>
              </a:ext>
            </a:extLst>
          </p:cNvPr>
          <p:cNvSpPr/>
          <p:nvPr/>
        </p:nvSpPr>
        <p:spPr bwMode="auto">
          <a:xfrm>
            <a:off x="1987826" y="6420194"/>
            <a:ext cx="457200" cy="14303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876D5DF-4307-4C4F-AF07-40D950F4B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552" y="6350635"/>
            <a:ext cx="1003300" cy="320642"/>
          </a:xfrm>
          <a:prstGeom prst="rect">
            <a:avLst/>
          </a:prstGeom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10A48D1D-A7D1-D84D-A912-B4F46211CF83}"/>
              </a:ext>
            </a:extLst>
          </p:cNvPr>
          <p:cNvSpPr/>
          <p:nvPr/>
        </p:nvSpPr>
        <p:spPr bwMode="auto">
          <a:xfrm>
            <a:off x="3816626" y="6412509"/>
            <a:ext cx="457200" cy="14303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5BF0C07-B3F3-524D-9AE4-7936AAAC78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6745" y="5716203"/>
            <a:ext cx="2452029" cy="108322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8728ECA-2571-8A40-9D4B-7CFE682889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6324436"/>
            <a:ext cx="1219200" cy="346841"/>
          </a:xfrm>
          <a:prstGeom prst="rect">
            <a:avLst/>
          </a:prstGeom>
        </p:spPr>
      </p:pic>
      <p:sp>
        <p:nvSpPr>
          <p:cNvPr id="13" name="右箭头 12">
            <a:extLst>
              <a:ext uri="{FF2B5EF4-FFF2-40B4-BE49-F238E27FC236}">
                <a16:creationId xmlns:a16="http://schemas.microsoft.com/office/drawing/2014/main" id="{A7BAF79B-1C6B-7245-A7A1-0BE3D26F83CE}"/>
              </a:ext>
            </a:extLst>
          </p:cNvPr>
          <p:cNvSpPr/>
          <p:nvPr/>
        </p:nvSpPr>
        <p:spPr bwMode="auto">
          <a:xfrm>
            <a:off x="5784574" y="6399858"/>
            <a:ext cx="457200" cy="14303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1684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228D4D9-9E6F-FB44-B999-27E04A763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68755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631C74EE-2D21-A644-B372-1F98233E836A}"/>
              </a:ext>
            </a:extLst>
          </p:cNvPr>
          <p:cNvCxnSpPr/>
          <p:nvPr/>
        </p:nvCxnSpPr>
        <p:spPr bwMode="auto">
          <a:xfrm>
            <a:off x="3124200" y="1371600"/>
            <a:ext cx="16002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46F632DD-A979-B14A-90ED-81F1AB1B8E05}"/>
              </a:ext>
            </a:extLst>
          </p:cNvPr>
          <p:cNvCxnSpPr/>
          <p:nvPr/>
        </p:nvCxnSpPr>
        <p:spPr bwMode="auto">
          <a:xfrm>
            <a:off x="304800" y="1905000"/>
            <a:ext cx="2438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7D5A904F-FB44-4F47-AA8C-68B75A6E77D0}"/>
              </a:ext>
            </a:extLst>
          </p:cNvPr>
          <p:cNvSpPr txBox="1"/>
          <p:nvPr/>
        </p:nvSpPr>
        <p:spPr>
          <a:xfrm>
            <a:off x="304800" y="4343400"/>
            <a:ext cx="26251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 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</a:t>
            </a:r>
            <a:r>
              <a:rPr kumimoji="1" lang="zh-CN" altLang="en-US" dirty="0"/>
              <a:t>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工作于饱和区</a:t>
            </a:r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r>
              <a:rPr kumimoji="1" lang="en-US" altLang="zh-CN" dirty="0">
                <a:sym typeface="Wingdings" pitchFamily="2" charset="2"/>
              </a:rPr>
              <a:t>②</a:t>
            </a:r>
            <a:r>
              <a:rPr kumimoji="1" lang="zh-CN" altLang="en-US" dirty="0">
                <a:sym typeface="Wingdings" pitchFamily="2" charset="2"/>
              </a:rPr>
              <a:t> </a:t>
            </a:r>
            <a:endParaRPr kumimoji="1"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AEEBF5B-1F92-3D43-92BC-E266A70A4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148" y="4793422"/>
            <a:ext cx="2641600" cy="6731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5CD0F82-6F2F-C04F-ACA1-6A86962BA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71" y="5582860"/>
            <a:ext cx="1727200" cy="3302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21E7583-F383-0E4F-B99F-32A0929FD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134" y="6050564"/>
            <a:ext cx="2178132" cy="641339"/>
          </a:xfrm>
          <a:prstGeom prst="rect">
            <a:avLst/>
          </a:prstGeom>
        </p:spPr>
      </p:pic>
      <p:sp>
        <p:nvSpPr>
          <p:cNvPr id="14" name="右箭头 13">
            <a:extLst>
              <a:ext uri="{FF2B5EF4-FFF2-40B4-BE49-F238E27FC236}">
                <a16:creationId xmlns:a16="http://schemas.microsoft.com/office/drawing/2014/main" id="{E661300D-B987-EC49-AFC8-F39834DCF2E3}"/>
              </a:ext>
            </a:extLst>
          </p:cNvPr>
          <p:cNvSpPr/>
          <p:nvPr/>
        </p:nvSpPr>
        <p:spPr bwMode="auto">
          <a:xfrm>
            <a:off x="4298939" y="6280249"/>
            <a:ext cx="533400" cy="18196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E3335DB-EE5A-7A47-B5B5-00A72BC242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012" y="6060207"/>
            <a:ext cx="1731615" cy="64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8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23C588-D807-7C43-99DC-D46F8CDB0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4A03A25-5E78-DD4E-8EC5-AD47622C8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99"/>
            <a:ext cx="9144000" cy="410060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0B6AA64-7F49-EF46-8EC4-77FD1C3A210B}"/>
              </a:ext>
            </a:extLst>
          </p:cNvPr>
          <p:cNvSpPr txBox="1"/>
          <p:nvPr/>
        </p:nvSpPr>
        <p:spPr>
          <a:xfrm>
            <a:off x="228600" y="4419600"/>
            <a:ext cx="33304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①V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低于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</a:t>
            </a:r>
            <a:r>
              <a:rPr kumimoji="1" lang="en-US" altLang="zh-CN" dirty="0"/>
              <a:t>-V</a:t>
            </a:r>
            <a:r>
              <a:rPr kumimoji="1" lang="en-US" altLang="zh-CN" baseline="-25000" dirty="0"/>
              <a:t>TH</a:t>
            </a:r>
            <a:r>
              <a:rPr kumimoji="1" lang="zh-CN" altLang="en-US" dirty="0"/>
              <a:t>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工作于非饱和区</a:t>
            </a:r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r>
              <a:rPr kumimoji="1" lang="en-US" altLang="zh-CN" dirty="0">
                <a:sym typeface="Wingdings" pitchFamily="2" charset="2"/>
              </a:rPr>
              <a:t>②</a:t>
            </a:r>
            <a:r>
              <a:rPr kumimoji="1" lang="zh-CN" altLang="en-US" dirty="0">
                <a:sym typeface="Wingdings" pitchFamily="2" charset="2"/>
              </a:rPr>
              <a:t>根据</a:t>
            </a:r>
            <a:r>
              <a:rPr kumimoji="1" lang="en-US" altLang="zh-CN" dirty="0">
                <a:sym typeface="Wingdings" pitchFamily="2" charset="2"/>
              </a:rPr>
              <a:t>V</a:t>
            </a:r>
            <a:r>
              <a:rPr kumimoji="1" lang="en-US" altLang="zh-CN" baseline="-25000" dirty="0">
                <a:sym typeface="Wingdings" pitchFamily="2" charset="2"/>
              </a:rPr>
              <a:t>D</a:t>
            </a:r>
            <a:r>
              <a:rPr kumimoji="1" lang="zh-CN" altLang="en-US" dirty="0">
                <a:sym typeface="Wingdings" pitchFamily="2" charset="2"/>
              </a:rPr>
              <a:t>求</a:t>
            </a:r>
            <a:r>
              <a:rPr kumimoji="1" lang="en-US" altLang="zh-CN" dirty="0">
                <a:sym typeface="Wingdings" pitchFamily="2" charset="2"/>
              </a:rPr>
              <a:t>R</a:t>
            </a:r>
            <a:r>
              <a:rPr kumimoji="1" lang="en-US" altLang="zh-CN" baseline="-25000" dirty="0">
                <a:sym typeface="Wingdings" pitchFamily="2" charset="2"/>
              </a:rPr>
              <a:t>D</a:t>
            </a:r>
            <a:endParaRPr kumimoji="1" lang="zh-CN" altLang="en-US" baseline="-25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5501C6D-4388-7C46-90A7-F75ADA6E7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99" y="4876800"/>
            <a:ext cx="3327400" cy="6477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1202119-4F58-1045-A162-096C6D6BD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999" y="5010150"/>
            <a:ext cx="1270000" cy="381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1E609E5-4449-1442-B335-5CE938AED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19" y="5665410"/>
            <a:ext cx="2203452" cy="119259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AD44E35-50AC-9242-974E-6CB1B08388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4979005"/>
            <a:ext cx="2133600" cy="1282700"/>
          </a:xfrm>
          <a:prstGeom prst="rect">
            <a:avLst/>
          </a:prstGeom>
        </p:spPr>
      </p:pic>
      <p:sp>
        <p:nvSpPr>
          <p:cNvPr id="11" name="右箭头 10">
            <a:extLst>
              <a:ext uri="{FF2B5EF4-FFF2-40B4-BE49-F238E27FC236}">
                <a16:creationId xmlns:a16="http://schemas.microsoft.com/office/drawing/2014/main" id="{37558484-5C25-4F41-AAF9-561610B79EC9}"/>
              </a:ext>
            </a:extLst>
          </p:cNvPr>
          <p:cNvSpPr/>
          <p:nvPr/>
        </p:nvSpPr>
        <p:spPr bwMode="auto">
          <a:xfrm>
            <a:off x="5865893" y="5105400"/>
            <a:ext cx="609600" cy="1905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96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70F710-F804-1D48-9270-EBDE3B343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B4910EB-73EE-1D42-8B0E-DEA46C12F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91"/>
            <a:ext cx="9144000" cy="16635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AB697F-D1FC-ED44-B26F-144D3E66F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6765"/>
            <a:ext cx="9144000" cy="457818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95F4D9D-F246-F04F-B07E-BD227747E32E}"/>
              </a:ext>
            </a:extLst>
          </p:cNvPr>
          <p:cNvSpPr txBox="1"/>
          <p:nvPr/>
        </p:nvSpPr>
        <p:spPr>
          <a:xfrm>
            <a:off x="5410200" y="3181062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DC1D70-F8A7-6749-814E-1A5BFACDD624}"/>
              </a:ext>
            </a:extLst>
          </p:cNvPr>
          <p:cNvSpPr txBox="1"/>
          <p:nvPr/>
        </p:nvSpPr>
        <p:spPr>
          <a:xfrm>
            <a:off x="6934200" y="25146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56D4299-605B-9E49-B714-EFD68A72CA6D}"/>
              </a:ext>
            </a:extLst>
          </p:cNvPr>
          <p:cNvSpPr txBox="1"/>
          <p:nvPr/>
        </p:nvSpPr>
        <p:spPr>
          <a:xfrm>
            <a:off x="7467600" y="3657494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BF97613-7CF8-BB4E-A88F-A42DD0285671}"/>
              </a:ext>
            </a:extLst>
          </p:cNvPr>
          <p:cNvSpPr txBox="1"/>
          <p:nvPr/>
        </p:nvSpPr>
        <p:spPr>
          <a:xfrm>
            <a:off x="7467600" y="3011679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36CD485-9C8F-0140-AC47-9DBD7FD99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6316317"/>
            <a:ext cx="1371600" cy="4191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657D2CE-F4B3-DD46-A9BC-A9939B389D46}"/>
              </a:ext>
            </a:extLst>
          </p:cNvPr>
          <p:cNvSpPr txBox="1"/>
          <p:nvPr/>
        </p:nvSpPr>
        <p:spPr>
          <a:xfrm>
            <a:off x="444400" y="6356590"/>
            <a:ext cx="377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③</a:t>
            </a:r>
            <a:r>
              <a:rPr kumimoji="1" lang="zh-CN" altLang="en-US" dirty="0"/>
              <a:t>                                    假设工作在饱和区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FBD5016-AD00-B34F-AF48-10E62B4ED2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586" y="6264952"/>
            <a:ext cx="1860550" cy="563194"/>
          </a:xfrm>
          <a:prstGeom prst="rect">
            <a:avLst/>
          </a:prstGeom>
        </p:spPr>
      </p:pic>
      <p:sp>
        <p:nvSpPr>
          <p:cNvPr id="14" name="右箭头 13">
            <a:extLst>
              <a:ext uri="{FF2B5EF4-FFF2-40B4-BE49-F238E27FC236}">
                <a16:creationId xmlns:a16="http://schemas.microsoft.com/office/drawing/2014/main" id="{115F6CAD-D1DC-4C49-8310-1BB2530DB196}"/>
              </a:ext>
            </a:extLst>
          </p:cNvPr>
          <p:cNvSpPr/>
          <p:nvPr/>
        </p:nvSpPr>
        <p:spPr bwMode="auto">
          <a:xfrm>
            <a:off x="6312086" y="6461910"/>
            <a:ext cx="381000" cy="16927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E39781B-0803-9C4F-8466-53EEAD19E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8036" y="6368749"/>
            <a:ext cx="19812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5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70F710-F804-1D48-9270-EBDE3B343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B4910EB-73EE-1D42-8B0E-DEA46C12F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91"/>
            <a:ext cx="9144000" cy="16635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AB697F-D1FC-ED44-B26F-144D3E66F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6765"/>
            <a:ext cx="9144000" cy="457818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95F4D9D-F246-F04F-B07E-BD227747E32E}"/>
              </a:ext>
            </a:extLst>
          </p:cNvPr>
          <p:cNvSpPr txBox="1"/>
          <p:nvPr/>
        </p:nvSpPr>
        <p:spPr>
          <a:xfrm>
            <a:off x="5410200" y="3181062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DC1D70-F8A7-6749-814E-1A5BFACDD624}"/>
              </a:ext>
            </a:extLst>
          </p:cNvPr>
          <p:cNvSpPr txBox="1"/>
          <p:nvPr/>
        </p:nvSpPr>
        <p:spPr>
          <a:xfrm>
            <a:off x="6934200" y="25146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56D4299-605B-9E49-B714-EFD68A72CA6D}"/>
              </a:ext>
            </a:extLst>
          </p:cNvPr>
          <p:cNvSpPr txBox="1"/>
          <p:nvPr/>
        </p:nvSpPr>
        <p:spPr>
          <a:xfrm>
            <a:off x="7467600" y="3657494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BF97613-7CF8-BB4E-A88F-A42DD0285671}"/>
              </a:ext>
            </a:extLst>
          </p:cNvPr>
          <p:cNvSpPr txBox="1"/>
          <p:nvPr/>
        </p:nvSpPr>
        <p:spPr>
          <a:xfrm>
            <a:off x="7467600" y="3011679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657D2CE-F4B3-DD46-A9BC-A9939B389D46}"/>
              </a:ext>
            </a:extLst>
          </p:cNvPr>
          <p:cNvSpPr txBox="1"/>
          <p:nvPr/>
        </p:nvSpPr>
        <p:spPr>
          <a:xfrm>
            <a:off x="495014" y="6356590"/>
            <a:ext cx="8624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③</a:t>
            </a:r>
            <a:r>
              <a:rPr kumimoji="1" lang="zh-CN" altLang="en-US" dirty="0"/>
              <a:t>                                                两个解                                                                                                        </a:t>
            </a:r>
            <a:r>
              <a:rPr kumimoji="1" lang="en-US" altLang="zh-CN" b="1" dirty="0">
                <a:solidFill>
                  <a:srgbClr val="C00000"/>
                </a:solidFill>
              </a:rPr>
              <a:t>&gt;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5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V</a:t>
            </a:r>
            <a:endParaRPr kumimoji="1"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E39781B-0803-9C4F-8466-53EEAD19E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78" y="6339544"/>
            <a:ext cx="1981200" cy="3556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60AAF79-8159-AC4B-B3BD-19CE438C9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6380194"/>
            <a:ext cx="2273300" cy="2921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D63713A-20B4-6942-9BC4-2D71E8F90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0" y="6356590"/>
            <a:ext cx="1790700" cy="292100"/>
          </a:xfrm>
          <a:prstGeom prst="rect">
            <a:avLst/>
          </a:prstGeom>
        </p:spPr>
      </p:pic>
      <p:sp>
        <p:nvSpPr>
          <p:cNvPr id="16" name="椭圆 15">
            <a:extLst>
              <a:ext uri="{FF2B5EF4-FFF2-40B4-BE49-F238E27FC236}">
                <a16:creationId xmlns:a16="http://schemas.microsoft.com/office/drawing/2014/main" id="{D25ECBA6-D607-5249-9409-2504CE81C47E}"/>
              </a:ext>
            </a:extLst>
          </p:cNvPr>
          <p:cNvSpPr/>
          <p:nvPr/>
        </p:nvSpPr>
        <p:spPr bwMode="auto">
          <a:xfrm>
            <a:off x="5410200" y="6255007"/>
            <a:ext cx="838200" cy="495265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06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>
            <a:extLst>
              <a:ext uri="{FF2B5EF4-FFF2-40B4-BE49-F238E27FC236}">
                <a16:creationId xmlns:a16="http://schemas.microsoft.com/office/drawing/2014/main" id="{9FB6F929-33D7-E240-A9A4-925661A708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饱和区 还是 非饱和区</a:t>
            </a:r>
            <a:r>
              <a:rPr lang="en-US" altLang="zh-CN">
                <a:ea typeface="宋体" panose="02010600030101010101" pitchFamily="2" charset="-122"/>
              </a:rPr>
              <a:t>?</a:t>
            </a:r>
          </a:p>
        </p:txBody>
      </p:sp>
      <p:sp>
        <p:nvSpPr>
          <p:cNvPr id="55301" name="Rectangle 3">
            <a:extLst>
              <a:ext uri="{FF2B5EF4-FFF2-40B4-BE49-F238E27FC236}">
                <a16:creationId xmlns:a16="http://schemas.microsoft.com/office/drawing/2014/main" id="{D7AFBB17-D4CD-EE46-878D-B53E9B8DCBC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029200"/>
            <a:ext cx="7772400" cy="12954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当工作区域不确定时，我们采用本课程通用的方法：“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先假设，再验证</a:t>
            </a:r>
            <a:r>
              <a:rPr lang="zh-CN" altLang="en-US">
                <a:ea typeface="宋体" panose="02010600030101010101" pitchFamily="2" charset="-122"/>
              </a:rPr>
              <a:t>”！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53639" name="Picture 7">
            <a:extLst>
              <a:ext uri="{FF2B5EF4-FFF2-40B4-BE49-F238E27FC236}">
                <a16:creationId xmlns:a16="http://schemas.microsoft.com/office/drawing/2014/main" id="{5D64D511-C370-D14A-A746-9C166B547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295400"/>
            <a:ext cx="4343400" cy="326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D19AB37-346D-124D-91FC-69DEE5E3CF6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795677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70F710-F804-1D48-9270-EBDE3B343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B4910EB-73EE-1D42-8B0E-DEA46C12F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91"/>
            <a:ext cx="9144000" cy="16635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AB697F-D1FC-ED44-B26F-144D3E66F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6765"/>
            <a:ext cx="9144000" cy="457818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95F4D9D-F246-F04F-B07E-BD227747E32E}"/>
              </a:ext>
            </a:extLst>
          </p:cNvPr>
          <p:cNvSpPr txBox="1"/>
          <p:nvPr/>
        </p:nvSpPr>
        <p:spPr>
          <a:xfrm>
            <a:off x="5410200" y="3181062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DC1D70-F8A7-6749-814E-1A5BFACDD624}"/>
              </a:ext>
            </a:extLst>
          </p:cNvPr>
          <p:cNvSpPr txBox="1"/>
          <p:nvPr/>
        </p:nvSpPr>
        <p:spPr>
          <a:xfrm>
            <a:off x="6934200" y="25146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56D4299-605B-9E49-B714-EFD68A72CA6D}"/>
              </a:ext>
            </a:extLst>
          </p:cNvPr>
          <p:cNvSpPr txBox="1"/>
          <p:nvPr/>
        </p:nvSpPr>
        <p:spPr>
          <a:xfrm>
            <a:off x="7467600" y="3657494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BF97613-7CF8-BB4E-A88F-A42DD0285671}"/>
              </a:ext>
            </a:extLst>
          </p:cNvPr>
          <p:cNvSpPr txBox="1"/>
          <p:nvPr/>
        </p:nvSpPr>
        <p:spPr>
          <a:xfrm>
            <a:off x="7467600" y="3011679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657D2CE-F4B3-DD46-A9BC-A9939B389D46}"/>
              </a:ext>
            </a:extLst>
          </p:cNvPr>
          <p:cNvSpPr txBox="1"/>
          <p:nvPr/>
        </p:nvSpPr>
        <p:spPr>
          <a:xfrm>
            <a:off x="495014" y="6356590"/>
            <a:ext cx="780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④</a:t>
            </a:r>
            <a:r>
              <a:rPr kumimoji="1" lang="zh-CN" altLang="en-US" dirty="0"/>
              <a:t>                                                                                                                                                      </a:t>
            </a:r>
            <a:r>
              <a:rPr kumimoji="1" lang="en-US" altLang="zh-CN" b="1" dirty="0">
                <a:solidFill>
                  <a:srgbClr val="0432FF"/>
                </a:solidFill>
              </a:rPr>
              <a:t>&gt;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5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EE39790-40CE-6046-BD17-A66729267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6372639"/>
            <a:ext cx="1308100" cy="3429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20D97C4-C792-0847-A6E5-E838231B0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7122" y="6372639"/>
            <a:ext cx="2070100" cy="3429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3BA41BA-7B34-8049-886A-F20A1D9BE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5644" y="6347239"/>
            <a:ext cx="25400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99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8FBC1E-92A0-B44C-B9B7-3C4E4C3B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CECE99D-443E-B94C-9E50-D870A67DA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9" y="62208"/>
            <a:ext cx="9144000" cy="16903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9A2B1FA-B2EA-8C44-A98F-94E178622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39" y="1752600"/>
            <a:ext cx="6000750" cy="309986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C50A70C-02D2-654A-BD23-47F761487EB7}"/>
              </a:ext>
            </a:extLst>
          </p:cNvPr>
          <p:cNvSpPr txBox="1"/>
          <p:nvPr/>
        </p:nvSpPr>
        <p:spPr>
          <a:xfrm>
            <a:off x="152400" y="4953000"/>
            <a:ext cx="1688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工作于饱和区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92E55CA-1816-4943-A5FA-01B7D2D7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18" y="5377293"/>
            <a:ext cx="1841500" cy="673100"/>
          </a:xfrm>
          <a:prstGeom prst="rect">
            <a:avLst/>
          </a:prstGeom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D5212827-DBD9-CA45-95DA-88E21A95048B}"/>
              </a:ext>
            </a:extLst>
          </p:cNvPr>
          <p:cNvSpPr/>
          <p:nvPr/>
        </p:nvSpPr>
        <p:spPr bwMode="auto">
          <a:xfrm>
            <a:off x="2476235" y="5686030"/>
            <a:ext cx="381000" cy="11864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99FE238-362A-1844-B852-E2D8228C9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5504293"/>
            <a:ext cx="1257300" cy="419100"/>
          </a:xfrm>
          <a:prstGeom prst="rect">
            <a:avLst/>
          </a:prstGeom>
        </p:spPr>
      </p:pic>
      <p:sp>
        <p:nvSpPr>
          <p:cNvPr id="11" name="右箭头 10">
            <a:extLst>
              <a:ext uri="{FF2B5EF4-FFF2-40B4-BE49-F238E27FC236}">
                <a16:creationId xmlns:a16="http://schemas.microsoft.com/office/drawing/2014/main" id="{C3C89F0A-CE07-D34C-BB1E-BD9512D4D4FC}"/>
              </a:ext>
            </a:extLst>
          </p:cNvPr>
          <p:cNvSpPr/>
          <p:nvPr/>
        </p:nvSpPr>
        <p:spPr bwMode="auto">
          <a:xfrm>
            <a:off x="4496065" y="5686030"/>
            <a:ext cx="381000" cy="11864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AC08F75-DAAD-8342-B369-C370FDC3D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082" y="5556559"/>
            <a:ext cx="3384795" cy="377587"/>
          </a:xfrm>
          <a:prstGeom prst="rect">
            <a:avLst/>
          </a:prstGeom>
        </p:spPr>
      </p:pic>
      <p:sp>
        <p:nvSpPr>
          <p:cNvPr id="14" name="右箭头 13">
            <a:extLst>
              <a:ext uri="{FF2B5EF4-FFF2-40B4-BE49-F238E27FC236}">
                <a16:creationId xmlns:a16="http://schemas.microsoft.com/office/drawing/2014/main" id="{856ABDB3-18FB-7945-8118-63C659AC107F}"/>
              </a:ext>
            </a:extLst>
          </p:cNvPr>
          <p:cNvSpPr/>
          <p:nvPr/>
        </p:nvSpPr>
        <p:spPr bwMode="auto">
          <a:xfrm rot="5400000">
            <a:off x="7643801" y="6121090"/>
            <a:ext cx="381000" cy="11864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162D06C-7698-3046-B4EC-32F3BA2414B6}"/>
                  </a:ext>
                </a:extLst>
              </p:cNvPr>
              <p:cNvSpPr txBox="1"/>
              <p:nvPr/>
            </p:nvSpPr>
            <p:spPr>
              <a:xfrm>
                <a:off x="7467600" y="6433307"/>
                <a:ext cx="82170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162D06C-7698-3046-B4EC-32F3BA241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6433307"/>
                <a:ext cx="821700" cy="246221"/>
              </a:xfrm>
              <a:prstGeom prst="rect">
                <a:avLst/>
              </a:prstGeom>
              <a:blipFill>
                <a:blip r:embed="rId7"/>
                <a:stretch>
                  <a:fillRect l="-6154" t="-10000" r="-3077" b="-3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>
            <a:extLst>
              <a:ext uri="{FF2B5EF4-FFF2-40B4-BE49-F238E27FC236}">
                <a16:creationId xmlns:a16="http://schemas.microsoft.com/office/drawing/2014/main" id="{38EC6BA2-F231-0940-82A4-1893531341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6410122"/>
            <a:ext cx="5105400" cy="292100"/>
          </a:xfrm>
          <a:prstGeom prst="rect">
            <a:avLst/>
          </a:prstGeom>
        </p:spPr>
      </p:pic>
      <p:sp>
        <p:nvSpPr>
          <p:cNvPr id="17" name="右箭头 16">
            <a:extLst>
              <a:ext uri="{FF2B5EF4-FFF2-40B4-BE49-F238E27FC236}">
                <a16:creationId xmlns:a16="http://schemas.microsoft.com/office/drawing/2014/main" id="{3DF2BAD2-B75C-9643-9AAF-95B5B445C574}"/>
              </a:ext>
            </a:extLst>
          </p:cNvPr>
          <p:cNvSpPr/>
          <p:nvPr/>
        </p:nvSpPr>
        <p:spPr bwMode="auto">
          <a:xfrm rot="10800000">
            <a:off x="7010400" y="6519595"/>
            <a:ext cx="381000" cy="11864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86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  <p:bldP spid="14" grpId="0" animBg="1"/>
      <p:bldP spid="15" grpId="0"/>
      <p:bldP spid="1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8FBC1E-92A0-B44C-B9B7-3C4E4C3B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CECE99D-443E-B94C-9E50-D870A67DA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9" y="62208"/>
            <a:ext cx="9144000" cy="16903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9A2B1FA-B2EA-8C44-A98F-94E178622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39" y="1752600"/>
            <a:ext cx="6000750" cy="309986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986E3C2-7C5F-D748-8EEB-4761B14C9DF7}"/>
              </a:ext>
            </a:extLst>
          </p:cNvPr>
          <p:cNvSpPr txBox="1"/>
          <p:nvPr/>
        </p:nvSpPr>
        <p:spPr>
          <a:xfrm>
            <a:off x="228600" y="4953000"/>
            <a:ext cx="32134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r>
              <a:rPr kumimoji="1" lang="zh-CN" altLang="en-US" dirty="0"/>
              <a:t>确保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的上限不超过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</a:t>
            </a:r>
            <a:r>
              <a:rPr kumimoji="1" lang="zh-CN" altLang="en-US" baseline="-25000" dirty="0"/>
              <a:t> </a:t>
            </a:r>
            <a:r>
              <a:rPr kumimoji="1" lang="en-US" altLang="zh-CN" dirty="0"/>
              <a:t>+</a:t>
            </a:r>
            <a:r>
              <a:rPr kumimoji="1" lang="zh-CN" altLang="en-US" dirty="0"/>
              <a:t> </a:t>
            </a:r>
            <a:r>
              <a:rPr kumimoji="1" lang="en-US" altLang="zh-CN" dirty="0"/>
              <a:t>|V</a:t>
            </a:r>
            <a:r>
              <a:rPr kumimoji="1" lang="en-US" altLang="zh-CN" baseline="-25000" dirty="0"/>
              <a:t>TH</a:t>
            </a:r>
            <a:r>
              <a:rPr kumimoji="1" lang="en-US" altLang="zh-CN" dirty="0"/>
              <a:t>|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AF3B21-28F5-A84E-8E20-C370616BE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72" y="5392090"/>
            <a:ext cx="1993900" cy="5207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8774E93-8BA9-AF4A-8225-668A76E81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800" y="5392113"/>
            <a:ext cx="1600200" cy="567447"/>
          </a:xfrm>
          <a:prstGeom prst="rect">
            <a:avLst/>
          </a:prstGeom>
        </p:spPr>
      </p:pic>
      <p:sp>
        <p:nvSpPr>
          <p:cNvPr id="18" name="右箭头 17">
            <a:extLst>
              <a:ext uri="{FF2B5EF4-FFF2-40B4-BE49-F238E27FC236}">
                <a16:creationId xmlns:a16="http://schemas.microsoft.com/office/drawing/2014/main" id="{FCA0ABEB-5B9D-E148-81F7-F8A9EE2FE33B}"/>
              </a:ext>
            </a:extLst>
          </p:cNvPr>
          <p:cNvSpPr/>
          <p:nvPr/>
        </p:nvSpPr>
        <p:spPr bwMode="auto">
          <a:xfrm>
            <a:off x="3276202" y="5606433"/>
            <a:ext cx="304800" cy="13876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0976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C810DE-C4FD-0743-81D4-D223DB6D9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8292D2-51DB-734B-B995-5D415CB5C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7815F08-3AA0-5B4C-A686-1C4CE37FC0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59A110-3276-9E40-9297-4A77AD6E5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259"/>
            <a:ext cx="9144000" cy="653948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B75932-087F-A546-A217-8D4C9850F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667000"/>
            <a:ext cx="1117600" cy="304800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5CDA022-37F0-5240-898E-1D645ECA5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889819"/>
            <a:ext cx="1117600" cy="304800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9" name="直线箭头连接符 8">
            <a:extLst>
              <a:ext uri="{FF2B5EF4-FFF2-40B4-BE49-F238E27FC236}">
                <a16:creationId xmlns:a16="http://schemas.microsoft.com/office/drawing/2014/main" id="{CFE3F52D-4C2E-664F-A22A-DEC8429F8EC7}"/>
              </a:ext>
            </a:extLst>
          </p:cNvPr>
          <p:cNvCxnSpPr/>
          <p:nvPr/>
        </p:nvCxnSpPr>
        <p:spPr bwMode="auto">
          <a:xfrm>
            <a:off x="6096000" y="3886200"/>
            <a:ext cx="45720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E48DC916-C81D-C240-B21B-0248AC21CDC5}"/>
              </a:ext>
            </a:extLst>
          </p:cNvPr>
          <p:cNvSpPr txBox="1"/>
          <p:nvPr/>
        </p:nvSpPr>
        <p:spPr>
          <a:xfrm>
            <a:off x="6380724" y="3544217"/>
            <a:ext cx="2296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DP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=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DN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I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=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0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  <a:sym typeface="Wingdings" pitchFamily="2" charset="2"/>
              </a:rPr>
              <a:t>O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=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0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3CEC8DB-969B-564C-823F-7EB790054EC3}"/>
              </a:ext>
            </a:extLst>
          </p:cNvPr>
          <p:cNvSpPr txBox="1"/>
          <p:nvPr/>
        </p:nvSpPr>
        <p:spPr>
          <a:xfrm>
            <a:off x="4114824" y="26670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B66A949-591F-F14B-B580-EA05331A0447}"/>
              </a:ext>
            </a:extLst>
          </p:cNvPr>
          <p:cNvSpPr txBox="1"/>
          <p:nvPr/>
        </p:nvSpPr>
        <p:spPr>
          <a:xfrm>
            <a:off x="6479565" y="1884694"/>
            <a:ext cx="2098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假设工作在饱和区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DF7CE24-476F-5843-97F0-D9752F12CC80}"/>
              </a:ext>
            </a:extLst>
          </p:cNvPr>
          <p:cNvSpPr txBox="1"/>
          <p:nvPr/>
        </p:nvSpPr>
        <p:spPr>
          <a:xfrm>
            <a:off x="7038759" y="3288587"/>
            <a:ext cx="1923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确认在饱和区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6E9B981-2B0E-384E-B708-3432B0904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2220357"/>
            <a:ext cx="2578100" cy="37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1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C810DE-C4FD-0743-81D4-D223DB6D9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8292D2-51DB-734B-B995-5D415CB5C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7815F08-3AA0-5B4C-A686-1C4CE37FC0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59A110-3276-9E40-9297-4A77AD6E5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259"/>
            <a:ext cx="9144000" cy="65394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2752BA7-00F1-D34A-9330-E67D9D655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1819596"/>
            <a:ext cx="4064000" cy="482885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5C713573-F3F1-F04E-8A56-ED9B7ADED71A}"/>
              </a:ext>
            </a:extLst>
          </p:cNvPr>
          <p:cNvSpPr txBox="1"/>
          <p:nvPr/>
        </p:nvSpPr>
        <p:spPr>
          <a:xfrm>
            <a:off x="4267200" y="1888123"/>
            <a:ext cx="1346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Q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P</a:t>
            </a:r>
            <a:r>
              <a:rPr kumimoji="1" lang="zh-CN" altLang="en-US" dirty="0">
                <a:solidFill>
                  <a:srgbClr val="0432FF"/>
                </a:solidFill>
              </a:rPr>
              <a:t>  </a:t>
            </a:r>
            <a:r>
              <a:rPr kumimoji="1" lang="en-US" altLang="zh-CN" dirty="0">
                <a:solidFill>
                  <a:srgbClr val="0432FF"/>
                </a:solidFill>
              </a:rPr>
              <a:t>cut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off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D4F169E-2E80-5049-9CB4-0A045653ECC4}"/>
              </a:ext>
            </a:extLst>
          </p:cNvPr>
          <p:cNvSpPr txBox="1"/>
          <p:nvPr/>
        </p:nvSpPr>
        <p:spPr>
          <a:xfrm>
            <a:off x="4267159" y="2429196"/>
            <a:ext cx="4516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&lt;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0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比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  <a:sym typeface="Wingdings" pitchFamily="2" charset="2"/>
              </a:rPr>
              <a:t>G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–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  <a:sym typeface="Wingdings" pitchFamily="2" charset="2"/>
              </a:rPr>
              <a:t>TH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要低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工作在非饱和区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5CE8FAA-DC78-8042-B431-941F4E7B0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513" y="2819400"/>
            <a:ext cx="3352800" cy="52504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5A4595F-BBE9-3D4A-9F14-F3AD76F438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3351306"/>
            <a:ext cx="1612900" cy="551244"/>
          </a:xfrm>
          <a:prstGeom prst="rect">
            <a:avLst/>
          </a:prstGeom>
        </p:spPr>
      </p:pic>
      <p:sp>
        <p:nvSpPr>
          <p:cNvPr id="20" name="右大括号 19">
            <a:extLst>
              <a:ext uri="{FF2B5EF4-FFF2-40B4-BE49-F238E27FC236}">
                <a16:creationId xmlns:a16="http://schemas.microsoft.com/office/drawing/2014/main" id="{3EE80EA7-4C92-F543-8A3C-0CAC4900AFDD}"/>
              </a:ext>
            </a:extLst>
          </p:cNvPr>
          <p:cNvSpPr/>
          <p:nvPr/>
        </p:nvSpPr>
        <p:spPr bwMode="auto">
          <a:xfrm>
            <a:off x="7242313" y="3081923"/>
            <a:ext cx="225328" cy="670455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F15EFF34-C030-ED46-96A7-3FD48511D7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9067" y="3069891"/>
            <a:ext cx="1346459" cy="30745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3410C54-EC46-344A-BF74-97E4898E7F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1779" y="3388403"/>
            <a:ext cx="1174750" cy="29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943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C810DE-C4FD-0743-81D4-D223DB6D9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8292D2-51DB-734B-B995-5D415CB5C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7815F08-3AA0-5B4C-A686-1C4CE37FC0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59A110-3276-9E40-9297-4A77AD6E5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259"/>
            <a:ext cx="9144000" cy="653948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2F85D1F-40DC-DA48-B87A-DDA7A9E5C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047461"/>
            <a:ext cx="3755018" cy="416007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C200691-6C0D-EF4B-BDB7-CA7C120DA9CF}"/>
              </a:ext>
            </a:extLst>
          </p:cNvPr>
          <p:cNvSpPr txBox="1"/>
          <p:nvPr/>
        </p:nvSpPr>
        <p:spPr>
          <a:xfrm>
            <a:off x="4191000" y="5025859"/>
            <a:ext cx="1364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Q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N</a:t>
            </a:r>
            <a:r>
              <a:rPr kumimoji="1" lang="zh-CN" altLang="en-US" dirty="0">
                <a:solidFill>
                  <a:srgbClr val="0432FF"/>
                </a:solidFill>
              </a:rPr>
              <a:t>  </a:t>
            </a:r>
            <a:r>
              <a:rPr kumimoji="1" lang="en-US" altLang="zh-CN" dirty="0">
                <a:solidFill>
                  <a:srgbClr val="0432FF"/>
                </a:solidFill>
              </a:rPr>
              <a:t>cut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off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B3034B2-1796-AD47-8B41-9CB62DED3C9C}"/>
              </a:ext>
            </a:extLst>
          </p:cNvPr>
          <p:cNvSpPr txBox="1"/>
          <p:nvPr/>
        </p:nvSpPr>
        <p:spPr>
          <a:xfrm>
            <a:off x="4190959" y="5566932"/>
            <a:ext cx="4637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&gt;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0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比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  <a:sym typeface="Wingdings" pitchFamily="2" charset="2"/>
              </a:rPr>
              <a:t>G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+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|V</a:t>
            </a:r>
            <a:r>
              <a:rPr kumimoji="1" lang="en-US" altLang="zh-CN" baseline="-25000" dirty="0">
                <a:solidFill>
                  <a:srgbClr val="0432FF"/>
                </a:solidFill>
                <a:sym typeface="Wingdings" pitchFamily="2" charset="2"/>
              </a:rPr>
              <a:t>TH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|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要高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 工作在非饱和区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86387B5-2A9A-524B-AA3C-D58DCEF96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6176639"/>
            <a:ext cx="33401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199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F090EA-18A2-3643-B746-D7401F6F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946F6F-2862-4649-B14E-332184E59F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3D24473-568F-214E-95D8-85CF71D3B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2461"/>
            <a:ext cx="9144000" cy="94987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C0D5BA3-E584-AE44-A023-E0A7C980D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74" y="2881449"/>
            <a:ext cx="57277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737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09F75E7-5B06-0745-825E-9A4176AB4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8708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A28A11C-B380-E94A-9575-7CCD967C3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09800"/>
            <a:ext cx="3746500" cy="3327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EA4C10E-B09E-2A4C-BE97-21000A6B6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1483693"/>
            <a:ext cx="36576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47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标题 1">
            <a:extLst>
              <a:ext uri="{FF2B5EF4-FFF2-40B4-BE49-F238E27FC236}">
                <a16:creationId xmlns:a16="http://schemas.microsoft.com/office/drawing/2014/main" id="{5C5A0099-D465-9A48-B4D9-AA060878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7848600" cy="762000"/>
          </a:xfrm>
        </p:spPr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56323" name="图片 5">
            <a:extLst>
              <a:ext uri="{FF2B5EF4-FFF2-40B4-BE49-F238E27FC236}">
                <a16:creationId xmlns:a16="http://schemas.microsoft.com/office/drawing/2014/main" id="{3A8D6B7E-FBEC-6F4F-AC6C-11C6FE8E7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450"/>
            <a:ext cx="850106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图片 6">
            <a:extLst>
              <a:ext uri="{FF2B5EF4-FFF2-40B4-BE49-F238E27FC236}">
                <a16:creationId xmlns:a16="http://schemas.microsoft.com/office/drawing/2014/main" id="{CC06B9E6-5140-6E4D-B566-8D6C64C61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84450"/>
            <a:ext cx="70485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图片 7">
            <a:extLst>
              <a:ext uri="{FF2B5EF4-FFF2-40B4-BE49-F238E27FC236}">
                <a16:creationId xmlns:a16="http://schemas.microsoft.com/office/drawing/2014/main" id="{552E11D9-9A4A-C140-BC6D-A03A73E1C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680075"/>
            <a:ext cx="64960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AE67E5AE-E534-F642-8B7B-A9303D7C597E}"/>
              </a:ext>
            </a:extLst>
          </p:cNvPr>
          <p:cNvCxnSpPr/>
          <p:nvPr/>
        </p:nvCxnSpPr>
        <p:spPr bwMode="auto">
          <a:xfrm>
            <a:off x="6096000" y="2819400"/>
            <a:ext cx="1676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CB52E159-77DD-0C46-9B70-791A10695773}"/>
              </a:ext>
            </a:extLst>
          </p:cNvPr>
          <p:cNvCxnSpPr/>
          <p:nvPr/>
        </p:nvCxnSpPr>
        <p:spPr bwMode="auto">
          <a:xfrm>
            <a:off x="2438400" y="4114800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2C993EAC-BA31-7641-AED9-6B89173ADA7D}"/>
              </a:ext>
            </a:extLst>
          </p:cNvPr>
          <p:cNvSpPr txBox="1"/>
          <p:nvPr/>
        </p:nvSpPr>
        <p:spPr>
          <a:xfrm>
            <a:off x="1447800" y="4315997"/>
            <a:ext cx="2149050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最低不得低于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G</a:t>
            </a:r>
            <a:r>
              <a:rPr kumimoji="1" lang="en-US" altLang="zh-CN" dirty="0">
                <a:solidFill>
                  <a:srgbClr val="0432FF"/>
                </a:solidFill>
              </a:rPr>
              <a:t>-V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TH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F1FB8ECA-BACE-794B-8148-E5EA05A66587}"/>
              </a:ext>
            </a:extLst>
          </p:cNvPr>
          <p:cNvCxnSpPr/>
          <p:nvPr/>
        </p:nvCxnSpPr>
        <p:spPr bwMode="auto">
          <a:xfrm>
            <a:off x="4591050" y="6553200"/>
            <a:ext cx="104775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D02D932D-9413-AA4E-8B4C-0F0E2514CC6A}"/>
              </a:ext>
            </a:extLst>
          </p:cNvPr>
          <p:cNvCxnSpPr/>
          <p:nvPr/>
        </p:nvCxnSpPr>
        <p:spPr bwMode="auto">
          <a:xfrm>
            <a:off x="1828800" y="6752876"/>
            <a:ext cx="609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A5A2629-6AB3-4F47-B6D4-44DD253E41E9}"/>
                  </a:ext>
                </a:extLst>
              </p:cNvPr>
              <p:cNvSpPr txBox="1"/>
              <p:nvPr/>
            </p:nvSpPr>
            <p:spPr>
              <a:xfrm>
                <a:off x="441132" y="1103611"/>
                <a:ext cx="3597467" cy="58477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注意，题目中若没有明确说明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0432FF"/>
                    </a:solidFill>
                  </a:rPr>
                  <a:t>或</a:t>
                </a:r>
                <a14:m>
                  <m:oMath xmlns:m="http://schemas.openxmlformats.org/officeDocument/2006/math">
                    <m:r>
                      <a:rPr kumimoji="1" lang="zh-CN" altLang="en-US" b="0" i="0" dirty="0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zh-CN" altLang="en-US" i="1" dirty="0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kumimoji="1" lang="zh-CN" altLang="en-US" dirty="0">
                    <a:solidFill>
                      <a:srgbClr val="0432FF"/>
                    </a:solidFill>
                  </a:rPr>
                  <a:t>，则不用考虑沟道调制效应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A5A2629-6AB3-4F47-B6D4-44DD253E4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32" y="1103611"/>
                <a:ext cx="3597467" cy="584775"/>
              </a:xfrm>
              <a:prstGeom prst="rect">
                <a:avLst/>
              </a:prstGeom>
              <a:blipFill>
                <a:blip r:embed="rId5"/>
                <a:stretch>
                  <a:fillRect l="-702" t="-2083" b="-8333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D35AA0BF-8E7A-0B48-B488-581BE8472BB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D0C7608-B57B-E340-9181-B79C88344A2B}"/>
              </a:ext>
            </a:extLst>
          </p:cNvPr>
          <p:cNvSpPr/>
          <p:nvPr/>
        </p:nvSpPr>
        <p:spPr bwMode="auto">
          <a:xfrm>
            <a:off x="1066800" y="2546350"/>
            <a:ext cx="7315200" cy="420652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28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482003C-FF70-294C-AF09-F4A6A1764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5" y="36512"/>
            <a:ext cx="9076841" cy="2554287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0F5FC75F-0C7E-A74C-8596-F62D61377E2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B8DE3B2-7880-F647-ABA0-6EB21F186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52" y="3108170"/>
            <a:ext cx="7489095" cy="27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858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482003C-FF70-294C-AF09-F4A6A1764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5" y="36512"/>
            <a:ext cx="9076841" cy="2554287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0F5FC75F-0C7E-A74C-8596-F62D61377E2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C784DE3-C595-724F-B09B-FAD618F6D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876494"/>
            <a:ext cx="5162550" cy="388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59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482003C-FF70-294C-AF09-F4A6A1764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5" y="36512"/>
            <a:ext cx="9076841" cy="2554287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0F5FC75F-0C7E-A74C-8596-F62D61377E2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5DB5B1E-2F35-F74E-8E01-794D21BA1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182" y="2768143"/>
            <a:ext cx="5693635" cy="403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38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>
            <a:extLst>
              <a:ext uri="{FF2B5EF4-FFF2-40B4-BE49-F238E27FC236}">
                <a16:creationId xmlns:a16="http://schemas.microsoft.com/office/drawing/2014/main" id="{9A3437A8-42FC-2740-AFB3-139787D83B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848600" cy="703263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PMOS </a:t>
            </a:r>
            <a:r>
              <a:rPr lang="zh-CN" altLang="en-US">
                <a:ea typeface="宋体" panose="02010600030101010101" pitchFamily="2" charset="-122"/>
              </a:rPr>
              <a:t>晶体管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DDC30490-92BF-B144-B9B2-DF07EE6BB1E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800600"/>
            <a:ext cx="7772400" cy="167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MOSFET </a:t>
            </a:r>
            <a:r>
              <a:rPr lang="zh-CN" altLang="en-US" dirty="0">
                <a:ea typeface="宋体" panose="02010600030101010101" pitchFamily="2" charset="-122"/>
              </a:rPr>
              <a:t>器件也可以制造在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衬底上，以空穴作载流子，这类</a:t>
            </a:r>
            <a:r>
              <a:rPr lang="en-US" altLang="zh-CN" dirty="0">
                <a:ea typeface="宋体" panose="02010600030101010101" pitchFamily="2" charset="-122"/>
              </a:rPr>
              <a:t>MOSFET</a:t>
            </a:r>
            <a:r>
              <a:rPr lang="zh-CN" altLang="en-US" dirty="0">
                <a:ea typeface="宋体" panose="02010600030101010101" pitchFamily="2" charset="-122"/>
              </a:rPr>
              <a:t>被称为</a:t>
            </a:r>
            <a:r>
              <a:rPr lang="en-US" altLang="zh-CN" dirty="0">
                <a:ea typeface="宋体" panose="02010600030101010101" pitchFamily="2" charset="-122"/>
              </a:rPr>
              <a:t> PMOS </a:t>
            </a:r>
            <a:r>
              <a:rPr lang="zh-CN" altLang="en-US" dirty="0">
                <a:ea typeface="宋体" panose="02010600030101010101" pitchFamily="2" charset="-122"/>
              </a:rPr>
              <a:t>晶体管，相应的，之前我们讨论的制造在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衬底上，以电子作为载流子的</a:t>
            </a:r>
            <a:r>
              <a:rPr lang="en-US" altLang="zh-CN" dirty="0">
                <a:ea typeface="宋体" panose="02010600030101010101" pitchFamily="2" charset="-122"/>
              </a:rPr>
              <a:t>MOSFET</a:t>
            </a:r>
            <a:r>
              <a:rPr lang="zh-CN" altLang="en-US" dirty="0">
                <a:ea typeface="宋体" panose="02010600030101010101" pitchFamily="2" charset="-122"/>
              </a:rPr>
              <a:t>被称为</a:t>
            </a:r>
            <a:r>
              <a:rPr lang="en-US" altLang="zh-CN" dirty="0">
                <a:ea typeface="宋体" panose="02010600030101010101" pitchFamily="2" charset="-122"/>
              </a:rPr>
              <a:t>NMOS.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PMOS</a:t>
            </a:r>
            <a:r>
              <a:rPr lang="zh-CN" altLang="en-US" dirty="0">
                <a:ea typeface="宋体" panose="02010600030101010101" pitchFamily="2" charset="-122"/>
              </a:rPr>
              <a:t>的特性与</a:t>
            </a:r>
            <a:r>
              <a:rPr lang="en-US" altLang="zh-CN" dirty="0">
                <a:ea typeface="宋体" panose="02010600030101010101" pitchFamily="2" charset="-122"/>
              </a:rPr>
              <a:t>NMOS</a:t>
            </a:r>
            <a:r>
              <a:rPr lang="zh-CN" altLang="en-US" dirty="0">
                <a:ea typeface="宋体" panose="02010600030101010101" pitchFamily="2" charset="-122"/>
              </a:rPr>
              <a:t>类似，只是极性相反。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S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电势最高</a:t>
            </a:r>
            <a:endParaRPr lang="en-US" altLang="zh-CN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pic>
        <p:nvPicPr>
          <p:cNvPr id="463878" name="Picture 6">
            <a:extLst>
              <a:ext uri="{FF2B5EF4-FFF2-40B4-BE49-F238E27FC236}">
                <a16:creationId xmlns:a16="http://schemas.microsoft.com/office/drawing/2014/main" id="{9B029B48-0721-D84C-ADED-08DFDBE6A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22350"/>
            <a:ext cx="4648200" cy="361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023687-84D0-2243-9F90-ED20FD3710F8}"/>
              </a:ext>
            </a:extLst>
          </p:cNvPr>
          <p:cNvSpPr txBox="1"/>
          <p:nvPr/>
        </p:nvSpPr>
        <p:spPr>
          <a:xfrm>
            <a:off x="5486400" y="2778265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ea typeface="宋体" panose="02010600030101010101" pitchFamily="2" charset="-122"/>
              </a:rPr>
              <a:t>如何判断工作区：</a:t>
            </a:r>
            <a:endParaRPr lang="en-US" altLang="zh-CN" sz="2400" b="1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从符号上理解</a:t>
            </a:r>
            <a:r>
              <a:rPr lang="zh-CN" altLang="en-US" sz="2000" dirty="0">
                <a:ea typeface="宋体" panose="02010600030101010101" pitchFamily="2" charset="-122"/>
              </a:rPr>
              <a:t>（电路分析中最有效），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要使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PMOS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工作在饱和区，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的上限为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zh-CN" altLang="en-US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|V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TH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|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ECE6C7A-AD80-A74D-AF6C-C7AC511DEB76}"/>
              </a:ext>
            </a:extLst>
          </p:cNvPr>
          <p:cNvSpPr txBox="1"/>
          <p:nvPr/>
        </p:nvSpPr>
        <p:spPr>
          <a:xfrm>
            <a:off x="1066800" y="4295359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非饱和区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54579F6-2CCE-1542-8C2D-E184662DBCB0}"/>
              </a:ext>
            </a:extLst>
          </p:cNvPr>
          <p:cNvSpPr txBox="1"/>
          <p:nvPr/>
        </p:nvSpPr>
        <p:spPr>
          <a:xfrm>
            <a:off x="2615221" y="404014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临界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AFBB731-2C23-6B41-B8A9-D7663DA5EBB3}"/>
              </a:ext>
            </a:extLst>
          </p:cNvPr>
          <p:cNvSpPr txBox="1"/>
          <p:nvPr/>
        </p:nvSpPr>
        <p:spPr>
          <a:xfrm>
            <a:off x="3743656" y="429535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饱和区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0972BD63-F71E-AC4E-A9E5-36C4CEB7266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2045943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45330</TotalTime>
  <Words>2151</Words>
  <Application>Microsoft Office PowerPoint</Application>
  <PresentationFormat>全屏显示(4:3)</PresentationFormat>
  <Paragraphs>261</Paragraphs>
  <Slides>47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56" baseType="lpstr">
      <vt:lpstr>宋体</vt:lpstr>
      <vt:lpstr>Arial</vt:lpstr>
      <vt:lpstr>Calibri</vt:lpstr>
      <vt:lpstr>Cambria Math</vt:lpstr>
      <vt:lpstr>Symbol</vt:lpstr>
      <vt:lpstr>Times New Roman</vt:lpstr>
      <vt:lpstr>Wingdings</vt:lpstr>
      <vt:lpstr>Default Design</vt:lpstr>
      <vt:lpstr>Equation</vt:lpstr>
      <vt:lpstr>Lecture 13 – MOSFET 场效应晶体管-part2</vt:lpstr>
      <vt:lpstr>不同的工作区域</vt:lpstr>
      <vt:lpstr>如何判断工作区域（很重要！）</vt:lpstr>
      <vt:lpstr>饱和区 还是 非饱和区?</vt:lpstr>
      <vt:lpstr>PowerPoint 演示文稿</vt:lpstr>
      <vt:lpstr>PowerPoint 演示文稿</vt:lpstr>
      <vt:lpstr>PowerPoint 演示文稿</vt:lpstr>
      <vt:lpstr>PowerPoint 演示文稿</vt:lpstr>
      <vt:lpstr>PMOS 晶体管</vt:lpstr>
      <vt:lpstr>PowerPoint 演示文稿</vt:lpstr>
      <vt:lpstr>PMOS 方程</vt:lpstr>
      <vt:lpstr>5.1.7. The p-Channel MOSFET</vt:lpstr>
      <vt:lpstr>5.1.8. Complementary MOS or CMOS</vt:lpstr>
      <vt:lpstr>PowerPoint 演示文稿</vt:lpstr>
      <vt:lpstr>衬底效应</vt:lpstr>
      <vt:lpstr>MOSFET的种类</vt:lpstr>
      <vt:lpstr>PowerPoint 演示文稿</vt:lpstr>
      <vt:lpstr>Quick Recap!</vt:lpstr>
      <vt:lpstr>5.2. Current-Voltage Characteristics 伏安特性，电流电压约束关系</vt:lpstr>
      <vt:lpstr>5.2. Current-Voltage Characteristics</vt:lpstr>
      <vt:lpstr>PowerPoint 演示文稿</vt:lpstr>
      <vt:lpstr>5.2.2. The iD-vDS Characteristics</vt:lpstr>
      <vt:lpstr>PowerPoint 演示文稿</vt:lpstr>
      <vt:lpstr>PowerPoint 演示文稿</vt:lpstr>
      <vt:lpstr>PowerPoint 演示文稿</vt:lpstr>
      <vt:lpstr>PowerPoint 演示文稿</vt:lpstr>
      <vt:lpstr>5.2.2. The iD-vDS Characteristic 输出特性</vt:lpstr>
      <vt:lpstr>5.2.2. The iD-vGS Characteristic 转移特性</vt:lpstr>
      <vt:lpstr>large-signal models 大信号模型</vt:lpstr>
      <vt:lpstr>PowerPoint 演示文稿</vt:lpstr>
      <vt:lpstr>PowerPoint 演示文稿</vt:lpstr>
      <vt:lpstr>PowerPoint 演示文稿</vt:lpstr>
      <vt:lpstr>MOSFET 电路直流分析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作业</vt:lpstr>
      <vt:lpstr>PowerPoint 演示文稿</vt:lpstr>
    </vt:vector>
  </TitlesOfParts>
  <Company>n/a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deese</dc:creator>
  <cp:lastModifiedBy>hjin</cp:lastModifiedBy>
  <cp:revision>532</cp:revision>
  <cp:lastPrinted>2020-11-22T14:49:44Z</cp:lastPrinted>
  <dcterms:created xsi:type="dcterms:W3CDTF">2010-11-05T02:06:37Z</dcterms:created>
  <dcterms:modified xsi:type="dcterms:W3CDTF">2025-10-28T00:30:08Z</dcterms:modified>
</cp:coreProperties>
</file>