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84" r:id="rId2"/>
    <p:sldId id="345" r:id="rId3"/>
    <p:sldId id="285" r:id="rId4"/>
    <p:sldId id="287" r:id="rId5"/>
    <p:sldId id="417" r:id="rId6"/>
    <p:sldId id="351" r:id="rId7"/>
    <p:sldId id="402" r:id="rId8"/>
    <p:sldId id="352" r:id="rId9"/>
    <p:sldId id="353" r:id="rId10"/>
    <p:sldId id="354" r:id="rId11"/>
    <p:sldId id="418" r:id="rId12"/>
    <p:sldId id="404" r:id="rId13"/>
    <p:sldId id="403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63" r:id="rId22"/>
    <p:sldId id="365" r:id="rId23"/>
    <p:sldId id="405" r:id="rId24"/>
    <p:sldId id="419" r:id="rId25"/>
    <p:sldId id="420" r:id="rId26"/>
    <p:sldId id="407" r:id="rId27"/>
    <p:sldId id="366" r:id="rId28"/>
    <p:sldId id="421" r:id="rId29"/>
    <p:sldId id="422" r:id="rId30"/>
    <p:sldId id="423" r:id="rId31"/>
    <p:sldId id="424" r:id="rId32"/>
    <p:sldId id="425" r:id="rId33"/>
    <p:sldId id="426" r:id="rId34"/>
    <p:sldId id="392" r:id="rId35"/>
    <p:sldId id="427" r:id="rId36"/>
    <p:sldId id="428" r:id="rId37"/>
    <p:sldId id="367" r:id="rId38"/>
    <p:sldId id="368" r:id="rId39"/>
    <p:sldId id="409" r:id="rId40"/>
    <p:sldId id="380" r:id="rId41"/>
    <p:sldId id="381" r:id="rId42"/>
    <p:sldId id="382" r:id="rId43"/>
    <p:sldId id="383" r:id="rId44"/>
    <p:sldId id="410" r:id="rId45"/>
    <p:sldId id="386" r:id="rId46"/>
    <p:sldId id="429" r:id="rId47"/>
    <p:sldId id="411" r:id="rId48"/>
    <p:sldId id="387" r:id="rId49"/>
    <p:sldId id="430" r:id="rId50"/>
    <p:sldId id="388" r:id="rId51"/>
    <p:sldId id="412" r:id="rId52"/>
    <p:sldId id="393" r:id="rId53"/>
    <p:sldId id="415" r:id="rId54"/>
    <p:sldId id="431" r:id="rId55"/>
    <p:sldId id="432" r:id="rId56"/>
    <p:sldId id="433" r:id="rId5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o jin" initials="hjin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47" autoAdjust="0"/>
    <p:restoredTop sz="95285" autoAdjust="0"/>
  </p:normalViewPr>
  <p:slideViewPr>
    <p:cSldViewPr>
      <p:cViewPr varScale="1">
        <p:scale>
          <a:sx n="88" d="100"/>
          <a:sy n="88" d="100"/>
        </p:scale>
        <p:origin x="1356" y="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0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5-20T09:31:32.277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BEABF2CD-19EA-AE4F-9AE0-56DC3CB11A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5F58FCEF-3329-A046-8FF8-8223A668999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45B7FCC-8A74-DD4D-AB70-7F2D6D86210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79185DCB-DD28-EF45-9193-D4676BA4F61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932809FB-E460-444B-84AB-AE5CACDD179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2625A1C7-52E5-5F48-AC01-12451F5D10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8B5C591-489B-D848-8634-39564CB7E4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belprize.org/nobel_prizes/physics/laureates/1956/index.html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A2AEFD08-8B57-FD44-9544-32476058DD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61632608-D09F-9D48-A508-6A63C60E29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The first transistor (~1955) radio that I ever saw was made with Germanium Bipolar Transistors and amazed me as the previous portable radio we had had two batteries (High Voltage B+ and “D” cells for the tube filaments. I wish we hadn’t thrown it out when it stopped working after a couple of years as it would now be worth several thousand dollars as a museum piece.  Bipolar transistors first showed up in EE undergraduate curricula in the mid 1960s.</a:t>
            </a:r>
          </a:p>
          <a:p>
            <a:endParaRPr lang="en-US" altLang="zh-CN">
              <a:latin typeface="Arial" panose="020B0604020202020204" pitchFamily="34" charset="0"/>
            </a:endParaRPr>
          </a:p>
          <a:p>
            <a:r>
              <a:rPr lang="en-US" altLang="zh-CN">
                <a:latin typeface="Arial" panose="020B0604020202020204" pitchFamily="34" charset="0"/>
              </a:rPr>
              <a:t>This Bell Telephone Laboratory invention was awarded a Nobel Prize in Physics: John Bardeen and Walter Brattain received </a:t>
            </a:r>
            <a:r>
              <a:rPr lang="en-US" altLang="zh-CN">
                <a:latin typeface="Arial" panose="020B0604020202020204" pitchFamily="34" charset="0"/>
                <a:hlinkClick r:id="rId3"/>
              </a:rPr>
              <a:t>the Nobel Prize in Physics, 1956,</a:t>
            </a:r>
            <a:r>
              <a:rPr lang="en-US" altLang="zh-CN">
                <a:latin typeface="Arial" panose="020B0604020202020204" pitchFamily="34" charset="0"/>
              </a:rPr>
              <a:t> together with William Shockley, "for their researches on semiconductors and their discovery of the transistor effect."</a:t>
            </a:r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4F7027EC-D823-094A-9EDE-6CFA0A3195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1EC2DB2-88B4-F44F-89D8-78AB7929F409}" type="slidenum">
              <a:rPr lang="en-US" altLang="zh-CN" smtClean="0"/>
              <a:pPr>
                <a:spcBef>
                  <a:spcPct val="0"/>
                </a:spcBef>
              </a:pPr>
              <a:t>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04357801-C9C6-9148-AE5A-54D0445B66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C8D9052-D2AA-C941-86D0-2D12671D2142}" type="slidenum">
              <a:rPr lang="en-US" altLang="zh-CN" sz="1200" smtClean="0">
                <a:latin typeface="Times New Roman" panose="02020603050405020304" pitchFamily="18" charset="0"/>
              </a:rPr>
              <a:pPr/>
              <a:t>8</a:t>
            </a:fld>
            <a:endParaRPr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EACDCDA5-5A24-0148-8B05-01195A4E9A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4CBB2820-7E05-0E47-B27E-416573CF1D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CN">
                <a:latin typeface="Arial" panose="020B0604020202020204" pitchFamily="34" charset="0"/>
              </a:rPr>
              <a:t>The voltage here actually forward bias the PN junction, and there’s no 4.6a), just 4.6.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45A05BC-74D9-3E45-9D36-61180E1BB8F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343ADFC-91FA-E141-B393-7E414CEA4D5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86CC9-4C91-7E47-B26C-270DEFDC5C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0263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A158DC6-E350-EA4A-B25F-A644D9D91B6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759D81E-BF40-D041-83A0-662CD61132C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B3525-DC55-184C-B6F3-AF2BDA56FD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2319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152400"/>
            <a:ext cx="219075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1985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20231E5-8FD3-164A-AC0C-C7F496B108E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F3F786F-0544-5F40-8241-69F20AA6522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3D5F5-3CE4-E740-B74D-AB644B42FE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4830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DF9E8A9-4862-2842-9F90-6A84AB790A8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792AB3-565E-804D-9A1C-26D2EEE3DAF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08CE1-0E82-A643-A132-43DD3C73C0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2818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20574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41529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4AB74A-BB20-F44F-9CDA-624E8D5578B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232BE1-E905-9341-9E28-9F4D3DBB650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D9F00-ABB0-E844-83C4-3C7C6AB353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5547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D55159D-47B1-7146-A4AF-DB3388B3562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D7DEFE9-1CAF-394B-BEA9-B7BD72427A7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79D87-E1EA-4F4F-AEB4-C5B36D02B8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366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719DCE7-FB53-F549-936D-ABA014E68BB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55DD66B-ED41-0542-9430-9096A7F9276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3D00A-22B5-1643-8A75-32DA02F055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585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5305A9-236B-7349-8EB4-17C388B6476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8B1C32-5ED2-364E-9FB0-A1B10EAAFE9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2927C-4FF0-B74D-A854-906280F2A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809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167A6CF-FCFA-BC4C-876F-3166A81B084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B8EC208-4E46-654B-9F88-96E2DD562AE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CA694-2D16-5644-97CC-E0045DA048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597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6BC636A-1572-EC44-89A0-5AFA2DC88C3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7146B0F-0E13-1D48-B177-CF105DCFBE0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E6C36-9145-AF4F-8518-ED5D909BDF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397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490B330-0EAA-6347-AF9A-B92B00AA555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7429B34-01F9-CC4C-B6F0-92BD0CC3EE6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787A2-AFED-DC4F-91D0-F24008C099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2819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2C3038-A8CB-9445-9E52-F58DB42BB21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70B195-7D1E-8A42-9041-C4BE840FA33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64EA7-D784-BF48-BAB5-68890C81C9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655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E85381-C3E7-4946-A8BF-8C0E6AD7396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832B7D-6445-514B-A74F-17858CE5B40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3A738-229D-054B-9055-FA46B20E37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0977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1">
            <a:extLst>
              <a:ext uri="{FF2B5EF4-FFF2-40B4-BE49-F238E27FC236}">
                <a16:creationId xmlns:a16="http://schemas.microsoft.com/office/drawing/2014/main" id="{A170EEAD-7D2A-0D4F-BE6F-446C443C7EB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371600" cy="1676400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27" name="Picture 83" descr="other logo for powerpoint">
            <a:extLst>
              <a:ext uri="{FF2B5EF4-FFF2-40B4-BE49-F238E27FC236}">
                <a16:creationId xmlns:a16="http://schemas.microsoft.com/office/drawing/2014/main" id="{54A85F59-5A8F-9549-B5F2-AE3F2CAC89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lum bright="90000" contrast="-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19400"/>
            <a:ext cx="21209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16">
            <a:extLst>
              <a:ext uri="{FF2B5EF4-FFF2-40B4-BE49-F238E27FC236}">
                <a16:creationId xmlns:a16="http://schemas.microsoft.com/office/drawing/2014/main" id="{227A34C9-9CDC-3849-BE23-CEFC833E0C8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0"/>
            <a:ext cx="4114800" cy="1676400"/>
          </a:xfrm>
          <a:prstGeom prst="rect">
            <a:avLst/>
          </a:prstGeom>
          <a:gradFill rotWithShape="1">
            <a:gsLst>
              <a:gs pos="0">
                <a:srgbClr val="D9D9D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29" name="Rectangle 2">
            <a:extLst>
              <a:ext uri="{FF2B5EF4-FFF2-40B4-BE49-F238E27FC236}">
                <a16:creationId xmlns:a16="http://schemas.microsoft.com/office/drawing/2014/main" id="{4F930929-7B25-484E-B2BE-D02EE69B6B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52400"/>
            <a:ext cx="36576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DEEF428D-894B-BF4C-95D8-C619CDA71CC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172200"/>
            <a:ext cx="4343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F9F6C3E-117D-DA46-8F15-A52548099F0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0F949686-293E-CC42-9714-856F2FDEB1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2" name="Rectangle 13">
            <a:extLst>
              <a:ext uri="{FF2B5EF4-FFF2-40B4-BE49-F238E27FC236}">
                <a16:creationId xmlns:a16="http://schemas.microsoft.com/office/drawing/2014/main" id="{6B158E6A-0390-D94C-BF56-AB06E4B5AC6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1600200"/>
            <a:ext cx="4114800" cy="3048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3" name="Rectangle 93">
            <a:extLst>
              <a:ext uri="{FF2B5EF4-FFF2-40B4-BE49-F238E27FC236}">
                <a16:creationId xmlns:a16="http://schemas.microsoft.com/office/drawing/2014/main" id="{A211FD63-47E4-4A45-B45A-2B28724D899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600200"/>
            <a:ext cx="1371600" cy="304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34" name="Picture 94" descr="oxford logo4">
            <a:extLst>
              <a:ext uri="{FF2B5EF4-FFF2-40B4-BE49-F238E27FC236}">
                <a16:creationId xmlns:a16="http://schemas.microsoft.com/office/drawing/2014/main" id="{956A69F5-83B9-C644-961D-ABF629F329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52400"/>
            <a:ext cx="506412" cy="1295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95" descr="book cover2">
            <a:extLst>
              <a:ext uri="{FF2B5EF4-FFF2-40B4-BE49-F238E27FC236}">
                <a16:creationId xmlns:a16="http://schemas.microsoft.com/office/drawing/2014/main" id="{A72870B9-A257-E941-97E7-86E71ABAD1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2797175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96">
            <a:extLst>
              <a:ext uri="{FF2B5EF4-FFF2-40B4-BE49-F238E27FC236}">
                <a16:creationId xmlns:a16="http://schemas.microsoft.com/office/drawing/2014/main" id="{B7EDCD35-5F0A-BE49-930D-7F39082ED2D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200" y="2133600"/>
            <a:ext cx="4038600" cy="4038600"/>
          </a:xfrm>
          <a:prstGeom prst="rect">
            <a:avLst/>
          </a:prstGeom>
          <a:solidFill>
            <a:schemeClr val="bg1">
              <a:alpha val="9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7" name="Rectangle 3">
            <a:extLst>
              <a:ext uri="{FF2B5EF4-FFF2-40B4-BE49-F238E27FC236}">
                <a16:creationId xmlns:a16="http://schemas.microsoft.com/office/drawing/2014/main" id="{27428756-70C5-854A-8893-1B57EF4B11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2057400"/>
            <a:ext cx="8763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oleObject" Target="../embeddings/oleObject1.bin"/><Relationship Id="rId7" Type="http://schemas.openxmlformats.org/officeDocument/2006/relationships/image" Target="../media/image16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4.emf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4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1.png"/><Relationship Id="rId5" Type="http://schemas.openxmlformats.org/officeDocument/2006/relationships/image" Target="../media/image84.jpeg"/><Relationship Id="rId4" Type="http://schemas.openxmlformats.org/officeDocument/2006/relationships/image" Target="../media/image9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9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Footer Placeholder 3">
            <a:extLst>
              <a:ext uri="{FF2B5EF4-FFF2-40B4-BE49-F238E27FC236}">
                <a16:creationId xmlns:a16="http://schemas.microsoft.com/office/drawing/2014/main" id="{E9ACFE0E-CB07-F640-A95C-0AFA2C160D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4722FE37-D4FA-1E4E-A7DD-D89F3FEBC3F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3962400"/>
            <a:ext cx="6400800" cy="17526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3200" b="1" dirty="0">
                <a:solidFill>
                  <a:srgbClr val="0432FF"/>
                </a:solidFill>
                <a:ea typeface="宋体" panose="02010600030101010101" pitchFamily="2" charset="-122"/>
              </a:rPr>
              <a:t>Chapter 6</a:t>
            </a:r>
            <a:r>
              <a:rPr lang="en-US" altLang="zh-CN" sz="3200" dirty="0">
                <a:ea typeface="宋体" panose="02010600030101010101" pitchFamily="2" charset="-122"/>
              </a:rPr>
              <a:t> from </a:t>
            </a:r>
            <a:r>
              <a:rPr lang="en-US" altLang="zh-CN" sz="3200" b="1" dirty="0">
                <a:ea typeface="宋体" panose="02010600030101010101" pitchFamily="2" charset="-122"/>
              </a:rPr>
              <a:t>Microelectronic Circuits</a:t>
            </a:r>
            <a:r>
              <a:rPr lang="en-US" altLang="zh-CN" sz="3200" dirty="0">
                <a:ea typeface="宋体" panose="02010600030101010101" pitchFamily="2" charset="-122"/>
              </a:rPr>
              <a:t> Text by </a:t>
            </a:r>
            <a:r>
              <a:rPr lang="en-US" altLang="zh-CN" sz="3200" dirty="0" err="1">
                <a:ea typeface="宋体" panose="02010600030101010101" pitchFamily="2" charset="-122"/>
              </a:rPr>
              <a:t>Sedra</a:t>
            </a:r>
            <a:r>
              <a:rPr lang="en-US" altLang="zh-CN" sz="3200" dirty="0">
                <a:ea typeface="宋体" panose="02010600030101010101" pitchFamily="2" charset="-122"/>
              </a:rPr>
              <a:t> and Smith</a:t>
            </a:r>
          </a:p>
          <a:p>
            <a:pPr algn="l" eaLnBrk="1" hangingPunct="1">
              <a:defRPr/>
            </a:pPr>
            <a:r>
              <a:rPr lang="en-US" altLang="zh-CN" sz="3200" dirty="0">
                <a:ea typeface="宋体" panose="02010600030101010101" pitchFamily="2" charset="-122"/>
              </a:rPr>
              <a:t>Oxford Publishing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587A193-F07E-1845-8839-D24F303D7C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8600" y="1752600"/>
            <a:ext cx="8686800" cy="2438400"/>
          </a:xfrm>
        </p:spPr>
        <p:txBody>
          <a:bodyPr/>
          <a:lstStyle/>
          <a:p>
            <a:pPr eaLnBrk="1" hangingPunct="1"/>
            <a:r>
              <a:rPr lang="en-US" altLang="zh-CN" sz="6000" dirty="0">
                <a:solidFill>
                  <a:srgbClr val="0000FF"/>
                </a:solidFill>
                <a:ea typeface="宋体" panose="02010600030101010101" pitchFamily="2" charset="-122"/>
              </a:rPr>
              <a:t>Lecture 14 – </a:t>
            </a:r>
            <a:r>
              <a:rPr lang="en-US" altLang="zh-CN" sz="6000" b="0" dirty="0">
                <a:solidFill>
                  <a:srgbClr val="3333FF"/>
                </a:solidFill>
                <a:ea typeface="宋体" panose="02010600030101010101" pitchFamily="2" charset="-122"/>
              </a:rPr>
              <a:t>BJT-part1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>
            <a:extLst>
              <a:ext uri="{FF2B5EF4-FFF2-40B4-BE49-F238E27FC236}">
                <a16:creationId xmlns:a16="http://schemas.microsoft.com/office/drawing/2014/main" id="{D934D713-73D2-B945-9226-E424EC43B0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dirty="0">
                <a:ea typeface="宋体" panose="02010600030101010101" pitchFamily="2" charset="-122"/>
              </a:rPr>
              <a:t>三极管的工作原理（放大区）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grpSp>
        <p:nvGrpSpPr>
          <p:cNvPr id="31747" name="Group 16">
            <a:extLst>
              <a:ext uri="{FF2B5EF4-FFF2-40B4-BE49-F238E27FC236}">
                <a16:creationId xmlns:a16="http://schemas.microsoft.com/office/drawing/2014/main" id="{6BC0412F-D048-BF4C-BFF9-72ABC2B63241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1981200"/>
            <a:ext cx="6705600" cy="4495800"/>
            <a:chOff x="144" y="246"/>
            <a:chExt cx="6792" cy="4074"/>
          </a:xfrm>
        </p:grpSpPr>
        <p:pic>
          <p:nvPicPr>
            <p:cNvPr id="31752" name="Picture 14">
              <a:extLst>
                <a:ext uri="{FF2B5EF4-FFF2-40B4-BE49-F238E27FC236}">
                  <a16:creationId xmlns:a16="http://schemas.microsoft.com/office/drawing/2014/main" id="{24BB202F-472A-4A45-BB81-D46AF91A29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246"/>
              <a:ext cx="5880" cy="40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753" name="Picture 15">
              <a:extLst>
                <a:ext uri="{FF2B5EF4-FFF2-40B4-BE49-F238E27FC236}">
                  <a16:creationId xmlns:a16="http://schemas.microsoft.com/office/drawing/2014/main" id="{52174B95-8ABD-2448-8F17-ABB50D7B0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104"/>
              <a:ext cx="900" cy="2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1748" name="文本框 1">
            <a:extLst>
              <a:ext uri="{FF2B5EF4-FFF2-40B4-BE49-F238E27FC236}">
                <a16:creationId xmlns:a16="http://schemas.microsoft.com/office/drawing/2014/main" id="{02603E06-63BA-9C40-AF27-F6DD42287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0" y="417513"/>
            <a:ext cx="33909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特殊性</a:t>
            </a: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在于：</a:t>
            </a:r>
            <a:endParaRPr lang="en-US" altLang="zh-CN" sz="20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基区特别薄</a:t>
            </a: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（约</a:t>
            </a:r>
            <a:r>
              <a:rPr lang="en-US" altLang="zh-CN" sz="2000">
                <a:latin typeface="Times New Roman" panose="02020603050405020304" pitchFamily="18" charset="0"/>
                <a:ea typeface="宋体" panose="02010600030101010101" pitchFamily="2" charset="-122"/>
              </a:rPr>
              <a:t>10nm</a:t>
            </a: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8DDAD49-5348-584F-966C-A9940A521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3609975"/>
            <a:ext cx="2590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</a:rPr>
              <a:t>BE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</a:rPr>
              <a:t>正偏，且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</a:rPr>
              <a:t>E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</a:rPr>
              <a:t>区重掺杂 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大量电子从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进入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，少量空穴从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进入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  <a:endParaRPr lang="en-US" altLang="zh-CN" sz="1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DBA5C4C-4FDE-044E-94BA-C0D4B1500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3657600"/>
            <a:ext cx="26781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区</a:t>
            </a:r>
            <a:r>
              <a:rPr lang="zh-CN" altLang="en-US" sz="1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极薄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大部分电子可以到达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BC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反偏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pn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结的耗尽区（</a:t>
            </a:r>
            <a:r>
              <a:rPr lang="zh-CN" altLang="en-US" sz="1800" b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即大量电子被注入到反偏</a:t>
            </a:r>
            <a:r>
              <a:rPr lang="en-US" altLang="zh-CN" sz="1800" b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pn</a:t>
            </a:r>
            <a:r>
              <a:rPr lang="zh-CN" altLang="en-US" sz="1800" b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结的耗尽区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）</a:t>
            </a:r>
            <a:endParaRPr lang="en-US" altLang="zh-CN" sz="1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2C60529-FA5A-5348-A79F-E51A73881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5991225"/>
            <a:ext cx="25908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</a:rPr>
              <a:t>进入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</a:rPr>
              <a:t>BC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</a:rPr>
              <a:t>反偏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</a:rPr>
              <a:t>pn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</a:rPr>
              <a:t>结耗尽区的电子被</a:t>
            </a:r>
            <a:r>
              <a:rPr lang="zh-CN" altLang="en-US" sz="1800" b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迅速扫到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</a:rPr>
              <a:t>区</a:t>
            </a:r>
            <a:endParaRPr lang="en-US" altLang="zh-CN" sz="1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051BC505-23AC-D64E-A7C7-086C867EB3F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FB46E400-30BA-8E44-88CD-54AC4CCE1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297214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6C3BD20-5C54-F740-82BB-6AEF34084B2A}"/>
              </a:ext>
            </a:extLst>
          </p:cNvPr>
          <p:cNvSpPr txBox="1"/>
          <p:nvPr/>
        </p:nvSpPr>
        <p:spPr>
          <a:xfrm>
            <a:off x="76200" y="5472976"/>
            <a:ext cx="640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①</a:t>
            </a:r>
            <a:r>
              <a:rPr kumimoji="1" lang="zh-CN" altLang="en-US" dirty="0"/>
              <a:t> 发射极电流 </a:t>
            </a:r>
            <a:r>
              <a:rPr kumimoji="1" lang="en-US" altLang="zh-CN" dirty="0" err="1"/>
              <a:t>i</a:t>
            </a:r>
            <a:r>
              <a:rPr kumimoji="1" lang="en-US" altLang="zh-CN" baseline="-25000" dirty="0" err="1"/>
              <a:t>E</a:t>
            </a:r>
            <a:r>
              <a:rPr kumimoji="1" lang="zh-CN" altLang="en-US" dirty="0"/>
              <a:t> 由两部分组成，但主要是电子电流</a:t>
            </a:r>
            <a:r>
              <a:rPr kumimoji="1" lang="en-US" altLang="zh-CN" dirty="0"/>
              <a:t>【</a:t>
            </a:r>
            <a:r>
              <a:rPr kumimoji="1" lang="zh-CN" altLang="en-US" dirty="0"/>
              <a:t>三极管的工作需要两种载流子参与，所以叫</a:t>
            </a:r>
            <a:r>
              <a:rPr kumimoji="1" lang="en-US" altLang="zh-CN" dirty="0"/>
              <a:t>Bipolar】</a:t>
            </a:r>
          </a:p>
          <a:p>
            <a:r>
              <a:rPr kumimoji="1" lang="en-US" altLang="zh-CN" dirty="0"/>
              <a:t>②</a:t>
            </a:r>
            <a:r>
              <a:rPr kumimoji="1" lang="zh-CN" altLang="en-US" dirty="0"/>
              <a:t> 电子电流在经过基区时，一小部分被空穴复合，形成 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B2</a:t>
            </a:r>
          </a:p>
          <a:p>
            <a:r>
              <a:rPr kumimoji="1" lang="en-US" altLang="zh-CN" dirty="0"/>
              <a:t>③</a:t>
            </a:r>
            <a:r>
              <a:rPr kumimoji="1" lang="zh-CN" altLang="en-US" dirty="0"/>
              <a:t> 电子电流大部分到达收集极，形成</a:t>
            </a:r>
            <a:r>
              <a:rPr kumimoji="1" lang="en-US" altLang="zh-CN" dirty="0" err="1"/>
              <a:t>i</a:t>
            </a:r>
            <a:r>
              <a:rPr kumimoji="1" lang="en-US" altLang="zh-CN" baseline="-25000" dirty="0" err="1"/>
              <a:t>C</a:t>
            </a:r>
            <a:endParaRPr kumimoji="1" lang="en-US" altLang="zh-CN" baseline="-25000" dirty="0"/>
          </a:p>
          <a:p>
            <a:r>
              <a:rPr kumimoji="1" lang="en-US" altLang="zh-CN" dirty="0"/>
              <a:t>④</a:t>
            </a:r>
            <a:r>
              <a:rPr kumimoji="1" lang="zh-CN" altLang="en-US" dirty="0"/>
              <a:t> 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B1</a:t>
            </a:r>
            <a:r>
              <a:rPr kumimoji="1" lang="zh-CN" altLang="en-US" dirty="0"/>
              <a:t> 和 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B2</a:t>
            </a:r>
            <a:r>
              <a:rPr kumimoji="1" lang="zh-CN" altLang="en-US" dirty="0"/>
              <a:t> 组成 </a:t>
            </a:r>
            <a:r>
              <a:rPr kumimoji="1" lang="en-US" altLang="zh-CN" dirty="0" err="1"/>
              <a:t>i</a:t>
            </a:r>
            <a:r>
              <a:rPr kumimoji="1" lang="en-US" altLang="zh-CN" baseline="-25000" dirty="0" err="1"/>
              <a:t>B</a:t>
            </a:r>
            <a:r>
              <a:rPr kumimoji="1" lang="zh-CN" altLang="en-US" dirty="0"/>
              <a:t> 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43E024D-D6DD-FB48-BA5B-6AC3FC52DE7E}"/>
              </a:ext>
            </a:extLst>
          </p:cNvPr>
          <p:cNvSpPr/>
          <p:nvPr/>
        </p:nvSpPr>
        <p:spPr>
          <a:xfrm>
            <a:off x="1600200" y="1391509"/>
            <a:ext cx="4571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endParaRPr lang="zh-CN" altLang="en-US" dirty="0">
              <a:solidFill>
                <a:srgbClr val="0432FF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503BF1C-8825-364C-B686-561F1639EF20}"/>
              </a:ext>
            </a:extLst>
          </p:cNvPr>
          <p:cNvSpPr txBox="1"/>
          <p:nvPr/>
        </p:nvSpPr>
        <p:spPr>
          <a:xfrm>
            <a:off x="6696727" y="5472976"/>
            <a:ext cx="2447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Q</a:t>
            </a:r>
            <a:r>
              <a:rPr kumimoji="1" lang="zh-CN" altLang="en-US" dirty="0"/>
              <a:t>：</a:t>
            </a:r>
            <a:r>
              <a:rPr kumimoji="1" lang="en-US" altLang="zh-CN" dirty="0"/>
              <a:t> How</a:t>
            </a:r>
            <a:r>
              <a:rPr kumimoji="1" lang="zh-CN" altLang="en-US" dirty="0"/>
              <a:t> </a:t>
            </a:r>
            <a:r>
              <a:rPr kumimoji="1" lang="en-US" altLang="zh-CN" dirty="0"/>
              <a:t>about</a:t>
            </a:r>
            <a:r>
              <a:rPr kumimoji="1" lang="zh-CN" altLang="en-US" dirty="0"/>
              <a:t> </a:t>
            </a:r>
            <a:r>
              <a:rPr kumimoji="1" lang="en-US" altLang="zh-CN" dirty="0"/>
              <a:t>MOSFET</a:t>
            </a:r>
            <a:r>
              <a:rPr kumimoji="1" lang="zh-CN" altLang="en-US" dirty="0"/>
              <a:t>？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A2F9A8C-FF57-FB4A-B7CC-5BC79284CF0B}"/>
              </a:ext>
            </a:extLst>
          </p:cNvPr>
          <p:cNvSpPr txBox="1"/>
          <p:nvPr/>
        </p:nvSpPr>
        <p:spPr>
          <a:xfrm>
            <a:off x="6696727" y="5759196"/>
            <a:ext cx="22948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A</a:t>
            </a:r>
            <a:r>
              <a:rPr kumimoji="1" lang="zh-CN" altLang="en-US" dirty="0"/>
              <a:t>：</a:t>
            </a:r>
            <a:r>
              <a:rPr kumimoji="1" lang="en-US" altLang="zh-CN" dirty="0"/>
              <a:t> </a:t>
            </a:r>
            <a:r>
              <a:rPr kumimoji="1" lang="zh-CN" altLang="en-US" dirty="0"/>
              <a:t>一种，所以</a:t>
            </a:r>
            <a:r>
              <a:rPr kumimoji="1" lang="en-US" altLang="zh-CN" dirty="0"/>
              <a:t>MOSFET</a:t>
            </a:r>
            <a:r>
              <a:rPr kumimoji="1" lang="zh-CN" altLang="en-US" dirty="0"/>
              <a:t>也叫</a:t>
            </a:r>
            <a:r>
              <a:rPr kumimoji="1" lang="en-US" altLang="zh-CN" dirty="0"/>
              <a:t>unipolar</a:t>
            </a:r>
            <a:endParaRPr kumimoji="1"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B1F8AEC-B704-074A-BD28-5ED382951665}"/>
              </a:ext>
            </a:extLst>
          </p:cNvPr>
          <p:cNvSpPr/>
          <p:nvPr/>
        </p:nvSpPr>
        <p:spPr>
          <a:xfrm>
            <a:off x="4648200" y="1760223"/>
            <a:ext cx="4571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endParaRPr lang="zh-CN" altLang="en-US" dirty="0">
              <a:solidFill>
                <a:srgbClr val="0432FF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36FE2F2-3091-BE4A-A483-0045BD61E00E}"/>
              </a:ext>
            </a:extLst>
          </p:cNvPr>
          <p:cNvSpPr/>
          <p:nvPr/>
        </p:nvSpPr>
        <p:spPr>
          <a:xfrm>
            <a:off x="7239000" y="877193"/>
            <a:ext cx="4700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endParaRPr lang="zh-CN" altLang="en-US" dirty="0">
              <a:solidFill>
                <a:srgbClr val="0432FF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6C74AAF-4E74-DF4F-9EF1-044CDD4A26BC}"/>
              </a:ext>
            </a:extLst>
          </p:cNvPr>
          <p:cNvSpPr/>
          <p:nvPr/>
        </p:nvSpPr>
        <p:spPr>
          <a:xfrm>
            <a:off x="4648200" y="2479330"/>
            <a:ext cx="4571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④</a:t>
            </a:r>
            <a:endParaRPr lang="zh-CN" altLang="en-US" dirty="0">
              <a:solidFill>
                <a:srgbClr val="0432FF"/>
              </a:solidFill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92EF9A4D-CE7F-B441-8809-C73FC4DF034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06394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>
            <a:extLst>
              <a:ext uri="{FF2B5EF4-FFF2-40B4-BE49-F238E27FC236}">
                <a16:creationId xmlns:a16="http://schemas.microsoft.com/office/drawing/2014/main" id="{74F895E7-0BF5-214F-9718-558D89660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92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补充：</a:t>
            </a:r>
            <a:r>
              <a:rPr lang="en-US" altLang="zh-CN">
                <a:ea typeface="宋体" panose="02010600030101010101" pitchFamily="2" charset="-122"/>
              </a:rPr>
              <a:t>PN</a:t>
            </a:r>
            <a:r>
              <a:rPr lang="zh-CN" altLang="en-US">
                <a:ea typeface="宋体" panose="02010600030101010101" pitchFamily="2" charset="-122"/>
              </a:rPr>
              <a:t>结正偏、反偏时少子浓度的分布</a:t>
            </a:r>
          </a:p>
        </p:txBody>
      </p:sp>
      <p:grpSp>
        <p:nvGrpSpPr>
          <p:cNvPr id="32770" name="组合 19">
            <a:extLst>
              <a:ext uri="{FF2B5EF4-FFF2-40B4-BE49-F238E27FC236}">
                <a16:creationId xmlns:a16="http://schemas.microsoft.com/office/drawing/2014/main" id="{CAE16A27-E7BD-3F48-A810-ACBCA4F929B4}"/>
              </a:ext>
            </a:extLst>
          </p:cNvPr>
          <p:cNvGrpSpPr>
            <a:grpSpLocks/>
          </p:cNvGrpSpPr>
          <p:nvPr/>
        </p:nvGrpSpPr>
        <p:grpSpPr bwMode="auto">
          <a:xfrm>
            <a:off x="1116013" y="1181100"/>
            <a:ext cx="8027987" cy="5676900"/>
            <a:chOff x="1115429" y="1181810"/>
            <a:chExt cx="8028571" cy="5676190"/>
          </a:xfrm>
        </p:grpSpPr>
        <p:pic>
          <p:nvPicPr>
            <p:cNvPr id="32773" name="图片 4">
              <a:extLst>
                <a:ext uri="{FF2B5EF4-FFF2-40B4-BE49-F238E27FC236}">
                  <a16:creationId xmlns:a16="http://schemas.microsoft.com/office/drawing/2014/main" id="{50A5AFF9-C4F2-7046-A770-2A9B5B2B4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429" y="1181810"/>
              <a:ext cx="8028571" cy="5676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4" name="椭圆 8">
              <a:extLst>
                <a:ext uri="{FF2B5EF4-FFF2-40B4-BE49-F238E27FC236}">
                  <a16:creationId xmlns:a16="http://schemas.microsoft.com/office/drawing/2014/main" id="{36CD350C-CE4A-9543-ACC6-23AC9A667D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1964" y="5556582"/>
              <a:ext cx="72008" cy="72008"/>
            </a:xfrm>
            <a:prstGeom prst="ellipse">
              <a:avLst/>
            </a:prstGeom>
            <a:solidFill>
              <a:srgbClr val="00B050"/>
            </a:solidFill>
            <a:ln w="9525" algn="ctr">
              <a:solidFill>
                <a:srgbClr val="00B05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18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775" name="椭圆 9">
              <a:extLst>
                <a:ext uri="{FF2B5EF4-FFF2-40B4-BE49-F238E27FC236}">
                  <a16:creationId xmlns:a16="http://schemas.microsoft.com/office/drawing/2014/main" id="{35F2A840-B3AD-C04F-AB77-669BCC071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456" y="4980518"/>
              <a:ext cx="72008" cy="72008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18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32776" name="Object 31">
              <a:extLst>
                <a:ext uri="{FF2B5EF4-FFF2-40B4-BE49-F238E27FC236}">
                  <a16:creationId xmlns:a16="http://schemas.microsoft.com/office/drawing/2014/main" id="{CA1BD2AF-E079-BC42-8E9B-AF8C0B062A0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58520" y="3631456"/>
            <a:ext cx="1386494" cy="517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660400" imgH="203200" progId="Equation.3">
                    <p:embed/>
                  </p:oleObj>
                </mc:Choice>
                <mc:Fallback>
                  <p:oleObj name="Equation" r:id="rId3" imgW="660400" imgH="203200" progId="Equation.3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8520" y="3631456"/>
                          <a:ext cx="1386494" cy="517624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rgbClr val="00B050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777" name="Object 33">
              <a:extLst>
                <a:ext uri="{FF2B5EF4-FFF2-40B4-BE49-F238E27FC236}">
                  <a16:creationId xmlns:a16="http://schemas.microsoft.com/office/drawing/2014/main" id="{89F4425E-382D-1240-BE8E-8D4FC8AE7DD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71055" y="4019905"/>
            <a:ext cx="1247159" cy="5120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723900" imgH="254000" progId="Equation.DSMT4">
                    <p:embed/>
                  </p:oleObj>
                </mc:Choice>
                <mc:Fallback>
                  <p:oleObj name="Equation" r:id="rId5" imgW="723900" imgH="254000" progId="Equation.DSMT4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71055" y="4019905"/>
                          <a:ext cx="1247159" cy="512014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778" name="椭圆 12">
              <a:extLst>
                <a:ext uri="{FF2B5EF4-FFF2-40B4-BE49-F238E27FC236}">
                  <a16:creationId xmlns:a16="http://schemas.microsoft.com/office/drawing/2014/main" id="{14110BFE-2B46-FC43-99A5-C7AC7D2A98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6924" y="5355638"/>
              <a:ext cx="72008" cy="72008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18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779" name="椭圆 13">
              <a:extLst>
                <a:ext uri="{FF2B5EF4-FFF2-40B4-BE49-F238E27FC236}">
                  <a16:creationId xmlns:a16="http://schemas.microsoft.com/office/drawing/2014/main" id="{2DA1B9F8-4F5C-B744-A960-BAF51908E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74" y="5162770"/>
              <a:ext cx="72008" cy="72008"/>
            </a:xfrm>
            <a:prstGeom prst="ellipse">
              <a:avLst/>
            </a:prstGeom>
            <a:solidFill>
              <a:srgbClr val="00B050"/>
            </a:solidFill>
            <a:ln w="9525" algn="ctr">
              <a:solidFill>
                <a:srgbClr val="00B05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18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32780" name="Object 31">
              <a:extLst>
                <a:ext uri="{FF2B5EF4-FFF2-40B4-BE49-F238E27FC236}">
                  <a16:creationId xmlns:a16="http://schemas.microsoft.com/office/drawing/2014/main" id="{492F996A-DE41-D74E-857C-07901847D95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596336" y="5508582"/>
            <a:ext cx="1386494" cy="517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660400" imgH="203200" progId="Equation.3">
                    <p:embed/>
                  </p:oleObj>
                </mc:Choice>
                <mc:Fallback>
                  <p:oleObj name="Equation" r:id="rId3" imgW="660400" imgH="203200" progId="Equation.3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96336" y="5508582"/>
                          <a:ext cx="1386494" cy="517624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rgbClr val="00B050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781" name="Object 33">
              <a:extLst>
                <a:ext uri="{FF2B5EF4-FFF2-40B4-BE49-F238E27FC236}">
                  <a16:creationId xmlns:a16="http://schemas.microsoft.com/office/drawing/2014/main" id="{E49B4C35-07E5-1341-BB28-F78EFA4B809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596336" y="4856600"/>
            <a:ext cx="1247159" cy="5120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723900" imgH="254000" progId="Equation.DSMT4">
                    <p:embed/>
                  </p:oleObj>
                </mc:Choice>
                <mc:Fallback>
                  <p:oleObj name="Equation" r:id="rId5" imgW="723900" imgH="254000" progId="Equation.DSMT4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96336" y="4856600"/>
                          <a:ext cx="1247159" cy="512014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782" name="文本框 6">
              <a:extLst>
                <a:ext uri="{FF2B5EF4-FFF2-40B4-BE49-F238E27FC236}">
                  <a16:creationId xmlns:a16="http://schemas.microsoft.com/office/drawing/2014/main" id="{EB7FC093-25A1-3A4C-BEFF-740ABCE294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9912" y="6190982"/>
              <a:ext cx="129394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180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正偏，</a:t>
              </a:r>
              <a:r>
                <a:rPr lang="en-US" altLang="zh-CN" sz="180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V&gt;0</a:t>
              </a:r>
              <a:endParaRPr lang="zh-CN" altLang="en-US" sz="18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783" name="文本框 7">
              <a:extLst>
                <a:ext uri="{FF2B5EF4-FFF2-40B4-BE49-F238E27FC236}">
                  <a16:creationId xmlns:a16="http://schemas.microsoft.com/office/drawing/2014/main" id="{984BD492-318C-C340-95D7-7A7FA4B0EF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9686" y="6190982"/>
              <a:ext cx="129394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180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反偏，</a:t>
              </a:r>
              <a:r>
                <a:rPr lang="en-US" altLang="zh-CN" sz="180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V&lt;0</a:t>
              </a:r>
              <a:endParaRPr lang="zh-CN" altLang="en-US" sz="18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32771" name="图片 5">
            <a:extLst>
              <a:ext uri="{FF2B5EF4-FFF2-40B4-BE49-F238E27FC236}">
                <a16:creationId xmlns:a16="http://schemas.microsoft.com/office/drawing/2014/main" id="{0986D1A1-899E-DE49-8E3A-1860C19885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4171950"/>
            <a:ext cx="2058987" cy="217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文本框 17">
            <a:extLst>
              <a:ext uri="{FF2B5EF4-FFF2-40B4-BE49-F238E27FC236}">
                <a16:creationId xmlns:a16="http://schemas.microsoft.com/office/drawing/2014/main" id="{E500FF7B-5221-9444-B3D9-783311181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359025"/>
            <a:ext cx="19970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重点关注：</a:t>
            </a:r>
            <a:endParaRPr lang="en-US" altLang="zh-CN" sz="18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b="1">
                <a:latin typeface="Arial" panose="020B0604020202020204" pitchFamily="34" charset="0"/>
                <a:ea typeface="宋体" panose="02010600030101010101" pitchFamily="2" charset="-122"/>
              </a:rPr>
              <a:t>耗尽区边界</a:t>
            </a:r>
            <a:r>
              <a:rPr lang="en-US" altLang="zh-CN" sz="1800" b="1">
                <a:latin typeface="Arial" panose="020B0604020202020204" pitchFamily="34" charset="0"/>
                <a:ea typeface="宋体" panose="02010600030101010101" pitchFamily="2" charset="-122"/>
              </a:rPr>
              <a:t>-x</a:t>
            </a:r>
            <a:r>
              <a:rPr lang="en-US" altLang="zh-CN" sz="1800" b="1" baseline="-25000">
                <a:latin typeface="Arial" panose="020B0604020202020204" pitchFamily="34" charset="0"/>
                <a:ea typeface="宋体" panose="02010600030101010101" pitchFamily="2" charset="-122"/>
              </a:rPr>
              <a:t>p</a:t>
            </a:r>
            <a:r>
              <a:rPr lang="en-US" altLang="zh-CN" sz="1800" b="1">
                <a:latin typeface="Arial" panose="020B0604020202020204" pitchFamily="34" charset="0"/>
                <a:ea typeface="宋体" panose="02010600030101010101" pitchFamily="2" charset="-122"/>
              </a:rPr>
              <a:t>, x</a:t>
            </a:r>
            <a:r>
              <a:rPr lang="en-US" altLang="zh-CN" sz="1800" b="1" baseline="-25000">
                <a:latin typeface="Arial" panose="020B0604020202020204" pitchFamily="34" charset="0"/>
                <a:ea typeface="宋体" panose="02010600030101010101" pitchFamily="2" charset="-122"/>
              </a:rPr>
              <a:t>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b="1">
                <a:latin typeface="Arial" panose="020B0604020202020204" pitchFamily="34" charset="0"/>
                <a:ea typeface="宋体" panose="02010600030101010101" pitchFamily="2" charset="-122"/>
              </a:rPr>
              <a:t>的少子浓度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57E4EB-A0DB-4B4A-B986-87E5AB284FA4}"/>
              </a:ext>
            </a:extLst>
          </p:cNvPr>
          <p:cNvSpPr txBox="1"/>
          <p:nvPr/>
        </p:nvSpPr>
        <p:spPr>
          <a:xfrm>
            <a:off x="7843690" y="1179241"/>
            <a:ext cx="1005403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dirty="0"/>
              <a:t>不作要求</a:t>
            </a:r>
            <a:endParaRPr lang="en-US" dirty="0"/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BDE0D484-4A80-1F40-9121-D6BFE6F240E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图片 7">
            <a:extLst>
              <a:ext uri="{FF2B5EF4-FFF2-40B4-BE49-F238E27FC236}">
                <a16:creationId xmlns:a16="http://schemas.microsoft.com/office/drawing/2014/main" id="{6263F745-621F-C44D-AB66-5F6F86C95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81000"/>
            <a:ext cx="7835900" cy="496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10FA4DF-74F6-4B4E-B472-AD361FD2EEFA}"/>
              </a:ext>
            </a:extLst>
          </p:cNvPr>
          <p:cNvSpPr txBox="1"/>
          <p:nvPr/>
        </p:nvSpPr>
        <p:spPr>
          <a:xfrm>
            <a:off x="228600" y="5562600"/>
            <a:ext cx="44807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①</a:t>
            </a:r>
            <a:r>
              <a:rPr kumimoji="1" lang="zh-CN" altLang="en-US" dirty="0"/>
              <a:t>正偏</a:t>
            </a:r>
            <a:r>
              <a:rPr kumimoji="1" lang="en-US" altLang="zh-CN" dirty="0" err="1"/>
              <a:t>pn</a:t>
            </a:r>
            <a:r>
              <a:rPr kumimoji="1" lang="zh-CN" altLang="en-US" dirty="0"/>
              <a:t>结在</a:t>
            </a:r>
            <a:r>
              <a:rPr kumimoji="1" lang="en-US" altLang="zh-CN" dirty="0"/>
              <a:t>p</a:t>
            </a:r>
            <a:r>
              <a:rPr kumimoji="1" lang="zh-CN" altLang="en-US" dirty="0"/>
              <a:t>侧的电子浓度较高 （</a:t>
            </a:r>
            <a:r>
              <a:rPr kumimoji="1" lang="en-US" altLang="zh-CN" dirty="0"/>
              <a:t>V&gt;0</a:t>
            </a:r>
            <a:r>
              <a:rPr kumimoji="1" lang="zh-CN" altLang="en-US" dirty="0"/>
              <a:t>）</a:t>
            </a:r>
            <a:endParaRPr kumimoji="1" lang="en-US" altLang="zh-CN" dirty="0"/>
          </a:p>
          <a:p>
            <a:r>
              <a:rPr kumimoji="1" lang="en-US" altLang="zh-CN" dirty="0"/>
              <a:t>②</a:t>
            </a:r>
            <a:r>
              <a:rPr kumimoji="1" lang="zh-CN" altLang="en-US" dirty="0"/>
              <a:t>反偏</a:t>
            </a:r>
            <a:r>
              <a:rPr kumimoji="1" lang="en-US" altLang="zh-CN" dirty="0" err="1"/>
              <a:t>pn</a:t>
            </a:r>
            <a:r>
              <a:rPr kumimoji="1" lang="zh-CN" altLang="en-US" dirty="0"/>
              <a:t>结在</a:t>
            </a:r>
            <a:r>
              <a:rPr kumimoji="1" lang="en-US" altLang="zh-CN" dirty="0"/>
              <a:t>p</a:t>
            </a:r>
            <a:r>
              <a:rPr kumimoji="1" lang="zh-CN" altLang="en-US" dirty="0"/>
              <a:t>侧的电子浓度很低 （</a:t>
            </a:r>
            <a:r>
              <a:rPr kumimoji="1" lang="en-US" altLang="zh-CN" dirty="0"/>
              <a:t>V&lt;0</a:t>
            </a:r>
            <a:r>
              <a:rPr kumimoji="1" lang="zh-CN" altLang="en-US" dirty="0"/>
              <a:t>） ，</a:t>
            </a:r>
            <a:r>
              <a:rPr kumimoji="1" lang="en-US" altLang="zh-CN" dirty="0"/>
              <a:t>≈0</a:t>
            </a:r>
          </a:p>
          <a:p>
            <a:r>
              <a:rPr kumimoji="1" lang="en-US" altLang="zh-CN" dirty="0"/>
              <a:t>③</a:t>
            </a:r>
            <a:r>
              <a:rPr kumimoji="1" lang="zh-CN" altLang="en-US" dirty="0"/>
              <a:t>基区电子浓度存在梯度 </a:t>
            </a:r>
            <a:r>
              <a:rPr kumimoji="1" lang="en-US" altLang="zh-CN" dirty="0">
                <a:sym typeface="Wingdings" pitchFamily="2" charset="2"/>
              </a:rPr>
              <a:t></a:t>
            </a:r>
            <a:r>
              <a:rPr kumimoji="1" lang="zh-CN" altLang="en-US" dirty="0">
                <a:sym typeface="Wingdings" pitchFamily="2" charset="2"/>
              </a:rPr>
              <a:t> 形成扩散电流</a:t>
            </a:r>
            <a:endParaRPr kumimoji="1" lang="en-US" altLang="zh-CN" dirty="0">
              <a:sym typeface="Wingdings" pitchFamily="2" charset="2"/>
            </a:endParaRPr>
          </a:p>
          <a:p>
            <a:r>
              <a:rPr kumimoji="1" lang="en-US" altLang="zh-CN" dirty="0">
                <a:sym typeface="Wingdings" pitchFamily="2" charset="2"/>
              </a:rPr>
              <a:t>④</a:t>
            </a:r>
            <a:r>
              <a:rPr kumimoji="1" lang="zh-CN" altLang="en-US" dirty="0">
                <a:sym typeface="Wingdings" pitchFamily="2" charset="2"/>
              </a:rPr>
              <a:t>基区很薄 </a:t>
            </a:r>
            <a:r>
              <a:rPr kumimoji="1" lang="en-US" altLang="zh-CN" dirty="0">
                <a:sym typeface="Wingdings" pitchFamily="2" charset="2"/>
              </a:rPr>
              <a:t></a:t>
            </a:r>
            <a:r>
              <a:rPr kumimoji="1" lang="zh-CN" altLang="en-US" dirty="0">
                <a:sym typeface="Wingdings" pitchFamily="2" charset="2"/>
              </a:rPr>
              <a:t> 电子浓度的分布曲线近似为线性</a:t>
            </a:r>
            <a:endParaRPr kumimoji="1"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AD7FF9E-0616-D843-93AD-717E2AF60538}"/>
              </a:ext>
            </a:extLst>
          </p:cNvPr>
          <p:cNvSpPr/>
          <p:nvPr/>
        </p:nvSpPr>
        <p:spPr>
          <a:xfrm>
            <a:off x="2971800" y="1545124"/>
            <a:ext cx="4571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endParaRPr lang="zh-CN" altLang="en-US" dirty="0">
              <a:solidFill>
                <a:srgbClr val="0432FF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30C6258-4ED7-CE44-9CB0-6B17F4EF575B}"/>
              </a:ext>
            </a:extLst>
          </p:cNvPr>
          <p:cNvSpPr/>
          <p:nvPr/>
        </p:nvSpPr>
        <p:spPr>
          <a:xfrm>
            <a:off x="5486424" y="3575085"/>
            <a:ext cx="4571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endParaRPr lang="zh-CN" altLang="en-US" dirty="0">
              <a:solidFill>
                <a:srgbClr val="0432FF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1FCF21F-AFEA-424B-8FAA-C981D4043028}"/>
              </a:ext>
            </a:extLst>
          </p:cNvPr>
          <p:cNvSpPr/>
          <p:nvPr/>
        </p:nvSpPr>
        <p:spPr>
          <a:xfrm>
            <a:off x="4979552" y="2694573"/>
            <a:ext cx="4571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④</a:t>
            </a:r>
            <a:endParaRPr lang="zh-CN" altLang="en-US" dirty="0">
              <a:solidFill>
                <a:srgbClr val="0432FF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997A08D-1A57-0D4D-8A11-A6AC936AF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261" y="5543543"/>
            <a:ext cx="1924050" cy="1126092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8863D3CE-FF34-3945-A173-146622FA0F9F}"/>
              </a:ext>
            </a:extLst>
          </p:cNvPr>
          <p:cNvSpPr txBox="1"/>
          <p:nvPr/>
        </p:nvSpPr>
        <p:spPr>
          <a:xfrm>
            <a:off x="4600144" y="5111176"/>
            <a:ext cx="1079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EBJ</a:t>
            </a:r>
            <a:r>
              <a:rPr kumimoji="1" lang="zh-CN" altLang="en-US" dirty="0">
                <a:solidFill>
                  <a:srgbClr val="0432FF"/>
                </a:solidFill>
              </a:rPr>
              <a:t>的面积</a:t>
            </a:r>
          </a:p>
        </p:txBody>
      </p:sp>
      <p:cxnSp>
        <p:nvCxnSpPr>
          <p:cNvPr id="8" name="直线箭头连接符 7">
            <a:extLst>
              <a:ext uri="{FF2B5EF4-FFF2-40B4-BE49-F238E27FC236}">
                <a16:creationId xmlns:a16="http://schemas.microsoft.com/office/drawing/2014/main" id="{52BBCA2E-E981-934E-A185-1BF510208AB1}"/>
              </a:ext>
            </a:extLst>
          </p:cNvPr>
          <p:cNvCxnSpPr>
            <a:stCxn id="5" idx="2"/>
          </p:cNvCxnSpPr>
          <p:nvPr/>
        </p:nvCxnSpPr>
        <p:spPr bwMode="auto">
          <a:xfrm>
            <a:off x="5139715" y="5449730"/>
            <a:ext cx="108754" cy="31128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E642CA8C-95E1-2E4E-A23F-8CDDD0D06DFE}"/>
              </a:ext>
            </a:extLst>
          </p:cNvPr>
          <p:cNvCxnSpPr/>
          <p:nvPr/>
        </p:nvCxnSpPr>
        <p:spPr bwMode="auto">
          <a:xfrm>
            <a:off x="5172281" y="6014880"/>
            <a:ext cx="22858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7" name="图片 16">
            <a:extLst>
              <a:ext uri="{FF2B5EF4-FFF2-40B4-BE49-F238E27FC236}">
                <a16:creationId xmlns:a16="http://schemas.microsoft.com/office/drawing/2014/main" id="{FB3850DC-AFF1-204D-81AE-F38216724A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9783" y="5571873"/>
            <a:ext cx="1341043" cy="40045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8" name="右箭头 17">
            <a:extLst>
              <a:ext uri="{FF2B5EF4-FFF2-40B4-BE49-F238E27FC236}">
                <a16:creationId xmlns:a16="http://schemas.microsoft.com/office/drawing/2014/main" id="{FD5EB303-CEF6-654B-94E0-A049D63EE4DD}"/>
              </a:ext>
            </a:extLst>
          </p:cNvPr>
          <p:cNvSpPr/>
          <p:nvPr/>
        </p:nvSpPr>
        <p:spPr bwMode="auto">
          <a:xfrm>
            <a:off x="6667210" y="6014880"/>
            <a:ext cx="396555" cy="15732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73CAD49F-4B29-9F47-8CFE-C5E96A6236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9783" y="6138459"/>
            <a:ext cx="1432365" cy="348814"/>
          </a:xfrm>
          <a:prstGeom prst="rect">
            <a:avLst/>
          </a:prstGeom>
        </p:spPr>
      </p:pic>
      <p:graphicFrame>
        <p:nvGraphicFramePr>
          <p:cNvPr id="26" name="Object 31">
            <a:extLst>
              <a:ext uri="{FF2B5EF4-FFF2-40B4-BE49-F238E27FC236}">
                <a16:creationId xmlns:a16="http://schemas.microsoft.com/office/drawing/2014/main" id="{007323FE-E00B-BF46-AABA-EA74E9227E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7200655"/>
              </p:ext>
            </p:extLst>
          </p:nvPr>
        </p:nvGraphicFramePr>
        <p:xfrm>
          <a:off x="5902521" y="3033127"/>
          <a:ext cx="1219200" cy="4552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60400" imgH="203200" progId="Equation.3">
                  <p:embed/>
                </p:oleObj>
              </mc:Choice>
              <mc:Fallback>
                <p:oleObj name="Equation" r:id="rId6" imgW="660400" imgH="203200" progId="Equation.3">
                  <p:embed/>
                  <p:pic>
                    <p:nvPicPr>
                      <p:cNvPr id="25" name="Object 31">
                        <a:extLst>
                          <a:ext uri="{FF2B5EF4-FFF2-40B4-BE49-F238E27FC236}">
                            <a16:creationId xmlns:a16="http://schemas.microsoft.com/office/drawing/2014/main" id="{28215F29-6D76-8645-A1B1-D3B9801EEC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2521" y="3033127"/>
                        <a:ext cx="1219200" cy="45525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B05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31">
            <a:extLst>
              <a:ext uri="{FF2B5EF4-FFF2-40B4-BE49-F238E27FC236}">
                <a16:creationId xmlns:a16="http://schemas.microsoft.com/office/drawing/2014/main" id="{06723BFB-3774-2348-B8CB-F4DC756E2A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178631"/>
              </p:ext>
            </p:extLst>
          </p:nvPr>
        </p:nvGraphicFramePr>
        <p:xfrm>
          <a:off x="3380944" y="1408270"/>
          <a:ext cx="1219200" cy="4552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60400" imgH="203200" progId="Equation.3">
                  <p:embed/>
                </p:oleObj>
              </mc:Choice>
              <mc:Fallback>
                <p:oleObj name="Equation" r:id="rId6" imgW="660400" imgH="203200" progId="Equation.3">
                  <p:embed/>
                  <p:pic>
                    <p:nvPicPr>
                      <p:cNvPr id="26" name="Object 31">
                        <a:extLst>
                          <a:ext uri="{FF2B5EF4-FFF2-40B4-BE49-F238E27FC236}">
                            <a16:creationId xmlns:a16="http://schemas.microsoft.com/office/drawing/2014/main" id="{007323FE-E00B-BF46-AABA-EA74E9227E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0944" y="1408270"/>
                        <a:ext cx="1219200" cy="45525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B05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矩形 19">
            <a:extLst>
              <a:ext uri="{FF2B5EF4-FFF2-40B4-BE49-F238E27FC236}">
                <a16:creationId xmlns:a16="http://schemas.microsoft.com/office/drawing/2014/main" id="{44861984-888D-8C4A-BAF2-0269AEC5D520}"/>
              </a:ext>
            </a:extLst>
          </p:cNvPr>
          <p:cNvSpPr/>
          <p:nvPr/>
        </p:nvSpPr>
        <p:spPr>
          <a:xfrm>
            <a:off x="6128564" y="3864177"/>
            <a:ext cx="29392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电子一旦到达此处，会被迅速扫走 </a:t>
            </a:r>
            <a:r>
              <a:rPr lang="en-US" altLang="zh-CN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en-US" altLang="zh-CN" dirty="0" err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baseline="-25000" dirty="0" err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C</a:t>
            </a:r>
            <a:r>
              <a:rPr lang="zh-CN" altLang="en-US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只决定于扩散电流，于</a:t>
            </a:r>
            <a:r>
              <a:rPr lang="en-US" altLang="zh-CN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CBJ</a:t>
            </a:r>
            <a:r>
              <a:rPr lang="zh-CN" altLang="en-US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的反向电场大小无关</a:t>
            </a:r>
            <a:endParaRPr lang="zh-CN" altLang="en-US" dirty="0">
              <a:solidFill>
                <a:srgbClr val="C00000"/>
              </a:solidFill>
            </a:endParaRPr>
          </a:p>
        </p:txBody>
      </p:sp>
      <p:cxnSp>
        <p:nvCxnSpPr>
          <p:cNvPr id="29" name="直线箭头连接符 28">
            <a:extLst>
              <a:ext uri="{FF2B5EF4-FFF2-40B4-BE49-F238E27FC236}">
                <a16:creationId xmlns:a16="http://schemas.microsoft.com/office/drawing/2014/main" id="{E90E2808-F7CA-3A4D-B29F-16CE91551B8C}"/>
              </a:ext>
            </a:extLst>
          </p:cNvPr>
          <p:cNvCxnSpPr/>
          <p:nvPr/>
        </p:nvCxnSpPr>
        <p:spPr bwMode="auto">
          <a:xfrm flipH="1" flipV="1">
            <a:off x="5902521" y="3610114"/>
            <a:ext cx="269679" cy="3405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灯片编号占位符 1">
            <a:extLst>
              <a:ext uri="{FF2B5EF4-FFF2-40B4-BE49-F238E27FC236}">
                <a16:creationId xmlns:a16="http://schemas.microsoft.com/office/drawing/2014/main" id="{728C05B2-82CA-814D-B2BA-C0D6E51064D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>
            <a:extLst>
              <a:ext uri="{FF2B5EF4-FFF2-40B4-BE49-F238E27FC236}">
                <a16:creationId xmlns:a16="http://schemas.microsoft.com/office/drawing/2014/main" id="{53A3BC2B-FDF2-D843-A569-A77293DC5D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集电极电流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D7CA113-FB70-5A43-8B99-C664ED326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5988" y="1419225"/>
            <a:ext cx="1724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似曾相识？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5BAE147-EB18-474D-96B7-CBE00E221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1375" y="2111375"/>
            <a:ext cx="18748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与二极管的</a:t>
            </a:r>
            <a:r>
              <a:rPr lang="en-US" altLang="zh-CN" sz="2000">
                <a:latin typeface="Times New Roman" panose="02020603050405020304" pitchFamily="18" charset="0"/>
                <a:ea typeface="宋体" panose="02010600030101010101" pitchFamily="2" charset="-122"/>
              </a:rPr>
              <a:t>I/V</a:t>
            </a: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特性一致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FECED16-6A50-C144-8D1D-A8238F17B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4700" y="3016250"/>
            <a:ext cx="20081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不足为奇，因为</a:t>
            </a:r>
            <a:r>
              <a:rPr lang="en-US" altLang="zh-CN" sz="2000">
                <a:latin typeface="Times New Roman" panose="02020603050405020304" pitchFamily="18" charset="0"/>
                <a:ea typeface="宋体" panose="02010600030101010101" pitchFamily="2" charset="-122"/>
              </a:rPr>
              <a:t>BE</a:t>
            </a: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本来就是一个正偏的二极管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CCD2F58-9CD1-7840-9B14-03C31167E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4450" y="1892300"/>
            <a:ext cx="203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再观察一下：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DB490DC-438C-3447-9A42-C21C70951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" y="2368550"/>
            <a:ext cx="15240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sz="20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受</a:t>
            </a:r>
            <a:r>
              <a:rPr lang="en-US" altLang="zh-CN" sz="200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20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BE</a:t>
            </a: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影响巨大，但不受</a:t>
            </a:r>
            <a:r>
              <a:rPr lang="en-US" altLang="zh-CN" sz="200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20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CE</a:t>
            </a: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的影响  </a:t>
            </a:r>
            <a:r>
              <a:rPr lang="en-US" altLang="zh-CN" sz="20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理想的压控电流源</a:t>
            </a:r>
            <a:endParaRPr lang="zh-CN" altLang="en-US" sz="2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A06D326-CDCE-444A-8300-B54E7062F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4581" y="2010251"/>
            <a:ext cx="1717828" cy="512962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F080E8C-3097-7346-A32D-17D95A48C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9615" y="2766318"/>
            <a:ext cx="1432365" cy="348814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FA55FA41-66A4-8447-AA53-210F2711A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8077" y="3215363"/>
            <a:ext cx="1168400" cy="40517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95AE74D-3FB3-8649-A0E0-B8B1A43802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5266" y="2811965"/>
            <a:ext cx="1524000" cy="791308"/>
          </a:xfrm>
          <a:prstGeom prst="rect">
            <a:avLst/>
          </a:prstGeom>
        </p:spPr>
      </p:pic>
      <p:sp>
        <p:nvSpPr>
          <p:cNvPr id="7" name="右大括号 6">
            <a:extLst>
              <a:ext uri="{FF2B5EF4-FFF2-40B4-BE49-F238E27FC236}">
                <a16:creationId xmlns:a16="http://schemas.microsoft.com/office/drawing/2014/main" id="{4C709295-4433-064B-867E-B0695EB9A733}"/>
              </a:ext>
            </a:extLst>
          </p:cNvPr>
          <p:cNvSpPr/>
          <p:nvPr/>
        </p:nvSpPr>
        <p:spPr bwMode="auto">
          <a:xfrm>
            <a:off x="3652837" y="2940725"/>
            <a:ext cx="293417" cy="583387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5EF365A-3184-604A-8658-6F359A477B93}"/>
              </a:ext>
            </a:extLst>
          </p:cNvPr>
          <p:cNvSpPr txBox="1"/>
          <p:nvPr/>
        </p:nvSpPr>
        <p:spPr>
          <a:xfrm>
            <a:off x="2924094" y="3862973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基区掺杂浓度</a:t>
            </a:r>
          </a:p>
        </p:txBody>
      </p:sp>
      <p:cxnSp>
        <p:nvCxnSpPr>
          <p:cNvPr id="12" name="直线箭头连接符 11">
            <a:extLst>
              <a:ext uri="{FF2B5EF4-FFF2-40B4-BE49-F238E27FC236}">
                <a16:creationId xmlns:a16="http://schemas.microsoft.com/office/drawing/2014/main" id="{EE16FB52-8E77-0B40-B454-24F6D4615FE6}"/>
              </a:ext>
            </a:extLst>
          </p:cNvPr>
          <p:cNvCxnSpPr/>
          <p:nvPr/>
        </p:nvCxnSpPr>
        <p:spPr bwMode="auto">
          <a:xfrm flipH="1" flipV="1">
            <a:off x="3276600" y="3620534"/>
            <a:ext cx="99877" cy="26684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线连接符 13">
            <a:extLst>
              <a:ext uri="{FF2B5EF4-FFF2-40B4-BE49-F238E27FC236}">
                <a16:creationId xmlns:a16="http://schemas.microsoft.com/office/drawing/2014/main" id="{3EC098EA-6CCD-5049-8C7C-EB49CCDA7639}"/>
              </a:ext>
            </a:extLst>
          </p:cNvPr>
          <p:cNvCxnSpPr/>
          <p:nvPr/>
        </p:nvCxnSpPr>
        <p:spPr bwMode="auto">
          <a:xfrm>
            <a:off x="3093495" y="3581400"/>
            <a:ext cx="28298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26A4585C-E864-4F4B-9798-B610AEBDB98A}"/>
              </a:ext>
            </a:extLst>
          </p:cNvPr>
          <p:cNvSpPr txBox="1"/>
          <p:nvPr/>
        </p:nvSpPr>
        <p:spPr>
          <a:xfrm>
            <a:off x="2092988" y="4797014"/>
            <a:ext cx="3696846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sz="2000" dirty="0"/>
              <a:t>I</a:t>
            </a:r>
            <a:r>
              <a:rPr kumimoji="1" lang="en-US" altLang="zh-CN" sz="2000" baseline="-25000" dirty="0"/>
              <a:t>S</a:t>
            </a:r>
            <a:r>
              <a:rPr kumimoji="1" lang="zh-CN" altLang="en-US" sz="2000" dirty="0"/>
              <a:t>与基区宽度</a:t>
            </a:r>
            <a:r>
              <a:rPr kumimoji="1" lang="en-US" altLang="zh-CN" sz="2000" dirty="0"/>
              <a:t>W</a:t>
            </a:r>
            <a:r>
              <a:rPr kumimoji="1" lang="zh-CN" altLang="en-US" sz="2000" dirty="0"/>
              <a:t>成反比</a:t>
            </a:r>
            <a:endParaRPr kumimoji="1"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sz="2000" dirty="0"/>
              <a:t>I</a:t>
            </a:r>
            <a:r>
              <a:rPr kumimoji="1" lang="en-US" altLang="zh-CN" sz="2000" baseline="-25000" dirty="0"/>
              <a:t>S</a:t>
            </a:r>
            <a:r>
              <a:rPr kumimoji="1" lang="zh-CN" altLang="en-US" sz="2000" dirty="0"/>
              <a:t>与发射极结面积</a:t>
            </a:r>
            <a:r>
              <a:rPr kumimoji="1" lang="en-US" altLang="zh-CN" sz="2000" dirty="0"/>
              <a:t>A</a:t>
            </a:r>
            <a:r>
              <a:rPr kumimoji="1" lang="en-US" altLang="zh-CN" sz="2000" baseline="-25000" dirty="0"/>
              <a:t>E</a:t>
            </a:r>
            <a:r>
              <a:rPr kumimoji="1" lang="zh-CN" altLang="en-US" sz="2000" dirty="0"/>
              <a:t>成正比</a:t>
            </a:r>
            <a:endParaRPr kumimoji="1"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sz="2000" dirty="0"/>
              <a:t>I</a:t>
            </a:r>
            <a:r>
              <a:rPr kumimoji="1" lang="en-US" altLang="zh-CN" sz="2000" baseline="-25000" dirty="0"/>
              <a:t>S</a:t>
            </a:r>
            <a:r>
              <a:rPr kumimoji="1" lang="zh-CN" altLang="en-US" sz="2000" dirty="0"/>
              <a:t>与</a:t>
            </a:r>
            <a:r>
              <a:rPr kumimoji="1" lang="en-US" altLang="zh-CN" sz="2000" dirty="0"/>
              <a:t>n</a:t>
            </a:r>
            <a:r>
              <a:rPr kumimoji="1" lang="en-US" altLang="zh-CN" sz="2000" baseline="-25000" dirty="0"/>
              <a:t>i</a:t>
            </a:r>
            <a:r>
              <a:rPr kumimoji="1" lang="en-US" altLang="zh-CN" sz="2000" baseline="30000" dirty="0"/>
              <a:t>2</a:t>
            </a:r>
            <a:r>
              <a:rPr kumimoji="1" lang="zh-CN" altLang="en-US" sz="2000" dirty="0"/>
              <a:t>成正比，</a:t>
            </a:r>
            <a:r>
              <a:rPr kumimoji="1" lang="zh-CN" altLang="en-US" sz="2000" dirty="0">
                <a:solidFill>
                  <a:srgbClr val="C00000"/>
                </a:solidFill>
              </a:rPr>
              <a:t>强温度相关性</a:t>
            </a:r>
            <a:endParaRPr kumimoji="1" lang="en-US" altLang="zh-CN" sz="2000" dirty="0">
              <a:solidFill>
                <a:srgbClr val="C00000"/>
              </a:solidFill>
            </a:endParaRPr>
          </a:p>
          <a:p>
            <a:endParaRPr kumimoji="1"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zh-CN" altLang="en-US" dirty="0"/>
          </a:p>
        </p:txBody>
      </p:sp>
      <p:sp>
        <p:nvSpPr>
          <p:cNvPr id="27" name="灯片编号占位符 1">
            <a:extLst>
              <a:ext uri="{FF2B5EF4-FFF2-40B4-BE49-F238E27FC236}">
                <a16:creationId xmlns:a16="http://schemas.microsoft.com/office/drawing/2014/main" id="{B6868299-9A99-5243-A0C4-42133735AC3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>
            <a:extLst>
              <a:ext uri="{FF2B5EF4-FFF2-40B4-BE49-F238E27FC236}">
                <a16:creationId xmlns:a16="http://schemas.microsoft.com/office/drawing/2014/main" id="{59BD8CDF-22FE-5B43-96BB-0487040BAB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029200" cy="12954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恒流源特性（</a:t>
            </a:r>
            <a:r>
              <a:rPr lang="en-US" altLang="zh-CN">
                <a:ea typeface="宋体" panose="02010600030101010101" pitchFamily="2" charset="-122"/>
              </a:rPr>
              <a:t>I</a:t>
            </a:r>
            <a:r>
              <a:rPr lang="en-US" altLang="zh-CN" baseline="-25000">
                <a:ea typeface="宋体" panose="02010600030101010101" pitchFamily="2" charset="-122"/>
              </a:rPr>
              <a:t>C</a:t>
            </a:r>
            <a:r>
              <a:rPr lang="zh-CN" altLang="en-US">
                <a:ea typeface="宋体" panose="02010600030101010101" pitchFamily="2" charset="-122"/>
              </a:rPr>
              <a:t>不随</a:t>
            </a:r>
            <a:r>
              <a:rPr lang="en-US" altLang="zh-CN">
                <a:ea typeface="宋体" panose="02010600030101010101" pitchFamily="2" charset="-122"/>
              </a:rPr>
              <a:t>V</a:t>
            </a:r>
            <a:r>
              <a:rPr lang="en-US" altLang="zh-CN" baseline="-25000">
                <a:ea typeface="宋体" panose="02010600030101010101" pitchFamily="2" charset="-122"/>
              </a:rPr>
              <a:t>CE</a:t>
            </a:r>
            <a:r>
              <a:rPr lang="zh-CN" altLang="en-US">
                <a:ea typeface="宋体" panose="02010600030101010101" pitchFamily="2" charset="-122"/>
              </a:rPr>
              <a:t>变化）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22533" name="Rectangle 3">
            <a:extLst>
              <a:ext uri="{FF2B5EF4-FFF2-40B4-BE49-F238E27FC236}">
                <a16:creationId xmlns:a16="http://schemas.microsoft.com/office/drawing/2014/main" id="{64B5F681-3748-CA48-AF05-498C985A912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105400"/>
            <a:ext cx="7772400" cy="121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zh-CN" altLang="en-US">
                <a:ea typeface="宋体" panose="02010600030101010101" pitchFamily="2" charset="-122"/>
              </a:rPr>
              <a:t>理想情况下，</a:t>
            </a:r>
            <a:r>
              <a:rPr lang="en-US" altLang="zh-CN">
                <a:ea typeface="宋体" panose="02010600030101010101" pitchFamily="2" charset="-122"/>
              </a:rPr>
              <a:t>I</a:t>
            </a:r>
            <a:r>
              <a:rPr lang="en-US" altLang="zh-CN" baseline="-25000">
                <a:ea typeface="宋体" panose="02010600030101010101" pitchFamily="2" charset="-122"/>
              </a:rPr>
              <a:t>C</a:t>
            </a:r>
            <a:r>
              <a:rPr lang="zh-CN" altLang="en-US">
                <a:ea typeface="宋体" panose="02010600030101010101" pitchFamily="2" charset="-122"/>
              </a:rPr>
              <a:t>不随</a:t>
            </a:r>
            <a:r>
              <a:rPr lang="en-US" altLang="zh-CN">
                <a:ea typeface="宋体" panose="02010600030101010101" pitchFamily="2" charset="-122"/>
              </a:rPr>
              <a:t>V</a:t>
            </a:r>
            <a:r>
              <a:rPr lang="en-US" altLang="zh-CN" baseline="-25000">
                <a:ea typeface="宋体" panose="02010600030101010101" pitchFamily="2" charset="-122"/>
              </a:rPr>
              <a:t>CE</a:t>
            </a:r>
            <a:r>
              <a:rPr lang="zh-CN" altLang="en-US">
                <a:ea typeface="宋体" panose="02010600030101010101" pitchFamily="2" charset="-122"/>
              </a:rPr>
              <a:t>变化，只决定于</a:t>
            </a:r>
            <a:r>
              <a:rPr lang="en-US" altLang="zh-CN">
                <a:ea typeface="宋体" panose="02010600030101010101" pitchFamily="2" charset="-122"/>
              </a:rPr>
              <a:t>V</a:t>
            </a:r>
            <a:r>
              <a:rPr lang="en-US" altLang="zh-CN" baseline="-25000">
                <a:ea typeface="宋体" panose="02010600030101010101" pitchFamily="2" charset="-122"/>
              </a:rPr>
              <a:t>BE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当</a:t>
            </a:r>
            <a:r>
              <a:rPr lang="en-US" altLang="zh-CN">
                <a:ea typeface="宋体" panose="02010600030101010101" pitchFamily="2" charset="-122"/>
                <a:sym typeface="Wingdings" pitchFamily="2" charset="2"/>
              </a:rPr>
              <a:t>V</a:t>
            </a:r>
            <a:r>
              <a:rPr lang="en-US" altLang="zh-CN" baseline="-25000">
                <a:ea typeface="宋体" panose="02010600030101010101" pitchFamily="2" charset="-122"/>
                <a:sym typeface="Wingdings" pitchFamily="2" charset="2"/>
              </a:rPr>
              <a:t>BE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固定时，三极管具有很好的恒流源特性；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36868" name="Picture 6">
            <a:extLst>
              <a:ext uri="{FF2B5EF4-FFF2-40B4-BE49-F238E27FC236}">
                <a16:creationId xmlns:a16="http://schemas.microsoft.com/office/drawing/2014/main" id="{77EC38B4-F180-E748-8DB7-036267561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81200"/>
            <a:ext cx="8629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D8E904D0-4A50-D643-B3D3-139457DDA29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灯片编号占位符 5">
            <a:extLst>
              <a:ext uri="{FF2B5EF4-FFF2-40B4-BE49-F238E27FC236}">
                <a16:creationId xmlns:a16="http://schemas.microsoft.com/office/drawing/2014/main" id="{E5E78EBA-EE50-7B44-B43F-F41559EFF5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D2FA367-1C92-7141-BADE-018F76077F43}" type="slidenum">
              <a:rPr lang="en-US" altLang="zh-CN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zh-CN" sz="1400">
              <a:latin typeface="Arial" panose="020B0604020202020204" pitchFamily="34" charset="0"/>
            </a:endParaRPr>
          </a:p>
        </p:txBody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4B862C33-B87C-3B45-A59D-B07A0A0E19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并联三极管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23557" name="Rectangle 3">
            <a:extLst>
              <a:ext uri="{FF2B5EF4-FFF2-40B4-BE49-F238E27FC236}">
                <a16:creationId xmlns:a16="http://schemas.microsoft.com/office/drawing/2014/main" id="{36F85738-C08A-1C40-B4A2-BE386978D90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473700"/>
            <a:ext cx="77724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zh-CN" altLang="en-US">
                <a:ea typeface="宋体" panose="02010600030101010101" pitchFamily="2" charset="-122"/>
              </a:rPr>
              <a:t>当两个相同的三极管并联（</a:t>
            </a:r>
            <a:r>
              <a:rPr lang="en-US" altLang="zh-CN">
                <a:ea typeface="宋体" panose="02010600030101010101" pitchFamily="2" charset="-122"/>
              </a:rPr>
              <a:t>E</a:t>
            </a:r>
            <a:r>
              <a:rPr lang="zh-CN" altLang="en-US">
                <a:ea typeface="宋体" panose="02010600030101010101" pitchFamily="2" charset="-122"/>
              </a:rPr>
              <a:t>、</a:t>
            </a:r>
            <a:r>
              <a:rPr lang="en-US" altLang="zh-CN">
                <a:ea typeface="宋体" panose="02010600030101010101" pitchFamily="2" charset="-122"/>
              </a:rPr>
              <a:t>B</a:t>
            </a:r>
            <a:r>
              <a:rPr lang="zh-CN" altLang="en-US">
                <a:ea typeface="宋体" panose="02010600030101010101" pitchFamily="2" charset="-122"/>
              </a:rPr>
              <a:t>、</a:t>
            </a:r>
            <a:r>
              <a:rPr lang="en-US" altLang="zh-CN">
                <a:ea typeface="宋体" panose="02010600030101010101" pitchFamily="2" charset="-122"/>
              </a:rPr>
              <a:t>C</a:t>
            </a:r>
            <a:r>
              <a:rPr lang="zh-CN" altLang="en-US">
                <a:ea typeface="宋体" panose="02010600030101010101" pitchFamily="2" charset="-122"/>
              </a:rPr>
              <a:t>均电位相等）</a:t>
            </a:r>
            <a:r>
              <a:rPr lang="en-US" altLang="zh-CN">
                <a:ea typeface="宋体" panose="02010600030101010101" pitchFamily="2" charset="-122"/>
                <a:sym typeface="Wingdings" pitchFamily="2" charset="2"/>
              </a:rPr>
              <a:t>  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可看做单一的三极管（面积加倍）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37892" name="Picture 6">
            <a:extLst>
              <a:ext uri="{FF2B5EF4-FFF2-40B4-BE49-F238E27FC236}">
                <a16:creationId xmlns:a16="http://schemas.microsoft.com/office/drawing/2014/main" id="{7F2720D0-A039-D849-B547-8931AB37F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90600"/>
            <a:ext cx="56388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7893" name="Object 4">
            <a:extLst>
              <a:ext uri="{FF2B5EF4-FFF2-40B4-BE49-F238E27FC236}">
                <a16:creationId xmlns:a16="http://schemas.microsoft.com/office/drawing/2014/main" id="{3F6CD74B-51BB-0B46-895D-EC4950659A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7400" y="349250"/>
          <a:ext cx="275272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9789100" imgH="11112500" progId="Equation.DSMT4">
                  <p:embed/>
                </p:oleObj>
              </mc:Choice>
              <mc:Fallback>
                <p:oleObj name="Equation" r:id="rId3" imgW="39789100" imgH="111125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349250"/>
                        <a:ext cx="2752725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4" name="椭圆 1">
            <a:extLst>
              <a:ext uri="{FF2B5EF4-FFF2-40B4-BE49-F238E27FC236}">
                <a16:creationId xmlns:a16="http://schemas.microsoft.com/office/drawing/2014/main" id="{60D5EF8E-A105-DB48-9088-57B2E86FF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349250"/>
            <a:ext cx="304800" cy="381000"/>
          </a:xfrm>
          <a:prstGeom prst="ellipse">
            <a:avLst/>
          </a:prstGeom>
          <a:noFill/>
          <a:ln w="28575" algn="ctr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6A335B05-B8FB-CC4E-8320-4FA3123C026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>
            <a:extLst>
              <a:ext uri="{FF2B5EF4-FFF2-40B4-BE49-F238E27FC236}">
                <a16:creationId xmlns:a16="http://schemas.microsoft.com/office/drawing/2014/main" id="{2B9DE14E-A0F6-5E4F-93F2-1FFEA9B54F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简单的三极管电路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71C0F20A-B1D4-0942-8933-5D05F7C5955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800600"/>
            <a:ext cx="7696200" cy="160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zh-CN" altLang="en-US" dirty="0">
                <a:ea typeface="宋体" panose="02010600030101010101" pitchFamily="2" charset="-122"/>
              </a:rPr>
              <a:t>晶体管将电压转换成电流，那么如何将电流再转换成电压呢？（实际应用中，一般希望是电压放大成电压，而非电压放大成电流）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zh-CN" altLang="en-US" dirty="0">
                <a:ea typeface="宋体" panose="02010600030101010101" pitchFamily="2" charset="-122"/>
              </a:rPr>
              <a:t>在</a:t>
            </a:r>
            <a:r>
              <a:rPr lang="en-US" altLang="zh-CN" dirty="0">
                <a:ea typeface="宋体" panose="02010600030101010101" pitchFamily="2" charset="-122"/>
              </a:rPr>
              <a:t>C</a:t>
            </a:r>
            <a:r>
              <a:rPr lang="zh-CN" altLang="en-US" dirty="0">
                <a:ea typeface="宋体" panose="02010600030101010101" pitchFamily="2" charset="-122"/>
              </a:rPr>
              <a:t>极和</a:t>
            </a: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CC</a:t>
            </a:r>
            <a:r>
              <a:rPr lang="zh-CN" altLang="en-US" dirty="0">
                <a:ea typeface="宋体" panose="02010600030101010101" pitchFamily="2" charset="-122"/>
              </a:rPr>
              <a:t>之间插入一个负载电阻（</a:t>
            </a:r>
            <a:r>
              <a:rPr lang="en-US" altLang="zh-CN" dirty="0">
                <a:ea typeface="宋体" panose="02010600030101010101" pitchFamily="2" charset="-122"/>
              </a:rPr>
              <a:t>load resistor</a:t>
            </a:r>
            <a:r>
              <a:rPr lang="zh-CN" altLang="en-US" dirty="0">
                <a:ea typeface="宋体" panose="02010600030101010101" pitchFamily="2" charset="-122"/>
              </a:rPr>
              <a:t>），那么</a:t>
            </a:r>
            <a:r>
              <a:rPr lang="zh-CN" altLang="en-US" dirty="0">
                <a:solidFill>
                  <a:srgbClr val="00B0F0"/>
                </a:solidFill>
                <a:ea typeface="宋体" panose="02010600030101010101" pitchFamily="2" charset="-122"/>
              </a:rPr>
              <a:t>流过负载电阻的电压</a:t>
            </a:r>
            <a:r>
              <a:rPr lang="zh-CN" altLang="en-US" dirty="0">
                <a:ea typeface="宋体" panose="02010600030101010101" pitchFamily="2" charset="-122"/>
              </a:rPr>
              <a:t>即是输入电压信号的放大。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133127" name="Picture 7">
            <a:extLst>
              <a:ext uri="{FF2B5EF4-FFF2-40B4-BE49-F238E27FC236}">
                <a16:creationId xmlns:a16="http://schemas.microsoft.com/office/drawing/2014/main" id="{9AF08B48-E6AA-754C-9175-E212A6911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19200"/>
            <a:ext cx="6248400" cy="336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8B0CE8A-D75F-424B-8AB4-4F5C21AC6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3738" y="3482975"/>
            <a:ext cx="2908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000" b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还有其他的</a:t>
            </a:r>
            <a:r>
              <a:rPr lang="en-US" altLang="zh-CN" sz="2000" b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2000" b="1" baseline="-2500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out</a:t>
            </a:r>
            <a:r>
              <a:rPr lang="zh-CN" altLang="en-US" sz="2000" b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选择吗？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C15E87D-9525-6A4C-B43C-BFE05B9AF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9713" y="3987800"/>
            <a:ext cx="1276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2000" b="1" baseline="-2500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out</a:t>
            </a:r>
            <a:r>
              <a:rPr lang="en-US" altLang="zh-CN" sz="2000" b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= V</a:t>
            </a:r>
            <a:r>
              <a:rPr lang="en-US" altLang="zh-CN" sz="2000" b="1" baseline="-2500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CE</a:t>
            </a:r>
            <a:endParaRPr lang="zh-CN" altLang="en-US" sz="2000" b="1" baseline="-25000">
              <a:solidFill>
                <a:srgbClr val="00B0F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C64BBC68-9876-3B42-9684-B1E547EADFE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标题 1">
            <a:extLst>
              <a:ext uri="{FF2B5EF4-FFF2-40B4-BE49-F238E27FC236}">
                <a16:creationId xmlns:a16="http://schemas.microsoft.com/office/drawing/2014/main" id="{F351520A-A4FB-E646-8A7A-CC00CD57F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zh-CN" altLang="en-US" dirty="0">
                <a:ea typeface="宋体" panose="02010600030101010101" pitchFamily="2" charset="-122"/>
              </a:rPr>
              <a:t>例</a:t>
            </a:r>
          </a:p>
        </p:txBody>
      </p:sp>
      <p:pic>
        <p:nvPicPr>
          <p:cNvPr id="39939" name="图片 5">
            <a:extLst>
              <a:ext uri="{FF2B5EF4-FFF2-40B4-BE49-F238E27FC236}">
                <a16:creationId xmlns:a16="http://schemas.microsoft.com/office/drawing/2014/main" id="{4CA55120-E40F-214C-888D-4390FB987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8267700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图片 6">
            <a:extLst>
              <a:ext uri="{FF2B5EF4-FFF2-40B4-BE49-F238E27FC236}">
                <a16:creationId xmlns:a16="http://schemas.microsoft.com/office/drawing/2014/main" id="{4C182BEA-C388-9B4B-8B7C-E1BFAEBA5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22738"/>
            <a:ext cx="4743450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1B42925-AF1C-4442-8A2A-219E494D7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5038725"/>
            <a:ext cx="817721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文本框 1">
            <a:extLst>
              <a:ext uri="{FF2B5EF4-FFF2-40B4-BE49-F238E27FC236}">
                <a16:creationId xmlns:a16="http://schemas.microsoft.com/office/drawing/2014/main" id="{FC95EF20-9A0E-6A42-9874-4414CE628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213" y="6211888"/>
            <a:ext cx="75930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公式（</a:t>
            </a:r>
            <a:r>
              <a:rPr lang="en-US" altLang="zh-CN" sz="2000">
                <a:ea typeface="宋体" panose="02010600030101010101" pitchFamily="2" charset="-122"/>
              </a:rPr>
              <a:t>4.9</a:t>
            </a:r>
            <a:r>
              <a:rPr lang="zh-CN" altLang="en-US" sz="2000">
                <a:ea typeface="宋体" panose="02010600030101010101" pitchFamily="2" charset="-122"/>
              </a:rPr>
              <a:t>）的前提是三极管工作在“放大区”，即 </a:t>
            </a:r>
            <a:r>
              <a:rPr lang="en-US" altLang="zh-CN" sz="2000">
                <a:ea typeface="宋体" panose="02010600030101010101" pitchFamily="2" charset="-122"/>
              </a:rPr>
              <a:t>BE </a:t>
            </a:r>
            <a:r>
              <a:rPr lang="zh-CN" altLang="en-US" sz="2000">
                <a:ea typeface="宋体" panose="02010600030101010101" pitchFamily="2" charset="-122"/>
              </a:rPr>
              <a:t>正偏，</a:t>
            </a:r>
            <a:r>
              <a:rPr lang="en-US" altLang="zh-CN" sz="2000">
                <a:ea typeface="宋体" panose="02010600030101010101" pitchFamily="2" charset="-122"/>
              </a:rPr>
              <a:t>BC </a:t>
            </a:r>
            <a:r>
              <a:rPr lang="zh-CN" altLang="en-US" sz="2000">
                <a:ea typeface="宋体" panose="02010600030101010101" pitchFamily="2" charset="-122"/>
              </a:rPr>
              <a:t>反偏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F7D0C82A-30C8-7340-8955-1DDE1C9FFEF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>
            <a:extLst>
              <a:ext uri="{FF2B5EF4-FFF2-40B4-BE49-F238E27FC236}">
                <a16:creationId xmlns:a16="http://schemas.microsoft.com/office/drawing/2014/main" id="{D0CC6718-1972-294B-AA38-358675135D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dirty="0">
                <a:ea typeface="宋体" panose="02010600030101010101" pitchFamily="2" charset="-122"/>
              </a:rPr>
              <a:t>基极电流（</a:t>
            </a:r>
            <a:r>
              <a:rPr lang="en-US" altLang="zh-CN" dirty="0" err="1">
                <a:ea typeface="宋体" panose="02010600030101010101" pitchFamily="2" charset="-122"/>
              </a:rPr>
              <a:t>i</a:t>
            </a:r>
            <a:r>
              <a:rPr lang="en-US" altLang="zh-CN" baseline="-25000" dirty="0" err="1">
                <a:ea typeface="宋体" panose="02010600030101010101" pitchFamily="2" charset="-122"/>
              </a:rPr>
              <a:t>B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CE3CD202-744B-EE43-8CE5-1EB1E1ABDD1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5623133"/>
            <a:ext cx="77724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>
                <a:ea typeface="宋体" panose="02010600030101010101" pitchFamily="2" charset="-122"/>
              </a:rPr>
              <a:t>I</a:t>
            </a:r>
            <a:r>
              <a:rPr lang="en-US" altLang="zh-CN" baseline="-25000" dirty="0">
                <a:ea typeface="宋体" panose="02010600030101010101" pitchFamily="2" charset="-122"/>
              </a:rPr>
              <a:t>B</a:t>
            </a:r>
            <a:r>
              <a:rPr lang="zh-CN" altLang="en-US" dirty="0">
                <a:ea typeface="宋体" panose="02010600030101010101" pitchFamily="2" charset="-122"/>
              </a:rPr>
              <a:t>由上述两部分组成，但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总和与</a:t>
            </a:r>
            <a:r>
              <a:rPr lang="en-US" altLang="zh-CN" dirty="0" err="1">
                <a:solidFill>
                  <a:srgbClr val="C00000"/>
                </a:solidFill>
                <a:ea typeface="宋体" panose="02010600030101010101" pitchFamily="2" charset="-122"/>
              </a:rPr>
              <a:t>i</a:t>
            </a:r>
            <a:r>
              <a:rPr lang="en-US" altLang="zh-CN" baseline="-25000" dirty="0" err="1">
                <a:solidFill>
                  <a:srgbClr val="C00000"/>
                </a:solidFill>
                <a:ea typeface="宋体" panose="02010600030101010101" pitchFamily="2" charset="-122"/>
              </a:rPr>
              <a:t>C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成比例</a:t>
            </a:r>
            <a:r>
              <a:rPr lang="zh-CN" altLang="en-US" dirty="0">
                <a:ea typeface="宋体" panose="02010600030101010101" pitchFamily="2" charset="-122"/>
              </a:rPr>
              <a:t>，该比例定义为</a:t>
            </a:r>
            <a:r>
              <a:rPr lang="zh-CN" altLang="en-US" dirty="0">
                <a:solidFill>
                  <a:srgbClr val="00B0F0"/>
                </a:solidFill>
                <a:ea typeface="宋体" panose="02010600030101010101" pitchFamily="2" charset="-122"/>
              </a:rPr>
              <a:t>电流增益</a:t>
            </a:r>
            <a:r>
              <a:rPr lang="en-US" altLang="zh-CN" dirty="0">
                <a:solidFill>
                  <a:srgbClr val="00B0F0"/>
                </a:solidFill>
                <a:ea typeface="宋体" panose="02010600030101010101" pitchFamily="2" charset="-122"/>
              </a:rPr>
              <a:t>β</a:t>
            </a:r>
          </a:p>
        </p:txBody>
      </p:sp>
      <p:pic>
        <p:nvPicPr>
          <p:cNvPr id="40964" name="Picture 7">
            <a:extLst>
              <a:ext uri="{FF2B5EF4-FFF2-40B4-BE49-F238E27FC236}">
                <a16:creationId xmlns:a16="http://schemas.microsoft.com/office/drawing/2014/main" id="{A5C62B30-118A-3447-B83B-B0734B893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8001000" cy="321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66" name="文本框 1">
            <a:extLst>
              <a:ext uri="{FF2B5EF4-FFF2-40B4-BE49-F238E27FC236}">
                <a16:creationId xmlns:a16="http://schemas.microsoft.com/office/drawing/2014/main" id="{219AFB16-471B-5443-B40F-50C3D5ECD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719513"/>
            <a:ext cx="1981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sz="20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一部分由</a:t>
            </a:r>
            <a:r>
              <a:rPr lang="en-US" altLang="zh-CN" sz="200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到</a:t>
            </a:r>
            <a:r>
              <a:rPr lang="en-US" altLang="zh-CN" sz="2000">
                <a:latin typeface="Times New Roman" panose="02020603050405020304" pitchFamily="18" charset="0"/>
                <a:ea typeface="宋体" panose="02010600030101010101" pitchFamily="2" charset="-122"/>
              </a:rPr>
              <a:t>E</a:t>
            </a: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的空穴电流组成</a:t>
            </a:r>
          </a:p>
        </p:txBody>
      </p:sp>
      <p:sp>
        <p:nvSpPr>
          <p:cNvPr id="40967" name="文本框 10">
            <a:extLst>
              <a:ext uri="{FF2B5EF4-FFF2-40B4-BE49-F238E27FC236}">
                <a16:creationId xmlns:a16="http://schemas.microsoft.com/office/drawing/2014/main" id="{CD2ABFF3-A846-A243-B8D6-178B33FA6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579813"/>
            <a:ext cx="24384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</a:rPr>
              <a:t>另外，电子从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</a:rPr>
              <a:t>E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</a:rPr>
              <a:t>出发，经由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</a:rPr>
              <a:t>，到达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</a:rPr>
              <a:t>的过程中，会有部分电子牺牲掉（与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</a:rPr>
              <a:t>区的空穴</a:t>
            </a:r>
            <a:r>
              <a:rPr lang="zh-CN" altLang="en-US" sz="180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复合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</a:rPr>
              <a:t>），该空穴电流也是</a:t>
            </a: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sz="18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1800">
                <a:latin typeface="Times New Roman" panose="02020603050405020304" pitchFamily="18" charset="0"/>
                <a:ea typeface="宋体" panose="02010600030101010101" pitchFamily="2" charset="-122"/>
              </a:rPr>
              <a:t>的一部分</a:t>
            </a:r>
          </a:p>
        </p:txBody>
      </p:sp>
      <p:pic>
        <p:nvPicPr>
          <p:cNvPr id="40968" name="图片 1">
            <a:extLst>
              <a:ext uri="{FF2B5EF4-FFF2-40B4-BE49-F238E27FC236}">
                <a16:creationId xmlns:a16="http://schemas.microsoft.com/office/drawing/2014/main" id="{C5892DD9-8EBF-4F4D-8D70-7D76DC017A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3505200"/>
            <a:ext cx="165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873F6C9B-D5C2-0E4F-BA90-BBDA48F835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1604" y="4610998"/>
            <a:ext cx="1143000" cy="9144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3A420D4-ED3F-1649-9EAF-4DBC9E929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7200" y="4562458"/>
            <a:ext cx="2139950" cy="953553"/>
          </a:xfrm>
          <a:prstGeom prst="rect">
            <a:avLst/>
          </a:prstGeom>
        </p:spPr>
      </p:pic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3178ECC3-8825-5541-A638-BF32E25B44D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BC76D0-D177-404D-A347-FEB8515DD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7.1  </a:t>
            </a:r>
            <a:r>
              <a:rPr lang="zh-CN" altLang="zh-CN" dirty="0"/>
              <a:t>三极管基础</a:t>
            </a:r>
          </a:p>
          <a:p>
            <a:r>
              <a:rPr lang="en-US" altLang="zh-CN" dirty="0"/>
              <a:t>	7.1.1  </a:t>
            </a:r>
            <a:r>
              <a:rPr lang="zh-CN" altLang="zh-CN" dirty="0"/>
              <a:t>三极管的结构、工作原理及其电路符号</a:t>
            </a:r>
          </a:p>
          <a:p>
            <a:r>
              <a:rPr lang="en-US" altLang="zh-CN" dirty="0"/>
              <a:t>	7.1.2  </a:t>
            </a:r>
            <a:r>
              <a:rPr lang="zh-CN" altLang="zh-CN" dirty="0"/>
              <a:t>三极管的电路特性（输入特性、输出特性和转移特性）</a:t>
            </a:r>
          </a:p>
          <a:p>
            <a:r>
              <a:rPr lang="en-US" altLang="zh-CN" dirty="0"/>
              <a:t>	7.1.3  </a:t>
            </a:r>
            <a:r>
              <a:rPr lang="zh-CN" altLang="zh-CN" dirty="0"/>
              <a:t>中频等效电路模型</a:t>
            </a:r>
          </a:p>
          <a:p>
            <a:r>
              <a:rPr lang="en-US" altLang="zh-CN" dirty="0"/>
              <a:t>7.2  </a:t>
            </a:r>
            <a:r>
              <a:rPr lang="zh-CN" altLang="zh-CN" dirty="0"/>
              <a:t>三极管放大电路的构成及其分析</a:t>
            </a:r>
          </a:p>
          <a:p>
            <a:r>
              <a:rPr lang="en-US" altLang="zh-CN" dirty="0"/>
              <a:t>	7.2.1  </a:t>
            </a:r>
            <a:r>
              <a:rPr lang="zh-CN" altLang="zh-CN" dirty="0"/>
              <a:t>直流偏置电路及其分析</a:t>
            </a:r>
          </a:p>
          <a:p>
            <a:r>
              <a:rPr lang="en-US" altLang="zh-CN" dirty="0"/>
              <a:t>	7.2.2  </a:t>
            </a:r>
            <a:r>
              <a:rPr lang="zh-CN" altLang="zh-CN" dirty="0"/>
              <a:t>三种接法放大电路的分析计算</a:t>
            </a:r>
          </a:p>
          <a:p>
            <a:r>
              <a:rPr lang="en-US" altLang="zh-CN" dirty="0"/>
              <a:t>	7.2.3  </a:t>
            </a:r>
            <a:r>
              <a:rPr lang="zh-CN" altLang="zh-CN" dirty="0"/>
              <a:t>多级放大电路的分析计算</a:t>
            </a:r>
          </a:p>
        </p:txBody>
      </p:sp>
      <p:sp>
        <p:nvSpPr>
          <p:cNvPr id="17410" name="页脚占位符 3">
            <a:extLst>
              <a:ext uri="{FF2B5EF4-FFF2-40B4-BE49-F238E27FC236}">
                <a16:creationId xmlns:a16="http://schemas.microsoft.com/office/drawing/2014/main" id="{D05E8D91-C320-2C46-8C31-059F30C628C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8BC16444-F28A-AD45-9690-746422B3D87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>
            <a:extLst>
              <a:ext uri="{FF2B5EF4-FFF2-40B4-BE49-F238E27FC236}">
                <a16:creationId xmlns:a16="http://schemas.microsoft.com/office/drawing/2014/main" id="{ABE9AE51-AF58-864E-9FFF-8C10D424ED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dirty="0">
                <a:ea typeface="宋体" panose="02010600030101010101" pitchFamily="2" charset="-122"/>
              </a:rPr>
              <a:t>发射极电流</a:t>
            </a:r>
            <a:r>
              <a:rPr lang="en-US" altLang="zh-CN" dirty="0" err="1">
                <a:ea typeface="宋体" panose="02010600030101010101" pitchFamily="2" charset="-122"/>
              </a:rPr>
              <a:t>i</a:t>
            </a:r>
            <a:r>
              <a:rPr lang="en-US" altLang="zh-CN" baseline="-25000" dirty="0" err="1">
                <a:ea typeface="宋体" panose="02010600030101010101" pitchFamily="2" charset="-122"/>
              </a:rPr>
              <a:t>E</a:t>
            </a:r>
            <a:endParaRPr lang="en-US" altLang="zh-CN" baseline="-25000" dirty="0">
              <a:ea typeface="宋体" panose="02010600030101010101" pitchFamily="2" charset="-122"/>
            </a:endParaRPr>
          </a:p>
        </p:txBody>
      </p:sp>
      <p:sp>
        <p:nvSpPr>
          <p:cNvPr id="27653" name="Rectangle 3">
            <a:extLst>
              <a:ext uri="{FF2B5EF4-FFF2-40B4-BE49-F238E27FC236}">
                <a16:creationId xmlns:a16="http://schemas.microsoft.com/office/drawing/2014/main" id="{51EAC9E5-73BF-F644-A5C1-174C6F9D7E7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57800" y="243507"/>
            <a:ext cx="3352800" cy="7620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dirty="0">
                <a:ea typeface="宋体" panose="02010600030101010101" pitchFamily="2" charset="-122"/>
              </a:rPr>
              <a:t>应用基尔霍夫电流定律，</a:t>
            </a:r>
            <a:r>
              <a:rPr lang="en-US" altLang="zh-CN" dirty="0" err="1">
                <a:ea typeface="宋体" panose="02010600030101010101" pitchFamily="2" charset="-122"/>
              </a:rPr>
              <a:t>i</a:t>
            </a:r>
            <a:r>
              <a:rPr lang="en-US" altLang="zh-CN" baseline="-25000" dirty="0" err="1">
                <a:ea typeface="宋体" panose="02010600030101010101" pitchFamily="2" charset="-122"/>
              </a:rPr>
              <a:t>E</a:t>
            </a:r>
            <a:r>
              <a:rPr lang="zh-CN" altLang="en-US" dirty="0">
                <a:ea typeface="宋体" panose="02010600030101010101" pitchFamily="2" charset="-122"/>
              </a:rPr>
              <a:t>是</a:t>
            </a:r>
            <a:r>
              <a:rPr lang="en-US" altLang="zh-CN" dirty="0" err="1">
                <a:ea typeface="宋体" panose="02010600030101010101" pitchFamily="2" charset="-122"/>
              </a:rPr>
              <a:t>i</a:t>
            </a:r>
            <a:r>
              <a:rPr lang="en-US" altLang="zh-CN" baseline="-25000" dirty="0" err="1">
                <a:ea typeface="宋体" panose="02010600030101010101" pitchFamily="2" charset="-122"/>
              </a:rPr>
              <a:t>B</a:t>
            </a:r>
            <a:r>
              <a:rPr lang="zh-CN" altLang="en-US" dirty="0">
                <a:ea typeface="宋体" panose="02010600030101010101" pitchFamily="2" charset="-122"/>
              </a:rPr>
              <a:t>和</a:t>
            </a:r>
            <a:r>
              <a:rPr lang="en-US" altLang="zh-CN" dirty="0" err="1">
                <a:ea typeface="宋体" panose="02010600030101010101" pitchFamily="2" charset="-122"/>
              </a:rPr>
              <a:t>i</a:t>
            </a:r>
            <a:r>
              <a:rPr lang="en-US" altLang="zh-CN" baseline="-25000" dirty="0" err="1">
                <a:ea typeface="宋体" panose="02010600030101010101" pitchFamily="2" charset="-122"/>
              </a:rPr>
              <a:t>C</a:t>
            </a:r>
            <a:r>
              <a:rPr lang="zh-CN" altLang="en-US" dirty="0">
                <a:ea typeface="宋体" panose="02010600030101010101" pitchFamily="2" charset="-122"/>
              </a:rPr>
              <a:t>之和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ABEF1FE-232E-494E-857F-4F27F257C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452" y="1219200"/>
            <a:ext cx="6705600" cy="375864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8D79CE8-A1BB-374E-8382-AD8EBAC74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643" y="4977846"/>
            <a:ext cx="1765300" cy="5842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32E1EB4-0BB8-D84F-A0B9-080DD9ABD5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3933" y="5142827"/>
            <a:ext cx="1079562" cy="43597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0FD9183-73C0-9048-87BD-1BBE70F3A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643" y="5612296"/>
            <a:ext cx="1257300" cy="939800"/>
          </a:xfrm>
          <a:prstGeom prst="rect">
            <a:avLst/>
          </a:prstGeom>
        </p:spPr>
      </p:pic>
      <p:sp>
        <p:nvSpPr>
          <p:cNvPr id="6" name="右大括号 5">
            <a:extLst>
              <a:ext uri="{FF2B5EF4-FFF2-40B4-BE49-F238E27FC236}">
                <a16:creationId xmlns:a16="http://schemas.microsoft.com/office/drawing/2014/main" id="{FF9F7AC5-E5D3-554D-8F11-770184C87F22}"/>
              </a:ext>
            </a:extLst>
          </p:cNvPr>
          <p:cNvSpPr/>
          <p:nvPr/>
        </p:nvSpPr>
        <p:spPr bwMode="auto">
          <a:xfrm>
            <a:off x="2743200" y="5269946"/>
            <a:ext cx="228600" cy="940354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CEFC914-6630-E84F-AB39-8C053BCF30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6891" y="5222073"/>
            <a:ext cx="1581703" cy="78044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B4E6DE6-35D5-7948-90A6-337C81BD8101}"/>
              </a:ext>
            </a:extLst>
          </p:cNvPr>
          <p:cNvSpPr txBox="1"/>
          <p:nvPr/>
        </p:nvSpPr>
        <p:spPr>
          <a:xfrm>
            <a:off x="5867400" y="5191539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定义：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4E857EA-30CB-7C43-B9D1-92138703CB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8600" y="5022884"/>
            <a:ext cx="1091776" cy="67586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FA8D02E-F734-4C45-BF28-50B5B035D6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6891" y="6044646"/>
            <a:ext cx="2120900" cy="76312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A6AC-5DA7-7648-9E55-DE771CA07B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67400" y="6155987"/>
            <a:ext cx="1905000" cy="438848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8AFEFF81-AA5C-B944-8BB9-77F88AE2EA84}"/>
              </a:ext>
            </a:extLst>
          </p:cNvPr>
          <p:cNvSpPr txBox="1"/>
          <p:nvPr/>
        </p:nvSpPr>
        <p:spPr>
          <a:xfrm>
            <a:off x="6019800" y="5740123"/>
            <a:ext cx="2305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* </a:t>
            </a:r>
            <a:r>
              <a:rPr kumimoji="1" lang="en-US" altLang="zh-CN" dirty="0">
                <a:solidFill>
                  <a:srgbClr val="C00000"/>
                </a:solidFill>
              </a:rPr>
              <a:t>β</a:t>
            </a:r>
            <a:r>
              <a:rPr kumimoji="1" lang="zh-CN" altLang="en-US" dirty="0">
                <a:solidFill>
                  <a:srgbClr val="C00000"/>
                </a:solidFill>
              </a:rPr>
              <a:t>很大，所以</a:t>
            </a:r>
            <a:r>
              <a:rPr kumimoji="1" lang="en-US" altLang="zh-CN" dirty="0">
                <a:solidFill>
                  <a:srgbClr val="C00000"/>
                </a:solidFill>
              </a:rPr>
              <a:t>α</a:t>
            </a:r>
            <a:r>
              <a:rPr kumimoji="1" lang="zh-CN" altLang="en-US" dirty="0">
                <a:solidFill>
                  <a:srgbClr val="C00000"/>
                </a:solidFill>
              </a:rPr>
              <a:t>接近于</a:t>
            </a:r>
            <a:r>
              <a:rPr kumimoji="1" lang="en-US" altLang="zh-CN" dirty="0">
                <a:solidFill>
                  <a:srgbClr val="C00000"/>
                </a:solidFill>
              </a:rPr>
              <a:t>1</a:t>
            </a:r>
            <a:endParaRPr kumimoji="1" lang="zh-CN" altLang="en-US" dirty="0">
              <a:solidFill>
                <a:srgbClr val="C00000"/>
              </a:solidFill>
            </a:endParaRPr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95213806-B267-5F42-A789-A6BB5E5C2A4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>
            <a:extLst>
              <a:ext uri="{FF2B5EF4-FFF2-40B4-BE49-F238E27FC236}">
                <a16:creationId xmlns:a16="http://schemas.microsoft.com/office/drawing/2014/main" id="{8EBD7277-BE75-0B45-83A7-595F576EC6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267200" cy="12954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三极管电流表达式总结</a:t>
            </a:r>
            <a:endParaRPr lang="en-US" altLang="zh-CN">
              <a:ea typeface="宋体" panose="02010600030101010101" pitchFamily="2" charset="-122"/>
            </a:endParaRPr>
          </a:p>
        </p:txBody>
      </p:sp>
      <p:grpSp>
        <p:nvGrpSpPr>
          <p:cNvPr id="43010" name="Group 5">
            <a:extLst>
              <a:ext uri="{FF2B5EF4-FFF2-40B4-BE49-F238E27FC236}">
                <a16:creationId xmlns:a16="http://schemas.microsoft.com/office/drawing/2014/main" id="{D2165EA7-1DD0-B646-8D3D-474AD882CF67}"/>
              </a:ext>
            </a:extLst>
          </p:cNvPr>
          <p:cNvGrpSpPr>
            <a:grpSpLocks/>
          </p:cNvGrpSpPr>
          <p:nvPr/>
        </p:nvGrpSpPr>
        <p:grpSpPr bwMode="auto">
          <a:xfrm>
            <a:off x="300038" y="1066800"/>
            <a:ext cx="8458200" cy="3886200"/>
            <a:chOff x="384" y="1152"/>
            <a:chExt cx="4944" cy="2256"/>
          </a:xfrm>
        </p:grpSpPr>
        <p:sp>
          <p:nvSpPr>
            <p:cNvPr id="43012" name="Oval 4">
              <a:extLst>
                <a:ext uri="{FF2B5EF4-FFF2-40B4-BE49-F238E27FC236}">
                  <a16:creationId xmlns:a16="http://schemas.microsoft.com/office/drawing/2014/main" id="{B6B1B240-D863-BC41-B215-A8E3091730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1152"/>
              <a:ext cx="4944" cy="225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43013" name="Object 3">
              <a:extLst>
                <a:ext uri="{FF2B5EF4-FFF2-40B4-BE49-F238E27FC236}">
                  <a16:creationId xmlns:a16="http://schemas.microsoft.com/office/drawing/2014/main" id="{9BBF2C1D-738D-504E-918B-C94BD70BF15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76" y="1200"/>
            <a:ext cx="2096" cy="21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57340500" imgH="78994000" progId="Equation.3">
                    <p:embed/>
                  </p:oleObj>
                </mc:Choice>
                <mc:Fallback>
                  <p:oleObj name="Equation" r:id="rId2" imgW="57340500" imgH="78994000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1200"/>
                          <a:ext cx="2096" cy="21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05D42D2C-AEBA-8D4A-B81D-FE9E71779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75" y="4919663"/>
            <a:ext cx="87407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因果，及</a:t>
            </a:r>
            <a:r>
              <a:rPr lang="zh-CN" altLang="en-US" b="1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计算顺序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：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BE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 I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C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  I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  I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即，</a:t>
            </a:r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  <a:sym typeface="Wingdings" pitchFamily="2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①用</a:t>
            </a:r>
            <a:r>
              <a:rPr lang="en-US" altLang="zh-CN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【</a:t>
            </a:r>
            <a:r>
              <a:rPr lang="zh-CN" altLang="en-US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公式</a:t>
            </a:r>
            <a:r>
              <a:rPr lang="en-US" altLang="zh-CN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1】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从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V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BE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计算出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C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（压控电流源）；</a:t>
            </a:r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  <a:sym typeface="Wingdings" pitchFamily="2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②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是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C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的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1/β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；（工作在放大区时，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β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较大，也即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很小）</a:t>
            </a:r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  <a:sym typeface="Wingdings" pitchFamily="2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③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为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C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和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之和；（工作在放大区时，因为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很小，所以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≈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C</a:t>
            </a:r>
            <a:r>
              <a:rPr lang="zh-CN" altLang="en-US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；</a:t>
            </a:r>
            <a:endParaRPr lang="en-US" altLang="zh-CN" baseline="-25000" dirty="0">
              <a:latin typeface="Times New Roman" panose="02020603050405020304" pitchFamily="18" charset="0"/>
              <a:ea typeface="宋体" panose="02010600030101010101" pitchFamily="2" charset="-122"/>
              <a:sym typeface="Wingdings" pitchFamily="2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C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=α×I</a:t>
            </a:r>
            <a:r>
              <a:rPr lang="en-US" altLang="zh-CN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，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α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≈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1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）</a:t>
            </a:r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71A650D5-76C9-9D41-A90B-A99868E0E2A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AE5D583-1762-4E15-D097-56D3677350DD}"/>
              </a:ext>
            </a:extLst>
          </p:cNvPr>
          <p:cNvSpPr txBox="1"/>
          <p:nvPr/>
        </p:nvSpPr>
        <p:spPr>
          <a:xfrm>
            <a:off x="5908577" y="1422681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【</a:t>
            </a:r>
            <a:r>
              <a:rPr lang="zh-CN" altLang="en-US" sz="18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公式</a:t>
            </a:r>
            <a:r>
              <a:rPr lang="en-US" altLang="zh-CN" sz="18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1】</a:t>
            </a:r>
            <a:endParaRPr kumimoji="1" lang="zh-CN" altLang="en-US" sz="1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>
            <a:extLst>
              <a:ext uri="{FF2B5EF4-FFF2-40B4-BE49-F238E27FC236}">
                <a16:creationId xmlns:a16="http://schemas.microsoft.com/office/drawing/2014/main" id="{3075A6F3-6171-6C4E-AA56-C7E09EC21A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167908"/>
            <a:ext cx="3657600" cy="12954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dirty="0">
                <a:ea typeface="宋体" panose="02010600030101010101" pitchFamily="2" charset="-122"/>
              </a:rPr>
              <a:t>三极管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放大区</a:t>
            </a:r>
            <a:r>
              <a:rPr lang="zh-CN" altLang="en-US" dirty="0">
                <a:ea typeface="宋体" panose="02010600030101010101" pitchFamily="2" charset="-122"/>
              </a:rPr>
              <a:t>的大信号模型（</a:t>
            </a:r>
            <a:r>
              <a:rPr lang="en-US" altLang="zh-CN" dirty="0">
                <a:ea typeface="宋体" panose="02010600030101010101" pitchFamily="2" charset="-122"/>
              </a:rPr>
              <a:t>Large Signal Model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30725" name="Rectangle 3">
            <a:extLst>
              <a:ext uri="{FF2B5EF4-FFF2-40B4-BE49-F238E27FC236}">
                <a16:creationId xmlns:a16="http://schemas.microsoft.com/office/drawing/2014/main" id="{6C3EB39C-E4D6-8F43-9BF0-A883B3B8157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105400"/>
            <a:ext cx="77724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panose="02010600030101010101" pitchFamily="2" charset="-122"/>
              </a:rPr>
              <a:t>CE</a:t>
            </a:r>
            <a:r>
              <a:rPr lang="zh-CN" altLang="en-US">
                <a:ea typeface="宋体" panose="02010600030101010101" pitchFamily="2" charset="-122"/>
              </a:rPr>
              <a:t>之间用压控电流源表示；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defRPr/>
            </a:pPr>
            <a:r>
              <a:rPr lang="en-US" altLang="zh-CN">
                <a:ea typeface="宋体" panose="02010600030101010101" pitchFamily="2" charset="-122"/>
              </a:rPr>
              <a:t>BE</a:t>
            </a:r>
            <a:r>
              <a:rPr lang="zh-CN" altLang="en-US">
                <a:ea typeface="宋体" panose="02010600030101010101" pitchFamily="2" charset="-122"/>
              </a:rPr>
              <a:t>之间用正偏二极管表示（注意</a:t>
            </a:r>
            <a:r>
              <a:rPr lang="el-GR" altLang="zh-CN">
                <a:ea typeface="宋体" panose="02010600030101010101" pitchFamily="2" charset="-122"/>
              </a:rPr>
              <a:t>β</a:t>
            </a:r>
            <a:r>
              <a:rPr lang="zh-CN" altLang="en-US">
                <a:ea typeface="宋体" panose="02010600030101010101" pitchFamily="2" charset="-122"/>
              </a:rPr>
              <a:t>）；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需注意：始终要确保三极管工作在放大区（即</a:t>
            </a:r>
            <a:r>
              <a:rPr lang="en-US" altLang="zh-CN">
                <a:ea typeface="宋体" panose="02010600030101010101" pitchFamily="2" charset="-122"/>
              </a:rPr>
              <a:t>BE</a:t>
            </a:r>
            <a:r>
              <a:rPr lang="zh-CN" altLang="en-US">
                <a:ea typeface="宋体" panose="02010600030101010101" pitchFamily="2" charset="-122"/>
              </a:rPr>
              <a:t>正偏，</a:t>
            </a:r>
            <a:r>
              <a:rPr lang="en-US" altLang="zh-CN">
                <a:ea typeface="宋体" panose="02010600030101010101" pitchFamily="2" charset="-122"/>
              </a:rPr>
              <a:t>BC</a:t>
            </a:r>
            <a:r>
              <a:rPr lang="zh-CN" altLang="en-US">
                <a:ea typeface="宋体" panose="02010600030101010101" pitchFamily="2" charset="-122"/>
              </a:rPr>
              <a:t>反偏）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44036" name="Picture 6">
            <a:extLst>
              <a:ext uri="{FF2B5EF4-FFF2-40B4-BE49-F238E27FC236}">
                <a16:creationId xmlns:a16="http://schemas.microsoft.com/office/drawing/2014/main" id="{AEBEE9DC-3A09-EC48-9D40-9A8F0551D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1725820"/>
            <a:ext cx="6781800" cy="334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BE41712-1546-3948-8008-7D57CAA0AAF0}"/>
              </a:ext>
            </a:extLst>
          </p:cNvPr>
          <p:cNvSpPr txBox="1"/>
          <p:nvPr/>
        </p:nvSpPr>
        <p:spPr>
          <a:xfrm>
            <a:off x="4038600" y="0"/>
            <a:ext cx="4572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/>
              <a:t>所谓</a:t>
            </a:r>
            <a:r>
              <a:rPr kumimoji="1" lang="zh-CN" altLang="en-US" sz="2000" dirty="0">
                <a:solidFill>
                  <a:srgbClr val="C00000"/>
                </a:solidFill>
              </a:rPr>
              <a:t>大信号模型</a:t>
            </a:r>
            <a:r>
              <a:rPr kumimoji="1" lang="zh-CN" altLang="en-US" sz="2000" dirty="0"/>
              <a:t>，就是对信号的幅度要求没有限制，是普遍适用的电路模型，是器件“电压电流约束关系”的等效电路表述。而“</a:t>
            </a:r>
            <a:r>
              <a:rPr kumimoji="1" lang="zh-CN" altLang="en-US" sz="2000" dirty="0">
                <a:solidFill>
                  <a:srgbClr val="0432FF"/>
                </a:solidFill>
              </a:rPr>
              <a:t>小信号模型</a:t>
            </a:r>
            <a:r>
              <a:rPr kumimoji="1" lang="zh-CN" altLang="en-US" sz="2000" dirty="0"/>
              <a:t>”，是大信号模型某一直流工作点附近的线性化近似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4AD1915E-7A96-3D47-A34A-371468DB8EC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025CA5-9809-314C-A26A-7E8AE91AB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5060" name="页脚占位符 4">
            <a:extLst>
              <a:ext uri="{FF2B5EF4-FFF2-40B4-BE49-F238E27FC236}">
                <a16:creationId xmlns:a16="http://schemas.microsoft.com/office/drawing/2014/main" id="{F60CBCFB-9AEA-6B40-A016-CC551C333F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130BCD-C4BF-084C-ABC2-AF73987B1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63" y="0"/>
            <a:ext cx="7690474" cy="685800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1E107028-CD29-A145-BD38-F5B7B1C3FD88}"/>
              </a:ext>
            </a:extLst>
          </p:cNvPr>
          <p:cNvSpPr txBox="1"/>
          <p:nvPr/>
        </p:nvSpPr>
        <p:spPr>
          <a:xfrm>
            <a:off x="2743200" y="5793373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电压控制电流源表述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21E00A7-87A5-0148-B784-49C2B75A2493}"/>
              </a:ext>
            </a:extLst>
          </p:cNvPr>
          <p:cNvSpPr txBox="1"/>
          <p:nvPr/>
        </p:nvSpPr>
        <p:spPr>
          <a:xfrm>
            <a:off x="6790962" y="5793373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电流控制电流源表述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99B2FF0A-4D58-864E-9D79-25B60A545BA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DE8FA70-FFA4-3E42-8228-617CEAF32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13" y="0"/>
            <a:ext cx="9144000" cy="244755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74CB968-CCAB-ED4C-B9D6-A9B6C6831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3" y="2447555"/>
            <a:ext cx="7086600" cy="316412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CCC5427-A32A-1741-83E9-AC7802375280}"/>
              </a:ext>
            </a:extLst>
          </p:cNvPr>
          <p:cNvSpPr txBox="1"/>
          <p:nvPr/>
        </p:nvSpPr>
        <p:spPr>
          <a:xfrm>
            <a:off x="152400" y="571500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①</a:t>
            </a:r>
            <a:endParaRPr kumimoji="1"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7ADD7E0-D054-FB4D-814B-C718C4A27C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819" y="5715000"/>
            <a:ext cx="1644650" cy="648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7A97893-3214-774C-8FAE-D484299EE2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4469" y="5884276"/>
            <a:ext cx="1052266" cy="33855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9C6A591-A2E7-F34C-B1E6-2BC373A1C9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5526" y="5872965"/>
            <a:ext cx="1951960" cy="43148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2389AF4-65B8-7448-A274-A11BAA1527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5526" y="6304451"/>
            <a:ext cx="1174750" cy="476879"/>
          </a:xfrm>
          <a:prstGeom prst="rect">
            <a:avLst/>
          </a:prstGeom>
        </p:spPr>
      </p:pic>
      <p:sp>
        <p:nvSpPr>
          <p:cNvPr id="13" name="右大括号 12">
            <a:extLst>
              <a:ext uri="{FF2B5EF4-FFF2-40B4-BE49-F238E27FC236}">
                <a16:creationId xmlns:a16="http://schemas.microsoft.com/office/drawing/2014/main" id="{3CC24678-0B2B-7D47-AA5E-F3165615D96F}"/>
              </a:ext>
            </a:extLst>
          </p:cNvPr>
          <p:cNvSpPr/>
          <p:nvPr/>
        </p:nvSpPr>
        <p:spPr bwMode="auto">
          <a:xfrm>
            <a:off x="5943600" y="6088708"/>
            <a:ext cx="228600" cy="540692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3BC838DC-3A7E-E844-8812-566E590C6B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2082" y="6177294"/>
            <a:ext cx="637449" cy="36559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D42349-38DD-C94C-9F27-7102E3018F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26218" y="6184429"/>
            <a:ext cx="698500" cy="34925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8DFFFD39-6DF5-3640-9F1A-B8BA4532FEC8}"/>
              </a:ext>
            </a:extLst>
          </p:cNvPr>
          <p:cNvSpPr txBox="1"/>
          <p:nvPr/>
        </p:nvSpPr>
        <p:spPr>
          <a:xfrm>
            <a:off x="7781800" y="6155343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b="1" dirty="0">
                <a:solidFill>
                  <a:srgbClr val="0432FF"/>
                </a:solidFill>
              </a:rPr>
              <a:t>&gt; 0.69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 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V</a:t>
            </a:r>
            <a:endParaRPr kumimoji="1" lang="zh-CN" altLang="en-US" sz="1800" b="1" dirty="0">
              <a:solidFill>
                <a:srgbClr val="0432FF"/>
              </a:solidFill>
            </a:endParaRPr>
          </a:p>
        </p:txBody>
      </p: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7E09EE4B-B3C2-084D-A4D1-06F8E245F67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F0CA0D4-C7DA-DA39-DFC7-530B8E47EA98}"/>
              </a:ext>
            </a:extLst>
          </p:cNvPr>
          <p:cNvSpPr txBox="1"/>
          <p:nvPr/>
        </p:nvSpPr>
        <p:spPr>
          <a:xfrm>
            <a:off x="426022" y="6457815"/>
            <a:ext cx="2441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二极管，根据电流求电压</a:t>
            </a:r>
          </a:p>
        </p:txBody>
      </p:sp>
    </p:spTree>
    <p:extLst>
      <p:ext uri="{BB962C8B-B14F-4D97-AF65-F5344CB8AC3E}">
        <p14:creationId xmlns:p14="http://schemas.microsoft.com/office/powerpoint/2010/main" val="111012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  <p:bldP spid="16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DE8FA70-FFA4-3E42-8228-617CEAF32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13" y="0"/>
            <a:ext cx="9144000" cy="244755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74CB968-CCAB-ED4C-B9D6-A9B6C6831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3" y="2447555"/>
            <a:ext cx="7086600" cy="3164127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627188D8-F1F9-BB44-8BCA-3774C13AAE34}"/>
              </a:ext>
            </a:extLst>
          </p:cNvPr>
          <p:cNvSpPr txBox="1"/>
          <p:nvPr/>
        </p:nvSpPr>
        <p:spPr>
          <a:xfrm>
            <a:off x="304800" y="579120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②</a:t>
            </a:r>
            <a:endParaRPr kumimoji="1"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A144E5A-B361-A14A-93D0-CA9267B70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5821523"/>
            <a:ext cx="1828800" cy="73775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E17015A-9AFF-094C-AFFD-CB7A3904D8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0" y="5827880"/>
            <a:ext cx="2324100" cy="725040"/>
          </a:xfrm>
          <a:prstGeom prst="rect">
            <a:avLst/>
          </a:prstGeom>
        </p:spPr>
      </p:pic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244DA4CF-7789-384A-BB84-9861030E907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55022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2EAF1B-E776-5542-B266-079382882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CN" altLang="en-US">
                <a:ea typeface="宋体" panose="02010600030101010101" pitchFamily="2" charset="-122"/>
              </a:rPr>
              <a:t>实际三极管的结构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D89ADD-FFF4-EE45-B228-1B75A9527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4648200"/>
            <a:ext cx="8763000" cy="1447800"/>
          </a:xfrm>
        </p:spPr>
        <p:txBody>
          <a:bodyPr/>
          <a:lstStyle/>
          <a:p>
            <a:pPr>
              <a:defRPr/>
            </a:pPr>
            <a:r>
              <a:rPr lang="en-US" altLang="zh-CN" sz="2000" dirty="0">
                <a:ea typeface="宋体" panose="02010600030101010101" pitchFamily="2" charset="-122"/>
              </a:rPr>
              <a:t>BC </a:t>
            </a:r>
            <a:r>
              <a:rPr lang="zh-CN" altLang="en-US" sz="2000" dirty="0">
                <a:ea typeface="宋体" panose="02010600030101010101" pitchFamily="2" charset="-122"/>
              </a:rPr>
              <a:t>结面积远远大于 </a:t>
            </a:r>
            <a:r>
              <a:rPr lang="en-US" altLang="zh-CN" sz="2000" dirty="0">
                <a:ea typeface="宋体" panose="02010600030101010101" pitchFamily="2" charset="-122"/>
              </a:rPr>
              <a:t>BE </a:t>
            </a:r>
            <a:r>
              <a:rPr lang="zh-CN" altLang="en-US" sz="2000" dirty="0">
                <a:ea typeface="宋体" panose="02010600030101010101" pitchFamily="2" charset="-122"/>
              </a:rPr>
              <a:t>结面积 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 BC 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的 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sz="2000" baseline="-25000" dirty="0">
                <a:ea typeface="宋体" panose="02010600030101010101" pitchFamily="2" charset="-122"/>
                <a:sym typeface="Wingdings" pitchFamily="2" charset="2"/>
              </a:rPr>
              <a:t>S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 &gt;&gt; BE 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的 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sz="2000" baseline="-25000" dirty="0">
                <a:ea typeface="宋体" panose="02010600030101010101" pitchFamily="2" charset="-122"/>
                <a:sym typeface="Wingdings" pitchFamily="2" charset="2"/>
              </a:rPr>
              <a:t>S</a:t>
            </a:r>
          </a:p>
          <a:p>
            <a:pPr>
              <a:defRPr/>
            </a:pP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结构非对称，与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MOSFET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比较</a:t>
            </a:r>
            <a:endParaRPr lang="en-US" altLang="zh-CN" sz="2000" dirty="0">
              <a:ea typeface="宋体" panose="02010600030101010101" pitchFamily="2" charset="-122"/>
              <a:sym typeface="Wingdings" pitchFamily="2" charset="2"/>
            </a:endParaRPr>
          </a:p>
          <a:p>
            <a:pPr>
              <a:defRPr/>
            </a:pP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从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E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发射出的电子，经过极薄的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B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区，被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C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所收集</a:t>
            </a:r>
            <a:endParaRPr lang="zh-CN" altLang="en-US" sz="2000" dirty="0">
              <a:ea typeface="宋体" panose="02010600030101010101" pitchFamily="2" charset="-122"/>
            </a:endParaRPr>
          </a:p>
        </p:txBody>
      </p:sp>
      <p:sp>
        <p:nvSpPr>
          <p:cNvPr id="55299" name="页脚占位符 3">
            <a:extLst>
              <a:ext uri="{FF2B5EF4-FFF2-40B4-BE49-F238E27FC236}">
                <a16:creationId xmlns:a16="http://schemas.microsoft.com/office/drawing/2014/main" id="{1E5F221C-84A4-5547-9C47-A876138CB2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55300" name="图片 4">
            <a:extLst>
              <a:ext uri="{FF2B5EF4-FFF2-40B4-BE49-F238E27FC236}">
                <a16:creationId xmlns:a16="http://schemas.microsoft.com/office/drawing/2014/main" id="{1C33A9DC-78F1-AB43-9791-1D9CA459CB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150" y="2057400"/>
            <a:ext cx="63373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714831DC-AF9D-DB44-B891-2CAE2908060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509879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7">
            <a:extLst>
              <a:ext uri="{FF2B5EF4-FFF2-40B4-BE49-F238E27FC236}">
                <a16:creationId xmlns:a16="http://schemas.microsoft.com/office/drawing/2014/main" id="{25C0CC55-6DC7-0E41-A73C-889FEAD0B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04900"/>
            <a:ext cx="86868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9" name="Rectangle 2">
            <a:extLst>
              <a:ext uri="{FF2B5EF4-FFF2-40B4-BE49-F238E27FC236}">
                <a16:creationId xmlns:a16="http://schemas.microsoft.com/office/drawing/2014/main" id="{00227875-BBB8-7D42-9051-4AEC3F6CB9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4953000" cy="12954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dirty="0">
                <a:ea typeface="宋体" panose="02010600030101010101" pitchFamily="2" charset="-122"/>
              </a:rPr>
              <a:t>若要保证三极管工作于放大区，负载电阻 </a:t>
            </a:r>
            <a:r>
              <a:rPr lang="en-US" altLang="zh-CN" dirty="0">
                <a:ea typeface="宋体" panose="02010600030101010101" pitchFamily="2" charset="-12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</a:rPr>
              <a:t>L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最大可为多少？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31750" name="Rectangle 3">
            <a:extLst>
              <a:ext uri="{FF2B5EF4-FFF2-40B4-BE49-F238E27FC236}">
                <a16:creationId xmlns:a16="http://schemas.microsoft.com/office/drawing/2014/main" id="{495D9899-2CA5-9D44-BFE6-AB87E05253A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648200"/>
            <a:ext cx="8001000" cy="13525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zh-CN" dirty="0">
                <a:ea typeface="宋体" panose="02010600030101010101" pitchFamily="2" charset="-12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</a:rPr>
              <a:t>L </a:t>
            </a:r>
            <a:r>
              <a:rPr lang="zh-CN" altLang="en-US" dirty="0">
                <a:ea typeface="宋体" panose="02010600030101010101" pitchFamily="2" charset="-122"/>
              </a:rPr>
              <a:t>增加</a:t>
            </a:r>
            <a:r>
              <a:rPr lang="en-US" altLang="zh-CN" dirty="0">
                <a:ea typeface="宋体" panose="02010600030101010101" pitchFamily="2" charset="-122"/>
              </a:rPr>
              <a:t>, </a:t>
            </a:r>
            <a:r>
              <a:rPr lang="zh-CN" altLang="en-US" dirty="0">
                <a:ea typeface="宋体" panose="02010600030101010101" pitchFamily="2" charset="-122"/>
              </a:rPr>
              <a:t>导致 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x</a:t>
            </a:r>
            <a:r>
              <a:rPr lang="en-US" altLang="zh-CN" baseline="-25000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下降，若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x</a:t>
            </a:r>
            <a:r>
              <a:rPr lang="zh-CN" altLang="en-US" dirty="0">
                <a:ea typeface="宋体" panose="02010600030101010101" pitchFamily="2" charset="-122"/>
              </a:rPr>
              <a:t>下降到小于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一定程度</a:t>
            </a:r>
            <a:r>
              <a:rPr lang="zh-CN" altLang="en-US" dirty="0">
                <a:ea typeface="宋体" panose="02010600030101010101" pitchFamily="2" charset="-122"/>
              </a:rPr>
              <a:t>，则 </a:t>
            </a:r>
            <a:r>
              <a:rPr lang="en-US" altLang="zh-CN" dirty="0">
                <a:ea typeface="宋体" panose="02010600030101010101" pitchFamily="2" charset="-122"/>
              </a:rPr>
              <a:t>BC </a:t>
            </a:r>
            <a:r>
              <a:rPr lang="en-US" altLang="zh-CN" dirty="0" err="1">
                <a:ea typeface="宋体" panose="02010600030101010101" pitchFamily="2" charset="-122"/>
              </a:rPr>
              <a:t>pn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结反偏的条件不成立，放大器将不再工作于放大区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zh-CN" altLang="en-US" dirty="0">
                <a:ea typeface="宋体" panose="02010600030101010101" pitchFamily="2" charset="-122"/>
              </a:rPr>
              <a:t>因此，</a:t>
            </a:r>
            <a:r>
              <a:rPr lang="en-US" altLang="zh-CN" dirty="0">
                <a:ea typeface="宋体" panose="02010600030101010101" pitchFamily="2" charset="-12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</a:rPr>
              <a:t>L</a:t>
            </a:r>
            <a:r>
              <a:rPr lang="zh-CN" altLang="en-US" dirty="0">
                <a:ea typeface="宋体" panose="02010600030101010101" pitchFamily="2" charset="-122"/>
              </a:rPr>
              <a:t>不能无限制地增加，其存在一个最大的可允许的值，</a:t>
            </a:r>
            <a:r>
              <a:rPr lang="zh-CN" altLang="en-US" dirty="0">
                <a:solidFill>
                  <a:srgbClr val="00B0F0"/>
                </a:solidFill>
                <a:ea typeface="宋体" panose="02010600030101010101" pitchFamily="2" charset="-122"/>
              </a:rPr>
              <a:t>以确保三极管始终工作在放大区</a:t>
            </a:r>
            <a:endParaRPr lang="en-US" altLang="zh-CN" dirty="0">
              <a:solidFill>
                <a:srgbClr val="00B0F0"/>
              </a:solidFill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4957301-B664-6D40-8A4F-189F6A5E7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4672" y="3438939"/>
            <a:ext cx="374650" cy="374650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A3E74C74-B8D3-114D-86F2-843B42854A2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45BAF4-2262-5F45-BB1A-618BBC4AA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D06E771-4B4D-E94F-9275-E26820D20A75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0EF6B40-83B2-A84A-A2E7-E5C4C2383C6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7A702AC-E8A1-1048-9844-3F2F59F1D3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  <a:p>
            <a:pPr>
              <a:defRPr/>
            </a:pPr>
            <a:r>
              <a:rPr lang="en-US" altLang="zh-CN" dirty="0"/>
              <a:t>Oxford University Publishing</a:t>
            </a:r>
          </a:p>
          <a:p>
            <a:pPr>
              <a:defRPr/>
            </a:pPr>
            <a:r>
              <a:rPr lang="en-US" altLang="zh-CN" dirty="0"/>
              <a:t>Microelectronic Circuits by Adel S. </a:t>
            </a:r>
            <a:r>
              <a:rPr lang="en-US" altLang="zh-CN" dirty="0" err="1"/>
              <a:t>Sedra</a:t>
            </a:r>
            <a:r>
              <a:rPr lang="en-US" altLang="zh-CN" dirty="0"/>
              <a:t> and Kenneth C. Smith (0195323033)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0110362-CD16-4C42-BF5B-E72E5D868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8345"/>
            <a:ext cx="9144000" cy="5781310"/>
          </a:xfrm>
          <a:prstGeom prst="rect">
            <a:avLst/>
          </a:prstGeom>
        </p:spPr>
      </p:pic>
      <p:sp>
        <p:nvSpPr>
          <p:cNvPr id="7" name="椭圆 6">
            <a:extLst>
              <a:ext uri="{FF2B5EF4-FFF2-40B4-BE49-F238E27FC236}">
                <a16:creationId xmlns:a16="http://schemas.microsoft.com/office/drawing/2014/main" id="{E42971B9-92E4-EA43-8621-E849F09B3002}"/>
              </a:ext>
            </a:extLst>
          </p:cNvPr>
          <p:cNvSpPr/>
          <p:nvPr/>
        </p:nvSpPr>
        <p:spPr bwMode="auto">
          <a:xfrm>
            <a:off x="838200" y="4419600"/>
            <a:ext cx="1219200" cy="609600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8DD4CBE-04D4-5944-B8D5-19E07EF1C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308138"/>
            <a:ext cx="1860550" cy="144821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1B0CFFBB-6DC0-6943-8B11-2232154A5178}"/>
              </a:ext>
            </a:extLst>
          </p:cNvPr>
          <p:cNvSpPr txBox="1"/>
          <p:nvPr/>
        </p:nvSpPr>
        <p:spPr>
          <a:xfrm>
            <a:off x="6656825" y="1951966"/>
            <a:ext cx="2228758" cy="132343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sz="2000" dirty="0"/>
              <a:t>三极管工作于放大区的条件：</a:t>
            </a:r>
            <a:endParaRPr kumimoji="1" lang="en-US" altLang="zh-CN" sz="2000" dirty="0"/>
          </a:p>
          <a:p>
            <a:r>
              <a:rPr kumimoji="1" lang="en-US" altLang="zh-CN" sz="2000" dirty="0"/>
              <a:t>V</a:t>
            </a:r>
            <a:r>
              <a:rPr kumimoji="1" lang="en-US" altLang="zh-CN" sz="2000" baseline="-25000" dirty="0"/>
              <a:t>C</a:t>
            </a:r>
            <a:r>
              <a:rPr kumimoji="1" lang="zh-CN" altLang="en-US" sz="2000" dirty="0"/>
              <a:t>最低不得低于</a:t>
            </a:r>
            <a:r>
              <a:rPr kumimoji="1" lang="en-US" altLang="zh-CN" sz="2000" dirty="0"/>
              <a:t>V</a:t>
            </a:r>
            <a:r>
              <a:rPr kumimoji="1" lang="en-US" altLang="zh-CN" sz="2000" baseline="-25000" dirty="0"/>
              <a:t>B</a:t>
            </a:r>
            <a:r>
              <a:rPr kumimoji="1" lang="en-US" altLang="zh-CN" sz="2000" dirty="0"/>
              <a:t>-0.4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V</a:t>
            </a:r>
            <a:endParaRPr kumimoji="1" lang="zh-CN" altLang="en-US" sz="20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C955F72-E4F4-B845-8985-D1BFA6AFD99C}"/>
              </a:ext>
            </a:extLst>
          </p:cNvPr>
          <p:cNvSpPr txBox="1"/>
          <p:nvPr/>
        </p:nvSpPr>
        <p:spPr>
          <a:xfrm>
            <a:off x="6656825" y="3581400"/>
            <a:ext cx="2160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Q</a:t>
            </a:r>
            <a:r>
              <a:rPr kumimoji="1" lang="zh-CN" altLang="en-US" dirty="0"/>
              <a:t>：</a:t>
            </a:r>
            <a:r>
              <a:rPr kumimoji="1" lang="en-US" altLang="zh-CN" dirty="0"/>
              <a:t>How</a:t>
            </a:r>
            <a:r>
              <a:rPr kumimoji="1" lang="zh-CN" altLang="en-US" dirty="0"/>
              <a:t> </a:t>
            </a:r>
            <a:r>
              <a:rPr kumimoji="1" lang="en-US" altLang="zh-CN" dirty="0"/>
              <a:t>about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nmos</a:t>
            </a:r>
            <a:r>
              <a:rPr kumimoji="1" lang="zh-CN" altLang="en-US" dirty="0"/>
              <a:t>？</a:t>
            </a: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8ADEE642-CEC7-5B4E-BF97-6FCE1C74472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A4F8206-128F-CE61-B5D1-ACFC9A39ECEE}"/>
              </a:ext>
            </a:extLst>
          </p:cNvPr>
          <p:cNvSpPr txBox="1"/>
          <p:nvPr/>
        </p:nvSpPr>
        <p:spPr>
          <a:xfrm>
            <a:off x="6670605" y="4024057"/>
            <a:ext cx="25498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</a:t>
            </a:r>
            <a:r>
              <a:rPr kumimoji="1" lang="zh-CN" altLang="en-US" dirty="0"/>
              <a:t>：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D</a:t>
            </a:r>
            <a:r>
              <a:rPr kumimoji="1" lang="zh-CN" altLang="en-US" baseline="-25000" dirty="0"/>
              <a:t> </a:t>
            </a:r>
            <a:r>
              <a:rPr kumimoji="1" lang="zh-CN" altLang="en-US" dirty="0"/>
              <a:t>最低不得低于 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G</a:t>
            </a:r>
            <a:r>
              <a:rPr kumimoji="1" lang="en-US" altLang="zh-CN" dirty="0"/>
              <a:t>-V</a:t>
            </a:r>
            <a:r>
              <a:rPr kumimoji="1" lang="en-US" altLang="zh-CN" baseline="-25000" dirty="0"/>
              <a:t>TH</a:t>
            </a:r>
            <a:endParaRPr kumimoji="1" lang="zh-CN" alt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5935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8D3166-61D1-7942-A443-8E9A323A8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三极管工作于饱和区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8658E89-BC2B-D34D-8BC4-1540C37CB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50" y="0"/>
            <a:ext cx="4705350" cy="2012984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12B7F62A-FEBF-B544-919F-C20ADB508F44}"/>
              </a:ext>
            </a:extLst>
          </p:cNvPr>
          <p:cNvSpPr/>
          <p:nvPr/>
        </p:nvSpPr>
        <p:spPr bwMode="auto">
          <a:xfrm>
            <a:off x="4648200" y="1600200"/>
            <a:ext cx="4038600" cy="2286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20CB064-69E5-3344-9A94-DD2FFE2CB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73637"/>
            <a:ext cx="9144000" cy="231072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BC932C2-2F4F-1B40-B626-11353E937852}"/>
              </a:ext>
            </a:extLst>
          </p:cNvPr>
          <p:cNvSpPr txBox="1"/>
          <p:nvPr/>
        </p:nvSpPr>
        <p:spPr>
          <a:xfrm>
            <a:off x="367664" y="4584363"/>
            <a:ext cx="655500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①BC</a:t>
            </a:r>
            <a:r>
              <a:rPr kumimoji="1" lang="zh-CN" altLang="en-US" sz="2000" dirty="0"/>
              <a:t>结正偏，用二极管</a:t>
            </a:r>
            <a:r>
              <a:rPr kumimoji="1" lang="en-US" altLang="zh-CN" sz="2000" dirty="0"/>
              <a:t>D</a:t>
            </a:r>
            <a:r>
              <a:rPr kumimoji="1" lang="en-US" altLang="zh-CN" sz="2000" baseline="-25000" dirty="0"/>
              <a:t>C</a:t>
            </a:r>
            <a:r>
              <a:rPr kumimoji="1" lang="zh-CN" altLang="en-US" sz="2000" dirty="0"/>
              <a:t>表征</a:t>
            </a:r>
            <a:endParaRPr kumimoji="1" lang="en-US" altLang="zh-CN" sz="2000" dirty="0"/>
          </a:p>
          <a:p>
            <a:r>
              <a:rPr kumimoji="1" lang="en-US" altLang="zh-CN" sz="2000" dirty="0"/>
              <a:t>②</a:t>
            </a:r>
            <a:r>
              <a:rPr kumimoji="1" lang="en-US" altLang="zh-CN" sz="2000" dirty="0" err="1"/>
              <a:t>i</a:t>
            </a:r>
            <a:r>
              <a:rPr kumimoji="1" lang="en-US" altLang="zh-CN" sz="2000" baseline="-25000" dirty="0" err="1"/>
              <a:t>C</a:t>
            </a:r>
            <a:r>
              <a:rPr kumimoji="1" lang="zh-CN" altLang="en-US" sz="2000" dirty="0"/>
              <a:t>减小，基于</a:t>
            </a:r>
            <a:r>
              <a:rPr kumimoji="1" lang="en-US" altLang="zh-CN" sz="2000" dirty="0"/>
              <a:t>A</a:t>
            </a:r>
            <a:r>
              <a:rPr kumimoji="1" lang="zh-CN" altLang="en-US" sz="2000" dirty="0"/>
              <a:t>点</a:t>
            </a:r>
            <a:r>
              <a:rPr kumimoji="1" lang="en-US" altLang="zh-CN" sz="2000" dirty="0"/>
              <a:t>KCL</a:t>
            </a:r>
          </a:p>
          <a:p>
            <a:r>
              <a:rPr kumimoji="1" lang="en-US" altLang="zh-CN" sz="2000" dirty="0"/>
              <a:t>③</a:t>
            </a:r>
            <a:r>
              <a:rPr kumimoji="1" lang="en-US" altLang="zh-CN" sz="2000" dirty="0" err="1"/>
              <a:t>i</a:t>
            </a:r>
            <a:r>
              <a:rPr kumimoji="1" lang="en-US" altLang="zh-CN" sz="2000" baseline="-25000" dirty="0" err="1"/>
              <a:t>B</a:t>
            </a:r>
            <a:r>
              <a:rPr kumimoji="1" lang="zh-CN" altLang="en-US" sz="2000" dirty="0"/>
              <a:t>增加，基于</a:t>
            </a:r>
            <a:r>
              <a:rPr kumimoji="1" lang="en-US" altLang="zh-CN" sz="2000" dirty="0"/>
              <a:t>B</a:t>
            </a:r>
            <a:r>
              <a:rPr kumimoji="1" lang="zh-CN" altLang="en-US" sz="2000" dirty="0"/>
              <a:t>点</a:t>
            </a:r>
            <a:r>
              <a:rPr kumimoji="1" lang="en-US" altLang="zh-CN" sz="2000" dirty="0"/>
              <a:t>KCL</a:t>
            </a:r>
          </a:p>
          <a:p>
            <a:r>
              <a:rPr kumimoji="1" lang="en-US" altLang="zh-CN" sz="2000" dirty="0"/>
              <a:t>④β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=</a:t>
            </a:r>
            <a:r>
              <a:rPr kumimoji="1" lang="zh-CN" altLang="en-US" sz="2000" dirty="0"/>
              <a:t> </a:t>
            </a:r>
            <a:r>
              <a:rPr kumimoji="1" lang="en-US" altLang="zh-CN" sz="2000" dirty="0" err="1"/>
              <a:t>i</a:t>
            </a:r>
            <a:r>
              <a:rPr kumimoji="1" lang="en-US" altLang="zh-CN" sz="2000" baseline="-25000" dirty="0" err="1"/>
              <a:t>C</a:t>
            </a:r>
            <a:r>
              <a:rPr kumimoji="1" lang="en-US" altLang="zh-CN" sz="2000" dirty="0"/>
              <a:t>/</a:t>
            </a:r>
            <a:r>
              <a:rPr kumimoji="1" lang="en-US" altLang="zh-CN" sz="2000" dirty="0" err="1"/>
              <a:t>i</a:t>
            </a:r>
            <a:r>
              <a:rPr kumimoji="1" lang="en-US" altLang="zh-CN" sz="2000" baseline="-25000" dirty="0" err="1"/>
              <a:t>B</a:t>
            </a:r>
            <a:r>
              <a:rPr kumimoji="1" lang="zh-CN" altLang="en-US" sz="2000" dirty="0"/>
              <a:t>减小，可通过控制</a:t>
            </a:r>
            <a:r>
              <a:rPr kumimoji="1" lang="en-US" altLang="zh-CN" sz="2000" dirty="0"/>
              <a:t>V</a:t>
            </a:r>
            <a:r>
              <a:rPr kumimoji="1" lang="en-US" altLang="zh-CN" sz="2000" baseline="-25000" dirty="0"/>
              <a:t>BC</a:t>
            </a:r>
            <a:r>
              <a:rPr kumimoji="1" lang="zh-CN" altLang="en-US" sz="2000" dirty="0"/>
              <a:t>，来控制</a:t>
            </a:r>
            <a:r>
              <a:rPr kumimoji="1" lang="en-US" altLang="zh-CN" sz="2000" dirty="0"/>
              <a:t>β</a:t>
            </a:r>
            <a:r>
              <a:rPr kumimoji="1" lang="zh-CN" altLang="en-US" sz="2000" dirty="0"/>
              <a:t>的值</a:t>
            </a:r>
            <a:endParaRPr kumimoji="1" lang="en-US" altLang="zh-CN" sz="2000" dirty="0"/>
          </a:p>
          <a:p>
            <a:r>
              <a:rPr kumimoji="1" lang="en-US" altLang="zh-CN" sz="2000" dirty="0"/>
              <a:t>⑤</a:t>
            </a:r>
            <a:r>
              <a:rPr kumimoji="1" lang="zh-CN" altLang="en-US" sz="2000" dirty="0"/>
              <a:t>判断三极管工作于饱和区的方法：</a:t>
            </a:r>
            <a:endParaRPr kumimoji="1" lang="en-US" altLang="zh-CN" sz="2000" dirty="0"/>
          </a:p>
          <a:p>
            <a:r>
              <a:rPr kumimoji="1" lang="en-US" altLang="zh-CN" sz="2000" dirty="0"/>
              <a:t>	</a:t>
            </a:r>
            <a:r>
              <a:rPr kumimoji="1" lang="en-US" altLang="zh-CN" sz="2000" b="1" dirty="0">
                <a:solidFill>
                  <a:srgbClr val="0432FF"/>
                </a:solidFill>
              </a:rPr>
              <a:t>-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 </a:t>
            </a:r>
            <a:r>
              <a:rPr kumimoji="1" lang="en-US" altLang="zh-CN" sz="2000" b="1" dirty="0">
                <a:solidFill>
                  <a:srgbClr val="0432FF"/>
                </a:solidFill>
              </a:rPr>
              <a:t>V</a:t>
            </a:r>
            <a:r>
              <a:rPr kumimoji="1" lang="en-US" altLang="zh-CN" sz="2000" b="1" baseline="-25000" dirty="0">
                <a:solidFill>
                  <a:srgbClr val="0432FF"/>
                </a:solidFill>
              </a:rPr>
              <a:t>C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比</a:t>
            </a:r>
            <a:r>
              <a:rPr kumimoji="1" lang="en-US" altLang="zh-CN" sz="2000" b="1" dirty="0">
                <a:solidFill>
                  <a:srgbClr val="0432FF"/>
                </a:solidFill>
              </a:rPr>
              <a:t>V</a:t>
            </a:r>
            <a:r>
              <a:rPr kumimoji="1" lang="en-US" altLang="zh-CN" sz="2000" b="1" baseline="-25000" dirty="0">
                <a:solidFill>
                  <a:srgbClr val="0432FF"/>
                </a:solidFill>
              </a:rPr>
              <a:t>B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低，且相差不小于</a:t>
            </a:r>
            <a:r>
              <a:rPr kumimoji="1" lang="en-US" altLang="zh-CN" sz="2000" b="1" dirty="0">
                <a:solidFill>
                  <a:srgbClr val="0432FF"/>
                </a:solidFill>
              </a:rPr>
              <a:t>0.4V</a:t>
            </a:r>
          </a:p>
          <a:p>
            <a:r>
              <a:rPr kumimoji="1" lang="en-US" altLang="zh-CN" sz="2000" b="1" dirty="0">
                <a:solidFill>
                  <a:srgbClr val="0432FF"/>
                </a:solidFill>
              </a:rPr>
              <a:t>	-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 </a:t>
            </a:r>
            <a:r>
              <a:rPr kumimoji="1" lang="en-US" altLang="zh-CN" sz="2000" b="1" dirty="0" err="1">
                <a:solidFill>
                  <a:srgbClr val="0432FF"/>
                </a:solidFill>
              </a:rPr>
              <a:t>i</a:t>
            </a:r>
            <a:r>
              <a:rPr kumimoji="1" lang="en-US" altLang="zh-CN" sz="2000" b="1" baseline="-25000" dirty="0" err="1">
                <a:solidFill>
                  <a:srgbClr val="0432FF"/>
                </a:solidFill>
              </a:rPr>
              <a:t>C</a:t>
            </a:r>
            <a:r>
              <a:rPr kumimoji="1" lang="en-US" altLang="zh-CN" sz="2000" b="1" dirty="0">
                <a:solidFill>
                  <a:srgbClr val="0432FF"/>
                </a:solidFill>
              </a:rPr>
              <a:t>/</a:t>
            </a:r>
            <a:r>
              <a:rPr kumimoji="1" lang="en-US" altLang="zh-CN" sz="2000" b="1" dirty="0" err="1">
                <a:solidFill>
                  <a:srgbClr val="0432FF"/>
                </a:solidFill>
              </a:rPr>
              <a:t>i</a:t>
            </a:r>
            <a:r>
              <a:rPr kumimoji="1" lang="en-US" altLang="zh-CN" sz="2000" b="1" baseline="-25000" dirty="0" err="1">
                <a:solidFill>
                  <a:srgbClr val="0432FF"/>
                </a:solidFill>
              </a:rPr>
              <a:t>B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 比管子标称的（工作于放大区时的）</a:t>
            </a:r>
            <a:r>
              <a:rPr kumimoji="1" lang="en-US" altLang="zh-CN" sz="2000" b="1" dirty="0">
                <a:solidFill>
                  <a:srgbClr val="0432FF"/>
                </a:solidFill>
              </a:rPr>
              <a:t>β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要小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674C2E6-A6CA-0D4A-9390-98AD2F9E5A4E}"/>
              </a:ext>
            </a:extLst>
          </p:cNvPr>
          <p:cNvSpPr/>
          <p:nvPr/>
        </p:nvSpPr>
        <p:spPr>
          <a:xfrm>
            <a:off x="1524000" y="2743200"/>
            <a:ext cx="4571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endParaRPr lang="zh-CN" altLang="en-US" dirty="0">
              <a:solidFill>
                <a:srgbClr val="0432FF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DA1FFFA-EA4B-864C-9565-E8E67181C087}"/>
              </a:ext>
            </a:extLst>
          </p:cNvPr>
          <p:cNvSpPr txBox="1"/>
          <p:nvPr/>
        </p:nvSpPr>
        <p:spPr>
          <a:xfrm>
            <a:off x="2895600" y="2743200"/>
            <a:ext cx="3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432FF"/>
                </a:solidFill>
              </a:rPr>
              <a:t>A</a:t>
            </a:r>
            <a:endParaRPr kumimoji="1" lang="zh-CN" altLang="en-US" b="1" dirty="0">
              <a:solidFill>
                <a:srgbClr val="0432FF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BC375F9-5BEC-4C44-B140-FBAC918BE1C1}"/>
              </a:ext>
            </a:extLst>
          </p:cNvPr>
          <p:cNvSpPr txBox="1"/>
          <p:nvPr/>
        </p:nvSpPr>
        <p:spPr>
          <a:xfrm>
            <a:off x="990600" y="2743200"/>
            <a:ext cx="300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432FF"/>
                </a:solidFill>
              </a:rPr>
              <a:t>B</a:t>
            </a:r>
            <a:endParaRPr kumimoji="1" lang="zh-CN" altLang="en-US" b="1" dirty="0">
              <a:solidFill>
                <a:srgbClr val="0432FF"/>
              </a:solidFill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868405B-9685-C64D-B1F1-60820DAFC9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5105400"/>
            <a:ext cx="2413000" cy="801398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A96CB22-0309-D04D-BA80-D4A37FEAB2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6074664"/>
            <a:ext cx="1642658" cy="353171"/>
          </a:xfrm>
          <a:prstGeom prst="rect">
            <a:avLst/>
          </a:prstGeom>
        </p:spPr>
      </p:pic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6127BD5A-326A-7541-A886-4CF837C830F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44371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>
            <a:extLst>
              <a:ext uri="{FF2B5EF4-FFF2-40B4-BE49-F238E27FC236}">
                <a16:creationId xmlns:a16="http://schemas.microsoft.com/office/drawing/2014/main" id="{18191CFA-E540-A047-8513-5F9B35F563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panose="02010600030101010101" pitchFamily="2" charset="-122"/>
              </a:rPr>
              <a:t>Introduction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34B84CFB-B364-C34A-9EAC-EABFC511A5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b="1" dirty="0">
                <a:ea typeface="宋体" panose="02010600030101010101" pitchFamily="2" charset="-122"/>
              </a:rPr>
              <a:t>IN THIS CHAPTER YOU WILL LEARN</a:t>
            </a:r>
          </a:p>
          <a:p>
            <a:pPr lvl="1" eaLnBrk="1" hangingPunct="1">
              <a:defRPr/>
            </a:pPr>
            <a:r>
              <a:rPr lang="en-US" altLang="zh-CN" dirty="0">
                <a:ea typeface="宋体" panose="02010600030101010101" pitchFamily="2" charset="-122"/>
              </a:rPr>
              <a:t>The 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physical structure</a:t>
            </a:r>
            <a:r>
              <a:rPr lang="en-US" altLang="zh-CN" dirty="0">
                <a:ea typeface="宋体" panose="02010600030101010101" pitchFamily="2" charset="-122"/>
              </a:rPr>
              <a:t> of the bipolar transistor and how it works. </a:t>
            </a:r>
            <a:r>
              <a:rPr lang="zh-CN" altLang="en-US" dirty="0">
                <a:ea typeface="宋体" panose="02010600030101010101" pitchFamily="2" charset="-122"/>
              </a:rPr>
              <a:t>三极管的物理结构</a:t>
            </a:r>
            <a:endParaRPr lang="en-US" altLang="zh-CN" dirty="0">
              <a:ea typeface="宋体" panose="02010600030101010101" pitchFamily="2" charset="-122"/>
            </a:endParaRPr>
          </a:p>
          <a:p>
            <a:pPr lvl="1" eaLnBrk="1" hangingPunct="1">
              <a:defRPr/>
            </a:pPr>
            <a:r>
              <a:rPr lang="en-US" altLang="zh-CN" dirty="0">
                <a:ea typeface="宋体" panose="02010600030101010101" pitchFamily="2" charset="-122"/>
              </a:rPr>
              <a:t>How the voltage between two terminals of the transistor 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controls the current that flows through the third terminal</a:t>
            </a:r>
            <a:r>
              <a:rPr lang="en-US" altLang="zh-CN" dirty="0">
                <a:ea typeface="宋体" panose="02010600030101010101" pitchFamily="2" charset="-122"/>
              </a:rPr>
              <a:t>, and the equations that describe these current-voltage relationships.</a:t>
            </a:r>
            <a:r>
              <a:rPr lang="zh-CN" altLang="en-US" dirty="0">
                <a:ea typeface="宋体" panose="02010600030101010101" pitchFamily="2" charset="-122"/>
              </a:rPr>
              <a:t> 三极管的“电压电流约束关系”</a:t>
            </a:r>
            <a:endParaRPr lang="en-US" altLang="zh-CN" dirty="0">
              <a:ea typeface="宋体" panose="02010600030101010101" pitchFamily="2" charset="-122"/>
            </a:endParaRPr>
          </a:p>
          <a:p>
            <a:pPr lvl="1" eaLnBrk="1" hangingPunct="1">
              <a:defRPr/>
            </a:pPr>
            <a:r>
              <a:rPr lang="en-US" altLang="zh-CN" dirty="0">
                <a:ea typeface="宋体" panose="02010600030101010101" pitchFamily="2" charset="-122"/>
              </a:rPr>
              <a:t>How to 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analyze and design circuits</a:t>
            </a:r>
            <a:r>
              <a:rPr lang="en-US" altLang="zh-CN" dirty="0">
                <a:ea typeface="宋体" panose="02010600030101010101" pitchFamily="2" charset="-122"/>
              </a:rPr>
              <a:t> that contain bipolar transistors, resistors, and dc sources.</a:t>
            </a:r>
            <a:r>
              <a:rPr lang="zh-CN" altLang="en-US" dirty="0">
                <a:ea typeface="宋体" panose="02010600030101010101" pitchFamily="2" charset="-122"/>
              </a:rPr>
              <a:t> 三极管电路</a:t>
            </a:r>
            <a:r>
              <a:rPr lang="en-US" altLang="zh-CN" dirty="0">
                <a:ea typeface="宋体" panose="02010600030101010101" pitchFamily="2" charset="-122"/>
              </a:rPr>
              <a:t>DC</a:t>
            </a:r>
            <a:r>
              <a:rPr lang="zh-CN" altLang="en-US" dirty="0">
                <a:ea typeface="宋体" panose="02010600030101010101" pitchFamily="2" charset="-122"/>
              </a:rPr>
              <a:t>分析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FE4DD440-2642-3445-8466-9D04D777524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C5A984-C79E-004F-BFCC-2F4F5683E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err="1"/>
              <a:t>pnp</a:t>
            </a:r>
            <a:r>
              <a:rPr kumimoji="1" lang="zh-CN" altLang="en-US" dirty="0"/>
              <a:t>三极管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47BC267-2FD4-B64C-94E2-E0BDBAC15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807" y="1371600"/>
            <a:ext cx="8492789" cy="5029200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C438579C-3124-D545-8DE9-6862DF9BB55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882021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19B7687-66A7-D84B-88AB-8C389F211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4370"/>
            <a:ext cx="9144000" cy="4829260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F16B8591-E969-A648-B51C-15E053B7317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341547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64DF45-F421-C445-BDCB-BF8A697B0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三极管的</a:t>
            </a:r>
            <a:r>
              <a:rPr kumimoji="1" lang="en-US" altLang="zh-CN" dirty="0"/>
              <a:t>I/V</a:t>
            </a:r>
            <a:r>
              <a:rPr kumimoji="1" lang="zh-CN" altLang="en-US" dirty="0"/>
              <a:t>特性</a:t>
            </a:r>
            <a:br>
              <a:rPr kumimoji="1" lang="en-US" altLang="zh-CN" dirty="0"/>
            </a:br>
            <a:r>
              <a:rPr kumimoji="1" lang="zh-CN" altLang="en-US" dirty="0"/>
              <a:t>“电压电流约束关系”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F8CBFD4-0162-934F-BB0D-8E539D290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9296"/>
            <a:ext cx="7467600" cy="5492394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3B0E3F70-A224-B143-B4E0-3A4DCFAF7FF3}"/>
              </a:ext>
            </a:extLst>
          </p:cNvPr>
          <p:cNvSpPr txBox="1"/>
          <p:nvPr/>
        </p:nvSpPr>
        <p:spPr>
          <a:xfrm>
            <a:off x="4800600" y="1447800"/>
            <a:ext cx="387798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惯例：</a:t>
            </a:r>
            <a:endParaRPr kumimoji="1" lang="en-US" altLang="zh-CN" b="1" dirty="0">
              <a:solidFill>
                <a:srgbClr val="0432FF"/>
              </a:solidFill>
            </a:endParaRPr>
          </a:p>
          <a:p>
            <a:r>
              <a:rPr kumimoji="1" lang="zh-CN" altLang="en-US" dirty="0"/>
              <a:t>电流从上往下流（电压上面高、下面低）</a:t>
            </a:r>
            <a:endParaRPr kumimoji="1" lang="en-US" altLang="zh-CN" dirty="0"/>
          </a:p>
          <a:p>
            <a:pPr marL="342900" indent="-342900">
              <a:buAutoNum type="arabicPeriod"/>
            </a:pPr>
            <a:endParaRPr kumimoji="1" lang="en-US" altLang="zh-CN" dirty="0"/>
          </a:p>
          <a:p>
            <a:pPr marL="342900" indent="-342900">
              <a:buAutoNum type="arabicPeriod"/>
            </a:pPr>
            <a:endParaRPr kumimoji="1" lang="en-US" altLang="zh-CN" dirty="0"/>
          </a:p>
          <a:p>
            <a:r>
              <a:rPr kumimoji="1" lang="en-US" altLang="zh-CN" dirty="0" err="1"/>
              <a:t>npn</a:t>
            </a:r>
            <a:r>
              <a:rPr kumimoji="1" lang="zh-CN" altLang="en-US" dirty="0"/>
              <a:t>，</a:t>
            </a:r>
            <a:r>
              <a:rPr kumimoji="1" lang="en-US" altLang="zh-CN" dirty="0"/>
              <a:t>C</a:t>
            </a:r>
            <a:r>
              <a:rPr kumimoji="1" lang="zh-CN" altLang="en-US" dirty="0"/>
              <a:t>在上，</a:t>
            </a:r>
            <a:r>
              <a:rPr kumimoji="1" lang="en-US" altLang="zh-CN" dirty="0"/>
              <a:t>E</a:t>
            </a:r>
            <a:r>
              <a:rPr kumimoji="1" lang="zh-CN" altLang="en-US" dirty="0"/>
              <a:t>在下，对应 </a:t>
            </a:r>
            <a:r>
              <a:rPr kumimoji="1" lang="en-US" altLang="zh-CN" dirty="0" err="1"/>
              <a:t>nmos</a:t>
            </a:r>
            <a:endParaRPr kumimoji="1" lang="en-US" altLang="zh-CN" dirty="0"/>
          </a:p>
          <a:p>
            <a:r>
              <a:rPr kumimoji="1" lang="en-US" altLang="zh-CN" dirty="0" err="1"/>
              <a:t>pnp</a:t>
            </a:r>
            <a:r>
              <a:rPr kumimoji="1" lang="zh-CN" altLang="en-US" dirty="0"/>
              <a:t>，</a:t>
            </a:r>
            <a:r>
              <a:rPr kumimoji="1" lang="en-US" altLang="zh-CN" dirty="0"/>
              <a:t>C</a:t>
            </a:r>
            <a:r>
              <a:rPr kumimoji="1" lang="zh-CN" altLang="en-US" dirty="0"/>
              <a:t>在下，</a:t>
            </a:r>
            <a:r>
              <a:rPr kumimoji="1" lang="en-US" altLang="zh-CN" dirty="0"/>
              <a:t>E</a:t>
            </a:r>
            <a:r>
              <a:rPr kumimoji="1" lang="zh-CN" altLang="en-US" dirty="0"/>
              <a:t>在上，对应 </a:t>
            </a:r>
            <a:r>
              <a:rPr kumimoji="1" lang="en-US" altLang="zh-CN" dirty="0" err="1"/>
              <a:t>pmos</a:t>
            </a:r>
            <a:endParaRPr kumimoji="1" lang="en-US" altLang="zh-CN" dirty="0"/>
          </a:p>
          <a:p>
            <a:pPr marL="342900" indent="-342900">
              <a:buAutoNum type="arabicPeriod"/>
            </a:pPr>
            <a:endParaRPr kumimoji="1" lang="zh-CN" altLang="en-US" dirty="0"/>
          </a:p>
        </p:txBody>
      </p:sp>
      <p:sp>
        <p:nvSpPr>
          <p:cNvPr id="8" name="下箭头 7">
            <a:extLst>
              <a:ext uri="{FF2B5EF4-FFF2-40B4-BE49-F238E27FC236}">
                <a16:creationId xmlns:a16="http://schemas.microsoft.com/office/drawing/2014/main" id="{D06B5193-6421-9543-8D5D-4B846011DBCE}"/>
              </a:ext>
            </a:extLst>
          </p:cNvPr>
          <p:cNvSpPr/>
          <p:nvPr/>
        </p:nvSpPr>
        <p:spPr bwMode="auto">
          <a:xfrm>
            <a:off x="6400800" y="1981200"/>
            <a:ext cx="228600" cy="39391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3529F054-A8EE-7A49-8FD9-CB6CC32361F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001359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BC96E9-6043-2241-9747-BC80BDD93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3886200" cy="1295400"/>
          </a:xfrm>
        </p:spPr>
        <p:txBody>
          <a:bodyPr/>
          <a:lstStyle/>
          <a:p>
            <a:r>
              <a:rPr kumimoji="1" lang="zh-CN" altLang="en-US" dirty="0"/>
              <a:t>三极管工作区域的界限</a:t>
            </a:r>
          </a:p>
        </p:txBody>
      </p:sp>
      <p:sp>
        <p:nvSpPr>
          <p:cNvPr id="9" name="内容占位符 8">
            <a:extLst>
              <a:ext uri="{FF2B5EF4-FFF2-40B4-BE49-F238E27FC236}">
                <a16:creationId xmlns:a16="http://schemas.microsoft.com/office/drawing/2014/main" id="{80DDFEBF-A069-514C-8B21-19C68A24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4419600"/>
            <a:ext cx="8763000" cy="2057400"/>
          </a:xfrm>
        </p:spPr>
        <p:txBody>
          <a:bodyPr/>
          <a:lstStyle/>
          <a:p>
            <a:r>
              <a:rPr kumimoji="1" lang="zh-CN" altLang="en-US" dirty="0"/>
              <a:t>三极管工作于放大区的条件，</a:t>
            </a:r>
            <a:r>
              <a:rPr kumimoji="1" lang="en-US" altLang="zh-CN" dirty="0"/>
              <a:t>BE</a:t>
            </a:r>
            <a:r>
              <a:rPr kumimoji="1" lang="zh-CN" altLang="en-US" dirty="0"/>
              <a:t>结正偏，以及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对于</a:t>
            </a:r>
            <a:r>
              <a:rPr kumimoji="1" lang="en-US" altLang="zh-CN" dirty="0" err="1">
                <a:solidFill>
                  <a:srgbClr val="0432FF"/>
                </a:solidFill>
              </a:rPr>
              <a:t>npn</a:t>
            </a:r>
            <a:r>
              <a:rPr kumimoji="1" lang="zh-CN" altLang="en-US" dirty="0"/>
              <a:t>，</a:t>
            </a:r>
            <a:r>
              <a:rPr kumimoji="1" lang="en-US" altLang="zh-CN" dirty="0">
                <a:solidFill>
                  <a:srgbClr val="0432FF"/>
                </a:solidFill>
              </a:rPr>
              <a:t>C</a:t>
            </a:r>
            <a:r>
              <a:rPr kumimoji="1" lang="zh-CN" altLang="en-US" dirty="0">
                <a:solidFill>
                  <a:srgbClr val="0432FF"/>
                </a:solidFill>
              </a:rPr>
              <a:t>点电压最低不得低于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B</a:t>
            </a:r>
            <a:r>
              <a:rPr kumimoji="1" lang="en-US" altLang="zh-CN" dirty="0">
                <a:solidFill>
                  <a:srgbClr val="0432FF"/>
                </a:solidFill>
              </a:rPr>
              <a:t>-0.4</a:t>
            </a:r>
          </a:p>
          <a:p>
            <a:pPr lvl="1"/>
            <a:r>
              <a:rPr kumimoji="1" lang="zh-CN" altLang="en-US" dirty="0"/>
              <a:t>对于</a:t>
            </a:r>
            <a:r>
              <a:rPr kumimoji="1" lang="en-US" altLang="zh-CN" b="1" dirty="0" err="1">
                <a:solidFill>
                  <a:srgbClr val="00B050"/>
                </a:solidFill>
              </a:rPr>
              <a:t>pnp</a:t>
            </a:r>
            <a:r>
              <a:rPr kumimoji="1" lang="zh-CN" altLang="en-US" dirty="0"/>
              <a:t>，</a:t>
            </a:r>
            <a:r>
              <a:rPr kumimoji="1" lang="en-US" altLang="zh-CN" b="1" dirty="0">
                <a:solidFill>
                  <a:srgbClr val="00B050"/>
                </a:solidFill>
              </a:rPr>
              <a:t>C</a:t>
            </a:r>
            <a:r>
              <a:rPr kumimoji="1" lang="zh-CN" altLang="en-US" b="1" dirty="0">
                <a:solidFill>
                  <a:srgbClr val="00B050"/>
                </a:solidFill>
              </a:rPr>
              <a:t>点电压最高不得高于</a:t>
            </a:r>
            <a:r>
              <a:rPr kumimoji="1" lang="en-US" altLang="zh-CN" b="1" dirty="0">
                <a:solidFill>
                  <a:srgbClr val="00B050"/>
                </a:solidFill>
              </a:rPr>
              <a:t>V</a:t>
            </a:r>
            <a:r>
              <a:rPr kumimoji="1" lang="en-US" altLang="zh-CN" b="1" baseline="-25000" dirty="0">
                <a:solidFill>
                  <a:srgbClr val="00B050"/>
                </a:solidFill>
              </a:rPr>
              <a:t>B</a:t>
            </a:r>
            <a:r>
              <a:rPr kumimoji="1" lang="en-US" altLang="zh-CN" b="1" dirty="0">
                <a:solidFill>
                  <a:srgbClr val="00B050"/>
                </a:solidFill>
              </a:rPr>
              <a:t>+0.4</a:t>
            </a:r>
          </a:p>
          <a:p>
            <a:pPr lvl="1"/>
            <a:endParaRPr kumimoji="1" lang="en-US" altLang="zh-CN" dirty="0"/>
          </a:p>
          <a:p>
            <a:r>
              <a:rPr kumimoji="1" lang="en-US" altLang="zh-CN" dirty="0"/>
              <a:t>How</a:t>
            </a:r>
            <a:r>
              <a:rPr kumimoji="1" lang="zh-CN" altLang="en-US" dirty="0"/>
              <a:t> </a:t>
            </a:r>
            <a:r>
              <a:rPr kumimoji="1" lang="en-US" altLang="zh-CN" dirty="0"/>
              <a:t>about</a:t>
            </a:r>
            <a:r>
              <a:rPr kumimoji="1" lang="zh-CN" altLang="en-US" dirty="0"/>
              <a:t> </a:t>
            </a:r>
            <a:r>
              <a:rPr kumimoji="1" lang="en-US" altLang="zh-CN" dirty="0"/>
              <a:t>MOSFET?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1C0F6EF-EA60-6C4A-9749-D70B836C6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8759"/>
            <a:ext cx="9144000" cy="3200841"/>
          </a:xfrm>
          <a:prstGeom prst="rect">
            <a:avLst/>
          </a:prstGeom>
        </p:spPr>
      </p:pic>
      <p:sp>
        <p:nvSpPr>
          <p:cNvPr id="7" name="椭圆 6">
            <a:extLst>
              <a:ext uri="{FF2B5EF4-FFF2-40B4-BE49-F238E27FC236}">
                <a16:creationId xmlns:a16="http://schemas.microsoft.com/office/drawing/2014/main" id="{D082FD43-E5E1-3E46-ADC9-6444A3C5E20C}"/>
              </a:ext>
            </a:extLst>
          </p:cNvPr>
          <p:cNvSpPr/>
          <p:nvPr/>
        </p:nvSpPr>
        <p:spPr bwMode="auto">
          <a:xfrm>
            <a:off x="2590800" y="1981200"/>
            <a:ext cx="685800" cy="990600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8432F30E-3579-FF48-9BDB-684CBDE71489}"/>
              </a:ext>
            </a:extLst>
          </p:cNvPr>
          <p:cNvSpPr/>
          <p:nvPr/>
        </p:nvSpPr>
        <p:spPr bwMode="auto">
          <a:xfrm>
            <a:off x="7315200" y="1935037"/>
            <a:ext cx="685800" cy="990600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2C80DC99-DCE9-7844-8F12-D0FD3602BA1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876186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Rectangle 3">
            <a:extLst>
              <a:ext uri="{FF2B5EF4-FFF2-40B4-BE49-F238E27FC236}">
                <a16:creationId xmlns:a16="http://schemas.microsoft.com/office/drawing/2014/main" id="{FCEFBD60-54C6-C742-8742-80BCE0ED0B6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473700"/>
            <a:ext cx="7772400" cy="8524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zh-CN" altLang="en-US" dirty="0">
                <a:ea typeface="宋体" panose="02010600030101010101" pitchFamily="2" charset="-122"/>
              </a:rPr>
              <a:t>注意电流方向以及电位高低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65540" name="Picture 9">
            <a:extLst>
              <a:ext uri="{FF2B5EF4-FFF2-40B4-BE49-F238E27FC236}">
                <a16:creationId xmlns:a16="http://schemas.microsoft.com/office/drawing/2014/main" id="{A4354C56-4C05-8E48-90EC-7DD35922B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33475"/>
            <a:ext cx="8610600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C90EEA-1786-734C-ABA3-1AD6B6F854B0}"/>
              </a:ext>
            </a:extLst>
          </p:cNvPr>
          <p:cNvSpPr txBox="1"/>
          <p:nvPr/>
        </p:nvSpPr>
        <p:spPr>
          <a:xfrm>
            <a:off x="6134100" y="1752600"/>
            <a:ext cx="838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➕</a:t>
            </a:r>
            <a:r>
              <a:rPr lang="zh-CN" altLang="en-US" sz="1200" dirty="0"/>
              <a:t> </a:t>
            </a:r>
            <a:r>
              <a:rPr lang="en-US" sz="1200" dirty="0"/>
              <a:t>0.4V</a:t>
            </a:r>
            <a:r>
              <a:rPr lang="zh-CN" altLang="en-US" sz="1200" dirty="0"/>
              <a:t> </a:t>
            </a:r>
            <a:endParaRPr lang="en-US" altLang="zh-CN" sz="1200" dirty="0"/>
          </a:p>
          <a:p>
            <a:r>
              <a:rPr lang="zh-CN" altLang="en-US" sz="1200" dirty="0"/>
              <a:t>              </a:t>
            </a:r>
            <a:r>
              <a:rPr lang="en-US" altLang="zh-CN" sz="1200" dirty="0"/>
              <a:t>➖</a:t>
            </a:r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CDD2E0-C1B6-4E49-89C2-EE46C7F90F99}"/>
              </a:ext>
            </a:extLst>
          </p:cNvPr>
          <p:cNvSpPr txBox="1"/>
          <p:nvPr/>
        </p:nvSpPr>
        <p:spPr>
          <a:xfrm>
            <a:off x="6134100" y="4267200"/>
            <a:ext cx="838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     </a:t>
            </a:r>
            <a:r>
              <a:rPr lang="en-US" sz="1200" dirty="0"/>
              <a:t>0.4V ➕</a:t>
            </a:r>
            <a:r>
              <a:rPr lang="zh-CN" altLang="en-US" sz="1200" dirty="0"/>
              <a:t> </a:t>
            </a:r>
            <a:endParaRPr lang="en-US" altLang="zh-CN" sz="1200" dirty="0"/>
          </a:p>
          <a:p>
            <a:r>
              <a:rPr lang="en-US" altLang="zh-CN" sz="1200" dirty="0"/>
              <a:t>➖</a:t>
            </a:r>
            <a:endParaRPr lang="en-US" sz="12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651BE30-DBDC-8B44-BE80-AA1AD12E217B}"/>
              </a:ext>
            </a:extLst>
          </p:cNvPr>
          <p:cNvCxnSpPr>
            <a:cxnSpLocks/>
          </p:cNvCxnSpPr>
          <p:nvPr/>
        </p:nvCxnSpPr>
        <p:spPr bwMode="auto">
          <a:xfrm flipV="1">
            <a:off x="6324600" y="1983432"/>
            <a:ext cx="0" cy="378768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1F2BDEE-AC70-6B42-9A2E-FF0E4A7B24B0}"/>
              </a:ext>
            </a:extLst>
          </p:cNvPr>
          <p:cNvCxnSpPr>
            <a:cxnSpLocks/>
          </p:cNvCxnSpPr>
          <p:nvPr/>
        </p:nvCxnSpPr>
        <p:spPr bwMode="auto">
          <a:xfrm flipV="1">
            <a:off x="6324600" y="4117032"/>
            <a:ext cx="0" cy="378768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841057BE-CA55-EF45-8797-D897166225C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613060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2264D35-E70E-DE4F-B815-BCF3CC5CA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1500"/>
            <a:ext cx="9144000" cy="4455000"/>
          </a:xfrm>
          <a:prstGeom prst="rect">
            <a:avLst/>
          </a:prstGeom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004D064F-09E2-1B4A-90E0-D83B4171CF1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426819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FFEE14F-1645-F34B-A138-9DC76F570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5684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2FF67BF8-C7D5-6547-AB1E-80D6F1A4B509}"/>
              </a:ext>
            </a:extLst>
          </p:cNvPr>
          <p:cNvSpPr txBox="1"/>
          <p:nvPr/>
        </p:nvSpPr>
        <p:spPr>
          <a:xfrm>
            <a:off x="5791200" y="175260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322CDF6-2FDB-1641-835C-1462DDF71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376" y="1812235"/>
            <a:ext cx="2127250" cy="75195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B615949-4235-1341-85FF-82C0ADB62FED}"/>
              </a:ext>
            </a:extLst>
          </p:cNvPr>
          <p:cNvSpPr txBox="1"/>
          <p:nvPr/>
        </p:nvSpPr>
        <p:spPr>
          <a:xfrm>
            <a:off x="4114824" y="239491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F27F077-5F6D-4F49-8AB5-D9EA266D5ABF}"/>
              </a:ext>
            </a:extLst>
          </p:cNvPr>
          <p:cNvSpPr txBox="1"/>
          <p:nvPr/>
        </p:nvSpPr>
        <p:spPr>
          <a:xfrm>
            <a:off x="5791200" y="273347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ECB230B-A476-EC40-85FB-DCAB00A0FC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4391" y="3100251"/>
            <a:ext cx="3073400" cy="611188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71E6D403-5865-234D-ACB6-0519695D2D01}"/>
              </a:ext>
            </a:extLst>
          </p:cNvPr>
          <p:cNvSpPr txBox="1"/>
          <p:nvPr/>
        </p:nvSpPr>
        <p:spPr>
          <a:xfrm>
            <a:off x="2895600" y="388620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FC9DE36-9FD1-024E-8010-D5EF716FBD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376" y="3927627"/>
            <a:ext cx="1758950" cy="457951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85EA935C-CFDA-9842-B7A7-9ABCDBAC98D9}"/>
              </a:ext>
            </a:extLst>
          </p:cNvPr>
          <p:cNvSpPr txBox="1"/>
          <p:nvPr/>
        </p:nvSpPr>
        <p:spPr>
          <a:xfrm>
            <a:off x="5791200" y="3711439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85EE94-D1A5-8A4E-AA30-0A442EBCE63F}"/>
              </a:ext>
            </a:extLst>
          </p:cNvPr>
          <p:cNvSpPr txBox="1"/>
          <p:nvPr/>
        </p:nvSpPr>
        <p:spPr>
          <a:xfrm>
            <a:off x="3809952" y="3758350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F283BB7-96FF-804A-A52B-86D9957BC861}"/>
              </a:ext>
            </a:extLst>
          </p:cNvPr>
          <p:cNvSpPr txBox="1"/>
          <p:nvPr/>
        </p:nvSpPr>
        <p:spPr>
          <a:xfrm>
            <a:off x="5791200" y="4520131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④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38EA4F2-A7DD-BC49-A2D7-6CFECF1FF6C8}"/>
              </a:ext>
            </a:extLst>
          </p:cNvPr>
          <p:cNvSpPr txBox="1"/>
          <p:nvPr/>
        </p:nvSpPr>
        <p:spPr>
          <a:xfrm>
            <a:off x="2209836" y="4385578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④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65A87EF1-A85E-714C-BFCE-C814825E1E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8559" y="4661181"/>
            <a:ext cx="2855291" cy="689869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63731A40-681F-9B40-A615-2A0A5738AF4D}"/>
              </a:ext>
            </a:extLst>
          </p:cNvPr>
          <p:cNvSpPr txBox="1"/>
          <p:nvPr/>
        </p:nvSpPr>
        <p:spPr>
          <a:xfrm>
            <a:off x="5797612" y="5495167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⑤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EC89EBED-F17B-1F40-8BFC-DA3BFD4BF3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4880" y="5532271"/>
            <a:ext cx="2590800" cy="1199444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CE6DE50A-09C8-1C4D-8495-B18E534B2A48}"/>
              </a:ext>
            </a:extLst>
          </p:cNvPr>
          <p:cNvSpPr txBox="1"/>
          <p:nvPr/>
        </p:nvSpPr>
        <p:spPr>
          <a:xfrm>
            <a:off x="4084995" y="432588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⑤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22" name="灯片编号占位符 1">
            <a:extLst>
              <a:ext uri="{FF2B5EF4-FFF2-40B4-BE49-F238E27FC236}">
                <a16:creationId xmlns:a16="http://schemas.microsoft.com/office/drawing/2014/main" id="{63E934BD-65DA-5E43-A5EA-880DDB44DDF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F7B8557-D5AF-8909-FFBC-FAEFC10B2C93}"/>
              </a:ext>
            </a:extLst>
          </p:cNvPr>
          <p:cNvSpPr txBox="1"/>
          <p:nvPr/>
        </p:nvSpPr>
        <p:spPr>
          <a:xfrm>
            <a:off x="6148783" y="2727636"/>
            <a:ext cx="30925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0.7V</a:t>
            </a:r>
            <a:r>
              <a:rPr kumimoji="1" lang="zh-CN" altLang="en-US" dirty="0"/>
              <a:t>时为</a:t>
            </a:r>
            <a:r>
              <a:rPr kumimoji="1" lang="en-US" altLang="zh-CN" dirty="0"/>
              <a:t>1mA</a:t>
            </a:r>
            <a:r>
              <a:rPr kumimoji="1" lang="zh-CN" altLang="en-US" dirty="0"/>
              <a:t>，多少</a:t>
            </a:r>
            <a:r>
              <a:rPr kumimoji="1" lang="en-US" altLang="zh-CN" dirty="0"/>
              <a:t>V</a:t>
            </a:r>
            <a:r>
              <a:rPr kumimoji="1" lang="zh-CN" altLang="en-US" dirty="0"/>
              <a:t>时为</a:t>
            </a:r>
            <a:r>
              <a:rPr kumimoji="1" lang="en-US" altLang="zh-CN" dirty="0"/>
              <a:t>2mA</a:t>
            </a:r>
            <a:r>
              <a:rPr kumimoji="1" lang="zh-CN" altLang="en-US" dirty="0"/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61390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1" grpId="0"/>
      <p:bldP spid="14" grpId="0"/>
      <p:bldP spid="15" grpId="0"/>
      <p:bldP spid="16" grpId="0"/>
      <p:bldP spid="17" grpId="0"/>
      <p:bldP spid="19" grpId="0"/>
      <p:bldP spid="21" grpId="0"/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>
            <a:extLst>
              <a:ext uri="{FF2B5EF4-FFF2-40B4-BE49-F238E27FC236}">
                <a16:creationId xmlns:a16="http://schemas.microsoft.com/office/drawing/2014/main" id="{A63FD21D-9EFD-5448-8B9A-36C95A1B27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三极管的特性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47107" name="Picture 8">
            <a:extLst>
              <a:ext uri="{FF2B5EF4-FFF2-40B4-BE49-F238E27FC236}">
                <a16:creationId xmlns:a16="http://schemas.microsoft.com/office/drawing/2014/main" id="{CE1D852E-0793-C045-8C0F-239749ED4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066800"/>
            <a:ext cx="8934450" cy="46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108" name="文本框 1">
            <a:extLst>
              <a:ext uri="{FF2B5EF4-FFF2-40B4-BE49-F238E27FC236}">
                <a16:creationId xmlns:a16="http://schemas.microsoft.com/office/drawing/2014/main" id="{BEA26F33-42BD-9E44-BE57-90BB1E919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99" y="5713413"/>
            <a:ext cx="86963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因是三端器件，分析比较复杂，一般我们</a:t>
            </a:r>
            <a:r>
              <a:rPr lang="zh-CN" altLang="en-US" sz="2000" b="1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不同时变化两个电压量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。常规的分析方法是固定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CE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，分析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sz="2000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随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BE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的变化（</a:t>
            </a:r>
            <a:r>
              <a:rPr lang="zh-CN" altLang="en-US" sz="200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转移特性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）；或固定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BE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，分析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sz="2000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随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CE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的变化（</a:t>
            </a:r>
            <a:r>
              <a:rPr lang="zh-CN" altLang="en-US" sz="200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输出特性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D2DB72DB-C6E4-D749-9083-333C50EC912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37</a:t>
            </a:fld>
            <a:endParaRPr lang="en-US" altLang="zh-CN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页脚占位符 4">
            <a:extLst>
              <a:ext uri="{FF2B5EF4-FFF2-40B4-BE49-F238E27FC236}">
                <a16:creationId xmlns:a16="http://schemas.microsoft.com/office/drawing/2014/main" id="{06C02BF9-D793-DE49-B951-A66A061C69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CH4    Physics of Bipolar Transistors</a:t>
            </a:r>
          </a:p>
        </p:txBody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BD80288D-2374-B342-87B7-D212CB691E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panose="02010600030101010101" pitchFamily="2" charset="-122"/>
              </a:rPr>
              <a:t>Example:  IV </a:t>
            </a:r>
            <a:r>
              <a:rPr lang="zh-CN" altLang="en-US">
                <a:ea typeface="宋体" panose="02010600030101010101" pitchFamily="2" charset="-122"/>
              </a:rPr>
              <a:t>特性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48131" name="Picture 7">
            <a:extLst>
              <a:ext uri="{FF2B5EF4-FFF2-40B4-BE49-F238E27FC236}">
                <a16:creationId xmlns:a16="http://schemas.microsoft.com/office/drawing/2014/main" id="{B79A76C9-2082-4E40-A5CF-3FA29CE92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66800"/>
            <a:ext cx="7134225" cy="528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132" name="文本框 1">
            <a:extLst>
              <a:ext uri="{FF2B5EF4-FFF2-40B4-BE49-F238E27FC236}">
                <a16:creationId xmlns:a16="http://schemas.microsoft.com/office/drawing/2014/main" id="{9F0C37AA-C607-FA4A-8967-C88091E59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6337300"/>
            <a:ext cx="3641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得到</a:t>
            </a:r>
            <a:r>
              <a:rPr lang="en-US" altLang="zh-CN" sz="2000"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sz="20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后，</a:t>
            </a:r>
            <a:r>
              <a:rPr lang="en-US" altLang="zh-CN" sz="2000" b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sz="2000" b="1" baseline="-2500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000" b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2000" b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sz="2000" b="1" baseline="-2500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E</a:t>
            </a:r>
            <a:r>
              <a:rPr lang="zh-CN" altLang="en-US" sz="2000" b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可按比例写出</a:t>
            </a: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9C37936B-6036-B742-BEB0-E5347E16B90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155FE2-07D7-124D-BD80-6A7F80F20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5C8E27E-E7DB-C744-9072-A57CFA5D11F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9155" name="页脚占位符 4">
            <a:extLst>
              <a:ext uri="{FF2B5EF4-FFF2-40B4-BE49-F238E27FC236}">
                <a16:creationId xmlns:a16="http://schemas.microsoft.com/office/drawing/2014/main" id="{A196967B-0FDB-0C40-B0E6-A9923BDF45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49156" name="图片 5">
            <a:extLst>
              <a:ext uri="{FF2B5EF4-FFF2-40B4-BE49-F238E27FC236}">
                <a16:creationId xmlns:a16="http://schemas.microsoft.com/office/drawing/2014/main" id="{2475F77F-6A93-5E47-BC6B-7BC10A935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1925"/>
            <a:ext cx="7329488" cy="620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9" name="文本框 8">
            <a:extLst>
              <a:ext uri="{FF2B5EF4-FFF2-40B4-BE49-F238E27FC236}">
                <a16:creationId xmlns:a16="http://schemas.microsoft.com/office/drawing/2014/main" id="{A2EB939D-EACC-B44B-9686-B6988681FF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2175" y="1258145"/>
            <a:ext cx="342786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 dirty="0" err="1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 err="1">
                <a:ea typeface="宋体" panose="02010600030101010101" pitchFamily="2" charset="-122"/>
              </a:rPr>
              <a:t>BE</a:t>
            </a:r>
            <a:r>
              <a:rPr lang="en-US" altLang="zh-CN" sz="2000" baseline="-25000" dirty="0">
                <a:ea typeface="宋体" panose="02010600030101010101" pitchFamily="2" charset="-122"/>
              </a:rPr>
              <a:t> </a:t>
            </a:r>
            <a:r>
              <a:rPr lang="zh-CN" altLang="en-US" sz="2000" dirty="0">
                <a:ea typeface="宋体" panose="02010600030101010101" pitchFamily="2" charset="-122"/>
              </a:rPr>
              <a:t>每增加 </a:t>
            </a:r>
            <a:r>
              <a:rPr lang="en-US" altLang="zh-CN" sz="2000" dirty="0">
                <a:ea typeface="宋体" panose="02010600030101010101" pitchFamily="2" charset="-122"/>
              </a:rPr>
              <a:t>60 mV</a:t>
            </a:r>
            <a:r>
              <a:rPr lang="zh-CN" altLang="en-US" sz="2000" dirty="0">
                <a:ea typeface="宋体" panose="02010600030101010101" pitchFamily="2" charset="-122"/>
              </a:rPr>
              <a:t>，电流 </a:t>
            </a:r>
            <a:r>
              <a:rPr lang="en-US" altLang="zh-CN" sz="2000" dirty="0">
                <a:ea typeface="宋体" panose="02010600030101010101" pitchFamily="2" charset="-122"/>
              </a:rPr>
              <a:t>x10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 dirty="0">
              <a:ea typeface="宋体" panose="02010600030101010101" pitchFamily="2" charset="-122"/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为了快速分析，做近似：</a:t>
            </a:r>
            <a:endParaRPr lang="zh-CN" altLang="en-US" sz="2000" dirty="0">
              <a:ea typeface="宋体" panose="02010600030101010101" pitchFamily="2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93F1DC-D6A8-2743-875D-7697AFB782F1}"/>
              </a:ext>
            </a:extLst>
          </p:cNvPr>
          <p:cNvSpPr txBox="1"/>
          <p:nvPr/>
        </p:nvSpPr>
        <p:spPr>
          <a:xfrm>
            <a:off x="4349750" y="3263900"/>
            <a:ext cx="3727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Q</a:t>
            </a:r>
            <a:r>
              <a:rPr lang="zh-CN" altLang="en-US" sz="2000" dirty="0">
                <a:solidFill>
                  <a:srgbClr val="0070C0"/>
                </a:solidFill>
              </a:rPr>
              <a:t>：</a:t>
            </a:r>
            <a:r>
              <a:rPr lang="en-US" sz="2000" dirty="0">
                <a:solidFill>
                  <a:srgbClr val="0070C0"/>
                </a:solidFill>
              </a:rPr>
              <a:t>MOSFET </a:t>
            </a:r>
            <a:r>
              <a:rPr lang="zh-CN" altLang="en-US" sz="2000" dirty="0">
                <a:solidFill>
                  <a:srgbClr val="0070C0"/>
                </a:solidFill>
              </a:rPr>
              <a:t>直流分析时，</a:t>
            </a:r>
            <a:r>
              <a:rPr lang="en-US" altLang="zh-CN" sz="2000" dirty="0">
                <a:solidFill>
                  <a:srgbClr val="0070C0"/>
                </a:solidFill>
              </a:rPr>
              <a:t>V</a:t>
            </a:r>
            <a:r>
              <a:rPr lang="en-US" altLang="zh-CN" sz="2000" baseline="-25000" dirty="0">
                <a:solidFill>
                  <a:srgbClr val="0070C0"/>
                </a:solidFill>
              </a:rPr>
              <a:t>GS</a:t>
            </a:r>
            <a:r>
              <a:rPr lang="zh-CN" altLang="en-US" sz="2000" dirty="0">
                <a:solidFill>
                  <a:srgbClr val="0070C0"/>
                </a:solidFill>
              </a:rPr>
              <a:t>并非为一个固定的值，</a:t>
            </a:r>
            <a:r>
              <a:rPr lang="en-US" altLang="zh-CN" sz="2000" dirty="0">
                <a:solidFill>
                  <a:srgbClr val="0070C0"/>
                </a:solidFill>
              </a:rPr>
              <a:t>Why</a:t>
            </a:r>
            <a:r>
              <a:rPr lang="zh-CN" altLang="en-US" sz="2000" dirty="0">
                <a:solidFill>
                  <a:srgbClr val="0070C0"/>
                </a:solidFill>
              </a:rPr>
              <a:t>？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FF0420-3858-C347-AFA6-6ECA70E4D073}"/>
              </a:ext>
            </a:extLst>
          </p:cNvPr>
          <p:cNvSpPr txBox="1"/>
          <p:nvPr/>
        </p:nvSpPr>
        <p:spPr>
          <a:xfrm>
            <a:off x="4347891" y="4209740"/>
            <a:ext cx="4152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A: MOSFET </a:t>
            </a:r>
            <a:r>
              <a:rPr lang="zh-CN" altLang="en-US" sz="2000" dirty="0">
                <a:solidFill>
                  <a:srgbClr val="FF0000"/>
                </a:solidFill>
              </a:rPr>
              <a:t>的 </a:t>
            </a:r>
            <a:r>
              <a:rPr lang="en-US" altLang="zh-CN" sz="2000" dirty="0">
                <a:solidFill>
                  <a:srgbClr val="FF0000"/>
                </a:solidFill>
              </a:rPr>
              <a:t>I</a:t>
            </a:r>
            <a:r>
              <a:rPr lang="en-US" altLang="zh-CN" sz="2000" baseline="-25000" dirty="0">
                <a:solidFill>
                  <a:srgbClr val="FF0000"/>
                </a:solidFill>
              </a:rPr>
              <a:t>D</a:t>
            </a:r>
            <a:r>
              <a:rPr lang="zh-CN" altLang="en-US" sz="2000" dirty="0">
                <a:solidFill>
                  <a:srgbClr val="FF0000"/>
                </a:solidFill>
              </a:rPr>
              <a:t> 和</a:t>
            </a:r>
            <a:r>
              <a:rPr lang="en-US" altLang="zh-CN" sz="2000" dirty="0">
                <a:solidFill>
                  <a:srgbClr val="FF0000"/>
                </a:solidFill>
              </a:rPr>
              <a:t>V</a:t>
            </a:r>
            <a:r>
              <a:rPr lang="en-US" altLang="zh-CN" sz="2000" baseline="-25000" dirty="0">
                <a:solidFill>
                  <a:srgbClr val="FF0000"/>
                </a:solidFill>
              </a:rPr>
              <a:t>GS</a:t>
            </a:r>
            <a:r>
              <a:rPr lang="zh-CN" altLang="en-US" sz="2000" dirty="0">
                <a:solidFill>
                  <a:srgbClr val="FF0000"/>
                </a:solidFill>
              </a:rPr>
              <a:t>关系为平方关系，变化比指数关系平缓，所以</a:t>
            </a:r>
            <a:r>
              <a:rPr lang="en-US" altLang="zh-CN" sz="2000" dirty="0">
                <a:solidFill>
                  <a:srgbClr val="FF0000"/>
                </a:solidFill>
              </a:rPr>
              <a:t>V</a:t>
            </a:r>
            <a:r>
              <a:rPr lang="en-US" altLang="zh-CN" sz="2000" baseline="-25000" dirty="0">
                <a:solidFill>
                  <a:srgbClr val="FF0000"/>
                </a:solidFill>
              </a:rPr>
              <a:t>GS</a:t>
            </a:r>
            <a:r>
              <a:rPr lang="zh-CN" altLang="en-US" sz="2000" dirty="0">
                <a:solidFill>
                  <a:srgbClr val="FF0000"/>
                </a:solidFill>
              </a:rPr>
              <a:t>可变化范围比</a:t>
            </a:r>
            <a:r>
              <a:rPr lang="en-US" altLang="zh-CN" sz="2000" dirty="0">
                <a:solidFill>
                  <a:srgbClr val="FF0000"/>
                </a:solidFill>
              </a:rPr>
              <a:t>V</a:t>
            </a:r>
            <a:r>
              <a:rPr lang="en-US" altLang="zh-CN" sz="2000" baseline="-25000" dirty="0">
                <a:solidFill>
                  <a:srgbClr val="FF0000"/>
                </a:solidFill>
              </a:rPr>
              <a:t>BE</a:t>
            </a:r>
            <a:r>
              <a:rPr lang="zh-CN" altLang="en-US" sz="2000" dirty="0">
                <a:solidFill>
                  <a:srgbClr val="FF0000"/>
                </a:solidFill>
              </a:rPr>
              <a:t>要大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48BF188-76BE-3643-96C8-2450E7434D0C}"/>
              </a:ext>
            </a:extLst>
          </p:cNvPr>
          <p:cNvSpPr txBox="1"/>
          <p:nvPr/>
        </p:nvSpPr>
        <p:spPr>
          <a:xfrm>
            <a:off x="6014919" y="700474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与二极管的特性一样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435C52F-EAA9-364F-807B-7E15C6A61C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700" y="625666"/>
            <a:ext cx="1453138" cy="46419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CDF81B5-0C3D-C34D-8A47-BB4E4F3F8A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6150" y="1843700"/>
            <a:ext cx="1390650" cy="37084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8D85AD28-C62D-5941-802D-71266F2479E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Footer Placeholder 3">
            <a:extLst>
              <a:ext uri="{FF2B5EF4-FFF2-40B4-BE49-F238E27FC236}">
                <a16:creationId xmlns:a16="http://schemas.microsoft.com/office/drawing/2014/main" id="{F06148A3-0BDC-EE4E-A860-F4B93CAA4F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959F3B46-EBF2-1B4C-8FD2-F1C0E3A6A2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sz="3200">
                <a:ea typeface="宋体" panose="02010600030101010101" pitchFamily="2" charset="-122"/>
              </a:rPr>
              <a:t>Introduction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FF7794AF-A9A2-6D40-B186-D491310CBF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sz="2800">
                <a:ea typeface="宋体" panose="02010600030101010101" pitchFamily="2" charset="-122"/>
              </a:rPr>
              <a:t>This chapter examines another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three-terminal device.</a:t>
            </a:r>
          </a:p>
          <a:p>
            <a:pPr lvl="1" eaLnBrk="1" hangingPunct="1">
              <a:defRPr/>
            </a:pPr>
            <a:r>
              <a:rPr lang="en-US" altLang="zh-CN" sz="2800" b="1">
                <a:solidFill>
                  <a:srgbClr val="3333FF"/>
                </a:solidFill>
                <a:ea typeface="宋体" panose="02010600030101010101" pitchFamily="2" charset="-122"/>
              </a:rPr>
              <a:t>bipolar junction transistor</a:t>
            </a:r>
          </a:p>
          <a:p>
            <a:pPr lvl="1" eaLnBrk="1" hangingPunct="1">
              <a:defRPr/>
            </a:pPr>
            <a:r>
              <a:rPr lang="en-US" altLang="zh-CN" sz="2800">
                <a:ea typeface="宋体" panose="02010600030101010101" pitchFamily="2" charset="-122"/>
              </a:rPr>
              <a:t>Presentation of this material mirrors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chapter 5.</a:t>
            </a:r>
          </a:p>
          <a:p>
            <a:pPr eaLnBrk="1" hangingPunct="1">
              <a:defRPr/>
            </a:pPr>
            <a:r>
              <a:rPr lang="en-US" altLang="zh-CN" sz="2800">
                <a:ea typeface="宋体" panose="02010600030101010101" pitchFamily="2" charset="-122"/>
              </a:rPr>
              <a:t>BJT was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invented in 1948</a:t>
            </a:r>
            <a:r>
              <a:rPr lang="en-US" altLang="zh-CN" sz="2800">
                <a:ea typeface="宋体" panose="02010600030101010101" pitchFamily="2" charset="-122"/>
              </a:rPr>
              <a:t> at Bell Telephone Laboratories.</a:t>
            </a:r>
          </a:p>
          <a:p>
            <a:pPr lvl="1" eaLnBrk="1" hangingPunct="1">
              <a:defRPr/>
            </a:pPr>
            <a:r>
              <a:rPr lang="en-US" altLang="zh-CN" sz="2800">
                <a:ea typeface="宋体" panose="02010600030101010101" pitchFamily="2" charset="-122"/>
              </a:rPr>
              <a:t>Ushered in a new era of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solid-state circuits.</a:t>
            </a:r>
          </a:p>
          <a:p>
            <a:pPr lvl="1" eaLnBrk="1" hangingPunct="1">
              <a:defRPr/>
            </a:pPr>
            <a:r>
              <a:rPr lang="en-US" altLang="zh-CN" sz="2800">
                <a:ea typeface="宋体" panose="02010600030101010101" pitchFamily="2" charset="-122"/>
              </a:rPr>
              <a:t>It was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replaced by MOSFET</a:t>
            </a:r>
            <a:r>
              <a:rPr lang="en-US" altLang="zh-CN" sz="2800">
                <a:ea typeface="宋体" panose="02010600030101010101" pitchFamily="2" charset="-122"/>
              </a:rPr>
              <a:t> as predominant transistor used in modern electronics.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7A4EA631-3D4A-024F-841D-CE38E68C11F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灯片编号占位符 5">
            <a:extLst>
              <a:ext uri="{FF2B5EF4-FFF2-40B4-BE49-F238E27FC236}">
                <a16:creationId xmlns:a16="http://schemas.microsoft.com/office/drawing/2014/main" id="{81CAD212-CE54-1840-A199-D63282CEBE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DF7CF29-149F-084E-BBE4-CE4BDD6FBBDD}" type="slidenum">
              <a:rPr lang="en-US" altLang="zh-CN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40</a:t>
            </a:fld>
            <a:endParaRPr lang="en-US" altLang="zh-CN" sz="1400">
              <a:latin typeface="Arial" panose="020B0604020202020204" pitchFamily="34" charset="0"/>
            </a:endParaRPr>
          </a:p>
        </p:txBody>
      </p:sp>
      <p:sp>
        <p:nvSpPr>
          <p:cNvPr id="46084" name="Rectangle 2">
            <a:extLst>
              <a:ext uri="{FF2B5EF4-FFF2-40B4-BE49-F238E27FC236}">
                <a16:creationId xmlns:a16="http://schemas.microsoft.com/office/drawing/2014/main" id="{C289D32B-7D2F-C04A-8230-3DE9D4369A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0386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panose="02010600030101010101" pitchFamily="2" charset="-122"/>
              </a:rPr>
              <a:t>Early Effect </a:t>
            </a:r>
            <a:r>
              <a:rPr lang="zh-CN" altLang="en-US">
                <a:ea typeface="宋体" panose="02010600030101010101" pitchFamily="2" charset="-122"/>
              </a:rPr>
              <a:t>（厄雷效应）</a:t>
            </a:r>
            <a:r>
              <a:rPr lang="en-US" altLang="zh-CN"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46085" name="Rectangle 3">
            <a:extLst>
              <a:ext uri="{FF2B5EF4-FFF2-40B4-BE49-F238E27FC236}">
                <a16:creationId xmlns:a16="http://schemas.microsoft.com/office/drawing/2014/main" id="{004A9838-0374-A044-9837-CE5B8D466DB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96875" y="4248150"/>
            <a:ext cx="3505200" cy="11731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zh-CN" altLang="en-US" dirty="0">
                <a:ea typeface="宋体" panose="02010600030101010101" pitchFamily="2" charset="-122"/>
              </a:rPr>
              <a:t>前面所述 </a:t>
            </a:r>
            <a:r>
              <a:rPr lang="en-US" altLang="zh-CN" dirty="0">
                <a:ea typeface="宋体" panose="02010600030101010101" pitchFamily="2" charset="-122"/>
              </a:rPr>
              <a:t>I</a:t>
            </a:r>
            <a:r>
              <a:rPr lang="en-US" altLang="zh-CN" baseline="-25000" dirty="0">
                <a:ea typeface="宋体" panose="02010600030101010101" pitchFamily="2" charset="-122"/>
              </a:rPr>
              <a:t>C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不随 </a:t>
            </a: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CE </a:t>
            </a:r>
            <a:r>
              <a:rPr lang="zh-CN" altLang="en-US" dirty="0">
                <a:ea typeface="宋体" panose="02010600030101010101" pitchFamily="2" charset="-122"/>
              </a:rPr>
              <a:t>变化，这在实际情况中是不精确的；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CN" dirty="0">
                <a:ea typeface="宋体" panose="02010600030101010101" pitchFamily="2" charset="-122"/>
              </a:rPr>
              <a:t>I</a:t>
            </a:r>
            <a:r>
              <a:rPr lang="en-US" altLang="zh-CN" baseline="-25000" dirty="0">
                <a:ea typeface="宋体" panose="02010600030101010101" pitchFamily="2" charset="-122"/>
              </a:rPr>
              <a:t>C</a:t>
            </a:r>
            <a:r>
              <a:rPr lang="en-US" altLang="zh-CN" dirty="0">
                <a:ea typeface="宋体" panose="02010600030101010101" pitchFamily="2" charset="-122"/>
              </a:rPr>
              <a:t> vs V</a:t>
            </a:r>
            <a:r>
              <a:rPr lang="en-US" altLang="zh-CN" baseline="-25000" dirty="0">
                <a:ea typeface="宋体" panose="02010600030101010101" pitchFamily="2" charset="-122"/>
              </a:rPr>
              <a:t>CE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不是保持水平，而是有轻微上扬；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对应于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MOSFET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中的沟道调制效应</a:t>
            </a:r>
            <a:endParaRPr lang="en-US" altLang="zh-CN" dirty="0">
              <a:solidFill>
                <a:srgbClr val="0432FF"/>
              </a:solidFill>
              <a:ea typeface="宋体" panose="02010600030101010101" pitchFamily="2" charset="-122"/>
            </a:endParaRPr>
          </a:p>
        </p:txBody>
      </p:sp>
      <p:pic>
        <p:nvPicPr>
          <p:cNvPr id="50180" name="Picture 10">
            <a:extLst>
              <a:ext uri="{FF2B5EF4-FFF2-40B4-BE49-F238E27FC236}">
                <a16:creationId xmlns:a16="http://schemas.microsoft.com/office/drawing/2014/main" id="{83929C4F-3278-024A-9ABC-ED4E9C8F6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063625"/>
            <a:ext cx="8896350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81" name="Picture 5" descr="se06F17">
            <a:extLst>
              <a:ext uri="{FF2B5EF4-FFF2-40B4-BE49-F238E27FC236}">
                <a16:creationId xmlns:a16="http://schemas.microsoft.com/office/drawing/2014/main" id="{F42CF020-E8FE-864F-95E5-C911E0C52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700463"/>
            <a:ext cx="5040313" cy="305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6ECF7FB5-8CB4-EA49-9597-4C2BA1E88C7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2">
            <a:extLst>
              <a:ext uri="{FF2B5EF4-FFF2-40B4-BE49-F238E27FC236}">
                <a16:creationId xmlns:a16="http://schemas.microsoft.com/office/drawing/2014/main" id="{71B1B0B9-F3BB-E341-B62C-E92491C6F2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厄雷效应的起因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7109" name="Rectangle 3">
            <a:extLst>
              <a:ext uri="{FF2B5EF4-FFF2-40B4-BE49-F238E27FC236}">
                <a16:creationId xmlns:a16="http://schemas.microsoft.com/office/drawing/2014/main" id="{B2B390AC-F21E-4F48-8108-97674CC0F9D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029200"/>
            <a:ext cx="7772400" cy="13843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zh-CN" altLang="en-US" dirty="0">
                <a:ea typeface="宋体" panose="02010600030101010101" pitchFamily="2" charset="-122"/>
              </a:rPr>
              <a:t>当 </a:t>
            </a: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CE </a:t>
            </a:r>
            <a:r>
              <a:rPr lang="zh-CN" altLang="en-US" dirty="0">
                <a:ea typeface="宋体" panose="02010600030101010101" pitchFamily="2" charset="-122"/>
              </a:rPr>
              <a:t>增加时</a:t>
            </a:r>
            <a:r>
              <a:rPr lang="en-US" altLang="zh-CN" dirty="0">
                <a:ea typeface="宋体" panose="02010600030101010101" pitchFamily="2" charset="-122"/>
              </a:rPr>
              <a:t>, BC </a:t>
            </a:r>
            <a:r>
              <a:rPr lang="en-US" altLang="zh-CN" dirty="0" err="1">
                <a:ea typeface="宋体" panose="02010600030101010101" pitchFamily="2" charset="-122"/>
              </a:rPr>
              <a:t>pn</a:t>
            </a:r>
            <a:r>
              <a:rPr lang="zh-CN" altLang="en-US" dirty="0">
                <a:ea typeface="宋体" panose="02010600030101010101" pitchFamily="2" charset="-122"/>
              </a:rPr>
              <a:t>结的反偏程度增加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BC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耗尽区变宽（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x</a:t>
            </a:r>
            <a:r>
              <a:rPr lang="en-US" altLang="zh-CN" baseline="-25000" dirty="0">
                <a:ea typeface="宋体" panose="02010600030101010101" pitchFamily="2" charset="-122"/>
                <a:sym typeface="Wingdings" pitchFamily="2" charset="2"/>
              </a:rPr>
              <a:t>2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  x</a:t>
            </a:r>
            <a:r>
              <a:rPr lang="en-US" altLang="zh-CN" baseline="-25000" dirty="0">
                <a:ea typeface="宋体" panose="02010600030101010101" pitchFamily="2" charset="-122"/>
                <a:sym typeface="Wingdings" pitchFamily="2" charset="2"/>
              </a:rPr>
              <a:t>2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’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）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B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区变窄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电子浓度的变化加剧（图中直线的斜率变大）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I</a:t>
            </a:r>
            <a:r>
              <a:rPr lang="en-US" altLang="zh-CN" baseline="-25000" dirty="0">
                <a:ea typeface="宋体" panose="02010600030101010101" pitchFamily="2" charset="-122"/>
                <a:sym typeface="Wingdings" pitchFamily="2" charset="2"/>
              </a:rPr>
              <a:t>C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增加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51204" name="Picture 7">
            <a:extLst>
              <a:ext uri="{FF2B5EF4-FFF2-40B4-BE49-F238E27FC236}">
                <a16:creationId xmlns:a16="http://schemas.microsoft.com/office/drawing/2014/main" id="{3E5303BC-2633-C543-8D01-B61A16A6B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066800"/>
            <a:ext cx="8353425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2BD24D89-4CFA-984F-99E6-83AE7C9CF21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2">
            <a:extLst>
              <a:ext uri="{FF2B5EF4-FFF2-40B4-BE49-F238E27FC236}">
                <a16:creationId xmlns:a16="http://schemas.microsoft.com/office/drawing/2014/main" id="{9B4FC075-AB25-D842-AFAA-76F6C85748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厄雷效应对 </a:t>
            </a:r>
            <a:r>
              <a:rPr lang="en-US" altLang="zh-CN">
                <a:ea typeface="宋体" panose="02010600030101010101" pitchFamily="2" charset="-122"/>
              </a:rPr>
              <a:t>I</a:t>
            </a:r>
            <a:r>
              <a:rPr lang="en-US" altLang="zh-CN" baseline="-25000">
                <a:ea typeface="宋体" panose="02010600030101010101" pitchFamily="2" charset="-122"/>
              </a:rPr>
              <a:t>C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的影响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52227" name="Picture 7">
            <a:extLst>
              <a:ext uri="{FF2B5EF4-FFF2-40B4-BE49-F238E27FC236}">
                <a16:creationId xmlns:a16="http://schemas.microsoft.com/office/drawing/2014/main" id="{E87BF80E-95D4-0B42-BF89-493AF2EC7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66850"/>
            <a:ext cx="838200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28" name="文本框 1">
            <a:extLst>
              <a:ext uri="{FF2B5EF4-FFF2-40B4-BE49-F238E27FC236}">
                <a16:creationId xmlns:a16="http://schemas.microsoft.com/office/drawing/2014/main" id="{5F1085BE-58F6-8D4D-970D-85F8982C3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029200"/>
            <a:ext cx="31416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ea typeface="宋体" panose="02010600030101010101" pitchFamily="2" charset="-122"/>
              </a:rPr>
              <a:t>（回忆</a:t>
            </a:r>
            <a:r>
              <a:rPr lang="en-US" altLang="zh-CN" sz="1600">
                <a:ea typeface="宋体" panose="02010600030101010101" pitchFamily="2" charset="-122"/>
              </a:rPr>
              <a:t>MOSFET</a:t>
            </a:r>
            <a:r>
              <a:rPr lang="zh-CN" altLang="en-US" sz="1600">
                <a:ea typeface="宋体" panose="02010600030101010101" pitchFamily="2" charset="-122"/>
              </a:rPr>
              <a:t>的沟道调制效应）</a:t>
            </a:r>
          </a:p>
        </p:txBody>
      </p:sp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3163EFDB-42F7-5145-82AB-E7629523C994}"/>
              </a:ext>
            </a:extLst>
          </p:cNvPr>
          <p:cNvCxnSpPr/>
          <p:nvPr/>
        </p:nvCxnSpPr>
        <p:spPr bwMode="auto">
          <a:xfrm>
            <a:off x="7239000" y="3962400"/>
            <a:ext cx="152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ABFB1A2D-0F7E-7447-947C-EF7376BAD8F3}"/>
              </a:ext>
            </a:extLst>
          </p:cNvPr>
          <p:cNvSpPr txBox="1"/>
          <p:nvPr/>
        </p:nvSpPr>
        <p:spPr>
          <a:xfrm>
            <a:off x="7493489" y="4097924"/>
            <a:ext cx="1015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修正因子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073A5C9B-0DBE-C645-A14D-1413C33F136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2">
            <a:extLst>
              <a:ext uri="{FF2B5EF4-FFF2-40B4-BE49-F238E27FC236}">
                <a16:creationId xmlns:a16="http://schemas.microsoft.com/office/drawing/2014/main" id="{A8EE6EB9-71D9-604D-BDFC-A9AF8F6C1E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953000" cy="9144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厄雷效应对大信号模型的影响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9157" name="Rectangle 3">
            <a:extLst>
              <a:ext uri="{FF2B5EF4-FFF2-40B4-BE49-F238E27FC236}">
                <a16:creationId xmlns:a16="http://schemas.microsoft.com/office/drawing/2014/main" id="{876CE6D1-C200-8343-8B7D-6802B64FDE2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889500"/>
            <a:ext cx="7772400" cy="14605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dirty="0">
                <a:ea typeface="宋体" panose="02010600030101010101" pitchFamily="2" charset="-122"/>
              </a:rPr>
              <a:t>只需对 </a:t>
            </a:r>
            <a:r>
              <a:rPr lang="en-US" altLang="zh-CN" dirty="0">
                <a:ea typeface="宋体" panose="02010600030101010101" pitchFamily="2" charset="-122"/>
              </a:rPr>
              <a:t>CE </a:t>
            </a:r>
            <a:r>
              <a:rPr lang="zh-CN" altLang="en-US" dirty="0">
                <a:ea typeface="宋体" panose="02010600030101010101" pitchFamily="2" charset="-122"/>
              </a:rPr>
              <a:t>之间的压控恒流源添加一修正因子，该修正因子可用一并联电阻表示（数学表达式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电路结构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defRPr/>
            </a:pPr>
            <a:r>
              <a:rPr lang="en-US" altLang="zh-CN" dirty="0">
                <a:ea typeface="宋体" panose="02010600030101010101" pitchFamily="2" charset="-122"/>
              </a:rPr>
              <a:t>BE</a:t>
            </a:r>
            <a:r>
              <a:rPr lang="zh-CN" altLang="en-US" dirty="0">
                <a:ea typeface="宋体" panose="02010600030101010101" pitchFamily="2" charset="-122"/>
              </a:rPr>
              <a:t>之间不变化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53252" name="Picture 6">
            <a:extLst>
              <a:ext uri="{FF2B5EF4-FFF2-40B4-BE49-F238E27FC236}">
                <a16:creationId xmlns:a16="http://schemas.microsoft.com/office/drawing/2014/main" id="{7264B2DB-DC96-6E4F-B003-A4FBCA479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66800"/>
            <a:ext cx="7534275" cy="364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2D979049-18C7-B547-9080-B0D7F3AF34D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D8620EA-04B2-7549-8E00-B4D7C4C10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3600"/>
            <a:ext cx="9144000" cy="364544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2AC1F94-7A6E-AE4C-AFEC-B1EB291DB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5779049"/>
            <a:ext cx="1094036" cy="90805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CDADE55-984C-264F-9B85-0CD299ACF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5934624"/>
            <a:ext cx="1879600" cy="596900"/>
          </a:xfrm>
          <a:prstGeom prst="rect">
            <a:avLst/>
          </a:prstGeom>
        </p:spPr>
      </p:pic>
      <p:pic>
        <p:nvPicPr>
          <p:cNvPr id="8" name="Picture 5" descr="se06F17">
            <a:extLst>
              <a:ext uri="{FF2B5EF4-FFF2-40B4-BE49-F238E27FC236}">
                <a16:creationId xmlns:a16="http://schemas.microsoft.com/office/drawing/2014/main" id="{75E1F06A-5457-5942-B263-5B3B1F5F5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9235"/>
            <a:ext cx="3581400" cy="2173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FDA3121-E98C-6E40-BB97-4BFAFF56A5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5268" y="1168952"/>
            <a:ext cx="2520950" cy="728072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631B88B-40FB-4A4B-A10E-08D77C0115C1}"/>
              </a:ext>
            </a:extLst>
          </p:cNvPr>
          <p:cNvSpPr txBox="1"/>
          <p:nvPr/>
        </p:nvSpPr>
        <p:spPr>
          <a:xfrm>
            <a:off x="838200" y="1168952"/>
            <a:ext cx="1467068" cy="132343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000" dirty="0"/>
              <a:t>数学表达式</a:t>
            </a:r>
            <a:endParaRPr kumimoji="1" lang="en-US" altLang="zh-CN" sz="2000" dirty="0"/>
          </a:p>
          <a:p>
            <a:pPr algn="ctr"/>
            <a:endParaRPr kumimoji="1" lang="en-US" altLang="zh-CN" sz="2000" dirty="0"/>
          </a:p>
          <a:p>
            <a:pPr algn="ctr"/>
            <a:endParaRPr kumimoji="1" lang="en-US" altLang="zh-CN" sz="2000" dirty="0"/>
          </a:p>
          <a:p>
            <a:pPr algn="ctr"/>
            <a:r>
              <a:rPr kumimoji="1" lang="zh-CN" altLang="en-US" sz="2000" dirty="0"/>
              <a:t>电路结构</a:t>
            </a:r>
          </a:p>
        </p:txBody>
      </p:sp>
      <p:sp>
        <p:nvSpPr>
          <p:cNvPr id="9" name="下箭头 8">
            <a:extLst>
              <a:ext uri="{FF2B5EF4-FFF2-40B4-BE49-F238E27FC236}">
                <a16:creationId xmlns:a16="http://schemas.microsoft.com/office/drawing/2014/main" id="{305391FE-EABE-C746-B291-35F9FAD7DF25}"/>
              </a:ext>
            </a:extLst>
          </p:cNvPr>
          <p:cNvSpPr/>
          <p:nvPr/>
        </p:nvSpPr>
        <p:spPr bwMode="auto">
          <a:xfrm>
            <a:off x="1447800" y="1676400"/>
            <a:ext cx="228600" cy="3810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5359767C-3D54-F546-A544-B88A56033E8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44</a:t>
            </a:fld>
            <a:endParaRPr lang="en-US" altLang="zh-CN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1640AFC-AAEE-BF4A-9B08-360E3EE12310}"/>
              </a:ext>
            </a:extLst>
          </p:cNvPr>
          <p:cNvSpPr txBox="1"/>
          <p:nvPr/>
        </p:nvSpPr>
        <p:spPr>
          <a:xfrm>
            <a:off x="6858000" y="6068279"/>
            <a:ext cx="21916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不考虑厄雷效应时的 </a:t>
            </a:r>
            <a:r>
              <a:rPr kumimoji="1" lang="en-US" altLang="zh-CN" i="1" dirty="0">
                <a:solidFill>
                  <a:srgbClr val="0432FF"/>
                </a:solidFill>
              </a:rPr>
              <a:t>I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C</a:t>
            </a:r>
            <a:endParaRPr kumimoji="1" lang="zh-CN" altLang="en-US" baseline="-25000" dirty="0">
              <a:solidFill>
                <a:srgbClr val="0432FF"/>
              </a:solidFill>
            </a:endParaRPr>
          </a:p>
        </p:txBody>
      </p:sp>
      <p:cxnSp>
        <p:nvCxnSpPr>
          <p:cNvPr id="11" name="直线箭头连接符 10">
            <a:extLst>
              <a:ext uri="{FF2B5EF4-FFF2-40B4-BE49-F238E27FC236}">
                <a16:creationId xmlns:a16="http://schemas.microsoft.com/office/drawing/2014/main" id="{3FF03BE3-7EF8-CC4A-AF5D-DD1F92748AB7}"/>
              </a:ext>
            </a:extLst>
          </p:cNvPr>
          <p:cNvCxnSpPr>
            <a:stCxn id="7" idx="1"/>
          </p:cNvCxnSpPr>
          <p:nvPr/>
        </p:nvCxnSpPr>
        <p:spPr bwMode="auto">
          <a:xfrm flipH="1" flipV="1">
            <a:off x="6477000" y="6233074"/>
            <a:ext cx="381000" cy="448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2">
            <a:extLst>
              <a:ext uri="{FF2B5EF4-FFF2-40B4-BE49-F238E27FC236}">
                <a16:creationId xmlns:a16="http://schemas.microsoft.com/office/drawing/2014/main" id="{F13FF5D6-D315-8A45-BD51-5ACC234141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工作于“饱和区”的三极管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52229" name="Rectangle 3">
            <a:extLst>
              <a:ext uri="{FF2B5EF4-FFF2-40B4-BE49-F238E27FC236}">
                <a16:creationId xmlns:a16="http://schemas.microsoft.com/office/drawing/2014/main" id="{F742ACE5-2278-3F41-AD54-728871961DA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5032375"/>
            <a:ext cx="8001000" cy="10668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当 </a:t>
            </a:r>
            <a:r>
              <a:rPr lang="en-US" altLang="zh-CN">
                <a:ea typeface="宋体" panose="02010600030101010101" pitchFamily="2" charset="-122"/>
              </a:rPr>
              <a:t>C </a:t>
            </a:r>
            <a:r>
              <a:rPr lang="zh-CN" altLang="en-US">
                <a:ea typeface="宋体" panose="02010600030101010101" pitchFamily="2" charset="-122"/>
              </a:rPr>
              <a:t>极电压降低，导致 </a:t>
            </a:r>
            <a:r>
              <a:rPr lang="en-US" altLang="zh-CN">
                <a:ea typeface="宋体" panose="02010600030101010101" pitchFamily="2" charset="-122"/>
              </a:rPr>
              <a:t>BC pn </a:t>
            </a:r>
            <a:r>
              <a:rPr lang="zh-CN" altLang="en-US">
                <a:ea typeface="宋体" panose="02010600030101010101" pitchFamily="2" charset="-122"/>
              </a:rPr>
              <a:t>结反偏条件不成立时，三极管进入“饱和区”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进入饱和区后 </a:t>
            </a:r>
            <a:r>
              <a:rPr lang="en-US" altLang="zh-CN">
                <a:ea typeface="宋体" panose="02010600030101010101" pitchFamily="2" charset="-122"/>
              </a:rPr>
              <a:t>I</a:t>
            </a:r>
            <a:r>
              <a:rPr lang="en-US" altLang="zh-CN" baseline="-25000">
                <a:ea typeface="宋体" panose="02010600030101010101" pitchFamily="2" charset="-122"/>
              </a:rPr>
              <a:t>B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增加（</a:t>
            </a:r>
            <a:r>
              <a:rPr lang="en-US" altLang="zh-CN">
                <a:ea typeface="宋体" panose="02010600030101010101" pitchFamily="2" charset="-122"/>
              </a:rPr>
              <a:t>BC</a:t>
            </a:r>
            <a:r>
              <a:rPr lang="zh-CN" altLang="en-US">
                <a:ea typeface="宋体" panose="02010600030101010101" pitchFamily="2" charset="-122"/>
              </a:rPr>
              <a:t>正偏，新增</a:t>
            </a:r>
            <a:r>
              <a:rPr lang="en-US" altLang="zh-CN">
                <a:ea typeface="宋体" panose="02010600030101010101" pitchFamily="2" charset="-122"/>
              </a:rPr>
              <a:t>B</a:t>
            </a:r>
            <a:r>
              <a:rPr lang="zh-CN" altLang="en-US">
                <a:ea typeface="宋体" panose="02010600030101010101" pitchFamily="2" charset="-122"/>
              </a:rPr>
              <a:t>到</a:t>
            </a:r>
            <a:r>
              <a:rPr lang="en-US" altLang="zh-CN">
                <a:ea typeface="宋体" panose="02010600030101010101" pitchFamily="2" charset="-122"/>
              </a:rPr>
              <a:t>C</a:t>
            </a:r>
            <a:r>
              <a:rPr lang="zh-CN" altLang="en-US">
                <a:ea typeface="宋体" panose="02010600030101010101" pitchFamily="2" charset="-122"/>
              </a:rPr>
              <a:t>的空穴电流）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en-US" altLang="zh-CN">
                <a:ea typeface="宋体" panose="02010600030101010101" pitchFamily="2" charset="-122"/>
                <a:sym typeface="Symbol" pitchFamily="2" charset="2"/>
              </a:rPr>
              <a:t></a:t>
            </a:r>
            <a:r>
              <a:rPr lang="zh-CN" altLang="en-US">
                <a:ea typeface="宋体" panose="02010600030101010101" pitchFamily="2" charset="-122"/>
                <a:sym typeface="Symbol" pitchFamily="2" charset="2"/>
              </a:rPr>
              <a:t>减小</a:t>
            </a:r>
            <a:r>
              <a:rPr lang="en-US" altLang="zh-CN">
                <a:ea typeface="宋体" panose="02010600030101010101" pitchFamily="2" charset="-122"/>
              </a:rPr>
              <a:t>.</a:t>
            </a:r>
          </a:p>
        </p:txBody>
      </p:sp>
      <p:pic>
        <p:nvPicPr>
          <p:cNvPr id="56324" name="Picture 6">
            <a:extLst>
              <a:ext uri="{FF2B5EF4-FFF2-40B4-BE49-F238E27FC236}">
                <a16:creationId xmlns:a16="http://schemas.microsoft.com/office/drawing/2014/main" id="{6EF6113C-20FE-A24A-BD98-4B096D2BC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66850"/>
            <a:ext cx="8839200" cy="356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BF8BE874-7A2C-FF4A-8B7B-18B77F4DAC9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45</a:t>
            </a:fld>
            <a:endParaRPr lang="en-US" altLang="zh-CN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4FC4DA-F3F5-2D4F-841B-1FAC5151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Incremental β</a:t>
            </a:r>
            <a:endParaRPr kumimoji="1"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EFC70DE-079D-E347-B4AE-8FC076183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647" y="1066800"/>
            <a:ext cx="6988706" cy="47244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7380390-D5F0-3044-BBAB-1DF4EA8EA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2" y="5765900"/>
            <a:ext cx="9144000" cy="939700"/>
          </a:xfrm>
          <a:prstGeom prst="rect">
            <a:avLst/>
          </a:prstGeom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1E82B219-F9CF-924C-B7D8-B261764B62C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441243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9946318-831D-F449-BD1D-2A2076BE2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513" y="0"/>
            <a:ext cx="7646973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844AC73-BA4A-C840-9493-16B294BDA8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066800"/>
            <a:ext cx="1447800" cy="4826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40CF71AE-B425-F34A-B582-2ADD6702175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47</a:t>
            </a:fld>
            <a:endParaRPr lang="en-US" altLang="zh-CN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2">
            <a:extLst>
              <a:ext uri="{FF2B5EF4-FFF2-40B4-BE49-F238E27FC236}">
                <a16:creationId xmlns:a16="http://schemas.microsoft.com/office/drawing/2014/main" id="{C5E94EC3-8F21-6141-9137-C73D7FA920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处于饱和区三极管的大信号模型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59395" name="Picture 8">
            <a:extLst>
              <a:ext uri="{FF2B5EF4-FFF2-40B4-BE49-F238E27FC236}">
                <a16:creationId xmlns:a16="http://schemas.microsoft.com/office/drawing/2014/main" id="{BAD81DB1-133C-474A-82B8-CC881BDC5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0"/>
            <a:ext cx="8834438" cy="320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396" name="文本框 1">
            <a:extLst>
              <a:ext uri="{FF2B5EF4-FFF2-40B4-BE49-F238E27FC236}">
                <a16:creationId xmlns:a16="http://schemas.microsoft.com/office/drawing/2014/main" id="{CD13DDE7-3336-024F-B319-D88B760FB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537200"/>
            <a:ext cx="58039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>
                <a:ea typeface="宋体" panose="02010600030101010101" pitchFamily="2" charset="-122"/>
              </a:rPr>
              <a:t>BC </a:t>
            </a:r>
            <a:r>
              <a:rPr lang="zh-CN" altLang="en-US" sz="2000">
                <a:ea typeface="宋体" panose="02010600030101010101" pitchFamily="2" charset="-122"/>
              </a:rPr>
              <a:t>结的面积</a:t>
            </a:r>
            <a:r>
              <a:rPr lang="en-US" altLang="zh-CN" sz="2000">
                <a:ea typeface="宋体" panose="02010600030101010101" pitchFamily="2" charset="-122"/>
              </a:rPr>
              <a:t> &gt; BE </a:t>
            </a:r>
            <a:r>
              <a:rPr lang="zh-CN" altLang="en-US" sz="2000">
                <a:ea typeface="宋体" panose="02010600030101010101" pitchFamily="2" charset="-122"/>
              </a:rPr>
              <a:t>结的面积 </a:t>
            </a: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 I</a:t>
            </a:r>
            <a:r>
              <a:rPr lang="en-US" altLang="zh-CN" sz="2000" baseline="-25000">
                <a:ea typeface="宋体" panose="02010600030101010101" pitchFamily="2" charset="-122"/>
                <a:sym typeface="Wingdings" pitchFamily="2" charset="2"/>
              </a:rPr>
              <a:t>S, BC </a:t>
            </a: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&gt; I</a:t>
            </a:r>
            <a:r>
              <a:rPr lang="en-US" altLang="zh-CN" sz="2000" baseline="-25000">
                <a:ea typeface="宋体" panose="02010600030101010101" pitchFamily="2" charset="-122"/>
                <a:sym typeface="Wingdings" pitchFamily="2" charset="2"/>
              </a:rPr>
              <a:t>S, BE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 V</a:t>
            </a:r>
            <a:r>
              <a:rPr lang="en-US" altLang="zh-CN" sz="2000" baseline="-25000">
                <a:ea typeface="宋体" panose="02010600030101010101" pitchFamily="2" charset="-122"/>
                <a:sym typeface="Wingdings" pitchFamily="2" charset="2"/>
              </a:rPr>
              <a:t>D_BC,on</a:t>
            </a: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 &lt; V</a:t>
            </a:r>
            <a:r>
              <a:rPr lang="en-US" altLang="zh-CN" sz="2000" baseline="-25000">
                <a:ea typeface="宋体" panose="02010600030101010101" pitchFamily="2" charset="-122"/>
                <a:sym typeface="Wingdings" pitchFamily="2" charset="2"/>
              </a:rPr>
              <a:t>D_BE, on</a:t>
            </a: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  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V</a:t>
            </a:r>
            <a:r>
              <a:rPr lang="en-US" altLang="zh-CN" sz="2000" baseline="-2500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D_BE, on </a:t>
            </a:r>
            <a:r>
              <a:rPr lang="zh-CN" altLang="en-US" sz="200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≈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0.7V</a:t>
            </a:r>
            <a:r>
              <a:rPr lang="zh-CN" altLang="en-US" sz="200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；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 V</a:t>
            </a:r>
            <a:r>
              <a:rPr lang="en-US" altLang="zh-CN" sz="2000" baseline="-2500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D_BC, on </a:t>
            </a:r>
            <a:r>
              <a:rPr lang="zh-CN" altLang="en-US" sz="200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≈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0.5V</a:t>
            </a:r>
            <a:r>
              <a:rPr lang="en-US" altLang="zh-CN" sz="2000" baseline="-2500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 </a:t>
            </a:r>
            <a:endParaRPr lang="zh-CN" altLang="en-US" sz="2000" baseline="-250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pic>
        <p:nvPicPr>
          <p:cNvPr id="59397" name="图片 2">
            <a:extLst>
              <a:ext uri="{FF2B5EF4-FFF2-40B4-BE49-F238E27FC236}">
                <a16:creationId xmlns:a16="http://schemas.microsoft.com/office/drawing/2014/main" id="{01B7CB0C-BD21-F74E-899E-23FBFAE407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00" y="2413000"/>
            <a:ext cx="1778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C35B6303-6D2E-1546-AEE2-8FB3681B56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2300" y="601366"/>
            <a:ext cx="4711700" cy="1828199"/>
          </a:xfrm>
          <a:prstGeom prst="rect">
            <a:avLst/>
          </a:prstGeom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FB5346BE-7DC9-BC4C-8610-414FA42E36E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48</a:t>
            </a:fld>
            <a:endParaRPr lang="en-US" altLang="zh-CN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C12C3E-4163-B94C-8255-04C163321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饱和区大信号模型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C6AA83CA-B23D-BF49-8CD8-7EE32CB78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4579806"/>
            <a:ext cx="8763000" cy="2125794"/>
          </a:xfrm>
        </p:spPr>
        <p:txBody>
          <a:bodyPr/>
          <a:lstStyle/>
          <a:p>
            <a:r>
              <a:rPr kumimoji="1" lang="zh-CN" altLang="en-US" dirty="0"/>
              <a:t>为了快速估算，特别是对于手算，采用上图所示的</a:t>
            </a:r>
            <a:r>
              <a:rPr kumimoji="1" lang="zh-CN" altLang="en-US" b="1" dirty="0">
                <a:solidFill>
                  <a:srgbClr val="0432FF"/>
                </a:solidFill>
              </a:rPr>
              <a:t>简单</a:t>
            </a:r>
            <a:r>
              <a:rPr kumimoji="1" lang="zh-CN" altLang="en-US" dirty="0"/>
              <a:t>模型</a:t>
            </a:r>
            <a:endParaRPr kumimoji="1" lang="en-US" altLang="zh-CN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E236643-645B-2D4A-B737-4B7DD72F4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9144000" cy="2979606"/>
          </a:xfrm>
          <a:prstGeom prst="rect">
            <a:avLst/>
          </a:prstGeom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B294E850-4154-4A45-9ED2-ACC7997C5E1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02010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324EBA65-6145-6040-A75C-B09193360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三极管的结构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0878961-C551-BB46-A132-A0E2A2174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1200"/>
            <a:ext cx="9144000" cy="3853194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7F0A3CE-B448-7341-9F5F-90CEE4AB9105}"/>
              </a:ext>
            </a:extLst>
          </p:cNvPr>
          <p:cNvSpPr txBox="1"/>
          <p:nvPr/>
        </p:nvSpPr>
        <p:spPr>
          <a:xfrm>
            <a:off x="685800" y="373380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发射极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0277675-7D8E-2945-A6F0-E6B5C8D74840}"/>
              </a:ext>
            </a:extLst>
          </p:cNvPr>
          <p:cNvSpPr txBox="1"/>
          <p:nvPr/>
        </p:nvSpPr>
        <p:spPr>
          <a:xfrm>
            <a:off x="4495800" y="525780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基极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55E9F1A-AFCE-914A-B011-2485BEF25C74}"/>
              </a:ext>
            </a:extLst>
          </p:cNvPr>
          <p:cNvSpPr txBox="1"/>
          <p:nvPr/>
        </p:nvSpPr>
        <p:spPr>
          <a:xfrm>
            <a:off x="8153400" y="373380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收集极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8E40728-4F7C-0D47-83D8-AF16AC007C8B}"/>
              </a:ext>
            </a:extLst>
          </p:cNvPr>
          <p:cNvSpPr txBox="1"/>
          <p:nvPr/>
        </p:nvSpPr>
        <p:spPr>
          <a:xfrm>
            <a:off x="2514600" y="213360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重掺杂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A5C597E-6E26-FD4E-8C56-777D8AFF9BC5}"/>
              </a:ext>
            </a:extLst>
          </p:cNvPr>
          <p:cNvSpPr txBox="1"/>
          <p:nvPr/>
        </p:nvSpPr>
        <p:spPr>
          <a:xfrm>
            <a:off x="4393207" y="213360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轻掺杂</a:t>
            </a: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B9D3ED4A-639C-434C-B82C-B0731C2A609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669262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6">
            <a:extLst>
              <a:ext uri="{FF2B5EF4-FFF2-40B4-BE49-F238E27FC236}">
                <a16:creationId xmlns:a16="http://schemas.microsoft.com/office/drawing/2014/main" id="{C221429D-A8A1-3F4E-A616-7CB708C67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19200"/>
            <a:ext cx="3983038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420" name="文本框 1">
            <a:extLst>
              <a:ext uri="{FF2B5EF4-FFF2-40B4-BE49-F238E27FC236}">
                <a16:creationId xmlns:a16="http://schemas.microsoft.com/office/drawing/2014/main" id="{82E72AC7-F597-0749-A9BA-EB00B4862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1676400"/>
            <a:ext cx="1108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放大区</a:t>
            </a:r>
          </a:p>
        </p:txBody>
      </p:sp>
      <p:sp>
        <p:nvSpPr>
          <p:cNvPr id="60421" name="文本框 2">
            <a:extLst>
              <a:ext uri="{FF2B5EF4-FFF2-40B4-BE49-F238E27FC236}">
                <a16:creationId xmlns:a16="http://schemas.microsoft.com/office/drawing/2014/main" id="{4CDE2E72-8C81-CE4C-894D-FD7C90E83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906588"/>
            <a:ext cx="1108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饱和区</a:t>
            </a:r>
          </a:p>
        </p:txBody>
      </p:sp>
      <p:sp>
        <p:nvSpPr>
          <p:cNvPr id="54281" name="文本框 7">
            <a:extLst>
              <a:ext uri="{FF2B5EF4-FFF2-40B4-BE49-F238E27FC236}">
                <a16:creationId xmlns:a16="http://schemas.microsoft.com/office/drawing/2014/main" id="{EF0D52CF-CE52-0448-8568-22DA8F21E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810000"/>
            <a:ext cx="2667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zh-CN" altLang="en-US" sz="1800" dirty="0">
                <a:latin typeface="Times New Roman" panose="02020603050405020304" pitchFamily="18" charset="0"/>
                <a:ea typeface="宋体" panose="02010600030101010101" pitchFamily="2" charset="-122"/>
              </a:rPr>
              <a:t>临界处为</a:t>
            </a:r>
            <a:r>
              <a:rPr lang="zh-CN" altLang="en-US" sz="1800" b="1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弱饱和区</a:t>
            </a:r>
            <a:r>
              <a:rPr lang="zh-CN" altLang="en-US" sz="1800" dirty="0"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1800" dirty="0">
                <a:latin typeface="Times New Roman" panose="02020603050405020304" pitchFamily="18" charset="0"/>
                <a:ea typeface="宋体" panose="02010600030101010101" pitchFamily="2" charset="-122"/>
              </a:rPr>
              <a:t>soft saturation, </a:t>
            </a:r>
            <a:r>
              <a:rPr lang="zh-CN" altLang="en-US" sz="1800" dirty="0">
                <a:latin typeface="Times New Roman" panose="02020603050405020304" pitchFamily="18" charset="0"/>
                <a:ea typeface="宋体" panose="02010600030101010101" pitchFamily="2" charset="-122"/>
              </a:rPr>
              <a:t>最大</a:t>
            </a:r>
            <a:r>
              <a:rPr lang="zh-CN" altLang="en-US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允许</a:t>
            </a:r>
            <a:r>
              <a:rPr lang="en-US" altLang="zh-CN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18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低于</a:t>
            </a:r>
            <a:r>
              <a:rPr lang="en-US" altLang="zh-CN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18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en-US" altLang="zh-CN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 400 mV</a:t>
            </a:r>
            <a:r>
              <a:rPr lang="zh-CN" altLang="en-US" sz="1800" dirty="0"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60424" name="文本框 8">
            <a:extLst>
              <a:ext uri="{FF2B5EF4-FFF2-40B4-BE49-F238E27FC236}">
                <a16:creationId xmlns:a16="http://schemas.microsoft.com/office/drawing/2014/main" id="{6BECACB0-2EF7-884A-9AF9-22F7C5B63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2803525"/>
            <a:ext cx="3810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latin typeface="Times New Roman" panose="02020603050405020304" pitchFamily="18" charset="0"/>
                <a:ea typeface="宋体" panose="02010600030101010101" pitchFamily="2" charset="-122"/>
              </a:rPr>
              <a:t>* 注意符号图示</a:t>
            </a:r>
            <a:endParaRPr lang="en-US" altLang="zh-CN" sz="18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18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18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端电压高于</a:t>
            </a:r>
            <a:r>
              <a:rPr lang="en-US" altLang="zh-CN" sz="18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18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端电压</a:t>
            </a:r>
            <a:r>
              <a:rPr lang="zh-CN" altLang="en-US" sz="1800" dirty="0"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A77C4F7-5FEB-D84F-B6AF-A7DF9C02B450}"/>
              </a:ext>
            </a:extLst>
          </p:cNvPr>
          <p:cNvSpPr/>
          <p:nvPr/>
        </p:nvSpPr>
        <p:spPr>
          <a:xfrm>
            <a:off x="574674" y="5665304"/>
            <a:ext cx="84169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000" dirty="0"/>
              <a:t>放大区到饱和区</a:t>
            </a:r>
            <a:r>
              <a:rPr kumimoji="1" lang="zh-CN" altLang="en-US" sz="2000" dirty="0">
                <a:solidFill>
                  <a:srgbClr val="0432FF"/>
                </a:solidFill>
              </a:rPr>
              <a:t>不是突变</a:t>
            </a:r>
            <a:r>
              <a:rPr kumimoji="1" lang="zh-CN" altLang="en-US" sz="2000" dirty="0"/>
              <a:t>的，一般把临界处（</a:t>
            </a:r>
            <a:r>
              <a:rPr kumimoji="1" lang="en-US" altLang="zh-CN" sz="2000" dirty="0"/>
              <a:t>V</a:t>
            </a:r>
            <a:r>
              <a:rPr kumimoji="1" lang="en-US" altLang="zh-CN" sz="2000" baseline="-25000" dirty="0"/>
              <a:t>C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= V</a:t>
            </a:r>
            <a:r>
              <a:rPr kumimoji="1" lang="en-US" altLang="zh-CN" sz="2000" baseline="-25000" dirty="0"/>
              <a:t>B </a:t>
            </a:r>
            <a:r>
              <a:rPr kumimoji="1" lang="zh-CN" altLang="en-US" sz="2000" baseline="-25000" dirty="0"/>
              <a:t> </a:t>
            </a:r>
            <a:r>
              <a:rPr kumimoji="1" lang="en-US" altLang="zh-CN" sz="2000" dirty="0"/>
              <a:t>-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0.4V</a:t>
            </a:r>
            <a:r>
              <a:rPr kumimoji="1" lang="zh-CN" altLang="en-US" sz="2000" dirty="0"/>
              <a:t>）的饱和区域称为</a:t>
            </a:r>
            <a:r>
              <a:rPr kumimoji="1" lang="zh-CN" altLang="en-US" sz="2000" b="1" dirty="0">
                <a:solidFill>
                  <a:srgbClr val="00B050"/>
                </a:solidFill>
              </a:rPr>
              <a:t>弱饱和区</a:t>
            </a:r>
            <a:r>
              <a:rPr kumimoji="1" lang="zh-CN" altLang="en-US" sz="2000" dirty="0"/>
              <a:t>；相应地当</a:t>
            </a:r>
            <a:r>
              <a:rPr kumimoji="1" lang="en-US" altLang="zh-CN" sz="2000" dirty="0"/>
              <a:t>V</a:t>
            </a:r>
            <a:r>
              <a:rPr kumimoji="1" lang="en-US" altLang="zh-CN" sz="2000" baseline="-25000" dirty="0"/>
              <a:t>CE</a:t>
            </a:r>
            <a:r>
              <a:rPr kumimoji="1" lang="zh-CN" altLang="en-US" sz="2000" dirty="0"/>
              <a:t>继续降低时，称为</a:t>
            </a:r>
            <a:r>
              <a:rPr kumimoji="1" lang="zh-CN" altLang="en-US" sz="2000" b="1" dirty="0">
                <a:solidFill>
                  <a:srgbClr val="00B050"/>
                </a:solidFill>
              </a:rPr>
              <a:t>深饱和区</a:t>
            </a:r>
            <a:r>
              <a:rPr kumimoji="1" lang="zh-CN" altLang="en-US" sz="2000" dirty="0"/>
              <a:t>（</a:t>
            </a:r>
            <a:r>
              <a:rPr kumimoji="1" lang="en-US" altLang="zh-CN" sz="2000" dirty="0"/>
              <a:t>V</a:t>
            </a:r>
            <a:r>
              <a:rPr kumimoji="1" lang="en-US" altLang="zh-CN" sz="2000" baseline="-25000" dirty="0"/>
              <a:t>CE</a:t>
            </a:r>
            <a:r>
              <a:rPr kumimoji="1" lang="en-US" altLang="zh-CN" sz="2000" dirty="0"/>
              <a:t>=0.2V</a:t>
            </a:r>
            <a:r>
              <a:rPr kumimoji="1" lang="zh-CN" altLang="en-US" sz="2000" dirty="0"/>
              <a:t>近似）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90B4D77D-F577-4D4D-AC43-B8285C0DBAF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50</a:t>
            </a:fld>
            <a:endParaRPr lang="en-US" altLang="zh-CN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图片 5">
            <a:extLst>
              <a:ext uri="{FF2B5EF4-FFF2-40B4-BE49-F238E27FC236}">
                <a16:creationId xmlns:a16="http://schemas.microsoft.com/office/drawing/2014/main" id="{C43353EF-F87B-E54D-8F87-5BD1529D2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780415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图片 6">
            <a:extLst>
              <a:ext uri="{FF2B5EF4-FFF2-40B4-BE49-F238E27FC236}">
                <a16:creationId xmlns:a16="http://schemas.microsoft.com/office/drawing/2014/main" id="{5F7FB956-0957-A448-BDEF-0AFC796A63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438400"/>
            <a:ext cx="19685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图片 7">
            <a:extLst>
              <a:ext uri="{FF2B5EF4-FFF2-40B4-BE49-F238E27FC236}">
                <a16:creationId xmlns:a16="http://schemas.microsoft.com/office/drawing/2014/main" id="{D99210D5-9CF1-384B-8085-22CDE1A9C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350" y="2408238"/>
            <a:ext cx="21844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图片 8">
            <a:extLst>
              <a:ext uri="{FF2B5EF4-FFF2-40B4-BE49-F238E27FC236}">
                <a16:creationId xmlns:a16="http://schemas.microsoft.com/office/drawing/2014/main" id="{A23176F1-CCE9-0141-92FB-F66D6BFFB6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300" y="3041650"/>
            <a:ext cx="25400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3494" name="直接连接符 10">
            <a:extLst>
              <a:ext uri="{FF2B5EF4-FFF2-40B4-BE49-F238E27FC236}">
                <a16:creationId xmlns:a16="http://schemas.microsoft.com/office/drawing/2014/main" id="{A21CCE69-198C-DE44-AAA0-53F3C509FE0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1400" y="3886200"/>
            <a:ext cx="5257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3495" name="图片 11">
            <a:extLst>
              <a:ext uri="{FF2B5EF4-FFF2-40B4-BE49-F238E27FC236}">
                <a16:creationId xmlns:a16="http://schemas.microsoft.com/office/drawing/2014/main" id="{369727B3-ED28-E545-AEE7-DDE8D50EC5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041775"/>
            <a:ext cx="12065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图片 12">
            <a:extLst>
              <a:ext uri="{FF2B5EF4-FFF2-40B4-BE49-F238E27FC236}">
                <a16:creationId xmlns:a16="http://schemas.microsoft.com/office/drawing/2014/main" id="{9E5E4217-168D-8940-BF19-E5A9393663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978275"/>
            <a:ext cx="22098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7" name="图片 13">
            <a:extLst>
              <a:ext uri="{FF2B5EF4-FFF2-40B4-BE49-F238E27FC236}">
                <a16:creationId xmlns:a16="http://schemas.microsoft.com/office/drawing/2014/main" id="{B80848AE-5B3A-2048-B3F4-0B2EE15E11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150" y="4440238"/>
            <a:ext cx="19812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8" name="图片 14">
            <a:extLst>
              <a:ext uri="{FF2B5EF4-FFF2-40B4-BE49-F238E27FC236}">
                <a16:creationId xmlns:a16="http://schemas.microsoft.com/office/drawing/2014/main" id="{2997AA63-D2C1-2945-991F-60A9446C0A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0" y="4460875"/>
            <a:ext cx="29083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3499" name="直接连接符 15">
            <a:extLst>
              <a:ext uri="{FF2B5EF4-FFF2-40B4-BE49-F238E27FC236}">
                <a16:creationId xmlns:a16="http://schemas.microsoft.com/office/drawing/2014/main" id="{02928ABB-A6FD-8245-B4D6-E9E13E7E1F4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16325" y="5280025"/>
            <a:ext cx="5257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3500" name="图片 16">
            <a:extLst>
              <a:ext uri="{FF2B5EF4-FFF2-40B4-BE49-F238E27FC236}">
                <a16:creationId xmlns:a16="http://schemas.microsoft.com/office/drawing/2014/main" id="{00F6852B-71A0-C649-B9D9-0CC9779B3A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438" y="5372100"/>
            <a:ext cx="20701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01" name="图片 17">
            <a:extLst>
              <a:ext uri="{FF2B5EF4-FFF2-40B4-BE49-F238E27FC236}">
                <a16:creationId xmlns:a16="http://schemas.microsoft.com/office/drawing/2014/main" id="{49581091-6C3B-DE4E-9335-93127FF07F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308600"/>
            <a:ext cx="2298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02" name="图片 18">
            <a:extLst>
              <a:ext uri="{FF2B5EF4-FFF2-40B4-BE49-F238E27FC236}">
                <a16:creationId xmlns:a16="http://schemas.microsoft.com/office/drawing/2014/main" id="{F9EF5149-F5B2-AD44-A619-20597CA22B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638" y="5888038"/>
            <a:ext cx="26289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03" name="图片 19">
            <a:extLst>
              <a:ext uri="{FF2B5EF4-FFF2-40B4-BE49-F238E27FC236}">
                <a16:creationId xmlns:a16="http://schemas.microsoft.com/office/drawing/2014/main" id="{FFCF4297-8597-904C-ADBD-27F9F72512B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700" y="5953125"/>
            <a:ext cx="28575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9B1B1786-AAEA-B642-925A-60FF31F9631E}"/>
              </a:ext>
            </a:extLst>
          </p:cNvPr>
          <p:cNvSpPr txBox="1"/>
          <p:nvPr/>
        </p:nvSpPr>
        <p:spPr>
          <a:xfrm>
            <a:off x="3162508" y="2512010"/>
            <a:ext cx="6928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（</a:t>
            </a:r>
            <a:r>
              <a:rPr kumimoji="1" lang="en-US" altLang="zh-CN" b="1" dirty="0">
                <a:solidFill>
                  <a:srgbClr val="0432FF"/>
                </a:solidFill>
              </a:rPr>
              <a:t>a</a:t>
            </a:r>
            <a:r>
              <a:rPr kumimoji="1" lang="zh-CN" altLang="en-US" b="1" dirty="0">
                <a:solidFill>
                  <a:srgbClr val="0432FF"/>
                </a:solidFill>
              </a:rPr>
              <a:t>）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11D5D80-E573-D343-B8B6-57BD5FFAF460}"/>
              </a:ext>
            </a:extLst>
          </p:cNvPr>
          <p:cNvSpPr txBox="1"/>
          <p:nvPr/>
        </p:nvSpPr>
        <p:spPr>
          <a:xfrm>
            <a:off x="3162508" y="3967163"/>
            <a:ext cx="705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（</a:t>
            </a:r>
            <a:r>
              <a:rPr kumimoji="1" lang="en-US" altLang="zh-CN" b="1" dirty="0">
                <a:solidFill>
                  <a:srgbClr val="0432FF"/>
                </a:solidFill>
              </a:rPr>
              <a:t>b</a:t>
            </a:r>
            <a:r>
              <a:rPr kumimoji="1" lang="zh-CN" altLang="en-US" b="1" dirty="0">
                <a:solidFill>
                  <a:srgbClr val="0432FF"/>
                </a:solidFill>
              </a:rPr>
              <a:t>）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19E4761-4FEA-2143-A180-8CA15F6FBB9E}"/>
              </a:ext>
            </a:extLst>
          </p:cNvPr>
          <p:cNvSpPr txBox="1"/>
          <p:nvPr/>
        </p:nvSpPr>
        <p:spPr>
          <a:xfrm>
            <a:off x="3162508" y="5394116"/>
            <a:ext cx="681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（</a:t>
            </a:r>
            <a:r>
              <a:rPr kumimoji="1" lang="en-US" altLang="zh-CN" b="1" dirty="0">
                <a:solidFill>
                  <a:srgbClr val="0432FF"/>
                </a:solidFill>
              </a:rPr>
              <a:t>c</a:t>
            </a:r>
            <a:r>
              <a:rPr kumimoji="1" lang="zh-CN" altLang="en-US" b="1" dirty="0">
                <a:solidFill>
                  <a:srgbClr val="0432FF"/>
                </a:solidFill>
              </a:rPr>
              <a:t>）</a:t>
            </a:r>
          </a:p>
        </p:txBody>
      </p:sp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BBA1F459-1F9B-0B47-95FE-560CC8F8498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51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63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63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6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2">
            <a:extLst>
              <a:ext uri="{FF2B5EF4-FFF2-40B4-BE49-F238E27FC236}">
                <a16:creationId xmlns:a16="http://schemas.microsoft.com/office/drawing/2014/main" id="{49628C5E-D973-2C49-91AB-069FEE2119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8486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panose="02010600030101010101" pitchFamily="2" charset="-122"/>
              </a:rPr>
              <a:t>PNP </a:t>
            </a:r>
            <a:r>
              <a:rPr lang="zh-CN" altLang="en-US">
                <a:ea typeface="宋体" panose="02010600030101010101" pitchFamily="2" charset="-122"/>
              </a:rPr>
              <a:t>晶体管的方程</a:t>
            </a:r>
            <a:endParaRPr lang="en-US" altLang="zh-CN">
              <a:ea typeface="宋体" panose="02010600030101010101" pitchFamily="2" charset="-122"/>
            </a:endParaRPr>
          </a:p>
        </p:txBody>
      </p:sp>
      <p:grpSp>
        <p:nvGrpSpPr>
          <p:cNvPr id="66563" name="Group 12">
            <a:extLst>
              <a:ext uri="{FF2B5EF4-FFF2-40B4-BE49-F238E27FC236}">
                <a16:creationId xmlns:a16="http://schemas.microsoft.com/office/drawing/2014/main" id="{F2360342-3158-5148-BB17-AEE8C7BAA43D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1752600"/>
            <a:ext cx="6553200" cy="3505200"/>
            <a:chOff x="576" y="1104"/>
            <a:chExt cx="4128" cy="2208"/>
          </a:xfrm>
        </p:grpSpPr>
        <p:grpSp>
          <p:nvGrpSpPr>
            <p:cNvPr id="66565" name="Group 10">
              <a:extLst>
                <a:ext uri="{FF2B5EF4-FFF2-40B4-BE49-F238E27FC236}">
                  <a16:creationId xmlns:a16="http://schemas.microsoft.com/office/drawing/2014/main" id="{565FF45A-D1B1-5748-B7A5-6B45BE5794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04" y="1104"/>
              <a:ext cx="2400" cy="2208"/>
              <a:chOff x="1920" y="1392"/>
              <a:chExt cx="1920" cy="1824"/>
            </a:xfrm>
          </p:grpSpPr>
          <p:sp>
            <p:nvSpPr>
              <p:cNvPr id="66570" name="AutoShape 8">
                <a:extLst>
                  <a:ext uri="{FF2B5EF4-FFF2-40B4-BE49-F238E27FC236}">
                    <a16:creationId xmlns:a16="http://schemas.microsoft.com/office/drawing/2014/main" id="{2947A7E8-E615-6446-8D43-4315A4155F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1392"/>
                <a:ext cx="1920" cy="1824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graphicFrame>
            <p:nvGraphicFramePr>
              <p:cNvPr id="66571" name="Object 3">
                <a:extLst>
                  <a:ext uri="{FF2B5EF4-FFF2-40B4-BE49-F238E27FC236}">
                    <a16:creationId xmlns:a16="http://schemas.microsoft.com/office/drawing/2014/main" id="{8D30F6B7-3A31-3B45-A123-23E98A60DB1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112" y="1392"/>
              <a:ext cx="1632" cy="17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" imgW="74015600" imgH="80746600" progId="Equation.3">
                      <p:embed/>
                    </p:oleObj>
                  </mc:Choice>
                  <mc:Fallback>
                    <p:oleObj name="Equation" r:id="rId2" imgW="74015600" imgH="80746600" progId="Equation.3">
                      <p:embed/>
                      <p:pic>
                        <p:nvPicPr>
                          <p:cNvPr id="0" name="Object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12" y="1392"/>
                            <a:ext cx="1632" cy="176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66566" name="Group 11">
              <a:extLst>
                <a:ext uri="{FF2B5EF4-FFF2-40B4-BE49-F238E27FC236}">
                  <a16:creationId xmlns:a16="http://schemas.microsoft.com/office/drawing/2014/main" id="{B8E2825D-CB76-CC4E-B069-2C5779C797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6" y="2832"/>
              <a:ext cx="1200" cy="336"/>
              <a:chOff x="576" y="2832"/>
              <a:chExt cx="1056" cy="288"/>
            </a:xfrm>
          </p:grpSpPr>
          <p:sp>
            <p:nvSpPr>
              <p:cNvPr id="66568" name="AutoShape 7">
                <a:extLst>
                  <a:ext uri="{FF2B5EF4-FFF2-40B4-BE49-F238E27FC236}">
                    <a16:creationId xmlns:a16="http://schemas.microsoft.com/office/drawing/2014/main" id="{1295C474-3C39-6D4D-89E3-C25BE73787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2832"/>
                <a:ext cx="1056" cy="288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6569" name="Text Box 4">
                <a:extLst>
                  <a:ext uri="{FF2B5EF4-FFF2-40B4-BE49-F238E27FC236}">
                    <a16:creationId xmlns:a16="http://schemas.microsoft.com/office/drawing/2014/main" id="{3128498A-1679-CC44-82B5-FE13A2F604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6" y="2832"/>
                <a:ext cx="1056" cy="2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2000" i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  </a:t>
                </a:r>
                <a:r>
                  <a:rPr lang="en-US" altLang="zh-CN" i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Early Effect</a:t>
                </a:r>
              </a:p>
            </p:txBody>
          </p:sp>
        </p:grpSp>
        <p:sp>
          <p:nvSpPr>
            <p:cNvPr id="66567" name="AutoShape 9">
              <a:extLst>
                <a:ext uri="{FF2B5EF4-FFF2-40B4-BE49-F238E27FC236}">
                  <a16:creationId xmlns:a16="http://schemas.microsoft.com/office/drawing/2014/main" id="{3CA6605B-A2BA-8C45-B1A1-D4C04B0FC6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2928"/>
              <a:ext cx="288" cy="14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66564" name="文本框 1">
            <a:extLst>
              <a:ext uri="{FF2B5EF4-FFF2-40B4-BE49-F238E27FC236}">
                <a16:creationId xmlns:a16="http://schemas.microsoft.com/office/drawing/2014/main" id="{BFD6C9BA-2E1F-BF4D-82F8-818403C17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0538" y="5629275"/>
            <a:ext cx="53767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注意：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PNP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使用</a:t>
            </a:r>
            <a:r>
              <a:rPr lang="en-US" altLang="zh-CN" sz="2000" b="1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2000" b="1" baseline="-250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EB</a:t>
            </a:r>
            <a:r>
              <a:rPr lang="zh-CN" altLang="en-US" sz="2000" b="1" baseline="-250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2000" b="1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2000" b="1" baseline="-250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EC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NPN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使用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BE</a:t>
            </a:r>
            <a:r>
              <a:rPr lang="zh-CN" altLang="en-US" sz="2000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CE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（电压高的字母在前面，或者使用绝对值）</a:t>
            </a:r>
            <a:r>
              <a:rPr lang="en-US" altLang="zh-CN" sz="2000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2911DFCE-0BA7-2441-8C3B-3EC8028EB5B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52</a:t>
            </a:fld>
            <a:endParaRPr lang="en-US" altLang="zh-CN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1E67E88-820D-F349-B184-C341D178B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8924"/>
            <a:ext cx="9144000" cy="59401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9C50DA-A5C1-4A4A-929F-522AEBCC5B56}"/>
              </a:ext>
            </a:extLst>
          </p:cNvPr>
          <p:cNvSpPr txBox="1"/>
          <p:nvPr/>
        </p:nvSpPr>
        <p:spPr>
          <a:xfrm>
            <a:off x="6248400" y="87240"/>
            <a:ext cx="1534394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BJT</a:t>
            </a:r>
            <a:r>
              <a:rPr lang="zh-CN" altLang="en-US" dirty="0"/>
              <a:t> 大信号模型</a:t>
            </a:r>
            <a:endParaRPr lang="en-US" dirty="0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F3B83893-7B91-9244-A279-45B32597A095}"/>
              </a:ext>
            </a:extLst>
          </p:cNvPr>
          <p:cNvSpPr/>
          <p:nvPr/>
        </p:nvSpPr>
        <p:spPr bwMode="auto">
          <a:xfrm>
            <a:off x="990600" y="425794"/>
            <a:ext cx="1447800" cy="412406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369571B0-670F-B146-9044-049AD1AD7E3F}"/>
              </a:ext>
            </a:extLst>
          </p:cNvPr>
          <p:cNvCxnSpPr/>
          <p:nvPr/>
        </p:nvCxnSpPr>
        <p:spPr bwMode="auto">
          <a:xfrm>
            <a:off x="4953000" y="762000"/>
            <a:ext cx="76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6FB22781-29BB-4846-BCA2-6209CEDDF86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53</a:t>
            </a:fld>
            <a:endParaRPr lang="en-US" altLang="zh-CN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B0B779-D0CE-0B49-B298-BBC5CAFD3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CD68977-0F5D-2B4E-9586-4F03D2297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2057400"/>
            <a:ext cx="4343400" cy="4038600"/>
          </a:xfrm>
        </p:spPr>
        <p:txBody>
          <a:bodyPr/>
          <a:lstStyle/>
          <a:p>
            <a:r>
              <a:rPr kumimoji="1" lang="zh-CN" altLang="en-US" dirty="0"/>
              <a:t>三极管的工作区域及其特性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放大区</a:t>
            </a:r>
            <a:endParaRPr kumimoji="1" lang="en-US" altLang="zh-CN" dirty="0"/>
          </a:p>
          <a:p>
            <a:pPr lvl="1"/>
            <a:endParaRPr kumimoji="1" lang="en-US" altLang="zh-CN" dirty="0"/>
          </a:p>
          <a:p>
            <a:pPr lvl="1"/>
            <a:endParaRPr kumimoji="1" lang="en-US" altLang="zh-CN" dirty="0"/>
          </a:p>
          <a:p>
            <a:pPr lvl="1"/>
            <a:endParaRPr kumimoji="1" lang="en-US" altLang="zh-CN" dirty="0"/>
          </a:p>
          <a:p>
            <a:pPr lvl="1"/>
            <a:endParaRPr kumimoji="1" lang="en-US" altLang="zh-CN" dirty="0"/>
          </a:p>
          <a:p>
            <a:pPr lvl="1"/>
            <a:r>
              <a:rPr kumimoji="1" lang="zh-CN" altLang="en-US" dirty="0"/>
              <a:t>工作在放大区的条件</a:t>
            </a:r>
            <a:endParaRPr kumimoji="1" lang="en-US" altLang="zh-CN" dirty="0"/>
          </a:p>
          <a:p>
            <a:pPr lvl="2"/>
            <a:r>
              <a:rPr kumimoji="1" lang="zh-CN" altLang="en-US" dirty="0"/>
              <a:t>看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C</a:t>
            </a:r>
            <a:r>
              <a:rPr kumimoji="1" lang="zh-CN" altLang="en-US" dirty="0"/>
              <a:t>和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B</a:t>
            </a:r>
            <a:r>
              <a:rPr kumimoji="1" lang="zh-CN" altLang="en-US" dirty="0"/>
              <a:t>之间的关系</a:t>
            </a:r>
            <a:endParaRPr kumimoji="1" lang="en-US" altLang="zh-CN" dirty="0"/>
          </a:p>
          <a:p>
            <a:r>
              <a:rPr kumimoji="1" lang="zh-CN" altLang="en-US" dirty="0"/>
              <a:t>熟练掌握转移特性和输出特性的曲线及关键坐标点</a:t>
            </a:r>
            <a:endParaRPr kumimoji="1" lang="en-US" altLang="zh-CN" dirty="0"/>
          </a:p>
          <a:p>
            <a:r>
              <a:rPr kumimoji="1" lang="en-US" altLang="zh-CN" dirty="0"/>
              <a:t>Table</a:t>
            </a:r>
            <a:r>
              <a:rPr kumimoji="1" lang="zh-CN" altLang="en-US" dirty="0"/>
              <a:t> </a:t>
            </a:r>
            <a:r>
              <a:rPr kumimoji="1" lang="en-US" altLang="zh-CN" dirty="0"/>
              <a:t>6.3</a:t>
            </a:r>
            <a:r>
              <a:rPr kumimoji="1" lang="zh-CN" altLang="en-US" dirty="0"/>
              <a:t> 大信号模型</a:t>
            </a:r>
            <a:endParaRPr kumimoji="1" lang="en-US" altLang="zh-CN" dirty="0"/>
          </a:p>
          <a:p>
            <a:pPr lvl="1"/>
            <a:endParaRPr kumimoji="1"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21D93CD-496A-D047-95FB-8F579DE6F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8181"/>
            <a:ext cx="4375150" cy="188516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40E89C5-498F-FA4A-8D38-7C720528F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765" y="2999981"/>
            <a:ext cx="1526509" cy="42901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E324A6A-2517-B54F-B562-5CCD2BF824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7754" y="2865240"/>
            <a:ext cx="811770" cy="6985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C09BB87-1AAE-624C-B504-B434426690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765" y="3640207"/>
            <a:ext cx="1409700" cy="3983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126530C-15B4-2841-A2EA-5351801235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4144746"/>
            <a:ext cx="1103243" cy="45367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9B14345-8E4F-544B-BF7D-D8137CFD53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4465" y="4100442"/>
            <a:ext cx="1146944" cy="66205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948B8E2-996A-FE4F-A186-A36AD4D41E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4878" y="1965386"/>
            <a:ext cx="2553726" cy="206327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8174848-DC7B-7948-8AE2-054EA0CE70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35946" y="4161534"/>
            <a:ext cx="4791489" cy="2696466"/>
          </a:xfrm>
          <a:prstGeom prst="rect">
            <a:avLst/>
          </a:prstGeom>
        </p:spPr>
      </p:pic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D03EF142-1103-9448-8CDF-3220235EB28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694302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06D6D2-5E0D-2E47-B203-59DBEF6FB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CN" altLang="en-US">
                <a:ea typeface="宋体" panose="02010600030101010101" pitchFamily="2" charset="-122"/>
              </a:rPr>
              <a:t>作业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32A904-FFCF-D644-B38D-DE902A2D9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9144000" cy="89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6804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6B9A534-3F9A-AA45-B2E9-351040A59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1576"/>
            <a:ext cx="9144000" cy="575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28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>
            <a:extLst>
              <a:ext uri="{FF2B5EF4-FFF2-40B4-BE49-F238E27FC236}">
                <a16:creationId xmlns:a16="http://schemas.microsoft.com/office/drawing/2014/main" id="{9A978FEF-2582-6A4F-B77E-D412224439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三极管的结构和符号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5365" name="Rectangle 3">
            <a:extLst>
              <a:ext uri="{FF2B5EF4-FFF2-40B4-BE49-F238E27FC236}">
                <a16:creationId xmlns:a16="http://schemas.microsoft.com/office/drawing/2014/main" id="{A2B7F981-ABFF-1C42-9CB1-0DA544A06CE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156200"/>
            <a:ext cx="7772400" cy="121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zh-CN" altLang="en-US" dirty="0">
                <a:ea typeface="宋体" panose="02010600030101010101" pitchFamily="2" charset="-122"/>
              </a:rPr>
              <a:t>三极管可看成由不同掺杂半导体构成的三明治结构，如上图所示的</a:t>
            </a:r>
            <a:r>
              <a:rPr lang="en-US" altLang="zh-CN" dirty="0" err="1">
                <a:ea typeface="宋体" panose="02010600030101010101" pitchFamily="2" charset="-122"/>
              </a:rPr>
              <a:t>npn</a:t>
            </a:r>
            <a:r>
              <a:rPr lang="zh-CN" altLang="en-US" dirty="0">
                <a:ea typeface="宋体" panose="02010600030101010101" pitchFamily="2" charset="-122"/>
              </a:rPr>
              <a:t>，另一种可能是</a:t>
            </a:r>
            <a:r>
              <a:rPr lang="en-US" altLang="zh-CN" dirty="0" err="1">
                <a:ea typeface="宋体" panose="02010600030101010101" pitchFamily="2" charset="-122"/>
              </a:rPr>
              <a:t>pnp</a:t>
            </a:r>
            <a:r>
              <a:rPr lang="zh-CN" altLang="en-US" dirty="0">
                <a:ea typeface="宋体" panose="02010600030101010101" pitchFamily="2" charset="-122"/>
              </a:rPr>
              <a:t>；（两侧的掺杂性质一致，并与中间的掺杂性质相反）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26628" name="Picture 6">
            <a:extLst>
              <a:ext uri="{FF2B5EF4-FFF2-40B4-BE49-F238E27FC236}">
                <a16:creationId xmlns:a16="http://schemas.microsoft.com/office/drawing/2014/main" id="{749A638F-B3CA-A145-A885-52FC7E395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04900"/>
            <a:ext cx="5895975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9" name="文本框 1">
            <a:extLst>
              <a:ext uri="{FF2B5EF4-FFF2-40B4-BE49-F238E27FC236}">
                <a16:creationId xmlns:a16="http://schemas.microsoft.com/office/drawing/2014/main" id="{A9F56A26-3912-384E-A11E-9A59281B1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352675"/>
            <a:ext cx="800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基极</a:t>
            </a:r>
          </a:p>
        </p:txBody>
      </p:sp>
      <p:sp>
        <p:nvSpPr>
          <p:cNvPr id="26630" name="文本框 7">
            <a:extLst>
              <a:ext uri="{FF2B5EF4-FFF2-40B4-BE49-F238E27FC236}">
                <a16:creationId xmlns:a16="http://schemas.microsoft.com/office/drawing/2014/main" id="{882FAB36-280B-934B-BA90-67D6594C0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079500"/>
            <a:ext cx="1108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收集极</a:t>
            </a:r>
          </a:p>
        </p:txBody>
      </p:sp>
      <p:sp>
        <p:nvSpPr>
          <p:cNvPr id="26631" name="文本框 8">
            <a:extLst>
              <a:ext uri="{FF2B5EF4-FFF2-40B4-BE49-F238E27FC236}">
                <a16:creationId xmlns:a16="http://schemas.microsoft.com/office/drawing/2014/main" id="{B1EF87A9-A4E7-E741-8050-53F12CFDE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9588" y="3651250"/>
            <a:ext cx="1108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发射极</a:t>
            </a:r>
          </a:p>
        </p:txBody>
      </p:sp>
      <p:sp>
        <p:nvSpPr>
          <p:cNvPr id="26632" name="文本框 1">
            <a:extLst>
              <a:ext uri="{FF2B5EF4-FFF2-40B4-BE49-F238E27FC236}">
                <a16:creationId xmlns:a16="http://schemas.microsoft.com/office/drawing/2014/main" id="{0E8E10B9-F423-1F47-897F-F04649C4F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6811"/>
            <a:ext cx="3657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三极管的电路符号用“</a:t>
            </a:r>
            <a:r>
              <a:rPr lang="en-US" altLang="zh-CN" sz="2000" b="1" dirty="0">
                <a:solidFill>
                  <a:srgbClr val="FF0000"/>
                </a:solidFill>
                <a:ea typeface="宋体" panose="02010600030101010101" pitchFamily="2" charset="-122"/>
              </a:rPr>
              <a:t>Q</a:t>
            </a:r>
            <a:r>
              <a:rPr lang="zh-CN" altLang="en-US" sz="2000" dirty="0">
                <a:ea typeface="宋体" panose="02010600030101010101" pitchFamily="2" charset="-122"/>
              </a:rPr>
              <a:t>”，而</a:t>
            </a:r>
            <a:r>
              <a:rPr lang="en-US" altLang="zh-CN" sz="2000" dirty="0">
                <a:ea typeface="宋体" panose="02010600030101010101" pitchFamily="2" charset="-122"/>
              </a:rPr>
              <a:t>MOSFET</a:t>
            </a:r>
            <a:r>
              <a:rPr lang="zh-CN" altLang="en-US" sz="2000" dirty="0">
                <a:ea typeface="宋体" panose="02010600030101010101" pitchFamily="2" charset="-122"/>
              </a:rPr>
              <a:t>用“</a:t>
            </a:r>
            <a:r>
              <a:rPr lang="en-US" altLang="zh-CN" sz="2000" b="1" dirty="0">
                <a:solidFill>
                  <a:srgbClr val="3333FF"/>
                </a:solidFill>
                <a:ea typeface="宋体" panose="02010600030101010101" pitchFamily="2" charset="-122"/>
              </a:rPr>
              <a:t>M</a:t>
            </a:r>
            <a:r>
              <a:rPr lang="zh-CN" altLang="en-US" sz="2000" dirty="0">
                <a:ea typeface="宋体" panose="02010600030101010101" pitchFamily="2" charset="-122"/>
              </a:rPr>
              <a:t>”，箭头标在发射极，方向表示电流方向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2C0844ED-2161-3744-ADBB-415A2F6394D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AA23BD70-F4A7-494B-839F-7C19130C06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175" y="1447800"/>
            <a:ext cx="8763000" cy="4038600"/>
          </a:xfrm>
          <a:solidFill>
            <a:schemeClr val="bg1"/>
          </a:solidFill>
        </p:spPr>
        <p:txBody>
          <a:bodyPr/>
          <a:lstStyle/>
          <a:p>
            <a:pPr eaLnBrk="1" hangingPunct="1">
              <a:defRPr/>
            </a:pPr>
            <a:r>
              <a:rPr lang="en-US" altLang="zh-CN" sz="2800" dirty="0">
                <a:ea typeface="宋体" panose="02010600030101010101" pitchFamily="2" charset="-122"/>
              </a:rPr>
              <a:t>Transistor consists of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two </a:t>
            </a:r>
            <a:r>
              <a:rPr lang="en-US" altLang="zh-CN" sz="2800" i="1" dirty="0" err="1">
                <a:solidFill>
                  <a:srgbClr val="FF0000"/>
                </a:solidFill>
                <a:ea typeface="宋体" panose="02010600030101010101" pitchFamily="2" charset="-122"/>
              </a:rPr>
              <a:t>pn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-junctions:</a:t>
            </a:r>
          </a:p>
          <a:p>
            <a:pPr lvl="1" eaLnBrk="1" hangingPunct="1">
              <a:defRPr/>
            </a:pP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emitter-base</a:t>
            </a:r>
            <a:r>
              <a:rPr lang="en-US" altLang="zh-CN" sz="2800" dirty="0">
                <a:ea typeface="宋体" panose="02010600030101010101" pitchFamily="2" charset="-122"/>
              </a:rPr>
              <a:t> junction (EBJ)</a:t>
            </a:r>
          </a:p>
          <a:p>
            <a:pPr lvl="1" eaLnBrk="1" hangingPunct="1">
              <a:defRPr/>
            </a:pP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collector-base</a:t>
            </a:r>
            <a:r>
              <a:rPr lang="en-US" altLang="zh-CN" sz="2800" dirty="0">
                <a:ea typeface="宋体" panose="02010600030101010101" pitchFamily="2" charset="-122"/>
              </a:rPr>
              <a:t> junction (CBJ)</a:t>
            </a:r>
          </a:p>
          <a:p>
            <a:pPr eaLnBrk="1" hangingPunct="1">
              <a:defRPr/>
            </a:pPr>
            <a:r>
              <a:rPr lang="en-US" altLang="zh-CN" sz="2800" dirty="0">
                <a:ea typeface="宋体" panose="02010600030101010101" pitchFamily="2" charset="-122"/>
              </a:rPr>
              <a:t>Operating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mode</a:t>
            </a:r>
            <a:r>
              <a:rPr lang="en-US" altLang="zh-CN" sz="2800" dirty="0">
                <a:ea typeface="宋体" panose="02010600030101010101" pitchFamily="2" charset="-122"/>
              </a:rPr>
              <a:t> depends on biasing.</a:t>
            </a:r>
          </a:p>
          <a:p>
            <a:pPr lvl="1" eaLnBrk="1" hangingPunct="1">
              <a:defRPr/>
            </a:pP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active </a:t>
            </a:r>
            <a:r>
              <a:rPr lang="en-US" altLang="zh-CN" sz="2800" dirty="0">
                <a:ea typeface="宋体" panose="02010600030101010101" pitchFamily="2" charset="-122"/>
              </a:rPr>
              <a:t>mode – used for </a:t>
            </a:r>
            <a:r>
              <a:rPr lang="en-US" altLang="zh-CN" sz="2800" dirty="0">
                <a:solidFill>
                  <a:srgbClr val="C00000"/>
                </a:solidFill>
                <a:ea typeface="宋体" panose="02010600030101010101" pitchFamily="2" charset="-122"/>
              </a:rPr>
              <a:t>amplification</a:t>
            </a:r>
            <a:r>
              <a:rPr lang="en-US" altLang="zh-CN" sz="2800" dirty="0">
                <a:ea typeface="宋体" panose="02010600030101010101" pitchFamily="2" charset="-122"/>
              </a:rPr>
              <a:t> </a:t>
            </a:r>
            <a:r>
              <a:rPr lang="zh-CN" altLang="en-US" sz="2800" dirty="0">
                <a:ea typeface="宋体" panose="02010600030101010101" pitchFamily="2" charset="-122"/>
              </a:rPr>
              <a:t>①放大区</a:t>
            </a:r>
            <a:endParaRPr lang="en-US" altLang="zh-CN" sz="2800" dirty="0">
              <a:ea typeface="宋体" panose="02010600030101010101" pitchFamily="2" charset="-122"/>
            </a:endParaRPr>
          </a:p>
          <a:p>
            <a:pPr lvl="1" eaLnBrk="1" hangingPunct="1">
              <a:defRPr/>
            </a:pP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cutoff</a:t>
            </a:r>
            <a:r>
              <a:rPr lang="en-US" altLang="zh-CN" sz="2800" dirty="0">
                <a:ea typeface="宋体" panose="02010600030101010101" pitchFamily="2" charset="-122"/>
              </a:rPr>
              <a:t> and 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saturation</a:t>
            </a:r>
            <a:r>
              <a:rPr lang="en-US" altLang="zh-CN" sz="2800" dirty="0">
                <a:ea typeface="宋体" panose="02010600030101010101" pitchFamily="2" charset="-122"/>
              </a:rPr>
              <a:t> modes – used for </a:t>
            </a:r>
            <a:r>
              <a:rPr lang="en-US" altLang="zh-CN" sz="2800" dirty="0">
                <a:solidFill>
                  <a:srgbClr val="C00000"/>
                </a:solidFill>
                <a:ea typeface="宋体" panose="02010600030101010101" pitchFamily="2" charset="-122"/>
              </a:rPr>
              <a:t>switching</a:t>
            </a:r>
            <a:r>
              <a:rPr lang="en-US" altLang="zh-CN" sz="2800" dirty="0">
                <a:ea typeface="宋体" panose="02010600030101010101" pitchFamily="2" charset="-122"/>
              </a:rPr>
              <a:t>. </a:t>
            </a:r>
            <a:r>
              <a:rPr lang="zh-CN" altLang="en-US" sz="2800" dirty="0">
                <a:ea typeface="宋体" panose="02010600030101010101" pitchFamily="2" charset="-122"/>
              </a:rPr>
              <a:t>②截止区；③饱和区</a:t>
            </a:r>
            <a:endParaRPr lang="en-US" altLang="zh-CN" sz="2800" dirty="0">
              <a:ea typeface="宋体" panose="02010600030101010101" pitchFamily="2" charset="-122"/>
            </a:endParaRPr>
          </a:p>
        </p:txBody>
      </p:sp>
      <p:pic>
        <p:nvPicPr>
          <p:cNvPr id="27650" name="Picture 6">
            <a:extLst>
              <a:ext uri="{FF2B5EF4-FFF2-40B4-BE49-F238E27FC236}">
                <a16:creationId xmlns:a16="http://schemas.microsoft.com/office/drawing/2014/main" id="{515D77D2-E833-D845-80A5-450F3E03A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646" y="0"/>
            <a:ext cx="5362575" cy="35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图片 7">
            <a:extLst>
              <a:ext uri="{FF2B5EF4-FFF2-40B4-BE49-F238E27FC236}">
                <a16:creationId xmlns:a16="http://schemas.microsoft.com/office/drawing/2014/main" id="{CAE63F65-2487-CB4B-9941-0FB82B2EC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4953000"/>
            <a:ext cx="9056688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文本框 8">
            <a:extLst>
              <a:ext uri="{FF2B5EF4-FFF2-40B4-BE49-F238E27FC236}">
                <a16:creationId xmlns:a16="http://schemas.microsoft.com/office/drawing/2014/main" id="{DBF0EF1B-D66A-6540-B2B3-9F224C7CF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063" y="212725"/>
            <a:ext cx="5648325" cy="1016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注意和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MOSFET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的区别：</a:t>
            </a:r>
            <a:endParaRPr lang="en-US" altLang="zh-CN" sz="2000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US" altLang="zh-CN" sz="2000" dirty="0">
                <a:ea typeface="宋体" panose="02010600030101010101" pitchFamily="2" charset="-122"/>
              </a:rPr>
              <a:t>MOSFET </a:t>
            </a:r>
            <a:r>
              <a:rPr lang="zh-CN" altLang="en-US" sz="2000" dirty="0">
                <a:ea typeface="宋体" panose="02010600030101010101" pitchFamily="2" charset="-122"/>
              </a:rPr>
              <a:t>能实现放大功能的区域称为“饱和区”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US" altLang="zh-CN" sz="2000" dirty="0">
                <a:ea typeface="宋体" panose="02010600030101010101" pitchFamily="2" charset="-122"/>
              </a:rPr>
              <a:t>Bipolar </a:t>
            </a:r>
            <a:r>
              <a:rPr lang="zh-CN" altLang="en-US" sz="2000" dirty="0">
                <a:ea typeface="宋体" panose="02010600030101010101" pitchFamily="2" charset="-122"/>
              </a:rPr>
              <a:t>能实现放大功能的区域称为“放大区”</a:t>
            </a:r>
          </a:p>
        </p:txBody>
      </p:sp>
      <p:sp>
        <p:nvSpPr>
          <p:cNvPr id="27653" name="矩形 9">
            <a:extLst>
              <a:ext uri="{FF2B5EF4-FFF2-40B4-BE49-F238E27FC236}">
                <a16:creationId xmlns:a16="http://schemas.microsoft.com/office/drawing/2014/main" id="{C9BF129D-E031-0341-9476-3572887304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248400"/>
            <a:ext cx="8001000" cy="304800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EA18181C-8EF2-0B4A-B38B-013906E97D6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>
            <a:extLst>
              <a:ext uri="{FF2B5EF4-FFF2-40B4-BE49-F238E27FC236}">
                <a16:creationId xmlns:a16="http://schemas.microsoft.com/office/drawing/2014/main" id="{78DDABE3-7F4D-274F-BB7F-A529614F05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载流子的注入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25955" name="Rectangle 3">
            <a:extLst>
              <a:ext uri="{FF2B5EF4-FFF2-40B4-BE49-F238E27FC236}">
                <a16:creationId xmlns:a16="http://schemas.microsoft.com/office/drawing/2014/main" id="{294C89F8-56C1-B54A-9B17-F773798683B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876800"/>
            <a:ext cx="77724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zh-CN" altLang="en-US" dirty="0">
                <a:ea typeface="宋体" panose="02010600030101010101" pitchFamily="2" charset="-122"/>
              </a:rPr>
              <a:t>反偏</a:t>
            </a:r>
            <a:r>
              <a:rPr lang="en-US" altLang="zh-CN" dirty="0" err="1">
                <a:ea typeface="宋体" panose="02010600030101010101" pitchFamily="2" charset="-122"/>
              </a:rPr>
              <a:t>pn</a:t>
            </a:r>
            <a:r>
              <a:rPr lang="zh-CN" altLang="en-US" dirty="0">
                <a:ea typeface="宋体" panose="02010600030101010101" pitchFamily="2" charset="-122"/>
              </a:rPr>
              <a:t>结在耗尽区会形成一个较强的电场，电子若注入到（</a:t>
            </a:r>
            <a:r>
              <a:rPr lang="zh-CN" altLang="en-US" dirty="0">
                <a:solidFill>
                  <a:srgbClr val="00B0F0"/>
                </a:solidFill>
                <a:ea typeface="宋体" panose="02010600030101010101" pitchFamily="2" charset="-122"/>
              </a:rPr>
              <a:t>暂时不考虑如何注入</a:t>
            </a:r>
            <a:r>
              <a:rPr lang="zh-CN" altLang="en-US" dirty="0">
                <a:ea typeface="宋体" panose="02010600030101010101" pitchFamily="2" charset="-122"/>
              </a:rPr>
              <a:t>）耗尽区，就会在电场作用下，迅速被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扫到</a:t>
            </a:r>
            <a:r>
              <a:rPr lang="zh-CN" altLang="en-US" dirty="0">
                <a:ea typeface="宋体" panose="02010600030101010101" pitchFamily="2" charset="-122"/>
              </a:rPr>
              <a:t>左侧</a:t>
            </a:r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zh-CN" altLang="en-US" dirty="0">
                <a:ea typeface="宋体" panose="02010600030101010101" pitchFamily="2" charset="-122"/>
              </a:rPr>
              <a:t>区域；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zh-CN" altLang="en-US" dirty="0">
                <a:ea typeface="宋体" panose="02010600030101010101" pitchFamily="2" charset="-122"/>
              </a:rPr>
              <a:t>这一现象是三极管工作的基础；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28676" name="Picture 6">
            <a:extLst>
              <a:ext uri="{FF2B5EF4-FFF2-40B4-BE49-F238E27FC236}">
                <a16:creationId xmlns:a16="http://schemas.microsoft.com/office/drawing/2014/main" id="{AC1E35C3-FACC-4D4B-95E4-E5B9FAFAB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990600"/>
            <a:ext cx="4105275" cy="377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7" name="文本框 1">
            <a:extLst>
              <a:ext uri="{FF2B5EF4-FFF2-40B4-BE49-F238E27FC236}">
                <a16:creationId xmlns:a16="http://schemas.microsoft.com/office/drawing/2014/main" id="{449C8F8C-2837-FA4F-ABB7-859ED68A7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438400"/>
            <a:ext cx="3175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思考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：如果有自由电子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注入到反偏</a:t>
            </a:r>
            <a:r>
              <a:rPr lang="en-US" altLang="zh-CN" dirty="0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pn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结的耗尽区，会怎样？</a:t>
            </a:r>
          </a:p>
        </p:txBody>
      </p:sp>
      <p:pic>
        <p:nvPicPr>
          <p:cNvPr id="28678" name="图片 1">
            <a:extLst>
              <a:ext uri="{FF2B5EF4-FFF2-40B4-BE49-F238E27FC236}">
                <a16:creationId xmlns:a16="http://schemas.microsoft.com/office/drawing/2014/main" id="{14688C9F-C76E-454B-A382-863DC264CE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3994150"/>
            <a:ext cx="571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DE4A1079-4267-A942-9068-2D9DAEFDA75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>
            <a:extLst>
              <a:ext uri="{FF2B5EF4-FFF2-40B4-BE49-F238E27FC236}">
                <a16:creationId xmlns:a16="http://schemas.microsoft.com/office/drawing/2014/main" id="{953AB37C-76DA-444E-B76A-0767D71A78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panose="02010600030101010101" pitchFamily="2" charset="-122"/>
              </a:rPr>
              <a:t>Forward Active Region</a:t>
            </a:r>
            <a:r>
              <a:rPr lang="zh-CN" altLang="en-US">
                <a:ea typeface="宋体" panose="02010600030101010101" pitchFamily="2" charset="-122"/>
              </a:rPr>
              <a:t>（放大区）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8437" name="Rectangle 3">
            <a:extLst>
              <a:ext uri="{FF2B5EF4-FFF2-40B4-BE49-F238E27FC236}">
                <a16:creationId xmlns:a16="http://schemas.microsoft.com/office/drawing/2014/main" id="{34B9A3EC-0F10-CF46-A1AA-4961641BBC4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18160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放大区的定义</a:t>
            </a:r>
            <a:r>
              <a:rPr lang="en-US" altLang="zh-CN">
                <a:ea typeface="宋体" panose="02010600030101010101" pitchFamily="2" charset="-122"/>
              </a:rPr>
              <a:t>: BE</a:t>
            </a:r>
            <a:r>
              <a:rPr lang="zh-CN" altLang="en-US">
                <a:ea typeface="宋体" panose="02010600030101010101" pitchFamily="2" charset="-122"/>
              </a:rPr>
              <a:t>正偏（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en-US" altLang="zh-CN">
                <a:solidFill>
                  <a:srgbClr val="00B0F0"/>
                </a:solidFill>
                <a:ea typeface="宋体" panose="02010600030101010101" pitchFamily="2" charset="-122"/>
              </a:rPr>
              <a:t>V</a:t>
            </a:r>
            <a:r>
              <a:rPr lang="en-US" altLang="zh-CN" baseline="-25000">
                <a:solidFill>
                  <a:srgbClr val="00B0F0"/>
                </a:solidFill>
                <a:ea typeface="宋体" panose="02010600030101010101" pitchFamily="2" charset="-122"/>
              </a:rPr>
              <a:t>BE </a:t>
            </a:r>
            <a:r>
              <a:rPr lang="en-US" altLang="zh-CN">
                <a:solidFill>
                  <a:srgbClr val="00B0F0"/>
                </a:solidFill>
                <a:ea typeface="宋体" panose="02010600030101010101" pitchFamily="2" charset="-122"/>
              </a:rPr>
              <a:t>&gt; 0</a:t>
            </a:r>
            <a:r>
              <a:rPr lang="zh-CN" altLang="en-US">
                <a:ea typeface="宋体" panose="02010600030101010101" pitchFamily="2" charset="-122"/>
              </a:rPr>
              <a:t>）</a:t>
            </a:r>
            <a:r>
              <a:rPr lang="en-US" altLang="zh-CN">
                <a:ea typeface="宋体" panose="02010600030101010101" pitchFamily="2" charset="-122"/>
              </a:rPr>
              <a:t>,BC</a:t>
            </a:r>
            <a:r>
              <a:rPr lang="zh-CN" altLang="en-US">
                <a:ea typeface="宋体" panose="02010600030101010101" pitchFamily="2" charset="-122"/>
              </a:rPr>
              <a:t>反偏（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en-US" altLang="zh-CN">
                <a:solidFill>
                  <a:srgbClr val="00B0F0"/>
                </a:solidFill>
                <a:ea typeface="宋体" panose="02010600030101010101" pitchFamily="2" charset="-122"/>
              </a:rPr>
              <a:t>V</a:t>
            </a:r>
            <a:r>
              <a:rPr lang="en-US" altLang="zh-CN" baseline="-25000">
                <a:solidFill>
                  <a:srgbClr val="00B0F0"/>
                </a:solidFill>
                <a:ea typeface="宋体" panose="02010600030101010101" pitchFamily="2" charset="-122"/>
              </a:rPr>
              <a:t>BC </a:t>
            </a:r>
            <a:r>
              <a:rPr lang="en-US" altLang="zh-CN">
                <a:solidFill>
                  <a:srgbClr val="00B0F0"/>
                </a:solidFill>
                <a:ea typeface="宋体" panose="02010600030101010101" pitchFamily="2" charset="-122"/>
              </a:rPr>
              <a:t>&lt; 0</a:t>
            </a:r>
            <a:r>
              <a:rPr lang="zh-CN" altLang="en-US">
                <a:ea typeface="宋体" panose="02010600030101010101" pitchFamily="2" charset="-122"/>
              </a:rPr>
              <a:t>）</a:t>
            </a:r>
            <a:r>
              <a:rPr lang="en-US" altLang="zh-CN">
                <a:ea typeface="宋体" panose="02010600030101010101" pitchFamily="2" charset="-122"/>
              </a:rPr>
              <a:t>.  </a:t>
            </a:r>
          </a:p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但三极管并非简单的两个二极管的相连（为何？）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30724" name="Picture 6">
            <a:extLst>
              <a:ext uri="{FF2B5EF4-FFF2-40B4-BE49-F238E27FC236}">
                <a16:creationId xmlns:a16="http://schemas.microsoft.com/office/drawing/2014/main" id="{B787DA33-B9B8-A440-BF07-014FCA526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8686800" cy="206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CB5B329-DADD-DB41-83F0-6E4A16CCE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4121150"/>
            <a:ext cx="3810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简单的两个二极管相连不会有放大特性，因此，三极管必有</a:t>
            </a:r>
            <a:r>
              <a:rPr lang="zh-CN" altLang="en-US" sz="2000" b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特殊的结构</a:t>
            </a:r>
            <a:r>
              <a:rPr lang="zh-CN" altLang="en-US" sz="2000">
                <a:latin typeface="Times New Roman" panose="02020603050405020304" pitchFamily="18" charset="0"/>
                <a:ea typeface="宋体" panose="02010600030101010101" pitchFamily="2" charset="-122"/>
              </a:rPr>
              <a:t>以实现放大性能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42B32AC7-3B7A-C443-93DB-405BBD6C1AE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2483</TotalTime>
  <Words>2671</Words>
  <Application>Microsoft Office PowerPoint</Application>
  <PresentationFormat>全屏显示(4:3)</PresentationFormat>
  <Paragraphs>329</Paragraphs>
  <Slides>56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56</vt:i4>
      </vt:variant>
    </vt:vector>
  </HeadingPairs>
  <TitlesOfParts>
    <vt:vector size="63" baseType="lpstr">
      <vt:lpstr>宋体</vt:lpstr>
      <vt:lpstr>Arial</vt:lpstr>
      <vt:lpstr>Calibri</vt:lpstr>
      <vt:lpstr>Times New Roman</vt:lpstr>
      <vt:lpstr>Wingdings</vt:lpstr>
      <vt:lpstr>Default Design</vt:lpstr>
      <vt:lpstr>Equation</vt:lpstr>
      <vt:lpstr>Lecture 14 – BJT-part1</vt:lpstr>
      <vt:lpstr>PowerPoint 演示文稿</vt:lpstr>
      <vt:lpstr>Introduction</vt:lpstr>
      <vt:lpstr>Introduction</vt:lpstr>
      <vt:lpstr>三极管的结构</vt:lpstr>
      <vt:lpstr>三极管的结构和符号</vt:lpstr>
      <vt:lpstr>PowerPoint 演示文稿</vt:lpstr>
      <vt:lpstr>载流子的注入</vt:lpstr>
      <vt:lpstr>Forward Active Region（放大区）</vt:lpstr>
      <vt:lpstr>三极管的工作原理（放大区）</vt:lpstr>
      <vt:lpstr>PowerPoint 演示文稿</vt:lpstr>
      <vt:lpstr>补充：PN结正偏、反偏时少子浓度的分布</vt:lpstr>
      <vt:lpstr>PowerPoint 演示文稿</vt:lpstr>
      <vt:lpstr>集电极电流</vt:lpstr>
      <vt:lpstr>恒流源特性（IC不随VCE变化）</vt:lpstr>
      <vt:lpstr>并联三极管</vt:lpstr>
      <vt:lpstr>简单的三极管电路</vt:lpstr>
      <vt:lpstr>例</vt:lpstr>
      <vt:lpstr>基极电流（iB）</vt:lpstr>
      <vt:lpstr>发射极电流iE</vt:lpstr>
      <vt:lpstr>三极管电流表达式总结</vt:lpstr>
      <vt:lpstr>三极管放大区的大信号模型（Large Signal Model）</vt:lpstr>
      <vt:lpstr>PowerPoint 演示文稿</vt:lpstr>
      <vt:lpstr>PowerPoint 演示文稿</vt:lpstr>
      <vt:lpstr>PowerPoint 演示文稿</vt:lpstr>
      <vt:lpstr>实际三极管的结构</vt:lpstr>
      <vt:lpstr>若要保证三极管工作于放大区，负载电阻 RL 最大可为多少？</vt:lpstr>
      <vt:lpstr>PowerPoint 演示文稿</vt:lpstr>
      <vt:lpstr>三极管工作于饱和区</vt:lpstr>
      <vt:lpstr>pnp三极管</vt:lpstr>
      <vt:lpstr>PowerPoint 演示文稿</vt:lpstr>
      <vt:lpstr>三极管的I/V特性 “电压电流约束关系”</vt:lpstr>
      <vt:lpstr>三极管工作区域的界限</vt:lpstr>
      <vt:lpstr>PowerPoint 演示文稿</vt:lpstr>
      <vt:lpstr>PowerPoint 演示文稿</vt:lpstr>
      <vt:lpstr>PowerPoint 演示文稿</vt:lpstr>
      <vt:lpstr>三极管的特性</vt:lpstr>
      <vt:lpstr>Example:  IV 特性</vt:lpstr>
      <vt:lpstr>PowerPoint 演示文稿</vt:lpstr>
      <vt:lpstr>Early Effect （厄雷效应） </vt:lpstr>
      <vt:lpstr>厄雷效应的起因</vt:lpstr>
      <vt:lpstr>厄雷效应对 IC 的影响</vt:lpstr>
      <vt:lpstr>厄雷效应对大信号模型的影响</vt:lpstr>
      <vt:lpstr>PowerPoint 演示文稿</vt:lpstr>
      <vt:lpstr>工作于“饱和区”的三极管</vt:lpstr>
      <vt:lpstr>Incremental β</vt:lpstr>
      <vt:lpstr>PowerPoint 演示文稿</vt:lpstr>
      <vt:lpstr>处于饱和区三极管的大信号模型</vt:lpstr>
      <vt:lpstr>饱和区大信号模型</vt:lpstr>
      <vt:lpstr>PowerPoint 演示文稿</vt:lpstr>
      <vt:lpstr>PowerPoint 演示文稿</vt:lpstr>
      <vt:lpstr>PNP 晶体管的方程</vt:lpstr>
      <vt:lpstr>PowerPoint 演示文稿</vt:lpstr>
      <vt:lpstr>小结</vt:lpstr>
      <vt:lpstr>作业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hjin</cp:lastModifiedBy>
  <cp:revision>102</cp:revision>
  <dcterms:created xsi:type="dcterms:W3CDTF">2015-11-16T08:15:33Z</dcterms:created>
  <dcterms:modified xsi:type="dcterms:W3CDTF">2025-10-28T00:33:02Z</dcterms:modified>
</cp:coreProperties>
</file>