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4" r:id="rId2"/>
    <p:sldId id="546" r:id="rId3"/>
    <p:sldId id="415" r:id="rId4"/>
    <p:sldId id="547" r:id="rId5"/>
    <p:sldId id="548" r:id="rId6"/>
    <p:sldId id="549" r:id="rId7"/>
    <p:sldId id="564" r:id="rId8"/>
    <p:sldId id="550" r:id="rId9"/>
    <p:sldId id="551" r:id="rId10"/>
    <p:sldId id="552" r:id="rId11"/>
    <p:sldId id="553" r:id="rId12"/>
    <p:sldId id="554" r:id="rId13"/>
    <p:sldId id="555" r:id="rId14"/>
    <p:sldId id="556" r:id="rId15"/>
    <p:sldId id="557" r:id="rId16"/>
    <p:sldId id="558" r:id="rId17"/>
    <p:sldId id="559" r:id="rId18"/>
    <p:sldId id="560" r:id="rId19"/>
    <p:sldId id="561" r:id="rId20"/>
    <p:sldId id="562" r:id="rId21"/>
    <p:sldId id="565" r:id="rId22"/>
    <p:sldId id="566" r:id="rId23"/>
    <p:sldId id="567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o jin" initials="hji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" autoAdjust="0"/>
    <p:restoredTop sz="95285" autoAdjust="0"/>
  </p:normalViewPr>
  <p:slideViewPr>
    <p:cSldViewPr>
      <p:cViewPr varScale="1">
        <p:scale>
          <a:sx n="88" d="100"/>
          <a:sy n="88" d="100"/>
        </p:scale>
        <p:origin x="1380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EABF2CD-19EA-AE4F-9AE0-56DC3CB11A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F58FCEF-3329-A046-8FF8-8223A668999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45B7FCC-8A74-DD4D-AB70-7F2D6D86210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79185DCB-DD28-EF45-9193-D4676BA4F6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932809FB-E460-444B-84AB-AE5CACDD17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2625A1C7-52E5-5F48-AC01-12451F5D10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8B5C591-489B-D848-8634-39564CB7E4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5A05BC-74D9-3E45-9D36-61180E1BB8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43ADFC-91FA-E141-B393-7E414CEA4D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86CC9-4C91-7E47-B26C-270DEFDC5C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026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A158DC6-E350-EA4A-B25F-A644D9D91B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59D81E-BF40-D041-83A0-662CD61132C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B3525-DC55-184C-B6F3-AF2BDA56FD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231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20231E5-8FD3-164A-AC0C-C7F496B108E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3F786F-0544-5F40-8241-69F20AA6522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3D5F5-3CE4-E740-B74D-AB644B42FE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830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F9E8A9-4862-2842-9F90-6A84AB790A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792AB3-565E-804D-9A1C-26D2EEE3DAF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08CE1-0E82-A643-A132-43DD3C73C0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81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4AB74A-BB20-F44F-9CDA-624E8D5578B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32BE1-E905-9341-9E28-9F4D3DBB65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D9F00-ABB0-E844-83C4-3C7C6AB353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54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55159D-47B1-7146-A4AF-DB3388B3562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7DEFE9-1CAF-394B-BEA9-B7BD72427A7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79D87-E1EA-4F4F-AEB4-C5B36D02B8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36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19DCE7-FB53-F549-936D-ABA014E68B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5DD66B-ED41-0542-9430-9096A7F9276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3D00A-22B5-1643-8A75-32DA02F055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585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5305A9-236B-7349-8EB4-17C388B647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8B1C32-5ED2-364E-9FB0-A1B10EAAFE9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2927C-4FF0-B74D-A854-906280F2A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09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67A6CF-FCFA-BC4C-876F-3166A81B084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B8EC208-4E46-654B-9F88-96E2DD562AE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CA694-2D16-5644-97CC-E0045DA048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597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BC636A-1572-EC44-89A0-5AFA2DC88C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7146B0F-0E13-1D48-B177-CF105DCFBE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E6C36-9145-AF4F-8518-ED5D909BDF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97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490B330-0EAA-6347-AF9A-B92B00AA55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7429B34-01F9-CC4C-B6F0-92BD0CC3EE6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787A2-AFED-DC4F-91D0-F24008C099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81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2C3038-A8CB-9445-9E52-F58DB42BB2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70B195-7D1E-8A42-9041-C4BE840FA33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64EA7-D784-BF48-BAB5-68890C81C9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5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85381-C3E7-4946-A8BF-8C0E6AD7396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832B7D-6445-514B-A74F-17858CE5B40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738-229D-054B-9055-FA46B20E3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097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A170EEAD-7D2A-0D4F-BE6F-446C443C7EB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54A85F59-5A8F-9549-B5F2-AE3F2CAC89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227A34C9-9CDC-3849-BE23-CEFC833E0C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4F930929-7B25-484E-B2BE-D02EE69B6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EEF428D-894B-BF4C-95D8-C619CDA71C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F9F6C3E-117D-DA46-8F15-A52548099F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F949686-293E-CC42-9714-856F2FDEB1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6B158E6A-0390-D94C-BF56-AB06E4B5AC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A211FD63-47E4-4A45-B45A-2B28724D89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956A69F5-83B9-C644-961D-ABF629F329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A72870B9-A257-E941-97E7-86E71ABAD1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B7EDCD35-5F0A-BE49-930D-7F39082ED2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27428756-70C5-854A-8893-1B57EF4B1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1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6.png"/><Relationship Id="rId7" Type="http://schemas.openxmlformats.org/officeDocument/2006/relationships/image" Target="../media/image6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oter Placeholder 3">
            <a:extLst>
              <a:ext uri="{FF2B5EF4-FFF2-40B4-BE49-F238E27FC236}">
                <a16:creationId xmlns:a16="http://schemas.microsoft.com/office/drawing/2014/main" id="{E9ACFE0E-CB07-F640-A95C-0AFA2C160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4722FE37-D4FA-1E4E-A7DD-D89F3FEBC3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Chapter 6</a:t>
            </a:r>
            <a:r>
              <a:rPr lang="en-US" altLang="zh-CN" sz="3200" dirty="0">
                <a:ea typeface="宋体" panose="02010600030101010101" pitchFamily="2" charset="-122"/>
              </a:rPr>
              <a:t> from </a:t>
            </a:r>
            <a:r>
              <a:rPr lang="en-US" altLang="zh-CN" sz="3200" b="1" dirty="0">
                <a:ea typeface="宋体" panose="02010600030101010101" pitchFamily="2" charset="-122"/>
              </a:rPr>
              <a:t>Microelectronic Circuits</a:t>
            </a:r>
            <a:r>
              <a:rPr lang="en-US" altLang="zh-CN" sz="3200" dirty="0">
                <a:ea typeface="宋体" panose="02010600030101010101" pitchFamily="2" charset="-122"/>
              </a:rPr>
              <a:t> Text by </a:t>
            </a:r>
            <a:r>
              <a:rPr lang="en-US" altLang="zh-CN" sz="3200" dirty="0" err="1">
                <a:ea typeface="宋体" panose="02010600030101010101" pitchFamily="2" charset="-122"/>
              </a:rPr>
              <a:t>Sedra</a:t>
            </a:r>
            <a:r>
              <a:rPr lang="en-US" altLang="zh-CN" sz="3200" dirty="0">
                <a:ea typeface="宋体" panose="02010600030101010101" pitchFamily="2" charset="-122"/>
              </a:rPr>
              <a:t> and Smith</a:t>
            </a:r>
          </a:p>
          <a:p>
            <a:pPr algn="l" eaLnBrk="1" hangingPunct="1">
              <a:defRPr/>
            </a:pPr>
            <a:r>
              <a:rPr lang="en-US" altLang="zh-CN" sz="3200" dirty="0">
                <a:ea typeface="宋体" panose="02010600030101010101" pitchFamily="2" charset="-122"/>
              </a:rPr>
              <a:t>Oxford Publishing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587A193-F07E-1845-8839-D24F303D7C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1752600"/>
            <a:ext cx="8686800" cy="2438400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Lecture 15 – 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BJT-part2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4744141-D893-5047-82A9-125304256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3776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134A4CB-DB45-0642-ADCD-800B5024F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6210"/>
            <a:ext cx="2483131" cy="441325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0235609-924A-1C43-A556-EC1BA0C7D7AE}"/>
              </a:ext>
            </a:extLst>
          </p:cNvPr>
          <p:cNvSpPr txBox="1"/>
          <p:nvPr/>
        </p:nvSpPr>
        <p:spPr>
          <a:xfrm>
            <a:off x="3100630" y="2133600"/>
            <a:ext cx="182614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假设工作在放大区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18EB68C-8A4F-CC4D-B898-9B69519D90CB}"/>
              </a:ext>
            </a:extLst>
          </p:cNvPr>
          <p:cNvSpPr txBox="1"/>
          <p:nvPr/>
        </p:nvSpPr>
        <p:spPr>
          <a:xfrm>
            <a:off x="3100630" y="2743200"/>
            <a:ext cx="5967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B</a:t>
            </a:r>
            <a:r>
              <a:rPr kumimoji="1" lang="zh-CN" altLang="en-US" sz="2000" dirty="0"/>
              <a:t>点电压略高于</a:t>
            </a:r>
            <a:r>
              <a:rPr kumimoji="1" lang="en-US" altLang="zh-CN" sz="2000" dirty="0"/>
              <a:t>0V</a:t>
            </a:r>
            <a:r>
              <a:rPr kumimoji="1" lang="zh-CN" altLang="en-US" sz="2000" dirty="0"/>
              <a:t>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E</a:t>
            </a:r>
            <a:r>
              <a:rPr kumimoji="1" lang="zh-CN" altLang="en-US" sz="2000" dirty="0">
                <a:sym typeface="Wingdings" pitchFamily="2" charset="2"/>
              </a:rPr>
              <a:t>点电压约等于</a:t>
            </a:r>
            <a:r>
              <a:rPr kumimoji="1" lang="en-US" altLang="zh-CN" sz="2000" dirty="0">
                <a:sym typeface="Wingdings" pitchFamily="2" charset="2"/>
              </a:rPr>
              <a:t>0.7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V</a:t>
            </a:r>
          </a:p>
          <a:p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 err="1">
                <a:sym typeface="Wingdings" pitchFamily="2" charset="2"/>
              </a:rPr>
              <a:t>i</a:t>
            </a:r>
            <a:r>
              <a:rPr kumimoji="1" lang="en-US" altLang="zh-CN" sz="2000" baseline="-25000" dirty="0" err="1">
                <a:sym typeface="Wingdings" pitchFamily="2" charset="2"/>
              </a:rPr>
              <a:t>E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≈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4.3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mA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 err="1">
                <a:sym typeface="Wingdings" pitchFamily="2" charset="2"/>
              </a:rPr>
              <a:t>i</a:t>
            </a:r>
            <a:r>
              <a:rPr kumimoji="1" lang="en-US" altLang="zh-CN" sz="2000" baseline="-25000" dirty="0" err="1">
                <a:sym typeface="Wingdings" pitchFamily="2" charset="2"/>
              </a:rPr>
              <a:t>C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≈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4.3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mA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 V</a:t>
            </a:r>
            <a:r>
              <a:rPr kumimoji="1" lang="en-US" altLang="zh-CN" sz="2000" baseline="-25000" dirty="0">
                <a:sym typeface="Wingdings" pitchFamily="2" charset="2"/>
              </a:rPr>
              <a:t>C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≈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-5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+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43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V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zh-CN" altLang="en-US" sz="2000" dirty="0">
                <a:solidFill>
                  <a:srgbClr val="C00000"/>
                </a:solidFill>
                <a:sym typeface="Wingdings" pitchFamily="2" charset="2"/>
              </a:rPr>
              <a:t>不合理</a:t>
            </a:r>
            <a:endParaRPr kumimoji="1" lang="zh-CN" altLang="en-US" sz="2000" dirty="0">
              <a:solidFill>
                <a:srgbClr val="C00000"/>
              </a:solidFill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B9B85832-5AFB-944D-99A3-6C17C762984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7973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4744141-D893-5047-82A9-125304256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3776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134A4CB-DB45-0642-ADCD-800B5024F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6210"/>
            <a:ext cx="2483131" cy="441325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1F5C992-F437-E64D-A2CE-15D7DD746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131" y="1606210"/>
            <a:ext cx="5213069" cy="439441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45D3638-5C86-7E45-BE3E-C71FD942EAEF}"/>
              </a:ext>
            </a:extLst>
          </p:cNvPr>
          <p:cNvSpPr txBox="1"/>
          <p:nvPr/>
        </p:nvSpPr>
        <p:spPr>
          <a:xfrm>
            <a:off x="2590800" y="1752600"/>
            <a:ext cx="1826141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假设工作在饱和区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38EDB29-240C-E743-909D-1DE4BED10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62" y="6179192"/>
            <a:ext cx="1143000" cy="359833"/>
          </a:xfrm>
          <a:prstGeom prst="rect">
            <a:avLst/>
          </a:prstGeom>
        </p:spPr>
      </p:pic>
      <p:sp>
        <p:nvSpPr>
          <p:cNvPr id="3" name="右箭头 2">
            <a:extLst>
              <a:ext uri="{FF2B5EF4-FFF2-40B4-BE49-F238E27FC236}">
                <a16:creationId xmlns:a16="http://schemas.microsoft.com/office/drawing/2014/main" id="{B2F95288-F7B8-3248-B3AA-CC61CF2C6F84}"/>
              </a:ext>
            </a:extLst>
          </p:cNvPr>
          <p:cNvSpPr/>
          <p:nvPr/>
        </p:nvSpPr>
        <p:spPr bwMode="auto">
          <a:xfrm>
            <a:off x="1340131" y="6269149"/>
            <a:ext cx="381000" cy="17991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1902B70-95DB-8D45-B692-76635C5CD7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6190832"/>
            <a:ext cx="3028950" cy="336550"/>
          </a:xfrm>
          <a:prstGeom prst="rect">
            <a:avLst/>
          </a:prstGeom>
        </p:spPr>
      </p:pic>
      <p:sp>
        <p:nvSpPr>
          <p:cNvPr id="9" name="右箭头 8">
            <a:extLst>
              <a:ext uri="{FF2B5EF4-FFF2-40B4-BE49-F238E27FC236}">
                <a16:creationId xmlns:a16="http://schemas.microsoft.com/office/drawing/2014/main" id="{F35CB2F4-F5CF-2C44-A1F2-649F27D482D5}"/>
              </a:ext>
            </a:extLst>
          </p:cNvPr>
          <p:cNvSpPr/>
          <p:nvPr/>
        </p:nvSpPr>
        <p:spPr bwMode="auto">
          <a:xfrm>
            <a:off x="4968047" y="6255806"/>
            <a:ext cx="381000" cy="17991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815E608-9B5D-B14B-B5E8-43B6D3B703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6205" y="6103788"/>
            <a:ext cx="1469069" cy="51063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FEA16CF-603C-734E-BA87-6B7DCCD9AF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2994" y="5304425"/>
            <a:ext cx="1187346" cy="1518107"/>
          </a:xfrm>
          <a:prstGeom prst="rect">
            <a:avLst/>
          </a:prstGeom>
        </p:spPr>
      </p:pic>
      <p:sp>
        <p:nvSpPr>
          <p:cNvPr id="12" name="右箭头 11">
            <a:extLst>
              <a:ext uri="{FF2B5EF4-FFF2-40B4-BE49-F238E27FC236}">
                <a16:creationId xmlns:a16="http://schemas.microsoft.com/office/drawing/2014/main" id="{1E27E4C1-C8B6-E54A-8460-8EAA7AFFF11B}"/>
              </a:ext>
            </a:extLst>
          </p:cNvPr>
          <p:cNvSpPr/>
          <p:nvPr/>
        </p:nvSpPr>
        <p:spPr bwMode="auto">
          <a:xfrm>
            <a:off x="6990693" y="6246446"/>
            <a:ext cx="381000" cy="17991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DAFC35D-9BE9-4147-957D-421E6AA15B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4917" y="4440525"/>
            <a:ext cx="1826141" cy="608714"/>
          </a:xfrm>
          <a:prstGeom prst="rect">
            <a:avLst/>
          </a:prstGeom>
        </p:spPr>
      </p:pic>
      <p:sp>
        <p:nvSpPr>
          <p:cNvPr id="14" name="右箭头 13">
            <a:extLst>
              <a:ext uri="{FF2B5EF4-FFF2-40B4-BE49-F238E27FC236}">
                <a16:creationId xmlns:a16="http://schemas.microsoft.com/office/drawing/2014/main" id="{5C60203A-1870-EC4F-A216-E120C55E64A1}"/>
              </a:ext>
            </a:extLst>
          </p:cNvPr>
          <p:cNvSpPr/>
          <p:nvPr/>
        </p:nvSpPr>
        <p:spPr bwMode="auto">
          <a:xfrm rot="16200000">
            <a:off x="7836167" y="5086873"/>
            <a:ext cx="381000" cy="17991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2338204-1393-A845-BE15-2E97E615DEBE}"/>
              </a:ext>
            </a:extLst>
          </p:cNvPr>
          <p:cNvSpPr txBox="1"/>
          <p:nvPr/>
        </p:nvSpPr>
        <p:spPr>
          <a:xfrm>
            <a:off x="8145009" y="4085364"/>
            <a:ext cx="9989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&lt; 30 </a:t>
            </a:r>
            <a:r>
              <a:rPr kumimoji="1" lang="zh-CN" altLang="en-US" dirty="0">
                <a:solidFill>
                  <a:srgbClr val="C00000"/>
                </a:solidFill>
              </a:rPr>
              <a:t>合理</a:t>
            </a:r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3D12B613-5839-F342-BEDC-C92A4C6F5CC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5497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2" grpId="0" animBg="1"/>
      <p:bldP spid="14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C7C43AE-C8A9-8544-AFB7-DDDFE43B0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7253"/>
            <a:ext cx="9144000" cy="140534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863562B-8130-6241-8926-F03A21C9C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2600"/>
            <a:ext cx="2681941" cy="4559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C1B1D5B-FA83-BF42-BC40-88F7A4944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1889234"/>
            <a:ext cx="2721909" cy="44069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973AD97-6CF2-4146-B604-A48C8CFDDB3C}"/>
              </a:ext>
            </a:extLst>
          </p:cNvPr>
          <p:cNvSpPr txBox="1"/>
          <p:nvPr/>
        </p:nvSpPr>
        <p:spPr>
          <a:xfrm>
            <a:off x="2895600" y="1981200"/>
            <a:ext cx="152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采用戴维南等效</a:t>
            </a:r>
            <a:r>
              <a:rPr kumimoji="1" lang="zh-CN" altLang="en-US" b="1" dirty="0">
                <a:solidFill>
                  <a:srgbClr val="00B050"/>
                </a:solidFill>
              </a:rPr>
              <a:t>（回忆下</a:t>
            </a:r>
            <a:r>
              <a:rPr kumimoji="1" lang="en-US" altLang="zh-CN" b="1" dirty="0">
                <a:solidFill>
                  <a:srgbClr val="00B050"/>
                </a:solidFill>
              </a:rPr>
              <a:t>MOSFET</a:t>
            </a:r>
            <a:r>
              <a:rPr kumimoji="1" lang="zh-CN" altLang="en-US" b="1" dirty="0">
                <a:solidFill>
                  <a:srgbClr val="00B050"/>
                </a:solidFill>
              </a:rPr>
              <a:t>类似结构的分析）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7BB419F-22C7-5842-9A7B-741AEDF54BC8}"/>
              </a:ext>
            </a:extLst>
          </p:cNvPr>
          <p:cNvSpPr txBox="1"/>
          <p:nvPr/>
        </p:nvSpPr>
        <p:spPr>
          <a:xfrm>
            <a:off x="5831168" y="1889234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对</a:t>
            </a:r>
            <a:r>
              <a:rPr kumimoji="1" lang="en-US" altLang="zh-CN" dirty="0">
                <a:solidFill>
                  <a:srgbClr val="0432FF"/>
                </a:solidFill>
              </a:rPr>
              <a:t>loop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L</a:t>
            </a:r>
            <a:r>
              <a:rPr kumimoji="1" lang="zh-CN" altLang="en-US" dirty="0">
                <a:solidFill>
                  <a:srgbClr val="0432FF"/>
                </a:solidFill>
              </a:rPr>
              <a:t> 写</a:t>
            </a:r>
            <a:r>
              <a:rPr kumimoji="1" lang="en-US" altLang="zh-CN" dirty="0">
                <a:solidFill>
                  <a:srgbClr val="0432FF"/>
                </a:solidFill>
              </a:rPr>
              <a:t>KVL</a:t>
            </a:r>
            <a:r>
              <a:rPr kumimoji="1" lang="zh-CN" altLang="en-US" dirty="0">
                <a:solidFill>
                  <a:srgbClr val="0432FF"/>
                </a:solidFill>
              </a:rPr>
              <a:t>方程</a:t>
            </a:r>
            <a:r>
              <a:rPr kumimoji="1" lang="zh-CN" altLang="en-US" b="1" dirty="0">
                <a:solidFill>
                  <a:srgbClr val="00B050"/>
                </a:solidFill>
              </a:rPr>
              <a:t>（注意流过</a:t>
            </a:r>
            <a:r>
              <a:rPr kumimoji="1" lang="en-US" altLang="zh-CN" b="1" dirty="0">
                <a:solidFill>
                  <a:srgbClr val="00B050"/>
                </a:solidFill>
              </a:rPr>
              <a:t>R</a:t>
            </a:r>
            <a:r>
              <a:rPr kumimoji="1" lang="en-US" altLang="zh-CN" b="1" baseline="-25000" dirty="0">
                <a:solidFill>
                  <a:srgbClr val="00B050"/>
                </a:solidFill>
              </a:rPr>
              <a:t>BB</a:t>
            </a:r>
            <a:r>
              <a:rPr kumimoji="1" lang="zh-CN" altLang="en-US" b="1" dirty="0">
                <a:solidFill>
                  <a:srgbClr val="00B050"/>
                </a:solidFill>
              </a:rPr>
              <a:t>的电流与流过</a:t>
            </a:r>
            <a:r>
              <a:rPr kumimoji="1" lang="en-US" altLang="zh-CN" b="1" dirty="0">
                <a:solidFill>
                  <a:srgbClr val="00B050"/>
                </a:solidFill>
              </a:rPr>
              <a:t>R</a:t>
            </a:r>
            <a:r>
              <a:rPr kumimoji="1" lang="en-US" altLang="zh-CN" b="1" baseline="-25000" dirty="0">
                <a:solidFill>
                  <a:srgbClr val="00B050"/>
                </a:solidFill>
              </a:rPr>
              <a:t>E</a:t>
            </a:r>
            <a:r>
              <a:rPr kumimoji="1" lang="zh-CN" altLang="en-US" b="1" dirty="0">
                <a:solidFill>
                  <a:srgbClr val="00B050"/>
                </a:solidFill>
              </a:rPr>
              <a:t>的电流不同）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21D2B74-71C0-9144-B66C-E5F4E2C9C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4198" y="2519261"/>
            <a:ext cx="2622550" cy="38269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A01D973-9BF3-514A-B3B4-66502F7E4DEB}"/>
              </a:ext>
            </a:extLst>
          </p:cNvPr>
          <p:cNvSpPr txBox="1"/>
          <p:nvPr/>
        </p:nvSpPr>
        <p:spPr>
          <a:xfrm>
            <a:off x="5831168" y="2971800"/>
            <a:ext cx="2111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假设工作于放大区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F80BB76-118E-D143-A869-7E40D88D5E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9966" y="3376045"/>
            <a:ext cx="984234" cy="57568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22FC5DE-2461-554F-B337-938DCA2A0F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5803" y="4027615"/>
            <a:ext cx="1996301" cy="593495"/>
          </a:xfrm>
          <a:prstGeom prst="rect">
            <a:avLst/>
          </a:prstGeom>
        </p:spPr>
      </p:pic>
      <p:sp>
        <p:nvSpPr>
          <p:cNvPr id="14" name="右箭头 13">
            <a:extLst>
              <a:ext uri="{FF2B5EF4-FFF2-40B4-BE49-F238E27FC236}">
                <a16:creationId xmlns:a16="http://schemas.microsoft.com/office/drawing/2014/main" id="{9F59B279-6E6A-2A4E-B499-FD0654F42C32}"/>
              </a:ext>
            </a:extLst>
          </p:cNvPr>
          <p:cNvSpPr/>
          <p:nvPr/>
        </p:nvSpPr>
        <p:spPr bwMode="auto">
          <a:xfrm>
            <a:off x="5949966" y="4227563"/>
            <a:ext cx="344768" cy="19942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BDB6C3E-C342-AA4E-900D-9EC3806E1C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6339" y="4193166"/>
            <a:ext cx="817662" cy="24919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298DEAA-D453-BB44-A89B-0DEE385F84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5803" y="4731155"/>
            <a:ext cx="361322" cy="268891"/>
          </a:xfrm>
          <a:prstGeom prst="rect">
            <a:avLst/>
          </a:prstGeom>
        </p:spPr>
      </p:pic>
      <p:sp>
        <p:nvSpPr>
          <p:cNvPr id="17" name="右箭头 16">
            <a:extLst>
              <a:ext uri="{FF2B5EF4-FFF2-40B4-BE49-F238E27FC236}">
                <a16:creationId xmlns:a16="http://schemas.microsoft.com/office/drawing/2014/main" id="{C9794E37-0D81-2548-AD35-AD03B9EEF1EF}"/>
              </a:ext>
            </a:extLst>
          </p:cNvPr>
          <p:cNvSpPr/>
          <p:nvPr/>
        </p:nvSpPr>
        <p:spPr bwMode="auto">
          <a:xfrm>
            <a:off x="5949966" y="4765887"/>
            <a:ext cx="344768" cy="19942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AB009604-A220-5B42-96B2-7BE2A80943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7125" y="4724879"/>
            <a:ext cx="1143000" cy="27516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0FAD213-EA3D-E445-8C35-BA4F33426B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9300" y="5067315"/>
            <a:ext cx="755650" cy="30043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DFAFBDD-18EF-9F40-89BE-8FD71B03EB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68447" y="5071645"/>
            <a:ext cx="1060450" cy="25767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EC3DC8D-CC80-4447-A747-3D3FD1AEE7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4937" y="6080899"/>
            <a:ext cx="1545188" cy="3391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EB69E83-8E9D-DB4C-99AB-34DCADB2FDE0}"/>
                  </a:ext>
                </a:extLst>
              </p:cNvPr>
              <p:cNvSpPr txBox="1"/>
              <p:nvPr/>
            </p:nvSpPr>
            <p:spPr>
              <a:xfrm>
                <a:off x="6329300" y="5420014"/>
                <a:ext cx="190667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=3.87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EB69E83-8E9D-DB4C-99AB-34DCADB2F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300" y="5420014"/>
                <a:ext cx="1906676" cy="246221"/>
              </a:xfrm>
              <a:prstGeom prst="rect">
                <a:avLst/>
              </a:prstGeom>
              <a:blipFill>
                <a:blip r:embed="rId14"/>
                <a:stretch>
                  <a:fillRect l="-1316" t="-5000" r="-1316" b="-3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0A1959FA-FBF9-D34C-82E4-E99B528B937B}"/>
                  </a:ext>
                </a:extLst>
              </p:cNvPr>
              <p:cNvSpPr txBox="1"/>
              <p:nvPr/>
            </p:nvSpPr>
            <p:spPr>
              <a:xfrm>
                <a:off x="6325287" y="5753980"/>
                <a:ext cx="211737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𝐵𝐸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=4.57 </m:t>
                      </m:r>
                      <m:r>
                        <m:rPr>
                          <m:nor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0A1959FA-FBF9-D34C-82E4-E99B528B9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287" y="5753980"/>
                <a:ext cx="2117375" cy="246221"/>
              </a:xfrm>
              <a:prstGeom prst="rect">
                <a:avLst/>
              </a:prstGeom>
              <a:blipFill>
                <a:blip r:embed="rId15"/>
                <a:stretch>
                  <a:fillRect l="-1786" t="-5000" r="-1190" b="-4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图片 27">
            <a:extLst>
              <a:ext uri="{FF2B5EF4-FFF2-40B4-BE49-F238E27FC236}">
                <a16:creationId xmlns:a16="http://schemas.microsoft.com/office/drawing/2014/main" id="{60B20D98-66E9-494C-A996-1CF7FA1E7C9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50125" y="6111872"/>
            <a:ext cx="817662" cy="265474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FAD276C1-3335-3B4F-8DD8-7566BA6C57DC}"/>
              </a:ext>
            </a:extLst>
          </p:cNvPr>
          <p:cNvSpPr txBox="1"/>
          <p:nvPr/>
        </p:nvSpPr>
        <p:spPr>
          <a:xfrm>
            <a:off x="6122350" y="6462194"/>
            <a:ext cx="2906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高于下限（</a:t>
            </a:r>
            <a:r>
              <a:rPr kumimoji="1" lang="en-US" altLang="zh-CN" dirty="0">
                <a:solidFill>
                  <a:srgbClr val="C00000"/>
                </a:solidFill>
              </a:rPr>
              <a:t>4.57</a:t>
            </a:r>
            <a:r>
              <a:rPr kumimoji="1" lang="zh-CN" altLang="en-US" dirty="0">
                <a:solidFill>
                  <a:srgbClr val="C00000"/>
                </a:solidFill>
              </a:rPr>
              <a:t> －</a:t>
            </a:r>
            <a:r>
              <a:rPr kumimoji="1" lang="en-US" altLang="zh-CN" dirty="0">
                <a:solidFill>
                  <a:srgbClr val="C00000"/>
                </a:solidFill>
              </a:rPr>
              <a:t>0.4</a:t>
            </a:r>
            <a:r>
              <a:rPr kumimoji="1" lang="zh-CN" altLang="en-US" dirty="0">
                <a:solidFill>
                  <a:srgbClr val="C00000"/>
                </a:solidFill>
              </a:rPr>
              <a:t>），合理</a:t>
            </a:r>
          </a:p>
        </p:txBody>
      </p:sp>
      <p:sp>
        <p:nvSpPr>
          <p:cNvPr id="30" name="灯片编号占位符 1">
            <a:extLst>
              <a:ext uri="{FF2B5EF4-FFF2-40B4-BE49-F238E27FC236}">
                <a16:creationId xmlns:a16="http://schemas.microsoft.com/office/drawing/2014/main" id="{E43AE508-0E03-A94F-A665-21178622DFE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5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4" grpId="0" animBg="1"/>
      <p:bldP spid="17" grpId="0" animBg="1"/>
      <p:bldP spid="26" grpId="0"/>
      <p:bldP spid="27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C7C43AE-C8A9-8544-AFB7-DDDFE43B0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7253"/>
            <a:ext cx="9144000" cy="140534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863562B-8130-6241-8926-F03A21C9C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2600"/>
            <a:ext cx="2681941" cy="45593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5BD91FB-E6B3-3748-90ED-E4350EFB4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828800"/>
            <a:ext cx="6186508" cy="426720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E7BD9D50-23BF-DA44-B3D1-8ED0D16C1100}"/>
              </a:ext>
            </a:extLst>
          </p:cNvPr>
          <p:cNvSpPr txBox="1"/>
          <p:nvPr/>
        </p:nvSpPr>
        <p:spPr>
          <a:xfrm>
            <a:off x="5924071" y="6096000"/>
            <a:ext cx="3018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r>
              <a:rPr kumimoji="1" lang="zh-CN" altLang="en-US" dirty="0">
                <a:solidFill>
                  <a:srgbClr val="0432FF"/>
                </a:solidFill>
              </a:rPr>
              <a:t>分析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B1</a:t>
            </a:r>
            <a:r>
              <a:rPr kumimoji="1" lang="zh-CN" altLang="en-US" dirty="0">
                <a:solidFill>
                  <a:srgbClr val="0432FF"/>
                </a:solidFill>
              </a:rPr>
              <a:t>、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B2</a:t>
            </a:r>
            <a:r>
              <a:rPr kumimoji="1" lang="zh-CN" altLang="en-US" dirty="0">
                <a:solidFill>
                  <a:srgbClr val="0432FF"/>
                </a:solidFill>
              </a:rPr>
              <a:t>分支的电压电流</a:t>
            </a:r>
          </a:p>
        </p:txBody>
      </p:sp>
      <p:sp>
        <p:nvSpPr>
          <p:cNvPr id="30" name="灯片编号占位符 1">
            <a:extLst>
              <a:ext uri="{FF2B5EF4-FFF2-40B4-BE49-F238E27FC236}">
                <a16:creationId xmlns:a16="http://schemas.microsoft.com/office/drawing/2014/main" id="{73090575-6458-CF40-8F4A-18E2C31A558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00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1B92881-1259-3E4D-8115-73D726EC3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3762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FC6A386-50F9-D243-AB81-67C813C6D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702468"/>
            <a:ext cx="5720772" cy="512400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E09BCF1-E29C-2240-A923-AE9064999CB1}"/>
              </a:ext>
            </a:extLst>
          </p:cNvPr>
          <p:cNvSpPr txBox="1"/>
          <p:nvPr/>
        </p:nvSpPr>
        <p:spPr>
          <a:xfrm>
            <a:off x="6000813" y="1736406"/>
            <a:ext cx="3085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在上题的基础上再加了一个</a:t>
            </a:r>
            <a:r>
              <a:rPr kumimoji="1" lang="en-US" altLang="zh-CN" dirty="0">
                <a:solidFill>
                  <a:srgbClr val="0432FF"/>
                </a:solidFill>
              </a:rPr>
              <a:t>stage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1DB21AB-1E7A-2D49-805E-8937869C483D}"/>
              </a:ext>
            </a:extLst>
          </p:cNvPr>
          <p:cNvSpPr/>
          <p:nvPr/>
        </p:nvSpPr>
        <p:spPr bwMode="auto">
          <a:xfrm>
            <a:off x="1676400" y="1736406"/>
            <a:ext cx="2784186" cy="4664394"/>
          </a:xfrm>
          <a:prstGeom prst="rect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AF616A60-F696-0341-9845-61F50A9FC3A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75669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1B92881-1259-3E4D-8115-73D726EC3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37621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A4672C1-8E0F-D041-84F8-BD5F2BA29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4818"/>
            <a:ext cx="6457950" cy="477945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E467481-6F41-D944-ADE0-62387DA52ECA}"/>
              </a:ext>
            </a:extLst>
          </p:cNvPr>
          <p:cNvSpPr txBox="1"/>
          <p:nvPr/>
        </p:nvSpPr>
        <p:spPr>
          <a:xfrm>
            <a:off x="6425438" y="1676400"/>
            <a:ext cx="26870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假设</a:t>
            </a:r>
            <a:r>
              <a:rPr kumimoji="1" lang="en-US" altLang="zh-CN" dirty="0">
                <a:solidFill>
                  <a:srgbClr val="0432FF"/>
                </a:solidFill>
              </a:rPr>
              <a:t>Q1</a:t>
            </a:r>
            <a:r>
              <a:rPr kumimoji="1" lang="zh-CN" altLang="en-US" dirty="0">
                <a:solidFill>
                  <a:srgbClr val="0432FF"/>
                </a:solidFill>
              </a:rPr>
              <a:t>还是工作在放大区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C00000"/>
                </a:solidFill>
              </a:rPr>
              <a:t>红色区域内的分析与上个例题一致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对</a:t>
            </a:r>
            <a:r>
              <a:rPr kumimoji="1" lang="en-US" altLang="zh-CN" b="1" dirty="0">
                <a:solidFill>
                  <a:srgbClr val="00B050"/>
                </a:solidFill>
              </a:rPr>
              <a:t>A</a:t>
            </a:r>
            <a:r>
              <a:rPr kumimoji="1" lang="zh-CN" altLang="en-US" dirty="0"/>
              <a:t>点应用</a:t>
            </a:r>
            <a:r>
              <a:rPr kumimoji="1" lang="en-US" altLang="zh-CN" dirty="0"/>
              <a:t>KCL</a:t>
            </a:r>
            <a:r>
              <a:rPr kumimoji="1" lang="zh-CN" altLang="en-US" dirty="0"/>
              <a:t>，</a:t>
            </a:r>
            <a:r>
              <a:rPr kumimoji="1" lang="en-US" altLang="zh-CN" dirty="0"/>
              <a:t>Q1</a:t>
            </a:r>
            <a:r>
              <a:rPr kumimoji="1" lang="zh-CN" altLang="en-US" dirty="0"/>
              <a:t>的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C</a:t>
            </a:r>
            <a:r>
              <a:rPr kumimoji="1" lang="zh-CN" altLang="en-US" dirty="0"/>
              <a:t>不变（由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B</a:t>
            </a:r>
            <a:r>
              <a:rPr kumimoji="1" lang="zh-CN" altLang="en-US" dirty="0"/>
              <a:t>决定），</a:t>
            </a:r>
            <a:r>
              <a:rPr kumimoji="1" lang="zh-CN" altLang="en-US" b="1" dirty="0">
                <a:solidFill>
                  <a:srgbClr val="00B050"/>
                </a:solidFill>
              </a:rPr>
              <a:t>流过</a:t>
            </a:r>
            <a:r>
              <a:rPr kumimoji="1" lang="en-US" altLang="zh-CN" b="1" dirty="0">
                <a:solidFill>
                  <a:srgbClr val="00B050"/>
                </a:solidFill>
              </a:rPr>
              <a:t>5kΩ</a:t>
            </a:r>
            <a:r>
              <a:rPr kumimoji="1" lang="zh-CN" altLang="en-US" b="1" dirty="0">
                <a:solidFill>
                  <a:srgbClr val="00B050"/>
                </a:solidFill>
              </a:rPr>
              <a:t>的电流变小</a:t>
            </a:r>
            <a:r>
              <a:rPr kumimoji="1" lang="zh-CN" altLang="en-US" dirty="0"/>
              <a:t>（因</a:t>
            </a:r>
            <a:r>
              <a:rPr kumimoji="1" lang="en-US" altLang="zh-CN" dirty="0"/>
              <a:t>Q2</a:t>
            </a:r>
            <a:r>
              <a:rPr kumimoji="1" lang="zh-CN" altLang="en-US" dirty="0"/>
              <a:t>的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B</a:t>
            </a:r>
            <a:r>
              <a:rPr kumimoji="1" lang="zh-CN" altLang="en-US" dirty="0"/>
              <a:t>很小，所以电流只有微小变化），</a:t>
            </a:r>
            <a:r>
              <a:rPr kumimoji="1" lang="en-US" altLang="zh-CN" b="1" dirty="0">
                <a:solidFill>
                  <a:srgbClr val="00B050"/>
                </a:solidFill>
              </a:rPr>
              <a:t>A</a:t>
            </a:r>
            <a:r>
              <a:rPr kumimoji="1" lang="zh-CN" altLang="en-US" b="1" dirty="0">
                <a:solidFill>
                  <a:srgbClr val="00B050"/>
                </a:solidFill>
              </a:rPr>
              <a:t>点电压略微上升</a:t>
            </a:r>
            <a:r>
              <a:rPr kumimoji="1" lang="zh-CN" altLang="en-US" dirty="0"/>
              <a:t>，更符合在放大区的要求。</a:t>
            </a:r>
            <a:endParaRPr kumimoji="1" lang="en-US" altLang="zh-CN" dirty="0"/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AE531ED4-AE1C-4C48-91FF-9E8D836E5A82}"/>
              </a:ext>
            </a:extLst>
          </p:cNvPr>
          <p:cNvSpPr/>
          <p:nvPr/>
        </p:nvSpPr>
        <p:spPr bwMode="auto">
          <a:xfrm>
            <a:off x="31531" y="1702676"/>
            <a:ext cx="4456386" cy="4414345"/>
          </a:xfrm>
          <a:custGeom>
            <a:avLst/>
            <a:gdLst>
              <a:gd name="connsiteX0" fmla="*/ 1177159 w 4456386"/>
              <a:gd name="connsiteY0" fmla="*/ 42041 h 4414345"/>
              <a:gd name="connsiteX1" fmla="*/ 1177159 w 4456386"/>
              <a:gd name="connsiteY1" fmla="*/ 42041 h 4414345"/>
              <a:gd name="connsiteX2" fmla="*/ 935421 w 4456386"/>
              <a:gd name="connsiteY2" fmla="*/ 21021 h 4414345"/>
              <a:gd name="connsiteX3" fmla="*/ 903890 w 4456386"/>
              <a:gd name="connsiteY3" fmla="*/ 10510 h 4414345"/>
              <a:gd name="connsiteX4" fmla="*/ 830317 w 4456386"/>
              <a:gd name="connsiteY4" fmla="*/ 0 h 4414345"/>
              <a:gd name="connsiteX5" fmla="*/ 725214 w 4456386"/>
              <a:gd name="connsiteY5" fmla="*/ 10510 h 4414345"/>
              <a:gd name="connsiteX6" fmla="*/ 641131 w 4456386"/>
              <a:gd name="connsiteY6" fmla="*/ 31531 h 4414345"/>
              <a:gd name="connsiteX7" fmla="*/ 588579 w 4456386"/>
              <a:gd name="connsiteY7" fmla="*/ 42041 h 4414345"/>
              <a:gd name="connsiteX8" fmla="*/ 525517 w 4456386"/>
              <a:gd name="connsiteY8" fmla="*/ 63062 h 4414345"/>
              <a:gd name="connsiteX9" fmla="*/ 430924 w 4456386"/>
              <a:gd name="connsiteY9" fmla="*/ 94593 h 4414345"/>
              <a:gd name="connsiteX10" fmla="*/ 399393 w 4456386"/>
              <a:gd name="connsiteY10" fmla="*/ 105103 h 4414345"/>
              <a:gd name="connsiteX11" fmla="*/ 315310 w 4456386"/>
              <a:gd name="connsiteY11" fmla="*/ 126124 h 4414345"/>
              <a:gd name="connsiteX12" fmla="*/ 252248 w 4456386"/>
              <a:gd name="connsiteY12" fmla="*/ 147145 h 4414345"/>
              <a:gd name="connsiteX13" fmla="*/ 220717 w 4456386"/>
              <a:gd name="connsiteY13" fmla="*/ 157655 h 4414345"/>
              <a:gd name="connsiteX14" fmla="*/ 157655 w 4456386"/>
              <a:gd name="connsiteY14" fmla="*/ 199696 h 4414345"/>
              <a:gd name="connsiteX15" fmla="*/ 115614 w 4456386"/>
              <a:gd name="connsiteY15" fmla="*/ 294290 h 4414345"/>
              <a:gd name="connsiteX16" fmla="*/ 73572 w 4456386"/>
              <a:gd name="connsiteY16" fmla="*/ 367862 h 4414345"/>
              <a:gd name="connsiteX17" fmla="*/ 52552 w 4456386"/>
              <a:gd name="connsiteY17" fmla="*/ 430924 h 4414345"/>
              <a:gd name="connsiteX18" fmla="*/ 42041 w 4456386"/>
              <a:gd name="connsiteY18" fmla="*/ 462455 h 4414345"/>
              <a:gd name="connsiteX19" fmla="*/ 31531 w 4456386"/>
              <a:gd name="connsiteY19" fmla="*/ 588579 h 4414345"/>
              <a:gd name="connsiteX20" fmla="*/ 21021 w 4456386"/>
              <a:gd name="connsiteY20" fmla="*/ 630621 h 4414345"/>
              <a:gd name="connsiteX21" fmla="*/ 0 w 4456386"/>
              <a:gd name="connsiteY21" fmla="*/ 725214 h 4414345"/>
              <a:gd name="connsiteX22" fmla="*/ 10510 w 4456386"/>
              <a:gd name="connsiteY22" fmla="*/ 903890 h 4414345"/>
              <a:gd name="connsiteX23" fmla="*/ 21021 w 4456386"/>
              <a:gd name="connsiteY23" fmla="*/ 945931 h 4414345"/>
              <a:gd name="connsiteX24" fmla="*/ 31531 w 4456386"/>
              <a:gd name="connsiteY24" fmla="*/ 998483 h 4414345"/>
              <a:gd name="connsiteX25" fmla="*/ 52552 w 4456386"/>
              <a:gd name="connsiteY25" fmla="*/ 1513490 h 4414345"/>
              <a:gd name="connsiteX26" fmla="*/ 84083 w 4456386"/>
              <a:gd name="connsiteY26" fmla="*/ 1597572 h 4414345"/>
              <a:gd name="connsiteX27" fmla="*/ 115614 w 4456386"/>
              <a:gd name="connsiteY27" fmla="*/ 1650124 h 4414345"/>
              <a:gd name="connsiteX28" fmla="*/ 136635 w 4456386"/>
              <a:gd name="connsiteY28" fmla="*/ 1713186 h 4414345"/>
              <a:gd name="connsiteX29" fmla="*/ 147145 w 4456386"/>
              <a:gd name="connsiteY29" fmla="*/ 1744717 h 4414345"/>
              <a:gd name="connsiteX30" fmla="*/ 157655 w 4456386"/>
              <a:gd name="connsiteY30" fmla="*/ 1818290 h 4414345"/>
              <a:gd name="connsiteX31" fmla="*/ 136635 w 4456386"/>
              <a:gd name="connsiteY31" fmla="*/ 2028496 h 4414345"/>
              <a:gd name="connsiteX32" fmla="*/ 126124 w 4456386"/>
              <a:gd name="connsiteY32" fmla="*/ 2123090 h 4414345"/>
              <a:gd name="connsiteX33" fmla="*/ 105103 w 4456386"/>
              <a:gd name="connsiteY33" fmla="*/ 2238703 h 4414345"/>
              <a:gd name="connsiteX34" fmla="*/ 94593 w 4456386"/>
              <a:gd name="connsiteY34" fmla="*/ 2354317 h 4414345"/>
              <a:gd name="connsiteX35" fmla="*/ 84083 w 4456386"/>
              <a:gd name="connsiteY35" fmla="*/ 2417379 h 4414345"/>
              <a:gd name="connsiteX36" fmla="*/ 73572 w 4456386"/>
              <a:gd name="connsiteY36" fmla="*/ 2490952 h 4414345"/>
              <a:gd name="connsiteX37" fmla="*/ 73572 w 4456386"/>
              <a:gd name="connsiteY37" fmla="*/ 2953407 h 4414345"/>
              <a:gd name="connsiteX38" fmla="*/ 94593 w 4456386"/>
              <a:gd name="connsiteY38" fmla="*/ 3216165 h 4414345"/>
              <a:gd name="connsiteX39" fmla="*/ 115614 w 4456386"/>
              <a:gd name="connsiteY39" fmla="*/ 3289738 h 4414345"/>
              <a:gd name="connsiteX40" fmla="*/ 126124 w 4456386"/>
              <a:gd name="connsiteY40" fmla="*/ 3331779 h 4414345"/>
              <a:gd name="connsiteX41" fmla="*/ 136635 w 4456386"/>
              <a:gd name="connsiteY41" fmla="*/ 3363310 h 4414345"/>
              <a:gd name="connsiteX42" fmla="*/ 157655 w 4456386"/>
              <a:gd name="connsiteY42" fmla="*/ 3436883 h 4414345"/>
              <a:gd name="connsiteX43" fmla="*/ 210207 w 4456386"/>
              <a:gd name="connsiteY43" fmla="*/ 3563007 h 4414345"/>
              <a:gd name="connsiteX44" fmla="*/ 220717 w 4456386"/>
              <a:gd name="connsiteY44" fmla="*/ 3615558 h 4414345"/>
              <a:gd name="connsiteX45" fmla="*/ 262759 w 4456386"/>
              <a:gd name="connsiteY45" fmla="*/ 3741683 h 4414345"/>
              <a:gd name="connsiteX46" fmla="*/ 273269 w 4456386"/>
              <a:gd name="connsiteY46" fmla="*/ 3825765 h 4414345"/>
              <a:gd name="connsiteX47" fmla="*/ 294290 w 4456386"/>
              <a:gd name="connsiteY47" fmla="*/ 3909848 h 4414345"/>
              <a:gd name="connsiteX48" fmla="*/ 304800 w 4456386"/>
              <a:gd name="connsiteY48" fmla="*/ 3972910 h 4414345"/>
              <a:gd name="connsiteX49" fmla="*/ 315310 w 4456386"/>
              <a:gd name="connsiteY49" fmla="*/ 4004441 h 4414345"/>
              <a:gd name="connsiteX50" fmla="*/ 325821 w 4456386"/>
              <a:gd name="connsiteY50" fmla="*/ 4067503 h 4414345"/>
              <a:gd name="connsiteX51" fmla="*/ 346841 w 4456386"/>
              <a:gd name="connsiteY51" fmla="*/ 4120055 h 4414345"/>
              <a:gd name="connsiteX52" fmla="*/ 367862 w 4456386"/>
              <a:gd name="connsiteY52" fmla="*/ 4183117 h 4414345"/>
              <a:gd name="connsiteX53" fmla="*/ 399393 w 4456386"/>
              <a:gd name="connsiteY53" fmla="*/ 4204138 h 4414345"/>
              <a:gd name="connsiteX54" fmla="*/ 451945 w 4456386"/>
              <a:gd name="connsiteY54" fmla="*/ 4235669 h 4414345"/>
              <a:gd name="connsiteX55" fmla="*/ 493986 w 4456386"/>
              <a:gd name="connsiteY55" fmla="*/ 4267200 h 4414345"/>
              <a:gd name="connsiteX56" fmla="*/ 567559 w 4456386"/>
              <a:gd name="connsiteY56" fmla="*/ 4288221 h 4414345"/>
              <a:gd name="connsiteX57" fmla="*/ 756745 w 4456386"/>
              <a:gd name="connsiteY57" fmla="*/ 4340772 h 4414345"/>
              <a:gd name="connsiteX58" fmla="*/ 924910 w 4456386"/>
              <a:gd name="connsiteY58" fmla="*/ 4372303 h 4414345"/>
              <a:gd name="connsiteX59" fmla="*/ 1040524 w 4456386"/>
              <a:gd name="connsiteY59" fmla="*/ 4393324 h 4414345"/>
              <a:gd name="connsiteX60" fmla="*/ 1219200 w 4456386"/>
              <a:gd name="connsiteY60" fmla="*/ 4414345 h 4414345"/>
              <a:gd name="connsiteX61" fmla="*/ 1965435 w 4456386"/>
              <a:gd name="connsiteY61" fmla="*/ 4403834 h 4414345"/>
              <a:gd name="connsiteX62" fmla="*/ 2144110 w 4456386"/>
              <a:gd name="connsiteY62" fmla="*/ 4393324 h 4414345"/>
              <a:gd name="connsiteX63" fmla="*/ 2543503 w 4456386"/>
              <a:gd name="connsiteY63" fmla="*/ 4382814 h 4414345"/>
              <a:gd name="connsiteX64" fmla="*/ 2690648 w 4456386"/>
              <a:gd name="connsiteY64" fmla="*/ 4361793 h 4414345"/>
              <a:gd name="connsiteX65" fmla="*/ 2858814 w 4456386"/>
              <a:gd name="connsiteY65" fmla="*/ 4351283 h 4414345"/>
              <a:gd name="connsiteX66" fmla="*/ 3026979 w 4456386"/>
              <a:gd name="connsiteY66" fmla="*/ 4319752 h 4414345"/>
              <a:gd name="connsiteX67" fmla="*/ 3184635 w 4456386"/>
              <a:gd name="connsiteY67" fmla="*/ 4298731 h 4414345"/>
              <a:gd name="connsiteX68" fmla="*/ 3226676 w 4456386"/>
              <a:gd name="connsiteY68" fmla="*/ 4288221 h 4414345"/>
              <a:gd name="connsiteX69" fmla="*/ 3289738 w 4456386"/>
              <a:gd name="connsiteY69" fmla="*/ 4277710 h 4414345"/>
              <a:gd name="connsiteX70" fmla="*/ 3436883 w 4456386"/>
              <a:gd name="connsiteY70" fmla="*/ 4225158 h 4414345"/>
              <a:gd name="connsiteX71" fmla="*/ 3573517 w 4456386"/>
              <a:gd name="connsiteY71" fmla="*/ 4204138 h 4414345"/>
              <a:gd name="connsiteX72" fmla="*/ 3731172 w 4456386"/>
              <a:gd name="connsiteY72" fmla="*/ 4162096 h 4414345"/>
              <a:gd name="connsiteX73" fmla="*/ 3773214 w 4456386"/>
              <a:gd name="connsiteY73" fmla="*/ 4151586 h 4414345"/>
              <a:gd name="connsiteX74" fmla="*/ 3815255 w 4456386"/>
              <a:gd name="connsiteY74" fmla="*/ 4141076 h 4414345"/>
              <a:gd name="connsiteX75" fmla="*/ 3857297 w 4456386"/>
              <a:gd name="connsiteY75" fmla="*/ 4120055 h 4414345"/>
              <a:gd name="connsiteX76" fmla="*/ 3899338 w 4456386"/>
              <a:gd name="connsiteY76" fmla="*/ 4109545 h 4414345"/>
              <a:gd name="connsiteX77" fmla="*/ 3930869 w 4456386"/>
              <a:gd name="connsiteY77" fmla="*/ 4099034 h 4414345"/>
              <a:gd name="connsiteX78" fmla="*/ 3962400 w 4456386"/>
              <a:gd name="connsiteY78" fmla="*/ 4067503 h 4414345"/>
              <a:gd name="connsiteX79" fmla="*/ 4004441 w 4456386"/>
              <a:gd name="connsiteY79" fmla="*/ 4046483 h 4414345"/>
              <a:gd name="connsiteX80" fmla="*/ 4014952 w 4456386"/>
              <a:gd name="connsiteY80" fmla="*/ 4014952 h 4414345"/>
              <a:gd name="connsiteX81" fmla="*/ 4035972 w 4456386"/>
              <a:gd name="connsiteY81" fmla="*/ 3983421 h 4414345"/>
              <a:gd name="connsiteX82" fmla="*/ 4046483 w 4456386"/>
              <a:gd name="connsiteY82" fmla="*/ 3878317 h 4414345"/>
              <a:gd name="connsiteX83" fmla="*/ 4078014 w 4456386"/>
              <a:gd name="connsiteY83" fmla="*/ 3741683 h 4414345"/>
              <a:gd name="connsiteX84" fmla="*/ 4088524 w 4456386"/>
              <a:gd name="connsiteY84" fmla="*/ 3699641 h 4414345"/>
              <a:gd name="connsiteX85" fmla="*/ 4099035 w 4456386"/>
              <a:gd name="connsiteY85" fmla="*/ 3636579 h 4414345"/>
              <a:gd name="connsiteX86" fmla="*/ 4120055 w 4456386"/>
              <a:gd name="connsiteY86" fmla="*/ 3447393 h 4414345"/>
              <a:gd name="connsiteX87" fmla="*/ 4141076 w 4456386"/>
              <a:gd name="connsiteY87" fmla="*/ 3384331 h 4414345"/>
              <a:gd name="connsiteX88" fmla="*/ 4151586 w 4456386"/>
              <a:gd name="connsiteY88" fmla="*/ 3352800 h 4414345"/>
              <a:gd name="connsiteX89" fmla="*/ 4172607 w 4456386"/>
              <a:gd name="connsiteY89" fmla="*/ 3321269 h 4414345"/>
              <a:gd name="connsiteX90" fmla="*/ 4183117 w 4456386"/>
              <a:gd name="connsiteY90" fmla="*/ 3289738 h 4414345"/>
              <a:gd name="connsiteX91" fmla="*/ 4214648 w 4456386"/>
              <a:gd name="connsiteY91" fmla="*/ 3258207 h 4414345"/>
              <a:gd name="connsiteX92" fmla="*/ 4246179 w 4456386"/>
              <a:gd name="connsiteY92" fmla="*/ 3216165 h 4414345"/>
              <a:gd name="connsiteX93" fmla="*/ 4277710 w 4456386"/>
              <a:gd name="connsiteY93" fmla="*/ 3184634 h 4414345"/>
              <a:gd name="connsiteX94" fmla="*/ 4298731 w 4456386"/>
              <a:gd name="connsiteY94" fmla="*/ 3153103 h 4414345"/>
              <a:gd name="connsiteX95" fmla="*/ 4372303 w 4456386"/>
              <a:gd name="connsiteY95" fmla="*/ 3090041 h 4414345"/>
              <a:gd name="connsiteX96" fmla="*/ 4414345 w 4456386"/>
              <a:gd name="connsiteY96" fmla="*/ 3026979 h 4414345"/>
              <a:gd name="connsiteX97" fmla="*/ 4435366 w 4456386"/>
              <a:gd name="connsiteY97" fmla="*/ 2995448 h 4414345"/>
              <a:gd name="connsiteX98" fmla="*/ 4456386 w 4456386"/>
              <a:gd name="connsiteY98" fmla="*/ 2921876 h 4414345"/>
              <a:gd name="connsiteX99" fmla="*/ 4445876 w 4456386"/>
              <a:gd name="connsiteY99" fmla="*/ 2785241 h 4414345"/>
              <a:gd name="connsiteX100" fmla="*/ 4414345 w 4456386"/>
              <a:gd name="connsiteY100" fmla="*/ 2722179 h 4414345"/>
              <a:gd name="connsiteX101" fmla="*/ 4351283 w 4456386"/>
              <a:gd name="connsiteY101" fmla="*/ 2690648 h 4414345"/>
              <a:gd name="connsiteX102" fmla="*/ 4298731 w 4456386"/>
              <a:gd name="connsiteY102" fmla="*/ 2680138 h 4414345"/>
              <a:gd name="connsiteX103" fmla="*/ 4235669 w 4456386"/>
              <a:gd name="connsiteY103" fmla="*/ 2669627 h 4414345"/>
              <a:gd name="connsiteX104" fmla="*/ 4172607 w 4456386"/>
              <a:gd name="connsiteY104" fmla="*/ 2648607 h 4414345"/>
              <a:gd name="connsiteX105" fmla="*/ 4141076 w 4456386"/>
              <a:gd name="connsiteY105" fmla="*/ 2638096 h 4414345"/>
              <a:gd name="connsiteX106" fmla="*/ 4078014 w 4456386"/>
              <a:gd name="connsiteY106" fmla="*/ 2596055 h 4414345"/>
              <a:gd name="connsiteX107" fmla="*/ 4025462 w 4456386"/>
              <a:gd name="connsiteY107" fmla="*/ 2532993 h 4414345"/>
              <a:gd name="connsiteX108" fmla="*/ 3972910 w 4456386"/>
              <a:gd name="connsiteY108" fmla="*/ 2480441 h 4414345"/>
              <a:gd name="connsiteX109" fmla="*/ 3951890 w 4456386"/>
              <a:gd name="connsiteY109" fmla="*/ 2448910 h 4414345"/>
              <a:gd name="connsiteX110" fmla="*/ 3888828 w 4456386"/>
              <a:gd name="connsiteY110" fmla="*/ 2396358 h 4414345"/>
              <a:gd name="connsiteX111" fmla="*/ 3857297 w 4456386"/>
              <a:gd name="connsiteY111" fmla="*/ 2385848 h 4414345"/>
              <a:gd name="connsiteX112" fmla="*/ 3794235 w 4456386"/>
              <a:gd name="connsiteY112" fmla="*/ 2354317 h 4414345"/>
              <a:gd name="connsiteX113" fmla="*/ 3731172 w 4456386"/>
              <a:gd name="connsiteY113" fmla="*/ 2312276 h 4414345"/>
              <a:gd name="connsiteX114" fmla="*/ 3331779 w 4456386"/>
              <a:gd name="connsiteY114" fmla="*/ 2280745 h 4414345"/>
              <a:gd name="connsiteX115" fmla="*/ 3216166 w 4456386"/>
              <a:gd name="connsiteY115" fmla="*/ 2259724 h 4414345"/>
              <a:gd name="connsiteX116" fmla="*/ 3184635 w 4456386"/>
              <a:gd name="connsiteY116" fmla="*/ 2238703 h 4414345"/>
              <a:gd name="connsiteX117" fmla="*/ 3142593 w 4456386"/>
              <a:gd name="connsiteY117" fmla="*/ 2112579 h 4414345"/>
              <a:gd name="connsiteX118" fmla="*/ 3111062 w 4456386"/>
              <a:gd name="connsiteY118" fmla="*/ 2049517 h 4414345"/>
              <a:gd name="connsiteX119" fmla="*/ 2995448 w 4456386"/>
              <a:gd name="connsiteY119" fmla="*/ 2017986 h 4414345"/>
              <a:gd name="connsiteX120" fmla="*/ 2827283 w 4456386"/>
              <a:gd name="connsiteY120" fmla="*/ 2028496 h 4414345"/>
              <a:gd name="connsiteX121" fmla="*/ 2427890 w 4456386"/>
              <a:gd name="connsiteY121" fmla="*/ 2049517 h 4414345"/>
              <a:gd name="connsiteX122" fmla="*/ 1944414 w 4456386"/>
              <a:gd name="connsiteY122" fmla="*/ 2039007 h 4414345"/>
              <a:gd name="connsiteX123" fmla="*/ 1912883 w 4456386"/>
              <a:gd name="connsiteY123" fmla="*/ 2017986 h 4414345"/>
              <a:gd name="connsiteX124" fmla="*/ 1891862 w 4456386"/>
              <a:gd name="connsiteY124" fmla="*/ 1975945 h 4414345"/>
              <a:gd name="connsiteX125" fmla="*/ 1870841 w 4456386"/>
              <a:gd name="connsiteY125" fmla="*/ 1912883 h 4414345"/>
              <a:gd name="connsiteX126" fmla="*/ 1881352 w 4456386"/>
              <a:gd name="connsiteY126" fmla="*/ 1765738 h 4414345"/>
              <a:gd name="connsiteX127" fmla="*/ 1902372 w 4456386"/>
              <a:gd name="connsiteY127" fmla="*/ 1723696 h 4414345"/>
              <a:gd name="connsiteX128" fmla="*/ 1996966 w 4456386"/>
              <a:gd name="connsiteY128" fmla="*/ 1639614 h 4414345"/>
              <a:gd name="connsiteX129" fmla="*/ 2028497 w 4456386"/>
              <a:gd name="connsiteY129" fmla="*/ 1597572 h 4414345"/>
              <a:gd name="connsiteX130" fmla="*/ 2060028 w 4456386"/>
              <a:gd name="connsiteY130" fmla="*/ 1566041 h 4414345"/>
              <a:gd name="connsiteX131" fmla="*/ 2081048 w 4456386"/>
              <a:gd name="connsiteY131" fmla="*/ 1492469 h 4414345"/>
              <a:gd name="connsiteX132" fmla="*/ 2060028 w 4456386"/>
              <a:gd name="connsiteY132" fmla="*/ 1282262 h 4414345"/>
              <a:gd name="connsiteX133" fmla="*/ 2039007 w 4456386"/>
              <a:gd name="connsiteY133" fmla="*/ 1219200 h 4414345"/>
              <a:gd name="connsiteX134" fmla="*/ 2007476 w 4456386"/>
              <a:gd name="connsiteY134" fmla="*/ 1177158 h 4414345"/>
              <a:gd name="connsiteX135" fmla="*/ 1965435 w 4456386"/>
              <a:gd name="connsiteY135" fmla="*/ 1103586 h 4414345"/>
              <a:gd name="connsiteX136" fmla="*/ 1923393 w 4456386"/>
              <a:gd name="connsiteY136" fmla="*/ 1040524 h 4414345"/>
              <a:gd name="connsiteX137" fmla="*/ 1818290 w 4456386"/>
              <a:gd name="connsiteY137" fmla="*/ 977462 h 4414345"/>
              <a:gd name="connsiteX138" fmla="*/ 1744717 w 4456386"/>
              <a:gd name="connsiteY138" fmla="*/ 935421 h 4414345"/>
              <a:gd name="connsiteX139" fmla="*/ 1702676 w 4456386"/>
              <a:gd name="connsiteY139" fmla="*/ 893379 h 4414345"/>
              <a:gd name="connsiteX140" fmla="*/ 1671145 w 4456386"/>
              <a:gd name="connsiteY140" fmla="*/ 872358 h 4414345"/>
              <a:gd name="connsiteX141" fmla="*/ 1618593 w 4456386"/>
              <a:gd name="connsiteY141" fmla="*/ 819807 h 4414345"/>
              <a:gd name="connsiteX142" fmla="*/ 1597572 w 4456386"/>
              <a:gd name="connsiteY142" fmla="*/ 788276 h 4414345"/>
              <a:gd name="connsiteX143" fmla="*/ 1587062 w 4456386"/>
              <a:gd name="connsiteY143" fmla="*/ 756745 h 4414345"/>
              <a:gd name="connsiteX144" fmla="*/ 1555531 w 4456386"/>
              <a:gd name="connsiteY144" fmla="*/ 714703 h 4414345"/>
              <a:gd name="connsiteX145" fmla="*/ 1545021 w 4456386"/>
              <a:gd name="connsiteY145" fmla="*/ 683172 h 4414345"/>
              <a:gd name="connsiteX146" fmla="*/ 1524000 w 4456386"/>
              <a:gd name="connsiteY146" fmla="*/ 599090 h 4414345"/>
              <a:gd name="connsiteX147" fmla="*/ 1492469 w 4456386"/>
              <a:gd name="connsiteY147" fmla="*/ 210207 h 4414345"/>
              <a:gd name="connsiteX148" fmla="*/ 1481959 w 4456386"/>
              <a:gd name="connsiteY148" fmla="*/ 178676 h 4414345"/>
              <a:gd name="connsiteX149" fmla="*/ 1387366 w 4456386"/>
              <a:gd name="connsiteY149" fmla="*/ 126124 h 4414345"/>
              <a:gd name="connsiteX150" fmla="*/ 1292772 w 4456386"/>
              <a:gd name="connsiteY150" fmla="*/ 94593 h 4414345"/>
              <a:gd name="connsiteX151" fmla="*/ 1261241 w 4456386"/>
              <a:gd name="connsiteY151" fmla="*/ 84083 h 4414345"/>
              <a:gd name="connsiteX152" fmla="*/ 1229710 w 4456386"/>
              <a:gd name="connsiteY152" fmla="*/ 73572 h 4414345"/>
              <a:gd name="connsiteX153" fmla="*/ 1177159 w 4456386"/>
              <a:gd name="connsiteY153" fmla="*/ 42041 h 441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4456386" h="4414345">
                <a:moveTo>
                  <a:pt x="1177159" y="42041"/>
                </a:moveTo>
                <a:lnTo>
                  <a:pt x="1177159" y="42041"/>
                </a:lnTo>
                <a:cubicBezTo>
                  <a:pt x="1142153" y="39348"/>
                  <a:pt x="980584" y="27969"/>
                  <a:pt x="935421" y="21021"/>
                </a:cubicBezTo>
                <a:cubicBezTo>
                  <a:pt x="924471" y="19336"/>
                  <a:pt x="914754" y="12683"/>
                  <a:pt x="903890" y="10510"/>
                </a:cubicBezTo>
                <a:cubicBezTo>
                  <a:pt x="879598" y="5652"/>
                  <a:pt x="854841" y="3503"/>
                  <a:pt x="830317" y="0"/>
                </a:cubicBezTo>
                <a:cubicBezTo>
                  <a:pt x="795283" y="3503"/>
                  <a:pt x="759944" y="4722"/>
                  <a:pt x="725214" y="10510"/>
                </a:cubicBezTo>
                <a:cubicBezTo>
                  <a:pt x="696717" y="15260"/>
                  <a:pt x="669460" y="25865"/>
                  <a:pt x="641131" y="31531"/>
                </a:cubicBezTo>
                <a:cubicBezTo>
                  <a:pt x="623614" y="35034"/>
                  <a:pt x="605814" y="37341"/>
                  <a:pt x="588579" y="42041"/>
                </a:cubicBezTo>
                <a:cubicBezTo>
                  <a:pt x="567202" y="47871"/>
                  <a:pt x="546538" y="56055"/>
                  <a:pt x="525517" y="63062"/>
                </a:cubicBezTo>
                <a:lnTo>
                  <a:pt x="430924" y="94593"/>
                </a:lnTo>
                <a:cubicBezTo>
                  <a:pt x="420414" y="98096"/>
                  <a:pt x="410141" y="102416"/>
                  <a:pt x="399393" y="105103"/>
                </a:cubicBezTo>
                <a:cubicBezTo>
                  <a:pt x="371365" y="112110"/>
                  <a:pt x="342718" y="116988"/>
                  <a:pt x="315310" y="126124"/>
                </a:cubicBezTo>
                <a:lnTo>
                  <a:pt x="252248" y="147145"/>
                </a:lnTo>
                <a:lnTo>
                  <a:pt x="220717" y="157655"/>
                </a:lnTo>
                <a:cubicBezTo>
                  <a:pt x="199696" y="171669"/>
                  <a:pt x="171668" y="178675"/>
                  <a:pt x="157655" y="199696"/>
                </a:cubicBezTo>
                <a:cubicBezTo>
                  <a:pt x="95816" y="292457"/>
                  <a:pt x="190672" y="144177"/>
                  <a:pt x="115614" y="294290"/>
                </a:cubicBezTo>
                <a:cubicBezTo>
                  <a:pt x="88944" y="347629"/>
                  <a:pt x="103284" y="323295"/>
                  <a:pt x="73572" y="367862"/>
                </a:cubicBezTo>
                <a:lnTo>
                  <a:pt x="52552" y="430924"/>
                </a:lnTo>
                <a:lnTo>
                  <a:pt x="42041" y="462455"/>
                </a:lnTo>
                <a:cubicBezTo>
                  <a:pt x="38538" y="504496"/>
                  <a:pt x="36763" y="546718"/>
                  <a:pt x="31531" y="588579"/>
                </a:cubicBezTo>
                <a:cubicBezTo>
                  <a:pt x="29739" y="602913"/>
                  <a:pt x="24155" y="616520"/>
                  <a:pt x="21021" y="630621"/>
                </a:cubicBezTo>
                <a:cubicBezTo>
                  <a:pt x="-5666" y="750711"/>
                  <a:pt x="25632" y="622682"/>
                  <a:pt x="0" y="725214"/>
                </a:cubicBezTo>
                <a:cubicBezTo>
                  <a:pt x="3503" y="784773"/>
                  <a:pt x="4853" y="844497"/>
                  <a:pt x="10510" y="903890"/>
                </a:cubicBezTo>
                <a:cubicBezTo>
                  <a:pt x="11880" y="918270"/>
                  <a:pt x="17887" y="931830"/>
                  <a:pt x="21021" y="945931"/>
                </a:cubicBezTo>
                <a:cubicBezTo>
                  <a:pt x="24896" y="963370"/>
                  <a:pt x="28028" y="980966"/>
                  <a:pt x="31531" y="998483"/>
                </a:cubicBezTo>
                <a:cubicBezTo>
                  <a:pt x="32582" y="1041559"/>
                  <a:pt x="26213" y="1368628"/>
                  <a:pt x="52552" y="1513490"/>
                </a:cubicBezTo>
                <a:cubicBezTo>
                  <a:pt x="55152" y="1527788"/>
                  <a:pt x="82578" y="1594561"/>
                  <a:pt x="84083" y="1597572"/>
                </a:cubicBezTo>
                <a:cubicBezTo>
                  <a:pt x="93219" y="1615844"/>
                  <a:pt x="107161" y="1631527"/>
                  <a:pt x="115614" y="1650124"/>
                </a:cubicBezTo>
                <a:cubicBezTo>
                  <a:pt x="124783" y="1670296"/>
                  <a:pt x="129628" y="1692165"/>
                  <a:pt x="136635" y="1713186"/>
                </a:cubicBezTo>
                <a:lnTo>
                  <a:pt x="147145" y="1744717"/>
                </a:lnTo>
                <a:cubicBezTo>
                  <a:pt x="150648" y="1769241"/>
                  <a:pt x="157655" y="1793517"/>
                  <a:pt x="157655" y="1818290"/>
                </a:cubicBezTo>
                <a:cubicBezTo>
                  <a:pt x="157655" y="2034750"/>
                  <a:pt x="153506" y="1910400"/>
                  <a:pt x="136635" y="2028496"/>
                </a:cubicBezTo>
                <a:cubicBezTo>
                  <a:pt x="132148" y="2059903"/>
                  <a:pt x="130317" y="2091643"/>
                  <a:pt x="126124" y="2123090"/>
                </a:cubicBezTo>
                <a:cubicBezTo>
                  <a:pt x="120743" y="2163448"/>
                  <a:pt x="113033" y="2199058"/>
                  <a:pt x="105103" y="2238703"/>
                </a:cubicBezTo>
                <a:cubicBezTo>
                  <a:pt x="101600" y="2277241"/>
                  <a:pt x="99114" y="2315885"/>
                  <a:pt x="94593" y="2354317"/>
                </a:cubicBezTo>
                <a:cubicBezTo>
                  <a:pt x="92103" y="2375482"/>
                  <a:pt x="87323" y="2396316"/>
                  <a:pt x="84083" y="2417379"/>
                </a:cubicBezTo>
                <a:cubicBezTo>
                  <a:pt x="80316" y="2441864"/>
                  <a:pt x="77076" y="2466428"/>
                  <a:pt x="73572" y="2490952"/>
                </a:cubicBezTo>
                <a:cubicBezTo>
                  <a:pt x="58070" y="2738991"/>
                  <a:pt x="59081" y="2634612"/>
                  <a:pt x="73572" y="2953407"/>
                </a:cubicBezTo>
                <a:cubicBezTo>
                  <a:pt x="76454" y="3016815"/>
                  <a:pt x="83308" y="3142810"/>
                  <a:pt x="94593" y="3216165"/>
                </a:cubicBezTo>
                <a:cubicBezTo>
                  <a:pt x="100071" y="3251771"/>
                  <a:pt x="106455" y="3257682"/>
                  <a:pt x="115614" y="3289738"/>
                </a:cubicBezTo>
                <a:cubicBezTo>
                  <a:pt x="119582" y="3303627"/>
                  <a:pt x="122156" y="3317890"/>
                  <a:pt x="126124" y="3331779"/>
                </a:cubicBezTo>
                <a:cubicBezTo>
                  <a:pt x="129168" y="3342432"/>
                  <a:pt x="133591" y="3352657"/>
                  <a:pt x="136635" y="3363310"/>
                </a:cubicBezTo>
                <a:cubicBezTo>
                  <a:pt x="146601" y="3398192"/>
                  <a:pt x="145055" y="3405382"/>
                  <a:pt x="157655" y="3436883"/>
                </a:cubicBezTo>
                <a:cubicBezTo>
                  <a:pt x="174570" y="3479170"/>
                  <a:pt x="210207" y="3563007"/>
                  <a:pt x="210207" y="3563007"/>
                </a:cubicBezTo>
                <a:cubicBezTo>
                  <a:pt x="213710" y="3580524"/>
                  <a:pt x="215464" y="3598484"/>
                  <a:pt x="220717" y="3615558"/>
                </a:cubicBezTo>
                <a:cubicBezTo>
                  <a:pt x="285797" y="3827070"/>
                  <a:pt x="231245" y="3615634"/>
                  <a:pt x="262759" y="3741683"/>
                </a:cubicBezTo>
                <a:cubicBezTo>
                  <a:pt x="266262" y="3769710"/>
                  <a:pt x="268064" y="3798003"/>
                  <a:pt x="273269" y="3825765"/>
                </a:cubicBezTo>
                <a:cubicBezTo>
                  <a:pt x="278593" y="3854160"/>
                  <a:pt x="289541" y="3881351"/>
                  <a:pt x="294290" y="3909848"/>
                </a:cubicBezTo>
                <a:cubicBezTo>
                  <a:pt x="297793" y="3930869"/>
                  <a:pt x="300177" y="3952107"/>
                  <a:pt x="304800" y="3972910"/>
                </a:cubicBezTo>
                <a:cubicBezTo>
                  <a:pt x="307203" y="3983725"/>
                  <a:pt x="312907" y="3993626"/>
                  <a:pt x="315310" y="4004441"/>
                </a:cubicBezTo>
                <a:cubicBezTo>
                  <a:pt x="319933" y="4025244"/>
                  <a:pt x="320214" y="4046943"/>
                  <a:pt x="325821" y="4067503"/>
                </a:cubicBezTo>
                <a:cubicBezTo>
                  <a:pt x="330785" y="4085705"/>
                  <a:pt x="340394" y="4102324"/>
                  <a:pt x="346841" y="4120055"/>
                </a:cubicBezTo>
                <a:cubicBezTo>
                  <a:pt x="354413" y="4140879"/>
                  <a:pt x="349426" y="4170826"/>
                  <a:pt x="367862" y="4183117"/>
                </a:cubicBezTo>
                <a:cubicBezTo>
                  <a:pt x="378372" y="4190124"/>
                  <a:pt x="388681" y="4197443"/>
                  <a:pt x="399393" y="4204138"/>
                </a:cubicBezTo>
                <a:cubicBezTo>
                  <a:pt x="416716" y="4214965"/>
                  <a:pt x="434947" y="4224337"/>
                  <a:pt x="451945" y="4235669"/>
                </a:cubicBezTo>
                <a:cubicBezTo>
                  <a:pt x="466520" y="4245386"/>
                  <a:pt x="478039" y="4259951"/>
                  <a:pt x="493986" y="4267200"/>
                </a:cubicBezTo>
                <a:cubicBezTo>
                  <a:pt x="517206" y="4277754"/>
                  <a:pt x="543214" y="4280613"/>
                  <a:pt x="567559" y="4288221"/>
                </a:cubicBezTo>
                <a:cubicBezTo>
                  <a:pt x="748726" y="4344836"/>
                  <a:pt x="575352" y="4298092"/>
                  <a:pt x="756745" y="4340772"/>
                </a:cubicBezTo>
                <a:cubicBezTo>
                  <a:pt x="908261" y="4376422"/>
                  <a:pt x="773024" y="4350605"/>
                  <a:pt x="924910" y="4372303"/>
                </a:cubicBezTo>
                <a:cubicBezTo>
                  <a:pt x="1047564" y="4389825"/>
                  <a:pt x="931892" y="4375219"/>
                  <a:pt x="1040524" y="4393324"/>
                </a:cubicBezTo>
                <a:cubicBezTo>
                  <a:pt x="1110221" y="4404940"/>
                  <a:pt x="1144493" y="4406874"/>
                  <a:pt x="1219200" y="4414345"/>
                </a:cubicBezTo>
                <a:lnTo>
                  <a:pt x="1965435" y="4403834"/>
                </a:lnTo>
                <a:cubicBezTo>
                  <a:pt x="2025081" y="4402478"/>
                  <a:pt x="2084488" y="4395492"/>
                  <a:pt x="2144110" y="4393324"/>
                </a:cubicBezTo>
                <a:cubicBezTo>
                  <a:pt x="2277199" y="4388485"/>
                  <a:pt x="2410372" y="4386317"/>
                  <a:pt x="2543503" y="4382814"/>
                </a:cubicBezTo>
                <a:cubicBezTo>
                  <a:pt x="2594735" y="4374275"/>
                  <a:pt x="2638027" y="4366178"/>
                  <a:pt x="2690648" y="4361793"/>
                </a:cubicBezTo>
                <a:cubicBezTo>
                  <a:pt x="2746619" y="4357129"/>
                  <a:pt x="2802759" y="4354786"/>
                  <a:pt x="2858814" y="4351283"/>
                </a:cubicBezTo>
                <a:cubicBezTo>
                  <a:pt x="2984814" y="4326083"/>
                  <a:pt x="2928675" y="4336135"/>
                  <a:pt x="3026979" y="4319752"/>
                </a:cubicBezTo>
                <a:cubicBezTo>
                  <a:pt x="3105735" y="4293498"/>
                  <a:pt x="3020040" y="4319305"/>
                  <a:pt x="3184635" y="4298731"/>
                </a:cubicBezTo>
                <a:cubicBezTo>
                  <a:pt x="3198968" y="4296939"/>
                  <a:pt x="3212512" y="4291054"/>
                  <a:pt x="3226676" y="4288221"/>
                </a:cubicBezTo>
                <a:cubicBezTo>
                  <a:pt x="3247573" y="4284042"/>
                  <a:pt x="3268717" y="4281214"/>
                  <a:pt x="3289738" y="4277710"/>
                </a:cubicBezTo>
                <a:cubicBezTo>
                  <a:pt x="3330572" y="4261377"/>
                  <a:pt x="3399399" y="4232655"/>
                  <a:pt x="3436883" y="4225158"/>
                </a:cubicBezTo>
                <a:cubicBezTo>
                  <a:pt x="3517132" y="4209109"/>
                  <a:pt x="3471709" y="4216864"/>
                  <a:pt x="3573517" y="4204138"/>
                </a:cubicBezTo>
                <a:cubicBezTo>
                  <a:pt x="3646158" y="4179923"/>
                  <a:pt x="3594305" y="4196312"/>
                  <a:pt x="3731172" y="4162096"/>
                </a:cubicBezTo>
                <a:lnTo>
                  <a:pt x="3773214" y="4151586"/>
                </a:lnTo>
                <a:lnTo>
                  <a:pt x="3815255" y="4141076"/>
                </a:lnTo>
                <a:cubicBezTo>
                  <a:pt x="3829269" y="4134069"/>
                  <a:pt x="3842626" y="4125556"/>
                  <a:pt x="3857297" y="4120055"/>
                </a:cubicBezTo>
                <a:cubicBezTo>
                  <a:pt x="3870822" y="4114983"/>
                  <a:pt x="3885449" y="4113513"/>
                  <a:pt x="3899338" y="4109545"/>
                </a:cubicBezTo>
                <a:cubicBezTo>
                  <a:pt x="3909991" y="4106501"/>
                  <a:pt x="3920359" y="4102538"/>
                  <a:pt x="3930869" y="4099034"/>
                </a:cubicBezTo>
                <a:cubicBezTo>
                  <a:pt x="3941379" y="4088524"/>
                  <a:pt x="3950305" y="4076142"/>
                  <a:pt x="3962400" y="4067503"/>
                </a:cubicBezTo>
                <a:cubicBezTo>
                  <a:pt x="3975149" y="4058396"/>
                  <a:pt x="3993362" y="4057562"/>
                  <a:pt x="4004441" y="4046483"/>
                </a:cubicBezTo>
                <a:cubicBezTo>
                  <a:pt x="4012275" y="4038649"/>
                  <a:pt x="4009997" y="4024861"/>
                  <a:pt x="4014952" y="4014952"/>
                </a:cubicBezTo>
                <a:cubicBezTo>
                  <a:pt x="4020601" y="4003654"/>
                  <a:pt x="4028965" y="3993931"/>
                  <a:pt x="4035972" y="3983421"/>
                </a:cubicBezTo>
                <a:cubicBezTo>
                  <a:pt x="4039476" y="3948386"/>
                  <a:pt x="4041830" y="3913218"/>
                  <a:pt x="4046483" y="3878317"/>
                </a:cubicBezTo>
                <a:cubicBezTo>
                  <a:pt x="4051106" y="3843645"/>
                  <a:pt x="4071343" y="3768367"/>
                  <a:pt x="4078014" y="3741683"/>
                </a:cubicBezTo>
                <a:cubicBezTo>
                  <a:pt x="4081517" y="3727669"/>
                  <a:pt x="4086149" y="3713890"/>
                  <a:pt x="4088524" y="3699641"/>
                </a:cubicBezTo>
                <a:lnTo>
                  <a:pt x="4099035" y="3636579"/>
                </a:lnTo>
                <a:cubicBezTo>
                  <a:pt x="4102680" y="3592832"/>
                  <a:pt x="4106971" y="3499728"/>
                  <a:pt x="4120055" y="3447393"/>
                </a:cubicBezTo>
                <a:cubicBezTo>
                  <a:pt x="4125429" y="3425897"/>
                  <a:pt x="4134069" y="3405352"/>
                  <a:pt x="4141076" y="3384331"/>
                </a:cubicBezTo>
                <a:cubicBezTo>
                  <a:pt x="4144579" y="3373821"/>
                  <a:pt x="4145441" y="3362018"/>
                  <a:pt x="4151586" y="3352800"/>
                </a:cubicBezTo>
                <a:lnTo>
                  <a:pt x="4172607" y="3321269"/>
                </a:lnTo>
                <a:cubicBezTo>
                  <a:pt x="4176110" y="3310759"/>
                  <a:pt x="4176972" y="3298956"/>
                  <a:pt x="4183117" y="3289738"/>
                </a:cubicBezTo>
                <a:cubicBezTo>
                  <a:pt x="4191362" y="3277370"/>
                  <a:pt x="4204975" y="3269493"/>
                  <a:pt x="4214648" y="3258207"/>
                </a:cubicBezTo>
                <a:cubicBezTo>
                  <a:pt x="4226048" y="3244907"/>
                  <a:pt x="4234779" y="3229465"/>
                  <a:pt x="4246179" y="3216165"/>
                </a:cubicBezTo>
                <a:cubicBezTo>
                  <a:pt x="4255852" y="3204879"/>
                  <a:pt x="4268194" y="3196053"/>
                  <a:pt x="4277710" y="3184634"/>
                </a:cubicBezTo>
                <a:cubicBezTo>
                  <a:pt x="4285797" y="3174930"/>
                  <a:pt x="4289799" y="3162035"/>
                  <a:pt x="4298731" y="3153103"/>
                </a:cubicBezTo>
                <a:cubicBezTo>
                  <a:pt x="4378292" y="3073543"/>
                  <a:pt x="4271845" y="3215613"/>
                  <a:pt x="4372303" y="3090041"/>
                </a:cubicBezTo>
                <a:cubicBezTo>
                  <a:pt x="4388085" y="3070313"/>
                  <a:pt x="4400331" y="3048000"/>
                  <a:pt x="4414345" y="3026979"/>
                </a:cubicBezTo>
                <a:lnTo>
                  <a:pt x="4435366" y="2995448"/>
                </a:lnTo>
                <a:cubicBezTo>
                  <a:pt x="4440322" y="2980579"/>
                  <a:pt x="4456386" y="2935073"/>
                  <a:pt x="4456386" y="2921876"/>
                </a:cubicBezTo>
                <a:cubicBezTo>
                  <a:pt x="4456386" y="2876196"/>
                  <a:pt x="4451542" y="2830568"/>
                  <a:pt x="4445876" y="2785241"/>
                </a:cubicBezTo>
                <a:cubicBezTo>
                  <a:pt x="4443434" y="2765701"/>
                  <a:pt x="4427759" y="2735593"/>
                  <a:pt x="4414345" y="2722179"/>
                </a:cubicBezTo>
                <a:cubicBezTo>
                  <a:pt x="4397218" y="2705052"/>
                  <a:pt x="4374080" y="2696347"/>
                  <a:pt x="4351283" y="2690648"/>
                </a:cubicBezTo>
                <a:cubicBezTo>
                  <a:pt x="4333952" y="2686315"/>
                  <a:pt x="4316307" y="2683334"/>
                  <a:pt x="4298731" y="2680138"/>
                </a:cubicBezTo>
                <a:cubicBezTo>
                  <a:pt x="4277764" y="2676326"/>
                  <a:pt x="4256343" y="2674796"/>
                  <a:pt x="4235669" y="2669627"/>
                </a:cubicBezTo>
                <a:cubicBezTo>
                  <a:pt x="4214173" y="2664253"/>
                  <a:pt x="4193628" y="2655614"/>
                  <a:pt x="4172607" y="2648607"/>
                </a:cubicBezTo>
                <a:cubicBezTo>
                  <a:pt x="4162097" y="2645104"/>
                  <a:pt x="4150294" y="2644241"/>
                  <a:pt x="4141076" y="2638096"/>
                </a:cubicBezTo>
                <a:lnTo>
                  <a:pt x="4078014" y="2596055"/>
                </a:lnTo>
                <a:cubicBezTo>
                  <a:pt x="4025823" y="2517769"/>
                  <a:pt x="4092901" y="2613919"/>
                  <a:pt x="4025462" y="2532993"/>
                </a:cubicBezTo>
                <a:cubicBezTo>
                  <a:pt x="3981669" y="2480441"/>
                  <a:pt x="4030717" y="2518979"/>
                  <a:pt x="3972910" y="2480441"/>
                </a:cubicBezTo>
                <a:cubicBezTo>
                  <a:pt x="3965903" y="2469931"/>
                  <a:pt x="3959977" y="2458614"/>
                  <a:pt x="3951890" y="2448910"/>
                </a:cubicBezTo>
                <a:cubicBezTo>
                  <a:pt x="3935288" y="2428987"/>
                  <a:pt x="3912449" y="2408168"/>
                  <a:pt x="3888828" y="2396358"/>
                </a:cubicBezTo>
                <a:cubicBezTo>
                  <a:pt x="3878919" y="2391403"/>
                  <a:pt x="3867807" y="2389351"/>
                  <a:pt x="3857297" y="2385848"/>
                </a:cubicBezTo>
                <a:cubicBezTo>
                  <a:pt x="3717340" y="2292542"/>
                  <a:pt x="3924760" y="2426829"/>
                  <a:pt x="3794235" y="2354317"/>
                </a:cubicBezTo>
                <a:cubicBezTo>
                  <a:pt x="3772150" y="2342048"/>
                  <a:pt x="3755945" y="2317231"/>
                  <a:pt x="3731172" y="2312276"/>
                </a:cubicBezTo>
                <a:cubicBezTo>
                  <a:pt x="3529816" y="2272004"/>
                  <a:pt x="3661774" y="2292530"/>
                  <a:pt x="3331779" y="2280745"/>
                </a:cubicBezTo>
                <a:cubicBezTo>
                  <a:pt x="3314736" y="2278310"/>
                  <a:pt x="3240941" y="2270342"/>
                  <a:pt x="3216166" y="2259724"/>
                </a:cubicBezTo>
                <a:cubicBezTo>
                  <a:pt x="3204555" y="2254748"/>
                  <a:pt x="3195145" y="2245710"/>
                  <a:pt x="3184635" y="2238703"/>
                </a:cubicBezTo>
                <a:lnTo>
                  <a:pt x="3142593" y="2112579"/>
                </a:lnTo>
                <a:cubicBezTo>
                  <a:pt x="3136866" y="2095398"/>
                  <a:pt x="3128220" y="2060241"/>
                  <a:pt x="3111062" y="2049517"/>
                </a:cubicBezTo>
                <a:cubicBezTo>
                  <a:pt x="3085959" y="2033828"/>
                  <a:pt x="3025460" y="2023988"/>
                  <a:pt x="2995448" y="2017986"/>
                </a:cubicBezTo>
                <a:lnTo>
                  <a:pt x="2827283" y="2028496"/>
                </a:lnTo>
                <a:cubicBezTo>
                  <a:pt x="2440994" y="2045291"/>
                  <a:pt x="2627804" y="2024528"/>
                  <a:pt x="2427890" y="2049517"/>
                </a:cubicBezTo>
                <a:cubicBezTo>
                  <a:pt x="2266731" y="2046014"/>
                  <a:pt x="2105309" y="2048858"/>
                  <a:pt x="1944414" y="2039007"/>
                </a:cubicBezTo>
                <a:cubicBezTo>
                  <a:pt x="1931806" y="2038235"/>
                  <a:pt x="1920970" y="2027690"/>
                  <a:pt x="1912883" y="2017986"/>
                </a:cubicBezTo>
                <a:cubicBezTo>
                  <a:pt x="1902853" y="2005950"/>
                  <a:pt x="1897681" y="1990492"/>
                  <a:pt x="1891862" y="1975945"/>
                </a:cubicBezTo>
                <a:cubicBezTo>
                  <a:pt x="1883633" y="1955372"/>
                  <a:pt x="1877848" y="1933904"/>
                  <a:pt x="1870841" y="1912883"/>
                </a:cubicBezTo>
                <a:cubicBezTo>
                  <a:pt x="1874345" y="1863835"/>
                  <a:pt x="1873268" y="1814242"/>
                  <a:pt x="1881352" y="1765738"/>
                </a:cubicBezTo>
                <a:cubicBezTo>
                  <a:pt x="1883928" y="1750283"/>
                  <a:pt x="1892584" y="1735931"/>
                  <a:pt x="1902372" y="1723696"/>
                </a:cubicBezTo>
                <a:cubicBezTo>
                  <a:pt x="1943511" y="1672272"/>
                  <a:pt x="1953811" y="1668383"/>
                  <a:pt x="1996966" y="1639614"/>
                </a:cubicBezTo>
                <a:cubicBezTo>
                  <a:pt x="2007476" y="1625600"/>
                  <a:pt x="2017097" y="1610872"/>
                  <a:pt x="2028497" y="1597572"/>
                </a:cubicBezTo>
                <a:cubicBezTo>
                  <a:pt x="2038170" y="1586286"/>
                  <a:pt x="2051783" y="1578409"/>
                  <a:pt x="2060028" y="1566041"/>
                </a:cubicBezTo>
                <a:cubicBezTo>
                  <a:pt x="2066059" y="1556995"/>
                  <a:pt x="2079647" y="1498075"/>
                  <a:pt x="2081048" y="1492469"/>
                </a:cubicBezTo>
                <a:cubicBezTo>
                  <a:pt x="2074576" y="1388911"/>
                  <a:pt x="2082889" y="1358466"/>
                  <a:pt x="2060028" y="1282262"/>
                </a:cubicBezTo>
                <a:cubicBezTo>
                  <a:pt x="2053661" y="1261039"/>
                  <a:pt x="2052302" y="1236926"/>
                  <a:pt x="2039007" y="1219200"/>
                </a:cubicBezTo>
                <a:lnTo>
                  <a:pt x="2007476" y="1177158"/>
                </a:lnTo>
                <a:cubicBezTo>
                  <a:pt x="1989964" y="1124619"/>
                  <a:pt x="2005927" y="1161431"/>
                  <a:pt x="1965435" y="1103586"/>
                </a:cubicBezTo>
                <a:cubicBezTo>
                  <a:pt x="1950947" y="1082889"/>
                  <a:pt x="1944414" y="1054538"/>
                  <a:pt x="1923393" y="1040524"/>
                </a:cubicBezTo>
                <a:cubicBezTo>
                  <a:pt x="1769112" y="937671"/>
                  <a:pt x="1931414" y="1042106"/>
                  <a:pt x="1818290" y="977462"/>
                </a:cubicBezTo>
                <a:cubicBezTo>
                  <a:pt x="1714329" y="918055"/>
                  <a:pt x="1871726" y="998922"/>
                  <a:pt x="1744717" y="935421"/>
                </a:cubicBezTo>
                <a:cubicBezTo>
                  <a:pt x="1730703" y="921407"/>
                  <a:pt x="1717723" y="906277"/>
                  <a:pt x="1702676" y="893379"/>
                </a:cubicBezTo>
                <a:cubicBezTo>
                  <a:pt x="1693085" y="885158"/>
                  <a:pt x="1680077" y="881290"/>
                  <a:pt x="1671145" y="872358"/>
                </a:cubicBezTo>
                <a:cubicBezTo>
                  <a:pt x="1601080" y="802293"/>
                  <a:pt x="1702671" y="875857"/>
                  <a:pt x="1618593" y="819807"/>
                </a:cubicBezTo>
                <a:cubicBezTo>
                  <a:pt x="1611586" y="809297"/>
                  <a:pt x="1603221" y="799574"/>
                  <a:pt x="1597572" y="788276"/>
                </a:cubicBezTo>
                <a:cubicBezTo>
                  <a:pt x="1592617" y="778367"/>
                  <a:pt x="1592559" y="766364"/>
                  <a:pt x="1587062" y="756745"/>
                </a:cubicBezTo>
                <a:cubicBezTo>
                  <a:pt x="1578371" y="741536"/>
                  <a:pt x="1566041" y="728717"/>
                  <a:pt x="1555531" y="714703"/>
                </a:cubicBezTo>
                <a:cubicBezTo>
                  <a:pt x="1552028" y="704193"/>
                  <a:pt x="1547936" y="693860"/>
                  <a:pt x="1545021" y="683172"/>
                </a:cubicBezTo>
                <a:cubicBezTo>
                  <a:pt x="1537420" y="655300"/>
                  <a:pt x="1524000" y="599090"/>
                  <a:pt x="1524000" y="599090"/>
                </a:cubicBezTo>
                <a:cubicBezTo>
                  <a:pt x="1520906" y="515558"/>
                  <a:pt x="1528756" y="319071"/>
                  <a:pt x="1492469" y="210207"/>
                </a:cubicBezTo>
                <a:cubicBezTo>
                  <a:pt x="1488966" y="199697"/>
                  <a:pt x="1488104" y="187894"/>
                  <a:pt x="1481959" y="178676"/>
                </a:cubicBezTo>
                <a:cubicBezTo>
                  <a:pt x="1454989" y="138220"/>
                  <a:pt x="1434374" y="141793"/>
                  <a:pt x="1387366" y="126124"/>
                </a:cubicBezTo>
                <a:lnTo>
                  <a:pt x="1292772" y="94593"/>
                </a:lnTo>
                <a:lnTo>
                  <a:pt x="1261241" y="84083"/>
                </a:lnTo>
                <a:cubicBezTo>
                  <a:pt x="1250731" y="80579"/>
                  <a:pt x="1240789" y="73572"/>
                  <a:pt x="1229710" y="73572"/>
                </a:cubicBezTo>
                <a:lnTo>
                  <a:pt x="1177159" y="42041"/>
                </a:lnTo>
                <a:close/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53CEE71-9F22-0F4A-B456-E1972CCA02F6}"/>
              </a:ext>
            </a:extLst>
          </p:cNvPr>
          <p:cNvSpPr txBox="1"/>
          <p:nvPr/>
        </p:nvSpPr>
        <p:spPr>
          <a:xfrm>
            <a:off x="2901955" y="3228945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50"/>
                </a:solidFill>
              </a:rPr>
              <a:t>A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00B200A-277E-D146-8078-6805ABF0F50A}"/>
              </a:ext>
            </a:extLst>
          </p:cNvPr>
          <p:cNvSpPr txBox="1"/>
          <p:nvPr/>
        </p:nvSpPr>
        <p:spPr>
          <a:xfrm>
            <a:off x="6412300" y="4477167"/>
            <a:ext cx="26870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en-US" altLang="zh-CN" dirty="0"/>
              <a:t>Q2</a:t>
            </a:r>
            <a:r>
              <a:rPr kumimoji="1" lang="zh-CN" altLang="en-US" dirty="0"/>
              <a:t>的发射极通过</a:t>
            </a:r>
            <a:r>
              <a:rPr kumimoji="1" lang="en-US" altLang="zh-CN" dirty="0"/>
              <a:t>2kΩ</a:t>
            </a:r>
            <a:r>
              <a:rPr kumimoji="1" lang="zh-CN" altLang="en-US" dirty="0"/>
              <a:t>接到</a:t>
            </a:r>
            <a:r>
              <a:rPr kumimoji="1" lang="en-US" altLang="zh-CN" dirty="0"/>
              <a:t>+15V</a:t>
            </a:r>
            <a:r>
              <a:rPr kumimoji="1" lang="zh-CN" altLang="en-US" dirty="0"/>
              <a:t>，</a:t>
            </a:r>
            <a:r>
              <a:rPr kumimoji="1" lang="en-US" altLang="zh-CN" dirty="0">
                <a:solidFill>
                  <a:srgbClr val="0432FF"/>
                </a:solidFill>
              </a:rPr>
              <a:t>Q2</a:t>
            </a:r>
            <a:r>
              <a:rPr kumimoji="1" lang="zh-CN" altLang="en-US" dirty="0">
                <a:solidFill>
                  <a:srgbClr val="0432FF"/>
                </a:solidFill>
              </a:rPr>
              <a:t>开启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若不开启，电流为</a:t>
            </a:r>
            <a:r>
              <a:rPr kumimoji="1" lang="en-US" altLang="zh-CN" dirty="0"/>
              <a:t>0</a:t>
            </a:r>
            <a:r>
              <a:rPr kumimoji="1" lang="zh-CN" altLang="en-US" dirty="0"/>
              <a:t>，发射极电压为</a:t>
            </a:r>
            <a:r>
              <a:rPr kumimoji="1" lang="en-US" altLang="zh-CN" dirty="0"/>
              <a:t>15V</a:t>
            </a:r>
            <a:r>
              <a:rPr kumimoji="1" lang="zh-CN" altLang="en-US" dirty="0"/>
              <a:t>，矛盾</a:t>
            </a:r>
            <a:endParaRPr kumimoji="1" lang="en-US" altLang="zh-CN" dirty="0"/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380B7239-DAF5-0E48-B580-B7C277E7811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2602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1B92881-1259-3E4D-8115-73D726EC3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37621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A4672C1-8E0F-D041-84F8-BD5F2BA29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4818"/>
            <a:ext cx="6457950" cy="477945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E467481-6F41-D944-ADE0-62387DA52ECA}"/>
              </a:ext>
            </a:extLst>
          </p:cNvPr>
          <p:cNvSpPr txBox="1"/>
          <p:nvPr/>
        </p:nvSpPr>
        <p:spPr>
          <a:xfrm>
            <a:off x="6367630" y="1600200"/>
            <a:ext cx="2687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因为</a:t>
            </a:r>
            <a:r>
              <a:rPr kumimoji="1" lang="en-US" altLang="zh-CN" dirty="0">
                <a:solidFill>
                  <a:srgbClr val="0432FF"/>
                </a:solidFill>
              </a:rPr>
              <a:t>Q2</a:t>
            </a:r>
            <a:r>
              <a:rPr kumimoji="1" lang="zh-CN" altLang="en-US" dirty="0">
                <a:solidFill>
                  <a:srgbClr val="0432FF"/>
                </a:solidFill>
              </a:rPr>
              <a:t>的</a:t>
            </a:r>
            <a:r>
              <a:rPr kumimoji="1" lang="en-US" altLang="zh-CN" dirty="0" err="1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很小，先做一阶近似，忽略</a:t>
            </a:r>
            <a:r>
              <a:rPr kumimoji="1" lang="en-US" altLang="zh-CN" dirty="0">
                <a:solidFill>
                  <a:srgbClr val="0432FF"/>
                </a:solidFill>
              </a:rPr>
              <a:t>Q2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 err="1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的影响</a:t>
            </a:r>
            <a:endParaRPr kumimoji="1" lang="en-US" altLang="zh-CN" dirty="0">
              <a:solidFill>
                <a:srgbClr val="0432FF"/>
              </a:solidFill>
            </a:endParaRPr>
          </a:p>
        </p:txBody>
      </p:sp>
      <p:sp>
        <p:nvSpPr>
          <p:cNvPr id="7" name="任意形状 6">
            <a:extLst>
              <a:ext uri="{FF2B5EF4-FFF2-40B4-BE49-F238E27FC236}">
                <a16:creationId xmlns:a16="http://schemas.microsoft.com/office/drawing/2014/main" id="{AE531ED4-AE1C-4C48-91FF-9E8D836E5A82}"/>
              </a:ext>
            </a:extLst>
          </p:cNvPr>
          <p:cNvSpPr/>
          <p:nvPr/>
        </p:nvSpPr>
        <p:spPr bwMode="auto">
          <a:xfrm>
            <a:off x="31531" y="1702676"/>
            <a:ext cx="4456386" cy="4414345"/>
          </a:xfrm>
          <a:custGeom>
            <a:avLst/>
            <a:gdLst>
              <a:gd name="connsiteX0" fmla="*/ 1177159 w 4456386"/>
              <a:gd name="connsiteY0" fmla="*/ 42041 h 4414345"/>
              <a:gd name="connsiteX1" fmla="*/ 1177159 w 4456386"/>
              <a:gd name="connsiteY1" fmla="*/ 42041 h 4414345"/>
              <a:gd name="connsiteX2" fmla="*/ 935421 w 4456386"/>
              <a:gd name="connsiteY2" fmla="*/ 21021 h 4414345"/>
              <a:gd name="connsiteX3" fmla="*/ 903890 w 4456386"/>
              <a:gd name="connsiteY3" fmla="*/ 10510 h 4414345"/>
              <a:gd name="connsiteX4" fmla="*/ 830317 w 4456386"/>
              <a:gd name="connsiteY4" fmla="*/ 0 h 4414345"/>
              <a:gd name="connsiteX5" fmla="*/ 725214 w 4456386"/>
              <a:gd name="connsiteY5" fmla="*/ 10510 h 4414345"/>
              <a:gd name="connsiteX6" fmla="*/ 641131 w 4456386"/>
              <a:gd name="connsiteY6" fmla="*/ 31531 h 4414345"/>
              <a:gd name="connsiteX7" fmla="*/ 588579 w 4456386"/>
              <a:gd name="connsiteY7" fmla="*/ 42041 h 4414345"/>
              <a:gd name="connsiteX8" fmla="*/ 525517 w 4456386"/>
              <a:gd name="connsiteY8" fmla="*/ 63062 h 4414345"/>
              <a:gd name="connsiteX9" fmla="*/ 430924 w 4456386"/>
              <a:gd name="connsiteY9" fmla="*/ 94593 h 4414345"/>
              <a:gd name="connsiteX10" fmla="*/ 399393 w 4456386"/>
              <a:gd name="connsiteY10" fmla="*/ 105103 h 4414345"/>
              <a:gd name="connsiteX11" fmla="*/ 315310 w 4456386"/>
              <a:gd name="connsiteY11" fmla="*/ 126124 h 4414345"/>
              <a:gd name="connsiteX12" fmla="*/ 252248 w 4456386"/>
              <a:gd name="connsiteY12" fmla="*/ 147145 h 4414345"/>
              <a:gd name="connsiteX13" fmla="*/ 220717 w 4456386"/>
              <a:gd name="connsiteY13" fmla="*/ 157655 h 4414345"/>
              <a:gd name="connsiteX14" fmla="*/ 157655 w 4456386"/>
              <a:gd name="connsiteY14" fmla="*/ 199696 h 4414345"/>
              <a:gd name="connsiteX15" fmla="*/ 115614 w 4456386"/>
              <a:gd name="connsiteY15" fmla="*/ 294290 h 4414345"/>
              <a:gd name="connsiteX16" fmla="*/ 73572 w 4456386"/>
              <a:gd name="connsiteY16" fmla="*/ 367862 h 4414345"/>
              <a:gd name="connsiteX17" fmla="*/ 52552 w 4456386"/>
              <a:gd name="connsiteY17" fmla="*/ 430924 h 4414345"/>
              <a:gd name="connsiteX18" fmla="*/ 42041 w 4456386"/>
              <a:gd name="connsiteY18" fmla="*/ 462455 h 4414345"/>
              <a:gd name="connsiteX19" fmla="*/ 31531 w 4456386"/>
              <a:gd name="connsiteY19" fmla="*/ 588579 h 4414345"/>
              <a:gd name="connsiteX20" fmla="*/ 21021 w 4456386"/>
              <a:gd name="connsiteY20" fmla="*/ 630621 h 4414345"/>
              <a:gd name="connsiteX21" fmla="*/ 0 w 4456386"/>
              <a:gd name="connsiteY21" fmla="*/ 725214 h 4414345"/>
              <a:gd name="connsiteX22" fmla="*/ 10510 w 4456386"/>
              <a:gd name="connsiteY22" fmla="*/ 903890 h 4414345"/>
              <a:gd name="connsiteX23" fmla="*/ 21021 w 4456386"/>
              <a:gd name="connsiteY23" fmla="*/ 945931 h 4414345"/>
              <a:gd name="connsiteX24" fmla="*/ 31531 w 4456386"/>
              <a:gd name="connsiteY24" fmla="*/ 998483 h 4414345"/>
              <a:gd name="connsiteX25" fmla="*/ 52552 w 4456386"/>
              <a:gd name="connsiteY25" fmla="*/ 1513490 h 4414345"/>
              <a:gd name="connsiteX26" fmla="*/ 84083 w 4456386"/>
              <a:gd name="connsiteY26" fmla="*/ 1597572 h 4414345"/>
              <a:gd name="connsiteX27" fmla="*/ 115614 w 4456386"/>
              <a:gd name="connsiteY27" fmla="*/ 1650124 h 4414345"/>
              <a:gd name="connsiteX28" fmla="*/ 136635 w 4456386"/>
              <a:gd name="connsiteY28" fmla="*/ 1713186 h 4414345"/>
              <a:gd name="connsiteX29" fmla="*/ 147145 w 4456386"/>
              <a:gd name="connsiteY29" fmla="*/ 1744717 h 4414345"/>
              <a:gd name="connsiteX30" fmla="*/ 157655 w 4456386"/>
              <a:gd name="connsiteY30" fmla="*/ 1818290 h 4414345"/>
              <a:gd name="connsiteX31" fmla="*/ 136635 w 4456386"/>
              <a:gd name="connsiteY31" fmla="*/ 2028496 h 4414345"/>
              <a:gd name="connsiteX32" fmla="*/ 126124 w 4456386"/>
              <a:gd name="connsiteY32" fmla="*/ 2123090 h 4414345"/>
              <a:gd name="connsiteX33" fmla="*/ 105103 w 4456386"/>
              <a:gd name="connsiteY33" fmla="*/ 2238703 h 4414345"/>
              <a:gd name="connsiteX34" fmla="*/ 94593 w 4456386"/>
              <a:gd name="connsiteY34" fmla="*/ 2354317 h 4414345"/>
              <a:gd name="connsiteX35" fmla="*/ 84083 w 4456386"/>
              <a:gd name="connsiteY35" fmla="*/ 2417379 h 4414345"/>
              <a:gd name="connsiteX36" fmla="*/ 73572 w 4456386"/>
              <a:gd name="connsiteY36" fmla="*/ 2490952 h 4414345"/>
              <a:gd name="connsiteX37" fmla="*/ 73572 w 4456386"/>
              <a:gd name="connsiteY37" fmla="*/ 2953407 h 4414345"/>
              <a:gd name="connsiteX38" fmla="*/ 94593 w 4456386"/>
              <a:gd name="connsiteY38" fmla="*/ 3216165 h 4414345"/>
              <a:gd name="connsiteX39" fmla="*/ 115614 w 4456386"/>
              <a:gd name="connsiteY39" fmla="*/ 3289738 h 4414345"/>
              <a:gd name="connsiteX40" fmla="*/ 126124 w 4456386"/>
              <a:gd name="connsiteY40" fmla="*/ 3331779 h 4414345"/>
              <a:gd name="connsiteX41" fmla="*/ 136635 w 4456386"/>
              <a:gd name="connsiteY41" fmla="*/ 3363310 h 4414345"/>
              <a:gd name="connsiteX42" fmla="*/ 157655 w 4456386"/>
              <a:gd name="connsiteY42" fmla="*/ 3436883 h 4414345"/>
              <a:gd name="connsiteX43" fmla="*/ 210207 w 4456386"/>
              <a:gd name="connsiteY43" fmla="*/ 3563007 h 4414345"/>
              <a:gd name="connsiteX44" fmla="*/ 220717 w 4456386"/>
              <a:gd name="connsiteY44" fmla="*/ 3615558 h 4414345"/>
              <a:gd name="connsiteX45" fmla="*/ 262759 w 4456386"/>
              <a:gd name="connsiteY45" fmla="*/ 3741683 h 4414345"/>
              <a:gd name="connsiteX46" fmla="*/ 273269 w 4456386"/>
              <a:gd name="connsiteY46" fmla="*/ 3825765 h 4414345"/>
              <a:gd name="connsiteX47" fmla="*/ 294290 w 4456386"/>
              <a:gd name="connsiteY47" fmla="*/ 3909848 h 4414345"/>
              <a:gd name="connsiteX48" fmla="*/ 304800 w 4456386"/>
              <a:gd name="connsiteY48" fmla="*/ 3972910 h 4414345"/>
              <a:gd name="connsiteX49" fmla="*/ 315310 w 4456386"/>
              <a:gd name="connsiteY49" fmla="*/ 4004441 h 4414345"/>
              <a:gd name="connsiteX50" fmla="*/ 325821 w 4456386"/>
              <a:gd name="connsiteY50" fmla="*/ 4067503 h 4414345"/>
              <a:gd name="connsiteX51" fmla="*/ 346841 w 4456386"/>
              <a:gd name="connsiteY51" fmla="*/ 4120055 h 4414345"/>
              <a:gd name="connsiteX52" fmla="*/ 367862 w 4456386"/>
              <a:gd name="connsiteY52" fmla="*/ 4183117 h 4414345"/>
              <a:gd name="connsiteX53" fmla="*/ 399393 w 4456386"/>
              <a:gd name="connsiteY53" fmla="*/ 4204138 h 4414345"/>
              <a:gd name="connsiteX54" fmla="*/ 451945 w 4456386"/>
              <a:gd name="connsiteY54" fmla="*/ 4235669 h 4414345"/>
              <a:gd name="connsiteX55" fmla="*/ 493986 w 4456386"/>
              <a:gd name="connsiteY55" fmla="*/ 4267200 h 4414345"/>
              <a:gd name="connsiteX56" fmla="*/ 567559 w 4456386"/>
              <a:gd name="connsiteY56" fmla="*/ 4288221 h 4414345"/>
              <a:gd name="connsiteX57" fmla="*/ 756745 w 4456386"/>
              <a:gd name="connsiteY57" fmla="*/ 4340772 h 4414345"/>
              <a:gd name="connsiteX58" fmla="*/ 924910 w 4456386"/>
              <a:gd name="connsiteY58" fmla="*/ 4372303 h 4414345"/>
              <a:gd name="connsiteX59" fmla="*/ 1040524 w 4456386"/>
              <a:gd name="connsiteY59" fmla="*/ 4393324 h 4414345"/>
              <a:gd name="connsiteX60" fmla="*/ 1219200 w 4456386"/>
              <a:gd name="connsiteY60" fmla="*/ 4414345 h 4414345"/>
              <a:gd name="connsiteX61" fmla="*/ 1965435 w 4456386"/>
              <a:gd name="connsiteY61" fmla="*/ 4403834 h 4414345"/>
              <a:gd name="connsiteX62" fmla="*/ 2144110 w 4456386"/>
              <a:gd name="connsiteY62" fmla="*/ 4393324 h 4414345"/>
              <a:gd name="connsiteX63" fmla="*/ 2543503 w 4456386"/>
              <a:gd name="connsiteY63" fmla="*/ 4382814 h 4414345"/>
              <a:gd name="connsiteX64" fmla="*/ 2690648 w 4456386"/>
              <a:gd name="connsiteY64" fmla="*/ 4361793 h 4414345"/>
              <a:gd name="connsiteX65" fmla="*/ 2858814 w 4456386"/>
              <a:gd name="connsiteY65" fmla="*/ 4351283 h 4414345"/>
              <a:gd name="connsiteX66" fmla="*/ 3026979 w 4456386"/>
              <a:gd name="connsiteY66" fmla="*/ 4319752 h 4414345"/>
              <a:gd name="connsiteX67" fmla="*/ 3184635 w 4456386"/>
              <a:gd name="connsiteY67" fmla="*/ 4298731 h 4414345"/>
              <a:gd name="connsiteX68" fmla="*/ 3226676 w 4456386"/>
              <a:gd name="connsiteY68" fmla="*/ 4288221 h 4414345"/>
              <a:gd name="connsiteX69" fmla="*/ 3289738 w 4456386"/>
              <a:gd name="connsiteY69" fmla="*/ 4277710 h 4414345"/>
              <a:gd name="connsiteX70" fmla="*/ 3436883 w 4456386"/>
              <a:gd name="connsiteY70" fmla="*/ 4225158 h 4414345"/>
              <a:gd name="connsiteX71" fmla="*/ 3573517 w 4456386"/>
              <a:gd name="connsiteY71" fmla="*/ 4204138 h 4414345"/>
              <a:gd name="connsiteX72" fmla="*/ 3731172 w 4456386"/>
              <a:gd name="connsiteY72" fmla="*/ 4162096 h 4414345"/>
              <a:gd name="connsiteX73" fmla="*/ 3773214 w 4456386"/>
              <a:gd name="connsiteY73" fmla="*/ 4151586 h 4414345"/>
              <a:gd name="connsiteX74" fmla="*/ 3815255 w 4456386"/>
              <a:gd name="connsiteY74" fmla="*/ 4141076 h 4414345"/>
              <a:gd name="connsiteX75" fmla="*/ 3857297 w 4456386"/>
              <a:gd name="connsiteY75" fmla="*/ 4120055 h 4414345"/>
              <a:gd name="connsiteX76" fmla="*/ 3899338 w 4456386"/>
              <a:gd name="connsiteY76" fmla="*/ 4109545 h 4414345"/>
              <a:gd name="connsiteX77" fmla="*/ 3930869 w 4456386"/>
              <a:gd name="connsiteY77" fmla="*/ 4099034 h 4414345"/>
              <a:gd name="connsiteX78" fmla="*/ 3962400 w 4456386"/>
              <a:gd name="connsiteY78" fmla="*/ 4067503 h 4414345"/>
              <a:gd name="connsiteX79" fmla="*/ 4004441 w 4456386"/>
              <a:gd name="connsiteY79" fmla="*/ 4046483 h 4414345"/>
              <a:gd name="connsiteX80" fmla="*/ 4014952 w 4456386"/>
              <a:gd name="connsiteY80" fmla="*/ 4014952 h 4414345"/>
              <a:gd name="connsiteX81" fmla="*/ 4035972 w 4456386"/>
              <a:gd name="connsiteY81" fmla="*/ 3983421 h 4414345"/>
              <a:gd name="connsiteX82" fmla="*/ 4046483 w 4456386"/>
              <a:gd name="connsiteY82" fmla="*/ 3878317 h 4414345"/>
              <a:gd name="connsiteX83" fmla="*/ 4078014 w 4456386"/>
              <a:gd name="connsiteY83" fmla="*/ 3741683 h 4414345"/>
              <a:gd name="connsiteX84" fmla="*/ 4088524 w 4456386"/>
              <a:gd name="connsiteY84" fmla="*/ 3699641 h 4414345"/>
              <a:gd name="connsiteX85" fmla="*/ 4099035 w 4456386"/>
              <a:gd name="connsiteY85" fmla="*/ 3636579 h 4414345"/>
              <a:gd name="connsiteX86" fmla="*/ 4120055 w 4456386"/>
              <a:gd name="connsiteY86" fmla="*/ 3447393 h 4414345"/>
              <a:gd name="connsiteX87" fmla="*/ 4141076 w 4456386"/>
              <a:gd name="connsiteY87" fmla="*/ 3384331 h 4414345"/>
              <a:gd name="connsiteX88" fmla="*/ 4151586 w 4456386"/>
              <a:gd name="connsiteY88" fmla="*/ 3352800 h 4414345"/>
              <a:gd name="connsiteX89" fmla="*/ 4172607 w 4456386"/>
              <a:gd name="connsiteY89" fmla="*/ 3321269 h 4414345"/>
              <a:gd name="connsiteX90" fmla="*/ 4183117 w 4456386"/>
              <a:gd name="connsiteY90" fmla="*/ 3289738 h 4414345"/>
              <a:gd name="connsiteX91" fmla="*/ 4214648 w 4456386"/>
              <a:gd name="connsiteY91" fmla="*/ 3258207 h 4414345"/>
              <a:gd name="connsiteX92" fmla="*/ 4246179 w 4456386"/>
              <a:gd name="connsiteY92" fmla="*/ 3216165 h 4414345"/>
              <a:gd name="connsiteX93" fmla="*/ 4277710 w 4456386"/>
              <a:gd name="connsiteY93" fmla="*/ 3184634 h 4414345"/>
              <a:gd name="connsiteX94" fmla="*/ 4298731 w 4456386"/>
              <a:gd name="connsiteY94" fmla="*/ 3153103 h 4414345"/>
              <a:gd name="connsiteX95" fmla="*/ 4372303 w 4456386"/>
              <a:gd name="connsiteY95" fmla="*/ 3090041 h 4414345"/>
              <a:gd name="connsiteX96" fmla="*/ 4414345 w 4456386"/>
              <a:gd name="connsiteY96" fmla="*/ 3026979 h 4414345"/>
              <a:gd name="connsiteX97" fmla="*/ 4435366 w 4456386"/>
              <a:gd name="connsiteY97" fmla="*/ 2995448 h 4414345"/>
              <a:gd name="connsiteX98" fmla="*/ 4456386 w 4456386"/>
              <a:gd name="connsiteY98" fmla="*/ 2921876 h 4414345"/>
              <a:gd name="connsiteX99" fmla="*/ 4445876 w 4456386"/>
              <a:gd name="connsiteY99" fmla="*/ 2785241 h 4414345"/>
              <a:gd name="connsiteX100" fmla="*/ 4414345 w 4456386"/>
              <a:gd name="connsiteY100" fmla="*/ 2722179 h 4414345"/>
              <a:gd name="connsiteX101" fmla="*/ 4351283 w 4456386"/>
              <a:gd name="connsiteY101" fmla="*/ 2690648 h 4414345"/>
              <a:gd name="connsiteX102" fmla="*/ 4298731 w 4456386"/>
              <a:gd name="connsiteY102" fmla="*/ 2680138 h 4414345"/>
              <a:gd name="connsiteX103" fmla="*/ 4235669 w 4456386"/>
              <a:gd name="connsiteY103" fmla="*/ 2669627 h 4414345"/>
              <a:gd name="connsiteX104" fmla="*/ 4172607 w 4456386"/>
              <a:gd name="connsiteY104" fmla="*/ 2648607 h 4414345"/>
              <a:gd name="connsiteX105" fmla="*/ 4141076 w 4456386"/>
              <a:gd name="connsiteY105" fmla="*/ 2638096 h 4414345"/>
              <a:gd name="connsiteX106" fmla="*/ 4078014 w 4456386"/>
              <a:gd name="connsiteY106" fmla="*/ 2596055 h 4414345"/>
              <a:gd name="connsiteX107" fmla="*/ 4025462 w 4456386"/>
              <a:gd name="connsiteY107" fmla="*/ 2532993 h 4414345"/>
              <a:gd name="connsiteX108" fmla="*/ 3972910 w 4456386"/>
              <a:gd name="connsiteY108" fmla="*/ 2480441 h 4414345"/>
              <a:gd name="connsiteX109" fmla="*/ 3951890 w 4456386"/>
              <a:gd name="connsiteY109" fmla="*/ 2448910 h 4414345"/>
              <a:gd name="connsiteX110" fmla="*/ 3888828 w 4456386"/>
              <a:gd name="connsiteY110" fmla="*/ 2396358 h 4414345"/>
              <a:gd name="connsiteX111" fmla="*/ 3857297 w 4456386"/>
              <a:gd name="connsiteY111" fmla="*/ 2385848 h 4414345"/>
              <a:gd name="connsiteX112" fmla="*/ 3794235 w 4456386"/>
              <a:gd name="connsiteY112" fmla="*/ 2354317 h 4414345"/>
              <a:gd name="connsiteX113" fmla="*/ 3731172 w 4456386"/>
              <a:gd name="connsiteY113" fmla="*/ 2312276 h 4414345"/>
              <a:gd name="connsiteX114" fmla="*/ 3331779 w 4456386"/>
              <a:gd name="connsiteY114" fmla="*/ 2280745 h 4414345"/>
              <a:gd name="connsiteX115" fmla="*/ 3216166 w 4456386"/>
              <a:gd name="connsiteY115" fmla="*/ 2259724 h 4414345"/>
              <a:gd name="connsiteX116" fmla="*/ 3184635 w 4456386"/>
              <a:gd name="connsiteY116" fmla="*/ 2238703 h 4414345"/>
              <a:gd name="connsiteX117" fmla="*/ 3142593 w 4456386"/>
              <a:gd name="connsiteY117" fmla="*/ 2112579 h 4414345"/>
              <a:gd name="connsiteX118" fmla="*/ 3111062 w 4456386"/>
              <a:gd name="connsiteY118" fmla="*/ 2049517 h 4414345"/>
              <a:gd name="connsiteX119" fmla="*/ 2995448 w 4456386"/>
              <a:gd name="connsiteY119" fmla="*/ 2017986 h 4414345"/>
              <a:gd name="connsiteX120" fmla="*/ 2827283 w 4456386"/>
              <a:gd name="connsiteY120" fmla="*/ 2028496 h 4414345"/>
              <a:gd name="connsiteX121" fmla="*/ 2427890 w 4456386"/>
              <a:gd name="connsiteY121" fmla="*/ 2049517 h 4414345"/>
              <a:gd name="connsiteX122" fmla="*/ 1944414 w 4456386"/>
              <a:gd name="connsiteY122" fmla="*/ 2039007 h 4414345"/>
              <a:gd name="connsiteX123" fmla="*/ 1912883 w 4456386"/>
              <a:gd name="connsiteY123" fmla="*/ 2017986 h 4414345"/>
              <a:gd name="connsiteX124" fmla="*/ 1891862 w 4456386"/>
              <a:gd name="connsiteY124" fmla="*/ 1975945 h 4414345"/>
              <a:gd name="connsiteX125" fmla="*/ 1870841 w 4456386"/>
              <a:gd name="connsiteY125" fmla="*/ 1912883 h 4414345"/>
              <a:gd name="connsiteX126" fmla="*/ 1881352 w 4456386"/>
              <a:gd name="connsiteY126" fmla="*/ 1765738 h 4414345"/>
              <a:gd name="connsiteX127" fmla="*/ 1902372 w 4456386"/>
              <a:gd name="connsiteY127" fmla="*/ 1723696 h 4414345"/>
              <a:gd name="connsiteX128" fmla="*/ 1996966 w 4456386"/>
              <a:gd name="connsiteY128" fmla="*/ 1639614 h 4414345"/>
              <a:gd name="connsiteX129" fmla="*/ 2028497 w 4456386"/>
              <a:gd name="connsiteY129" fmla="*/ 1597572 h 4414345"/>
              <a:gd name="connsiteX130" fmla="*/ 2060028 w 4456386"/>
              <a:gd name="connsiteY130" fmla="*/ 1566041 h 4414345"/>
              <a:gd name="connsiteX131" fmla="*/ 2081048 w 4456386"/>
              <a:gd name="connsiteY131" fmla="*/ 1492469 h 4414345"/>
              <a:gd name="connsiteX132" fmla="*/ 2060028 w 4456386"/>
              <a:gd name="connsiteY132" fmla="*/ 1282262 h 4414345"/>
              <a:gd name="connsiteX133" fmla="*/ 2039007 w 4456386"/>
              <a:gd name="connsiteY133" fmla="*/ 1219200 h 4414345"/>
              <a:gd name="connsiteX134" fmla="*/ 2007476 w 4456386"/>
              <a:gd name="connsiteY134" fmla="*/ 1177158 h 4414345"/>
              <a:gd name="connsiteX135" fmla="*/ 1965435 w 4456386"/>
              <a:gd name="connsiteY135" fmla="*/ 1103586 h 4414345"/>
              <a:gd name="connsiteX136" fmla="*/ 1923393 w 4456386"/>
              <a:gd name="connsiteY136" fmla="*/ 1040524 h 4414345"/>
              <a:gd name="connsiteX137" fmla="*/ 1818290 w 4456386"/>
              <a:gd name="connsiteY137" fmla="*/ 977462 h 4414345"/>
              <a:gd name="connsiteX138" fmla="*/ 1744717 w 4456386"/>
              <a:gd name="connsiteY138" fmla="*/ 935421 h 4414345"/>
              <a:gd name="connsiteX139" fmla="*/ 1702676 w 4456386"/>
              <a:gd name="connsiteY139" fmla="*/ 893379 h 4414345"/>
              <a:gd name="connsiteX140" fmla="*/ 1671145 w 4456386"/>
              <a:gd name="connsiteY140" fmla="*/ 872358 h 4414345"/>
              <a:gd name="connsiteX141" fmla="*/ 1618593 w 4456386"/>
              <a:gd name="connsiteY141" fmla="*/ 819807 h 4414345"/>
              <a:gd name="connsiteX142" fmla="*/ 1597572 w 4456386"/>
              <a:gd name="connsiteY142" fmla="*/ 788276 h 4414345"/>
              <a:gd name="connsiteX143" fmla="*/ 1587062 w 4456386"/>
              <a:gd name="connsiteY143" fmla="*/ 756745 h 4414345"/>
              <a:gd name="connsiteX144" fmla="*/ 1555531 w 4456386"/>
              <a:gd name="connsiteY144" fmla="*/ 714703 h 4414345"/>
              <a:gd name="connsiteX145" fmla="*/ 1545021 w 4456386"/>
              <a:gd name="connsiteY145" fmla="*/ 683172 h 4414345"/>
              <a:gd name="connsiteX146" fmla="*/ 1524000 w 4456386"/>
              <a:gd name="connsiteY146" fmla="*/ 599090 h 4414345"/>
              <a:gd name="connsiteX147" fmla="*/ 1492469 w 4456386"/>
              <a:gd name="connsiteY147" fmla="*/ 210207 h 4414345"/>
              <a:gd name="connsiteX148" fmla="*/ 1481959 w 4456386"/>
              <a:gd name="connsiteY148" fmla="*/ 178676 h 4414345"/>
              <a:gd name="connsiteX149" fmla="*/ 1387366 w 4456386"/>
              <a:gd name="connsiteY149" fmla="*/ 126124 h 4414345"/>
              <a:gd name="connsiteX150" fmla="*/ 1292772 w 4456386"/>
              <a:gd name="connsiteY150" fmla="*/ 94593 h 4414345"/>
              <a:gd name="connsiteX151" fmla="*/ 1261241 w 4456386"/>
              <a:gd name="connsiteY151" fmla="*/ 84083 h 4414345"/>
              <a:gd name="connsiteX152" fmla="*/ 1229710 w 4456386"/>
              <a:gd name="connsiteY152" fmla="*/ 73572 h 4414345"/>
              <a:gd name="connsiteX153" fmla="*/ 1177159 w 4456386"/>
              <a:gd name="connsiteY153" fmla="*/ 42041 h 441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4456386" h="4414345">
                <a:moveTo>
                  <a:pt x="1177159" y="42041"/>
                </a:moveTo>
                <a:lnTo>
                  <a:pt x="1177159" y="42041"/>
                </a:lnTo>
                <a:cubicBezTo>
                  <a:pt x="1142153" y="39348"/>
                  <a:pt x="980584" y="27969"/>
                  <a:pt x="935421" y="21021"/>
                </a:cubicBezTo>
                <a:cubicBezTo>
                  <a:pt x="924471" y="19336"/>
                  <a:pt x="914754" y="12683"/>
                  <a:pt x="903890" y="10510"/>
                </a:cubicBezTo>
                <a:cubicBezTo>
                  <a:pt x="879598" y="5652"/>
                  <a:pt x="854841" y="3503"/>
                  <a:pt x="830317" y="0"/>
                </a:cubicBezTo>
                <a:cubicBezTo>
                  <a:pt x="795283" y="3503"/>
                  <a:pt x="759944" y="4722"/>
                  <a:pt x="725214" y="10510"/>
                </a:cubicBezTo>
                <a:cubicBezTo>
                  <a:pt x="696717" y="15260"/>
                  <a:pt x="669460" y="25865"/>
                  <a:pt x="641131" y="31531"/>
                </a:cubicBezTo>
                <a:cubicBezTo>
                  <a:pt x="623614" y="35034"/>
                  <a:pt x="605814" y="37341"/>
                  <a:pt x="588579" y="42041"/>
                </a:cubicBezTo>
                <a:cubicBezTo>
                  <a:pt x="567202" y="47871"/>
                  <a:pt x="546538" y="56055"/>
                  <a:pt x="525517" y="63062"/>
                </a:cubicBezTo>
                <a:lnTo>
                  <a:pt x="430924" y="94593"/>
                </a:lnTo>
                <a:cubicBezTo>
                  <a:pt x="420414" y="98096"/>
                  <a:pt x="410141" y="102416"/>
                  <a:pt x="399393" y="105103"/>
                </a:cubicBezTo>
                <a:cubicBezTo>
                  <a:pt x="371365" y="112110"/>
                  <a:pt x="342718" y="116988"/>
                  <a:pt x="315310" y="126124"/>
                </a:cubicBezTo>
                <a:lnTo>
                  <a:pt x="252248" y="147145"/>
                </a:lnTo>
                <a:lnTo>
                  <a:pt x="220717" y="157655"/>
                </a:lnTo>
                <a:cubicBezTo>
                  <a:pt x="199696" y="171669"/>
                  <a:pt x="171668" y="178675"/>
                  <a:pt x="157655" y="199696"/>
                </a:cubicBezTo>
                <a:cubicBezTo>
                  <a:pt x="95816" y="292457"/>
                  <a:pt x="190672" y="144177"/>
                  <a:pt x="115614" y="294290"/>
                </a:cubicBezTo>
                <a:cubicBezTo>
                  <a:pt x="88944" y="347629"/>
                  <a:pt x="103284" y="323295"/>
                  <a:pt x="73572" y="367862"/>
                </a:cubicBezTo>
                <a:lnTo>
                  <a:pt x="52552" y="430924"/>
                </a:lnTo>
                <a:lnTo>
                  <a:pt x="42041" y="462455"/>
                </a:lnTo>
                <a:cubicBezTo>
                  <a:pt x="38538" y="504496"/>
                  <a:pt x="36763" y="546718"/>
                  <a:pt x="31531" y="588579"/>
                </a:cubicBezTo>
                <a:cubicBezTo>
                  <a:pt x="29739" y="602913"/>
                  <a:pt x="24155" y="616520"/>
                  <a:pt x="21021" y="630621"/>
                </a:cubicBezTo>
                <a:cubicBezTo>
                  <a:pt x="-5666" y="750711"/>
                  <a:pt x="25632" y="622682"/>
                  <a:pt x="0" y="725214"/>
                </a:cubicBezTo>
                <a:cubicBezTo>
                  <a:pt x="3503" y="784773"/>
                  <a:pt x="4853" y="844497"/>
                  <a:pt x="10510" y="903890"/>
                </a:cubicBezTo>
                <a:cubicBezTo>
                  <a:pt x="11880" y="918270"/>
                  <a:pt x="17887" y="931830"/>
                  <a:pt x="21021" y="945931"/>
                </a:cubicBezTo>
                <a:cubicBezTo>
                  <a:pt x="24896" y="963370"/>
                  <a:pt x="28028" y="980966"/>
                  <a:pt x="31531" y="998483"/>
                </a:cubicBezTo>
                <a:cubicBezTo>
                  <a:pt x="32582" y="1041559"/>
                  <a:pt x="26213" y="1368628"/>
                  <a:pt x="52552" y="1513490"/>
                </a:cubicBezTo>
                <a:cubicBezTo>
                  <a:pt x="55152" y="1527788"/>
                  <a:pt x="82578" y="1594561"/>
                  <a:pt x="84083" y="1597572"/>
                </a:cubicBezTo>
                <a:cubicBezTo>
                  <a:pt x="93219" y="1615844"/>
                  <a:pt x="107161" y="1631527"/>
                  <a:pt x="115614" y="1650124"/>
                </a:cubicBezTo>
                <a:cubicBezTo>
                  <a:pt x="124783" y="1670296"/>
                  <a:pt x="129628" y="1692165"/>
                  <a:pt x="136635" y="1713186"/>
                </a:cubicBezTo>
                <a:lnTo>
                  <a:pt x="147145" y="1744717"/>
                </a:lnTo>
                <a:cubicBezTo>
                  <a:pt x="150648" y="1769241"/>
                  <a:pt x="157655" y="1793517"/>
                  <a:pt x="157655" y="1818290"/>
                </a:cubicBezTo>
                <a:cubicBezTo>
                  <a:pt x="157655" y="2034750"/>
                  <a:pt x="153506" y="1910400"/>
                  <a:pt x="136635" y="2028496"/>
                </a:cubicBezTo>
                <a:cubicBezTo>
                  <a:pt x="132148" y="2059903"/>
                  <a:pt x="130317" y="2091643"/>
                  <a:pt x="126124" y="2123090"/>
                </a:cubicBezTo>
                <a:cubicBezTo>
                  <a:pt x="120743" y="2163448"/>
                  <a:pt x="113033" y="2199058"/>
                  <a:pt x="105103" y="2238703"/>
                </a:cubicBezTo>
                <a:cubicBezTo>
                  <a:pt x="101600" y="2277241"/>
                  <a:pt x="99114" y="2315885"/>
                  <a:pt x="94593" y="2354317"/>
                </a:cubicBezTo>
                <a:cubicBezTo>
                  <a:pt x="92103" y="2375482"/>
                  <a:pt x="87323" y="2396316"/>
                  <a:pt x="84083" y="2417379"/>
                </a:cubicBezTo>
                <a:cubicBezTo>
                  <a:pt x="80316" y="2441864"/>
                  <a:pt x="77076" y="2466428"/>
                  <a:pt x="73572" y="2490952"/>
                </a:cubicBezTo>
                <a:cubicBezTo>
                  <a:pt x="58070" y="2738991"/>
                  <a:pt x="59081" y="2634612"/>
                  <a:pt x="73572" y="2953407"/>
                </a:cubicBezTo>
                <a:cubicBezTo>
                  <a:pt x="76454" y="3016815"/>
                  <a:pt x="83308" y="3142810"/>
                  <a:pt x="94593" y="3216165"/>
                </a:cubicBezTo>
                <a:cubicBezTo>
                  <a:pt x="100071" y="3251771"/>
                  <a:pt x="106455" y="3257682"/>
                  <a:pt x="115614" y="3289738"/>
                </a:cubicBezTo>
                <a:cubicBezTo>
                  <a:pt x="119582" y="3303627"/>
                  <a:pt x="122156" y="3317890"/>
                  <a:pt x="126124" y="3331779"/>
                </a:cubicBezTo>
                <a:cubicBezTo>
                  <a:pt x="129168" y="3342432"/>
                  <a:pt x="133591" y="3352657"/>
                  <a:pt x="136635" y="3363310"/>
                </a:cubicBezTo>
                <a:cubicBezTo>
                  <a:pt x="146601" y="3398192"/>
                  <a:pt x="145055" y="3405382"/>
                  <a:pt x="157655" y="3436883"/>
                </a:cubicBezTo>
                <a:cubicBezTo>
                  <a:pt x="174570" y="3479170"/>
                  <a:pt x="210207" y="3563007"/>
                  <a:pt x="210207" y="3563007"/>
                </a:cubicBezTo>
                <a:cubicBezTo>
                  <a:pt x="213710" y="3580524"/>
                  <a:pt x="215464" y="3598484"/>
                  <a:pt x="220717" y="3615558"/>
                </a:cubicBezTo>
                <a:cubicBezTo>
                  <a:pt x="285797" y="3827070"/>
                  <a:pt x="231245" y="3615634"/>
                  <a:pt x="262759" y="3741683"/>
                </a:cubicBezTo>
                <a:cubicBezTo>
                  <a:pt x="266262" y="3769710"/>
                  <a:pt x="268064" y="3798003"/>
                  <a:pt x="273269" y="3825765"/>
                </a:cubicBezTo>
                <a:cubicBezTo>
                  <a:pt x="278593" y="3854160"/>
                  <a:pt x="289541" y="3881351"/>
                  <a:pt x="294290" y="3909848"/>
                </a:cubicBezTo>
                <a:cubicBezTo>
                  <a:pt x="297793" y="3930869"/>
                  <a:pt x="300177" y="3952107"/>
                  <a:pt x="304800" y="3972910"/>
                </a:cubicBezTo>
                <a:cubicBezTo>
                  <a:pt x="307203" y="3983725"/>
                  <a:pt x="312907" y="3993626"/>
                  <a:pt x="315310" y="4004441"/>
                </a:cubicBezTo>
                <a:cubicBezTo>
                  <a:pt x="319933" y="4025244"/>
                  <a:pt x="320214" y="4046943"/>
                  <a:pt x="325821" y="4067503"/>
                </a:cubicBezTo>
                <a:cubicBezTo>
                  <a:pt x="330785" y="4085705"/>
                  <a:pt x="340394" y="4102324"/>
                  <a:pt x="346841" y="4120055"/>
                </a:cubicBezTo>
                <a:cubicBezTo>
                  <a:pt x="354413" y="4140879"/>
                  <a:pt x="349426" y="4170826"/>
                  <a:pt x="367862" y="4183117"/>
                </a:cubicBezTo>
                <a:cubicBezTo>
                  <a:pt x="378372" y="4190124"/>
                  <a:pt x="388681" y="4197443"/>
                  <a:pt x="399393" y="4204138"/>
                </a:cubicBezTo>
                <a:cubicBezTo>
                  <a:pt x="416716" y="4214965"/>
                  <a:pt x="434947" y="4224337"/>
                  <a:pt x="451945" y="4235669"/>
                </a:cubicBezTo>
                <a:cubicBezTo>
                  <a:pt x="466520" y="4245386"/>
                  <a:pt x="478039" y="4259951"/>
                  <a:pt x="493986" y="4267200"/>
                </a:cubicBezTo>
                <a:cubicBezTo>
                  <a:pt x="517206" y="4277754"/>
                  <a:pt x="543214" y="4280613"/>
                  <a:pt x="567559" y="4288221"/>
                </a:cubicBezTo>
                <a:cubicBezTo>
                  <a:pt x="748726" y="4344836"/>
                  <a:pt x="575352" y="4298092"/>
                  <a:pt x="756745" y="4340772"/>
                </a:cubicBezTo>
                <a:cubicBezTo>
                  <a:pt x="908261" y="4376422"/>
                  <a:pt x="773024" y="4350605"/>
                  <a:pt x="924910" y="4372303"/>
                </a:cubicBezTo>
                <a:cubicBezTo>
                  <a:pt x="1047564" y="4389825"/>
                  <a:pt x="931892" y="4375219"/>
                  <a:pt x="1040524" y="4393324"/>
                </a:cubicBezTo>
                <a:cubicBezTo>
                  <a:pt x="1110221" y="4404940"/>
                  <a:pt x="1144493" y="4406874"/>
                  <a:pt x="1219200" y="4414345"/>
                </a:cubicBezTo>
                <a:lnTo>
                  <a:pt x="1965435" y="4403834"/>
                </a:lnTo>
                <a:cubicBezTo>
                  <a:pt x="2025081" y="4402478"/>
                  <a:pt x="2084488" y="4395492"/>
                  <a:pt x="2144110" y="4393324"/>
                </a:cubicBezTo>
                <a:cubicBezTo>
                  <a:pt x="2277199" y="4388485"/>
                  <a:pt x="2410372" y="4386317"/>
                  <a:pt x="2543503" y="4382814"/>
                </a:cubicBezTo>
                <a:cubicBezTo>
                  <a:pt x="2594735" y="4374275"/>
                  <a:pt x="2638027" y="4366178"/>
                  <a:pt x="2690648" y="4361793"/>
                </a:cubicBezTo>
                <a:cubicBezTo>
                  <a:pt x="2746619" y="4357129"/>
                  <a:pt x="2802759" y="4354786"/>
                  <a:pt x="2858814" y="4351283"/>
                </a:cubicBezTo>
                <a:cubicBezTo>
                  <a:pt x="2984814" y="4326083"/>
                  <a:pt x="2928675" y="4336135"/>
                  <a:pt x="3026979" y="4319752"/>
                </a:cubicBezTo>
                <a:cubicBezTo>
                  <a:pt x="3105735" y="4293498"/>
                  <a:pt x="3020040" y="4319305"/>
                  <a:pt x="3184635" y="4298731"/>
                </a:cubicBezTo>
                <a:cubicBezTo>
                  <a:pt x="3198968" y="4296939"/>
                  <a:pt x="3212512" y="4291054"/>
                  <a:pt x="3226676" y="4288221"/>
                </a:cubicBezTo>
                <a:cubicBezTo>
                  <a:pt x="3247573" y="4284042"/>
                  <a:pt x="3268717" y="4281214"/>
                  <a:pt x="3289738" y="4277710"/>
                </a:cubicBezTo>
                <a:cubicBezTo>
                  <a:pt x="3330572" y="4261377"/>
                  <a:pt x="3399399" y="4232655"/>
                  <a:pt x="3436883" y="4225158"/>
                </a:cubicBezTo>
                <a:cubicBezTo>
                  <a:pt x="3517132" y="4209109"/>
                  <a:pt x="3471709" y="4216864"/>
                  <a:pt x="3573517" y="4204138"/>
                </a:cubicBezTo>
                <a:cubicBezTo>
                  <a:pt x="3646158" y="4179923"/>
                  <a:pt x="3594305" y="4196312"/>
                  <a:pt x="3731172" y="4162096"/>
                </a:cubicBezTo>
                <a:lnTo>
                  <a:pt x="3773214" y="4151586"/>
                </a:lnTo>
                <a:lnTo>
                  <a:pt x="3815255" y="4141076"/>
                </a:lnTo>
                <a:cubicBezTo>
                  <a:pt x="3829269" y="4134069"/>
                  <a:pt x="3842626" y="4125556"/>
                  <a:pt x="3857297" y="4120055"/>
                </a:cubicBezTo>
                <a:cubicBezTo>
                  <a:pt x="3870822" y="4114983"/>
                  <a:pt x="3885449" y="4113513"/>
                  <a:pt x="3899338" y="4109545"/>
                </a:cubicBezTo>
                <a:cubicBezTo>
                  <a:pt x="3909991" y="4106501"/>
                  <a:pt x="3920359" y="4102538"/>
                  <a:pt x="3930869" y="4099034"/>
                </a:cubicBezTo>
                <a:cubicBezTo>
                  <a:pt x="3941379" y="4088524"/>
                  <a:pt x="3950305" y="4076142"/>
                  <a:pt x="3962400" y="4067503"/>
                </a:cubicBezTo>
                <a:cubicBezTo>
                  <a:pt x="3975149" y="4058396"/>
                  <a:pt x="3993362" y="4057562"/>
                  <a:pt x="4004441" y="4046483"/>
                </a:cubicBezTo>
                <a:cubicBezTo>
                  <a:pt x="4012275" y="4038649"/>
                  <a:pt x="4009997" y="4024861"/>
                  <a:pt x="4014952" y="4014952"/>
                </a:cubicBezTo>
                <a:cubicBezTo>
                  <a:pt x="4020601" y="4003654"/>
                  <a:pt x="4028965" y="3993931"/>
                  <a:pt x="4035972" y="3983421"/>
                </a:cubicBezTo>
                <a:cubicBezTo>
                  <a:pt x="4039476" y="3948386"/>
                  <a:pt x="4041830" y="3913218"/>
                  <a:pt x="4046483" y="3878317"/>
                </a:cubicBezTo>
                <a:cubicBezTo>
                  <a:pt x="4051106" y="3843645"/>
                  <a:pt x="4071343" y="3768367"/>
                  <a:pt x="4078014" y="3741683"/>
                </a:cubicBezTo>
                <a:cubicBezTo>
                  <a:pt x="4081517" y="3727669"/>
                  <a:pt x="4086149" y="3713890"/>
                  <a:pt x="4088524" y="3699641"/>
                </a:cubicBezTo>
                <a:lnTo>
                  <a:pt x="4099035" y="3636579"/>
                </a:lnTo>
                <a:cubicBezTo>
                  <a:pt x="4102680" y="3592832"/>
                  <a:pt x="4106971" y="3499728"/>
                  <a:pt x="4120055" y="3447393"/>
                </a:cubicBezTo>
                <a:cubicBezTo>
                  <a:pt x="4125429" y="3425897"/>
                  <a:pt x="4134069" y="3405352"/>
                  <a:pt x="4141076" y="3384331"/>
                </a:cubicBezTo>
                <a:cubicBezTo>
                  <a:pt x="4144579" y="3373821"/>
                  <a:pt x="4145441" y="3362018"/>
                  <a:pt x="4151586" y="3352800"/>
                </a:cubicBezTo>
                <a:lnTo>
                  <a:pt x="4172607" y="3321269"/>
                </a:lnTo>
                <a:cubicBezTo>
                  <a:pt x="4176110" y="3310759"/>
                  <a:pt x="4176972" y="3298956"/>
                  <a:pt x="4183117" y="3289738"/>
                </a:cubicBezTo>
                <a:cubicBezTo>
                  <a:pt x="4191362" y="3277370"/>
                  <a:pt x="4204975" y="3269493"/>
                  <a:pt x="4214648" y="3258207"/>
                </a:cubicBezTo>
                <a:cubicBezTo>
                  <a:pt x="4226048" y="3244907"/>
                  <a:pt x="4234779" y="3229465"/>
                  <a:pt x="4246179" y="3216165"/>
                </a:cubicBezTo>
                <a:cubicBezTo>
                  <a:pt x="4255852" y="3204879"/>
                  <a:pt x="4268194" y="3196053"/>
                  <a:pt x="4277710" y="3184634"/>
                </a:cubicBezTo>
                <a:cubicBezTo>
                  <a:pt x="4285797" y="3174930"/>
                  <a:pt x="4289799" y="3162035"/>
                  <a:pt x="4298731" y="3153103"/>
                </a:cubicBezTo>
                <a:cubicBezTo>
                  <a:pt x="4378292" y="3073543"/>
                  <a:pt x="4271845" y="3215613"/>
                  <a:pt x="4372303" y="3090041"/>
                </a:cubicBezTo>
                <a:cubicBezTo>
                  <a:pt x="4388085" y="3070313"/>
                  <a:pt x="4400331" y="3048000"/>
                  <a:pt x="4414345" y="3026979"/>
                </a:cubicBezTo>
                <a:lnTo>
                  <a:pt x="4435366" y="2995448"/>
                </a:lnTo>
                <a:cubicBezTo>
                  <a:pt x="4440322" y="2980579"/>
                  <a:pt x="4456386" y="2935073"/>
                  <a:pt x="4456386" y="2921876"/>
                </a:cubicBezTo>
                <a:cubicBezTo>
                  <a:pt x="4456386" y="2876196"/>
                  <a:pt x="4451542" y="2830568"/>
                  <a:pt x="4445876" y="2785241"/>
                </a:cubicBezTo>
                <a:cubicBezTo>
                  <a:pt x="4443434" y="2765701"/>
                  <a:pt x="4427759" y="2735593"/>
                  <a:pt x="4414345" y="2722179"/>
                </a:cubicBezTo>
                <a:cubicBezTo>
                  <a:pt x="4397218" y="2705052"/>
                  <a:pt x="4374080" y="2696347"/>
                  <a:pt x="4351283" y="2690648"/>
                </a:cubicBezTo>
                <a:cubicBezTo>
                  <a:pt x="4333952" y="2686315"/>
                  <a:pt x="4316307" y="2683334"/>
                  <a:pt x="4298731" y="2680138"/>
                </a:cubicBezTo>
                <a:cubicBezTo>
                  <a:pt x="4277764" y="2676326"/>
                  <a:pt x="4256343" y="2674796"/>
                  <a:pt x="4235669" y="2669627"/>
                </a:cubicBezTo>
                <a:cubicBezTo>
                  <a:pt x="4214173" y="2664253"/>
                  <a:pt x="4193628" y="2655614"/>
                  <a:pt x="4172607" y="2648607"/>
                </a:cubicBezTo>
                <a:cubicBezTo>
                  <a:pt x="4162097" y="2645104"/>
                  <a:pt x="4150294" y="2644241"/>
                  <a:pt x="4141076" y="2638096"/>
                </a:cubicBezTo>
                <a:lnTo>
                  <a:pt x="4078014" y="2596055"/>
                </a:lnTo>
                <a:cubicBezTo>
                  <a:pt x="4025823" y="2517769"/>
                  <a:pt x="4092901" y="2613919"/>
                  <a:pt x="4025462" y="2532993"/>
                </a:cubicBezTo>
                <a:cubicBezTo>
                  <a:pt x="3981669" y="2480441"/>
                  <a:pt x="4030717" y="2518979"/>
                  <a:pt x="3972910" y="2480441"/>
                </a:cubicBezTo>
                <a:cubicBezTo>
                  <a:pt x="3965903" y="2469931"/>
                  <a:pt x="3959977" y="2458614"/>
                  <a:pt x="3951890" y="2448910"/>
                </a:cubicBezTo>
                <a:cubicBezTo>
                  <a:pt x="3935288" y="2428987"/>
                  <a:pt x="3912449" y="2408168"/>
                  <a:pt x="3888828" y="2396358"/>
                </a:cubicBezTo>
                <a:cubicBezTo>
                  <a:pt x="3878919" y="2391403"/>
                  <a:pt x="3867807" y="2389351"/>
                  <a:pt x="3857297" y="2385848"/>
                </a:cubicBezTo>
                <a:cubicBezTo>
                  <a:pt x="3717340" y="2292542"/>
                  <a:pt x="3924760" y="2426829"/>
                  <a:pt x="3794235" y="2354317"/>
                </a:cubicBezTo>
                <a:cubicBezTo>
                  <a:pt x="3772150" y="2342048"/>
                  <a:pt x="3755945" y="2317231"/>
                  <a:pt x="3731172" y="2312276"/>
                </a:cubicBezTo>
                <a:cubicBezTo>
                  <a:pt x="3529816" y="2272004"/>
                  <a:pt x="3661774" y="2292530"/>
                  <a:pt x="3331779" y="2280745"/>
                </a:cubicBezTo>
                <a:cubicBezTo>
                  <a:pt x="3314736" y="2278310"/>
                  <a:pt x="3240941" y="2270342"/>
                  <a:pt x="3216166" y="2259724"/>
                </a:cubicBezTo>
                <a:cubicBezTo>
                  <a:pt x="3204555" y="2254748"/>
                  <a:pt x="3195145" y="2245710"/>
                  <a:pt x="3184635" y="2238703"/>
                </a:cubicBezTo>
                <a:lnTo>
                  <a:pt x="3142593" y="2112579"/>
                </a:lnTo>
                <a:cubicBezTo>
                  <a:pt x="3136866" y="2095398"/>
                  <a:pt x="3128220" y="2060241"/>
                  <a:pt x="3111062" y="2049517"/>
                </a:cubicBezTo>
                <a:cubicBezTo>
                  <a:pt x="3085959" y="2033828"/>
                  <a:pt x="3025460" y="2023988"/>
                  <a:pt x="2995448" y="2017986"/>
                </a:cubicBezTo>
                <a:lnTo>
                  <a:pt x="2827283" y="2028496"/>
                </a:lnTo>
                <a:cubicBezTo>
                  <a:pt x="2440994" y="2045291"/>
                  <a:pt x="2627804" y="2024528"/>
                  <a:pt x="2427890" y="2049517"/>
                </a:cubicBezTo>
                <a:cubicBezTo>
                  <a:pt x="2266731" y="2046014"/>
                  <a:pt x="2105309" y="2048858"/>
                  <a:pt x="1944414" y="2039007"/>
                </a:cubicBezTo>
                <a:cubicBezTo>
                  <a:pt x="1931806" y="2038235"/>
                  <a:pt x="1920970" y="2027690"/>
                  <a:pt x="1912883" y="2017986"/>
                </a:cubicBezTo>
                <a:cubicBezTo>
                  <a:pt x="1902853" y="2005950"/>
                  <a:pt x="1897681" y="1990492"/>
                  <a:pt x="1891862" y="1975945"/>
                </a:cubicBezTo>
                <a:cubicBezTo>
                  <a:pt x="1883633" y="1955372"/>
                  <a:pt x="1877848" y="1933904"/>
                  <a:pt x="1870841" y="1912883"/>
                </a:cubicBezTo>
                <a:cubicBezTo>
                  <a:pt x="1874345" y="1863835"/>
                  <a:pt x="1873268" y="1814242"/>
                  <a:pt x="1881352" y="1765738"/>
                </a:cubicBezTo>
                <a:cubicBezTo>
                  <a:pt x="1883928" y="1750283"/>
                  <a:pt x="1892584" y="1735931"/>
                  <a:pt x="1902372" y="1723696"/>
                </a:cubicBezTo>
                <a:cubicBezTo>
                  <a:pt x="1943511" y="1672272"/>
                  <a:pt x="1953811" y="1668383"/>
                  <a:pt x="1996966" y="1639614"/>
                </a:cubicBezTo>
                <a:cubicBezTo>
                  <a:pt x="2007476" y="1625600"/>
                  <a:pt x="2017097" y="1610872"/>
                  <a:pt x="2028497" y="1597572"/>
                </a:cubicBezTo>
                <a:cubicBezTo>
                  <a:pt x="2038170" y="1586286"/>
                  <a:pt x="2051783" y="1578409"/>
                  <a:pt x="2060028" y="1566041"/>
                </a:cubicBezTo>
                <a:cubicBezTo>
                  <a:pt x="2066059" y="1556995"/>
                  <a:pt x="2079647" y="1498075"/>
                  <a:pt x="2081048" y="1492469"/>
                </a:cubicBezTo>
                <a:cubicBezTo>
                  <a:pt x="2074576" y="1388911"/>
                  <a:pt x="2082889" y="1358466"/>
                  <a:pt x="2060028" y="1282262"/>
                </a:cubicBezTo>
                <a:cubicBezTo>
                  <a:pt x="2053661" y="1261039"/>
                  <a:pt x="2052302" y="1236926"/>
                  <a:pt x="2039007" y="1219200"/>
                </a:cubicBezTo>
                <a:lnTo>
                  <a:pt x="2007476" y="1177158"/>
                </a:lnTo>
                <a:cubicBezTo>
                  <a:pt x="1989964" y="1124619"/>
                  <a:pt x="2005927" y="1161431"/>
                  <a:pt x="1965435" y="1103586"/>
                </a:cubicBezTo>
                <a:cubicBezTo>
                  <a:pt x="1950947" y="1082889"/>
                  <a:pt x="1944414" y="1054538"/>
                  <a:pt x="1923393" y="1040524"/>
                </a:cubicBezTo>
                <a:cubicBezTo>
                  <a:pt x="1769112" y="937671"/>
                  <a:pt x="1931414" y="1042106"/>
                  <a:pt x="1818290" y="977462"/>
                </a:cubicBezTo>
                <a:cubicBezTo>
                  <a:pt x="1714329" y="918055"/>
                  <a:pt x="1871726" y="998922"/>
                  <a:pt x="1744717" y="935421"/>
                </a:cubicBezTo>
                <a:cubicBezTo>
                  <a:pt x="1730703" y="921407"/>
                  <a:pt x="1717723" y="906277"/>
                  <a:pt x="1702676" y="893379"/>
                </a:cubicBezTo>
                <a:cubicBezTo>
                  <a:pt x="1693085" y="885158"/>
                  <a:pt x="1680077" y="881290"/>
                  <a:pt x="1671145" y="872358"/>
                </a:cubicBezTo>
                <a:cubicBezTo>
                  <a:pt x="1601080" y="802293"/>
                  <a:pt x="1702671" y="875857"/>
                  <a:pt x="1618593" y="819807"/>
                </a:cubicBezTo>
                <a:cubicBezTo>
                  <a:pt x="1611586" y="809297"/>
                  <a:pt x="1603221" y="799574"/>
                  <a:pt x="1597572" y="788276"/>
                </a:cubicBezTo>
                <a:cubicBezTo>
                  <a:pt x="1592617" y="778367"/>
                  <a:pt x="1592559" y="766364"/>
                  <a:pt x="1587062" y="756745"/>
                </a:cubicBezTo>
                <a:cubicBezTo>
                  <a:pt x="1578371" y="741536"/>
                  <a:pt x="1566041" y="728717"/>
                  <a:pt x="1555531" y="714703"/>
                </a:cubicBezTo>
                <a:cubicBezTo>
                  <a:pt x="1552028" y="704193"/>
                  <a:pt x="1547936" y="693860"/>
                  <a:pt x="1545021" y="683172"/>
                </a:cubicBezTo>
                <a:cubicBezTo>
                  <a:pt x="1537420" y="655300"/>
                  <a:pt x="1524000" y="599090"/>
                  <a:pt x="1524000" y="599090"/>
                </a:cubicBezTo>
                <a:cubicBezTo>
                  <a:pt x="1520906" y="515558"/>
                  <a:pt x="1528756" y="319071"/>
                  <a:pt x="1492469" y="210207"/>
                </a:cubicBezTo>
                <a:cubicBezTo>
                  <a:pt x="1488966" y="199697"/>
                  <a:pt x="1488104" y="187894"/>
                  <a:pt x="1481959" y="178676"/>
                </a:cubicBezTo>
                <a:cubicBezTo>
                  <a:pt x="1454989" y="138220"/>
                  <a:pt x="1434374" y="141793"/>
                  <a:pt x="1387366" y="126124"/>
                </a:cubicBezTo>
                <a:lnTo>
                  <a:pt x="1292772" y="94593"/>
                </a:lnTo>
                <a:lnTo>
                  <a:pt x="1261241" y="84083"/>
                </a:lnTo>
                <a:cubicBezTo>
                  <a:pt x="1250731" y="80579"/>
                  <a:pt x="1240789" y="73572"/>
                  <a:pt x="1229710" y="73572"/>
                </a:cubicBezTo>
                <a:lnTo>
                  <a:pt x="1177159" y="42041"/>
                </a:lnTo>
                <a:close/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53CEE71-9F22-0F4A-B456-E1972CCA02F6}"/>
              </a:ext>
            </a:extLst>
          </p:cNvPr>
          <p:cNvSpPr txBox="1"/>
          <p:nvPr/>
        </p:nvSpPr>
        <p:spPr>
          <a:xfrm>
            <a:off x="2901955" y="3228945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50"/>
                </a:solidFill>
              </a:rPr>
              <a:t>A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2980A9F-0A62-0F48-B8FE-CC3005F923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7768" y="2171058"/>
            <a:ext cx="2068195" cy="5816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25D09BA-2218-F448-AE85-9740A36C3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768" y="2784682"/>
            <a:ext cx="1565985" cy="3936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111B70F-7D34-0C4A-808B-03839D0377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340" y="3201211"/>
            <a:ext cx="1886660" cy="26820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9CDB9DE-5CB5-A742-904D-B6603A17BF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2373" y="3503378"/>
            <a:ext cx="1346227" cy="54998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CFC4BB0-3991-734C-9508-31A02FF4A9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083" y="4084293"/>
            <a:ext cx="1542334" cy="43243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1546FFDD-4454-584F-8A5D-B0FA217C2801}"/>
              </a:ext>
            </a:extLst>
          </p:cNvPr>
          <p:cNvSpPr txBox="1"/>
          <p:nvPr/>
        </p:nvSpPr>
        <p:spPr>
          <a:xfrm>
            <a:off x="6395240" y="4505404"/>
            <a:ext cx="20681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假设</a:t>
            </a:r>
            <a:r>
              <a:rPr kumimoji="1" lang="en-US" altLang="zh-CN" dirty="0"/>
              <a:t>Q2</a:t>
            </a:r>
            <a:r>
              <a:rPr kumimoji="1" lang="zh-CN" altLang="en-US" dirty="0"/>
              <a:t>工作在放大区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9FEE263-AB6A-2A41-BC1F-03A0BB8BC3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7064" y="4824730"/>
            <a:ext cx="940536" cy="33461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9D3F034-4370-4441-8CFB-667AB5B232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31670" y="5191329"/>
            <a:ext cx="2222991" cy="3136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79CBB7E-FA6E-584F-9AC3-27F5E179F1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5698" y="4875943"/>
            <a:ext cx="1486771" cy="27783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AB3CA88-EEA4-3E42-B762-98CFE3069B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9481" y="5552715"/>
            <a:ext cx="1136217" cy="33804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C8B0C5B-3A31-B044-A3EB-DC55A08BEB7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38083" y="5923253"/>
            <a:ext cx="1892081" cy="280644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D9DF3DDF-1CE0-3D45-95FD-72EA0F286DBF}"/>
              </a:ext>
            </a:extLst>
          </p:cNvPr>
          <p:cNvSpPr txBox="1"/>
          <p:nvPr/>
        </p:nvSpPr>
        <p:spPr>
          <a:xfrm>
            <a:off x="6457950" y="6258070"/>
            <a:ext cx="1803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7.62</a:t>
            </a:r>
            <a:r>
              <a:rPr kumimoji="1" lang="zh-CN" altLang="en-US" dirty="0"/>
              <a:t> </a:t>
            </a:r>
            <a:r>
              <a:rPr kumimoji="1" lang="en-US" altLang="zh-CN" dirty="0"/>
              <a:t>&lt; 8.6 + 0.4</a:t>
            </a:r>
            <a:r>
              <a:rPr kumimoji="1" lang="zh-CN" altLang="en-US" dirty="0"/>
              <a:t>   </a:t>
            </a:r>
            <a:r>
              <a:rPr kumimoji="1" lang="en-US" altLang="zh-CN" dirty="0"/>
              <a:t>✅</a:t>
            </a:r>
            <a:endParaRPr kumimoji="1"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5B145EC-34D8-6843-8B1B-47E45BD56EE4}"/>
              </a:ext>
            </a:extLst>
          </p:cNvPr>
          <p:cNvSpPr/>
          <p:nvPr/>
        </p:nvSpPr>
        <p:spPr bwMode="auto">
          <a:xfrm>
            <a:off x="7967512" y="2495503"/>
            <a:ext cx="592502" cy="243806"/>
          </a:xfrm>
          <a:prstGeom prst="rect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rgbClr val="00B050"/>
              </a:solidFill>
              <a:effectLst/>
              <a:latin typeface="Calibri" pitchFamily="34" charset="0"/>
            </a:endParaRPr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CF4B9E47-C1BB-234E-A273-5048021D176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8650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20" grpId="0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1B92881-1259-3E4D-8115-73D726EC3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37621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A4672C1-8E0F-D041-84F8-BD5F2BA29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4818"/>
            <a:ext cx="6457950" cy="4779452"/>
          </a:xfrm>
          <a:prstGeom prst="rect">
            <a:avLst/>
          </a:prstGeom>
        </p:spPr>
      </p:pic>
      <p:sp>
        <p:nvSpPr>
          <p:cNvPr id="7" name="任意形状 6">
            <a:extLst>
              <a:ext uri="{FF2B5EF4-FFF2-40B4-BE49-F238E27FC236}">
                <a16:creationId xmlns:a16="http://schemas.microsoft.com/office/drawing/2014/main" id="{AE531ED4-AE1C-4C48-91FF-9E8D836E5A82}"/>
              </a:ext>
            </a:extLst>
          </p:cNvPr>
          <p:cNvSpPr/>
          <p:nvPr/>
        </p:nvSpPr>
        <p:spPr bwMode="auto">
          <a:xfrm>
            <a:off x="31531" y="1702676"/>
            <a:ext cx="4456386" cy="4414345"/>
          </a:xfrm>
          <a:custGeom>
            <a:avLst/>
            <a:gdLst>
              <a:gd name="connsiteX0" fmla="*/ 1177159 w 4456386"/>
              <a:gd name="connsiteY0" fmla="*/ 42041 h 4414345"/>
              <a:gd name="connsiteX1" fmla="*/ 1177159 w 4456386"/>
              <a:gd name="connsiteY1" fmla="*/ 42041 h 4414345"/>
              <a:gd name="connsiteX2" fmla="*/ 935421 w 4456386"/>
              <a:gd name="connsiteY2" fmla="*/ 21021 h 4414345"/>
              <a:gd name="connsiteX3" fmla="*/ 903890 w 4456386"/>
              <a:gd name="connsiteY3" fmla="*/ 10510 h 4414345"/>
              <a:gd name="connsiteX4" fmla="*/ 830317 w 4456386"/>
              <a:gd name="connsiteY4" fmla="*/ 0 h 4414345"/>
              <a:gd name="connsiteX5" fmla="*/ 725214 w 4456386"/>
              <a:gd name="connsiteY5" fmla="*/ 10510 h 4414345"/>
              <a:gd name="connsiteX6" fmla="*/ 641131 w 4456386"/>
              <a:gd name="connsiteY6" fmla="*/ 31531 h 4414345"/>
              <a:gd name="connsiteX7" fmla="*/ 588579 w 4456386"/>
              <a:gd name="connsiteY7" fmla="*/ 42041 h 4414345"/>
              <a:gd name="connsiteX8" fmla="*/ 525517 w 4456386"/>
              <a:gd name="connsiteY8" fmla="*/ 63062 h 4414345"/>
              <a:gd name="connsiteX9" fmla="*/ 430924 w 4456386"/>
              <a:gd name="connsiteY9" fmla="*/ 94593 h 4414345"/>
              <a:gd name="connsiteX10" fmla="*/ 399393 w 4456386"/>
              <a:gd name="connsiteY10" fmla="*/ 105103 h 4414345"/>
              <a:gd name="connsiteX11" fmla="*/ 315310 w 4456386"/>
              <a:gd name="connsiteY11" fmla="*/ 126124 h 4414345"/>
              <a:gd name="connsiteX12" fmla="*/ 252248 w 4456386"/>
              <a:gd name="connsiteY12" fmla="*/ 147145 h 4414345"/>
              <a:gd name="connsiteX13" fmla="*/ 220717 w 4456386"/>
              <a:gd name="connsiteY13" fmla="*/ 157655 h 4414345"/>
              <a:gd name="connsiteX14" fmla="*/ 157655 w 4456386"/>
              <a:gd name="connsiteY14" fmla="*/ 199696 h 4414345"/>
              <a:gd name="connsiteX15" fmla="*/ 115614 w 4456386"/>
              <a:gd name="connsiteY15" fmla="*/ 294290 h 4414345"/>
              <a:gd name="connsiteX16" fmla="*/ 73572 w 4456386"/>
              <a:gd name="connsiteY16" fmla="*/ 367862 h 4414345"/>
              <a:gd name="connsiteX17" fmla="*/ 52552 w 4456386"/>
              <a:gd name="connsiteY17" fmla="*/ 430924 h 4414345"/>
              <a:gd name="connsiteX18" fmla="*/ 42041 w 4456386"/>
              <a:gd name="connsiteY18" fmla="*/ 462455 h 4414345"/>
              <a:gd name="connsiteX19" fmla="*/ 31531 w 4456386"/>
              <a:gd name="connsiteY19" fmla="*/ 588579 h 4414345"/>
              <a:gd name="connsiteX20" fmla="*/ 21021 w 4456386"/>
              <a:gd name="connsiteY20" fmla="*/ 630621 h 4414345"/>
              <a:gd name="connsiteX21" fmla="*/ 0 w 4456386"/>
              <a:gd name="connsiteY21" fmla="*/ 725214 h 4414345"/>
              <a:gd name="connsiteX22" fmla="*/ 10510 w 4456386"/>
              <a:gd name="connsiteY22" fmla="*/ 903890 h 4414345"/>
              <a:gd name="connsiteX23" fmla="*/ 21021 w 4456386"/>
              <a:gd name="connsiteY23" fmla="*/ 945931 h 4414345"/>
              <a:gd name="connsiteX24" fmla="*/ 31531 w 4456386"/>
              <a:gd name="connsiteY24" fmla="*/ 998483 h 4414345"/>
              <a:gd name="connsiteX25" fmla="*/ 52552 w 4456386"/>
              <a:gd name="connsiteY25" fmla="*/ 1513490 h 4414345"/>
              <a:gd name="connsiteX26" fmla="*/ 84083 w 4456386"/>
              <a:gd name="connsiteY26" fmla="*/ 1597572 h 4414345"/>
              <a:gd name="connsiteX27" fmla="*/ 115614 w 4456386"/>
              <a:gd name="connsiteY27" fmla="*/ 1650124 h 4414345"/>
              <a:gd name="connsiteX28" fmla="*/ 136635 w 4456386"/>
              <a:gd name="connsiteY28" fmla="*/ 1713186 h 4414345"/>
              <a:gd name="connsiteX29" fmla="*/ 147145 w 4456386"/>
              <a:gd name="connsiteY29" fmla="*/ 1744717 h 4414345"/>
              <a:gd name="connsiteX30" fmla="*/ 157655 w 4456386"/>
              <a:gd name="connsiteY30" fmla="*/ 1818290 h 4414345"/>
              <a:gd name="connsiteX31" fmla="*/ 136635 w 4456386"/>
              <a:gd name="connsiteY31" fmla="*/ 2028496 h 4414345"/>
              <a:gd name="connsiteX32" fmla="*/ 126124 w 4456386"/>
              <a:gd name="connsiteY32" fmla="*/ 2123090 h 4414345"/>
              <a:gd name="connsiteX33" fmla="*/ 105103 w 4456386"/>
              <a:gd name="connsiteY33" fmla="*/ 2238703 h 4414345"/>
              <a:gd name="connsiteX34" fmla="*/ 94593 w 4456386"/>
              <a:gd name="connsiteY34" fmla="*/ 2354317 h 4414345"/>
              <a:gd name="connsiteX35" fmla="*/ 84083 w 4456386"/>
              <a:gd name="connsiteY35" fmla="*/ 2417379 h 4414345"/>
              <a:gd name="connsiteX36" fmla="*/ 73572 w 4456386"/>
              <a:gd name="connsiteY36" fmla="*/ 2490952 h 4414345"/>
              <a:gd name="connsiteX37" fmla="*/ 73572 w 4456386"/>
              <a:gd name="connsiteY37" fmla="*/ 2953407 h 4414345"/>
              <a:gd name="connsiteX38" fmla="*/ 94593 w 4456386"/>
              <a:gd name="connsiteY38" fmla="*/ 3216165 h 4414345"/>
              <a:gd name="connsiteX39" fmla="*/ 115614 w 4456386"/>
              <a:gd name="connsiteY39" fmla="*/ 3289738 h 4414345"/>
              <a:gd name="connsiteX40" fmla="*/ 126124 w 4456386"/>
              <a:gd name="connsiteY40" fmla="*/ 3331779 h 4414345"/>
              <a:gd name="connsiteX41" fmla="*/ 136635 w 4456386"/>
              <a:gd name="connsiteY41" fmla="*/ 3363310 h 4414345"/>
              <a:gd name="connsiteX42" fmla="*/ 157655 w 4456386"/>
              <a:gd name="connsiteY42" fmla="*/ 3436883 h 4414345"/>
              <a:gd name="connsiteX43" fmla="*/ 210207 w 4456386"/>
              <a:gd name="connsiteY43" fmla="*/ 3563007 h 4414345"/>
              <a:gd name="connsiteX44" fmla="*/ 220717 w 4456386"/>
              <a:gd name="connsiteY44" fmla="*/ 3615558 h 4414345"/>
              <a:gd name="connsiteX45" fmla="*/ 262759 w 4456386"/>
              <a:gd name="connsiteY45" fmla="*/ 3741683 h 4414345"/>
              <a:gd name="connsiteX46" fmla="*/ 273269 w 4456386"/>
              <a:gd name="connsiteY46" fmla="*/ 3825765 h 4414345"/>
              <a:gd name="connsiteX47" fmla="*/ 294290 w 4456386"/>
              <a:gd name="connsiteY47" fmla="*/ 3909848 h 4414345"/>
              <a:gd name="connsiteX48" fmla="*/ 304800 w 4456386"/>
              <a:gd name="connsiteY48" fmla="*/ 3972910 h 4414345"/>
              <a:gd name="connsiteX49" fmla="*/ 315310 w 4456386"/>
              <a:gd name="connsiteY49" fmla="*/ 4004441 h 4414345"/>
              <a:gd name="connsiteX50" fmla="*/ 325821 w 4456386"/>
              <a:gd name="connsiteY50" fmla="*/ 4067503 h 4414345"/>
              <a:gd name="connsiteX51" fmla="*/ 346841 w 4456386"/>
              <a:gd name="connsiteY51" fmla="*/ 4120055 h 4414345"/>
              <a:gd name="connsiteX52" fmla="*/ 367862 w 4456386"/>
              <a:gd name="connsiteY52" fmla="*/ 4183117 h 4414345"/>
              <a:gd name="connsiteX53" fmla="*/ 399393 w 4456386"/>
              <a:gd name="connsiteY53" fmla="*/ 4204138 h 4414345"/>
              <a:gd name="connsiteX54" fmla="*/ 451945 w 4456386"/>
              <a:gd name="connsiteY54" fmla="*/ 4235669 h 4414345"/>
              <a:gd name="connsiteX55" fmla="*/ 493986 w 4456386"/>
              <a:gd name="connsiteY55" fmla="*/ 4267200 h 4414345"/>
              <a:gd name="connsiteX56" fmla="*/ 567559 w 4456386"/>
              <a:gd name="connsiteY56" fmla="*/ 4288221 h 4414345"/>
              <a:gd name="connsiteX57" fmla="*/ 756745 w 4456386"/>
              <a:gd name="connsiteY57" fmla="*/ 4340772 h 4414345"/>
              <a:gd name="connsiteX58" fmla="*/ 924910 w 4456386"/>
              <a:gd name="connsiteY58" fmla="*/ 4372303 h 4414345"/>
              <a:gd name="connsiteX59" fmla="*/ 1040524 w 4456386"/>
              <a:gd name="connsiteY59" fmla="*/ 4393324 h 4414345"/>
              <a:gd name="connsiteX60" fmla="*/ 1219200 w 4456386"/>
              <a:gd name="connsiteY60" fmla="*/ 4414345 h 4414345"/>
              <a:gd name="connsiteX61" fmla="*/ 1965435 w 4456386"/>
              <a:gd name="connsiteY61" fmla="*/ 4403834 h 4414345"/>
              <a:gd name="connsiteX62" fmla="*/ 2144110 w 4456386"/>
              <a:gd name="connsiteY62" fmla="*/ 4393324 h 4414345"/>
              <a:gd name="connsiteX63" fmla="*/ 2543503 w 4456386"/>
              <a:gd name="connsiteY63" fmla="*/ 4382814 h 4414345"/>
              <a:gd name="connsiteX64" fmla="*/ 2690648 w 4456386"/>
              <a:gd name="connsiteY64" fmla="*/ 4361793 h 4414345"/>
              <a:gd name="connsiteX65" fmla="*/ 2858814 w 4456386"/>
              <a:gd name="connsiteY65" fmla="*/ 4351283 h 4414345"/>
              <a:gd name="connsiteX66" fmla="*/ 3026979 w 4456386"/>
              <a:gd name="connsiteY66" fmla="*/ 4319752 h 4414345"/>
              <a:gd name="connsiteX67" fmla="*/ 3184635 w 4456386"/>
              <a:gd name="connsiteY67" fmla="*/ 4298731 h 4414345"/>
              <a:gd name="connsiteX68" fmla="*/ 3226676 w 4456386"/>
              <a:gd name="connsiteY68" fmla="*/ 4288221 h 4414345"/>
              <a:gd name="connsiteX69" fmla="*/ 3289738 w 4456386"/>
              <a:gd name="connsiteY69" fmla="*/ 4277710 h 4414345"/>
              <a:gd name="connsiteX70" fmla="*/ 3436883 w 4456386"/>
              <a:gd name="connsiteY70" fmla="*/ 4225158 h 4414345"/>
              <a:gd name="connsiteX71" fmla="*/ 3573517 w 4456386"/>
              <a:gd name="connsiteY71" fmla="*/ 4204138 h 4414345"/>
              <a:gd name="connsiteX72" fmla="*/ 3731172 w 4456386"/>
              <a:gd name="connsiteY72" fmla="*/ 4162096 h 4414345"/>
              <a:gd name="connsiteX73" fmla="*/ 3773214 w 4456386"/>
              <a:gd name="connsiteY73" fmla="*/ 4151586 h 4414345"/>
              <a:gd name="connsiteX74" fmla="*/ 3815255 w 4456386"/>
              <a:gd name="connsiteY74" fmla="*/ 4141076 h 4414345"/>
              <a:gd name="connsiteX75" fmla="*/ 3857297 w 4456386"/>
              <a:gd name="connsiteY75" fmla="*/ 4120055 h 4414345"/>
              <a:gd name="connsiteX76" fmla="*/ 3899338 w 4456386"/>
              <a:gd name="connsiteY76" fmla="*/ 4109545 h 4414345"/>
              <a:gd name="connsiteX77" fmla="*/ 3930869 w 4456386"/>
              <a:gd name="connsiteY77" fmla="*/ 4099034 h 4414345"/>
              <a:gd name="connsiteX78" fmla="*/ 3962400 w 4456386"/>
              <a:gd name="connsiteY78" fmla="*/ 4067503 h 4414345"/>
              <a:gd name="connsiteX79" fmla="*/ 4004441 w 4456386"/>
              <a:gd name="connsiteY79" fmla="*/ 4046483 h 4414345"/>
              <a:gd name="connsiteX80" fmla="*/ 4014952 w 4456386"/>
              <a:gd name="connsiteY80" fmla="*/ 4014952 h 4414345"/>
              <a:gd name="connsiteX81" fmla="*/ 4035972 w 4456386"/>
              <a:gd name="connsiteY81" fmla="*/ 3983421 h 4414345"/>
              <a:gd name="connsiteX82" fmla="*/ 4046483 w 4456386"/>
              <a:gd name="connsiteY82" fmla="*/ 3878317 h 4414345"/>
              <a:gd name="connsiteX83" fmla="*/ 4078014 w 4456386"/>
              <a:gd name="connsiteY83" fmla="*/ 3741683 h 4414345"/>
              <a:gd name="connsiteX84" fmla="*/ 4088524 w 4456386"/>
              <a:gd name="connsiteY84" fmla="*/ 3699641 h 4414345"/>
              <a:gd name="connsiteX85" fmla="*/ 4099035 w 4456386"/>
              <a:gd name="connsiteY85" fmla="*/ 3636579 h 4414345"/>
              <a:gd name="connsiteX86" fmla="*/ 4120055 w 4456386"/>
              <a:gd name="connsiteY86" fmla="*/ 3447393 h 4414345"/>
              <a:gd name="connsiteX87" fmla="*/ 4141076 w 4456386"/>
              <a:gd name="connsiteY87" fmla="*/ 3384331 h 4414345"/>
              <a:gd name="connsiteX88" fmla="*/ 4151586 w 4456386"/>
              <a:gd name="connsiteY88" fmla="*/ 3352800 h 4414345"/>
              <a:gd name="connsiteX89" fmla="*/ 4172607 w 4456386"/>
              <a:gd name="connsiteY89" fmla="*/ 3321269 h 4414345"/>
              <a:gd name="connsiteX90" fmla="*/ 4183117 w 4456386"/>
              <a:gd name="connsiteY90" fmla="*/ 3289738 h 4414345"/>
              <a:gd name="connsiteX91" fmla="*/ 4214648 w 4456386"/>
              <a:gd name="connsiteY91" fmla="*/ 3258207 h 4414345"/>
              <a:gd name="connsiteX92" fmla="*/ 4246179 w 4456386"/>
              <a:gd name="connsiteY92" fmla="*/ 3216165 h 4414345"/>
              <a:gd name="connsiteX93" fmla="*/ 4277710 w 4456386"/>
              <a:gd name="connsiteY93" fmla="*/ 3184634 h 4414345"/>
              <a:gd name="connsiteX94" fmla="*/ 4298731 w 4456386"/>
              <a:gd name="connsiteY94" fmla="*/ 3153103 h 4414345"/>
              <a:gd name="connsiteX95" fmla="*/ 4372303 w 4456386"/>
              <a:gd name="connsiteY95" fmla="*/ 3090041 h 4414345"/>
              <a:gd name="connsiteX96" fmla="*/ 4414345 w 4456386"/>
              <a:gd name="connsiteY96" fmla="*/ 3026979 h 4414345"/>
              <a:gd name="connsiteX97" fmla="*/ 4435366 w 4456386"/>
              <a:gd name="connsiteY97" fmla="*/ 2995448 h 4414345"/>
              <a:gd name="connsiteX98" fmla="*/ 4456386 w 4456386"/>
              <a:gd name="connsiteY98" fmla="*/ 2921876 h 4414345"/>
              <a:gd name="connsiteX99" fmla="*/ 4445876 w 4456386"/>
              <a:gd name="connsiteY99" fmla="*/ 2785241 h 4414345"/>
              <a:gd name="connsiteX100" fmla="*/ 4414345 w 4456386"/>
              <a:gd name="connsiteY100" fmla="*/ 2722179 h 4414345"/>
              <a:gd name="connsiteX101" fmla="*/ 4351283 w 4456386"/>
              <a:gd name="connsiteY101" fmla="*/ 2690648 h 4414345"/>
              <a:gd name="connsiteX102" fmla="*/ 4298731 w 4456386"/>
              <a:gd name="connsiteY102" fmla="*/ 2680138 h 4414345"/>
              <a:gd name="connsiteX103" fmla="*/ 4235669 w 4456386"/>
              <a:gd name="connsiteY103" fmla="*/ 2669627 h 4414345"/>
              <a:gd name="connsiteX104" fmla="*/ 4172607 w 4456386"/>
              <a:gd name="connsiteY104" fmla="*/ 2648607 h 4414345"/>
              <a:gd name="connsiteX105" fmla="*/ 4141076 w 4456386"/>
              <a:gd name="connsiteY105" fmla="*/ 2638096 h 4414345"/>
              <a:gd name="connsiteX106" fmla="*/ 4078014 w 4456386"/>
              <a:gd name="connsiteY106" fmla="*/ 2596055 h 4414345"/>
              <a:gd name="connsiteX107" fmla="*/ 4025462 w 4456386"/>
              <a:gd name="connsiteY107" fmla="*/ 2532993 h 4414345"/>
              <a:gd name="connsiteX108" fmla="*/ 3972910 w 4456386"/>
              <a:gd name="connsiteY108" fmla="*/ 2480441 h 4414345"/>
              <a:gd name="connsiteX109" fmla="*/ 3951890 w 4456386"/>
              <a:gd name="connsiteY109" fmla="*/ 2448910 h 4414345"/>
              <a:gd name="connsiteX110" fmla="*/ 3888828 w 4456386"/>
              <a:gd name="connsiteY110" fmla="*/ 2396358 h 4414345"/>
              <a:gd name="connsiteX111" fmla="*/ 3857297 w 4456386"/>
              <a:gd name="connsiteY111" fmla="*/ 2385848 h 4414345"/>
              <a:gd name="connsiteX112" fmla="*/ 3794235 w 4456386"/>
              <a:gd name="connsiteY112" fmla="*/ 2354317 h 4414345"/>
              <a:gd name="connsiteX113" fmla="*/ 3731172 w 4456386"/>
              <a:gd name="connsiteY113" fmla="*/ 2312276 h 4414345"/>
              <a:gd name="connsiteX114" fmla="*/ 3331779 w 4456386"/>
              <a:gd name="connsiteY114" fmla="*/ 2280745 h 4414345"/>
              <a:gd name="connsiteX115" fmla="*/ 3216166 w 4456386"/>
              <a:gd name="connsiteY115" fmla="*/ 2259724 h 4414345"/>
              <a:gd name="connsiteX116" fmla="*/ 3184635 w 4456386"/>
              <a:gd name="connsiteY116" fmla="*/ 2238703 h 4414345"/>
              <a:gd name="connsiteX117" fmla="*/ 3142593 w 4456386"/>
              <a:gd name="connsiteY117" fmla="*/ 2112579 h 4414345"/>
              <a:gd name="connsiteX118" fmla="*/ 3111062 w 4456386"/>
              <a:gd name="connsiteY118" fmla="*/ 2049517 h 4414345"/>
              <a:gd name="connsiteX119" fmla="*/ 2995448 w 4456386"/>
              <a:gd name="connsiteY119" fmla="*/ 2017986 h 4414345"/>
              <a:gd name="connsiteX120" fmla="*/ 2827283 w 4456386"/>
              <a:gd name="connsiteY120" fmla="*/ 2028496 h 4414345"/>
              <a:gd name="connsiteX121" fmla="*/ 2427890 w 4456386"/>
              <a:gd name="connsiteY121" fmla="*/ 2049517 h 4414345"/>
              <a:gd name="connsiteX122" fmla="*/ 1944414 w 4456386"/>
              <a:gd name="connsiteY122" fmla="*/ 2039007 h 4414345"/>
              <a:gd name="connsiteX123" fmla="*/ 1912883 w 4456386"/>
              <a:gd name="connsiteY123" fmla="*/ 2017986 h 4414345"/>
              <a:gd name="connsiteX124" fmla="*/ 1891862 w 4456386"/>
              <a:gd name="connsiteY124" fmla="*/ 1975945 h 4414345"/>
              <a:gd name="connsiteX125" fmla="*/ 1870841 w 4456386"/>
              <a:gd name="connsiteY125" fmla="*/ 1912883 h 4414345"/>
              <a:gd name="connsiteX126" fmla="*/ 1881352 w 4456386"/>
              <a:gd name="connsiteY126" fmla="*/ 1765738 h 4414345"/>
              <a:gd name="connsiteX127" fmla="*/ 1902372 w 4456386"/>
              <a:gd name="connsiteY127" fmla="*/ 1723696 h 4414345"/>
              <a:gd name="connsiteX128" fmla="*/ 1996966 w 4456386"/>
              <a:gd name="connsiteY128" fmla="*/ 1639614 h 4414345"/>
              <a:gd name="connsiteX129" fmla="*/ 2028497 w 4456386"/>
              <a:gd name="connsiteY129" fmla="*/ 1597572 h 4414345"/>
              <a:gd name="connsiteX130" fmla="*/ 2060028 w 4456386"/>
              <a:gd name="connsiteY130" fmla="*/ 1566041 h 4414345"/>
              <a:gd name="connsiteX131" fmla="*/ 2081048 w 4456386"/>
              <a:gd name="connsiteY131" fmla="*/ 1492469 h 4414345"/>
              <a:gd name="connsiteX132" fmla="*/ 2060028 w 4456386"/>
              <a:gd name="connsiteY132" fmla="*/ 1282262 h 4414345"/>
              <a:gd name="connsiteX133" fmla="*/ 2039007 w 4456386"/>
              <a:gd name="connsiteY133" fmla="*/ 1219200 h 4414345"/>
              <a:gd name="connsiteX134" fmla="*/ 2007476 w 4456386"/>
              <a:gd name="connsiteY134" fmla="*/ 1177158 h 4414345"/>
              <a:gd name="connsiteX135" fmla="*/ 1965435 w 4456386"/>
              <a:gd name="connsiteY135" fmla="*/ 1103586 h 4414345"/>
              <a:gd name="connsiteX136" fmla="*/ 1923393 w 4456386"/>
              <a:gd name="connsiteY136" fmla="*/ 1040524 h 4414345"/>
              <a:gd name="connsiteX137" fmla="*/ 1818290 w 4456386"/>
              <a:gd name="connsiteY137" fmla="*/ 977462 h 4414345"/>
              <a:gd name="connsiteX138" fmla="*/ 1744717 w 4456386"/>
              <a:gd name="connsiteY138" fmla="*/ 935421 h 4414345"/>
              <a:gd name="connsiteX139" fmla="*/ 1702676 w 4456386"/>
              <a:gd name="connsiteY139" fmla="*/ 893379 h 4414345"/>
              <a:gd name="connsiteX140" fmla="*/ 1671145 w 4456386"/>
              <a:gd name="connsiteY140" fmla="*/ 872358 h 4414345"/>
              <a:gd name="connsiteX141" fmla="*/ 1618593 w 4456386"/>
              <a:gd name="connsiteY141" fmla="*/ 819807 h 4414345"/>
              <a:gd name="connsiteX142" fmla="*/ 1597572 w 4456386"/>
              <a:gd name="connsiteY142" fmla="*/ 788276 h 4414345"/>
              <a:gd name="connsiteX143" fmla="*/ 1587062 w 4456386"/>
              <a:gd name="connsiteY143" fmla="*/ 756745 h 4414345"/>
              <a:gd name="connsiteX144" fmla="*/ 1555531 w 4456386"/>
              <a:gd name="connsiteY144" fmla="*/ 714703 h 4414345"/>
              <a:gd name="connsiteX145" fmla="*/ 1545021 w 4456386"/>
              <a:gd name="connsiteY145" fmla="*/ 683172 h 4414345"/>
              <a:gd name="connsiteX146" fmla="*/ 1524000 w 4456386"/>
              <a:gd name="connsiteY146" fmla="*/ 599090 h 4414345"/>
              <a:gd name="connsiteX147" fmla="*/ 1492469 w 4456386"/>
              <a:gd name="connsiteY147" fmla="*/ 210207 h 4414345"/>
              <a:gd name="connsiteX148" fmla="*/ 1481959 w 4456386"/>
              <a:gd name="connsiteY148" fmla="*/ 178676 h 4414345"/>
              <a:gd name="connsiteX149" fmla="*/ 1387366 w 4456386"/>
              <a:gd name="connsiteY149" fmla="*/ 126124 h 4414345"/>
              <a:gd name="connsiteX150" fmla="*/ 1292772 w 4456386"/>
              <a:gd name="connsiteY150" fmla="*/ 94593 h 4414345"/>
              <a:gd name="connsiteX151" fmla="*/ 1261241 w 4456386"/>
              <a:gd name="connsiteY151" fmla="*/ 84083 h 4414345"/>
              <a:gd name="connsiteX152" fmla="*/ 1229710 w 4456386"/>
              <a:gd name="connsiteY152" fmla="*/ 73572 h 4414345"/>
              <a:gd name="connsiteX153" fmla="*/ 1177159 w 4456386"/>
              <a:gd name="connsiteY153" fmla="*/ 42041 h 441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4456386" h="4414345">
                <a:moveTo>
                  <a:pt x="1177159" y="42041"/>
                </a:moveTo>
                <a:lnTo>
                  <a:pt x="1177159" y="42041"/>
                </a:lnTo>
                <a:cubicBezTo>
                  <a:pt x="1142153" y="39348"/>
                  <a:pt x="980584" y="27969"/>
                  <a:pt x="935421" y="21021"/>
                </a:cubicBezTo>
                <a:cubicBezTo>
                  <a:pt x="924471" y="19336"/>
                  <a:pt x="914754" y="12683"/>
                  <a:pt x="903890" y="10510"/>
                </a:cubicBezTo>
                <a:cubicBezTo>
                  <a:pt x="879598" y="5652"/>
                  <a:pt x="854841" y="3503"/>
                  <a:pt x="830317" y="0"/>
                </a:cubicBezTo>
                <a:cubicBezTo>
                  <a:pt x="795283" y="3503"/>
                  <a:pt x="759944" y="4722"/>
                  <a:pt x="725214" y="10510"/>
                </a:cubicBezTo>
                <a:cubicBezTo>
                  <a:pt x="696717" y="15260"/>
                  <a:pt x="669460" y="25865"/>
                  <a:pt x="641131" y="31531"/>
                </a:cubicBezTo>
                <a:cubicBezTo>
                  <a:pt x="623614" y="35034"/>
                  <a:pt x="605814" y="37341"/>
                  <a:pt x="588579" y="42041"/>
                </a:cubicBezTo>
                <a:cubicBezTo>
                  <a:pt x="567202" y="47871"/>
                  <a:pt x="546538" y="56055"/>
                  <a:pt x="525517" y="63062"/>
                </a:cubicBezTo>
                <a:lnTo>
                  <a:pt x="430924" y="94593"/>
                </a:lnTo>
                <a:cubicBezTo>
                  <a:pt x="420414" y="98096"/>
                  <a:pt x="410141" y="102416"/>
                  <a:pt x="399393" y="105103"/>
                </a:cubicBezTo>
                <a:cubicBezTo>
                  <a:pt x="371365" y="112110"/>
                  <a:pt x="342718" y="116988"/>
                  <a:pt x="315310" y="126124"/>
                </a:cubicBezTo>
                <a:lnTo>
                  <a:pt x="252248" y="147145"/>
                </a:lnTo>
                <a:lnTo>
                  <a:pt x="220717" y="157655"/>
                </a:lnTo>
                <a:cubicBezTo>
                  <a:pt x="199696" y="171669"/>
                  <a:pt x="171668" y="178675"/>
                  <a:pt x="157655" y="199696"/>
                </a:cubicBezTo>
                <a:cubicBezTo>
                  <a:pt x="95816" y="292457"/>
                  <a:pt x="190672" y="144177"/>
                  <a:pt x="115614" y="294290"/>
                </a:cubicBezTo>
                <a:cubicBezTo>
                  <a:pt x="88944" y="347629"/>
                  <a:pt x="103284" y="323295"/>
                  <a:pt x="73572" y="367862"/>
                </a:cubicBezTo>
                <a:lnTo>
                  <a:pt x="52552" y="430924"/>
                </a:lnTo>
                <a:lnTo>
                  <a:pt x="42041" y="462455"/>
                </a:lnTo>
                <a:cubicBezTo>
                  <a:pt x="38538" y="504496"/>
                  <a:pt x="36763" y="546718"/>
                  <a:pt x="31531" y="588579"/>
                </a:cubicBezTo>
                <a:cubicBezTo>
                  <a:pt x="29739" y="602913"/>
                  <a:pt x="24155" y="616520"/>
                  <a:pt x="21021" y="630621"/>
                </a:cubicBezTo>
                <a:cubicBezTo>
                  <a:pt x="-5666" y="750711"/>
                  <a:pt x="25632" y="622682"/>
                  <a:pt x="0" y="725214"/>
                </a:cubicBezTo>
                <a:cubicBezTo>
                  <a:pt x="3503" y="784773"/>
                  <a:pt x="4853" y="844497"/>
                  <a:pt x="10510" y="903890"/>
                </a:cubicBezTo>
                <a:cubicBezTo>
                  <a:pt x="11880" y="918270"/>
                  <a:pt x="17887" y="931830"/>
                  <a:pt x="21021" y="945931"/>
                </a:cubicBezTo>
                <a:cubicBezTo>
                  <a:pt x="24896" y="963370"/>
                  <a:pt x="28028" y="980966"/>
                  <a:pt x="31531" y="998483"/>
                </a:cubicBezTo>
                <a:cubicBezTo>
                  <a:pt x="32582" y="1041559"/>
                  <a:pt x="26213" y="1368628"/>
                  <a:pt x="52552" y="1513490"/>
                </a:cubicBezTo>
                <a:cubicBezTo>
                  <a:pt x="55152" y="1527788"/>
                  <a:pt x="82578" y="1594561"/>
                  <a:pt x="84083" y="1597572"/>
                </a:cubicBezTo>
                <a:cubicBezTo>
                  <a:pt x="93219" y="1615844"/>
                  <a:pt x="107161" y="1631527"/>
                  <a:pt x="115614" y="1650124"/>
                </a:cubicBezTo>
                <a:cubicBezTo>
                  <a:pt x="124783" y="1670296"/>
                  <a:pt x="129628" y="1692165"/>
                  <a:pt x="136635" y="1713186"/>
                </a:cubicBezTo>
                <a:lnTo>
                  <a:pt x="147145" y="1744717"/>
                </a:lnTo>
                <a:cubicBezTo>
                  <a:pt x="150648" y="1769241"/>
                  <a:pt x="157655" y="1793517"/>
                  <a:pt x="157655" y="1818290"/>
                </a:cubicBezTo>
                <a:cubicBezTo>
                  <a:pt x="157655" y="2034750"/>
                  <a:pt x="153506" y="1910400"/>
                  <a:pt x="136635" y="2028496"/>
                </a:cubicBezTo>
                <a:cubicBezTo>
                  <a:pt x="132148" y="2059903"/>
                  <a:pt x="130317" y="2091643"/>
                  <a:pt x="126124" y="2123090"/>
                </a:cubicBezTo>
                <a:cubicBezTo>
                  <a:pt x="120743" y="2163448"/>
                  <a:pt x="113033" y="2199058"/>
                  <a:pt x="105103" y="2238703"/>
                </a:cubicBezTo>
                <a:cubicBezTo>
                  <a:pt x="101600" y="2277241"/>
                  <a:pt x="99114" y="2315885"/>
                  <a:pt x="94593" y="2354317"/>
                </a:cubicBezTo>
                <a:cubicBezTo>
                  <a:pt x="92103" y="2375482"/>
                  <a:pt x="87323" y="2396316"/>
                  <a:pt x="84083" y="2417379"/>
                </a:cubicBezTo>
                <a:cubicBezTo>
                  <a:pt x="80316" y="2441864"/>
                  <a:pt x="77076" y="2466428"/>
                  <a:pt x="73572" y="2490952"/>
                </a:cubicBezTo>
                <a:cubicBezTo>
                  <a:pt x="58070" y="2738991"/>
                  <a:pt x="59081" y="2634612"/>
                  <a:pt x="73572" y="2953407"/>
                </a:cubicBezTo>
                <a:cubicBezTo>
                  <a:pt x="76454" y="3016815"/>
                  <a:pt x="83308" y="3142810"/>
                  <a:pt x="94593" y="3216165"/>
                </a:cubicBezTo>
                <a:cubicBezTo>
                  <a:pt x="100071" y="3251771"/>
                  <a:pt x="106455" y="3257682"/>
                  <a:pt x="115614" y="3289738"/>
                </a:cubicBezTo>
                <a:cubicBezTo>
                  <a:pt x="119582" y="3303627"/>
                  <a:pt x="122156" y="3317890"/>
                  <a:pt x="126124" y="3331779"/>
                </a:cubicBezTo>
                <a:cubicBezTo>
                  <a:pt x="129168" y="3342432"/>
                  <a:pt x="133591" y="3352657"/>
                  <a:pt x="136635" y="3363310"/>
                </a:cubicBezTo>
                <a:cubicBezTo>
                  <a:pt x="146601" y="3398192"/>
                  <a:pt x="145055" y="3405382"/>
                  <a:pt x="157655" y="3436883"/>
                </a:cubicBezTo>
                <a:cubicBezTo>
                  <a:pt x="174570" y="3479170"/>
                  <a:pt x="210207" y="3563007"/>
                  <a:pt x="210207" y="3563007"/>
                </a:cubicBezTo>
                <a:cubicBezTo>
                  <a:pt x="213710" y="3580524"/>
                  <a:pt x="215464" y="3598484"/>
                  <a:pt x="220717" y="3615558"/>
                </a:cubicBezTo>
                <a:cubicBezTo>
                  <a:pt x="285797" y="3827070"/>
                  <a:pt x="231245" y="3615634"/>
                  <a:pt x="262759" y="3741683"/>
                </a:cubicBezTo>
                <a:cubicBezTo>
                  <a:pt x="266262" y="3769710"/>
                  <a:pt x="268064" y="3798003"/>
                  <a:pt x="273269" y="3825765"/>
                </a:cubicBezTo>
                <a:cubicBezTo>
                  <a:pt x="278593" y="3854160"/>
                  <a:pt x="289541" y="3881351"/>
                  <a:pt x="294290" y="3909848"/>
                </a:cubicBezTo>
                <a:cubicBezTo>
                  <a:pt x="297793" y="3930869"/>
                  <a:pt x="300177" y="3952107"/>
                  <a:pt x="304800" y="3972910"/>
                </a:cubicBezTo>
                <a:cubicBezTo>
                  <a:pt x="307203" y="3983725"/>
                  <a:pt x="312907" y="3993626"/>
                  <a:pt x="315310" y="4004441"/>
                </a:cubicBezTo>
                <a:cubicBezTo>
                  <a:pt x="319933" y="4025244"/>
                  <a:pt x="320214" y="4046943"/>
                  <a:pt x="325821" y="4067503"/>
                </a:cubicBezTo>
                <a:cubicBezTo>
                  <a:pt x="330785" y="4085705"/>
                  <a:pt x="340394" y="4102324"/>
                  <a:pt x="346841" y="4120055"/>
                </a:cubicBezTo>
                <a:cubicBezTo>
                  <a:pt x="354413" y="4140879"/>
                  <a:pt x="349426" y="4170826"/>
                  <a:pt x="367862" y="4183117"/>
                </a:cubicBezTo>
                <a:cubicBezTo>
                  <a:pt x="378372" y="4190124"/>
                  <a:pt x="388681" y="4197443"/>
                  <a:pt x="399393" y="4204138"/>
                </a:cubicBezTo>
                <a:cubicBezTo>
                  <a:pt x="416716" y="4214965"/>
                  <a:pt x="434947" y="4224337"/>
                  <a:pt x="451945" y="4235669"/>
                </a:cubicBezTo>
                <a:cubicBezTo>
                  <a:pt x="466520" y="4245386"/>
                  <a:pt x="478039" y="4259951"/>
                  <a:pt x="493986" y="4267200"/>
                </a:cubicBezTo>
                <a:cubicBezTo>
                  <a:pt x="517206" y="4277754"/>
                  <a:pt x="543214" y="4280613"/>
                  <a:pt x="567559" y="4288221"/>
                </a:cubicBezTo>
                <a:cubicBezTo>
                  <a:pt x="748726" y="4344836"/>
                  <a:pt x="575352" y="4298092"/>
                  <a:pt x="756745" y="4340772"/>
                </a:cubicBezTo>
                <a:cubicBezTo>
                  <a:pt x="908261" y="4376422"/>
                  <a:pt x="773024" y="4350605"/>
                  <a:pt x="924910" y="4372303"/>
                </a:cubicBezTo>
                <a:cubicBezTo>
                  <a:pt x="1047564" y="4389825"/>
                  <a:pt x="931892" y="4375219"/>
                  <a:pt x="1040524" y="4393324"/>
                </a:cubicBezTo>
                <a:cubicBezTo>
                  <a:pt x="1110221" y="4404940"/>
                  <a:pt x="1144493" y="4406874"/>
                  <a:pt x="1219200" y="4414345"/>
                </a:cubicBezTo>
                <a:lnTo>
                  <a:pt x="1965435" y="4403834"/>
                </a:lnTo>
                <a:cubicBezTo>
                  <a:pt x="2025081" y="4402478"/>
                  <a:pt x="2084488" y="4395492"/>
                  <a:pt x="2144110" y="4393324"/>
                </a:cubicBezTo>
                <a:cubicBezTo>
                  <a:pt x="2277199" y="4388485"/>
                  <a:pt x="2410372" y="4386317"/>
                  <a:pt x="2543503" y="4382814"/>
                </a:cubicBezTo>
                <a:cubicBezTo>
                  <a:pt x="2594735" y="4374275"/>
                  <a:pt x="2638027" y="4366178"/>
                  <a:pt x="2690648" y="4361793"/>
                </a:cubicBezTo>
                <a:cubicBezTo>
                  <a:pt x="2746619" y="4357129"/>
                  <a:pt x="2802759" y="4354786"/>
                  <a:pt x="2858814" y="4351283"/>
                </a:cubicBezTo>
                <a:cubicBezTo>
                  <a:pt x="2984814" y="4326083"/>
                  <a:pt x="2928675" y="4336135"/>
                  <a:pt x="3026979" y="4319752"/>
                </a:cubicBezTo>
                <a:cubicBezTo>
                  <a:pt x="3105735" y="4293498"/>
                  <a:pt x="3020040" y="4319305"/>
                  <a:pt x="3184635" y="4298731"/>
                </a:cubicBezTo>
                <a:cubicBezTo>
                  <a:pt x="3198968" y="4296939"/>
                  <a:pt x="3212512" y="4291054"/>
                  <a:pt x="3226676" y="4288221"/>
                </a:cubicBezTo>
                <a:cubicBezTo>
                  <a:pt x="3247573" y="4284042"/>
                  <a:pt x="3268717" y="4281214"/>
                  <a:pt x="3289738" y="4277710"/>
                </a:cubicBezTo>
                <a:cubicBezTo>
                  <a:pt x="3330572" y="4261377"/>
                  <a:pt x="3399399" y="4232655"/>
                  <a:pt x="3436883" y="4225158"/>
                </a:cubicBezTo>
                <a:cubicBezTo>
                  <a:pt x="3517132" y="4209109"/>
                  <a:pt x="3471709" y="4216864"/>
                  <a:pt x="3573517" y="4204138"/>
                </a:cubicBezTo>
                <a:cubicBezTo>
                  <a:pt x="3646158" y="4179923"/>
                  <a:pt x="3594305" y="4196312"/>
                  <a:pt x="3731172" y="4162096"/>
                </a:cubicBezTo>
                <a:lnTo>
                  <a:pt x="3773214" y="4151586"/>
                </a:lnTo>
                <a:lnTo>
                  <a:pt x="3815255" y="4141076"/>
                </a:lnTo>
                <a:cubicBezTo>
                  <a:pt x="3829269" y="4134069"/>
                  <a:pt x="3842626" y="4125556"/>
                  <a:pt x="3857297" y="4120055"/>
                </a:cubicBezTo>
                <a:cubicBezTo>
                  <a:pt x="3870822" y="4114983"/>
                  <a:pt x="3885449" y="4113513"/>
                  <a:pt x="3899338" y="4109545"/>
                </a:cubicBezTo>
                <a:cubicBezTo>
                  <a:pt x="3909991" y="4106501"/>
                  <a:pt x="3920359" y="4102538"/>
                  <a:pt x="3930869" y="4099034"/>
                </a:cubicBezTo>
                <a:cubicBezTo>
                  <a:pt x="3941379" y="4088524"/>
                  <a:pt x="3950305" y="4076142"/>
                  <a:pt x="3962400" y="4067503"/>
                </a:cubicBezTo>
                <a:cubicBezTo>
                  <a:pt x="3975149" y="4058396"/>
                  <a:pt x="3993362" y="4057562"/>
                  <a:pt x="4004441" y="4046483"/>
                </a:cubicBezTo>
                <a:cubicBezTo>
                  <a:pt x="4012275" y="4038649"/>
                  <a:pt x="4009997" y="4024861"/>
                  <a:pt x="4014952" y="4014952"/>
                </a:cubicBezTo>
                <a:cubicBezTo>
                  <a:pt x="4020601" y="4003654"/>
                  <a:pt x="4028965" y="3993931"/>
                  <a:pt x="4035972" y="3983421"/>
                </a:cubicBezTo>
                <a:cubicBezTo>
                  <a:pt x="4039476" y="3948386"/>
                  <a:pt x="4041830" y="3913218"/>
                  <a:pt x="4046483" y="3878317"/>
                </a:cubicBezTo>
                <a:cubicBezTo>
                  <a:pt x="4051106" y="3843645"/>
                  <a:pt x="4071343" y="3768367"/>
                  <a:pt x="4078014" y="3741683"/>
                </a:cubicBezTo>
                <a:cubicBezTo>
                  <a:pt x="4081517" y="3727669"/>
                  <a:pt x="4086149" y="3713890"/>
                  <a:pt x="4088524" y="3699641"/>
                </a:cubicBezTo>
                <a:lnTo>
                  <a:pt x="4099035" y="3636579"/>
                </a:lnTo>
                <a:cubicBezTo>
                  <a:pt x="4102680" y="3592832"/>
                  <a:pt x="4106971" y="3499728"/>
                  <a:pt x="4120055" y="3447393"/>
                </a:cubicBezTo>
                <a:cubicBezTo>
                  <a:pt x="4125429" y="3425897"/>
                  <a:pt x="4134069" y="3405352"/>
                  <a:pt x="4141076" y="3384331"/>
                </a:cubicBezTo>
                <a:cubicBezTo>
                  <a:pt x="4144579" y="3373821"/>
                  <a:pt x="4145441" y="3362018"/>
                  <a:pt x="4151586" y="3352800"/>
                </a:cubicBezTo>
                <a:lnTo>
                  <a:pt x="4172607" y="3321269"/>
                </a:lnTo>
                <a:cubicBezTo>
                  <a:pt x="4176110" y="3310759"/>
                  <a:pt x="4176972" y="3298956"/>
                  <a:pt x="4183117" y="3289738"/>
                </a:cubicBezTo>
                <a:cubicBezTo>
                  <a:pt x="4191362" y="3277370"/>
                  <a:pt x="4204975" y="3269493"/>
                  <a:pt x="4214648" y="3258207"/>
                </a:cubicBezTo>
                <a:cubicBezTo>
                  <a:pt x="4226048" y="3244907"/>
                  <a:pt x="4234779" y="3229465"/>
                  <a:pt x="4246179" y="3216165"/>
                </a:cubicBezTo>
                <a:cubicBezTo>
                  <a:pt x="4255852" y="3204879"/>
                  <a:pt x="4268194" y="3196053"/>
                  <a:pt x="4277710" y="3184634"/>
                </a:cubicBezTo>
                <a:cubicBezTo>
                  <a:pt x="4285797" y="3174930"/>
                  <a:pt x="4289799" y="3162035"/>
                  <a:pt x="4298731" y="3153103"/>
                </a:cubicBezTo>
                <a:cubicBezTo>
                  <a:pt x="4378292" y="3073543"/>
                  <a:pt x="4271845" y="3215613"/>
                  <a:pt x="4372303" y="3090041"/>
                </a:cubicBezTo>
                <a:cubicBezTo>
                  <a:pt x="4388085" y="3070313"/>
                  <a:pt x="4400331" y="3048000"/>
                  <a:pt x="4414345" y="3026979"/>
                </a:cubicBezTo>
                <a:lnTo>
                  <a:pt x="4435366" y="2995448"/>
                </a:lnTo>
                <a:cubicBezTo>
                  <a:pt x="4440322" y="2980579"/>
                  <a:pt x="4456386" y="2935073"/>
                  <a:pt x="4456386" y="2921876"/>
                </a:cubicBezTo>
                <a:cubicBezTo>
                  <a:pt x="4456386" y="2876196"/>
                  <a:pt x="4451542" y="2830568"/>
                  <a:pt x="4445876" y="2785241"/>
                </a:cubicBezTo>
                <a:cubicBezTo>
                  <a:pt x="4443434" y="2765701"/>
                  <a:pt x="4427759" y="2735593"/>
                  <a:pt x="4414345" y="2722179"/>
                </a:cubicBezTo>
                <a:cubicBezTo>
                  <a:pt x="4397218" y="2705052"/>
                  <a:pt x="4374080" y="2696347"/>
                  <a:pt x="4351283" y="2690648"/>
                </a:cubicBezTo>
                <a:cubicBezTo>
                  <a:pt x="4333952" y="2686315"/>
                  <a:pt x="4316307" y="2683334"/>
                  <a:pt x="4298731" y="2680138"/>
                </a:cubicBezTo>
                <a:cubicBezTo>
                  <a:pt x="4277764" y="2676326"/>
                  <a:pt x="4256343" y="2674796"/>
                  <a:pt x="4235669" y="2669627"/>
                </a:cubicBezTo>
                <a:cubicBezTo>
                  <a:pt x="4214173" y="2664253"/>
                  <a:pt x="4193628" y="2655614"/>
                  <a:pt x="4172607" y="2648607"/>
                </a:cubicBezTo>
                <a:cubicBezTo>
                  <a:pt x="4162097" y="2645104"/>
                  <a:pt x="4150294" y="2644241"/>
                  <a:pt x="4141076" y="2638096"/>
                </a:cubicBezTo>
                <a:lnTo>
                  <a:pt x="4078014" y="2596055"/>
                </a:lnTo>
                <a:cubicBezTo>
                  <a:pt x="4025823" y="2517769"/>
                  <a:pt x="4092901" y="2613919"/>
                  <a:pt x="4025462" y="2532993"/>
                </a:cubicBezTo>
                <a:cubicBezTo>
                  <a:pt x="3981669" y="2480441"/>
                  <a:pt x="4030717" y="2518979"/>
                  <a:pt x="3972910" y="2480441"/>
                </a:cubicBezTo>
                <a:cubicBezTo>
                  <a:pt x="3965903" y="2469931"/>
                  <a:pt x="3959977" y="2458614"/>
                  <a:pt x="3951890" y="2448910"/>
                </a:cubicBezTo>
                <a:cubicBezTo>
                  <a:pt x="3935288" y="2428987"/>
                  <a:pt x="3912449" y="2408168"/>
                  <a:pt x="3888828" y="2396358"/>
                </a:cubicBezTo>
                <a:cubicBezTo>
                  <a:pt x="3878919" y="2391403"/>
                  <a:pt x="3867807" y="2389351"/>
                  <a:pt x="3857297" y="2385848"/>
                </a:cubicBezTo>
                <a:cubicBezTo>
                  <a:pt x="3717340" y="2292542"/>
                  <a:pt x="3924760" y="2426829"/>
                  <a:pt x="3794235" y="2354317"/>
                </a:cubicBezTo>
                <a:cubicBezTo>
                  <a:pt x="3772150" y="2342048"/>
                  <a:pt x="3755945" y="2317231"/>
                  <a:pt x="3731172" y="2312276"/>
                </a:cubicBezTo>
                <a:cubicBezTo>
                  <a:pt x="3529816" y="2272004"/>
                  <a:pt x="3661774" y="2292530"/>
                  <a:pt x="3331779" y="2280745"/>
                </a:cubicBezTo>
                <a:cubicBezTo>
                  <a:pt x="3314736" y="2278310"/>
                  <a:pt x="3240941" y="2270342"/>
                  <a:pt x="3216166" y="2259724"/>
                </a:cubicBezTo>
                <a:cubicBezTo>
                  <a:pt x="3204555" y="2254748"/>
                  <a:pt x="3195145" y="2245710"/>
                  <a:pt x="3184635" y="2238703"/>
                </a:cubicBezTo>
                <a:lnTo>
                  <a:pt x="3142593" y="2112579"/>
                </a:lnTo>
                <a:cubicBezTo>
                  <a:pt x="3136866" y="2095398"/>
                  <a:pt x="3128220" y="2060241"/>
                  <a:pt x="3111062" y="2049517"/>
                </a:cubicBezTo>
                <a:cubicBezTo>
                  <a:pt x="3085959" y="2033828"/>
                  <a:pt x="3025460" y="2023988"/>
                  <a:pt x="2995448" y="2017986"/>
                </a:cubicBezTo>
                <a:lnTo>
                  <a:pt x="2827283" y="2028496"/>
                </a:lnTo>
                <a:cubicBezTo>
                  <a:pt x="2440994" y="2045291"/>
                  <a:pt x="2627804" y="2024528"/>
                  <a:pt x="2427890" y="2049517"/>
                </a:cubicBezTo>
                <a:cubicBezTo>
                  <a:pt x="2266731" y="2046014"/>
                  <a:pt x="2105309" y="2048858"/>
                  <a:pt x="1944414" y="2039007"/>
                </a:cubicBezTo>
                <a:cubicBezTo>
                  <a:pt x="1931806" y="2038235"/>
                  <a:pt x="1920970" y="2027690"/>
                  <a:pt x="1912883" y="2017986"/>
                </a:cubicBezTo>
                <a:cubicBezTo>
                  <a:pt x="1902853" y="2005950"/>
                  <a:pt x="1897681" y="1990492"/>
                  <a:pt x="1891862" y="1975945"/>
                </a:cubicBezTo>
                <a:cubicBezTo>
                  <a:pt x="1883633" y="1955372"/>
                  <a:pt x="1877848" y="1933904"/>
                  <a:pt x="1870841" y="1912883"/>
                </a:cubicBezTo>
                <a:cubicBezTo>
                  <a:pt x="1874345" y="1863835"/>
                  <a:pt x="1873268" y="1814242"/>
                  <a:pt x="1881352" y="1765738"/>
                </a:cubicBezTo>
                <a:cubicBezTo>
                  <a:pt x="1883928" y="1750283"/>
                  <a:pt x="1892584" y="1735931"/>
                  <a:pt x="1902372" y="1723696"/>
                </a:cubicBezTo>
                <a:cubicBezTo>
                  <a:pt x="1943511" y="1672272"/>
                  <a:pt x="1953811" y="1668383"/>
                  <a:pt x="1996966" y="1639614"/>
                </a:cubicBezTo>
                <a:cubicBezTo>
                  <a:pt x="2007476" y="1625600"/>
                  <a:pt x="2017097" y="1610872"/>
                  <a:pt x="2028497" y="1597572"/>
                </a:cubicBezTo>
                <a:cubicBezTo>
                  <a:pt x="2038170" y="1586286"/>
                  <a:pt x="2051783" y="1578409"/>
                  <a:pt x="2060028" y="1566041"/>
                </a:cubicBezTo>
                <a:cubicBezTo>
                  <a:pt x="2066059" y="1556995"/>
                  <a:pt x="2079647" y="1498075"/>
                  <a:pt x="2081048" y="1492469"/>
                </a:cubicBezTo>
                <a:cubicBezTo>
                  <a:pt x="2074576" y="1388911"/>
                  <a:pt x="2082889" y="1358466"/>
                  <a:pt x="2060028" y="1282262"/>
                </a:cubicBezTo>
                <a:cubicBezTo>
                  <a:pt x="2053661" y="1261039"/>
                  <a:pt x="2052302" y="1236926"/>
                  <a:pt x="2039007" y="1219200"/>
                </a:cubicBezTo>
                <a:lnTo>
                  <a:pt x="2007476" y="1177158"/>
                </a:lnTo>
                <a:cubicBezTo>
                  <a:pt x="1989964" y="1124619"/>
                  <a:pt x="2005927" y="1161431"/>
                  <a:pt x="1965435" y="1103586"/>
                </a:cubicBezTo>
                <a:cubicBezTo>
                  <a:pt x="1950947" y="1082889"/>
                  <a:pt x="1944414" y="1054538"/>
                  <a:pt x="1923393" y="1040524"/>
                </a:cubicBezTo>
                <a:cubicBezTo>
                  <a:pt x="1769112" y="937671"/>
                  <a:pt x="1931414" y="1042106"/>
                  <a:pt x="1818290" y="977462"/>
                </a:cubicBezTo>
                <a:cubicBezTo>
                  <a:pt x="1714329" y="918055"/>
                  <a:pt x="1871726" y="998922"/>
                  <a:pt x="1744717" y="935421"/>
                </a:cubicBezTo>
                <a:cubicBezTo>
                  <a:pt x="1730703" y="921407"/>
                  <a:pt x="1717723" y="906277"/>
                  <a:pt x="1702676" y="893379"/>
                </a:cubicBezTo>
                <a:cubicBezTo>
                  <a:pt x="1693085" y="885158"/>
                  <a:pt x="1680077" y="881290"/>
                  <a:pt x="1671145" y="872358"/>
                </a:cubicBezTo>
                <a:cubicBezTo>
                  <a:pt x="1601080" y="802293"/>
                  <a:pt x="1702671" y="875857"/>
                  <a:pt x="1618593" y="819807"/>
                </a:cubicBezTo>
                <a:cubicBezTo>
                  <a:pt x="1611586" y="809297"/>
                  <a:pt x="1603221" y="799574"/>
                  <a:pt x="1597572" y="788276"/>
                </a:cubicBezTo>
                <a:cubicBezTo>
                  <a:pt x="1592617" y="778367"/>
                  <a:pt x="1592559" y="766364"/>
                  <a:pt x="1587062" y="756745"/>
                </a:cubicBezTo>
                <a:cubicBezTo>
                  <a:pt x="1578371" y="741536"/>
                  <a:pt x="1566041" y="728717"/>
                  <a:pt x="1555531" y="714703"/>
                </a:cubicBezTo>
                <a:cubicBezTo>
                  <a:pt x="1552028" y="704193"/>
                  <a:pt x="1547936" y="693860"/>
                  <a:pt x="1545021" y="683172"/>
                </a:cubicBezTo>
                <a:cubicBezTo>
                  <a:pt x="1537420" y="655300"/>
                  <a:pt x="1524000" y="599090"/>
                  <a:pt x="1524000" y="599090"/>
                </a:cubicBezTo>
                <a:cubicBezTo>
                  <a:pt x="1520906" y="515558"/>
                  <a:pt x="1528756" y="319071"/>
                  <a:pt x="1492469" y="210207"/>
                </a:cubicBezTo>
                <a:cubicBezTo>
                  <a:pt x="1488966" y="199697"/>
                  <a:pt x="1488104" y="187894"/>
                  <a:pt x="1481959" y="178676"/>
                </a:cubicBezTo>
                <a:cubicBezTo>
                  <a:pt x="1454989" y="138220"/>
                  <a:pt x="1434374" y="141793"/>
                  <a:pt x="1387366" y="126124"/>
                </a:cubicBezTo>
                <a:lnTo>
                  <a:pt x="1292772" y="94593"/>
                </a:lnTo>
                <a:lnTo>
                  <a:pt x="1261241" y="84083"/>
                </a:lnTo>
                <a:cubicBezTo>
                  <a:pt x="1250731" y="80579"/>
                  <a:pt x="1240789" y="73572"/>
                  <a:pt x="1229710" y="73572"/>
                </a:cubicBezTo>
                <a:lnTo>
                  <a:pt x="1177159" y="42041"/>
                </a:lnTo>
                <a:close/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53CEE71-9F22-0F4A-B456-E1972CCA02F6}"/>
              </a:ext>
            </a:extLst>
          </p:cNvPr>
          <p:cNvSpPr txBox="1"/>
          <p:nvPr/>
        </p:nvSpPr>
        <p:spPr>
          <a:xfrm>
            <a:off x="2901955" y="3228945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50"/>
                </a:solidFill>
              </a:rPr>
              <a:t>A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F1A3505-64AE-4D43-9E9F-9CB998520BC1}"/>
              </a:ext>
            </a:extLst>
          </p:cNvPr>
          <p:cNvSpPr txBox="1"/>
          <p:nvPr/>
        </p:nvSpPr>
        <p:spPr>
          <a:xfrm>
            <a:off x="6375510" y="1604818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r>
              <a:rPr kumimoji="1" lang="zh-CN" altLang="en-US" dirty="0">
                <a:solidFill>
                  <a:srgbClr val="0432FF"/>
                </a:solidFill>
              </a:rPr>
              <a:t>忽略了</a:t>
            </a:r>
            <a:r>
              <a:rPr kumimoji="1" lang="en-US" altLang="zh-CN" dirty="0">
                <a:solidFill>
                  <a:srgbClr val="0432FF"/>
                </a:solidFill>
              </a:rPr>
              <a:t>Q2</a:t>
            </a:r>
            <a:r>
              <a:rPr kumimoji="1" lang="zh-CN" altLang="en-US" dirty="0">
                <a:solidFill>
                  <a:srgbClr val="0432FF"/>
                </a:solidFill>
              </a:rPr>
              <a:t>的</a:t>
            </a:r>
            <a:r>
              <a:rPr kumimoji="1" lang="en-US" altLang="zh-CN" dirty="0" err="1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导致了多少误差？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74E5F961-F3A9-6743-8586-48F699503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2173828"/>
            <a:ext cx="1105592" cy="58477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82B7159D-68CB-1946-8A32-136CFFBBF6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6649" y="2791915"/>
            <a:ext cx="1637752" cy="489637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BDEF9E30-821A-9748-A30D-A1E080C7FDDE}"/>
              </a:ext>
            </a:extLst>
          </p:cNvPr>
          <p:cNvSpPr txBox="1"/>
          <p:nvPr/>
        </p:nvSpPr>
        <p:spPr>
          <a:xfrm>
            <a:off x="6463205" y="3325073"/>
            <a:ext cx="2559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考虑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B2</a:t>
            </a:r>
            <a:r>
              <a:rPr kumimoji="1" lang="zh-CN" altLang="en-US" dirty="0"/>
              <a:t>的值，重新进行</a:t>
            </a:r>
            <a:r>
              <a:rPr kumimoji="1" lang="zh-CN" altLang="en-US" b="1" dirty="0">
                <a:solidFill>
                  <a:srgbClr val="00B050"/>
                </a:solidFill>
              </a:rPr>
              <a:t>迭代</a:t>
            </a:r>
            <a:r>
              <a:rPr kumimoji="1" lang="zh-CN" altLang="en-US" dirty="0"/>
              <a:t>计算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40C3EB8D-9751-5949-8997-CD2953246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5225" y="3909848"/>
            <a:ext cx="2260600" cy="316101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5F193895-1178-2547-A27C-38A388747A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0" y="4249995"/>
            <a:ext cx="2476500" cy="26876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B5806BB6-1EE8-D749-91A0-F497878224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3200" y="4566096"/>
            <a:ext cx="2488687" cy="2281296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F720F4FD-B186-9344-9094-62685F0D380B}"/>
              </a:ext>
            </a:extLst>
          </p:cNvPr>
          <p:cNvSpPr txBox="1"/>
          <p:nvPr/>
        </p:nvSpPr>
        <p:spPr>
          <a:xfrm>
            <a:off x="1981200" y="6482128"/>
            <a:ext cx="40206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为了获得更精确的值，可以</a:t>
            </a:r>
            <a:r>
              <a:rPr kumimoji="1" lang="zh-CN" altLang="en-US" b="1" dirty="0">
                <a:solidFill>
                  <a:srgbClr val="00B050"/>
                </a:solidFill>
              </a:rPr>
              <a:t>再次</a:t>
            </a:r>
            <a:r>
              <a:rPr kumimoji="1" lang="zh-CN" altLang="en-US" dirty="0"/>
              <a:t>进行</a:t>
            </a:r>
            <a:r>
              <a:rPr kumimoji="1" lang="zh-CN" altLang="en-US" b="1" dirty="0">
                <a:solidFill>
                  <a:srgbClr val="00B050"/>
                </a:solidFill>
              </a:rPr>
              <a:t>迭代</a:t>
            </a:r>
          </a:p>
        </p:txBody>
      </p:sp>
      <p:sp>
        <p:nvSpPr>
          <p:cNvPr id="29" name="左箭头 28">
            <a:extLst>
              <a:ext uri="{FF2B5EF4-FFF2-40B4-BE49-F238E27FC236}">
                <a16:creationId xmlns:a16="http://schemas.microsoft.com/office/drawing/2014/main" id="{C84662B4-7BF9-364A-8B43-11104FDA3BB3}"/>
              </a:ext>
            </a:extLst>
          </p:cNvPr>
          <p:cNvSpPr/>
          <p:nvPr/>
        </p:nvSpPr>
        <p:spPr bwMode="auto">
          <a:xfrm>
            <a:off x="5943600" y="6544761"/>
            <a:ext cx="431910" cy="169277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1E506B7-F45B-3D46-8FBD-526A0B626F8C}"/>
              </a:ext>
            </a:extLst>
          </p:cNvPr>
          <p:cNvSpPr/>
          <p:nvPr/>
        </p:nvSpPr>
        <p:spPr bwMode="auto">
          <a:xfrm>
            <a:off x="7658792" y="2895600"/>
            <a:ext cx="799408" cy="228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1B7A2BC-E5F3-5843-AC63-F9B097DA70AE}"/>
              </a:ext>
            </a:extLst>
          </p:cNvPr>
          <p:cNvSpPr/>
          <p:nvPr/>
        </p:nvSpPr>
        <p:spPr bwMode="auto">
          <a:xfrm>
            <a:off x="7690324" y="6422804"/>
            <a:ext cx="920276" cy="291233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52E5466-45A4-3A4A-B21A-AF0814CE5449}"/>
              </a:ext>
            </a:extLst>
          </p:cNvPr>
          <p:cNvSpPr/>
          <p:nvPr/>
        </p:nvSpPr>
        <p:spPr bwMode="auto">
          <a:xfrm>
            <a:off x="8429972" y="4590965"/>
            <a:ext cx="592502" cy="243806"/>
          </a:xfrm>
          <a:prstGeom prst="rect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rgbClr val="00B050"/>
              </a:solidFill>
              <a:effectLst/>
              <a:latin typeface="Calibri" pitchFamily="34" charset="0"/>
            </a:endParaRPr>
          </a:p>
        </p:txBody>
      </p:sp>
      <p:sp>
        <p:nvSpPr>
          <p:cNvPr id="33" name="灯片编号占位符 1">
            <a:extLst>
              <a:ext uri="{FF2B5EF4-FFF2-40B4-BE49-F238E27FC236}">
                <a16:creationId xmlns:a16="http://schemas.microsoft.com/office/drawing/2014/main" id="{09A335F2-FE06-614C-A361-12F2E6192D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549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8" grpId="0"/>
      <p:bldP spid="29" grpId="0" animBg="1"/>
      <p:bldP spid="30" grpId="0" animBg="1"/>
      <p:bldP spid="31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1B92881-1259-3E4D-8115-73D726EC3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37621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A4672C1-8E0F-D041-84F8-BD5F2BA29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4818"/>
            <a:ext cx="6457950" cy="4779452"/>
          </a:xfrm>
          <a:prstGeom prst="rect">
            <a:avLst/>
          </a:prstGeom>
        </p:spPr>
      </p:pic>
      <p:sp>
        <p:nvSpPr>
          <p:cNvPr id="7" name="任意形状 6">
            <a:extLst>
              <a:ext uri="{FF2B5EF4-FFF2-40B4-BE49-F238E27FC236}">
                <a16:creationId xmlns:a16="http://schemas.microsoft.com/office/drawing/2014/main" id="{AE531ED4-AE1C-4C48-91FF-9E8D836E5A82}"/>
              </a:ext>
            </a:extLst>
          </p:cNvPr>
          <p:cNvSpPr/>
          <p:nvPr/>
        </p:nvSpPr>
        <p:spPr bwMode="auto">
          <a:xfrm>
            <a:off x="31531" y="1702676"/>
            <a:ext cx="4456386" cy="4414345"/>
          </a:xfrm>
          <a:custGeom>
            <a:avLst/>
            <a:gdLst>
              <a:gd name="connsiteX0" fmla="*/ 1177159 w 4456386"/>
              <a:gd name="connsiteY0" fmla="*/ 42041 h 4414345"/>
              <a:gd name="connsiteX1" fmla="*/ 1177159 w 4456386"/>
              <a:gd name="connsiteY1" fmla="*/ 42041 h 4414345"/>
              <a:gd name="connsiteX2" fmla="*/ 935421 w 4456386"/>
              <a:gd name="connsiteY2" fmla="*/ 21021 h 4414345"/>
              <a:gd name="connsiteX3" fmla="*/ 903890 w 4456386"/>
              <a:gd name="connsiteY3" fmla="*/ 10510 h 4414345"/>
              <a:gd name="connsiteX4" fmla="*/ 830317 w 4456386"/>
              <a:gd name="connsiteY4" fmla="*/ 0 h 4414345"/>
              <a:gd name="connsiteX5" fmla="*/ 725214 w 4456386"/>
              <a:gd name="connsiteY5" fmla="*/ 10510 h 4414345"/>
              <a:gd name="connsiteX6" fmla="*/ 641131 w 4456386"/>
              <a:gd name="connsiteY6" fmla="*/ 31531 h 4414345"/>
              <a:gd name="connsiteX7" fmla="*/ 588579 w 4456386"/>
              <a:gd name="connsiteY7" fmla="*/ 42041 h 4414345"/>
              <a:gd name="connsiteX8" fmla="*/ 525517 w 4456386"/>
              <a:gd name="connsiteY8" fmla="*/ 63062 h 4414345"/>
              <a:gd name="connsiteX9" fmla="*/ 430924 w 4456386"/>
              <a:gd name="connsiteY9" fmla="*/ 94593 h 4414345"/>
              <a:gd name="connsiteX10" fmla="*/ 399393 w 4456386"/>
              <a:gd name="connsiteY10" fmla="*/ 105103 h 4414345"/>
              <a:gd name="connsiteX11" fmla="*/ 315310 w 4456386"/>
              <a:gd name="connsiteY11" fmla="*/ 126124 h 4414345"/>
              <a:gd name="connsiteX12" fmla="*/ 252248 w 4456386"/>
              <a:gd name="connsiteY12" fmla="*/ 147145 h 4414345"/>
              <a:gd name="connsiteX13" fmla="*/ 220717 w 4456386"/>
              <a:gd name="connsiteY13" fmla="*/ 157655 h 4414345"/>
              <a:gd name="connsiteX14" fmla="*/ 157655 w 4456386"/>
              <a:gd name="connsiteY14" fmla="*/ 199696 h 4414345"/>
              <a:gd name="connsiteX15" fmla="*/ 115614 w 4456386"/>
              <a:gd name="connsiteY15" fmla="*/ 294290 h 4414345"/>
              <a:gd name="connsiteX16" fmla="*/ 73572 w 4456386"/>
              <a:gd name="connsiteY16" fmla="*/ 367862 h 4414345"/>
              <a:gd name="connsiteX17" fmla="*/ 52552 w 4456386"/>
              <a:gd name="connsiteY17" fmla="*/ 430924 h 4414345"/>
              <a:gd name="connsiteX18" fmla="*/ 42041 w 4456386"/>
              <a:gd name="connsiteY18" fmla="*/ 462455 h 4414345"/>
              <a:gd name="connsiteX19" fmla="*/ 31531 w 4456386"/>
              <a:gd name="connsiteY19" fmla="*/ 588579 h 4414345"/>
              <a:gd name="connsiteX20" fmla="*/ 21021 w 4456386"/>
              <a:gd name="connsiteY20" fmla="*/ 630621 h 4414345"/>
              <a:gd name="connsiteX21" fmla="*/ 0 w 4456386"/>
              <a:gd name="connsiteY21" fmla="*/ 725214 h 4414345"/>
              <a:gd name="connsiteX22" fmla="*/ 10510 w 4456386"/>
              <a:gd name="connsiteY22" fmla="*/ 903890 h 4414345"/>
              <a:gd name="connsiteX23" fmla="*/ 21021 w 4456386"/>
              <a:gd name="connsiteY23" fmla="*/ 945931 h 4414345"/>
              <a:gd name="connsiteX24" fmla="*/ 31531 w 4456386"/>
              <a:gd name="connsiteY24" fmla="*/ 998483 h 4414345"/>
              <a:gd name="connsiteX25" fmla="*/ 52552 w 4456386"/>
              <a:gd name="connsiteY25" fmla="*/ 1513490 h 4414345"/>
              <a:gd name="connsiteX26" fmla="*/ 84083 w 4456386"/>
              <a:gd name="connsiteY26" fmla="*/ 1597572 h 4414345"/>
              <a:gd name="connsiteX27" fmla="*/ 115614 w 4456386"/>
              <a:gd name="connsiteY27" fmla="*/ 1650124 h 4414345"/>
              <a:gd name="connsiteX28" fmla="*/ 136635 w 4456386"/>
              <a:gd name="connsiteY28" fmla="*/ 1713186 h 4414345"/>
              <a:gd name="connsiteX29" fmla="*/ 147145 w 4456386"/>
              <a:gd name="connsiteY29" fmla="*/ 1744717 h 4414345"/>
              <a:gd name="connsiteX30" fmla="*/ 157655 w 4456386"/>
              <a:gd name="connsiteY30" fmla="*/ 1818290 h 4414345"/>
              <a:gd name="connsiteX31" fmla="*/ 136635 w 4456386"/>
              <a:gd name="connsiteY31" fmla="*/ 2028496 h 4414345"/>
              <a:gd name="connsiteX32" fmla="*/ 126124 w 4456386"/>
              <a:gd name="connsiteY32" fmla="*/ 2123090 h 4414345"/>
              <a:gd name="connsiteX33" fmla="*/ 105103 w 4456386"/>
              <a:gd name="connsiteY33" fmla="*/ 2238703 h 4414345"/>
              <a:gd name="connsiteX34" fmla="*/ 94593 w 4456386"/>
              <a:gd name="connsiteY34" fmla="*/ 2354317 h 4414345"/>
              <a:gd name="connsiteX35" fmla="*/ 84083 w 4456386"/>
              <a:gd name="connsiteY35" fmla="*/ 2417379 h 4414345"/>
              <a:gd name="connsiteX36" fmla="*/ 73572 w 4456386"/>
              <a:gd name="connsiteY36" fmla="*/ 2490952 h 4414345"/>
              <a:gd name="connsiteX37" fmla="*/ 73572 w 4456386"/>
              <a:gd name="connsiteY37" fmla="*/ 2953407 h 4414345"/>
              <a:gd name="connsiteX38" fmla="*/ 94593 w 4456386"/>
              <a:gd name="connsiteY38" fmla="*/ 3216165 h 4414345"/>
              <a:gd name="connsiteX39" fmla="*/ 115614 w 4456386"/>
              <a:gd name="connsiteY39" fmla="*/ 3289738 h 4414345"/>
              <a:gd name="connsiteX40" fmla="*/ 126124 w 4456386"/>
              <a:gd name="connsiteY40" fmla="*/ 3331779 h 4414345"/>
              <a:gd name="connsiteX41" fmla="*/ 136635 w 4456386"/>
              <a:gd name="connsiteY41" fmla="*/ 3363310 h 4414345"/>
              <a:gd name="connsiteX42" fmla="*/ 157655 w 4456386"/>
              <a:gd name="connsiteY42" fmla="*/ 3436883 h 4414345"/>
              <a:gd name="connsiteX43" fmla="*/ 210207 w 4456386"/>
              <a:gd name="connsiteY43" fmla="*/ 3563007 h 4414345"/>
              <a:gd name="connsiteX44" fmla="*/ 220717 w 4456386"/>
              <a:gd name="connsiteY44" fmla="*/ 3615558 h 4414345"/>
              <a:gd name="connsiteX45" fmla="*/ 262759 w 4456386"/>
              <a:gd name="connsiteY45" fmla="*/ 3741683 h 4414345"/>
              <a:gd name="connsiteX46" fmla="*/ 273269 w 4456386"/>
              <a:gd name="connsiteY46" fmla="*/ 3825765 h 4414345"/>
              <a:gd name="connsiteX47" fmla="*/ 294290 w 4456386"/>
              <a:gd name="connsiteY47" fmla="*/ 3909848 h 4414345"/>
              <a:gd name="connsiteX48" fmla="*/ 304800 w 4456386"/>
              <a:gd name="connsiteY48" fmla="*/ 3972910 h 4414345"/>
              <a:gd name="connsiteX49" fmla="*/ 315310 w 4456386"/>
              <a:gd name="connsiteY49" fmla="*/ 4004441 h 4414345"/>
              <a:gd name="connsiteX50" fmla="*/ 325821 w 4456386"/>
              <a:gd name="connsiteY50" fmla="*/ 4067503 h 4414345"/>
              <a:gd name="connsiteX51" fmla="*/ 346841 w 4456386"/>
              <a:gd name="connsiteY51" fmla="*/ 4120055 h 4414345"/>
              <a:gd name="connsiteX52" fmla="*/ 367862 w 4456386"/>
              <a:gd name="connsiteY52" fmla="*/ 4183117 h 4414345"/>
              <a:gd name="connsiteX53" fmla="*/ 399393 w 4456386"/>
              <a:gd name="connsiteY53" fmla="*/ 4204138 h 4414345"/>
              <a:gd name="connsiteX54" fmla="*/ 451945 w 4456386"/>
              <a:gd name="connsiteY54" fmla="*/ 4235669 h 4414345"/>
              <a:gd name="connsiteX55" fmla="*/ 493986 w 4456386"/>
              <a:gd name="connsiteY55" fmla="*/ 4267200 h 4414345"/>
              <a:gd name="connsiteX56" fmla="*/ 567559 w 4456386"/>
              <a:gd name="connsiteY56" fmla="*/ 4288221 h 4414345"/>
              <a:gd name="connsiteX57" fmla="*/ 756745 w 4456386"/>
              <a:gd name="connsiteY57" fmla="*/ 4340772 h 4414345"/>
              <a:gd name="connsiteX58" fmla="*/ 924910 w 4456386"/>
              <a:gd name="connsiteY58" fmla="*/ 4372303 h 4414345"/>
              <a:gd name="connsiteX59" fmla="*/ 1040524 w 4456386"/>
              <a:gd name="connsiteY59" fmla="*/ 4393324 h 4414345"/>
              <a:gd name="connsiteX60" fmla="*/ 1219200 w 4456386"/>
              <a:gd name="connsiteY60" fmla="*/ 4414345 h 4414345"/>
              <a:gd name="connsiteX61" fmla="*/ 1965435 w 4456386"/>
              <a:gd name="connsiteY61" fmla="*/ 4403834 h 4414345"/>
              <a:gd name="connsiteX62" fmla="*/ 2144110 w 4456386"/>
              <a:gd name="connsiteY62" fmla="*/ 4393324 h 4414345"/>
              <a:gd name="connsiteX63" fmla="*/ 2543503 w 4456386"/>
              <a:gd name="connsiteY63" fmla="*/ 4382814 h 4414345"/>
              <a:gd name="connsiteX64" fmla="*/ 2690648 w 4456386"/>
              <a:gd name="connsiteY64" fmla="*/ 4361793 h 4414345"/>
              <a:gd name="connsiteX65" fmla="*/ 2858814 w 4456386"/>
              <a:gd name="connsiteY65" fmla="*/ 4351283 h 4414345"/>
              <a:gd name="connsiteX66" fmla="*/ 3026979 w 4456386"/>
              <a:gd name="connsiteY66" fmla="*/ 4319752 h 4414345"/>
              <a:gd name="connsiteX67" fmla="*/ 3184635 w 4456386"/>
              <a:gd name="connsiteY67" fmla="*/ 4298731 h 4414345"/>
              <a:gd name="connsiteX68" fmla="*/ 3226676 w 4456386"/>
              <a:gd name="connsiteY68" fmla="*/ 4288221 h 4414345"/>
              <a:gd name="connsiteX69" fmla="*/ 3289738 w 4456386"/>
              <a:gd name="connsiteY69" fmla="*/ 4277710 h 4414345"/>
              <a:gd name="connsiteX70" fmla="*/ 3436883 w 4456386"/>
              <a:gd name="connsiteY70" fmla="*/ 4225158 h 4414345"/>
              <a:gd name="connsiteX71" fmla="*/ 3573517 w 4456386"/>
              <a:gd name="connsiteY71" fmla="*/ 4204138 h 4414345"/>
              <a:gd name="connsiteX72" fmla="*/ 3731172 w 4456386"/>
              <a:gd name="connsiteY72" fmla="*/ 4162096 h 4414345"/>
              <a:gd name="connsiteX73" fmla="*/ 3773214 w 4456386"/>
              <a:gd name="connsiteY73" fmla="*/ 4151586 h 4414345"/>
              <a:gd name="connsiteX74" fmla="*/ 3815255 w 4456386"/>
              <a:gd name="connsiteY74" fmla="*/ 4141076 h 4414345"/>
              <a:gd name="connsiteX75" fmla="*/ 3857297 w 4456386"/>
              <a:gd name="connsiteY75" fmla="*/ 4120055 h 4414345"/>
              <a:gd name="connsiteX76" fmla="*/ 3899338 w 4456386"/>
              <a:gd name="connsiteY76" fmla="*/ 4109545 h 4414345"/>
              <a:gd name="connsiteX77" fmla="*/ 3930869 w 4456386"/>
              <a:gd name="connsiteY77" fmla="*/ 4099034 h 4414345"/>
              <a:gd name="connsiteX78" fmla="*/ 3962400 w 4456386"/>
              <a:gd name="connsiteY78" fmla="*/ 4067503 h 4414345"/>
              <a:gd name="connsiteX79" fmla="*/ 4004441 w 4456386"/>
              <a:gd name="connsiteY79" fmla="*/ 4046483 h 4414345"/>
              <a:gd name="connsiteX80" fmla="*/ 4014952 w 4456386"/>
              <a:gd name="connsiteY80" fmla="*/ 4014952 h 4414345"/>
              <a:gd name="connsiteX81" fmla="*/ 4035972 w 4456386"/>
              <a:gd name="connsiteY81" fmla="*/ 3983421 h 4414345"/>
              <a:gd name="connsiteX82" fmla="*/ 4046483 w 4456386"/>
              <a:gd name="connsiteY82" fmla="*/ 3878317 h 4414345"/>
              <a:gd name="connsiteX83" fmla="*/ 4078014 w 4456386"/>
              <a:gd name="connsiteY83" fmla="*/ 3741683 h 4414345"/>
              <a:gd name="connsiteX84" fmla="*/ 4088524 w 4456386"/>
              <a:gd name="connsiteY84" fmla="*/ 3699641 h 4414345"/>
              <a:gd name="connsiteX85" fmla="*/ 4099035 w 4456386"/>
              <a:gd name="connsiteY85" fmla="*/ 3636579 h 4414345"/>
              <a:gd name="connsiteX86" fmla="*/ 4120055 w 4456386"/>
              <a:gd name="connsiteY86" fmla="*/ 3447393 h 4414345"/>
              <a:gd name="connsiteX87" fmla="*/ 4141076 w 4456386"/>
              <a:gd name="connsiteY87" fmla="*/ 3384331 h 4414345"/>
              <a:gd name="connsiteX88" fmla="*/ 4151586 w 4456386"/>
              <a:gd name="connsiteY88" fmla="*/ 3352800 h 4414345"/>
              <a:gd name="connsiteX89" fmla="*/ 4172607 w 4456386"/>
              <a:gd name="connsiteY89" fmla="*/ 3321269 h 4414345"/>
              <a:gd name="connsiteX90" fmla="*/ 4183117 w 4456386"/>
              <a:gd name="connsiteY90" fmla="*/ 3289738 h 4414345"/>
              <a:gd name="connsiteX91" fmla="*/ 4214648 w 4456386"/>
              <a:gd name="connsiteY91" fmla="*/ 3258207 h 4414345"/>
              <a:gd name="connsiteX92" fmla="*/ 4246179 w 4456386"/>
              <a:gd name="connsiteY92" fmla="*/ 3216165 h 4414345"/>
              <a:gd name="connsiteX93" fmla="*/ 4277710 w 4456386"/>
              <a:gd name="connsiteY93" fmla="*/ 3184634 h 4414345"/>
              <a:gd name="connsiteX94" fmla="*/ 4298731 w 4456386"/>
              <a:gd name="connsiteY94" fmla="*/ 3153103 h 4414345"/>
              <a:gd name="connsiteX95" fmla="*/ 4372303 w 4456386"/>
              <a:gd name="connsiteY95" fmla="*/ 3090041 h 4414345"/>
              <a:gd name="connsiteX96" fmla="*/ 4414345 w 4456386"/>
              <a:gd name="connsiteY96" fmla="*/ 3026979 h 4414345"/>
              <a:gd name="connsiteX97" fmla="*/ 4435366 w 4456386"/>
              <a:gd name="connsiteY97" fmla="*/ 2995448 h 4414345"/>
              <a:gd name="connsiteX98" fmla="*/ 4456386 w 4456386"/>
              <a:gd name="connsiteY98" fmla="*/ 2921876 h 4414345"/>
              <a:gd name="connsiteX99" fmla="*/ 4445876 w 4456386"/>
              <a:gd name="connsiteY99" fmla="*/ 2785241 h 4414345"/>
              <a:gd name="connsiteX100" fmla="*/ 4414345 w 4456386"/>
              <a:gd name="connsiteY100" fmla="*/ 2722179 h 4414345"/>
              <a:gd name="connsiteX101" fmla="*/ 4351283 w 4456386"/>
              <a:gd name="connsiteY101" fmla="*/ 2690648 h 4414345"/>
              <a:gd name="connsiteX102" fmla="*/ 4298731 w 4456386"/>
              <a:gd name="connsiteY102" fmla="*/ 2680138 h 4414345"/>
              <a:gd name="connsiteX103" fmla="*/ 4235669 w 4456386"/>
              <a:gd name="connsiteY103" fmla="*/ 2669627 h 4414345"/>
              <a:gd name="connsiteX104" fmla="*/ 4172607 w 4456386"/>
              <a:gd name="connsiteY104" fmla="*/ 2648607 h 4414345"/>
              <a:gd name="connsiteX105" fmla="*/ 4141076 w 4456386"/>
              <a:gd name="connsiteY105" fmla="*/ 2638096 h 4414345"/>
              <a:gd name="connsiteX106" fmla="*/ 4078014 w 4456386"/>
              <a:gd name="connsiteY106" fmla="*/ 2596055 h 4414345"/>
              <a:gd name="connsiteX107" fmla="*/ 4025462 w 4456386"/>
              <a:gd name="connsiteY107" fmla="*/ 2532993 h 4414345"/>
              <a:gd name="connsiteX108" fmla="*/ 3972910 w 4456386"/>
              <a:gd name="connsiteY108" fmla="*/ 2480441 h 4414345"/>
              <a:gd name="connsiteX109" fmla="*/ 3951890 w 4456386"/>
              <a:gd name="connsiteY109" fmla="*/ 2448910 h 4414345"/>
              <a:gd name="connsiteX110" fmla="*/ 3888828 w 4456386"/>
              <a:gd name="connsiteY110" fmla="*/ 2396358 h 4414345"/>
              <a:gd name="connsiteX111" fmla="*/ 3857297 w 4456386"/>
              <a:gd name="connsiteY111" fmla="*/ 2385848 h 4414345"/>
              <a:gd name="connsiteX112" fmla="*/ 3794235 w 4456386"/>
              <a:gd name="connsiteY112" fmla="*/ 2354317 h 4414345"/>
              <a:gd name="connsiteX113" fmla="*/ 3731172 w 4456386"/>
              <a:gd name="connsiteY113" fmla="*/ 2312276 h 4414345"/>
              <a:gd name="connsiteX114" fmla="*/ 3331779 w 4456386"/>
              <a:gd name="connsiteY114" fmla="*/ 2280745 h 4414345"/>
              <a:gd name="connsiteX115" fmla="*/ 3216166 w 4456386"/>
              <a:gd name="connsiteY115" fmla="*/ 2259724 h 4414345"/>
              <a:gd name="connsiteX116" fmla="*/ 3184635 w 4456386"/>
              <a:gd name="connsiteY116" fmla="*/ 2238703 h 4414345"/>
              <a:gd name="connsiteX117" fmla="*/ 3142593 w 4456386"/>
              <a:gd name="connsiteY117" fmla="*/ 2112579 h 4414345"/>
              <a:gd name="connsiteX118" fmla="*/ 3111062 w 4456386"/>
              <a:gd name="connsiteY118" fmla="*/ 2049517 h 4414345"/>
              <a:gd name="connsiteX119" fmla="*/ 2995448 w 4456386"/>
              <a:gd name="connsiteY119" fmla="*/ 2017986 h 4414345"/>
              <a:gd name="connsiteX120" fmla="*/ 2827283 w 4456386"/>
              <a:gd name="connsiteY120" fmla="*/ 2028496 h 4414345"/>
              <a:gd name="connsiteX121" fmla="*/ 2427890 w 4456386"/>
              <a:gd name="connsiteY121" fmla="*/ 2049517 h 4414345"/>
              <a:gd name="connsiteX122" fmla="*/ 1944414 w 4456386"/>
              <a:gd name="connsiteY122" fmla="*/ 2039007 h 4414345"/>
              <a:gd name="connsiteX123" fmla="*/ 1912883 w 4456386"/>
              <a:gd name="connsiteY123" fmla="*/ 2017986 h 4414345"/>
              <a:gd name="connsiteX124" fmla="*/ 1891862 w 4456386"/>
              <a:gd name="connsiteY124" fmla="*/ 1975945 h 4414345"/>
              <a:gd name="connsiteX125" fmla="*/ 1870841 w 4456386"/>
              <a:gd name="connsiteY125" fmla="*/ 1912883 h 4414345"/>
              <a:gd name="connsiteX126" fmla="*/ 1881352 w 4456386"/>
              <a:gd name="connsiteY126" fmla="*/ 1765738 h 4414345"/>
              <a:gd name="connsiteX127" fmla="*/ 1902372 w 4456386"/>
              <a:gd name="connsiteY127" fmla="*/ 1723696 h 4414345"/>
              <a:gd name="connsiteX128" fmla="*/ 1996966 w 4456386"/>
              <a:gd name="connsiteY128" fmla="*/ 1639614 h 4414345"/>
              <a:gd name="connsiteX129" fmla="*/ 2028497 w 4456386"/>
              <a:gd name="connsiteY129" fmla="*/ 1597572 h 4414345"/>
              <a:gd name="connsiteX130" fmla="*/ 2060028 w 4456386"/>
              <a:gd name="connsiteY130" fmla="*/ 1566041 h 4414345"/>
              <a:gd name="connsiteX131" fmla="*/ 2081048 w 4456386"/>
              <a:gd name="connsiteY131" fmla="*/ 1492469 h 4414345"/>
              <a:gd name="connsiteX132" fmla="*/ 2060028 w 4456386"/>
              <a:gd name="connsiteY132" fmla="*/ 1282262 h 4414345"/>
              <a:gd name="connsiteX133" fmla="*/ 2039007 w 4456386"/>
              <a:gd name="connsiteY133" fmla="*/ 1219200 h 4414345"/>
              <a:gd name="connsiteX134" fmla="*/ 2007476 w 4456386"/>
              <a:gd name="connsiteY134" fmla="*/ 1177158 h 4414345"/>
              <a:gd name="connsiteX135" fmla="*/ 1965435 w 4456386"/>
              <a:gd name="connsiteY135" fmla="*/ 1103586 h 4414345"/>
              <a:gd name="connsiteX136" fmla="*/ 1923393 w 4456386"/>
              <a:gd name="connsiteY136" fmla="*/ 1040524 h 4414345"/>
              <a:gd name="connsiteX137" fmla="*/ 1818290 w 4456386"/>
              <a:gd name="connsiteY137" fmla="*/ 977462 h 4414345"/>
              <a:gd name="connsiteX138" fmla="*/ 1744717 w 4456386"/>
              <a:gd name="connsiteY138" fmla="*/ 935421 h 4414345"/>
              <a:gd name="connsiteX139" fmla="*/ 1702676 w 4456386"/>
              <a:gd name="connsiteY139" fmla="*/ 893379 h 4414345"/>
              <a:gd name="connsiteX140" fmla="*/ 1671145 w 4456386"/>
              <a:gd name="connsiteY140" fmla="*/ 872358 h 4414345"/>
              <a:gd name="connsiteX141" fmla="*/ 1618593 w 4456386"/>
              <a:gd name="connsiteY141" fmla="*/ 819807 h 4414345"/>
              <a:gd name="connsiteX142" fmla="*/ 1597572 w 4456386"/>
              <a:gd name="connsiteY142" fmla="*/ 788276 h 4414345"/>
              <a:gd name="connsiteX143" fmla="*/ 1587062 w 4456386"/>
              <a:gd name="connsiteY143" fmla="*/ 756745 h 4414345"/>
              <a:gd name="connsiteX144" fmla="*/ 1555531 w 4456386"/>
              <a:gd name="connsiteY144" fmla="*/ 714703 h 4414345"/>
              <a:gd name="connsiteX145" fmla="*/ 1545021 w 4456386"/>
              <a:gd name="connsiteY145" fmla="*/ 683172 h 4414345"/>
              <a:gd name="connsiteX146" fmla="*/ 1524000 w 4456386"/>
              <a:gd name="connsiteY146" fmla="*/ 599090 h 4414345"/>
              <a:gd name="connsiteX147" fmla="*/ 1492469 w 4456386"/>
              <a:gd name="connsiteY147" fmla="*/ 210207 h 4414345"/>
              <a:gd name="connsiteX148" fmla="*/ 1481959 w 4456386"/>
              <a:gd name="connsiteY148" fmla="*/ 178676 h 4414345"/>
              <a:gd name="connsiteX149" fmla="*/ 1387366 w 4456386"/>
              <a:gd name="connsiteY149" fmla="*/ 126124 h 4414345"/>
              <a:gd name="connsiteX150" fmla="*/ 1292772 w 4456386"/>
              <a:gd name="connsiteY150" fmla="*/ 94593 h 4414345"/>
              <a:gd name="connsiteX151" fmla="*/ 1261241 w 4456386"/>
              <a:gd name="connsiteY151" fmla="*/ 84083 h 4414345"/>
              <a:gd name="connsiteX152" fmla="*/ 1229710 w 4456386"/>
              <a:gd name="connsiteY152" fmla="*/ 73572 h 4414345"/>
              <a:gd name="connsiteX153" fmla="*/ 1177159 w 4456386"/>
              <a:gd name="connsiteY153" fmla="*/ 42041 h 4414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4456386" h="4414345">
                <a:moveTo>
                  <a:pt x="1177159" y="42041"/>
                </a:moveTo>
                <a:lnTo>
                  <a:pt x="1177159" y="42041"/>
                </a:lnTo>
                <a:cubicBezTo>
                  <a:pt x="1142153" y="39348"/>
                  <a:pt x="980584" y="27969"/>
                  <a:pt x="935421" y="21021"/>
                </a:cubicBezTo>
                <a:cubicBezTo>
                  <a:pt x="924471" y="19336"/>
                  <a:pt x="914754" y="12683"/>
                  <a:pt x="903890" y="10510"/>
                </a:cubicBezTo>
                <a:cubicBezTo>
                  <a:pt x="879598" y="5652"/>
                  <a:pt x="854841" y="3503"/>
                  <a:pt x="830317" y="0"/>
                </a:cubicBezTo>
                <a:cubicBezTo>
                  <a:pt x="795283" y="3503"/>
                  <a:pt x="759944" y="4722"/>
                  <a:pt x="725214" y="10510"/>
                </a:cubicBezTo>
                <a:cubicBezTo>
                  <a:pt x="696717" y="15260"/>
                  <a:pt x="669460" y="25865"/>
                  <a:pt x="641131" y="31531"/>
                </a:cubicBezTo>
                <a:cubicBezTo>
                  <a:pt x="623614" y="35034"/>
                  <a:pt x="605814" y="37341"/>
                  <a:pt x="588579" y="42041"/>
                </a:cubicBezTo>
                <a:cubicBezTo>
                  <a:pt x="567202" y="47871"/>
                  <a:pt x="546538" y="56055"/>
                  <a:pt x="525517" y="63062"/>
                </a:cubicBezTo>
                <a:lnTo>
                  <a:pt x="430924" y="94593"/>
                </a:lnTo>
                <a:cubicBezTo>
                  <a:pt x="420414" y="98096"/>
                  <a:pt x="410141" y="102416"/>
                  <a:pt x="399393" y="105103"/>
                </a:cubicBezTo>
                <a:cubicBezTo>
                  <a:pt x="371365" y="112110"/>
                  <a:pt x="342718" y="116988"/>
                  <a:pt x="315310" y="126124"/>
                </a:cubicBezTo>
                <a:lnTo>
                  <a:pt x="252248" y="147145"/>
                </a:lnTo>
                <a:lnTo>
                  <a:pt x="220717" y="157655"/>
                </a:lnTo>
                <a:cubicBezTo>
                  <a:pt x="199696" y="171669"/>
                  <a:pt x="171668" y="178675"/>
                  <a:pt x="157655" y="199696"/>
                </a:cubicBezTo>
                <a:cubicBezTo>
                  <a:pt x="95816" y="292457"/>
                  <a:pt x="190672" y="144177"/>
                  <a:pt x="115614" y="294290"/>
                </a:cubicBezTo>
                <a:cubicBezTo>
                  <a:pt x="88944" y="347629"/>
                  <a:pt x="103284" y="323295"/>
                  <a:pt x="73572" y="367862"/>
                </a:cubicBezTo>
                <a:lnTo>
                  <a:pt x="52552" y="430924"/>
                </a:lnTo>
                <a:lnTo>
                  <a:pt x="42041" y="462455"/>
                </a:lnTo>
                <a:cubicBezTo>
                  <a:pt x="38538" y="504496"/>
                  <a:pt x="36763" y="546718"/>
                  <a:pt x="31531" y="588579"/>
                </a:cubicBezTo>
                <a:cubicBezTo>
                  <a:pt x="29739" y="602913"/>
                  <a:pt x="24155" y="616520"/>
                  <a:pt x="21021" y="630621"/>
                </a:cubicBezTo>
                <a:cubicBezTo>
                  <a:pt x="-5666" y="750711"/>
                  <a:pt x="25632" y="622682"/>
                  <a:pt x="0" y="725214"/>
                </a:cubicBezTo>
                <a:cubicBezTo>
                  <a:pt x="3503" y="784773"/>
                  <a:pt x="4853" y="844497"/>
                  <a:pt x="10510" y="903890"/>
                </a:cubicBezTo>
                <a:cubicBezTo>
                  <a:pt x="11880" y="918270"/>
                  <a:pt x="17887" y="931830"/>
                  <a:pt x="21021" y="945931"/>
                </a:cubicBezTo>
                <a:cubicBezTo>
                  <a:pt x="24896" y="963370"/>
                  <a:pt x="28028" y="980966"/>
                  <a:pt x="31531" y="998483"/>
                </a:cubicBezTo>
                <a:cubicBezTo>
                  <a:pt x="32582" y="1041559"/>
                  <a:pt x="26213" y="1368628"/>
                  <a:pt x="52552" y="1513490"/>
                </a:cubicBezTo>
                <a:cubicBezTo>
                  <a:pt x="55152" y="1527788"/>
                  <a:pt x="82578" y="1594561"/>
                  <a:pt x="84083" y="1597572"/>
                </a:cubicBezTo>
                <a:cubicBezTo>
                  <a:pt x="93219" y="1615844"/>
                  <a:pt x="107161" y="1631527"/>
                  <a:pt x="115614" y="1650124"/>
                </a:cubicBezTo>
                <a:cubicBezTo>
                  <a:pt x="124783" y="1670296"/>
                  <a:pt x="129628" y="1692165"/>
                  <a:pt x="136635" y="1713186"/>
                </a:cubicBezTo>
                <a:lnTo>
                  <a:pt x="147145" y="1744717"/>
                </a:lnTo>
                <a:cubicBezTo>
                  <a:pt x="150648" y="1769241"/>
                  <a:pt x="157655" y="1793517"/>
                  <a:pt x="157655" y="1818290"/>
                </a:cubicBezTo>
                <a:cubicBezTo>
                  <a:pt x="157655" y="2034750"/>
                  <a:pt x="153506" y="1910400"/>
                  <a:pt x="136635" y="2028496"/>
                </a:cubicBezTo>
                <a:cubicBezTo>
                  <a:pt x="132148" y="2059903"/>
                  <a:pt x="130317" y="2091643"/>
                  <a:pt x="126124" y="2123090"/>
                </a:cubicBezTo>
                <a:cubicBezTo>
                  <a:pt x="120743" y="2163448"/>
                  <a:pt x="113033" y="2199058"/>
                  <a:pt x="105103" y="2238703"/>
                </a:cubicBezTo>
                <a:cubicBezTo>
                  <a:pt x="101600" y="2277241"/>
                  <a:pt x="99114" y="2315885"/>
                  <a:pt x="94593" y="2354317"/>
                </a:cubicBezTo>
                <a:cubicBezTo>
                  <a:pt x="92103" y="2375482"/>
                  <a:pt x="87323" y="2396316"/>
                  <a:pt x="84083" y="2417379"/>
                </a:cubicBezTo>
                <a:cubicBezTo>
                  <a:pt x="80316" y="2441864"/>
                  <a:pt x="77076" y="2466428"/>
                  <a:pt x="73572" y="2490952"/>
                </a:cubicBezTo>
                <a:cubicBezTo>
                  <a:pt x="58070" y="2738991"/>
                  <a:pt x="59081" y="2634612"/>
                  <a:pt x="73572" y="2953407"/>
                </a:cubicBezTo>
                <a:cubicBezTo>
                  <a:pt x="76454" y="3016815"/>
                  <a:pt x="83308" y="3142810"/>
                  <a:pt x="94593" y="3216165"/>
                </a:cubicBezTo>
                <a:cubicBezTo>
                  <a:pt x="100071" y="3251771"/>
                  <a:pt x="106455" y="3257682"/>
                  <a:pt x="115614" y="3289738"/>
                </a:cubicBezTo>
                <a:cubicBezTo>
                  <a:pt x="119582" y="3303627"/>
                  <a:pt x="122156" y="3317890"/>
                  <a:pt x="126124" y="3331779"/>
                </a:cubicBezTo>
                <a:cubicBezTo>
                  <a:pt x="129168" y="3342432"/>
                  <a:pt x="133591" y="3352657"/>
                  <a:pt x="136635" y="3363310"/>
                </a:cubicBezTo>
                <a:cubicBezTo>
                  <a:pt x="146601" y="3398192"/>
                  <a:pt x="145055" y="3405382"/>
                  <a:pt x="157655" y="3436883"/>
                </a:cubicBezTo>
                <a:cubicBezTo>
                  <a:pt x="174570" y="3479170"/>
                  <a:pt x="210207" y="3563007"/>
                  <a:pt x="210207" y="3563007"/>
                </a:cubicBezTo>
                <a:cubicBezTo>
                  <a:pt x="213710" y="3580524"/>
                  <a:pt x="215464" y="3598484"/>
                  <a:pt x="220717" y="3615558"/>
                </a:cubicBezTo>
                <a:cubicBezTo>
                  <a:pt x="285797" y="3827070"/>
                  <a:pt x="231245" y="3615634"/>
                  <a:pt x="262759" y="3741683"/>
                </a:cubicBezTo>
                <a:cubicBezTo>
                  <a:pt x="266262" y="3769710"/>
                  <a:pt x="268064" y="3798003"/>
                  <a:pt x="273269" y="3825765"/>
                </a:cubicBezTo>
                <a:cubicBezTo>
                  <a:pt x="278593" y="3854160"/>
                  <a:pt x="289541" y="3881351"/>
                  <a:pt x="294290" y="3909848"/>
                </a:cubicBezTo>
                <a:cubicBezTo>
                  <a:pt x="297793" y="3930869"/>
                  <a:pt x="300177" y="3952107"/>
                  <a:pt x="304800" y="3972910"/>
                </a:cubicBezTo>
                <a:cubicBezTo>
                  <a:pt x="307203" y="3983725"/>
                  <a:pt x="312907" y="3993626"/>
                  <a:pt x="315310" y="4004441"/>
                </a:cubicBezTo>
                <a:cubicBezTo>
                  <a:pt x="319933" y="4025244"/>
                  <a:pt x="320214" y="4046943"/>
                  <a:pt x="325821" y="4067503"/>
                </a:cubicBezTo>
                <a:cubicBezTo>
                  <a:pt x="330785" y="4085705"/>
                  <a:pt x="340394" y="4102324"/>
                  <a:pt x="346841" y="4120055"/>
                </a:cubicBezTo>
                <a:cubicBezTo>
                  <a:pt x="354413" y="4140879"/>
                  <a:pt x="349426" y="4170826"/>
                  <a:pt x="367862" y="4183117"/>
                </a:cubicBezTo>
                <a:cubicBezTo>
                  <a:pt x="378372" y="4190124"/>
                  <a:pt x="388681" y="4197443"/>
                  <a:pt x="399393" y="4204138"/>
                </a:cubicBezTo>
                <a:cubicBezTo>
                  <a:pt x="416716" y="4214965"/>
                  <a:pt x="434947" y="4224337"/>
                  <a:pt x="451945" y="4235669"/>
                </a:cubicBezTo>
                <a:cubicBezTo>
                  <a:pt x="466520" y="4245386"/>
                  <a:pt x="478039" y="4259951"/>
                  <a:pt x="493986" y="4267200"/>
                </a:cubicBezTo>
                <a:cubicBezTo>
                  <a:pt x="517206" y="4277754"/>
                  <a:pt x="543214" y="4280613"/>
                  <a:pt x="567559" y="4288221"/>
                </a:cubicBezTo>
                <a:cubicBezTo>
                  <a:pt x="748726" y="4344836"/>
                  <a:pt x="575352" y="4298092"/>
                  <a:pt x="756745" y="4340772"/>
                </a:cubicBezTo>
                <a:cubicBezTo>
                  <a:pt x="908261" y="4376422"/>
                  <a:pt x="773024" y="4350605"/>
                  <a:pt x="924910" y="4372303"/>
                </a:cubicBezTo>
                <a:cubicBezTo>
                  <a:pt x="1047564" y="4389825"/>
                  <a:pt x="931892" y="4375219"/>
                  <a:pt x="1040524" y="4393324"/>
                </a:cubicBezTo>
                <a:cubicBezTo>
                  <a:pt x="1110221" y="4404940"/>
                  <a:pt x="1144493" y="4406874"/>
                  <a:pt x="1219200" y="4414345"/>
                </a:cubicBezTo>
                <a:lnTo>
                  <a:pt x="1965435" y="4403834"/>
                </a:lnTo>
                <a:cubicBezTo>
                  <a:pt x="2025081" y="4402478"/>
                  <a:pt x="2084488" y="4395492"/>
                  <a:pt x="2144110" y="4393324"/>
                </a:cubicBezTo>
                <a:cubicBezTo>
                  <a:pt x="2277199" y="4388485"/>
                  <a:pt x="2410372" y="4386317"/>
                  <a:pt x="2543503" y="4382814"/>
                </a:cubicBezTo>
                <a:cubicBezTo>
                  <a:pt x="2594735" y="4374275"/>
                  <a:pt x="2638027" y="4366178"/>
                  <a:pt x="2690648" y="4361793"/>
                </a:cubicBezTo>
                <a:cubicBezTo>
                  <a:pt x="2746619" y="4357129"/>
                  <a:pt x="2802759" y="4354786"/>
                  <a:pt x="2858814" y="4351283"/>
                </a:cubicBezTo>
                <a:cubicBezTo>
                  <a:pt x="2984814" y="4326083"/>
                  <a:pt x="2928675" y="4336135"/>
                  <a:pt x="3026979" y="4319752"/>
                </a:cubicBezTo>
                <a:cubicBezTo>
                  <a:pt x="3105735" y="4293498"/>
                  <a:pt x="3020040" y="4319305"/>
                  <a:pt x="3184635" y="4298731"/>
                </a:cubicBezTo>
                <a:cubicBezTo>
                  <a:pt x="3198968" y="4296939"/>
                  <a:pt x="3212512" y="4291054"/>
                  <a:pt x="3226676" y="4288221"/>
                </a:cubicBezTo>
                <a:cubicBezTo>
                  <a:pt x="3247573" y="4284042"/>
                  <a:pt x="3268717" y="4281214"/>
                  <a:pt x="3289738" y="4277710"/>
                </a:cubicBezTo>
                <a:cubicBezTo>
                  <a:pt x="3330572" y="4261377"/>
                  <a:pt x="3399399" y="4232655"/>
                  <a:pt x="3436883" y="4225158"/>
                </a:cubicBezTo>
                <a:cubicBezTo>
                  <a:pt x="3517132" y="4209109"/>
                  <a:pt x="3471709" y="4216864"/>
                  <a:pt x="3573517" y="4204138"/>
                </a:cubicBezTo>
                <a:cubicBezTo>
                  <a:pt x="3646158" y="4179923"/>
                  <a:pt x="3594305" y="4196312"/>
                  <a:pt x="3731172" y="4162096"/>
                </a:cubicBezTo>
                <a:lnTo>
                  <a:pt x="3773214" y="4151586"/>
                </a:lnTo>
                <a:lnTo>
                  <a:pt x="3815255" y="4141076"/>
                </a:lnTo>
                <a:cubicBezTo>
                  <a:pt x="3829269" y="4134069"/>
                  <a:pt x="3842626" y="4125556"/>
                  <a:pt x="3857297" y="4120055"/>
                </a:cubicBezTo>
                <a:cubicBezTo>
                  <a:pt x="3870822" y="4114983"/>
                  <a:pt x="3885449" y="4113513"/>
                  <a:pt x="3899338" y="4109545"/>
                </a:cubicBezTo>
                <a:cubicBezTo>
                  <a:pt x="3909991" y="4106501"/>
                  <a:pt x="3920359" y="4102538"/>
                  <a:pt x="3930869" y="4099034"/>
                </a:cubicBezTo>
                <a:cubicBezTo>
                  <a:pt x="3941379" y="4088524"/>
                  <a:pt x="3950305" y="4076142"/>
                  <a:pt x="3962400" y="4067503"/>
                </a:cubicBezTo>
                <a:cubicBezTo>
                  <a:pt x="3975149" y="4058396"/>
                  <a:pt x="3993362" y="4057562"/>
                  <a:pt x="4004441" y="4046483"/>
                </a:cubicBezTo>
                <a:cubicBezTo>
                  <a:pt x="4012275" y="4038649"/>
                  <a:pt x="4009997" y="4024861"/>
                  <a:pt x="4014952" y="4014952"/>
                </a:cubicBezTo>
                <a:cubicBezTo>
                  <a:pt x="4020601" y="4003654"/>
                  <a:pt x="4028965" y="3993931"/>
                  <a:pt x="4035972" y="3983421"/>
                </a:cubicBezTo>
                <a:cubicBezTo>
                  <a:pt x="4039476" y="3948386"/>
                  <a:pt x="4041830" y="3913218"/>
                  <a:pt x="4046483" y="3878317"/>
                </a:cubicBezTo>
                <a:cubicBezTo>
                  <a:pt x="4051106" y="3843645"/>
                  <a:pt x="4071343" y="3768367"/>
                  <a:pt x="4078014" y="3741683"/>
                </a:cubicBezTo>
                <a:cubicBezTo>
                  <a:pt x="4081517" y="3727669"/>
                  <a:pt x="4086149" y="3713890"/>
                  <a:pt x="4088524" y="3699641"/>
                </a:cubicBezTo>
                <a:lnTo>
                  <a:pt x="4099035" y="3636579"/>
                </a:lnTo>
                <a:cubicBezTo>
                  <a:pt x="4102680" y="3592832"/>
                  <a:pt x="4106971" y="3499728"/>
                  <a:pt x="4120055" y="3447393"/>
                </a:cubicBezTo>
                <a:cubicBezTo>
                  <a:pt x="4125429" y="3425897"/>
                  <a:pt x="4134069" y="3405352"/>
                  <a:pt x="4141076" y="3384331"/>
                </a:cubicBezTo>
                <a:cubicBezTo>
                  <a:pt x="4144579" y="3373821"/>
                  <a:pt x="4145441" y="3362018"/>
                  <a:pt x="4151586" y="3352800"/>
                </a:cubicBezTo>
                <a:lnTo>
                  <a:pt x="4172607" y="3321269"/>
                </a:lnTo>
                <a:cubicBezTo>
                  <a:pt x="4176110" y="3310759"/>
                  <a:pt x="4176972" y="3298956"/>
                  <a:pt x="4183117" y="3289738"/>
                </a:cubicBezTo>
                <a:cubicBezTo>
                  <a:pt x="4191362" y="3277370"/>
                  <a:pt x="4204975" y="3269493"/>
                  <a:pt x="4214648" y="3258207"/>
                </a:cubicBezTo>
                <a:cubicBezTo>
                  <a:pt x="4226048" y="3244907"/>
                  <a:pt x="4234779" y="3229465"/>
                  <a:pt x="4246179" y="3216165"/>
                </a:cubicBezTo>
                <a:cubicBezTo>
                  <a:pt x="4255852" y="3204879"/>
                  <a:pt x="4268194" y="3196053"/>
                  <a:pt x="4277710" y="3184634"/>
                </a:cubicBezTo>
                <a:cubicBezTo>
                  <a:pt x="4285797" y="3174930"/>
                  <a:pt x="4289799" y="3162035"/>
                  <a:pt x="4298731" y="3153103"/>
                </a:cubicBezTo>
                <a:cubicBezTo>
                  <a:pt x="4378292" y="3073543"/>
                  <a:pt x="4271845" y="3215613"/>
                  <a:pt x="4372303" y="3090041"/>
                </a:cubicBezTo>
                <a:cubicBezTo>
                  <a:pt x="4388085" y="3070313"/>
                  <a:pt x="4400331" y="3048000"/>
                  <a:pt x="4414345" y="3026979"/>
                </a:cubicBezTo>
                <a:lnTo>
                  <a:pt x="4435366" y="2995448"/>
                </a:lnTo>
                <a:cubicBezTo>
                  <a:pt x="4440322" y="2980579"/>
                  <a:pt x="4456386" y="2935073"/>
                  <a:pt x="4456386" y="2921876"/>
                </a:cubicBezTo>
                <a:cubicBezTo>
                  <a:pt x="4456386" y="2876196"/>
                  <a:pt x="4451542" y="2830568"/>
                  <a:pt x="4445876" y="2785241"/>
                </a:cubicBezTo>
                <a:cubicBezTo>
                  <a:pt x="4443434" y="2765701"/>
                  <a:pt x="4427759" y="2735593"/>
                  <a:pt x="4414345" y="2722179"/>
                </a:cubicBezTo>
                <a:cubicBezTo>
                  <a:pt x="4397218" y="2705052"/>
                  <a:pt x="4374080" y="2696347"/>
                  <a:pt x="4351283" y="2690648"/>
                </a:cubicBezTo>
                <a:cubicBezTo>
                  <a:pt x="4333952" y="2686315"/>
                  <a:pt x="4316307" y="2683334"/>
                  <a:pt x="4298731" y="2680138"/>
                </a:cubicBezTo>
                <a:cubicBezTo>
                  <a:pt x="4277764" y="2676326"/>
                  <a:pt x="4256343" y="2674796"/>
                  <a:pt x="4235669" y="2669627"/>
                </a:cubicBezTo>
                <a:cubicBezTo>
                  <a:pt x="4214173" y="2664253"/>
                  <a:pt x="4193628" y="2655614"/>
                  <a:pt x="4172607" y="2648607"/>
                </a:cubicBezTo>
                <a:cubicBezTo>
                  <a:pt x="4162097" y="2645104"/>
                  <a:pt x="4150294" y="2644241"/>
                  <a:pt x="4141076" y="2638096"/>
                </a:cubicBezTo>
                <a:lnTo>
                  <a:pt x="4078014" y="2596055"/>
                </a:lnTo>
                <a:cubicBezTo>
                  <a:pt x="4025823" y="2517769"/>
                  <a:pt x="4092901" y="2613919"/>
                  <a:pt x="4025462" y="2532993"/>
                </a:cubicBezTo>
                <a:cubicBezTo>
                  <a:pt x="3981669" y="2480441"/>
                  <a:pt x="4030717" y="2518979"/>
                  <a:pt x="3972910" y="2480441"/>
                </a:cubicBezTo>
                <a:cubicBezTo>
                  <a:pt x="3965903" y="2469931"/>
                  <a:pt x="3959977" y="2458614"/>
                  <a:pt x="3951890" y="2448910"/>
                </a:cubicBezTo>
                <a:cubicBezTo>
                  <a:pt x="3935288" y="2428987"/>
                  <a:pt x="3912449" y="2408168"/>
                  <a:pt x="3888828" y="2396358"/>
                </a:cubicBezTo>
                <a:cubicBezTo>
                  <a:pt x="3878919" y="2391403"/>
                  <a:pt x="3867807" y="2389351"/>
                  <a:pt x="3857297" y="2385848"/>
                </a:cubicBezTo>
                <a:cubicBezTo>
                  <a:pt x="3717340" y="2292542"/>
                  <a:pt x="3924760" y="2426829"/>
                  <a:pt x="3794235" y="2354317"/>
                </a:cubicBezTo>
                <a:cubicBezTo>
                  <a:pt x="3772150" y="2342048"/>
                  <a:pt x="3755945" y="2317231"/>
                  <a:pt x="3731172" y="2312276"/>
                </a:cubicBezTo>
                <a:cubicBezTo>
                  <a:pt x="3529816" y="2272004"/>
                  <a:pt x="3661774" y="2292530"/>
                  <a:pt x="3331779" y="2280745"/>
                </a:cubicBezTo>
                <a:cubicBezTo>
                  <a:pt x="3314736" y="2278310"/>
                  <a:pt x="3240941" y="2270342"/>
                  <a:pt x="3216166" y="2259724"/>
                </a:cubicBezTo>
                <a:cubicBezTo>
                  <a:pt x="3204555" y="2254748"/>
                  <a:pt x="3195145" y="2245710"/>
                  <a:pt x="3184635" y="2238703"/>
                </a:cubicBezTo>
                <a:lnTo>
                  <a:pt x="3142593" y="2112579"/>
                </a:lnTo>
                <a:cubicBezTo>
                  <a:pt x="3136866" y="2095398"/>
                  <a:pt x="3128220" y="2060241"/>
                  <a:pt x="3111062" y="2049517"/>
                </a:cubicBezTo>
                <a:cubicBezTo>
                  <a:pt x="3085959" y="2033828"/>
                  <a:pt x="3025460" y="2023988"/>
                  <a:pt x="2995448" y="2017986"/>
                </a:cubicBezTo>
                <a:lnTo>
                  <a:pt x="2827283" y="2028496"/>
                </a:lnTo>
                <a:cubicBezTo>
                  <a:pt x="2440994" y="2045291"/>
                  <a:pt x="2627804" y="2024528"/>
                  <a:pt x="2427890" y="2049517"/>
                </a:cubicBezTo>
                <a:cubicBezTo>
                  <a:pt x="2266731" y="2046014"/>
                  <a:pt x="2105309" y="2048858"/>
                  <a:pt x="1944414" y="2039007"/>
                </a:cubicBezTo>
                <a:cubicBezTo>
                  <a:pt x="1931806" y="2038235"/>
                  <a:pt x="1920970" y="2027690"/>
                  <a:pt x="1912883" y="2017986"/>
                </a:cubicBezTo>
                <a:cubicBezTo>
                  <a:pt x="1902853" y="2005950"/>
                  <a:pt x="1897681" y="1990492"/>
                  <a:pt x="1891862" y="1975945"/>
                </a:cubicBezTo>
                <a:cubicBezTo>
                  <a:pt x="1883633" y="1955372"/>
                  <a:pt x="1877848" y="1933904"/>
                  <a:pt x="1870841" y="1912883"/>
                </a:cubicBezTo>
                <a:cubicBezTo>
                  <a:pt x="1874345" y="1863835"/>
                  <a:pt x="1873268" y="1814242"/>
                  <a:pt x="1881352" y="1765738"/>
                </a:cubicBezTo>
                <a:cubicBezTo>
                  <a:pt x="1883928" y="1750283"/>
                  <a:pt x="1892584" y="1735931"/>
                  <a:pt x="1902372" y="1723696"/>
                </a:cubicBezTo>
                <a:cubicBezTo>
                  <a:pt x="1943511" y="1672272"/>
                  <a:pt x="1953811" y="1668383"/>
                  <a:pt x="1996966" y="1639614"/>
                </a:cubicBezTo>
                <a:cubicBezTo>
                  <a:pt x="2007476" y="1625600"/>
                  <a:pt x="2017097" y="1610872"/>
                  <a:pt x="2028497" y="1597572"/>
                </a:cubicBezTo>
                <a:cubicBezTo>
                  <a:pt x="2038170" y="1586286"/>
                  <a:pt x="2051783" y="1578409"/>
                  <a:pt x="2060028" y="1566041"/>
                </a:cubicBezTo>
                <a:cubicBezTo>
                  <a:pt x="2066059" y="1556995"/>
                  <a:pt x="2079647" y="1498075"/>
                  <a:pt x="2081048" y="1492469"/>
                </a:cubicBezTo>
                <a:cubicBezTo>
                  <a:pt x="2074576" y="1388911"/>
                  <a:pt x="2082889" y="1358466"/>
                  <a:pt x="2060028" y="1282262"/>
                </a:cubicBezTo>
                <a:cubicBezTo>
                  <a:pt x="2053661" y="1261039"/>
                  <a:pt x="2052302" y="1236926"/>
                  <a:pt x="2039007" y="1219200"/>
                </a:cubicBezTo>
                <a:lnTo>
                  <a:pt x="2007476" y="1177158"/>
                </a:lnTo>
                <a:cubicBezTo>
                  <a:pt x="1989964" y="1124619"/>
                  <a:pt x="2005927" y="1161431"/>
                  <a:pt x="1965435" y="1103586"/>
                </a:cubicBezTo>
                <a:cubicBezTo>
                  <a:pt x="1950947" y="1082889"/>
                  <a:pt x="1944414" y="1054538"/>
                  <a:pt x="1923393" y="1040524"/>
                </a:cubicBezTo>
                <a:cubicBezTo>
                  <a:pt x="1769112" y="937671"/>
                  <a:pt x="1931414" y="1042106"/>
                  <a:pt x="1818290" y="977462"/>
                </a:cubicBezTo>
                <a:cubicBezTo>
                  <a:pt x="1714329" y="918055"/>
                  <a:pt x="1871726" y="998922"/>
                  <a:pt x="1744717" y="935421"/>
                </a:cubicBezTo>
                <a:cubicBezTo>
                  <a:pt x="1730703" y="921407"/>
                  <a:pt x="1717723" y="906277"/>
                  <a:pt x="1702676" y="893379"/>
                </a:cubicBezTo>
                <a:cubicBezTo>
                  <a:pt x="1693085" y="885158"/>
                  <a:pt x="1680077" y="881290"/>
                  <a:pt x="1671145" y="872358"/>
                </a:cubicBezTo>
                <a:cubicBezTo>
                  <a:pt x="1601080" y="802293"/>
                  <a:pt x="1702671" y="875857"/>
                  <a:pt x="1618593" y="819807"/>
                </a:cubicBezTo>
                <a:cubicBezTo>
                  <a:pt x="1611586" y="809297"/>
                  <a:pt x="1603221" y="799574"/>
                  <a:pt x="1597572" y="788276"/>
                </a:cubicBezTo>
                <a:cubicBezTo>
                  <a:pt x="1592617" y="778367"/>
                  <a:pt x="1592559" y="766364"/>
                  <a:pt x="1587062" y="756745"/>
                </a:cubicBezTo>
                <a:cubicBezTo>
                  <a:pt x="1578371" y="741536"/>
                  <a:pt x="1566041" y="728717"/>
                  <a:pt x="1555531" y="714703"/>
                </a:cubicBezTo>
                <a:cubicBezTo>
                  <a:pt x="1552028" y="704193"/>
                  <a:pt x="1547936" y="693860"/>
                  <a:pt x="1545021" y="683172"/>
                </a:cubicBezTo>
                <a:cubicBezTo>
                  <a:pt x="1537420" y="655300"/>
                  <a:pt x="1524000" y="599090"/>
                  <a:pt x="1524000" y="599090"/>
                </a:cubicBezTo>
                <a:cubicBezTo>
                  <a:pt x="1520906" y="515558"/>
                  <a:pt x="1528756" y="319071"/>
                  <a:pt x="1492469" y="210207"/>
                </a:cubicBezTo>
                <a:cubicBezTo>
                  <a:pt x="1488966" y="199697"/>
                  <a:pt x="1488104" y="187894"/>
                  <a:pt x="1481959" y="178676"/>
                </a:cubicBezTo>
                <a:cubicBezTo>
                  <a:pt x="1454989" y="138220"/>
                  <a:pt x="1434374" y="141793"/>
                  <a:pt x="1387366" y="126124"/>
                </a:cubicBezTo>
                <a:lnTo>
                  <a:pt x="1292772" y="94593"/>
                </a:lnTo>
                <a:lnTo>
                  <a:pt x="1261241" y="84083"/>
                </a:lnTo>
                <a:cubicBezTo>
                  <a:pt x="1250731" y="80579"/>
                  <a:pt x="1240789" y="73572"/>
                  <a:pt x="1229710" y="73572"/>
                </a:cubicBezTo>
                <a:lnTo>
                  <a:pt x="1177159" y="42041"/>
                </a:lnTo>
                <a:close/>
              </a:path>
            </a:pathLst>
          </a:cu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F1A3505-64AE-4D43-9E9F-9CB998520BC1}"/>
              </a:ext>
            </a:extLst>
          </p:cNvPr>
          <p:cNvSpPr txBox="1"/>
          <p:nvPr/>
        </p:nvSpPr>
        <p:spPr>
          <a:xfrm>
            <a:off x="6375510" y="1604818"/>
            <a:ext cx="2616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⑤</a:t>
            </a:r>
            <a:r>
              <a:rPr kumimoji="1" lang="zh-CN" altLang="en-US" dirty="0">
                <a:solidFill>
                  <a:srgbClr val="0432FF"/>
                </a:solidFill>
              </a:rPr>
              <a:t>观察分析，有必要进行迭代，以获得更精确的结果吗？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C00000"/>
                </a:solidFill>
              </a:rPr>
              <a:t>必要性不大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297DF59-CE3F-B742-A602-94EB9D2C3C4A}"/>
              </a:ext>
            </a:extLst>
          </p:cNvPr>
          <p:cNvSpPr txBox="1"/>
          <p:nvPr/>
        </p:nvSpPr>
        <p:spPr>
          <a:xfrm>
            <a:off x="6431370" y="3117381"/>
            <a:ext cx="2681100" cy="13234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我们手动分析电路时，追求的是</a:t>
            </a:r>
            <a:endParaRPr kumimoji="1" lang="en-US" altLang="zh-CN" dirty="0"/>
          </a:p>
          <a:p>
            <a:pPr marL="342900" indent="-342900">
              <a:buFont typeface="+mj-lt"/>
              <a:buAutoNum type="arabicPeriod"/>
            </a:pPr>
            <a:r>
              <a:rPr kumimoji="1" lang="zh-CN" altLang="en-US" b="1" dirty="0">
                <a:solidFill>
                  <a:srgbClr val="C00000"/>
                </a:solidFill>
              </a:rPr>
              <a:t>快速</a:t>
            </a:r>
            <a:r>
              <a:rPr kumimoji="1" lang="zh-CN" altLang="en-US" dirty="0"/>
              <a:t>计算</a:t>
            </a:r>
            <a:endParaRPr kumimoji="1" lang="en-US" altLang="zh-CN" dirty="0"/>
          </a:p>
          <a:p>
            <a:pPr marL="342900" indent="-342900">
              <a:buFont typeface="+mj-lt"/>
              <a:buAutoNum type="arabicPeriod"/>
            </a:pPr>
            <a:r>
              <a:rPr kumimoji="1" lang="zh-CN" altLang="en-US" dirty="0"/>
              <a:t>培养对电路的</a:t>
            </a:r>
            <a:r>
              <a:rPr kumimoji="1" lang="zh-CN" altLang="en-US" b="1" dirty="0">
                <a:solidFill>
                  <a:srgbClr val="C00000"/>
                </a:solidFill>
              </a:rPr>
              <a:t>直觉</a:t>
            </a:r>
            <a:endParaRPr kumimoji="1" lang="en-US" altLang="zh-CN" b="1" dirty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kumimoji="1" lang="zh-CN" altLang="en-US" dirty="0"/>
              <a:t>所以允许适当的误差</a:t>
            </a:r>
            <a:endParaRPr kumimoji="1" lang="en-US" altLang="zh-CN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E0E2FBA-04BC-1340-89CE-42518B38C19D}"/>
              </a:ext>
            </a:extLst>
          </p:cNvPr>
          <p:cNvSpPr txBox="1"/>
          <p:nvPr/>
        </p:nvSpPr>
        <p:spPr>
          <a:xfrm>
            <a:off x="6384370" y="4583777"/>
            <a:ext cx="253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精确的数值计算，交给</a:t>
            </a:r>
            <a:r>
              <a:rPr kumimoji="1" lang="en-US" altLang="zh-CN" dirty="0"/>
              <a:t>EDA</a:t>
            </a:r>
            <a:r>
              <a:rPr kumimoji="1" lang="zh-CN" altLang="en-US" dirty="0"/>
              <a:t>软件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FF4A368-0B80-2249-B66C-E1B8AF47B83E}"/>
              </a:ext>
            </a:extLst>
          </p:cNvPr>
          <p:cNvSpPr txBox="1"/>
          <p:nvPr/>
        </p:nvSpPr>
        <p:spPr>
          <a:xfrm>
            <a:off x="6431370" y="5363015"/>
            <a:ext cx="2438400" cy="8309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从估算的角度，工作在放大区的晶体管，</a:t>
            </a:r>
            <a:r>
              <a:rPr kumimoji="1" lang="en-US" altLang="zh-CN" b="1" dirty="0">
                <a:solidFill>
                  <a:srgbClr val="C00000"/>
                </a:solidFill>
              </a:rPr>
              <a:t>α</a:t>
            </a:r>
            <a:r>
              <a:rPr kumimoji="1" lang="zh-CN" altLang="en-US" b="1" dirty="0">
                <a:solidFill>
                  <a:srgbClr val="C00000"/>
                </a:solidFill>
              </a:rPr>
              <a:t>可以用</a:t>
            </a:r>
            <a:r>
              <a:rPr kumimoji="1" lang="en-US" altLang="zh-CN" b="1" dirty="0">
                <a:solidFill>
                  <a:srgbClr val="C00000"/>
                </a:solidFill>
              </a:rPr>
              <a:t>1</a:t>
            </a:r>
            <a:r>
              <a:rPr kumimoji="1" lang="zh-CN" altLang="en-US" b="1" dirty="0">
                <a:solidFill>
                  <a:srgbClr val="C00000"/>
                </a:solidFill>
              </a:rPr>
              <a:t>近似</a:t>
            </a:r>
            <a:r>
              <a:rPr kumimoji="1" lang="zh-CN" altLang="en-US" dirty="0"/>
              <a:t>，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E</a:t>
            </a:r>
            <a:r>
              <a:rPr kumimoji="1" lang="zh-CN" altLang="en-US" dirty="0"/>
              <a:t>可用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C</a:t>
            </a:r>
            <a:r>
              <a:rPr kumimoji="1" lang="zh-CN" altLang="en-US" dirty="0"/>
              <a:t>近似</a:t>
            </a:r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DD806E51-F5E2-8643-8926-7F2726F41D8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6078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 animBg="1"/>
      <p:bldP spid="4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CAF9B9-2D49-D243-9B8C-8B3CEB3A4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E188606-A636-2342-9E9A-5171312AE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14181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DB76396-D564-2943-BE4B-90565118C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0968"/>
            <a:ext cx="3475597" cy="512874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EE49755-2153-0F41-A524-F9A8D02A5CA8}"/>
              </a:ext>
            </a:extLst>
          </p:cNvPr>
          <p:cNvSpPr txBox="1"/>
          <p:nvPr/>
        </p:nvSpPr>
        <p:spPr>
          <a:xfrm>
            <a:off x="3643235" y="1949072"/>
            <a:ext cx="54245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分析两个晶体管是 </a:t>
            </a:r>
            <a:r>
              <a:rPr kumimoji="1" lang="en-US" altLang="zh-CN" dirty="0">
                <a:solidFill>
                  <a:srgbClr val="0432FF"/>
                </a:solidFill>
              </a:rPr>
              <a:t>on</a:t>
            </a:r>
            <a:r>
              <a:rPr kumimoji="1" lang="zh-CN" altLang="en-US" dirty="0">
                <a:solidFill>
                  <a:srgbClr val="0432FF"/>
                </a:solidFill>
              </a:rPr>
              <a:t> 还是 </a:t>
            </a:r>
            <a:r>
              <a:rPr kumimoji="1" lang="en-US" altLang="zh-CN" dirty="0">
                <a:solidFill>
                  <a:srgbClr val="0432FF"/>
                </a:solidFill>
              </a:rPr>
              <a:t>off</a:t>
            </a:r>
          </a:p>
          <a:p>
            <a:endParaRPr kumimoji="1" lang="en-US" altLang="zh-CN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b="1" dirty="0"/>
              <a:t>初步判断</a:t>
            </a:r>
            <a:r>
              <a:rPr kumimoji="1" lang="zh-CN" altLang="en-US" dirty="0"/>
              <a:t>，基极接到 </a:t>
            </a:r>
            <a:r>
              <a:rPr kumimoji="1" lang="en-US" altLang="zh-CN" dirty="0"/>
              <a:t>+5V</a:t>
            </a:r>
            <a:r>
              <a:rPr kumimoji="1" lang="zh-CN" altLang="en-US" dirty="0"/>
              <a:t>，</a:t>
            </a:r>
            <a:r>
              <a:rPr kumimoji="1" lang="en-US" altLang="zh-CN" dirty="0"/>
              <a:t>Y</a:t>
            </a:r>
            <a:r>
              <a:rPr kumimoji="1" lang="zh-CN" altLang="en-US" dirty="0"/>
              <a:t>点电压不太可能高于</a:t>
            </a:r>
            <a:r>
              <a:rPr kumimoji="1" lang="en-US" altLang="zh-CN" dirty="0"/>
              <a:t>X</a:t>
            </a:r>
            <a:r>
              <a:rPr kumimoji="1" lang="zh-CN" altLang="en-US" dirty="0"/>
              <a:t>点电压，</a:t>
            </a:r>
            <a:r>
              <a:rPr kumimoji="1" lang="en-US" altLang="zh-CN" dirty="0"/>
              <a:t>Q2</a:t>
            </a:r>
            <a:r>
              <a:rPr kumimoji="1" lang="zh-CN" altLang="en-US" dirty="0"/>
              <a:t> </a:t>
            </a:r>
            <a:r>
              <a:rPr kumimoji="1" lang="en-US" altLang="zh-CN" dirty="0"/>
              <a:t>off</a:t>
            </a:r>
            <a:r>
              <a:rPr kumimoji="1" lang="zh-CN" altLang="en-US" dirty="0"/>
              <a:t>，</a:t>
            </a:r>
            <a:r>
              <a:rPr kumimoji="1" lang="zh-CN" altLang="en-US" b="1" dirty="0"/>
              <a:t>进一步分析</a:t>
            </a:r>
            <a:r>
              <a:rPr kumimoji="1" lang="zh-CN" altLang="en-US" dirty="0"/>
              <a:t>如下：</a:t>
            </a:r>
            <a:endParaRPr kumimoji="1" lang="en-US" altLang="zh-CN" dirty="0"/>
          </a:p>
          <a:p>
            <a:endParaRPr kumimoji="1" lang="en-US" altLang="zh-CN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若两个都</a:t>
            </a:r>
            <a:r>
              <a:rPr kumimoji="1" lang="en-US" altLang="zh-CN" dirty="0"/>
              <a:t>off</a:t>
            </a:r>
            <a:r>
              <a:rPr kumimoji="1" lang="zh-CN" altLang="en-US" dirty="0"/>
              <a:t>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Y</a:t>
            </a:r>
            <a:r>
              <a:rPr kumimoji="1" lang="en-US" altLang="zh-CN" dirty="0"/>
              <a:t>=0</a:t>
            </a:r>
            <a:r>
              <a:rPr kumimoji="1" lang="zh-CN" altLang="en-US" dirty="0"/>
              <a:t>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X</a:t>
            </a:r>
            <a:r>
              <a:rPr kumimoji="1" lang="en-US" altLang="zh-CN" dirty="0"/>
              <a:t>=5V</a:t>
            </a:r>
            <a:r>
              <a:rPr kumimoji="1" lang="zh-CN" altLang="en-US" dirty="0"/>
              <a:t>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Q1</a:t>
            </a:r>
            <a:r>
              <a:rPr kumimoji="1" lang="zh-CN" altLang="en-US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on</a:t>
            </a:r>
            <a:r>
              <a:rPr kumimoji="1" lang="zh-CN" altLang="en-US" dirty="0">
                <a:sym typeface="Wingdings" pitchFamily="2" charset="2"/>
              </a:rPr>
              <a:t>，矛盾</a:t>
            </a:r>
            <a:endParaRPr kumimoji="1" lang="en-US" altLang="zh-CN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ym typeface="Wingdings" pitchFamily="2" charset="2"/>
              </a:rPr>
              <a:t>若两个都</a:t>
            </a:r>
            <a:r>
              <a:rPr kumimoji="1" lang="en-US" altLang="zh-CN" dirty="0">
                <a:sym typeface="Wingdings" pitchFamily="2" charset="2"/>
              </a:rPr>
              <a:t>on</a:t>
            </a:r>
            <a:r>
              <a:rPr kumimoji="1" lang="zh-CN" altLang="en-US" dirty="0">
                <a:sym typeface="Wingdings" pitchFamily="2" charset="2"/>
              </a:rPr>
              <a:t>，从</a:t>
            </a:r>
            <a:r>
              <a:rPr kumimoji="1" lang="en-US" altLang="zh-CN" dirty="0">
                <a:sym typeface="Wingdings" pitchFamily="2" charset="2"/>
              </a:rPr>
              <a:t>Q1</a:t>
            </a:r>
            <a:r>
              <a:rPr kumimoji="1" lang="zh-CN" altLang="en-US" dirty="0">
                <a:sym typeface="Wingdings" pitchFamily="2" charset="2"/>
              </a:rPr>
              <a:t>看，</a:t>
            </a:r>
            <a:r>
              <a:rPr kumimoji="1" lang="en-US" altLang="zh-CN" dirty="0">
                <a:sym typeface="Wingdings" pitchFamily="2" charset="2"/>
              </a:rPr>
              <a:t>V</a:t>
            </a:r>
            <a:r>
              <a:rPr kumimoji="1" lang="en-US" altLang="zh-CN" baseline="-25000" dirty="0">
                <a:sym typeface="Wingdings" pitchFamily="2" charset="2"/>
              </a:rPr>
              <a:t>X</a:t>
            </a:r>
            <a:r>
              <a:rPr kumimoji="1" lang="zh-CN" altLang="en-US" baseline="-25000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&gt;V</a:t>
            </a:r>
            <a:r>
              <a:rPr kumimoji="1" lang="en-US" altLang="zh-CN" baseline="-25000" dirty="0">
                <a:sym typeface="Wingdings" pitchFamily="2" charset="2"/>
              </a:rPr>
              <a:t>Y</a:t>
            </a:r>
            <a:r>
              <a:rPr kumimoji="1" lang="zh-CN" altLang="en-US" dirty="0">
                <a:sym typeface="Wingdings" pitchFamily="2" charset="2"/>
              </a:rPr>
              <a:t>，从</a:t>
            </a:r>
            <a:r>
              <a:rPr kumimoji="1" lang="en-US" altLang="zh-CN" dirty="0">
                <a:sym typeface="Wingdings" pitchFamily="2" charset="2"/>
              </a:rPr>
              <a:t>Q2</a:t>
            </a:r>
            <a:r>
              <a:rPr kumimoji="1" lang="zh-CN" altLang="en-US" dirty="0">
                <a:sym typeface="Wingdings" pitchFamily="2" charset="2"/>
              </a:rPr>
              <a:t>看</a:t>
            </a:r>
            <a:r>
              <a:rPr kumimoji="1" lang="en-US" altLang="zh-CN" dirty="0">
                <a:sym typeface="Wingdings" pitchFamily="2" charset="2"/>
              </a:rPr>
              <a:t>V</a:t>
            </a:r>
            <a:r>
              <a:rPr kumimoji="1" lang="en-US" altLang="zh-CN" baseline="-25000" dirty="0">
                <a:sym typeface="Wingdings" pitchFamily="2" charset="2"/>
              </a:rPr>
              <a:t>X</a:t>
            </a:r>
            <a:r>
              <a:rPr kumimoji="1" lang="zh-CN" altLang="en-US" baseline="-25000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&lt;</a:t>
            </a:r>
            <a:r>
              <a:rPr kumimoji="1" lang="zh-CN" altLang="en-US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V</a:t>
            </a:r>
            <a:r>
              <a:rPr kumimoji="1" lang="en-US" altLang="zh-CN" baseline="-25000" dirty="0">
                <a:sym typeface="Wingdings" pitchFamily="2" charset="2"/>
              </a:rPr>
              <a:t>Y</a:t>
            </a:r>
            <a:r>
              <a:rPr kumimoji="1" lang="zh-CN" altLang="en-US" dirty="0">
                <a:sym typeface="Wingdings" pitchFamily="2" charset="2"/>
              </a:rPr>
              <a:t>，矛盾</a:t>
            </a:r>
            <a:endParaRPr kumimoji="1" lang="en-US" altLang="zh-CN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ym typeface="Wingdings" pitchFamily="2" charset="2"/>
              </a:rPr>
              <a:t>若</a:t>
            </a:r>
            <a:r>
              <a:rPr kumimoji="1" lang="en-US" altLang="zh-CN" dirty="0">
                <a:sym typeface="Wingdings" pitchFamily="2" charset="2"/>
              </a:rPr>
              <a:t>Q1</a:t>
            </a:r>
            <a:r>
              <a:rPr kumimoji="1" lang="zh-CN" altLang="en-US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off</a:t>
            </a:r>
            <a:r>
              <a:rPr kumimoji="1" lang="zh-CN" altLang="en-US" dirty="0">
                <a:sym typeface="Wingdings" pitchFamily="2" charset="2"/>
              </a:rPr>
              <a:t>，</a:t>
            </a:r>
            <a:r>
              <a:rPr kumimoji="1" lang="en-US" altLang="zh-CN" dirty="0">
                <a:sym typeface="Wingdings" pitchFamily="2" charset="2"/>
              </a:rPr>
              <a:t>Q2</a:t>
            </a:r>
            <a:r>
              <a:rPr kumimoji="1" lang="zh-CN" altLang="en-US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on</a:t>
            </a:r>
            <a:r>
              <a:rPr kumimoji="1" lang="zh-CN" altLang="en-US" dirty="0">
                <a:sym typeface="Wingdings" pitchFamily="2" charset="2"/>
              </a:rPr>
              <a:t>，</a:t>
            </a:r>
            <a:r>
              <a:rPr kumimoji="1" lang="en-US" altLang="zh-CN" dirty="0">
                <a:sym typeface="Wingdings" pitchFamily="2" charset="2"/>
              </a:rPr>
              <a:t> V</a:t>
            </a:r>
            <a:r>
              <a:rPr kumimoji="1" lang="en-US" altLang="zh-CN" baseline="-25000" dirty="0">
                <a:sym typeface="Wingdings" pitchFamily="2" charset="2"/>
              </a:rPr>
              <a:t>X</a:t>
            </a:r>
            <a:r>
              <a:rPr kumimoji="1" lang="zh-CN" altLang="en-US" baseline="-25000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&lt;</a:t>
            </a:r>
            <a:r>
              <a:rPr kumimoji="1" lang="zh-CN" altLang="en-US" dirty="0">
                <a:sym typeface="Wingdings" pitchFamily="2" charset="2"/>
              </a:rPr>
              <a:t> </a:t>
            </a:r>
            <a:r>
              <a:rPr kumimoji="1" lang="en-US" altLang="zh-CN" dirty="0">
                <a:sym typeface="Wingdings" pitchFamily="2" charset="2"/>
              </a:rPr>
              <a:t>V</a:t>
            </a:r>
            <a:r>
              <a:rPr kumimoji="1" lang="en-US" altLang="zh-CN" baseline="-25000" dirty="0">
                <a:sym typeface="Wingdings" pitchFamily="2" charset="2"/>
              </a:rPr>
              <a:t>Y </a:t>
            </a:r>
            <a:r>
              <a:rPr kumimoji="1" lang="en-US" altLang="zh-CN" dirty="0">
                <a:sym typeface="Wingdings" pitchFamily="2" charset="2"/>
              </a:rPr>
              <a:t>&lt; 0 V</a:t>
            </a:r>
            <a:r>
              <a:rPr kumimoji="1" lang="zh-CN" altLang="en-US" dirty="0">
                <a:sym typeface="Wingdings" pitchFamily="2" charset="2"/>
              </a:rPr>
              <a:t>，电流从</a:t>
            </a:r>
            <a:r>
              <a:rPr kumimoji="1" lang="en-US" altLang="zh-CN" dirty="0">
                <a:sym typeface="Wingdings" pitchFamily="2" charset="2"/>
              </a:rPr>
              <a:t>X</a:t>
            </a:r>
            <a:r>
              <a:rPr kumimoji="1" lang="zh-CN" altLang="en-US" dirty="0">
                <a:sym typeface="Wingdings" pitchFamily="2" charset="2"/>
              </a:rPr>
              <a:t>流向</a:t>
            </a:r>
            <a:r>
              <a:rPr kumimoji="1" lang="en-US" altLang="zh-CN" dirty="0">
                <a:sym typeface="Wingdings" pitchFamily="2" charset="2"/>
              </a:rPr>
              <a:t>5V</a:t>
            </a:r>
            <a:r>
              <a:rPr kumimoji="1" lang="zh-CN" altLang="en-US" dirty="0">
                <a:sym typeface="Wingdings" pitchFamily="2" charset="2"/>
              </a:rPr>
              <a:t>，矛盾</a:t>
            </a:r>
            <a:endParaRPr kumimoji="1" lang="en-US" altLang="zh-CN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所以，只能是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Q1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on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，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Q2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off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9F87F81-A163-0547-8D25-9D67A3A9030D}"/>
              </a:ext>
            </a:extLst>
          </p:cNvPr>
          <p:cNvSpPr txBox="1"/>
          <p:nvPr/>
        </p:nvSpPr>
        <p:spPr>
          <a:xfrm>
            <a:off x="1575734" y="356611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X</a:t>
            </a:r>
            <a:endParaRPr kumimoji="1" lang="zh-CN" altLang="en-US" sz="1800" b="1" dirty="0">
              <a:solidFill>
                <a:srgbClr val="0432FF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DDB3BC7-9D3D-E544-B40C-FCFC9EDB7E7B}"/>
              </a:ext>
            </a:extLst>
          </p:cNvPr>
          <p:cNvSpPr txBox="1"/>
          <p:nvPr/>
        </p:nvSpPr>
        <p:spPr>
          <a:xfrm>
            <a:off x="2335783" y="356611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solidFill>
                  <a:srgbClr val="0432FF"/>
                </a:solidFill>
              </a:rPr>
              <a:t>Y</a:t>
            </a:r>
            <a:endParaRPr kumimoji="1" lang="zh-CN" altLang="en-US" sz="1800" b="1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EABBBD3-9C20-034F-BF25-1A61D48F89D9}"/>
              </a:ext>
            </a:extLst>
          </p:cNvPr>
          <p:cNvSpPr txBox="1"/>
          <p:nvPr/>
        </p:nvSpPr>
        <p:spPr>
          <a:xfrm>
            <a:off x="3630830" y="5181600"/>
            <a:ext cx="54369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分析</a:t>
            </a:r>
            <a:r>
              <a:rPr kumimoji="1" lang="en-US" altLang="zh-CN" dirty="0">
                <a:solidFill>
                  <a:srgbClr val="0432FF"/>
                </a:solidFill>
              </a:rPr>
              <a:t>Q1</a:t>
            </a:r>
            <a:r>
              <a:rPr kumimoji="1" lang="zh-CN" altLang="en-US" dirty="0">
                <a:solidFill>
                  <a:srgbClr val="0432FF"/>
                </a:solidFill>
              </a:rPr>
              <a:t>是工作在放大区还是饱和区？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endParaRPr kumimoji="1" lang="en-US" altLang="zh-CN" dirty="0">
              <a:solidFill>
                <a:srgbClr val="0432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X</a:t>
            </a:r>
            <a:r>
              <a:rPr kumimoji="1" lang="zh-CN" altLang="en-US" dirty="0"/>
              <a:t>点电压小于</a:t>
            </a:r>
            <a:r>
              <a:rPr kumimoji="1" lang="en-US" altLang="zh-CN" dirty="0"/>
              <a:t>5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r>
              <a:rPr kumimoji="1" lang="zh-CN" altLang="en-US" dirty="0"/>
              <a:t>，而</a:t>
            </a:r>
            <a:r>
              <a:rPr kumimoji="1" lang="en-US" altLang="zh-CN" dirty="0"/>
              <a:t>Q1</a:t>
            </a:r>
            <a:r>
              <a:rPr kumimoji="1" lang="zh-CN" altLang="en-US" dirty="0"/>
              <a:t> 的</a:t>
            </a:r>
            <a:r>
              <a:rPr kumimoji="1" lang="en-US" altLang="zh-CN" dirty="0"/>
              <a:t>C</a:t>
            </a:r>
            <a:r>
              <a:rPr kumimoji="1" lang="zh-CN" altLang="en-US" dirty="0"/>
              <a:t>接在</a:t>
            </a:r>
            <a:r>
              <a:rPr kumimoji="1" lang="en-US" altLang="zh-CN" dirty="0"/>
              <a:t>5V</a:t>
            </a:r>
            <a:r>
              <a:rPr kumimoji="1" lang="zh-CN" altLang="en-US" dirty="0"/>
              <a:t>，所以工作在放大区（放大区的条件：</a:t>
            </a:r>
            <a:r>
              <a:rPr kumimoji="1" lang="en-US" altLang="zh-CN" dirty="0"/>
              <a:t>C</a:t>
            </a:r>
            <a:r>
              <a:rPr kumimoji="1" lang="zh-CN" altLang="en-US" dirty="0"/>
              <a:t>点电压的下限是</a:t>
            </a:r>
            <a:r>
              <a:rPr kumimoji="1" lang="en-US" altLang="zh-CN" dirty="0"/>
              <a:t>B</a:t>
            </a:r>
            <a:r>
              <a:rPr kumimoji="1" lang="zh-CN" altLang="en-US" dirty="0"/>
              <a:t>点</a:t>
            </a:r>
            <a:r>
              <a:rPr kumimoji="1" lang="en-US" altLang="zh-CN" dirty="0"/>
              <a:t>-0.4V</a:t>
            </a:r>
            <a:r>
              <a:rPr kumimoji="1" lang="zh-CN" altLang="en-US" dirty="0"/>
              <a:t>）</a:t>
            </a:r>
            <a:endParaRPr kumimoji="1" lang="en-US" altLang="zh-CN" dirty="0">
              <a:sym typeface="Wingdings" pitchFamily="2" charset="2"/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8761A6A1-2EC7-B54C-8296-6E875940179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499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D80860-A250-FE4E-8F9D-CDFFCAA3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BJT</a:t>
            </a:r>
            <a:r>
              <a:rPr kumimoji="1" lang="zh-CN" altLang="en-US" dirty="0"/>
              <a:t> 电路直流分析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82FE6F-34D9-8846-8567-976786982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409700"/>
            <a:ext cx="8763000" cy="4038600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dirty="0"/>
              <a:t>基于 </a:t>
            </a:r>
            <a:r>
              <a:rPr kumimoji="1" lang="en-US" altLang="zh-CN" dirty="0"/>
              <a:t>BJT</a:t>
            </a:r>
            <a:r>
              <a:rPr kumimoji="1" lang="zh-CN" altLang="en-US" dirty="0"/>
              <a:t> 的“电流电压”约束关系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基于基本电路原理与分析方法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为简单起见，</a:t>
            </a:r>
            <a:endParaRPr kumimoji="1" lang="en-US" altLang="zh-CN" dirty="0"/>
          </a:p>
          <a:p>
            <a:pPr lvl="1"/>
            <a:r>
              <a:rPr kumimoji="1" lang="zh-CN" altLang="en-US" sz="2000" dirty="0"/>
              <a:t>若无明确说明，直流分析时一般我们不考虑厄雷效应</a:t>
            </a:r>
            <a:endParaRPr kumimoji="1" lang="en-US" altLang="zh-CN" sz="2000" dirty="0"/>
          </a:p>
          <a:p>
            <a:pPr lvl="1"/>
            <a:r>
              <a:rPr kumimoji="1" lang="zh-CN" altLang="en-US" sz="2000" dirty="0"/>
              <a:t>开启时，</a:t>
            </a:r>
            <a:r>
              <a:rPr kumimoji="1" lang="en-US" altLang="zh-CN" sz="2000" dirty="0"/>
              <a:t>|V</a:t>
            </a:r>
            <a:r>
              <a:rPr kumimoji="1" lang="en-US" altLang="zh-CN" sz="2000" baseline="-25000" dirty="0"/>
              <a:t>BE</a:t>
            </a:r>
            <a:r>
              <a:rPr kumimoji="1" lang="en-US" altLang="zh-CN" sz="2000" dirty="0"/>
              <a:t>|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0.7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V</a:t>
            </a:r>
          </a:p>
          <a:p>
            <a:pPr lvl="2"/>
            <a:r>
              <a:rPr kumimoji="1" lang="zh-CN" altLang="en-US" sz="1600" dirty="0"/>
              <a:t>饱和区 </a:t>
            </a:r>
            <a:r>
              <a:rPr kumimoji="1" lang="en-US" altLang="zh-CN" sz="1600" dirty="0"/>
              <a:t>|V</a:t>
            </a:r>
            <a:r>
              <a:rPr kumimoji="1" lang="en-US" altLang="zh-CN" sz="1600" baseline="-25000" dirty="0"/>
              <a:t>CE</a:t>
            </a:r>
            <a:r>
              <a:rPr kumimoji="1" lang="en-US" altLang="zh-CN" sz="1600" dirty="0"/>
              <a:t>| = 0.2 V</a:t>
            </a:r>
          </a:p>
          <a:p>
            <a:pPr lvl="2"/>
            <a:r>
              <a:rPr kumimoji="1" lang="zh-CN" altLang="en-US" sz="1600" dirty="0"/>
              <a:t>放大区 </a:t>
            </a:r>
            <a:r>
              <a:rPr kumimoji="1" lang="en-US" altLang="zh-CN" sz="1600" dirty="0"/>
              <a:t>V</a:t>
            </a:r>
            <a:r>
              <a:rPr kumimoji="1" lang="en-US" altLang="zh-CN" sz="1600" baseline="-25000" dirty="0"/>
              <a:t>C</a:t>
            </a:r>
            <a:r>
              <a:rPr kumimoji="1" lang="zh-CN" altLang="en-US" sz="1600" dirty="0"/>
              <a:t> </a:t>
            </a:r>
            <a:r>
              <a:rPr kumimoji="1" lang="en-US" altLang="zh-CN" sz="1600" dirty="0"/>
              <a:t>&gt; V</a:t>
            </a:r>
            <a:r>
              <a:rPr kumimoji="1" lang="en-US" altLang="zh-CN" sz="1600" baseline="-25000" dirty="0"/>
              <a:t>B</a:t>
            </a:r>
            <a:r>
              <a:rPr kumimoji="1" lang="en-US" altLang="zh-CN" sz="1600" dirty="0"/>
              <a:t> – 0.4 V (</a:t>
            </a:r>
            <a:r>
              <a:rPr kumimoji="1" lang="en-US" altLang="zh-CN" sz="1600" dirty="0" err="1"/>
              <a:t>npn</a:t>
            </a:r>
            <a:r>
              <a:rPr kumimoji="1" lang="en-US" altLang="zh-CN" sz="1600" dirty="0"/>
              <a:t>) </a:t>
            </a:r>
            <a:r>
              <a:rPr kumimoji="1" lang="zh-CN" altLang="en-US" sz="1600" dirty="0"/>
              <a:t>或 </a:t>
            </a:r>
            <a:r>
              <a:rPr kumimoji="1" lang="en-US" altLang="zh-CN" sz="1600" dirty="0"/>
              <a:t>V</a:t>
            </a:r>
            <a:r>
              <a:rPr kumimoji="1" lang="en-US" altLang="zh-CN" sz="1600" baseline="-25000" dirty="0"/>
              <a:t>C</a:t>
            </a:r>
            <a:r>
              <a:rPr kumimoji="1" lang="zh-CN" altLang="en-US" sz="1600" dirty="0"/>
              <a:t> </a:t>
            </a:r>
            <a:r>
              <a:rPr kumimoji="1" lang="en-US" altLang="zh-CN" sz="1600" dirty="0"/>
              <a:t>&lt; V</a:t>
            </a:r>
            <a:r>
              <a:rPr kumimoji="1" lang="en-US" altLang="zh-CN" sz="1600" baseline="-25000" dirty="0"/>
              <a:t>B</a:t>
            </a:r>
            <a:r>
              <a:rPr kumimoji="1" lang="en-US" altLang="zh-CN" sz="1600" dirty="0"/>
              <a:t> + 0.4 V (</a:t>
            </a:r>
            <a:r>
              <a:rPr kumimoji="1" lang="en-US" altLang="zh-CN" sz="1600" dirty="0" err="1"/>
              <a:t>pnp</a:t>
            </a:r>
            <a:r>
              <a:rPr kumimoji="1" lang="en-US" altLang="zh-CN" sz="1600" dirty="0"/>
              <a:t>) </a:t>
            </a:r>
          </a:p>
          <a:p>
            <a:endParaRPr kumimoji="1" lang="en-US" altLang="zh-CN" dirty="0"/>
          </a:p>
          <a:p>
            <a:r>
              <a:rPr kumimoji="1" lang="zh-CN" altLang="en-US" dirty="0"/>
              <a:t>假设</a:t>
            </a:r>
            <a:r>
              <a:rPr kumimoji="1" lang="en-US" altLang="zh-CN" dirty="0"/>
              <a:t>-</a:t>
            </a:r>
            <a:r>
              <a:rPr kumimoji="1" lang="zh-CN" altLang="en-US" dirty="0"/>
              <a:t>验证</a:t>
            </a:r>
            <a:endParaRPr kumimoji="1" lang="en-US" altLang="zh-CN" dirty="0"/>
          </a:p>
          <a:p>
            <a:pPr lvl="1"/>
            <a:r>
              <a:rPr kumimoji="1" lang="zh-CN" altLang="en-US" sz="2000" dirty="0">
                <a:solidFill>
                  <a:srgbClr val="0432FF"/>
                </a:solidFill>
              </a:rPr>
              <a:t>假设工作在放大区</a:t>
            </a:r>
            <a:r>
              <a:rPr kumimoji="1" lang="zh-CN" altLang="en-US" sz="2000" dirty="0"/>
              <a:t>，</a:t>
            </a:r>
            <a:r>
              <a:rPr kumimoji="1" lang="zh-CN" altLang="en-US" sz="2000" dirty="0">
                <a:solidFill>
                  <a:srgbClr val="C00000"/>
                </a:solidFill>
              </a:rPr>
              <a:t>验证</a:t>
            </a:r>
            <a:r>
              <a:rPr kumimoji="1" lang="en-US" altLang="zh-CN" sz="2000" dirty="0">
                <a:solidFill>
                  <a:srgbClr val="C00000"/>
                </a:solidFill>
              </a:rPr>
              <a:t>C</a:t>
            </a:r>
            <a:r>
              <a:rPr kumimoji="1" lang="zh-CN" altLang="en-US" sz="2000" dirty="0">
                <a:solidFill>
                  <a:srgbClr val="C00000"/>
                </a:solidFill>
              </a:rPr>
              <a:t>点电压</a:t>
            </a:r>
            <a:r>
              <a:rPr kumimoji="1" lang="zh-CN" altLang="en-US" sz="2000" dirty="0"/>
              <a:t>最低不得低于</a:t>
            </a:r>
            <a:r>
              <a:rPr kumimoji="1" lang="en-US" altLang="zh-CN" sz="2000" dirty="0"/>
              <a:t>B</a:t>
            </a:r>
            <a:r>
              <a:rPr kumimoji="1" lang="zh-CN" altLang="en-US" sz="2000" dirty="0"/>
              <a:t>点－</a:t>
            </a:r>
            <a:r>
              <a:rPr kumimoji="1" lang="en-US" altLang="zh-CN" sz="2000" dirty="0"/>
              <a:t>0.4</a:t>
            </a:r>
            <a:r>
              <a:rPr kumimoji="1" lang="zh-CN" altLang="en-US" sz="2000" dirty="0"/>
              <a:t>（</a:t>
            </a:r>
            <a:r>
              <a:rPr kumimoji="1" lang="en-US" altLang="zh-CN" sz="2000" dirty="0" err="1"/>
              <a:t>npn</a:t>
            </a:r>
            <a:r>
              <a:rPr kumimoji="1" lang="zh-CN" altLang="en-US" sz="2000" dirty="0"/>
              <a:t>）；或</a:t>
            </a:r>
            <a:r>
              <a:rPr kumimoji="1" lang="en-US" altLang="zh-CN" sz="2000" dirty="0"/>
              <a:t>C</a:t>
            </a:r>
            <a:r>
              <a:rPr kumimoji="1" lang="zh-CN" altLang="en-US" sz="2000" dirty="0"/>
              <a:t>点电压最高不得高于</a:t>
            </a:r>
            <a:r>
              <a:rPr kumimoji="1" lang="en-US" altLang="zh-CN" sz="2000" dirty="0"/>
              <a:t>B</a:t>
            </a:r>
            <a:r>
              <a:rPr kumimoji="1" lang="zh-CN" altLang="en-US" sz="2000" dirty="0"/>
              <a:t>点 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0.4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(</a:t>
            </a:r>
            <a:r>
              <a:rPr kumimoji="1" lang="en-US" altLang="zh-CN" sz="2000" dirty="0" err="1"/>
              <a:t>pnp</a:t>
            </a:r>
            <a:r>
              <a:rPr kumimoji="1" lang="en-US" altLang="zh-CN" sz="2000" dirty="0"/>
              <a:t>)</a:t>
            </a:r>
          </a:p>
          <a:p>
            <a:pPr lvl="1"/>
            <a:r>
              <a:rPr kumimoji="1" lang="zh-CN" altLang="en-US" sz="2000" dirty="0">
                <a:solidFill>
                  <a:srgbClr val="0432FF"/>
                </a:solidFill>
              </a:rPr>
              <a:t>假设工作在饱和区</a:t>
            </a:r>
            <a:r>
              <a:rPr kumimoji="1" lang="zh-CN" altLang="en-US" sz="2000" dirty="0"/>
              <a:t>，</a:t>
            </a:r>
            <a:r>
              <a:rPr kumimoji="1" lang="zh-CN" altLang="en-US" sz="2000" dirty="0">
                <a:solidFill>
                  <a:srgbClr val="C00000"/>
                </a:solidFill>
              </a:rPr>
              <a:t>验证</a:t>
            </a:r>
            <a:r>
              <a:rPr kumimoji="1" lang="en-US" altLang="zh-CN" sz="2000" dirty="0">
                <a:solidFill>
                  <a:srgbClr val="C00000"/>
                </a:solidFill>
              </a:rPr>
              <a:t>β</a:t>
            </a:r>
            <a:r>
              <a:rPr kumimoji="1" lang="zh-CN" altLang="en-US" sz="2000" dirty="0"/>
              <a:t>小于标称值（</a:t>
            </a:r>
            <a:r>
              <a:rPr kumimoji="1" lang="en-US" altLang="zh-CN" sz="2000" dirty="0"/>
              <a:t>β</a:t>
            </a:r>
            <a:r>
              <a:rPr kumimoji="1" lang="en-US" altLang="zh-CN" sz="2000" baseline="-25000" dirty="0"/>
              <a:t>forced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&lt;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β</a:t>
            </a:r>
            <a:r>
              <a:rPr kumimoji="1" lang="zh-CN" altLang="en-US" sz="2000" dirty="0"/>
              <a:t>）</a:t>
            </a:r>
            <a:endParaRPr kumimoji="1" lang="en-US" altLang="zh-CN" sz="2000" dirty="0"/>
          </a:p>
          <a:p>
            <a:endParaRPr kumimoji="1" lang="en-US" altLang="zh-CN" dirty="0"/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A3B8CA4D-AB8D-9C49-9727-4F1202184BA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4078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CAF9B9-2D49-D243-9B8C-8B3CEB3A4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E188606-A636-2342-9E9A-5171312AE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14181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DB76396-D564-2943-BE4B-90565118C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0968"/>
            <a:ext cx="3475597" cy="5128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647C95-505C-9945-8CEA-EC962E87B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1765513"/>
            <a:ext cx="4871482" cy="4785683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E414595-52C8-044A-BADC-9D23399C20D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22909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0E6568-F5B7-354B-8A45-0950C6C64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作业</a:t>
            </a:r>
          </a:p>
        </p:txBody>
      </p:sp>
    </p:spTree>
    <p:extLst>
      <p:ext uri="{BB962C8B-B14F-4D97-AF65-F5344CB8AC3E}">
        <p14:creationId xmlns:p14="http://schemas.microsoft.com/office/powerpoint/2010/main" val="4015663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D5C4A7-BCB7-DF40-8671-27F7AB439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91C16C0-9FD2-104D-B175-5FC9A0CA8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86000"/>
            <a:ext cx="2006600" cy="39497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E47AAD2-95CA-1142-9DAA-F9A035FCC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167"/>
            <a:ext cx="9144000" cy="88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45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867531-1A8E-AD4B-BBB5-9DAC9C51A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117809E-CA48-F741-BDA5-74F19632A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86000"/>
            <a:ext cx="2222500" cy="3810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63DBBB7-F7D3-6544-94BA-9E316E438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9144000" cy="16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6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1E67E88-820D-F349-B184-C341D178B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924"/>
            <a:ext cx="9144000" cy="5940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9C50DA-A5C1-4A4A-929F-522AEBCC5B56}"/>
              </a:ext>
            </a:extLst>
          </p:cNvPr>
          <p:cNvSpPr txBox="1"/>
          <p:nvPr/>
        </p:nvSpPr>
        <p:spPr>
          <a:xfrm>
            <a:off x="6248400" y="87240"/>
            <a:ext cx="1534394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BJT</a:t>
            </a:r>
            <a:r>
              <a:rPr lang="zh-CN" altLang="en-US" dirty="0"/>
              <a:t> 大信号模型</a:t>
            </a:r>
            <a:endParaRPr 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F3B83893-7B91-9244-A279-45B32597A095}"/>
              </a:ext>
            </a:extLst>
          </p:cNvPr>
          <p:cNvSpPr/>
          <p:nvPr/>
        </p:nvSpPr>
        <p:spPr bwMode="auto">
          <a:xfrm>
            <a:off x="990600" y="425794"/>
            <a:ext cx="1447800" cy="412406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369571B0-670F-B146-9044-049AD1AD7E3F}"/>
              </a:ext>
            </a:extLst>
          </p:cNvPr>
          <p:cNvCxnSpPr/>
          <p:nvPr/>
        </p:nvCxnSpPr>
        <p:spPr bwMode="auto">
          <a:xfrm>
            <a:off x="4953000" y="762000"/>
            <a:ext cx="76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6FB22781-29BB-4846-BCA2-6209CEDDF86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702D566F-DFDD-A04F-9650-61F45BCA1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192845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8C2391-639C-124D-AEAC-E79B7D0CA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80852"/>
            <a:ext cx="6330950" cy="408973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FD23650-2933-AF48-8FA4-4FDA77955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6670" y="2438400"/>
            <a:ext cx="6337330" cy="373218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C5631B6-BCB6-7142-93DB-ACA515EA1EFF}"/>
              </a:ext>
            </a:extLst>
          </p:cNvPr>
          <p:cNvSpPr txBox="1"/>
          <p:nvPr/>
        </p:nvSpPr>
        <p:spPr>
          <a:xfrm>
            <a:off x="6477000" y="4038600"/>
            <a:ext cx="2608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验证是否在放大区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en-US" altLang="zh-CN" dirty="0">
                <a:solidFill>
                  <a:srgbClr val="0432FF"/>
                </a:solidFill>
              </a:rPr>
              <a:t>5.3V</a:t>
            </a:r>
            <a:r>
              <a:rPr kumimoji="1" lang="zh-CN" altLang="en-US" dirty="0">
                <a:solidFill>
                  <a:srgbClr val="0432FF"/>
                </a:solidFill>
              </a:rPr>
              <a:t> 高于 下限（</a:t>
            </a:r>
            <a:r>
              <a:rPr kumimoji="1" lang="en-US" altLang="zh-CN" dirty="0">
                <a:solidFill>
                  <a:srgbClr val="0432FF"/>
                </a:solidFill>
              </a:rPr>
              <a:t>4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–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0.4</a:t>
            </a:r>
            <a:r>
              <a:rPr kumimoji="1" lang="zh-CN" altLang="en-US" dirty="0">
                <a:solidFill>
                  <a:srgbClr val="0432FF"/>
                </a:solidFill>
              </a:rPr>
              <a:t>）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2BB3D8C-B18F-6E48-B66B-7F55B4FAAB34}"/>
              </a:ext>
            </a:extLst>
          </p:cNvPr>
          <p:cNvSpPr txBox="1"/>
          <p:nvPr/>
        </p:nvSpPr>
        <p:spPr>
          <a:xfrm>
            <a:off x="3505201" y="6427319"/>
            <a:ext cx="3467616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养成在电路图上直接进行分析的习惯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8071471-2158-2F48-832B-532E623A65B8}"/>
              </a:ext>
            </a:extLst>
          </p:cNvPr>
          <p:cNvSpPr txBox="1"/>
          <p:nvPr/>
        </p:nvSpPr>
        <p:spPr>
          <a:xfrm>
            <a:off x="6460335" y="5101160"/>
            <a:ext cx="2683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E</a:t>
            </a:r>
            <a:r>
              <a:rPr kumimoji="1" lang="zh-CN" altLang="en-US" dirty="0">
                <a:solidFill>
                  <a:srgbClr val="0432FF"/>
                </a:solidFill>
              </a:rPr>
              <a:t>点电压应该比</a:t>
            </a:r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点要低，假设管子开启，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BE</a:t>
            </a:r>
            <a:r>
              <a:rPr kumimoji="1" lang="en-US" altLang="zh-CN" dirty="0">
                <a:solidFill>
                  <a:srgbClr val="0432FF"/>
                </a:solidFill>
              </a:rPr>
              <a:t>=0.7V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8249CD9-803B-8643-9652-4158B3A20689}"/>
              </a:ext>
            </a:extLst>
          </p:cNvPr>
          <p:cNvSpPr txBox="1"/>
          <p:nvPr/>
        </p:nvSpPr>
        <p:spPr>
          <a:xfrm>
            <a:off x="3505201" y="25146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假设工作在放大区，</a:t>
            </a:r>
            <a:r>
              <a:rPr kumimoji="1" lang="en-US" altLang="zh-CN" dirty="0">
                <a:solidFill>
                  <a:srgbClr val="0432FF"/>
                </a:solidFill>
              </a:rPr>
              <a:t>β=100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4274892-E6C1-F04A-8BE0-82CCF7E3F684}"/>
              </a:ext>
            </a:extLst>
          </p:cNvPr>
          <p:cNvSpPr txBox="1"/>
          <p:nvPr/>
        </p:nvSpPr>
        <p:spPr>
          <a:xfrm>
            <a:off x="2806670" y="5339591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假设管子</a:t>
            </a:r>
            <a:r>
              <a:rPr kumimoji="1" lang="en-US" altLang="zh-CN" dirty="0">
                <a:solidFill>
                  <a:srgbClr val="C00000"/>
                </a:solidFill>
              </a:rPr>
              <a:t>off</a:t>
            </a:r>
            <a:r>
              <a:rPr kumimoji="1" lang="zh-CN" altLang="en-US" dirty="0">
                <a:solidFill>
                  <a:srgbClr val="C00000"/>
                </a:solidFill>
              </a:rPr>
              <a:t>，则</a:t>
            </a:r>
            <a:r>
              <a:rPr kumimoji="1" lang="en-US" altLang="zh-CN" dirty="0" err="1">
                <a:solidFill>
                  <a:srgbClr val="C00000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E</a:t>
            </a:r>
            <a:r>
              <a:rPr kumimoji="1" lang="en-US" altLang="zh-CN" dirty="0">
                <a:solidFill>
                  <a:srgbClr val="C00000"/>
                </a:solidFill>
              </a:rPr>
              <a:t>=0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  <a:sym typeface="Wingdings" pitchFamily="2" charset="2"/>
              </a:rPr>
              <a:t>E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=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0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  <a:sym typeface="Wingdings" pitchFamily="2" charset="2"/>
              </a:rPr>
              <a:t>BE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=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4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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 足以使管子开启，矛盾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114B9C97-93C3-C344-8D64-26D6FF75215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113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97A5EA7-D3B2-3C43-A89D-BFDA8F137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21"/>
            <a:ext cx="9144000" cy="164170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D0150C1-496D-1348-AB61-80A1C91E9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1828800"/>
            <a:ext cx="5507372" cy="468180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7F1FFC0-A822-C248-BDE7-DB2217266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83" y="1638971"/>
            <a:ext cx="2265028" cy="459356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9687B16-E01C-D047-B6EB-717967E16439}"/>
              </a:ext>
            </a:extLst>
          </p:cNvPr>
          <p:cNvSpPr txBox="1"/>
          <p:nvPr/>
        </p:nvSpPr>
        <p:spPr>
          <a:xfrm>
            <a:off x="5334000" y="4267200"/>
            <a:ext cx="1027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管子开启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A8D402E-D0F2-AF46-A85B-5C823711BF68}"/>
              </a:ext>
            </a:extLst>
          </p:cNvPr>
          <p:cNvSpPr txBox="1"/>
          <p:nvPr/>
        </p:nvSpPr>
        <p:spPr>
          <a:xfrm>
            <a:off x="2743200" y="18288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假设工作在放大区，</a:t>
            </a:r>
            <a:r>
              <a:rPr kumimoji="1" lang="en-US" altLang="zh-CN" dirty="0">
                <a:solidFill>
                  <a:srgbClr val="0432FF"/>
                </a:solidFill>
              </a:rPr>
              <a:t>β</a:t>
            </a:r>
            <a:r>
              <a:rPr kumimoji="1" lang="zh-CN" altLang="en-US" dirty="0">
                <a:solidFill>
                  <a:srgbClr val="0432FF"/>
                </a:solidFill>
              </a:rPr>
              <a:t>较大，</a:t>
            </a:r>
            <a:r>
              <a:rPr kumimoji="1" lang="en-US" altLang="zh-CN" dirty="0">
                <a:solidFill>
                  <a:srgbClr val="0432FF"/>
                </a:solidFill>
              </a:rPr>
              <a:t>α≈1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142972C-1B79-034C-8FB1-A83A52847BCD}"/>
              </a:ext>
            </a:extLst>
          </p:cNvPr>
          <p:cNvSpPr txBox="1"/>
          <p:nvPr/>
        </p:nvSpPr>
        <p:spPr>
          <a:xfrm>
            <a:off x="5565203" y="2601310"/>
            <a:ext cx="2477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验证是否在放大区（</a:t>
            </a:r>
            <a:r>
              <a:rPr kumimoji="1" lang="en-US" altLang="zh-CN" dirty="0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点电压最低不得低于</a:t>
            </a:r>
            <a:r>
              <a:rPr kumimoji="1" lang="en-US" altLang="zh-CN" dirty="0">
                <a:solidFill>
                  <a:srgbClr val="0432FF"/>
                </a:solidFill>
              </a:rPr>
              <a:t>6-0.4</a:t>
            </a:r>
            <a:r>
              <a:rPr kumimoji="1" lang="zh-CN" altLang="en-US" dirty="0">
                <a:solidFill>
                  <a:srgbClr val="0432FF"/>
                </a:solidFill>
              </a:rPr>
              <a:t>）</a:t>
            </a: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8F324BB5-7689-1F48-845E-A72EFF7D6E4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0290B7A-9D4E-F342-B631-CADD20210A77}"/>
              </a:ext>
            </a:extLst>
          </p:cNvPr>
          <p:cNvSpPr txBox="1"/>
          <p:nvPr/>
        </p:nvSpPr>
        <p:spPr>
          <a:xfrm>
            <a:off x="7275842" y="3671916"/>
            <a:ext cx="1824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假设错误，所以不是工作在放大区</a:t>
            </a:r>
            <a:r>
              <a:rPr kumimoji="1" lang="en-US" altLang="zh-CN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  <a:sym typeface="Wingdings" pitchFamily="2" charset="2"/>
              </a:rPr>
              <a:t> </a:t>
            </a:r>
            <a:r>
              <a:rPr kumimoji="1" lang="zh-CN" altLang="en-US" dirty="0">
                <a:solidFill>
                  <a:srgbClr val="C00000"/>
                </a:solidFill>
                <a:sym typeface="Wingdings" pitchFamily="2" charset="2"/>
              </a:rPr>
              <a:t>工作在饱和区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26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97A5EA7-D3B2-3C43-A89D-BFDA8F137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21"/>
            <a:ext cx="9144000" cy="16417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7F1FFC0-A822-C248-BDE7-DB2217266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83" y="1638971"/>
            <a:ext cx="2265028" cy="459356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A28E928-DCE8-284B-AA56-38EF640A7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878" y="1662722"/>
            <a:ext cx="5495388" cy="49784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92DACC61-7771-344A-B9B0-1A8474FB1D68}"/>
              </a:ext>
            </a:extLst>
          </p:cNvPr>
          <p:cNvSpPr txBox="1"/>
          <p:nvPr/>
        </p:nvSpPr>
        <p:spPr>
          <a:xfrm>
            <a:off x="5867400" y="4162432"/>
            <a:ext cx="1027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管子开启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72D58EB-89C2-934F-8FC8-DE4270B99FE5}"/>
              </a:ext>
            </a:extLst>
          </p:cNvPr>
          <p:cNvSpPr txBox="1"/>
          <p:nvPr/>
        </p:nvSpPr>
        <p:spPr>
          <a:xfrm>
            <a:off x="5943600" y="3003028"/>
            <a:ext cx="28823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假设工作在饱和区，</a:t>
            </a:r>
            <a:r>
              <a:rPr kumimoji="1" lang="en-US" altLang="zh-CN" dirty="0">
                <a:solidFill>
                  <a:srgbClr val="C0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CE</a:t>
            </a:r>
            <a:r>
              <a:rPr kumimoji="1" lang="en-US" altLang="zh-CN" dirty="0">
                <a:solidFill>
                  <a:srgbClr val="C00000"/>
                </a:solidFill>
              </a:rPr>
              <a:t>=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0.2V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37891FF-06DE-8449-92BE-C4C87C81E52E}"/>
              </a:ext>
            </a:extLst>
          </p:cNvPr>
          <p:cNvSpPr txBox="1"/>
          <p:nvPr/>
        </p:nvSpPr>
        <p:spPr>
          <a:xfrm>
            <a:off x="3276600" y="1994321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根据</a:t>
            </a:r>
            <a:r>
              <a:rPr kumimoji="1" lang="en-US" altLang="zh-CN" dirty="0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点电压计算</a:t>
            </a:r>
            <a:r>
              <a:rPr kumimoji="1" lang="en-US" altLang="zh-CN" dirty="0" err="1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C</a:t>
            </a:r>
            <a:endParaRPr kumimoji="1" lang="en-US" altLang="zh-CN" dirty="0">
              <a:solidFill>
                <a:srgbClr val="0432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24A877C7-CF8C-F241-8B0C-70597E4FBDD6}"/>
                  </a:ext>
                </a:extLst>
              </p:cNvPr>
              <p:cNvSpPr txBox="1"/>
              <p:nvPr/>
            </p:nvSpPr>
            <p:spPr>
              <a:xfrm>
                <a:off x="2952878" y="4209999"/>
                <a:ext cx="12220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80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1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sz="18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1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1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kumimoji="1" lang="en-US" altLang="zh-CN" sz="1800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sz="1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18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24A877C7-CF8C-F241-8B0C-70597E4FB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878" y="4209999"/>
                <a:ext cx="1222066" cy="276999"/>
              </a:xfrm>
              <a:prstGeom prst="rect">
                <a:avLst/>
              </a:prstGeom>
              <a:blipFill>
                <a:blip r:embed="rId5"/>
                <a:stretch>
                  <a:fillRect l="-4124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F037F23-4B2A-AD46-9156-F49ED0584655}"/>
                  </a:ext>
                </a:extLst>
              </p:cNvPr>
              <p:cNvSpPr txBox="1"/>
              <p:nvPr/>
            </p:nvSpPr>
            <p:spPr>
              <a:xfrm>
                <a:off x="2895600" y="4582106"/>
                <a:ext cx="2057400" cy="838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dirty="0">
                    <a:solidFill>
                      <a:srgbClr val="0432FF"/>
                    </a:solidFill>
                  </a:rPr>
                  <a:t>验证</a:t>
                </a:r>
                <a:r>
                  <a:rPr kumimoji="1" lang="en-US" altLang="zh-CN" dirty="0">
                    <a:solidFill>
                      <a:srgbClr val="0432FF"/>
                    </a:solidFill>
                  </a:rPr>
                  <a:t>β</a:t>
                </a:r>
                <a:r>
                  <a:rPr kumimoji="1" lang="zh-CN" altLang="en-US" dirty="0">
                    <a:solidFill>
                      <a:srgbClr val="0432FF"/>
                    </a:solidFill>
                  </a:rPr>
                  <a:t>，应小于</a:t>
                </a:r>
                <a:r>
                  <a:rPr kumimoji="1" lang="en-US" altLang="zh-CN" dirty="0">
                    <a:solidFill>
                      <a:srgbClr val="0432FF"/>
                    </a:solidFill>
                  </a:rPr>
                  <a:t>50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zh-CN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=1.5</m:t>
                      </m:r>
                    </m:oMath>
                  </m:oMathPara>
                </a14:m>
                <a:endParaRPr kumimoji="1" lang="en-US" altLang="zh-CN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F037F23-4B2A-AD46-9156-F49ED05846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4582106"/>
                <a:ext cx="2057400" cy="838115"/>
              </a:xfrm>
              <a:prstGeom prst="rect">
                <a:avLst/>
              </a:prstGeom>
              <a:blipFill>
                <a:blip r:embed="rId6"/>
                <a:stretch>
                  <a:fillRect l="-1852" t="-14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38AA54DD-20DD-6141-85EE-3E78C53EF71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6098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8424ED7-CCA7-9B43-AAFC-8BCFF9857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076"/>
            <a:ext cx="9144000" cy="596984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7B7762F-305E-0B4F-B6B2-0B817ADBDD9A}"/>
              </a:ext>
            </a:extLst>
          </p:cNvPr>
          <p:cNvSpPr txBox="1"/>
          <p:nvPr/>
        </p:nvSpPr>
        <p:spPr>
          <a:xfrm>
            <a:off x="6172200" y="3962400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管子没有开启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51624DB-DA0A-654F-BB52-3679B5664BE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2C8089E-9212-5B40-84CF-01769730A55D}"/>
              </a:ext>
            </a:extLst>
          </p:cNvPr>
          <p:cNvSpPr/>
          <p:nvPr/>
        </p:nvSpPr>
        <p:spPr>
          <a:xfrm>
            <a:off x="7587972" y="3962400"/>
            <a:ext cx="14157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若开启，</a:t>
            </a:r>
            <a:r>
              <a:rPr kumimoji="1" lang="en-US" altLang="zh-CN" dirty="0">
                <a:solidFill>
                  <a:srgbClr val="0432FF"/>
                </a:solidFill>
              </a:rPr>
              <a:t>E</a:t>
            </a:r>
            <a:r>
              <a:rPr kumimoji="1" lang="zh-CN" altLang="en-US" dirty="0">
                <a:solidFill>
                  <a:srgbClr val="0432FF"/>
                </a:solidFill>
              </a:rPr>
              <a:t>点电压</a:t>
            </a:r>
            <a:r>
              <a:rPr kumimoji="1" lang="en-US" altLang="zh-CN" dirty="0">
                <a:solidFill>
                  <a:srgbClr val="0432FF"/>
                </a:solidFill>
              </a:rPr>
              <a:t>-0.7V</a:t>
            </a:r>
            <a:r>
              <a:rPr kumimoji="1" lang="zh-CN" altLang="en-US" dirty="0">
                <a:solidFill>
                  <a:srgbClr val="0432FF"/>
                </a:solidFill>
              </a:rPr>
              <a:t>，电流从地流到</a:t>
            </a:r>
            <a:r>
              <a:rPr kumimoji="1" lang="en-US" altLang="zh-CN" dirty="0">
                <a:solidFill>
                  <a:srgbClr val="0432FF"/>
                </a:solidFill>
              </a:rPr>
              <a:t>E</a:t>
            </a:r>
            <a:r>
              <a:rPr kumimoji="1" lang="zh-CN" altLang="en-US" dirty="0">
                <a:solidFill>
                  <a:srgbClr val="0432FF"/>
                </a:solidFill>
              </a:rPr>
              <a:t>，再流到</a:t>
            </a:r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，与正偏</a:t>
            </a:r>
            <a:r>
              <a:rPr kumimoji="1" lang="en-US" altLang="zh-CN" dirty="0" err="1">
                <a:solidFill>
                  <a:srgbClr val="0432FF"/>
                </a:solidFill>
              </a:rPr>
              <a:t>pn</a:t>
            </a:r>
            <a:r>
              <a:rPr kumimoji="1" lang="zh-CN" altLang="en-US" dirty="0">
                <a:solidFill>
                  <a:srgbClr val="0432FF"/>
                </a:solidFill>
              </a:rPr>
              <a:t>结电流只能从</a:t>
            </a:r>
            <a:r>
              <a:rPr kumimoji="1" lang="en-US" altLang="zh-CN" dirty="0">
                <a:solidFill>
                  <a:srgbClr val="0432FF"/>
                </a:solidFill>
              </a:rPr>
              <a:t>p</a:t>
            </a:r>
            <a:r>
              <a:rPr kumimoji="1" lang="zh-CN" altLang="en-US" dirty="0">
                <a:solidFill>
                  <a:srgbClr val="0432FF"/>
                </a:solidFill>
              </a:rPr>
              <a:t>到</a:t>
            </a:r>
            <a:r>
              <a:rPr kumimoji="1" lang="en-US" altLang="zh-CN" dirty="0">
                <a:solidFill>
                  <a:srgbClr val="0432FF"/>
                </a:solidFill>
              </a:rPr>
              <a:t>n</a:t>
            </a:r>
            <a:r>
              <a:rPr kumimoji="1" lang="zh-CN" altLang="en-US" dirty="0">
                <a:solidFill>
                  <a:srgbClr val="0432FF"/>
                </a:solidFill>
              </a:rPr>
              <a:t>矛盾</a:t>
            </a:r>
            <a:endParaRPr kumimoji="1" lang="en-US" altLang="zh-CN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24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E8A3367-4E86-FB4A-B0CD-48686C31F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3" y="76200"/>
            <a:ext cx="9144000" cy="14195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AC82D4F-9404-C142-8A3F-0F01FB5D6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3" y="1495732"/>
            <a:ext cx="2117925" cy="48288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6329546-CE07-A045-AAAD-09E9417A5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1676400"/>
            <a:ext cx="6649415" cy="450251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43E2DBA-72E1-AD49-A4E9-7806FA1124B3}"/>
              </a:ext>
            </a:extLst>
          </p:cNvPr>
          <p:cNvSpPr txBox="1"/>
          <p:nvPr/>
        </p:nvSpPr>
        <p:spPr>
          <a:xfrm>
            <a:off x="7162800" y="2971800"/>
            <a:ext cx="10275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管子开启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32E6EEC-9A8B-F845-AE5F-C82B326FE8E9}"/>
              </a:ext>
            </a:extLst>
          </p:cNvPr>
          <p:cNvSpPr txBox="1"/>
          <p:nvPr/>
        </p:nvSpPr>
        <p:spPr>
          <a:xfrm>
            <a:off x="2743200" y="5190594"/>
            <a:ext cx="251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假设工作在放大区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en-US" altLang="zh-CN" dirty="0" err="1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C</a:t>
            </a:r>
            <a:r>
              <a:rPr kumimoji="1" lang="en-US" altLang="zh-CN" dirty="0" err="1">
                <a:solidFill>
                  <a:srgbClr val="0432FF"/>
                </a:solidFill>
              </a:rPr>
              <a:t>≈i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E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>
                <a:solidFill>
                  <a:srgbClr val="C00000"/>
                </a:solidFill>
              </a:rPr>
              <a:t>（没有给出</a:t>
            </a:r>
            <a:r>
              <a:rPr kumimoji="1" lang="en-US" altLang="zh-CN" dirty="0">
                <a:solidFill>
                  <a:srgbClr val="C00000"/>
                </a:solidFill>
              </a:rPr>
              <a:t>β</a:t>
            </a:r>
            <a:r>
              <a:rPr kumimoji="1" lang="zh-CN" altLang="en-US" dirty="0">
                <a:solidFill>
                  <a:srgbClr val="C00000"/>
                </a:solidFill>
              </a:rPr>
              <a:t>值，在放大区时可假设为</a:t>
            </a:r>
            <a:r>
              <a:rPr kumimoji="1" lang="en-US" altLang="zh-CN" dirty="0">
                <a:solidFill>
                  <a:srgbClr val="C00000"/>
                </a:solidFill>
              </a:rPr>
              <a:t>100</a:t>
            </a:r>
            <a:r>
              <a:rPr kumimoji="1" lang="zh-CN" altLang="en-US" dirty="0">
                <a:solidFill>
                  <a:srgbClr val="C00000"/>
                </a:solidFill>
              </a:rPr>
              <a:t>，不影响</a:t>
            </a:r>
            <a:r>
              <a:rPr kumimoji="1" lang="en-US" altLang="zh-CN" dirty="0">
                <a:solidFill>
                  <a:srgbClr val="C00000"/>
                </a:solidFill>
              </a:rPr>
              <a:t>C</a:t>
            </a:r>
            <a:r>
              <a:rPr kumimoji="1" lang="zh-CN" altLang="en-US" dirty="0">
                <a:solidFill>
                  <a:srgbClr val="C00000"/>
                </a:solidFill>
              </a:rPr>
              <a:t>点电压，即不影响管子是否在放大区的验证）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41A91AE-2BDC-E341-8B82-CA25BC09E44B}"/>
              </a:ext>
            </a:extLst>
          </p:cNvPr>
          <p:cNvSpPr txBox="1"/>
          <p:nvPr/>
        </p:nvSpPr>
        <p:spPr>
          <a:xfrm>
            <a:off x="5943600" y="4495800"/>
            <a:ext cx="2991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验证是否在放大区（</a:t>
            </a:r>
            <a:r>
              <a:rPr kumimoji="1" lang="en-US" altLang="zh-CN" dirty="0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点电压最高不得高于</a:t>
            </a:r>
            <a:r>
              <a:rPr kumimoji="1" lang="en-US" altLang="zh-CN" dirty="0">
                <a:solidFill>
                  <a:srgbClr val="0432FF"/>
                </a:solidFill>
              </a:rPr>
              <a:t>0+0.4</a:t>
            </a:r>
            <a:r>
              <a:rPr kumimoji="1" lang="zh-CN" altLang="en-US" dirty="0">
                <a:solidFill>
                  <a:srgbClr val="0432FF"/>
                </a:solidFill>
              </a:rPr>
              <a:t>）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F54C6B3-13A0-914F-A629-109827FB634D}"/>
              </a:ext>
            </a:extLst>
          </p:cNvPr>
          <p:cNvSpPr txBox="1"/>
          <p:nvPr/>
        </p:nvSpPr>
        <p:spPr>
          <a:xfrm>
            <a:off x="2438400" y="2895600"/>
            <a:ext cx="1645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但</a:t>
            </a:r>
            <a:r>
              <a:rPr kumimoji="1" lang="en-US" altLang="zh-CN" dirty="0">
                <a:solidFill>
                  <a:srgbClr val="C00000"/>
                </a:solidFill>
              </a:rPr>
              <a:t>β</a:t>
            </a:r>
            <a:r>
              <a:rPr kumimoji="1" lang="zh-CN" altLang="en-US" dirty="0">
                <a:solidFill>
                  <a:srgbClr val="C00000"/>
                </a:solidFill>
              </a:rPr>
              <a:t>值会影响</a:t>
            </a:r>
            <a:r>
              <a:rPr kumimoji="1" lang="en-US" altLang="zh-CN" dirty="0" err="1">
                <a:solidFill>
                  <a:srgbClr val="C00000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B</a:t>
            </a:r>
            <a:r>
              <a:rPr kumimoji="1" lang="zh-CN" altLang="en-US" dirty="0">
                <a:solidFill>
                  <a:srgbClr val="C00000"/>
                </a:solidFill>
              </a:rPr>
              <a:t>值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ACCD0F0-5BC4-7E44-A01F-85018B752F9E}"/>
              </a:ext>
            </a:extLst>
          </p:cNvPr>
          <p:cNvSpPr txBox="1"/>
          <p:nvPr/>
        </p:nvSpPr>
        <p:spPr>
          <a:xfrm>
            <a:off x="5943600" y="5155815"/>
            <a:ext cx="3141497" cy="15696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b="1" dirty="0">
                <a:solidFill>
                  <a:srgbClr val="C00000"/>
                </a:solidFill>
              </a:rPr>
              <a:t>β</a:t>
            </a:r>
            <a:r>
              <a:rPr kumimoji="1" lang="zh-CN" altLang="en-US" b="1" dirty="0">
                <a:solidFill>
                  <a:srgbClr val="C00000"/>
                </a:solidFill>
              </a:rPr>
              <a:t>并不是个良好的设计参数（</a:t>
            </a:r>
            <a:r>
              <a:rPr kumimoji="1" lang="en-US" altLang="zh-CN" b="1" i="1" dirty="0">
                <a:solidFill>
                  <a:srgbClr val="C00000"/>
                </a:solidFill>
              </a:rPr>
              <a:t>ill-specified</a:t>
            </a:r>
            <a:r>
              <a:rPr kumimoji="1" lang="zh-CN" altLang="en-US" b="1" i="1" dirty="0">
                <a:solidFill>
                  <a:srgbClr val="C00000"/>
                </a:solidFill>
              </a:rPr>
              <a:t> </a:t>
            </a:r>
            <a:r>
              <a:rPr kumimoji="1" lang="en-US" altLang="zh-CN" b="1" i="1" dirty="0">
                <a:solidFill>
                  <a:srgbClr val="C00000"/>
                </a:solidFill>
              </a:rPr>
              <a:t>parameter</a:t>
            </a:r>
            <a:r>
              <a:rPr kumimoji="1" lang="zh-CN" altLang="en-US" b="1" dirty="0">
                <a:solidFill>
                  <a:srgbClr val="C00000"/>
                </a:solidFill>
              </a:rPr>
              <a:t>），作为电路设计者，应尽量避免设计的电路性能依赖于</a:t>
            </a:r>
            <a:r>
              <a:rPr kumimoji="1" lang="en-US" altLang="zh-CN" b="1" dirty="0">
                <a:solidFill>
                  <a:srgbClr val="C00000"/>
                </a:solidFill>
              </a:rPr>
              <a:t>β</a:t>
            </a:r>
            <a:r>
              <a:rPr kumimoji="1" lang="zh-CN" altLang="en-US" b="1" dirty="0">
                <a:solidFill>
                  <a:srgbClr val="C00000"/>
                </a:solidFill>
              </a:rPr>
              <a:t>值</a:t>
            </a:r>
            <a:endParaRPr kumimoji="1" lang="en-US" altLang="zh-CN" b="1" dirty="0">
              <a:solidFill>
                <a:srgbClr val="C00000"/>
              </a:solidFill>
            </a:endParaRPr>
          </a:p>
          <a:p>
            <a:r>
              <a:rPr kumimoji="1" lang="zh-CN" altLang="en-US" b="1" dirty="0">
                <a:solidFill>
                  <a:srgbClr val="0432FF"/>
                </a:solidFill>
              </a:rPr>
              <a:t>* 该电路，</a:t>
            </a:r>
            <a:r>
              <a:rPr kumimoji="1" lang="en-US" altLang="zh-CN" b="1" dirty="0">
                <a:solidFill>
                  <a:srgbClr val="0432FF"/>
                </a:solidFill>
              </a:rPr>
              <a:t>β</a:t>
            </a:r>
            <a:r>
              <a:rPr kumimoji="1" lang="zh-CN" altLang="en-US" b="1" dirty="0">
                <a:solidFill>
                  <a:srgbClr val="0432FF"/>
                </a:solidFill>
              </a:rPr>
              <a:t>若变化</a:t>
            </a:r>
            <a:r>
              <a:rPr kumimoji="1" lang="en-US" altLang="zh-CN" b="1" dirty="0">
                <a:solidFill>
                  <a:srgbClr val="0432FF"/>
                </a:solidFill>
              </a:rPr>
              <a:t>15%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  <a:sym typeface="Wingdings" pitchFamily="2" charset="2"/>
              </a:rPr>
              <a:t>115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，不影响</a:t>
            </a:r>
            <a:r>
              <a:rPr kumimoji="1" lang="en-US" altLang="zh-CN" b="1" dirty="0" err="1">
                <a:solidFill>
                  <a:srgbClr val="0432FF"/>
                </a:solidFill>
                <a:sym typeface="Wingdings" pitchFamily="2" charset="2"/>
              </a:rPr>
              <a:t>i</a:t>
            </a:r>
            <a:r>
              <a:rPr kumimoji="1" lang="en-US" altLang="zh-CN" b="1" baseline="-25000" dirty="0" err="1">
                <a:solidFill>
                  <a:srgbClr val="0432FF"/>
                </a:solidFill>
                <a:sym typeface="Wingdings" pitchFamily="2" charset="2"/>
              </a:rPr>
              <a:t>C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，也不影响工作区域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078D9C56-E237-544A-9DA8-D874DB7C671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2762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9A50BFB-154C-994A-A34D-BB5EF0AC7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13762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1524993-3EA8-064D-BB6A-0E1CABBD1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4818"/>
            <a:ext cx="2516038" cy="4445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296C8F0-D887-EC4C-99EA-EC9BBA14B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1677849"/>
            <a:ext cx="6019800" cy="487535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A35FEA8-ACC5-9140-B9E3-4B3FB0A89463}"/>
              </a:ext>
            </a:extLst>
          </p:cNvPr>
          <p:cNvSpPr txBox="1"/>
          <p:nvPr/>
        </p:nvSpPr>
        <p:spPr>
          <a:xfrm>
            <a:off x="5029200" y="47244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管子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>
                <a:solidFill>
                  <a:srgbClr val="0432FF"/>
                </a:solidFill>
              </a:rPr>
              <a:t>开启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F02228C-B473-B646-A207-BB49D8C58C07}"/>
              </a:ext>
            </a:extLst>
          </p:cNvPr>
          <p:cNvSpPr txBox="1"/>
          <p:nvPr/>
        </p:nvSpPr>
        <p:spPr>
          <a:xfrm>
            <a:off x="6324600" y="4343400"/>
            <a:ext cx="2590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验证是否在放大区（</a:t>
            </a:r>
            <a:r>
              <a:rPr kumimoji="1" lang="en-US" altLang="zh-CN" dirty="0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点电压最低不得低于</a:t>
            </a:r>
            <a:r>
              <a:rPr kumimoji="1" lang="en-US" altLang="zh-CN" dirty="0">
                <a:solidFill>
                  <a:srgbClr val="0432FF"/>
                </a:solidFill>
              </a:rPr>
              <a:t>0.7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–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0.4</a:t>
            </a:r>
            <a:r>
              <a:rPr kumimoji="1" lang="zh-CN" altLang="en-US" dirty="0">
                <a:solidFill>
                  <a:srgbClr val="0432FF"/>
                </a:solidFill>
              </a:rPr>
              <a:t>）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E2F2D8C-95A0-524D-8A83-B6B13597A21D}"/>
              </a:ext>
            </a:extLst>
          </p:cNvPr>
          <p:cNvSpPr txBox="1"/>
          <p:nvPr/>
        </p:nvSpPr>
        <p:spPr>
          <a:xfrm>
            <a:off x="6019800" y="2466278"/>
            <a:ext cx="2590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假设</a:t>
            </a:r>
            <a:r>
              <a:rPr kumimoji="1" lang="zh-CN" altLang="en-US">
                <a:solidFill>
                  <a:srgbClr val="0432FF"/>
                </a:solidFill>
              </a:rPr>
              <a:t>工作在放大区</a:t>
            </a:r>
            <a:r>
              <a:rPr kumimoji="1" lang="zh-CN" altLang="en-US" dirty="0">
                <a:solidFill>
                  <a:srgbClr val="0432FF"/>
                </a:solidFill>
              </a:rPr>
              <a:t>，</a:t>
            </a:r>
            <a:r>
              <a:rPr kumimoji="1" lang="en-US" altLang="zh-CN" dirty="0">
                <a:solidFill>
                  <a:srgbClr val="0432FF"/>
                </a:solidFill>
              </a:rPr>
              <a:t>β=100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5456E76-B152-1E4C-9764-A85C4C47AEB9}"/>
              </a:ext>
            </a:extLst>
          </p:cNvPr>
          <p:cNvSpPr txBox="1"/>
          <p:nvPr/>
        </p:nvSpPr>
        <p:spPr>
          <a:xfrm>
            <a:off x="2667000" y="1620364"/>
            <a:ext cx="2362200" cy="18158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* 该电路，</a:t>
            </a:r>
            <a:r>
              <a:rPr kumimoji="1" lang="en-US" altLang="zh-CN" b="1" dirty="0">
                <a:solidFill>
                  <a:srgbClr val="0432FF"/>
                </a:solidFill>
              </a:rPr>
              <a:t>β</a:t>
            </a:r>
            <a:r>
              <a:rPr kumimoji="1" lang="zh-CN" altLang="en-US" b="1" dirty="0">
                <a:solidFill>
                  <a:srgbClr val="0432FF"/>
                </a:solidFill>
              </a:rPr>
              <a:t>若变化</a:t>
            </a:r>
            <a:r>
              <a:rPr kumimoji="1" lang="en-US" altLang="zh-CN" b="1" dirty="0">
                <a:solidFill>
                  <a:srgbClr val="0432FF"/>
                </a:solidFill>
              </a:rPr>
              <a:t>15%</a:t>
            </a:r>
            <a:r>
              <a:rPr kumimoji="1" lang="zh-CN" altLang="en-US" b="1" dirty="0">
                <a:solidFill>
                  <a:srgbClr val="0432FF"/>
                </a:solidFill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  <a:sym typeface="Wingdings" pitchFamily="2" charset="2"/>
              </a:rPr>
              <a:t>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  <a:sym typeface="Wingdings" pitchFamily="2" charset="2"/>
              </a:rPr>
              <a:t>115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，</a:t>
            </a:r>
            <a:r>
              <a:rPr kumimoji="1" lang="en-US" altLang="zh-CN" b="1" dirty="0" err="1">
                <a:solidFill>
                  <a:srgbClr val="0432FF"/>
                </a:solidFill>
                <a:sym typeface="Wingdings" pitchFamily="2" charset="2"/>
              </a:rPr>
              <a:t>i</a:t>
            </a:r>
            <a:r>
              <a:rPr kumimoji="1" lang="en-US" altLang="zh-CN" b="1" baseline="-25000" dirty="0" err="1">
                <a:solidFill>
                  <a:srgbClr val="0432FF"/>
                </a:solidFill>
                <a:sym typeface="Wingdings" pitchFamily="2" charset="2"/>
              </a:rPr>
              <a:t>C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也会变化</a:t>
            </a:r>
            <a:r>
              <a:rPr kumimoji="1" lang="en-US" altLang="zh-CN" b="1" dirty="0">
                <a:solidFill>
                  <a:srgbClr val="0432FF"/>
                </a:solidFill>
                <a:sym typeface="Wingdings" pitchFamily="2" charset="2"/>
              </a:rPr>
              <a:t>15%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 </a:t>
            </a:r>
            <a:r>
              <a:rPr kumimoji="1" lang="en-US" altLang="zh-CN" b="1" dirty="0">
                <a:solidFill>
                  <a:srgbClr val="0432FF"/>
                </a:solidFill>
                <a:sym typeface="Wingdings" pitchFamily="2" charset="2"/>
              </a:rPr>
              <a:t>4.94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，</a:t>
            </a:r>
            <a:r>
              <a:rPr kumimoji="1" lang="en-US" altLang="zh-CN" b="1" dirty="0">
                <a:solidFill>
                  <a:srgbClr val="0432FF"/>
                </a:solidFill>
                <a:sym typeface="Wingdings" pitchFamily="2" charset="2"/>
              </a:rPr>
              <a:t>V</a:t>
            </a:r>
            <a:r>
              <a:rPr kumimoji="1" lang="en-US" altLang="zh-CN" b="1" baseline="-25000" dirty="0">
                <a:solidFill>
                  <a:srgbClr val="0432FF"/>
                </a:solidFill>
                <a:sym typeface="Wingdings" pitchFamily="2" charset="2"/>
              </a:rPr>
              <a:t>C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下降</a:t>
            </a:r>
            <a:r>
              <a:rPr kumimoji="1" lang="en-US" altLang="zh-CN" b="1" dirty="0">
                <a:solidFill>
                  <a:srgbClr val="0432FF"/>
                </a:solidFill>
                <a:sym typeface="Wingdings" pitchFamily="2" charset="2"/>
              </a:rPr>
              <a:t>0.12</a:t>
            </a:r>
            <a:r>
              <a:rPr kumimoji="1" lang="zh-CN" altLang="en-US" b="1" dirty="0">
                <a:solidFill>
                  <a:srgbClr val="0432FF"/>
                </a:solidFill>
                <a:sym typeface="Wingdings" pitchFamily="2" charset="2"/>
              </a:rPr>
              <a:t>，管子进入饱和区，</a:t>
            </a:r>
            <a:r>
              <a:rPr kumimoji="1" lang="zh-CN" altLang="en-US" b="1" dirty="0">
                <a:solidFill>
                  <a:srgbClr val="C00000"/>
                </a:solidFill>
                <a:sym typeface="Wingdings" pitchFamily="2" charset="2"/>
              </a:rPr>
              <a:t>所以该电路结构是一个</a:t>
            </a:r>
            <a:r>
              <a:rPr kumimoji="1" lang="en-US" altLang="zh-CN" b="1" dirty="0">
                <a:solidFill>
                  <a:srgbClr val="C00000"/>
                </a:solidFill>
                <a:sym typeface="Wingdings" pitchFamily="2" charset="2"/>
              </a:rPr>
              <a:t>bad</a:t>
            </a:r>
            <a:r>
              <a:rPr kumimoji="1" lang="zh-CN" altLang="en-US" b="1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  <a:sym typeface="Wingdings" pitchFamily="2" charset="2"/>
              </a:rPr>
              <a:t>design</a:t>
            </a:r>
            <a:r>
              <a:rPr kumimoji="1" lang="zh-CN" altLang="en-US" b="1" dirty="0">
                <a:solidFill>
                  <a:srgbClr val="00B050"/>
                </a:solidFill>
                <a:sym typeface="Wingdings" pitchFamily="2" charset="2"/>
              </a:rPr>
              <a:t>（电路的</a:t>
            </a:r>
            <a:r>
              <a:rPr kumimoji="1" lang="en-US" altLang="zh-CN" b="1" dirty="0" err="1">
                <a:solidFill>
                  <a:srgbClr val="00B050"/>
                </a:solidFill>
                <a:sym typeface="Wingdings" pitchFamily="2" charset="2"/>
              </a:rPr>
              <a:t>i</a:t>
            </a:r>
            <a:r>
              <a:rPr kumimoji="1" lang="en-US" altLang="zh-CN" b="1" baseline="-25000" dirty="0" err="1">
                <a:solidFill>
                  <a:srgbClr val="00B050"/>
                </a:solidFill>
                <a:sym typeface="Wingdings" pitchFamily="2" charset="2"/>
              </a:rPr>
              <a:t>C</a:t>
            </a:r>
            <a:r>
              <a:rPr kumimoji="1" lang="zh-CN" altLang="en-US" b="1" dirty="0">
                <a:solidFill>
                  <a:srgbClr val="00B050"/>
                </a:solidFill>
                <a:sym typeface="Wingdings" pitchFamily="2" charset="2"/>
              </a:rPr>
              <a:t>是主要参数，不能依赖于</a:t>
            </a:r>
            <a:r>
              <a:rPr kumimoji="1" lang="en-US" altLang="zh-CN" b="1" dirty="0">
                <a:solidFill>
                  <a:srgbClr val="00B050"/>
                </a:solidFill>
                <a:sym typeface="Wingdings" pitchFamily="2" charset="2"/>
              </a:rPr>
              <a:t>β</a:t>
            </a:r>
            <a:r>
              <a:rPr kumimoji="1" lang="zh-CN" altLang="en-US" b="1" dirty="0">
                <a:solidFill>
                  <a:srgbClr val="00B050"/>
                </a:solidFill>
                <a:sym typeface="Wingdings" pitchFamily="2" charset="2"/>
              </a:rPr>
              <a:t>）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DFC146BD-363F-4149-B286-C9F89B3235A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9038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4698</TotalTime>
  <Words>1073</Words>
  <Application>Microsoft Office PowerPoint</Application>
  <PresentationFormat>全屏显示(4:3)</PresentationFormat>
  <Paragraphs>123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9" baseType="lpstr">
      <vt:lpstr>宋体</vt:lpstr>
      <vt:lpstr>Arial</vt:lpstr>
      <vt:lpstr>Calibri</vt:lpstr>
      <vt:lpstr>Cambria Math</vt:lpstr>
      <vt:lpstr>Wingdings</vt:lpstr>
      <vt:lpstr>Default Design</vt:lpstr>
      <vt:lpstr>Lecture 15 – BJT-part2</vt:lpstr>
      <vt:lpstr>BJT 电路直流分析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作业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hjin</cp:lastModifiedBy>
  <cp:revision>143</cp:revision>
  <cp:lastPrinted>2020-11-29T08:19:01Z</cp:lastPrinted>
  <dcterms:created xsi:type="dcterms:W3CDTF">2015-11-16T08:15:33Z</dcterms:created>
  <dcterms:modified xsi:type="dcterms:W3CDTF">2025-10-28T00:34:17Z</dcterms:modified>
</cp:coreProperties>
</file>