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84" r:id="rId2"/>
    <p:sldId id="619" r:id="rId3"/>
    <p:sldId id="620" r:id="rId4"/>
    <p:sldId id="621" r:id="rId5"/>
    <p:sldId id="565" r:id="rId6"/>
    <p:sldId id="566" r:id="rId7"/>
    <p:sldId id="567" r:id="rId8"/>
    <p:sldId id="568" r:id="rId9"/>
    <p:sldId id="569" r:id="rId10"/>
    <p:sldId id="570" r:id="rId11"/>
    <p:sldId id="571" r:id="rId12"/>
    <p:sldId id="572" r:id="rId13"/>
    <p:sldId id="573" r:id="rId14"/>
    <p:sldId id="574" r:id="rId15"/>
    <p:sldId id="575" r:id="rId16"/>
    <p:sldId id="576" r:id="rId17"/>
    <p:sldId id="577" r:id="rId18"/>
    <p:sldId id="578" r:id="rId19"/>
    <p:sldId id="579" r:id="rId20"/>
    <p:sldId id="580" r:id="rId21"/>
    <p:sldId id="581" r:id="rId22"/>
    <p:sldId id="582" r:id="rId23"/>
    <p:sldId id="583" r:id="rId24"/>
    <p:sldId id="585" r:id="rId25"/>
    <p:sldId id="584" r:id="rId26"/>
    <p:sldId id="563" r:id="rId27"/>
    <p:sldId id="586" r:id="rId28"/>
    <p:sldId id="587" r:id="rId29"/>
    <p:sldId id="561" r:id="rId30"/>
    <p:sldId id="588" r:id="rId31"/>
    <p:sldId id="589" r:id="rId32"/>
    <p:sldId id="590" r:id="rId33"/>
    <p:sldId id="591" r:id="rId34"/>
    <p:sldId id="592" r:id="rId35"/>
    <p:sldId id="593" r:id="rId36"/>
    <p:sldId id="594" r:id="rId37"/>
    <p:sldId id="595" r:id="rId38"/>
    <p:sldId id="596" r:id="rId39"/>
    <p:sldId id="597" r:id="rId40"/>
    <p:sldId id="598" r:id="rId41"/>
    <p:sldId id="599" r:id="rId42"/>
    <p:sldId id="600" r:id="rId43"/>
    <p:sldId id="601" r:id="rId44"/>
    <p:sldId id="303" r:id="rId45"/>
    <p:sldId id="602" r:id="rId46"/>
    <p:sldId id="603" r:id="rId47"/>
    <p:sldId id="604" r:id="rId48"/>
    <p:sldId id="605" r:id="rId49"/>
    <p:sldId id="606" r:id="rId50"/>
    <p:sldId id="607" r:id="rId51"/>
    <p:sldId id="608" r:id="rId52"/>
    <p:sldId id="609" r:id="rId53"/>
    <p:sldId id="610" r:id="rId54"/>
    <p:sldId id="611" r:id="rId55"/>
    <p:sldId id="612" r:id="rId56"/>
    <p:sldId id="613" r:id="rId57"/>
    <p:sldId id="614" r:id="rId58"/>
    <p:sldId id="615" r:id="rId59"/>
    <p:sldId id="618" r:id="rId6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o jin" initials="hjin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602" autoAdjust="0"/>
    <p:restoredTop sz="95285" autoAdjust="0"/>
  </p:normalViewPr>
  <p:slideViewPr>
    <p:cSldViewPr>
      <p:cViewPr varScale="1">
        <p:scale>
          <a:sx n="88" d="100"/>
          <a:sy n="88" d="100"/>
        </p:scale>
        <p:origin x="1482" y="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0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BEABF2CD-19EA-AE4F-9AE0-56DC3CB11A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5F58FCEF-3329-A046-8FF8-8223A668999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45B7FCC-8A74-DD4D-AB70-7F2D6D86210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79185DCB-DD28-EF45-9193-D4676BA4F61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932809FB-E460-444B-84AB-AE5CACDD179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2625A1C7-52E5-5F48-AC01-12451F5D10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8B5C591-489B-D848-8634-39564CB7E4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45A05BC-74D9-3E45-9D36-61180E1BB8F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343ADFC-91FA-E141-B393-7E414CEA4D5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86CC9-4C91-7E47-B26C-270DEFDC5C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0263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A158DC6-E350-EA4A-B25F-A644D9D91B6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759D81E-BF40-D041-83A0-662CD61132C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B3525-DC55-184C-B6F3-AF2BDA56FD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2319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152400"/>
            <a:ext cx="219075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1985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20231E5-8FD3-164A-AC0C-C7F496B108E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F3F786F-0544-5F40-8241-69F20AA6522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3D5F5-3CE4-E740-B74D-AB644B42FE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4830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DF9E8A9-4862-2842-9F90-6A84AB790A8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792AB3-565E-804D-9A1C-26D2EEE3DAF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08CE1-0E82-A643-A132-43DD3C73C0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2818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20574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41529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4AB74A-BB20-F44F-9CDA-624E8D5578B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232BE1-E905-9341-9E28-9F4D3DBB650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D9F00-ABB0-E844-83C4-3C7C6AB353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5547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D55159D-47B1-7146-A4AF-DB3388B3562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D7DEFE9-1CAF-394B-BEA9-B7BD72427A7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79D87-E1EA-4F4F-AEB4-C5B36D02B8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366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719DCE7-FB53-F549-936D-ABA014E68BB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55DD66B-ED41-0542-9430-9096A7F9276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3D00A-22B5-1643-8A75-32DA02F055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585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5305A9-236B-7349-8EB4-17C388B6476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8B1C32-5ED2-364E-9FB0-A1B10EAAFE9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2927C-4FF0-B74D-A854-906280F2A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809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167A6CF-FCFA-BC4C-876F-3166A81B084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B8EC208-4E46-654B-9F88-96E2DD562AE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CA694-2D16-5644-97CC-E0045DA048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597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6BC636A-1572-EC44-89A0-5AFA2DC88C3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7146B0F-0E13-1D48-B177-CF105DCFBE0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E6C36-9145-AF4F-8518-ED5D909BDF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397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490B330-0EAA-6347-AF9A-B92B00AA555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7429B34-01F9-CC4C-B6F0-92BD0CC3EE6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787A2-AFED-DC4F-91D0-F24008C099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2819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2C3038-A8CB-9445-9E52-F58DB42BB21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70B195-7D1E-8A42-9041-C4BE840FA33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64EA7-D784-BF48-BAB5-68890C81C9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655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E85381-C3E7-4946-A8BF-8C0E6AD7396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832B7D-6445-514B-A74F-17858CE5B40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3A738-229D-054B-9055-FA46B20E37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0977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1">
            <a:extLst>
              <a:ext uri="{FF2B5EF4-FFF2-40B4-BE49-F238E27FC236}">
                <a16:creationId xmlns:a16="http://schemas.microsoft.com/office/drawing/2014/main" id="{A170EEAD-7D2A-0D4F-BE6F-446C443C7EB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371600" cy="1676400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27" name="Picture 83" descr="other logo for powerpoint">
            <a:extLst>
              <a:ext uri="{FF2B5EF4-FFF2-40B4-BE49-F238E27FC236}">
                <a16:creationId xmlns:a16="http://schemas.microsoft.com/office/drawing/2014/main" id="{54A85F59-5A8F-9549-B5F2-AE3F2CAC89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lum bright="90000" contrast="-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19400"/>
            <a:ext cx="21209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16">
            <a:extLst>
              <a:ext uri="{FF2B5EF4-FFF2-40B4-BE49-F238E27FC236}">
                <a16:creationId xmlns:a16="http://schemas.microsoft.com/office/drawing/2014/main" id="{227A34C9-9CDC-3849-BE23-CEFC833E0C8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0"/>
            <a:ext cx="4114800" cy="1676400"/>
          </a:xfrm>
          <a:prstGeom prst="rect">
            <a:avLst/>
          </a:prstGeom>
          <a:gradFill rotWithShape="1">
            <a:gsLst>
              <a:gs pos="0">
                <a:srgbClr val="D9D9D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29" name="Rectangle 2">
            <a:extLst>
              <a:ext uri="{FF2B5EF4-FFF2-40B4-BE49-F238E27FC236}">
                <a16:creationId xmlns:a16="http://schemas.microsoft.com/office/drawing/2014/main" id="{4F930929-7B25-484E-B2BE-D02EE69B6B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52400"/>
            <a:ext cx="36576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DEEF428D-894B-BF4C-95D8-C619CDA71CC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172200"/>
            <a:ext cx="4343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F9F6C3E-117D-DA46-8F15-A52548099F0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0F949686-293E-CC42-9714-856F2FDEB1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2" name="Rectangle 13">
            <a:extLst>
              <a:ext uri="{FF2B5EF4-FFF2-40B4-BE49-F238E27FC236}">
                <a16:creationId xmlns:a16="http://schemas.microsoft.com/office/drawing/2014/main" id="{6B158E6A-0390-D94C-BF56-AB06E4B5AC6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1600200"/>
            <a:ext cx="4114800" cy="3048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3" name="Rectangle 93">
            <a:extLst>
              <a:ext uri="{FF2B5EF4-FFF2-40B4-BE49-F238E27FC236}">
                <a16:creationId xmlns:a16="http://schemas.microsoft.com/office/drawing/2014/main" id="{A211FD63-47E4-4A45-B45A-2B28724D899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600200"/>
            <a:ext cx="1371600" cy="304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34" name="Picture 94" descr="oxford logo4">
            <a:extLst>
              <a:ext uri="{FF2B5EF4-FFF2-40B4-BE49-F238E27FC236}">
                <a16:creationId xmlns:a16="http://schemas.microsoft.com/office/drawing/2014/main" id="{956A69F5-83B9-C644-961D-ABF629F329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52400"/>
            <a:ext cx="506412" cy="1295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95" descr="book cover2">
            <a:extLst>
              <a:ext uri="{FF2B5EF4-FFF2-40B4-BE49-F238E27FC236}">
                <a16:creationId xmlns:a16="http://schemas.microsoft.com/office/drawing/2014/main" id="{A72870B9-A257-E941-97E7-86E71ABAD1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2797175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96">
            <a:extLst>
              <a:ext uri="{FF2B5EF4-FFF2-40B4-BE49-F238E27FC236}">
                <a16:creationId xmlns:a16="http://schemas.microsoft.com/office/drawing/2014/main" id="{B7EDCD35-5F0A-BE49-930D-7F39082ED2D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200" y="2133600"/>
            <a:ext cx="4038600" cy="4038600"/>
          </a:xfrm>
          <a:prstGeom prst="rect">
            <a:avLst/>
          </a:prstGeom>
          <a:solidFill>
            <a:schemeClr val="bg1">
              <a:alpha val="9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7" name="Rectangle 3">
            <a:extLst>
              <a:ext uri="{FF2B5EF4-FFF2-40B4-BE49-F238E27FC236}">
                <a16:creationId xmlns:a16="http://schemas.microsoft.com/office/drawing/2014/main" id="{27428756-70C5-854A-8893-1B57EF4B11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2057400"/>
            <a:ext cx="8763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13" Type="http://schemas.openxmlformats.org/officeDocument/2006/relationships/image" Target="../media/image32.png"/><Relationship Id="rId3" Type="http://schemas.openxmlformats.org/officeDocument/2006/relationships/image" Target="../media/image223.png"/><Relationship Id="rId7" Type="http://schemas.openxmlformats.org/officeDocument/2006/relationships/image" Target="../media/image260.png"/><Relationship Id="rId12" Type="http://schemas.openxmlformats.org/officeDocument/2006/relationships/image" Target="../media/image31.png"/><Relationship Id="rId2" Type="http://schemas.openxmlformats.org/officeDocument/2006/relationships/image" Target="../media/image2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11" Type="http://schemas.openxmlformats.org/officeDocument/2006/relationships/image" Target="../media/image30.png"/><Relationship Id="rId5" Type="http://schemas.openxmlformats.org/officeDocument/2006/relationships/image" Target="../media/image240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0.png"/><Relationship Id="rId9" Type="http://schemas.openxmlformats.org/officeDocument/2006/relationships/image" Target="../media/image280.png"/><Relationship Id="rId1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1.png"/><Relationship Id="rId7" Type="http://schemas.openxmlformats.org/officeDocument/2006/relationships/image" Target="../media/image76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05.png"/><Relationship Id="rId7" Type="http://schemas.openxmlformats.org/officeDocument/2006/relationships/image" Target="../media/image118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05.png"/><Relationship Id="rId7" Type="http://schemas.openxmlformats.org/officeDocument/2006/relationships/image" Target="../media/image12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10" Type="http://schemas.openxmlformats.org/officeDocument/2006/relationships/image" Target="../media/image128.png"/><Relationship Id="rId4" Type="http://schemas.openxmlformats.org/officeDocument/2006/relationships/image" Target="../media/image115.png"/><Relationship Id="rId9" Type="http://schemas.openxmlformats.org/officeDocument/2006/relationships/image" Target="../media/image12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05.png"/><Relationship Id="rId7" Type="http://schemas.openxmlformats.org/officeDocument/2006/relationships/image" Target="../media/image131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10" Type="http://schemas.openxmlformats.org/officeDocument/2006/relationships/image" Target="../media/image134.png"/><Relationship Id="rId4" Type="http://schemas.openxmlformats.org/officeDocument/2006/relationships/image" Target="../media/image115.png"/><Relationship Id="rId9" Type="http://schemas.openxmlformats.org/officeDocument/2006/relationships/image" Target="../media/image13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44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png"/><Relationship Id="rId5" Type="http://schemas.openxmlformats.org/officeDocument/2006/relationships/image" Target="../media/image152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png"/><Relationship Id="rId3" Type="http://schemas.openxmlformats.org/officeDocument/2006/relationships/image" Target="../media/image157.png"/><Relationship Id="rId7" Type="http://schemas.openxmlformats.org/officeDocument/2006/relationships/image" Target="../media/image160.png"/><Relationship Id="rId12" Type="http://schemas.openxmlformats.org/officeDocument/2006/relationships/image" Target="../media/image165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11" Type="http://schemas.openxmlformats.org/officeDocument/2006/relationships/image" Target="../media/image164.png"/><Relationship Id="rId5" Type="http://schemas.openxmlformats.org/officeDocument/2006/relationships/image" Target="../media/image159.png"/><Relationship Id="rId10" Type="http://schemas.openxmlformats.org/officeDocument/2006/relationships/image" Target="../media/image163.png"/><Relationship Id="rId4" Type="http://schemas.openxmlformats.org/officeDocument/2006/relationships/image" Target="../media/image158.png"/><Relationship Id="rId9" Type="http://schemas.openxmlformats.org/officeDocument/2006/relationships/image" Target="../media/image16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3" Type="http://schemas.openxmlformats.org/officeDocument/2006/relationships/image" Target="../media/image173.png"/><Relationship Id="rId7" Type="http://schemas.openxmlformats.org/officeDocument/2006/relationships/image" Target="../media/image177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6.png"/><Relationship Id="rId5" Type="http://schemas.openxmlformats.org/officeDocument/2006/relationships/image" Target="../media/image175.png"/><Relationship Id="rId10" Type="http://schemas.openxmlformats.org/officeDocument/2006/relationships/image" Target="../media/image180.png"/><Relationship Id="rId4" Type="http://schemas.openxmlformats.org/officeDocument/2006/relationships/image" Target="../media/image174.png"/><Relationship Id="rId9" Type="http://schemas.openxmlformats.org/officeDocument/2006/relationships/image" Target="../media/image17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7" Type="http://schemas.openxmlformats.org/officeDocument/2006/relationships/image" Target="../media/image184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5" Type="http://schemas.openxmlformats.org/officeDocument/2006/relationships/image" Target="../media/image182.png"/><Relationship Id="rId4" Type="http://schemas.openxmlformats.org/officeDocument/2006/relationships/image" Target="../media/image18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7" Type="http://schemas.openxmlformats.org/officeDocument/2006/relationships/image" Target="../media/image190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9.png"/><Relationship Id="rId5" Type="http://schemas.openxmlformats.org/officeDocument/2006/relationships/image" Target="../media/image188.png"/><Relationship Id="rId4" Type="http://schemas.openxmlformats.org/officeDocument/2006/relationships/image" Target="../media/image18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7" Type="http://schemas.openxmlformats.org/officeDocument/2006/relationships/image" Target="../media/image195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4.png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png"/><Relationship Id="rId3" Type="http://schemas.openxmlformats.org/officeDocument/2006/relationships/image" Target="../media/image197.png"/><Relationship Id="rId7" Type="http://schemas.openxmlformats.org/officeDocument/2006/relationships/image" Target="../media/image201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.png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0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3" Type="http://schemas.openxmlformats.org/officeDocument/2006/relationships/image" Target="../media/image197.png"/><Relationship Id="rId7" Type="http://schemas.openxmlformats.org/officeDocument/2006/relationships/image" Target="../media/image205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4.png"/><Relationship Id="rId5" Type="http://schemas.openxmlformats.org/officeDocument/2006/relationships/image" Target="../media/image203.png"/><Relationship Id="rId4" Type="http://schemas.openxmlformats.org/officeDocument/2006/relationships/image" Target="../media/image19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7.png"/><Relationship Id="rId4" Type="http://schemas.openxmlformats.org/officeDocument/2006/relationships/image" Target="../media/image198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Footer Placeholder 3">
            <a:extLst>
              <a:ext uri="{FF2B5EF4-FFF2-40B4-BE49-F238E27FC236}">
                <a16:creationId xmlns:a16="http://schemas.microsoft.com/office/drawing/2014/main" id="{E9ACFE0E-CB07-F640-A95C-0AFA2C160D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4722FE37-D4FA-1E4E-A7DD-D89F3FEBC3F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3962400"/>
            <a:ext cx="6400800" cy="17526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3200" b="1" dirty="0">
                <a:solidFill>
                  <a:srgbClr val="0432FF"/>
                </a:solidFill>
                <a:ea typeface="宋体" panose="02010600030101010101" pitchFamily="2" charset="-122"/>
              </a:rPr>
              <a:t>Chapter 7</a:t>
            </a:r>
            <a:r>
              <a:rPr lang="en-US" altLang="zh-CN" sz="3200" dirty="0">
                <a:ea typeface="宋体" panose="02010600030101010101" pitchFamily="2" charset="-122"/>
              </a:rPr>
              <a:t> from </a:t>
            </a:r>
            <a:r>
              <a:rPr lang="en-US" altLang="zh-CN" sz="3200" b="1" dirty="0">
                <a:ea typeface="宋体" panose="02010600030101010101" pitchFamily="2" charset="-122"/>
              </a:rPr>
              <a:t>Microelectronic Circuits</a:t>
            </a:r>
            <a:r>
              <a:rPr lang="en-US" altLang="zh-CN" sz="3200" dirty="0">
                <a:ea typeface="宋体" panose="02010600030101010101" pitchFamily="2" charset="-122"/>
              </a:rPr>
              <a:t> Text by </a:t>
            </a:r>
            <a:r>
              <a:rPr lang="en-US" altLang="zh-CN" sz="3200" dirty="0" err="1">
                <a:ea typeface="宋体" panose="02010600030101010101" pitchFamily="2" charset="-122"/>
              </a:rPr>
              <a:t>Sedra</a:t>
            </a:r>
            <a:r>
              <a:rPr lang="en-US" altLang="zh-CN" sz="3200" dirty="0">
                <a:ea typeface="宋体" panose="02010600030101010101" pitchFamily="2" charset="-122"/>
              </a:rPr>
              <a:t> and Smith</a:t>
            </a:r>
          </a:p>
          <a:p>
            <a:pPr algn="l" eaLnBrk="1" hangingPunct="1">
              <a:defRPr/>
            </a:pPr>
            <a:r>
              <a:rPr lang="en-US" altLang="zh-CN" sz="3200" dirty="0">
                <a:ea typeface="宋体" panose="02010600030101010101" pitchFamily="2" charset="-122"/>
              </a:rPr>
              <a:t>Oxford Publishing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587A193-F07E-1845-8839-D24F303D7C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8600" y="1752600"/>
            <a:ext cx="8686800" cy="2438400"/>
          </a:xfrm>
        </p:spPr>
        <p:txBody>
          <a:bodyPr/>
          <a:lstStyle/>
          <a:p>
            <a:pPr eaLnBrk="1" hangingPunct="1"/>
            <a:r>
              <a:rPr lang="en-US" altLang="zh-CN" sz="6000" dirty="0">
                <a:solidFill>
                  <a:srgbClr val="0000FF"/>
                </a:solidFill>
                <a:ea typeface="宋体" panose="02010600030101010101" pitchFamily="2" charset="-122"/>
              </a:rPr>
              <a:t>Lecture 16 – </a:t>
            </a:r>
            <a:r>
              <a:rPr lang="zh-CN" altLang="en-US" sz="6000" b="0" dirty="0">
                <a:solidFill>
                  <a:srgbClr val="3333FF"/>
                </a:solidFill>
                <a:ea typeface="宋体" panose="02010600030101010101" pitchFamily="2" charset="-122"/>
              </a:rPr>
              <a:t>晶体管放大器</a:t>
            </a:r>
            <a:r>
              <a:rPr lang="en-US" altLang="zh-CN" sz="6000" b="0" dirty="0">
                <a:solidFill>
                  <a:srgbClr val="3333FF"/>
                </a:solidFill>
                <a:ea typeface="宋体" panose="02010600030101010101" pitchFamily="2" charset="-122"/>
              </a:rPr>
              <a:t>-part1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FC0EC5-EE8E-534E-B79E-6F8674729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偏置（</a:t>
            </a:r>
            <a:r>
              <a:rPr kumimoji="1" lang="en-US" altLang="zh-CN" dirty="0"/>
              <a:t>Bias</a:t>
            </a:r>
            <a:r>
              <a:rPr kumimoji="1" lang="zh-CN" altLang="en-US" dirty="0"/>
              <a:t>）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7128D99-FFC4-7941-8E32-6C509C4A9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43000"/>
            <a:ext cx="2928310" cy="418465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3D47D85-7DAA-B64B-9E93-1180E680D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6510" y="0"/>
            <a:ext cx="5189611" cy="68580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8F7E699-FDE2-024D-A14F-CD4F123411BE}"/>
              </a:ext>
            </a:extLst>
          </p:cNvPr>
          <p:cNvSpPr txBox="1"/>
          <p:nvPr/>
        </p:nvSpPr>
        <p:spPr>
          <a:xfrm>
            <a:off x="52039" y="2743200"/>
            <a:ext cx="1381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信号</a:t>
            </a:r>
            <a:r>
              <a:rPr kumimoji="1" lang="en-US" altLang="zh-CN" dirty="0" err="1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gs</a:t>
            </a:r>
            <a:r>
              <a:rPr kumimoji="1" lang="zh-CN" altLang="en-US" dirty="0">
                <a:solidFill>
                  <a:srgbClr val="0432FF"/>
                </a:solidFill>
              </a:rPr>
              <a:t>叠加于直流偏置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GS</a:t>
            </a:r>
            <a:r>
              <a:rPr kumimoji="1" lang="zh-CN" altLang="en-US" dirty="0">
                <a:solidFill>
                  <a:srgbClr val="0432FF"/>
                </a:solidFill>
              </a:rPr>
              <a:t>之上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5BAE851C-F267-9848-BA1A-AE61705C207D}"/>
              </a:ext>
            </a:extLst>
          </p:cNvPr>
          <p:cNvSpPr/>
          <p:nvPr/>
        </p:nvSpPr>
        <p:spPr bwMode="auto">
          <a:xfrm>
            <a:off x="533400" y="3581631"/>
            <a:ext cx="324129" cy="457200"/>
          </a:xfrm>
          <a:prstGeom prst="ellipse">
            <a:avLst/>
          </a:prstGeom>
          <a:noFill/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037A6088-9491-B741-B1F0-8F220A51FCF2}"/>
              </a:ext>
            </a:extLst>
          </p:cNvPr>
          <p:cNvSpPr/>
          <p:nvPr/>
        </p:nvSpPr>
        <p:spPr bwMode="auto">
          <a:xfrm>
            <a:off x="5638800" y="4495800"/>
            <a:ext cx="324129" cy="457200"/>
          </a:xfrm>
          <a:prstGeom prst="ellipse">
            <a:avLst/>
          </a:prstGeom>
          <a:noFill/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5F4A50F-E8C2-0542-9838-3746FCB006B0}"/>
              </a:ext>
            </a:extLst>
          </p:cNvPr>
          <p:cNvSpPr txBox="1"/>
          <p:nvPr/>
        </p:nvSpPr>
        <p:spPr>
          <a:xfrm>
            <a:off x="5486400" y="5320724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r>
              <a:rPr kumimoji="1" lang="zh-CN" altLang="en-US" dirty="0">
                <a:solidFill>
                  <a:srgbClr val="0432FF"/>
                </a:solidFill>
              </a:rPr>
              <a:t>当</a:t>
            </a:r>
            <a:r>
              <a:rPr kumimoji="1" lang="en-US" altLang="zh-CN" dirty="0" err="1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gs</a:t>
            </a:r>
            <a:r>
              <a:rPr kumimoji="1" lang="zh-CN" altLang="en-US" dirty="0">
                <a:solidFill>
                  <a:srgbClr val="0432FF"/>
                </a:solidFill>
              </a:rPr>
              <a:t>足够小时，输出</a:t>
            </a:r>
            <a:r>
              <a:rPr kumimoji="1" lang="en-US" altLang="zh-CN" dirty="0" err="1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ds</a:t>
            </a:r>
            <a:r>
              <a:rPr kumimoji="1" lang="zh-CN" altLang="en-US" dirty="0">
                <a:solidFill>
                  <a:srgbClr val="0432FF"/>
                </a:solidFill>
              </a:rPr>
              <a:t>将是</a:t>
            </a:r>
            <a:r>
              <a:rPr kumimoji="1" lang="en-US" altLang="zh-CN" dirty="0" err="1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gs</a:t>
            </a:r>
            <a:r>
              <a:rPr kumimoji="1" lang="zh-CN" altLang="en-US" dirty="0">
                <a:solidFill>
                  <a:srgbClr val="0432FF"/>
                </a:solidFill>
              </a:rPr>
              <a:t>的线性放大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43798BB-04E6-A04D-AA75-454F95F2CC58}"/>
              </a:ext>
            </a:extLst>
          </p:cNvPr>
          <p:cNvSpPr txBox="1"/>
          <p:nvPr/>
        </p:nvSpPr>
        <p:spPr>
          <a:xfrm>
            <a:off x="7036253" y="2327701"/>
            <a:ext cx="2107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r>
              <a:rPr kumimoji="1" lang="zh-CN" altLang="en-US" dirty="0">
                <a:solidFill>
                  <a:srgbClr val="0432FF"/>
                </a:solidFill>
              </a:rPr>
              <a:t>当</a:t>
            </a:r>
            <a:r>
              <a:rPr kumimoji="1" lang="en-US" altLang="zh-CN" dirty="0" err="1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gs</a:t>
            </a:r>
            <a:r>
              <a:rPr kumimoji="1" lang="zh-CN" altLang="en-US" dirty="0">
                <a:solidFill>
                  <a:srgbClr val="0432FF"/>
                </a:solidFill>
              </a:rPr>
              <a:t>足够小时，输出</a:t>
            </a:r>
            <a:r>
              <a:rPr kumimoji="1" lang="en-US" altLang="zh-CN" dirty="0" err="1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ds</a:t>
            </a:r>
            <a:r>
              <a:rPr kumimoji="1" lang="zh-CN" altLang="en-US" dirty="0">
                <a:solidFill>
                  <a:srgbClr val="0432FF"/>
                </a:solidFill>
              </a:rPr>
              <a:t>将是</a:t>
            </a:r>
            <a:r>
              <a:rPr kumimoji="1" lang="en-US" altLang="zh-CN" dirty="0" err="1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gs</a:t>
            </a:r>
            <a:r>
              <a:rPr kumimoji="1" lang="zh-CN" altLang="en-US" dirty="0">
                <a:solidFill>
                  <a:srgbClr val="0432FF"/>
                </a:solidFill>
              </a:rPr>
              <a:t>的线性放大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D2C4354-FA86-F64D-A78D-D1E4EE427B41}"/>
              </a:ext>
            </a:extLst>
          </p:cNvPr>
          <p:cNvSpPr txBox="1"/>
          <p:nvPr/>
        </p:nvSpPr>
        <p:spPr>
          <a:xfrm>
            <a:off x="2737556" y="4495800"/>
            <a:ext cx="220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⑤</a:t>
            </a:r>
            <a:r>
              <a:rPr kumimoji="1" lang="zh-CN" altLang="en-US" dirty="0"/>
              <a:t>当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gs</a:t>
            </a:r>
            <a:r>
              <a:rPr kumimoji="1" lang="zh-CN" altLang="en-US" dirty="0"/>
              <a:t>逐渐增大时，输出和输入不再是线性关系</a:t>
            </a:r>
            <a:r>
              <a:rPr kumimoji="1" lang="en-US" altLang="zh-CN" dirty="0"/>
              <a:t>—</a:t>
            </a:r>
            <a:r>
              <a:rPr kumimoji="1" lang="zh-CN" altLang="en-US" b="1" dirty="0"/>
              <a:t>非线性失真</a:t>
            </a:r>
            <a:endParaRPr kumimoji="1" lang="en-US" altLang="zh-CN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zh-CN" altLang="en-US" dirty="0">
              <a:solidFill>
                <a:srgbClr val="C00000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60F98C8-0A12-9646-968F-2E0AD8A45B25}"/>
              </a:ext>
            </a:extLst>
          </p:cNvPr>
          <p:cNvSpPr txBox="1"/>
          <p:nvPr/>
        </p:nvSpPr>
        <p:spPr>
          <a:xfrm>
            <a:off x="6888485" y="4724400"/>
            <a:ext cx="2098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④</a:t>
            </a:r>
            <a:r>
              <a:rPr kumimoji="1" lang="zh-CN" altLang="en-US" dirty="0">
                <a:solidFill>
                  <a:srgbClr val="C00000"/>
                </a:solidFill>
              </a:rPr>
              <a:t>多少小算足够小？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6528C71-387D-654D-99BD-5A144633EDFF}"/>
              </a:ext>
            </a:extLst>
          </p:cNvPr>
          <p:cNvSpPr txBox="1"/>
          <p:nvPr/>
        </p:nvSpPr>
        <p:spPr>
          <a:xfrm>
            <a:off x="20444" y="5284129"/>
            <a:ext cx="50849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⑥</a:t>
            </a:r>
            <a:r>
              <a:rPr kumimoji="1" lang="zh-CN" altLang="en-US" dirty="0"/>
              <a:t>当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gs</a:t>
            </a:r>
            <a:r>
              <a:rPr kumimoji="1" lang="zh-CN" altLang="en-US" dirty="0"/>
              <a:t>足够大时，瞬时工作点有可能会离开</a:t>
            </a:r>
            <a:r>
              <a:rPr kumimoji="1" lang="en-US" altLang="zh-CN" dirty="0"/>
              <a:t>AB</a:t>
            </a:r>
            <a:r>
              <a:rPr kumimoji="1" lang="zh-CN" altLang="en-US" dirty="0"/>
              <a:t>区间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gs</a:t>
            </a:r>
            <a:r>
              <a:rPr kumimoji="1" lang="zh-CN" altLang="en-US" dirty="0"/>
              <a:t>为负的较大值时，瞬时工作点会往左离开</a:t>
            </a:r>
            <a:r>
              <a:rPr kumimoji="1" lang="en-US" altLang="zh-CN" dirty="0"/>
              <a:t>A</a:t>
            </a:r>
            <a:r>
              <a:rPr kumimoji="1" lang="zh-CN" altLang="en-US" dirty="0"/>
              <a:t>点，输出限制在最大值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DD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gs</a:t>
            </a:r>
            <a:r>
              <a:rPr kumimoji="1" lang="zh-CN" altLang="en-US" dirty="0"/>
              <a:t>为正的较大值时，瞬时工作点会往右离开</a:t>
            </a:r>
            <a:r>
              <a:rPr kumimoji="1" lang="en-US" altLang="zh-CN" dirty="0"/>
              <a:t>B</a:t>
            </a:r>
            <a:r>
              <a:rPr kumimoji="1" lang="zh-CN" altLang="en-US" dirty="0"/>
              <a:t>点，输出限制在较小值；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dirty="0"/>
              <a:t>Q</a:t>
            </a:r>
            <a:r>
              <a:rPr kumimoji="1" lang="zh-CN" altLang="en-US" dirty="0"/>
              <a:t>点的选择决定了</a:t>
            </a:r>
            <a:r>
              <a:rPr kumimoji="1" lang="zh-CN" altLang="en-US" b="1" dirty="0"/>
              <a:t>输出所允许的最大</a:t>
            </a:r>
            <a:r>
              <a:rPr kumimoji="1" lang="zh-CN" altLang="en-US" b="1" dirty="0">
                <a:solidFill>
                  <a:srgbClr val="FF0000"/>
                </a:solidFill>
              </a:rPr>
              <a:t>摆幅（</a:t>
            </a:r>
            <a:r>
              <a:rPr kumimoji="1" lang="en-US" altLang="zh-CN" b="1" dirty="0">
                <a:solidFill>
                  <a:srgbClr val="FF0000"/>
                </a:solidFill>
              </a:rPr>
              <a:t>swing</a:t>
            </a:r>
            <a:r>
              <a:rPr kumimoji="1" lang="zh-CN" altLang="en-US" b="1" dirty="0">
                <a:solidFill>
                  <a:srgbClr val="FF0000"/>
                </a:solidFill>
              </a:rPr>
              <a:t>）</a:t>
            </a:r>
            <a:endParaRPr kumimoji="1" lang="en-US" altLang="zh-CN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zh-CN" altLang="en-US" dirty="0"/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691BC9D4-B832-BD42-8E3F-216E3BD3112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97115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9BCFF7-DDE3-7A42-80D5-58C044CC1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多少小算足够小</a:t>
            </a:r>
            <a:r>
              <a:rPr kumimoji="1" lang="en-US" altLang="zh-CN" dirty="0"/>
              <a:t>?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008C425-20C5-F14C-B78B-8D16BCB96A1A}"/>
                  </a:ext>
                </a:extLst>
              </p:cNvPr>
              <p:cNvSpPr txBox="1"/>
              <p:nvPr/>
            </p:nvSpPr>
            <p:spPr>
              <a:xfrm>
                <a:off x="9861" y="1981200"/>
                <a:ext cx="2819400" cy="461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𝑜𝑥</m:t>
                          </m:r>
                        </m:sub>
                      </m:sSub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𝐺𝑆</m:t>
                                  </m:r>
                                </m:sub>
                              </m:sSub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𝑇𝐻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008C425-20C5-F14C-B78B-8D16BCB96A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1" y="1981200"/>
                <a:ext cx="2819400" cy="461024"/>
              </a:xfrm>
              <a:prstGeom prst="rect">
                <a:avLst/>
              </a:prstGeom>
              <a:blipFill>
                <a:blip r:embed="rId2"/>
                <a:stretch>
                  <a:fillRect t="-2778" b="-1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线连接符 6">
            <a:extLst>
              <a:ext uri="{FF2B5EF4-FFF2-40B4-BE49-F238E27FC236}">
                <a16:creationId xmlns:a16="http://schemas.microsoft.com/office/drawing/2014/main" id="{8E5031DE-0E3F-6147-9A59-1CCF47EAC663}"/>
              </a:ext>
            </a:extLst>
          </p:cNvPr>
          <p:cNvCxnSpPr/>
          <p:nvPr/>
        </p:nvCxnSpPr>
        <p:spPr bwMode="auto">
          <a:xfrm>
            <a:off x="4495800" y="0"/>
            <a:ext cx="0" cy="6858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C480D79-A118-DA4B-9696-2F614379FE90}"/>
                  </a:ext>
                </a:extLst>
              </p:cNvPr>
              <p:cNvSpPr txBox="1"/>
              <p:nvPr/>
            </p:nvSpPr>
            <p:spPr>
              <a:xfrm>
                <a:off x="2951940" y="2124907"/>
                <a:ext cx="1430456" cy="2662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𝐺𝑆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𝐺𝑆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𝑔𝑠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C480D79-A118-DA4B-9696-2F614379FE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1940" y="2124907"/>
                <a:ext cx="1430456" cy="266227"/>
              </a:xfrm>
              <a:prstGeom prst="rect">
                <a:avLst/>
              </a:prstGeom>
              <a:blipFill>
                <a:blip r:embed="rId3"/>
                <a:stretch>
                  <a:fillRect l="-877" r="-877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946726A3-C8F9-6348-8E45-06AEF96847C9}"/>
              </a:ext>
            </a:extLst>
          </p:cNvPr>
          <p:cNvSpPr txBox="1"/>
          <p:nvPr/>
        </p:nvSpPr>
        <p:spPr>
          <a:xfrm>
            <a:off x="2119380" y="2467768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瞬时总量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BF7113B-7E70-1548-A18D-946EE14C9EB3}"/>
              </a:ext>
            </a:extLst>
          </p:cNvPr>
          <p:cNvSpPr txBox="1"/>
          <p:nvPr/>
        </p:nvSpPr>
        <p:spPr>
          <a:xfrm>
            <a:off x="3158771" y="2472035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直流量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A998C71-FF4A-164A-A63D-E3CD22EAB717}"/>
              </a:ext>
            </a:extLst>
          </p:cNvPr>
          <p:cNvSpPr txBox="1"/>
          <p:nvPr/>
        </p:nvSpPr>
        <p:spPr>
          <a:xfrm>
            <a:off x="3490397" y="1709332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小信号量</a:t>
            </a:r>
          </a:p>
        </p:txBody>
      </p:sp>
      <p:cxnSp>
        <p:nvCxnSpPr>
          <p:cNvPr id="13" name="直线箭头连接符 12">
            <a:extLst>
              <a:ext uri="{FF2B5EF4-FFF2-40B4-BE49-F238E27FC236}">
                <a16:creationId xmlns:a16="http://schemas.microsoft.com/office/drawing/2014/main" id="{2776ABB1-5D29-4542-8D5D-4A9C522AE442}"/>
              </a:ext>
            </a:extLst>
          </p:cNvPr>
          <p:cNvCxnSpPr/>
          <p:nvPr/>
        </p:nvCxnSpPr>
        <p:spPr bwMode="auto">
          <a:xfrm flipV="1">
            <a:off x="2829261" y="2391134"/>
            <a:ext cx="295522" cy="7663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06FB9A06-0462-CB49-8A84-A22A4860845D}"/>
              </a:ext>
            </a:extLst>
          </p:cNvPr>
          <p:cNvCxnSpPr>
            <a:stCxn id="10" idx="0"/>
            <a:endCxn id="8" idx="2"/>
          </p:cNvCxnSpPr>
          <p:nvPr/>
        </p:nvCxnSpPr>
        <p:spPr bwMode="auto">
          <a:xfrm flipV="1">
            <a:off x="3558881" y="2391134"/>
            <a:ext cx="108287" cy="809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直线箭头连接符 16">
            <a:extLst>
              <a:ext uri="{FF2B5EF4-FFF2-40B4-BE49-F238E27FC236}">
                <a16:creationId xmlns:a16="http://schemas.microsoft.com/office/drawing/2014/main" id="{0BE99146-CCE1-4547-A052-757E7931F4EC}"/>
              </a:ext>
            </a:extLst>
          </p:cNvPr>
          <p:cNvCxnSpPr>
            <a:stCxn id="11" idx="2"/>
          </p:cNvCxnSpPr>
          <p:nvPr/>
        </p:nvCxnSpPr>
        <p:spPr bwMode="auto">
          <a:xfrm>
            <a:off x="3993099" y="2047886"/>
            <a:ext cx="197901" cy="1638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CA5EC1A-0699-1045-B2B3-371A0AC38BFD}"/>
                  </a:ext>
                </a:extLst>
              </p:cNvPr>
              <p:cNvSpPr txBox="1"/>
              <p:nvPr/>
            </p:nvSpPr>
            <p:spPr>
              <a:xfrm>
                <a:off x="-3421" y="2952111"/>
                <a:ext cx="3280013" cy="461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𝑜𝑥</m:t>
                          </m:r>
                        </m:sub>
                      </m:sSub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𝐺𝑆</m:t>
                                  </m:r>
                                </m:sub>
                              </m:sSub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𝑇𝐻</m:t>
                                  </m:r>
                                </m:sub>
                              </m:s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𝑔𝑠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CA5EC1A-0699-1045-B2B3-371A0AC38B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421" y="2952111"/>
                <a:ext cx="3280013" cy="461024"/>
              </a:xfrm>
              <a:prstGeom prst="rect">
                <a:avLst/>
              </a:prstGeom>
              <a:blipFill>
                <a:blip r:embed="rId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7BB1BE39-C053-D240-B343-2A44E4510A3D}"/>
                  </a:ext>
                </a:extLst>
              </p:cNvPr>
              <p:cNvSpPr txBox="1"/>
              <p:nvPr/>
            </p:nvSpPr>
            <p:spPr>
              <a:xfrm>
                <a:off x="381000" y="3586388"/>
                <a:ext cx="4001396" cy="461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𝑜𝑥</m:t>
                          </m:r>
                        </m:sub>
                      </m:sSub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𝑂𝑉</m:t>
                              </m:r>
                            </m:sub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𝑔𝑠</m:t>
                              </m:r>
                            </m:sub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𝑂𝑉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𝑔𝑠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7BB1BE39-C053-D240-B343-2A44E4510A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586388"/>
                <a:ext cx="4001396" cy="461024"/>
              </a:xfrm>
              <a:prstGeom prst="rect">
                <a:avLst/>
              </a:prstGeom>
              <a:blipFill>
                <a:blip r:embed="rId5"/>
                <a:stretch>
                  <a:fillRect l="-949"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直线连接符 22">
            <a:extLst>
              <a:ext uri="{FF2B5EF4-FFF2-40B4-BE49-F238E27FC236}">
                <a16:creationId xmlns:a16="http://schemas.microsoft.com/office/drawing/2014/main" id="{A390AC6F-A174-B74B-80D2-9963F5A2C9DA}"/>
              </a:ext>
            </a:extLst>
          </p:cNvPr>
          <p:cNvCxnSpPr/>
          <p:nvPr/>
        </p:nvCxnSpPr>
        <p:spPr bwMode="auto">
          <a:xfrm flipV="1">
            <a:off x="2057400" y="3657600"/>
            <a:ext cx="457200" cy="38981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E10C97E4-04A5-054A-AC08-D62A1B2B26A3}"/>
              </a:ext>
            </a:extLst>
          </p:cNvPr>
          <p:cNvSpPr txBox="1"/>
          <p:nvPr/>
        </p:nvSpPr>
        <p:spPr>
          <a:xfrm>
            <a:off x="219030" y="4533427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小信号近似前提：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3E033B65-B0D2-1342-983B-C359524C0601}"/>
                  </a:ext>
                </a:extLst>
              </p:cNvPr>
              <p:cNvSpPr txBox="1"/>
              <p:nvPr/>
            </p:nvSpPr>
            <p:spPr>
              <a:xfrm>
                <a:off x="2057400" y="4548380"/>
                <a:ext cx="1047659" cy="26622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𝑔𝑠</m:t>
                          </m:r>
                        </m:sub>
                      </m:sSub>
                      <m:r>
                        <a:rPr kumimoji="1"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≪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𝑂𝑉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3E033B65-B0D2-1342-983B-C359524C06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4548380"/>
                <a:ext cx="1047659" cy="266227"/>
              </a:xfrm>
              <a:prstGeom prst="rect">
                <a:avLst/>
              </a:prstGeom>
              <a:blipFill>
                <a:blip r:embed="rId6"/>
                <a:stretch>
                  <a:fillRect l="-2381" b="-869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9571894B-C0C4-7842-8A71-66B797419349}"/>
                  </a:ext>
                </a:extLst>
              </p:cNvPr>
              <p:cNvSpPr txBox="1"/>
              <p:nvPr/>
            </p:nvSpPr>
            <p:spPr>
              <a:xfrm>
                <a:off x="23787" y="5039423"/>
                <a:ext cx="3929040" cy="461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𝑜𝑥</m:t>
                          </m:r>
                        </m:sub>
                      </m:sSub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𝑂𝑉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𝑔𝑠</m:t>
                          </m:r>
                        </m:sub>
                      </m:sSub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9571894B-C0C4-7842-8A71-66B7974193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87" y="5039423"/>
                <a:ext cx="3929040" cy="461024"/>
              </a:xfrm>
              <a:prstGeom prst="rect">
                <a:avLst/>
              </a:prstGeom>
              <a:blipFill>
                <a:blip r:embed="rId7"/>
                <a:stretch>
                  <a:fillRect t="-2703" b="-108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直线连接符 27">
            <a:extLst>
              <a:ext uri="{FF2B5EF4-FFF2-40B4-BE49-F238E27FC236}">
                <a16:creationId xmlns:a16="http://schemas.microsoft.com/office/drawing/2014/main" id="{DBA58F99-4D25-9A42-ACB3-F1213DAFFCB4}"/>
              </a:ext>
            </a:extLst>
          </p:cNvPr>
          <p:cNvCxnSpPr/>
          <p:nvPr/>
        </p:nvCxnSpPr>
        <p:spPr bwMode="auto">
          <a:xfrm>
            <a:off x="1743030" y="5500447"/>
            <a:ext cx="1066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D4DAED16-ACC4-D446-8BE2-CB8F2D2E3AAA}"/>
                  </a:ext>
                </a:extLst>
              </p:cNvPr>
              <p:cNvSpPr txBox="1"/>
              <p:nvPr/>
            </p:nvSpPr>
            <p:spPr>
              <a:xfrm>
                <a:off x="1577466" y="5597765"/>
                <a:ext cx="148200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>
                    <a:solidFill>
                      <a:srgbClr val="0432FF"/>
                    </a:solidFill>
                  </a:rPr>
                  <a:t>定义为跨导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endParaRPr kumimoji="1" lang="zh-CN" altLang="en-US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D4DAED16-ACC4-D446-8BE2-CB8F2D2E3A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7466" y="5597765"/>
                <a:ext cx="1482009" cy="338554"/>
              </a:xfrm>
              <a:prstGeom prst="rect">
                <a:avLst/>
              </a:prstGeom>
              <a:blipFill>
                <a:blip r:embed="rId8"/>
                <a:stretch>
                  <a:fillRect l="-1695" t="-3704" b="-222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文本框 29">
            <a:extLst>
              <a:ext uri="{FF2B5EF4-FFF2-40B4-BE49-F238E27FC236}">
                <a16:creationId xmlns:a16="http://schemas.microsoft.com/office/drawing/2014/main" id="{D7A00098-BAA9-3243-8DF7-28673E3DDD20}"/>
              </a:ext>
            </a:extLst>
          </p:cNvPr>
          <p:cNvSpPr txBox="1"/>
          <p:nvPr/>
        </p:nvSpPr>
        <p:spPr>
          <a:xfrm>
            <a:off x="84165" y="5936319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瞬时总量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53A8B686-32AD-CA4B-B408-0D5EFCB0AD5B}"/>
              </a:ext>
            </a:extLst>
          </p:cNvPr>
          <p:cNvSpPr txBox="1"/>
          <p:nvPr/>
        </p:nvSpPr>
        <p:spPr>
          <a:xfrm>
            <a:off x="1132100" y="622513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直流量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8589E279-30B0-2744-A6C8-A3E91CABAADE}"/>
              </a:ext>
            </a:extLst>
          </p:cNvPr>
          <p:cNvSpPr txBox="1"/>
          <p:nvPr/>
        </p:nvSpPr>
        <p:spPr>
          <a:xfrm>
            <a:off x="2886030" y="5899482"/>
            <a:ext cx="1643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小信号量</a:t>
            </a:r>
            <a:r>
              <a:rPr kumimoji="1"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1" lang="zh-CN" altLang="en-US" dirty="0"/>
              <a:t>，</a:t>
            </a:r>
            <a:r>
              <a:rPr kumimoji="1" lang="en-US" altLang="zh-CN" b="1" i="1" dirty="0" err="1">
                <a:solidFill>
                  <a:srgbClr val="C00000"/>
                </a:solidFill>
              </a:rPr>
              <a:t>v</a:t>
            </a:r>
            <a:r>
              <a:rPr kumimoji="1" lang="en-US" altLang="zh-CN" b="1" baseline="-25000" dirty="0" err="1">
                <a:solidFill>
                  <a:srgbClr val="C00000"/>
                </a:solidFill>
              </a:rPr>
              <a:t>gs</a:t>
            </a:r>
            <a:r>
              <a:rPr kumimoji="1" lang="zh-CN" altLang="en-US" b="1" dirty="0">
                <a:solidFill>
                  <a:srgbClr val="C00000"/>
                </a:solidFill>
              </a:rPr>
              <a:t>的线性放大</a:t>
            </a:r>
          </a:p>
        </p:txBody>
      </p:sp>
      <p:cxnSp>
        <p:nvCxnSpPr>
          <p:cNvPr id="34" name="直线箭头连接符 33">
            <a:extLst>
              <a:ext uri="{FF2B5EF4-FFF2-40B4-BE49-F238E27FC236}">
                <a16:creationId xmlns:a16="http://schemas.microsoft.com/office/drawing/2014/main" id="{46DB5A4B-B808-A748-ABA3-586D29EA289C}"/>
              </a:ext>
            </a:extLst>
          </p:cNvPr>
          <p:cNvCxnSpPr>
            <a:stCxn id="30" idx="0"/>
          </p:cNvCxnSpPr>
          <p:nvPr/>
        </p:nvCxnSpPr>
        <p:spPr bwMode="auto">
          <a:xfrm flipV="1">
            <a:off x="586867" y="5508893"/>
            <a:ext cx="317963" cy="4274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直线箭头连接符 35">
            <a:extLst>
              <a:ext uri="{FF2B5EF4-FFF2-40B4-BE49-F238E27FC236}">
                <a16:creationId xmlns:a16="http://schemas.microsoft.com/office/drawing/2014/main" id="{89736DA8-7320-B94A-9A96-65486846AF4D}"/>
              </a:ext>
            </a:extLst>
          </p:cNvPr>
          <p:cNvCxnSpPr/>
          <p:nvPr/>
        </p:nvCxnSpPr>
        <p:spPr bwMode="auto">
          <a:xfrm flipH="1" flipV="1">
            <a:off x="1394368" y="5500447"/>
            <a:ext cx="91823" cy="60514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直线箭头连接符 37">
            <a:extLst>
              <a:ext uri="{FF2B5EF4-FFF2-40B4-BE49-F238E27FC236}">
                <a16:creationId xmlns:a16="http://schemas.microsoft.com/office/drawing/2014/main" id="{54FFF36B-5D52-F547-B5C9-D11A8E8A6A53}"/>
              </a:ext>
            </a:extLst>
          </p:cNvPr>
          <p:cNvCxnSpPr/>
          <p:nvPr/>
        </p:nvCxnSpPr>
        <p:spPr bwMode="auto">
          <a:xfrm flipH="1" flipV="1">
            <a:off x="3005833" y="5573745"/>
            <a:ext cx="391032" cy="2520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F761EBF5-1376-F446-A97C-C940E38D2773}"/>
                  </a:ext>
                </a:extLst>
              </p:cNvPr>
              <p:cNvSpPr txBox="1"/>
              <p:nvPr/>
            </p:nvSpPr>
            <p:spPr>
              <a:xfrm>
                <a:off x="4870169" y="2047886"/>
                <a:ext cx="1311128" cy="3495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type m:val="skw"/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𝐵𝐸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den>
                          </m:f>
                        </m:sup>
                      </m:sSup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F761EBF5-1376-F446-A97C-C940E38D27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0169" y="2047886"/>
                <a:ext cx="1311128" cy="349583"/>
              </a:xfrm>
              <a:prstGeom prst="rect">
                <a:avLst/>
              </a:prstGeom>
              <a:blipFill>
                <a:blip r:embed="rId9"/>
                <a:stretch>
                  <a:fillRect l="-952" t="-103448" r="-2857" b="-1344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C4D58C74-ED89-704D-88CE-5F2B8CA4A40B}"/>
                  </a:ext>
                </a:extLst>
              </p:cNvPr>
              <p:cNvSpPr txBox="1"/>
              <p:nvPr/>
            </p:nvSpPr>
            <p:spPr>
              <a:xfrm>
                <a:off x="6967556" y="2124907"/>
                <a:ext cx="148854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𝐵𝐸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𝐵𝐸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𝑏𝑒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C4D58C74-ED89-704D-88CE-5F2B8CA4A4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7556" y="2124907"/>
                <a:ext cx="1488549" cy="246221"/>
              </a:xfrm>
              <a:prstGeom prst="rect">
                <a:avLst/>
              </a:prstGeom>
              <a:blipFill>
                <a:blip r:embed="rId10"/>
                <a:stretch>
                  <a:fillRect l="-1695" b="-95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文本框 42">
            <a:extLst>
              <a:ext uri="{FF2B5EF4-FFF2-40B4-BE49-F238E27FC236}">
                <a16:creationId xmlns:a16="http://schemas.microsoft.com/office/drawing/2014/main" id="{97873B0F-644C-1F4A-A084-EC11B686672C}"/>
              </a:ext>
            </a:extLst>
          </p:cNvPr>
          <p:cNvSpPr txBox="1"/>
          <p:nvPr/>
        </p:nvSpPr>
        <p:spPr>
          <a:xfrm>
            <a:off x="6134996" y="2467768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瞬时总量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EB4A76FD-28F9-034F-BB32-FE5BA60089CB}"/>
              </a:ext>
            </a:extLst>
          </p:cNvPr>
          <p:cNvSpPr txBox="1"/>
          <p:nvPr/>
        </p:nvSpPr>
        <p:spPr>
          <a:xfrm>
            <a:off x="7174387" y="2472035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直流量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E596D632-475B-D041-9DEA-E62E4CB15227}"/>
              </a:ext>
            </a:extLst>
          </p:cNvPr>
          <p:cNvSpPr txBox="1"/>
          <p:nvPr/>
        </p:nvSpPr>
        <p:spPr>
          <a:xfrm>
            <a:off x="7506013" y="1709332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小信号量</a:t>
            </a:r>
          </a:p>
        </p:txBody>
      </p:sp>
      <p:cxnSp>
        <p:nvCxnSpPr>
          <p:cNvPr id="46" name="直线箭头连接符 45">
            <a:extLst>
              <a:ext uri="{FF2B5EF4-FFF2-40B4-BE49-F238E27FC236}">
                <a16:creationId xmlns:a16="http://schemas.microsoft.com/office/drawing/2014/main" id="{C8071E28-CE86-9145-B322-4A4331780245}"/>
              </a:ext>
            </a:extLst>
          </p:cNvPr>
          <p:cNvCxnSpPr/>
          <p:nvPr/>
        </p:nvCxnSpPr>
        <p:spPr bwMode="auto">
          <a:xfrm flipV="1">
            <a:off x="6844877" y="2391134"/>
            <a:ext cx="295522" cy="7663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直线箭头连接符 46">
            <a:extLst>
              <a:ext uri="{FF2B5EF4-FFF2-40B4-BE49-F238E27FC236}">
                <a16:creationId xmlns:a16="http://schemas.microsoft.com/office/drawing/2014/main" id="{64026710-9E23-3144-BF5C-6CAB1323AC25}"/>
              </a:ext>
            </a:extLst>
          </p:cNvPr>
          <p:cNvCxnSpPr>
            <a:stCxn id="44" idx="0"/>
            <a:endCxn id="42" idx="2"/>
          </p:cNvCxnSpPr>
          <p:nvPr/>
        </p:nvCxnSpPr>
        <p:spPr bwMode="auto">
          <a:xfrm flipV="1">
            <a:off x="7574497" y="2371128"/>
            <a:ext cx="137334" cy="10090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直线箭头连接符 47">
            <a:extLst>
              <a:ext uri="{FF2B5EF4-FFF2-40B4-BE49-F238E27FC236}">
                <a16:creationId xmlns:a16="http://schemas.microsoft.com/office/drawing/2014/main" id="{62A84A95-071F-2E42-8910-6194E87024FA}"/>
              </a:ext>
            </a:extLst>
          </p:cNvPr>
          <p:cNvCxnSpPr>
            <a:stCxn id="45" idx="2"/>
          </p:cNvCxnSpPr>
          <p:nvPr/>
        </p:nvCxnSpPr>
        <p:spPr bwMode="auto">
          <a:xfrm>
            <a:off x="8008715" y="2047886"/>
            <a:ext cx="197901" cy="1638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E060E24A-A309-394D-89E9-8840A98EE504}"/>
                  </a:ext>
                </a:extLst>
              </p:cNvPr>
              <p:cNvSpPr txBox="1"/>
              <p:nvPr/>
            </p:nvSpPr>
            <p:spPr>
              <a:xfrm>
                <a:off x="4870169" y="3050730"/>
                <a:ext cx="3599640" cy="3733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type m:val="skw"/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𝐵𝐸</m:t>
                                  </m:r>
                                </m:sub>
                              </m:s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𝑏𝑒</m:t>
                                  </m:r>
                                </m:sub>
                              </m:s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den>
                          </m:f>
                        </m:sup>
                      </m:sSup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type m:val="skw"/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𝐵𝐸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den>
                          </m:f>
                        </m:sup>
                      </m:sSup>
                      <m:sSup>
                        <m:sSup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type m:val="skw"/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𝑏𝑒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den>
                          </m:f>
                        </m:sup>
                      </m:sSup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E060E24A-A309-394D-89E9-8840A98EE5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0169" y="3050730"/>
                <a:ext cx="3599640" cy="373372"/>
              </a:xfrm>
              <a:prstGeom prst="rect">
                <a:avLst/>
              </a:prstGeom>
              <a:blipFill>
                <a:blip r:embed="rId11"/>
                <a:stretch>
                  <a:fillRect l="-351" t="-96667" r="-1404" b="-13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D722E3F2-8177-4944-9BA3-912B35E8EF34}"/>
                  </a:ext>
                </a:extLst>
              </p:cNvPr>
              <p:cNvSpPr txBox="1"/>
              <p:nvPr/>
            </p:nvSpPr>
            <p:spPr>
              <a:xfrm>
                <a:off x="5138621" y="3586388"/>
                <a:ext cx="3793539" cy="6617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type m:val="skw"/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𝐵𝐸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den>
                          </m:f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type m:val="skw"/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𝑏𝑒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den>
                          </m:f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1"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type m:val="skw"/>
                                          <m:ctrlPr>
                                            <a:rPr kumimoji="1" lang="en-US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kumimoji="1" lang="en-US" altLang="zh-CN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kumimoji="1" lang="en-US" altLang="zh-CN" i="1">
                                                  <a:latin typeface="Cambria Math" panose="02040503050406030204" pitchFamily="18" charset="0"/>
                                                </a:rPr>
                                                <m:t>𝑣</m:t>
                                              </m:r>
                                            </m:e>
                                            <m:sub>
                                              <m:r>
                                                <a:rPr kumimoji="1" lang="en-US" altLang="zh-CN" i="1">
                                                  <a:latin typeface="Cambria Math" panose="02040503050406030204" pitchFamily="18" charset="0"/>
                                                </a:rPr>
                                                <m:t>𝑏𝑒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kumimoji="1" lang="en-US" altLang="zh-CN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kumimoji="1" lang="en-US" altLang="zh-CN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  <m:sub>
                                              <m:r>
                                                <a:rPr kumimoji="1" lang="en-US" altLang="zh-CN" i="1">
                                                  <a:latin typeface="Cambria Math" panose="02040503050406030204" pitchFamily="18" charset="0"/>
                                                </a:rPr>
                                                <m:t>𝑇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1" lang="zh-CN" altLang="en-US" i="1">
                                  <a:latin typeface="Cambria Math" panose="02040503050406030204" pitchFamily="18" charset="0"/>
                                </a:rPr>
                                <m:t>！</m:t>
                              </m:r>
                            </m:den>
                          </m:f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+…</m:t>
                          </m:r>
                        </m:e>
                      </m:d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D722E3F2-8177-4944-9BA3-912B35E8EF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621" y="3586388"/>
                <a:ext cx="3793539" cy="661784"/>
              </a:xfrm>
              <a:prstGeom prst="rect">
                <a:avLst/>
              </a:prstGeom>
              <a:blipFill>
                <a:blip r:embed="rId12"/>
                <a:stretch>
                  <a:fillRect l="-1338" t="-61111" b="-1037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直线连接符 50">
            <a:extLst>
              <a:ext uri="{FF2B5EF4-FFF2-40B4-BE49-F238E27FC236}">
                <a16:creationId xmlns:a16="http://schemas.microsoft.com/office/drawing/2014/main" id="{1E39C274-438A-C94F-81C7-478B20C8A258}"/>
              </a:ext>
            </a:extLst>
          </p:cNvPr>
          <p:cNvCxnSpPr/>
          <p:nvPr/>
        </p:nvCxnSpPr>
        <p:spPr bwMode="auto">
          <a:xfrm flipV="1">
            <a:off x="7491669" y="3586388"/>
            <a:ext cx="814131" cy="70849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" name="文本框 52">
            <a:extLst>
              <a:ext uri="{FF2B5EF4-FFF2-40B4-BE49-F238E27FC236}">
                <a16:creationId xmlns:a16="http://schemas.microsoft.com/office/drawing/2014/main" id="{D76DD3ED-3C5A-B049-903D-F7DBE20DE4D1}"/>
              </a:ext>
            </a:extLst>
          </p:cNvPr>
          <p:cNvSpPr txBox="1"/>
          <p:nvPr/>
        </p:nvSpPr>
        <p:spPr>
          <a:xfrm>
            <a:off x="4953747" y="4533427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小信号近似前提：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0755EF3B-9403-2D4E-989B-9D1CFBB44CAD}"/>
                  </a:ext>
                </a:extLst>
              </p:cNvPr>
              <p:cNvSpPr txBox="1"/>
              <p:nvPr/>
            </p:nvSpPr>
            <p:spPr>
              <a:xfrm>
                <a:off x="6792117" y="4548380"/>
                <a:ext cx="850810" cy="24622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𝑏𝑒</m:t>
                          </m:r>
                        </m:sub>
                      </m:sSub>
                      <m:r>
                        <a:rPr kumimoji="1"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≪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0755EF3B-9403-2D4E-989B-9D1CFBB44C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2117" y="4548380"/>
                <a:ext cx="850810" cy="246221"/>
              </a:xfrm>
              <a:prstGeom prst="rect">
                <a:avLst/>
              </a:prstGeom>
              <a:blipFill>
                <a:blip r:embed="rId13"/>
                <a:stretch>
                  <a:fillRect l="-2899" b="-454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3F6AF4AC-2E18-0D4C-B39D-E1A4AA004907}"/>
                  </a:ext>
                </a:extLst>
              </p:cNvPr>
              <p:cNvSpPr txBox="1"/>
              <p:nvPr/>
            </p:nvSpPr>
            <p:spPr>
              <a:xfrm>
                <a:off x="4585447" y="5039423"/>
                <a:ext cx="3610441" cy="5012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𝑏𝑒</m:t>
                          </m:r>
                        </m:sub>
                      </m:sSub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3F6AF4AC-2E18-0D4C-B39D-E1A4AA0049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5447" y="5039423"/>
                <a:ext cx="3610441" cy="501291"/>
              </a:xfrm>
              <a:prstGeom prst="rect">
                <a:avLst/>
              </a:prstGeom>
              <a:blipFill>
                <a:blip r:embed="rId14"/>
                <a:stretch>
                  <a:fillRect t="-2500" b="-7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直线连接符 55">
            <a:extLst>
              <a:ext uri="{FF2B5EF4-FFF2-40B4-BE49-F238E27FC236}">
                <a16:creationId xmlns:a16="http://schemas.microsoft.com/office/drawing/2014/main" id="{C276A409-FA26-F04F-BFBD-BA40F23B1FDE}"/>
              </a:ext>
            </a:extLst>
          </p:cNvPr>
          <p:cNvCxnSpPr/>
          <p:nvPr/>
        </p:nvCxnSpPr>
        <p:spPr bwMode="auto">
          <a:xfrm>
            <a:off x="6493979" y="5562600"/>
            <a:ext cx="28590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文本框 56">
                <a:extLst>
                  <a:ext uri="{FF2B5EF4-FFF2-40B4-BE49-F238E27FC236}">
                    <a16:creationId xmlns:a16="http://schemas.microsoft.com/office/drawing/2014/main" id="{60DF4651-39C4-5742-90D1-9A5A5C787AE8}"/>
                  </a:ext>
                </a:extLst>
              </p:cNvPr>
              <p:cNvSpPr txBox="1"/>
              <p:nvPr/>
            </p:nvSpPr>
            <p:spPr>
              <a:xfrm>
                <a:off x="6139126" y="5597765"/>
                <a:ext cx="148200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>
                    <a:solidFill>
                      <a:srgbClr val="0432FF"/>
                    </a:solidFill>
                  </a:rPr>
                  <a:t>定义为跨导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endParaRPr kumimoji="1" lang="zh-CN" altLang="en-US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57" name="文本框 56">
                <a:extLst>
                  <a:ext uri="{FF2B5EF4-FFF2-40B4-BE49-F238E27FC236}">
                    <a16:creationId xmlns:a16="http://schemas.microsoft.com/office/drawing/2014/main" id="{60DF4651-39C4-5742-90D1-9A5A5C787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9126" y="5597765"/>
                <a:ext cx="1482009" cy="338554"/>
              </a:xfrm>
              <a:prstGeom prst="rect">
                <a:avLst/>
              </a:prstGeom>
              <a:blipFill>
                <a:blip r:embed="rId15"/>
                <a:stretch>
                  <a:fillRect l="-1695" t="-3704" b="-222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文本框 57">
            <a:extLst>
              <a:ext uri="{FF2B5EF4-FFF2-40B4-BE49-F238E27FC236}">
                <a16:creationId xmlns:a16="http://schemas.microsoft.com/office/drawing/2014/main" id="{30FE83D2-D8DE-304F-AC6D-C28332532933}"/>
              </a:ext>
            </a:extLst>
          </p:cNvPr>
          <p:cNvSpPr txBox="1"/>
          <p:nvPr/>
        </p:nvSpPr>
        <p:spPr>
          <a:xfrm>
            <a:off x="4645825" y="5936319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瞬时总量</a:t>
            </a: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C3D8C2AA-EC06-2744-A963-A6105B9C5F77}"/>
              </a:ext>
            </a:extLst>
          </p:cNvPr>
          <p:cNvSpPr txBox="1"/>
          <p:nvPr/>
        </p:nvSpPr>
        <p:spPr>
          <a:xfrm>
            <a:off x="5693760" y="622513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直流量</a:t>
            </a: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3A1898C1-C9C3-D640-BA49-4594268E96B8}"/>
              </a:ext>
            </a:extLst>
          </p:cNvPr>
          <p:cNvSpPr txBox="1"/>
          <p:nvPr/>
        </p:nvSpPr>
        <p:spPr>
          <a:xfrm>
            <a:off x="7447690" y="5899482"/>
            <a:ext cx="1643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小信号量</a:t>
            </a:r>
            <a:r>
              <a:rPr kumimoji="1" lang="en-US" altLang="zh-C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1" lang="zh-CN" altLang="en-US" dirty="0"/>
              <a:t>，</a:t>
            </a:r>
            <a:r>
              <a:rPr kumimoji="1" lang="en-US" altLang="zh-CN" b="1" i="1" dirty="0" err="1">
                <a:solidFill>
                  <a:srgbClr val="C00000"/>
                </a:solidFill>
              </a:rPr>
              <a:t>v</a:t>
            </a:r>
            <a:r>
              <a:rPr kumimoji="1" lang="en-US" altLang="zh-CN" b="1" i="1" baseline="-25000" dirty="0" err="1">
                <a:solidFill>
                  <a:srgbClr val="C00000"/>
                </a:solidFill>
              </a:rPr>
              <a:t>be</a:t>
            </a:r>
            <a:r>
              <a:rPr kumimoji="1" lang="zh-CN" altLang="en-US" b="1" dirty="0">
                <a:solidFill>
                  <a:srgbClr val="C00000"/>
                </a:solidFill>
              </a:rPr>
              <a:t>的线性放大</a:t>
            </a:r>
          </a:p>
        </p:txBody>
      </p:sp>
      <p:cxnSp>
        <p:nvCxnSpPr>
          <p:cNvPr id="61" name="直线箭头连接符 60">
            <a:extLst>
              <a:ext uri="{FF2B5EF4-FFF2-40B4-BE49-F238E27FC236}">
                <a16:creationId xmlns:a16="http://schemas.microsoft.com/office/drawing/2014/main" id="{F2B686E4-0194-854E-8C20-F7492EE10902}"/>
              </a:ext>
            </a:extLst>
          </p:cNvPr>
          <p:cNvCxnSpPr>
            <a:stCxn id="58" idx="0"/>
          </p:cNvCxnSpPr>
          <p:nvPr/>
        </p:nvCxnSpPr>
        <p:spPr bwMode="auto">
          <a:xfrm flipV="1">
            <a:off x="5148527" y="5435028"/>
            <a:ext cx="613667" cy="50129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直线箭头连接符 61">
            <a:extLst>
              <a:ext uri="{FF2B5EF4-FFF2-40B4-BE49-F238E27FC236}">
                <a16:creationId xmlns:a16="http://schemas.microsoft.com/office/drawing/2014/main" id="{82AEF98A-6737-A249-9A80-180A1C946365}"/>
              </a:ext>
            </a:extLst>
          </p:cNvPr>
          <p:cNvCxnSpPr/>
          <p:nvPr/>
        </p:nvCxnSpPr>
        <p:spPr bwMode="auto">
          <a:xfrm flipV="1">
            <a:off x="6047852" y="5500447"/>
            <a:ext cx="133445" cy="6051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直线箭头连接符 62">
            <a:extLst>
              <a:ext uri="{FF2B5EF4-FFF2-40B4-BE49-F238E27FC236}">
                <a16:creationId xmlns:a16="http://schemas.microsoft.com/office/drawing/2014/main" id="{107554C6-C53B-2741-984D-3A72C4B9BEBC}"/>
              </a:ext>
            </a:extLst>
          </p:cNvPr>
          <p:cNvCxnSpPr/>
          <p:nvPr/>
        </p:nvCxnSpPr>
        <p:spPr bwMode="auto">
          <a:xfrm flipH="1" flipV="1">
            <a:off x="7174387" y="5540714"/>
            <a:ext cx="784138" cy="28511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" name="灯片编号占位符 1">
            <a:extLst>
              <a:ext uri="{FF2B5EF4-FFF2-40B4-BE49-F238E27FC236}">
                <a16:creationId xmlns:a16="http://schemas.microsoft.com/office/drawing/2014/main" id="{0B5DE9FB-2F7E-8E4D-AF23-E756C552403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85728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C7E094-AFD7-014C-9361-01D81AE38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跨导 </a:t>
            </a:r>
            <a:r>
              <a:rPr kumimoji="1" lang="en-US" altLang="zh-CN" dirty="0"/>
              <a:t>g</a:t>
            </a:r>
            <a:r>
              <a:rPr kumimoji="1" lang="en-US" altLang="zh-CN" baseline="-25000" dirty="0"/>
              <a:t>m</a:t>
            </a:r>
            <a:endParaRPr kumimoji="1" lang="zh-CN" altLang="en-US" baseline="-25000" dirty="0"/>
          </a:p>
        </p:txBody>
      </p:sp>
      <p:cxnSp>
        <p:nvCxnSpPr>
          <p:cNvPr id="5" name="直线连接符 4">
            <a:extLst>
              <a:ext uri="{FF2B5EF4-FFF2-40B4-BE49-F238E27FC236}">
                <a16:creationId xmlns:a16="http://schemas.microsoft.com/office/drawing/2014/main" id="{B9C50826-0599-0246-B81C-1677EBCBBA48}"/>
              </a:ext>
            </a:extLst>
          </p:cNvPr>
          <p:cNvCxnSpPr/>
          <p:nvPr/>
        </p:nvCxnSpPr>
        <p:spPr bwMode="auto">
          <a:xfrm>
            <a:off x="4495800" y="0"/>
            <a:ext cx="0" cy="6858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198BB5D-31DD-C24E-BF46-011593372099}"/>
                  </a:ext>
                </a:extLst>
              </p:cNvPr>
              <p:cNvSpPr txBox="1"/>
              <p:nvPr/>
            </p:nvSpPr>
            <p:spPr>
              <a:xfrm>
                <a:off x="152400" y="4446628"/>
                <a:ext cx="1981197" cy="461024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𝑜𝑥</m:t>
                          </m:r>
                        </m:sub>
                      </m:sSub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𝑂𝑉</m:t>
                          </m:r>
                        </m:sub>
                      </m:sSub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198BB5D-31DD-C24E-BF46-0115933720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446628"/>
                <a:ext cx="1981197" cy="461024"/>
              </a:xfrm>
              <a:prstGeom prst="rect">
                <a:avLst/>
              </a:prstGeom>
              <a:blipFill>
                <a:blip r:embed="rId2"/>
                <a:stretch>
                  <a:fillRect l="-3822" t="-2632" b="-10526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8ABE152-5C80-AD43-893C-7C359C181B10}"/>
                  </a:ext>
                </a:extLst>
              </p:cNvPr>
              <p:cNvSpPr txBox="1"/>
              <p:nvPr/>
            </p:nvSpPr>
            <p:spPr>
              <a:xfrm>
                <a:off x="152400" y="3581400"/>
                <a:ext cx="2819400" cy="461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𝑜𝑥</m:t>
                          </m:r>
                        </m:sub>
                      </m:sSub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sSubSup>
                        <m:sSub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𝑂𝑉</m:t>
                          </m:r>
                        </m:sub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8ABE152-5C80-AD43-893C-7C359C181B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581400"/>
                <a:ext cx="2819400" cy="461024"/>
              </a:xfrm>
              <a:prstGeom prst="rect">
                <a:avLst/>
              </a:prstGeom>
              <a:blipFill>
                <a:blip r:embed="rId3"/>
                <a:stretch>
                  <a:fillRect l="-2703" t="-2703" b="-135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BC65FA7-CCF9-9241-851D-4591F04625B2}"/>
                  </a:ext>
                </a:extLst>
              </p:cNvPr>
              <p:cNvSpPr txBox="1"/>
              <p:nvPr/>
            </p:nvSpPr>
            <p:spPr>
              <a:xfrm>
                <a:off x="152400" y="5083332"/>
                <a:ext cx="1981192" cy="727507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𝑜𝑥</m:t>
                              </m:r>
                            </m:sub>
                          </m:sSub>
                          <m:f>
                            <m:f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num>
                            <m:den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den>
                          </m:f>
                          <m:sSub>
                            <m:sSubPr>
                              <m:ctrlPr>
                                <a:rPr kumimoji="1"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BC65FA7-CCF9-9241-851D-4591F04625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5083332"/>
                <a:ext cx="1981192" cy="727507"/>
              </a:xfrm>
              <a:prstGeom prst="rect">
                <a:avLst/>
              </a:prstGeom>
              <a:blipFill>
                <a:blip r:embed="rId4"/>
                <a:stretch>
                  <a:fillRect l="-3822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D02C5D75-74E7-9441-81C7-D69E56657C41}"/>
              </a:ext>
            </a:extLst>
          </p:cNvPr>
          <p:cNvSpPr txBox="1"/>
          <p:nvPr/>
        </p:nvSpPr>
        <p:spPr>
          <a:xfrm>
            <a:off x="2712720" y="4529773"/>
            <a:ext cx="980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/>
              <a:t>Gate Bias</a:t>
            </a:r>
            <a:endParaRPr kumimoji="1" lang="zh-CN" altLang="en-US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3F19215-4CCB-9040-A587-7C53EA30DE58}"/>
              </a:ext>
            </a:extLst>
          </p:cNvPr>
          <p:cNvSpPr txBox="1"/>
          <p:nvPr/>
        </p:nvSpPr>
        <p:spPr>
          <a:xfrm>
            <a:off x="2712720" y="5318258"/>
            <a:ext cx="17324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/>
              <a:t>Drain Current Bias</a:t>
            </a:r>
            <a:endParaRPr kumimoji="1" lang="zh-CN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EE3F6A5-CF73-064C-8003-F78FA5B44F92}"/>
                  </a:ext>
                </a:extLst>
              </p:cNvPr>
              <p:cNvSpPr txBox="1"/>
              <p:nvPr/>
            </p:nvSpPr>
            <p:spPr>
              <a:xfrm>
                <a:off x="152400" y="5995411"/>
                <a:ext cx="1981192" cy="502895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𝑂𝑉</m:t>
                              </m:r>
                            </m:sub>
                          </m:s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/2</m:t>
                          </m:r>
                        </m:den>
                      </m:f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EE3F6A5-CF73-064C-8003-F78FA5B44F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5995411"/>
                <a:ext cx="1981192" cy="502895"/>
              </a:xfrm>
              <a:prstGeom prst="rect">
                <a:avLst/>
              </a:prstGeom>
              <a:blipFill>
                <a:blip r:embed="rId5"/>
                <a:stretch>
                  <a:fillRect l="-3822" t="-2381" b="-14286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4E8815A2-BB7D-554E-A4EF-A1B1E457BBC9}"/>
              </a:ext>
            </a:extLst>
          </p:cNvPr>
          <p:cNvSpPr txBox="1"/>
          <p:nvPr/>
        </p:nvSpPr>
        <p:spPr>
          <a:xfrm>
            <a:off x="2703755" y="5954470"/>
            <a:ext cx="173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b="1" dirty="0"/>
              <a:t>Drain Current  and Gate Bias</a:t>
            </a:r>
            <a:endParaRPr kumimoji="1" lang="zh-CN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5C7A8B9-9AA0-FC42-83B6-12BEB0E826D5}"/>
                  </a:ext>
                </a:extLst>
              </p:cNvPr>
              <p:cNvSpPr txBox="1"/>
              <p:nvPr/>
            </p:nvSpPr>
            <p:spPr>
              <a:xfrm>
                <a:off x="8068" y="1951719"/>
                <a:ext cx="3929040" cy="461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𝑜𝑥</m:t>
                          </m:r>
                        </m:sub>
                      </m:sSub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𝑂𝑉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𝑔𝑠</m:t>
                          </m:r>
                        </m:sub>
                      </m:sSub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5C7A8B9-9AA0-FC42-83B6-12BEB0E82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8" y="1951719"/>
                <a:ext cx="3929040" cy="461024"/>
              </a:xfrm>
              <a:prstGeom prst="rect">
                <a:avLst/>
              </a:prstGeom>
              <a:blipFill>
                <a:blip r:embed="rId6"/>
                <a:stretch>
                  <a:fillRect t="-2703" b="-108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直线连接符 13">
            <a:extLst>
              <a:ext uri="{FF2B5EF4-FFF2-40B4-BE49-F238E27FC236}">
                <a16:creationId xmlns:a16="http://schemas.microsoft.com/office/drawing/2014/main" id="{0DF06ABB-817E-224B-8454-E07D473FAD16}"/>
              </a:ext>
            </a:extLst>
          </p:cNvPr>
          <p:cNvCxnSpPr/>
          <p:nvPr/>
        </p:nvCxnSpPr>
        <p:spPr bwMode="auto">
          <a:xfrm>
            <a:off x="1727311" y="2412743"/>
            <a:ext cx="1066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0C1C218F-1EF0-0540-B905-FEAFAB2F999C}"/>
                  </a:ext>
                </a:extLst>
              </p:cNvPr>
              <p:cNvSpPr txBox="1"/>
              <p:nvPr/>
            </p:nvSpPr>
            <p:spPr>
              <a:xfrm>
                <a:off x="1561747" y="2510061"/>
                <a:ext cx="148200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>
                    <a:solidFill>
                      <a:srgbClr val="0432FF"/>
                    </a:solidFill>
                  </a:rPr>
                  <a:t>定义为跨导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endParaRPr kumimoji="1" lang="zh-CN" altLang="en-US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0C1C218F-1EF0-0540-B905-FEAFAB2F99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1747" y="2510061"/>
                <a:ext cx="1482009" cy="338554"/>
              </a:xfrm>
              <a:prstGeom prst="rect">
                <a:avLst/>
              </a:prstGeom>
              <a:blipFill>
                <a:blip r:embed="rId7"/>
                <a:stretch>
                  <a:fillRect l="-1695" t="-3704" b="-185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760CD0AA-E6D5-044C-BBFB-29CE33C92094}"/>
              </a:ext>
            </a:extLst>
          </p:cNvPr>
          <p:cNvSpPr txBox="1"/>
          <p:nvPr/>
        </p:nvSpPr>
        <p:spPr>
          <a:xfrm>
            <a:off x="68446" y="2848615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瞬时总量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A1A7F91-800E-2543-A787-174471DCC1EC}"/>
              </a:ext>
            </a:extLst>
          </p:cNvPr>
          <p:cNvSpPr txBox="1"/>
          <p:nvPr/>
        </p:nvSpPr>
        <p:spPr>
          <a:xfrm>
            <a:off x="1116381" y="313743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直流量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40B0137-7E2A-3848-9072-397790CCBB91}"/>
              </a:ext>
            </a:extLst>
          </p:cNvPr>
          <p:cNvSpPr txBox="1"/>
          <p:nvPr/>
        </p:nvSpPr>
        <p:spPr>
          <a:xfrm>
            <a:off x="2870311" y="2811778"/>
            <a:ext cx="1643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小信号量</a:t>
            </a:r>
            <a:r>
              <a:rPr kumimoji="1"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1" lang="zh-CN" altLang="en-US" dirty="0"/>
              <a:t>，</a:t>
            </a:r>
            <a:r>
              <a:rPr kumimoji="1" lang="en-US" altLang="zh-CN" b="1" i="1" dirty="0" err="1">
                <a:solidFill>
                  <a:srgbClr val="C00000"/>
                </a:solidFill>
              </a:rPr>
              <a:t>v</a:t>
            </a:r>
            <a:r>
              <a:rPr kumimoji="1" lang="en-US" altLang="zh-CN" b="1" baseline="-25000" dirty="0" err="1">
                <a:solidFill>
                  <a:srgbClr val="C00000"/>
                </a:solidFill>
              </a:rPr>
              <a:t>gs</a:t>
            </a:r>
            <a:r>
              <a:rPr kumimoji="1" lang="zh-CN" altLang="en-US" b="1" dirty="0">
                <a:solidFill>
                  <a:srgbClr val="C00000"/>
                </a:solidFill>
              </a:rPr>
              <a:t>的线性放大</a:t>
            </a:r>
          </a:p>
        </p:txBody>
      </p:sp>
      <p:cxnSp>
        <p:nvCxnSpPr>
          <p:cNvPr id="19" name="直线箭头连接符 18">
            <a:extLst>
              <a:ext uri="{FF2B5EF4-FFF2-40B4-BE49-F238E27FC236}">
                <a16:creationId xmlns:a16="http://schemas.microsoft.com/office/drawing/2014/main" id="{0D7C4137-378A-F548-B5A2-C775EC378585}"/>
              </a:ext>
            </a:extLst>
          </p:cNvPr>
          <p:cNvCxnSpPr>
            <a:stCxn id="16" idx="0"/>
          </p:cNvCxnSpPr>
          <p:nvPr/>
        </p:nvCxnSpPr>
        <p:spPr bwMode="auto">
          <a:xfrm flipV="1">
            <a:off x="571148" y="2421189"/>
            <a:ext cx="317963" cy="4274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直线箭头连接符 19">
            <a:extLst>
              <a:ext uri="{FF2B5EF4-FFF2-40B4-BE49-F238E27FC236}">
                <a16:creationId xmlns:a16="http://schemas.microsoft.com/office/drawing/2014/main" id="{AA4CEB64-3602-F64F-B076-7FE2AD65FFCA}"/>
              </a:ext>
            </a:extLst>
          </p:cNvPr>
          <p:cNvCxnSpPr/>
          <p:nvPr/>
        </p:nvCxnSpPr>
        <p:spPr bwMode="auto">
          <a:xfrm flipH="1" flipV="1">
            <a:off x="1378649" y="2412743"/>
            <a:ext cx="91823" cy="60514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直线箭头连接符 20">
            <a:extLst>
              <a:ext uri="{FF2B5EF4-FFF2-40B4-BE49-F238E27FC236}">
                <a16:creationId xmlns:a16="http://schemas.microsoft.com/office/drawing/2014/main" id="{36A2F959-59E2-1142-81F0-91B1D1F3F534}"/>
              </a:ext>
            </a:extLst>
          </p:cNvPr>
          <p:cNvCxnSpPr/>
          <p:nvPr/>
        </p:nvCxnSpPr>
        <p:spPr bwMode="auto">
          <a:xfrm flipH="1" flipV="1">
            <a:off x="2990114" y="2486041"/>
            <a:ext cx="391032" cy="2520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ACDC4657-9D6A-9048-8C0C-59FEA38EAA4A}"/>
              </a:ext>
            </a:extLst>
          </p:cNvPr>
          <p:cNvSpPr txBox="1"/>
          <p:nvPr/>
        </p:nvSpPr>
        <p:spPr>
          <a:xfrm>
            <a:off x="4921815" y="381000"/>
            <a:ext cx="3610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800" dirty="0"/>
              <a:t>g</a:t>
            </a:r>
            <a:r>
              <a:rPr kumimoji="1" lang="en-US" altLang="zh-CN" sz="1800" baseline="-25000" dirty="0"/>
              <a:t>m</a:t>
            </a:r>
            <a:r>
              <a:rPr kumimoji="1" lang="zh-CN" altLang="en-US" sz="1800" dirty="0"/>
              <a:t>表示小信号</a:t>
            </a:r>
            <a:r>
              <a:rPr kumimoji="1" lang="en-US" altLang="zh-CN" sz="1800" dirty="0" err="1"/>
              <a:t>v</a:t>
            </a:r>
            <a:r>
              <a:rPr kumimoji="1" lang="en-US" altLang="zh-CN" sz="1800" baseline="-25000" dirty="0" err="1"/>
              <a:t>gs</a:t>
            </a:r>
            <a:r>
              <a:rPr kumimoji="1" lang="en-US" altLang="zh-CN" sz="1800" dirty="0"/>
              <a:t>(</a:t>
            </a:r>
            <a:r>
              <a:rPr kumimoji="1" lang="en-US" altLang="zh-CN" sz="1800" dirty="0" err="1"/>
              <a:t>v</a:t>
            </a:r>
            <a:r>
              <a:rPr kumimoji="1" lang="en-US" altLang="zh-CN" sz="1800" baseline="-25000" dirty="0" err="1"/>
              <a:t>be</a:t>
            </a:r>
            <a:r>
              <a:rPr kumimoji="1" lang="en-US" altLang="zh-CN" sz="1800" dirty="0"/>
              <a:t>)</a:t>
            </a:r>
            <a:r>
              <a:rPr kumimoji="1" lang="zh-CN" altLang="en-US" sz="1800" dirty="0"/>
              <a:t>到小信号</a:t>
            </a:r>
            <a:r>
              <a:rPr kumimoji="1" lang="en-US" altLang="zh-CN" sz="1800" dirty="0"/>
              <a:t>i</a:t>
            </a:r>
            <a:r>
              <a:rPr kumimoji="1" lang="en-US" altLang="zh-CN" sz="1800" baseline="-25000" dirty="0"/>
              <a:t>d</a:t>
            </a:r>
            <a:r>
              <a:rPr kumimoji="1" lang="en-US" altLang="zh-CN" sz="1800" dirty="0"/>
              <a:t>(</a:t>
            </a:r>
            <a:r>
              <a:rPr kumimoji="1" lang="en-US" altLang="zh-CN" sz="1800" dirty="0" err="1"/>
              <a:t>i</a:t>
            </a:r>
            <a:r>
              <a:rPr kumimoji="1" lang="en-US" altLang="zh-CN" sz="1800" baseline="-25000" dirty="0" err="1"/>
              <a:t>c</a:t>
            </a:r>
            <a:r>
              <a:rPr kumimoji="1" lang="en-US" altLang="zh-CN" sz="1800" dirty="0"/>
              <a:t>)</a:t>
            </a:r>
            <a:r>
              <a:rPr kumimoji="1" lang="zh-CN" altLang="en-US" sz="1800" dirty="0"/>
              <a:t>的放大能力，所以是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小信号参数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7CF84E78-A031-5E47-B01D-B9B76E87EE05}"/>
                  </a:ext>
                </a:extLst>
              </p:cNvPr>
              <p:cNvSpPr txBox="1"/>
              <p:nvPr/>
            </p:nvSpPr>
            <p:spPr>
              <a:xfrm>
                <a:off x="4620601" y="1951719"/>
                <a:ext cx="3610441" cy="5012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𝑏𝑒</m:t>
                          </m:r>
                        </m:sub>
                      </m:sSub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7CF84E78-A031-5E47-B01D-B9B76E87EE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601" y="1951719"/>
                <a:ext cx="3610441" cy="501291"/>
              </a:xfrm>
              <a:prstGeom prst="rect">
                <a:avLst/>
              </a:prstGeom>
              <a:blipFill>
                <a:blip r:embed="rId8"/>
                <a:stretch>
                  <a:fillRect t="-2500" b="-7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直线连接符 23">
            <a:extLst>
              <a:ext uri="{FF2B5EF4-FFF2-40B4-BE49-F238E27FC236}">
                <a16:creationId xmlns:a16="http://schemas.microsoft.com/office/drawing/2014/main" id="{1124BBD3-21AD-EB47-B892-A4141951F88E}"/>
              </a:ext>
            </a:extLst>
          </p:cNvPr>
          <p:cNvCxnSpPr/>
          <p:nvPr/>
        </p:nvCxnSpPr>
        <p:spPr bwMode="auto">
          <a:xfrm>
            <a:off x="6529133" y="2474896"/>
            <a:ext cx="28590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43C82403-928E-334D-A73C-DEFE01216E85}"/>
                  </a:ext>
                </a:extLst>
              </p:cNvPr>
              <p:cNvSpPr txBox="1"/>
              <p:nvPr/>
            </p:nvSpPr>
            <p:spPr>
              <a:xfrm>
                <a:off x="6174280" y="2510061"/>
                <a:ext cx="148200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>
                    <a:solidFill>
                      <a:srgbClr val="0432FF"/>
                    </a:solidFill>
                  </a:rPr>
                  <a:t>定义为跨导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endParaRPr kumimoji="1" lang="zh-CN" altLang="en-US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43C82403-928E-334D-A73C-DEFE01216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4280" y="2510061"/>
                <a:ext cx="1482009" cy="338554"/>
              </a:xfrm>
              <a:prstGeom prst="rect">
                <a:avLst/>
              </a:prstGeom>
              <a:blipFill>
                <a:blip r:embed="rId9"/>
                <a:stretch>
                  <a:fillRect l="-1695" t="-3704" b="-185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文本框 25">
            <a:extLst>
              <a:ext uri="{FF2B5EF4-FFF2-40B4-BE49-F238E27FC236}">
                <a16:creationId xmlns:a16="http://schemas.microsoft.com/office/drawing/2014/main" id="{D98F9D6F-7702-0147-AA09-D41804BA451D}"/>
              </a:ext>
            </a:extLst>
          </p:cNvPr>
          <p:cNvSpPr txBox="1"/>
          <p:nvPr/>
        </p:nvSpPr>
        <p:spPr>
          <a:xfrm>
            <a:off x="4680979" y="2848615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瞬时总量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B0D52EE9-EE2A-F247-B35F-AE0FF5F64DA1}"/>
              </a:ext>
            </a:extLst>
          </p:cNvPr>
          <p:cNvSpPr txBox="1"/>
          <p:nvPr/>
        </p:nvSpPr>
        <p:spPr>
          <a:xfrm>
            <a:off x="5728914" y="313743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直流量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3CC2F5DC-EC53-4A4A-900E-C363FC9CCAA9}"/>
              </a:ext>
            </a:extLst>
          </p:cNvPr>
          <p:cNvSpPr txBox="1"/>
          <p:nvPr/>
        </p:nvSpPr>
        <p:spPr>
          <a:xfrm>
            <a:off x="7482844" y="2811778"/>
            <a:ext cx="1643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小信号量</a:t>
            </a:r>
            <a:r>
              <a:rPr kumimoji="1" lang="en-US" altLang="zh-C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1" lang="zh-CN" altLang="en-US" dirty="0"/>
              <a:t>，</a:t>
            </a:r>
            <a:r>
              <a:rPr kumimoji="1" lang="en-US" altLang="zh-CN" b="1" i="1" dirty="0" err="1">
                <a:solidFill>
                  <a:srgbClr val="C00000"/>
                </a:solidFill>
              </a:rPr>
              <a:t>v</a:t>
            </a:r>
            <a:r>
              <a:rPr kumimoji="1" lang="en-US" altLang="zh-CN" b="1" i="1" baseline="-25000" dirty="0" err="1">
                <a:solidFill>
                  <a:srgbClr val="C00000"/>
                </a:solidFill>
              </a:rPr>
              <a:t>be</a:t>
            </a:r>
            <a:r>
              <a:rPr kumimoji="1" lang="zh-CN" altLang="en-US" b="1" dirty="0">
                <a:solidFill>
                  <a:srgbClr val="C00000"/>
                </a:solidFill>
              </a:rPr>
              <a:t>的线性放大</a:t>
            </a:r>
          </a:p>
        </p:txBody>
      </p:sp>
      <p:cxnSp>
        <p:nvCxnSpPr>
          <p:cNvPr id="29" name="直线箭头连接符 28">
            <a:extLst>
              <a:ext uri="{FF2B5EF4-FFF2-40B4-BE49-F238E27FC236}">
                <a16:creationId xmlns:a16="http://schemas.microsoft.com/office/drawing/2014/main" id="{6C2A3266-CA7D-0943-BEC9-470CCF794010}"/>
              </a:ext>
            </a:extLst>
          </p:cNvPr>
          <p:cNvCxnSpPr>
            <a:stCxn id="26" idx="0"/>
          </p:cNvCxnSpPr>
          <p:nvPr/>
        </p:nvCxnSpPr>
        <p:spPr bwMode="auto">
          <a:xfrm flipV="1">
            <a:off x="5183681" y="2347324"/>
            <a:ext cx="613667" cy="50129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直线箭头连接符 29">
            <a:extLst>
              <a:ext uri="{FF2B5EF4-FFF2-40B4-BE49-F238E27FC236}">
                <a16:creationId xmlns:a16="http://schemas.microsoft.com/office/drawing/2014/main" id="{47297B8E-4819-DF4E-AACA-245D64C083F7}"/>
              </a:ext>
            </a:extLst>
          </p:cNvPr>
          <p:cNvCxnSpPr/>
          <p:nvPr/>
        </p:nvCxnSpPr>
        <p:spPr bwMode="auto">
          <a:xfrm flipV="1">
            <a:off x="6083006" y="2412743"/>
            <a:ext cx="133445" cy="6051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直线箭头连接符 30">
            <a:extLst>
              <a:ext uri="{FF2B5EF4-FFF2-40B4-BE49-F238E27FC236}">
                <a16:creationId xmlns:a16="http://schemas.microsoft.com/office/drawing/2014/main" id="{BFEAF73F-1374-C54C-8BCF-EF615D10EE73}"/>
              </a:ext>
            </a:extLst>
          </p:cNvPr>
          <p:cNvCxnSpPr/>
          <p:nvPr/>
        </p:nvCxnSpPr>
        <p:spPr bwMode="auto">
          <a:xfrm flipH="1" flipV="1">
            <a:off x="7209541" y="2453010"/>
            <a:ext cx="784138" cy="28511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AA2D3759-4C9F-494A-A194-EF08110AF924}"/>
                  </a:ext>
                </a:extLst>
              </p:cNvPr>
              <p:cNvSpPr txBox="1"/>
              <p:nvPr/>
            </p:nvSpPr>
            <p:spPr>
              <a:xfrm>
                <a:off x="4992184" y="4425692"/>
                <a:ext cx="1005400" cy="502895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AA2D3759-4C9F-494A-A194-EF08110AF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184" y="4425692"/>
                <a:ext cx="1005400" cy="502895"/>
              </a:xfrm>
              <a:prstGeom prst="rect">
                <a:avLst/>
              </a:prstGeom>
              <a:blipFill>
                <a:blip r:embed="rId10"/>
                <a:stretch>
                  <a:fillRect l="-6173" t="-2439" b="-4878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F419B7D3-3FF9-0D40-94CB-69028CCFB1A6}"/>
                  </a:ext>
                </a:extLst>
              </p:cNvPr>
              <p:cNvSpPr txBox="1"/>
              <p:nvPr/>
            </p:nvSpPr>
            <p:spPr>
              <a:xfrm>
                <a:off x="4992373" y="3670117"/>
                <a:ext cx="1294329" cy="3599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type m:val="skw"/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𝐵𝐸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den>
                          </m:f>
                        </m:sup>
                      </m:sSup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F419B7D3-3FF9-0D40-94CB-69028CCFB1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373" y="3670117"/>
                <a:ext cx="1294329" cy="359970"/>
              </a:xfrm>
              <a:prstGeom prst="rect">
                <a:avLst/>
              </a:prstGeom>
              <a:blipFill>
                <a:blip r:embed="rId11"/>
                <a:stretch>
                  <a:fillRect l="-2913" t="-100000" r="-4854" b="-1379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文本框 33">
            <a:extLst>
              <a:ext uri="{FF2B5EF4-FFF2-40B4-BE49-F238E27FC236}">
                <a16:creationId xmlns:a16="http://schemas.microsoft.com/office/drawing/2014/main" id="{E8B7E1C7-3E54-414F-94C5-09BF754F9B8B}"/>
              </a:ext>
            </a:extLst>
          </p:cNvPr>
          <p:cNvSpPr txBox="1"/>
          <p:nvPr/>
        </p:nvSpPr>
        <p:spPr>
          <a:xfrm>
            <a:off x="4983219" y="5034093"/>
            <a:ext cx="3847005" cy="1754326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kumimoji="1" lang="zh-CN" altLang="en-US" sz="1800" dirty="0"/>
              <a:t>小信号参数是根据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直流量</a:t>
            </a:r>
            <a:r>
              <a:rPr kumimoji="1" lang="zh-CN" altLang="en-US" sz="1800" dirty="0"/>
              <a:t>（</a:t>
            </a:r>
            <a:r>
              <a:rPr kumimoji="1" lang="en-US" altLang="zh-CN" sz="1800" dirty="0"/>
              <a:t>V</a:t>
            </a:r>
            <a:r>
              <a:rPr kumimoji="1" lang="en-US" altLang="zh-CN" sz="1800" baseline="-25000" dirty="0"/>
              <a:t>OV</a:t>
            </a:r>
            <a:r>
              <a:rPr kumimoji="1" lang="zh-CN" altLang="en-US" sz="1800" dirty="0"/>
              <a:t>、</a:t>
            </a:r>
            <a:r>
              <a:rPr kumimoji="1" lang="en-US" altLang="zh-CN" sz="1800" dirty="0"/>
              <a:t>I</a:t>
            </a:r>
            <a:r>
              <a:rPr kumimoji="1" lang="en-US" altLang="zh-CN" sz="1800" baseline="-25000" dirty="0"/>
              <a:t>D</a:t>
            </a:r>
            <a:r>
              <a:rPr kumimoji="1" lang="zh-CN" altLang="en-US" sz="1800" dirty="0"/>
              <a:t>、</a:t>
            </a:r>
            <a:r>
              <a:rPr kumimoji="1" lang="en-US" altLang="zh-CN" sz="1800" dirty="0"/>
              <a:t>I</a:t>
            </a:r>
            <a:r>
              <a:rPr kumimoji="1" lang="en-US" altLang="zh-CN" sz="1800" baseline="-25000" dirty="0"/>
              <a:t>C</a:t>
            </a:r>
            <a:r>
              <a:rPr kumimoji="1" lang="zh-CN" altLang="en-US" sz="1800" dirty="0"/>
              <a:t>）计算的</a:t>
            </a:r>
            <a:endParaRPr kumimoji="1" lang="en-US" altLang="zh-CN" sz="1800" dirty="0"/>
          </a:p>
          <a:p>
            <a:pPr marL="342900" indent="-342900">
              <a:buFont typeface="+mj-lt"/>
              <a:buAutoNum type="arabicPeriod"/>
            </a:pPr>
            <a:r>
              <a:rPr kumimoji="1" lang="en-US" altLang="zh-CN" sz="1800" b="1" dirty="0">
                <a:solidFill>
                  <a:srgbClr val="0432FF"/>
                </a:solidFill>
              </a:rPr>
              <a:t>MOSFET 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的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V</a:t>
            </a:r>
            <a:r>
              <a:rPr kumimoji="1" lang="en-US" altLang="zh-CN" sz="1800" b="1" baseline="-25000" dirty="0">
                <a:solidFill>
                  <a:srgbClr val="0432FF"/>
                </a:solidFill>
              </a:rPr>
              <a:t>OV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/2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 相当于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BJT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的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V</a:t>
            </a:r>
            <a:r>
              <a:rPr kumimoji="1" lang="en-US" altLang="zh-CN" sz="1800" b="1" baseline="-25000" dirty="0">
                <a:solidFill>
                  <a:srgbClr val="0432FF"/>
                </a:solidFill>
              </a:rPr>
              <a:t>T</a:t>
            </a:r>
          </a:p>
          <a:p>
            <a:pPr marL="342900" indent="-342900">
              <a:buFont typeface="+mj-lt"/>
              <a:buAutoNum type="arabicPeriod"/>
            </a:pPr>
            <a:r>
              <a:rPr kumimoji="1" lang="zh-CN" altLang="en-US" sz="1800" dirty="0"/>
              <a:t>一般而言</a:t>
            </a:r>
            <a:r>
              <a:rPr kumimoji="1" lang="en-US" altLang="zh-CN" sz="1800" dirty="0"/>
              <a:t>V</a:t>
            </a:r>
            <a:r>
              <a:rPr kumimoji="1" lang="en-US" altLang="zh-CN" sz="1800" baseline="-25000" dirty="0"/>
              <a:t>T</a:t>
            </a:r>
            <a:r>
              <a:rPr kumimoji="1" lang="zh-CN" altLang="en-US" sz="1800" dirty="0"/>
              <a:t>比</a:t>
            </a:r>
            <a:r>
              <a:rPr kumimoji="1" lang="en-US" altLang="zh-CN" sz="1800" dirty="0"/>
              <a:t>V</a:t>
            </a:r>
            <a:r>
              <a:rPr kumimoji="1" lang="en-US" altLang="zh-CN" sz="1800" baseline="-25000" dirty="0"/>
              <a:t>OV</a:t>
            </a:r>
            <a:r>
              <a:rPr kumimoji="1" lang="en-US" altLang="zh-CN" sz="1800" dirty="0"/>
              <a:t>/2</a:t>
            </a:r>
            <a:r>
              <a:rPr kumimoji="1" lang="zh-CN" altLang="en-US" sz="1800" dirty="0"/>
              <a:t>要小，所以一般情况下</a:t>
            </a:r>
            <a:r>
              <a:rPr kumimoji="1" lang="en-US" altLang="zh-CN" sz="1800" dirty="0"/>
              <a:t>BJT</a:t>
            </a:r>
            <a:r>
              <a:rPr kumimoji="1" lang="zh-CN" altLang="en-US" sz="1800" dirty="0"/>
              <a:t>的跨导（增益）比</a:t>
            </a:r>
            <a:r>
              <a:rPr kumimoji="1" lang="en-US" altLang="zh-CN" sz="1800" dirty="0"/>
              <a:t>MOSFET</a:t>
            </a:r>
            <a:r>
              <a:rPr kumimoji="1" lang="zh-CN" altLang="en-US" sz="1800" dirty="0"/>
              <a:t>要大</a:t>
            </a:r>
          </a:p>
        </p:txBody>
      </p:sp>
      <p:sp>
        <p:nvSpPr>
          <p:cNvPr id="35" name="灯片编号占位符 1">
            <a:extLst>
              <a:ext uri="{FF2B5EF4-FFF2-40B4-BE49-F238E27FC236}">
                <a16:creationId xmlns:a16="http://schemas.microsoft.com/office/drawing/2014/main" id="{439F4C76-85FE-744F-AF82-21C8265049C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36261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B605A0-DB3F-454A-9D91-796D4F069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52400"/>
            <a:ext cx="3103314" cy="1295400"/>
          </a:xfrm>
        </p:spPr>
        <p:txBody>
          <a:bodyPr/>
          <a:lstStyle/>
          <a:p>
            <a:r>
              <a:rPr kumimoji="1" lang="zh-CN" altLang="en-US" dirty="0"/>
              <a:t>小信号电压增益</a:t>
            </a:r>
            <a:r>
              <a:rPr kumimoji="1" lang="en-US" altLang="zh-CN" dirty="0"/>
              <a:t>A</a:t>
            </a:r>
            <a:r>
              <a:rPr kumimoji="1" lang="en-US" altLang="zh-CN" baseline="-25000" dirty="0"/>
              <a:t>V</a:t>
            </a:r>
            <a:endParaRPr kumimoji="1" lang="zh-CN" altLang="en-US" baseline="-250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B9ABDC8-A0ED-9E47-9D19-67E37F834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911" y="1143000"/>
            <a:ext cx="2817340" cy="41148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C9ED12E-EF30-3845-8608-3839F5DC2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2003" y="0"/>
            <a:ext cx="5421997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6541F48-BF2D-A545-9018-906DF83312BE}"/>
                  </a:ext>
                </a:extLst>
              </p:cNvPr>
              <p:cNvSpPr txBox="1"/>
              <p:nvPr/>
            </p:nvSpPr>
            <p:spPr>
              <a:xfrm>
                <a:off x="2644454" y="6112393"/>
                <a:ext cx="1769523" cy="491801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𝑑𝑠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𝑔𝑠</m:t>
                              </m:r>
                            </m:sub>
                          </m:sSub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6541F48-BF2D-A545-9018-906DF83312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454" y="6112393"/>
                <a:ext cx="1769523" cy="491801"/>
              </a:xfrm>
              <a:prstGeom prst="rect">
                <a:avLst/>
              </a:prstGeom>
              <a:blipFill>
                <a:blip r:embed="rId4"/>
                <a:stretch>
                  <a:fillRect l="-2113" b="-4878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CFDB5B2-AC13-EA47-9B0A-5251B958145A}"/>
                  </a:ext>
                </a:extLst>
              </p:cNvPr>
              <p:cNvSpPr txBox="1"/>
              <p:nvPr/>
            </p:nvSpPr>
            <p:spPr>
              <a:xfrm>
                <a:off x="352277" y="5257800"/>
                <a:ext cx="163269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𝐷𝑆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𝐷𝐷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CFDB5B2-AC13-EA47-9B0A-5251B95814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77" y="5257800"/>
                <a:ext cx="1632691" cy="246221"/>
              </a:xfrm>
              <a:prstGeom prst="rect">
                <a:avLst/>
              </a:prstGeom>
              <a:blipFill>
                <a:blip r:embed="rId5"/>
                <a:stretch>
                  <a:fillRect l="-1550" b="-1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B13FC5D-C46B-8848-87E3-6E0F1ED87E38}"/>
                  </a:ext>
                </a:extLst>
              </p:cNvPr>
              <p:cNvSpPr txBox="1"/>
              <p:nvPr/>
            </p:nvSpPr>
            <p:spPr>
              <a:xfrm>
                <a:off x="752911" y="5612368"/>
                <a:ext cx="189154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𝐷𝐷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B13FC5D-C46B-8848-87E3-6E0F1ED87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911" y="5612368"/>
                <a:ext cx="1891543" cy="246221"/>
              </a:xfrm>
              <a:prstGeom prst="rect">
                <a:avLst/>
              </a:prstGeom>
              <a:blipFill>
                <a:blip r:embed="rId6"/>
                <a:stretch>
                  <a:fillRect l="-2000" b="-1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A861942A-BF85-5A4C-8664-3ADBB0DB9351}"/>
                  </a:ext>
                </a:extLst>
              </p:cNvPr>
              <p:cNvSpPr txBox="1"/>
              <p:nvPr/>
            </p:nvSpPr>
            <p:spPr>
              <a:xfrm>
                <a:off x="2644454" y="5612367"/>
                <a:ext cx="188622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𝐷𝐷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A861942A-BF85-5A4C-8664-3ADBB0DB93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454" y="5612367"/>
                <a:ext cx="1886222" cy="246221"/>
              </a:xfrm>
              <a:prstGeom prst="rect">
                <a:avLst/>
              </a:prstGeom>
              <a:blipFill>
                <a:blip r:embed="rId7"/>
                <a:stretch>
                  <a:fillRect l="-2000" r="-667" b="-1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C538042-5CC1-8746-A3BE-68D788187298}"/>
                  </a:ext>
                </a:extLst>
              </p:cNvPr>
              <p:cNvSpPr txBox="1"/>
              <p:nvPr/>
            </p:nvSpPr>
            <p:spPr>
              <a:xfrm>
                <a:off x="758232" y="5966935"/>
                <a:ext cx="1550746" cy="2662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𝐷𝑆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sSub>
                      <m:sSub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𝑔𝑠</m:t>
                        </m:r>
                      </m:sub>
                    </m:sSub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C538042-5CC1-8746-A3BE-68D788187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232" y="5966935"/>
                <a:ext cx="1550746" cy="266227"/>
              </a:xfrm>
              <a:prstGeom prst="rect">
                <a:avLst/>
              </a:prstGeom>
              <a:blipFill>
                <a:blip r:embed="rId8"/>
                <a:stretch>
                  <a:fillRect l="-3279" r="-820" b="-136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直线连接符 15">
            <a:extLst>
              <a:ext uri="{FF2B5EF4-FFF2-40B4-BE49-F238E27FC236}">
                <a16:creationId xmlns:a16="http://schemas.microsoft.com/office/drawing/2014/main" id="{D2F134FB-6488-F24C-9FF0-56584752DB45}"/>
              </a:ext>
            </a:extLst>
          </p:cNvPr>
          <p:cNvCxnSpPr/>
          <p:nvPr/>
        </p:nvCxnSpPr>
        <p:spPr bwMode="auto">
          <a:xfrm>
            <a:off x="1219200" y="6358293"/>
            <a:ext cx="108977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26DE7CA-A907-4442-82BE-4C9D4F3F0EC8}"/>
                  </a:ext>
                </a:extLst>
              </p:cNvPr>
              <p:cNvSpPr txBox="1"/>
              <p:nvPr/>
            </p:nvSpPr>
            <p:spPr>
              <a:xfrm>
                <a:off x="1653993" y="6440553"/>
                <a:ext cx="33663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𝑑𝑠</m:t>
                          </m:r>
                        </m:sub>
                      </m:sSub>
                    </m:oMath>
                  </m:oMathPara>
                </a14:m>
                <a:endParaRPr kumimoji="1" lang="zh-CN" altLang="en-US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26DE7CA-A907-4442-82BE-4C9D4F3F0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3993" y="6440553"/>
                <a:ext cx="336631" cy="246221"/>
              </a:xfrm>
              <a:prstGeom prst="rect">
                <a:avLst/>
              </a:prstGeom>
              <a:blipFill>
                <a:blip r:embed="rId9"/>
                <a:stretch>
                  <a:fillRect l="-3571" b="-95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本框 18">
            <a:extLst>
              <a:ext uri="{FF2B5EF4-FFF2-40B4-BE49-F238E27FC236}">
                <a16:creationId xmlns:a16="http://schemas.microsoft.com/office/drawing/2014/main" id="{535FD6E3-D3A7-0E44-BB95-5F02931946A3}"/>
              </a:ext>
            </a:extLst>
          </p:cNvPr>
          <p:cNvSpPr txBox="1"/>
          <p:nvPr/>
        </p:nvSpPr>
        <p:spPr>
          <a:xfrm>
            <a:off x="6019800" y="6189016"/>
            <a:ext cx="28520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注意：增益为负表示相位相反</a:t>
            </a:r>
          </a:p>
        </p:txBody>
      </p:sp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6D4EE615-442C-8447-AFBF-5B1D42DBCB6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66658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B605A0-DB3F-454A-9D91-796D4F069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52400"/>
            <a:ext cx="3103314" cy="1295400"/>
          </a:xfrm>
        </p:spPr>
        <p:txBody>
          <a:bodyPr/>
          <a:lstStyle/>
          <a:p>
            <a:r>
              <a:rPr kumimoji="1" lang="zh-CN" altLang="en-US" dirty="0"/>
              <a:t>小信号电压增益</a:t>
            </a:r>
            <a:r>
              <a:rPr kumimoji="1" lang="en-US" altLang="zh-CN" dirty="0"/>
              <a:t>A</a:t>
            </a:r>
            <a:r>
              <a:rPr kumimoji="1" lang="en-US" altLang="zh-CN" baseline="-25000" dirty="0"/>
              <a:t>V</a:t>
            </a:r>
            <a:endParaRPr kumimoji="1" lang="zh-CN" altLang="en-US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6541F48-BF2D-A545-9018-906DF83312BE}"/>
                  </a:ext>
                </a:extLst>
              </p:cNvPr>
              <p:cNvSpPr txBox="1"/>
              <p:nvPr/>
            </p:nvSpPr>
            <p:spPr>
              <a:xfrm>
                <a:off x="2644454" y="6112393"/>
                <a:ext cx="1804532" cy="463717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𝑐𝑒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𝑏𝑒</m:t>
                              </m:r>
                            </m:sub>
                          </m:sSub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6541F48-BF2D-A545-9018-906DF83312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454" y="6112393"/>
                <a:ext cx="1804532" cy="463717"/>
              </a:xfrm>
              <a:prstGeom prst="rect">
                <a:avLst/>
              </a:prstGeom>
              <a:blipFill>
                <a:blip r:embed="rId2"/>
                <a:stretch>
                  <a:fillRect l="-694" b="-5128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CFDB5B2-AC13-EA47-9B0A-5251B958145A}"/>
                  </a:ext>
                </a:extLst>
              </p:cNvPr>
              <p:cNvSpPr txBox="1"/>
              <p:nvPr/>
            </p:nvSpPr>
            <p:spPr>
              <a:xfrm>
                <a:off x="352277" y="5257800"/>
                <a:ext cx="1576907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𝐶𝐸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𝐶𝐶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CFDB5B2-AC13-EA47-9B0A-5251B95814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77" y="5257800"/>
                <a:ext cx="1576907" cy="246221"/>
              </a:xfrm>
              <a:prstGeom prst="rect">
                <a:avLst/>
              </a:prstGeom>
              <a:blipFill>
                <a:blip r:embed="rId3"/>
                <a:stretch>
                  <a:fillRect l="-1600" b="-1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B13FC5D-C46B-8848-87E3-6E0F1ED87E38}"/>
                  </a:ext>
                </a:extLst>
              </p:cNvPr>
              <p:cNvSpPr txBox="1"/>
              <p:nvPr/>
            </p:nvSpPr>
            <p:spPr>
              <a:xfrm>
                <a:off x="752911" y="5612368"/>
                <a:ext cx="182178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𝐶𝐶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B13FC5D-C46B-8848-87E3-6E0F1ED87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911" y="5612368"/>
                <a:ext cx="1821781" cy="246221"/>
              </a:xfrm>
              <a:prstGeom prst="rect">
                <a:avLst/>
              </a:prstGeom>
              <a:blipFill>
                <a:blip r:embed="rId4"/>
                <a:stretch>
                  <a:fillRect l="-2069" b="-1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A861942A-BF85-5A4C-8664-3ADBB0DB9351}"/>
                  </a:ext>
                </a:extLst>
              </p:cNvPr>
              <p:cNvSpPr txBox="1"/>
              <p:nvPr/>
            </p:nvSpPr>
            <p:spPr>
              <a:xfrm>
                <a:off x="2644454" y="5612367"/>
                <a:ext cx="1840247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𝐶𝐶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A861942A-BF85-5A4C-8664-3ADBB0DB93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454" y="5612367"/>
                <a:ext cx="1840247" cy="246221"/>
              </a:xfrm>
              <a:prstGeom prst="rect">
                <a:avLst/>
              </a:prstGeom>
              <a:blipFill>
                <a:blip r:embed="rId5"/>
                <a:stretch>
                  <a:fillRect l="-2055" b="-1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C538042-5CC1-8746-A3BE-68D788187298}"/>
                  </a:ext>
                </a:extLst>
              </p:cNvPr>
              <p:cNvSpPr txBox="1"/>
              <p:nvPr/>
            </p:nvSpPr>
            <p:spPr>
              <a:xfrm>
                <a:off x="758232" y="5966935"/>
                <a:ext cx="155754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𝐶𝐸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sSub>
                      <m:sSub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𝑏𝑒</m:t>
                        </m:r>
                      </m:sub>
                    </m:sSub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C538042-5CC1-8746-A3BE-68D788187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232" y="5966935"/>
                <a:ext cx="1557542" cy="246221"/>
              </a:xfrm>
              <a:prstGeom prst="rect">
                <a:avLst/>
              </a:prstGeom>
              <a:blipFill>
                <a:blip r:embed="rId6"/>
                <a:stretch>
                  <a:fillRect l="-3279" r="-1639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直线连接符 15">
            <a:extLst>
              <a:ext uri="{FF2B5EF4-FFF2-40B4-BE49-F238E27FC236}">
                <a16:creationId xmlns:a16="http://schemas.microsoft.com/office/drawing/2014/main" id="{D2F134FB-6488-F24C-9FF0-56584752DB45}"/>
              </a:ext>
            </a:extLst>
          </p:cNvPr>
          <p:cNvCxnSpPr/>
          <p:nvPr/>
        </p:nvCxnSpPr>
        <p:spPr bwMode="auto">
          <a:xfrm>
            <a:off x="1219200" y="6358293"/>
            <a:ext cx="108977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26DE7CA-A907-4442-82BE-4C9D4F3F0EC8}"/>
                  </a:ext>
                </a:extLst>
              </p:cNvPr>
              <p:cNvSpPr txBox="1"/>
              <p:nvPr/>
            </p:nvSpPr>
            <p:spPr>
              <a:xfrm>
                <a:off x="1653993" y="6440553"/>
                <a:ext cx="31688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𝑐𝑒</m:t>
                          </m:r>
                        </m:sub>
                      </m:sSub>
                    </m:oMath>
                  </m:oMathPara>
                </a14:m>
                <a:endParaRPr kumimoji="1" lang="zh-CN" altLang="en-US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26DE7CA-A907-4442-82BE-4C9D4F3F0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3993" y="6440553"/>
                <a:ext cx="316882" cy="246221"/>
              </a:xfrm>
              <a:prstGeom prst="rect">
                <a:avLst/>
              </a:prstGeom>
              <a:blipFill>
                <a:blip r:embed="rId7"/>
                <a:stretch>
                  <a:fillRect l="-7692" b="-47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本框 18">
            <a:extLst>
              <a:ext uri="{FF2B5EF4-FFF2-40B4-BE49-F238E27FC236}">
                <a16:creationId xmlns:a16="http://schemas.microsoft.com/office/drawing/2014/main" id="{535FD6E3-D3A7-0E44-BB95-5F02931946A3}"/>
              </a:ext>
            </a:extLst>
          </p:cNvPr>
          <p:cNvSpPr txBox="1"/>
          <p:nvPr/>
        </p:nvSpPr>
        <p:spPr>
          <a:xfrm>
            <a:off x="6019800" y="6189016"/>
            <a:ext cx="28520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注意：增益为负表示相位相反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2CDEBAE-DFAE-A24F-B694-EAFAA331FA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304714"/>
            <a:ext cx="2839965" cy="3795551"/>
          </a:xfrm>
          <a:prstGeom prst="rect">
            <a:avLst/>
          </a:prstGeom>
        </p:spPr>
      </p:pic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34648BB7-8E5A-7746-A7F6-1C06D740245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86137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325FA65-C994-5447-9A0C-C91E17F83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" y="0"/>
            <a:ext cx="9144000" cy="239903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0C5FACF-779E-DF47-B387-C2179C01F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399031"/>
            <a:ext cx="2929631" cy="4064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AC3DE9A-8AB9-2C42-A721-50680A97E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2667000"/>
            <a:ext cx="2362200" cy="34049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8107B3C-67FC-DC4A-B5F0-62BC008873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5021" y="3281681"/>
            <a:ext cx="3977379" cy="2016542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45F8F836-5DD2-0144-8223-224F5D941950}"/>
              </a:ext>
            </a:extLst>
          </p:cNvPr>
          <p:cNvSpPr txBox="1"/>
          <p:nvPr/>
        </p:nvSpPr>
        <p:spPr>
          <a:xfrm>
            <a:off x="3747718" y="5403130"/>
            <a:ext cx="27174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0.4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&gt;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0.6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–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i="1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t</a:t>
            </a:r>
            <a:r>
              <a:rPr kumimoji="1" lang="zh-CN" altLang="en-US" dirty="0">
                <a:solidFill>
                  <a:srgbClr val="0432FF"/>
                </a:solidFill>
              </a:rPr>
              <a:t>，工作在饱和区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0DF19E6-DF5C-A24A-BC60-7C126B198C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0" y="5793852"/>
            <a:ext cx="2728867" cy="1027101"/>
          </a:xfrm>
          <a:prstGeom prst="rect">
            <a:avLst/>
          </a:prstGeom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F88D008C-4708-A044-99A7-025FA285480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8841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325FA65-C994-5447-9A0C-C91E17F83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" y="0"/>
            <a:ext cx="9144000" cy="239903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0C5FACF-779E-DF47-B387-C2179C01F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399031"/>
            <a:ext cx="2929631" cy="406400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1D34C536-9CE6-5441-913B-231748A383FB}"/>
              </a:ext>
            </a:extLst>
          </p:cNvPr>
          <p:cNvSpPr txBox="1"/>
          <p:nvPr/>
        </p:nvSpPr>
        <p:spPr>
          <a:xfrm>
            <a:off x="3657600" y="2971800"/>
            <a:ext cx="533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800" dirty="0"/>
              <a:t>V</a:t>
            </a:r>
            <a:r>
              <a:rPr kumimoji="1" lang="en-US" altLang="zh-CN" sz="1800" baseline="-25000" dirty="0"/>
              <a:t>DS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=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0.4V</a:t>
            </a:r>
            <a:r>
              <a:rPr kumimoji="1" lang="zh-CN" altLang="en-US" sz="1800" dirty="0"/>
              <a:t>，工作在饱和区的下限是</a:t>
            </a:r>
            <a:r>
              <a:rPr kumimoji="1" lang="en-US" altLang="zh-CN" sz="1800" dirty="0"/>
              <a:t>0.2V</a:t>
            </a:r>
            <a:r>
              <a:rPr kumimoji="1" lang="zh-CN" altLang="en-US" sz="1800" dirty="0"/>
              <a:t>，所以叠加在</a:t>
            </a:r>
            <a:r>
              <a:rPr kumimoji="1" lang="en-US" altLang="zh-CN" sz="1800" dirty="0"/>
              <a:t>V</a:t>
            </a:r>
            <a:r>
              <a:rPr kumimoji="1" lang="en-US" altLang="zh-CN" sz="1800" baseline="-25000" dirty="0"/>
              <a:t>DS</a:t>
            </a:r>
            <a:r>
              <a:rPr kumimoji="1" lang="zh-CN" altLang="en-US" sz="1800" dirty="0"/>
              <a:t>上的</a:t>
            </a:r>
            <a:r>
              <a:rPr kumimoji="1" lang="en-US" altLang="zh-CN" sz="1800" dirty="0" err="1"/>
              <a:t>v</a:t>
            </a:r>
            <a:r>
              <a:rPr kumimoji="1" lang="en-US" altLang="zh-CN" sz="1800" baseline="-25000" dirty="0" err="1"/>
              <a:t>ds</a:t>
            </a:r>
            <a:r>
              <a:rPr kumimoji="1" lang="zh-CN" altLang="en-US" sz="1800" dirty="0"/>
              <a:t>向下最多能摆动</a:t>
            </a:r>
            <a:r>
              <a:rPr kumimoji="1" lang="en-US" altLang="zh-CN" sz="1800" dirty="0"/>
              <a:t>0.2V</a:t>
            </a:r>
            <a:r>
              <a:rPr kumimoji="1" lang="zh-CN" altLang="en-US" sz="1800" dirty="0"/>
              <a:t>；上限是</a:t>
            </a:r>
            <a:r>
              <a:rPr kumimoji="1" lang="en-US" altLang="zh-CN" sz="1800" dirty="0"/>
              <a:t>V</a:t>
            </a:r>
            <a:r>
              <a:rPr kumimoji="1" lang="en-US" altLang="zh-CN" sz="1800" baseline="-25000" dirty="0"/>
              <a:t>DD</a:t>
            </a:r>
            <a:r>
              <a:rPr kumimoji="1" lang="zh-CN" altLang="en-US" sz="1800" dirty="0"/>
              <a:t>，所以向上最多能摆动</a:t>
            </a:r>
            <a:r>
              <a:rPr kumimoji="1" lang="en-US" altLang="zh-CN" sz="1800" dirty="0"/>
              <a:t>1.8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-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0.4=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1.4V</a:t>
            </a:r>
            <a:r>
              <a:rPr kumimoji="1" lang="zh-CN" altLang="en-US" sz="1800" dirty="0"/>
              <a:t>。所以允许的最大的对称摆幅是 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±0.2V</a:t>
            </a:r>
            <a:endParaRPr kumimoji="1" lang="zh-CN" altLang="en-US" sz="1800" b="1" dirty="0">
              <a:solidFill>
                <a:srgbClr val="0432FF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01198DE-1C75-7941-9C35-17B68D847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0435" y="4342845"/>
            <a:ext cx="3186952" cy="785971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BE9D3B9D-78EB-4746-B24E-09FB344FF76A}"/>
              </a:ext>
            </a:extLst>
          </p:cNvPr>
          <p:cNvSpPr txBox="1"/>
          <p:nvPr/>
        </p:nvSpPr>
        <p:spPr>
          <a:xfrm>
            <a:off x="3663875" y="456655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对应的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063C3C6-A2D0-734F-BF83-562B6ED599A3}"/>
                  </a:ext>
                </a:extLst>
              </p:cNvPr>
              <p:cNvSpPr txBox="1"/>
              <p:nvPr/>
            </p:nvSpPr>
            <p:spPr>
              <a:xfrm>
                <a:off x="4520435" y="5332012"/>
                <a:ext cx="1047659" cy="26622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𝑔𝑠</m:t>
                          </m:r>
                        </m:sub>
                      </m:sSub>
                      <m:r>
                        <a:rPr kumimoji="1"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≪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𝑂𝑉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063C3C6-A2D0-734F-BF83-562B6ED599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435" y="5332012"/>
                <a:ext cx="1047659" cy="266227"/>
              </a:xfrm>
              <a:prstGeom prst="rect">
                <a:avLst/>
              </a:prstGeom>
              <a:blipFill>
                <a:blip r:embed="rId5"/>
                <a:stretch>
                  <a:fillRect l="-2381" b="-9091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本框 13">
            <a:extLst>
              <a:ext uri="{FF2B5EF4-FFF2-40B4-BE49-F238E27FC236}">
                <a16:creationId xmlns:a16="http://schemas.microsoft.com/office/drawing/2014/main" id="{3DC6BB62-EAFA-E648-8FB3-87D6995AE601}"/>
              </a:ext>
            </a:extLst>
          </p:cNvPr>
          <p:cNvSpPr txBox="1"/>
          <p:nvPr/>
        </p:nvSpPr>
        <p:spPr>
          <a:xfrm>
            <a:off x="5791199" y="5299532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满足小信号近似条件</a:t>
            </a: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767AAB72-2548-B947-88FB-01FE8B1B1E5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2291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3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325FA65-C994-5447-9A0C-C91E17F83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" y="0"/>
            <a:ext cx="9144000" cy="239903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0C5FACF-779E-DF47-B387-C2179C01F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19400"/>
            <a:ext cx="2535046" cy="351663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087A5B9-A4B9-E34A-8599-3D55A71441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5046" y="2578623"/>
            <a:ext cx="3827612" cy="399818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4013C00-C13E-1A49-B99F-A06BE5D33E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5539" y="3400313"/>
            <a:ext cx="2709496" cy="234823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80CE6E1C-6301-B74D-A2C9-30EA5FC5A7EA}"/>
              </a:ext>
            </a:extLst>
          </p:cNvPr>
          <p:cNvSpPr txBox="1"/>
          <p:nvPr/>
        </p:nvSpPr>
        <p:spPr>
          <a:xfrm>
            <a:off x="6553201" y="2399031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更严谨的分析</a:t>
            </a:r>
            <a:r>
              <a:rPr kumimoji="1" lang="zh-CN" altLang="en-US" dirty="0"/>
              <a:t>：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D</a:t>
            </a:r>
            <a:r>
              <a:rPr kumimoji="1" lang="zh-CN" altLang="en-US" dirty="0"/>
              <a:t>最小时，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G</a:t>
            </a:r>
            <a:r>
              <a:rPr kumimoji="1" lang="zh-CN" altLang="en-US" dirty="0"/>
              <a:t>最大，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D</a:t>
            </a:r>
            <a:r>
              <a:rPr kumimoji="1" lang="zh-CN" altLang="en-US" dirty="0"/>
              <a:t>最低不得低于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G</a:t>
            </a:r>
            <a:r>
              <a:rPr kumimoji="1" lang="zh-CN" altLang="en-US" dirty="0"/>
              <a:t> </a:t>
            </a:r>
            <a:r>
              <a:rPr kumimoji="1" lang="en-US" altLang="zh-CN" dirty="0"/>
              <a:t>-</a:t>
            </a:r>
            <a:r>
              <a:rPr kumimoji="1" lang="zh-CN" altLang="en-US" dirty="0"/>
              <a:t> 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TH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277DC7A-00C5-8E4D-A297-E1D91E8E3068}"/>
              </a:ext>
            </a:extLst>
          </p:cNvPr>
          <p:cNvSpPr txBox="1"/>
          <p:nvPr/>
        </p:nvSpPr>
        <p:spPr>
          <a:xfrm>
            <a:off x="6553201" y="6264571"/>
            <a:ext cx="16802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与 </a:t>
            </a:r>
            <a:r>
              <a:rPr kumimoji="1" lang="en-US" altLang="zh-CN" dirty="0"/>
              <a:t>0.2V</a:t>
            </a:r>
            <a:r>
              <a:rPr kumimoji="1" lang="zh-CN" altLang="en-US" dirty="0"/>
              <a:t> </a:t>
            </a:r>
            <a:r>
              <a:rPr kumimoji="1" lang="zh-CN" altLang="en-US" dirty="0">
                <a:solidFill>
                  <a:srgbClr val="C00000"/>
                </a:solidFill>
              </a:rPr>
              <a:t>差别不大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5F60B95-A8B1-CD4E-952D-2208E9BCA98F}"/>
              </a:ext>
            </a:extLst>
          </p:cNvPr>
          <p:cNvSpPr txBox="1"/>
          <p:nvPr/>
        </p:nvSpPr>
        <p:spPr>
          <a:xfrm>
            <a:off x="6553201" y="5918828"/>
            <a:ext cx="2380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临界对应的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ds</a:t>
            </a:r>
            <a:r>
              <a:rPr kumimoji="1" lang="zh-CN" altLang="en-US" dirty="0"/>
              <a:t>为 </a:t>
            </a:r>
            <a:r>
              <a:rPr kumimoji="1" lang="en-US" altLang="zh-CN" dirty="0"/>
              <a:t>186</a:t>
            </a:r>
            <a:r>
              <a:rPr kumimoji="1" lang="zh-CN" altLang="en-US" dirty="0"/>
              <a:t> </a:t>
            </a:r>
            <a:r>
              <a:rPr kumimoji="1" lang="en-US" altLang="zh-CN" dirty="0"/>
              <a:t>mV</a:t>
            </a: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1BA831E5-03A7-434A-A228-E07911BA1EF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3979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DA4080D-8398-544C-B02F-7E6313F90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79" y="0"/>
            <a:ext cx="9144000" cy="141383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4AAD2FA-E72D-334A-BE33-EF9BDACC4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3831"/>
            <a:ext cx="9144000" cy="58303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FFFAC65-AB50-0940-B0AD-DAF7E620A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2057400"/>
            <a:ext cx="3082075" cy="408008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1702FBB-ACEF-D847-B2B5-95BEC04EA6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8275" y="2209800"/>
            <a:ext cx="5886603" cy="3587750"/>
          </a:xfrm>
          <a:prstGeom prst="rect">
            <a:avLst/>
          </a:prstGeom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DB5B9E4B-1F8D-0049-9577-074F64E84DF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8522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DA4080D-8398-544C-B02F-7E6313F90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79" y="0"/>
            <a:ext cx="9144000" cy="141383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FFFAC65-AB50-0940-B0AD-DAF7E620A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2057400"/>
            <a:ext cx="3082075" cy="408008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FD962F4D-F34D-6749-9D77-F1277A0EF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379" y="1413831"/>
            <a:ext cx="9144000" cy="59087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D791FC6-2D92-904F-9AB7-0B906356E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1724" y="2286000"/>
            <a:ext cx="6067516" cy="2019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29BF5B5-51A7-E440-B3C8-BD5B6ADFFFA6}"/>
                  </a:ext>
                </a:extLst>
              </p:cNvPr>
              <p:cNvSpPr txBox="1"/>
              <p:nvPr/>
            </p:nvSpPr>
            <p:spPr>
              <a:xfrm>
                <a:off x="3751077" y="4569563"/>
                <a:ext cx="1631088" cy="5028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kumimoji="1" lang="zh-CN" alt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mA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  <m:r>
                            <a:rPr kumimoji="1" lang="zh-CN" alt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mV</m:t>
                          </m:r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29BF5B5-51A7-E440-B3C8-BD5B6ADFFF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077" y="4569563"/>
                <a:ext cx="1631088" cy="502895"/>
              </a:xfrm>
              <a:prstGeom prst="rect">
                <a:avLst/>
              </a:prstGeom>
              <a:blipFill>
                <a:blip r:embed="rId6"/>
                <a:stretch>
                  <a:fillRect l="-2308" t="-10256" r="-1538" b="-205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99B358DB-389A-4E4A-91D1-1D231370096D}"/>
                  </a:ext>
                </a:extLst>
              </p:cNvPr>
              <p:cNvSpPr txBox="1"/>
              <p:nvPr/>
            </p:nvSpPr>
            <p:spPr>
              <a:xfrm>
                <a:off x="3751077" y="5328653"/>
                <a:ext cx="3598614" cy="462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6.8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=−272 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99B358DB-389A-4E4A-91D1-1D23137009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077" y="5328653"/>
                <a:ext cx="3598614" cy="462627"/>
              </a:xfrm>
              <a:prstGeom prst="rect">
                <a:avLst/>
              </a:prstGeom>
              <a:blipFill>
                <a:blip r:embed="rId7"/>
                <a:stretch>
                  <a:fillRect l="-702" t="-5556" r="-351" b="-1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0FBB966F-00E6-D049-91FE-F14164492B87}"/>
              </a:ext>
            </a:extLst>
          </p:cNvPr>
          <p:cNvSpPr txBox="1"/>
          <p:nvPr/>
        </p:nvSpPr>
        <p:spPr>
          <a:xfrm>
            <a:off x="3751077" y="6137480"/>
            <a:ext cx="33890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5mV</a:t>
            </a:r>
            <a:r>
              <a:rPr kumimoji="1" lang="zh-CN" altLang="en-US" dirty="0">
                <a:solidFill>
                  <a:srgbClr val="0432FF"/>
                </a:solidFill>
              </a:rPr>
              <a:t>符合                       的小信号前提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F6D38E4E-31B4-4446-9DF4-110A4DC7C3CB}"/>
                  </a:ext>
                </a:extLst>
              </p:cNvPr>
              <p:cNvSpPr txBox="1"/>
              <p:nvPr/>
            </p:nvSpPr>
            <p:spPr>
              <a:xfrm>
                <a:off x="4725538" y="6183646"/>
                <a:ext cx="850810" cy="24622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𝑏𝑒</m:t>
                          </m:r>
                        </m:sub>
                      </m:sSub>
                      <m:r>
                        <a:rPr kumimoji="1"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≪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F6D38E4E-31B4-4446-9DF4-110A4DC7C3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538" y="6183646"/>
                <a:ext cx="850810" cy="246221"/>
              </a:xfrm>
              <a:prstGeom prst="rect">
                <a:avLst/>
              </a:prstGeom>
              <a:blipFill>
                <a:blip r:embed="rId8"/>
                <a:stretch>
                  <a:fillRect l="-2941" b="-952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AB2067AB-3738-CC44-ACA3-B5C73A01A903}"/>
              </a:ext>
            </a:extLst>
          </p:cNvPr>
          <p:cNvSpPr txBox="1"/>
          <p:nvPr/>
        </p:nvSpPr>
        <p:spPr>
          <a:xfrm>
            <a:off x="5715000" y="4647699"/>
            <a:ext cx="33618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先根据直流量计算出小信号参数</a:t>
            </a:r>
            <a:r>
              <a:rPr kumimoji="1" lang="en-US" altLang="zh-CN" dirty="0"/>
              <a:t>g</a:t>
            </a:r>
            <a:r>
              <a:rPr kumimoji="1" lang="en-US" altLang="zh-CN" baseline="-25000" dirty="0"/>
              <a:t>m</a:t>
            </a:r>
            <a:endParaRPr kumimoji="1" lang="zh-CN" altLang="en-US" baseline="-25000" dirty="0"/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3A0B82D6-3C3F-B34C-84AE-7A42A80493B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6722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1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928FE92-6AAA-8D16-A32A-2046E2063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838200"/>
            <a:ext cx="7772400" cy="461114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A37D0D1E-84C6-A6A6-985B-20788BC0C181}"/>
              </a:ext>
            </a:extLst>
          </p:cNvPr>
          <p:cNvSpPr txBox="1"/>
          <p:nvPr/>
        </p:nvSpPr>
        <p:spPr>
          <a:xfrm>
            <a:off x="3048000" y="6172200"/>
            <a:ext cx="3429000" cy="338554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放大器的典型应用：无线收发信机</a:t>
            </a:r>
          </a:p>
        </p:txBody>
      </p:sp>
    </p:spTree>
    <p:extLst>
      <p:ext uri="{BB962C8B-B14F-4D97-AF65-F5344CB8AC3E}">
        <p14:creationId xmlns:p14="http://schemas.microsoft.com/office/powerpoint/2010/main" val="34575907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DA4080D-8398-544C-B02F-7E6313F90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79" y="0"/>
            <a:ext cx="9144000" cy="141383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FFFAC65-AB50-0940-B0AD-DAF7E620A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2057400"/>
            <a:ext cx="3082075" cy="408008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5976A9E-6B79-374D-9936-546BFF0F45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146" y="1395691"/>
            <a:ext cx="9144000" cy="56480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2BC9AFB-4B61-3744-B547-EDE466DBA2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5129" y="2846277"/>
            <a:ext cx="5985725" cy="2538251"/>
          </a:xfrm>
          <a:prstGeom prst="rect">
            <a:avLst/>
          </a:prstGeom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7D6045CC-75D1-9248-93BD-E1356A7DCDF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5473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DA4080D-8398-544C-B02F-7E6313F90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79" y="0"/>
            <a:ext cx="9144000" cy="141383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FFFAC65-AB50-0940-B0AD-DAF7E620A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2057400"/>
            <a:ext cx="3082075" cy="408008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27961C5A-B0AE-0B4F-A905-8E6A80DA1C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379" y="1372631"/>
            <a:ext cx="9144000" cy="59149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573EC7E-93E7-B44F-B433-B8D2EA7DA3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0550" y="2985395"/>
            <a:ext cx="6013450" cy="2499974"/>
          </a:xfrm>
          <a:prstGeom prst="rect">
            <a:avLst/>
          </a:prstGeom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DCF51CB2-C4BA-664F-B77B-00763248308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32930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71BBC6-8D2F-BF4E-B6D6-16C1D6EF2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图示法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03FFC10-9C3B-824E-93A4-F4BCA4695E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87E7FD4-8EC4-E943-B2BB-B0D33CB42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22" y="1600200"/>
            <a:ext cx="6693119" cy="52578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1D8242C-6060-0947-9A86-F568F8509E51}"/>
              </a:ext>
            </a:extLst>
          </p:cNvPr>
          <p:cNvSpPr txBox="1"/>
          <p:nvPr/>
        </p:nvSpPr>
        <p:spPr>
          <a:xfrm>
            <a:off x="6133264" y="381000"/>
            <a:ext cx="29718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b="1" dirty="0">
                <a:solidFill>
                  <a:srgbClr val="0432FF"/>
                </a:solidFill>
              </a:rPr>
              <a:t>蓝色曲线</a:t>
            </a:r>
            <a:r>
              <a:rPr kumimoji="1" lang="zh-CN" altLang="en-US" dirty="0"/>
              <a:t>为</a:t>
            </a:r>
            <a:r>
              <a:rPr kumimoji="1" lang="en-US" altLang="zh-CN" dirty="0"/>
              <a:t>MOSFET</a:t>
            </a:r>
            <a:r>
              <a:rPr kumimoji="1" lang="zh-CN" altLang="en-US" dirty="0"/>
              <a:t>的“</a:t>
            </a:r>
            <a:r>
              <a:rPr kumimoji="1" lang="zh-CN" altLang="en-US" dirty="0">
                <a:solidFill>
                  <a:srgbClr val="0432FF"/>
                </a:solidFill>
              </a:rPr>
              <a:t>电压电流约束关系</a:t>
            </a:r>
            <a:r>
              <a:rPr kumimoji="1" lang="zh-CN" altLang="en-US" dirty="0"/>
              <a:t>”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b="1" dirty="0"/>
              <a:t>黑色曲线</a:t>
            </a:r>
            <a:r>
              <a:rPr kumimoji="1" lang="zh-CN" altLang="en-US" dirty="0"/>
              <a:t>（直线）为外围电路的约束，称为“</a:t>
            </a:r>
            <a:r>
              <a:rPr kumimoji="1" lang="en-US" altLang="zh-CN" b="1" dirty="0"/>
              <a:t>load</a:t>
            </a:r>
            <a:r>
              <a:rPr kumimoji="1" lang="zh-CN" altLang="en-US" b="1" dirty="0"/>
              <a:t> </a:t>
            </a:r>
            <a:r>
              <a:rPr kumimoji="1" lang="en-US" altLang="zh-CN" b="1" dirty="0"/>
              <a:t>line</a:t>
            </a:r>
            <a:r>
              <a:rPr kumimoji="1" lang="zh-CN" altLang="en-US" dirty="0"/>
              <a:t>”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b="1" dirty="0">
                <a:solidFill>
                  <a:srgbClr val="C00000"/>
                </a:solidFill>
              </a:rPr>
              <a:t>两曲线相交点</a:t>
            </a:r>
            <a:r>
              <a:rPr kumimoji="1" lang="zh-CN" altLang="en-US" dirty="0"/>
              <a:t>即为工作点</a:t>
            </a:r>
            <a:r>
              <a:rPr kumimoji="1" lang="en-US" altLang="zh-CN" b="1" dirty="0">
                <a:solidFill>
                  <a:srgbClr val="C00000"/>
                </a:solidFill>
              </a:rPr>
              <a:t>Q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dirty="0"/>
              <a:t>Load</a:t>
            </a:r>
            <a:r>
              <a:rPr kumimoji="1" lang="zh-CN" altLang="en-US" dirty="0"/>
              <a:t> </a:t>
            </a:r>
            <a:r>
              <a:rPr kumimoji="1" lang="en-US" altLang="zh-CN" dirty="0"/>
              <a:t>line</a:t>
            </a:r>
            <a:r>
              <a:rPr kumimoji="1" lang="zh-CN" altLang="en-US" dirty="0"/>
              <a:t>与横坐标截距为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DD</a:t>
            </a:r>
            <a:r>
              <a:rPr kumimoji="1" lang="zh-CN" altLang="en-US" dirty="0"/>
              <a:t>，斜率为</a:t>
            </a:r>
            <a:r>
              <a:rPr kumimoji="1" lang="en-US" altLang="zh-CN" dirty="0"/>
              <a:t>-1/R</a:t>
            </a:r>
            <a:r>
              <a:rPr kumimoji="1" lang="en-US" altLang="zh-CN" baseline="-25000" dirty="0"/>
              <a:t>D</a:t>
            </a:r>
            <a:r>
              <a:rPr kumimoji="1" lang="zh-CN" altLang="en-US" dirty="0"/>
              <a:t>，所以</a:t>
            </a:r>
            <a:r>
              <a:rPr kumimoji="1" lang="en-US" altLang="zh-CN" dirty="0"/>
              <a:t>Q</a:t>
            </a:r>
            <a:r>
              <a:rPr kumimoji="1" lang="zh-CN" altLang="en-US" dirty="0"/>
              <a:t>点由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GS</a:t>
            </a:r>
            <a:r>
              <a:rPr kumimoji="1" lang="zh-CN" altLang="en-US" dirty="0"/>
              <a:t>和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D</a:t>
            </a:r>
            <a:r>
              <a:rPr kumimoji="1" lang="zh-CN" altLang="en-US" dirty="0"/>
              <a:t>所决定</a:t>
            </a:r>
            <a:endParaRPr kumimoji="1" lang="en-US" altLang="zh-CN" dirty="0"/>
          </a:p>
          <a:p>
            <a:endParaRPr kumimoji="1"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14E3B6B-0C2B-314A-A5BD-D33B3677A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159" y="1426522"/>
            <a:ext cx="1628009" cy="60027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D947AF3-F91D-FD40-AAFF-65514FF15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0041" y="3934362"/>
            <a:ext cx="2226538" cy="2927350"/>
          </a:xfrm>
          <a:prstGeom prst="rect">
            <a:avLst/>
          </a:prstGeom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D53A7213-F9E1-094F-8CD4-BB12DF4FCB0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49C5EC7B-DB95-2544-A3E4-B99458E63DB2}"/>
              </a:ext>
            </a:extLst>
          </p:cNvPr>
          <p:cNvSpPr/>
          <p:nvPr/>
        </p:nvSpPr>
        <p:spPr bwMode="auto">
          <a:xfrm>
            <a:off x="4038600" y="5181600"/>
            <a:ext cx="1143000" cy="3048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B7176987-0092-B544-8CAC-F5499B4B3945}"/>
              </a:ext>
            </a:extLst>
          </p:cNvPr>
          <p:cNvSpPr/>
          <p:nvPr/>
        </p:nvSpPr>
        <p:spPr bwMode="auto">
          <a:xfrm>
            <a:off x="4610100" y="6019800"/>
            <a:ext cx="647700" cy="3048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34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9CFAE98-C762-9145-A0DF-7D164F7BC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4735" y="3048000"/>
            <a:ext cx="4711225" cy="363287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D637040-D0E4-564F-94FF-CBA63CFB9F8C}"/>
              </a:ext>
            </a:extLst>
          </p:cNvPr>
          <p:cNvSpPr txBox="1"/>
          <p:nvPr/>
        </p:nvSpPr>
        <p:spPr>
          <a:xfrm>
            <a:off x="5260482" y="1490311"/>
            <a:ext cx="37271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b="1" dirty="0">
                <a:solidFill>
                  <a:srgbClr val="0432FF"/>
                </a:solidFill>
              </a:rPr>
              <a:t>②</a:t>
            </a:r>
            <a:r>
              <a:rPr kumimoji="1" lang="zh-CN" altLang="en-US" b="1" dirty="0">
                <a:solidFill>
                  <a:srgbClr val="0432FF"/>
                </a:solidFill>
              </a:rPr>
              <a:t>考虑输出信号摆幅（固定</a:t>
            </a:r>
            <a:r>
              <a:rPr kumimoji="1" lang="en-US" altLang="zh-CN" b="1" dirty="0">
                <a:solidFill>
                  <a:srgbClr val="0432FF"/>
                </a:solidFill>
              </a:rPr>
              <a:t>V</a:t>
            </a:r>
            <a:r>
              <a:rPr kumimoji="1" lang="en-US" altLang="zh-CN" b="1" baseline="-25000" dirty="0">
                <a:solidFill>
                  <a:srgbClr val="0432FF"/>
                </a:solidFill>
              </a:rPr>
              <a:t>GS</a:t>
            </a:r>
            <a:r>
              <a:rPr kumimoji="1" lang="zh-CN" altLang="en-US" b="1" dirty="0">
                <a:solidFill>
                  <a:srgbClr val="0432FF"/>
                </a:solidFill>
              </a:rPr>
              <a:t>）</a:t>
            </a:r>
            <a:endParaRPr kumimoji="1" lang="en-US" altLang="zh-CN" b="1" dirty="0">
              <a:solidFill>
                <a:srgbClr val="0432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dirty="0"/>
              <a:t>Q</a:t>
            </a:r>
            <a:r>
              <a:rPr kumimoji="1" lang="en-US" altLang="zh-CN" baseline="-25000" dirty="0"/>
              <a:t>1</a:t>
            </a:r>
            <a:r>
              <a:rPr kumimoji="1" lang="zh-CN" altLang="en-US" dirty="0"/>
              <a:t>点（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D</a:t>
            </a:r>
            <a:r>
              <a:rPr kumimoji="1" lang="zh-CN" altLang="en-US" dirty="0"/>
              <a:t>小）离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DD</a:t>
            </a:r>
            <a:r>
              <a:rPr kumimoji="1" lang="zh-CN" altLang="en-US" dirty="0"/>
              <a:t>太近，输出信号向上摆幅的空间（</a:t>
            </a:r>
            <a:r>
              <a:rPr kumimoji="1" lang="en-US" altLang="zh-CN" dirty="0"/>
              <a:t>headroom</a:t>
            </a:r>
            <a:r>
              <a:rPr kumimoji="1" lang="zh-CN" altLang="en-US" dirty="0"/>
              <a:t>）不够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dirty="0"/>
              <a:t>Q</a:t>
            </a:r>
            <a:r>
              <a:rPr kumimoji="1" lang="en-US" altLang="zh-CN" baseline="-25000" dirty="0"/>
              <a:t>2</a:t>
            </a:r>
            <a:r>
              <a:rPr kumimoji="1" lang="zh-CN" altLang="en-US" dirty="0"/>
              <a:t>点（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D</a:t>
            </a:r>
            <a:r>
              <a:rPr kumimoji="1" lang="zh-CN" altLang="en-US" dirty="0"/>
              <a:t>大）离非饱和区太近，输出信号向下摆幅的空间（</a:t>
            </a:r>
            <a:r>
              <a:rPr kumimoji="1" lang="en-US" altLang="zh-CN" dirty="0"/>
              <a:t>legroom</a:t>
            </a:r>
            <a:r>
              <a:rPr kumimoji="1" lang="zh-CN" altLang="en-US" dirty="0"/>
              <a:t>）不够</a:t>
            </a:r>
            <a:endParaRPr kumimoji="1" lang="en-US" altLang="zh-CN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7615A50-55EB-3B4F-BF49-7B4AB2345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79234"/>
            <a:ext cx="3965087" cy="507787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25ED604C-3BF4-AA42-B17D-D2308992CC72}"/>
              </a:ext>
            </a:extLst>
          </p:cNvPr>
          <p:cNvSpPr/>
          <p:nvPr/>
        </p:nvSpPr>
        <p:spPr>
          <a:xfrm>
            <a:off x="685801" y="1486089"/>
            <a:ext cx="3965087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en-US" altLang="zh-CN" b="1" dirty="0">
                <a:solidFill>
                  <a:srgbClr val="0432FF"/>
                </a:solidFill>
              </a:rPr>
              <a:t>①</a:t>
            </a:r>
            <a:r>
              <a:rPr kumimoji="1" lang="zh-CN" altLang="en-US" b="1" dirty="0">
                <a:solidFill>
                  <a:srgbClr val="0432FF"/>
                </a:solidFill>
              </a:rPr>
              <a:t>考虑小信号增益，</a:t>
            </a:r>
            <a:r>
              <a:rPr kumimoji="1" lang="en-US" altLang="zh-CN" b="1" dirty="0">
                <a:solidFill>
                  <a:srgbClr val="0432FF"/>
                </a:solidFill>
              </a:rPr>
              <a:t>V</a:t>
            </a:r>
            <a:r>
              <a:rPr kumimoji="1" lang="en-US" altLang="zh-CN" b="1" baseline="-25000" dirty="0">
                <a:solidFill>
                  <a:srgbClr val="0432FF"/>
                </a:solidFill>
              </a:rPr>
              <a:t>GS</a:t>
            </a:r>
            <a:r>
              <a:rPr kumimoji="1" lang="zh-CN" altLang="en-US" b="1" dirty="0">
                <a:solidFill>
                  <a:srgbClr val="0432FF"/>
                </a:solidFill>
              </a:rPr>
              <a:t>大比较好（固定</a:t>
            </a:r>
            <a:r>
              <a:rPr kumimoji="1" lang="en-US" altLang="zh-CN" b="1" dirty="0">
                <a:solidFill>
                  <a:srgbClr val="0432FF"/>
                </a:solidFill>
              </a:rPr>
              <a:t>R</a:t>
            </a:r>
            <a:r>
              <a:rPr kumimoji="1" lang="en-US" altLang="zh-CN" b="1" baseline="-25000" dirty="0">
                <a:solidFill>
                  <a:srgbClr val="0432FF"/>
                </a:solidFill>
              </a:rPr>
              <a:t>D</a:t>
            </a:r>
            <a:r>
              <a:rPr kumimoji="1" lang="zh-CN" altLang="en-US" b="1" dirty="0">
                <a:solidFill>
                  <a:srgbClr val="0432FF"/>
                </a:solidFill>
              </a:rPr>
              <a:t>），即靠近</a:t>
            </a:r>
            <a:r>
              <a:rPr kumimoji="1" lang="en-US" altLang="zh-CN" b="1" dirty="0">
                <a:solidFill>
                  <a:srgbClr val="0432FF"/>
                </a:solidFill>
              </a:rPr>
              <a:t>B</a:t>
            </a:r>
            <a:r>
              <a:rPr kumimoji="1" lang="zh-CN" altLang="en-US" b="1" dirty="0">
                <a:solidFill>
                  <a:srgbClr val="0432FF"/>
                </a:solidFill>
              </a:rPr>
              <a:t>点较好，但靠近</a:t>
            </a:r>
            <a:r>
              <a:rPr kumimoji="1" lang="en-US" altLang="zh-CN" b="1" dirty="0">
                <a:solidFill>
                  <a:srgbClr val="0432FF"/>
                </a:solidFill>
              </a:rPr>
              <a:t>B</a:t>
            </a:r>
            <a:r>
              <a:rPr kumimoji="1" lang="zh-CN" altLang="en-US" b="1" dirty="0">
                <a:solidFill>
                  <a:srgbClr val="0432FF"/>
                </a:solidFill>
              </a:rPr>
              <a:t>点，输出摆幅减小</a:t>
            </a:r>
            <a:endParaRPr kumimoji="1" lang="en-US" altLang="zh-CN" b="1" dirty="0">
              <a:solidFill>
                <a:srgbClr val="0432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1476FCC-6D75-DC41-BB17-DD3D7B1BEE03}"/>
                  </a:ext>
                </a:extLst>
              </p:cNvPr>
              <p:cNvSpPr txBox="1"/>
              <p:nvPr/>
            </p:nvSpPr>
            <p:spPr>
              <a:xfrm>
                <a:off x="1982543" y="2145579"/>
                <a:ext cx="1981197" cy="461024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𝑜𝑥</m:t>
                          </m:r>
                        </m:sub>
                      </m:sSub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𝑂𝑉</m:t>
                          </m:r>
                        </m:sub>
                      </m:sSub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1476FCC-6D75-DC41-BB17-DD3D7B1BE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2543" y="2145579"/>
                <a:ext cx="1981197" cy="461024"/>
              </a:xfrm>
              <a:prstGeom prst="rect">
                <a:avLst/>
              </a:prstGeom>
              <a:blipFill>
                <a:blip r:embed="rId4"/>
                <a:stretch>
                  <a:fillRect l="-3822" b="-7895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标题 1">
            <a:extLst>
              <a:ext uri="{FF2B5EF4-FFF2-40B4-BE49-F238E27FC236}">
                <a16:creationId xmlns:a16="http://schemas.microsoft.com/office/drawing/2014/main" id="{2F2BDDC1-1B8D-5345-BEC0-59E10DE3C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kumimoji="1" lang="zh-CN" altLang="en-US" dirty="0"/>
              <a:t>工作点对小信号增益和输出摆幅的影响</a:t>
            </a: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2ECF6315-8952-5C4D-8865-DA8B96E90A8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564764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2AB2BF-7A56-8049-AA9F-D5E25DC7E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7.2</a:t>
            </a:r>
            <a:r>
              <a:rPr kumimoji="1" lang="zh-CN" altLang="en-US" dirty="0"/>
              <a:t> 小信号工作与模型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C06107-E32B-274D-A082-83A4A3A86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2057400"/>
            <a:ext cx="8991600" cy="4038600"/>
          </a:xfrm>
        </p:spPr>
        <p:txBody>
          <a:bodyPr/>
          <a:lstStyle/>
          <a:p>
            <a:r>
              <a:rPr kumimoji="1" lang="en-US" altLang="zh-CN" sz="2000" dirty="0"/>
              <a:t>MOSFET</a:t>
            </a:r>
            <a:r>
              <a:rPr kumimoji="1" lang="zh-CN" altLang="en-US" sz="2000" dirty="0"/>
              <a:t> 和 </a:t>
            </a:r>
            <a:r>
              <a:rPr kumimoji="1" lang="en-US" altLang="zh-CN" sz="2000" dirty="0"/>
              <a:t>BJT</a:t>
            </a:r>
            <a:r>
              <a:rPr kumimoji="1" lang="zh-CN" altLang="en-US" sz="2000" dirty="0"/>
              <a:t> 本质上都是</a:t>
            </a:r>
            <a:r>
              <a:rPr kumimoji="1" lang="zh-CN" altLang="en-US" sz="2000" dirty="0">
                <a:solidFill>
                  <a:srgbClr val="0432FF"/>
                </a:solidFill>
              </a:rPr>
              <a:t>压控电流源</a:t>
            </a:r>
            <a:endParaRPr kumimoji="1" lang="en-US" altLang="zh-CN" sz="2000" dirty="0">
              <a:solidFill>
                <a:srgbClr val="0432FF"/>
              </a:solidFill>
            </a:endParaRPr>
          </a:p>
          <a:p>
            <a:pPr lvl="1"/>
            <a:r>
              <a:rPr kumimoji="1" lang="zh-CN" altLang="en-US" sz="2000" dirty="0"/>
              <a:t>输入信号</a:t>
            </a:r>
            <a:r>
              <a:rPr kumimoji="1" lang="en-US" altLang="zh-CN" sz="2000" dirty="0" err="1"/>
              <a:t>v</a:t>
            </a:r>
            <a:r>
              <a:rPr kumimoji="1" lang="en-US" altLang="zh-CN" sz="2000" baseline="-25000" dirty="0" err="1"/>
              <a:t>GS</a:t>
            </a:r>
            <a:r>
              <a:rPr kumimoji="1" lang="zh-CN" altLang="en-US" sz="2000" dirty="0"/>
              <a:t>（</a:t>
            </a:r>
            <a:r>
              <a:rPr kumimoji="1" lang="en-US" altLang="zh-CN" sz="2000" dirty="0" err="1"/>
              <a:t>v</a:t>
            </a:r>
            <a:r>
              <a:rPr kumimoji="1" lang="en-US" altLang="zh-CN" sz="2000" baseline="-25000" dirty="0" err="1"/>
              <a:t>BE</a:t>
            </a:r>
            <a:r>
              <a:rPr kumimoji="1" lang="zh-CN" altLang="en-US" sz="2000" dirty="0"/>
              <a:t>）的瞬时总量可以拆分成直流量</a:t>
            </a:r>
            <a:r>
              <a:rPr kumimoji="1" lang="en-US" altLang="zh-CN" sz="2000" dirty="0"/>
              <a:t>+</a:t>
            </a:r>
            <a:r>
              <a:rPr kumimoji="1" lang="zh-CN" altLang="en-US" sz="2000" dirty="0"/>
              <a:t>小信号量</a:t>
            </a:r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r>
              <a:rPr kumimoji="1" lang="zh-CN" altLang="en-US" sz="2000" dirty="0"/>
              <a:t>当小信号量足够小时，输出信号</a:t>
            </a:r>
            <a:r>
              <a:rPr kumimoji="1" lang="en-US" altLang="zh-CN" sz="2000" dirty="0" err="1"/>
              <a:t>i</a:t>
            </a:r>
            <a:r>
              <a:rPr kumimoji="1" lang="en-US" altLang="zh-CN" sz="2000" baseline="-25000" dirty="0" err="1"/>
              <a:t>D</a:t>
            </a:r>
            <a:r>
              <a:rPr kumimoji="1" lang="zh-CN" altLang="en-US" sz="2000" dirty="0"/>
              <a:t>（</a:t>
            </a:r>
            <a:r>
              <a:rPr kumimoji="1" lang="en-US" altLang="zh-CN" sz="2000" dirty="0" err="1"/>
              <a:t>i</a:t>
            </a:r>
            <a:r>
              <a:rPr kumimoji="1" lang="en-US" altLang="zh-CN" sz="2000" baseline="-25000" dirty="0" err="1"/>
              <a:t>C</a:t>
            </a:r>
            <a:r>
              <a:rPr kumimoji="1" lang="zh-CN" altLang="en-US" sz="2000" dirty="0"/>
              <a:t>）的瞬时总量也可以视为直流量</a:t>
            </a:r>
            <a:r>
              <a:rPr kumimoji="1" lang="en-US" altLang="zh-CN" sz="2000" dirty="0"/>
              <a:t>+</a:t>
            </a:r>
            <a:r>
              <a:rPr kumimoji="1" lang="zh-CN" altLang="en-US" sz="2000" dirty="0"/>
              <a:t>小信号量</a:t>
            </a:r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r>
              <a:rPr kumimoji="1" lang="zh-CN" altLang="en-US" sz="2000" dirty="0"/>
              <a:t>输入电压小信号到输出电流小信号的增益定义为跨导</a:t>
            </a:r>
            <a:r>
              <a:rPr kumimoji="1" lang="en-US" altLang="zh-CN" sz="2000" dirty="0"/>
              <a:t>g</a:t>
            </a:r>
            <a:r>
              <a:rPr kumimoji="1" lang="en-US" altLang="zh-CN" sz="2000" baseline="-25000" dirty="0"/>
              <a:t>m</a:t>
            </a:r>
            <a:r>
              <a:rPr kumimoji="1" lang="zh-CN" altLang="en-US" sz="2000" dirty="0"/>
              <a:t>，其值由直流工作点决定</a:t>
            </a:r>
            <a:endParaRPr kumimoji="1" lang="en-US" altLang="zh-CN" sz="2000" dirty="0"/>
          </a:p>
          <a:p>
            <a:r>
              <a:rPr kumimoji="1" lang="zh-CN" altLang="en-US" sz="2000" dirty="0">
                <a:solidFill>
                  <a:srgbClr val="0432FF"/>
                </a:solidFill>
              </a:rPr>
              <a:t>利用叠加性，电路的分析可以分三步进行</a:t>
            </a:r>
            <a:endParaRPr kumimoji="1" lang="en-US" altLang="zh-CN" sz="2000" dirty="0">
              <a:solidFill>
                <a:srgbClr val="0432FF"/>
              </a:solidFill>
            </a:endParaRPr>
          </a:p>
          <a:p>
            <a:pPr lvl="1"/>
            <a:r>
              <a:rPr kumimoji="1" lang="zh-CN" altLang="en-US" sz="2000" dirty="0"/>
              <a:t>只考虑</a:t>
            </a:r>
            <a:r>
              <a:rPr kumimoji="1" lang="zh-CN" altLang="en-US" sz="2000" dirty="0">
                <a:solidFill>
                  <a:srgbClr val="C00000"/>
                </a:solidFill>
              </a:rPr>
              <a:t>直流量</a:t>
            </a:r>
            <a:r>
              <a:rPr kumimoji="1" lang="zh-CN" altLang="en-US" sz="2000" dirty="0"/>
              <a:t>（电路的直流分析，不考虑“沟道调制</a:t>
            </a:r>
            <a:r>
              <a:rPr kumimoji="1" lang="en-US" altLang="zh-CN" sz="2000" dirty="0"/>
              <a:t>/</a:t>
            </a:r>
            <a:r>
              <a:rPr kumimoji="1" lang="zh-CN" altLang="en-US" sz="2000" dirty="0"/>
              <a:t>厄雷”效应） </a:t>
            </a:r>
            <a:r>
              <a:rPr kumimoji="1" lang="en-US" altLang="zh-CN" sz="2000" dirty="0"/>
              <a:t>✅</a:t>
            </a:r>
          </a:p>
          <a:p>
            <a:pPr lvl="1"/>
            <a:r>
              <a:rPr kumimoji="1" lang="zh-CN" altLang="en-US" sz="2000" dirty="0"/>
              <a:t>只考虑</a:t>
            </a:r>
            <a:r>
              <a:rPr kumimoji="1" lang="zh-CN" altLang="en-US" sz="2000" dirty="0">
                <a:solidFill>
                  <a:srgbClr val="C00000"/>
                </a:solidFill>
              </a:rPr>
              <a:t>小信号量</a:t>
            </a:r>
            <a:r>
              <a:rPr kumimoji="1" lang="zh-CN" altLang="en-US" sz="2000" dirty="0"/>
              <a:t>（电路的小信号分析），需要分析晶体管的小信号模型</a:t>
            </a:r>
            <a:endParaRPr kumimoji="1" lang="en-US" altLang="zh-CN" sz="2000" dirty="0"/>
          </a:p>
          <a:p>
            <a:pPr lvl="1"/>
            <a:r>
              <a:rPr kumimoji="1" lang="zh-CN" altLang="en-US" sz="2000" dirty="0"/>
              <a:t>最后把直流量和小信号量相加，得到</a:t>
            </a:r>
            <a:r>
              <a:rPr kumimoji="1" lang="zh-CN" altLang="en-US" sz="2000" dirty="0">
                <a:solidFill>
                  <a:srgbClr val="C00000"/>
                </a:solidFill>
              </a:rPr>
              <a:t>瞬时总量</a:t>
            </a:r>
            <a:endParaRPr kumimoji="1" lang="en-US" altLang="zh-CN" sz="2000" dirty="0">
              <a:solidFill>
                <a:srgbClr val="C00000"/>
              </a:solidFill>
            </a:endParaRPr>
          </a:p>
          <a:p>
            <a:pPr lvl="1"/>
            <a:endParaRPr kumimoji="1" lang="zh-CN" altLang="en-US" sz="20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947CB62-9BD8-F94F-998B-046A7BD3B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2" y="2784988"/>
            <a:ext cx="1650998" cy="41541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B699FED-C932-8940-9435-CDF6F3F32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300" y="2819400"/>
            <a:ext cx="1562100" cy="35173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3F643B1-C9E8-174E-8C33-5CCA9B5CD3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3673423"/>
            <a:ext cx="1219200" cy="3657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BF34193-79F9-F24D-9D0E-73FF98703C01}"/>
                  </a:ext>
                </a:extLst>
              </p:cNvPr>
              <p:cNvSpPr txBox="1"/>
              <p:nvPr/>
            </p:nvSpPr>
            <p:spPr>
              <a:xfrm>
                <a:off x="4298133" y="3733192"/>
                <a:ext cx="105573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kumimoji="1"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BF34193-79F9-F24D-9D0E-73FF98703C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8133" y="3733192"/>
                <a:ext cx="1055738" cy="246221"/>
              </a:xfrm>
              <a:prstGeom prst="rect">
                <a:avLst/>
              </a:prstGeom>
              <a:blipFill>
                <a:blip r:embed="rId5"/>
                <a:stretch>
                  <a:fillRect l="-2353" b="-1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6E879573-E175-324D-B44C-2DEBFD225EA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700510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F5E76D-9F73-1D48-9F13-8D4A3CB6B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小信号工作与模型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D2718D4-F0E6-2744-9E49-B5BD58C86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54" y="2209800"/>
            <a:ext cx="4420842" cy="46482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F3FEA4F-AD95-1344-BBD5-977FC9945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2100" y="1901637"/>
            <a:ext cx="1511300" cy="696217"/>
          </a:xfrm>
          <a:prstGeom prst="rect">
            <a:avLst/>
          </a:prstGeom>
          <a:ln>
            <a:solidFill>
              <a:srgbClr val="0432FF"/>
            </a:solidFill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DD94678-FDCD-E94C-AD0B-81E4C11BA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8778" y="2209800"/>
            <a:ext cx="4655221" cy="46482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044FE07-F8E9-4E49-9681-04F8F706A0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3800" y="1966216"/>
            <a:ext cx="1371600" cy="645459"/>
          </a:xfrm>
          <a:prstGeom prst="rect">
            <a:avLst/>
          </a:prstGeom>
          <a:ln>
            <a:solidFill>
              <a:srgbClr val="0432FF"/>
            </a:solidFill>
          </a:ln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66737965-73CA-8844-923A-01D783D818E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912574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>
            <a:extLst>
              <a:ext uri="{FF2B5EF4-FFF2-40B4-BE49-F238E27FC236}">
                <a16:creationId xmlns:a16="http://schemas.microsoft.com/office/drawing/2014/main" id="{DF95701B-B9F5-0440-8CD9-837DC034F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4648200" cy="1295400"/>
          </a:xfrm>
        </p:spPr>
        <p:txBody>
          <a:bodyPr/>
          <a:lstStyle/>
          <a:p>
            <a:r>
              <a:rPr lang="zh-CN" altLang="en-US" dirty="0">
                <a:ea typeface="宋体" panose="02010600030101010101" pitchFamily="2" charset="-122"/>
              </a:rPr>
              <a:t>小信号分析时的电源、电阻</a:t>
            </a:r>
          </a:p>
        </p:txBody>
      </p:sp>
      <p:sp>
        <p:nvSpPr>
          <p:cNvPr id="11267" name="文本占位符 2">
            <a:extLst>
              <a:ext uri="{FF2B5EF4-FFF2-40B4-BE49-F238E27FC236}">
                <a16:creationId xmlns:a16="http://schemas.microsoft.com/office/drawing/2014/main" id="{3CFC3BEF-98AE-5E4D-A187-9D9553E61A7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920875"/>
            <a:ext cx="3810000" cy="4800600"/>
          </a:xfrm>
        </p:spPr>
        <p:txBody>
          <a:bodyPr/>
          <a:lstStyle/>
          <a:p>
            <a:r>
              <a:rPr lang="zh-CN" altLang="en-US" dirty="0">
                <a:ea typeface="宋体" panose="02010600030101010101" pitchFamily="2" charset="-122"/>
              </a:rPr>
              <a:t>思考</a:t>
            </a:r>
            <a:r>
              <a:rPr lang="en-US" altLang="zh-CN" dirty="0">
                <a:ea typeface="宋体" panose="02010600030101010101" pitchFamily="2" charset="-122"/>
              </a:rPr>
              <a:t>1</a:t>
            </a:r>
            <a:r>
              <a:rPr lang="zh-CN" altLang="en-US" dirty="0">
                <a:ea typeface="宋体" panose="02010600030101010101" pitchFamily="2" charset="-122"/>
              </a:rPr>
              <a:t>：小信号分析时恒压源、恒流源怎么处理？</a:t>
            </a:r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思考</a:t>
            </a:r>
            <a:r>
              <a:rPr lang="en-US" altLang="zh-CN" dirty="0">
                <a:ea typeface="宋体" panose="02010600030101010101" pitchFamily="2" charset="-122"/>
              </a:rPr>
              <a:t>2</a:t>
            </a:r>
            <a:r>
              <a:rPr lang="zh-CN" altLang="en-US" dirty="0">
                <a:ea typeface="宋体" panose="02010600030101010101" pitchFamily="2" charset="-122"/>
              </a:rPr>
              <a:t>：小信号分析时电阻怎么处理？</a:t>
            </a:r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提醒：小信号模型处理的是“微扰”，即“微小</a:t>
            </a:r>
            <a:r>
              <a:rPr lang="zh-CN" altLang="en-US" dirty="0">
                <a:solidFill>
                  <a:srgbClr val="00B0F0"/>
                </a:solidFill>
                <a:ea typeface="宋体" panose="02010600030101010101" pitchFamily="2" charset="-122"/>
              </a:rPr>
              <a:t>变化</a:t>
            </a:r>
            <a:r>
              <a:rPr lang="zh-CN" altLang="en-US" dirty="0">
                <a:ea typeface="宋体" panose="02010600030101010101" pitchFamily="2" charset="-122"/>
              </a:rPr>
              <a:t>”的问题</a:t>
            </a:r>
          </a:p>
          <a:p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9FC73AA-5079-FA4B-BBD8-BE823217B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800600"/>
          </a:xfrm>
        </p:spPr>
        <p:txBody>
          <a:bodyPr/>
          <a:lstStyle/>
          <a:p>
            <a:r>
              <a:rPr lang="zh-CN" altLang="en-US" dirty="0">
                <a:solidFill>
                  <a:srgbClr val="00B0F0"/>
                </a:solidFill>
                <a:ea typeface="宋体" panose="02010600030101010101" pitchFamily="2" charset="-122"/>
              </a:rPr>
              <a:t>恒压源</a:t>
            </a:r>
            <a:r>
              <a:rPr lang="zh-CN" altLang="en-US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电压不变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电压的小信号为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0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短路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；</a:t>
            </a:r>
            <a:endParaRPr lang="en-US" altLang="zh-CN" dirty="0">
              <a:ea typeface="宋体" panose="02010600030101010101" pitchFamily="2" charset="-122"/>
              <a:sym typeface="Wingdings" pitchFamily="2" charset="2"/>
            </a:endParaRPr>
          </a:p>
          <a:p>
            <a:r>
              <a:rPr lang="zh-CN" altLang="en-US" dirty="0">
                <a:solidFill>
                  <a:srgbClr val="00B0F0"/>
                </a:solidFill>
                <a:ea typeface="宋体" panose="02010600030101010101" pitchFamily="2" charset="-122"/>
                <a:sym typeface="Wingdings" pitchFamily="2" charset="2"/>
              </a:rPr>
              <a:t>恒流源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电流不变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电流的小信号为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0 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开路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；</a:t>
            </a:r>
            <a:endParaRPr lang="en-US" altLang="zh-CN" dirty="0">
              <a:ea typeface="宋体" panose="02010600030101010101" pitchFamily="2" charset="-122"/>
              <a:sym typeface="Wingdings" pitchFamily="2" charset="2"/>
            </a:endParaRPr>
          </a:p>
          <a:p>
            <a:pPr>
              <a:buFont typeface="Wingdings" pitchFamily="2" charset="2"/>
              <a:buNone/>
            </a:pPr>
            <a:endParaRPr lang="en-US" altLang="zh-CN" dirty="0">
              <a:ea typeface="宋体" panose="02010600030101010101" pitchFamily="2" charset="-122"/>
              <a:sym typeface="Wingdings" pitchFamily="2" charset="2"/>
            </a:endParaRPr>
          </a:p>
          <a:p>
            <a:r>
              <a:rPr lang="zh-CN" altLang="en-US" dirty="0">
                <a:solidFill>
                  <a:srgbClr val="00B0F0"/>
                </a:solidFill>
                <a:ea typeface="宋体" panose="02010600030101010101" pitchFamily="2" charset="-122"/>
                <a:sym typeface="Wingdings" pitchFamily="2" charset="2"/>
              </a:rPr>
              <a:t>电阻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电阻的“电流变化”和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“电压变化”约束关系依旧是阻值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R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不变</a:t>
            </a:r>
            <a:endParaRPr lang="zh-CN" altLang="en-US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9EF1547F-BAFC-BD4F-856D-0B2B6D44A68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973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7">
            <a:extLst>
              <a:ext uri="{FF2B5EF4-FFF2-40B4-BE49-F238E27FC236}">
                <a16:creationId xmlns:a16="http://schemas.microsoft.com/office/drawing/2014/main" id="{A9FCEAC7-14E4-534E-A4A5-311DB0B43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362200"/>
            <a:ext cx="6629400" cy="1981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2293" name="Rectangle 2">
            <a:extLst>
              <a:ext uri="{FF2B5EF4-FFF2-40B4-BE49-F238E27FC236}">
                <a16:creationId xmlns:a16="http://schemas.microsoft.com/office/drawing/2014/main" id="{2BFE2666-958A-9744-9B2E-D571EFECE0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AC Ground</a:t>
            </a:r>
            <a:r>
              <a:rPr lang="zh-CN" altLang="en-US">
                <a:ea typeface="宋体" panose="02010600030101010101" pitchFamily="2" charset="-122"/>
              </a:rPr>
              <a:t>（交流地）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2294" name="Rectangle 3">
            <a:extLst>
              <a:ext uri="{FF2B5EF4-FFF2-40B4-BE49-F238E27FC236}">
                <a16:creationId xmlns:a16="http://schemas.microsoft.com/office/drawing/2014/main" id="{84AC8F9C-3C49-7F48-A5F0-27FADCD52A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2362200"/>
            <a:ext cx="6629400" cy="20574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电压源在小信号分析中等效成“短路”，因此小信号电路中的“地”有两种：一种是常规的真正的“地”，另一种是电压源短路引起的新增“地”，后者我们称之为“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交流地</a:t>
            </a:r>
            <a:r>
              <a:rPr lang="zh-CN" altLang="en-US" dirty="0">
                <a:ea typeface="宋体" panose="02010600030101010101" pitchFamily="2" charset="-122"/>
              </a:rPr>
              <a:t>”。（小信号分析也称为交流分析）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0BECA211-4244-F045-BDD8-3F2705E9E6B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378789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2881C2-B187-8A43-B652-9A8DD007F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958480"/>
          </a:xfrm>
        </p:spPr>
        <p:txBody>
          <a:bodyPr/>
          <a:lstStyle/>
          <a:p>
            <a:r>
              <a:rPr kumimoji="1" lang="zh-CN" altLang="en-US" dirty="0"/>
              <a:t>小信号模型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AAD5598-628F-3345-9A51-4213845B0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6143"/>
            <a:ext cx="9144000" cy="416571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602B20B-4252-B24A-AEFF-FB09065AE752}"/>
              </a:ext>
            </a:extLst>
          </p:cNvPr>
          <p:cNvSpPr txBox="1"/>
          <p:nvPr/>
        </p:nvSpPr>
        <p:spPr>
          <a:xfrm>
            <a:off x="60317" y="5511857"/>
            <a:ext cx="89312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①</a:t>
            </a:r>
            <a:r>
              <a:rPr kumimoji="1" lang="zh-CN" altLang="en-US" dirty="0"/>
              <a:t>从输入小信号电压到输出小信号电流的跨导增益为 </a:t>
            </a:r>
            <a:r>
              <a:rPr kumimoji="1" lang="en-US" altLang="zh-CN" dirty="0"/>
              <a:t>g</a:t>
            </a:r>
            <a:r>
              <a:rPr kumimoji="1" lang="en-US" altLang="zh-CN" baseline="-25000" dirty="0"/>
              <a:t>m</a:t>
            </a:r>
            <a:r>
              <a:rPr kumimoji="1" lang="zh-CN" altLang="en-US" dirty="0"/>
              <a:t>，</a:t>
            </a:r>
            <a:r>
              <a:rPr kumimoji="1" lang="en-US" altLang="zh-CN" dirty="0"/>
              <a:t>MOSFET</a:t>
            </a:r>
            <a:r>
              <a:rPr kumimoji="1" lang="zh-CN" altLang="en-US" dirty="0"/>
              <a:t>有三个设计参数（</a:t>
            </a:r>
            <a:r>
              <a:rPr kumimoji="1" lang="en-US" altLang="zh-CN" dirty="0"/>
              <a:t>W/L</a:t>
            </a:r>
            <a:r>
              <a:rPr kumimoji="1" lang="zh-CN" altLang="en-US" dirty="0"/>
              <a:t>、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D</a:t>
            </a:r>
            <a:r>
              <a:rPr kumimoji="1" lang="zh-CN" altLang="en-US" dirty="0"/>
              <a:t>、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OV</a:t>
            </a:r>
            <a:r>
              <a:rPr kumimoji="1" lang="zh-CN" altLang="en-US" dirty="0"/>
              <a:t>），任选两个可以决定</a:t>
            </a:r>
            <a:r>
              <a:rPr kumimoji="1" lang="en-US" altLang="zh-CN" dirty="0"/>
              <a:t>g</a:t>
            </a:r>
            <a:r>
              <a:rPr kumimoji="1" lang="en-US" altLang="zh-CN" baseline="-25000" dirty="0"/>
              <a:t>m</a:t>
            </a:r>
            <a:r>
              <a:rPr kumimoji="1" lang="zh-CN" altLang="en-US" dirty="0"/>
              <a:t>，但</a:t>
            </a:r>
            <a:r>
              <a:rPr kumimoji="1" lang="en-US" altLang="zh-CN" dirty="0"/>
              <a:t>BJT</a:t>
            </a:r>
            <a:r>
              <a:rPr kumimoji="1" lang="zh-CN" altLang="en-US" dirty="0"/>
              <a:t>的</a:t>
            </a:r>
            <a:r>
              <a:rPr kumimoji="1" lang="en-US" altLang="zh-CN" dirty="0"/>
              <a:t>g</a:t>
            </a:r>
            <a:r>
              <a:rPr kumimoji="1" lang="en-US" altLang="zh-CN" baseline="-25000" dirty="0"/>
              <a:t>m</a:t>
            </a:r>
            <a:r>
              <a:rPr kumimoji="1" lang="zh-CN" altLang="en-US" dirty="0"/>
              <a:t>只决定于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C</a:t>
            </a:r>
            <a:r>
              <a:rPr kumimoji="1" lang="zh-CN" altLang="en-US" baseline="-25000" dirty="0"/>
              <a:t> </a:t>
            </a:r>
            <a:r>
              <a:rPr kumimoji="1" lang="en-US" altLang="zh-CN" dirty="0"/>
              <a:t>②</a:t>
            </a:r>
            <a:r>
              <a:rPr kumimoji="1" lang="zh-CN" altLang="en-US" dirty="0"/>
              <a:t>输入电阻</a:t>
            </a:r>
            <a:r>
              <a:rPr kumimoji="1" lang="en-US" altLang="zh-CN" dirty="0"/>
              <a:t>∞</a:t>
            </a:r>
            <a:r>
              <a:rPr kumimoji="1" lang="zh-CN" altLang="en-US" dirty="0"/>
              <a:t> </a:t>
            </a:r>
            <a:r>
              <a:rPr kumimoji="1" lang="en-US" altLang="zh-CN" dirty="0"/>
              <a:t>③</a:t>
            </a:r>
            <a:r>
              <a:rPr kumimoji="1" lang="zh-CN" altLang="en-US" dirty="0"/>
              <a:t>输出电阻，考虑沟道调制效应时，为</a:t>
            </a:r>
            <a:r>
              <a:rPr kumimoji="1" lang="en-US" altLang="zh-CN" dirty="0" err="1"/>
              <a:t>r</a:t>
            </a:r>
            <a:r>
              <a:rPr kumimoji="1" lang="en-US" altLang="zh-CN" baseline="-25000" dirty="0" err="1"/>
              <a:t>o</a:t>
            </a:r>
            <a:r>
              <a:rPr kumimoji="1" lang="zh-CN" altLang="en-US" dirty="0"/>
              <a:t>（大信号模型时有</a:t>
            </a:r>
            <a:r>
              <a:rPr kumimoji="1" lang="en-US" altLang="zh-CN" dirty="0" err="1"/>
              <a:t>r</a:t>
            </a:r>
            <a:r>
              <a:rPr kumimoji="1" lang="en-US" altLang="zh-CN" baseline="-25000" dirty="0" err="1"/>
              <a:t>o</a:t>
            </a:r>
            <a:r>
              <a:rPr kumimoji="1" lang="zh-CN" altLang="en-US" dirty="0"/>
              <a:t>电阻，小信号分析电阻保持不变）</a:t>
            </a:r>
            <a:r>
              <a:rPr kumimoji="1" lang="en-US" altLang="zh-CN" dirty="0" err="1"/>
              <a:t>r</a:t>
            </a:r>
            <a:r>
              <a:rPr kumimoji="1" lang="en-US" altLang="zh-CN" baseline="-25000" dirty="0" err="1"/>
              <a:t>o</a:t>
            </a:r>
            <a:r>
              <a:rPr kumimoji="1" lang="zh-CN" altLang="en-US" dirty="0"/>
              <a:t>一般在 </a:t>
            </a:r>
            <a:r>
              <a:rPr kumimoji="1" lang="en-US" altLang="zh-CN" dirty="0"/>
              <a:t>10kΩ~ 1MΩ</a:t>
            </a:r>
            <a:r>
              <a:rPr kumimoji="1" lang="zh-CN" altLang="en-US" dirty="0"/>
              <a:t>的范围内 </a:t>
            </a:r>
            <a:r>
              <a:rPr kumimoji="1" lang="en-US" altLang="zh-CN" dirty="0"/>
              <a:t>④ </a:t>
            </a:r>
            <a:r>
              <a:rPr kumimoji="1" lang="en-US" altLang="zh-CN" dirty="0" err="1"/>
              <a:t>r</a:t>
            </a:r>
            <a:r>
              <a:rPr kumimoji="1" lang="en-US" altLang="zh-CN" baseline="-25000" dirty="0" err="1"/>
              <a:t>o</a:t>
            </a:r>
            <a:r>
              <a:rPr kumimoji="1" lang="zh-CN" altLang="en-US" dirty="0"/>
              <a:t>引起电压增益降低 </a:t>
            </a:r>
            <a:r>
              <a:rPr kumimoji="1" lang="en-US" altLang="zh-CN" dirty="0"/>
              <a:t>⑤PMOS</a:t>
            </a:r>
            <a:r>
              <a:rPr kumimoji="1" lang="zh-CN" altLang="en-US" dirty="0"/>
              <a:t>和</a:t>
            </a:r>
            <a:r>
              <a:rPr kumimoji="1" lang="en-US" altLang="zh-CN" dirty="0"/>
              <a:t>NMOS</a:t>
            </a:r>
            <a:r>
              <a:rPr kumimoji="1" lang="zh-CN" altLang="en-US" dirty="0"/>
              <a:t>的小信号模型完全一致</a:t>
            </a:r>
            <a:endParaRPr kumimoji="1" lang="en-US" altLang="zh-CN" dirty="0"/>
          </a:p>
          <a:p>
            <a:r>
              <a:rPr kumimoji="1" lang="zh-CN" altLang="en-US" b="1" dirty="0">
                <a:solidFill>
                  <a:srgbClr val="0432FF"/>
                </a:solidFill>
              </a:rPr>
              <a:t>小信号</a:t>
            </a:r>
            <a:r>
              <a:rPr kumimoji="1" lang="zh-CN" altLang="en-US" dirty="0"/>
              <a:t>模型（小信号等效电路）的</a:t>
            </a:r>
            <a:r>
              <a:rPr kumimoji="1" lang="zh-CN" altLang="en-US" b="1" dirty="0">
                <a:solidFill>
                  <a:srgbClr val="0432FF"/>
                </a:solidFill>
              </a:rPr>
              <a:t>参数</a:t>
            </a:r>
            <a:r>
              <a:rPr kumimoji="1" lang="zh-CN" altLang="en-US" dirty="0"/>
              <a:t>为两个：</a:t>
            </a:r>
            <a:r>
              <a:rPr kumimoji="1" lang="en-US" altLang="zh-CN" dirty="0"/>
              <a:t>g</a:t>
            </a:r>
            <a:r>
              <a:rPr kumimoji="1" lang="en-US" altLang="zh-CN" baseline="-25000" dirty="0"/>
              <a:t>m</a:t>
            </a:r>
            <a:r>
              <a:rPr kumimoji="1" lang="zh-CN" altLang="en-US" dirty="0"/>
              <a:t>和</a:t>
            </a:r>
            <a:r>
              <a:rPr kumimoji="1" lang="en-US" altLang="zh-CN" dirty="0" err="1"/>
              <a:t>r</a:t>
            </a:r>
            <a:r>
              <a:rPr kumimoji="1" lang="en-US" altLang="zh-CN" baseline="-25000" dirty="0" err="1"/>
              <a:t>o</a:t>
            </a:r>
            <a:r>
              <a:rPr kumimoji="1" lang="zh-CN" altLang="en-US" dirty="0"/>
              <a:t>，其值均</a:t>
            </a:r>
            <a:r>
              <a:rPr kumimoji="1" lang="zh-CN" altLang="en-US" b="1" dirty="0">
                <a:solidFill>
                  <a:srgbClr val="C00000"/>
                </a:solidFill>
              </a:rPr>
              <a:t>由直流参数决定</a:t>
            </a:r>
            <a:r>
              <a:rPr kumimoji="1" lang="zh-CN" altLang="en-US" dirty="0"/>
              <a:t>（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D</a:t>
            </a:r>
            <a:r>
              <a:rPr kumimoji="1" lang="zh-CN" altLang="en-US" dirty="0"/>
              <a:t>、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OV</a:t>
            </a:r>
            <a:r>
              <a:rPr kumimoji="1" lang="zh-CN" altLang="en-US" dirty="0"/>
              <a:t>）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E96C710-50C3-1C4F-84EB-BD1F180D1564}"/>
              </a:ext>
            </a:extLst>
          </p:cNvPr>
          <p:cNvSpPr txBox="1"/>
          <p:nvPr/>
        </p:nvSpPr>
        <p:spPr>
          <a:xfrm>
            <a:off x="6400800" y="175260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EC93C13-2DA5-994D-BC5A-BEC0DEB2BF34}"/>
              </a:ext>
            </a:extLst>
          </p:cNvPr>
          <p:cNvSpPr txBox="1"/>
          <p:nvPr/>
        </p:nvSpPr>
        <p:spPr>
          <a:xfrm>
            <a:off x="4648200" y="2119685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7DB0CCB-6E3F-6343-A4CE-70EAF1B18E99}"/>
              </a:ext>
            </a:extLst>
          </p:cNvPr>
          <p:cNvSpPr txBox="1"/>
          <p:nvPr/>
        </p:nvSpPr>
        <p:spPr>
          <a:xfrm>
            <a:off x="7543812" y="1752600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8437B43-56FA-EF42-B583-91E04957F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312" y="669025"/>
            <a:ext cx="889000" cy="632558"/>
          </a:xfrm>
          <a:prstGeom prst="rect">
            <a:avLst/>
          </a:prstGeom>
          <a:ln>
            <a:solidFill>
              <a:srgbClr val="C00000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1FEB35B4-2C76-1546-9C0D-C7DBA0C961B2}"/>
                  </a:ext>
                </a:extLst>
              </p:cNvPr>
              <p:cNvSpPr txBox="1"/>
              <p:nvPr/>
            </p:nvSpPr>
            <p:spPr>
              <a:xfrm>
                <a:off x="4876788" y="54122"/>
                <a:ext cx="1981197" cy="461024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𝑜𝑥</m:t>
                          </m:r>
                        </m:sub>
                      </m:sSub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𝑂𝑉</m:t>
                          </m:r>
                        </m:sub>
                      </m:sSub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1FEB35B4-2C76-1546-9C0D-C7DBA0C961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788" y="54122"/>
                <a:ext cx="1981197" cy="461024"/>
              </a:xfrm>
              <a:prstGeom prst="rect">
                <a:avLst/>
              </a:prstGeom>
              <a:blipFill>
                <a:blip r:embed="rId4"/>
                <a:stretch>
                  <a:fillRect l="-3822" b="-7692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A2A87CF-EE7E-FA42-8C59-F70A5DDE07A9}"/>
                  </a:ext>
                </a:extLst>
              </p:cNvPr>
              <p:cNvSpPr txBox="1"/>
              <p:nvPr/>
            </p:nvSpPr>
            <p:spPr>
              <a:xfrm>
                <a:off x="4876784" y="574076"/>
                <a:ext cx="1981192" cy="727507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𝑜𝑥</m:t>
                              </m:r>
                            </m:sub>
                          </m:sSub>
                          <m:f>
                            <m:f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num>
                            <m:den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den>
                          </m:f>
                          <m:sSub>
                            <m:sSubPr>
                              <m:ctrlPr>
                                <a:rPr kumimoji="1"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A2A87CF-EE7E-FA42-8C59-F70A5DDE0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784" y="574076"/>
                <a:ext cx="1981192" cy="727507"/>
              </a:xfrm>
              <a:prstGeom prst="rect">
                <a:avLst/>
              </a:prstGeom>
              <a:blipFill>
                <a:blip r:embed="rId5"/>
                <a:stretch>
                  <a:fillRect l="-3822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5B74FEBB-5FA6-6A41-A65C-47F9472A0800}"/>
                  </a:ext>
                </a:extLst>
              </p:cNvPr>
              <p:cNvSpPr txBox="1"/>
              <p:nvPr/>
            </p:nvSpPr>
            <p:spPr>
              <a:xfrm>
                <a:off x="7023216" y="33186"/>
                <a:ext cx="1206384" cy="502895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𝑂𝑉</m:t>
                              </m:r>
                            </m:sub>
                          </m:s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/2</m:t>
                          </m:r>
                        </m:den>
                      </m:f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5B74FEBB-5FA6-6A41-A65C-47F9472A08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216" y="33186"/>
                <a:ext cx="1206384" cy="502895"/>
              </a:xfrm>
              <a:prstGeom prst="rect">
                <a:avLst/>
              </a:prstGeom>
              <a:blipFill>
                <a:blip r:embed="rId6"/>
                <a:stretch>
                  <a:fillRect l="-5155" t="-2439" b="-14634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图片 13">
            <a:extLst>
              <a:ext uri="{FF2B5EF4-FFF2-40B4-BE49-F238E27FC236}">
                <a16:creationId xmlns:a16="http://schemas.microsoft.com/office/drawing/2014/main" id="{A2C890C6-0A87-AF42-B04A-3ED6900468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6431" y="859727"/>
            <a:ext cx="704850" cy="251153"/>
          </a:xfrm>
          <a:prstGeom prst="rect">
            <a:avLst/>
          </a:prstGeom>
        </p:spPr>
      </p:pic>
      <p:cxnSp>
        <p:nvCxnSpPr>
          <p:cNvPr id="17" name="直线箭头连接符 16">
            <a:extLst>
              <a:ext uri="{FF2B5EF4-FFF2-40B4-BE49-F238E27FC236}">
                <a16:creationId xmlns:a16="http://schemas.microsoft.com/office/drawing/2014/main" id="{A1C15AB2-887D-3B47-AAC9-046EB382419F}"/>
              </a:ext>
            </a:extLst>
          </p:cNvPr>
          <p:cNvCxnSpPr/>
          <p:nvPr/>
        </p:nvCxnSpPr>
        <p:spPr bwMode="auto">
          <a:xfrm flipH="1" flipV="1">
            <a:off x="7898220" y="1201058"/>
            <a:ext cx="650636" cy="201567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EC0DAE27-2C26-CF4B-941B-BB6C8F8D065A}"/>
              </a:ext>
            </a:extLst>
          </p:cNvPr>
          <p:cNvSpPr txBox="1"/>
          <p:nvPr/>
        </p:nvSpPr>
        <p:spPr>
          <a:xfrm>
            <a:off x="7079666" y="3216730"/>
            <a:ext cx="2044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此</a:t>
            </a:r>
            <a:r>
              <a:rPr kumimoji="1" lang="en-US" altLang="zh-CN" dirty="0">
                <a:solidFill>
                  <a:srgbClr val="0432FF"/>
                </a:solidFill>
              </a:rPr>
              <a:t>I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D</a:t>
            </a:r>
            <a:r>
              <a:rPr kumimoji="1" lang="zh-CN" altLang="en-US" dirty="0">
                <a:solidFill>
                  <a:srgbClr val="0432FF"/>
                </a:solidFill>
              </a:rPr>
              <a:t>为不考虑沟道调制效应时的</a:t>
            </a:r>
            <a:r>
              <a:rPr kumimoji="1" lang="en-US" altLang="zh-CN" dirty="0">
                <a:solidFill>
                  <a:srgbClr val="0432FF"/>
                </a:solidFill>
              </a:rPr>
              <a:t>I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D</a:t>
            </a:r>
            <a:r>
              <a:rPr kumimoji="1" lang="zh-CN" altLang="en-US" dirty="0">
                <a:solidFill>
                  <a:srgbClr val="0432FF"/>
                </a:solidFill>
              </a:rPr>
              <a:t>，直流分析不考虑沟道调制效应，但交流分析需要考虑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FF99B0C8-1585-064E-A44B-4D801D4BA2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0" y="3861175"/>
            <a:ext cx="2489200" cy="632337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A1259952-DFB3-914B-9BE4-20170BBDF885}"/>
              </a:ext>
            </a:extLst>
          </p:cNvPr>
          <p:cNvSpPr txBox="1"/>
          <p:nvPr/>
        </p:nvSpPr>
        <p:spPr>
          <a:xfrm>
            <a:off x="4068782" y="361935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④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cxnSp>
        <p:nvCxnSpPr>
          <p:cNvPr id="25" name="直线连接符 24">
            <a:extLst>
              <a:ext uri="{FF2B5EF4-FFF2-40B4-BE49-F238E27FC236}">
                <a16:creationId xmlns:a16="http://schemas.microsoft.com/office/drawing/2014/main" id="{28435D83-AAB7-5343-AAB5-B5295E39ACE1}"/>
              </a:ext>
            </a:extLst>
          </p:cNvPr>
          <p:cNvCxnSpPr/>
          <p:nvPr/>
        </p:nvCxnSpPr>
        <p:spPr bwMode="auto">
          <a:xfrm>
            <a:off x="6705600" y="5181600"/>
            <a:ext cx="2286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49B9C746-6BFD-7C48-B7E0-DCF94BE23E3D}"/>
              </a:ext>
            </a:extLst>
          </p:cNvPr>
          <p:cNvSpPr txBox="1"/>
          <p:nvPr/>
        </p:nvSpPr>
        <p:spPr>
          <a:xfrm>
            <a:off x="6705600" y="5177452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⑤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27" name="灯片编号占位符 1">
            <a:extLst>
              <a:ext uri="{FF2B5EF4-FFF2-40B4-BE49-F238E27FC236}">
                <a16:creationId xmlns:a16="http://schemas.microsoft.com/office/drawing/2014/main" id="{6F652824-4B41-F542-87C4-0A5137FDBFC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79100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927" name="Picture 7">
            <a:extLst>
              <a:ext uri="{FF2B5EF4-FFF2-40B4-BE49-F238E27FC236}">
                <a16:creationId xmlns:a16="http://schemas.microsoft.com/office/drawing/2014/main" id="{C79E9579-FD08-E943-B1D0-FB7FDADE9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494" y="1020109"/>
            <a:ext cx="72390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4756" name="Rectangle 2">
            <a:extLst>
              <a:ext uri="{FF2B5EF4-FFF2-40B4-BE49-F238E27FC236}">
                <a16:creationId xmlns:a16="http://schemas.microsoft.com/office/drawing/2014/main" id="{01084EEC-6AB9-9643-A20C-5495D28B7D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3657600" cy="76200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PMOS </a:t>
            </a:r>
            <a:r>
              <a:rPr lang="zh-CN" altLang="en-US">
                <a:ea typeface="宋体" panose="02010600030101010101" pitchFamily="2" charset="-122"/>
              </a:rPr>
              <a:t>的小信号模型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74757" name="Rectangle 3">
            <a:extLst>
              <a:ext uri="{FF2B5EF4-FFF2-40B4-BE49-F238E27FC236}">
                <a16:creationId xmlns:a16="http://schemas.microsoft.com/office/drawing/2014/main" id="{307AF290-8B92-FC46-A3EB-6F31B11CBF1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5178425"/>
            <a:ext cx="8229600" cy="1603375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PMOS </a:t>
            </a:r>
            <a:r>
              <a:rPr lang="zh-CN" altLang="en-US" dirty="0">
                <a:ea typeface="宋体" panose="02010600030101010101" pitchFamily="2" charset="-122"/>
              </a:rPr>
              <a:t>的小信号模型与</a:t>
            </a:r>
            <a:r>
              <a:rPr lang="en-US" altLang="zh-CN" dirty="0">
                <a:ea typeface="宋体" panose="02010600030101010101" pitchFamily="2" charset="-122"/>
              </a:rPr>
              <a:t> NMOS </a:t>
            </a:r>
            <a:r>
              <a:rPr lang="zh-CN" altLang="en-US" b="1" dirty="0">
                <a:solidFill>
                  <a:srgbClr val="FF0000"/>
                </a:solidFill>
                <a:ea typeface="宋体" panose="02010600030101010101" pitchFamily="2" charset="-122"/>
              </a:rPr>
              <a:t>完全一致</a:t>
            </a:r>
            <a:r>
              <a:rPr lang="zh-CN" altLang="en-US" dirty="0">
                <a:ea typeface="宋体" panose="02010600030101010101" pitchFamily="2" charset="-122"/>
              </a:rPr>
              <a:t>！（小信号模型表征的是“微小</a:t>
            </a:r>
            <a:r>
              <a:rPr lang="zh-CN" altLang="en-US" dirty="0">
                <a:solidFill>
                  <a:srgbClr val="00B0F0"/>
                </a:solidFill>
                <a:ea typeface="宋体" panose="02010600030101010101" pitchFamily="2" charset="-122"/>
              </a:rPr>
              <a:t>变化</a:t>
            </a:r>
            <a:r>
              <a:rPr lang="zh-CN" altLang="en-US" dirty="0">
                <a:ea typeface="宋体" panose="02010600030101010101" pitchFamily="2" charset="-122"/>
              </a:rPr>
              <a:t>”，这里的电流方向指“</a:t>
            </a:r>
            <a:r>
              <a:rPr lang="zh-CN" altLang="en-US" dirty="0">
                <a:solidFill>
                  <a:srgbClr val="00B0F0"/>
                </a:solidFill>
                <a:ea typeface="宋体" panose="02010600030101010101" pitchFamily="2" charset="-122"/>
              </a:rPr>
              <a:t>变化电流</a:t>
            </a:r>
            <a:r>
              <a:rPr lang="zh-CN" altLang="en-US" dirty="0">
                <a:ea typeface="宋体" panose="02010600030101010101" pitchFamily="2" charset="-122"/>
              </a:rPr>
              <a:t>”的方向，而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非总电流方向</a:t>
            </a:r>
            <a:r>
              <a:rPr lang="zh-CN" altLang="en-US" dirty="0">
                <a:ea typeface="宋体" panose="02010600030101010101" pitchFamily="2" charset="-122"/>
              </a:rPr>
              <a:t>！）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</a:rPr>
              <a:t>X </a:t>
            </a:r>
            <a:r>
              <a:rPr lang="en-US" altLang="zh-CN" dirty="0">
                <a:ea typeface="宋体" panose="02010600030101010101" pitchFamily="2" charset="-122"/>
              </a:rPr>
              <a:t>= R</a:t>
            </a:r>
            <a:r>
              <a:rPr lang="en-US" altLang="zh-CN" baseline="-25000" dirty="0">
                <a:ea typeface="宋体" panose="02010600030101010101" pitchFamily="2" charset="-122"/>
              </a:rPr>
              <a:t>Y</a:t>
            </a:r>
            <a:r>
              <a:rPr lang="en-US" altLang="zh-CN" dirty="0">
                <a:ea typeface="宋体" panose="02010600030101010101" pitchFamily="2" charset="-122"/>
              </a:rPr>
              <a:t> = (1/g</a:t>
            </a:r>
            <a:r>
              <a:rPr lang="en-US" altLang="zh-CN" baseline="-25000" dirty="0">
                <a:ea typeface="宋体" panose="02010600030101010101" pitchFamily="2" charset="-122"/>
              </a:rPr>
              <a:t>m</a:t>
            </a:r>
            <a:r>
              <a:rPr lang="en-US" altLang="zh-CN" dirty="0">
                <a:ea typeface="宋体" panose="02010600030101010101" pitchFamily="2" charset="-122"/>
              </a:rPr>
              <a:t>)||</a:t>
            </a:r>
            <a:r>
              <a:rPr lang="en-US" altLang="zh-CN" dirty="0" err="1">
                <a:ea typeface="宋体" panose="02010600030101010101" pitchFamily="2" charset="-122"/>
              </a:rPr>
              <a:t>r</a:t>
            </a:r>
            <a:r>
              <a:rPr lang="en-US" altLang="zh-CN" baseline="-25000" dirty="0" err="1">
                <a:ea typeface="宋体" panose="02010600030101010101" pitchFamily="2" charset="-122"/>
              </a:rPr>
              <a:t>o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91ED08F6-F2C7-8F4D-BCF3-9C5ED029851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C8E1E68-90E4-314F-86E1-6B4A1589B231}"/>
              </a:ext>
            </a:extLst>
          </p:cNvPr>
          <p:cNvSpPr txBox="1"/>
          <p:nvPr/>
        </p:nvSpPr>
        <p:spPr>
          <a:xfrm>
            <a:off x="6095357" y="3115609"/>
            <a:ext cx="2896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分析小信号电路的初级阶段：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r>
              <a:rPr kumimoji="1" lang="zh-CN" altLang="en-US" dirty="0"/>
              <a:t>把电路中的元件用小信号模型替代，再进行分析</a:t>
            </a:r>
          </a:p>
        </p:txBody>
      </p:sp>
    </p:spTree>
    <p:extLst>
      <p:ext uri="{BB962C8B-B14F-4D97-AF65-F5344CB8AC3E}">
        <p14:creationId xmlns:p14="http://schemas.microsoft.com/office/powerpoint/2010/main" val="3856611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6B68D2B8-8C11-A9AF-394A-1F749EEDF9A7}"/>
              </a:ext>
            </a:extLst>
          </p:cNvPr>
          <p:cNvSpPr txBox="1"/>
          <p:nvPr/>
        </p:nvSpPr>
        <p:spPr>
          <a:xfrm>
            <a:off x="3048000" y="6172200"/>
            <a:ext cx="3581400" cy="338554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用</a:t>
            </a:r>
            <a:r>
              <a:rPr kumimoji="1" lang="en-US" altLang="zh-CN" dirty="0" err="1"/>
              <a:t>npn</a:t>
            </a:r>
            <a:r>
              <a:rPr kumimoji="1" lang="zh-CN" altLang="en-US" dirty="0"/>
              <a:t>晶体管构建一个简单的放大电路</a:t>
            </a: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03566A5-F5F4-31D0-F776-85CDFD2E07A0}"/>
              </a:ext>
            </a:extLst>
          </p:cNvPr>
          <p:cNvGrpSpPr/>
          <p:nvPr/>
        </p:nvGrpSpPr>
        <p:grpSpPr>
          <a:xfrm>
            <a:off x="685800" y="947273"/>
            <a:ext cx="7772400" cy="4963453"/>
            <a:chOff x="685800" y="947273"/>
            <a:chExt cx="7772400" cy="4963453"/>
          </a:xfrm>
        </p:grpSpPr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472C4EE9-CF83-90E4-D960-416B6AC06FF9}"/>
                </a:ext>
              </a:extLst>
            </p:cNvPr>
            <p:cNvGrpSpPr/>
            <p:nvPr/>
          </p:nvGrpSpPr>
          <p:grpSpPr>
            <a:xfrm>
              <a:off x="685800" y="947273"/>
              <a:ext cx="7772400" cy="4963453"/>
              <a:chOff x="685800" y="947273"/>
              <a:chExt cx="7772400" cy="4963453"/>
            </a:xfrm>
          </p:grpSpPr>
          <p:pic>
            <p:nvPicPr>
              <p:cNvPr id="7" name="图片 6">
                <a:extLst>
                  <a:ext uri="{FF2B5EF4-FFF2-40B4-BE49-F238E27FC236}">
                    <a16:creationId xmlns:a16="http://schemas.microsoft.com/office/drawing/2014/main" id="{AD2B028E-0EC7-476D-5930-7F7A95173C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85800" y="947273"/>
                <a:ext cx="7772400" cy="4963453"/>
              </a:xfrm>
              <a:prstGeom prst="rect">
                <a:avLst/>
              </a:prstGeom>
            </p:spPr>
          </p:pic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841290D1-1B31-84E6-49BF-238E398EE6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19800" y="3327400"/>
                <a:ext cx="285750" cy="254000"/>
              </a:xfrm>
              <a:prstGeom prst="rect">
                <a:avLst/>
              </a:prstGeom>
            </p:spPr>
          </p:pic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40FCBCC6-3077-FE30-1A61-61CC4830CD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26091" y="2895600"/>
                <a:ext cx="262759" cy="254000"/>
              </a:xfrm>
              <a:prstGeom prst="rect">
                <a:avLst/>
              </a:prstGeom>
            </p:spPr>
          </p:pic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C887AB66-3245-BBF6-D2D7-27C7DD28324B}"/>
                  </a:ext>
                </a:extLst>
              </p:cNvPr>
              <p:cNvSpPr/>
              <p:nvPr/>
            </p:nvSpPr>
            <p:spPr bwMode="auto">
              <a:xfrm>
                <a:off x="3429000" y="2819400"/>
                <a:ext cx="2590800" cy="17526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209BC9B3-9929-EEF7-B11C-F93F7BF0D4D4}"/>
                  </a:ext>
                </a:extLst>
              </p:cNvPr>
              <p:cNvSpPr/>
              <p:nvPr/>
            </p:nvSpPr>
            <p:spPr bwMode="auto">
              <a:xfrm>
                <a:off x="4191000" y="4638429"/>
                <a:ext cx="1752600" cy="230119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94D955DB-D82C-4897-046F-9645C6B12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2506517">
                <a:off x="6090829" y="4371159"/>
                <a:ext cx="359904" cy="383898"/>
              </a:xfrm>
              <a:prstGeom prst="rect">
                <a:avLst/>
              </a:prstGeom>
            </p:spPr>
          </p:pic>
          <p:pic>
            <p:nvPicPr>
              <p:cNvPr id="5" name="图片 4">
                <a:extLst>
                  <a:ext uri="{FF2B5EF4-FFF2-40B4-BE49-F238E27FC236}">
                    <a16:creationId xmlns:a16="http://schemas.microsoft.com/office/drawing/2014/main" id="{883D1C6C-C468-CC45-6B3E-6CFAC0C68B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28255" y="2345074"/>
                <a:ext cx="2438400" cy="2311244"/>
              </a:xfrm>
              <a:prstGeom prst="rect">
                <a:avLst/>
              </a:prstGeom>
            </p:spPr>
          </p:pic>
        </p:grpSp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19135BC1-D631-FC58-A95A-5B8B9D7342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48600" y="2739086"/>
              <a:ext cx="330200" cy="454025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875FB73-30F1-0CBD-9251-1C2EBC2C2E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91400" y="4751441"/>
              <a:ext cx="345973" cy="464332"/>
            </a:xfrm>
            <a:prstGeom prst="rect">
              <a:avLst/>
            </a:prstGeom>
          </p:spPr>
        </p:pic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4BB42584-CCA7-20A3-8129-D3BC30B90BCC}"/>
                </a:ext>
              </a:extLst>
            </p:cNvPr>
            <p:cNvSpPr/>
            <p:nvPr/>
          </p:nvSpPr>
          <p:spPr bwMode="auto">
            <a:xfrm>
              <a:off x="6670154" y="2873377"/>
              <a:ext cx="595586" cy="45402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EA230546-DF17-ECC7-E333-368B56FB6AE4}"/>
              </a:ext>
            </a:extLst>
          </p:cNvPr>
          <p:cNvSpPr txBox="1"/>
          <p:nvPr/>
        </p:nvSpPr>
        <p:spPr>
          <a:xfrm>
            <a:off x="6720305" y="3022600"/>
            <a:ext cx="595035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关键</a:t>
            </a:r>
          </a:p>
        </p:txBody>
      </p:sp>
    </p:spTree>
    <p:extLst>
      <p:ext uri="{BB962C8B-B14F-4D97-AF65-F5344CB8AC3E}">
        <p14:creationId xmlns:p14="http://schemas.microsoft.com/office/powerpoint/2010/main" val="38742164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EF9971-72A4-F046-A51B-9399A09FA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391F17E-505F-3A48-B399-E592795CC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82"/>
            <a:ext cx="9144000" cy="269372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1DA3782-A989-A64D-A388-D21594825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80189"/>
            <a:ext cx="4343400" cy="358490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76C760D-9379-B14E-8FD0-CFAF57DBBF88}"/>
              </a:ext>
            </a:extLst>
          </p:cNvPr>
          <p:cNvSpPr txBox="1"/>
          <p:nvPr/>
        </p:nvSpPr>
        <p:spPr>
          <a:xfrm>
            <a:off x="4487732" y="2880189"/>
            <a:ext cx="23259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直流分析，</a:t>
            </a:r>
            <a:r>
              <a:rPr kumimoji="1" lang="zh-CN" altLang="en-US" dirty="0"/>
              <a:t>电容开路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99795CE-CA3D-CB4B-B499-65D8B82DF0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0007" y="3218743"/>
            <a:ext cx="2154177" cy="287725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143C66-CE72-EA4B-B6AF-990947B6D0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0791" y="3218743"/>
            <a:ext cx="2247900" cy="3543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06F2EA5-C20D-D147-87D4-A14ABB0456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0791" y="3657600"/>
            <a:ext cx="1962150" cy="602141"/>
          </a:xfrm>
          <a:prstGeom prst="rect">
            <a:avLst/>
          </a:prstGeom>
        </p:spPr>
      </p:pic>
      <p:sp>
        <p:nvSpPr>
          <p:cNvPr id="11" name="左大括号 10">
            <a:extLst>
              <a:ext uri="{FF2B5EF4-FFF2-40B4-BE49-F238E27FC236}">
                <a16:creationId xmlns:a16="http://schemas.microsoft.com/office/drawing/2014/main" id="{AB36A21E-5849-6541-A96F-AF6ACE355BF3}"/>
              </a:ext>
            </a:extLst>
          </p:cNvPr>
          <p:cNvSpPr/>
          <p:nvPr/>
        </p:nvSpPr>
        <p:spPr bwMode="auto">
          <a:xfrm>
            <a:off x="6674184" y="3429000"/>
            <a:ext cx="139506" cy="529670"/>
          </a:xfrm>
          <a:prstGeom prst="lef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右箭头 11">
            <a:extLst>
              <a:ext uri="{FF2B5EF4-FFF2-40B4-BE49-F238E27FC236}">
                <a16:creationId xmlns:a16="http://schemas.microsoft.com/office/drawing/2014/main" id="{CA6E32F8-6E85-A742-8370-9F557E30423E}"/>
              </a:ext>
            </a:extLst>
          </p:cNvPr>
          <p:cNvSpPr/>
          <p:nvPr/>
        </p:nvSpPr>
        <p:spPr bwMode="auto">
          <a:xfrm>
            <a:off x="6788589" y="4428771"/>
            <a:ext cx="272910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4770FFFC-95B1-A34D-9B6B-4BFBB58B2E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0" y="4344199"/>
            <a:ext cx="1371600" cy="32754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68243DB-BB4C-9C4D-9F6C-C31955BF5E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43482" y="4756203"/>
            <a:ext cx="1746250" cy="37643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9894DC8-EC3F-694A-B584-1F86387DDB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61821" y="5217098"/>
            <a:ext cx="2325958" cy="342663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C57C8103-8C1A-C645-9DB4-46E2A92BD4B3}"/>
              </a:ext>
            </a:extLst>
          </p:cNvPr>
          <p:cNvSpPr txBox="1"/>
          <p:nvPr/>
        </p:nvSpPr>
        <p:spPr>
          <a:xfrm>
            <a:off x="6706459" y="5660717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计算小信号参数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F372E9F8-B9BA-E24B-830F-5F146C8284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7270" y="6206942"/>
            <a:ext cx="2279650" cy="51629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0D86B2E-2345-FC47-B353-84300977C8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65800" y="6180798"/>
            <a:ext cx="2032000" cy="542441"/>
          </a:xfrm>
          <a:prstGeom prst="rect">
            <a:avLst/>
          </a:prstGeom>
        </p:spPr>
      </p:pic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CD386F3B-B63A-8E48-A3A9-68266935E06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  <p:sp>
        <p:nvSpPr>
          <p:cNvPr id="3" name="圆角矩形 2">
            <a:extLst>
              <a:ext uri="{FF2B5EF4-FFF2-40B4-BE49-F238E27FC236}">
                <a16:creationId xmlns:a16="http://schemas.microsoft.com/office/drawing/2014/main" id="{5CEB3EB5-1309-D248-9813-045974298025}"/>
              </a:ext>
            </a:extLst>
          </p:cNvPr>
          <p:cNvSpPr/>
          <p:nvPr/>
        </p:nvSpPr>
        <p:spPr bwMode="auto">
          <a:xfrm>
            <a:off x="7239000" y="4344199"/>
            <a:ext cx="304800" cy="327546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1" name="圆角矩形 20">
            <a:extLst>
              <a:ext uri="{FF2B5EF4-FFF2-40B4-BE49-F238E27FC236}">
                <a16:creationId xmlns:a16="http://schemas.microsoft.com/office/drawing/2014/main" id="{88D8F3CB-2C33-9549-9CE3-9F1415A348ED}"/>
              </a:ext>
            </a:extLst>
          </p:cNvPr>
          <p:cNvSpPr/>
          <p:nvPr/>
        </p:nvSpPr>
        <p:spPr bwMode="auto">
          <a:xfrm>
            <a:off x="6772644" y="5224656"/>
            <a:ext cx="390156" cy="327546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2" name="圆角矩形 21">
            <a:extLst>
              <a:ext uri="{FF2B5EF4-FFF2-40B4-BE49-F238E27FC236}">
                <a16:creationId xmlns:a16="http://schemas.microsoft.com/office/drawing/2014/main" id="{9D1DD548-D1A2-D843-B4E7-390398D782D4}"/>
              </a:ext>
            </a:extLst>
          </p:cNvPr>
          <p:cNvSpPr/>
          <p:nvPr/>
        </p:nvSpPr>
        <p:spPr bwMode="auto">
          <a:xfrm>
            <a:off x="4457270" y="6206942"/>
            <a:ext cx="233608" cy="258149"/>
          </a:xfrm>
          <a:prstGeom prst="roundRect">
            <a:avLst/>
          </a:prstGeom>
          <a:noFill/>
          <a:ln w="19050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3" name="圆角矩形 22">
            <a:extLst>
              <a:ext uri="{FF2B5EF4-FFF2-40B4-BE49-F238E27FC236}">
                <a16:creationId xmlns:a16="http://schemas.microsoft.com/office/drawing/2014/main" id="{F40BD727-BDD7-7C49-8C90-89D37DF0ADEC}"/>
              </a:ext>
            </a:extLst>
          </p:cNvPr>
          <p:cNvSpPr/>
          <p:nvPr/>
        </p:nvSpPr>
        <p:spPr bwMode="auto">
          <a:xfrm>
            <a:off x="6944695" y="6336016"/>
            <a:ext cx="233608" cy="258149"/>
          </a:xfrm>
          <a:prstGeom prst="roundRect">
            <a:avLst/>
          </a:prstGeom>
          <a:noFill/>
          <a:ln w="19050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29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12" grpId="0" animBg="1"/>
      <p:bldP spid="16" grpId="0"/>
      <p:bldP spid="3" grpId="0" animBg="1"/>
      <p:bldP spid="21" grpId="0" animBg="1"/>
      <p:bldP spid="22" grpId="0" animBg="1"/>
      <p:bldP spid="2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EF9971-72A4-F046-A51B-9399A09FA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391F17E-505F-3A48-B399-E592795CC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82"/>
            <a:ext cx="9144000" cy="269372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1DA3782-A989-A64D-A388-D21594825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80189"/>
            <a:ext cx="4343400" cy="358490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76C760D-9379-B14E-8FD0-CFAF57DBBF88}"/>
              </a:ext>
            </a:extLst>
          </p:cNvPr>
          <p:cNvSpPr txBox="1"/>
          <p:nvPr/>
        </p:nvSpPr>
        <p:spPr>
          <a:xfrm>
            <a:off x="4441115" y="2350687"/>
            <a:ext cx="39453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小信号分析，</a:t>
            </a:r>
            <a:r>
              <a:rPr kumimoji="1" lang="zh-CN" altLang="en-US" dirty="0"/>
              <a:t>电容短路，恒压源虚拟地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CAA5C2A-ECA1-4141-ABF0-B3B29A1734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1115" y="2689241"/>
            <a:ext cx="4495800" cy="181397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855402D-DB43-FE4D-967F-1F50B16B9A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1884" y="4813082"/>
            <a:ext cx="3589441" cy="2016786"/>
          </a:xfrm>
          <a:prstGeom prst="rect">
            <a:avLst/>
          </a:prstGeom>
        </p:spPr>
      </p:pic>
      <p:sp>
        <p:nvSpPr>
          <p:cNvPr id="17" name="下箭头 16">
            <a:extLst>
              <a:ext uri="{FF2B5EF4-FFF2-40B4-BE49-F238E27FC236}">
                <a16:creationId xmlns:a16="http://schemas.microsoft.com/office/drawing/2014/main" id="{49E80409-5B87-D740-A1A7-94E435EB2978}"/>
              </a:ext>
            </a:extLst>
          </p:cNvPr>
          <p:cNvSpPr/>
          <p:nvPr/>
        </p:nvSpPr>
        <p:spPr bwMode="auto">
          <a:xfrm>
            <a:off x="6413770" y="4503211"/>
            <a:ext cx="215630" cy="338554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AEAE769B-19FF-8045-BB7F-4973FA8D876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784743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EF9971-72A4-F046-A51B-9399A09FA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391F17E-505F-3A48-B399-E592795CC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82"/>
            <a:ext cx="9144000" cy="269372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1DA3782-A989-A64D-A388-D21594825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80189"/>
            <a:ext cx="4343400" cy="358490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76C760D-9379-B14E-8FD0-CFAF57DBBF88}"/>
              </a:ext>
            </a:extLst>
          </p:cNvPr>
          <p:cNvSpPr txBox="1"/>
          <p:nvPr/>
        </p:nvSpPr>
        <p:spPr>
          <a:xfrm>
            <a:off x="4441115" y="2350687"/>
            <a:ext cx="39453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小信号分析，</a:t>
            </a:r>
            <a:r>
              <a:rPr kumimoji="1" lang="zh-CN" altLang="en-US" dirty="0"/>
              <a:t>电容短路，恒压源虚拟地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855402D-DB43-FE4D-967F-1F50B16B9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2" y="2689241"/>
            <a:ext cx="3589441" cy="201678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BBCC951-F36D-AE48-82E6-F276A647DE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2" y="4756120"/>
            <a:ext cx="2432050" cy="6491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2EC81E5-EFD1-574B-AEED-475D866884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2" y="5478202"/>
            <a:ext cx="1633874" cy="37216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1A3946C-77C9-6B40-813D-CDA220EC29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0602" y="5850362"/>
            <a:ext cx="1168400" cy="603045"/>
          </a:xfrm>
          <a:prstGeom prst="rect">
            <a:avLst/>
          </a:prstGeom>
        </p:spPr>
      </p:pic>
      <p:sp>
        <p:nvSpPr>
          <p:cNvPr id="11" name="右大括号 10">
            <a:extLst>
              <a:ext uri="{FF2B5EF4-FFF2-40B4-BE49-F238E27FC236}">
                <a16:creationId xmlns:a16="http://schemas.microsoft.com/office/drawing/2014/main" id="{0D058AA0-D0F2-FE40-A885-1AC71DD90A5D}"/>
              </a:ext>
            </a:extLst>
          </p:cNvPr>
          <p:cNvSpPr/>
          <p:nvPr/>
        </p:nvSpPr>
        <p:spPr bwMode="auto">
          <a:xfrm>
            <a:off x="6641852" y="5618484"/>
            <a:ext cx="249826" cy="1010916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D3E8385-52AD-AC44-9C1C-4304EBAEFE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4622" y="6453407"/>
            <a:ext cx="1790700" cy="33961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D3AD356-42D5-5F4B-AF8F-47899F3FBE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8966" y="5525765"/>
            <a:ext cx="2094733" cy="64919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5790C16-8A63-C140-9EF3-9866669F0B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38208" y="6410822"/>
            <a:ext cx="1168400" cy="373103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90F26DFF-DEA1-9842-BEB5-C4EE86D505F2}"/>
              </a:ext>
            </a:extLst>
          </p:cNvPr>
          <p:cNvSpPr txBox="1"/>
          <p:nvPr/>
        </p:nvSpPr>
        <p:spPr>
          <a:xfrm>
            <a:off x="6861074" y="6114853"/>
            <a:ext cx="12455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因为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G</a:t>
            </a:r>
            <a:r>
              <a:rPr kumimoji="1" lang="zh-CN" altLang="en-US" dirty="0"/>
              <a:t>很大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A2163EAD-6414-B446-9829-E6B273ABDF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06608" y="6479536"/>
            <a:ext cx="994987" cy="278259"/>
          </a:xfrm>
          <a:prstGeom prst="rect">
            <a:avLst/>
          </a:prstGeom>
        </p:spPr>
      </p:pic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F02EC243-98DB-BF4E-BB2C-8B8A691BE78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681668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EF9971-72A4-F046-A51B-9399A09FA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391F17E-505F-3A48-B399-E592795CC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82"/>
            <a:ext cx="9144000" cy="269372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1DA3782-A989-A64D-A388-D21594825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80189"/>
            <a:ext cx="4343400" cy="358490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76C760D-9379-B14E-8FD0-CFAF57DBBF88}"/>
              </a:ext>
            </a:extLst>
          </p:cNvPr>
          <p:cNvSpPr txBox="1"/>
          <p:nvPr/>
        </p:nvSpPr>
        <p:spPr>
          <a:xfrm>
            <a:off x="4441115" y="2350687"/>
            <a:ext cx="39453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小信号分析，</a:t>
            </a:r>
            <a:r>
              <a:rPr kumimoji="1" lang="zh-CN" altLang="en-US" dirty="0"/>
              <a:t>电容短路，恒压源虚拟地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855402D-DB43-FE4D-967F-1F50B16B9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2" y="2689241"/>
            <a:ext cx="3589441" cy="201678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E9B9BAA-3345-2043-A6F8-F579913687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2" y="4745254"/>
            <a:ext cx="1028700" cy="3068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598073F-1B7F-3342-899A-E9AA19D06C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9302" y="4755993"/>
            <a:ext cx="454737" cy="28532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FA927E2-2589-7A4A-BDC4-D4E8BA6808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0602" y="5107725"/>
            <a:ext cx="1091932" cy="55047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2864147-D24C-334B-A41F-ABE75C090D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1115" y="5713869"/>
            <a:ext cx="2089150" cy="349858"/>
          </a:xfrm>
          <a:prstGeom prst="rect">
            <a:avLst/>
          </a:prstGeom>
        </p:spPr>
      </p:pic>
      <p:sp>
        <p:nvSpPr>
          <p:cNvPr id="20" name="右大括号 19">
            <a:extLst>
              <a:ext uri="{FF2B5EF4-FFF2-40B4-BE49-F238E27FC236}">
                <a16:creationId xmlns:a16="http://schemas.microsoft.com/office/drawing/2014/main" id="{6C4BAF26-366F-4B45-906C-0A4A3E985979}"/>
              </a:ext>
            </a:extLst>
          </p:cNvPr>
          <p:cNvSpPr/>
          <p:nvPr/>
        </p:nvSpPr>
        <p:spPr bwMode="auto">
          <a:xfrm>
            <a:off x="6595322" y="4898655"/>
            <a:ext cx="338878" cy="990143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66A1381D-4C67-F642-8C32-25CFB91DFC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65626" y="5090299"/>
            <a:ext cx="1320800" cy="60685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D14D4A4-F9D7-E548-8377-613114D7A7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65626" y="5740807"/>
            <a:ext cx="1968500" cy="542717"/>
          </a:xfrm>
          <a:prstGeom prst="rect">
            <a:avLst/>
          </a:prstGeom>
        </p:spPr>
      </p:pic>
      <p:sp>
        <p:nvSpPr>
          <p:cNvPr id="24" name="灯片编号占位符 1">
            <a:extLst>
              <a:ext uri="{FF2B5EF4-FFF2-40B4-BE49-F238E27FC236}">
                <a16:creationId xmlns:a16="http://schemas.microsoft.com/office/drawing/2014/main" id="{3B6BD430-20C9-0A47-85BA-FC9C3B4379F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608392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EF9971-72A4-F046-A51B-9399A09FA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391F17E-505F-3A48-B399-E592795CC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82"/>
            <a:ext cx="9144000" cy="269372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1DA3782-A989-A64D-A388-D21594825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80189"/>
            <a:ext cx="4343400" cy="358490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76C760D-9379-B14E-8FD0-CFAF57DBBF88}"/>
              </a:ext>
            </a:extLst>
          </p:cNvPr>
          <p:cNvSpPr txBox="1"/>
          <p:nvPr/>
        </p:nvSpPr>
        <p:spPr>
          <a:xfrm>
            <a:off x="4441115" y="2350687"/>
            <a:ext cx="39453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小信号分析，</a:t>
            </a:r>
            <a:r>
              <a:rPr kumimoji="1" lang="zh-CN" altLang="en-US" dirty="0"/>
              <a:t>电容短路，恒压源虚拟地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855402D-DB43-FE4D-967F-1F50B16B9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2" y="2689241"/>
            <a:ext cx="3589441" cy="201678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97B1EB7-8A43-C447-87D3-288B32E1D61D}"/>
              </a:ext>
            </a:extLst>
          </p:cNvPr>
          <p:cNvSpPr txBox="1"/>
          <p:nvPr/>
        </p:nvSpPr>
        <p:spPr>
          <a:xfrm>
            <a:off x="4343398" y="4706027"/>
            <a:ext cx="4724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最大可允许的输入信号：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G</a:t>
            </a:r>
            <a:r>
              <a:rPr kumimoji="1" lang="zh-CN" altLang="en-US" dirty="0"/>
              <a:t>增加</a:t>
            </a:r>
            <a:r>
              <a:rPr kumimoji="1" lang="en-US" altLang="zh-CN" dirty="0">
                <a:sym typeface="Wingdings" pitchFamily="2" charset="2"/>
              </a:rPr>
              <a:t></a:t>
            </a:r>
            <a:r>
              <a:rPr kumimoji="1" lang="en-US" altLang="zh-CN" dirty="0" err="1">
                <a:sym typeface="Wingdings" pitchFamily="2" charset="2"/>
              </a:rPr>
              <a:t>i</a:t>
            </a:r>
            <a:r>
              <a:rPr kumimoji="1" lang="en-US" altLang="zh-CN" baseline="-25000" dirty="0" err="1">
                <a:sym typeface="Wingdings" pitchFamily="2" charset="2"/>
              </a:rPr>
              <a:t>D</a:t>
            </a:r>
            <a:r>
              <a:rPr kumimoji="1" lang="zh-CN" altLang="en-US" dirty="0">
                <a:sym typeface="Wingdings" pitchFamily="2" charset="2"/>
              </a:rPr>
              <a:t>增加</a:t>
            </a:r>
            <a:r>
              <a:rPr kumimoji="1" lang="en-US" altLang="zh-CN" dirty="0">
                <a:sym typeface="Wingdings" pitchFamily="2" charset="2"/>
              </a:rPr>
              <a:t></a:t>
            </a:r>
            <a:r>
              <a:rPr kumimoji="1" lang="en-US" altLang="zh-CN" dirty="0" err="1">
                <a:sym typeface="Wingdings" pitchFamily="2" charset="2"/>
              </a:rPr>
              <a:t>v</a:t>
            </a:r>
            <a:r>
              <a:rPr kumimoji="1" lang="en-US" altLang="zh-CN" baseline="-25000" dirty="0" err="1">
                <a:sym typeface="Wingdings" pitchFamily="2" charset="2"/>
              </a:rPr>
              <a:t>D</a:t>
            </a:r>
            <a:r>
              <a:rPr kumimoji="1" lang="zh-CN" altLang="en-US" dirty="0">
                <a:sym typeface="Wingdings" pitchFamily="2" charset="2"/>
              </a:rPr>
              <a:t>减小，趋近于饱和区的边界</a:t>
            </a:r>
            <a:endParaRPr kumimoji="1"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3925786-A216-5545-B46E-9EB8C5BD49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3770" y="5028101"/>
            <a:ext cx="1905000" cy="41671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1AECB4A-8545-B549-84B8-C5393C1537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0216" y="5490487"/>
            <a:ext cx="2264485" cy="38745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6570FDF-8323-5449-B393-E9CE08E51D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7938" y="5934409"/>
            <a:ext cx="741384" cy="286444"/>
          </a:xfrm>
          <a:prstGeom prst="rect">
            <a:avLst/>
          </a:prstGeom>
        </p:spPr>
      </p:pic>
      <p:sp>
        <p:nvSpPr>
          <p:cNvPr id="12" name="右大括号 11">
            <a:extLst>
              <a:ext uri="{FF2B5EF4-FFF2-40B4-BE49-F238E27FC236}">
                <a16:creationId xmlns:a16="http://schemas.microsoft.com/office/drawing/2014/main" id="{2A448D81-26DE-5740-A69A-C63A6A2A5268}"/>
              </a:ext>
            </a:extLst>
          </p:cNvPr>
          <p:cNvSpPr/>
          <p:nvPr/>
        </p:nvSpPr>
        <p:spPr bwMode="auto">
          <a:xfrm>
            <a:off x="6781800" y="5684216"/>
            <a:ext cx="152400" cy="393415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12D35AEE-8663-544C-A013-10049C43EA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22057" y="5612876"/>
            <a:ext cx="1028702" cy="59599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6DF68B2-9A0E-D84C-AB3E-1837C6D2BA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50759" y="5721551"/>
            <a:ext cx="869950" cy="312791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779D429B-ED8B-C84D-B2B2-CD1E44289C62}"/>
              </a:ext>
            </a:extLst>
          </p:cNvPr>
          <p:cNvSpPr txBox="1"/>
          <p:nvPr/>
        </p:nvSpPr>
        <p:spPr>
          <a:xfrm>
            <a:off x="7002010" y="6207649"/>
            <a:ext cx="20974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&lt;&lt; 2V</a:t>
            </a:r>
            <a:r>
              <a:rPr kumimoji="1" lang="en-US" altLang="zh-CN" baseline="-25000" dirty="0"/>
              <a:t>OV</a:t>
            </a:r>
            <a:r>
              <a:rPr kumimoji="1" lang="zh-CN" altLang="en-US" dirty="0"/>
              <a:t>，在饱和区 </a:t>
            </a:r>
            <a:r>
              <a:rPr kumimoji="1" lang="en-US" altLang="zh-CN" dirty="0"/>
              <a:t>✅</a:t>
            </a:r>
            <a:endParaRPr kumimoji="1" lang="zh-CN" altLang="en-US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D355F75A-9463-1148-B660-928D778405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86600" y="6587346"/>
            <a:ext cx="1035050" cy="260800"/>
          </a:xfrm>
          <a:prstGeom prst="rect">
            <a:avLst/>
          </a:prstGeom>
        </p:spPr>
      </p:pic>
      <p:sp>
        <p:nvSpPr>
          <p:cNvPr id="24" name="灯片编号占位符 1">
            <a:extLst>
              <a:ext uri="{FF2B5EF4-FFF2-40B4-BE49-F238E27FC236}">
                <a16:creationId xmlns:a16="http://schemas.microsoft.com/office/drawing/2014/main" id="{D11006C9-BD3C-9D46-A5F1-4D4C547E9D9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629804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E92D99C-53F0-2649-A29E-EF3FD2BD6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733" y="0"/>
            <a:ext cx="7007945" cy="68580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E92CFAAF-C74D-BB4B-ADED-E5F3103638B1}"/>
              </a:ext>
            </a:extLst>
          </p:cNvPr>
          <p:cNvSpPr txBox="1"/>
          <p:nvPr/>
        </p:nvSpPr>
        <p:spPr>
          <a:xfrm>
            <a:off x="0" y="2133600"/>
            <a:ext cx="2133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b="1" dirty="0">
                <a:solidFill>
                  <a:srgbClr val="C00000"/>
                </a:solidFill>
              </a:rPr>
              <a:t>T</a:t>
            </a:r>
            <a:r>
              <a:rPr kumimoji="1" lang="zh-CN" altLang="en-US" b="1" dirty="0">
                <a:solidFill>
                  <a:srgbClr val="C00000"/>
                </a:solidFill>
              </a:rPr>
              <a:t> 型等效电路模型</a:t>
            </a:r>
            <a:endParaRPr kumimoji="1" lang="en-US" altLang="zh-CN" b="1" dirty="0">
              <a:solidFill>
                <a:srgbClr val="C00000"/>
              </a:solidFill>
            </a:endParaRPr>
          </a:p>
          <a:p>
            <a:endParaRPr kumimoji="1" lang="en-US" altLang="zh-CN" dirty="0"/>
          </a:p>
          <a:p>
            <a:r>
              <a:rPr kumimoji="1" lang="en-US" altLang="zh-CN" dirty="0"/>
              <a:t>①</a:t>
            </a:r>
            <a:r>
              <a:rPr kumimoji="1" lang="zh-CN" altLang="en-US" dirty="0"/>
              <a:t>串联一个相同的电流源，没什么影响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②</a:t>
            </a:r>
            <a:r>
              <a:rPr kumimoji="1" lang="zh-CN" altLang="en-US" dirty="0"/>
              <a:t>保持</a:t>
            </a:r>
            <a:r>
              <a:rPr kumimoji="1" lang="en-US" altLang="zh-CN" dirty="0" err="1"/>
              <a:t>i</a:t>
            </a:r>
            <a:r>
              <a:rPr kumimoji="1" lang="en-US" altLang="zh-CN" baseline="-25000" dirty="0" err="1"/>
              <a:t>g</a:t>
            </a:r>
            <a:r>
              <a:rPr kumimoji="1" lang="en-US" altLang="zh-CN" dirty="0"/>
              <a:t>=0</a:t>
            </a:r>
            <a:r>
              <a:rPr kumimoji="1" lang="zh-CN" altLang="en-US" dirty="0"/>
              <a:t>，把</a:t>
            </a:r>
            <a:r>
              <a:rPr kumimoji="1" lang="en-US" altLang="zh-CN" dirty="0"/>
              <a:t>X</a:t>
            </a:r>
            <a:r>
              <a:rPr kumimoji="1" lang="zh-CN" altLang="en-US" dirty="0"/>
              <a:t>与</a:t>
            </a:r>
            <a:r>
              <a:rPr kumimoji="1" lang="en-US" altLang="zh-CN" dirty="0"/>
              <a:t>G</a:t>
            </a:r>
            <a:r>
              <a:rPr kumimoji="1" lang="zh-CN" altLang="en-US" dirty="0"/>
              <a:t>相连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③X</a:t>
            </a:r>
            <a:r>
              <a:rPr kumimoji="1" lang="zh-CN" altLang="en-US" dirty="0"/>
              <a:t>与</a:t>
            </a:r>
            <a:r>
              <a:rPr kumimoji="1" lang="en-US" altLang="zh-CN" dirty="0"/>
              <a:t>S</a:t>
            </a:r>
            <a:r>
              <a:rPr kumimoji="1" lang="zh-CN" altLang="en-US" dirty="0"/>
              <a:t>之间的受控电流源用</a:t>
            </a:r>
            <a:r>
              <a:rPr kumimoji="1" lang="en-US" altLang="zh-CN" b="1" dirty="0">
                <a:solidFill>
                  <a:srgbClr val="0432FF"/>
                </a:solidFill>
              </a:rPr>
              <a:t>1/g</a:t>
            </a:r>
            <a:r>
              <a:rPr kumimoji="1" lang="en-US" altLang="zh-CN" b="1" baseline="-25000" dirty="0">
                <a:solidFill>
                  <a:srgbClr val="0432FF"/>
                </a:solidFill>
              </a:rPr>
              <a:t>m</a:t>
            </a:r>
            <a:r>
              <a:rPr kumimoji="1" lang="zh-CN" altLang="en-US" dirty="0"/>
              <a:t>电阻替代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④</a:t>
            </a:r>
            <a:r>
              <a:rPr kumimoji="1" lang="zh-CN" altLang="en-US" dirty="0"/>
              <a:t>若考虑沟道调制效应，在</a:t>
            </a:r>
            <a:r>
              <a:rPr kumimoji="1" lang="en-US" altLang="zh-CN" dirty="0"/>
              <a:t>D</a:t>
            </a:r>
            <a:r>
              <a:rPr kumimoji="1" lang="zh-CN" altLang="en-US" dirty="0"/>
              <a:t>和</a:t>
            </a:r>
            <a:r>
              <a:rPr kumimoji="1" lang="en-US" altLang="zh-CN" dirty="0"/>
              <a:t>S</a:t>
            </a:r>
            <a:r>
              <a:rPr kumimoji="1" lang="zh-CN" altLang="en-US" dirty="0"/>
              <a:t>间加上</a:t>
            </a:r>
            <a:r>
              <a:rPr kumimoji="1" lang="en-US" altLang="zh-CN" dirty="0" err="1"/>
              <a:t>r</a:t>
            </a:r>
            <a:r>
              <a:rPr kumimoji="1" lang="en-US" altLang="zh-CN" baseline="-25000" dirty="0" err="1"/>
              <a:t>o</a:t>
            </a:r>
            <a:r>
              <a:rPr kumimoji="1" lang="zh-CN" altLang="en-US" dirty="0"/>
              <a:t>就行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E58EFBA-D161-AC4B-8B78-DE65270F0AAC}"/>
              </a:ext>
            </a:extLst>
          </p:cNvPr>
          <p:cNvSpPr txBox="1"/>
          <p:nvPr/>
        </p:nvSpPr>
        <p:spPr>
          <a:xfrm>
            <a:off x="7391400" y="15240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837119C-0767-6D4B-BDC7-887C87769619}"/>
              </a:ext>
            </a:extLst>
          </p:cNvPr>
          <p:cNvSpPr txBox="1"/>
          <p:nvPr/>
        </p:nvSpPr>
        <p:spPr>
          <a:xfrm>
            <a:off x="6740796" y="358140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A7FD54A-89EB-A44A-A1E0-7B4D72D2FD87}"/>
              </a:ext>
            </a:extLst>
          </p:cNvPr>
          <p:cNvSpPr txBox="1"/>
          <p:nvPr/>
        </p:nvSpPr>
        <p:spPr>
          <a:xfrm>
            <a:off x="3962400" y="4738191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FBE25C3-1C38-BE4E-A9A3-F2C501433B2C}"/>
              </a:ext>
            </a:extLst>
          </p:cNvPr>
          <p:cNvSpPr txBox="1"/>
          <p:nvPr/>
        </p:nvSpPr>
        <p:spPr>
          <a:xfrm>
            <a:off x="76200" y="5791200"/>
            <a:ext cx="2971800" cy="584775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C00000"/>
                </a:solidFill>
              </a:rPr>
              <a:t>结论</a:t>
            </a:r>
            <a:r>
              <a:rPr kumimoji="1" lang="zh-CN" altLang="en-US" dirty="0">
                <a:solidFill>
                  <a:srgbClr val="C00000"/>
                </a:solidFill>
              </a:rPr>
              <a:t>：小信号分析时，从</a:t>
            </a:r>
            <a:r>
              <a:rPr kumimoji="1" lang="en-US" altLang="zh-CN" dirty="0">
                <a:solidFill>
                  <a:srgbClr val="C00000"/>
                </a:solidFill>
              </a:rPr>
              <a:t>S</a:t>
            </a:r>
            <a:r>
              <a:rPr kumimoji="1" lang="zh-CN" altLang="en-US" dirty="0">
                <a:solidFill>
                  <a:srgbClr val="C00000"/>
                </a:solidFill>
              </a:rPr>
              <a:t>端看进去，</a:t>
            </a:r>
            <a:r>
              <a:rPr kumimoji="1" lang="en-US" altLang="zh-CN" dirty="0">
                <a:solidFill>
                  <a:srgbClr val="C00000"/>
                </a:solidFill>
              </a:rPr>
              <a:t>G</a:t>
            </a:r>
            <a:r>
              <a:rPr kumimoji="1" lang="zh-CN" altLang="en-US" dirty="0">
                <a:solidFill>
                  <a:srgbClr val="C00000"/>
                </a:solidFill>
              </a:rPr>
              <a:t>和</a:t>
            </a:r>
            <a:r>
              <a:rPr kumimoji="1" lang="en-US" altLang="zh-CN" dirty="0">
                <a:solidFill>
                  <a:srgbClr val="C00000"/>
                </a:solidFill>
              </a:rPr>
              <a:t>S</a:t>
            </a:r>
            <a:r>
              <a:rPr kumimoji="1" lang="zh-CN" altLang="en-US" dirty="0">
                <a:solidFill>
                  <a:srgbClr val="C00000"/>
                </a:solidFill>
              </a:rPr>
              <a:t>间是一个</a:t>
            </a:r>
            <a:r>
              <a:rPr kumimoji="1" lang="en-US" altLang="zh-CN" b="1" dirty="0">
                <a:solidFill>
                  <a:srgbClr val="0432FF"/>
                </a:solidFill>
              </a:rPr>
              <a:t>1/g</a:t>
            </a:r>
            <a:r>
              <a:rPr kumimoji="1" lang="en-US" altLang="zh-CN" b="1" baseline="-25000" dirty="0">
                <a:solidFill>
                  <a:srgbClr val="0432FF"/>
                </a:solidFill>
              </a:rPr>
              <a:t>m</a:t>
            </a:r>
            <a:r>
              <a:rPr kumimoji="1" lang="zh-CN" altLang="en-US" dirty="0">
                <a:solidFill>
                  <a:srgbClr val="C00000"/>
                </a:solidFill>
              </a:rPr>
              <a:t>电阻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68F4E94-4654-6049-9E0C-F9E6D73F9347}"/>
              </a:ext>
            </a:extLst>
          </p:cNvPr>
          <p:cNvSpPr txBox="1"/>
          <p:nvPr/>
        </p:nvSpPr>
        <p:spPr>
          <a:xfrm>
            <a:off x="3997584" y="5791199"/>
            <a:ext cx="2971800" cy="584775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C00000"/>
                </a:solidFill>
              </a:rPr>
              <a:t>结论</a:t>
            </a:r>
            <a:r>
              <a:rPr kumimoji="1" lang="zh-CN" altLang="en-US" dirty="0">
                <a:solidFill>
                  <a:srgbClr val="C00000"/>
                </a:solidFill>
              </a:rPr>
              <a:t>：小信号分析时，从</a:t>
            </a:r>
            <a:r>
              <a:rPr kumimoji="1" lang="en-US" altLang="zh-CN" dirty="0">
                <a:solidFill>
                  <a:srgbClr val="C00000"/>
                </a:solidFill>
              </a:rPr>
              <a:t>G</a:t>
            </a:r>
            <a:r>
              <a:rPr kumimoji="1" lang="zh-CN" altLang="en-US" dirty="0">
                <a:solidFill>
                  <a:srgbClr val="C00000"/>
                </a:solidFill>
              </a:rPr>
              <a:t>端看进去，电阻仍然是</a:t>
            </a:r>
            <a:r>
              <a:rPr kumimoji="1" lang="en-US" altLang="zh-CN" dirty="0">
                <a:solidFill>
                  <a:srgbClr val="C00000"/>
                </a:solidFill>
              </a:rPr>
              <a:t>∞</a:t>
            </a:r>
            <a:r>
              <a:rPr kumimoji="1" lang="zh-CN" altLang="en-US" dirty="0">
                <a:solidFill>
                  <a:srgbClr val="C00000"/>
                </a:solidFill>
              </a:rPr>
              <a:t>，因为</a:t>
            </a:r>
            <a:r>
              <a:rPr kumimoji="1" lang="en-US" altLang="zh-CN" dirty="0" err="1">
                <a:solidFill>
                  <a:srgbClr val="C00000"/>
                </a:solidFill>
              </a:rPr>
              <a:t>i</a:t>
            </a:r>
            <a:r>
              <a:rPr kumimoji="1" lang="en-US" altLang="zh-CN" baseline="-25000" dirty="0" err="1">
                <a:solidFill>
                  <a:srgbClr val="C00000"/>
                </a:solidFill>
              </a:rPr>
              <a:t>g</a:t>
            </a:r>
            <a:r>
              <a:rPr kumimoji="1" lang="en-US" altLang="zh-CN" dirty="0">
                <a:solidFill>
                  <a:srgbClr val="C00000"/>
                </a:solidFill>
              </a:rPr>
              <a:t>=0</a:t>
            </a:r>
            <a:endParaRPr kumimoji="1" lang="zh-CN" altLang="en-US" dirty="0">
              <a:solidFill>
                <a:srgbClr val="C00000"/>
              </a:solidFill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D9D25288-EFF4-5C48-AC07-99817930F97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288282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ADE7A12-AC71-1144-A87F-DE3641F86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412" y="896"/>
            <a:ext cx="9144000" cy="484940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075C30B-E6A1-A445-9BD6-ED8B4BEC6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4850298"/>
            <a:ext cx="3124200" cy="18547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7EE150A-1746-FD4B-82CB-2569A05CD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6200" y="5409376"/>
            <a:ext cx="2184400" cy="3683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0A56EFF-F58A-134E-BDAD-B8D09E15F685}"/>
              </a:ext>
            </a:extLst>
          </p:cNvPr>
          <p:cNvSpPr txBox="1"/>
          <p:nvPr/>
        </p:nvSpPr>
        <p:spPr>
          <a:xfrm>
            <a:off x="3224184" y="5777676"/>
            <a:ext cx="1119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C00000"/>
                </a:solidFill>
              </a:rPr>
              <a:t>混合</a:t>
            </a:r>
            <a:r>
              <a:rPr kumimoji="1" lang="en-US" altLang="zh-CN" b="1" dirty="0">
                <a:solidFill>
                  <a:srgbClr val="C00000"/>
                </a:solidFill>
              </a:rPr>
              <a:t>π</a:t>
            </a:r>
            <a:r>
              <a:rPr kumimoji="1" lang="zh-CN" altLang="en-US" b="1" dirty="0">
                <a:solidFill>
                  <a:srgbClr val="C00000"/>
                </a:solidFill>
              </a:rPr>
              <a:t>模型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42CDDDF-5A13-5847-90FA-FD8F6C18B280}"/>
              </a:ext>
            </a:extLst>
          </p:cNvPr>
          <p:cNvSpPr txBox="1"/>
          <p:nvPr/>
        </p:nvSpPr>
        <p:spPr>
          <a:xfrm>
            <a:off x="304800" y="1752600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b="1" dirty="0">
                <a:solidFill>
                  <a:srgbClr val="0432FF"/>
                </a:solidFill>
              </a:rPr>
              <a:t>T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 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model</a:t>
            </a:r>
            <a:endParaRPr kumimoji="1" lang="zh-CN" altLang="en-US" sz="1800" b="1" dirty="0">
              <a:solidFill>
                <a:srgbClr val="0432FF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8939934-A63F-E742-9E91-49C8415BAADB}"/>
              </a:ext>
            </a:extLst>
          </p:cNvPr>
          <p:cNvSpPr txBox="1"/>
          <p:nvPr/>
        </p:nvSpPr>
        <p:spPr>
          <a:xfrm>
            <a:off x="125805" y="4850298"/>
            <a:ext cx="2490395" cy="15696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MOSFET</a:t>
            </a:r>
            <a:r>
              <a:rPr kumimoji="1" lang="zh-CN" altLang="en-US" dirty="0"/>
              <a:t>的小信号模型有两种形式，两者是等价的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b="1" dirty="0">
                <a:solidFill>
                  <a:srgbClr val="C00000"/>
                </a:solidFill>
              </a:rPr>
              <a:t>S</a:t>
            </a:r>
            <a:r>
              <a:rPr kumimoji="1" lang="zh-CN" altLang="en-US" b="1" dirty="0">
                <a:solidFill>
                  <a:srgbClr val="C00000"/>
                </a:solidFill>
              </a:rPr>
              <a:t>接地</a:t>
            </a:r>
            <a:r>
              <a:rPr kumimoji="1" lang="zh-CN" altLang="en-US" dirty="0"/>
              <a:t>时，用</a:t>
            </a:r>
            <a:r>
              <a:rPr kumimoji="1" lang="zh-CN" altLang="en-US" b="1" dirty="0">
                <a:solidFill>
                  <a:srgbClr val="C00000"/>
                </a:solidFill>
              </a:rPr>
              <a:t>混合</a:t>
            </a:r>
            <a:r>
              <a:rPr kumimoji="1" lang="en-US" altLang="zh-CN" b="1" dirty="0">
                <a:solidFill>
                  <a:srgbClr val="C00000"/>
                </a:solidFill>
              </a:rPr>
              <a:t>π</a:t>
            </a:r>
            <a:r>
              <a:rPr kumimoji="1" lang="zh-CN" altLang="en-US" dirty="0"/>
              <a:t>比较方便；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b="1" dirty="0">
                <a:solidFill>
                  <a:srgbClr val="0432FF"/>
                </a:solidFill>
              </a:rPr>
              <a:t>S</a:t>
            </a:r>
            <a:r>
              <a:rPr kumimoji="1" lang="zh-CN" altLang="en-US" b="1" dirty="0">
                <a:solidFill>
                  <a:srgbClr val="0432FF"/>
                </a:solidFill>
              </a:rPr>
              <a:t>不接地</a:t>
            </a:r>
            <a:r>
              <a:rPr kumimoji="1" lang="zh-CN" altLang="en-US" dirty="0"/>
              <a:t>时，用</a:t>
            </a:r>
            <a:r>
              <a:rPr kumimoji="1" lang="en-US" altLang="zh-CN" b="1" dirty="0">
                <a:solidFill>
                  <a:srgbClr val="0432FF"/>
                </a:solidFill>
              </a:rPr>
              <a:t>T</a:t>
            </a:r>
            <a:r>
              <a:rPr kumimoji="1" lang="zh-CN" altLang="en-US" b="1" dirty="0">
                <a:solidFill>
                  <a:srgbClr val="0432FF"/>
                </a:solidFill>
              </a:rPr>
              <a:t>模型</a:t>
            </a:r>
            <a:r>
              <a:rPr kumimoji="1" lang="zh-CN" altLang="en-US" dirty="0"/>
              <a:t>比较方便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E819A1F7-B595-4745-85DE-F157E16F67F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850513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B8473BE-69A5-E848-8C7C-E48FE9539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17538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5984A4C-1030-AC46-AFB0-5C4DBF531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2175387"/>
            <a:ext cx="3078773" cy="422541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7515F0C-A242-E844-B7D5-17A1818A1EE2}"/>
              </a:ext>
            </a:extLst>
          </p:cNvPr>
          <p:cNvSpPr txBox="1"/>
          <p:nvPr/>
        </p:nvSpPr>
        <p:spPr>
          <a:xfrm>
            <a:off x="3237448" y="2175387"/>
            <a:ext cx="4957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直流分析</a:t>
            </a:r>
            <a:r>
              <a:rPr kumimoji="1" lang="zh-CN" altLang="en-US" dirty="0"/>
              <a:t>，电容开路， 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D</a:t>
            </a:r>
            <a:r>
              <a:rPr kumimoji="1" lang="en-US" altLang="zh-CN" dirty="0"/>
              <a:t>=I</a:t>
            </a:r>
            <a:r>
              <a:rPr kumimoji="1" lang="zh-CN" altLang="en-US" dirty="0"/>
              <a:t>，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GS</a:t>
            </a:r>
            <a:r>
              <a:rPr kumimoji="1" lang="zh-CN" altLang="en-US" dirty="0"/>
              <a:t>，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OV</a:t>
            </a:r>
            <a:r>
              <a:rPr kumimoji="1" lang="zh-CN" altLang="en-US" dirty="0"/>
              <a:t>可根据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D</a:t>
            </a:r>
            <a:r>
              <a:rPr kumimoji="1" lang="zh-CN" altLang="en-US" dirty="0"/>
              <a:t>算出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FA646ED-0DDA-6A4A-B665-2F16E5766DDE}"/>
              </a:ext>
            </a:extLst>
          </p:cNvPr>
          <p:cNvSpPr txBox="1"/>
          <p:nvPr/>
        </p:nvSpPr>
        <p:spPr>
          <a:xfrm>
            <a:off x="3231173" y="2590800"/>
            <a:ext cx="51764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小信号分析</a:t>
            </a:r>
            <a:r>
              <a:rPr kumimoji="1" lang="zh-CN" altLang="en-US" dirty="0"/>
              <a:t>，电容短路，恒流源开路，恒压源虚拟地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E2C7245-78EB-F646-86F2-BDEE005B3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3006213"/>
            <a:ext cx="3001145" cy="339458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97F393D-6EE3-F54F-9E40-6E3C97AE89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1408" y="3005352"/>
            <a:ext cx="1524000" cy="5373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A6BA6F4-DA21-3740-AC80-C22D9AFE8E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0570" y="3629448"/>
            <a:ext cx="2713855" cy="59839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59A4900-B2F0-DC4A-85CB-125146E7A3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1408" y="4349913"/>
            <a:ext cx="1587500" cy="55665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0D67DD5E-484A-DE4E-AA21-ECC08777CBE8}"/>
              </a:ext>
            </a:extLst>
          </p:cNvPr>
          <p:cNvSpPr txBox="1"/>
          <p:nvPr/>
        </p:nvSpPr>
        <p:spPr>
          <a:xfrm>
            <a:off x="6536532" y="5181600"/>
            <a:ext cx="25478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这一结构称为</a:t>
            </a:r>
            <a:r>
              <a:rPr kumimoji="1" lang="zh-CN" altLang="en-US" b="1" dirty="0">
                <a:solidFill>
                  <a:srgbClr val="C00000"/>
                </a:solidFill>
              </a:rPr>
              <a:t>共栅结构</a:t>
            </a:r>
            <a:r>
              <a:rPr kumimoji="1" lang="zh-CN" altLang="en-US" dirty="0"/>
              <a:t>（</a:t>
            </a:r>
            <a:r>
              <a:rPr kumimoji="1" lang="en-US" altLang="zh-CN" dirty="0"/>
              <a:t>common-gate</a:t>
            </a:r>
            <a:r>
              <a:rPr kumimoji="1" lang="zh-CN" altLang="en-US" dirty="0"/>
              <a:t>），因为</a:t>
            </a:r>
            <a:r>
              <a:rPr kumimoji="1" lang="en-US" altLang="zh-CN" dirty="0"/>
              <a:t>gate</a:t>
            </a:r>
            <a:r>
              <a:rPr kumimoji="1" lang="zh-CN" altLang="en-US" dirty="0"/>
              <a:t>接地，</a:t>
            </a:r>
            <a:r>
              <a:rPr kumimoji="1" lang="en-US" altLang="zh-CN" dirty="0"/>
              <a:t>common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both</a:t>
            </a:r>
            <a:r>
              <a:rPr kumimoji="1" lang="zh-CN" altLang="en-US" dirty="0"/>
              <a:t> </a:t>
            </a:r>
            <a:r>
              <a:rPr kumimoji="1" lang="en-US" altLang="zh-CN" dirty="0"/>
              <a:t>input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output</a:t>
            </a:r>
            <a:r>
              <a:rPr kumimoji="1" lang="zh-CN" altLang="en-US" dirty="0"/>
              <a:t> </a:t>
            </a:r>
            <a:r>
              <a:rPr kumimoji="1" lang="en-US" altLang="zh-CN" dirty="0"/>
              <a:t>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>
                <a:solidFill>
                  <a:srgbClr val="C00000"/>
                </a:solidFill>
              </a:rPr>
              <a:t>低输入电阻</a:t>
            </a:r>
            <a:endParaRPr kumimoji="1" lang="en-US" altLang="zh-CN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增益为正（</a:t>
            </a:r>
            <a:r>
              <a:rPr kumimoji="1" lang="zh-CN" altLang="en-US" dirty="0">
                <a:solidFill>
                  <a:srgbClr val="C00000"/>
                </a:solidFill>
              </a:rPr>
              <a:t>相位相同</a:t>
            </a:r>
            <a:r>
              <a:rPr kumimoji="1" lang="zh-CN" altLang="en-US" dirty="0"/>
              <a:t>）</a:t>
            </a:r>
            <a:endParaRPr kumimoji="1" lang="en-US" altLang="zh-CN" dirty="0"/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5B3539A5-E1B6-7E49-8FB6-29BB34E29FA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356220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11D2F87-BC67-0845-BE6D-1281A1964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75887"/>
            <a:ext cx="9144000" cy="4982113"/>
          </a:xfrm>
          <a:prstGeom prst="rect">
            <a:avLst/>
          </a:prstGeom>
        </p:spPr>
      </p:pic>
      <p:sp>
        <p:nvSpPr>
          <p:cNvPr id="6" name="标题 1">
            <a:extLst>
              <a:ext uri="{FF2B5EF4-FFF2-40B4-BE49-F238E27FC236}">
                <a16:creationId xmlns:a16="http://schemas.microsoft.com/office/drawing/2014/main" id="{1A046D50-72BE-4B49-AACA-82E05A11F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kumimoji="1" lang="en-US" altLang="zh-CN" dirty="0"/>
              <a:t>BJT</a:t>
            </a:r>
            <a:endParaRPr kumimoji="1"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7EABA1E-E57F-D240-8E2E-753BC0EFE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164" y="990600"/>
            <a:ext cx="2447636" cy="381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F127C40-17F3-824C-83A1-1B0DC41BD4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4325" y="2057400"/>
            <a:ext cx="2235200" cy="19304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B223F12-77A0-6A4C-B27C-8209E673B395}"/>
              </a:ext>
            </a:extLst>
          </p:cNvPr>
          <p:cNvSpPr txBox="1"/>
          <p:nvPr/>
        </p:nvSpPr>
        <p:spPr>
          <a:xfrm>
            <a:off x="5858164" y="4366943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00B0F0"/>
                </a:solidFill>
              </a:rPr>
              <a:t>跨导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945A524-98ED-C842-B122-FF51B23FCF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600" y="4727184"/>
            <a:ext cx="1244600" cy="965200"/>
          </a:xfrm>
          <a:prstGeom prst="rect">
            <a:avLst/>
          </a:prstGeom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97C4C484-4D85-0243-BF2E-5162B6005CD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8963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B8F123-5810-624B-A747-C0235C0B7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小信号</a:t>
            </a:r>
            <a:br>
              <a:rPr kumimoji="1" lang="en-US" altLang="zh-CN" dirty="0"/>
            </a:br>
            <a:r>
              <a:rPr kumimoji="1" lang="zh-CN" altLang="en-US" dirty="0"/>
              <a:t>基极电流</a:t>
            </a:r>
            <a:r>
              <a:rPr kumimoji="1" lang="en-US" altLang="zh-CN" dirty="0"/>
              <a:t>&amp;</a:t>
            </a:r>
            <a:r>
              <a:rPr kumimoji="1" lang="zh-CN" altLang="en-US" dirty="0"/>
              <a:t>基极电阻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7163AE3-AC3D-354D-A6CC-06753BBBF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057400"/>
            <a:ext cx="2509365" cy="454025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82A6743-0DDB-1F44-BA48-A10BC70DB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650" y="2065468"/>
            <a:ext cx="1384300" cy="4953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D31A0665-BC9B-CF42-A880-0999F24ACD0E}"/>
              </a:ext>
            </a:extLst>
          </p:cNvPr>
          <p:cNvSpPr txBox="1"/>
          <p:nvPr/>
        </p:nvSpPr>
        <p:spPr>
          <a:xfrm>
            <a:off x="3803650" y="2743200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基极电流瞬时总量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27C86EE-E785-F84B-A31B-AC0512546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4419" y="3081754"/>
            <a:ext cx="2509365" cy="71240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6863B56-E520-524F-B81D-4AFC361D7C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5201" y="3794158"/>
            <a:ext cx="1291668" cy="396565"/>
          </a:xfrm>
          <a:prstGeom prst="rect">
            <a:avLst/>
          </a:prstGeom>
        </p:spPr>
      </p:pic>
      <p:sp>
        <p:nvSpPr>
          <p:cNvPr id="10" name="右大括号 9">
            <a:extLst>
              <a:ext uri="{FF2B5EF4-FFF2-40B4-BE49-F238E27FC236}">
                <a16:creationId xmlns:a16="http://schemas.microsoft.com/office/drawing/2014/main" id="{20DFE42D-9C0F-4C42-A386-EEB568C383CD}"/>
              </a:ext>
            </a:extLst>
          </p:cNvPr>
          <p:cNvSpPr/>
          <p:nvPr/>
        </p:nvSpPr>
        <p:spPr bwMode="auto">
          <a:xfrm>
            <a:off x="6477000" y="3429000"/>
            <a:ext cx="152400" cy="685800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66A02DD-214D-704C-B5C9-F025DC9030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0524" y="3486479"/>
            <a:ext cx="1099562" cy="628321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171C4128-075F-0C43-8559-678631BE33F2}"/>
              </a:ext>
            </a:extLst>
          </p:cNvPr>
          <p:cNvSpPr txBox="1"/>
          <p:nvPr/>
        </p:nvSpPr>
        <p:spPr>
          <a:xfrm>
            <a:off x="4185900" y="4506562"/>
            <a:ext cx="40877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BE</a:t>
            </a:r>
            <a:r>
              <a:rPr kumimoji="1" lang="zh-CN" altLang="en-US" dirty="0"/>
              <a:t>之间，</a:t>
            </a:r>
            <a:r>
              <a:rPr kumimoji="1" lang="zh-CN" altLang="en-US" dirty="0">
                <a:solidFill>
                  <a:srgbClr val="0432FF"/>
                </a:solidFill>
              </a:rPr>
              <a:t>从</a:t>
            </a:r>
            <a:r>
              <a:rPr kumimoji="1" lang="en-US" altLang="zh-CN" dirty="0">
                <a:solidFill>
                  <a:srgbClr val="0432FF"/>
                </a:solidFill>
              </a:rPr>
              <a:t>B</a:t>
            </a:r>
            <a:r>
              <a:rPr kumimoji="1" lang="zh-CN" altLang="en-US" dirty="0">
                <a:solidFill>
                  <a:srgbClr val="0432FF"/>
                </a:solidFill>
              </a:rPr>
              <a:t>看进去</a:t>
            </a:r>
            <a:r>
              <a:rPr kumimoji="1" lang="zh-CN" altLang="en-US" dirty="0"/>
              <a:t>，是一个电阻，阻值为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CE2CB7AA-B93B-A34C-B948-757B8CA86E54}"/>
                  </a:ext>
                </a:extLst>
              </p:cNvPr>
              <p:cNvSpPr txBox="1"/>
              <p:nvPr/>
            </p:nvSpPr>
            <p:spPr>
              <a:xfrm>
                <a:off x="8153382" y="4412305"/>
                <a:ext cx="317908" cy="5270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CE2CB7AA-B93B-A34C-B948-757B8CA86E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3382" y="4412305"/>
                <a:ext cx="317908" cy="527067"/>
              </a:xfrm>
              <a:prstGeom prst="rect">
                <a:avLst/>
              </a:prstGeom>
              <a:blipFill>
                <a:blip r:embed="rId7"/>
                <a:stretch>
                  <a:fillRect l="-11538" b="-116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右箭头 13">
            <a:extLst>
              <a:ext uri="{FF2B5EF4-FFF2-40B4-BE49-F238E27FC236}">
                <a16:creationId xmlns:a16="http://schemas.microsoft.com/office/drawing/2014/main" id="{3EB26F6B-8498-544E-953E-50BF1FB1A607}"/>
              </a:ext>
            </a:extLst>
          </p:cNvPr>
          <p:cNvSpPr/>
          <p:nvPr/>
        </p:nvSpPr>
        <p:spPr bwMode="auto">
          <a:xfrm>
            <a:off x="3811250" y="4591199"/>
            <a:ext cx="415419" cy="16927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E8AF2B15-CD7F-3244-8B0C-729FC3C013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1620" y="4973997"/>
            <a:ext cx="936387" cy="62757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BCEEDDE-2EB4-BB4B-B5D3-A8DDCD1746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3158" y="4973997"/>
            <a:ext cx="568831" cy="64729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5199B1AD-1328-4A4C-BFD3-AE03DE2F7F76}"/>
              </a:ext>
            </a:extLst>
          </p:cNvPr>
          <p:cNvSpPr txBox="1"/>
          <p:nvPr/>
        </p:nvSpPr>
        <p:spPr>
          <a:xfrm>
            <a:off x="3803650" y="5904474"/>
            <a:ext cx="1980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Q:</a:t>
            </a:r>
            <a:r>
              <a:rPr kumimoji="1" lang="zh-CN" altLang="en-US" dirty="0">
                <a:solidFill>
                  <a:srgbClr val="C00000"/>
                </a:solidFill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</a:rPr>
              <a:t>MOSFET</a:t>
            </a:r>
            <a:r>
              <a:rPr kumimoji="1" lang="zh-CN" altLang="en-US" dirty="0">
                <a:solidFill>
                  <a:srgbClr val="C00000"/>
                </a:solidFill>
              </a:rPr>
              <a:t>有 </a:t>
            </a:r>
            <a:r>
              <a:rPr kumimoji="1" lang="en-US" altLang="zh-CN" dirty="0">
                <a:solidFill>
                  <a:srgbClr val="C00000"/>
                </a:solidFill>
              </a:rPr>
              <a:t>r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π</a:t>
            </a:r>
            <a:r>
              <a:rPr kumimoji="1" lang="zh-CN" altLang="en-US" dirty="0">
                <a:solidFill>
                  <a:srgbClr val="C00000"/>
                </a:solidFill>
              </a:rPr>
              <a:t> 吗？</a:t>
            </a: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B447EE00-CFAB-B041-86C8-297E9DFCF8C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27041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86E07013-DFFC-65DC-2D49-6648529F7D12}"/>
              </a:ext>
            </a:extLst>
          </p:cNvPr>
          <p:cNvSpPr txBox="1"/>
          <p:nvPr/>
        </p:nvSpPr>
        <p:spPr>
          <a:xfrm>
            <a:off x="2552700" y="6182139"/>
            <a:ext cx="4038600" cy="338554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模拟电路设计需要考虑多个指标的 </a:t>
            </a:r>
            <a:r>
              <a:rPr kumimoji="1" lang="en-US" altLang="zh-CN" dirty="0"/>
              <a:t>trade-off</a:t>
            </a:r>
            <a:endParaRPr kumimoji="1"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37EFF4A-8C02-0459-ECA2-39FFB1AF0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708351"/>
            <a:ext cx="7772400" cy="344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748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B8F123-5810-624B-A747-C0235C0B7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4038600" cy="1295400"/>
          </a:xfrm>
        </p:spPr>
        <p:txBody>
          <a:bodyPr/>
          <a:lstStyle/>
          <a:p>
            <a:r>
              <a:rPr kumimoji="1" lang="zh-CN" altLang="en-US" dirty="0"/>
              <a:t>小信号</a:t>
            </a:r>
            <a:br>
              <a:rPr kumimoji="1" lang="en-US" altLang="zh-CN" dirty="0"/>
            </a:br>
            <a:r>
              <a:rPr kumimoji="1" lang="zh-CN" altLang="en-US" dirty="0"/>
              <a:t>发射极电流</a:t>
            </a:r>
            <a:r>
              <a:rPr kumimoji="1" lang="en-US" altLang="zh-CN" dirty="0"/>
              <a:t>&amp;</a:t>
            </a:r>
            <a:r>
              <a:rPr kumimoji="1" lang="zh-CN" altLang="en-US" dirty="0"/>
              <a:t>发射极电阻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7163AE3-AC3D-354D-A6CC-06753BBBF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057400"/>
            <a:ext cx="2509365" cy="45402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D12CC783-46BE-8744-AD9E-B0070EB5A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029" y="2314375"/>
            <a:ext cx="1828800" cy="661261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2B565A4-2447-0D40-A234-B8106B55C2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2529" y="3018104"/>
            <a:ext cx="1193800" cy="391072"/>
          </a:xfrm>
          <a:prstGeom prst="rect">
            <a:avLst/>
          </a:prstGeom>
        </p:spPr>
      </p:pic>
      <p:sp>
        <p:nvSpPr>
          <p:cNvPr id="26" name="右大括号 25">
            <a:extLst>
              <a:ext uri="{FF2B5EF4-FFF2-40B4-BE49-F238E27FC236}">
                <a16:creationId xmlns:a16="http://schemas.microsoft.com/office/drawing/2014/main" id="{4F5BD6CD-BB48-8D4B-A4B4-38F57E938DB2}"/>
              </a:ext>
            </a:extLst>
          </p:cNvPr>
          <p:cNvSpPr/>
          <p:nvPr/>
        </p:nvSpPr>
        <p:spPr bwMode="auto">
          <a:xfrm>
            <a:off x="5713829" y="2645005"/>
            <a:ext cx="202525" cy="606744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DAEE9DD6-0E1A-A84C-B6AB-4DF2C5AA0228}"/>
                  </a:ext>
                </a:extLst>
              </p:cNvPr>
              <p:cNvSpPr txBox="1"/>
              <p:nvPr/>
            </p:nvSpPr>
            <p:spPr>
              <a:xfrm>
                <a:off x="6082278" y="2717302"/>
                <a:ext cx="1460592" cy="4592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𝑏𝑒</m:t>
                              </m:r>
                            </m:sub>
                          </m:sSub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DAEE9DD6-0E1A-A84C-B6AB-4DF2C5AA0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2278" y="2717302"/>
                <a:ext cx="1460592" cy="459293"/>
              </a:xfrm>
              <a:prstGeom prst="rect">
                <a:avLst/>
              </a:prstGeom>
              <a:blipFill>
                <a:blip r:embed="rId5"/>
                <a:stretch>
                  <a:fillRect l="-2586" b="-81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图片 27">
            <a:extLst>
              <a:ext uri="{FF2B5EF4-FFF2-40B4-BE49-F238E27FC236}">
                <a16:creationId xmlns:a16="http://schemas.microsoft.com/office/drawing/2014/main" id="{C550EDB5-F7AF-8945-94D6-EF64154263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800" y="1295400"/>
            <a:ext cx="1384300" cy="495300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8A3C10BB-48A3-2843-9D3C-E21B5CBB52E6}"/>
              </a:ext>
            </a:extLst>
          </p:cNvPr>
          <p:cNvSpPr txBox="1"/>
          <p:nvPr/>
        </p:nvSpPr>
        <p:spPr>
          <a:xfrm>
            <a:off x="3733800" y="1973132"/>
            <a:ext cx="21122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发射极电流瞬时总量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86E967B4-06A6-2C41-B361-3258B9458B49}"/>
              </a:ext>
            </a:extLst>
          </p:cNvPr>
          <p:cNvSpPr txBox="1"/>
          <p:nvPr/>
        </p:nvSpPr>
        <p:spPr>
          <a:xfrm>
            <a:off x="4116050" y="3736494"/>
            <a:ext cx="41800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BE</a:t>
            </a:r>
            <a:r>
              <a:rPr kumimoji="1" lang="zh-CN" altLang="en-US" dirty="0"/>
              <a:t>之间，</a:t>
            </a:r>
            <a:r>
              <a:rPr kumimoji="1" lang="zh-CN" altLang="en-US" dirty="0">
                <a:solidFill>
                  <a:srgbClr val="0432FF"/>
                </a:solidFill>
              </a:rPr>
              <a:t>从</a:t>
            </a:r>
            <a:r>
              <a:rPr kumimoji="1" lang="en-US" altLang="zh-CN" dirty="0">
                <a:solidFill>
                  <a:srgbClr val="0432FF"/>
                </a:solidFill>
              </a:rPr>
              <a:t>E</a:t>
            </a:r>
            <a:r>
              <a:rPr kumimoji="1" lang="zh-CN" altLang="en-US" dirty="0">
                <a:solidFill>
                  <a:srgbClr val="0432FF"/>
                </a:solidFill>
              </a:rPr>
              <a:t>看进去</a:t>
            </a:r>
            <a:r>
              <a:rPr kumimoji="1" lang="zh-CN" altLang="en-US" dirty="0"/>
              <a:t>，也是一个电阻，阻值为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BAF2FC95-0178-1A49-9A19-B3F37D112820}"/>
                  </a:ext>
                </a:extLst>
              </p:cNvPr>
              <p:cNvSpPr txBox="1"/>
              <p:nvPr/>
            </p:nvSpPr>
            <p:spPr>
              <a:xfrm>
                <a:off x="8288037" y="3642236"/>
                <a:ext cx="315086" cy="4648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BAF2FC95-0178-1A49-9A19-B3F37D1128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8037" y="3642236"/>
                <a:ext cx="315086" cy="464871"/>
              </a:xfrm>
              <a:prstGeom prst="rect">
                <a:avLst/>
              </a:prstGeom>
              <a:blipFill>
                <a:blip r:embed="rId7"/>
                <a:stretch>
                  <a:fillRect l="-16000" b="-162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右箭头 35">
            <a:extLst>
              <a:ext uri="{FF2B5EF4-FFF2-40B4-BE49-F238E27FC236}">
                <a16:creationId xmlns:a16="http://schemas.microsoft.com/office/drawing/2014/main" id="{DB09A8BB-17DF-B546-9063-14570DB29325}"/>
              </a:ext>
            </a:extLst>
          </p:cNvPr>
          <p:cNvSpPr/>
          <p:nvPr/>
        </p:nvSpPr>
        <p:spPr bwMode="auto">
          <a:xfrm>
            <a:off x="3741400" y="3821131"/>
            <a:ext cx="415419" cy="16927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6F6C5BE8-EA78-AF42-90AB-6F6AB8262E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56819" y="4234688"/>
            <a:ext cx="844662" cy="610599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25E41E54-E555-2248-9DD1-87398AAC09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1481" y="4218443"/>
            <a:ext cx="1022350" cy="606172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42" name="文本框 41">
            <a:extLst>
              <a:ext uri="{FF2B5EF4-FFF2-40B4-BE49-F238E27FC236}">
                <a16:creationId xmlns:a16="http://schemas.microsoft.com/office/drawing/2014/main" id="{CCAB48F5-D8EE-6D4D-B870-AD7EF022BA2D}"/>
              </a:ext>
            </a:extLst>
          </p:cNvPr>
          <p:cNvSpPr txBox="1"/>
          <p:nvPr/>
        </p:nvSpPr>
        <p:spPr>
          <a:xfrm>
            <a:off x="3741400" y="5021132"/>
            <a:ext cx="49605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r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π</a:t>
            </a:r>
            <a:r>
              <a:rPr kumimoji="1" lang="zh-CN" altLang="en-US" dirty="0">
                <a:solidFill>
                  <a:srgbClr val="C00000"/>
                </a:solidFill>
              </a:rPr>
              <a:t> 和 </a:t>
            </a:r>
            <a:r>
              <a:rPr kumimoji="1" lang="en-US" altLang="zh-CN" dirty="0">
                <a:solidFill>
                  <a:srgbClr val="C00000"/>
                </a:solidFill>
              </a:rPr>
              <a:t>r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e</a:t>
            </a:r>
            <a:r>
              <a:rPr kumimoji="1" lang="zh-CN" altLang="en-US" dirty="0">
                <a:solidFill>
                  <a:srgbClr val="C00000"/>
                </a:solidFill>
              </a:rPr>
              <a:t> 之间的关系</a:t>
            </a:r>
            <a:r>
              <a:rPr kumimoji="1" lang="zh-CN" altLang="en-US" dirty="0"/>
              <a:t>：都是</a:t>
            </a:r>
            <a:r>
              <a:rPr kumimoji="1" lang="en-US" altLang="zh-CN" dirty="0"/>
              <a:t>BE</a:t>
            </a:r>
            <a:r>
              <a:rPr kumimoji="1" lang="zh-CN" altLang="en-US" dirty="0"/>
              <a:t>之间，但从不同端看进去</a:t>
            </a: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CC638CB1-9766-9F45-BBB8-CBB040318B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4800" y="5441683"/>
            <a:ext cx="1801554" cy="353469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5E5158D9-C44C-1A46-961E-8850A718493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92665" y="5397703"/>
            <a:ext cx="1324831" cy="397449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26AC7D26-B75C-A74B-9EEC-33347FD933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17496" y="5446810"/>
            <a:ext cx="1051854" cy="299234"/>
          </a:xfrm>
          <a:prstGeom prst="rect">
            <a:avLst/>
          </a:prstGeom>
        </p:spPr>
      </p:pic>
      <p:sp>
        <p:nvSpPr>
          <p:cNvPr id="46" name="文本框 45">
            <a:extLst>
              <a:ext uri="{FF2B5EF4-FFF2-40B4-BE49-F238E27FC236}">
                <a16:creationId xmlns:a16="http://schemas.microsoft.com/office/drawing/2014/main" id="{743058C0-3167-1044-A8CD-35A449976EF8}"/>
              </a:ext>
            </a:extLst>
          </p:cNvPr>
          <p:cNvSpPr txBox="1"/>
          <p:nvPr/>
        </p:nvSpPr>
        <p:spPr>
          <a:xfrm>
            <a:off x="3741400" y="5844259"/>
            <a:ext cx="4960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因为基极电流小，是发射极电流的</a:t>
            </a:r>
            <a:r>
              <a:rPr kumimoji="1" lang="en-US" altLang="zh-CN" dirty="0"/>
              <a:t>1/(β+1)</a:t>
            </a:r>
            <a:r>
              <a:rPr kumimoji="1" lang="zh-CN" altLang="en-US" dirty="0"/>
              <a:t>，所以从基极看进去的电阻大，是发射极看进去电阻的</a:t>
            </a:r>
            <a:r>
              <a:rPr kumimoji="1" lang="en-US" altLang="zh-CN" dirty="0"/>
              <a:t>(β+1)</a:t>
            </a:r>
            <a:r>
              <a:rPr kumimoji="1" lang="zh-CN" altLang="en-US" dirty="0"/>
              <a:t>倍</a:t>
            </a:r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27098543-2B9F-7240-BFE9-D565CFD69FD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46045" y="24293"/>
            <a:ext cx="3282950" cy="2506252"/>
          </a:xfrm>
          <a:prstGeom prst="rect">
            <a:avLst/>
          </a:prstGeom>
        </p:spPr>
      </p:pic>
      <p:sp>
        <p:nvSpPr>
          <p:cNvPr id="48" name="灯片编号占位符 1">
            <a:extLst>
              <a:ext uri="{FF2B5EF4-FFF2-40B4-BE49-F238E27FC236}">
                <a16:creationId xmlns:a16="http://schemas.microsoft.com/office/drawing/2014/main" id="{31AB5498-4A6D-3745-B32C-34CB9B79794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600068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85AA6A-78EE-D24B-A6E4-B03AE1C2B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小信号模型</a:t>
            </a:r>
            <a:br>
              <a:rPr kumimoji="1" lang="en-US" altLang="zh-CN" dirty="0"/>
            </a:br>
            <a:r>
              <a:rPr kumimoji="1" lang="zh-CN" altLang="en-US" dirty="0"/>
              <a:t>混合</a:t>
            </a:r>
            <a:r>
              <a:rPr kumimoji="1" lang="en-US" altLang="zh-CN" dirty="0"/>
              <a:t>π</a:t>
            </a:r>
            <a:endParaRPr kumimoji="1"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9404D5B-CCE8-0E48-B7EB-05182DF81E87}"/>
              </a:ext>
            </a:extLst>
          </p:cNvPr>
          <p:cNvSpPr txBox="1"/>
          <p:nvPr/>
        </p:nvSpPr>
        <p:spPr>
          <a:xfrm>
            <a:off x="304800" y="5638800"/>
            <a:ext cx="52339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小信号模型参数（</a:t>
            </a:r>
            <a:r>
              <a:rPr kumimoji="1" lang="en-US" altLang="zh-CN" dirty="0"/>
              <a:t>g</a:t>
            </a:r>
            <a:r>
              <a:rPr kumimoji="1" lang="en-US" altLang="zh-CN" baseline="-25000" dirty="0"/>
              <a:t>m</a:t>
            </a:r>
            <a:r>
              <a:rPr kumimoji="1" lang="zh-CN" altLang="en-US" dirty="0"/>
              <a:t>、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π</a:t>
            </a:r>
            <a:r>
              <a:rPr kumimoji="1" lang="zh-CN" altLang="en-US" dirty="0"/>
              <a:t>、</a:t>
            </a:r>
            <a:r>
              <a:rPr kumimoji="1" lang="en-US" altLang="zh-CN" dirty="0"/>
              <a:t> </a:t>
            </a:r>
            <a:r>
              <a:rPr kumimoji="1" lang="en-US" altLang="zh-CN" dirty="0" err="1"/>
              <a:t>r</a:t>
            </a:r>
            <a:r>
              <a:rPr kumimoji="1" lang="en-US" altLang="zh-CN" baseline="-25000" dirty="0" err="1"/>
              <a:t>o</a:t>
            </a:r>
            <a:r>
              <a:rPr kumimoji="1" lang="zh-CN" altLang="en-US" dirty="0"/>
              <a:t>）也是由直流参数 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C</a:t>
            </a:r>
            <a:r>
              <a:rPr kumimoji="1" lang="zh-CN" altLang="en-US" baseline="-25000" dirty="0"/>
              <a:t> </a:t>
            </a:r>
            <a:r>
              <a:rPr kumimoji="1" lang="zh-CN" altLang="en-US" dirty="0"/>
              <a:t>决定的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同样，考虑 </a:t>
            </a:r>
            <a:r>
              <a:rPr kumimoji="1" lang="en-US" altLang="zh-CN" dirty="0" err="1"/>
              <a:t>r</a:t>
            </a:r>
            <a:r>
              <a:rPr kumimoji="1" lang="en-US" altLang="zh-CN" baseline="-25000" dirty="0" err="1"/>
              <a:t>o</a:t>
            </a:r>
            <a:r>
              <a:rPr kumimoji="1" lang="zh-CN" altLang="en-US" dirty="0"/>
              <a:t> 也会使得增益降低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74E1D7A-B831-4040-818B-7CF4D8779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7872"/>
            <a:ext cx="9144000" cy="30622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029CD00-C3D2-EF40-A561-4E7152930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775" y="6103718"/>
            <a:ext cx="1924050" cy="601882"/>
          </a:xfrm>
          <a:prstGeom prst="rect">
            <a:avLst/>
          </a:prstGeom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DCB78129-F19F-EB4D-9BDA-653416DE724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  <p:sp>
        <p:nvSpPr>
          <p:cNvPr id="3" name="圆角矩形 2">
            <a:extLst>
              <a:ext uri="{FF2B5EF4-FFF2-40B4-BE49-F238E27FC236}">
                <a16:creationId xmlns:a16="http://schemas.microsoft.com/office/drawing/2014/main" id="{C5D10957-6F22-9C4F-96C4-8B62612EF72D}"/>
              </a:ext>
            </a:extLst>
          </p:cNvPr>
          <p:cNvSpPr/>
          <p:nvPr/>
        </p:nvSpPr>
        <p:spPr bwMode="auto">
          <a:xfrm>
            <a:off x="3962400" y="3429000"/>
            <a:ext cx="1447800" cy="990600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49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047D9C-F66F-994B-86FF-AB255DC96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小信号模型</a:t>
            </a:r>
            <a:br>
              <a:rPr kumimoji="1" lang="en-US" altLang="zh-CN" dirty="0"/>
            </a:br>
            <a:r>
              <a:rPr kumimoji="1" lang="en-US" altLang="zh-CN" dirty="0"/>
              <a:t>T</a:t>
            </a:r>
            <a:r>
              <a:rPr kumimoji="1" lang="zh-CN" altLang="en-US" dirty="0"/>
              <a:t> 模型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F949B7A-A10F-DF46-9117-C2C5305B8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3D569A0-C86E-4241-B52B-90B692F02B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047B4D4-787A-5D40-A449-4F4C72573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" y="1320338"/>
            <a:ext cx="9144000" cy="557441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9B4B81A-4326-8348-A983-6CE89D9E786C}"/>
              </a:ext>
            </a:extLst>
          </p:cNvPr>
          <p:cNvSpPr txBox="1"/>
          <p:nvPr/>
        </p:nvSpPr>
        <p:spPr>
          <a:xfrm>
            <a:off x="6324600" y="1916658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T</a:t>
            </a:r>
            <a:r>
              <a:rPr kumimoji="1" lang="zh-CN" altLang="en-US" dirty="0"/>
              <a:t> 模型用 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e</a:t>
            </a:r>
            <a:r>
              <a:rPr kumimoji="1" lang="zh-CN" altLang="en-US" dirty="0"/>
              <a:t>（</a:t>
            </a:r>
            <a:r>
              <a:rPr kumimoji="1" lang="en-US" altLang="zh-CN" dirty="0"/>
              <a:t>≈</a:t>
            </a:r>
            <a:r>
              <a:rPr kumimoji="1" lang="en-US" altLang="zh-CN" dirty="0">
                <a:solidFill>
                  <a:srgbClr val="0432FF"/>
                </a:solidFill>
              </a:rPr>
              <a:t>1/g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m</a:t>
            </a:r>
            <a:r>
              <a:rPr kumimoji="1" lang="zh-CN" altLang="en-US" dirty="0"/>
              <a:t>），混合</a:t>
            </a:r>
            <a:r>
              <a:rPr kumimoji="1" lang="en-US" altLang="zh-CN" dirty="0"/>
              <a:t>π</a:t>
            </a:r>
            <a:r>
              <a:rPr kumimoji="1" lang="zh-CN" altLang="en-US" dirty="0"/>
              <a:t>模型用 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π</a:t>
            </a:r>
            <a:endParaRPr kumimoji="1" lang="zh-CN" altLang="en-US" baseline="-250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6AC1090-3468-3D49-B177-C7380756E41B}"/>
              </a:ext>
            </a:extLst>
          </p:cNvPr>
          <p:cNvSpPr txBox="1"/>
          <p:nvPr/>
        </p:nvSpPr>
        <p:spPr>
          <a:xfrm>
            <a:off x="6425005" y="2715413"/>
            <a:ext cx="2490395" cy="132343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同样，两者是等价的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b="1" dirty="0">
                <a:solidFill>
                  <a:srgbClr val="C00000"/>
                </a:solidFill>
              </a:rPr>
              <a:t>E</a:t>
            </a:r>
            <a:r>
              <a:rPr kumimoji="1" lang="zh-CN" altLang="en-US" b="1" dirty="0">
                <a:solidFill>
                  <a:srgbClr val="C00000"/>
                </a:solidFill>
              </a:rPr>
              <a:t> 接地</a:t>
            </a:r>
            <a:r>
              <a:rPr kumimoji="1" lang="zh-CN" altLang="en-US" dirty="0"/>
              <a:t>时，用</a:t>
            </a:r>
            <a:r>
              <a:rPr kumimoji="1" lang="zh-CN" altLang="en-US" b="1" dirty="0">
                <a:solidFill>
                  <a:srgbClr val="C00000"/>
                </a:solidFill>
              </a:rPr>
              <a:t>混合 </a:t>
            </a:r>
            <a:r>
              <a:rPr kumimoji="1" lang="en-US" altLang="zh-CN" b="1" dirty="0">
                <a:solidFill>
                  <a:srgbClr val="C00000"/>
                </a:solidFill>
              </a:rPr>
              <a:t>π</a:t>
            </a:r>
            <a:r>
              <a:rPr kumimoji="1" lang="zh-CN" altLang="en-US" b="1" dirty="0">
                <a:solidFill>
                  <a:srgbClr val="C00000"/>
                </a:solidFill>
              </a:rPr>
              <a:t> </a:t>
            </a:r>
            <a:r>
              <a:rPr kumimoji="1" lang="zh-CN" altLang="en-US" dirty="0"/>
              <a:t>比较方便；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b="1" dirty="0">
                <a:solidFill>
                  <a:srgbClr val="0432FF"/>
                </a:solidFill>
              </a:rPr>
              <a:t>E</a:t>
            </a:r>
            <a:r>
              <a:rPr kumimoji="1" lang="zh-CN" altLang="en-US" b="1" dirty="0">
                <a:solidFill>
                  <a:srgbClr val="0432FF"/>
                </a:solidFill>
              </a:rPr>
              <a:t> 不接地</a:t>
            </a:r>
            <a:r>
              <a:rPr kumimoji="1" lang="zh-CN" altLang="en-US" dirty="0"/>
              <a:t>时，用 </a:t>
            </a:r>
            <a:r>
              <a:rPr kumimoji="1" lang="en-US" altLang="zh-CN" b="1" dirty="0">
                <a:solidFill>
                  <a:srgbClr val="0432FF"/>
                </a:solidFill>
              </a:rPr>
              <a:t>T</a:t>
            </a:r>
            <a:r>
              <a:rPr kumimoji="1" lang="zh-CN" altLang="en-US" b="1" dirty="0">
                <a:solidFill>
                  <a:srgbClr val="0432FF"/>
                </a:solidFill>
              </a:rPr>
              <a:t> 模型</a:t>
            </a:r>
            <a:r>
              <a:rPr kumimoji="1" lang="zh-CN" altLang="en-US" dirty="0"/>
              <a:t>比较方便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D294E6A-6710-3F47-AD2D-71D85592C284}"/>
              </a:ext>
            </a:extLst>
          </p:cNvPr>
          <p:cNvSpPr txBox="1"/>
          <p:nvPr/>
        </p:nvSpPr>
        <p:spPr>
          <a:xfrm>
            <a:off x="7315200" y="1308112"/>
            <a:ext cx="15010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跟</a:t>
            </a:r>
            <a:r>
              <a:rPr kumimoji="1" lang="en-US" altLang="zh-CN" dirty="0">
                <a:solidFill>
                  <a:srgbClr val="0432FF"/>
                </a:solidFill>
              </a:rPr>
              <a:t>MOSFET</a:t>
            </a:r>
            <a:r>
              <a:rPr kumimoji="1" lang="zh-CN" altLang="en-US" dirty="0">
                <a:solidFill>
                  <a:srgbClr val="0432FF"/>
                </a:solidFill>
              </a:rPr>
              <a:t>一致</a:t>
            </a:r>
          </a:p>
        </p:txBody>
      </p: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02EA1F42-E8B0-A94F-8143-27F76694DA94}"/>
              </a:ext>
            </a:extLst>
          </p:cNvPr>
          <p:cNvCxnSpPr>
            <a:stCxn id="8" idx="2"/>
          </p:cNvCxnSpPr>
          <p:nvPr/>
        </p:nvCxnSpPr>
        <p:spPr bwMode="auto">
          <a:xfrm flipH="1">
            <a:off x="7848600" y="1646666"/>
            <a:ext cx="217126" cy="33453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BC78949C-3498-D646-8A1C-871150D2664F}"/>
              </a:ext>
            </a:extLst>
          </p:cNvPr>
          <p:cNvSpPr txBox="1"/>
          <p:nvPr/>
        </p:nvSpPr>
        <p:spPr>
          <a:xfrm>
            <a:off x="6425005" y="4419600"/>
            <a:ext cx="2566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同样，若考虑厄雷效应，在</a:t>
            </a:r>
            <a:r>
              <a:rPr kumimoji="1" lang="en-US" altLang="zh-CN" dirty="0"/>
              <a:t>C</a:t>
            </a:r>
            <a:r>
              <a:rPr kumimoji="1" lang="zh-CN" altLang="en-US" dirty="0"/>
              <a:t>和</a:t>
            </a:r>
            <a:r>
              <a:rPr kumimoji="1" lang="en-US" altLang="zh-CN" dirty="0"/>
              <a:t>E</a:t>
            </a:r>
            <a:r>
              <a:rPr kumimoji="1" lang="zh-CN" altLang="en-US" dirty="0"/>
              <a:t>间加上</a:t>
            </a:r>
            <a:r>
              <a:rPr kumimoji="1" lang="en-US" altLang="zh-CN" dirty="0" err="1"/>
              <a:t>r</a:t>
            </a:r>
            <a:r>
              <a:rPr kumimoji="1" lang="en-US" altLang="zh-CN" baseline="-25000" dirty="0" err="1"/>
              <a:t>o</a:t>
            </a:r>
            <a:r>
              <a:rPr kumimoji="1" lang="zh-CN" altLang="en-US" dirty="0"/>
              <a:t>就行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0C01980E-6E40-E543-9F32-DA577CA282E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  <p:sp>
        <p:nvSpPr>
          <p:cNvPr id="9" name="圆角矩形 8">
            <a:extLst>
              <a:ext uri="{FF2B5EF4-FFF2-40B4-BE49-F238E27FC236}">
                <a16:creationId xmlns:a16="http://schemas.microsoft.com/office/drawing/2014/main" id="{F914DB86-F0CF-0B45-AC61-7B91CED805F3}"/>
              </a:ext>
            </a:extLst>
          </p:cNvPr>
          <p:cNvSpPr/>
          <p:nvPr/>
        </p:nvSpPr>
        <p:spPr bwMode="auto">
          <a:xfrm>
            <a:off x="2362200" y="2715413"/>
            <a:ext cx="1524000" cy="1094587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0642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01C4DE-D8B0-774E-A3B0-74AFD8E85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C4E39BB-1124-394B-89EB-6474548D9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7CFD884-D4F7-0F45-8F63-68A8B9F546A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64F3622-9CAA-8246-B79D-DB6612630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3358"/>
            <a:ext cx="9144000" cy="589128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BD02AB7-64B3-4E41-AAA6-2B486502ECC9}"/>
              </a:ext>
            </a:extLst>
          </p:cNvPr>
          <p:cNvSpPr txBox="1"/>
          <p:nvPr/>
        </p:nvSpPr>
        <p:spPr>
          <a:xfrm>
            <a:off x="4507454" y="4800600"/>
            <a:ext cx="2566595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同样，若考虑厄雷效应，在</a:t>
            </a:r>
            <a:r>
              <a:rPr kumimoji="1" lang="en-US" altLang="zh-CN" dirty="0"/>
              <a:t>C</a:t>
            </a:r>
            <a:r>
              <a:rPr kumimoji="1" lang="zh-CN" altLang="en-US" dirty="0"/>
              <a:t>和</a:t>
            </a:r>
            <a:r>
              <a:rPr kumimoji="1" lang="en-US" altLang="zh-CN" dirty="0"/>
              <a:t>E</a:t>
            </a:r>
            <a:r>
              <a:rPr kumimoji="1" lang="zh-CN" altLang="en-US" dirty="0"/>
              <a:t>间加上</a:t>
            </a:r>
            <a:r>
              <a:rPr kumimoji="1" lang="en-US" altLang="zh-CN" dirty="0" err="1"/>
              <a:t>r</a:t>
            </a:r>
            <a:r>
              <a:rPr kumimoji="1" lang="en-US" altLang="zh-CN" baseline="-25000" dirty="0" err="1"/>
              <a:t>o</a:t>
            </a:r>
            <a:r>
              <a:rPr kumimoji="1" lang="zh-CN" altLang="en-US" dirty="0"/>
              <a:t>就行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DC3CBDEF-863F-7D4A-A9A0-FAD817FA4F1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  <p:sp>
        <p:nvSpPr>
          <p:cNvPr id="8" name="圆角矩形 7">
            <a:extLst>
              <a:ext uri="{FF2B5EF4-FFF2-40B4-BE49-F238E27FC236}">
                <a16:creationId xmlns:a16="http://schemas.microsoft.com/office/drawing/2014/main" id="{D2387F9B-1194-B541-97B6-C9C4C4D30586}"/>
              </a:ext>
            </a:extLst>
          </p:cNvPr>
          <p:cNvSpPr/>
          <p:nvPr/>
        </p:nvSpPr>
        <p:spPr bwMode="auto">
          <a:xfrm>
            <a:off x="4343400" y="1981200"/>
            <a:ext cx="1524000" cy="1676400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8441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2">
            <a:extLst>
              <a:ext uri="{FF2B5EF4-FFF2-40B4-BE49-F238E27FC236}">
                <a16:creationId xmlns:a16="http://schemas.microsoft.com/office/drawing/2014/main" id="{646A2A74-0A2F-0E49-918F-058080FD77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PNP </a:t>
            </a:r>
            <a:r>
              <a:rPr lang="zh-CN" altLang="en-US">
                <a:ea typeface="宋体" panose="02010600030101010101" pitchFamily="2" charset="-122"/>
              </a:rPr>
              <a:t>三极管的小信号模型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63493" name="Rectangle 3">
            <a:extLst>
              <a:ext uri="{FF2B5EF4-FFF2-40B4-BE49-F238E27FC236}">
                <a16:creationId xmlns:a16="http://schemas.microsoft.com/office/drawing/2014/main" id="{502C6ABC-0760-424F-93FD-32898F2CAA4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648200"/>
            <a:ext cx="7772400" cy="1679575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PNP </a:t>
            </a:r>
            <a:r>
              <a:rPr lang="zh-CN" altLang="en-US">
                <a:ea typeface="宋体" panose="02010600030101010101" pitchFamily="2" charset="-122"/>
              </a:rPr>
              <a:t>三极管的小信号模型与 </a:t>
            </a:r>
            <a:r>
              <a:rPr lang="en-US" altLang="zh-CN">
                <a:ea typeface="宋体" panose="02010600030101010101" pitchFamily="2" charset="-122"/>
              </a:rPr>
              <a:t>NPN </a:t>
            </a:r>
            <a:r>
              <a:rPr lang="zh-CN" altLang="en-US">
                <a:ea typeface="宋体" panose="02010600030101010101" pitchFamily="2" charset="-122"/>
              </a:rPr>
              <a:t>三极管的小信号模型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完全一致</a:t>
            </a:r>
            <a:r>
              <a:rPr lang="zh-CN" altLang="en-US">
                <a:ea typeface="宋体" panose="02010600030101010101" pitchFamily="2" charset="-122"/>
              </a:rPr>
              <a:t>！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因为小信号模型表征的是“微小</a:t>
            </a:r>
            <a:r>
              <a:rPr lang="zh-CN" altLang="en-US">
                <a:solidFill>
                  <a:srgbClr val="00B0F0"/>
                </a:solidFill>
                <a:ea typeface="宋体" panose="02010600030101010101" pitchFamily="2" charset="-122"/>
              </a:rPr>
              <a:t>变化</a:t>
            </a:r>
            <a:r>
              <a:rPr lang="zh-CN" altLang="en-US">
                <a:ea typeface="宋体" panose="02010600030101010101" pitchFamily="2" charset="-122"/>
              </a:rPr>
              <a:t>”，这里的电流方向指“</a:t>
            </a:r>
            <a:r>
              <a:rPr lang="zh-CN" altLang="en-US">
                <a:solidFill>
                  <a:srgbClr val="00B0F0"/>
                </a:solidFill>
                <a:ea typeface="宋体" panose="02010600030101010101" pitchFamily="2" charset="-122"/>
              </a:rPr>
              <a:t>变化电流</a:t>
            </a:r>
            <a:r>
              <a:rPr lang="zh-CN" altLang="en-US">
                <a:ea typeface="宋体" panose="02010600030101010101" pitchFamily="2" charset="-122"/>
              </a:rPr>
              <a:t>”的方向，而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非总电流方向</a:t>
            </a:r>
            <a:r>
              <a:rPr lang="zh-CN" altLang="en-US">
                <a:ea typeface="宋体" panose="02010600030101010101" pitchFamily="2" charset="-122"/>
              </a:rPr>
              <a:t>！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38917" name="Picture 6">
            <a:extLst>
              <a:ext uri="{FF2B5EF4-FFF2-40B4-BE49-F238E27FC236}">
                <a16:creationId xmlns:a16="http://schemas.microsoft.com/office/drawing/2014/main" id="{1A7553D3-8D7C-694D-89E4-4A2186CF9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05000"/>
            <a:ext cx="8839200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918" name="文本框 1">
            <a:extLst>
              <a:ext uri="{FF2B5EF4-FFF2-40B4-BE49-F238E27FC236}">
                <a16:creationId xmlns:a16="http://schemas.microsoft.com/office/drawing/2014/main" id="{7FF56379-62AC-9F4B-B4A7-4D78D895D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1981200"/>
            <a:ext cx="167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>
                <a:ea typeface="宋体" panose="02010600030101010101" pitchFamily="2" charset="-122"/>
              </a:rPr>
              <a:t>更常规的表示法，</a:t>
            </a:r>
            <a:r>
              <a:rPr lang="en-US" altLang="zh-CN">
                <a:ea typeface="宋体" panose="02010600030101010101" pitchFamily="2" charset="-122"/>
              </a:rPr>
              <a:t>E</a:t>
            </a:r>
            <a:r>
              <a:rPr lang="zh-CN" altLang="en-US">
                <a:ea typeface="宋体" panose="02010600030101010101" pitchFamily="2" charset="-122"/>
              </a:rPr>
              <a:t>画在上面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38919" name="文本框 7">
            <a:extLst>
              <a:ext uri="{FF2B5EF4-FFF2-40B4-BE49-F238E27FC236}">
                <a16:creationId xmlns:a16="http://schemas.microsoft.com/office/drawing/2014/main" id="{230DC7BE-B516-3E40-90E2-E4852119C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352800"/>
            <a:ext cx="18256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>
                <a:ea typeface="宋体" panose="02010600030101010101" pitchFamily="2" charset="-122"/>
              </a:rPr>
              <a:t>一般不会这么表示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8B9FEAAA-FB73-2A43-B250-B4B4F9F7161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114277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0FDFC32-F819-9A45-9027-413DA96A2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5" y="76200"/>
            <a:ext cx="9144000" cy="139328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6DCFA5A-3CCF-2244-932C-8ADF8C8AB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000"/>
            <a:ext cx="3437351" cy="42291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3759356-76F6-F248-A28F-ACC2CBF70FBE}"/>
              </a:ext>
            </a:extLst>
          </p:cNvPr>
          <p:cNvSpPr txBox="1"/>
          <p:nvPr/>
        </p:nvSpPr>
        <p:spPr>
          <a:xfrm>
            <a:off x="3581400" y="1600200"/>
            <a:ext cx="13144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直流分析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6196C09-D17F-D04A-AB23-67E00C4EAE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4943" y="1938754"/>
            <a:ext cx="2715989" cy="349313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D0D7996-4A8D-5148-9E61-0765746459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6713" y="1937462"/>
            <a:ext cx="2146300" cy="109975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F4C5908-C0B0-4B47-808C-2D1F132EB5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2308" y="3157730"/>
            <a:ext cx="2777889" cy="33855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58075D2-2E01-044B-828F-4040905C96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6713" y="3685319"/>
            <a:ext cx="2609850" cy="654801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2ECAC67E-A792-B449-B67F-ED4325A2BDC0}"/>
              </a:ext>
            </a:extLst>
          </p:cNvPr>
          <p:cNvSpPr txBox="1"/>
          <p:nvPr/>
        </p:nvSpPr>
        <p:spPr>
          <a:xfrm>
            <a:off x="8088076" y="4350942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放大区 </a:t>
            </a:r>
            <a:r>
              <a:rPr kumimoji="1" lang="en-US" altLang="zh-CN" dirty="0"/>
              <a:t>✅</a:t>
            </a:r>
            <a:endParaRPr kumimoji="1"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053C469-D81E-C640-8E9A-272114E6B675}"/>
              </a:ext>
            </a:extLst>
          </p:cNvPr>
          <p:cNvSpPr txBox="1"/>
          <p:nvPr/>
        </p:nvSpPr>
        <p:spPr>
          <a:xfrm>
            <a:off x="6340932" y="4689496"/>
            <a:ext cx="18934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小信号参数计算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B4C29D76-E920-3C4A-BCAF-E3FB0ACCEF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4475" y="5038872"/>
            <a:ext cx="2715989" cy="54136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DA9CCEC-1613-0047-85CB-85C85FBC1A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4475" y="5637716"/>
            <a:ext cx="2413000" cy="5837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5EA0204-150B-D74A-9DB9-2F700D795F65}"/>
                  </a:ext>
                </a:extLst>
              </p:cNvPr>
              <p:cNvSpPr txBox="1"/>
              <p:nvPr/>
            </p:nvSpPr>
            <p:spPr>
              <a:xfrm>
                <a:off x="6420256" y="6223719"/>
                <a:ext cx="1690719" cy="505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=10.87 </m:t>
                      </m:r>
                      <m:r>
                        <m:rPr>
                          <m:sty m:val="p"/>
                        </m:rPr>
                        <a:rPr kumimoji="1" lang="el-GR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5EA0204-150B-D74A-9DB9-2F700D795F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256" y="6223719"/>
                <a:ext cx="1690719" cy="505844"/>
              </a:xfrm>
              <a:prstGeom prst="rect">
                <a:avLst/>
              </a:prstGeom>
              <a:blipFill>
                <a:blip r:embed="rId10"/>
                <a:stretch>
                  <a:fillRect l="-1493" r="-1493" b="-121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B0EB13B6-963A-FB4D-9462-F8B4497CF88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63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0FDFC32-F819-9A45-9027-413DA96A2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5" y="76200"/>
            <a:ext cx="9144000" cy="139328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6DCFA5A-3CCF-2244-932C-8ADF8C8AB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000"/>
            <a:ext cx="3437351" cy="42291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3759356-76F6-F248-A28F-ACC2CBF70FBE}"/>
              </a:ext>
            </a:extLst>
          </p:cNvPr>
          <p:cNvSpPr txBox="1"/>
          <p:nvPr/>
        </p:nvSpPr>
        <p:spPr>
          <a:xfrm>
            <a:off x="3581400" y="1600200"/>
            <a:ext cx="42643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r>
              <a:rPr kumimoji="1" lang="zh-CN" altLang="en-US" dirty="0">
                <a:solidFill>
                  <a:srgbClr val="0432FF"/>
                </a:solidFill>
              </a:rPr>
              <a:t>小信号分析，</a:t>
            </a:r>
            <a:r>
              <a:rPr kumimoji="1" lang="zh-CN" altLang="en-US" dirty="0"/>
              <a:t>恒压源虚拟地，用混合</a:t>
            </a:r>
            <a:r>
              <a:rPr kumimoji="1" lang="en-US" altLang="zh-CN" dirty="0"/>
              <a:t>π</a:t>
            </a:r>
            <a:r>
              <a:rPr kumimoji="1" lang="zh-CN" altLang="en-US" dirty="0"/>
              <a:t>模型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BDB75F9-CEC2-4547-B7DD-F6040A4E6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2069470"/>
            <a:ext cx="4489450" cy="189029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381B8FD-6E52-5741-863D-4C85609FCD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6200" y="4073486"/>
            <a:ext cx="2165350" cy="118431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FC8A267-0D7F-E74E-9245-7B238DCABC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6200" y="5371521"/>
            <a:ext cx="3092450" cy="71004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0F44FB1-2F18-C84F-9C34-E232448124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8114" y="4727930"/>
            <a:ext cx="1898650" cy="556349"/>
          </a:xfrm>
          <a:prstGeom prst="rect">
            <a:avLst/>
          </a:prstGeom>
        </p:spPr>
      </p:pic>
      <p:sp>
        <p:nvSpPr>
          <p:cNvPr id="14" name="右大括号 13">
            <a:extLst>
              <a:ext uri="{FF2B5EF4-FFF2-40B4-BE49-F238E27FC236}">
                <a16:creationId xmlns:a16="http://schemas.microsoft.com/office/drawing/2014/main" id="{33E29C46-468A-B349-9E89-42D64EC8A8BB}"/>
              </a:ext>
            </a:extLst>
          </p:cNvPr>
          <p:cNvSpPr/>
          <p:nvPr/>
        </p:nvSpPr>
        <p:spPr bwMode="auto">
          <a:xfrm>
            <a:off x="6978650" y="4454487"/>
            <a:ext cx="260350" cy="1184313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A73B87C0-F370-1943-A66F-12339A925C4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926599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1179793-45F9-E04F-9625-D5B3AD8B1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71"/>
            <a:ext cx="9144000" cy="220749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D4A0610-DDB6-DF40-9B93-DE1F0072405B}"/>
              </a:ext>
            </a:extLst>
          </p:cNvPr>
          <p:cNvSpPr txBox="1"/>
          <p:nvPr/>
        </p:nvSpPr>
        <p:spPr>
          <a:xfrm>
            <a:off x="381000" y="2362200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小信号的前提：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44EB3D9-A904-744B-8E40-F9602464D3AE}"/>
                  </a:ext>
                </a:extLst>
              </p:cNvPr>
              <p:cNvSpPr txBox="1"/>
              <p:nvPr/>
            </p:nvSpPr>
            <p:spPr>
              <a:xfrm>
                <a:off x="2057400" y="2408366"/>
                <a:ext cx="850810" cy="24622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𝑏𝑒</m:t>
                          </m:r>
                        </m:sub>
                      </m:sSub>
                      <m:r>
                        <a:rPr kumimoji="1"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≪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44EB3D9-A904-744B-8E40-F9602464D3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2408366"/>
                <a:ext cx="850810" cy="246221"/>
              </a:xfrm>
              <a:prstGeom prst="rect">
                <a:avLst/>
              </a:prstGeom>
              <a:blipFill>
                <a:blip r:embed="rId3"/>
                <a:stretch>
                  <a:fillRect l="-2899" b="-952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1D1794CB-25CB-344A-A58E-F160178D22F2}"/>
              </a:ext>
            </a:extLst>
          </p:cNvPr>
          <p:cNvSpPr txBox="1"/>
          <p:nvPr/>
        </p:nvSpPr>
        <p:spPr>
          <a:xfrm>
            <a:off x="3124200" y="2362199"/>
            <a:ext cx="52982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我们放宽到上限 </a:t>
            </a:r>
            <a:r>
              <a:rPr kumimoji="1" lang="en-US" altLang="zh-CN" dirty="0"/>
              <a:t>10</a:t>
            </a:r>
            <a:r>
              <a:rPr kumimoji="1" lang="zh-CN" altLang="en-US" dirty="0"/>
              <a:t> </a:t>
            </a:r>
            <a:r>
              <a:rPr kumimoji="1" lang="en-US" altLang="zh-CN" dirty="0"/>
              <a:t>mV</a:t>
            </a:r>
            <a:r>
              <a:rPr kumimoji="1" lang="zh-CN" altLang="en-US" dirty="0"/>
              <a:t>，即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be</a:t>
            </a:r>
            <a:r>
              <a:rPr kumimoji="1" lang="zh-CN" altLang="en-US" dirty="0"/>
              <a:t>允许最大的峰峰值为</a:t>
            </a:r>
            <a:r>
              <a:rPr kumimoji="1" lang="en-US" altLang="zh-CN" dirty="0"/>
              <a:t>20</a:t>
            </a:r>
            <a:r>
              <a:rPr kumimoji="1" lang="zh-CN" altLang="en-US" dirty="0"/>
              <a:t> </a:t>
            </a:r>
            <a:r>
              <a:rPr kumimoji="1" lang="en-US" altLang="zh-CN" dirty="0"/>
              <a:t>mV</a:t>
            </a:r>
            <a:endParaRPr kumimoji="1"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CE56EB4-01D6-4F47-B7F7-FBD0C2D98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8210" y="2812304"/>
            <a:ext cx="2546350" cy="55276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0A4D1F6D-F868-0145-AF52-C210AF687BB5}"/>
              </a:ext>
            </a:extLst>
          </p:cNvPr>
          <p:cNvSpPr txBox="1"/>
          <p:nvPr/>
        </p:nvSpPr>
        <p:spPr>
          <a:xfrm>
            <a:off x="348343" y="3464174"/>
            <a:ext cx="30572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验证晶体管是否还工作在放大区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57BFC3CC-E1E9-0141-A391-A921DCB5C9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1478" y="3889499"/>
            <a:ext cx="1016000" cy="3251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25081E8-1A6C-5240-9299-A6EA715C0B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0800" y="3901832"/>
            <a:ext cx="3581400" cy="343008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D7FB9C49-E5F3-014A-B33E-9883965EDB30}"/>
              </a:ext>
            </a:extLst>
          </p:cNvPr>
          <p:cNvSpPr txBox="1"/>
          <p:nvPr/>
        </p:nvSpPr>
        <p:spPr>
          <a:xfrm>
            <a:off x="6553200" y="3901832"/>
            <a:ext cx="2212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3.1</a:t>
            </a:r>
            <a:r>
              <a:rPr kumimoji="1" lang="zh-CN" altLang="en-US" dirty="0"/>
              <a:t> </a:t>
            </a:r>
            <a:r>
              <a:rPr kumimoji="1" lang="en-US" altLang="zh-CN" dirty="0"/>
              <a:t>–</a:t>
            </a:r>
            <a:r>
              <a:rPr kumimoji="1" lang="zh-CN" altLang="en-US" dirty="0"/>
              <a:t> </a:t>
            </a:r>
            <a:r>
              <a:rPr kumimoji="1" lang="en-US" altLang="zh-CN" dirty="0"/>
              <a:t>2.77</a:t>
            </a:r>
            <a:r>
              <a:rPr kumimoji="1" lang="zh-CN" altLang="en-US" dirty="0"/>
              <a:t> </a:t>
            </a:r>
            <a:r>
              <a:rPr kumimoji="1" lang="en-US" altLang="zh-CN" dirty="0"/>
              <a:t>&gt; 0.7 – 0.4 ✅ </a:t>
            </a:r>
            <a:endParaRPr kumimoji="1"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70945BE-A7B1-A047-868C-60795C60B9D9}"/>
              </a:ext>
            </a:extLst>
          </p:cNvPr>
          <p:cNvSpPr txBox="1"/>
          <p:nvPr/>
        </p:nvSpPr>
        <p:spPr>
          <a:xfrm>
            <a:off x="348343" y="4484213"/>
            <a:ext cx="61077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为安全起见，以下我们采用略小一点的 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i</a:t>
            </a:r>
            <a:r>
              <a:rPr kumimoji="1" lang="zh-CN" altLang="en-US" dirty="0"/>
              <a:t> 来进行分析，令 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i</a:t>
            </a:r>
            <a:r>
              <a:rPr kumimoji="1" lang="zh-CN" altLang="en-US" baseline="-25000" dirty="0"/>
              <a:t> </a:t>
            </a:r>
            <a:r>
              <a:rPr kumimoji="1" lang="en-US" altLang="zh-CN" dirty="0"/>
              <a:t>=</a:t>
            </a:r>
            <a:r>
              <a:rPr kumimoji="1" lang="zh-CN" altLang="en-US" dirty="0"/>
              <a:t> </a:t>
            </a:r>
            <a:r>
              <a:rPr kumimoji="1" lang="en-US" altLang="zh-CN" dirty="0"/>
              <a:t>0.8</a:t>
            </a:r>
            <a:r>
              <a:rPr kumimoji="1" lang="zh-CN" altLang="en-US" dirty="0"/>
              <a:t> </a:t>
            </a:r>
            <a:r>
              <a:rPr kumimoji="1" lang="en-US" altLang="zh-CN" dirty="0"/>
              <a:t>V</a:t>
            </a:r>
            <a:endParaRPr kumimoji="1" lang="zh-CN" altLang="en-US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4F43B8D-9828-E84E-8B9D-7C0600BE9C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5955" y="4921871"/>
            <a:ext cx="5541311" cy="1911597"/>
          </a:xfrm>
          <a:prstGeom prst="rect">
            <a:avLst/>
          </a:prstGeom>
        </p:spPr>
      </p:pic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A86AB93C-4738-D04D-97A7-797D7E6CCF7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465082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6B35CE7-8784-A042-95F8-A1BF49D73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769696"/>
            <a:ext cx="2477370" cy="304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C6C6254-3B2E-4949-AD7B-A1C68F22B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993" y="32657"/>
            <a:ext cx="4294414" cy="118732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2A5ACD2-C699-CC4E-B16F-DF36808B4A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993" y="1219982"/>
            <a:ext cx="4294414" cy="155808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207C148-0E9A-D84B-A23D-9B696BE173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2778064"/>
            <a:ext cx="4114800" cy="149424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C06CF3-8246-4642-8B89-5B6E7C842F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8957" y="4283193"/>
            <a:ext cx="4294414" cy="15616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66B3461-8126-834B-A633-47CF2596D3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527" y="4283193"/>
            <a:ext cx="4266294" cy="175762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F590D91D-B2F1-E842-8C69-513C5D7BD928}"/>
              </a:ext>
            </a:extLst>
          </p:cNvPr>
          <p:cNvSpPr txBox="1"/>
          <p:nvPr/>
        </p:nvSpPr>
        <p:spPr>
          <a:xfrm>
            <a:off x="4267200" y="626319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①</a:t>
            </a:r>
            <a:endParaRPr kumimoji="1"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E8B3AB-33E3-064F-9E7B-248DC22956D4}"/>
              </a:ext>
            </a:extLst>
          </p:cNvPr>
          <p:cNvSpPr txBox="1"/>
          <p:nvPr/>
        </p:nvSpPr>
        <p:spPr>
          <a:xfrm>
            <a:off x="4267200" y="182974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②</a:t>
            </a:r>
            <a:endParaRPr kumimoji="1"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A9421F8-0676-2A45-987F-D8FC5DAAF1C4}"/>
              </a:ext>
            </a:extLst>
          </p:cNvPr>
          <p:cNvSpPr txBox="1"/>
          <p:nvPr/>
        </p:nvSpPr>
        <p:spPr>
          <a:xfrm>
            <a:off x="4267200" y="3259723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③</a:t>
            </a:r>
            <a:endParaRPr kumimoji="1"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C27D506-1B6C-1E48-A5B1-7E220C76E33C}"/>
              </a:ext>
            </a:extLst>
          </p:cNvPr>
          <p:cNvSpPr txBox="1"/>
          <p:nvPr/>
        </p:nvSpPr>
        <p:spPr>
          <a:xfrm>
            <a:off x="6852557" y="6040813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④</a:t>
            </a:r>
            <a:endParaRPr kumimoji="1"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A09079B-8013-3243-A13B-317C6456C068}"/>
              </a:ext>
            </a:extLst>
          </p:cNvPr>
          <p:cNvSpPr txBox="1"/>
          <p:nvPr/>
        </p:nvSpPr>
        <p:spPr>
          <a:xfrm>
            <a:off x="2117674" y="6242747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⑤</a:t>
            </a:r>
            <a:endParaRPr kumimoji="1" lang="zh-CN" altLang="en-US" dirty="0"/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64950F04-031E-8749-9071-AF0912A52F0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179970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6E83D26-CA19-3E44-9F9C-930DB32BA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74875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337AF79-DC56-CE47-B0D3-F59C0B2FD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672314"/>
            <a:ext cx="8839200" cy="107088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82B95A8-CF00-6A4C-8F34-4238597FC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457" y="2671086"/>
            <a:ext cx="2657377" cy="4186914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6F35E2D-0372-0E4A-94B8-830BCB7CC7DD}"/>
              </a:ext>
            </a:extLst>
          </p:cNvPr>
          <p:cNvSpPr txBox="1"/>
          <p:nvPr/>
        </p:nvSpPr>
        <p:spPr>
          <a:xfrm>
            <a:off x="3277863" y="2426417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直流分析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33EB180-E664-A642-B915-3131B4A3A4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7597" y="2804436"/>
            <a:ext cx="2408806" cy="3920214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1EEC1C8D-31F3-4541-B2CA-7E62DE7A9E9C}"/>
              </a:ext>
            </a:extLst>
          </p:cNvPr>
          <p:cNvSpPr txBox="1"/>
          <p:nvPr/>
        </p:nvSpPr>
        <p:spPr>
          <a:xfrm>
            <a:off x="3139009" y="405519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F00B23A-C9B9-5845-AEFE-A8CFBA17CFEC}"/>
              </a:ext>
            </a:extLst>
          </p:cNvPr>
          <p:cNvSpPr txBox="1"/>
          <p:nvPr/>
        </p:nvSpPr>
        <p:spPr>
          <a:xfrm>
            <a:off x="3261973" y="326053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5393139-0CD4-0A4D-986D-790377CBCCE2}"/>
              </a:ext>
            </a:extLst>
          </p:cNvPr>
          <p:cNvSpPr txBox="1"/>
          <p:nvPr/>
        </p:nvSpPr>
        <p:spPr>
          <a:xfrm>
            <a:off x="3139009" y="5220643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BFBAB99-F476-DC40-A33C-4A142A144DDC}"/>
              </a:ext>
            </a:extLst>
          </p:cNvPr>
          <p:cNvSpPr txBox="1"/>
          <p:nvPr/>
        </p:nvSpPr>
        <p:spPr>
          <a:xfrm>
            <a:off x="4618716" y="5407192"/>
            <a:ext cx="18325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④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-5.4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&lt;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0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+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0.4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✅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8333ECA-FC83-3440-A3BB-427569A64893}"/>
              </a:ext>
            </a:extLst>
          </p:cNvPr>
          <p:cNvSpPr txBox="1"/>
          <p:nvPr/>
        </p:nvSpPr>
        <p:spPr>
          <a:xfrm>
            <a:off x="6096000" y="2895600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小信号参数计算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4420698B-993B-D546-ACE1-55DE550D6D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6139" y="3245773"/>
            <a:ext cx="2657377" cy="58394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D711877-9674-124E-8F5B-0923EF2C79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3900236"/>
            <a:ext cx="2584450" cy="6484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3C9C8258-BA7B-4E4C-9026-B592BD57F5D6}"/>
                  </a:ext>
                </a:extLst>
              </p:cNvPr>
              <p:cNvSpPr txBox="1"/>
              <p:nvPr/>
            </p:nvSpPr>
            <p:spPr>
              <a:xfrm>
                <a:off x="6080177" y="4679842"/>
                <a:ext cx="1576907" cy="505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=27.2 </m:t>
                      </m:r>
                      <m:r>
                        <m:rPr>
                          <m:sty m:val="p"/>
                        </m:rPr>
                        <a:rPr kumimoji="1" lang="el-GR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3C9C8258-BA7B-4E4C-9026-B592BD57F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177" y="4679842"/>
                <a:ext cx="1576907" cy="505844"/>
              </a:xfrm>
              <a:prstGeom prst="rect">
                <a:avLst/>
              </a:prstGeom>
              <a:blipFill>
                <a:blip r:embed="rId8"/>
                <a:stretch>
                  <a:fillRect l="-800" r="-2400" b="-121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FBAB2129-7DDC-734D-A2FC-321F491AE63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667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56452A-D302-0A42-9203-77983F117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sz="2400" dirty="0"/>
              <a:t>7.1</a:t>
            </a:r>
            <a:r>
              <a:rPr kumimoji="1" lang="zh-CN" altLang="en-US" sz="2400" dirty="0"/>
              <a:t> 晶体管放大器设计基础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AC069B5-6B03-074C-A00A-107983F66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1371600"/>
            <a:ext cx="9144000" cy="324565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8FBCA0E-786C-AB44-A7FD-D9F35A905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3175382"/>
            <a:ext cx="961957" cy="26934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243A8276-6D7A-C74B-A445-7B0B71368CD0}"/>
              </a:ext>
            </a:extLst>
          </p:cNvPr>
          <p:cNvSpPr txBox="1"/>
          <p:nvPr/>
        </p:nvSpPr>
        <p:spPr>
          <a:xfrm>
            <a:off x="231621" y="3134849"/>
            <a:ext cx="18934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理想压控电流源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r>
              <a:rPr kumimoji="1" lang="zh-CN" altLang="en-US" dirty="0"/>
              <a:t>输入阻抗</a:t>
            </a:r>
            <a:r>
              <a:rPr kumimoji="1" lang="en-US" altLang="zh-CN" dirty="0"/>
              <a:t>∞</a:t>
            </a:r>
            <a:endParaRPr kumimoji="1"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708F757-FA08-224E-91B4-4846A2165610}"/>
              </a:ext>
            </a:extLst>
          </p:cNvPr>
          <p:cNvSpPr txBox="1"/>
          <p:nvPr/>
        </p:nvSpPr>
        <p:spPr>
          <a:xfrm>
            <a:off x="3407657" y="3140779"/>
            <a:ext cx="44214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接上</a:t>
            </a:r>
            <a:r>
              <a:rPr kumimoji="1" lang="en-US" altLang="zh-CN" dirty="0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L</a:t>
            </a:r>
            <a:r>
              <a:rPr kumimoji="1" lang="zh-CN" altLang="en-US" dirty="0">
                <a:solidFill>
                  <a:srgbClr val="0432FF"/>
                </a:solidFill>
              </a:rPr>
              <a:t>作为负载，则</a:t>
            </a:r>
            <a:r>
              <a:rPr kumimoji="1" lang="en-US" altLang="zh-CN" dirty="0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L</a:t>
            </a:r>
            <a:r>
              <a:rPr kumimoji="1" lang="zh-CN" altLang="en-US" dirty="0">
                <a:solidFill>
                  <a:srgbClr val="0432FF"/>
                </a:solidFill>
              </a:rPr>
              <a:t>两端的电压为：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endParaRPr kumimoji="1" lang="en-US" altLang="zh-CN" dirty="0">
              <a:solidFill>
                <a:srgbClr val="0432FF"/>
              </a:solidFill>
            </a:endParaRPr>
          </a:p>
          <a:p>
            <a:r>
              <a:rPr kumimoji="1" lang="zh-CN" altLang="en-US" dirty="0">
                <a:solidFill>
                  <a:srgbClr val="0432FF"/>
                </a:solidFill>
              </a:rPr>
              <a:t>                                    </a:t>
            </a:r>
            <a:r>
              <a:rPr kumimoji="1" lang="zh-CN" altLang="en-US" dirty="0">
                <a:solidFill>
                  <a:srgbClr val="C00000"/>
                </a:solidFill>
              </a:rPr>
              <a:t>若 </a:t>
            </a:r>
            <a:r>
              <a:rPr kumimoji="1" lang="en-US" altLang="zh-CN" i="1" dirty="0">
                <a:solidFill>
                  <a:srgbClr val="C00000"/>
                </a:solidFill>
              </a:rPr>
              <a:t>KR</a:t>
            </a:r>
            <a:r>
              <a:rPr kumimoji="1" lang="en-US" altLang="zh-CN" i="1" baseline="-25000" dirty="0">
                <a:solidFill>
                  <a:srgbClr val="C00000"/>
                </a:solidFill>
              </a:rPr>
              <a:t>L</a:t>
            </a:r>
            <a:r>
              <a:rPr kumimoji="1" lang="zh-CN" altLang="en-US" dirty="0">
                <a:solidFill>
                  <a:srgbClr val="C00000"/>
                </a:solidFill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</a:rPr>
              <a:t>&gt;</a:t>
            </a:r>
            <a:r>
              <a:rPr kumimoji="1" lang="zh-CN" altLang="en-US" dirty="0">
                <a:solidFill>
                  <a:srgbClr val="C00000"/>
                </a:solidFill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</a:rPr>
              <a:t>1</a:t>
            </a:r>
            <a:r>
              <a:rPr kumimoji="1" lang="zh-CN" altLang="en-US" dirty="0">
                <a:solidFill>
                  <a:srgbClr val="C00000"/>
                </a:solidFill>
              </a:rPr>
              <a:t>，则实现信号放大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BC6963B-CD59-B140-A5D5-22CFBD6609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3650509"/>
            <a:ext cx="1594729" cy="294265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424C1CD2-62BF-4142-9452-D5FCEC22D626}"/>
              </a:ext>
            </a:extLst>
          </p:cNvPr>
          <p:cNvSpPr txBox="1"/>
          <p:nvPr/>
        </p:nvSpPr>
        <p:spPr>
          <a:xfrm>
            <a:off x="6172200" y="3944774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0B050"/>
                </a:solidFill>
              </a:rPr>
              <a:t>电压增益：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CBBCC7A-6EBA-124B-B90E-28DDC0A756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4883" y="3940446"/>
            <a:ext cx="912539" cy="52707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51D5816-6F74-1248-9DDD-35FBC38469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9834" y="4076772"/>
            <a:ext cx="804505" cy="265404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A7EE20D-A5E9-9348-9F3F-C078E0EBB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5" y="1406894"/>
            <a:ext cx="5069125" cy="533400"/>
          </a:xfrm>
          <a:solidFill>
            <a:schemeClr val="bg1"/>
          </a:solidFill>
        </p:spPr>
        <p:txBody>
          <a:bodyPr/>
          <a:lstStyle/>
          <a:p>
            <a:r>
              <a:rPr kumimoji="1" lang="zh-CN" altLang="en-US" sz="2000" dirty="0"/>
              <a:t>基于“</a:t>
            </a:r>
            <a:r>
              <a:rPr kumimoji="1" lang="zh-CN" altLang="en-US" sz="2000" dirty="0">
                <a:solidFill>
                  <a:srgbClr val="0432FF"/>
                </a:solidFill>
              </a:rPr>
              <a:t>压控电流源</a:t>
            </a:r>
            <a:r>
              <a:rPr kumimoji="1" lang="zh-CN" altLang="en-US" sz="2000" dirty="0"/>
              <a:t>”，可构建</a:t>
            </a:r>
            <a:r>
              <a:rPr kumimoji="1" lang="zh-CN" altLang="en-US" sz="2000" dirty="0">
                <a:solidFill>
                  <a:srgbClr val="C00000"/>
                </a:solidFill>
              </a:rPr>
              <a:t>放大器</a:t>
            </a:r>
            <a:r>
              <a:rPr kumimoji="1" lang="zh-CN" altLang="en-US" sz="2000" dirty="0"/>
              <a:t>电路</a:t>
            </a:r>
          </a:p>
        </p:txBody>
      </p:sp>
      <p:cxnSp>
        <p:nvCxnSpPr>
          <p:cNvPr id="14" name="直线连接符 13">
            <a:extLst>
              <a:ext uri="{FF2B5EF4-FFF2-40B4-BE49-F238E27FC236}">
                <a16:creationId xmlns:a16="http://schemas.microsoft.com/office/drawing/2014/main" id="{4A586EBF-9801-6646-AB05-8C39EC4E336A}"/>
              </a:ext>
            </a:extLst>
          </p:cNvPr>
          <p:cNvCxnSpPr/>
          <p:nvPr/>
        </p:nvCxnSpPr>
        <p:spPr bwMode="auto">
          <a:xfrm>
            <a:off x="76200" y="4724400"/>
            <a:ext cx="697725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6" name="图片 15">
            <a:extLst>
              <a:ext uri="{FF2B5EF4-FFF2-40B4-BE49-F238E27FC236}">
                <a16:creationId xmlns:a16="http://schemas.microsoft.com/office/drawing/2014/main" id="{C320E0FF-FAF3-A848-9A5C-0DD71EE822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621" y="5024550"/>
            <a:ext cx="3543300" cy="143281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8C5424DF-C49A-A64B-A3E3-CBF19A5E855F}"/>
              </a:ext>
            </a:extLst>
          </p:cNvPr>
          <p:cNvSpPr txBox="1"/>
          <p:nvPr/>
        </p:nvSpPr>
        <p:spPr>
          <a:xfrm>
            <a:off x="3962400" y="5024550"/>
            <a:ext cx="2919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若压控电流源具有输入电阻 </a:t>
            </a:r>
            <a:r>
              <a:rPr kumimoji="1" lang="en-US" altLang="zh-CN" dirty="0" err="1"/>
              <a:t>r</a:t>
            </a:r>
            <a:r>
              <a:rPr kumimoji="1" lang="en-US" altLang="zh-CN" baseline="-25000" dirty="0" err="1"/>
              <a:t>in</a:t>
            </a:r>
            <a:endParaRPr kumimoji="1" lang="zh-CN" altLang="en-US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49FDD68F-9E4F-4A46-BCB7-659AA4ED1684}"/>
                  </a:ext>
                </a:extLst>
              </p:cNvPr>
              <p:cNvSpPr txBox="1"/>
              <p:nvPr/>
            </p:nvSpPr>
            <p:spPr>
              <a:xfrm>
                <a:off x="4520119" y="5423918"/>
                <a:ext cx="76848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49FDD68F-9E4F-4A46-BCB7-659AA4ED16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119" y="5423918"/>
                <a:ext cx="768480" cy="246221"/>
              </a:xfrm>
              <a:prstGeom prst="rect">
                <a:avLst/>
              </a:prstGeom>
              <a:blipFill>
                <a:blip r:embed="rId8"/>
                <a:stretch>
                  <a:fillRect l="-4918" r="-1639" b="-1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本框 18">
            <a:extLst>
              <a:ext uri="{FF2B5EF4-FFF2-40B4-BE49-F238E27FC236}">
                <a16:creationId xmlns:a16="http://schemas.microsoft.com/office/drawing/2014/main" id="{810259E6-2D42-A04F-AF98-721F7792D224}"/>
              </a:ext>
            </a:extLst>
          </p:cNvPr>
          <p:cNvSpPr txBox="1"/>
          <p:nvPr/>
        </p:nvSpPr>
        <p:spPr>
          <a:xfrm>
            <a:off x="5509261" y="5377751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增益没有影响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5FE708B-4689-AF42-85AA-1A30820DC7DC}"/>
              </a:ext>
            </a:extLst>
          </p:cNvPr>
          <p:cNvSpPr txBox="1"/>
          <p:nvPr/>
        </p:nvSpPr>
        <p:spPr>
          <a:xfrm>
            <a:off x="4005644" y="5817737"/>
            <a:ext cx="4978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Q</a:t>
            </a:r>
            <a:r>
              <a:rPr kumimoji="1" lang="zh-CN" altLang="en-US" dirty="0">
                <a:solidFill>
                  <a:srgbClr val="C00000"/>
                </a:solidFill>
              </a:rPr>
              <a:t>：如果信号源</a:t>
            </a:r>
            <a:r>
              <a:rPr kumimoji="1" lang="en-US" altLang="zh-CN" dirty="0">
                <a:solidFill>
                  <a:srgbClr val="C00000"/>
                </a:solidFill>
              </a:rPr>
              <a:t>V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in</a:t>
            </a:r>
            <a:r>
              <a:rPr kumimoji="1" lang="zh-CN" altLang="en-US" dirty="0">
                <a:solidFill>
                  <a:srgbClr val="C00000"/>
                </a:solidFill>
              </a:rPr>
              <a:t>具有内阻 </a:t>
            </a:r>
            <a:r>
              <a:rPr kumimoji="1" lang="en-US" altLang="zh-CN" dirty="0" err="1">
                <a:solidFill>
                  <a:srgbClr val="C00000"/>
                </a:solidFill>
              </a:rPr>
              <a:t>r</a:t>
            </a:r>
            <a:r>
              <a:rPr kumimoji="1" lang="en-US" altLang="zh-CN" baseline="-25000" dirty="0" err="1">
                <a:solidFill>
                  <a:srgbClr val="C00000"/>
                </a:solidFill>
              </a:rPr>
              <a:t>s</a:t>
            </a:r>
            <a:r>
              <a:rPr kumimoji="1" lang="zh-CN" altLang="en-US" dirty="0">
                <a:solidFill>
                  <a:srgbClr val="C00000"/>
                </a:solidFill>
              </a:rPr>
              <a:t> 呢</a:t>
            </a:r>
            <a:endParaRPr kumimoji="1" lang="zh-CN" altLang="en-US" baseline="-25000" dirty="0">
              <a:solidFill>
                <a:srgbClr val="C00000"/>
              </a:solidFill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03371CBC-50A2-A34E-AD58-65AC2EDEE508}"/>
              </a:ext>
            </a:extLst>
          </p:cNvPr>
          <p:cNvSpPr txBox="1"/>
          <p:nvPr/>
        </p:nvSpPr>
        <p:spPr>
          <a:xfrm>
            <a:off x="4006398" y="6170938"/>
            <a:ext cx="30470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</a:t>
            </a:r>
            <a:r>
              <a:rPr kumimoji="1" lang="zh-CN" altLang="en-US" dirty="0"/>
              <a:t>：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1</a:t>
            </a:r>
            <a:r>
              <a:rPr kumimoji="1" lang="zh-CN" altLang="en-US" dirty="0"/>
              <a:t>是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in</a:t>
            </a:r>
            <a:r>
              <a:rPr kumimoji="1" lang="zh-CN" altLang="en-US" dirty="0"/>
              <a:t>的分压，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out</a:t>
            </a:r>
            <a:r>
              <a:rPr kumimoji="1" lang="en-US" altLang="zh-CN" dirty="0"/>
              <a:t>/V</a:t>
            </a:r>
            <a:r>
              <a:rPr kumimoji="1" lang="en-US" altLang="zh-CN" baseline="-25000" dirty="0"/>
              <a:t>in</a:t>
            </a:r>
            <a:r>
              <a:rPr kumimoji="1" lang="zh-CN" altLang="en-US" dirty="0"/>
              <a:t> 降低</a:t>
            </a:r>
            <a:endParaRPr kumimoji="1" lang="zh-CN" altLang="en-US" baseline="-25000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87D5AFA-9118-A346-A46D-C358F8E923A0}"/>
              </a:ext>
            </a:extLst>
          </p:cNvPr>
          <p:cNvSpPr txBox="1"/>
          <p:nvPr/>
        </p:nvSpPr>
        <p:spPr>
          <a:xfrm>
            <a:off x="7069268" y="4467516"/>
            <a:ext cx="1998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00B050"/>
                </a:solidFill>
              </a:rPr>
              <a:t>线性压控电流源 </a:t>
            </a:r>
            <a:r>
              <a:rPr kumimoji="1" lang="en-US" altLang="zh-CN" b="1" dirty="0">
                <a:solidFill>
                  <a:srgbClr val="00B050"/>
                </a:solidFill>
              </a:rPr>
              <a:t>K</a:t>
            </a:r>
            <a:r>
              <a:rPr kumimoji="1" lang="en-US" altLang="zh-CN" b="1" dirty="0">
                <a:solidFill>
                  <a:srgbClr val="00B050"/>
                </a:solidFill>
                <a:sym typeface="Wingdings" pitchFamily="2" charset="2"/>
              </a:rPr>
              <a:t></a:t>
            </a:r>
            <a:r>
              <a:rPr kumimoji="1" lang="zh-CN" altLang="en-US" b="1" dirty="0">
                <a:solidFill>
                  <a:srgbClr val="00B050"/>
                </a:solidFill>
                <a:sym typeface="Wingdings" pitchFamily="2" charset="2"/>
              </a:rPr>
              <a:t>线性电压放大器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  <p:sp>
        <p:nvSpPr>
          <p:cNvPr id="24" name="灯片编号占位符 1">
            <a:extLst>
              <a:ext uri="{FF2B5EF4-FFF2-40B4-BE49-F238E27FC236}">
                <a16:creationId xmlns:a16="http://schemas.microsoft.com/office/drawing/2014/main" id="{6CB8A9D3-08BB-DA4D-9751-11E8C79F3EC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6709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6E83D26-CA19-3E44-9F9C-930DB32BA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74875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337AF79-DC56-CE47-B0D3-F59C0B2FD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672314"/>
            <a:ext cx="8839200" cy="107088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82B95A8-CF00-6A4C-8F34-4238597FC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457" y="2671086"/>
            <a:ext cx="2657377" cy="4186914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98C89019-A1A6-9843-AD81-A1105FEEC624}"/>
              </a:ext>
            </a:extLst>
          </p:cNvPr>
          <p:cNvSpPr txBox="1"/>
          <p:nvPr/>
        </p:nvSpPr>
        <p:spPr>
          <a:xfrm>
            <a:off x="3124200" y="2590800"/>
            <a:ext cx="12471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小信号分析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C536E1E-0687-EC44-9645-75D2C0D1D3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200" y="2929354"/>
            <a:ext cx="3871332" cy="379312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13038E4-40A5-A542-9DE9-43219D49C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8243" y="3663939"/>
            <a:ext cx="1638300" cy="67756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82D036A-F49C-0648-8BF0-E4A0C51063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8243" y="4415514"/>
            <a:ext cx="1788432" cy="465152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7FFAFE67-37BD-FB41-A34C-7EA10F01B933}"/>
              </a:ext>
            </a:extLst>
          </p:cNvPr>
          <p:cNvSpPr txBox="1"/>
          <p:nvPr/>
        </p:nvSpPr>
        <p:spPr>
          <a:xfrm>
            <a:off x="7157357" y="5013187"/>
            <a:ext cx="1975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be</a:t>
            </a:r>
            <a:r>
              <a:rPr kumimoji="1" lang="zh-CN" altLang="en-US" dirty="0"/>
              <a:t> </a:t>
            </a:r>
            <a:r>
              <a:rPr kumimoji="1" lang="en-US" altLang="zh-CN" dirty="0"/>
              <a:t>=</a:t>
            </a:r>
            <a:r>
              <a:rPr kumimoji="1" lang="zh-CN" altLang="en-US" dirty="0"/>
              <a:t> </a:t>
            </a:r>
            <a:r>
              <a:rPr kumimoji="1" lang="en-US" altLang="zh-CN" dirty="0"/>
              <a:t>-v</a:t>
            </a:r>
            <a:r>
              <a:rPr kumimoji="1" lang="en-US" altLang="zh-CN" baseline="-25000" dirty="0"/>
              <a:t>i</a:t>
            </a:r>
            <a:r>
              <a:rPr kumimoji="1" lang="zh-CN" altLang="en-US" dirty="0"/>
              <a:t>，所以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i</a:t>
            </a:r>
            <a:r>
              <a:rPr kumimoji="1" lang="zh-CN" altLang="en-US" dirty="0"/>
              <a:t>不能超过</a:t>
            </a:r>
            <a:r>
              <a:rPr kumimoji="1" lang="en-US" altLang="zh-CN" dirty="0"/>
              <a:t>10</a:t>
            </a:r>
            <a:r>
              <a:rPr kumimoji="1" lang="zh-CN" altLang="en-US" dirty="0"/>
              <a:t> </a:t>
            </a:r>
            <a:r>
              <a:rPr kumimoji="1" lang="en-US" altLang="zh-CN" dirty="0"/>
              <a:t>mV</a:t>
            </a:r>
            <a:endParaRPr kumimoji="1" lang="zh-CN" altLang="en-US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C44DD781-6150-B94D-B11B-47D328C50D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8242" y="5736254"/>
            <a:ext cx="1964871" cy="29866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EE2CEAD5-C6A1-344A-9DC9-828CD07D0984}"/>
              </a:ext>
            </a:extLst>
          </p:cNvPr>
          <p:cNvSpPr txBox="1"/>
          <p:nvPr/>
        </p:nvSpPr>
        <p:spPr>
          <a:xfrm>
            <a:off x="7124898" y="3194061"/>
            <a:ext cx="16161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增益为正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同相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362B3F4A-DAC6-1B41-8C0E-3608C04FAE7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569929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6E83D26-CA19-3E44-9F9C-930DB32BA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74875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337AF79-DC56-CE47-B0D3-F59C0B2FD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672314"/>
            <a:ext cx="8839200" cy="107088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82B95A8-CF00-6A4C-8F34-4238597FC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457" y="2671086"/>
            <a:ext cx="2657377" cy="418691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C30A0AA-1CAB-8446-BB79-E4BEACEDBC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0967" y="2740604"/>
            <a:ext cx="5676900" cy="4047877"/>
          </a:xfrm>
          <a:prstGeom prst="rect">
            <a:avLst/>
          </a:prstGeom>
        </p:spPr>
      </p:pic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9A32870C-0424-354E-A67F-AB374261810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646538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659283-13BF-F34A-9448-8642DFC7D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3810000" cy="1295400"/>
          </a:xfrm>
          <a:ln w="19050">
            <a:solidFill>
              <a:srgbClr val="C00000"/>
            </a:solidFill>
          </a:ln>
        </p:spPr>
        <p:txBody>
          <a:bodyPr/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要逐渐养成在电路图上直接进行分析的习惯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7FC2E2E-3EE8-C642-9C0C-626E600168A7}"/>
              </a:ext>
            </a:extLst>
          </p:cNvPr>
          <p:cNvSpPr txBox="1"/>
          <p:nvPr/>
        </p:nvSpPr>
        <p:spPr>
          <a:xfrm>
            <a:off x="5029200" y="152400"/>
            <a:ext cx="40719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①</a:t>
            </a:r>
            <a:r>
              <a:rPr kumimoji="1" lang="zh-CN" altLang="en-US" dirty="0"/>
              <a:t>有利于培养对电路的直觉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②</a:t>
            </a:r>
            <a:r>
              <a:rPr kumimoji="1" lang="zh-CN" altLang="en-US" dirty="0"/>
              <a:t>能清晰地把握信号在电路中的传输过程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以熟练掌握等效电路模型为前提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D88467E-6309-B348-A97D-DBC474710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08964"/>
            <a:ext cx="7658100" cy="5149036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6A328600-8331-4540-825C-DD19E385DFE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381038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BFE6263-F9BC-1B41-ADC6-0C42C8BB0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387350"/>
            <a:ext cx="5676900" cy="6083300"/>
          </a:xfrm>
          <a:prstGeom prst="rect">
            <a:avLst/>
          </a:prstGeom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8CEA2AA2-01CC-D644-B131-436D78385FA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202319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791316-6714-AF41-B65F-E29C11D16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57E6AEF-9864-0D4C-954E-CC9FF3F85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5559"/>
            <a:ext cx="9144000" cy="3326881"/>
          </a:xfrm>
          <a:prstGeom prst="rect">
            <a:avLst/>
          </a:prstGeom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5A937AFA-4554-C146-A00D-A96FCB2FB79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052483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84B41C-F6FA-E048-B202-DC70F41D6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EEE816A-265F-F24B-B3D0-2D35513B1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0"/>
            <a:ext cx="7184571" cy="323822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3B36AD7-E327-6347-BE5C-84D35B24E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238229"/>
            <a:ext cx="6240824" cy="3478257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DC1D67F9-1F63-014D-94B8-749493D3CAB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360135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B6E88DD-25DD-6449-A360-10EED1AA1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338741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F1AA0F1-63FA-594A-8BF4-02AB85DAD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470588"/>
            <a:ext cx="4572000" cy="3194384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702E1495-929C-C147-A88B-C128A7D99AF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534044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FF1B06F-3679-C34B-9794-724BEB962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4967"/>
            <a:ext cx="9144000" cy="4748065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ED9FDB3A-9273-224A-8F06-C847C6699A4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210041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9D49FE-80FD-9C48-B5EE-DAACB8DE6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作业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C019BF0-144C-0645-BEED-0C0E7BEB4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7396273" cy="6858000"/>
          </a:xfrm>
          <a:prstGeom prst="rect">
            <a:avLst/>
          </a:prstGeom>
        </p:spPr>
      </p:pic>
      <p:sp>
        <p:nvSpPr>
          <p:cNvPr id="5" name="内容占位符 2">
            <a:extLst>
              <a:ext uri="{FF2B5EF4-FFF2-40B4-BE49-F238E27FC236}">
                <a16:creationId xmlns:a16="http://schemas.microsoft.com/office/drawing/2014/main" id="{7734A722-E50D-D046-B5DC-3FF20F511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81000"/>
            <a:ext cx="2271890" cy="3429000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zh-CN" altLang="en-US" sz="1800" dirty="0">
                <a:ea typeface="宋体" panose="02010600030101010101" pitchFamily="2" charset="-122"/>
              </a:rPr>
              <a:t>验证常见结构的小信号输入输出电阻表达式（用小信号模型替代</a:t>
            </a:r>
            <a:r>
              <a:rPr lang="en-US" altLang="zh-CN" sz="1800" dirty="0">
                <a:ea typeface="宋体" panose="02010600030101010101" pitchFamily="2" charset="-122"/>
              </a:rPr>
              <a:t>MOSFET/BJT</a:t>
            </a:r>
            <a:r>
              <a:rPr lang="zh-CN" altLang="en-US" sz="1800" dirty="0">
                <a:ea typeface="宋体" panose="02010600030101010101" pitchFamily="2" charset="-122"/>
              </a:rPr>
              <a:t>，再求输入输出电阻，求输出电阻时注意信号源短路。</a:t>
            </a:r>
            <a:r>
              <a:rPr lang="zh-CN" altLang="en-US" sz="1800" dirty="0">
                <a:solidFill>
                  <a:srgbClr val="FF0000"/>
                </a:solidFill>
                <a:ea typeface="宋体" panose="02010600030101010101" pitchFamily="2" charset="-122"/>
              </a:rPr>
              <a:t>熟记该图</a:t>
            </a:r>
            <a:r>
              <a:rPr lang="zh-CN" altLang="en-US" sz="1800" dirty="0">
                <a:solidFill>
                  <a:srgbClr val="3333FF"/>
                </a:solidFill>
                <a:ea typeface="宋体" panose="02010600030101010101" pitchFamily="2" charset="-122"/>
              </a:rPr>
              <a:t>有利于快速直观地分析</a:t>
            </a:r>
            <a:r>
              <a:rPr lang="en-US" altLang="zh-CN" sz="1800" dirty="0">
                <a:solidFill>
                  <a:srgbClr val="3333FF"/>
                </a:solidFill>
                <a:ea typeface="宋体" panose="02010600030101010101" pitchFamily="2" charset="-122"/>
              </a:rPr>
              <a:t>MOSFET/BJT</a:t>
            </a:r>
            <a:r>
              <a:rPr lang="zh-CN" altLang="en-US" sz="1800" dirty="0">
                <a:solidFill>
                  <a:srgbClr val="3333FF"/>
                </a:solidFill>
                <a:ea typeface="宋体" panose="02010600030101010101" pitchFamily="2" charset="-122"/>
              </a:rPr>
              <a:t>电路</a:t>
            </a:r>
            <a:r>
              <a:rPr lang="zh-CN" altLang="en-US" sz="1800" dirty="0">
                <a:ea typeface="宋体" panose="02010600030101010101" pitchFamily="2" charset="-122"/>
              </a:rPr>
              <a:t>）</a:t>
            </a:r>
            <a:endParaRPr lang="en-US" altLang="zh-CN" sz="1800" dirty="0">
              <a:ea typeface="宋体" panose="02010600030101010101" pitchFamily="2" charset="-122"/>
            </a:endParaRPr>
          </a:p>
          <a:p>
            <a:pPr lvl="1">
              <a:buFont typeface="Wingdings" pitchFamily="2" charset="2"/>
              <a:buNone/>
            </a:pP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816A89B1-AE95-454E-A1ED-FD678552B777}"/>
              </a:ext>
            </a:extLst>
          </p:cNvPr>
          <p:cNvSpPr txBox="1">
            <a:spLocks/>
          </p:cNvSpPr>
          <p:nvPr/>
        </p:nvSpPr>
        <p:spPr bwMode="auto">
          <a:xfrm>
            <a:off x="990600" y="304800"/>
            <a:ext cx="3657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r>
              <a:rPr kumimoji="1" lang="zh-CN" altLang="en-US" kern="0" dirty="0"/>
              <a:t>作业</a:t>
            </a:r>
          </a:p>
        </p:txBody>
      </p:sp>
    </p:spTree>
    <p:extLst>
      <p:ext uri="{BB962C8B-B14F-4D97-AF65-F5344CB8AC3E}">
        <p14:creationId xmlns:p14="http://schemas.microsoft.com/office/powerpoint/2010/main" val="2915595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91E9637-0307-4D49-A52E-DC2954375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133600"/>
            <a:ext cx="4597663" cy="38862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998B3E7-B0CC-7644-B4B4-743A54F54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5800"/>
            <a:ext cx="9144000" cy="134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18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0EE5B8A-97D9-0F40-8ACA-E0AEDAC2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" y="1939461"/>
            <a:ext cx="8763000" cy="1219200"/>
          </a:xfrm>
        </p:spPr>
        <p:txBody>
          <a:bodyPr/>
          <a:lstStyle/>
          <a:p>
            <a:r>
              <a:rPr kumimoji="1" lang="en-US" altLang="zh-CN" sz="2000" dirty="0"/>
              <a:t>MOSFET</a:t>
            </a:r>
            <a:r>
              <a:rPr kumimoji="1" lang="zh-CN" altLang="en-US" sz="2000" dirty="0"/>
              <a:t> 和 </a:t>
            </a:r>
            <a:r>
              <a:rPr kumimoji="1" lang="en-US" altLang="zh-CN" sz="2000" dirty="0"/>
              <a:t>BJT</a:t>
            </a:r>
            <a:r>
              <a:rPr kumimoji="1" lang="zh-CN" altLang="en-US" sz="2000" dirty="0"/>
              <a:t> 都可以实现“压控电流源”，因此，都可以用来构建放大器</a:t>
            </a:r>
            <a:endParaRPr kumimoji="1" lang="en-US" altLang="zh-CN" sz="2000" dirty="0"/>
          </a:p>
          <a:p>
            <a:pPr marL="0" indent="0">
              <a:buNone/>
            </a:pPr>
            <a:endParaRPr kumimoji="1" lang="en-US" altLang="zh-CN" sz="2000" dirty="0"/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B931F1F3-CF62-E746-B3D7-90792FD4F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kumimoji="1" lang="zh-CN" altLang="en-US" sz="2400" dirty="0"/>
              <a:t>晶体管放大器设计基础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4385250-1CAD-0B42-9545-8CEE8C4BE10B}"/>
              </a:ext>
            </a:extLst>
          </p:cNvPr>
          <p:cNvSpPr txBox="1"/>
          <p:nvPr/>
        </p:nvSpPr>
        <p:spPr>
          <a:xfrm>
            <a:off x="1736340" y="6253225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平方关系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653B83C-201A-F343-9823-5A652836D5B4}"/>
              </a:ext>
            </a:extLst>
          </p:cNvPr>
          <p:cNvSpPr txBox="1"/>
          <p:nvPr/>
        </p:nvSpPr>
        <p:spPr>
          <a:xfrm>
            <a:off x="4782111" y="6250208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指数关系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B737422-1429-9F46-B23F-CA226148C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26" y="2416718"/>
            <a:ext cx="6217701" cy="3758068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98A8B0F3-2615-7F4D-ACDF-D8BE36047FC7}"/>
              </a:ext>
            </a:extLst>
          </p:cNvPr>
          <p:cNvSpPr txBox="1"/>
          <p:nvPr/>
        </p:nvSpPr>
        <p:spPr>
          <a:xfrm>
            <a:off x="2212690" y="4638930"/>
            <a:ext cx="21153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饱和区要求：</a:t>
            </a:r>
            <a:endParaRPr kumimoji="1" lang="en-US" altLang="zh-CN" dirty="0">
              <a:solidFill>
                <a:srgbClr val="C00000"/>
              </a:solidFill>
            </a:endParaRPr>
          </a:p>
          <a:p>
            <a:r>
              <a:rPr kumimoji="1" lang="en-US" altLang="zh-CN" dirty="0">
                <a:solidFill>
                  <a:srgbClr val="C00000"/>
                </a:solidFill>
              </a:rPr>
              <a:t>V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D</a:t>
            </a:r>
            <a:r>
              <a:rPr kumimoji="1" lang="zh-CN" altLang="en-US" dirty="0">
                <a:solidFill>
                  <a:srgbClr val="C00000"/>
                </a:solidFill>
              </a:rPr>
              <a:t>最低不得低于</a:t>
            </a:r>
            <a:r>
              <a:rPr kumimoji="1" lang="en-US" altLang="zh-CN" dirty="0">
                <a:solidFill>
                  <a:srgbClr val="C00000"/>
                </a:solidFill>
              </a:rPr>
              <a:t>V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G</a:t>
            </a:r>
            <a:r>
              <a:rPr kumimoji="1" lang="en-US" altLang="zh-CN" dirty="0">
                <a:solidFill>
                  <a:srgbClr val="C00000"/>
                </a:solidFill>
              </a:rPr>
              <a:t>-V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th</a:t>
            </a:r>
            <a:endParaRPr kumimoji="1" lang="zh-CN" altLang="en-US" baseline="-25000" dirty="0">
              <a:solidFill>
                <a:srgbClr val="C00000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1198150-7087-1E46-A5C6-226104A5ABF0}"/>
              </a:ext>
            </a:extLst>
          </p:cNvPr>
          <p:cNvSpPr txBox="1"/>
          <p:nvPr/>
        </p:nvSpPr>
        <p:spPr>
          <a:xfrm>
            <a:off x="5257800" y="4644965"/>
            <a:ext cx="22331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放大区要求：</a:t>
            </a:r>
            <a:endParaRPr kumimoji="1" lang="en-US" altLang="zh-CN" dirty="0">
              <a:solidFill>
                <a:srgbClr val="C00000"/>
              </a:solidFill>
            </a:endParaRPr>
          </a:p>
          <a:p>
            <a:r>
              <a:rPr kumimoji="1" lang="en-US" altLang="zh-CN" dirty="0">
                <a:solidFill>
                  <a:srgbClr val="C00000"/>
                </a:solidFill>
              </a:rPr>
              <a:t>V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C</a:t>
            </a:r>
            <a:r>
              <a:rPr kumimoji="1" lang="zh-CN" altLang="en-US" dirty="0">
                <a:solidFill>
                  <a:srgbClr val="C00000"/>
                </a:solidFill>
              </a:rPr>
              <a:t>最低不得低于</a:t>
            </a:r>
            <a:r>
              <a:rPr kumimoji="1" lang="en-US" altLang="zh-CN" dirty="0">
                <a:solidFill>
                  <a:srgbClr val="C00000"/>
                </a:solidFill>
              </a:rPr>
              <a:t>V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B</a:t>
            </a:r>
            <a:r>
              <a:rPr kumimoji="1" lang="en-US" altLang="zh-CN" dirty="0">
                <a:solidFill>
                  <a:srgbClr val="C00000"/>
                </a:solidFill>
              </a:rPr>
              <a:t>-0.4V</a:t>
            </a:r>
            <a:endParaRPr kumimoji="1" lang="zh-CN" altLang="en-US" baseline="-25000" dirty="0">
              <a:solidFill>
                <a:srgbClr val="C00000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DFC169E-A1C3-9B49-94DD-566063E8EC84}"/>
              </a:ext>
            </a:extLst>
          </p:cNvPr>
          <p:cNvSpPr/>
          <p:nvPr/>
        </p:nvSpPr>
        <p:spPr bwMode="auto">
          <a:xfrm>
            <a:off x="1172242" y="5719138"/>
            <a:ext cx="2133600" cy="455648"/>
          </a:xfrm>
          <a:prstGeom prst="rect">
            <a:avLst/>
          </a:prstGeom>
          <a:noFill/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CB70049-62F2-D84C-BD52-C3AA27840EA4}"/>
              </a:ext>
            </a:extLst>
          </p:cNvPr>
          <p:cNvSpPr/>
          <p:nvPr/>
        </p:nvSpPr>
        <p:spPr bwMode="auto">
          <a:xfrm>
            <a:off x="4191000" y="5719138"/>
            <a:ext cx="2133600" cy="455648"/>
          </a:xfrm>
          <a:prstGeom prst="rect">
            <a:avLst/>
          </a:prstGeom>
          <a:noFill/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1843CB2-15C9-8945-90AC-76E9116226BF}"/>
              </a:ext>
            </a:extLst>
          </p:cNvPr>
          <p:cNvSpPr txBox="1"/>
          <p:nvPr/>
        </p:nvSpPr>
        <p:spPr>
          <a:xfrm>
            <a:off x="2888931" y="6531517"/>
            <a:ext cx="17459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0B050"/>
                </a:solidFill>
              </a:rPr>
              <a:t>需要线性化 </a:t>
            </a:r>
            <a:r>
              <a:rPr kumimoji="1" lang="en-US" altLang="zh-CN" b="1" i="1" dirty="0" err="1">
                <a:solidFill>
                  <a:srgbClr val="00B050"/>
                </a:solidFill>
              </a:rPr>
              <a:t>i</a:t>
            </a:r>
            <a:r>
              <a:rPr kumimoji="1" lang="zh-CN" altLang="en-US" b="1" i="1" dirty="0">
                <a:solidFill>
                  <a:srgbClr val="00B050"/>
                </a:solidFill>
              </a:rPr>
              <a:t> </a:t>
            </a:r>
            <a:r>
              <a:rPr kumimoji="1" lang="en-US" altLang="zh-CN" b="1" i="1" dirty="0">
                <a:solidFill>
                  <a:srgbClr val="00B050"/>
                </a:solidFill>
              </a:rPr>
              <a:t>=</a:t>
            </a:r>
            <a:r>
              <a:rPr kumimoji="1" lang="zh-CN" altLang="en-US" b="1" i="1" dirty="0">
                <a:solidFill>
                  <a:srgbClr val="00B050"/>
                </a:solidFill>
              </a:rPr>
              <a:t> </a:t>
            </a:r>
            <a:r>
              <a:rPr kumimoji="1" lang="en-US" altLang="zh-CN" b="1" i="1" dirty="0" err="1">
                <a:solidFill>
                  <a:srgbClr val="00B050"/>
                </a:solidFill>
              </a:rPr>
              <a:t>Kv</a:t>
            </a:r>
            <a:endParaRPr kumimoji="1" lang="zh-CN" altLang="en-US" b="1" i="1" dirty="0">
              <a:solidFill>
                <a:srgbClr val="00B050"/>
              </a:solidFill>
            </a:endParaRPr>
          </a:p>
        </p:txBody>
      </p:sp>
      <p:cxnSp>
        <p:nvCxnSpPr>
          <p:cNvPr id="18" name="直线箭头连接符 17">
            <a:extLst>
              <a:ext uri="{FF2B5EF4-FFF2-40B4-BE49-F238E27FC236}">
                <a16:creationId xmlns:a16="http://schemas.microsoft.com/office/drawing/2014/main" id="{7C729F86-F295-6046-B00F-7FDEA58A1B7B}"/>
              </a:ext>
            </a:extLst>
          </p:cNvPr>
          <p:cNvCxnSpPr>
            <a:stCxn id="9" idx="3"/>
          </p:cNvCxnSpPr>
          <p:nvPr/>
        </p:nvCxnSpPr>
        <p:spPr bwMode="auto">
          <a:xfrm>
            <a:off x="2741743" y="6422502"/>
            <a:ext cx="700033" cy="10901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直线箭头连接符 18">
            <a:extLst>
              <a:ext uri="{FF2B5EF4-FFF2-40B4-BE49-F238E27FC236}">
                <a16:creationId xmlns:a16="http://schemas.microsoft.com/office/drawing/2014/main" id="{A6C3B7F3-5123-FF4D-AA64-32BCFEA7D68F}"/>
              </a:ext>
            </a:extLst>
          </p:cNvPr>
          <p:cNvCxnSpPr/>
          <p:nvPr/>
        </p:nvCxnSpPr>
        <p:spPr bwMode="auto">
          <a:xfrm flipH="1">
            <a:off x="4191000" y="6396411"/>
            <a:ext cx="591112" cy="16927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5D16CC2C-C32F-C345-9DB3-9E54C187553C}"/>
              </a:ext>
            </a:extLst>
          </p:cNvPr>
          <p:cNvSpPr txBox="1"/>
          <p:nvPr/>
        </p:nvSpPr>
        <p:spPr>
          <a:xfrm>
            <a:off x="6849918" y="2784620"/>
            <a:ext cx="2179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本质上都是</a:t>
            </a:r>
            <a:r>
              <a:rPr kumimoji="1" lang="zh-CN" altLang="en-US" dirty="0">
                <a:solidFill>
                  <a:srgbClr val="0432FF"/>
                </a:solidFill>
              </a:rPr>
              <a:t>跨导放大器</a:t>
            </a:r>
            <a:r>
              <a:rPr kumimoji="1" lang="zh-CN" altLang="en-US" dirty="0"/>
              <a:t>，输入电压信号，输出电流信号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D4A3F755-2D4A-5C47-B2C2-8550B26DC42F}"/>
              </a:ext>
            </a:extLst>
          </p:cNvPr>
          <p:cNvSpPr txBox="1"/>
          <p:nvPr/>
        </p:nvSpPr>
        <p:spPr>
          <a:xfrm>
            <a:off x="6849918" y="3699340"/>
            <a:ext cx="2179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Q</a:t>
            </a:r>
            <a:r>
              <a:rPr kumimoji="1" lang="zh-CN" altLang="en-US" dirty="0">
                <a:solidFill>
                  <a:srgbClr val="C00000"/>
                </a:solidFill>
              </a:rPr>
              <a:t>：如何实现电压放大器？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B6B0D65-B1AB-E049-BD21-3A5803283347}"/>
              </a:ext>
            </a:extLst>
          </p:cNvPr>
          <p:cNvSpPr txBox="1"/>
          <p:nvPr/>
        </p:nvSpPr>
        <p:spPr>
          <a:xfrm>
            <a:off x="6849918" y="4295752"/>
            <a:ext cx="2179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A</a:t>
            </a:r>
            <a:r>
              <a:rPr kumimoji="1" lang="zh-CN" altLang="en-US" dirty="0"/>
              <a:t>：通过电阻把电流转化为电压</a:t>
            </a:r>
          </a:p>
        </p:txBody>
      </p:sp>
      <p:sp>
        <p:nvSpPr>
          <p:cNvPr id="26" name="灯片编号占位符 1">
            <a:extLst>
              <a:ext uri="{FF2B5EF4-FFF2-40B4-BE49-F238E27FC236}">
                <a16:creationId xmlns:a16="http://schemas.microsoft.com/office/drawing/2014/main" id="{14E44597-6DB3-5048-8DD5-A57A9CE2292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6101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72DDC9-0EB6-9A4B-A2A0-D4DDB426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构建电压放大器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4E0F9DF-D6FC-C040-81A6-FD8DCFF92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9144000" cy="527657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2490629-2E77-3848-9281-2E82E523089E}"/>
              </a:ext>
            </a:extLst>
          </p:cNvPr>
          <p:cNvSpPr txBox="1"/>
          <p:nvPr/>
        </p:nvSpPr>
        <p:spPr>
          <a:xfrm>
            <a:off x="2667000" y="1577822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D</a:t>
            </a:r>
            <a:r>
              <a:rPr kumimoji="1" lang="zh-CN" altLang="en-US" dirty="0">
                <a:solidFill>
                  <a:srgbClr val="0432FF"/>
                </a:solidFill>
              </a:rPr>
              <a:t>：负载电阻 </a:t>
            </a:r>
            <a:r>
              <a:rPr kumimoji="1" lang="en-US" altLang="zh-CN" dirty="0">
                <a:solidFill>
                  <a:srgbClr val="0432FF"/>
                </a:solidFill>
              </a:rPr>
              <a:t>load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resistance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2CD03EE-FE39-8945-AEFB-7F5647CDC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556829"/>
            <a:ext cx="1892300" cy="382712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0754695-84F6-AD43-8DA5-1868763CE4E5}"/>
              </a:ext>
            </a:extLst>
          </p:cNvPr>
          <p:cNvSpPr txBox="1"/>
          <p:nvPr/>
        </p:nvSpPr>
        <p:spPr>
          <a:xfrm>
            <a:off x="266700" y="2229430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输出信号：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9B7DBEB-0E93-6840-9BF1-DB44DB1FE88C}"/>
              </a:ext>
            </a:extLst>
          </p:cNvPr>
          <p:cNvSpPr txBox="1"/>
          <p:nvPr/>
        </p:nvSpPr>
        <p:spPr>
          <a:xfrm>
            <a:off x="8138597" y="533400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输入信号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8A09826-61DA-FE40-BEAB-6867D09D9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7311" y="741482"/>
            <a:ext cx="4368800" cy="282872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082126BE-C914-EC4A-9412-2A62425897C4}"/>
              </a:ext>
            </a:extLst>
          </p:cNvPr>
          <p:cNvSpPr txBox="1"/>
          <p:nvPr/>
        </p:nvSpPr>
        <p:spPr>
          <a:xfrm>
            <a:off x="4200911" y="5531743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GS</a:t>
            </a:r>
            <a:r>
              <a:rPr kumimoji="1" lang="zh-CN" altLang="en-US" dirty="0">
                <a:solidFill>
                  <a:srgbClr val="0432FF"/>
                </a:solidFill>
              </a:rPr>
              <a:t>增加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kumimoji="1" lang="en-US" altLang="zh-CN" dirty="0" err="1">
                <a:solidFill>
                  <a:srgbClr val="0432FF"/>
                </a:solidFill>
                <a:sym typeface="Wingdings" pitchFamily="2" charset="2"/>
              </a:rPr>
              <a:t>i</a:t>
            </a:r>
            <a:r>
              <a:rPr kumimoji="1" lang="en-US" altLang="zh-CN" baseline="-25000" dirty="0" err="1">
                <a:solidFill>
                  <a:srgbClr val="0432FF"/>
                </a:solidFill>
                <a:sym typeface="Wingdings" pitchFamily="2" charset="2"/>
              </a:rPr>
              <a:t>D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增加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V</a:t>
            </a:r>
            <a:r>
              <a:rPr kumimoji="1" lang="en-US" altLang="zh-CN" baseline="-25000" dirty="0">
                <a:solidFill>
                  <a:srgbClr val="0432FF"/>
                </a:solidFill>
                <a:sym typeface="Wingdings" pitchFamily="2" charset="2"/>
              </a:rPr>
              <a:t>DS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减小，逐渐趋向于离开饱和区</a:t>
            </a:r>
            <a:endParaRPr kumimoji="1" lang="en-US" altLang="zh-CN" dirty="0">
              <a:solidFill>
                <a:srgbClr val="0432FF"/>
              </a:solidFill>
              <a:sym typeface="Wingdings" pitchFamily="2" charset="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A2F8506-F12F-3544-BD64-20E61FB60969}"/>
              </a:ext>
            </a:extLst>
          </p:cNvPr>
          <p:cNvSpPr txBox="1"/>
          <p:nvPr/>
        </p:nvSpPr>
        <p:spPr>
          <a:xfrm>
            <a:off x="0" y="6288986"/>
            <a:ext cx="9098498" cy="584775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AB</a:t>
            </a:r>
            <a:r>
              <a:rPr kumimoji="1" lang="zh-CN" altLang="en-US" dirty="0">
                <a:solidFill>
                  <a:srgbClr val="0432FF"/>
                </a:solidFill>
              </a:rPr>
              <a:t>区域为放大器工作区域，输入信号的微小变化将放大，放大倍数为</a:t>
            </a:r>
            <a:r>
              <a:rPr kumimoji="1" lang="en-US" altLang="zh-CN" dirty="0">
                <a:solidFill>
                  <a:srgbClr val="0432FF"/>
                </a:solidFill>
              </a:rPr>
              <a:t>AB</a:t>
            </a:r>
            <a:r>
              <a:rPr kumimoji="1" lang="zh-CN" altLang="en-US" dirty="0">
                <a:solidFill>
                  <a:srgbClr val="0432FF"/>
                </a:solidFill>
              </a:rPr>
              <a:t>曲线上某一点的斜率，该点称为</a:t>
            </a:r>
            <a:r>
              <a:rPr kumimoji="1" lang="zh-CN" altLang="en-US" b="1" dirty="0">
                <a:solidFill>
                  <a:srgbClr val="00B050"/>
                </a:solidFill>
              </a:rPr>
              <a:t>直流工作点</a:t>
            </a:r>
            <a:r>
              <a:rPr kumimoji="1" lang="en-US" altLang="zh-CN" dirty="0">
                <a:solidFill>
                  <a:srgbClr val="0432FF"/>
                </a:solidFill>
              </a:rPr>
              <a:t>/</a:t>
            </a:r>
            <a:r>
              <a:rPr kumimoji="1" lang="zh-CN" altLang="en-US" b="1" dirty="0">
                <a:solidFill>
                  <a:srgbClr val="00B050"/>
                </a:solidFill>
              </a:rPr>
              <a:t>偏置点</a:t>
            </a:r>
            <a:r>
              <a:rPr kumimoji="1" lang="en-US" altLang="zh-CN" dirty="0">
                <a:solidFill>
                  <a:srgbClr val="0432FF"/>
                </a:solidFill>
              </a:rPr>
              <a:t>/</a:t>
            </a:r>
            <a:r>
              <a:rPr kumimoji="1" lang="zh-CN" altLang="en-US" b="1" dirty="0">
                <a:solidFill>
                  <a:srgbClr val="00B050"/>
                </a:solidFill>
              </a:rPr>
              <a:t>静态点</a:t>
            </a:r>
            <a:r>
              <a:rPr kumimoji="1" lang="zh-CN" altLang="en-US" dirty="0">
                <a:solidFill>
                  <a:srgbClr val="0432FF"/>
                </a:solidFill>
              </a:rPr>
              <a:t>（</a:t>
            </a:r>
            <a:r>
              <a:rPr kumimoji="1" lang="en-US" altLang="zh-CN" dirty="0">
                <a:solidFill>
                  <a:srgbClr val="0432FF"/>
                </a:solidFill>
              </a:rPr>
              <a:t>Q, quiescent</a:t>
            </a:r>
            <a:r>
              <a:rPr kumimoji="1" lang="zh-CN" altLang="en-US" dirty="0">
                <a:solidFill>
                  <a:srgbClr val="0432FF"/>
                </a:solidFill>
              </a:rPr>
              <a:t>）。若要实现线性放大，需在</a:t>
            </a:r>
            <a:r>
              <a:rPr kumimoji="1" lang="en-US" altLang="zh-CN" dirty="0">
                <a:solidFill>
                  <a:srgbClr val="0432FF"/>
                </a:solidFill>
              </a:rPr>
              <a:t>Q</a:t>
            </a:r>
            <a:r>
              <a:rPr kumimoji="1" lang="zh-CN" altLang="en-US" dirty="0">
                <a:solidFill>
                  <a:srgbClr val="0432FF"/>
                </a:solidFill>
              </a:rPr>
              <a:t>点附近做线性化近似。</a:t>
            </a:r>
          </a:p>
        </p:txBody>
      </p:sp>
      <p:sp>
        <p:nvSpPr>
          <p:cNvPr id="21" name="灯片编号占位符 1">
            <a:extLst>
              <a:ext uri="{FF2B5EF4-FFF2-40B4-BE49-F238E27FC236}">
                <a16:creationId xmlns:a16="http://schemas.microsoft.com/office/drawing/2014/main" id="{7C6A7FB7-CDD8-EE49-9FFE-8E4ACD6CCDE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BF9E2838-BACC-4E07-6AEB-520ADB4A5C5D}"/>
              </a:ext>
            </a:extLst>
          </p:cNvPr>
          <p:cNvGrpSpPr/>
          <p:nvPr/>
        </p:nvGrpSpPr>
        <p:grpSpPr>
          <a:xfrm>
            <a:off x="4069298" y="1066800"/>
            <a:ext cx="5029200" cy="4457700"/>
            <a:chOff x="4069298" y="1066800"/>
            <a:chExt cx="5029200" cy="4457700"/>
          </a:xfrm>
        </p:grpSpPr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FC4E4523-F7C0-E444-91FE-EF3C649BC697}"/>
                </a:ext>
              </a:extLst>
            </p:cNvPr>
            <p:cNvSpPr txBox="1"/>
            <p:nvPr/>
          </p:nvSpPr>
          <p:spPr>
            <a:xfrm>
              <a:off x="4069298" y="1066800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>
                  <a:solidFill>
                    <a:srgbClr val="C00000"/>
                  </a:solidFill>
                </a:rPr>
                <a:t>输出信号</a:t>
              </a:r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9BEA2019-BDEE-7D4D-BA80-D6D19407DAF9}"/>
                </a:ext>
              </a:extLst>
            </p:cNvPr>
            <p:cNvSpPr/>
            <p:nvPr/>
          </p:nvSpPr>
          <p:spPr bwMode="auto">
            <a:xfrm>
              <a:off x="4495800" y="1405354"/>
              <a:ext cx="457200" cy="271046"/>
            </a:xfrm>
            <a:prstGeom prst="ellipse">
              <a:avLst/>
            </a:prstGeom>
            <a:noFill/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227A9E13-9DA8-684B-BB0D-B6E9B1362B5D}"/>
                </a:ext>
              </a:extLst>
            </p:cNvPr>
            <p:cNvSpPr/>
            <p:nvPr/>
          </p:nvSpPr>
          <p:spPr bwMode="auto">
            <a:xfrm>
              <a:off x="8641298" y="5062954"/>
              <a:ext cx="457200" cy="271046"/>
            </a:xfrm>
            <a:prstGeom prst="ellipse">
              <a:avLst/>
            </a:prstGeom>
            <a:noFill/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cxnSp>
          <p:nvCxnSpPr>
            <p:cNvPr id="15" name="直线箭头连接符 14">
              <a:extLst>
                <a:ext uri="{FF2B5EF4-FFF2-40B4-BE49-F238E27FC236}">
                  <a16:creationId xmlns:a16="http://schemas.microsoft.com/office/drawing/2014/main" id="{C79B60FE-92F3-504C-8DD5-95EBA7D15B38}"/>
                </a:ext>
              </a:extLst>
            </p:cNvPr>
            <p:cNvCxnSpPr/>
            <p:nvPr/>
          </p:nvCxnSpPr>
          <p:spPr bwMode="auto">
            <a:xfrm>
              <a:off x="5562600" y="3173048"/>
              <a:ext cx="6858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0432FF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左大括号 16">
              <a:extLst>
                <a:ext uri="{FF2B5EF4-FFF2-40B4-BE49-F238E27FC236}">
                  <a16:creationId xmlns:a16="http://schemas.microsoft.com/office/drawing/2014/main" id="{1A91013B-5110-CE4C-931B-2D61945ADD71}"/>
                </a:ext>
              </a:extLst>
            </p:cNvPr>
            <p:cNvSpPr/>
            <p:nvPr/>
          </p:nvSpPr>
          <p:spPr bwMode="auto">
            <a:xfrm rot="16200000">
              <a:off x="5846177" y="5046077"/>
              <a:ext cx="228600" cy="728246"/>
            </a:xfrm>
            <a:prstGeom prst="leftBrac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B6E20BCA-C421-FAC5-C64D-C407A26FDCDA}"/>
                </a:ext>
              </a:extLst>
            </p:cNvPr>
            <p:cNvSpPr txBox="1"/>
            <p:nvPr/>
          </p:nvSpPr>
          <p:spPr>
            <a:xfrm>
              <a:off x="6227470" y="2894151"/>
              <a:ext cx="3257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b="1" dirty="0">
                  <a:solidFill>
                    <a:srgbClr val="0432FF"/>
                  </a:solidFill>
                </a:rPr>
                <a:t>Q</a:t>
              </a:r>
              <a:endParaRPr kumimoji="1" lang="zh-CN" altLang="en-US" b="1" dirty="0">
                <a:solidFill>
                  <a:srgbClr val="0432FF"/>
                </a:solidFill>
              </a:endParaRPr>
            </a:p>
          </p:txBody>
        </p:sp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09F45B8F-E396-6B24-5D40-C3D6A19660DB}"/>
                </a:ext>
              </a:extLst>
            </p:cNvPr>
            <p:cNvSpPr/>
            <p:nvPr/>
          </p:nvSpPr>
          <p:spPr bwMode="auto">
            <a:xfrm>
              <a:off x="6248400" y="3124200"/>
              <a:ext cx="97696" cy="97696"/>
            </a:xfrm>
            <a:prstGeom prst="ellipse">
              <a:avLst/>
            </a:prstGeom>
            <a:solidFill>
              <a:srgbClr val="0432FF"/>
            </a:solidFill>
            <a:ln w="9525" cap="flat" cmpd="sng" algn="ctr">
              <a:solidFill>
                <a:srgbClr val="0432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7909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161524B-6885-CD46-977A-B046ED0AF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4567"/>
            <a:ext cx="9144000" cy="4981433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C272DDC9-0EB6-9A4B-A2A0-D4DDB426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构建电压放大器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2490629-2E77-3848-9281-2E82E523089E}"/>
              </a:ext>
            </a:extLst>
          </p:cNvPr>
          <p:cNvSpPr txBox="1"/>
          <p:nvPr/>
        </p:nvSpPr>
        <p:spPr>
          <a:xfrm>
            <a:off x="2667000" y="1577822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C</a:t>
            </a:r>
            <a:r>
              <a:rPr kumimoji="1" lang="zh-CN" altLang="en-US" dirty="0">
                <a:solidFill>
                  <a:srgbClr val="0432FF"/>
                </a:solidFill>
              </a:rPr>
              <a:t>：负载电阻 </a:t>
            </a:r>
            <a:r>
              <a:rPr kumimoji="1" lang="en-US" altLang="zh-CN" dirty="0">
                <a:solidFill>
                  <a:srgbClr val="0432FF"/>
                </a:solidFill>
              </a:rPr>
              <a:t>load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resistance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0754695-84F6-AD43-8DA5-1868763CE4E5}"/>
              </a:ext>
            </a:extLst>
          </p:cNvPr>
          <p:cNvSpPr txBox="1"/>
          <p:nvPr/>
        </p:nvSpPr>
        <p:spPr>
          <a:xfrm>
            <a:off x="266700" y="2229430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输出信号：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9B7DBEB-0E93-6840-9BF1-DB44DB1FE88C}"/>
              </a:ext>
            </a:extLst>
          </p:cNvPr>
          <p:cNvSpPr txBox="1"/>
          <p:nvPr/>
        </p:nvSpPr>
        <p:spPr>
          <a:xfrm>
            <a:off x="8164617" y="5743433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输入信号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81E36FC-2CA4-DF4D-ACD2-0F58810B1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427" y="2567984"/>
            <a:ext cx="1748512" cy="376133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4FF94B0D-1583-7F44-9F26-10A8A325315D}"/>
              </a:ext>
            </a:extLst>
          </p:cNvPr>
          <p:cNvSpPr txBox="1"/>
          <p:nvPr/>
        </p:nvSpPr>
        <p:spPr>
          <a:xfrm>
            <a:off x="4415883" y="5754884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BE</a:t>
            </a:r>
            <a:r>
              <a:rPr kumimoji="1" lang="zh-CN" altLang="en-US" dirty="0">
                <a:solidFill>
                  <a:srgbClr val="0432FF"/>
                </a:solidFill>
              </a:rPr>
              <a:t>增加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kumimoji="1" lang="en-US" altLang="zh-CN" dirty="0" err="1">
                <a:solidFill>
                  <a:srgbClr val="0432FF"/>
                </a:solidFill>
                <a:sym typeface="Wingdings" pitchFamily="2" charset="2"/>
              </a:rPr>
              <a:t>i</a:t>
            </a:r>
            <a:r>
              <a:rPr kumimoji="1" lang="en-US" altLang="zh-CN" baseline="-25000" dirty="0" err="1">
                <a:solidFill>
                  <a:srgbClr val="0432FF"/>
                </a:solidFill>
                <a:sym typeface="Wingdings" pitchFamily="2" charset="2"/>
              </a:rPr>
              <a:t>C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增加 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V</a:t>
            </a:r>
            <a:r>
              <a:rPr kumimoji="1" lang="en-US" altLang="zh-CN" baseline="-25000" dirty="0">
                <a:solidFill>
                  <a:srgbClr val="0432FF"/>
                </a:solidFill>
                <a:sym typeface="Wingdings" pitchFamily="2" charset="2"/>
              </a:rPr>
              <a:t>CE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减小，逐渐趋向于离开放大区</a:t>
            </a:r>
            <a:endParaRPr kumimoji="1" lang="en-US" altLang="zh-CN" dirty="0">
              <a:solidFill>
                <a:srgbClr val="0432FF"/>
              </a:solidFill>
              <a:sym typeface="Wingdings" pitchFamily="2" charset="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61611C3-015D-7D46-9065-E0F58BAE3209}"/>
              </a:ext>
            </a:extLst>
          </p:cNvPr>
          <p:cNvSpPr txBox="1"/>
          <p:nvPr/>
        </p:nvSpPr>
        <p:spPr>
          <a:xfrm>
            <a:off x="0" y="6288986"/>
            <a:ext cx="9098498" cy="584775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AB</a:t>
            </a:r>
            <a:r>
              <a:rPr kumimoji="1" lang="zh-CN" altLang="en-US" dirty="0">
                <a:solidFill>
                  <a:srgbClr val="0432FF"/>
                </a:solidFill>
              </a:rPr>
              <a:t>区域为放大器工作区域，输入信号的微小变化将放大，放大倍数为</a:t>
            </a:r>
            <a:r>
              <a:rPr kumimoji="1" lang="en-US" altLang="zh-CN" dirty="0">
                <a:solidFill>
                  <a:srgbClr val="0432FF"/>
                </a:solidFill>
              </a:rPr>
              <a:t>AB</a:t>
            </a:r>
            <a:r>
              <a:rPr kumimoji="1" lang="zh-CN" altLang="en-US" dirty="0">
                <a:solidFill>
                  <a:srgbClr val="0432FF"/>
                </a:solidFill>
              </a:rPr>
              <a:t>曲线上某一点的斜率，该点称为</a:t>
            </a:r>
            <a:r>
              <a:rPr kumimoji="1" lang="zh-CN" altLang="en-US" b="1" dirty="0">
                <a:solidFill>
                  <a:srgbClr val="00B050"/>
                </a:solidFill>
              </a:rPr>
              <a:t>直流工作点</a:t>
            </a:r>
            <a:r>
              <a:rPr kumimoji="1" lang="en-US" altLang="zh-CN" dirty="0">
                <a:solidFill>
                  <a:srgbClr val="0432FF"/>
                </a:solidFill>
              </a:rPr>
              <a:t>/</a:t>
            </a:r>
            <a:r>
              <a:rPr kumimoji="1" lang="zh-CN" altLang="en-US" b="1" dirty="0">
                <a:solidFill>
                  <a:srgbClr val="00B050"/>
                </a:solidFill>
              </a:rPr>
              <a:t>偏置点</a:t>
            </a:r>
            <a:r>
              <a:rPr kumimoji="1" lang="en-US" altLang="zh-CN" dirty="0">
                <a:solidFill>
                  <a:srgbClr val="0432FF"/>
                </a:solidFill>
              </a:rPr>
              <a:t>/</a:t>
            </a:r>
            <a:r>
              <a:rPr kumimoji="1" lang="zh-CN" altLang="en-US" b="1" dirty="0">
                <a:solidFill>
                  <a:srgbClr val="00B050"/>
                </a:solidFill>
              </a:rPr>
              <a:t>静态点</a:t>
            </a:r>
            <a:r>
              <a:rPr kumimoji="1" lang="zh-CN" altLang="en-US" dirty="0">
                <a:solidFill>
                  <a:srgbClr val="0432FF"/>
                </a:solidFill>
              </a:rPr>
              <a:t>（</a:t>
            </a:r>
            <a:r>
              <a:rPr kumimoji="1" lang="en-US" altLang="zh-CN" dirty="0">
                <a:solidFill>
                  <a:srgbClr val="0432FF"/>
                </a:solidFill>
              </a:rPr>
              <a:t>Q, quiescent</a:t>
            </a:r>
            <a:r>
              <a:rPr kumimoji="1" lang="zh-CN" altLang="en-US" dirty="0">
                <a:solidFill>
                  <a:srgbClr val="0432FF"/>
                </a:solidFill>
              </a:rPr>
              <a:t>）。若要实现线性放大，需在</a:t>
            </a:r>
            <a:r>
              <a:rPr kumimoji="1" lang="en-US" altLang="zh-CN" dirty="0">
                <a:solidFill>
                  <a:srgbClr val="0432FF"/>
                </a:solidFill>
              </a:rPr>
              <a:t>Q</a:t>
            </a:r>
            <a:r>
              <a:rPr kumimoji="1" lang="zh-CN" altLang="en-US" dirty="0">
                <a:solidFill>
                  <a:srgbClr val="0432FF"/>
                </a:solidFill>
              </a:rPr>
              <a:t>点附近做线性化近似。</a:t>
            </a:r>
          </a:p>
        </p:txBody>
      </p:sp>
      <p:sp>
        <p:nvSpPr>
          <p:cNvPr id="21" name="灯片编号占位符 1">
            <a:extLst>
              <a:ext uri="{FF2B5EF4-FFF2-40B4-BE49-F238E27FC236}">
                <a16:creationId xmlns:a16="http://schemas.microsoft.com/office/drawing/2014/main" id="{C78F142B-6605-884F-9B19-A1929EA08D6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7C741881-AF9B-EE49-3541-81AD6ACEE9C4}"/>
              </a:ext>
            </a:extLst>
          </p:cNvPr>
          <p:cNvGrpSpPr/>
          <p:nvPr/>
        </p:nvGrpSpPr>
        <p:grpSpPr>
          <a:xfrm>
            <a:off x="4069298" y="741482"/>
            <a:ext cx="5029200" cy="5096482"/>
            <a:chOff x="4069298" y="741482"/>
            <a:chExt cx="5029200" cy="5096482"/>
          </a:xfrm>
        </p:grpSpPr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FC4E4523-F7C0-E444-91FE-EF3C649BC697}"/>
                </a:ext>
              </a:extLst>
            </p:cNvPr>
            <p:cNvSpPr txBox="1"/>
            <p:nvPr/>
          </p:nvSpPr>
          <p:spPr>
            <a:xfrm>
              <a:off x="4069298" y="1066800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>
                  <a:solidFill>
                    <a:srgbClr val="C00000"/>
                  </a:solidFill>
                </a:rPr>
                <a:t>输出信号</a:t>
              </a:r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9BEA2019-BDEE-7D4D-BA80-D6D19407DAF9}"/>
                </a:ext>
              </a:extLst>
            </p:cNvPr>
            <p:cNvSpPr/>
            <p:nvPr/>
          </p:nvSpPr>
          <p:spPr bwMode="auto">
            <a:xfrm>
              <a:off x="4419600" y="1329154"/>
              <a:ext cx="457200" cy="271046"/>
            </a:xfrm>
            <a:prstGeom prst="ellipse">
              <a:avLst/>
            </a:prstGeom>
            <a:noFill/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227A9E13-9DA8-684B-BB0D-B6E9B1362B5D}"/>
                </a:ext>
              </a:extLst>
            </p:cNvPr>
            <p:cNvSpPr/>
            <p:nvPr/>
          </p:nvSpPr>
          <p:spPr bwMode="auto">
            <a:xfrm>
              <a:off x="8641298" y="5367754"/>
              <a:ext cx="457200" cy="271046"/>
            </a:xfrm>
            <a:prstGeom prst="ellipse">
              <a:avLst/>
            </a:prstGeom>
            <a:noFill/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5E3A4D6-EAF0-4E4E-B42B-920D2D6D1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07311" y="741482"/>
              <a:ext cx="4368800" cy="282872"/>
            </a:xfrm>
            <a:prstGeom prst="rect">
              <a:avLst/>
            </a:prstGeom>
          </p:spPr>
        </p:pic>
        <p:sp>
          <p:nvSpPr>
            <p:cNvPr id="16" name="左大括号 15">
              <a:extLst>
                <a:ext uri="{FF2B5EF4-FFF2-40B4-BE49-F238E27FC236}">
                  <a16:creationId xmlns:a16="http://schemas.microsoft.com/office/drawing/2014/main" id="{6964D443-D571-E048-987F-B8D2A75D0341}"/>
                </a:ext>
              </a:extLst>
            </p:cNvPr>
            <p:cNvSpPr/>
            <p:nvPr/>
          </p:nvSpPr>
          <p:spPr bwMode="auto">
            <a:xfrm rot="16200000">
              <a:off x="6339308" y="5359541"/>
              <a:ext cx="228600" cy="728246"/>
            </a:xfrm>
            <a:prstGeom prst="leftBrac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cxnSp>
          <p:nvCxnSpPr>
            <p:cNvPr id="5" name="直线箭头连接符 4">
              <a:extLst>
                <a:ext uri="{FF2B5EF4-FFF2-40B4-BE49-F238E27FC236}">
                  <a16:creationId xmlns:a16="http://schemas.microsoft.com/office/drawing/2014/main" id="{2F37EB6C-1678-1381-2F45-BAC1BD75CB4A}"/>
                </a:ext>
              </a:extLst>
            </p:cNvPr>
            <p:cNvCxnSpPr/>
            <p:nvPr/>
          </p:nvCxnSpPr>
          <p:spPr bwMode="auto">
            <a:xfrm>
              <a:off x="5885365" y="3735727"/>
              <a:ext cx="6858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0432FF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C079DE95-0510-37DB-A2A7-7E5AB8437976}"/>
                </a:ext>
              </a:extLst>
            </p:cNvPr>
            <p:cNvSpPr txBox="1"/>
            <p:nvPr/>
          </p:nvSpPr>
          <p:spPr>
            <a:xfrm>
              <a:off x="6550235" y="3456830"/>
              <a:ext cx="3257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b="1" dirty="0">
                  <a:solidFill>
                    <a:srgbClr val="0432FF"/>
                  </a:solidFill>
                </a:rPr>
                <a:t>Q</a:t>
              </a:r>
              <a:endParaRPr kumimoji="1" lang="zh-CN" altLang="en-US" b="1" dirty="0">
                <a:solidFill>
                  <a:srgbClr val="0432FF"/>
                </a:solidFill>
              </a:endParaRPr>
            </a:p>
          </p:txBody>
        </p:sp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B755846B-D947-B51F-711F-C76A02E89A82}"/>
                </a:ext>
              </a:extLst>
            </p:cNvPr>
            <p:cNvSpPr/>
            <p:nvPr/>
          </p:nvSpPr>
          <p:spPr bwMode="auto">
            <a:xfrm>
              <a:off x="6571165" y="3686879"/>
              <a:ext cx="97696" cy="97696"/>
            </a:xfrm>
            <a:prstGeom prst="ellipse">
              <a:avLst/>
            </a:prstGeom>
            <a:solidFill>
              <a:srgbClr val="0432FF"/>
            </a:solidFill>
            <a:ln w="9525" cap="flat" cmpd="sng" algn="ctr">
              <a:solidFill>
                <a:srgbClr val="0432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202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26E1DD-147C-5943-9FBE-C35FA1306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偏置（</a:t>
            </a:r>
            <a:r>
              <a:rPr kumimoji="1" lang="en-US" altLang="zh-CN" dirty="0"/>
              <a:t>Bias</a:t>
            </a:r>
            <a:r>
              <a:rPr kumimoji="1" lang="zh-CN" altLang="en-US" dirty="0"/>
              <a:t>）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4480372-3880-174A-8310-063D58D05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" y="1066800"/>
            <a:ext cx="9144000" cy="521691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9CDDFA2-16B2-2745-8DD0-0DFDF2C01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1832" y="2561062"/>
            <a:ext cx="2570672" cy="457200"/>
          </a:xfrm>
          <a:prstGeom prst="rect">
            <a:avLst/>
          </a:prstGeom>
          <a:ln>
            <a:solidFill>
              <a:srgbClr val="0432FF"/>
            </a:solidFill>
          </a:ln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E57FA154-ADA2-E042-80F4-22E859AA4253}"/>
              </a:ext>
            </a:extLst>
          </p:cNvPr>
          <p:cNvSpPr txBox="1"/>
          <p:nvPr/>
        </p:nvSpPr>
        <p:spPr>
          <a:xfrm>
            <a:off x="6421396" y="2222508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在直流偏置点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6F13E28-862E-E34D-9CC0-5AD214798F48}"/>
              </a:ext>
            </a:extLst>
          </p:cNvPr>
          <p:cNvSpPr txBox="1"/>
          <p:nvPr/>
        </p:nvSpPr>
        <p:spPr>
          <a:xfrm>
            <a:off x="304800" y="2755612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选择一个合适的直流偏置电压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GS</a:t>
            </a:r>
            <a:endParaRPr kumimoji="1" lang="zh-CN" altLang="en-US" baseline="-25000" dirty="0">
              <a:solidFill>
                <a:srgbClr val="0432FF"/>
              </a:solidFill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E16FF1D2-01D5-5D43-ACFF-D53DA6D16341}"/>
              </a:ext>
            </a:extLst>
          </p:cNvPr>
          <p:cNvSpPr/>
          <p:nvPr/>
        </p:nvSpPr>
        <p:spPr bwMode="auto">
          <a:xfrm>
            <a:off x="1028700" y="3627865"/>
            <a:ext cx="457200" cy="457200"/>
          </a:xfrm>
          <a:prstGeom prst="ellipse">
            <a:avLst/>
          </a:prstGeom>
          <a:noFill/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A2C46AF3-AC68-3E4F-A082-632F8D608BB2}"/>
              </a:ext>
            </a:extLst>
          </p:cNvPr>
          <p:cNvSpPr/>
          <p:nvPr/>
        </p:nvSpPr>
        <p:spPr bwMode="auto">
          <a:xfrm>
            <a:off x="6354021" y="4800600"/>
            <a:ext cx="457200" cy="457200"/>
          </a:xfrm>
          <a:prstGeom prst="ellipse">
            <a:avLst/>
          </a:prstGeom>
          <a:noFill/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883EF3A8-8551-DA45-8285-9D72F2B05F1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606662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11106</TotalTime>
  <Words>2664</Words>
  <Application>Microsoft Office PowerPoint</Application>
  <PresentationFormat>全屏显示(4:3)</PresentationFormat>
  <Paragraphs>367</Paragraphs>
  <Slides>59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59</vt:i4>
      </vt:variant>
    </vt:vector>
  </HeadingPairs>
  <TitlesOfParts>
    <vt:vector size="66" baseType="lpstr">
      <vt:lpstr>宋体</vt:lpstr>
      <vt:lpstr>Arial</vt:lpstr>
      <vt:lpstr>Calibri</vt:lpstr>
      <vt:lpstr>Cambria Math</vt:lpstr>
      <vt:lpstr>Times New Roman</vt:lpstr>
      <vt:lpstr>Wingdings</vt:lpstr>
      <vt:lpstr>Default Design</vt:lpstr>
      <vt:lpstr>Lecture 16 – 晶体管放大器-part1</vt:lpstr>
      <vt:lpstr>PowerPoint 演示文稿</vt:lpstr>
      <vt:lpstr>PowerPoint 演示文稿</vt:lpstr>
      <vt:lpstr>PowerPoint 演示文稿</vt:lpstr>
      <vt:lpstr>7.1 晶体管放大器设计基础</vt:lpstr>
      <vt:lpstr>晶体管放大器设计基础</vt:lpstr>
      <vt:lpstr>构建电压放大器</vt:lpstr>
      <vt:lpstr>构建电压放大器</vt:lpstr>
      <vt:lpstr>偏置（Bias）</vt:lpstr>
      <vt:lpstr>偏置（Bias）</vt:lpstr>
      <vt:lpstr>多少小算足够小?</vt:lpstr>
      <vt:lpstr>跨导 gm</vt:lpstr>
      <vt:lpstr>小信号电压增益AV</vt:lpstr>
      <vt:lpstr>小信号电压增益AV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图示法</vt:lpstr>
      <vt:lpstr>工作点对小信号增益和输出摆幅的影响</vt:lpstr>
      <vt:lpstr>7.2 小信号工作与模型</vt:lpstr>
      <vt:lpstr>小信号工作与模型</vt:lpstr>
      <vt:lpstr>小信号分析时的电源、电阻</vt:lpstr>
      <vt:lpstr>AC Ground（交流地）</vt:lpstr>
      <vt:lpstr>小信号模型</vt:lpstr>
      <vt:lpstr>PMOS 的小信号模型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BJT</vt:lpstr>
      <vt:lpstr>小信号 基极电流&amp;基极电阻</vt:lpstr>
      <vt:lpstr>小信号 发射极电流&amp;发射极电阻</vt:lpstr>
      <vt:lpstr>小信号模型 混合π</vt:lpstr>
      <vt:lpstr>小信号模型 T 模型</vt:lpstr>
      <vt:lpstr>PowerPoint 演示文稿</vt:lpstr>
      <vt:lpstr>PNP 三极管的小信号模型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要逐渐养成在电路图上直接进行分析的习惯</vt:lpstr>
      <vt:lpstr>PowerPoint 演示文稿</vt:lpstr>
      <vt:lpstr>小结</vt:lpstr>
      <vt:lpstr>PowerPoint 演示文稿</vt:lpstr>
      <vt:lpstr>PowerPoint 演示文稿</vt:lpstr>
      <vt:lpstr>PowerPoint 演示文稿</vt:lpstr>
      <vt:lpstr>作业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hjin</cp:lastModifiedBy>
  <cp:revision>232</cp:revision>
  <cp:lastPrinted>2020-11-30T01:26:17Z</cp:lastPrinted>
  <dcterms:created xsi:type="dcterms:W3CDTF">2015-11-16T08:15:33Z</dcterms:created>
  <dcterms:modified xsi:type="dcterms:W3CDTF">2025-10-28T00:36:41Z</dcterms:modified>
</cp:coreProperties>
</file>