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sldIdLst>
    <p:sldId id="284" r:id="rId2"/>
    <p:sldId id="565" r:id="rId3"/>
    <p:sldId id="566" r:id="rId4"/>
    <p:sldId id="567" r:id="rId5"/>
    <p:sldId id="610" r:id="rId6"/>
    <p:sldId id="568" r:id="rId7"/>
    <p:sldId id="269" r:id="rId8"/>
    <p:sldId id="270" r:id="rId9"/>
    <p:sldId id="271" r:id="rId10"/>
    <p:sldId id="272" r:id="rId11"/>
    <p:sldId id="273" r:id="rId12"/>
    <p:sldId id="274" r:id="rId13"/>
    <p:sldId id="569" r:id="rId14"/>
    <p:sldId id="342" r:id="rId15"/>
    <p:sldId id="570" r:id="rId16"/>
    <p:sldId id="344" r:id="rId17"/>
    <p:sldId id="338" r:id="rId18"/>
    <p:sldId id="339" r:id="rId19"/>
    <p:sldId id="341" r:id="rId20"/>
    <p:sldId id="571" r:id="rId21"/>
    <p:sldId id="572" r:id="rId22"/>
    <p:sldId id="276" r:id="rId23"/>
    <p:sldId id="277" r:id="rId24"/>
    <p:sldId id="278" r:id="rId25"/>
    <p:sldId id="279" r:id="rId26"/>
    <p:sldId id="280" r:id="rId27"/>
    <p:sldId id="573" r:id="rId28"/>
    <p:sldId id="351" r:id="rId29"/>
    <p:sldId id="357" r:id="rId30"/>
    <p:sldId id="354" r:id="rId31"/>
    <p:sldId id="574" r:id="rId32"/>
    <p:sldId id="348" r:id="rId33"/>
    <p:sldId id="349" r:id="rId34"/>
    <p:sldId id="352" r:id="rId35"/>
    <p:sldId id="360" r:id="rId36"/>
    <p:sldId id="361" r:id="rId37"/>
    <p:sldId id="575" r:id="rId38"/>
    <p:sldId id="576" r:id="rId39"/>
    <p:sldId id="283" r:id="rId40"/>
    <p:sldId id="286" r:id="rId41"/>
    <p:sldId id="287" r:id="rId42"/>
    <p:sldId id="577" r:id="rId43"/>
    <p:sldId id="379" r:id="rId44"/>
    <p:sldId id="382" r:id="rId45"/>
    <p:sldId id="383" r:id="rId46"/>
    <p:sldId id="384" r:id="rId47"/>
    <p:sldId id="385" r:id="rId48"/>
    <p:sldId id="386" r:id="rId49"/>
    <p:sldId id="387" r:id="rId50"/>
    <p:sldId id="388" r:id="rId51"/>
    <p:sldId id="375" r:id="rId52"/>
    <p:sldId id="378" r:id="rId53"/>
    <p:sldId id="578" r:id="rId54"/>
    <p:sldId id="579" r:id="rId55"/>
    <p:sldId id="581" r:id="rId56"/>
    <p:sldId id="289" r:id="rId57"/>
    <p:sldId id="292" r:id="rId58"/>
    <p:sldId id="291" r:id="rId59"/>
    <p:sldId id="582" r:id="rId60"/>
    <p:sldId id="583" r:id="rId61"/>
    <p:sldId id="584" r:id="rId62"/>
    <p:sldId id="585" r:id="rId63"/>
    <p:sldId id="586" r:id="rId64"/>
    <p:sldId id="395" r:id="rId65"/>
    <p:sldId id="404" r:id="rId66"/>
    <p:sldId id="616" r:id="rId67"/>
    <p:sldId id="580" r:id="rId68"/>
    <p:sldId id="604" r:id="rId69"/>
    <p:sldId id="605" r:id="rId70"/>
    <p:sldId id="606" r:id="rId71"/>
    <p:sldId id="607" r:id="rId72"/>
    <p:sldId id="614" r:id="rId7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o jin" initials="hji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C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433" autoAdjust="0"/>
    <p:restoredTop sz="95285" autoAdjust="0"/>
  </p:normalViewPr>
  <p:slideViewPr>
    <p:cSldViewPr>
      <p:cViewPr varScale="1">
        <p:scale>
          <a:sx n="88" d="100"/>
          <a:sy n="88" d="100"/>
        </p:scale>
        <p:origin x="516" y="57"/>
      </p:cViewPr>
      <p:guideLst>
        <p:guide orient="horz"/>
        <p:guide pos="57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EABF2CD-19EA-AE4F-9AE0-56DC3CB11A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5F58FCEF-3329-A046-8FF8-8223A668999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45B7FCC-8A74-DD4D-AB70-7F2D6D86210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79185DCB-DD28-EF45-9193-D4676BA4F6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932809FB-E460-444B-84AB-AE5CACDD17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2625A1C7-52E5-5F48-AC01-12451F5D10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8B5C591-489B-D848-8634-39564CB7E4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5A7D4D62-2FF7-F540-8418-BE48AE3FA4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C998320-BFAC-6D42-B521-44A62DE7D609}" type="slidenum">
              <a:rPr lang="en-US" altLang="zh-CN" sz="1200" smtClean="0">
                <a:latin typeface="Arial" panose="020B0604020202020204" pitchFamily="34" charset="0"/>
              </a:rPr>
              <a:pPr/>
              <a:t>41</a:t>
            </a:fld>
            <a:endParaRPr lang="en-US" altLang="zh-CN" sz="1200">
              <a:latin typeface="Arial" panose="020B0604020202020204" pitchFamily="34" charset="0"/>
            </a:endParaRPr>
          </a:p>
        </p:txBody>
      </p:sp>
      <p:sp>
        <p:nvSpPr>
          <p:cNvPr id="494594" name="Rectangle 2">
            <a:extLst>
              <a:ext uri="{FF2B5EF4-FFF2-40B4-BE49-F238E27FC236}">
                <a16:creationId xmlns:a16="http://schemas.microsoft.com/office/drawing/2014/main" id="{4C775E54-3AC1-E94D-8D68-A8D654CF61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2DC915E0-612D-334F-B95C-1B6322B49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586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5A05BC-74D9-3E45-9D36-61180E1BB8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343ADFC-91FA-E141-B393-7E414CEA4D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86CC9-4C91-7E47-B26C-270DEFDC5C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0263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A158DC6-E350-EA4A-B25F-A644D9D91B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759D81E-BF40-D041-83A0-662CD61132C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B3525-DC55-184C-B6F3-AF2BDA56FD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2319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20231E5-8FD3-164A-AC0C-C7F496B108E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3F786F-0544-5F40-8241-69F20AA6522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C3D5F5-3CE4-E740-B74D-AB644B42FE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830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F9E8A9-4862-2842-9F90-6A84AB790A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792AB3-565E-804D-9A1C-26D2EEE3DAF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08CE1-0E82-A643-A132-43DD3C73C0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2818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4AB74A-BB20-F44F-9CDA-624E8D5578B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232BE1-E905-9341-9E28-9F4D3DBB65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D9F00-ABB0-E844-83C4-3C7C6AB353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547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55159D-47B1-7146-A4AF-DB3388B3562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D7DEFE9-1CAF-394B-BEA9-B7BD72427A7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79D87-E1EA-4F4F-AEB4-C5B36D02B8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36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19DCE7-FB53-F549-936D-ABA014E68BB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5DD66B-ED41-0542-9430-9096A7F9276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3D00A-22B5-1643-8A75-32DA02F055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1585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5305A9-236B-7349-8EB4-17C388B6476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8B1C32-5ED2-364E-9FB0-A1B10EAAFE9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2927C-4FF0-B74D-A854-906280F2A0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809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67A6CF-FCFA-BC4C-876F-3166A81B084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B8EC208-4E46-654B-9F88-96E2DD562AE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CA694-2D16-5644-97CC-E0045DA048A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597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BC636A-1572-EC44-89A0-5AFA2DC88C3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7146B0F-0E13-1D48-B177-CF105DCFBE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E6C36-9145-AF4F-8518-ED5D909BDF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397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C490B330-0EAA-6347-AF9A-B92B00AA55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67429B34-01F9-CC4C-B6F0-92BD0CC3EE6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787A2-AFED-DC4F-91D0-F24008C099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2819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2C3038-A8CB-9445-9E52-F58DB42BB2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70B195-7D1E-8A42-9041-C4BE840FA33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64EA7-D784-BF48-BAB5-68890C81C97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65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E85381-C3E7-4946-A8BF-8C0E6AD7396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832B7D-6445-514B-A74F-17858CE5B40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3A738-229D-054B-9055-FA46B20E377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097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A170EEAD-7D2A-0D4F-BE6F-446C443C7EB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54A85F59-5A8F-9549-B5F2-AE3F2CAC89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227A34C9-9CDC-3849-BE23-CEFC833E0C8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4F930929-7B25-484E-B2BE-D02EE69B6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EEF428D-894B-BF4C-95D8-C619CDA71CC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F9F6C3E-117D-DA46-8F15-A52548099F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0F949686-293E-CC42-9714-856F2FDEB1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6B158E6A-0390-D94C-BF56-AB06E4B5AC6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A211FD63-47E4-4A45-B45A-2B28724D89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956A69F5-83B9-C644-961D-ABF629F329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A72870B9-A257-E941-97E7-86E71ABAD13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B7EDCD35-5F0A-BE49-930D-7F39082ED2D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27428756-70C5-854A-8893-1B57EF4B1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50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7.png"/><Relationship Id="rId17" Type="http://schemas.openxmlformats.org/officeDocument/2006/relationships/image" Target="../media/image103.png"/><Relationship Id="rId2" Type="http://schemas.openxmlformats.org/officeDocument/2006/relationships/image" Target="../media/image89.png"/><Relationship Id="rId16" Type="http://schemas.openxmlformats.org/officeDocument/2006/relationships/image" Target="../media/image102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5" Type="http://schemas.openxmlformats.org/officeDocument/2006/relationships/image" Target="../media/image100.png"/><Relationship Id="rId19" Type="http://schemas.openxmlformats.org/officeDocument/2006/relationships/image" Target="../media/image106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7" Type="http://schemas.openxmlformats.org/officeDocument/2006/relationships/image" Target="../media/image114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0.png"/><Relationship Id="rId4" Type="http://schemas.openxmlformats.org/officeDocument/2006/relationships/image" Target="../media/image112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6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8.emf"/><Relationship Id="rId7" Type="http://schemas.openxmlformats.org/officeDocument/2006/relationships/image" Target="../media/image130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29.emf"/><Relationship Id="rId4" Type="http://schemas.openxmlformats.org/officeDocument/2006/relationships/oleObject" Target="../embeddings/oleObject17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11" Type="http://schemas.openxmlformats.org/officeDocument/2006/relationships/image" Target="../media/image1410.png"/><Relationship Id="rId5" Type="http://schemas.openxmlformats.org/officeDocument/2006/relationships/image" Target="../media/image137.png"/><Relationship Id="rId10" Type="http://schemas.openxmlformats.org/officeDocument/2006/relationships/image" Target="../media/image1411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7" Type="http://schemas.openxmlformats.org/officeDocument/2006/relationships/image" Target="../media/image14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7.emf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150.png"/><Relationship Id="rId4" Type="http://schemas.openxmlformats.org/officeDocument/2006/relationships/image" Target="../media/image146.emf"/><Relationship Id="rId9" Type="http://schemas.openxmlformats.org/officeDocument/2006/relationships/image" Target="../media/image1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e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e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0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169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e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0.png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8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e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93.png"/><Relationship Id="rId7" Type="http://schemas.openxmlformats.org/officeDocument/2006/relationships/image" Target="../media/image1950.png"/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5.png"/><Relationship Id="rId5" Type="http://schemas.openxmlformats.org/officeDocument/2006/relationships/image" Target="../media/image194.png"/><Relationship Id="rId10" Type="http://schemas.openxmlformats.org/officeDocument/2006/relationships/image" Target="../media/image197.png"/><Relationship Id="rId4" Type="http://schemas.openxmlformats.org/officeDocument/2006/relationships/image" Target="../media/image1930.png"/><Relationship Id="rId9" Type="http://schemas.openxmlformats.org/officeDocument/2006/relationships/image" Target="../media/image19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openxmlformats.org/officeDocument/2006/relationships/image" Target="../media/image225.png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199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1.png"/><Relationship Id="rId10" Type="http://schemas.openxmlformats.org/officeDocument/2006/relationships/image" Target="../media/image207.png"/><Relationship Id="rId4" Type="http://schemas.openxmlformats.org/officeDocument/2006/relationships/image" Target="../media/image200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6.png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13.png"/><Relationship Id="rId7" Type="http://schemas.openxmlformats.org/officeDocument/2006/relationships/image" Target="../media/image218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0.png"/><Relationship Id="rId5" Type="http://schemas.openxmlformats.org/officeDocument/2006/relationships/image" Target="../media/image219.png"/><Relationship Id="rId10" Type="http://schemas.openxmlformats.org/officeDocument/2006/relationships/image" Target="../media/image223.png"/><Relationship Id="rId4" Type="http://schemas.openxmlformats.org/officeDocument/2006/relationships/image" Target="../media/image214.png"/><Relationship Id="rId9" Type="http://schemas.openxmlformats.org/officeDocument/2006/relationships/image" Target="../media/image222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7.emf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emf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ooter Placeholder 3">
            <a:extLst>
              <a:ext uri="{FF2B5EF4-FFF2-40B4-BE49-F238E27FC236}">
                <a16:creationId xmlns:a16="http://schemas.microsoft.com/office/drawing/2014/main" id="{E9ACFE0E-CB07-F640-A95C-0AFA2C160D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zh-CN" sz="100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Oxford University Publishing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Microelectronic Circuits by Adel S. Sedra and Kenneth C. Smith (0195323033)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4722FE37-D4FA-1E4E-A7DD-D89F3FEBC3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0" y="3962400"/>
            <a:ext cx="64008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 dirty="0">
                <a:solidFill>
                  <a:srgbClr val="0432FF"/>
                </a:solidFill>
                <a:ea typeface="宋体" panose="02010600030101010101" pitchFamily="2" charset="-122"/>
              </a:rPr>
              <a:t>Chapter 7</a:t>
            </a:r>
            <a:r>
              <a:rPr lang="en-US" altLang="zh-CN" sz="3200" dirty="0">
                <a:ea typeface="宋体" panose="02010600030101010101" pitchFamily="2" charset="-122"/>
              </a:rPr>
              <a:t> from </a:t>
            </a:r>
            <a:r>
              <a:rPr lang="en-US" altLang="zh-CN" sz="3200" b="1" dirty="0">
                <a:ea typeface="宋体" panose="02010600030101010101" pitchFamily="2" charset="-122"/>
              </a:rPr>
              <a:t>Microelectronic Circuits</a:t>
            </a:r>
            <a:r>
              <a:rPr lang="en-US" altLang="zh-CN" sz="3200" dirty="0">
                <a:ea typeface="宋体" panose="02010600030101010101" pitchFamily="2" charset="-122"/>
              </a:rPr>
              <a:t> Text by </a:t>
            </a:r>
            <a:r>
              <a:rPr lang="en-US" altLang="zh-CN" sz="3200" dirty="0" err="1">
                <a:ea typeface="宋体" panose="02010600030101010101" pitchFamily="2" charset="-122"/>
              </a:rPr>
              <a:t>Sedra</a:t>
            </a:r>
            <a:r>
              <a:rPr lang="en-US" altLang="zh-CN" sz="3200" dirty="0">
                <a:ea typeface="宋体" panose="02010600030101010101" pitchFamily="2" charset="-122"/>
              </a:rPr>
              <a:t> and Smith</a:t>
            </a:r>
          </a:p>
          <a:p>
            <a:pPr algn="l" eaLnBrk="1" hangingPunct="1">
              <a:defRPr/>
            </a:pPr>
            <a:r>
              <a:rPr lang="en-US" altLang="zh-CN" sz="3200" dirty="0">
                <a:ea typeface="宋体" panose="02010600030101010101" pitchFamily="2" charset="-122"/>
              </a:rPr>
              <a:t>Oxford Publishing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587A193-F07E-1845-8839-D24F303D7C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1752600"/>
            <a:ext cx="8686800" cy="2438400"/>
          </a:xfrm>
        </p:spPr>
        <p:txBody>
          <a:bodyPr/>
          <a:lstStyle/>
          <a:p>
            <a:pPr eaLnBrk="1" hangingPunct="1"/>
            <a:r>
              <a:rPr lang="en-US" altLang="zh-CN" sz="6000" dirty="0">
                <a:solidFill>
                  <a:srgbClr val="0000FF"/>
                </a:solidFill>
                <a:ea typeface="宋体" panose="02010600030101010101" pitchFamily="2" charset="-122"/>
              </a:rPr>
              <a:t>Lecture 17 – </a:t>
            </a:r>
            <a:r>
              <a:rPr lang="zh-CN" altLang="en-US" sz="6000" b="0" dirty="0">
                <a:solidFill>
                  <a:srgbClr val="3333FF"/>
                </a:solidFill>
                <a:ea typeface="宋体" panose="02010600030101010101" pitchFamily="2" charset="-122"/>
              </a:rPr>
              <a:t>晶体管放大器</a:t>
            </a:r>
            <a:r>
              <a:rPr lang="en-US" altLang="zh-CN" sz="6000" b="0" dirty="0">
                <a:solidFill>
                  <a:srgbClr val="3333FF"/>
                </a:solidFill>
                <a:ea typeface="宋体" panose="02010600030101010101" pitchFamily="2" charset="-122"/>
              </a:rPr>
              <a:t>-part2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Rectangle 2">
            <a:extLst>
              <a:ext uri="{FF2B5EF4-FFF2-40B4-BE49-F238E27FC236}">
                <a16:creationId xmlns:a16="http://schemas.microsoft.com/office/drawing/2014/main" id="{C87DC1FB-7529-FB4A-8FE3-D83817B57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7150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PMOS CS Stage with NMOS as Load </a:t>
            </a:r>
          </a:p>
        </p:txBody>
      </p:sp>
      <p:sp>
        <p:nvSpPr>
          <p:cNvPr id="479235" name="Rectangle 3">
            <a:extLst>
              <a:ext uri="{FF2B5EF4-FFF2-40B4-BE49-F238E27FC236}">
                <a16:creationId xmlns:a16="http://schemas.microsoft.com/office/drawing/2014/main" id="{2C900880-EF60-C846-8541-080A78FA41E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562600"/>
            <a:ext cx="7772400" cy="7620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同样</a:t>
            </a:r>
            <a:r>
              <a:rPr lang="en-US" altLang="zh-CN">
                <a:ea typeface="宋体" panose="02010600030101010101" pitchFamily="2" charset="-122"/>
              </a:rPr>
              <a:t>, </a:t>
            </a:r>
            <a:r>
              <a:rPr lang="zh-CN" altLang="en-US">
                <a:ea typeface="宋体" panose="02010600030101010101" pitchFamily="2" charset="-122"/>
              </a:rPr>
              <a:t>也可以用</a:t>
            </a:r>
            <a:r>
              <a:rPr lang="en-US" altLang="zh-CN">
                <a:ea typeface="宋体" panose="02010600030101010101" pitchFamily="2" charset="-122"/>
              </a:rPr>
              <a:t> PMOS </a:t>
            </a:r>
            <a:r>
              <a:rPr lang="zh-CN" altLang="en-US">
                <a:ea typeface="宋体" panose="02010600030101010101" pitchFamily="2" charset="-122"/>
              </a:rPr>
              <a:t>作为放大器，</a:t>
            </a:r>
            <a:r>
              <a:rPr lang="en-US" altLang="zh-CN">
                <a:ea typeface="宋体" panose="02010600030101010101" pitchFamily="2" charset="-122"/>
              </a:rPr>
              <a:t> NMOS </a:t>
            </a:r>
            <a:r>
              <a:rPr lang="zh-CN" altLang="en-US">
                <a:ea typeface="宋体" panose="02010600030101010101" pitchFamily="2" charset="-122"/>
              </a:rPr>
              <a:t>作为负载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31749" name="Group 11">
            <a:extLst>
              <a:ext uri="{FF2B5EF4-FFF2-40B4-BE49-F238E27FC236}">
                <a16:creationId xmlns:a16="http://schemas.microsoft.com/office/drawing/2014/main" id="{2046D625-0E7E-3B48-849B-29DC359D227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2362200"/>
            <a:ext cx="3886200" cy="1143000"/>
            <a:chOff x="2880" y="1584"/>
            <a:chExt cx="1872" cy="432"/>
          </a:xfrm>
        </p:grpSpPr>
        <p:sp>
          <p:nvSpPr>
            <p:cNvPr id="479240" name="AutoShape 8">
              <a:extLst>
                <a:ext uri="{FF2B5EF4-FFF2-40B4-BE49-F238E27FC236}">
                  <a16:creationId xmlns:a16="http://schemas.microsoft.com/office/drawing/2014/main" id="{B153757E-E2D6-9C42-91A7-E332084F7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584"/>
              <a:ext cx="1872" cy="43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1752" name="Object 7">
              <a:extLst>
                <a:ext uri="{FF2B5EF4-FFF2-40B4-BE49-F238E27FC236}">
                  <a16:creationId xmlns:a16="http://schemas.microsoft.com/office/drawing/2014/main" id="{2EC5527C-D77A-8F43-B481-A7A4C36F38A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976" y="1680"/>
            <a:ext cx="1680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4419500" imgH="8775700" progId="Equation.3">
                    <p:embed/>
                  </p:oleObj>
                </mc:Choice>
                <mc:Fallback>
                  <p:oleObj name="Equation" r:id="rId2" imgW="54419500" imgH="8775700" progId="Equation.3">
                    <p:embed/>
                    <p:pic>
                      <p:nvPicPr>
                        <p:cNvPr id="31752" name="Object 7">
                          <a:extLst>
                            <a:ext uri="{FF2B5EF4-FFF2-40B4-BE49-F238E27FC236}">
                              <a16:creationId xmlns:a16="http://schemas.microsoft.com/office/drawing/2014/main" id="{2EC5527C-D77A-8F43-B481-A7A4C36F38A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6" y="1680"/>
                          <a:ext cx="1680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79242" name="Picture 10">
            <a:extLst>
              <a:ext uri="{FF2B5EF4-FFF2-40B4-BE49-F238E27FC236}">
                <a16:creationId xmlns:a16="http://schemas.microsoft.com/office/drawing/2014/main" id="{7CBC72CD-4BB7-F541-A6B8-7466D6E3F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990600"/>
            <a:ext cx="3675063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09E20F3-B0EB-984F-A72B-9326ED836CA5}"/>
              </a:ext>
            </a:extLst>
          </p:cNvPr>
          <p:cNvCxnSpPr>
            <a:cxnSpLocks/>
          </p:cNvCxnSpPr>
          <p:nvPr/>
        </p:nvCxnSpPr>
        <p:spPr bwMode="auto">
          <a:xfrm flipV="1">
            <a:off x="685800" y="2442503"/>
            <a:ext cx="456194" cy="6816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E3DE742-9A59-6B46-8CFB-5F1E7302D775}"/>
              </a:ext>
            </a:extLst>
          </p:cNvPr>
          <p:cNvSpPr txBox="1"/>
          <p:nvPr/>
        </p:nvSpPr>
        <p:spPr>
          <a:xfrm>
            <a:off x="27460" y="3124200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信号施加处</a:t>
            </a:r>
            <a:endParaRPr lang="en-US" sz="2000" dirty="0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91B48826-EAF8-694B-A13C-C15B81C108E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48309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8" name="Rectangle 2">
            <a:extLst>
              <a:ext uri="{FF2B5EF4-FFF2-40B4-BE49-F238E27FC236}">
                <a16:creationId xmlns:a16="http://schemas.microsoft.com/office/drawing/2014/main" id="{C3D2C901-CDF8-A04E-9A49-DB03EDE60C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572000" cy="8128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Diode-Connected </a:t>
            </a:r>
            <a:r>
              <a:rPr lang="zh-CN" altLang="en-US">
                <a:ea typeface="宋体" panose="02010600030101010101" pitchFamily="2" charset="-122"/>
              </a:rPr>
              <a:t>作为负载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80259" name="Rectangle 3">
            <a:extLst>
              <a:ext uri="{FF2B5EF4-FFF2-40B4-BE49-F238E27FC236}">
                <a16:creationId xmlns:a16="http://schemas.microsoft.com/office/drawing/2014/main" id="{E2C847F7-D665-704E-95F5-8B8F7EBE6A7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71500" y="5557617"/>
            <a:ext cx="8724900" cy="5334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  <a:sym typeface="Symbol" pitchFamily="2" charset="2"/>
              </a:rPr>
              <a:t>电压增益降低，但带来的好处是：</a:t>
            </a:r>
            <a:r>
              <a:rPr lang="zh-CN" altLang="en-US" b="1" dirty="0">
                <a:solidFill>
                  <a:srgbClr val="FF0000"/>
                </a:solidFill>
                <a:ea typeface="宋体" panose="02010600030101010101" pitchFamily="2" charset="-122"/>
                <a:sym typeface="Symbol" pitchFamily="2" charset="2"/>
              </a:rPr>
              <a:t>增益与工艺参数不相关</a:t>
            </a:r>
            <a:r>
              <a:rPr lang="zh-CN" altLang="en-US" dirty="0">
                <a:ea typeface="宋体" panose="02010600030101010101" pitchFamily="2" charset="-122"/>
                <a:sym typeface="Symbol" pitchFamily="2" charset="2"/>
              </a:rPr>
              <a:t>了！</a:t>
            </a:r>
            <a:endParaRPr lang="en-US" altLang="zh-CN" dirty="0">
              <a:ea typeface="宋体" panose="02010600030101010101" pitchFamily="2" charset="-122"/>
              <a:sym typeface="Symbol" pitchFamily="2" charset="2"/>
            </a:endParaRPr>
          </a:p>
        </p:txBody>
      </p:sp>
      <p:grpSp>
        <p:nvGrpSpPr>
          <p:cNvPr id="32773" name="Group 11">
            <a:extLst>
              <a:ext uri="{FF2B5EF4-FFF2-40B4-BE49-F238E27FC236}">
                <a16:creationId xmlns:a16="http://schemas.microsoft.com/office/drawing/2014/main" id="{CD4D3952-BE76-9245-A577-0FE46ADA3398}"/>
              </a:ext>
            </a:extLst>
          </p:cNvPr>
          <p:cNvGrpSpPr>
            <a:grpSpLocks/>
          </p:cNvGrpSpPr>
          <p:nvPr/>
        </p:nvGrpSpPr>
        <p:grpSpPr bwMode="auto">
          <a:xfrm>
            <a:off x="2705100" y="3352800"/>
            <a:ext cx="3733800" cy="2133600"/>
            <a:chOff x="1872" y="1936"/>
            <a:chExt cx="1728" cy="800"/>
          </a:xfrm>
        </p:grpSpPr>
        <p:sp>
          <p:nvSpPr>
            <p:cNvPr id="480264" name="AutoShape 8">
              <a:extLst>
                <a:ext uri="{FF2B5EF4-FFF2-40B4-BE49-F238E27FC236}">
                  <a16:creationId xmlns:a16="http://schemas.microsoft.com/office/drawing/2014/main" id="{1C2AD3B9-E84A-1E44-97C2-49CB772BE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936"/>
              <a:ext cx="1728" cy="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2780" name="Object 7">
              <a:extLst>
                <a:ext uri="{FF2B5EF4-FFF2-40B4-BE49-F238E27FC236}">
                  <a16:creationId xmlns:a16="http://schemas.microsoft.com/office/drawing/2014/main" id="{C4B211E5-AC62-5C45-B64D-DA40AE39699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68" y="1968"/>
            <a:ext cx="1584" cy="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81038700" imgH="40957500" progId="Equation.3">
                    <p:embed/>
                  </p:oleObj>
                </mc:Choice>
                <mc:Fallback>
                  <p:oleObj name="Equation" r:id="rId2" imgW="81038700" imgH="40957500" progId="Equation.3">
                    <p:embed/>
                    <p:pic>
                      <p:nvPicPr>
                        <p:cNvPr id="32780" name="Object 7">
                          <a:extLst>
                            <a:ext uri="{FF2B5EF4-FFF2-40B4-BE49-F238E27FC236}">
                              <a16:creationId xmlns:a16="http://schemas.microsoft.com/office/drawing/2014/main" id="{C4B211E5-AC62-5C45-B64D-DA40AE39699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1968"/>
                          <a:ext cx="1584" cy="7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80266" name="Picture 10">
            <a:extLst>
              <a:ext uri="{FF2B5EF4-FFF2-40B4-BE49-F238E27FC236}">
                <a16:creationId xmlns:a16="http://schemas.microsoft.com/office/drawing/2014/main" id="{F8EE5A91-EDE9-0348-B789-6DAFA1083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38200"/>
            <a:ext cx="9144000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32775" name="图片 2">
            <a:extLst>
              <a:ext uri="{FF2B5EF4-FFF2-40B4-BE49-F238E27FC236}">
                <a16:creationId xmlns:a16="http://schemas.microsoft.com/office/drawing/2014/main" id="{63F8C88D-86DE-7F4B-9C0A-641AAF509C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3925887"/>
            <a:ext cx="2233612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7A329A7-603F-8D44-A2AF-324F151CC5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24250"/>
            <a:ext cx="1795463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矩形 1">
            <a:extLst>
              <a:ext uri="{FF2B5EF4-FFF2-40B4-BE49-F238E27FC236}">
                <a16:creationId xmlns:a16="http://schemas.microsoft.com/office/drawing/2014/main" id="{3EB018F6-DC27-1546-BDB1-C6E0699C0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4150706"/>
            <a:ext cx="1752600" cy="9906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32778" name="矩形 2">
            <a:extLst>
              <a:ext uri="{FF2B5EF4-FFF2-40B4-BE49-F238E27FC236}">
                <a16:creationId xmlns:a16="http://schemas.microsoft.com/office/drawing/2014/main" id="{E163F9E2-8B0F-AF45-AD3F-798499045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762000"/>
            <a:ext cx="2667000" cy="2514600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zh-CN" altLang="en-US" sz="1600">
              <a:ea typeface="宋体" panose="02010600030101010101" pitchFamily="2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1E4938-DB6A-F340-95FA-BAB67A7A76F7}"/>
              </a:ext>
            </a:extLst>
          </p:cNvPr>
          <p:cNvSpPr txBox="1"/>
          <p:nvPr/>
        </p:nvSpPr>
        <p:spPr>
          <a:xfrm>
            <a:off x="366933" y="6010195"/>
            <a:ext cx="3519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在集成电路里，能用</a:t>
            </a:r>
            <a:r>
              <a:rPr lang="en-US" altLang="zh-CN" sz="2000" dirty="0">
                <a:solidFill>
                  <a:srgbClr val="FF0000"/>
                </a:solidFill>
              </a:rPr>
              <a:t>MOS</a:t>
            </a:r>
            <a:r>
              <a:rPr lang="zh-CN" altLang="en-US" sz="2000" dirty="0">
                <a:solidFill>
                  <a:srgbClr val="FF0000"/>
                </a:solidFill>
              </a:rPr>
              <a:t>替代电阻的地方就尽量不用电阻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4A2FBA62-BC82-2C43-8694-221509CCC9E2}"/>
              </a:ext>
            </a:extLst>
          </p:cNvPr>
          <p:cNvSpPr/>
          <p:nvPr/>
        </p:nvSpPr>
        <p:spPr bwMode="auto">
          <a:xfrm>
            <a:off x="3948333" y="6295764"/>
            <a:ext cx="838199" cy="15557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D3C765-5765-E24C-B0D4-F0A1478DF3D7}"/>
              </a:ext>
            </a:extLst>
          </p:cNvPr>
          <p:cNvSpPr txBox="1"/>
          <p:nvPr/>
        </p:nvSpPr>
        <p:spPr>
          <a:xfrm>
            <a:off x="4953000" y="6010195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②diode-connected</a:t>
            </a:r>
            <a:r>
              <a:rPr lang="zh-CN" altLang="en-US" sz="2000" dirty="0">
                <a:solidFill>
                  <a:srgbClr val="FF0000"/>
                </a:solidFill>
              </a:rPr>
              <a:t> 结构提供了小电阻方案 </a:t>
            </a:r>
            <a:r>
              <a:rPr lang="en-US" altLang="zh-CN" sz="2000" dirty="0">
                <a:solidFill>
                  <a:srgbClr val="FF0000"/>
                </a:solidFill>
              </a:rPr>
              <a:t>1/</a:t>
            </a:r>
            <a:r>
              <a:rPr lang="en-US" altLang="zh-CN" sz="2400" i="1" dirty="0">
                <a:solidFill>
                  <a:srgbClr val="FF0000"/>
                </a:solidFill>
              </a:rPr>
              <a:t>g</a:t>
            </a:r>
            <a:r>
              <a:rPr lang="en-US" altLang="zh-CN" sz="2400" i="1" baseline="-25000" dirty="0">
                <a:solidFill>
                  <a:srgbClr val="FF0000"/>
                </a:solidFill>
              </a:rPr>
              <a:t>m</a:t>
            </a:r>
            <a:endParaRPr lang="en-US" sz="2000" i="1" baseline="-25000" dirty="0">
              <a:solidFill>
                <a:srgbClr val="FF0000"/>
              </a:solidFill>
            </a:endParaRPr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07F4A8A0-F8F1-014C-9813-5C31A2F3AF6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9973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82" name="Rectangle 2">
            <a:extLst>
              <a:ext uri="{FF2B5EF4-FFF2-40B4-BE49-F238E27FC236}">
                <a16:creationId xmlns:a16="http://schemas.microsoft.com/office/drawing/2014/main" id="{5DD05635-4C66-774C-8742-432E1B206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/>
              <a:t>CS Stage with Diode-Connected PMOS Device</a:t>
            </a:r>
          </a:p>
        </p:txBody>
      </p:sp>
      <p:sp>
        <p:nvSpPr>
          <p:cNvPr id="942083" name="Rectangle 3">
            <a:extLst>
              <a:ext uri="{FF2B5EF4-FFF2-40B4-BE49-F238E27FC236}">
                <a16:creationId xmlns:a16="http://schemas.microsoft.com/office/drawing/2014/main" id="{1866341B-4D95-904D-92D0-A02B70E98D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486400"/>
            <a:ext cx="7772400" cy="8382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同样，也可用</a:t>
            </a:r>
            <a:r>
              <a:rPr lang="en-US" altLang="zh-CN">
                <a:ea typeface="宋体" panose="02010600030101010101" pitchFamily="2" charset="-122"/>
              </a:rPr>
              <a:t>PMOS</a:t>
            </a:r>
            <a:r>
              <a:rPr lang="zh-CN" altLang="en-US">
                <a:ea typeface="宋体" panose="02010600030101010101" pitchFamily="2" charset="-122"/>
              </a:rPr>
              <a:t>作为放大器，</a:t>
            </a:r>
            <a:r>
              <a:rPr lang="en-US" altLang="zh-CN">
                <a:ea typeface="宋体" panose="02010600030101010101" pitchFamily="2" charset="-122"/>
              </a:rPr>
              <a:t>NMOS</a:t>
            </a:r>
            <a:r>
              <a:rPr lang="zh-CN" altLang="en-US">
                <a:ea typeface="宋体" panose="02010600030101010101" pitchFamily="2" charset="-122"/>
              </a:rPr>
              <a:t>作为负载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942085" name="Picture 5">
            <a:extLst>
              <a:ext uri="{FF2B5EF4-FFF2-40B4-BE49-F238E27FC236}">
                <a16:creationId xmlns:a16="http://schemas.microsoft.com/office/drawing/2014/main" id="{D7BA6109-CBFB-E94F-95C4-CB26F0C14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066800"/>
            <a:ext cx="3400425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grpSp>
        <p:nvGrpSpPr>
          <p:cNvPr id="33798" name="Group 8">
            <a:extLst>
              <a:ext uri="{FF2B5EF4-FFF2-40B4-BE49-F238E27FC236}">
                <a16:creationId xmlns:a16="http://schemas.microsoft.com/office/drawing/2014/main" id="{BCEE3667-6E07-194E-B8D9-6F1604054225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209800"/>
            <a:ext cx="4724400" cy="1447800"/>
            <a:chOff x="2304" y="1344"/>
            <a:chExt cx="2976" cy="912"/>
          </a:xfrm>
        </p:grpSpPr>
        <p:sp>
          <p:nvSpPr>
            <p:cNvPr id="942087" name="AutoShape 7">
              <a:extLst>
                <a:ext uri="{FF2B5EF4-FFF2-40B4-BE49-F238E27FC236}">
                  <a16:creationId xmlns:a16="http://schemas.microsoft.com/office/drawing/2014/main" id="{14BFDD9D-6CB5-D54E-B16C-FE801432D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344"/>
              <a:ext cx="2976" cy="91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3800" name="Object 6">
              <a:extLst>
                <a:ext uri="{FF2B5EF4-FFF2-40B4-BE49-F238E27FC236}">
                  <a16:creationId xmlns:a16="http://schemas.microsoft.com/office/drawing/2014/main" id="{8F04BA7D-F888-9C45-AE5D-7C48D969F7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52" y="1392"/>
            <a:ext cx="2832" cy="8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9105800" imgH="16967200" progId="Equation.3">
                    <p:embed/>
                  </p:oleObj>
                </mc:Choice>
                <mc:Fallback>
                  <p:oleObj name="Equation" r:id="rId3" imgW="59105800" imgH="16967200" progId="Equation.3">
                    <p:embed/>
                    <p:pic>
                      <p:nvPicPr>
                        <p:cNvPr id="33800" name="Object 6">
                          <a:extLst>
                            <a:ext uri="{FF2B5EF4-FFF2-40B4-BE49-F238E27FC236}">
                              <a16:creationId xmlns:a16="http://schemas.microsoft.com/office/drawing/2014/main" id="{8F04BA7D-F888-9C45-AE5D-7C48D969F77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2" y="1392"/>
                          <a:ext cx="2832" cy="8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AF216928-3EC2-DA47-88A2-89C952B8112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842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1A9EEB-EF79-AC4E-9C74-97382BB46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48EB1C5-7B3D-DC4E-B64F-BEA15E295B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1F55CC2-E18F-8943-900E-05549DAA5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4591"/>
            <a:ext cx="9144000" cy="631178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0D776DA-6806-0B47-AC2F-B1769E167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12" y="637038"/>
            <a:ext cx="1873250" cy="140243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041CC17C-3ED9-7247-85F1-DD03AE691A50}"/>
              </a:ext>
            </a:extLst>
          </p:cNvPr>
          <p:cNvSpPr/>
          <p:nvPr/>
        </p:nvSpPr>
        <p:spPr bwMode="auto">
          <a:xfrm>
            <a:off x="1676400" y="5257800"/>
            <a:ext cx="723900" cy="3810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C0F1058-E3C2-BF49-9D66-14BE4B776549}"/>
              </a:ext>
            </a:extLst>
          </p:cNvPr>
          <p:cNvSpPr/>
          <p:nvPr/>
        </p:nvSpPr>
        <p:spPr bwMode="auto">
          <a:xfrm>
            <a:off x="7702550" y="5282453"/>
            <a:ext cx="755650" cy="3810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F305AAC-79EF-1047-8010-2C7443880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460215"/>
            <a:ext cx="2000250" cy="615462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782C86F-AC8F-4640-A6BB-B2EA94EF30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224" y="390194"/>
            <a:ext cx="787587" cy="3412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A9BEDB2-CC48-6645-B765-9972A60A7C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687" y="2057400"/>
            <a:ext cx="844550" cy="37756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0094425-15E6-E342-A26C-D3EF1AD49B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37" y="906875"/>
            <a:ext cx="1981200" cy="474663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D247C82-D6F5-7D46-9DDF-9EA2B269F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7537" y="1459125"/>
            <a:ext cx="1930400" cy="620486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257E403-3880-B54F-A92E-340F9ADE67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3625" y="2103115"/>
            <a:ext cx="2694175" cy="5746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3">
                <a:extLst>
                  <a:ext uri="{FF2B5EF4-FFF2-40B4-BE49-F238E27FC236}">
                    <a16:creationId xmlns:a16="http://schemas.microsoft.com/office/drawing/2014/main" id="{C0D043E9-F182-4148-AEC5-3859BF3926ED}"/>
                  </a:ext>
                </a:extLst>
              </p:cNvPr>
              <p:cNvSpPr txBox="1"/>
              <p:nvPr/>
            </p:nvSpPr>
            <p:spPr>
              <a:xfrm>
                <a:off x="2900061" y="3072436"/>
                <a:ext cx="5587876" cy="307777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altLang="zh-CN" sz="2000" dirty="0">
                    <a:solidFill>
                      <a:srgbClr val="0432FF"/>
                    </a:solidFill>
                  </a:rPr>
                  <a:t>(total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resistor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tied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from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“C”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to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ac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ground)</a:t>
                </a:r>
                <a:endParaRPr lang="en-US" sz="2400" dirty="0"/>
              </a:p>
            </p:txBody>
          </p:sp>
        </mc:Choice>
        <mc:Fallback xmlns="">
          <p:sp>
            <p:nvSpPr>
              <p:cNvPr id="16" name="TextBox 3">
                <a:extLst>
                  <a:ext uri="{FF2B5EF4-FFF2-40B4-BE49-F238E27FC236}">
                    <a16:creationId xmlns:a16="http://schemas.microsoft.com/office/drawing/2014/main" id="{C0D043E9-F182-4148-AEC5-3859BF3926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061" y="3072436"/>
                <a:ext cx="5587876" cy="307777"/>
              </a:xfrm>
              <a:prstGeom prst="rect">
                <a:avLst/>
              </a:prstGeom>
              <a:blipFill>
                <a:blip r:embed="rId10"/>
                <a:stretch>
                  <a:fillRect l="-1587" t="-23077" r="-1361" b="-42308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66EC697E-3455-A242-BFFA-87E59DBAA6E3}"/>
              </a:ext>
            </a:extLst>
          </p:cNvPr>
          <p:cNvSpPr txBox="1"/>
          <p:nvPr/>
        </p:nvSpPr>
        <p:spPr>
          <a:xfrm>
            <a:off x="4679904" y="2770845"/>
            <a:ext cx="41472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理解并记忆</a:t>
            </a:r>
            <a:r>
              <a:rPr kumimoji="1" lang="en-US" altLang="zh-CN" b="1" dirty="0">
                <a:solidFill>
                  <a:srgbClr val="0432FF"/>
                </a:solidFill>
              </a:rPr>
              <a:t>【</a:t>
            </a:r>
            <a:r>
              <a:rPr kumimoji="1" lang="zh-CN" altLang="en-US" b="1" dirty="0">
                <a:solidFill>
                  <a:srgbClr val="FF0000"/>
                </a:solidFill>
              </a:rPr>
              <a:t>核心是 </a:t>
            </a:r>
            <a:r>
              <a:rPr kumimoji="1"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b="1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kumimoji="1" lang="zh-CN" altLang="en-US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b="1" dirty="0">
                <a:solidFill>
                  <a:srgbClr val="FF0000"/>
                </a:solidFill>
              </a:rPr>
              <a:t>通过 </a:t>
            </a:r>
            <a:r>
              <a:rPr kumimoji="1" lang="en-US" altLang="zh-CN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1" lang="en-US" altLang="zh-CN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1" lang="zh-CN" altLang="en-US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b="1" dirty="0">
                <a:solidFill>
                  <a:srgbClr val="FF0000"/>
                </a:solidFill>
              </a:rPr>
              <a:t>转化为 </a:t>
            </a:r>
            <a:r>
              <a:rPr kumimoji="1"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="1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en-US" altLang="zh-CN" b="1" dirty="0">
                <a:solidFill>
                  <a:srgbClr val="0432FF"/>
                </a:solidFill>
              </a:rPr>
              <a:t>】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77B2161F-D026-B148-9014-7C53C0AF43F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351FBB6-C169-2541-8E58-2CCCD8BC6F7C}"/>
              </a:ext>
            </a:extLst>
          </p:cNvPr>
          <p:cNvSpPr txBox="1"/>
          <p:nvPr/>
        </p:nvSpPr>
        <p:spPr>
          <a:xfrm>
            <a:off x="3774181" y="1462533"/>
            <a:ext cx="405880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endParaRPr kumimoji="1" lang="zh-CN" alt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3E4EC99-8BF4-D541-B562-3E877FFA580D}"/>
              </a:ext>
            </a:extLst>
          </p:cNvPr>
          <p:cNvSpPr txBox="1"/>
          <p:nvPr/>
        </p:nvSpPr>
        <p:spPr>
          <a:xfrm>
            <a:off x="4539469" y="731482"/>
            <a:ext cx="303288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kumimoji="1" lang="zh-CN" altLang="en-US" i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曲线连接符 20">
            <a:extLst>
              <a:ext uri="{FF2B5EF4-FFF2-40B4-BE49-F238E27FC236}">
                <a16:creationId xmlns:a16="http://schemas.microsoft.com/office/drawing/2014/main" id="{30881AB7-F323-CF44-A92D-25D24EDB99A5}"/>
              </a:ext>
            </a:extLst>
          </p:cNvPr>
          <p:cNvCxnSpPr>
            <a:stCxn id="19" idx="0"/>
            <a:endCxn id="20" idx="0"/>
          </p:cNvCxnSpPr>
          <p:nvPr/>
        </p:nvCxnSpPr>
        <p:spPr bwMode="auto">
          <a:xfrm rot="5400000" flipH="1" flipV="1">
            <a:off x="3968592" y="740012"/>
            <a:ext cx="731051" cy="713992"/>
          </a:xfrm>
          <a:prstGeom prst="curvedConnector3">
            <a:avLst>
              <a:gd name="adj1" fmla="val 13127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13114C71-FA3F-A747-A233-9F22AB8A5A6D}"/>
              </a:ext>
            </a:extLst>
          </p:cNvPr>
          <p:cNvSpPr txBox="1"/>
          <p:nvPr/>
        </p:nvSpPr>
        <p:spPr>
          <a:xfrm>
            <a:off x="3678896" y="408700"/>
            <a:ext cx="389850" cy="338554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1" lang="en-US" altLang="zh-CN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kumimoji="1" lang="zh-CN" altLang="en-US" b="1" i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直线箭头连接符 22">
            <a:extLst>
              <a:ext uri="{FF2B5EF4-FFF2-40B4-BE49-F238E27FC236}">
                <a16:creationId xmlns:a16="http://schemas.microsoft.com/office/drawing/2014/main" id="{FA062B36-3195-2C4F-AB5B-76531DA33F98}"/>
              </a:ext>
            </a:extLst>
          </p:cNvPr>
          <p:cNvCxnSpPr/>
          <p:nvPr/>
        </p:nvCxnSpPr>
        <p:spPr bwMode="auto">
          <a:xfrm>
            <a:off x="4934427" y="731482"/>
            <a:ext cx="0" cy="3924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0DF36CE8-8438-6648-86FC-4AC2473A14AA}"/>
              </a:ext>
            </a:extLst>
          </p:cNvPr>
          <p:cNvSpPr txBox="1"/>
          <p:nvPr/>
        </p:nvSpPr>
        <p:spPr>
          <a:xfrm>
            <a:off x="6532137" y="478893"/>
            <a:ext cx="1661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如果接有负载 </a:t>
            </a:r>
            <a:r>
              <a:rPr kumimoji="1" lang="en-US" altLang="zh-CN" b="1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L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726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8">
            <a:extLst>
              <a:ext uri="{FF2B5EF4-FFF2-40B4-BE49-F238E27FC236}">
                <a16:creationId xmlns:a16="http://schemas.microsoft.com/office/drawing/2014/main" id="{C007D5BB-F780-2743-990B-DDFBC1D21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" y="2457708"/>
            <a:ext cx="7086600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6" name="Rectangle 2">
            <a:extLst>
              <a:ext uri="{FF2B5EF4-FFF2-40B4-BE49-F238E27FC236}">
                <a16:creationId xmlns:a16="http://schemas.microsoft.com/office/drawing/2014/main" id="{9039E97C-88CD-9544-9021-3510E2B346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考虑厄雷效应之后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4037" name="Rectangle 3">
            <a:extLst>
              <a:ext uri="{FF2B5EF4-FFF2-40B4-BE49-F238E27FC236}">
                <a16:creationId xmlns:a16="http://schemas.microsoft.com/office/drawing/2014/main" id="{D3E4F16D-D27F-0743-B6D7-C4AB7DEA136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71500" y="6193365"/>
            <a:ext cx="7772400" cy="476251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厄雷效应会导致电压增益的降低；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32773" name="Group 9">
            <a:extLst>
              <a:ext uri="{FF2B5EF4-FFF2-40B4-BE49-F238E27FC236}">
                <a16:creationId xmlns:a16="http://schemas.microsoft.com/office/drawing/2014/main" id="{9FA6D146-0E29-D54E-837E-282473F2E24E}"/>
              </a:ext>
            </a:extLst>
          </p:cNvPr>
          <p:cNvGrpSpPr>
            <a:grpSpLocks/>
          </p:cNvGrpSpPr>
          <p:nvPr/>
        </p:nvGrpSpPr>
        <p:grpSpPr bwMode="auto">
          <a:xfrm>
            <a:off x="3561908" y="4220519"/>
            <a:ext cx="2667000" cy="1676400"/>
            <a:chOff x="2016" y="1872"/>
            <a:chExt cx="1344" cy="720"/>
          </a:xfrm>
        </p:grpSpPr>
        <p:sp>
          <p:nvSpPr>
            <p:cNvPr id="44040" name="AutoShape 6">
              <a:extLst>
                <a:ext uri="{FF2B5EF4-FFF2-40B4-BE49-F238E27FC236}">
                  <a16:creationId xmlns:a16="http://schemas.microsoft.com/office/drawing/2014/main" id="{4300D9BB-CA1D-AB43-9CCE-E1478B9DC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1872"/>
              <a:ext cx="1344" cy="7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zh-CN" altLang="en-US">
                <a:ln>
                  <a:solidFill>
                    <a:srgbClr val="FF0000"/>
                  </a:solidFill>
                </a:ln>
                <a:ea typeface="宋体" panose="02010600030101010101" pitchFamily="2" charset="-122"/>
              </a:endParaRPr>
            </a:p>
          </p:txBody>
        </p:sp>
        <p:graphicFrame>
          <p:nvGraphicFramePr>
            <p:cNvPr id="32777" name="Object 5">
              <a:extLst>
                <a:ext uri="{FF2B5EF4-FFF2-40B4-BE49-F238E27FC236}">
                  <a16:creationId xmlns:a16="http://schemas.microsoft.com/office/drawing/2014/main" id="{C72C7E84-8B46-FF4C-A385-AFE7D419C40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70" y="1937"/>
            <a:ext cx="1152" cy="6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6035000" imgH="15798800" progId="Equation.DSMT4">
                    <p:embed/>
                  </p:oleObj>
                </mc:Choice>
                <mc:Fallback>
                  <p:oleObj name="Equation" r:id="rId3" imgW="26035000" imgH="15798800" progId="Equation.DSMT4">
                    <p:embed/>
                    <p:pic>
                      <p:nvPicPr>
                        <p:cNvPr id="32777" name="Object 5">
                          <a:extLst>
                            <a:ext uri="{FF2B5EF4-FFF2-40B4-BE49-F238E27FC236}">
                              <a16:creationId xmlns:a16="http://schemas.microsoft.com/office/drawing/2014/main" id="{C72C7E84-8B46-FF4C-A385-AFE7D419C40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0" y="1937"/>
                          <a:ext cx="1152" cy="6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DA7460-6C29-2242-9652-6DBC628C4389}"/>
              </a:ext>
            </a:extLst>
          </p:cNvPr>
          <p:cNvGrpSpPr/>
          <p:nvPr/>
        </p:nvGrpSpPr>
        <p:grpSpPr>
          <a:xfrm>
            <a:off x="6633103" y="19075"/>
            <a:ext cx="2405591" cy="2424683"/>
            <a:chOff x="109009" y="3603625"/>
            <a:chExt cx="3200400" cy="32258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D6000DB-9BE7-8149-A04C-51FE7B9AD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9009" y="3603625"/>
              <a:ext cx="3200400" cy="32258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075D261-1EA7-E845-A725-C3E4B9C20FC0}"/>
                </a:ext>
              </a:extLst>
            </p:cNvPr>
            <p:cNvSpPr/>
            <p:nvPr/>
          </p:nvSpPr>
          <p:spPr bwMode="auto">
            <a:xfrm>
              <a:off x="2590800" y="5267325"/>
              <a:ext cx="718609" cy="8382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13" name="Down Arrow 12">
            <a:extLst>
              <a:ext uri="{FF2B5EF4-FFF2-40B4-BE49-F238E27FC236}">
                <a16:creationId xmlns:a16="http://schemas.microsoft.com/office/drawing/2014/main" id="{3BC2D329-34A6-DA4E-A888-4415F618A02D}"/>
              </a:ext>
            </a:extLst>
          </p:cNvPr>
          <p:cNvSpPr/>
          <p:nvPr/>
        </p:nvSpPr>
        <p:spPr bwMode="auto">
          <a:xfrm rot="2915893">
            <a:off x="6429790" y="2063196"/>
            <a:ext cx="178569" cy="564273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B655DB2-9B86-5040-B305-D95EB988B0EF}"/>
              </a:ext>
            </a:extLst>
          </p:cNvPr>
          <p:cNvSpPr txBox="1"/>
          <p:nvPr/>
        </p:nvSpPr>
        <p:spPr>
          <a:xfrm>
            <a:off x="6799468" y="4259782"/>
            <a:ext cx="15247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C</a:t>
            </a:r>
            <a:r>
              <a:rPr kumimoji="1" lang="zh-CN" altLang="en-US" dirty="0">
                <a:solidFill>
                  <a:srgbClr val="0432FF"/>
                </a:solidFill>
              </a:rPr>
              <a:t>到地的总电阻</a:t>
            </a:r>
          </a:p>
        </p:txBody>
      </p: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A29E3C2C-D82B-6D43-8B31-0C10115B9291}"/>
              </a:ext>
            </a:extLst>
          </p:cNvPr>
          <p:cNvCxnSpPr/>
          <p:nvPr/>
        </p:nvCxnSpPr>
        <p:spPr bwMode="auto">
          <a:xfrm>
            <a:off x="5024529" y="4834704"/>
            <a:ext cx="11842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线箭头连接符 15">
            <a:extLst>
              <a:ext uri="{FF2B5EF4-FFF2-40B4-BE49-F238E27FC236}">
                <a16:creationId xmlns:a16="http://schemas.microsoft.com/office/drawing/2014/main" id="{62C63147-E753-CC4F-90FF-5AED6D7CB67A}"/>
              </a:ext>
            </a:extLst>
          </p:cNvPr>
          <p:cNvCxnSpPr>
            <a:stCxn id="14" idx="1"/>
          </p:cNvCxnSpPr>
          <p:nvPr/>
        </p:nvCxnSpPr>
        <p:spPr bwMode="auto">
          <a:xfrm flipH="1">
            <a:off x="6135574" y="4429059"/>
            <a:ext cx="663894" cy="2254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BE8FC5F2-7EF0-724B-A102-FAAE716DEF9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32117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CD56459-1BE7-8A4C-99CE-2463CAE23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95229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88ACF7B4-270B-6F42-A4E6-458CF721CF63}"/>
              </a:ext>
            </a:extLst>
          </p:cNvPr>
          <p:cNvSpPr txBox="1"/>
          <p:nvPr/>
        </p:nvSpPr>
        <p:spPr>
          <a:xfrm>
            <a:off x="228600" y="2057400"/>
            <a:ext cx="426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根据直流偏置计算小信号参数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518218B-9971-8443-B61D-2EFA2E00F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469684"/>
            <a:ext cx="2901950" cy="128872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64D11AD-4CFF-0942-8783-DF9C6082DECB}"/>
              </a:ext>
            </a:extLst>
          </p:cNvPr>
          <p:cNvSpPr txBox="1"/>
          <p:nvPr/>
        </p:nvSpPr>
        <p:spPr>
          <a:xfrm>
            <a:off x="215153" y="3844534"/>
            <a:ext cx="426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②</a:t>
            </a:r>
            <a:r>
              <a:rPr kumimoji="1" lang="zh-CN" altLang="en-US" dirty="0"/>
              <a:t>计算放大器特征参数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5E66A34-30AF-DE49-9E8B-07FEF09E7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71" y="4288194"/>
            <a:ext cx="2434366" cy="178713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007D498-676B-2B47-9119-A1CAFA07D67D}"/>
              </a:ext>
            </a:extLst>
          </p:cNvPr>
          <p:cNvSpPr txBox="1"/>
          <p:nvPr/>
        </p:nvSpPr>
        <p:spPr>
          <a:xfrm>
            <a:off x="3733800" y="2050230"/>
            <a:ext cx="426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③</a:t>
            </a:r>
            <a:r>
              <a:rPr kumimoji="1" lang="zh-CN" altLang="en-US" dirty="0"/>
              <a:t>计算其他参数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3BA2FAA-7CDE-AA40-B9B8-1A893D811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185" y="2457081"/>
            <a:ext cx="2535700" cy="6932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99176617-B53E-BD4C-A5B4-9E1B0CA0D6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8185" y="3668087"/>
            <a:ext cx="3149600" cy="114867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91065C6-8F0B-F842-996D-137BC4BDCBD3}"/>
              </a:ext>
            </a:extLst>
          </p:cNvPr>
          <p:cNvSpPr txBox="1"/>
          <p:nvPr/>
        </p:nvSpPr>
        <p:spPr>
          <a:xfrm>
            <a:off x="3724834" y="4902123"/>
            <a:ext cx="4580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④v</a:t>
            </a:r>
            <a:r>
              <a:rPr kumimoji="1" lang="en-US" altLang="zh-CN" baseline="-25000" dirty="0"/>
              <a:t>π</a:t>
            </a:r>
            <a:r>
              <a:rPr kumimoji="1" lang="zh-CN" altLang="en-US" dirty="0"/>
              <a:t>（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be</a:t>
            </a:r>
            <a:r>
              <a:rPr kumimoji="1" lang="zh-CN" altLang="en-US" dirty="0"/>
              <a:t>）需满足小信号近似的前提  </a:t>
            </a:r>
            <a:r>
              <a:rPr kumimoji="1" lang="en-US" altLang="zh-CN" dirty="0">
                <a:solidFill>
                  <a:srgbClr val="FF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π</a:t>
            </a:r>
            <a:r>
              <a:rPr kumimoji="1" lang="zh-CN" altLang="en-US" dirty="0">
                <a:solidFill>
                  <a:srgbClr val="FF0000"/>
                </a:solidFill>
              </a:rPr>
              <a:t> </a:t>
            </a:r>
            <a:r>
              <a:rPr kumimoji="1" lang="en-US" altLang="zh-CN" dirty="0">
                <a:solidFill>
                  <a:srgbClr val="FF0000"/>
                </a:solidFill>
              </a:rPr>
              <a:t>&lt;&lt;</a:t>
            </a:r>
            <a:r>
              <a:rPr kumimoji="1" lang="zh-CN" altLang="en-US" dirty="0">
                <a:solidFill>
                  <a:srgbClr val="FF0000"/>
                </a:solidFill>
              </a:rPr>
              <a:t> </a:t>
            </a:r>
            <a:r>
              <a:rPr kumimoji="1" lang="en-US" altLang="zh-CN" dirty="0">
                <a:solidFill>
                  <a:srgbClr val="FF0000"/>
                </a:solidFill>
              </a:rPr>
              <a:t>V</a:t>
            </a:r>
            <a:r>
              <a:rPr kumimoji="1" lang="en-US" altLang="zh-CN" baseline="-25000" dirty="0">
                <a:solidFill>
                  <a:srgbClr val="FF0000"/>
                </a:solidFill>
              </a:rPr>
              <a:t>T</a:t>
            </a:r>
            <a:endParaRPr kumimoji="1" lang="zh-CN" altLang="en-US" baseline="-25000" dirty="0">
              <a:solidFill>
                <a:srgbClr val="FF0000"/>
              </a:solidFill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EC50472-D393-1543-8EF5-6880BB1A24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8185" y="5326035"/>
            <a:ext cx="4133850" cy="63670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2EDEA2A-72FE-6941-BA1B-C0A3912545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8185" y="6034943"/>
            <a:ext cx="3409950" cy="460804"/>
          </a:xfrm>
          <a:prstGeom prst="rect">
            <a:avLst/>
          </a:prstGeom>
        </p:spPr>
      </p:pic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25CCA3D7-7676-D249-B2F0-A24C447D240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7950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>
            <a:extLst>
              <a:ext uri="{FF2B5EF4-FFF2-40B4-BE49-F238E27FC236}">
                <a16:creationId xmlns:a16="http://schemas.microsoft.com/office/drawing/2014/main" id="{3F3CAEC9-BD1E-C548-B994-1EC09A4994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panose="02010600030101010101" pitchFamily="2" charset="-122"/>
              </a:rPr>
              <a:t>内在增益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6085" name="Rectangle 3">
            <a:extLst>
              <a:ext uri="{FF2B5EF4-FFF2-40B4-BE49-F238E27FC236}">
                <a16:creationId xmlns:a16="http://schemas.microsoft.com/office/drawing/2014/main" id="{9A3FBA15-AB61-364A-A80E-491DDE84F5B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648200"/>
            <a:ext cx="7772400" cy="1462088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当</a:t>
            </a:r>
            <a:r>
              <a:rPr lang="en-US" altLang="zh-CN">
                <a:ea typeface="宋体" panose="02010600030101010101" pitchFamily="2" charset="-122"/>
              </a:rPr>
              <a:t> R</a:t>
            </a:r>
            <a:r>
              <a:rPr lang="en-US" altLang="zh-CN" baseline="-25000">
                <a:ea typeface="宋体" panose="02010600030101010101" pitchFamily="2" charset="-122"/>
              </a:rPr>
              <a:t>C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趋于∞时</a:t>
            </a:r>
            <a:r>
              <a:rPr lang="en-US" altLang="zh-CN">
                <a:ea typeface="宋体" panose="02010600030101010101" pitchFamily="2" charset="-122"/>
              </a:rPr>
              <a:t>, </a:t>
            </a:r>
            <a:r>
              <a:rPr lang="zh-CN" altLang="en-US">
                <a:ea typeface="宋体" panose="02010600030101010101" pitchFamily="2" charset="-122"/>
              </a:rPr>
              <a:t>电压增益达到最大值（</a:t>
            </a:r>
            <a:r>
              <a:rPr lang="en-US" altLang="zh-CN">
                <a:ea typeface="宋体" panose="02010600030101010101" pitchFamily="2" charset="-122"/>
              </a:rPr>
              <a:t> - g</a:t>
            </a:r>
            <a:r>
              <a:rPr lang="en-US" altLang="zh-CN" baseline="-25000">
                <a:ea typeface="宋体" panose="02010600030101010101" pitchFamily="2" charset="-122"/>
              </a:rPr>
              <a:t>m</a:t>
            </a:r>
            <a:r>
              <a:rPr lang="en-US" altLang="zh-CN"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ea typeface="宋体" panose="02010600030101010101" pitchFamily="2" charset="-122"/>
              </a:rPr>
              <a:t>O</a:t>
            </a:r>
            <a:r>
              <a:rPr lang="zh-CN" altLang="en-US">
                <a:ea typeface="宋体" panose="02010600030101010101" pitchFamily="2" charset="-122"/>
              </a:rPr>
              <a:t>）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，此最大值即放大器的内在增益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内在增益与偏置电流的大小无关</a:t>
            </a:r>
            <a:r>
              <a:rPr lang="en-US" altLang="zh-CN">
                <a:ea typeface="宋体" panose="02010600030101010101" pitchFamily="2" charset="-122"/>
              </a:rPr>
              <a:t>.</a:t>
            </a:r>
          </a:p>
        </p:txBody>
      </p:sp>
      <p:grpSp>
        <p:nvGrpSpPr>
          <p:cNvPr id="34821" name="Group 7">
            <a:extLst>
              <a:ext uri="{FF2B5EF4-FFF2-40B4-BE49-F238E27FC236}">
                <a16:creationId xmlns:a16="http://schemas.microsoft.com/office/drawing/2014/main" id="{BB517E67-E58C-D64B-AC02-C1FACD779FCB}"/>
              </a:ext>
            </a:extLst>
          </p:cNvPr>
          <p:cNvGrpSpPr>
            <a:grpSpLocks/>
          </p:cNvGrpSpPr>
          <p:nvPr/>
        </p:nvGrpSpPr>
        <p:grpSpPr bwMode="auto">
          <a:xfrm>
            <a:off x="2520950" y="1520825"/>
            <a:ext cx="4038600" cy="2438400"/>
            <a:chOff x="1588" y="958"/>
            <a:chExt cx="2544" cy="1536"/>
          </a:xfrm>
        </p:grpSpPr>
        <p:sp>
          <p:nvSpPr>
            <p:cNvPr id="34822" name="Oval 5">
              <a:extLst>
                <a:ext uri="{FF2B5EF4-FFF2-40B4-BE49-F238E27FC236}">
                  <a16:creationId xmlns:a16="http://schemas.microsoft.com/office/drawing/2014/main" id="{7BBE2E40-0359-BC40-B3DE-E100A0A01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958"/>
              <a:ext cx="2544" cy="153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34823" name="Object 4">
              <a:extLst>
                <a:ext uri="{FF2B5EF4-FFF2-40B4-BE49-F238E27FC236}">
                  <a16:creationId xmlns:a16="http://schemas.microsoft.com/office/drawing/2014/main" id="{CB30298A-8409-6840-B1BB-B56F25E0027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60" y="1152"/>
            <a:ext cx="1400" cy="1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1305500" imgH="29260800" progId="Equation.3">
                    <p:embed/>
                  </p:oleObj>
                </mc:Choice>
                <mc:Fallback>
                  <p:oleObj name="Equation" r:id="rId2" imgW="31305500" imgH="29260800" progId="Equation.3">
                    <p:embed/>
                    <p:pic>
                      <p:nvPicPr>
                        <p:cNvPr id="34823" name="Object 4">
                          <a:extLst>
                            <a:ext uri="{FF2B5EF4-FFF2-40B4-BE49-F238E27FC236}">
                              <a16:creationId xmlns:a16="http://schemas.microsoft.com/office/drawing/2014/main" id="{CB30298A-8409-6840-B1BB-B56F25E0027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1152"/>
                          <a:ext cx="1400" cy="11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6B6FD50-1AFA-5C46-81AC-1C3BE591B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2514600"/>
            <a:ext cx="1581151" cy="4080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2DF591-02BA-D445-86DE-997317C7A3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199" y="3098799"/>
            <a:ext cx="1685189" cy="476249"/>
          </a:xfrm>
          <a:prstGeom prst="rect">
            <a:avLst/>
          </a:prstGeom>
        </p:spPr>
      </p:pic>
      <p:sp>
        <p:nvSpPr>
          <p:cNvPr id="4" name="Left Arrow 3">
            <a:extLst>
              <a:ext uri="{FF2B5EF4-FFF2-40B4-BE49-F238E27FC236}">
                <a16:creationId xmlns:a16="http://schemas.microsoft.com/office/drawing/2014/main" id="{CED0BB99-81D5-3548-9965-E3ADEBD27462}"/>
              </a:ext>
            </a:extLst>
          </p:cNvPr>
          <p:cNvSpPr/>
          <p:nvPr/>
        </p:nvSpPr>
        <p:spPr bwMode="auto">
          <a:xfrm>
            <a:off x="6553200" y="3029769"/>
            <a:ext cx="603250" cy="176160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EDC53AF7-46D5-D44E-965A-869BA528AE0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95781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>
            <a:extLst>
              <a:ext uri="{FF2B5EF4-FFF2-40B4-BE49-F238E27FC236}">
                <a16:creationId xmlns:a16="http://schemas.microsoft.com/office/drawing/2014/main" id="{F63ABBC0-EDA0-7B4C-B12B-25B5E2CBB0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panose="02010600030101010101" pitchFamily="2" charset="-122"/>
              </a:rPr>
              <a:t>Limitation on CE Voltage Gain </a:t>
            </a:r>
          </a:p>
        </p:txBody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97B26DBF-3FD7-5240-918F-4289225EFD7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4953000"/>
            <a:ext cx="7620000" cy="14716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zh-CN" altLang="en-US" dirty="0">
                <a:ea typeface="宋体" panose="02010600030101010101" pitchFamily="2" charset="-122"/>
              </a:rPr>
              <a:t>因为</a:t>
            </a:r>
            <a:r>
              <a:rPr lang="en-US" altLang="zh-CN" dirty="0">
                <a:ea typeface="宋体" panose="02010600030101010101" pitchFamily="2" charset="-122"/>
              </a:rPr>
              <a:t> g</a:t>
            </a:r>
            <a:r>
              <a:rPr lang="en-US" altLang="zh-CN" baseline="-25000" dirty="0">
                <a:ea typeface="宋体" panose="02010600030101010101" pitchFamily="2" charset="-122"/>
              </a:rPr>
              <a:t>m</a:t>
            </a:r>
            <a:r>
              <a:rPr lang="en-US" altLang="zh-CN" dirty="0">
                <a:ea typeface="宋体" panose="02010600030101010101" pitchFamily="2" charset="-122"/>
              </a:rPr>
              <a:t> = I</a:t>
            </a:r>
            <a:r>
              <a:rPr lang="en-US" altLang="zh-CN" baseline="-25000" dirty="0">
                <a:ea typeface="宋体" panose="02010600030101010101" pitchFamily="2" charset="-122"/>
              </a:rPr>
              <a:t>C</a:t>
            </a:r>
            <a:r>
              <a:rPr lang="en-US" altLang="zh-CN" dirty="0">
                <a:ea typeface="宋体" panose="02010600030101010101" pitchFamily="2" charset="-122"/>
              </a:rPr>
              <a:t>/V</a:t>
            </a:r>
            <a:r>
              <a:rPr lang="en-US" altLang="zh-CN" baseline="-25000" dirty="0">
                <a:ea typeface="宋体" panose="02010600030101010101" pitchFamily="2" charset="-122"/>
              </a:rPr>
              <a:t>T</a:t>
            </a:r>
            <a:r>
              <a:rPr lang="en-US" altLang="zh-CN" dirty="0">
                <a:ea typeface="宋体" panose="02010600030101010101" pitchFamily="2" charset="-122"/>
              </a:rPr>
              <a:t>,  CE </a:t>
            </a:r>
            <a:r>
              <a:rPr lang="zh-CN" altLang="en-US" dirty="0">
                <a:ea typeface="宋体" panose="02010600030101010101" pitchFamily="2" charset="-122"/>
              </a:rPr>
              <a:t>组态的电压增益可以表达成 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RC</a:t>
            </a:r>
            <a:r>
              <a:rPr lang="en-US" altLang="zh-CN" dirty="0">
                <a:ea typeface="宋体" panose="02010600030101010101" pitchFamily="2" charset="-122"/>
              </a:rPr>
              <a:t> / V</a:t>
            </a:r>
            <a:r>
              <a:rPr lang="en-US" altLang="zh-CN" baseline="-25000" dirty="0">
                <a:ea typeface="宋体" panose="02010600030101010101" pitchFamily="2" charset="-122"/>
              </a:rPr>
              <a:t>T.</a:t>
            </a:r>
          </a:p>
          <a:p>
            <a:pPr eaLnBrk="1" hangingPunct="1">
              <a:lnSpc>
                <a:spcPct val="80000"/>
              </a:lnSpc>
            </a:pPr>
            <a:endParaRPr lang="en-US" altLang="zh-CN" baseline="-25000" dirty="0">
              <a:ea typeface="宋体" panose="02010600030101010101" pitchFamily="2" charset="-122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RC </a:t>
            </a:r>
            <a:r>
              <a:rPr lang="zh-CN" altLang="en-US" dirty="0">
                <a:ea typeface="宋体" panose="02010600030101010101" pitchFamily="2" charset="-122"/>
              </a:rPr>
              <a:t>是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CC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和</a:t>
            </a:r>
            <a:r>
              <a:rPr lang="en-US" altLang="zh-CN" dirty="0">
                <a:ea typeface="宋体" panose="02010600030101010101" pitchFamily="2" charset="-122"/>
              </a:rPr>
              <a:t> V</a:t>
            </a:r>
            <a:r>
              <a:rPr lang="en-US" altLang="zh-CN" baseline="-25000" dirty="0">
                <a:ea typeface="宋体" panose="02010600030101010101" pitchFamily="2" charset="-122"/>
              </a:rPr>
              <a:t>CE</a:t>
            </a:r>
            <a:r>
              <a:rPr lang="zh-CN" altLang="en-US" dirty="0">
                <a:ea typeface="宋体" panose="02010600030101010101" pitchFamily="2" charset="-122"/>
              </a:rPr>
              <a:t>之间的电压差，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为了保证三极管工作于放大区，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b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C</a:t>
            </a:r>
            <a:r>
              <a:rPr lang="zh-CN" altLang="en-US" b="1" dirty="0">
                <a:solidFill>
                  <a:srgbClr val="FF0000"/>
                </a:solidFill>
                <a:ea typeface="宋体" panose="02010600030101010101" pitchFamily="2" charset="-122"/>
              </a:rPr>
              <a:t>最低不得低于</a:t>
            </a:r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 V</a:t>
            </a:r>
            <a:r>
              <a:rPr lang="en-US" altLang="zh-CN" b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B</a:t>
            </a:r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-0.4V</a:t>
            </a:r>
            <a:endParaRPr lang="en-US" altLang="zh-CN" sz="1800" b="1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28677" name="Picture 11">
            <a:extLst>
              <a:ext uri="{FF2B5EF4-FFF2-40B4-BE49-F238E27FC236}">
                <a16:creationId xmlns:a16="http://schemas.microsoft.com/office/drawing/2014/main" id="{B08107A0-8FBD-4341-BF67-5A2BD792F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344805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9" name="图片 1">
            <a:extLst>
              <a:ext uri="{FF2B5EF4-FFF2-40B4-BE49-F238E27FC236}">
                <a16:creationId xmlns:a16="http://schemas.microsoft.com/office/drawing/2014/main" id="{01A686BF-FCED-1449-842F-1DD338756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75" y="1701800"/>
            <a:ext cx="17907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701260-4AB1-EF42-8433-C7F92DE3B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5975" y="3302000"/>
            <a:ext cx="1397000" cy="685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8299A5-D123-9847-B6FE-B5A520220F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2975" y="3327400"/>
            <a:ext cx="736600" cy="660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E615D9-41E6-F54D-8AC4-9383FEEC88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4660" y="3321050"/>
            <a:ext cx="698500" cy="647700"/>
          </a:xfrm>
          <a:prstGeom prst="rect">
            <a:avLst/>
          </a:prstGeom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2340E51C-D21C-E94B-BB96-8725505BE99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20945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页脚占位符 4">
            <a:extLst>
              <a:ext uri="{FF2B5EF4-FFF2-40B4-BE49-F238E27FC236}">
                <a16:creationId xmlns:a16="http://schemas.microsoft.com/office/drawing/2014/main" id="{DA5C116E-A54A-0240-AB92-2D57B61E50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CH5 Bipolar Amplifiers</a:t>
            </a: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3F5E4FA6-2975-154A-A672-6399BC8750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583755" cy="7620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电压增益和 </a:t>
            </a:r>
            <a:r>
              <a:rPr lang="en-US" altLang="zh-CN" dirty="0">
                <a:ea typeface="宋体" panose="02010600030101010101" pitchFamily="2" charset="-122"/>
              </a:rPr>
              <a:t>headroom</a:t>
            </a:r>
            <a:r>
              <a:rPr lang="zh-CN" altLang="en-US" dirty="0">
                <a:ea typeface="宋体" panose="02010600030101010101" pitchFamily="2" charset="-122"/>
              </a:rPr>
              <a:t> 的 </a:t>
            </a:r>
            <a:r>
              <a:rPr lang="en-US" altLang="zh-CN" dirty="0">
                <a:ea typeface="宋体" panose="02010600030101010101" pitchFamily="2" charset="-122"/>
              </a:rPr>
              <a:t>trade-off</a:t>
            </a:r>
          </a:p>
        </p:txBody>
      </p:sp>
      <p:pic>
        <p:nvPicPr>
          <p:cNvPr id="29701" name="Picture 8">
            <a:extLst>
              <a:ext uri="{FF2B5EF4-FFF2-40B4-BE49-F238E27FC236}">
                <a16:creationId xmlns:a16="http://schemas.microsoft.com/office/drawing/2014/main" id="{C97A35EE-09A7-2241-9A30-4AE44F24B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90600"/>
            <a:ext cx="6096000" cy="542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own Arrow 2">
            <a:extLst>
              <a:ext uri="{FF2B5EF4-FFF2-40B4-BE49-F238E27FC236}">
                <a16:creationId xmlns:a16="http://schemas.microsoft.com/office/drawing/2014/main" id="{64E57809-278A-4845-BC2D-7C28DB305E1D}"/>
              </a:ext>
            </a:extLst>
          </p:cNvPr>
          <p:cNvSpPr/>
          <p:nvPr/>
        </p:nvSpPr>
        <p:spPr bwMode="auto">
          <a:xfrm>
            <a:off x="5117155" y="3097467"/>
            <a:ext cx="304800" cy="732631"/>
          </a:xfrm>
          <a:prstGeom prst="downArrow">
            <a:avLst/>
          </a:prstGeom>
          <a:solidFill>
            <a:srgbClr val="FFC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FA5966-7322-114F-8E87-27B367ED1672}"/>
              </a:ext>
            </a:extLst>
          </p:cNvPr>
          <p:cNvSpPr txBox="1"/>
          <p:nvPr/>
        </p:nvSpPr>
        <p:spPr>
          <a:xfrm>
            <a:off x="5421955" y="3075056"/>
            <a:ext cx="3700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1800" dirty="0"/>
              <a:t>增加 </a:t>
            </a:r>
            <a:r>
              <a:rPr lang="en-US" altLang="zh-CN" sz="1800" dirty="0">
                <a:sym typeface="Wingdings" pitchFamily="2" charset="2"/>
              </a:rPr>
              <a:t></a:t>
            </a:r>
            <a:r>
              <a:rPr lang="zh-CN" altLang="en-US" sz="1800" dirty="0">
                <a:sym typeface="Wingdings" pitchFamily="2" charset="2"/>
              </a:rPr>
              <a:t> </a:t>
            </a:r>
            <a:r>
              <a:rPr lang="zh-CN" altLang="en-US" sz="1800" dirty="0"/>
              <a:t>增益增加 </a:t>
            </a:r>
            <a:endParaRPr lang="en-US" altLang="zh-CN" sz="1800" dirty="0"/>
          </a:p>
          <a:p>
            <a:r>
              <a:rPr lang="en-US" altLang="zh-CN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1800" dirty="0"/>
              <a:t>增加 </a:t>
            </a:r>
            <a:r>
              <a:rPr lang="en-US" altLang="zh-CN" sz="1800" dirty="0">
                <a:sym typeface="Wingdings" pitchFamily="2" charset="2"/>
              </a:rPr>
              <a:t></a:t>
            </a:r>
            <a:r>
              <a:rPr lang="zh-CN" altLang="en-US" sz="1800" dirty="0">
                <a:sym typeface="Wingdings" pitchFamily="2" charset="2"/>
              </a:rPr>
              <a:t> </a:t>
            </a:r>
            <a:r>
              <a:rPr lang="en-US" altLang="zh-CN" sz="1800" dirty="0">
                <a:sym typeface="Wingdings" pitchFamily="2" charset="2"/>
              </a:rPr>
              <a:t>V</a:t>
            </a:r>
            <a:r>
              <a:rPr lang="en-US" altLang="zh-CN" sz="1800" baseline="-25000" dirty="0">
                <a:sym typeface="Wingdings" pitchFamily="2" charset="2"/>
              </a:rPr>
              <a:t>C</a:t>
            </a:r>
            <a:r>
              <a:rPr lang="zh-CN" altLang="en-US" sz="1800" dirty="0">
                <a:sym typeface="Wingdings" pitchFamily="2" charset="2"/>
              </a:rPr>
              <a:t>减小 </a:t>
            </a:r>
            <a:r>
              <a:rPr lang="en-US" altLang="zh-CN" sz="1800" dirty="0">
                <a:sym typeface="Wingdings" pitchFamily="2" charset="2"/>
              </a:rPr>
              <a:t></a:t>
            </a:r>
            <a:r>
              <a:rPr lang="zh-CN" altLang="en-US" sz="1800" dirty="0">
                <a:sym typeface="Wingdings" pitchFamily="2" charset="2"/>
              </a:rPr>
              <a:t> </a:t>
            </a:r>
            <a:r>
              <a:rPr lang="en-US" altLang="zh-CN" sz="1800" dirty="0">
                <a:sym typeface="Wingdings" pitchFamily="2" charset="2"/>
              </a:rPr>
              <a:t>headroom</a:t>
            </a:r>
            <a:r>
              <a:rPr lang="zh-CN" altLang="en-US" sz="1800" dirty="0">
                <a:sym typeface="Wingdings" pitchFamily="2" charset="2"/>
              </a:rPr>
              <a:t> 减小</a:t>
            </a:r>
            <a:endParaRPr lang="en-US" sz="1400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6FECF048-FEB5-6D49-8F11-5E81E3B6C5D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D08D4A7-EA58-074A-923D-C1F8CF1D84A3}"/>
              </a:ext>
            </a:extLst>
          </p:cNvPr>
          <p:cNvSpPr txBox="1"/>
          <p:nvPr/>
        </p:nvSpPr>
        <p:spPr>
          <a:xfrm>
            <a:off x="228600" y="3463782"/>
            <a:ext cx="3765919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不用纠结于这个</a:t>
            </a:r>
            <a:r>
              <a:rPr kumimoji="1" lang="en-US" altLang="zh-CN" dirty="0"/>
              <a:t>800mV</a:t>
            </a:r>
            <a:r>
              <a:rPr kumimoji="1" lang="zh-CN" altLang="en-US" dirty="0"/>
              <a:t>，不同教材有的用</a:t>
            </a:r>
            <a:r>
              <a:rPr kumimoji="1" lang="en-US" altLang="zh-CN" dirty="0"/>
              <a:t>0.7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r>
              <a:rPr kumimoji="1" lang="zh-CN" altLang="en-US" dirty="0"/>
              <a:t>，有的用</a:t>
            </a:r>
            <a:r>
              <a:rPr kumimoji="1" lang="en-US" altLang="zh-CN" dirty="0"/>
              <a:t>0.8</a:t>
            </a:r>
            <a:r>
              <a:rPr kumimoji="1" lang="zh-CN" altLang="en-US" dirty="0"/>
              <a:t> </a:t>
            </a:r>
            <a:r>
              <a:rPr kumimoji="1" lang="en-US" altLang="zh-CN" dirty="0"/>
              <a:t>V</a:t>
            </a:r>
            <a:r>
              <a:rPr kumimoji="1" lang="zh-CN" altLang="en-US" dirty="0"/>
              <a:t>，都是近似计算，实际数值取决于器件工艺和尺寸参数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4F138D1-8F64-3449-8CF8-5FD601E9C869}"/>
              </a:ext>
            </a:extLst>
          </p:cNvPr>
          <p:cNvSpPr txBox="1"/>
          <p:nvPr/>
        </p:nvSpPr>
        <p:spPr>
          <a:xfrm>
            <a:off x="4791784" y="2999101"/>
            <a:ext cx="46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en-US" altLang="zh-CN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zh-CN" altLang="en-US" dirty="0">
                <a:solidFill>
                  <a:srgbClr val="FF0000"/>
                </a:solidFill>
              </a:rPr>
              <a:t>增加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2785933-4E5D-29AF-5448-C1126626D0A0}"/>
              </a:ext>
            </a:extLst>
          </p:cNvPr>
          <p:cNvSpPr txBox="1"/>
          <p:nvPr/>
        </p:nvSpPr>
        <p:spPr>
          <a:xfrm>
            <a:off x="4890735" y="4731271"/>
            <a:ext cx="82426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C0080"/>
                </a:solidFill>
              </a:rPr>
              <a:t>600</a:t>
            </a:r>
            <a:r>
              <a:rPr kumimoji="1" lang="zh-CN" altLang="en-US" b="1" dirty="0">
                <a:solidFill>
                  <a:srgbClr val="0C0080"/>
                </a:solidFill>
              </a:rPr>
              <a:t> </a:t>
            </a:r>
            <a:r>
              <a:rPr kumimoji="1" lang="en-US" altLang="zh-CN" b="1" dirty="0">
                <a:solidFill>
                  <a:srgbClr val="0C0080"/>
                </a:solidFill>
              </a:rPr>
              <a:t>mV</a:t>
            </a:r>
            <a:endParaRPr kumimoji="1" lang="zh-CN" altLang="en-US" b="1" dirty="0">
              <a:solidFill>
                <a:srgbClr val="0C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800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>
            <a:extLst>
              <a:ext uri="{FF2B5EF4-FFF2-40B4-BE49-F238E27FC236}">
                <a16:creationId xmlns:a16="http://schemas.microsoft.com/office/drawing/2014/main" id="{DCF140B0-9932-5842-9823-A5C88512CA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848600" cy="6858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CE</a:t>
            </a:r>
            <a:r>
              <a:rPr lang="zh-CN" altLang="en-US" dirty="0">
                <a:ea typeface="宋体" panose="02010600030101010101" pitchFamily="2" charset="-122"/>
              </a:rPr>
              <a:t>组态设计指标的折衷（</a:t>
            </a:r>
            <a:r>
              <a:rPr lang="en-US" altLang="zh-CN" dirty="0">
                <a:ea typeface="宋体" panose="02010600030101010101" pitchFamily="2" charset="-122"/>
              </a:rPr>
              <a:t>trade-off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31748" name="Picture 7">
            <a:extLst>
              <a:ext uri="{FF2B5EF4-FFF2-40B4-BE49-F238E27FC236}">
                <a16:creationId xmlns:a16="http://schemas.microsoft.com/office/drawing/2014/main" id="{2140A1EC-32BF-3A42-B765-E2EE1E318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90600"/>
            <a:ext cx="5943600" cy="51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F8977205-0B74-F646-861E-E4D7445F8D8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14415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DF3FBB-43F7-8F45-8C2A-0EFD25A63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三种基本的晶体管放大器结构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2126D8-1AF5-FC4F-AF25-6BF27F330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先不考虑直流偏置，分析三种基本的晶体管放大器结构（小信号分析）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再考虑直流偏置的实现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最后构成完整的分立元件的晶体管放大器电路（</a:t>
            </a:r>
            <a:r>
              <a:rPr kumimoji="1" lang="en-US" altLang="zh-CN" dirty="0"/>
              <a:t>PCB</a:t>
            </a:r>
            <a:r>
              <a:rPr kumimoji="1" lang="zh-CN" altLang="en-US" dirty="0"/>
              <a:t>级）</a:t>
            </a:r>
            <a:endParaRPr kumimoji="1" lang="en-US" altLang="zh-CN" dirty="0"/>
          </a:p>
          <a:p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F2A326E9-0739-9046-8C26-677C861D7D0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21242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A74849-7E0D-534E-9119-7131FDA0B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CS/CE</a:t>
            </a:r>
            <a:r>
              <a:rPr kumimoji="1" lang="zh-CN" altLang="en-US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313E53-90AB-B043-BA5E-36F7F3D22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981200"/>
            <a:ext cx="8763000" cy="4114800"/>
          </a:xfrm>
          <a:solidFill>
            <a:schemeClr val="bg1"/>
          </a:solidFill>
        </p:spPr>
        <p:txBody>
          <a:bodyPr/>
          <a:lstStyle/>
          <a:p>
            <a:r>
              <a:rPr kumimoji="1" lang="zh-CN" altLang="en-US" dirty="0"/>
              <a:t>具有较高的输入电阻（</a:t>
            </a:r>
            <a:r>
              <a:rPr kumimoji="1" lang="en-US" altLang="zh-CN" dirty="0"/>
              <a:t>CS</a:t>
            </a:r>
            <a:r>
              <a:rPr kumimoji="1" lang="zh-CN" altLang="en-US" dirty="0"/>
              <a:t>为</a:t>
            </a:r>
            <a:r>
              <a:rPr kumimoji="1" lang="en-US" altLang="zh-CN" dirty="0"/>
              <a:t>∞</a:t>
            </a:r>
            <a:r>
              <a:rPr kumimoji="1" lang="zh-CN" altLang="en-US" dirty="0"/>
              <a:t>）、较高的输出电阻、高的增益（</a:t>
            </a:r>
            <a:r>
              <a:rPr kumimoji="1" lang="zh-CN" altLang="en-US" dirty="0">
                <a:solidFill>
                  <a:srgbClr val="0432FF"/>
                </a:solidFill>
              </a:rPr>
              <a:t>一般作为多级放大器中的主要增益级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pPr marL="0" indent="0">
              <a:buNone/>
            </a:pPr>
            <a:endParaRPr kumimoji="1" lang="en-US" altLang="zh-CN" dirty="0">
              <a:solidFill>
                <a:srgbClr val="0432FF"/>
              </a:solidFill>
              <a:sym typeface="Wingdings" pitchFamily="2" charset="2"/>
            </a:endParaRPr>
          </a:p>
          <a:p>
            <a:r>
              <a:rPr kumimoji="1" lang="zh-CN" altLang="en-US" dirty="0">
                <a:sym typeface="Wingdings" pitchFamily="2" charset="2"/>
              </a:rPr>
              <a:t>减小</a:t>
            </a:r>
            <a:r>
              <a:rPr kumimoji="1" lang="en-US" altLang="zh-CN" dirty="0">
                <a:sym typeface="Wingdings" pitchFamily="2" charset="2"/>
              </a:rPr>
              <a:t>R</a:t>
            </a:r>
            <a:r>
              <a:rPr kumimoji="1" lang="en-US" altLang="zh-CN" baseline="-25000" dirty="0">
                <a:sym typeface="Wingdings" pitchFamily="2" charset="2"/>
              </a:rPr>
              <a:t>C</a:t>
            </a:r>
            <a:r>
              <a:rPr kumimoji="1" lang="zh-CN" altLang="en-US" dirty="0">
                <a:sym typeface="Wingdings" pitchFamily="2" charset="2"/>
              </a:rPr>
              <a:t>或</a:t>
            </a:r>
            <a:r>
              <a:rPr kumimoji="1" lang="en-US" altLang="zh-CN" dirty="0">
                <a:sym typeface="Wingdings" pitchFamily="2" charset="2"/>
              </a:rPr>
              <a:t>R</a:t>
            </a:r>
            <a:r>
              <a:rPr kumimoji="1" lang="en-US" altLang="zh-CN" baseline="-25000" dirty="0">
                <a:sym typeface="Wingdings" pitchFamily="2" charset="2"/>
              </a:rPr>
              <a:t>D</a:t>
            </a:r>
            <a:r>
              <a:rPr kumimoji="1" lang="zh-CN" altLang="en-US" dirty="0">
                <a:sym typeface="Wingdings" pitchFamily="2" charset="2"/>
              </a:rPr>
              <a:t>可以降低输出电阻，但增益也会降低，一般</a:t>
            </a:r>
            <a:r>
              <a:rPr kumimoji="1" lang="en-US" altLang="zh-CN" dirty="0">
                <a:sym typeface="Wingdings" pitchFamily="2" charset="2"/>
              </a:rPr>
              <a:t>CS</a:t>
            </a:r>
            <a:r>
              <a:rPr kumimoji="1" lang="zh-CN" altLang="en-US" dirty="0">
                <a:sym typeface="Wingdings" pitchFamily="2" charset="2"/>
              </a:rPr>
              <a:t>和</a:t>
            </a:r>
            <a:r>
              <a:rPr kumimoji="1" lang="en-US" altLang="zh-CN" dirty="0">
                <a:sym typeface="Wingdings" pitchFamily="2" charset="2"/>
              </a:rPr>
              <a:t>CE</a:t>
            </a:r>
            <a:r>
              <a:rPr kumimoji="1" lang="zh-CN" altLang="en-US" dirty="0">
                <a:sym typeface="Wingdings" pitchFamily="2" charset="2"/>
              </a:rPr>
              <a:t>不会提供较小的输出电阻，我们会在</a:t>
            </a:r>
            <a:r>
              <a:rPr kumimoji="1" lang="en-US" altLang="zh-CN" dirty="0">
                <a:sym typeface="Wingdings" pitchFamily="2" charset="2"/>
              </a:rPr>
              <a:t>CS</a:t>
            </a:r>
            <a:r>
              <a:rPr kumimoji="1" lang="zh-CN" altLang="en-US" dirty="0">
                <a:sym typeface="Wingdings" pitchFamily="2" charset="2"/>
              </a:rPr>
              <a:t>和</a:t>
            </a:r>
            <a:r>
              <a:rPr kumimoji="1" lang="en-US" altLang="zh-CN" dirty="0">
                <a:sym typeface="Wingdings" pitchFamily="2" charset="2"/>
              </a:rPr>
              <a:t>CE</a:t>
            </a:r>
            <a:r>
              <a:rPr kumimoji="1" lang="zh-CN" altLang="en-US" dirty="0">
                <a:sym typeface="Wingdings" pitchFamily="2" charset="2"/>
              </a:rPr>
              <a:t>之后加一级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CD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或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CC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来提供小输出电阻，</a:t>
            </a:r>
            <a:r>
              <a:rPr kumimoji="1" lang="zh-CN" altLang="en-US" dirty="0">
                <a:sym typeface="Wingdings" pitchFamily="2" charset="2"/>
              </a:rPr>
              <a:t>以有效驱动负载</a:t>
            </a:r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ym typeface="Wingdings" pitchFamily="2" charset="2"/>
            </a:endParaRPr>
          </a:p>
          <a:p>
            <a:r>
              <a:rPr kumimoji="1" lang="zh-CN" altLang="en-US" dirty="0">
                <a:sym typeface="Wingdings" pitchFamily="2" charset="2"/>
              </a:rPr>
              <a:t>高频响应不佳，往往与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CG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和</a:t>
            </a:r>
            <a:r>
              <a:rPr kumimoji="1" lang="en-US" altLang="zh-CN" dirty="0">
                <a:solidFill>
                  <a:srgbClr val="0432FF"/>
                </a:solidFill>
                <a:sym typeface="Wingdings" pitchFamily="2" charset="2"/>
              </a:rPr>
              <a:t>CB</a:t>
            </a:r>
            <a:r>
              <a:rPr kumimoji="1" lang="zh-CN" altLang="en-US" dirty="0">
                <a:solidFill>
                  <a:srgbClr val="0432FF"/>
                </a:solidFill>
                <a:sym typeface="Wingdings" pitchFamily="2" charset="2"/>
              </a:rPr>
              <a:t>相组合</a:t>
            </a:r>
            <a:r>
              <a:rPr kumimoji="1" lang="zh-CN" altLang="en-US" dirty="0">
                <a:sym typeface="Wingdings" pitchFamily="2" charset="2"/>
              </a:rPr>
              <a:t>，来获得较好的高频频率特性</a:t>
            </a:r>
            <a:endParaRPr kumimoji="1" lang="en-US" altLang="zh-CN" dirty="0">
              <a:sym typeface="Wingdings" pitchFamily="2" charset="2"/>
            </a:endParaRPr>
          </a:p>
          <a:p>
            <a:pPr marL="0" indent="0">
              <a:buNone/>
            </a:pPr>
            <a:endParaRPr kumimoji="1" lang="en-US" altLang="zh-CN" dirty="0">
              <a:sym typeface="Wingdings" pitchFamily="2" charset="2"/>
            </a:endParaRPr>
          </a:p>
          <a:p>
            <a:endParaRPr kumimoji="1" lang="en-US" altLang="zh-CN" dirty="0">
              <a:solidFill>
                <a:srgbClr val="0432FF"/>
              </a:solidFill>
              <a:sym typeface="Wingdings" pitchFamily="2" charset="2"/>
            </a:endParaRPr>
          </a:p>
          <a:p>
            <a:endParaRPr kumimoji="1" lang="en-US" altLang="zh-CN" dirty="0">
              <a:solidFill>
                <a:srgbClr val="0432FF"/>
              </a:solidFill>
              <a:sym typeface="Wingdings" pitchFamily="2" charset="2"/>
            </a:endParaRPr>
          </a:p>
          <a:p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DB0B1D25-A636-C84E-91B6-E45AF1DCDD7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07664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0FBC13C-6FD7-384B-9F57-0FE2E6DF5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" y="17929"/>
            <a:ext cx="6844553" cy="65058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72773A2-62A1-524E-9EBB-B4C02AFB5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800" y="349624"/>
            <a:ext cx="4648200" cy="318894"/>
          </a:xfrm>
        </p:spPr>
        <p:txBody>
          <a:bodyPr/>
          <a:lstStyle/>
          <a:p>
            <a:r>
              <a:rPr kumimoji="1" lang="zh-CN" altLang="en-US" sz="2400" dirty="0"/>
              <a:t>源极退化</a:t>
            </a:r>
            <a:r>
              <a:rPr kumimoji="1" lang="en-US" altLang="zh-CN" sz="2400" dirty="0"/>
              <a:t>/</a:t>
            </a:r>
            <a:r>
              <a:rPr kumimoji="1" lang="zh-CN" altLang="en-US" sz="2400" dirty="0"/>
              <a:t>发射极退化结构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7803BC1-6BBB-2E46-9FCB-0D7F39B63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5" y="668518"/>
            <a:ext cx="6959318" cy="618948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4EC9D65-774C-5C4B-BAD3-53710958E01C}"/>
              </a:ext>
            </a:extLst>
          </p:cNvPr>
          <p:cNvSpPr txBox="1"/>
          <p:nvPr/>
        </p:nvSpPr>
        <p:spPr>
          <a:xfrm>
            <a:off x="4607859" y="1066800"/>
            <a:ext cx="45352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/>
              <a:t>S</a:t>
            </a:r>
            <a:r>
              <a:rPr kumimoji="1" lang="zh-CN" altLang="en-US" dirty="0"/>
              <a:t>（或 </a:t>
            </a:r>
            <a:r>
              <a:rPr kumimoji="1" lang="en-US" altLang="zh-CN" dirty="0"/>
              <a:t>E</a:t>
            </a:r>
            <a:r>
              <a:rPr kumimoji="1" lang="zh-CN" altLang="en-US" dirty="0"/>
              <a:t>）通过一个电阻接地</a:t>
            </a: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C00000"/>
                </a:solidFill>
              </a:rPr>
              <a:t>因 </a:t>
            </a:r>
            <a:r>
              <a:rPr kumimoji="1" lang="en-US" altLang="zh-CN" dirty="0">
                <a:solidFill>
                  <a:srgbClr val="C00000"/>
                </a:solidFill>
              </a:rPr>
              <a:t>S</a:t>
            </a:r>
            <a:r>
              <a:rPr kumimoji="1" lang="zh-CN" altLang="en-US" dirty="0">
                <a:solidFill>
                  <a:srgbClr val="C00000"/>
                </a:solidFill>
              </a:rPr>
              <a:t> 或 </a:t>
            </a:r>
            <a:r>
              <a:rPr kumimoji="1" lang="en-US" altLang="zh-CN" dirty="0">
                <a:solidFill>
                  <a:srgbClr val="C00000"/>
                </a:solidFill>
              </a:rPr>
              <a:t>E</a:t>
            </a:r>
            <a:r>
              <a:rPr kumimoji="1" lang="zh-CN" altLang="en-US" dirty="0">
                <a:solidFill>
                  <a:srgbClr val="C00000"/>
                </a:solidFill>
              </a:rPr>
              <a:t> 不直接接地，因此用 </a:t>
            </a:r>
            <a:r>
              <a:rPr kumimoji="1" lang="en-US" altLang="zh-CN" dirty="0">
                <a:solidFill>
                  <a:srgbClr val="C00000"/>
                </a:solidFill>
              </a:rPr>
              <a:t>T</a:t>
            </a:r>
            <a:r>
              <a:rPr kumimoji="1" lang="zh-CN" altLang="en-US" dirty="0">
                <a:solidFill>
                  <a:srgbClr val="C00000"/>
                </a:solidFill>
              </a:rPr>
              <a:t> 模型比较方便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D1986F5-DF13-834C-9E74-2A7D7B539CF0}"/>
              </a:ext>
            </a:extLst>
          </p:cNvPr>
          <p:cNvSpPr/>
          <p:nvPr/>
        </p:nvSpPr>
        <p:spPr bwMode="auto">
          <a:xfrm>
            <a:off x="1066800" y="5715000"/>
            <a:ext cx="6858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C4E9F98-B135-4D4F-A6F3-25B3A901FC03}"/>
              </a:ext>
            </a:extLst>
          </p:cNvPr>
          <p:cNvSpPr/>
          <p:nvPr/>
        </p:nvSpPr>
        <p:spPr bwMode="auto">
          <a:xfrm>
            <a:off x="3863788" y="4800600"/>
            <a:ext cx="6858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CF1FF06D-BF60-D440-A591-946940555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2391493"/>
            <a:ext cx="2654300" cy="64130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838BA15-AADF-814A-9D32-16F0D98ADC2D}"/>
              </a:ext>
            </a:extLst>
          </p:cNvPr>
          <p:cNvSpPr txBox="1"/>
          <p:nvPr/>
        </p:nvSpPr>
        <p:spPr>
          <a:xfrm>
            <a:off x="4800600" y="2084047"/>
            <a:ext cx="4162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输入分压，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S</a:t>
            </a:r>
            <a:r>
              <a:rPr kumimoji="1" lang="zh-CN" altLang="en-US" dirty="0"/>
              <a:t>可以控制实际施加在 </a:t>
            </a:r>
            <a:r>
              <a:rPr kumimoji="1" lang="en-US" altLang="zh-CN" dirty="0"/>
              <a:t>GS</a:t>
            </a:r>
            <a:r>
              <a:rPr kumimoji="1" lang="zh-CN" altLang="en-US" dirty="0"/>
              <a:t> 的电压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F9C34CEE-DD40-114A-A138-EFDDB12B4FE8}"/>
              </a:ext>
            </a:extLst>
          </p:cNvPr>
          <p:cNvSpPr/>
          <p:nvPr/>
        </p:nvSpPr>
        <p:spPr bwMode="auto">
          <a:xfrm>
            <a:off x="6629400" y="2712146"/>
            <a:ext cx="901700" cy="320654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E004D107-9F7F-5F4F-964D-E016EC997120}"/>
              </a:ext>
            </a:extLst>
          </p:cNvPr>
          <p:cNvCxnSpPr/>
          <p:nvPr/>
        </p:nvCxnSpPr>
        <p:spPr bwMode="auto">
          <a:xfrm>
            <a:off x="4495800" y="1981200"/>
            <a:ext cx="464727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EE9D6E57-FF8C-0A44-BEF4-163686EB858C}"/>
              </a:ext>
            </a:extLst>
          </p:cNvPr>
          <p:cNvSpPr txBox="1"/>
          <p:nvPr/>
        </p:nvSpPr>
        <p:spPr>
          <a:xfrm>
            <a:off x="4504765" y="3119083"/>
            <a:ext cx="4639235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Rs</a:t>
            </a:r>
            <a:r>
              <a:rPr kumimoji="1" lang="zh-CN" altLang="en-US" dirty="0"/>
              <a:t> 本质上是一个</a:t>
            </a:r>
            <a:r>
              <a:rPr kumimoji="1" lang="zh-CN" altLang="en-US" dirty="0">
                <a:solidFill>
                  <a:srgbClr val="C00000"/>
                </a:solidFill>
              </a:rPr>
              <a:t>负反馈</a:t>
            </a:r>
            <a:r>
              <a:rPr kumimoji="1" lang="zh-CN" altLang="en-US" dirty="0"/>
              <a:t>（假设</a:t>
            </a:r>
            <a:r>
              <a:rPr kumimoji="1" lang="en-US" altLang="zh-CN" dirty="0"/>
              <a:t>G</a:t>
            </a:r>
            <a:r>
              <a:rPr kumimoji="1" lang="zh-CN" altLang="en-US" dirty="0"/>
              <a:t>点电压因某种原因突然有一向上的波动，则 </a:t>
            </a:r>
            <a:r>
              <a:rPr kumimoji="1" lang="en-US" altLang="zh-CN" dirty="0" err="1"/>
              <a:t>i</a:t>
            </a:r>
            <a:r>
              <a:rPr kumimoji="1" lang="zh-CN" altLang="en-US" dirty="0"/>
              <a:t> 增加，</a:t>
            </a:r>
            <a:r>
              <a:rPr kumimoji="1" lang="en-US" altLang="zh-CN" dirty="0"/>
              <a:t>S</a:t>
            </a:r>
            <a:r>
              <a:rPr kumimoji="1" lang="zh-CN" altLang="en-US" dirty="0"/>
              <a:t> 点电压增加，从而导致 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gs</a:t>
            </a:r>
            <a:r>
              <a:rPr kumimoji="1" lang="zh-CN" altLang="en-US" dirty="0"/>
              <a:t> 减小，</a:t>
            </a:r>
            <a:r>
              <a:rPr kumimoji="1" lang="en-US" altLang="zh-CN" dirty="0" err="1"/>
              <a:t>i</a:t>
            </a:r>
            <a:r>
              <a:rPr kumimoji="1" lang="zh-CN" altLang="en-US" dirty="0"/>
              <a:t> 减小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</a:t>
            </a:r>
            <a:r>
              <a:rPr kumimoji="1" lang="zh-CN" altLang="en-US" dirty="0"/>
              <a:t>对波动有抑制作用）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1553DB7-C9E7-8641-BA71-4E386DDDDC57}"/>
              </a:ext>
            </a:extLst>
          </p:cNvPr>
          <p:cNvSpPr txBox="1"/>
          <p:nvPr/>
        </p:nvSpPr>
        <p:spPr>
          <a:xfrm>
            <a:off x="8042372" y="2566720"/>
            <a:ext cx="1015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反馈因子</a:t>
            </a:r>
          </a:p>
        </p:txBody>
      </p:sp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96966922-7EAF-CC48-960F-A249C0C0CF44}"/>
              </a:ext>
            </a:extLst>
          </p:cNvPr>
          <p:cNvCxnSpPr>
            <a:stCxn id="17" idx="1"/>
          </p:cNvCxnSpPr>
          <p:nvPr/>
        </p:nvCxnSpPr>
        <p:spPr bwMode="auto">
          <a:xfrm flipH="1">
            <a:off x="7607300" y="2735997"/>
            <a:ext cx="435072" cy="1261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0" name="图片 19">
            <a:extLst>
              <a:ext uri="{FF2B5EF4-FFF2-40B4-BE49-F238E27FC236}">
                <a16:creationId xmlns:a16="http://schemas.microsoft.com/office/drawing/2014/main" id="{22708F8A-BA9C-424E-98AE-BF41DD175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765" y="3927977"/>
            <a:ext cx="2117588" cy="51067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76CE5B7A-84D1-AB44-BE45-086E701247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8637" y="4479149"/>
            <a:ext cx="964079" cy="290077"/>
          </a:xfrm>
          <a:prstGeom prst="rect">
            <a:avLst/>
          </a:prstGeom>
        </p:spPr>
      </p:pic>
      <p:sp>
        <p:nvSpPr>
          <p:cNvPr id="22" name="右大括号 21">
            <a:extLst>
              <a:ext uri="{FF2B5EF4-FFF2-40B4-BE49-F238E27FC236}">
                <a16:creationId xmlns:a16="http://schemas.microsoft.com/office/drawing/2014/main" id="{00B2E8FF-F74E-7C44-84F2-088F1CBA6091}"/>
              </a:ext>
            </a:extLst>
          </p:cNvPr>
          <p:cNvSpPr/>
          <p:nvPr/>
        </p:nvSpPr>
        <p:spPr bwMode="auto">
          <a:xfrm>
            <a:off x="7057049" y="4183313"/>
            <a:ext cx="158750" cy="462943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67B41E78-8780-674F-BEBB-FCEB7D2718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4460" y="4179929"/>
            <a:ext cx="1650211" cy="51743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6" name="椭圆 25">
            <a:extLst>
              <a:ext uri="{FF2B5EF4-FFF2-40B4-BE49-F238E27FC236}">
                <a16:creationId xmlns:a16="http://schemas.microsoft.com/office/drawing/2014/main" id="{C6D361FA-0543-7E41-BC1B-7F94D940A0CA}"/>
              </a:ext>
            </a:extLst>
          </p:cNvPr>
          <p:cNvSpPr/>
          <p:nvPr/>
        </p:nvSpPr>
        <p:spPr bwMode="auto">
          <a:xfrm>
            <a:off x="8282598" y="4465932"/>
            <a:ext cx="672073" cy="226269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F6876B40-CBF9-D94B-B3A5-DE22D8A9888B}"/>
              </a:ext>
            </a:extLst>
          </p:cNvPr>
          <p:cNvSpPr txBox="1"/>
          <p:nvPr/>
        </p:nvSpPr>
        <p:spPr>
          <a:xfrm>
            <a:off x="2667421" y="5242080"/>
            <a:ext cx="4528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/>
              <a:t>理解二</a:t>
            </a:r>
            <a:r>
              <a:rPr kumimoji="1" lang="zh-CN" altLang="en-US" dirty="0"/>
              <a:t>：定义子电路（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s</a:t>
            </a:r>
            <a:r>
              <a:rPr kumimoji="1" lang="zh-CN" altLang="en-US" dirty="0"/>
              <a:t>和</a:t>
            </a:r>
            <a:r>
              <a:rPr kumimoji="1" lang="en-US" altLang="zh-CN" dirty="0"/>
              <a:t>NMOS</a:t>
            </a:r>
            <a:r>
              <a:rPr kumimoji="1" lang="zh-CN" altLang="en-US" dirty="0"/>
              <a:t>）</a:t>
            </a:r>
            <a:r>
              <a:rPr kumimoji="1" lang="zh-CN" altLang="en-US" b="1" dirty="0">
                <a:solidFill>
                  <a:srgbClr val="C00000"/>
                </a:solidFill>
              </a:rPr>
              <a:t>跨导</a:t>
            </a:r>
            <a:r>
              <a:rPr kumimoji="1" lang="en-US" altLang="zh-CN" b="1" dirty="0">
                <a:solidFill>
                  <a:srgbClr val="C00000"/>
                </a:solidFill>
              </a:rPr>
              <a:t>G</a:t>
            </a:r>
            <a:r>
              <a:rPr kumimoji="1" lang="en-US" altLang="zh-CN" b="1" baseline="-25000" dirty="0">
                <a:solidFill>
                  <a:srgbClr val="C00000"/>
                </a:solidFill>
              </a:rPr>
              <a:t>m</a:t>
            </a:r>
            <a:endParaRPr kumimoji="1" lang="en-US" altLang="zh-CN" b="1" dirty="0">
              <a:solidFill>
                <a:srgbClr val="C00000"/>
              </a:solidFill>
            </a:endParaRPr>
          </a:p>
          <a:p>
            <a:r>
              <a:rPr kumimoji="1" lang="zh-CN" altLang="en-US" b="1" dirty="0"/>
              <a:t>理解三</a:t>
            </a:r>
            <a:r>
              <a:rPr kumimoji="1" lang="zh-CN" altLang="en-US" dirty="0"/>
              <a:t>：</a:t>
            </a:r>
            <a:r>
              <a:rPr kumimoji="1"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1" lang="zh-CN" altLang="en-US" dirty="0"/>
              <a:t>，</a:t>
            </a:r>
            <a:r>
              <a:rPr kumimoji="1" lang="zh-CN" altLang="en-US" b="1" dirty="0">
                <a:solidFill>
                  <a:srgbClr val="0432FF"/>
                </a:solidFill>
              </a:rPr>
              <a:t>理解并记忆</a:t>
            </a:r>
            <a:r>
              <a:rPr kumimoji="1" lang="en-US" altLang="zh-CN" b="1" dirty="0">
                <a:solidFill>
                  <a:srgbClr val="0432FF"/>
                </a:solidFill>
              </a:rPr>
              <a:t>【</a:t>
            </a:r>
            <a:r>
              <a:rPr kumimoji="1" lang="en-US" altLang="zh-CN" b="1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b="1" i="1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kumimoji="1" lang="en-US" altLang="zh-CN" b="1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b="1" i="1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zh-CN" altLang="en-US" b="1" i="1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b="1" dirty="0">
                <a:solidFill>
                  <a:srgbClr val="0432FF"/>
                </a:solidFill>
              </a:rPr>
              <a:t>用 </a:t>
            </a:r>
            <a:r>
              <a:rPr kumimoji="1" lang="en-US" altLang="zh-CN" b="1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D,S</a:t>
            </a:r>
            <a:r>
              <a:rPr kumimoji="1" lang="zh-CN" altLang="en-US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b="1" dirty="0">
                <a:solidFill>
                  <a:srgbClr val="0432FF"/>
                </a:solidFill>
              </a:rPr>
              <a:t>表示</a:t>
            </a:r>
            <a:r>
              <a:rPr kumimoji="1" lang="en-US" altLang="zh-CN" b="1" dirty="0">
                <a:solidFill>
                  <a:srgbClr val="0432FF"/>
                </a:solidFill>
              </a:rPr>
              <a:t>】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4382908-0E19-6C4C-9BB9-569D1B81041A}"/>
                  </a:ext>
                </a:extLst>
              </p:cNvPr>
              <p:cNvSpPr txBox="1"/>
              <p:nvPr/>
            </p:nvSpPr>
            <p:spPr>
              <a:xfrm>
                <a:off x="7094259" y="5387024"/>
                <a:ext cx="1421928" cy="464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D4382908-0E19-6C4C-9BB9-569D1B810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4259" y="5387024"/>
                <a:ext cx="1421928" cy="464935"/>
              </a:xfrm>
              <a:prstGeom prst="rect">
                <a:avLst/>
              </a:prstGeom>
              <a:blipFill>
                <a:blip r:embed="rId8"/>
                <a:stretch>
                  <a:fillRect l="-2655"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22B939-12E1-EB47-A02A-1A0B6D90FF2B}"/>
                  </a:ext>
                </a:extLst>
              </p:cNvPr>
              <p:cNvSpPr txBox="1"/>
              <p:nvPr/>
            </p:nvSpPr>
            <p:spPr>
              <a:xfrm>
                <a:off x="7024141" y="5121238"/>
                <a:ext cx="1329274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9522B939-12E1-EB47-A02A-1A0B6D90FF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141" y="5121238"/>
                <a:ext cx="1329274" cy="246221"/>
              </a:xfrm>
              <a:prstGeom prst="rect">
                <a:avLst/>
              </a:prstGeom>
              <a:blipFill>
                <a:blip r:embed="rId9"/>
                <a:stretch>
                  <a:fillRect l="-943"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椭圆 29">
            <a:extLst>
              <a:ext uri="{FF2B5EF4-FFF2-40B4-BE49-F238E27FC236}">
                <a16:creationId xmlns:a16="http://schemas.microsoft.com/office/drawing/2014/main" id="{3FE896FD-8718-4941-BFDB-5F91ACF63889}"/>
              </a:ext>
            </a:extLst>
          </p:cNvPr>
          <p:cNvSpPr/>
          <p:nvPr/>
        </p:nvSpPr>
        <p:spPr bwMode="auto">
          <a:xfrm>
            <a:off x="7600030" y="5610164"/>
            <a:ext cx="976874" cy="261360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左大括号 30">
            <a:extLst>
              <a:ext uri="{FF2B5EF4-FFF2-40B4-BE49-F238E27FC236}">
                <a16:creationId xmlns:a16="http://schemas.microsoft.com/office/drawing/2014/main" id="{4F19DBF6-72C7-DA4D-AFD2-BA6015B9AC01}"/>
              </a:ext>
            </a:extLst>
          </p:cNvPr>
          <p:cNvSpPr/>
          <p:nvPr/>
        </p:nvSpPr>
        <p:spPr bwMode="auto">
          <a:xfrm>
            <a:off x="6912425" y="5218747"/>
            <a:ext cx="111716" cy="533400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9F6B1A0-9BC1-0F41-9457-2F61E0E2BF50}"/>
              </a:ext>
            </a:extLst>
          </p:cNvPr>
          <p:cNvSpPr/>
          <p:nvPr/>
        </p:nvSpPr>
        <p:spPr>
          <a:xfrm>
            <a:off x="6203950" y="4810337"/>
            <a:ext cx="2852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b="1" dirty="0"/>
              <a:t>理解一</a:t>
            </a:r>
            <a:r>
              <a:rPr kumimoji="1" lang="zh-CN" altLang="en-US" dirty="0"/>
              <a:t>：增益按</a:t>
            </a:r>
            <a:r>
              <a:rPr kumimoji="1" lang="zh-CN" altLang="en-US" dirty="0">
                <a:solidFill>
                  <a:srgbClr val="0432FF"/>
                </a:solidFill>
              </a:rPr>
              <a:t>反馈因子</a:t>
            </a:r>
            <a:r>
              <a:rPr kumimoji="1" lang="zh-CN" altLang="en-US" dirty="0"/>
              <a:t>缩放</a:t>
            </a:r>
            <a:endParaRPr kumimoji="1"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">
                <a:extLst>
                  <a:ext uri="{FF2B5EF4-FFF2-40B4-BE49-F238E27FC236}">
                    <a16:creationId xmlns:a16="http://schemas.microsoft.com/office/drawing/2014/main" id="{3C60587C-98E9-C249-9472-68662CFB20BB}"/>
                  </a:ext>
                </a:extLst>
              </p:cNvPr>
              <p:cNvSpPr txBox="1"/>
              <p:nvPr/>
            </p:nvSpPr>
            <p:spPr>
              <a:xfrm>
                <a:off x="2993820" y="5856995"/>
                <a:ext cx="3782381" cy="512576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tied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“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GND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tied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“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m:rPr>
                              <m:nor/>
                            </m:rPr>
                            <a:rPr lang="zh-CN" altLang="en-US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GND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TextBox 3">
                <a:extLst>
                  <a:ext uri="{FF2B5EF4-FFF2-40B4-BE49-F238E27FC236}">
                    <a16:creationId xmlns:a16="http://schemas.microsoft.com/office/drawing/2014/main" id="{3C60587C-98E9-C249-9472-68662CFB20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820" y="5856995"/>
                <a:ext cx="3782381" cy="512576"/>
              </a:xfrm>
              <a:prstGeom prst="rect">
                <a:avLst/>
              </a:prstGeom>
              <a:blipFill>
                <a:blip r:embed="rId10"/>
                <a:stretch>
                  <a:fillRect l="-667" t="-4651" b="-13953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图片 35">
            <a:extLst>
              <a:ext uri="{FF2B5EF4-FFF2-40B4-BE49-F238E27FC236}">
                <a16:creationId xmlns:a16="http://schemas.microsoft.com/office/drawing/2014/main" id="{D3BBD5E6-D8F8-6E48-B2CB-091226A653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9711" y="6400645"/>
            <a:ext cx="1108756" cy="448486"/>
          </a:xfrm>
          <a:prstGeom prst="rect">
            <a:avLst/>
          </a:prstGeom>
        </p:spPr>
      </p:pic>
      <p:cxnSp>
        <p:nvCxnSpPr>
          <p:cNvPr id="38" name="直线箭头连接符 37">
            <a:extLst>
              <a:ext uri="{FF2B5EF4-FFF2-40B4-BE49-F238E27FC236}">
                <a16:creationId xmlns:a16="http://schemas.microsoft.com/office/drawing/2014/main" id="{FDEF685A-A314-884F-84CC-060DE4A066E0}"/>
              </a:ext>
            </a:extLst>
          </p:cNvPr>
          <p:cNvCxnSpPr/>
          <p:nvPr/>
        </p:nvCxnSpPr>
        <p:spPr bwMode="auto">
          <a:xfrm>
            <a:off x="6978929" y="6270657"/>
            <a:ext cx="365816" cy="2599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文本框 38">
            <a:extLst>
              <a:ext uri="{FF2B5EF4-FFF2-40B4-BE49-F238E27FC236}">
                <a16:creationId xmlns:a16="http://schemas.microsoft.com/office/drawing/2014/main" id="{849BDDAA-9648-514C-8AA1-043CF99E9282}"/>
              </a:ext>
            </a:extLst>
          </p:cNvPr>
          <p:cNvSpPr txBox="1"/>
          <p:nvPr/>
        </p:nvSpPr>
        <p:spPr>
          <a:xfrm>
            <a:off x="6905317" y="5984595"/>
            <a:ext cx="793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考虑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L</a:t>
            </a:r>
            <a:endParaRPr kumimoji="1" lang="zh-CN" altLang="en-US" baseline="-25000" dirty="0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0CDFD535-20ED-A74B-8F2B-C7690498A21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57355" y="6006204"/>
            <a:ext cx="1177680" cy="432617"/>
          </a:xfrm>
          <a:prstGeom prst="rect">
            <a:avLst/>
          </a:prstGeom>
        </p:spPr>
      </p:pic>
      <p:cxnSp>
        <p:nvCxnSpPr>
          <p:cNvPr id="42" name="直线箭头连接符 41">
            <a:extLst>
              <a:ext uri="{FF2B5EF4-FFF2-40B4-BE49-F238E27FC236}">
                <a16:creationId xmlns:a16="http://schemas.microsoft.com/office/drawing/2014/main" id="{513C3B11-1874-B444-B205-0FA8552CFE7D}"/>
              </a:ext>
            </a:extLst>
          </p:cNvPr>
          <p:cNvCxnSpPr/>
          <p:nvPr/>
        </p:nvCxnSpPr>
        <p:spPr bwMode="auto">
          <a:xfrm>
            <a:off x="8769219" y="5148891"/>
            <a:ext cx="165010" cy="8602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9C4CC35C-3D67-DB4A-B227-E6E7BC363BE2}"/>
                  </a:ext>
                </a:extLst>
              </p:cNvPr>
              <p:cNvSpPr txBox="1"/>
              <p:nvPr/>
            </p:nvSpPr>
            <p:spPr>
              <a:xfrm>
                <a:off x="2953225" y="4807158"/>
                <a:ext cx="9560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>
                    <a:solidFill>
                      <a:srgbClr val="0432FF"/>
                    </a:solidFill>
                  </a:rPr>
                  <a:t>不考虑 </a:t>
                </a:r>
                <a14:m>
                  <m:oMath xmlns:m="http://schemas.openxmlformats.org/officeDocument/2006/math">
                    <m:r>
                      <a:rPr kumimoji="1" lang="zh-CN" altLang="en-US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9C4CC35C-3D67-DB4A-B227-E6E7BC363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225" y="4807158"/>
                <a:ext cx="956031" cy="338554"/>
              </a:xfrm>
              <a:prstGeom prst="rect">
                <a:avLst/>
              </a:prstGeom>
              <a:blipFill>
                <a:blip r:embed="rId13"/>
                <a:stretch>
                  <a:fillRect l="-3947" t="-3704" b="-18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灯片编号占位符 1">
            <a:extLst>
              <a:ext uri="{FF2B5EF4-FFF2-40B4-BE49-F238E27FC236}">
                <a16:creationId xmlns:a16="http://schemas.microsoft.com/office/drawing/2014/main" id="{58397247-CA68-584C-95AB-86D4DFF64E9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29406BF9-AE92-6E40-AD4B-127A88BAEAC5}"/>
              </a:ext>
            </a:extLst>
          </p:cNvPr>
          <p:cNvSpPr/>
          <p:nvPr/>
        </p:nvSpPr>
        <p:spPr bwMode="auto">
          <a:xfrm>
            <a:off x="2438400" y="4114800"/>
            <a:ext cx="228600" cy="4572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7DB1652-4F07-D24D-8A59-51C94804FB19}"/>
              </a:ext>
            </a:extLst>
          </p:cNvPr>
          <p:cNvSpPr txBox="1"/>
          <p:nvPr/>
        </p:nvSpPr>
        <p:spPr>
          <a:xfrm>
            <a:off x="533400" y="3283137"/>
            <a:ext cx="1314784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核心是抓住 </a:t>
            </a:r>
            <a:r>
              <a:rPr kumimoji="1" lang="en-US" altLang="zh-CN" b="1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kumimoji="1" lang="zh-CN" altLang="en-US" b="1" i="1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992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>
            <a:extLst>
              <a:ext uri="{FF2B5EF4-FFF2-40B4-BE49-F238E27FC236}">
                <a16:creationId xmlns:a16="http://schemas.microsoft.com/office/drawing/2014/main" id="{0A28FDDE-14CE-5848-9674-878278C41F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7056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/>
              <a:t>Example of CS Stage with Degeneration</a:t>
            </a:r>
          </a:p>
        </p:txBody>
      </p:sp>
      <p:sp>
        <p:nvSpPr>
          <p:cNvPr id="482307" name="Rectangle 3">
            <a:extLst>
              <a:ext uri="{FF2B5EF4-FFF2-40B4-BE49-F238E27FC236}">
                <a16:creationId xmlns:a16="http://schemas.microsoft.com/office/drawing/2014/main" id="{743D755B-04BF-AD4D-884E-DE8F6FD79E1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905500"/>
            <a:ext cx="7772400" cy="5334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也可用 </a:t>
            </a:r>
            <a:r>
              <a:rPr lang="en-US" altLang="zh-CN">
                <a:ea typeface="宋体" panose="02010600030101010101" pitchFamily="2" charset="-122"/>
              </a:rPr>
              <a:t>diode-connected MOS</a:t>
            </a:r>
            <a:r>
              <a:rPr lang="zh-CN" altLang="en-US">
                <a:ea typeface="宋体" panose="02010600030101010101" pitchFamily="2" charset="-122"/>
              </a:rPr>
              <a:t>管替代退化电阻</a:t>
            </a:r>
            <a:r>
              <a:rPr lang="en-US" altLang="zh-CN">
                <a:ea typeface="宋体" panose="02010600030101010101" pitchFamily="2" charset="-122"/>
              </a:rPr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82314" name="Picture 10">
            <a:extLst>
              <a:ext uri="{FF2B5EF4-FFF2-40B4-BE49-F238E27FC236}">
                <a16:creationId xmlns:a16="http://schemas.microsoft.com/office/drawing/2014/main" id="{80367F64-0843-D247-8431-871958866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041400"/>
            <a:ext cx="6705600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grpSp>
        <p:nvGrpSpPr>
          <p:cNvPr id="36870" name="Group 12">
            <a:extLst>
              <a:ext uri="{FF2B5EF4-FFF2-40B4-BE49-F238E27FC236}">
                <a16:creationId xmlns:a16="http://schemas.microsoft.com/office/drawing/2014/main" id="{D8AF2DF2-33E5-D644-BBBA-121F1194247F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3956050"/>
            <a:ext cx="3124200" cy="1779588"/>
            <a:chOff x="1776" y="2335"/>
            <a:chExt cx="1968" cy="1121"/>
          </a:xfrm>
        </p:grpSpPr>
        <p:sp>
          <p:nvSpPr>
            <p:cNvPr id="482312" name="AutoShape 8">
              <a:extLst>
                <a:ext uri="{FF2B5EF4-FFF2-40B4-BE49-F238E27FC236}">
                  <a16:creationId xmlns:a16="http://schemas.microsoft.com/office/drawing/2014/main" id="{EA610A0F-DC74-F242-B318-B2B98821D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352"/>
              <a:ext cx="1968" cy="11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6872" name="Object 7">
              <a:extLst>
                <a:ext uri="{FF2B5EF4-FFF2-40B4-BE49-F238E27FC236}">
                  <a16:creationId xmlns:a16="http://schemas.microsoft.com/office/drawing/2014/main" id="{903C6082-B1EA-614C-A736-CB4DC410CC5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17" y="2335"/>
            <a:ext cx="1686" cy="10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7104300" imgH="27203400" progId="Equation.3">
                    <p:embed/>
                  </p:oleObj>
                </mc:Choice>
                <mc:Fallback>
                  <p:oleObj name="Equation" r:id="rId3" imgW="47104300" imgH="27203400" progId="Equation.3">
                    <p:embed/>
                    <p:pic>
                      <p:nvPicPr>
                        <p:cNvPr id="36872" name="Object 7">
                          <a:extLst>
                            <a:ext uri="{FF2B5EF4-FFF2-40B4-BE49-F238E27FC236}">
                              <a16:creationId xmlns:a16="http://schemas.microsoft.com/office/drawing/2014/main" id="{903C6082-B1EA-614C-A736-CB4DC410CC5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7" y="2335"/>
                          <a:ext cx="1686" cy="109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F7DE9B1-DCDE-BF4F-8752-89119D2FA568}"/>
              </a:ext>
            </a:extLst>
          </p:cNvPr>
          <p:cNvSpPr/>
          <p:nvPr/>
        </p:nvSpPr>
        <p:spPr bwMode="auto">
          <a:xfrm>
            <a:off x="5181600" y="1041400"/>
            <a:ext cx="2743200" cy="294163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E2437D-5BD3-E645-AAC9-BDB8BF6D610B}"/>
              </a:ext>
            </a:extLst>
          </p:cNvPr>
          <p:cNvSpPr txBox="1"/>
          <p:nvPr/>
        </p:nvSpPr>
        <p:spPr>
          <a:xfrm>
            <a:off x="1578551" y="4544159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求电压增益</a:t>
            </a:r>
            <a:endParaRPr lang="en-US" sz="2000" dirty="0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21F9C052-31E6-C34D-9708-916FE1A1BF3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7044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8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07" grpId="0" build="p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>
            <a:extLst>
              <a:ext uri="{FF2B5EF4-FFF2-40B4-BE49-F238E27FC236}">
                <a16:creationId xmlns:a16="http://schemas.microsoft.com/office/drawing/2014/main" id="{D8844006-2BB0-D744-86F2-F56F39D32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栅极电阻的影响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83331" name="Rectangle 3">
            <a:extLst>
              <a:ext uri="{FF2B5EF4-FFF2-40B4-BE49-F238E27FC236}">
                <a16:creationId xmlns:a16="http://schemas.microsoft.com/office/drawing/2014/main" id="{075D5353-C7DC-BB40-8218-6808A18ED49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86400"/>
            <a:ext cx="77724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因为栅极没有电流，所以不对电压增益、输入输出阻抗有影响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37893" name="Group 11">
            <a:extLst>
              <a:ext uri="{FF2B5EF4-FFF2-40B4-BE49-F238E27FC236}">
                <a16:creationId xmlns:a16="http://schemas.microsoft.com/office/drawing/2014/main" id="{5FC8C2CB-5C76-3542-A6F7-112F1E68E1E1}"/>
              </a:ext>
            </a:extLst>
          </p:cNvPr>
          <p:cNvGrpSpPr>
            <a:grpSpLocks/>
          </p:cNvGrpSpPr>
          <p:nvPr/>
        </p:nvGrpSpPr>
        <p:grpSpPr bwMode="auto">
          <a:xfrm>
            <a:off x="5562600" y="2590800"/>
            <a:ext cx="1981200" cy="990600"/>
            <a:chOff x="3312" y="1680"/>
            <a:chExt cx="720" cy="336"/>
          </a:xfrm>
        </p:grpSpPr>
        <p:sp>
          <p:nvSpPr>
            <p:cNvPr id="483336" name="AutoShape 8">
              <a:extLst>
                <a:ext uri="{FF2B5EF4-FFF2-40B4-BE49-F238E27FC236}">
                  <a16:creationId xmlns:a16="http://schemas.microsoft.com/office/drawing/2014/main" id="{19176196-7019-7F4D-A755-7A7DF4E456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680"/>
              <a:ext cx="720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7896" name="Object 7">
              <a:extLst>
                <a:ext uri="{FF2B5EF4-FFF2-40B4-BE49-F238E27FC236}">
                  <a16:creationId xmlns:a16="http://schemas.microsoft.com/office/drawing/2014/main" id="{F31CD59F-5108-5E4C-8654-5F7850746A7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08" y="1728"/>
            <a:ext cx="528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20193000" imgH="9652000" progId="Equation.3">
                    <p:embed/>
                  </p:oleObj>
                </mc:Choice>
                <mc:Fallback>
                  <p:oleObj name="Equation" r:id="rId2" imgW="20193000" imgH="9652000" progId="Equation.3">
                    <p:embed/>
                    <p:pic>
                      <p:nvPicPr>
                        <p:cNvPr id="37896" name="Object 7">
                          <a:extLst>
                            <a:ext uri="{FF2B5EF4-FFF2-40B4-BE49-F238E27FC236}">
                              <a16:creationId xmlns:a16="http://schemas.microsoft.com/office/drawing/2014/main" id="{F31CD59F-5108-5E4C-8654-5F7850746A7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728"/>
                          <a:ext cx="528" cy="2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83338" name="Picture 10">
            <a:extLst>
              <a:ext uri="{FF2B5EF4-FFF2-40B4-BE49-F238E27FC236}">
                <a16:creationId xmlns:a16="http://schemas.microsoft.com/office/drawing/2014/main" id="{49F08B79-2503-9249-97DD-D82BD9002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1066800"/>
            <a:ext cx="4648200" cy="405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8AB65A03-54E3-1742-9682-BB174C0F567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926986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>
            <a:extLst>
              <a:ext uri="{FF2B5EF4-FFF2-40B4-BE49-F238E27FC236}">
                <a16:creationId xmlns:a16="http://schemas.microsoft.com/office/drawing/2014/main" id="{C9632ED2-04B0-2646-928F-2DDD47980F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退化电阻对输出阻抗的影响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84355" name="Rectangle 3">
            <a:extLst>
              <a:ext uri="{FF2B5EF4-FFF2-40B4-BE49-F238E27FC236}">
                <a16:creationId xmlns:a16="http://schemas.microsoft.com/office/drawing/2014/main" id="{748A9967-7D14-1B4A-A671-375328B997F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562600"/>
            <a:ext cx="7772400" cy="7620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在分析源极退化结构电路时，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仅当我们计算输出电阻时才考虑沟道长度调制效应</a:t>
            </a:r>
            <a:r>
              <a:rPr lang="zh-CN" altLang="en-US">
                <a:ea typeface="宋体" panose="02010600030101010101" pitchFamily="2" charset="-122"/>
              </a:rPr>
              <a:t>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84362" name="Picture 10">
            <a:extLst>
              <a:ext uri="{FF2B5EF4-FFF2-40B4-BE49-F238E27FC236}">
                <a16:creationId xmlns:a16="http://schemas.microsoft.com/office/drawing/2014/main" id="{B79586DC-EC56-D548-9C1D-BC4AADF7C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5638800" cy="319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38918" name="图片 1">
            <a:extLst>
              <a:ext uri="{FF2B5EF4-FFF2-40B4-BE49-F238E27FC236}">
                <a16:creationId xmlns:a16="http://schemas.microsoft.com/office/drawing/2014/main" id="{D782D1AE-0B1A-1C44-8E05-96C577D53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590800"/>
            <a:ext cx="34099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9014B44-9768-8A4C-8902-ED525265DD8E}"/>
              </a:ext>
            </a:extLst>
          </p:cNvPr>
          <p:cNvSpPr txBox="1"/>
          <p:nvPr/>
        </p:nvSpPr>
        <p:spPr>
          <a:xfrm>
            <a:off x="6172200" y="4395341"/>
            <a:ext cx="2800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可以看成对</a:t>
            </a:r>
            <a:r>
              <a:rPr kumimoji="1" lang="en-US" altLang="zh-CN" dirty="0" err="1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o</a:t>
            </a:r>
            <a:r>
              <a:rPr kumimoji="1" lang="zh-CN" altLang="en-US" dirty="0">
                <a:solidFill>
                  <a:srgbClr val="0432FF"/>
                </a:solidFill>
              </a:rPr>
              <a:t>的放大，也可以看成对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S</a:t>
            </a:r>
            <a:r>
              <a:rPr kumimoji="1" lang="zh-CN" altLang="en-US" dirty="0">
                <a:solidFill>
                  <a:srgbClr val="0432FF"/>
                </a:solidFill>
              </a:rPr>
              <a:t>的放大</a:t>
            </a:r>
            <a:r>
              <a:rPr kumimoji="1" lang="zh-CN" altLang="en-US" dirty="0"/>
              <a:t>，总体来说，阻抗大幅增加 </a:t>
            </a:r>
            <a:r>
              <a:rPr kumimoji="1" lang="en-US" altLang="zh-CN" dirty="0">
                <a:sym typeface="Wingdings" pitchFamily="2" charset="2"/>
              </a:rPr>
              <a:t></a:t>
            </a:r>
            <a:r>
              <a:rPr kumimoji="1" lang="zh-CN" altLang="en-US" dirty="0">
                <a:sym typeface="Wingdings" pitchFamily="2" charset="2"/>
              </a:rPr>
              <a:t> 是个更好的恒流源</a:t>
            </a:r>
            <a:endParaRPr kumimoji="1" lang="zh-CN" altLang="en-US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E30DDA94-4077-6340-9B95-AC622DF3EB9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05C0DFA-684A-0A43-8CC8-32AC258EF0C8}"/>
                  </a:ext>
                </a:extLst>
              </p:cNvPr>
              <p:cNvSpPr txBox="1"/>
              <p:nvPr/>
            </p:nvSpPr>
            <p:spPr>
              <a:xfrm>
                <a:off x="6172200" y="4019550"/>
                <a:ext cx="20703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05C0DFA-684A-0A43-8CC8-32AC258EF0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4019550"/>
                <a:ext cx="2070374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5619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>
            <a:extLst>
              <a:ext uri="{FF2B5EF4-FFF2-40B4-BE49-F238E27FC236}">
                <a16:creationId xmlns:a16="http://schemas.microsoft.com/office/drawing/2014/main" id="{853F80F1-796E-644B-8F3F-0DEB346D98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输出阻抗</a:t>
            </a:r>
            <a:r>
              <a:rPr lang="en-US" altLang="zh-CN">
                <a:ea typeface="宋体" panose="02010600030101010101" pitchFamily="2" charset="-122"/>
              </a:rPr>
              <a:t>Example (I)</a:t>
            </a:r>
          </a:p>
        </p:txBody>
      </p:sp>
      <p:sp>
        <p:nvSpPr>
          <p:cNvPr id="485379" name="Rectangle 3">
            <a:extLst>
              <a:ext uri="{FF2B5EF4-FFF2-40B4-BE49-F238E27FC236}">
                <a16:creationId xmlns:a16="http://schemas.microsoft.com/office/drawing/2014/main" id="{A8365A93-9128-8B4D-9A16-E42C9F768F7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638800"/>
            <a:ext cx="7772400" cy="6858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当</a:t>
            </a:r>
            <a:r>
              <a:rPr lang="en-US" altLang="zh-CN" dirty="0">
                <a:ea typeface="宋体" panose="02010600030101010101" pitchFamily="2" charset="-122"/>
              </a:rPr>
              <a:t> 1/g</a:t>
            </a:r>
            <a:r>
              <a:rPr lang="en-US" altLang="zh-CN" baseline="-25000" dirty="0">
                <a:ea typeface="宋体" panose="02010600030101010101" pitchFamily="2" charset="-122"/>
              </a:rPr>
              <a:t>m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与</a:t>
            </a:r>
            <a:r>
              <a:rPr lang="en-US" altLang="zh-CN" dirty="0">
                <a:ea typeface="宋体" panose="02010600030101010101" pitchFamily="2" charset="-122"/>
              </a:rPr>
              <a:t> r</a:t>
            </a:r>
            <a:r>
              <a:rPr lang="en-US" altLang="zh-CN" baseline="-25000" dirty="0">
                <a:ea typeface="宋体" panose="02010600030101010101" pitchFamily="2" charset="-122"/>
              </a:rPr>
              <a:t>O2 </a:t>
            </a:r>
            <a:r>
              <a:rPr lang="zh-CN" altLang="en-US" dirty="0">
                <a:ea typeface="宋体" panose="02010600030101010101" pitchFamily="2" charset="-122"/>
              </a:rPr>
              <a:t>并联时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zh-CN" altLang="en-US" dirty="0">
                <a:ea typeface="宋体" panose="02010600030101010101" pitchFamily="2" charset="-122"/>
              </a:rPr>
              <a:t>一般我们仅需考虑</a:t>
            </a:r>
            <a:r>
              <a:rPr lang="en-US" altLang="zh-CN" dirty="0">
                <a:ea typeface="宋体" panose="02010600030101010101" pitchFamily="2" charset="-122"/>
              </a:rPr>
              <a:t> 1/g</a:t>
            </a:r>
            <a:r>
              <a:rPr lang="en-US" altLang="zh-CN" baseline="-25000" dirty="0">
                <a:ea typeface="宋体" panose="02010600030101010101" pitchFamily="2" charset="-122"/>
              </a:rPr>
              <a:t>m </a:t>
            </a:r>
            <a:r>
              <a:rPr lang="zh-CN" altLang="en-US" dirty="0">
                <a:ea typeface="宋体" panose="02010600030101010101" pitchFamily="2" charset="-122"/>
              </a:rPr>
              <a:t>就可以了。</a:t>
            </a:r>
            <a:r>
              <a:rPr lang="en-US" altLang="zh-CN" dirty="0">
                <a:ea typeface="宋体" panose="02010600030101010101" pitchFamily="2" charset="-122"/>
              </a:rPr>
              <a:t>【</a:t>
            </a:r>
            <a:r>
              <a:rPr lang="zh-CN" altLang="en-US" dirty="0">
                <a:ea typeface="宋体" panose="02010600030101010101" pitchFamily="2" charset="-122"/>
              </a:rPr>
              <a:t>因为一般情况下</a:t>
            </a:r>
            <a:r>
              <a:rPr lang="en-US" altLang="zh-CN" dirty="0">
                <a:ea typeface="宋体" panose="02010600030101010101" pitchFamily="2" charset="-122"/>
              </a:rPr>
              <a:t>1/g</a:t>
            </a:r>
            <a:r>
              <a:rPr lang="en-US" altLang="zh-CN" baseline="-25000" dirty="0">
                <a:ea typeface="宋体" panose="02010600030101010101" pitchFamily="2" charset="-122"/>
              </a:rPr>
              <a:t>m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比较小</a:t>
            </a:r>
            <a:r>
              <a:rPr lang="en-US" altLang="zh-CN" dirty="0">
                <a:ea typeface="宋体" panose="02010600030101010101" pitchFamily="2" charset="-122"/>
              </a:rPr>
              <a:t>】  </a:t>
            </a:r>
          </a:p>
        </p:txBody>
      </p:sp>
      <p:grpSp>
        <p:nvGrpSpPr>
          <p:cNvPr id="39941" name="Group 11">
            <a:extLst>
              <a:ext uri="{FF2B5EF4-FFF2-40B4-BE49-F238E27FC236}">
                <a16:creationId xmlns:a16="http://schemas.microsoft.com/office/drawing/2014/main" id="{4BE2338A-A32C-A549-8DD3-7418A7BB3F03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962400"/>
            <a:ext cx="4114800" cy="1447800"/>
            <a:chOff x="3216" y="1536"/>
            <a:chExt cx="1776" cy="528"/>
          </a:xfrm>
        </p:grpSpPr>
        <p:sp>
          <p:nvSpPr>
            <p:cNvPr id="485384" name="AutoShape 8">
              <a:extLst>
                <a:ext uri="{FF2B5EF4-FFF2-40B4-BE49-F238E27FC236}">
                  <a16:creationId xmlns:a16="http://schemas.microsoft.com/office/drawing/2014/main" id="{B02804EE-0F4A-5048-8A65-12D401483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1536"/>
              <a:ext cx="1776" cy="5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9944" name="Object 7">
              <a:extLst>
                <a:ext uri="{FF2B5EF4-FFF2-40B4-BE49-F238E27FC236}">
                  <a16:creationId xmlns:a16="http://schemas.microsoft.com/office/drawing/2014/main" id="{B9AEE371-840F-FD46-AB25-AAEBE21F335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55" y="1586"/>
            <a:ext cx="1671" cy="3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7396400" imgH="11112500" progId="Equation.DSMT4">
                    <p:embed/>
                  </p:oleObj>
                </mc:Choice>
                <mc:Fallback>
                  <p:oleObj name="Equation" r:id="rId2" imgW="47396400" imgH="11112500" progId="Equation.DSMT4">
                    <p:embed/>
                    <p:pic>
                      <p:nvPicPr>
                        <p:cNvPr id="39944" name="Object 7">
                          <a:extLst>
                            <a:ext uri="{FF2B5EF4-FFF2-40B4-BE49-F238E27FC236}">
                              <a16:creationId xmlns:a16="http://schemas.microsoft.com/office/drawing/2014/main" id="{B9AEE371-840F-FD46-AB25-AAEBE21F335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5" y="1586"/>
                          <a:ext cx="1671" cy="3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85386" name="Picture 10">
            <a:extLst>
              <a:ext uri="{FF2B5EF4-FFF2-40B4-BE49-F238E27FC236}">
                <a16:creationId xmlns:a16="http://schemas.microsoft.com/office/drawing/2014/main" id="{A4C4C899-91CA-D044-85BB-5A23B46A2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1060450"/>
            <a:ext cx="5867400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626F3C69-E5FD-874B-9D54-CAD313C6DC3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72982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>
            <a:extLst>
              <a:ext uri="{FF2B5EF4-FFF2-40B4-BE49-F238E27FC236}">
                <a16:creationId xmlns:a16="http://schemas.microsoft.com/office/drawing/2014/main" id="{B6747122-8FB3-2940-BEDE-3E02095B92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输出阻抗 </a:t>
            </a:r>
            <a:r>
              <a:rPr lang="en-US" altLang="zh-CN">
                <a:ea typeface="宋体" panose="02010600030101010101" pitchFamily="2" charset="-122"/>
              </a:rPr>
              <a:t>Example (II)</a:t>
            </a:r>
          </a:p>
        </p:txBody>
      </p:sp>
      <p:grpSp>
        <p:nvGrpSpPr>
          <p:cNvPr id="40964" name="Group 11">
            <a:extLst>
              <a:ext uri="{FF2B5EF4-FFF2-40B4-BE49-F238E27FC236}">
                <a16:creationId xmlns:a16="http://schemas.microsoft.com/office/drawing/2014/main" id="{C1F49500-3C8A-CA47-BFC2-12ABDC212A74}"/>
              </a:ext>
            </a:extLst>
          </p:cNvPr>
          <p:cNvGrpSpPr>
            <a:grpSpLocks/>
          </p:cNvGrpSpPr>
          <p:nvPr/>
        </p:nvGrpSpPr>
        <p:grpSpPr bwMode="auto">
          <a:xfrm>
            <a:off x="2514600" y="4876800"/>
            <a:ext cx="3429000" cy="762000"/>
            <a:chOff x="3168" y="1680"/>
            <a:chExt cx="1728" cy="384"/>
          </a:xfrm>
        </p:grpSpPr>
        <p:sp>
          <p:nvSpPr>
            <p:cNvPr id="486408" name="AutoShape 8">
              <a:extLst>
                <a:ext uri="{FF2B5EF4-FFF2-40B4-BE49-F238E27FC236}">
                  <a16:creationId xmlns:a16="http://schemas.microsoft.com/office/drawing/2014/main" id="{F0826D76-C4DC-F840-A02F-DFB0BAE23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680"/>
              <a:ext cx="1728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40967" name="Object 7">
              <a:extLst>
                <a:ext uri="{FF2B5EF4-FFF2-40B4-BE49-F238E27FC236}">
                  <a16:creationId xmlns:a16="http://schemas.microsoft.com/office/drawing/2014/main" id="{9918E9F7-44B3-6848-BE23-AD708F3DD6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03" y="1769"/>
            <a:ext cx="1376" cy="2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5102800" imgH="5270500" progId="Equation.DSMT4">
                    <p:embed/>
                  </p:oleObj>
                </mc:Choice>
                <mc:Fallback>
                  <p:oleObj name="Equation" r:id="rId2" imgW="35102800" imgH="5270500" progId="Equation.DSMT4">
                    <p:embed/>
                    <p:pic>
                      <p:nvPicPr>
                        <p:cNvPr id="40967" name="Object 7">
                          <a:extLst>
                            <a:ext uri="{FF2B5EF4-FFF2-40B4-BE49-F238E27FC236}">
                              <a16:creationId xmlns:a16="http://schemas.microsoft.com/office/drawing/2014/main" id="{9918E9F7-44B3-6848-BE23-AD708F3DD6A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03" y="1769"/>
                          <a:ext cx="1376" cy="2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86410" name="Picture 10">
            <a:extLst>
              <a:ext uri="{FF2B5EF4-FFF2-40B4-BE49-F238E27FC236}">
                <a16:creationId xmlns:a16="http://schemas.microsoft.com/office/drawing/2014/main" id="{4AF92F55-C097-C841-BECF-E3F13805F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1219200"/>
            <a:ext cx="617220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DB7281CC-8B66-294E-9FEE-7CC1222476F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1161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547157E-2C62-2941-8240-E8751F5FD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" y="762000"/>
            <a:ext cx="5686027" cy="610048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70650C9-4D39-784C-AAD0-1FF3A7705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685800"/>
            <a:ext cx="927100" cy="6243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425F67D-4083-E34D-8027-D5789BFDA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8041" y="1459600"/>
            <a:ext cx="450850" cy="3165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F0A8349-C29D-0A42-B5E2-65D3B75216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891" y="1305691"/>
            <a:ext cx="635000" cy="6647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80475CB-7F7F-B943-AE95-00BBA3402C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2119884"/>
            <a:ext cx="1162050" cy="604644"/>
          </a:xfrm>
          <a:prstGeom prst="rect">
            <a:avLst/>
          </a:prstGeom>
        </p:spPr>
      </p:pic>
      <p:sp>
        <p:nvSpPr>
          <p:cNvPr id="11" name="右大括号 10">
            <a:extLst>
              <a:ext uri="{FF2B5EF4-FFF2-40B4-BE49-F238E27FC236}">
                <a16:creationId xmlns:a16="http://schemas.microsoft.com/office/drawing/2014/main" id="{B61FD5F9-611B-9F44-96DC-0705ACD63D26}"/>
              </a:ext>
            </a:extLst>
          </p:cNvPr>
          <p:cNvSpPr/>
          <p:nvPr/>
        </p:nvSpPr>
        <p:spPr bwMode="auto">
          <a:xfrm>
            <a:off x="7029450" y="997986"/>
            <a:ext cx="285750" cy="1424220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A00B1E3-00CA-4943-8521-C674A10D9E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0" y="1537474"/>
            <a:ext cx="1718368" cy="345243"/>
          </a:xfrm>
          <a:prstGeom prst="rect">
            <a:avLst/>
          </a:prstGeom>
          <a:ln>
            <a:solidFill>
              <a:srgbClr val="C0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B8B3A70-B8EA-6742-833C-2635435D5F34}"/>
                  </a:ext>
                </a:extLst>
              </p:cNvPr>
              <p:cNvSpPr txBox="1"/>
              <p:nvPr/>
            </p:nvSpPr>
            <p:spPr>
              <a:xfrm>
                <a:off x="5694992" y="2806503"/>
                <a:ext cx="337464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>
                    <a:solidFill>
                      <a:srgbClr val="0432FF"/>
                    </a:solidFill>
                  </a:rPr>
                  <a:t>理解：</a:t>
                </a:r>
                <a:r>
                  <a:rPr kumimoji="1" lang="en-US" altLang="zh-CN" dirty="0"/>
                  <a:t>B</a:t>
                </a:r>
                <a:r>
                  <a:rPr kumimoji="1" lang="zh-CN" altLang="en-US" dirty="0"/>
                  <a:t>点到地的电压为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d>
                      <m:d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e>
                    </m:d>
                  </m:oMath>
                </a14:m>
                <a:endParaRPr kumimoji="1" lang="en-US" altLang="zh-CN" dirty="0"/>
              </a:p>
              <a:p>
                <a:r>
                  <a:rPr kumimoji="1" lang="zh-CN" altLang="en-US" dirty="0"/>
                  <a:t>从</a:t>
                </a:r>
                <a:r>
                  <a:rPr kumimoji="1" lang="en-US" altLang="zh-CN" dirty="0"/>
                  <a:t>B</a:t>
                </a:r>
                <a:r>
                  <a:rPr kumimoji="1" lang="zh-CN" altLang="en-US" dirty="0"/>
                  <a:t>点看进去，除以 </a:t>
                </a:r>
                <a:r>
                  <a:rPr kumimoji="1" lang="en-US" altLang="zh-CN" dirty="0" err="1"/>
                  <a:t>i</a:t>
                </a:r>
                <a:r>
                  <a:rPr kumimoji="1" lang="en-US" altLang="zh-CN" baseline="-25000" dirty="0" err="1"/>
                  <a:t>b</a:t>
                </a:r>
                <a:r>
                  <a:rPr kumimoji="1" lang="zh-CN" altLang="en-US" dirty="0"/>
                  <a:t>，为输入电阻</a:t>
                </a: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6B8B3A70-B8EA-6742-833C-2635435D5F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992" y="2806503"/>
                <a:ext cx="3374642" cy="584775"/>
              </a:xfrm>
              <a:prstGeom prst="rect">
                <a:avLst/>
              </a:prstGeom>
              <a:blipFill>
                <a:blip r:embed="rId8"/>
                <a:stretch>
                  <a:fillRect l="-749" t="-2128" b="-106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>
            <a:extLst>
              <a:ext uri="{FF2B5EF4-FFF2-40B4-BE49-F238E27FC236}">
                <a16:creationId xmlns:a16="http://schemas.microsoft.com/office/drawing/2014/main" id="{4B5593A1-862A-C544-ADCB-38E76ADAEB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3447" y="-19981"/>
            <a:ext cx="9144000" cy="64293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5A4E99AD-DD9E-D54A-8448-EFF9935C1133}"/>
              </a:ext>
            </a:extLst>
          </p:cNvPr>
          <p:cNvSpPr txBox="1"/>
          <p:nvPr/>
        </p:nvSpPr>
        <p:spPr>
          <a:xfrm>
            <a:off x="7243493" y="1921168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输入阻抗大幅提升</a:t>
            </a:r>
            <a:endParaRPr kumimoji="1" lang="en-US" altLang="zh-CN" dirty="0"/>
          </a:p>
          <a:p>
            <a:r>
              <a:rPr kumimoji="1" lang="en-US" altLang="zh-CN" dirty="0"/>
              <a:t>CE</a:t>
            </a:r>
            <a:r>
              <a:rPr kumimoji="1" lang="zh-CN" altLang="en-US" dirty="0"/>
              <a:t>是 </a:t>
            </a:r>
            <a:r>
              <a:rPr kumimoji="1" lang="en-US" altLang="zh-CN" dirty="0"/>
              <a:t>β/g</a:t>
            </a:r>
            <a:r>
              <a:rPr kumimoji="1" lang="en-US" altLang="zh-CN" baseline="-25000" dirty="0"/>
              <a:t>m</a:t>
            </a:r>
            <a:endParaRPr kumimoji="1" lang="zh-CN" altLang="en-US" baseline="-25000" dirty="0"/>
          </a:p>
        </p:txBody>
      </p:sp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A0B801E8-D2AB-4245-AEEF-CA3BE1305B0D}"/>
              </a:ext>
            </a:extLst>
          </p:cNvPr>
          <p:cNvCxnSpPr/>
          <p:nvPr/>
        </p:nvCxnSpPr>
        <p:spPr bwMode="auto">
          <a:xfrm>
            <a:off x="5867400" y="3429000"/>
            <a:ext cx="320223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FFD8C87A-F443-054D-878A-5417E86E204C}"/>
                  </a:ext>
                </a:extLst>
              </p:cNvPr>
              <p:cNvSpPr txBox="1"/>
              <p:nvPr/>
            </p:nvSpPr>
            <p:spPr>
              <a:xfrm>
                <a:off x="3711512" y="5827833"/>
                <a:ext cx="3155223" cy="446982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tied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“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GND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sz="1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tied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“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GND</m:t>
                          </m:r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FFD8C87A-F443-054D-878A-5417E86E2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512" y="5827833"/>
                <a:ext cx="3155223" cy="446982"/>
              </a:xfrm>
              <a:prstGeom prst="rect">
                <a:avLst/>
              </a:prstGeom>
              <a:blipFill>
                <a:blip r:embed="rId11"/>
                <a:stretch>
                  <a:fillRect l="-398" t="-5405" r="-398" b="-16216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>
            <a:extLst>
              <a:ext uri="{FF2B5EF4-FFF2-40B4-BE49-F238E27FC236}">
                <a16:creationId xmlns:a16="http://schemas.microsoft.com/office/drawing/2014/main" id="{89E7E5B7-65EA-964D-836B-C2237852A1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3393" y="4176431"/>
            <a:ext cx="2181407" cy="463549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792D19E8-AA69-2744-9C3B-30F33066C1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8439" y="3502119"/>
            <a:ext cx="1761565" cy="624244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8E5F0AC-7A72-A849-B9AD-95F0C0E08A27}"/>
              </a:ext>
            </a:extLst>
          </p:cNvPr>
          <p:cNvSpPr txBox="1"/>
          <p:nvPr/>
        </p:nvSpPr>
        <p:spPr>
          <a:xfrm>
            <a:off x="7747848" y="3485032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/>
              <a:t>输出到地的电压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201F2EF-17EF-264C-9FB6-7D6BB03779A6}"/>
              </a:ext>
            </a:extLst>
          </p:cNvPr>
          <p:cNvSpPr txBox="1"/>
          <p:nvPr/>
        </p:nvSpPr>
        <p:spPr>
          <a:xfrm>
            <a:off x="7754707" y="3804154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/>
              <a:t>输入到地的电压</a:t>
            </a:r>
          </a:p>
        </p:txBody>
      </p:sp>
      <p:cxnSp>
        <p:nvCxnSpPr>
          <p:cNvPr id="27" name="直线连接符 26">
            <a:extLst>
              <a:ext uri="{FF2B5EF4-FFF2-40B4-BE49-F238E27FC236}">
                <a16:creationId xmlns:a16="http://schemas.microsoft.com/office/drawing/2014/main" id="{8B6C3479-AC84-CA41-8511-C8328BD6F7A0}"/>
              </a:ext>
            </a:extLst>
          </p:cNvPr>
          <p:cNvCxnSpPr/>
          <p:nvPr/>
        </p:nvCxnSpPr>
        <p:spPr bwMode="auto">
          <a:xfrm>
            <a:off x="7837974" y="3781464"/>
            <a:ext cx="126116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左箭头 27">
            <a:extLst>
              <a:ext uri="{FF2B5EF4-FFF2-40B4-BE49-F238E27FC236}">
                <a16:creationId xmlns:a16="http://schemas.microsoft.com/office/drawing/2014/main" id="{148BA268-424C-3C4D-8C14-BFC7ABC57854}"/>
              </a:ext>
            </a:extLst>
          </p:cNvPr>
          <p:cNvSpPr/>
          <p:nvPr/>
        </p:nvSpPr>
        <p:spPr bwMode="auto">
          <a:xfrm>
            <a:off x="7543800" y="3754877"/>
            <a:ext cx="204048" cy="152901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3A361E86-CA10-B045-80CF-6919B911762F}"/>
              </a:ext>
            </a:extLst>
          </p:cNvPr>
          <p:cNvSpPr/>
          <p:nvPr/>
        </p:nvSpPr>
        <p:spPr bwMode="auto">
          <a:xfrm>
            <a:off x="7205817" y="4408090"/>
            <a:ext cx="753937" cy="281399"/>
          </a:xfrm>
          <a:prstGeom prst="ellipse">
            <a:avLst/>
          </a:prstGeom>
          <a:noFill/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F1A8D75-0D0B-D949-8049-B322EE9503C2}"/>
              </a:ext>
            </a:extLst>
          </p:cNvPr>
          <p:cNvSpPr txBox="1"/>
          <p:nvPr/>
        </p:nvSpPr>
        <p:spPr>
          <a:xfrm>
            <a:off x="7965856" y="4104714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/>
              <a:t>理解一</a:t>
            </a:r>
            <a:endParaRPr kumimoji="1" lang="en-US" altLang="zh-CN" b="1" dirty="0"/>
          </a:p>
          <a:p>
            <a:r>
              <a:rPr kumimoji="1" lang="zh-CN" altLang="en-US" dirty="0">
                <a:solidFill>
                  <a:srgbClr val="0432FF"/>
                </a:solidFill>
              </a:rPr>
              <a:t>反馈因子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D64B952-B0EF-524A-A686-049810A0A729}"/>
              </a:ext>
            </a:extLst>
          </p:cNvPr>
          <p:cNvSpPr/>
          <p:nvPr/>
        </p:nvSpPr>
        <p:spPr>
          <a:xfrm>
            <a:off x="5613412" y="4711668"/>
            <a:ext cx="34335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b="1" dirty="0"/>
              <a:t>理解二</a:t>
            </a:r>
            <a:r>
              <a:rPr kumimoji="1" lang="zh-CN" altLang="en-US" dirty="0"/>
              <a:t>：子电路（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e</a:t>
            </a:r>
            <a:r>
              <a:rPr kumimoji="1" lang="zh-CN" altLang="en-US" dirty="0"/>
              <a:t>和</a:t>
            </a:r>
            <a:r>
              <a:rPr kumimoji="1" lang="en-US" altLang="zh-CN" dirty="0" err="1"/>
              <a:t>npn</a:t>
            </a:r>
            <a:r>
              <a:rPr kumimoji="1" lang="zh-CN" altLang="en-US" dirty="0"/>
              <a:t>）</a:t>
            </a:r>
            <a:r>
              <a:rPr kumimoji="1" lang="zh-CN" altLang="en-US" b="1" dirty="0">
                <a:solidFill>
                  <a:srgbClr val="C00000"/>
                </a:solidFill>
              </a:rPr>
              <a:t>跨导 </a:t>
            </a:r>
            <a:r>
              <a:rPr kumimoji="1" lang="en-US" altLang="zh-CN" b="1" i="1" dirty="0">
                <a:solidFill>
                  <a:srgbClr val="C00000"/>
                </a:solidFill>
              </a:rPr>
              <a:t>G</a:t>
            </a:r>
            <a:r>
              <a:rPr kumimoji="1" lang="en-US" altLang="zh-CN" b="1" baseline="-25000" dirty="0">
                <a:solidFill>
                  <a:srgbClr val="C00000"/>
                </a:solidFill>
              </a:rPr>
              <a:t>m</a:t>
            </a:r>
            <a:endParaRPr kumimoji="1" lang="en-US" altLang="zh-CN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C39E41AC-2180-B040-BC0C-12F368A1091D}"/>
                  </a:ext>
                </a:extLst>
              </p:cNvPr>
              <p:cNvSpPr txBox="1"/>
              <p:nvPr/>
            </p:nvSpPr>
            <p:spPr>
              <a:xfrm>
                <a:off x="5681761" y="4992817"/>
                <a:ext cx="1488100" cy="4649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C39E41AC-2180-B040-BC0C-12F368A10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761" y="4992817"/>
                <a:ext cx="1488100" cy="464935"/>
              </a:xfrm>
              <a:prstGeom prst="rect">
                <a:avLst/>
              </a:prstGeom>
              <a:blipFill>
                <a:blip r:embed="rId14"/>
                <a:stretch>
                  <a:fillRect l="-840" b="-131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图片 32">
            <a:extLst>
              <a:ext uri="{FF2B5EF4-FFF2-40B4-BE49-F238E27FC236}">
                <a16:creationId xmlns:a16="http://schemas.microsoft.com/office/drawing/2014/main" id="{042DE59A-6E7A-FE4E-BE85-BEB843FA51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17744" y="6418705"/>
            <a:ext cx="430349" cy="297332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3E323701-FC3C-F44B-BACB-DBD786537AB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71443" y="6315031"/>
            <a:ext cx="997591" cy="510046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612ABA76-191E-0B48-9906-9853FC57A79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30343" y="6323832"/>
            <a:ext cx="2062232" cy="512051"/>
          </a:xfrm>
          <a:prstGeom prst="rect">
            <a:avLst/>
          </a:prstGeom>
        </p:spPr>
      </p:pic>
      <p:sp>
        <p:nvSpPr>
          <p:cNvPr id="36" name="左箭头 35">
            <a:extLst>
              <a:ext uri="{FF2B5EF4-FFF2-40B4-BE49-F238E27FC236}">
                <a16:creationId xmlns:a16="http://schemas.microsoft.com/office/drawing/2014/main" id="{3A21835E-9D0E-0E40-8B26-D3D6437C04FE}"/>
              </a:ext>
            </a:extLst>
          </p:cNvPr>
          <p:cNvSpPr/>
          <p:nvPr/>
        </p:nvSpPr>
        <p:spPr bwMode="auto">
          <a:xfrm rot="10800000">
            <a:off x="5005139" y="6493038"/>
            <a:ext cx="190296" cy="148666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170D670E-77A0-3945-9B9B-C6948707057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10056" y="5105400"/>
            <a:ext cx="1250795" cy="11220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6B7E3FA0-B3E5-5341-8693-6DD2EE5C47DB}"/>
                  </a:ext>
                </a:extLst>
              </p:cNvPr>
              <p:cNvSpPr txBox="1"/>
              <p:nvPr/>
            </p:nvSpPr>
            <p:spPr>
              <a:xfrm>
                <a:off x="8748222" y="5387920"/>
                <a:ext cx="33233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𝑮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</m:oMath>
                  </m:oMathPara>
                </a14:m>
                <a:endParaRPr kumimoji="1" lang="zh-CN" altLang="en-US" b="1" dirty="0"/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6B7E3FA0-B3E5-5341-8693-6DD2EE5C4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222" y="5387920"/>
                <a:ext cx="332335" cy="246221"/>
              </a:xfrm>
              <a:prstGeom prst="rect">
                <a:avLst/>
              </a:prstGeom>
              <a:blipFill>
                <a:blip r:embed="rId19"/>
                <a:stretch>
                  <a:fillRect l="-14815" b="-47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7E8EE08-B4C0-1046-BD19-EC79A959B648}"/>
                  </a:ext>
                </a:extLst>
              </p:cNvPr>
              <p:cNvSpPr txBox="1"/>
              <p:nvPr/>
            </p:nvSpPr>
            <p:spPr>
              <a:xfrm>
                <a:off x="3657600" y="5449337"/>
                <a:ext cx="483709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b="1" dirty="0"/>
                  <a:t>理解三</a:t>
                </a:r>
                <a:r>
                  <a:rPr kumimoji="1" lang="zh-CN" altLang="en-US" dirty="0"/>
                  <a:t>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kumimoji="1" lang="zh-CN" altLang="en-US" b="1" dirty="0">
                    <a:solidFill>
                      <a:srgbClr val="0432FF"/>
                    </a:solidFill>
                  </a:rPr>
                  <a:t>，理解并记忆</a:t>
                </a:r>
                <a:r>
                  <a:rPr kumimoji="1" lang="en-US" altLang="zh-CN" b="1" dirty="0">
                    <a:solidFill>
                      <a:srgbClr val="0432FF"/>
                    </a:solidFill>
                  </a:rPr>
                  <a:t>【</a:t>
                </a:r>
                <a:r>
                  <a:rPr kumimoji="1" lang="en-US" altLang="zh-CN" b="1" i="1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kumimoji="1" lang="en-US" altLang="zh-CN" b="1" i="1" baseline="-25000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kumimoji="1" lang="en-US" altLang="zh-CN" b="1" i="1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kumimoji="1" lang="en-US" altLang="zh-CN" b="1" i="1" baseline="-25000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kumimoji="1" lang="zh-CN" altLang="en-US" b="1" i="1" baseline="-25000" dirty="0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1" lang="zh-CN" altLang="en-US" b="1" dirty="0">
                    <a:solidFill>
                      <a:srgbClr val="0432FF"/>
                    </a:solidFill>
                  </a:rPr>
                  <a:t>用 </a:t>
                </a:r>
                <a:r>
                  <a:rPr kumimoji="1" lang="en-US" altLang="zh-CN" b="1" i="1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kumimoji="1" lang="en-US" altLang="zh-CN" b="1" baseline="-25000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c,e</a:t>
                </a:r>
                <a:r>
                  <a:rPr kumimoji="1" lang="zh-CN" altLang="en-US" b="1" dirty="0">
                    <a:solidFill>
                      <a:srgbClr val="0432FF"/>
                    </a:solidFill>
                  </a:rPr>
                  <a:t>表示</a:t>
                </a:r>
                <a:r>
                  <a:rPr kumimoji="1" lang="en-US" altLang="zh-CN" b="1" dirty="0">
                    <a:solidFill>
                      <a:srgbClr val="0432FF"/>
                    </a:solidFill>
                  </a:rPr>
                  <a:t>】</a:t>
                </a:r>
                <a:endParaRPr kumimoji="1"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7E8EE08-B4C0-1046-BD19-EC79A959B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5449337"/>
                <a:ext cx="4837093" cy="338554"/>
              </a:xfrm>
              <a:prstGeom prst="rect">
                <a:avLst/>
              </a:prstGeom>
              <a:blipFill>
                <a:blip r:embed="rId20"/>
                <a:stretch>
                  <a:fillRect l="-787" t="-7407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22CBD292-D69B-DF4F-94D1-D518AC5C0FDF}"/>
              </a:ext>
            </a:extLst>
          </p:cNvPr>
          <p:cNvSpPr txBox="1"/>
          <p:nvPr/>
        </p:nvSpPr>
        <p:spPr>
          <a:xfrm>
            <a:off x="228600" y="3131663"/>
            <a:ext cx="2286000" cy="8309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Q</a:t>
            </a:r>
            <a:r>
              <a:rPr kumimoji="1" lang="zh-CN" altLang="en-US" dirty="0"/>
              <a:t>：如果用混合</a:t>
            </a:r>
            <a:r>
              <a:rPr kumimoji="1" lang="en-US" altLang="zh-CN" dirty="0"/>
              <a:t>π</a:t>
            </a:r>
            <a:r>
              <a:rPr kumimoji="1" lang="zh-CN" altLang="en-US" dirty="0"/>
              <a:t>模型，流过 </a:t>
            </a:r>
            <a:r>
              <a:rPr kumimoji="1" lang="en-US" altLang="zh-C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en-US" altLang="zh-CN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的电流是 </a:t>
            </a:r>
            <a:r>
              <a:rPr kumimoji="1" lang="en-US" altLang="zh-CN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1" lang="zh-CN" alt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kumimoji="1" lang="en-US" altLang="zh-C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en-US" altLang="zh-CN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1"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怎么表述？</a:t>
            </a:r>
          </a:p>
        </p:txBody>
      </p:sp>
    </p:spTree>
    <p:extLst>
      <p:ext uri="{BB962C8B-B14F-4D97-AF65-F5344CB8AC3E}">
        <p14:creationId xmlns:p14="http://schemas.microsoft.com/office/powerpoint/2010/main" val="1309621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>
            <a:extLst>
              <a:ext uri="{FF2B5EF4-FFF2-40B4-BE49-F238E27FC236}">
                <a16:creationId xmlns:a16="http://schemas.microsoft.com/office/drawing/2014/main" id="{0C8E0F30-7298-E64D-B0CE-C28B19FCCC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648200" cy="9906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发射极退化结构的输出阻抗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52230" name="Group 10">
            <a:extLst>
              <a:ext uri="{FF2B5EF4-FFF2-40B4-BE49-F238E27FC236}">
                <a16:creationId xmlns:a16="http://schemas.microsoft.com/office/drawing/2014/main" id="{17C2784F-5192-204B-ADF7-D4394A74090E}"/>
              </a:ext>
            </a:extLst>
          </p:cNvPr>
          <p:cNvGrpSpPr>
            <a:grpSpLocks/>
          </p:cNvGrpSpPr>
          <p:nvPr/>
        </p:nvGrpSpPr>
        <p:grpSpPr bwMode="auto">
          <a:xfrm>
            <a:off x="4864100" y="2057400"/>
            <a:ext cx="4191000" cy="2133600"/>
            <a:chOff x="2928" y="1488"/>
            <a:chExt cx="2448" cy="1248"/>
          </a:xfrm>
        </p:grpSpPr>
        <p:sp>
          <p:nvSpPr>
            <p:cNvPr id="41990" name="AutoShape 6">
              <a:extLst>
                <a:ext uri="{FF2B5EF4-FFF2-40B4-BE49-F238E27FC236}">
                  <a16:creationId xmlns:a16="http://schemas.microsoft.com/office/drawing/2014/main" id="{9EDD7644-C51A-E942-B6D5-922C0DDF45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1488"/>
              <a:ext cx="2448" cy="124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1991" name="Object 5">
              <a:extLst>
                <a:ext uri="{FF2B5EF4-FFF2-40B4-BE49-F238E27FC236}">
                  <a16:creationId xmlns:a16="http://schemas.microsoft.com/office/drawing/2014/main" id="{1DDFC5F2-A9B8-C24E-9437-0FB846123F4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72" y="1536"/>
            <a:ext cx="2256" cy="1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89814400" imgH="42710100" progId="Equation.DSMT4">
                    <p:embed/>
                  </p:oleObj>
                </mc:Choice>
                <mc:Fallback>
                  <p:oleObj name="Equation" r:id="rId2" imgW="89814400" imgH="42710100" progId="Equation.DSMT4">
                    <p:embed/>
                    <p:pic>
                      <p:nvPicPr>
                        <p:cNvPr id="41991" name="Object 5">
                          <a:extLst>
                            <a:ext uri="{FF2B5EF4-FFF2-40B4-BE49-F238E27FC236}">
                              <a16:creationId xmlns:a16="http://schemas.microsoft.com/office/drawing/2014/main" id="{1DDFC5F2-A9B8-C24E-9437-0FB846123F4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1536"/>
                          <a:ext cx="2256" cy="1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989" name="Picture 8">
            <a:extLst>
              <a:ext uri="{FF2B5EF4-FFF2-40B4-BE49-F238E27FC236}">
                <a16:creationId xmlns:a16="http://schemas.microsoft.com/office/drawing/2014/main" id="{00BFD9A5-C77E-EA40-9838-A13C1BFE6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752600"/>
            <a:ext cx="4800600" cy="277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29D6276A-1F97-2B4B-A9C1-7E6F835E8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72281"/>
            <a:ext cx="1814479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74CEC2-E0BD-F445-B675-7291F75716E9}"/>
              </a:ext>
            </a:extLst>
          </p:cNvPr>
          <p:cNvSpPr txBox="1"/>
          <p:nvPr/>
        </p:nvSpPr>
        <p:spPr>
          <a:xfrm>
            <a:off x="1769630" y="3657600"/>
            <a:ext cx="28023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求输出阻抗时，</a:t>
            </a:r>
            <a:r>
              <a:rPr lang="en-US" altLang="zh-CN" sz="2000" dirty="0"/>
              <a:t>vin</a:t>
            </a:r>
            <a:r>
              <a:rPr lang="zh-CN" altLang="en-US" sz="2000" dirty="0"/>
              <a:t>置零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122E24-973A-3C48-B161-5A373C8B7FC6}"/>
              </a:ext>
            </a:extLst>
          </p:cNvPr>
          <p:cNvSpPr txBox="1"/>
          <p:nvPr/>
        </p:nvSpPr>
        <p:spPr>
          <a:xfrm>
            <a:off x="3296150" y="4692790"/>
            <a:ext cx="1814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432FF"/>
                </a:solidFill>
              </a:rPr>
              <a:t>思考：</a:t>
            </a:r>
            <a:r>
              <a:rPr lang="zh-CN" altLang="en-US" sz="2000" dirty="0"/>
              <a:t>若考虑厄雷效应呢？</a:t>
            </a:r>
            <a:endParaRPr lang="en-US" sz="2000" dirty="0"/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7638BE8F-1FD4-5E4F-8E1C-024F116A6BB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833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>
            <a:extLst>
              <a:ext uri="{FF2B5EF4-FFF2-40B4-BE49-F238E27FC236}">
                <a16:creationId xmlns:a16="http://schemas.microsoft.com/office/drawing/2014/main" id="{CC6859CD-5954-E541-9458-2BBA7DCDA2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486400" cy="8001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厄雷效应对输出阻抗的影响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59397" name="Rectangle 3">
            <a:extLst>
              <a:ext uri="{FF2B5EF4-FFF2-40B4-BE49-F238E27FC236}">
                <a16:creationId xmlns:a16="http://schemas.microsoft.com/office/drawing/2014/main" id="{026F439A-35E7-6147-A983-2D1F89D76B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067300"/>
            <a:ext cx="7772400" cy="137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输出阻抗显著增加；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更适合用作恒流源；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8133" name="Picture 9">
            <a:extLst>
              <a:ext uri="{FF2B5EF4-FFF2-40B4-BE49-F238E27FC236}">
                <a16:creationId xmlns:a16="http://schemas.microsoft.com/office/drawing/2014/main" id="{992861B0-20E2-2343-8E62-B18F7E3FD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52500"/>
            <a:ext cx="7848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4" name="图片 1">
            <a:extLst>
              <a:ext uri="{FF2B5EF4-FFF2-40B4-BE49-F238E27FC236}">
                <a16:creationId xmlns:a16="http://schemas.microsoft.com/office/drawing/2014/main" id="{0BD7508A-8A24-E440-A1FA-575B059D2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784725"/>
            <a:ext cx="25527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9C1FFDFB-F470-EC41-B6A2-334A5ABD643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60355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35499AF-AE94-E744-8FB6-FE2884A3B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25"/>
            <a:ext cx="9144000" cy="642937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5CA0953-B2F1-624B-94EF-D2198733E48C}"/>
              </a:ext>
            </a:extLst>
          </p:cNvPr>
          <p:cNvSpPr txBox="1"/>
          <p:nvPr/>
        </p:nvSpPr>
        <p:spPr>
          <a:xfrm>
            <a:off x="1371600" y="2957513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共源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64D7E8C-50F4-3741-863D-8FE78D6AAB8F}"/>
              </a:ext>
            </a:extLst>
          </p:cNvPr>
          <p:cNvSpPr/>
          <p:nvPr/>
        </p:nvSpPr>
        <p:spPr>
          <a:xfrm>
            <a:off x="1371600" y="6234113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共射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85C6CC0-A355-0049-9FFE-482A3D582632}"/>
              </a:ext>
            </a:extLst>
          </p:cNvPr>
          <p:cNvSpPr/>
          <p:nvPr/>
        </p:nvSpPr>
        <p:spPr>
          <a:xfrm>
            <a:off x="4662765" y="2957513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共栅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9197322-304A-1149-9873-DE4DE18492DE}"/>
              </a:ext>
            </a:extLst>
          </p:cNvPr>
          <p:cNvSpPr/>
          <p:nvPr/>
        </p:nvSpPr>
        <p:spPr>
          <a:xfrm>
            <a:off x="4662765" y="6238595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共基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1860A32-88FB-E84E-AB64-C9A085989C48}"/>
              </a:ext>
            </a:extLst>
          </p:cNvPr>
          <p:cNvSpPr/>
          <p:nvPr/>
        </p:nvSpPr>
        <p:spPr>
          <a:xfrm>
            <a:off x="7238999" y="2043113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CN" altLang="en-US" dirty="0">
                <a:solidFill>
                  <a:srgbClr val="0432FF"/>
                </a:solidFill>
              </a:rPr>
              <a:t>共漏</a:t>
            </a:r>
            <a:r>
              <a:rPr kumimoji="1" lang="en-US" altLang="zh-CN" dirty="0">
                <a:solidFill>
                  <a:srgbClr val="0432FF"/>
                </a:solidFill>
              </a:rPr>
              <a:t>/</a:t>
            </a:r>
          </a:p>
          <a:p>
            <a:pPr algn="ctr"/>
            <a:r>
              <a:rPr kumimoji="1" lang="zh-CN" altLang="en-US" dirty="0">
                <a:solidFill>
                  <a:srgbClr val="0432FF"/>
                </a:solidFill>
              </a:rPr>
              <a:t>源级跟随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F4FF4A9-C349-E541-9424-B44B74A415C6}"/>
              </a:ext>
            </a:extLst>
          </p:cNvPr>
          <p:cNvSpPr/>
          <p:nvPr/>
        </p:nvSpPr>
        <p:spPr>
          <a:xfrm>
            <a:off x="7234517" y="5472113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zh-CN" altLang="en-US" dirty="0">
                <a:solidFill>
                  <a:srgbClr val="0432FF"/>
                </a:solidFill>
              </a:rPr>
              <a:t>共集</a:t>
            </a:r>
            <a:r>
              <a:rPr kumimoji="1" lang="en-US" altLang="zh-CN" dirty="0">
                <a:solidFill>
                  <a:srgbClr val="0432FF"/>
                </a:solidFill>
              </a:rPr>
              <a:t>/</a:t>
            </a:r>
          </a:p>
          <a:p>
            <a:pPr algn="ctr"/>
            <a:r>
              <a:rPr kumimoji="1" lang="zh-CN" altLang="en-US" dirty="0">
                <a:solidFill>
                  <a:srgbClr val="0432FF"/>
                </a:solidFill>
              </a:rPr>
              <a:t>射级跟随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883BF30-ABC4-C14B-BF5B-CD847C3C79FC}"/>
              </a:ext>
            </a:extLst>
          </p:cNvPr>
          <p:cNvSpPr txBox="1"/>
          <p:nvPr/>
        </p:nvSpPr>
        <p:spPr>
          <a:xfrm>
            <a:off x="1" y="30807"/>
            <a:ext cx="89154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三个</a:t>
            </a:r>
            <a:r>
              <a:rPr kumimoji="1" lang="en-US" altLang="zh-CN" dirty="0"/>
              <a:t>terminals</a:t>
            </a:r>
            <a:r>
              <a:rPr kumimoji="1" lang="zh-CN" altLang="en-US" dirty="0"/>
              <a:t>中，</a:t>
            </a:r>
            <a:r>
              <a:rPr kumimoji="1" lang="zh-CN" altLang="en-US" dirty="0">
                <a:solidFill>
                  <a:srgbClr val="C00000"/>
                </a:solidFill>
              </a:rPr>
              <a:t>选择其中一个接地</a:t>
            </a:r>
            <a:r>
              <a:rPr kumimoji="1" lang="zh-CN" altLang="en-US" dirty="0"/>
              <a:t>，另两个</a:t>
            </a:r>
            <a:r>
              <a:rPr kumimoji="1" lang="en-US" altLang="zh-CN" dirty="0"/>
              <a:t>terminals</a:t>
            </a:r>
            <a:r>
              <a:rPr kumimoji="1" lang="zh-CN" altLang="en-US" dirty="0"/>
              <a:t>分别与其组成两个</a:t>
            </a:r>
            <a:r>
              <a:rPr kumimoji="1" lang="en-US" altLang="zh-CN" dirty="0"/>
              <a:t>ports</a:t>
            </a:r>
            <a:r>
              <a:rPr kumimoji="1" lang="zh-CN" altLang="en-US" dirty="0"/>
              <a:t>，这一</a:t>
            </a:r>
            <a:r>
              <a:rPr kumimoji="1" lang="en-US" altLang="zh-CN" dirty="0"/>
              <a:t>terminal</a:t>
            </a:r>
            <a:r>
              <a:rPr kumimoji="1" lang="zh-CN" altLang="en-US" dirty="0"/>
              <a:t>被两个</a:t>
            </a:r>
            <a:r>
              <a:rPr kumimoji="1" lang="en-US" altLang="zh-CN" dirty="0"/>
              <a:t>ports</a:t>
            </a:r>
            <a:r>
              <a:rPr kumimoji="1" lang="zh-CN" altLang="en-US" dirty="0"/>
              <a:t>共享，所以称为“</a:t>
            </a:r>
            <a:r>
              <a:rPr kumimoji="1" lang="en-US" altLang="zh-CN" dirty="0">
                <a:solidFill>
                  <a:srgbClr val="C00000"/>
                </a:solidFill>
              </a:rPr>
              <a:t>common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zh-CN" altLang="en-US" dirty="0"/>
              <a:t>*”（</a:t>
            </a:r>
            <a:r>
              <a:rPr kumimoji="1" lang="zh-CN" altLang="en-US" dirty="0">
                <a:solidFill>
                  <a:srgbClr val="C00000"/>
                </a:solidFill>
              </a:rPr>
              <a:t>共</a:t>
            </a:r>
            <a:r>
              <a:rPr kumimoji="1" lang="zh-CN" altLang="en-US" dirty="0"/>
              <a:t>*）</a:t>
            </a: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17B41E05-E1F0-DE4E-9478-90CCA4F5E59A}"/>
              </a:ext>
            </a:extLst>
          </p:cNvPr>
          <p:cNvSpPr/>
          <p:nvPr/>
        </p:nvSpPr>
        <p:spPr bwMode="auto">
          <a:xfrm>
            <a:off x="1295400" y="2043113"/>
            <a:ext cx="381000" cy="395287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ACFB6852-6B75-6640-BC00-DFD9827E77B1}"/>
              </a:ext>
            </a:extLst>
          </p:cNvPr>
          <p:cNvSpPr/>
          <p:nvPr/>
        </p:nvSpPr>
        <p:spPr bwMode="auto">
          <a:xfrm>
            <a:off x="1512794" y="5566856"/>
            <a:ext cx="381000" cy="395287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313D591A-F188-BB45-98AD-D488FFF10F71}"/>
              </a:ext>
            </a:extLst>
          </p:cNvPr>
          <p:cNvSpPr/>
          <p:nvPr/>
        </p:nvSpPr>
        <p:spPr bwMode="auto">
          <a:xfrm>
            <a:off x="3733800" y="1131704"/>
            <a:ext cx="381000" cy="395287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7B496C14-BB12-C049-8AB2-81F93F924B74}"/>
              </a:ext>
            </a:extLst>
          </p:cNvPr>
          <p:cNvSpPr/>
          <p:nvPr/>
        </p:nvSpPr>
        <p:spPr bwMode="auto">
          <a:xfrm>
            <a:off x="3543300" y="4572000"/>
            <a:ext cx="381000" cy="395287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545BAC39-680E-934A-9D14-32FADDCC5BBE}"/>
              </a:ext>
            </a:extLst>
          </p:cNvPr>
          <p:cNvSpPr/>
          <p:nvPr/>
        </p:nvSpPr>
        <p:spPr bwMode="auto">
          <a:xfrm>
            <a:off x="7764112" y="417938"/>
            <a:ext cx="381000" cy="395287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1F2D4A37-F7C5-B547-9017-CDA0B26202C7}"/>
              </a:ext>
            </a:extLst>
          </p:cNvPr>
          <p:cNvSpPr/>
          <p:nvPr/>
        </p:nvSpPr>
        <p:spPr bwMode="auto">
          <a:xfrm>
            <a:off x="7763430" y="3126790"/>
            <a:ext cx="381000" cy="395287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E9C24482-D1EB-794F-BAF5-C5F7463D69F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156300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>
            <a:extLst>
              <a:ext uri="{FF2B5EF4-FFF2-40B4-BE49-F238E27FC236}">
                <a16:creationId xmlns:a16="http://schemas.microsoft.com/office/drawing/2014/main" id="{56340783-F6E7-EA46-A04A-AE20B2F14D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基极电阻的影响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5060" name="Picture 10">
            <a:extLst>
              <a:ext uri="{FF2B5EF4-FFF2-40B4-BE49-F238E27FC236}">
                <a16:creationId xmlns:a16="http://schemas.microsoft.com/office/drawing/2014/main" id="{53FEE0CB-7994-CD4E-8421-6D7DEC23F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000125"/>
            <a:ext cx="66675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5061" name="Group 9">
            <a:extLst>
              <a:ext uri="{FF2B5EF4-FFF2-40B4-BE49-F238E27FC236}">
                <a16:creationId xmlns:a16="http://schemas.microsoft.com/office/drawing/2014/main" id="{2B18B878-C150-C743-8CEB-6F6E07BD35CA}"/>
              </a:ext>
            </a:extLst>
          </p:cNvPr>
          <p:cNvGrpSpPr>
            <a:grpSpLocks/>
          </p:cNvGrpSpPr>
          <p:nvPr/>
        </p:nvGrpSpPr>
        <p:grpSpPr bwMode="auto">
          <a:xfrm>
            <a:off x="2414613" y="3276600"/>
            <a:ext cx="3657600" cy="3429000"/>
            <a:chOff x="3360" y="1248"/>
            <a:chExt cx="2064" cy="1920"/>
          </a:xfrm>
        </p:grpSpPr>
        <p:sp>
          <p:nvSpPr>
            <p:cNvPr id="45065" name="AutoShape 6">
              <a:extLst>
                <a:ext uri="{FF2B5EF4-FFF2-40B4-BE49-F238E27FC236}">
                  <a16:creationId xmlns:a16="http://schemas.microsoft.com/office/drawing/2014/main" id="{F27DC362-BDE6-BF4D-92A8-E3562EC41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1248"/>
              <a:ext cx="2064" cy="19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5066" name="Object 5">
              <a:extLst>
                <a:ext uri="{FF2B5EF4-FFF2-40B4-BE49-F238E27FC236}">
                  <a16:creationId xmlns:a16="http://schemas.microsoft.com/office/drawing/2014/main" id="{566C2ADB-2768-244E-8400-372EBD6E2C5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52" y="1296"/>
            <a:ext cx="1776" cy="18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9105800" imgH="66116200" progId="Equation.3">
                    <p:embed/>
                  </p:oleObj>
                </mc:Choice>
                <mc:Fallback>
                  <p:oleObj name="Equation" r:id="rId3" imgW="59105800" imgH="66116200" progId="Equation.3">
                    <p:embed/>
                    <p:pic>
                      <p:nvPicPr>
                        <p:cNvPr id="45066" name="Object 5">
                          <a:extLst>
                            <a:ext uri="{FF2B5EF4-FFF2-40B4-BE49-F238E27FC236}">
                              <a16:creationId xmlns:a16="http://schemas.microsoft.com/office/drawing/2014/main" id="{566C2ADB-2768-244E-8400-372EBD6E2C5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1296"/>
                          <a:ext cx="1776" cy="18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5062" name="矩形 2">
            <a:extLst>
              <a:ext uri="{FF2B5EF4-FFF2-40B4-BE49-F238E27FC236}">
                <a16:creationId xmlns:a16="http://schemas.microsoft.com/office/drawing/2014/main" id="{FEA49487-9855-F947-8BE7-6ADBFFAC28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2174" y="5481141"/>
            <a:ext cx="2895600" cy="1295400"/>
          </a:xfrm>
          <a:prstGeom prst="rect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" name="文本占位符 1">
            <a:extLst>
              <a:ext uri="{FF2B5EF4-FFF2-40B4-BE49-F238E27FC236}">
                <a16:creationId xmlns:a16="http://schemas.microsoft.com/office/drawing/2014/main" id="{9021728C-2BAE-0244-9BCF-FA8B0482FEB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-48744" y="5672435"/>
            <a:ext cx="2463357" cy="9128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dirty="0">
                <a:ea typeface="宋体" panose="02010600030101010101" pitchFamily="2" charset="-122"/>
              </a:rPr>
              <a:t>（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B</a:t>
            </a:r>
            <a:r>
              <a:rPr lang="zh-CN" altLang="en-US" b="1" dirty="0">
                <a:solidFill>
                  <a:srgbClr val="FF0000"/>
                </a:solidFill>
                <a:ea typeface="宋体" panose="02010600030101010101" pitchFamily="2" charset="-122"/>
              </a:rPr>
              <a:t>折算</a:t>
            </a:r>
            <a:r>
              <a:rPr lang="zh-CN" altLang="en-US" dirty="0">
                <a:ea typeface="宋体" panose="02010600030101010101" pitchFamily="2" charset="-122"/>
              </a:rPr>
              <a:t>到</a:t>
            </a:r>
            <a:r>
              <a:rPr lang="en-US" altLang="zh-CN" dirty="0">
                <a:ea typeface="宋体" panose="02010600030101010101" pitchFamily="2" charset="-122"/>
              </a:rPr>
              <a:t>E</a:t>
            </a:r>
            <a:r>
              <a:rPr lang="zh-CN" altLang="en-US" dirty="0">
                <a:ea typeface="宋体" panose="02010600030101010101" pitchFamily="2" charset="-122"/>
              </a:rPr>
              <a:t>端时需缩小</a:t>
            </a:r>
            <a:r>
              <a:rPr lang="en-US" altLang="zh-CN" b="1" dirty="0">
                <a:solidFill>
                  <a:srgbClr val="FF0000"/>
                </a:solidFill>
                <a:ea typeface="宋体" panose="02010600030101010101" pitchFamily="2" charset="-122"/>
              </a:rPr>
              <a:t>β+1</a:t>
            </a:r>
            <a:r>
              <a:rPr lang="zh-CN" altLang="en-US" dirty="0">
                <a:ea typeface="宋体" panose="02010600030101010101" pitchFamily="2" charset="-122"/>
              </a:rPr>
              <a:t>倍）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F7445D-A738-1D44-90DE-360CF7E860EA}"/>
                  </a:ext>
                </a:extLst>
              </p:cNvPr>
              <p:cNvSpPr txBox="1"/>
              <p:nvPr/>
            </p:nvSpPr>
            <p:spPr>
              <a:xfrm>
                <a:off x="6084894" y="4778315"/>
                <a:ext cx="2896177" cy="51129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)+(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+1)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9F7445D-A738-1D44-90DE-360CF7E86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894" y="4778315"/>
                <a:ext cx="2896177" cy="511294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F7058059-C6BA-2C48-A89F-535D28C7E047}"/>
              </a:ext>
            </a:extLst>
          </p:cNvPr>
          <p:cNvSpPr txBox="1"/>
          <p:nvPr/>
        </p:nvSpPr>
        <p:spPr>
          <a:xfrm>
            <a:off x="76200" y="3913157"/>
            <a:ext cx="2168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方法</a:t>
            </a:r>
            <a:r>
              <a:rPr kumimoji="1" lang="en-US" altLang="zh-CN" dirty="0">
                <a:solidFill>
                  <a:srgbClr val="0432FF"/>
                </a:solidFill>
              </a:rPr>
              <a:t>1</a:t>
            </a:r>
            <a:r>
              <a:rPr kumimoji="1" lang="zh-CN" altLang="en-US" dirty="0">
                <a:solidFill>
                  <a:srgbClr val="0432FF"/>
                </a:solidFill>
              </a:rPr>
              <a:t>：找信号通路上的中间点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进行分拆，级联计算</a:t>
            </a:r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85CA31E7-C6CA-A343-A125-1789233F6D9F}"/>
              </a:ext>
            </a:extLst>
          </p:cNvPr>
          <p:cNvCxnSpPr>
            <a:cxnSpLocks/>
            <a:stCxn id="3" idx="3"/>
          </p:cNvCxnSpPr>
          <p:nvPr/>
        </p:nvCxnSpPr>
        <p:spPr bwMode="auto">
          <a:xfrm flipV="1">
            <a:off x="2244492" y="4205546"/>
            <a:ext cx="422508" cy="12311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5C28013-7308-5940-8F57-B1E08052C262}"/>
                  </a:ext>
                </a:extLst>
              </p:cNvPr>
              <p:cNvSpPr txBox="1"/>
              <p:nvPr/>
            </p:nvSpPr>
            <p:spPr>
              <a:xfrm>
                <a:off x="4495800" y="3913157"/>
                <a:ext cx="3288272" cy="5211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</m:s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f>
                            <m:fPr>
                              <m:type m:val="lin"/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𝑔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5C28013-7308-5940-8F57-B1E08052C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3913157"/>
                <a:ext cx="3288272" cy="521105"/>
              </a:xfrm>
              <a:prstGeom prst="rect">
                <a:avLst/>
              </a:prstGeom>
              <a:blipFill>
                <a:blip r:embed="rId7"/>
                <a:stretch>
                  <a:fillRect t="-26190" b="-1238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>
            <a:extLst>
              <a:ext uri="{FF2B5EF4-FFF2-40B4-BE49-F238E27FC236}">
                <a16:creationId xmlns:a16="http://schemas.microsoft.com/office/drawing/2014/main" id="{7B82C2DC-62B9-7B47-9074-03CB0EE05931}"/>
              </a:ext>
            </a:extLst>
          </p:cNvPr>
          <p:cNvSpPr txBox="1"/>
          <p:nvPr/>
        </p:nvSpPr>
        <p:spPr>
          <a:xfrm>
            <a:off x="76199" y="4762526"/>
            <a:ext cx="2338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方法</a:t>
            </a:r>
            <a:r>
              <a:rPr kumimoji="1" lang="en-US" altLang="zh-CN" dirty="0">
                <a:solidFill>
                  <a:srgbClr val="0432FF"/>
                </a:solidFill>
              </a:rPr>
              <a:t>2</a:t>
            </a:r>
            <a:r>
              <a:rPr kumimoji="1" lang="zh-CN" altLang="en-US" dirty="0">
                <a:solidFill>
                  <a:srgbClr val="0432FF"/>
                </a:solidFill>
              </a:rPr>
              <a:t>：直接写出</a:t>
            </a:r>
            <a:r>
              <a:rPr kumimoji="1" lang="en-US" altLang="zh-CN" b="1" i="1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b="1" i="1" baseline="-25000" dirty="0" err="1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kumimoji="1" lang="zh-CN" altLang="en-US" dirty="0">
                <a:solidFill>
                  <a:srgbClr val="0432FF"/>
                </a:solidFill>
              </a:rPr>
              <a:t>、</a:t>
            </a:r>
            <a:r>
              <a:rPr kumimoji="1" lang="en-US" altLang="zh-CN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b="1" i="1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1" lang="zh-CN" altLang="en-US" dirty="0">
                <a:solidFill>
                  <a:srgbClr val="0432FF"/>
                </a:solidFill>
              </a:rPr>
              <a:t>的表达式</a:t>
            </a:r>
            <a:r>
              <a:rPr kumimoji="1" lang="en-US" altLang="zh-CN" dirty="0">
                <a:solidFill>
                  <a:srgbClr val="FF0000"/>
                </a:solidFill>
              </a:rPr>
              <a:t>【</a:t>
            </a:r>
            <a:r>
              <a:rPr kumimoji="1" lang="zh-CN" altLang="en-US" dirty="0">
                <a:solidFill>
                  <a:srgbClr val="FF0000"/>
                </a:solidFill>
              </a:rPr>
              <a:t>抓住</a:t>
            </a:r>
            <a:r>
              <a:rPr kumimoji="1"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="1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1"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="1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1" lang="en-US" altLang="zh-CN" dirty="0">
                <a:solidFill>
                  <a:srgbClr val="FF0000"/>
                </a:solidFill>
              </a:rPr>
              <a:t>】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57A562C2-EA52-E245-A036-F355B166665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3693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B97ECB3-33DD-9545-B585-271381F14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82" y="8965"/>
            <a:ext cx="9144000" cy="171393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5A4ED6D-39A3-1342-9377-C0AB26F52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49" y="2262858"/>
            <a:ext cx="1898650" cy="34605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FE43C83-A38A-5148-8977-6F3AC0C94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9049" y="2278869"/>
            <a:ext cx="1511300" cy="314036"/>
          </a:xfrm>
          <a:prstGeom prst="rect">
            <a:avLst/>
          </a:prstGeom>
        </p:spPr>
      </p:pic>
      <p:sp>
        <p:nvSpPr>
          <p:cNvPr id="8" name="右箭头 7">
            <a:extLst>
              <a:ext uri="{FF2B5EF4-FFF2-40B4-BE49-F238E27FC236}">
                <a16:creationId xmlns:a16="http://schemas.microsoft.com/office/drawing/2014/main" id="{E94379A9-4E00-4546-B2B8-E9AB9C57313C}"/>
              </a:ext>
            </a:extLst>
          </p:cNvPr>
          <p:cNvSpPr/>
          <p:nvPr/>
        </p:nvSpPr>
        <p:spPr bwMode="auto">
          <a:xfrm>
            <a:off x="2718174" y="2382881"/>
            <a:ext cx="304800" cy="13177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FA2985D6-F1C5-6140-8718-EDBE30AA7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7299" y="2259277"/>
            <a:ext cx="2260600" cy="353219"/>
          </a:xfrm>
          <a:prstGeom prst="rect">
            <a:avLst/>
          </a:prstGeom>
        </p:spPr>
      </p:pic>
      <p:sp>
        <p:nvSpPr>
          <p:cNvPr id="10" name="右箭头 9">
            <a:extLst>
              <a:ext uri="{FF2B5EF4-FFF2-40B4-BE49-F238E27FC236}">
                <a16:creationId xmlns:a16="http://schemas.microsoft.com/office/drawing/2014/main" id="{F00F62D9-F88A-AC4A-8C89-DDEF5427210C}"/>
              </a:ext>
            </a:extLst>
          </p:cNvPr>
          <p:cNvSpPr/>
          <p:nvPr/>
        </p:nvSpPr>
        <p:spPr bwMode="auto">
          <a:xfrm>
            <a:off x="5257800" y="2370000"/>
            <a:ext cx="304800" cy="13177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09A4D06-72BF-EB4B-9825-147D474FE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850" y="3414388"/>
            <a:ext cx="4429499" cy="275781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4391849-AEC0-2341-8409-75D9CEC110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2600" y="2971800"/>
            <a:ext cx="3215440" cy="324485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2D5DBB7A-CF90-AD47-8B6F-7929113CDC32}"/>
              </a:ext>
            </a:extLst>
          </p:cNvPr>
          <p:cNvSpPr txBox="1"/>
          <p:nvPr/>
        </p:nvSpPr>
        <p:spPr>
          <a:xfrm>
            <a:off x="42689" y="2279489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9C755D3-A4A2-CF4E-B2DB-484DB8E56ED4}"/>
              </a:ext>
            </a:extLst>
          </p:cNvPr>
          <p:cNvSpPr txBox="1"/>
          <p:nvPr/>
        </p:nvSpPr>
        <p:spPr>
          <a:xfrm>
            <a:off x="42689" y="3402747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②</a:t>
            </a:r>
            <a:endParaRPr kumimoji="1" lang="zh-CN" altLang="en-US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7F349E2-4DD4-DD46-BC70-FA5B7B68325D}"/>
              </a:ext>
            </a:extLst>
          </p:cNvPr>
          <p:cNvSpPr txBox="1"/>
          <p:nvPr/>
        </p:nvSpPr>
        <p:spPr>
          <a:xfrm>
            <a:off x="5105424" y="2968638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③</a:t>
            </a:r>
            <a:endParaRPr kumimoji="1" lang="zh-CN" altLang="en-US" dirty="0"/>
          </a:p>
        </p:txBody>
      </p:sp>
      <p:sp>
        <p:nvSpPr>
          <p:cNvPr id="16" name="灯片编号占位符 1">
            <a:extLst>
              <a:ext uri="{FF2B5EF4-FFF2-40B4-BE49-F238E27FC236}">
                <a16:creationId xmlns:a16="http://schemas.microsoft.com/office/drawing/2014/main" id="{19305061-2031-8844-9866-5F82DFF7241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AC2AB09-F725-CD4A-8BEF-0AF2E5C34E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9199" y="549954"/>
            <a:ext cx="3848100" cy="2794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C0BF922-B3FB-C544-AC67-0B289AB3A5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9800" y="319174"/>
            <a:ext cx="2476500" cy="510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CA1108F-AF8F-4290-348E-7DBDB6A575D3}"/>
                  </a:ext>
                </a:extLst>
              </p:cNvPr>
              <p:cNvSpPr txBox="1"/>
              <p:nvPr/>
            </p:nvSpPr>
            <p:spPr>
              <a:xfrm>
                <a:off x="711401" y="2618043"/>
                <a:ext cx="1653851" cy="510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+1)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CA1108F-AF8F-4290-348E-7DBDB6A57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01" y="2618043"/>
                <a:ext cx="1653851" cy="510845"/>
              </a:xfrm>
              <a:prstGeom prst="rect">
                <a:avLst/>
              </a:prstGeom>
              <a:blipFill>
                <a:blip r:embed="rId10"/>
                <a:stretch>
                  <a:fillRect l="-1527" b="-1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76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/>
      <p:bldP spid="14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8">
            <a:extLst>
              <a:ext uri="{FF2B5EF4-FFF2-40B4-BE49-F238E27FC236}">
                <a16:creationId xmlns:a16="http://schemas.microsoft.com/office/drawing/2014/main" id="{86E79ECD-932D-5F43-911D-A7AB32A63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193800"/>
            <a:ext cx="673417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181" name="Rectangle 2">
            <a:extLst>
              <a:ext uri="{FF2B5EF4-FFF2-40B4-BE49-F238E27FC236}">
                <a16:creationId xmlns:a16="http://schemas.microsoft.com/office/drawing/2014/main" id="{CAC1534B-FDCF-DB49-9AC6-994CDF9305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发射极退化 </a:t>
            </a:r>
            <a:r>
              <a:rPr lang="en-US" altLang="zh-CN">
                <a:ea typeface="宋体" panose="02010600030101010101" pitchFamily="2" charset="-122"/>
              </a:rPr>
              <a:t>Example I</a:t>
            </a:r>
          </a:p>
        </p:txBody>
      </p:sp>
      <p:grpSp>
        <p:nvGrpSpPr>
          <p:cNvPr id="49159" name="Group 9">
            <a:extLst>
              <a:ext uri="{FF2B5EF4-FFF2-40B4-BE49-F238E27FC236}">
                <a16:creationId xmlns:a16="http://schemas.microsoft.com/office/drawing/2014/main" id="{C0A1659C-26C2-EE41-84CC-80891E5EED16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4724400"/>
            <a:ext cx="2667000" cy="1524000"/>
            <a:chOff x="3696" y="1488"/>
            <a:chExt cx="1392" cy="720"/>
          </a:xfrm>
        </p:grpSpPr>
        <p:sp>
          <p:nvSpPr>
            <p:cNvPr id="38918" name="AutoShape 6">
              <a:extLst>
                <a:ext uri="{FF2B5EF4-FFF2-40B4-BE49-F238E27FC236}">
                  <a16:creationId xmlns:a16="http://schemas.microsoft.com/office/drawing/2014/main" id="{C2DB9E69-F21F-3546-967A-9CB7A16D5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6" y="1488"/>
              <a:ext cx="1392" cy="7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38919" name="Object 5">
              <a:extLst>
                <a:ext uri="{FF2B5EF4-FFF2-40B4-BE49-F238E27FC236}">
                  <a16:creationId xmlns:a16="http://schemas.microsoft.com/office/drawing/2014/main" id="{E4E39ECE-1777-2940-A2A7-2FB4D0E682B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92" y="1536"/>
            <a:ext cx="1179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7048400" imgH="27203400" progId="Equation.3">
                    <p:embed/>
                  </p:oleObj>
                </mc:Choice>
                <mc:Fallback>
                  <p:oleObj name="Equation" r:id="rId3" imgW="57048400" imgH="27203400" progId="Equation.3">
                    <p:embed/>
                    <p:pic>
                      <p:nvPicPr>
                        <p:cNvPr id="38919" name="Object 5">
                          <a:extLst>
                            <a:ext uri="{FF2B5EF4-FFF2-40B4-BE49-F238E27FC236}">
                              <a16:creationId xmlns:a16="http://schemas.microsoft.com/office/drawing/2014/main" id="{E4E39ECE-1777-2940-A2A7-2FB4D0E682B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1536"/>
                          <a:ext cx="1179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ACDF6458-4890-CA4F-A8D6-5AAB117E8A2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0159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>
            <a:extLst>
              <a:ext uri="{FF2B5EF4-FFF2-40B4-BE49-F238E27FC236}">
                <a16:creationId xmlns:a16="http://schemas.microsoft.com/office/drawing/2014/main" id="{7089EF2B-CDB7-1646-8BCE-36D09DC9E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发射极退化 </a:t>
            </a:r>
            <a:r>
              <a:rPr lang="en-US" altLang="zh-CN">
                <a:ea typeface="宋体" panose="02010600030101010101" pitchFamily="2" charset="-122"/>
              </a:rPr>
              <a:t>Example II</a:t>
            </a:r>
          </a:p>
        </p:txBody>
      </p:sp>
      <p:pic>
        <p:nvPicPr>
          <p:cNvPr id="39940" name="Picture 8">
            <a:extLst>
              <a:ext uri="{FF2B5EF4-FFF2-40B4-BE49-F238E27FC236}">
                <a16:creationId xmlns:a16="http://schemas.microsoft.com/office/drawing/2014/main" id="{DF34C097-9D5E-AD49-BD6F-70D37A0C1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28700"/>
            <a:ext cx="718185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0183" name="Group 9">
            <a:extLst>
              <a:ext uri="{FF2B5EF4-FFF2-40B4-BE49-F238E27FC236}">
                <a16:creationId xmlns:a16="http://schemas.microsoft.com/office/drawing/2014/main" id="{D4E03F4A-0241-C446-8D64-9FA69233DFBD}"/>
              </a:ext>
            </a:extLst>
          </p:cNvPr>
          <p:cNvGrpSpPr>
            <a:grpSpLocks/>
          </p:cNvGrpSpPr>
          <p:nvPr/>
        </p:nvGrpSpPr>
        <p:grpSpPr bwMode="auto">
          <a:xfrm>
            <a:off x="3200400" y="4495800"/>
            <a:ext cx="2819400" cy="1714500"/>
            <a:chOff x="4032" y="1392"/>
            <a:chExt cx="1248" cy="816"/>
          </a:xfrm>
        </p:grpSpPr>
        <p:sp>
          <p:nvSpPr>
            <p:cNvPr id="39942" name="AutoShape 6">
              <a:extLst>
                <a:ext uri="{FF2B5EF4-FFF2-40B4-BE49-F238E27FC236}">
                  <a16:creationId xmlns:a16="http://schemas.microsoft.com/office/drawing/2014/main" id="{992D0C34-9120-9E40-8465-D97EB1FC8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1392"/>
              <a:ext cx="1248" cy="8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39943" name="Object 5">
              <a:extLst>
                <a:ext uri="{FF2B5EF4-FFF2-40B4-BE49-F238E27FC236}">
                  <a16:creationId xmlns:a16="http://schemas.microsoft.com/office/drawing/2014/main" id="{93DD0A39-B1B9-9743-9195-DDD443E5FDF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28" y="1488"/>
            <a:ext cx="997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4183300" imgH="27203400" progId="Equation.3">
                    <p:embed/>
                  </p:oleObj>
                </mc:Choice>
                <mc:Fallback>
                  <p:oleObj name="Equation" r:id="rId3" imgW="44183300" imgH="27203400" progId="Equation.3">
                    <p:embed/>
                    <p:pic>
                      <p:nvPicPr>
                        <p:cNvPr id="39943" name="Object 5">
                          <a:extLst>
                            <a:ext uri="{FF2B5EF4-FFF2-40B4-BE49-F238E27FC236}">
                              <a16:creationId xmlns:a16="http://schemas.microsoft.com/office/drawing/2014/main" id="{93DD0A39-B1B9-9743-9195-DDD443E5FD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488"/>
                          <a:ext cx="997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791D890-E3EF-E347-9ABD-8178D708478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2584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7">
            <a:extLst>
              <a:ext uri="{FF2B5EF4-FFF2-40B4-BE49-F238E27FC236}">
                <a16:creationId xmlns:a16="http://schemas.microsoft.com/office/drawing/2014/main" id="{1F5B13F8-C558-004F-9B16-2979BD2B2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927100"/>
            <a:ext cx="24971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277" name="Rectangle 2">
            <a:extLst>
              <a:ext uri="{FF2B5EF4-FFF2-40B4-BE49-F238E27FC236}">
                <a16:creationId xmlns:a16="http://schemas.microsoft.com/office/drawing/2014/main" id="{D0D178BB-5164-394A-9094-1CD211C7CF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发射极电容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54278" name="Rectangle 3">
            <a:extLst>
              <a:ext uri="{FF2B5EF4-FFF2-40B4-BE49-F238E27FC236}">
                <a16:creationId xmlns:a16="http://schemas.microsoft.com/office/drawing/2014/main" id="{7DAF86D1-7204-E548-BE8D-41700804DA3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724400"/>
            <a:ext cx="7772400" cy="15240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直流时：电容开路，不影响直流偏置；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交流小信号时：电容短路，提供</a:t>
            </a: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E</a:t>
            </a:r>
            <a:r>
              <a:rPr lang="zh-CN" altLang="en-US" dirty="0">
                <a:ea typeface="宋体" panose="02010600030101010101" pitchFamily="2" charset="-122"/>
              </a:rPr>
              <a:t>到</a:t>
            </a:r>
            <a:r>
              <a:rPr lang="en-US" altLang="zh-CN" dirty="0">
                <a:ea typeface="宋体" panose="02010600030101010101" pitchFamily="2" charset="-122"/>
              </a:rPr>
              <a:t>GND</a:t>
            </a:r>
            <a:r>
              <a:rPr lang="zh-CN" altLang="en-US" dirty="0">
                <a:ea typeface="宋体" panose="02010600030101010101" pitchFamily="2" charset="-122"/>
              </a:rPr>
              <a:t>的通路（电流源开路）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BC0ACFBD-208A-B04B-BE29-2EB71DEB8DC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67730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>
            <a:extLst>
              <a:ext uri="{FF2B5EF4-FFF2-40B4-BE49-F238E27FC236}">
                <a16:creationId xmlns:a16="http://schemas.microsoft.com/office/drawing/2014/main" id="{75B33B3B-0FF7-2C40-84AB-C96AD93D12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172200" cy="8636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本课程的核心：培养对电路的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洞察力</a:t>
            </a:r>
            <a:endParaRPr lang="en-US" altLang="zh-CN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62469" name="Rectangle 3">
            <a:extLst>
              <a:ext uri="{FF2B5EF4-FFF2-40B4-BE49-F238E27FC236}">
                <a16:creationId xmlns:a16="http://schemas.microsoft.com/office/drawing/2014/main" id="{7474E6A8-7869-6749-8AEB-F0DFFF88E2E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130800"/>
            <a:ext cx="7772400" cy="129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sz="2000" dirty="0">
                <a:ea typeface="宋体" panose="02010600030101010101" pitchFamily="2" charset="-122"/>
              </a:rPr>
              <a:t>基于对</a:t>
            </a:r>
            <a:r>
              <a:rPr lang="zh-CN" altLang="en-US" sz="2000" dirty="0">
                <a:solidFill>
                  <a:srgbClr val="FF0000"/>
                </a:solidFill>
                <a:ea typeface="宋体" panose="02010600030101010101" pitchFamily="2" charset="-122"/>
              </a:rPr>
              <a:t>基本电路</a:t>
            </a:r>
            <a:r>
              <a:rPr lang="zh-CN" altLang="en-US" sz="2000" dirty="0">
                <a:ea typeface="宋体" panose="02010600030101010101" pitchFamily="2" charset="-122"/>
              </a:rPr>
              <a:t>特性的熟悉和积累，遇到复杂问题时，</a:t>
            </a:r>
            <a:r>
              <a:rPr lang="zh-CN" altLang="en-US" sz="2000" b="1" dirty="0">
                <a:solidFill>
                  <a:srgbClr val="FF0000"/>
                </a:solidFill>
                <a:ea typeface="宋体" panose="02010600030101010101" pitchFamily="2" charset="-122"/>
              </a:rPr>
              <a:t>无需画出小信号等效电路</a:t>
            </a:r>
            <a:r>
              <a:rPr lang="zh-CN" altLang="en-US" sz="2000" dirty="0">
                <a:ea typeface="宋体" panose="02010600030101010101" pitchFamily="2" charset="-122"/>
              </a:rPr>
              <a:t>，可直接写出电路特性；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2000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 sz="2000" dirty="0">
                <a:ea typeface="宋体" panose="02010600030101010101" pitchFamily="2" charset="-122"/>
              </a:rPr>
              <a:t>这一洞察力的培养，对模拟电路的分析至关重要！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  <p:grpSp>
        <p:nvGrpSpPr>
          <p:cNvPr id="51205" name="Group 19">
            <a:extLst>
              <a:ext uri="{FF2B5EF4-FFF2-40B4-BE49-F238E27FC236}">
                <a16:creationId xmlns:a16="http://schemas.microsoft.com/office/drawing/2014/main" id="{0DB80616-B9C7-C948-A396-23DAF4EFE97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4318000"/>
            <a:ext cx="8839200" cy="635000"/>
            <a:chOff x="288" y="2672"/>
            <a:chExt cx="5040" cy="480"/>
          </a:xfrm>
        </p:grpSpPr>
        <p:sp>
          <p:nvSpPr>
            <p:cNvPr id="51207" name="AutoShape 14">
              <a:extLst>
                <a:ext uri="{FF2B5EF4-FFF2-40B4-BE49-F238E27FC236}">
                  <a16:creationId xmlns:a16="http://schemas.microsoft.com/office/drawing/2014/main" id="{091293E1-1F61-E44A-AE3F-0320C03B4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672"/>
              <a:ext cx="5040" cy="48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51208" name="Object 6">
              <a:extLst>
                <a:ext uri="{FF2B5EF4-FFF2-40B4-BE49-F238E27FC236}">
                  <a16:creationId xmlns:a16="http://schemas.microsoft.com/office/drawing/2014/main" id="{DB800A94-8E60-1140-89E6-00B70545777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26" y="2767"/>
            <a:ext cx="1748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8272700" imgH="5854700" progId="Equation.DSMT4">
                    <p:embed/>
                  </p:oleObj>
                </mc:Choice>
                <mc:Fallback>
                  <p:oleObj name="Equation" r:id="rId2" imgW="48272700" imgH="5854700" progId="Equation.DSMT4">
                    <p:embed/>
                    <p:pic>
                      <p:nvPicPr>
                        <p:cNvPr id="51208" name="Object 6">
                          <a:extLst>
                            <a:ext uri="{FF2B5EF4-FFF2-40B4-BE49-F238E27FC236}">
                              <a16:creationId xmlns:a16="http://schemas.microsoft.com/office/drawing/2014/main" id="{DB800A94-8E60-1140-89E6-00B70545777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6" y="2767"/>
                          <a:ext cx="1748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09" name="Object 7">
              <a:extLst>
                <a:ext uri="{FF2B5EF4-FFF2-40B4-BE49-F238E27FC236}">
                  <a16:creationId xmlns:a16="http://schemas.microsoft.com/office/drawing/2014/main" id="{6C1C5420-A882-6946-A50C-32B7B18DBBF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12" y="2751"/>
            <a:ext cx="1480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41249600" imgH="5270500" progId="Equation.DSMT4">
                    <p:embed/>
                  </p:oleObj>
                </mc:Choice>
                <mc:Fallback>
                  <p:oleObj name="Equation" r:id="rId4" imgW="41249600" imgH="5270500" progId="Equation.DSMT4">
                    <p:embed/>
                    <p:pic>
                      <p:nvPicPr>
                        <p:cNvPr id="51209" name="Object 7">
                          <a:extLst>
                            <a:ext uri="{FF2B5EF4-FFF2-40B4-BE49-F238E27FC236}">
                              <a16:creationId xmlns:a16="http://schemas.microsoft.com/office/drawing/2014/main" id="{6C1C5420-A882-6946-A50C-32B7B18DBBF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2" y="2751"/>
                          <a:ext cx="1480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10" name="Object 8">
              <a:extLst>
                <a:ext uri="{FF2B5EF4-FFF2-40B4-BE49-F238E27FC236}">
                  <a16:creationId xmlns:a16="http://schemas.microsoft.com/office/drawing/2014/main" id="{16C76DBD-B31D-D341-B02E-468E23C17E66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" y="2736"/>
            <a:ext cx="961" cy="2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34518600" imgH="7607300" progId="Equation.3">
                    <p:embed/>
                  </p:oleObj>
                </mc:Choice>
                <mc:Fallback>
                  <p:oleObj name="Equation" r:id="rId6" imgW="34518600" imgH="7607300" progId="Equation.3">
                    <p:embed/>
                    <p:pic>
                      <p:nvPicPr>
                        <p:cNvPr id="51210" name="Object 8">
                          <a:extLst>
                            <a:ext uri="{FF2B5EF4-FFF2-40B4-BE49-F238E27FC236}">
                              <a16:creationId xmlns:a16="http://schemas.microsoft.com/office/drawing/2014/main" id="{16C76DBD-B31D-D341-B02E-468E23C17E6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2736"/>
                          <a:ext cx="961" cy="2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11" name="AutoShape 10">
              <a:extLst>
                <a:ext uri="{FF2B5EF4-FFF2-40B4-BE49-F238E27FC236}">
                  <a16:creationId xmlns:a16="http://schemas.microsoft.com/office/drawing/2014/main" id="{4BFDD8D8-16A1-734F-A93D-F09F6D12C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" y="2811"/>
              <a:ext cx="245" cy="127"/>
            </a:xfrm>
            <a:prstGeom prst="rightArrow">
              <a:avLst>
                <a:gd name="adj1" fmla="val 50000"/>
                <a:gd name="adj2" fmla="val 4822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1212" name="AutoShape 12">
              <a:extLst>
                <a:ext uri="{FF2B5EF4-FFF2-40B4-BE49-F238E27FC236}">
                  <a16:creationId xmlns:a16="http://schemas.microsoft.com/office/drawing/2014/main" id="{B44E1546-0DC5-9445-8FFF-B661CB665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7" y="2811"/>
              <a:ext cx="244" cy="127"/>
            </a:xfrm>
            <a:prstGeom prst="rightArrow">
              <a:avLst>
                <a:gd name="adj1" fmla="val 50000"/>
                <a:gd name="adj2" fmla="val 4803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pic>
        <p:nvPicPr>
          <p:cNvPr id="51206" name="Picture 16">
            <a:extLst>
              <a:ext uri="{FF2B5EF4-FFF2-40B4-BE49-F238E27FC236}">
                <a16:creationId xmlns:a16="http://schemas.microsoft.com/office/drawing/2014/main" id="{FFBFA12E-FD97-174D-9073-45B54E6CE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6000"/>
            <a:ext cx="8839200" cy="319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534401F1-8643-B24B-9D3C-2CA302FC770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6532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Rectangle 2">
            <a:extLst>
              <a:ext uri="{FF2B5EF4-FFF2-40B4-BE49-F238E27FC236}">
                <a16:creationId xmlns:a16="http://schemas.microsoft.com/office/drawing/2014/main" id="{AE780DBA-70AF-A34C-935C-E21FB1C84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举例</a:t>
            </a:r>
            <a:r>
              <a:rPr lang="en-US" altLang="zh-CN">
                <a:ea typeface="宋体" panose="02010600030101010101" pitchFamily="2" charset="-122"/>
              </a:rPr>
              <a:t>2</a:t>
            </a:r>
          </a:p>
        </p:txBody>
      </p:sp>
      <p:grpSp>
        <p:nvGrpSpPr>
          <p:cNvPr id="52228" name="Group 9">
            <a:extLst>
              <a:ext uri="{FF2B5EF4-FFF2-40B4-BE49-F238E27FC236}">
                <a16:creationId xmlns:a16="http://schemas.microsoft.com/office/drawing/2014/main" id="{8B36EB97-6B07-E74F-81A2-3DD0F1EC8FF6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4419600"/>
            <a:ext cx="3505200" cy="685800"/>
            <a:chOff x="2064" y="2344"/>
            <a:chExt cx="1536" cy="320"/>
          </a:xfrm>
        </p:grpSpPr>
        <p:sp>
          <p:nvSpPr>
            <p:cNvPr id="52230" name="AutoShape 6">
              <a:extLst>
                <a:ext uri="{FF2B5EF4-FFF2-40B4-BE49-F238E27FC236}">
                  <a16:creationId xmlns:a16="http://schemas.microsoft.com/office/drawing/2014/main" id="{056F47CC-3922-044C-BB55-FF158A97E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344"/>
              <a:ext cx="1536" cy="32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52231" name="Object 5">
              <a:extLst>
                <a:ext uri="{FF2B5EF4-FFF2-40B4-BE49-F238E27FC236}">
                  <a16:creationId xmlns:a16="http://schemas.microsoft.com/office/drawing/2014/main" id="{0919143E-D067-C64F-910D-E79835D8DB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64" y="2406"/>
            <a:ext cx="1394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45059600" imgH="5270500" progId="Equation.DSMT4">
                    <p:embed/>
                  </p:oleObj>
                </mc:Choice>
                <mc:Fallback>
                  <p:oleObj name="Equation" r:id="rId2" imgW="45059600" imgH="5270500" progId="Equation.DSMT4">
                    <p:embed/>
                    <p:pic>
                      <p:nvPicPr>
                        <p:cNvPr id="52231" name="Object 5">
                          <a:extLst>
                            <a:ext uri="{FF2B5EF4-FFF2-40B4-BE49-F238E27FC236}">
                              <a16:creationId xmlns:a16="http://schemas.microsoft.com/office/drawing/2014/main" id="{0919143E-D067-C64F-910D-E79835D8DB8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4" y="2406"/>
                          <a:ext cx="1394" cy="1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2229" name="Picture 8">
            <a:extLst>
              <a:ext uri="{FF2B5EF4-FFF2-40B4-BE49-F238E27FC236}">
                <a16:creationId xmlns:a16="http://schemas.microsoft.com/office/drawing/2014/main" id="{3633A4AE-6738-BC4D-9208-3B860D086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43000"/>
            <a:ext cx="4981575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80090975-0583-FE4B-B61F-45B941AA327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246414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BA6C54-1E2F-7345-9B55-8AFBB9AFA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3962400" cy="1295400"/>
          </a:xfrm>
        </p:spPr>
        <p:txBody>
          <a:bodyPr/>
          <a:lstStyle/>
          <a:p>
            <a:r>
              <a:rPr kumimoji="1" lang="zh-CN" altLang="en-US" dirty="0"/>
              <a:t>源极退化</a:t>
            </a:r>
            <a:r>
              <a:rPr kumimoji="1" lang="en-US" altLang="zh-CN" dirty="0"/>
              <a:t>/</a:t>
            </a:r>
            <a:r>
              <a:rPr kumimoji="1" lang="zh-CN" altLang="en-US" dirty="0"/>
              <a:t>射极退化小结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D4B549-A7F6-4648-8D59-55692142F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源极射极电阻的存在，使得增益降低，但输入阻抗增加，</a:t>
            </a:r>
            <a:r>
              <a:rPr kumimoji="1" lang="zh-CN" altLang="en-US" dirty="0">
                <a:solidFill>
                  <a:srgbClr val="0432FF"/>
                </a:solidFill>
              </a:rPr>
              <a:t>牺牲增益获得了更好的输入阻抗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endParaRPr kumimoji="1" lang="en-US" altLang="zh-CN" dirty="0"/>
          </a:p>
          <a:p>
            <a:r>
              <a:rPr kumimoji="1" lang="zh-CN" altLang="en-US" dirty="0"/>
              <a:t>源极射极电阻的存在，大幅增加了输出阻抗，</a:t>
            </a:r>
            <a:r>
              <a:rPr kumimoji="1" lang="zh-CN" altLang="en-US" dirty="0">
                <a:solidFill>
                  <a:srgbClr val="0432FF"/>
                </a:solidFill>
              </a:rPr>
              <a:t>更加接近理想电流源</a:t>
            </a:r>
            <a:r>
              <a:rPr kumimoji="1" lang="zh-CN" altLang="en-US" dirty="0"/>
              <a:t>了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当有基极电阻存在时，可除以（</a:t>
            </a:r>
            <a:r>
              <a:rPr kumimoji="1" lang="en-US" altLang="zh-CN" dirty="0"/>
              <a:t>β+1</a:t>
            </a:r>
            <a:r>
              <a:rPr kumimoji="1" lang="zh-CN" altLang="en-US" dirty="0"/>
              <a:t>）折算到射极，再计算增益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6BA6B50A-A8D7-1949-9711-936D2D1F000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620447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3367D76-FB24-A242-AC6B-D74937BFB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02"/>
            <a:ext cx="6400800" cy="62473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B83F149-D59E-0147-9039-6CEA7295A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401"/>
            <a:ext cx="9144000" cy="443085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CAFC3D33-5DE7-A944-B00D-A004D50AC80B}"/>
              </a:ext>
            </a:extLst>
          </p:cNvPr>
          <p:cNvSpPr/>
          <p:nvPr/>
        </p:nvSpPr>
        <p:spPr bwMode="auto">
          <a:xfrm>
            <a:off x="5562600" y="3810000"/>
            <a:ext cx="9906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BD5D742-8247-6C45-9878-D48E646B3314}"/>
              </a:ext>
            </a:extLst>
          </p:cNvPr>
          <p:cNvSpPr/>
          <p:nvPr/>
        </p:nvSpPr>
        <p:spPr bwMode="auto">
          <a:xfrm>
            <a:off x="8305800" y="2438400"/>
            <a:ext cx="8382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33F3BC2-3101-7C49-AA9E-70E6B1C0D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5181600"/>
            <a:ext cx="966788" cy="355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9223854-AE8F-7149-A853-C329FA928A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5625114"/>
            <a:ext cx="1083726" cy="624736"/>
          </a:xfrm>
          <a:prstGeom prst="rect">
            <a:avLst/>
          </a:prstGeom>
        </p:spPr>
      </p:pic>
      <p:sp>
        <p:nvSpPr>
          <p:cNvPr id="11" name="右大括号 10">
            <a:extLst>
              <a:ext uri="{FF2B5EF4-FFF2-40B4-BE49-F238E27FC236}">
                <a16:creationId xmlns:a16="http://schemas.microsoft.com/office/drawing/2014/main" id="{C3424926-8F97-9545-9EE4-A568D08F066E}"/>
              </a:ext>
            </a:extLst>
          </p:cNvPr>
          <p:cNvSpPr/>
          <p:nvPr/>
        </p:nvSpPr>
        <p:spPr bwMode="auto">
          <a:xfrm>
            <a:off x="1371600" y="5359400"/>
            <a:ext cx="228600" cy="660400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BBCAB5E-97B7-A24C-AA12-4A6820FFEE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5674" y="5427698"/>
            <a:ext cx="1500188" cy="507106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6125F6C-7163-1142-B542-552A86BB40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8762" y="6202599"/>
            <a:ext cx="2197100" cy="583301"/>
          </a:xfrm>
          <a:prstGeom prst="rect">
            <a:avLst/>
          </a:prstGeom>
        </p:spPr>
      </p:pic>
      <p:sp>
        <p:nvSpPr>
          <p:cNvPr id="14" name="右大括号 13">
            <a:extLst>
              <a:ext uri="{FF2B5EF4-FFF2-40B4-BE49-F238E27FC236}">
                <a16:creationId xmlns:a16="http://schemas.microsoft.com/office/drawing/2014/main" id="{6A4073C1-D2AD-A14F-9D7D-00B08BBA759A}"/>
              </a:ext>
            </a:extLst>
          </p:cNvPr>
          <p:cNvSpPr/>
          <p:nvPr/>
        </p:nvSpPr>
        <p:spPr bwMode="auto">
          <a:xfrm>
            <a:off x="3352800" y="5681251"/>
            <a:ext cx="228600" cy="812998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77B116D-54F2-984E-A729-EFC95354A9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0150" y="5726148"/>
            <a:ext cx="2317750" cy="5873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5DE57D-BDA0-D142-BEE0-D38D78248C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65996" y="6284779"/>
            <a:ext cx="1022466" cy="5360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11543E3-76DE-F941-A107-3C2558BC9ECB}"/>
                  </a:ext>
                </a:extLst>
              </p:cNvPr>
              <p:cNvSpPr txBox="1"/>
              <p:nvPr/>
            </p:nvSpPr>
            <p:spPr>
              <a:xfrm>
                <a:off x="6216650" y="5694659"/>
                <a:ext cx="28290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理解二：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1" lang="zh-CN" altLang="en-US" b="1" dirty="0">
                    <a:solidFill>
                      <a:srgbClr val="0432FF"/>
                    </a:solidFill>
                  </a:rPr>
                  <a:t>，理解并记忆</a:t>
                </a:r>
                <a:endParaRPr kumimoji="1" lang="en-US" altLang="zh-CN" b="1" dirty="0">
                  <a:solidFill>
                    <a:srgbClr val="0432FF"/>
                  </a:solidFill>
                </a:endParaRPr>
              </a:p>
              <a:p>
                <a:r>
                  <a:rPr kumimoji="1" lang="zh-CN" altLang="en-US" b="1" dirty="0">
                    <a:solidFill>
                      <a:srgbClr val="0432FF"/>
                    </a:solidFill>
                  </a:rPr>
                  <a:t>抓住电流，写出</a:t>
                </a:r>
                <a:r>
                  <a:rPr kumimoji="1" lang="en-US" altLang="zh-CN" b="1" i="1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kumimoji="1" lang="en-US" altLang="zh-CN" b="1" i="1" baseline="-25000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kumimoji="1" lang="en-US" altLang="zh-CN" b="1" i="1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kumimoji="1" lang="en-US" altLang="zh-CN" b="1" i="1" baseline="-25000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kumimoji="1" lang="zh-CN" altLang="en-US" b="1" dirty="0">
                    <a:solidFill>
                      <a:srgbClr val="0432FF"/>
                    </a:solidFill>
                  </a:rPr>
                  <a:t>的表达式</a:t>
                </a:r>
                <a:endParaRPr kumimoji="1" lang="en-US" altLang="zh-CN" b="1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11543E3-76DE-F941-A107-3C2558BC9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650" y="5694659"/>
                <a:ext cx="2829044" cy="584775"/>
              </a:xfrm>
              <a:prstGeom prst="rect">
                <a:avLst/>
              </a:prstGeom>
              <a:blipFill>
                <a:blip r:embed="rId10"/>
                <a:stretch>
                  <a:fillRect l="-893" t="-4255" b="-106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3">
                <a:extLst>
                  <a:ext uri="{FF2B5EF4-FFF2-40B4-BE49-F238E27FC236}">
                    <a16:creationId xmlns:a16="http://schemas.microsoft.com/office/drawing/2014/main" id="{DE834EC3-D70B-214E-A458-9795C35868AD}"/>
                  </a:ext>
                </a:extLst>
              </p:cNvPr>
              <p:cNvSpPr txBox="1"/>
              <p:nvPr/>
            </p:nvSpPr>
            <p:spPr>
              <a:xfrm>
                <a:off x="6322522" y="6313300"/>
                <a:ext cx="2531782" cy="410625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tied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“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D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GND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source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circuit</m:t>
                          </m:r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9" name="TextBox 3">
                <a:extLst>
                  <a:ext uri="{FF2B5EF4-FFF2-40B4-BE49-F238E27FC236}">
                    <a16:creationId xmlns:a16="http://schemas.microsoft.com/office/drawing/2014/main" id="{DE834EC3-D70B-214E-A458-9795C3586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522" y="6313300"/>
                <a:ext cx="2531782" cy="410625"/>
              </a:xfrm>
              <a:prstGeom prst="rect">
                <a:avLst/>
              </a:prstGeom>
              <a:blipFill>
                <a:blip r:embed="rId11"/>
                <a:stretch>
                  <a:fillRect l="-995" t="-5882" r="-498" b="-29412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>
            <a:extLst>
              <a:ext uri="{FF2B5EF4-FFF2-40B4-BE49-F238E27FC236}">
                <a16:creationId xmlns:a16="http://schemas.microsoft.com/office/drawing/2014/main" id="{B02703AA-C70E-8A40-8315-FD445EF7738A}"/>
              </a:ext>
            </a:extLst>
          </p:cNvPr>
          <p:cNvSpPr txBox="1"/>
          <p:nvPr/>
        </p:nvSpPr>
        <p:spPr>
          <a:xfrm>
            <a:off x="3734629" y="5316935"/>
            <a:ext cx="4342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理解一：信号通路上</a:t>
            </a:r>
            <a:r>
              <a:rPr kumimoji="1" lang="en-US" altLang="zh-CN" dirty="0"/>
              <a:t>S</a:t>
            </a:r>
            <a:r>
              <a:rPr kumimoji="1" lang="zh-CN" altLang="en-US" dirty="0"/>
              <a:t>点进行分拆，级联计算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2F454AD8-C981-E54A-87FC-34494843090E}"/>
              </a:ext>
            </a:extLst>
          </p:cNvPr>
          <p:cNvSpPr txBox="1"/>
          <p:nvPr/>
        </p:nvSpPr>
        <p:spPr>
          <a:xfrm>
            <a:off x="7020960" y="3776246"/>
            <a:ext cx="1080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阻值很小</a:t>
            </a:r>
          </a:p>
        </p:txBody>
      </p:sp>
      <p:cxnSp>
        <p:nvCxnSpPr>
          <p:cNvPr id="24" name="直线箭头连接符 23">
            <a:extLst>
              <a:ext uri="{FF2B5EF4-FFF2-40B4-BE49-F238E27FC236}">
                <a16:creationId xmlns:a16="http://schemas.microsoft.com/office/drawing/2014/main" id="{5FCD76E5-1D10-524D-AB92-129CB8D2E73F}"/>
              </a:ext>
            </a:extLst>
          </p:cNvPr>
          <p:cNvCxnSpPr>
            <a:cxnSpLocks/>
            <a:stCxn id="22" idx="1"/>
          </p:cNvCxnSpPr>
          <p:nvPr/>
        </p:nvCxnSpPr>
        <p:spPr bwMode="auto">
          <a:xfrm flipH="1">
            <a:off x="6553200" y="3945523"/>
            <a:ext cx="467760" cy="783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8CF4751F-A030-004D-96D1-3A3D9E3C0DD7}"/>
              </a:ext>
            </a:extLst>
          </p:cNvPr>
          <p:cNvSpPr txBox="1"/>
          <p:nvPr/>
        </p:nvSpPr>
        <p:spPr>
          <a:xfrm>
            <a:off x="1556763" y="5081756"/>
            <a:ext cx="1858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CG</a:t>
            </a:r>
            <a:r>
              <a:rPr kumimoji="1" lang="zh-CN" altLang="en-US" dirty="0"/>
              <a:t>电压增益是正的</a:t>
            </a: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F809AB3A-5FEB-164A-89D8-6BE1A301BE2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08ED963B-9D40-D942-835B-23B81FCCA09B}"/>
              </a:ext>
            </a:extLst>
          </p:cNvPr>
          <p:cNvCxnSpPr/>
          <p:nvPr/>
        </p:nvCxnSpPr>
        <p:spPr bwMode="auto">
          <a:xfrm>
            <a:off x="4114800" y="4800600"/>
            <a:ext cx="1905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268668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>
            <a:extLst>
              <a:ext uri="{FF2B5EF4-FFF2-40B4-BE49-F238E27FC236}">
                <a16:creationId xmlns:a16="http://schemas.microsoft.com/office/drawing/2014/main" id="{118C3917-C3C4-324C-9F7C-FBE38031F7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/>
              <a:t>Signal Levels in CG Stage</a:t>
            </a:r>
          </a:p>
        </p:txBody>
      </p:sp>
      <p:sp>
        <p:nvSpPr>
          <p:cNvPr id="489475" name="Rectangle 3">
            <a:extLst>
              <a:ext uri="{FF2B5EF4-FFF2-40B4-BE49-F238E27FC236}">
                <a16:creationId xmlns:a16="http://schemas.microsoft.com/office/drawing/2014/main" id="{E0B6A896-4F10-AF4E-A318-A3F8FA3375C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5334000"/>
            <a:ext cx="7772400" cy="8382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为了保持 </a:t>
            </a:r>
            <a:r>
              <a:rPr lang="en-US" altLang="zh-CN" dirty="0">
                <a:ea typeface="宋体" panose="02010600030101010101" pitchFamily="2" charset="-122"/>
              </a:rPr>
              <a:t>M</a:t>
            </a:r>
            <a:r>
              <a:rPr lang="en-US" altLang="zh-CN" baseline="-25000" dirty="0">
                <a:ea typeface="宋体" panose="02010600030101010101" pitchFamily="2" charset="-122"/>
              </a:rPr>
              <a:t>1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工作于饱和区</a:t>
            </a:r>
            <a:r>
              <a:rPr lang="en-US" altLang="zh-CN" dirty="0">
                <a:ea typeface="宋体" panose="02010600030101010101" pitchFamily="2" charset="-122"/>
              </a:rPr>
              <a:t>, 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out</a:t>
            </a:r>
            <a:r>
              <a:rPr lang="en-US" altLang="zh-CN" baseline="-25000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的信号波动不能使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out</a:t>
            </a:r>
            <a:r>
              <a:rPr lang="zh-CN" altLang="en-US" dirty="0">
                <a:ea typeface="宋体" panose="02010600030101010101" pitchFamily="2" charset="-122"/>
              </a:rPr>
              <a:t>小于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 err="1">
                <a:ea typeface="宋体" panose="02010600030101010101" pitchFamily="2" charset="-122"/>
              </a:rPr>
              <a:t>V</a:t>
            </a:r>
            <a:r>
              <a:rPr lang="en-US" altLang="zh-CN" baseline="-25000" dirty="0" err="1">
                <a:ea typeface="宋体" panose="02010600030101010101" pitchFamily="2" charset="-122"/>
              </a:rPr>
              <a:t>b</a:t>
            </a:r>
            <a:r>
              <a:rPr lang="en-US" altLang="zh-CN" dirty="0">
                <a:ea typeface="宋体" panose="02010600030101010101" pitchFamily="2" charset="-122"/>
              </a:rPr>
              <a:t>-V</a:t>
            </a:r>
            <a:r>
              <a:rPr lang="en-US" altLang="zh-CN" baseline="-25000" dirty="0">
                <a:ea typeface="宋体" panose="02010600030101010101" pitchFamily="2" charset="-122"/>
              </a:rPr>
              <a:t>TH</a:t>
            </a:r>
            <a:r>
              <a:rPr lang="en-US" altLang="zh-CN" dirty="0"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BE4C3419-B63A-634C-8931-DEABB7C1F0A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D8DC8A99-1F32-5140-9073-563CF51D6821}"/>
              </a:ext>
            </a:extLst>
          </p:cNvPr>
          <p:cNvGrpSpPr/>
          <p:nvPr/>
        </p:nvGrpSpPr>
        <p:grpSpPr>
          <a:xfrm>
            <a:off x="1828800" y="1295400"/>
            <a:ext cx="5181600" cy="3328988"/>
            <a:chOff x="1828800" y="1295400"/>
            <a:chExt cx="5181600" cy="3328988"/>
          </a:xfrm>
        </p:grpSpPr>
        <p:pic>
          <p:nvPicPr>
            <p:cNvPr id="489478" name="Picture 6">
              <a:extLst>
                <a:ext uri="{FF2B5EF4-FFF2-40B4-BE49-F238E27FC236}">
                  <a16:creationId xmlns:a16="http://schemas.microsoft.com/office/drawing/2014/main" id="{1B14EAA2-2079-6D4D-9A92-8D4BCC8080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828800" y="1295400"/>
              <a:ext cx="5181600" cy="33289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BA4F1261-1CC8-BE43-A51B-155E1E1C9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42655" y="1447800"/>
              <a:ext cx="3048000" cy="2362200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4AE37F5B-4559-AA44-B8FB-BB5181038552}"/>
                </a:ext>
              </a:extLst>
            </p:cNvPr>
            <p:cNvSpPr/>
            <p:nvPr/>
          </p:nvSpPr>
          <p:spPr bwMode="auto">
            <a:xfrm>
              <a:off x="4890655" y="1447800"/>
              <a:ext cx="214745" cy="1828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8021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72FB878-D026-F342-ABA0-6A3F7D3FD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55442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468864BB-9305-4A4B-BAA3-711D8F687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2" y="76200"/>
            <a:ext cx="4571998" cy="616236"/>
          </a:xfrm>
        </p:spPr>
        <p:txBody>
          <a:bodyPr/>
          <a:lstStyle/>
          <a:p>
            <a:r>
              <a:rPr kumimoji="1" lang="zh-CN" altLang="en-US" sz="2400" dirty="0"/>
              <a:t>表征电压电压放大器特征的参数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64DDB55-C820-7C47-B612-1F8AECD0463E}"/>
              </a:ext>
            </a:extLst>
          </p:cNvPr>
          <p:cNvSpPr txBox="1"/>
          <p:nvPr/>
        </p:nvSpPr>
        <p:spPr>
          <a:xfrm>
            <a:off x="5715000" y="788286"/>
            <a:ext cx="1588640" cy="5098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l"/>
            </a:pPr>
            <a:r>
              <a:rPr kumimoji="1" lang="zh-CN" altLang="en-US" dirty="0">
                <a:solidFill>
                  <a:srgbClr val="0432FF"/>
                </a:solidFill>
              </a:rPr>
              <a:t>输入电阻 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in</a:t>
            </a:r>
          </a:p>
          <a:p>
            <a:r>
              <a:rPr kumimoji="1" lang="zh-CN" altLang="en-US" b="1" dirty="0">
                <a:solidFill>
                  <a:srgbClr val="00B050"/>
                </a:solidFill>
              </a:rPr>
              <a:t>大比较好</a:t>
            </a:r>
            <a:endParaRPr kumimoji="1" lang="en-US" altLang="zh-CN" b="1" dirty="0">
              <a:solidFill>
                <a:srgbClr val="00B050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dirty="0"/>
          </a:p>
          <a:p>
            <a:pPr marL="285750" indent="-285750">
              <a:buFont typeface="Wingdings" pitchFamily="2" charset="2"/>
              <a:buChar char="l"/>
            </a:pPr>
            <a:r>
              <a:rPr kumimoji="1" lang="zh-CN" altLang="en-US" dirty="0">
                <a:solidFill>
                  <a:srgbClr val="0432FF"/>
                </a:solidFill>
              </a:rPr>
              <a:t>开路增益 </a:t>
            </a:r>
            <a:r>
              <a:rPr kumimoji="1" lang="en-US" altLang="zh-CN" dirty="0" err="1">
                <a:solidFill>
                  <a:srgbClr val="0432FF"/>
                </a:solidFill>
              </a:rPr>
              <a:t>A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vo</a:t>
            </a:r>
            <a:endParaRPr kumimoji="1" lang="en-US" altLang="zh-CN" baseline="-25000" dirty="0">
              <a:solidFill>
                <a:srgbClr val="0432FF"/>
              </a:solidFill>
            </a:endParaRPr>
          </a:p>
          <a:p>
            <a:r>
              <a:rPr kumimoji="1" lang="zh-CN" altLang="en-US" b="1" dirty="0">
                <a:solidFill>
                  <a:srgbClr val="00B050"/>
                </a:solidFill>
              </a:rPr>
              <a:t>大比较好</a:t>
            </a:r>
            <a:endParaRPr kumimoji="1" lang="en-US" altLang="zh-CN" b="1" dirty="0">
              <a:solidFill>
                <a:srgbClr val="00B050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/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/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/>
          </a:p>
          <a:p>
            <a:endParaRPr kumimoji="1" lang="en-US" altLang="zh-CN" dirty="0"/>
          </a:p>
          <a:p>
            <a:pPr marL="285750" indent="-285750">
              <a:buFont typeface="Wingdings" pitchFamily="2" charset="2"/>
              <a:buChar char="l"/>
            </a:pPr>
            <a:r>
              <a:rPr kumimoji="1" lang="zh-CN" altLang="en-US" dirty="0">
                <a:solidFill>
                  <a:srgbClr val="0432FF"/>
                </a:solidFill>
              </a:rPr>
              <a:t>输出电阻 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o</a:t>
            </a:r>
          </a:p>
          <a:p>
            <a:r>
              <a:rPr kumimoji="1" lang="zh-CN" altLang="en-US" b="1" dirty="0">
                <a:solidFill>
                  <a:srgbClr val="00B050"/>
                </a:solidFill>
              </a:rPr>
              <a:t>小比较好</a:t>
            </a:r>
            <a:endParaRPr kumimoji="1" lang="en-US" altLang="zh-CN" b="1" dirty="0">
              <a:solidFill>
                <a:srgbClr val="00B050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>
              <a:solidFill>
                <a:srgbClr val="0432FF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>
              <a:solidFill>
                <a:srgbClr val="0432FF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>
              <a:solidFill>
                <a:srgbClr val="0432FF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>
              <a:solidFill>
                <a:srgbClr val="0432FF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>
              <a:solidFill>
                <a:srgbClr val="0432FF"/>
              </a:solidFill>
            </a:endParaRPr>
          </a:p>
          <a:p>
            <a:endParaRPr kumimoji="1" lang="en-US" altLang="zh-CN" baseline="-25000" dirty="0">
              <a:solidFill>
                <a:srgbClr val="0432FF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>
              <a:solidFill>
                <a:srgbClr val="0432FF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kumimoji="1" lang="zh-CN" altLang="en-US" dirty="0">
                <a:solidFill>
                  <a:srgbClr val="0432FF"/>
                </a:solidFill>
              </a:rPr>
              <a:t>电压增益 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v</a:t>
            </a: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>
              <a:solidFill>
                <a:srgbClr val="0432FF"/>
              </a:solidFill>
            </a:endParaRPr>
          </a:p>
          <a:p>
            <a:endParaRPr kumimoji="1" lang="en-US" altLang="zh-CN" baseline="-25000" dirty="0">
              <a:solidFill>
                <a:srgbClr val="0432FF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r>
              <a:rPr kumimoji="1" lang="zh-CN" altLang="en-US" dirty="0">
                <a:solidFill>
                  <a:srgbClr val="0432FF"/>
                </a:solidFill>
              </a:rPr>
              <a:t>总电压增益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pPr marL="285750" indent="-285750">
              <a:buFont typeface="Wingdings" pitchFamily="2" charset="2"/>
              <a:buChar char="l"/>
            </a:pPr>
            <a:endParaRPr kumimoji="1" lang="en-US" altLang="zh-CN" baseline="-25000" dirty="0"/>
          </a:p>
          <a:p>
            <a:endParaRPr kumimoji="1" lang="en-US" altLang="zh-CN" baseline="-25000" dirty="0"/>
          </a:p>
          <a:p>
            <a:endParaRPr kumimoji="1"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7404957-343D-9A48-B69C-91C8766BF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337" y="635886"/>
            <a:ext cx="821832" cy="59605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FD95B04-DE30-0543-B4AE-FCF3A478E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067" y="2075321"/>
            <a:ext cx="1537828" cy="62185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D80CAB0-A567-9840-B1DD-AE4FD88A59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1337" y="1355578"/>
            <a:ext cx="1485444" cy="686313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4BE07E7-49D0-9644-9E54-B06346879F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1337" y="2530760"/>
            <a:ext cx="873414" cy="610451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767723B-8F93-5348-8A4D-D216F891BC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447" y="3287529"/>
            <a:ext cx="1244500" cy="260477"/>
          </a:xfrm>
          <a:prstGeom prst="rect">
            <a:avLst/>
          </a:prstGeom>
        </p:spPr>
      </p:pic>
      <p:sp>
        <p:nvSpPr>
          <p:cNvPr id="12" name="椭圆 11">
            <a:extLst>
              <a:ext uri="{FF2B5EF4-FFF2-40B4-BE49-F238E27FC236}">
                <a16:creationId xmlns:a16="http://schemas.microsoft.com/office/drawing/2014/main" id="{76A0834A-F848-3F4D-A9D0-9D71212C6F52}"/>
              </a:ext>
            </a:extLst>
          </p:cNvPr>
          <p:cNvSpPr/>
          <p:nvPr/>
        </p:nvSpPr>
        <p:spPr bwMode="auto">
          <a:xfrm>
            <a:off x="2590800" y="1888200"/>
            <a:ext cx="1524000" cy="2226599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4" name="直线箭头连接符 13">
            <a:extLst>
              <a:ext uri="{FF2B5EF4-FFF2-40B4-BE49-F238E27FC236}">
                <a16:creationId xmlns:a16="http://schemas.microsoft.com/office/drawing/2014/main" id="{CB2EEE85-30DD-5E4B-8421-8534D07D0B66}"/>
              </a:ext>
            </a:extLst>
          </p:cNvPr>
          <p:cNvCxnSpPr>
            <a:cxnSpLocks/>
            <a:endCxn id="18" idx="1"/>
          </p:cNvCxnSpPr>
          <p:nvPr/>
        </p:nvCxnSpPr>
        <p:spPr bwMode="auto">
          <a:xfrm>
            <a:off x="4038600" y="3548006"/>
            <a:ext cx="1784592" cy="37451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1297A721-5474-6948-BCC2-DBA3408BC05D}"/>
              </a:ext>
            </a:extLst>
          </p:cNvPr>
          <p:cNvCxnSpPr/>
          <p:nvPr/>
        </p:nvCxnSpPr>
        <p:spPr bwMode="auto">
          <a:xfrm>
            <a:off x="3124200" y="0"/>
            <a:ext cx="0" cy="16002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432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文本框 17">
            <a:extLst>
              <a:ext uri="{FF2B5EF4-FFF2-40B4-BE49-F238E27FC236}">
                <a16:creationId xmlns:a16="http://schemas.microsoft.com/office/drawing/2014/main" id="{7C67567F-86B4-F949-B6F7-E25018E6D259}"/>
              </a:ext>
            </a:extLst>
          </p:cNvPr>
          <p:cNvSpPr txBox="1"/>
          <p:nvPr/>
        </p:nvSpPr>
        <p:spPr>
          <a:xfrm>
            <a:off x="5823192" y="3630128"/>
            <a:ext cx="3232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放大器从输出（图</a:t>
            </a:r>
            <a:r>
              <a:rPr kumimoji="1" lang="en-US" altLang="zh-CN" dirty="0">
                <a:solidFill>
                  <a:srgbClr val="C00000"/>
                </a:solidFill>
              </a:rPr>
              <a:t>a</a:t>
            </a:r>
            <a:r>
              <a:rPr kumimoji="1" lang="zh-CN" altLang="en-US" dirty="0">
                <a:solidFill>
                  <a:srgbClr val="C00000"/>
                </a:solidFill>
              </a:rPr>
              <a:t>蓝色虚线处）往回看的戴维南等效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93BD2212-27C5-154D-B6E9-5C3C219131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1337" y="4252234"/>
            <a:ext cx="1727653" cy="520559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0D22BFE-8F90-774F-8174-DB88C281F0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41337" y="4877664"/>
            <a:ext cx="847505" cy="593253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561C244-2197-7843-9F5B-895C0E650C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8667" y="5539227"/>
            <a:ext cx="2266950" cy="672612"/>
          </a:xfrm>
          <a:prstGeom prst="rect">
            <a:avLst/>
          </a:prstGeom>
          <a:ln>
            <a:solidFill>
              <a:srgbClr val="0432FF"/>
            </a:solidFill>
          </a:ln>
        </p:spPr>
      </p:pic>
      <p:sp>
        <p:nvSpPr>
          <p:cNvPr id="24" name="左大括号 23">
            <a:extLst>
              <a:ext uri="{FF2B5EF4-FFF2-40B4-BE49-F238E27FC236}">
                <a16:creationId xmlns:a16="http://schemas.microsoft.com/office/drawing/2014/main" id="{B1798868-E67F-714F-8167-C5F3CE1ED8AD}"/>
              </a:ext>
            </a:extLst>
          </p:cNvPr>
          <p:cNvSpPr/>
          <p:nvPr/>
        </p:nvSpPr>
        <p:spPr bwMode="auto">
          <a:xfrm>
            <a:off x="5486400" y="990599"/>
            <a:ext cx="228559" cy="1914820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9892CA3B-F7A8-2A45-B1BE-BE279767205A}"/>
              </a:ext>
            </a:extLst>
          </p:cNvPr>
          <p:cNvSpPr txBox="1"/>
          <p:nvPr/>
        </p:nvSpPr>
        <p:spPr>
          <a:xfrm>
            <a:off x="5085534" y="1103370"/>
            <a:ext cx="419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FF0000"/>
                </a:solidFill>
              </a:rPr>
              <a:t>最主要的三个</a:t>
            </a: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826E414A-B737-6247-9F1F-E60FD207AFF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323256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>
            <a:extLst>
              <a:ext uri="{FF2B5EF4-FFF2-40B4-BE49-F238E27FC236}">
                <a16:creationId xmlns:a16="http://schemas.microsoft.com/office/drawing/2014/main" id="{1D971FEB-DAE9-ED43-BC53-E8444BCF6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105400" cy="7747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Generalized CG Behavior</a:t>
            </a:r>
          </a:p>
        </p:txBody>
      </p:sp>
      <p:sp>
        <p:nvSpPr>
          <p:cNvPr id="492547" name="Rectangle 3">
            <a:extLst>
              <a:ext uri="{FF2B5EF4-FFF2-40B4-BE49-F238E27FC236}">
                <a16:creationId xmlns:a16="http://schemas.microsoft.com/office/drawing/2014/main" id="{A3571062-F7C7-6340-8737-8C566F841DD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927600"/>
            <a:ext cx="77724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栅极电阻没影响；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zh-CN" altLang="en-US">
                <a:ea typeface="宋体" panose="02010600030101010101" pitchFamily="2" charset="-122"/>
              </a:rPr>
              <a:t>若考虑信号源电阻，输出阻抗特性与源极退化的</a:t>
            </a:r>
            <a:r>
              <a:rPr lang="en-US" altLang="zh-CN">
                <a:ea typeface="宋体" panose="02010600030101010101" pitchFamily="2" charset="-122"/>
              </a:rPr>
              <a:t>CS</a:t>
            </a:r>
            <a:r>
              <a:rPr lang="zh-CN" altLang="en-US">
                <a:ea typeface="宋体" panose="02010600030101010101" pitchFamily="2" charset="-122"/>
              </a:rPr>
              <a:t>结构一样；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492554" name="Picture 10">
            <a:extLst>
              <a:ext uri="{FF2B5EF4-FFF2-40B4-BE49-F238E27FC236}">
                <a16:creationId xmlns:a16="http://schemas.microsoft.com/office/drawing/2014/main" id="{7715CA62-E8AF-FC40-A834-1BA2D828F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27100"/>
            <a:ext cx="7772400" cy="349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grpSp>
        <p:nvGrpSpPr>
          <p:cNvPr id="48134" name="Group 11">
            <a:extLst>
              <a:ext uri="{FF2B5EF4-FFF2-40B4-BE49-F238E27FC236}">
                <a16:creationId xmlns:a16="http://schemas.microsoft.com/office/drawing/2014/main" id="{08B47702-1511-664C-99D8-49FA764E3717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4089400"/>
            <a:ext cx="3505200" cy="635000"/>
            <a:chOff x="3264" y="1344"/>
            <a:chExt cx="1872" cy="336"/>
          </a:xfrm>
        </p:grpSpPr>
        <p:sp>
          <p:nvSpPr>
            <p:cNvPr id="492552" name="AutoShape 8">
              <a:extLst>
                <a:ext uri="{FF2B5EF4-FFF2-40B4-BE49-F238E27FC236}">
                  <a16:creationId xmlns:a16="http://schemas.microsoft.com/office/drawing/2014/main" id="{69942AAD-C216-2244-90AC-AE9E89DB61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1344"/>
              <a:ext cx="1872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48136" name="Object 7">
              <a:extLst>
                <a:ext uri="{FF2B5EF4-FFF2-40B4-BE49-F238E27FC236}">
                  <a16:creationId xmlns:a16="http://schemas.microsoft.com/office/drawing/2014/main" id="{1640B0B9-0AD3-E44A-8B03-EB5E10A9B95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60" y="1392"/>
            <a:ext cx="1696" cy="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62903100" imgH="8775700" progId="Equation.3">
                    <p:embed/>
                  </p:oleObj>
                </mc:Choice>
                <mc:Fallback>
                  <p:oleObj name="Equation" r:id="rId3" imgW="62903100" imgH="8775700" progId="Equation.3">
                    <p:embed/>
                    <p:pic>
                      <p:nvPicPr>
                        <p:cNvPr id="48136" name="Object 7">
                          <a:extLst>
                            <a:ext uri="{FF2B5EF4-FFF2-40B4-BE49-F238E27FC236}">
                              <a16:creationId xmlns:a16="http://schemas.microsoft.com/office/drawing/2014/main" id="{1640B0B9-0AD3-E44A-8B03-EB5E10A9B95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392"/>
                          <a:ext cx="1696" cy="2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88AEC3F4-CA61-8744-94D8-F4A651B75A4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262053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>
            <a:extLst>
              <a:ext uri="{FF2B5EF4-FFF2-40B4-BE49-F238E27FC236}">
                <a16:creationId xmlns:a16="http://schemas.microsoft.com/office/drawing/2014/main" id="{6D7C305C-FEF6-134A-952E-9526BF8AAB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/>
              <a:t>Example of CG Stage</a:t>
            </a:r>
          </a:p>
        </p:txBody>
      </p:sp>
      <p:sp>
        <p:nvSpPr>
          <p:cNvPr id="493574" name="Rectangle 6">
            <a:extLst>
              <a:ext uri="{FF2B5EF4-FFF2-40B4-BE49-F238E27FC236}">
                <a16:creationId xmlns:a16="http://schemas.microsoft.com/office/drawing/2014/main" id="{EBA0A7A1-BEA0-8742-8608-ADF0C9CD6FE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638800"/>
            <a:ext cx="76962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Diode-connected M</a:t>
            </a:r>
            <a:r>
              <a:rPr lang="en-US" altLang="zh-CN" baseline="-25000" dirty="0">
                <a:ea typeface="宋体" panose="02010600030101010101" pitchFamily="2" charset="-122"/>
              </a:rPr>
              <a:t>2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zh-CN" altLang="en-US" dirty="0">
                <a:ea typeface="宋体" panose="02010600030101010101" pitchFamily="2" charset="-122"/>
              </a:rPr>
              <a:t>作电阻使用，其阻值为</a:t>
            </a:r>
            <a:r>
              <a:rPr lang="en-US" altLang="zh-CN" dirty="0">
                <a:ea typeface="宋体" panose="02010600030101010101" pitchFamily="2" charset="-122"/>
              </a:rPr>
              <a:t>1/g</a:t>
            </a:r>
            <a:r>
              <a:rPr lang="en-US" altLang="zh-CN" baseline="-25000" dirty="0">
                <a:ea typeface="宋体" panose="02010600030101010101" pitchFamily="2" charset="-122"/>
              </a:rPr>
              <a:t>m2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通过</a:t>
            </a:r>
            <a:r>
              <a:rPr lang="en-US" altLang="zh-CN" dirty="0">
                <a:ea typeface="宋体" panose="02010600030101010101" pitchFamily="2" charset="-122"/>
              </a:rPr>
              <a:t>X</a:t>
            </a:r>
            <a:r>
              <a:rPr lang="zh-CN" altLang="en-US" dirty="0">
                <a:ea typeface="宋体" panose="02010600030101010101" pitchFamily="2" charset="-122"/>
              </a:rPr>
              <a:t>点，级联计算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49157" name="Group 12">
            <a:extLst>
              <a:ext uri="{FF2B5EF4-FFF2-40B4-BE49-F238E27FC236}">
                <a16:creationId xmlns:a16="http://schemas.microsoft.com/office/drawing/2014/main" id="{3D7AE4A4-0A78-634C-8930-8A93F76FFE74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4419600"/>
            <a:ext cx="7848600" cy="914400"/>
            <a:chOff x="624" y="2256"/>
            <a:chExt cx="4464" cy="480"/>
          </a:xfrm>
        </p:grpSpPr>
        <p:sp>
          <p:nvSpPr>
            <p:cNvPr id="493577" name="AutoShape 9">
              <a:extLst>
                <a:ext uri="{FF2B5EF4-FFF2-40B4-BE49-F238E27FC236}">
                  <a16:creationId xmlns:a16="http://schemas.microsoft.com/office/drawing/2014/main" id="{84505114-C4F3-9D45-BA31-EB5EC505E2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256"/>
              <a:ext cx="4464" cy="48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49160" name="Object 5">
              <a:extLst>
                <a:ext uri="{FF2B5EF4-FFF2-40B4-BE49-F238E27FC236}">
                  <a16:creationId xmlns:a16="http://schemas.microsoft.com/office/drawing/2014/main" id="{17C2CC48-F4FE-5044-A9C3-0658755A85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49" y="2296"/>
            <a:ext cx="2022" cy="4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7048400" imgH="11696700" progId="Equation.DSMT4">
                    <p:embed/>
                  </p:oleObj>
                </mc:Choice>
                <mc:Fallback>
                  <p:oleObj name="Equation" r:id="rId3" imgW="57048400" imgH="11696700" progId="Equation.DSMT4">
                    <p:embed/>
                    <p:pic>
                      <p:nvPicPr>
                        <p:cNvPr id="49160" name="Object 5">
                          <a:extLst>
                            <a:ext uri="{FF2B5EF4-FFF2-40B4-BE49-F238E27FC236}">
                              <a16:creationId xmlns:a16="http://schemas.microsoft.com/office/drawing/2014/main" id="{17C2CC48-F4FE-5044-A9C3-0658755A85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49" y="2296"/>
                          <a:ext cx="2022" cy="4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161" name="Object 8">
              <a:extLst>
                <a:ext uri="{FF2B5EF4-FFF2-40B4-BE49-F238E27FC236}">
                  <a16:creationId xmlns:a16="http://schemas.microsoft.com/office/drawing/2014/main" id="{16FF227A-DA05-8243-9AAB-8D893D7A828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6" y="2256"/>
            <a:ext cx="1584" cy="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64071500" imgH="18427700" progId="Equation.3">
                    <p:embed/>
                  </p:oleObj>
                </mc:Choice>
                <mc:Fallback>
                  <p:oleObj name="Equation" r:id="rId5" imgW="64071500" imgH="18427700" progId="Equation.3">
                    <p:embed/>
                    <p:pic>
                      <p:nvPicPr>
                        <p:cNvPr id="49161" name="Object 8">
                          <a:extLst>
                            <a:ext uri="{FF2B5EF4-FFF2-40B4-BE49-F238E27FC236}">
                              <a16:creationId xmlns:a16="http://schemas.microsoft.com/office/drawing/2014/main" id="{16FF227A-DA05-8243-9AAB-8D893D7A828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6" y="2256"/>
                          <a:ext cx="1584" cy="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93579" name="Picture 11">
            <a:extLst>
              <a:ext uri="{FF2B5EF4-FFF2-40B4-BE49-F238E27FC236}">
                <a16:creationId xmlns:a16="http://schemas.microsoft.com/office/drawing/2014/main" id="{DE11DF73-4999-3944-85A4-90C8DAACD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" y="1216025"/>
            <a:ext cx="8839200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33DA1D6C-28A9-2844-B1D7-55FEA573B1E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CD8FF25-E0D6-6640-B50B-05CC10F6CF78}"/>
                  </a:ext>
                </a:extLst>
              </p:cNvPr>
              <p:cNvSpPr txBox="1"/>
              <p:nvPr/>
            </p:nvSpPr>
            <p:spPr>
              <a:xfrm>
                <a:off x="11545" y="3834642"/>
                <a:ext cx="2499274" cy="603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1/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||</m:t>
                          </m:r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1/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1/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||1/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CD8FF25-E0D6-6640-B50B-05CC10F6C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5" y="3834642"/>
                <a:ext cx="2499274" cy="603178"/>
              </a:xfrm>
              <a:prstGeom prst="rect">
                <a:avLst/>
              </a:prstGeom>
              <a:blipFill>
                <a:blip r:embed="rId9"/>
                <a:stretch>
                  <a:fillRect b="-81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BC7E0737-93FD-C34C-BC7E-B6185B544437}"/>
                  </a:ext>
                </a:extLst>
              </p:cNvPr>
              <p:cNvSpPr txBox="1"/>
              <p:nvPr/>
            </p:nvSpPr>
            <p:spPr>
              <a:xfrm>
                <a:off x="2453474" y="3875368"/>
                <a:ext cx="1473609" cy="55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BC7E0737-93FD-C34C-BC7E-B6185B544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3474" y="3875368"/>
                <a:ext cx="1473609" cy="55476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58378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B45D696-99B7-FD4F-A4F6-2B76CC6DB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93"/>
            <a:ext cx="9144000" cy="511883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FAB1B91-3ECD-2D48-8DB9-C43969530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5128129"/>
            <a:ext cx="1714500" cy="582083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99DBE64-5376-6046-844C-E3006AD48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50" y="5904814"/>
            <a:ext cx="1727200" cy="579521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F8D2EDCE-13D3-C74A-9B0E-CBEE87785C06}"/>
              </a:ext>
            </a:extLst>
          </p:cNvPr>
          <p:cNvSpPr/>
          <p:nvPr/>
        </p:nvSpPr>
        <p:spPr bwMode="auto">
          <a:xfrm>
            <a:off x="8458200" y="2057400"/>
            <a:ext cx="685800" cy="228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29F3AD0-7050-894B-B86A-3CC32C4DA886}"/>
              </a:ext>
            </a:extLst>
          </p:cNvPr>
          <p:cNvSpPr/>
          <p:nvPr/>
        </p:nvSpPr>
        <p:spPr bwMode="auto">
          <a:xfrm>
            <a:off x="5257800" y="3962400"/>
            <a:ext cx="685800" cy="228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92FF43A0-4876-1B46-B6B9-D5DB7B5313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5201" y="5029062"/>
            <a:ext cx="2235200" cy="774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7798744-3D20-4049-A65F-1511E897BA9A}"/>
                  </a:ext>
                </a:extLst>
              </p:cNvPr>
              <p:cNvSpPr txBox="1"/>
              <p:nvPr/>
            </p:nvSpPr>
            <p:spPr>
              <a:xfrm>
                <a:off x="4673601" y="4986315"/>
                <a:ext cx="27375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/>
                  <a:t>理解：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kumimoji="1" lang="zh-CN" altLang="en-US" b="1" dirty="0">
                    <a:solidFill>
                      <a:srgbClr val="0432FF"/>
                    </a:solidFill>
                  </a:rPr>
                  <a:t>，理解并记忆</a:t>
                </a:r>
                <a:endParaRPr kumimoji="1" lang="en-US" altLang="zh-CN" b="1" dirty="0">
                  <a:solidFill>
                    <a:srgbClr val="0432FF"/>
                  </a:solidFill>
                </a:endParaRPr>
              </a:p>
              <a:p>
                <a:r>
                  <a:rPr kumimoji="1" lang="zh-CN" altLang="en-US" b="1" dirty="0">
                    <a:solidFill>
                      <a:srgbClr val="0432FF"/>
                    </a:solidFill>
                  </a:rPr>
                  <a:t>抓住电流，写出</a:t>
                </a:r>
                <a:r>
                  <a:rPr kumimoji="1" lang="en-US" altLang="zh-CN" b="1" i="1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kumimoji="1" lang="en-US" altLang="zh-CN" b="1" i="1" baseline="-25000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r>
                  <a:rPr kumimoji="1" lang="en-US" altLang="zh-CN" b="1" i="1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</a:t>
                </a:r>
                <a:r>
                  <a:rPr kumimoji="1" lang="en-US" altLang="zh-CN" b="1" i="1" baseline="-25000" dirty="0" err="1">
                    <a:solidFill>
                      <a:srgbClr val="0432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kumimoji="1" lang="zh-CN" altLang="en-US" b="1" dirty="0">
                    <a:solidFill>
                      <a:srgbClr val="0432FF"/>
                    </a:solidFill>
                  </a:rPr>
                  <a:t>的表达式</a:t>
                </a:r>
                <a:endParaRPr kumimoji="1" lang="en-US" altLang="zh-CN" b="1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7798744-3D20-4049-A65F-1511E897BA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601" y="4986315"/>
                <a:ext cx="2737544" cy="584775"/>
              </a:xfrm>
              <a:prstGeom prst="rect">
                <a:avLst/>
              </a:prstGeom>
              <a:blipFill>
                <a:blip r:embed="rId6"/>
                <a:stretch>
                  <a:fillRect l="-1389" t="-2128" r="-463" b="-127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3">
                <a:extLst>
                  <a:ext uri="{FF2B5EF4-FFF2-40B4-BE49-F238E27FC236}">
                    <a16:creationId xmlns:a16="http://schemas.microsoft.com/office/drawing/2014/main" id="{4FF4D7BA-304A-1B4D-80E1-D8D703BCB1D8}"/>
                  </a:ext>
                </a:extLst>
              </p:cNvPr>
              <p:cNvSpPr txBox="1"/>
              <p:nvPr/>
            </p:nvSpPr>
            <p:spPr>
              <a:xfrm>
                <a:off x="4731108" y="5695135"/>
                <a:ext cx="2656946" cy="410625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altLang="zh-CN" sz="1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f>
                        <m:f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tied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from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“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ac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GND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total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res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emitter</m:t>
                          </m:r>
                          <m:r>
                            <m:rPr>
                              <m:nor/>
                            </m:rPr>
                            <a:rPr lang="zh-CN" altLang="en-US" sz="1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1400" b="0" i="0" smtClean="0">
                              <a:latin typeface="Cambria Math" panose="02040503050406030204" pitchFamily="18" charset="0"/>
                            </a:rPr>
                            <m:t>circuit</m:t>
                          </m:r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5" name="TextBox 3">
                <a:extLst>
                  <a:ext uri="{FF2B5EF4-FFF2-40B4-BE49-F238E27FC236}">
                    <a16:creationId xmlns:a16="http://schemas.microsoft.com/office/drawing/2014/main" id="{4FF4D7BA-304A-1B4D-80E1-D8D703BCB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108" y="5695135"/>
                <a:ext cx="2656946" cy="410625"/>
              </a:xfrm>
              <a:prstGeom prst="rect">
                <a:avLst/>
              </a:prstGeom>
              <a:blipFill>
                <a:blip r:embed="rId7"/>
                <a:stretch>
                  <a:fillRect l="-948" t="-2857" r="-948" b="-28571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95836178-DB74-0444-B722-49E82D31ABC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5DC39AF-71A8-8642-9F10-3A595D1B0255}"/>
              </a:ext>
            </a:extLst>
          </p:cNvPr>
          <p:cNvSpPr txBox="1"/>
          <p:nvPr/>
        </p:nvSpPr>
        <p:spPr>
          <a:xfrm>
            <a:off x="4673601" y="6239041"/>
            <a:ext cx="20473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估算时，</a:t>
            </a:r>
            <a:r>
              <a:rPr kumimoji="1" lang="en-US" altLang="zh-CN" dirty="0"/>
              <a:t>α</a:t>
            </a:r>
            <a:r>
              <a:rPr kumimoji="1" lang="zh-CN" altLang="en-US" dirty="0"/>
              <a:t>可近似为</a:t>
            </a:r>
            <a:r>
              <a:rPr kumimoji="1" lang="en-US" altLang="zh-CN" dirty="0"/>
              <a:t>1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57087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3" name="Rectangle 3">
            <a:extLst>
              <a:ext uri="{FF2B5EF4-FFF2-40B4-BE49-F238E27FC236}">
                <a16:creationId xmlns:a16="http://schemas.microsoft.com/office/drawing/2014/main" id="{75403CCA-7C41-EA49-9924-F3414ED51BD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86400"/>
            <a:ext cx="7772400" cy="8382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CB</a:t>
            </a:r>
            <a:r>
              <a:rPr lang="zh-CN" altLang="en-US">
                <a:ea typeface="宋体" panose="02010600030101010101" pitchFamily="2" charset="-122"/>
              </a:rPr>
              <a:t>的输出阻抗与</a:t>
            </a:r>
            <a:r>
              <a:rPr lang="en-US" altLang="zh-CN">
                <a:ea typeface="宋体" panose="02010600030101010101" pitchFamily="2" charset="-122"/>
              </a:rPr>
              <a:t>CE</a:t>
            </a:r>
            <a:r>
              <a:rPr lang="zh-CN" altLang="en-US">
                <a:ea typeface="宋体" panose="02010600030101010101" pitchFamily="2" charset="-122"/>
              </a:rPr>
              <a:t>一样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378889" name="Group 9">
            <a:extLst>
              <a:ext uri="{FF2B5EF4-FFF2-40B4-BE49-F238E27FC236}">
                <a16:creationId xmlns:a16="http://schemas.microsoft.com/office/drawing/2014/main" id="{BC446A86-11E7-E744-8883-43368EE7CC1A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572000"/>
            <a:ext cx="2133600" cy="609600"/>
            <a:chOff x="3312" y="1584"/>
            <a:chExt cx="1248" cy="336"/>
          </a:xfrm>
        </p:grpSpPr>
        <p:sp>
          <p:nvSpPr>
            <p:cNvPr id="69640" name="AutoShape 6">
              <a:extLst>
                <a:ext uri="{FF2B5EF4-FFF2-40B4-BE49-F238E27FC236}">
                  <a16:creationId xmlns:a16="http://schemas.microsoft.com/office/drawing/2014/main" id="{64DE80FD-3BE3-5A4A-97E1-09BE5E91D3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584"/>
              <a:ext cx="1248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9641" name="Object 5">
              <a:extLst>
                <a:ext uri="{FF2B5EF4-FFF2-40B4-BE49-F238E27FC236}">
                  <a16:creationId xmlns:a16="http://schemas.microsoft.com/office/drawing/2014/main" id="{AB471333-6832-F145-9D69-25DBB24D4FB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08" y="1632"/>
            <a:ext cx="1008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6283900" imgH="8775700" progId="Equation.DSMT4">
                    <p:embed/>
                  </p:oleObj>
                </mc:Choice>
                <mc:Fallback>
                  <p:oleObj name="Equation" r:id="rId2" imgW="36283900" imgH="8775700" progId="Equation.DSMT4">
                    <p:embed/>
                    <p:pic>
                      <p:nvPicPr>
                        <p:cNvPr id="69641" name="Object 5">
                          <a:extLst>
                            <a:ext uri="{FF2B5EF4-FFF2-40B4-BE49-F238E27FC236}">
                              <a16:creationId xmlns:a16="http://schemas.microsoft.com/office/drawing/2014/main" id="{AB471333-6832-F145-9D69-25DBB24D4FB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1632"/>
                          <a:ext cx="1008" cy="2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9638" name="Picture 8">
            <a:extLst>
              <a:ext uri="{FF2B5EF4-FFF2-40B4-BE49-F238E27FC236}">
                <a16:creationId xmlns:a16="http://schemas.microsoft.com/office/drawing/2014/main" id="{0A248B41-09F0-0C44-BA49-F06D44960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47800"/>
            <a:ext cx="5638800" cy="269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639" name="图片 1">
            <a:extLst>
              <a:ext uri="{FF2B5EF4-FFF2-40B4-BE49-F238E27FC236}">
                <a16:creationId xmlns:a16="http://schemas.microsoft.com/office/drawing/2014/main" id="{7A8DB261-6272-EB43-B328-1BE8CEE297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362200"/>
            <a:ext cx="3302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EF44815-C628-464B-AB2D-59B0C1F1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5791200" cy="1295400"/>
          </a:xfrm>
        </p:spPr>
        <p:txBody>
          <a:bodyPr/>
          <a:lstStyle/>
          <a:p>
            <a:r>
              <a:rPr lang="en-US" altLang="zh-CN" dirty="0">
                <a:ea typeface="宋体" panose="02010600030101010101" pitchFamily="2" charset="-122"/>
              </a:rPr>
              <a:t>CB</a:t>
            </a:r>
            <a:r>
              <a:rPr lang="zh-CN" altLang="en-US" dirty="0">
                <a:ea typeface="宋体" panose="02010600030101010101" pitchFamily="2" charset="-122"/>
              </a:rPr>
              <a:t>的输出阻抗（考虑厄雷效应）</a:t>
            </a:r>
            <a:endParaRPr kumimoji="1" lang="zh-CN" altLang="en-US" dirty="0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626B791-E516-D14C-BCD5-7E2246BC483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6009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8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88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8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3" grpId="0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>
            <a:extLst>
              <a:ext uri="{FF2B5EF4-FFF2-40B4-BE49-F238E27FC236}">
                <a16:creationId xmlns:a16="http://schemas.microsoft.com/office/drawing/2014/main" id="{9471946F-03A4-2F43-B829-8DB7064C17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248400" cy="85725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CB</a:t>
            </a:r>
            <a:r>
              <a:rPr lang="zh-CN" altLang="en-US" dirty="0">
                <a:ea typeface="宋体" panose="02010600030101010101" pitchFamily="2" charset="-122"/>
              </a:rPr>
              <a:t>的输出阻抗（考虑厄雷效应）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381961" name="Group 9">
            <a:extLst>
              <a:ext uri="{FF2B5EF4-FFF2-40B4-BE49-F238E27FC236}">
                <a16:creationId xmlns:a16="http://schemas.microsoft.com/office/drawing/2014/main" id="{77EBB710-77BA-F444-90CF-E04F4396D66E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4314825"/>
            <a:ext cx="5943600" cy="1219200"/>
            <a:chOff x="1872" y="2208"/>
            <a:chExt cx="2064" cy="528"/>
          </a:xfrm>
        </p:grpSpPr>
        <p:sp>
          <p:nvSpPr>
            <p:cNvPr id="72713" name="AutoShape 6">
              <a:extLst>
                <a:ext uri="{FF2B5EF4-FFF2-40B4-BE49-F238E27FC236}">
                  <a16:creationId xmlns:a16="http://schemas.microsoft.com/office/drawing/2014/main" id="{5BB399C2-6547-4A4E-B7DC-96F6FF982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208"/>
              <a:ext cx="2064" cy="5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72714" name="Object 5">
              <a:extLst>
                <a:ext uri="{FF2B5EF4-FFF2-40B4-BE49-F238E27FC236}">
                  <a16:creationId xmlns:a16="http://schemas.microsoft.com/office/drawing/2014/main" id="{742E858C-0309-0E43-B918-DD6B55035E6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68" y="2256"/>
            <a:ext cx="1901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98005900" imgH="19304000" progId="Equation.3">
                    <p:embed/>
                  </p:oleObj>
                </mc:Choice>
                <mc:Fallback>
                  <p:oleObj name="Equation" r:id="rId2" imgW="98005900" imgH="19304000" progId="Equation.3">
                    <p:embed/>
                    <p:pic>
                      <p:nvPicPr>
                        <p:cNvPr id="72714" name="Object 5">
                          <a:extLst>
                            <a:ext uri="{FF2B5EF4-FFF2-40B4-BE49-F238E27FC236}">
                              <a16:creationId xmlns:a16="http://schemas.microsoft.com/office/drawing/2014/main" id="{742E858C-0309-0E43-B918-DD6B55035E6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2256"/>
                          <a:ext cx="1901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2709" name="Picture 8">
            <a:extLst>
              <a:ext uri="{FF2B5EF4-FFF2-40B4-BE49-F238E27FC236}">
                <a16:creationId xmlns:a16="http://schemas.microsoft.com/office/drawing/2014/main" id="{CED04B1F-46E2-2641-8255-F4AFD102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8839200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10" name="图片 2">
            <a:extLst>
              <a:ext uri="{FF2B5EF4-FFF2-40B4-BE49-F238E27FC236}">
                <a16:creationId xmlns:a16="http://schemas.microsoft.com/office/drawing/2014/main" id="{DFA5FE9D-5AAB-7844-A568-90289AB7BF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52650"/>
            <a:ext cx="16192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图片 5">
            <a:extLst>
              <a:ext uri="{FF2B5EF4-FFF2-40B4-BE49-F238E27FC236}">
                <a16:creationId xmlns:a16="http://schemas.microsoft.com/office/drawing/2014/main" id="{55FB9B89-74B8-0D49-B31F-B18B37469A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0" y="2105025"/>
            <a:ext cx="4572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2" name="矩形 6">
            <a:extLst>
              <a:ext uri="{FF2B5EF4-FFF2-40B4-BE49-F238E27FC236}">
                <a16:creationId xmlns:a16="http://schemas.microsoft.com/office/drawing/2014/main" id="{78EABC9D-0F88-4341-B7EA-F4BE8D1D2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2524125"/>
            <a:ext cx="381000" cy="219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087E7541-3095-3C43-A0DD-46ABE45B467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98083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1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>
            <a:extLst>
              <a:ext uri="{FF2B5EF4-FFF2-40B4-BE49-F238E27FC236}">
                <a16:creationId xmlns:a16="http://schemas.microsoft.com/office/drawing/2014/main" id="{2A3E2A6F-20D8-1249-86AE-F799A1FEC0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343400" cy="1295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CE </a:t>
            </a:r>
            <a:r>
              <a:rPr lang="zh-CN" altLang="en-US">
                <a:ea typeface="宋体" panose="02010600030101010101" pitchFamily="2" charset="-122"/>
              </a:rPr>
              <a:t>和</a:t>
            </a:r>
            <a:r>
              <a:rPr lang="en-US" altLang="zh-CN">
                <a:ea typeface="宋体" panose="02010600030101010101" pitchFamily="2" charset="-122"/>
              </a:rPr>
              <a:t> CB </a:t>
            </a:r>
            <a:r>
              <a:rPr lang="zh-CN" altLang="en-US">
                <a:ea typeface="宋体" panose="02010600030101010101" pitchFamily="2" charset="-122"/>
              </a:rPr>
              <a:t>输出阻抗比较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8917" name="Rectangle 3">
            <a:extLst>
              <a:ext uri="{FF2B5EF4-FFF2-40B4-BE49-F238E27FC236}">
                <a16:creationId xmlns:a16="http://schemas.microsoft.com/office/drawing/2014/main" id="{57FB70C1-7C12-4640-A233-A745C500AA3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800600"/>
            <a:ext cx="7772400" cy="16002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计算输出阻抗时，因输入信号需短路，所以输入信号是加在发射极还是基极，小信号电路是一样的。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73733" name="Picture 7">
            <a:extLst>
              <a:ext uri="{FF2B5EF4-FFF2-40B4-BE49-F238E27FC236}">
                <a16:creationId xmlns:a16="http://schemas.microsoft.com/office/drawing/2014/main" id="{8523BD63-792F-FE48-9F87-8E601176D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839200" cy="237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B33B9202-E63B-7D49-A5E0-3669517FB72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957246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灯片编号占位符 6">
            <a:extLst>
              <a:ext uri="{FF2B5EF4-FFF2-40B4-BE49-F238E27FC236}">
                <a16:creationId xmlns:a16="http://schemas.microsoft.com/office/drawing/2014/main" id="{CA8FFB32-631E-9A42-A9D8-827D01EBF3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479DB248-8A6F-984C-98F4-E39414967CC2}" type="slidenum">
              <a:rPr lang="en-US" altLang="zh-CN" sz="1400" smtClean="0">
                <a:latin typeface="Arial" panose="020B0604020202020204" pitchFamily="34" charset="0"/>
              </a:rPr>
              <a:pPr/>
              <a:t>46</a:t>
            </a:fld>
            <a:endParaRPr lang="en-US" altLang="zh-CN" sz="1400">
              <a:latin typeface="Arial" panose="020B0604020202020204" pitchFamily="34" charset="0"/>
            </a:endParaRP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732084A0-AA39-2843-8D72-3AE21866CC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考虑基极电阻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9941" name="Rectangle 3">
            <a:extLst>
              <a:ext uri="{FF2B5EF4-FFF2-40B4-BE49-F238E27FC236}">
                <a16:creationId xmlns:a16="http://schemas.microsoft.com/office/drawing/2014/main" id="{940FECA2-01DB-8F4F-A796-7A47CA45856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257800"/>
            <a:ext cx="7772400" cy="1093788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基极电阻使电路的电压增益降低</a:t>
            </a:r>
            <a:r>
              <a:rPr lang="en-US" altLang="zh-CN" dirty="0">
                <a:ea typeface="宋体" panose="02010600030101010101" pitchFamily="2" charset="-122"/>
              </a:rPr>
              <a:t>【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基极电阻折算到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E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极，需缩小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β+1</a:t>
            </a:r>
            <a:r>
              <a:rPr lang="zh-CN" altLang="en-US" dirty="0">
                <a:solidFill>
                  <a:srgbClr val="C00000"/>
                </a:solidFill>
                <a:ea typeface="宋体" panose="02010600030101010101" pitchFamily="2" charset="-122"/>
              </a:rPr>
              <a:t>倍</a:t>
            </a:r>
            <a:r>
              <a:rPr lang="en-US" altLang="zh-CN" dirty="0">
                <a:ea typeface="宋体" panose="02010600030101010101" pitchFamily="2" charset="-122"/>
              </a:rPr>
              <a:t>】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74757" name="Picture 10">
            <a:extLst>
              <a:ext uri="{FF2B5EF4-FFF2-40B4-BE49-F238E27FC236}">
                <a16:creationId xmlns:a16="http://schemas.microsoft.com/office/drawing/2014/main" id="{38EBB773-BB5E-604F-94DD-479F6E085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3657600" cy="2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4758" name="Group 9">
            <a:extLst>
              <a:ext uri="{FF2B5EF4-FFF2-40B4-BE49-F238E27FC236}">
                <a16:creationId xmlns:a16="http://schemas.microsoft.com/office/drawing/2014/main" id="{E4FBED21-7374-154F-A250-0F2545AF3003}"/>
              </a:ext>
            </a:extLst>
          </p:cNvPr>
          <p:cNvGrpSpPr>
            <a:grpSpLocks/>
          </p:cNvGrpSpPr>
          <p:nvPr/>
        </p:nvGrpSpPr>
        <p:grpSpPr bwMode="auto">
          <a:xfrm>
            <a:off x="5715000" y="3124200"/>
            <a:ext cx="3276600" cy="1676400"/>
            <a:chOff x="3360" y="1392"/>
            <a:chExt cx="1536" cy="816"/>
          </a:xfrm>
        </p:grpSpPr>
        <p:sp>
          <p:nvSpPr>
            <p:cNvPr id="74761" name="AutoShape 6">
              <a:extLst>
                <a:ext uri="{FF2B5EF4-FFF2-40B4-BE49-F238E27FC236}">
                  <a16:creationId xmlns:a16="http://schemas.microsoft.com/office/drawing/2014/main" id="{F8C5531D-DEA1-6B4E-BE08-B9D02BE16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1392"/>
              <a:ext cx="1536" cy="8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74762" name="Object 5">
              <a:extLst>
                <a:ext uri="{FF2B5EF4-FFF2-40B4-BE49-F238E27FC236}">
                  <a16:creationId xmlns:a16="http://schemas.microsoft.com/office/drawing/2014/main" id="{BA5C45E5-41AC-FA4F-8B93-259202215D3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04" y="1440"/>
            <a:ext cx="1315" cy="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60858400" imgH="27203400" progId="Equation.3">
                    <p:embed/>
                  </p:oleObj>
                </mc:Choice>
                <mc:Fallback>
                  <p:oleObj name="Equation" r:id="rId3" imgW="60858400" imgH="27203400" progId="Equation.3">
                    <p:embed/>
                    <p:pic>
                      <p:nvPicPr>
                        <p:cNvPr id="74762" name="Object 5">
                          <a:extLst>
                            <a:ext uri="{FF2B5EF4-FFF2-40B4-BE49-F238E27FC236}">
                              <a16:creationId xmlns:a16="http://schemas.microsoft.com/office/drawing/2014/main" id="{BA5C45E5-41AC-FA4F-8B93-259202215D3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1440"/>
                          <a:ext cx="1315" cy="6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4759" name="图片 1">
            <a:extLst>
              <a:ext uri="{FF2B5EF4-FFF2-40B4-BE49-F238E27FC236}">
                <a16:creationId xmlns:a16="http://schemas.microsoft.com/office/drawing/2014/main" id="{270D6659-94F0-A249-AD40-07F7482834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636838"/>
            <a:ext cx="2905125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60" name="矩形 2">
            <a:extLst>
              <a:ext uri="{FF2B5EF4-FFF2-40B4-BE49-F238E27FC236}">
                <a16:creationId xmlns:a16="http://schemas.microsoft.com/office/drawing/2014/main" id="{8E861535-3E41-374A-82EE-97D6366D0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3352800"/>
            <a:ext cx="609600" cy="762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1DC473-A894-004B-8387-4B64CEC16C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8461" y="1794050"/>
            <a:ext cx="330200" cy="2794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C19AE65-6A3C-3542-918B-A25DAAD44397}"/>
              </a:ext>
            </a:extLst>
          </p:cNvPr>
          <p:cNvSpPr txBox="1"/>
          <p:nvPr/>
        </p:nvSpPr>
        <p:spPr>
          <a:xfrm>
            <a:off x="5710262" y="207345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dirty="0"/>
              <a:t>理解：原先的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π</a:t>
            </a:r>
            <a:r>
              <a:rPr kumimoji="1" lang="zh-CN" altLang="en-US" sz="1800" dirty="0"/>
              <a:t>变成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π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+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B</a:t>
            </a:r>
            <a:r>
              <a:rPr kumimoji="1" lang="zh-CN" altLang="en-US" sz="1800" dirty="0"/>
              <a:t>了，</a:t>
            </a:r>
            <a:r>
              <a:rPr kumimoji="1" lang="en-US" altLang="zh-CN" sz="1800" dirty="0"/>
              <a:t> r</a:t>
            </a:r>
            <a:r>
              <a:rPr kumimoji="1" lang="en-US" altLang="zh-CN" sz="1800" baseline="-25000" dirty="0"/>
              <a:t>π</a:t>
            </a:r>
            <a:r>
              <a:rPr kumimoji="1" lang="zh-CN" altLang="en-US" sz="1800" dirty="0"/>
              <a:t>折算到</a:t>
            </a:r>
            <a:r>
              <a:rPr kumimoji="1" lang="en-US" altLang="zh-CN" sz="1800" dirty="0"/>
              <a:t>E</a:t>
            </a:r>
            <a:r>
              <a:rPr kumimoji="1" lang="zh-CN" altLang="en-US" sz="1800" dirty="0"/>
              <a:t>极为</a:t>
            </a:r>
            <a:r>
              <a:rPr kumimoji="1" lang="en-US" altLang="zh-CN" sz="1800" dirty="0"/>
              <a:t>1/g</a:t>
            </a:r>
            <a:r>
              <a:rPr kumimoji="1" lang="en-US" altLang="zh-CN" sz="1800" baseline="-25000" dirty="0"/>
              <a:t>m</a:t>
            </a:r>
            <a:r>
              <a:rPr kumimoji="1" lang="zh-CN" altLang="en-US" sz="1800" dirty="0"/>
              <a:t>，</a:t>
            </a:r>
            <a:r>
              <a:rPr kumimoji="1" lang="en-US" altLang="zh-CN" sz="1800" dirty="0"/>
              <a:t> r</a:t>
            </a:r>
            <a:r>
              <a:rPr kumimoji="1" lang="en-US" altLang="zh-CN" sz="1800" baseline="-25000" dirty="0"/>
              <a:t>π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+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B</a:t>
            </a:r>
            <a:r>
              <a:rPr kumimoji="1" lang="zh-CN" altLang="en-US" sz="1800" baseline="-25000" dirty="0"/>
              <a:t> </a:t>
            </a:r>
            <a:r>
              <a:rPr kumimoji="1" lang="zh-CN" altLang="en-US" sz="1800" dirty="0"/>
              <a:t>折算到</a:t>
            </a:r>
            <a:r>
              <a:rPr kumimoji="1" lang="en-US" altLang="zh-CN" sz="1800" dirty="0"/>
              <a:t>E</a:t>
            </a:r>
            <a:r>
              <a:rPr kumimoji="1" lang="zh-CN" altLang="en-US" sz="1800" dirty="0"/>
              <a:t>极为 </a:t>
            </a:r>
            <a:r>
              <a:rPr kumimoji="1" lang="en-US" altLang="zh-CN" sz="1800" dirty="0"/>
              <a:t>1/g</a:t>
            </a:r>
            <a:r>
              <a:rPr kumimoji="1" lang="en-US" altLang="zh-CN" sz="1800" baseline="-25000" dirty="0"/>
              <a:t>m</a:t>
            </a:r>
            <a:r>
              <a:rPr kumimoji="1" lang="zh-CN" altLang="en-US" sz="1800" baseline="-25000" dirty="0"/>
              <a:t> </a:t>
            </a:r>
            <a:r>
              <a:rPr kumimoji="1" lang="en-US" altLang="zh-CN" sz="1800" dirty="0"/>
              <a:t>+</a:t>
            </a:r>
            <a:r>
              <a:rPr kumimoji="1" lang="zh-CN" altLang="en-US" sz="1800" dirty="0"/>
              <a:t> 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B</a:t>
            </a:r>
            <a:r>
              <a:rPr kumimoji="1" lang="en-US" altLang="zh-CN" sz="1800" dirty="0"/>
              <a:t>/(β+1)</a:t>
            </a:r>
            <a:endParaRPr kumimoji="1" lang="zh-CN" altLang="en-US" sz="1800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1E130B5B-B19D-8A43-83FE-0AC4D020CE30}"/>
              </a:ext>
            </a:extLst>
          </p:cNvPr>
          <p:cNvSpPr/>
          <p:nvPr/>
        </p:nvSpPr>
        <p:spPr bwMode="auto">
          <a:xfrm>
            <a:off x="685800" y="1143000"/>
            <a:ext cx="914400" cy="121920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70197B15-FC0D-5D47-8BD4-7C1A8A37353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427ADAE-133D-5F44-5399-39BB16DCEC53}"/>
              </a:ext>
            </a:extLst>
          </p:cNvPr>
          <p:cNvSpPr txBox="1"/>
          <p:nvPr/>
        </p:nvSpPr>
        <p:spPr>
          <a:xfrm>
            <a:off x="4652521" y="4899611"/>
            <a:ext cx="3583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分母：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in</a:t>
            </a:r>
            <a:r>
              <a:rPr kumimoji="1" lang="zh-CN" altLang="en-US" dirty="0"/>
              <a:t>到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B</a:t>
            </a:r>
            <a:r>
              <a:rPr kumimoji="1" lang="zh-CN" altLang="en-US" dirty="0"/>
              <a:t>（地）的电压降用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e</a:t>
            </a:r>
            <a:r>
              <a:rPr kumimoji="1" lang="zh-CN" altLang="en-US" dirty="0"/>
              <a:t>表示</a:t>
            </a:r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331BB332-E49A-EEC3-F2F8-A48AEB9C51EA}"/>
              </a:ext>
            </a:extLst>
          </p:cNvPr>
          <p:cNvCxnSpPr/>
          <p:nvPr/>
        </p:nvCxnSpPr>
        <p:spPr bwMode="auto">
          <a:xfrm flipV="1">
            <a:off x="6477000" y="4532712"/>
            <a:ext cx="609600" cy="3953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972974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>
            <a:extLst>
              <a:ext uri="{FF2B5EF4-FFF2-40B4-BE49-F238E27FC236}">
                <a16:creationId xmlns:a16="http://schemas.microsoft.com/office/drawing/2014/main" id="{0C9B3650-9791-1C4A-B115-C77632D4FC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334000" cy="8382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有基极电阻时，</a:t>
            </a:r>
            <a:r>
              <a:rPr lang="en-US" altLang="zh-CN">
                <a:ea typeface="宋体" panose="02010600030101010101" pitchFamily="2" charset="-122"/>
              </a:rPr>
              <a:t>CB</a:t>
            </a:r>
            <a:r>
              <a:rPr lang="zh-CN" altLang="en-US">
                <a:ea typeface="宋体" panose="02010600030101010101" pitchFamily="2" charset="-122"/>
              </a:rPr>
              <a:t>和</a:t>
            </a:r>
            <a:r>
              <a:rPr lang="en-US" altLang="zh-CN">
                <a:ea typeface="宋体" panose="02010600030101010101" pitchFamily="2" charset="-122"/>
              </a:rPr>
              <a:t>CE</a:t>
            </a:r>
            <a:r>
              <a:rPr lang="zh-CN" altLang="en-US">
                <a:ea typeface="宋体" panose="02010600030101010101" pitchFamily="2" charset="-122"/>
              </a:rPr>
              <a:t>的比较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23AC627F-C3CB-BD49-A9C9-635C6BF7A85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73100" y="5060950"/>
            <a:ext cx="8077200" cy="107315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有基极电阻时，</a:t>
            </a:r>
            <a:r>
              <a:rPr lang="en-US" altLang="zh-CN">
                <a:ea typeface="宋体" panose="02010600030101010101" pitchFamily="2" charset="-122"/>
              </a:rPr>
              <a:t>CB</a:t>
            </a:r>
            <a:r>
              <a:rPr lang="zh-CN" altLang="en-US">
                <a:ea typeface="宋体" panose="02010600030101010101" pitchFamily="2" charset="-122"/>
              </a:rPr>
              <a:t>和</a:t>
            </a:r>
            <a:r>
              <a:rPr lang="en-US" altLang="zh-CN">
                <a:ea typeface="宋体" panose="02010600030101010101" pitchFamily="2" charset="-122"/>
              </a:rPr>
              <a:t>CE</a:t>
            </a:r>
            <a:r>
              <a:rPr lang="zh-CN" altLang="en-US">
                <a:ea typeface="宋体" panose="02010600030101010101" pitchFamily="2" charset="-122"/>
              </a:rPr>
              <a:t>的电压增益幅度是一样的，但符号不一样；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输入信号无论加在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E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，还是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B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，都是使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solidFill>
                  <a:srgbClr val="FF0000"/>
                </a:solidFill>
                <a:ea typeface="宋体" panose="02010600030101010101" pitchFamily="2" charset="-122"/>
              </a:rPr>
              <a:t>BE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变化，只是符号不一样，所以增益的公式也和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CE</a:t>
            </a:r>
            <a:r>
              <a:rPr lang="zh-CN" altLang="en-US">
                <a:solidFill>
                  <a:srgbClr val="FF0000"/>
                </a:solidFill>
                <a:ea typeface="宋体" panose="02010600030101010101" pitchFamily="2" charset="-122"/>
              </a:rPr>
              <a:t>类似</a:t>
            </a:r>
            <a:r>
              <a:rPr lang="zh-CN" altLang="en-US">
                <a:ea typeface="宋体" panose="02010600030101010101" pitchFamily="2" charset="-122"/>
              </a:rPr>
              <a:t>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75781" name="Picture 6">
            <a:extLst>
              <a:ext uri="{FF2B5EF4-FFF2-40B4-BE49-F238E27FC236}">
                <a16:creationId xmlns:a16="http://schemas.microsoft.com/office/drawing/2014/main" id="{1E70D2C1-60EB-CA42-8DCD-E03F03752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14400"/>
            <a:ext cx="6172200" cy="290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5782" name="Group 9">
            <a:extLst>
              <a:ext uri="{FF2B5EF4-FFF2-40B4-BE49-F238E27FC236}">
                <a16:creationId xmlns:a16="http://schemas.microsoft.com/office/drawing/2014/main" id="{4B04D556-A79D-D54B-A753-75A61E7DE093}"/>
              </a:ext>
            </a:extLst>
          </p:cNvPr>
          <p:cNvGrpSpPr>
            <a:grpSpLocks/>
          </p:cNvGrpSpPr>
          <p:nvPr/>
        </p:nvGrpSpPr>
        <p:grpSpPr bwMode="auto">
          <a:xfrm>
            <a:off x="6151563" y="3505200"/>
            <a:ext cx="2611437" cy="1362075"/>
            <a:chOff x="3360" y="1392"/>
            <a:chExt cx="1536" cy="816"/>
          </a:xfrm>
        </p:grpSpPr>
        <p:sp>
          <p:nvSpPr>
            <p:cNvPr id="75786" name="AutoShape 6">
              <a:extLst>
                <a:ext uri="{FF2B5EF4-FFF2-40B4-BE49-F238E27FC236}">
                  <a16:creationId xmlns:a16="http://schemas.microsoft.com/office/drawing/2014/main" id="{A4D18469-B722-B145-93F9-05CFE81D1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1392"/>
              <a:ext cx="1536" cy="8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75787" name="Object 5">
              <a:extLst>
                <a:ext uri="{FF2B5EF4-FFF2-40B4-BE49-F238E27FC236}">
                  <a16:creationId xmlns:a16="http://schemas.microsoft.com/office/drawing/2014/main" id="{F1B7F4A3-EAB5-CB42-9408-206602259FC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44" y="1477"/>
            <a:ext cx="1173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0429200" imgH="14338300" progId="Equation.DSMT4">
                    <p:embed/>
                  </p:oleObj>
                </mc:Choice>
                <mc:Fallback>
                  <p:oleObj name="Equation" r:id="rId3" imgW="30429200" imgH="14338300" progId="Equation.DSMT4">
                    <p:embed/>
                    <p:pic>
                      <p:nvPicPr>
                        <p:cNvPr id="75787" name="Object 5">
                          <a:extLst>
                            <a:ext uri="{FF2B5EF4-FFF2-40B4-BE49-F238E27FC236}">
                              <a16:creationId xmlns:a16="http://schemas.microsoft.com/office/drawing/2014/main" id="{F1B7F4A3-EAB5-CB42-9408-206602259FC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4" y="1477"/>
                          <a:ext cx="1173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5783" name="Group 9">
            <a:extLst>
              <a:ext uri="{FF2B5EF4-FFF2-40B4-BE49-F238E27FC236}">
                <a16:creationId xmlns:a16="http://schemas.microsoft.com/office/drawing/2014/main" id="{4A1F2495-5F41-7743-A13C-2E8454519D42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3511550"/>
            <a:ext cx="3205163" cy="1362075"/>
            <a:chOff x="3360" y="2367"/>
            <a:chExt cx="1978" cy="896"/>
          </a:xfrm>
        </p:grpSpPr>
        <p:sp>
          <p:nvSpPr>
            <p:cNvPr id="75784" name="AutoShape 6">
              <a:extLst>
                <a:ext uri="{FF2B5EF4-FFF2-40B4-BE49-F238E27FC236}">
                  <a16:creationId xmlns:a16="http://schemas.microsoft.com/office/drawing/2014/main" id="{85ACBA1D-DACA-5447-BA25-B85BB33DA6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367"/>
              <a:ext cx="1978" cy="8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75785" name="Object 5">
              <a:extLst>
                <a:ext uri="{FF2B5EF4-FFF2-40B4-BE49-F238E27FC236}">
                  <a16:creationId xmlns:a16="http://schemas.microsoft.com/office/drawing/2014/main" id="{440E4700-699A-8445-812C-C5FFCF99DFA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95" y="2463"/>
            <a:ext cx="1601" cy="7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30429200" imgH="14338300" progId="Equation.DSMT4">
                    <p:embed/>
                  </p:oleObj>
                </mc:Choice>
                <mc:Fallback>
                  <p:oleObj name="Equation" r:id="rId5" imgW="30429200" imgH="14338300" progId="Equation.DSMT4">
                    <p:embed/>
                    <p:pic>
                      <p:nvPicPr>
                        <p:cNvPr id="75785" name="Object 5">
                          <a:extLst>
                            <a:ext uri="{FF2B5EF4-FFF2-40B4-BE49-F238E27FC236}">
                              <a16:creationId xmlns:a16="http://schemas.microsoft.com/office/drawing/2014/main" id="{440E4700-699A-8445-812C-C5FFCF99DFA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5" y="2463"/>
                          <a:ext cx="1601" cy="7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BE80F72B-FAFD-F54A-AB03-26E1F1C45F7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366919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>
            <a:extLst>
              <a:ext uri="{FF2B5EF4-FFF2-40B4-BE49-F238E27FC236}">
                <a16:creationId xmlns:a16="http://schemas.microsoft.com/office/drawing/2014/main" id="{115308C7-4B0F-614E-99CF-67EA50A48D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有基极电阻时</a:t>
            </a:r>
            <a:r>
              <a:rPr lang="en-US" altLang="zh-CN">
                <a:ea typeface="宋体" panose="02010600030101010101" pitchFamily="2" charset="-122"/>
              </a:rPr>
              <a:t>CB</a:t>
            </a:r>
            <a:r>
              <a:rPr lang="zh-CN" altLang="en-US">
                <a:ea typeface="宋体" panose="02010600030101010101" pitchFamily="2" charset="-122"/>
              </a:rPr>
              <a:t>的输入阻抗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76804" name="Picture 8">
            <a:extLst>
              <a:ext uri="{FF2B5EF4-FFF2-40B4-BE49-F238E27FC236}">
                <a16:creationId xmlns:a16="http://schemas.microsoft.com/office/drawing/2014/main" id="{34BFDA91-EB70-7249-A652-533504AED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3352800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6805" name="Group 9">
            <a:extLst>
              <a:ext uri="{FF2B5EF4-FFF2-40B4-BE49-F238E27FC236}">
                <a16:creationId xmlns:a16="http://schemas.microsoft.com/office/drawing/2014/main" id="{21719054-936A-0244-A144-D0ED84B4E48C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446338"/>
            <a:ext cx="3200400" cy="914400"/>
            <a:chOff x="3168" y="1584"/>
            <a:chExt cx="1872" cy="528"/>
          </a:xfrm>
        </p:grpSpPr>
        <p:sp>
          <p:nvSpPr>
            <p:cNvPr id="76806" name="AutoShape 6">
              <a:extLst>
                <a:ext uri="{FF2B5EF4-FFF2-40B4-BE49-F238E27FC236}">
                  <a16:creationId xmlns:a16="http://schemas.microsoft.com/office/drawing/2014/main" id="{6FF39228-1693-B04F-8DDD-A57445DE7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584"/>
              <a:ext cx="1872" cy="5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76807" name="Object 5">
              <a:extLst>
                <a:ext uri="{FF2B5EF4-FFF2-40B4-BE49-F238E27FC236}">
                  <a16:creationId xmlns:a16="http://schemas.microsoft.com/office/drawing/2014/main" id="{2D89661C-C158-3F45-8AD0-2DE628BE572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56" y="1632"/>
            <a:ext cx="1496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71386700" imgH="18427700" progId="Equation.3">
                    <p:embed/>
                  </p:oleObj>
                </mc:Choice>
                <mc:Fallback>
                  <p:oleObj name="Equation" r:id="rId3" imgW="71386700" imgH="18427700" progId="Equation.3">
                    <p:embed/>
                    <p:pic>
                      <p:nvPicPr>
                        <p:cNvPr id="76807" name="Object 5">
                          <a:extLst>
                            <a:ext uri="{FF2B5EF4-FFF2-40B4-BE49-F238E27FC236}">
                              <a16:creationId xmlns:a16="http://schemas.microsoft.com/office/drawing/2014/main" id="{2D89661C-C158-3F45-8AD0-2DE628BE572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6" y="1632"/>
                          <a:ext cx="1496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BEB948BB-DB22-844E-A495-7BD4DB49B865}"/>
              </a:ext>
            </a:extLst>
          </p:cNvPr>
          <p:cNvSpPr txBox="1"/>
          <p:nvPr/>
        </p:nvSpPr>
        <p:spPr>
          <a:xfrm>
            <a:off x="4724400" y="3581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B</a:t>
            </a:r>
            <a:r>
              <a:rPr kumimoji="1" lang="zh-CN" altLang="en-US" sz="1800" dirty="0"/>
              <a:t>也要折算到</a:t>
            </a:r>
            <a:r>
              <a:rPr kumimoji="1" lang="en-US" altLang="zh-CN" sz="1800" dirty="0"/>
              <a:t>E</a:t>
            </a:r>
            <a:r>
              <a:rPr kumimoji="1" lang="zh-CN" altLang="en-US" sz="1800" dirty="0"/>
              <a:t>极（</a:t>
            </a:r>
            <a:r>
              <a:rPr kumimoji="1" lang="en-US" altLang="zh-CN" sz="1800" dirty="0"/>
              <a:t>1/g</a:t>
            </a:r>
            <a:r>
              <a:rPr kumimoji="1" lang="en-US" altLang="zh-CN" sz="1800" baseline="-25000" dirty="0"/>
              <a:t>m</a:t>
            </a:r>
            <a:r>
              <a:rPr kumimoji="1" lang="zh-CN" altLang="en-US" sz="1800" dirty="0"/>
              <a:t>本来就是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π</a:t>
            </a:r>
            <a:r>
              <a:rPr kumimoji="1" lang="zh-CN" altLang="en-US" sz="1800" dirty="0"/>
              <a:t>折算到</a:t>
            </a:r>
            <a:r>
              <a:rPr kumimoji="1" lang="en-US" altLang="zh-CN" sz="1800" dirty="0"/>
              <a:t>E</a:t>
            </a:r>
            <a:r>
              <a:rPr kumimoji="1" lang="zh-CN" altLang="en-US" sz="1800" dirty="0"/>
              <a:t>极的结果）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1AA37297-601F-DB4F-B6CA-D7559E4597D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312998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>
            <a:extLst>
              <a:ext uri="{FF2B5EF4-FFF2-40B4-BE49-F238E27FC236}">
                <a16:creationId xmlns:a16="http://schemas.microsoft.com/office/drawing/2014/main" id="{011ECCC3-6678-1244-8CF2-686DC8D7E7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7620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从</a:t>
            </a:r>
            <a:r>
              <a:rPr lang="en-US" altLang="zh-CN">
                <a:ea typeface="宋体" panose="02010600030101010101" pitchFamily="2" charset="-122"/>
              </a:rPr>
              <a:t>E</a:t>
            </a:r>
            <a:r>
              <a:rPr lang="zh-CN" altLang="en-US">
                <a:ea typeface="宋体" panose="02010600030101010101" pitchFamily="2" charset="-122"/>
              </a:rPr>
              <a:t>看和从</a:t>
            </a:r>
            <a:r>
              <a:rPr lang="en-US" altLang="zh-CN">
                <a:ea typeface="宋体" panose="02010600030101010101" pitchFamily="2" charset="-122"/>
              </a:rPr>
              <a:t>B</a:t>
            </a:r>
            <a:r>
              <a:rPr lang="zh-CN" altLang="en-US">
                <a:ea typeface="宋体" panose="02010600030101010101" pitchFamily="2" charset="-122"/>
              </a:rPr>
              <a:t>看的输入阻抗的区别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77828" name="Picture 7">
            <a:extLst>
              <a:ext uri="{FF2B5EF4-FFF2-40B4-BE49-F238E27FC236}">
                <a16:creationId xmlns:a16="http://schemas.microsoft.com/office/drawing/2014/main" id="{BC7ECF5C-ADB3-D440-AEB0-5AC4F9A51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8610600" cy="245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9" name="Picture 8">
            <a:extLst>
              <a:ext uri="{FF2B5EF4-FFF2-40B4-BE49-F238E27FC236}">
                <a16:creationId xmlns:a16="http://schemas.microsoft.com/office/drawing/2014/main" id="{55C164E8-5A30-624B-9193-A7A45F5CC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24313"/>
            <a:ext cx="3352800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30" name="图片 2">
            <a:extLst>
              <a:ext uri="{FF2B5EF4-FFF2-40B4-BE49-F238E27FC236}">
                <a16:creationId xmlns:a16="http://schemas.microsoft.com/office/drawing/2014/main" id="{91B7DCC3-1B26-D84D-97B1-7D4465D73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962400"/>
            <a:ext cx="417195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1" name="文本框 1">
            <a:extLst>
              <a:ext uri="{FF2B5EF4-FFF2-40B4-BE49-F238E27FC236}">
                <a16:creationId xmlns:a16="http://schemas.microsoft.com/office/drawing/2014/main" id="{031A1D65-C956-FB4C-8AAC-3DA082D39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154738"/>
            <a:ext cx="3290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000">
                <a:ea typeface="宋体" panose="02010600030101010101" pitchFamily="2" charset="-122"/>
              </a:rPr>
              <a:t>折算到</a:t>
            </a:r>
            <a:r>
              <a:rPr lang="en-US" altLang="zh-CN" sz="2000">
                <a:ea typeface="宋体" panose="02010600030101010101" pitchFamily="2" charset="-122"/>
              </a:rPr>
              <a:t>E</a:t>
            </a:r>
            <a:r>
              <a:rPr lang="zh-CN" altLang="en-US" sz="2000">
                <a:ea typeface="宋体" panose="02010600030101010101" pitchFamily="2" charset="-122"/>
              </a:rPr>
              <a:t>端，</a:t>
            </a:r>
            <a:r>
              <a:rPr lang="en-US" altLang="zh-CN" sz="2000"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ea typeface="宋体" panose="02010600030101010101" pitchFamily="2" charset="-122"/>
              </a:rPr>
              <a:t>B</a:t>
            </a:r>
            <a:r>
              <a:rPr lang="zh-CN" altLang="en-US" sz="2000">
                <a:ea typeface="宋体" panose="02010600030101010101" pitchFamily="2" charset="-122"/>
              </a:rPr>
              <a:t>需缩小</a:t>
            </a:r>
            <a:r>
              <a:rPr lang="en-US" altLang="zh-CN" sz="2000">
                <a:ea typeface="宋体" panose="02010600030101010101" pitchFamily="2" charset="-122"/>
              </a:rPr>
              <a:t>β+1</a:t>
            </a:r>
            <a:r>
              <a:rPr lang="zh-CN" altLang="en-US" sz="2000">
                <a:ea typeface="宋体" panose="02010600030101010101" pitchFamily="2" charset="-122"/>
              </a:rPr>
              <a:t>倍</a:t>
            </a:r>
          </a:p>
        </p:txBody>
      </p:sp>
      <p:sp>
        <p:nvSpPr>
          <p:cNvPr id="77832" name="文本框 8">
            <a:extLst>
              <a:ext uri="{FF2B5EF4-FFF2-40B4-BE49-F238E27FC236}">
                <a16:creationId xmlns:a16="http://schemas.microsoft.com/office/drawing/2014/main" id="{E33AD3D3-0B2B-5244-8FD3-E19CDBDC5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6154738"/>
            <a:ext cx="329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000">
                <a:ea typeface="宋体" panose="02010600030101010101" pitchFamily="2" charset="-122"/>
              </a:rPr>
              <a:t>折算到</a:t>
            </a:r>
            <a:r>
              <a:rPr lang="en-US" altLang="zh-CN" sz="2000">
                <a:ea typeface="宋体" panose="02010600030101010101" pitchFamily="2" charset="-122"/>
              </a:rPr>
              <a:t>B</a:t>
            </a:r>
            <a:r>
              <a:rPr lang="zh-CN" altLang="en-US" sz="2000">
                <a:ea typeface="宋体" panose="02010600030101010101" pitchFamily="2" charset="-122"/>
              </a:rPr>
              <a:t>端，</a:t>
            </a:r>
            <a:r>
              <a:rPr lang="en-US" altLang="zh-CN" sz="2000">
                <a:ea typeface="宋体" panose="02010600030101010101" pitchFamily="2" charset="-122"/>
              </a:rPr>
              <a:t>R</a:t>
            </a:r>
            <a:r>
              <a:rPr lang="en-US" altLang="zh-CN" sz="2000" baseline="-25000">
                <a:ea typeface="宋体" panose="02010600030101010101" pitchFamily="2" charset="-122"/>
              </a:rPr>
              <a:t>E</a:t>
            </a:r>
            <a:r>
              <a:rPr lang="zh-CN" altLang="en-US" sz="2000">
                <a:ea typeface="宋体" panose="02010600030101010101" pitchFamily="2" charset="-122"/>
              </a:rPr>
              <a:t>需放大</a:t>
            </a:r>
            <a:r>
              <a:rPr lang="en-US" altLang="zh-CN" sz="2000">
                <a:ea typeface="宋体" panose="02010600030101010101" pitchFamily="2" charset="-122"/>
              </a:rPr>
              <a:t>β+1</a:t>
            </a:r>
            <a:r>
              <a:rPr lang="zh-CN" altLang="en-US" sz="2000">
                <a:ea typeface="宋体" panose="02010600030101010101" pitchFamily="2" charset="-122"/>
              </a:rPr>
              <a:t>倍</a:t>
            </a: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EA13E25A-8CBB-6E4B-AA98-A89E3955CEA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34700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320BBF76-41EA-AE41-84F5-53B9E1C7F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63081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781ABF8-7393-C745-92AE-6E962D9F7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6400"/>
            <a:ext cx="9144000" cy="302051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A017956-5197-0C42-BA4F-ABE15989C439}"/>
              </a:ext>
            </a:extLst>
          </p:cNvPr>
          <p:cNvSpPr txBox="1"/>
          <p:nvPr/>
        </p:nvSpPr>
        <p:spPr>
          <a:xfrm>
            <a:off x="5791200" y="4766101"/>
            <a:ext cx="2778325" cy="8309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g</a:t>
            </a:r>
            <a:r>
              <a:rPr kumimoji="1" lang="en-US" altLang="zh-CN" sz="2400" baseline="-25000" dirty="0"/>
              <a:t>m</a:t>
            </a:r>
            <a:r>
              <a:rPr kumimoji="1" lang="zh-CN" altLang="en-US" sz="2400" baseline="-25000" dirty="0"/>
              <a:t> </a:t>
            </a:r>
            <a:r>
              <a:rPr kumimoji="1" lang="zh-CN" altLang="en-US" sz="2400" dirty="0"/>
              <a:t>表示器件的跨导</a:t>
            </a:r>
            <a:endParaRPr kumimoji="1" lang="en-US" altLang="zh-CN" sz="2400" dirty="0"/>
          </a:p>
          <a:p>
            <a:r>
              <a:rPr kumimoji="1" lang="en-US" altLang="zh-CN" sz="2400" dirty="0"/>
              <a:t>G</a:t>
            </a:r>
            <a:r>
              <a:rPr kumimoji="1" lang="en-US" altLang="zh-CN" sz="2400" baseline="-25000" dirty="0"/>
              <a:t>m</a:t>
            </a:r>
            <a:r>
              <a:rPr kumimoji="1" lang="zh-CN" altLang="en-US" sz="2400" baseline="-25000" dirty="0"/>
              <a:t> </a:t>
            </a:r>
            <a:r>
              <a:rPr kumimoji="1" lang="zh-CN" altLang="en-US" sz="2400" dirty="0"/>
              <a:t>表示电路的跨导</a:t>
            </a:r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BCDEA306-ADB8-7C97-615D-120819F37C55}"/>
              </a:ext>
            </a:extLst>
          </p:cNvPr>
          <p:cNvCxnSpPr/>
          <p:nvPr/>
        </p:nvCxnSpPr>
        <p:spPr bwMode="auto">
          <a:xfrm>
            <a:off x="5334000" y="1981200"/>
            <a:ext cx="22098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27036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>
            <a:extLst>
              <a:ext uri="{FF2B5EF4-FFF2-40B4-BE49-F238E27FC236}">
                <a16:creationId xmlns:a16="http://schemas.microsoft.com/office/drawing/2014/main" id="{EFDEA92D-BBDE-114B-BCB9-BF84FA61D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输入阻抗举例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78852" name="Group 9">
            <a:extLst>
              <a:ext uri="{FF2B5EF4-FFF2-40B4-BE49-F238E27FC236}">
                <a16:creationId xmlns:a16="http://schemas.microsoft.com/office/drawing/2014/main" id="{A698CDC3-3A8C-BD49-A292-3C32FB6F339E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267200"/>
            <a:ext cx="4267200" cy="1143000"/>
            <a:chOff x="3312" y="1536"/>
            <a:chExt cx="2016" cy="480"/>
          </a:xfrm>
        </p:grpSpPr>
        <p:sp>
          <p:nvSpPr>
            <p:cNvPr id="78855" name="AutoShape 6">
              <a:extLst>
                <a:ext uri="{FF2B5EF4-FFF2-40B4-BE49-F238E27FC236}">
                  <a16:creationId xmlns:a16="http://schemas.microsoft.com/office/drawing/2014/main" id="{055CA2D5-0C84-274E-9C44-3B294D648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536"/>
              <a:ext cx="2016" cy="48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78856" name="Object 5">
              <a:extLst>
                <a:ext uri="{FF2B5EF4-FFF2-40B4-BE49-F238E27FC236}">
                  <a16:creationId xmlns:a16="http://schemas.microsoft.com/office/drawing/2014/main" id="{6D99046B-3881-7C4E-A57A-3DDDCA28247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56" y="1536"/>
            <a:ext cx="1768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84848700" imgH="19900900" progId="Equation.3">
                    <p:embed/>
                  </p:oleObj>
                </mc:Choice>
                <mc:Fallback>
                  <p:oleObj name="Equation" r:id="rId2" imgW="84848700" imgH="19900900" progId="Equation.3">
                    <p:embed/>
                    <p:pic>
                      <p:nvPicPr>
                        <p:cNvPr id="78856" name="Object 5">
                          <a:extLst>
                            <a:ext uri="{FF2B5EF4-FFF2-40B4-BE49-F238E27FC236}">
                              <a16:creationId xmlns:a16="http://schemas.microsoft.com/office/drawing/2014/main" id="{6D99046B-3881-7C4E-A57A-3DDDCA28247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1536"/>
                          <a:ext cx="1768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8853" name="Picture 8">
            <a:extLst>
              <a:ext uri="{FF2B5EF4-FFF2-40B4-BE49-F238E27FC236}">
                <a16:creationId xmlns:a16="http://schemas.microsoft.com/office/drawing/2014/main" id="{E0FFD73A-F9FE-7F41-8F52-570BACDCB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8763000" cy="260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6501FE1-71AE-E74F-BF5D-71BBA044B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283075"/>
            <a:ext cx="3200400" cy="10128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21751634-3E0E-174B-8C75-C2C92FB71B8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727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>
            <a:extLst>
              <a:ext uri="{FF2B5EF4-FFF2-40B4-BE49-F238E27FC236}">
                <a16:creationId xmlns:a16="http://schemas.microsoft.com/office/drawing/2014/main" id="{39527FCA-95AA-1A44-AE7F-10E61BB906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191000" cy="9906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dirty="0">
                <a:ea typeface="宋体" panose="02010600030101010101" pitchFamily="2" charset="-122"/>
              </a:rPr>
              <a:t>增益和</a:t>
            </a:r>
            <a:r>
              <a:rPr lang="en-US" altLang="zh-CN" dirty="0">
                <a:ea typeface="宋体" panose="02010600030101010101" pitchFamily="2" charset="-122"/>
              </a:rPr>
              <a:t>Headroom</a:t>
            </a:r>
            <a:r>
              <a:rPr lang="zh-CN" altLang="en-US" dirty="0">
                <a:ea typeface="宋体" panose="02010600030101010101" pitchFamily="2" charset="-122"/>
              </a:rPr>
              <a:t>的折衷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3CFB9D75-304F-F84B-BF17-2EE8C967CA0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562600"/>
            <a:ext cx="7772400" cy="7620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为了保证三极管工作在放大区</a:t>
            </a:r>
            <a:r>
              <a:rPr lang="en-US" altLang="zh-CN">
                <a:ea typeface="宋体" panose="02010600030101010101" pitchFamily="2" charset="-122"/>
              </a:rPr>
              <a:t>, R</a:t>
            </a:r>
            <a:r>
              <a:rPr lang="en-US" altLang="zh-CN" baseline="-25000">
                <a:ea typeface="宋体" panose="02010600030101010101" pitchFamily="2" charset="-122"/>
              </a:rPr>
              <a:t>C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上面最大的电压降不能超过</a:t>
            </a:r>
            <a:r>
              <a:rPr lang="en-US" altLang="zh-CN">
                <a:ea typeface="宋体" panose="02010600030101010101" pitchFamily="2" charset="-122"/>
              </a:rPr>
              <a:t>V</a:t>
            </a:r>
            <a:r>
              <a:rPr lang="en-US" altLang="zh-CN" baseline="-25000">
                <a:ea typeface="宋体" panose="02010600030101010101" pitchFamily="2" charset="-122"/>
              </a:rPr>
              <a:t>CC</a:t>
            </a:r>
            <a:r>
              <a:rPr lang="en-US" altLang="zh-CN">
                <a:ea typeface="宋体" panose="02010600030101010101" pitchFamily="2" charset="-122"/>
              </a:rPr>
              <a:t>-(V</a:t>
            </a:r>
            <a:r>
              <a:rPr lang="en-US" altLang="zh-CN" baseline="-25000">
                <a:ea typeface="宋体" panose="02010600030101010101" pitchFamily="2" charset="-122"/>
              </a:rPr>
              <a:t>B</a:t>
            </a:r>
            <a:r>
              <a:rPr lang="en-US" altLang="zh-CN">
                <a:ea typeface="宋体" panose="02010600030101010101" pitchFamily="2" charset="-122"/>
              </a:rPr>
              <a:t>-0.4V)</a:t>
            </a:r>
            <a:endParaRPr lang="en-US" altLang="zh-CN" sz="1800">
              <a:ea typeface="宋体" panose="02010600030101010101" pitchFamily="2" charset="-122"/>
            </a:endParaRPr>
          </a:p>
        </p:txBody>
      </p:sp>
      <p:pic>
        <p:nvPicPr>
          <p:cNvPr id="66566" name="Picture 8">
            <a:extLst>
              <a:ext uri="{FF2B5EF4-FFF2-40B4-BE49-F238E27FC236}">
                <a16:creationId xmlns:a16="http://schemas.microsoft.com/office/drawing/2014/main" id="{08B4BAB6-7554-1A47-AD5B-7E9324779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5486400" cy="37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568" name="矩形 2">
            <a:extLst>
              <a:ext uri="{FF2B5EF4-FFF2-40B4-BE49-F238E27FC236}">
                <a16:creationId xmlns:a16="http://schemas.microsoft.com/office/drawing/2014/main" id="{0A3C40E7-1AB2-7D4A-820A-7C49BEFEB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1905000"/>
            <a:ext cx="1524000" cy="4572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D3ADE468-A48B-8843-BA27-FDA3C2E344D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06E4922-3600-C669-1CB3-20C3BBD2A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066" y="2698240"/>
            <a:ext cx="2419350" cy="1974672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5BF3425-CBC2-D84A-8C23-E9A6E5EFE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2875906"/>
            <a:ext cx="1828800" cy="1637312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888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>
            <a:extLst>
              <a:ext uri="{FF2B5EF4-FFF2-40B4-BE49-F238E27FC236}">
                <a16:creationId xmlns:a16="http://schemas.microsoft.com/office/drawing/2014/main" id="{27BD0807-11E4-B048-8CBC-2676C5AACE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CB</a:t>
            </a:r>
            <a:r>
              <a:rPr lang="zh-CN" altLang="en-US">
                <a:ea typeface="宋体" panose="02010600030101010101" pitchFamily="2" charset="-122"/>
              </a:rPr>
              <a:t>的实际应用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129449BB-31BA-F04D-9D53-8A491D6AB84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5891444"/>
            <a:ext cx="8763000" cy="9572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sz="2000" dirty="0">
                <a:ea typeface="宋体" panose="02010600030101010101" pitchFamily="2" charset="-122"/>
              </a:rPr>
              <a:t>在射频电路与系统中，为了避免反射，输入阻抗一般要匹配到</a:t>
            </a:r>
            <a:r>
              <a:rPr lang="en-US" altLang="zh-CN" sz="2000" dirty="0">
                <a:ea typeface="宋体" panose="02010600030101010101" pitchFamily="2" charset="-122"/>
              </a:rPr>
              <a:t>50</a:t>
            </a:r>
            <a:r>
              <a:rPr lang="zh-CN" altLang="en-US" sz="2000" dirty="0">
                <a:ea typeface="宋体" panose="02010600030101010101" pitchFamily="2" charset="-122"/>
              </a:rPr>
              <a:t>欧姆</a:t>
            </a:r>
            <a:r>
              <a:rPr lang="en-US" altLang="zh-CN" sz="2000" dirty="0">
                <a:ea typeface="宋体" panose="02010600030101010101" pitchFamily="2" charset="-122"/>
              </a:rPr>
              <a:t>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000" dirty="0">
                <a:ea typeface="宋体" panose="02010600030101010101" pitchFamily="2" charset="-122"/>
                <a:sym typeface="Symbol" pitchFamily="2" charset="2"/>
              </a:rPr>
              <a:t>1/g</a:t>
            </a:r>
            <a:r>
              <a:rPr lang="en-US" altLang="zh-CN" sz="2000" baseline="-25000" dirty="0">
                <a:ea typeface="宋体" panose="02010600030101010101" pitchFamily="2" charset="-122"/>
                <a:sym typeface="Symbol" pitchFamily="2" charset="2"/>
              </a:rPr>
              <a:t>m </a:t>
            </a:r>
            <a:r>
              <a:rPr lang="zh-CN" altLang="en-US" sz="2000" dirty="0">
                <a:ea typeface="宋体" panose="02010600030101010101" pitchFamily="2" charset="-122"/>
                <a:sym typeface="Symbol" pitchFamily="2" charset="2"/>
              </a:rPr>
              <a:t>可以方便地设计出</a:t>
            </a:r>
            <a:r>
              <a:rPr lang="en-US" altLang="zh-CN" sz="2000" dirty="0">
                <a:ea typeface="宋体" panose="02010600030101010101" pitchFamily="2" charset="-122"/>
                <a:sym typeface="Symbol" pitchFamily="2" charset="2"/>
              </a:rPr>
              <a:t>50</a:t>
            </a:r>
            <a:r>
              <a:rPr lang="zh-CN" altLang="en-US" sz="2000" dirty="0">
                <a:ea typeface="宋体" panose="02010600030101010101" pitchFamily="2" charset="-122"/>
                <a:sym typeface="Symbol" pitchFamily="2" charset="2"/>
              </a:rPr>
              <a:t>欧姆的输入阻抗</a:t>
            </a:r>
            <a:endParaRPr lang="en-US" altLang="zh-CN" sz="2000" dirty="0">
              <a:ea typeface="宋体" panose="02010600030101010101" pitchFamily="2" charset="-122"/>
              <a:sym typeface="Symbol" pitchFamily="2" charset="2"/>
            </a:endParaRPr>
          </a:p>
        </p:txBody>
      </p:sp>
      <p:pic>
        <p:nvPicPr>
          <p:cNvPr id="68613" name="Picture 6">
            <a:extLst>
              <a:ext uri="{FF2B5EF4-FFF2-40B4-BE49-F238E27FC236}">
                <a16:creationId xmlns:a16="http://schemas.microsoft.com/office/drawing/2014/main" id="{679F0DFD-C3B7-4C41-A9BF-2B3FD5357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08" y="1205769"/>
            <a:ext cx="5596054" cy="1660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BD50A09-5715-C647-B4FF-726D9A447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08" y="3048000"/>
            <a:ext cx="6167554" cy="260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054C962-565E-4540-8A6D-18DF8CE6368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03535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B424BD-949C-A646-81FB-A198920F8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CG/CB</a:t>
            </a:r>
            <a:r>
              <a:rPr kumimoji="1" lang="zh-CN" altLang="en-US" dirty="0"/>
              <a:t> 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F6DD8A7-DC67-3644-9901-8DD665889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增益为正</a:t>
            </a:r>
            <a:r>
              <a:rPr kumimoji="1" lang="zh-CN" altLang="en-US" dirty="0"/>
              <a:t>，表达式与</a:t>
            </a:r>
            <a:r>
              <a:rPr kumimoji="1" lang="en-US" altLang="zh-CN" dirty="0"/>
              <a:t>CS/CE</a:t>
            </a:r>
            <a:r>
              <a:rPr kumimoji="1" lang="zh-CN" altLang="en-US" dirty="0"/>
              <a:t>相同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>
                <a:solidFill>
                  <a:srgbClr val="0432FF"/>
                </a:solidFill>
              </a:rPr>
              <a:t>输入阻抗为</a:t>
            </a:r>
            <a:r>
              <a:rPr kumimoji="1" lang="en-US" altLang="zh-CN" dirty="0">
                <a:solidFill>
                  <a:srgbClr val="0432FF"/>
                </a:solidFill>
              </a:rPr>
              <a:t>1/g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m</a:t>
            </a:r>
            <a:r>
              <a:rPr kumimoji="1" lang="zh-CN" altLang="en-US" dirty="0"/>
              <a:t>（无基极电阻时），输入阻抗小且可调，适合于射频电路阻抗匹配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当基极有电阻时，计算增益和输入阻抗时，都需将</a:t>
            </a:r>
            <a:r>
              <a:rPr kumimoji="1" lang="zh-CN" altLang="en-US" dirty="0">
                <a:solidFill>
                  <a:srgbClr val="0432FF"/>
                </a:solidFill>
              </a:rPr>
              <a:t>基极电阻折算到</a:t>
            </a:r>
            <a:r>
              <a:rPr kumimoji="1" lang="en-US" altLang="zh-CN" dirty="0">
                <a:solidFill>
                  <a:srgbClr val="0432FF"/>
                </a:solidFill>
              </a:rPr>
              <a:t>E</a:t>
            </a:r>
            <a:r>
              <a:rPr kumimoji="1" lang="zh-CN" altLang="en-US" dirty="0">
                <a:solidFill>
                  <a:srgbClr val="0432FF"/>
                </a:solidFill>
              </a:rPr>
              <a:t>极</a:t>
            </a:r>
            <a:r>
              <a:rPr kumimoji="1" lang="zh-CN" altLang="en-US" dirty="0"/>
              <a:t>，折算方法是除以（</a:t>
            </a:r>
            <a:r>
              <a:rPr kumimoji="1" lang="en-US" altLang="zh-CN" dirty="0"/>
              <a:t>β+1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en-US" altLang="zh-CN" dirty="0"/>
              <a:t>CG/CB</a:t>
            </a:r>
            <a:r>
              <a:rPr kumimoji="1" lang="zh-CN" altLang="en-US" dirty="0"/>
              <a:t>有较好的高频特性（如前所述，</a:t>
            </a:r>
            <a:r>
              <a:rPr kumimoji="1" lang="en-US" altLang="zh-CN" dirty="0"/>
              <a:t>CS/CE</a:t>
            </a:r>
            <a:r>
              <a:rPr kumimoji="1" lang="zh-CN" altLang="en-US" dirty="0"/>
              <a:t>高频特性不佳），所以高频电路往往将 </a:t>
            </a:r>
            <a:r>
              <a:rPr kumimoji="1" lang="en-US" altLang="zh-CN" dirty="0"/>
              <a:t>CG/CB</a:t>
            </a:r>
            <a:r>
              <a:rPr kumimoji="1" lang="zh-CN" altLang="en-US" dirty="0"/>
              <a:t> </a:t>
            </a:r>
            <a:r>
              <a:rPr kumimoji="1" lang="en-US" altLang="zh-CN" dirty="0"/>
              <a:t>+</a:t>
            </a:r>
            <a:r>
              <a:rPr kumimoji="1" lang="zh-CN" altLang="en-US" dirty="0"/>
              <a:t> </a:t>
            </a:r>
            <a:r>
              <a:rPr kumimoji="1" lang="en-US" altLang="zh-CN" dirty="0"/>
              <a:t>CS/CE</a:t>
            </a:r>
            <a:r>
              <a:rPr kumimoji="1" lang="zh-CN" altLang="en-US" dirty="0"/>
              <a:t> 组合起来用</a:t>
            </a:r>
            <a:endParaRPr kumimoji="1" lang="en-US" altLang="zh-CN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2117CBA2-9065-7C41-9BF9-B7BD73A0679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413041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64900A-787B-554C-A024-3053563C1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6200"/>
            <a:ext cx="4578350" cy="436566"/>
          </a:xfrm>
          <a:prstGeom prst="rect">
            <a:avLst/>
          </a:prstGeom>
        </p:spPr>
      </p:pic>
      <p:sp>
        <p:nvSpPr>
          <p:cNvPr id="8" name="标题 1">
            <a:extLst>
              <a:ext uri="{FF2B5EF4-FFF2-40B4-BE49-F238E27FC236}">
                <a16:creationId xmlns:a16="http://schemas.microsoft.com/office/drawing/2014/main" id="{97FAD0A0-FB8A-B549-8188-C96A0507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550" y="0"/>
            <a:ext cx="1676400" cy="616236"/>
          </a:xfrm>
        </p:spPr>
        <p:txBody>
          <a:bodyPr/>
          <a:lstStyle/>
          <a:p>
            <a:r>
              <a:rPr kumimoji="1" lang="en-US" altLang="zh-CN" dirty="0"/>
              <a:t>CD/CC</a:t>
            </a:r>
            <a:endParaRPr kumimoji="1"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3F8C4DB-5E97-5F4B-9391-4A566EBF1EBA}"/>
              </a:ext>
            </a:extLst>
          </p:cNvPr>
          <p:cNvSpPr txBox="1"/>
          <p:nvPr/>
        </p:nvSpPr>
        <p:spPr>
          <a:xfrm>
            <a:off x="381000" y="551324"/>
            <a:ext cx="393947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sz="2000" b="1" dirty="0"/>
              <a:t>Motivation</a:t>
            </a:r>
            <a:r>
              <a:rPr kumimoji="1" lang="zh-CN" altLang="en-US" sz="2000" b="1" dirty="0"/>
              <a:t>： 需要一个电压</a:t>
            </a:r>
            <a:r>
              <a:rPr kumimoji="1" lang="en-US" altLang="zh-CN" sz="2000" b="1" dirty="0"/>
              <a:t>Buffer</a:t>
            </a:r>
            <a:endParaRPr kumimoji="1" lang="zh-CN" altLang="en-US" sz="2000" b="1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7BB77C7-30DD-D445-9688-F6B6EA633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41670"/>
            <a:ext cx="7810500" cy="59055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78A9FDA6-8C5C-0C4A-839D-6C59599304FB}"/>
              </a:ext>
            </a:extLst>
          </p:cNvPr>
          <p:cNvSpPr txBox="1"/>
          <p:nvPr/>
        </p:nvSpPr>
        <p:spPr>
          <a:xfrm>
            <a:off x="1717535" y="2743200"/>
            <a:ext cx="7045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若信号源内阻较大，直接驱动一个低电阻，电压幅度损失严重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009BDC0-2211-A74D-8CD9-DF96F1B2C407}"/>
              </a:ext>
            </a:extLst>
          </p:cNvPr>
          <p:cNvSpPr txBox="1"/>
          <p:nvPr/>
        </p:nvSpPr>
        <p:spPr>
          <a:xfrm>
            <a:off x="349250" y="6290611"/>
            <a:ext cx="861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插入一个电压</a:t>
            </a:r>
            <a:r>
              <a:rPr kumimoji="1" lang="en-US" altLang="zh-CN" dirty="0">
                <a:solidFill>
                  <a:srgbClr val="0432FF"/>
                </a:solidFill>
              </a:rPr>
              <a:t>Buffer</a:t>
            </a:r>
            <a:r>
              <a:rPr kumimoji="1" lang="zh-CN" altLang="en-US" dirty="0">
                <a:solidFill>
                  <a:srgbClr val="0432FF"/>
                </a:solidFill>
              </a:rPr>
              <a:t>（增益约为</a:t>
            </a:r>
            <a:r>
              <a:rPr kumimoji="1" lang="en-US" altLang="zh-CN" dirty="0">
                <a:solidFill>
                  <a:srgbClr val="0432FF"/>
                </a:solidFill>
              </a:rPr>
              <a:t>1</a:t>
            </a:r>
            <a:r>
              <a:rPr kumimoji="1" lang="zh-CN" altLang="en-US" dirty="0">
                <a:solidFill>
                  <a:srgbClr val="0432FF"/>
                </a:solidFill>
              </a:rPr>
              <a:t>，输入阻抗很大，输出阻抗很小），可有效解决这一问题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05C04880-ACB3-1143-B957-600161740BD6}"/>
              </a:ext>
            </a:extLst>
          </p:cNvPr>
          <p:cNvSpPr txBox="1"/>
          <p:nvPr/>
        </p:nvSpPr>
        <p:spPr>
          <a:xfrm>
            <a:off x="174392" y="3794533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800" dirty="0">
                <a:solidFill>
                  <a:srgbClr val="C00000"/>
                </a:solidFill>
              </a:rPr>
              <a:t>Q</a:t>
            </a:r>
            <a:r>
              <a:rPr kumimoji="1" lang="zh-CN" altLang="en-US" sz="1800" dirty="0">
                <a:solidFill>
                  <a:srgbClr val="C00000"/>
                </a:solidFill>
              </a:rPr>
              <a:t>：我们已经学过的</a:t>
            </a:r>
            <a:r>
              <a:rPr kumimoji="1" lang="en-US" altLang="zh-CN" sz="1800" dirty="0">
                <a:solidFill>
                  <a:srgbClr val="C00000"/>
                </a:solidFill>
              </a:rPr>
              <a:t>Buffer</a:t>
            </a:r>
            <a:r>
              <a:rPr kumimoji="1" lang="zh-CN" altLang="en-US" sz="1800" dirty="0">
                <a:solidFill>
                  <a:srgbClr val="C00000"/>
                </a:solidFill>
              </a:rPr>
              <a:t>的实现方式？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EF259917-42FC-4742-B15A-D5BA3E6F7A4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853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B35FFD-8E89-0046-BB9E-327E20E78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9DF7460-C74C-7D49-9C97-5DEB05BA8C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9B4DA07-835D-1F47-AA57-15137D6B6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473798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B2F4EE05-FAD5-184D-8422-66E8FC16D099}"/>
              </a:ext>
            </a:extLst>
          </p:cNvPr>
          <p:cNvSpPr/>
          <p:nvPr/>
        </p:nvSpPr>
        <p:spPr bwMode="auto">
          <a:xfrm>
            <a:off x="990600" y="5562600"/>
            <a:ext cx="6858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CA8BBFA-792A-644E-9382-90BBE9325BDE}"/>
              </a:ext>
            </a:extLst>
          </p:cNvPr>
          <p:cNvSpPr/>
          <p:nvPr/>
        </p:nvSpPr>
        <p:spPr bwMode="auto">
          <a:xfrm>
            <a:off x="3352800" y="4495800"/>
            <a:ext cx="762000" cy="3810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E5DD58C-4493-6A4A-8D7B-E69A7C92E6A1}"/>
              </a:ext>
            </a:extLst>
          </p:cNvPr>
          <p:cNvSpPr txBox="1"/>
          <p:nvPr/>
        </p:nvSpPr>
        <p:spPr>
          <a:xfrm>
            <a:off x="2895600" y="3565006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计算输出阻抗时，</a:t>
            </a:r>
            <a:r>
              <a:rPr kumimoji="1" lang="en-US" altLang="zh-CN" dirty="0" err="1">
                <a:solidFill>
                  <a:srgbClr val="C00000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sig</a:t>
            </a:r>
            <a:r>
              <a:rPr kumimoji="1" lang="zh-CN" altLang="en-US" dirty="0">
                <a:solidFill>
                  <a:srgbClr val="C00000"/>
                </a:solidFill>
              </a:rPr>
              <a:t>置零，此处电压为</a:t>
            </a:r>
            <a:r>
              <a:rPr kumimoji="1" lang="en-US" altLang="zh-CN" dirty="0">
                <a:solidFill>
                  <a:srgbClr val="C00000"/>
                </a:solidFill>
              </a:rPr>
              <a:t>0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63AF0353-03A7-F843-AF84-165A15EB5150}"/>
              </a:ext>
            </a:extLst>
          </p:cNvPr>
          <p:cNvCxnSpPr>
            <a:stCxn id="8" idx="1"/>
          </p:cNvCxnSpPr>
          <p:nvPr/>
        </p:nvCxnSpPr>
        <p:spPr bwMode="auto">
          <a:xfrm flipH="1">
            <a:off x="2286000" y="3857394"/>
            <a:ext cx="609600" cy="19361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1" name="图片 10">
            <a:extLst>
              <a:ext uri="{FF2B5EF4-FFF2-40B4-BE49-F238E27FC236}">
                <a16:creationId xmlns:a16="http://schemas.microsoft.com/office/drawing/2014/main" id="{F8629E1F-589C-C448-9CD4-7A03C000A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467315"/>
            <a:ext cx="2082800" cy="6604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6D6B014-733B-374A-A7B4-0A20FB6BF7D9}"/>
              </a:ext>
            </a:extLst>
          </p:cNvPr>
          <p:cNvSpPr txBox="1"/>
          <p:nvPr/>
        </p:nvSpPr>
        <p:spPr>
          <a:xfrm>
            <a:off x="7162800" y="1518711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理解：可看成在</a:t>
            </a:r>
            <a:r>
              <a:rPr kumimoji="1" lang="en-US" altLang="zh-CN" dirty="0"/>
              <a:t>E</a:t>
            </a:r>
            <a:r>
              <a:rPr kumimoji="1" lang="zh-CN" altLang="en-US" dirty="0"/>
              <a:t>极的电阻分压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5F6E86A-E863-FA45-89DB-4649AA5F4B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850" y="2213851"/>
            <a:ext cx="876300" cy="43180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4BC0996-85E7-FE4B-B8D9-EB6887005BC6}"/>
              </a:ext>
            </a:extLst>
          </p:cNvPr>
          <p:cNvSpPr txBox="1"/>
          <p:nvPr/>
        </p:nvSpPr>
        <p:spPr>
          <a:xfrm>
            <a:off x="6007410" y="2252880"/>
            <a:ext cx="1247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（若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L</a:t>
            </a:r>
            <a:r>
              <a:rPr kumimoji="1" lang="en-US" altLang="zh-CN" dirty="0"/>
              <a:t>=∞</a:t>
            </a:r>
            <a:r>
              <a:rPr kumimoji="1" lang="zh-CN" altLang="en-US" dirty="0"/>
              <a:t>）</a:t>
            </a:r>
          </a:p>
        </p:txBody>
      </p:sp>
      <p:sp>
        <p:nvSpPr>
          <p:cNvPr id="15" name="左箭头 14">
            <a:extLst>
              <a:ext uri="{FF2B5EF4-FFF2-40B4-BE49-F238E27FC236}">
                <a16:creationId xmlns:a16="http://schemas.microsoft.com/office/drawing/2014/main" id="{6EA9D53B-BD8E-6740-9E94-806854533481}"/>
              </a:ext>
            </a:extLst>
          </p:cNvPr>
          <p:cNvSpPr/>
          <p:nvPr/>
        </p:nvSpPr>
        <p:spPr bwMode="auto">
          <a:xfrm>
            <a:off x="5830901" y="2363951"/>
            <a:ext cx="222250" cy="131599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22D14FD8-1235-F845-9B7B-4C4B768E7F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6171" y="2701444"/>
            <a:ext cx="2108200" cy="698500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8058DE51-D1DC-634E-9F60-650F4D878991}"/>
              </a:ext>
            </a:extLst>
          </p:cNvPr>
          <p:cNvSpPr txBox="1"/>
          <p:nvPr/>
        </p:nvSpPr>
        <p:spPr>
          <a:xfrm>
            <a:off x="7248748" y="2866150"/>
            <a:ext cx="10887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（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in</a:t>
            </a:r>
            <a:r>
              <a:rPr kumimoji="1" lang="en-US" altLang="zh-CN" dirty="0"/>
              <a:t>=∞</a:t>
            </a:r>
            <a:r>
              <a:rPr kumimoji="1" lang="zh-CN" altLang="en-US" dirty="0"/>
              <a:t>）</a:t>
            </a:r>
          </a:p>
        </p:txBody>
      </p:sp>
      <p:sp>
        <p:nvSpPr>
          <p:cNvPr id="19" name="左箭头 18">
            <a:extLst>
              <a:ext uri="{FF2B5EF4-FFF2-40B4-BE49-F238E27FC236}">
                <a16:creationId xmlns:a16="http://schemas.microsoft.com/office/drawing/2014/main" id="{B692B08E-7046-8B43-92ED-7AC1BB802D90}"/>
              </a:ext>
            </a:extLst>
          </p:cNvPr>
          <p:cNvSpPr/>
          <p:nvPr/>
        </p:nvSpPr>
        <p:spPr bwMode="auto">
          <a:xfrm>
            <a:off x="7072239" y="2977221"/>
            <a:ext cx="222250" cy="131599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83F836E-E438-1545-8021-89F9E27FF247}"/>
              </a:ext>
            </a:extLst>
          </p:cNvPr>
          <p:cNvSpPr txBox="1"/>
          <p:nvPr/>
        </p:nvSpPr>
        <p:spPr>
          <a:xfrm>
            <a:off x="4953000" y="4288620"/>
            <a:ext cx="3494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输出阻抗较低，适合驱动低电阻负载</a:t>
            </a:r>
          </a:p>
        </p:txBody>
      </p:sp>
      <p:cxnSp>
        <p:nvCxnSpPr>
          <p:cNvPr id="22" name="直线箭头连接符 21">
            <a:extLst>
              <a:ext uri="{FF2B5EF4-FFF2-40B4-BE49-F238E27FC236}">
                <a16:creationId xmlns:a16="http://schemas.microsoft.com/office/drawing/2014/main" id="{4B7BEED2-1D0A-4B49-AE50-B7B8BBCBE914}"/>
              </a:ext>
            </a:extLst>
          </p:cNvPr>
          <p:cNvCxnSpPr/>
          <p:nvPr/>
        </p:nvCxnSpPr>
        <p:spPr bwMode="auto">
          <a:xfrm flipH="1">
            <a:off x="4191000" y="4495800"/>
            <a:ext cx="762000" cy="222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4FA2E374-F5D4-5E4E-91DA-D224CCC38244}"/>
              </a:ext>
            </a:extLst>
          </p:cNvPr>
          <p:cNvSpPr txBox="1"/>
          <p:nvPr/>
        </p:nvSpPr>
        <p:spPr>
          <a:xfrm>
            <a:off x="4948818" y="4975960"/>
            <a:ext cx="2989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Q</a:t>
            </a:r>
            <a:r>
              <a:rPr kumimoji="1" lang="zh-CN" altLang="en-US" dirty="0">
                <a:solidFill>
                  <a:srgbClr val="C00000"/>
                </a:solidFill>
              </a:rPr>
              <a:t>：如果考虑沟道调制效应呢？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CEBA99A9-2F73-9C47-B05A-5E4F5857ED22}"/>
                  </a:ext>
                </a:extLst>
              </p:cNvPr>
              <p:cNvSpPr txBox="1"/>
              <p:nvPr/>
            </p:nvSpPr>
            <p:spPr>
              <a:xfrm>
                <a:off x="5371934" y="5390685"/>
                <a:ext cx="1140184" cy="505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CEBA99A9-2F73-9C47-B05A-5E4F5857E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1934" y="5390685"/>
                <a:ext cx="1140184" cy="505844"/>
              </a:xfrm>
              <a:prstGeom prst="rect">
                <a:avLst/>
              </a:prstGeom>
              <a:blipFill>
                <a:blip r:embed="rId6"/>
                <a:stretch>
                  <a:fillRect l="-3297" b="-121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F6F5BE32-71E8-A24A-B063-A919F482867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2830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652" name="Picture 12">
            <a:extLst>
              <a:ext uri="{FF2B5EF4-FFF2-40B4-BE49-F238E27FC236}">
                <a16:creationId xmlns:a16="http://schemas.microsoft.com/office/drawing/2014/main" id="{FD3D759C-6030-1F47-B01C-D5CF7E56A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0"/>
            <a:ext cx="8153400" cy="300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496642" name="Rectangle 2">
            <a:extLst>
              <a:ext uri="{FF2B5EF4-FFF2-40B4-BE49-F238E27FC236}">
                <a16:creationId xmlns:a16="http://schemas.microsoft.com/office/drawing/2014/main" id="{1A5604D4-4EFD-A440-A716-192676210E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Source Follower Stage</a:t>
            </a:r>
            <a:r>
              <a:rPr lang="zh-CN" altLang="en-US" dirty="0">
                <a:ea typeface="宋体" panose="02010600030101010101" pitchFamily="2" charset="-122"/>
              </a:rPr>
              <a:t>（源极跟随组态）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54277" name="Group 13">
            <a:extLst>
              <a:ext uri="{FF2B5EF4-FFF2-40B4-BE49-F238E27FC236}">
                <a16:creationId xmlns:a16="http://schemas.microsoft.com/office/drawing/2014/main" id="{FCF0E190-FEC9-514B-BBBA-602301C19AA8}"/>
              </a:ext>
            </a:extLst>
          </p:cNvPr>
          <p:cNvGrpSpPr>
            <a:grpSpLocks/>
          </p:cNvGrpSpPr>
          <p:nvPr/>
        </p:nvGrpSpPr>
        <p:grpSpPr bwMode="auto">
          <a:xfrm>
            <a:off x="6400800" y="2743200"/>
            <a:ext cx="1600200" cy="914400"/>
            <a:chOff x="3695" y="2160"/>
            <a:chExt cx="672" cy="336"/>
          </a:xfrm>
        </p:grpSpPr>
        <p:sp>
          <p:nvSpPr>
            <p:cNvPr id="496648" name="AutoShape 8">
              <a:extLst>
                <a:ext uri="{FF2B5EF4-FFF2-40B4-BE49-F238E27FC236}">
                  <a16:creationId xmlns:a16="http://schemas.microsoft.com/office/drawing/2014/main" id="{7A8CAFA8-715C-A844-BCED-1E61D942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5" y="2160"/>
              <a:ext cx="672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54279" name="Object 7">
              <a:extLst>
                <a:ext uri="{FF2B5EF4-FFF2-40B4-BE49-F238E27FC236}">
                  <a16:creationId xmlns:a16="http://schemas.microsoft.com/office/drawing/2014/main" id="{537A5FFF-C368-8E4A-BF26-1AD88DF7F82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44" y="2208"/>
            <a:ext cx="477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4630400" imgH="7607300" progId="Equation.3">
                    <p:embed/>
                  </p:oleObj>
                </mc:Choice>
                <mc:Fallback>
                  <p:oleObj name="Equation" r:id="rId3" imgW="14630400" imgH="7607300" progId="Equation.3">
                    <p:embed/>
                    <p:pic>
                      <p:nvPicPr>
                        <p:cNvPr id="54279" name="Object 7">
                          <a:extLst>
                            <a:ext uri="{FF2B5EF4-FFF2-40B4-BE49-F238E27FC236}">
                              <a16:creationId xmlns:a16="http://schemas.microsoft.com/office/drawing/2014/main" id="{537A5FFF-C368-8E4A-BF26-1AD88DF7F82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2208"/>
                          <a:ext cx="477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1F879DE1-F8D3-2E4E-B74D-8E0A4E30E48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71216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14" name="Rectangle 2">
            <a:extLst>
              <a:ext uri="{FF2B5EF4-FFF2-40B4-BE49-F238E27FC236}">
                <a16:creationId xmlns:a16="http://schemas.microsoft.com/office/drawing/2014/main" id="{EFC15864-9C48-4249-804C-20A017C7FA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876800" cy="914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Source Follower </a:t>
            </a:r>
            <a:r>
              <a:rPr lang="zh-CN" altLang="en-US">
                <a:ea typeface="宋体" panose="02010600030101010101" pitchFamily="2" charset="-122"/>
              </a:rPr>
              <a:t>的输出阻抗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99715" name="Rectangle 3">
            <a:extLst>
              <a:ext uri="{FF2B5EF4-FFF2-40B4-BE49-F238E27FC236}">
                <a16:creationId xmlns:a16="http://schemas.microsoft.com/office/drawing/2014/main" id="{C227B49D-45B3-9745-AF88-A46FCFF26E5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562600"/>
            <a:ext cx="7772400" cy="99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Source follower </a:t>
            </a:r>
            <a:r>
              <a:rPr lang="zh-CN" altLang="en-US" dirty="0">
                <a:ea typeface="宋体" panose="02010600030101010101" pitchFamily="2" charset="-122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ea typeface="宋体" panose="02010600030101010101" pitchFamily="2" charset="-122"/>
              </a:rPr>
              <a:t>输出阻抗相对较低</a:t>
            </a:r>
            <a:r>
              <a:rPr lang="zh-CN" altLang="en-US" dirty="0">
                <a:ea typeface="宋体" panose="02010600030101010101" pitchFamily="2" charset="-122"/>
              </a:rPr>
              <a:t>，输入阻抗很大，因此，可用作缓冲器（</a:t>
            </a:r>
            <a:r>
              <a:rPr lang="en-US" altLang="zh-CN" dirty="0">
                <a:ea typeface="宋体" panose="02010600030101010101" pitchFamily="2" charset="-122"/>
              </a:rPr>
              <a:t>buffer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57349" name="Group 11">
            <a:extLst>
              <a:ext uri="{FF2B5EF4-FFF2-40B4-BE49-F238E27FC236}">
                <a16:creationId xmlns:a16="http://schemas.microsoft.com/office/drawing/2014/main" id="{975E8A3D-D1D7-7449-865A-DD7A6A359101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4267200"/>
            <a:ext cx="3581400" cy="990600"/>
            <a:chOff x="3264" y="1584"/>
            <a:chExt cx="1824" cy="432"/>
          </a:xfrm>
        </p:grpSpPr>
        <p:sp>
          <p:nvSpPr>
            <p:cNvPr id="499720" name="AutoShape 8">
              <a:extLst>
                <a:ext uri="{FF2B5EF4-FFF2-40B4-BE49-F238E27FC236}">
                  <a16:creationId xmlns:a16="http://schemas.microsoft.com/office/drawing/2014/main" id="{7671A6A4-AA6B-D341-84B4-1883E1198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1584"/>
              <a:ext cx="1824" cy="43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57352" name="Object 7">
              <a:extLst>
                <a:ext uri="{FF2B5EF4-FFF2-40B4-BE49-F238E27FC236}">
                  <a16:creationId xmlns:a16="http://schemas.microsoft.com/office/drawing/2014/main" id="{5A5DDDAA-37B9-7D4B-B043-82899CB2B1D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12" y="1584"/>
            <a:ext cx="1728" cy="4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78409800" imgH="18427700" progId="Equation.3">
                    <p:embed/>
                  </p:oleObj>
                </mc:Choice>
                <mc:Fallback>
                  <p:oleObj name="Equation" r:id="rId2" imgW="78409800" imgH="18427700" progId="Equation.3">
                    <p:embed/>
                    <p:pic>
                      <p:nvPicPr>
                        <p:cNvPr id="57352" name="Object 7">
                          <a:extLst>
                            <a:ext uri="{FF2B5EF4-FFF2-40B4-BE49-F238E27FC236}">
                              <a16:creationId xmlns:a16="http://schemas.microsoft.com/office/drawing/2014/main" id="{5A5DDDAA-37B9-7D4B-B043-82899CB2B1D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1584"/>
                          <a:ext cx="1728" cy="4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99722" name="Picture 10">
            <a:extLst>
              <a:ext uri="{FF2B5EF4-FFF2-40B4-BE49-F238E27FC236}">
                <a16:creationId xmlns:a16="http://schemas.microsoft.com/office/drawing/2014/main" id="{AF02EBC3-F73F-B040-9EC2-B5AFEF17A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1066800"/>
            <a:ext cx="7239000" cy="310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E772F0B2-8D79-DC47-8A8C-668CE609A38A}"/>
              </a:ext>
            </a:extLst>
          </p:cNvPr>
          <p:cNvSpPr txBox="1"/>
          <p:nvPr/>
        </p:nvSpPr>
        <p:spPr>
          <a:xfrm>
            <a:off x="105277" y="4095571"/>
            <a:ext cx="2666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dirty="0"/>
              <a:t>输出阻抗计算时，要看清楚从哪里看进去的输出阻抗，是否包含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L</a:t>
            </a:r>
            <a:r>
              <a:rPr kumimoji="1" lang="zh-CN" altLang="en-US" sz="1800" dirty="0"/>
              <a:t>？若无说明，一般不包含</a:t>
            </a:r>
            <a:r>
              <a:rPr kumimoji="1" lang="en-US" altLang="zh-CN" sz="1800" dirty="0"/>
              <a:t>R</a:t>
            </a:r>
            <a:r>
              <a:rPr kumimoji="1" lang="en-US" altLang="zh-CN" sz="1800" baseline="-25000" dirty="0"/>
              <a:t>L</a:t>
            </a:r>
            <a:endParaRPr kumimoji="1" lang="zh-CN" altLang="en-US" sz="1800" baseline="-25000" dirty="0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466E1473-5CA0-8247-B39D-8D63725720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042990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2">
            <a:extLst>
              <a:ext uri="{FF2B5EF4-FFF2-40B4-BE49-F238E27FC236}">
                <a16:creationId xmlns:a16="http://schemas.microsoft.com/office/drawing/2014/main" id="{A2A25D93-6423-BB45-BD5A-9950212ED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4958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/>
              <a:t>Source Follower Example</a:t>
            </a:r>
          </a:p>
        </p:txBody>
      </p:sp>
      <p:pic>
        <p:nvPicPr>
          <p:cNvPr id="56324" name="图片 2">
            <a:extLst>
              <a:ext uri="{FF2B5EF4-FFF2-40B4-BE49-F238E27FC236}">
                <a16:creationId xmlns:a16="http://schemas.microsoft.com/office/drawing/2014/main" id="{D3A0E0F9-F4A8-A842-99A8-51746FB95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787241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ADEC796A-B6CD-3648-8EA6-6DB65CA6577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464538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812E53A-167F-D849-B962-8C5B1C141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5772007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C007F93E-48E0-1A4B-9832-A2EC82760BF1}"/>
              </a:ext>
            </a:extLst>
          </p:cNvPr>
          <p:cNvSpPr/>
          <p:nvPr/>
        </p:nvSpPr>
        <p:spPr bwMode="auto">
          <a:xfrm>
            <a:off x="762000" y="5943600"/>
            <a:ext cx="1371600" cy="228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E48319F-D398-784F-872E-52E50EF93163}"/>
              </a:ext>
            </a:extLst>
          </p:cNvPr>
          <p:cNvSpPr txBox="1"/>
          <p:nvPr/>
        </p:nvSpPr>
        <p:spPr>
          <a:xfrm>
            <a:off x="4333360" y="5897433"/>
            <a:ext cx="3872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输入阻抗从</a:t>
            </a:r>
            <a:r>
              <a:rPr kumimoji="1" lang="en-US" altLang="zh-CN" dirty="0"/>
              <a:t>B</a:t>
            </a:r>
            <a:r>
              <a:rPr kumimoji="1" lang="zh-CN" altLang="en-US" dirty="0"/>
              <a:t>看进去，需要将</a:t>
            </a:r>
            <a:r>
              <a:rPr kumimoji="1" lang="en-US" altLang="zh-CN" dirty="0"/>
              <a:t>E</a:t>
            </a:r>
            <a:r>
              <a:rPr kumimoji="1" lang="zh-CN" altLang="en-US" dirty="0"/>
              <a:t>处的电阻折算到</a:t>
            </a:r>
            <a:r>
              <a:rPr kumimoji="1" lang="en-US" altLang="zh-CN" dirty="0"/>
              <a:t>B</a:t>
            </a:r>
            <a:r>
              <a:rPr kumimoji="1" lang="zh-CN" altLang="en-US" dirty="0"/>
              <a:t>处（乘以  </a:t>
            </a:r>
            <a:r>
              <a:rPr kumimoji="1" lang="en-US" altLang="zh-CN" dirty="0"/>
              <a:t>β+1</a:t>
            </a:r>
            <a:r>
              <a:rPr kumimoji="1" lang="zh-CN" altLang="en-US" dirty="0"/>
              <a:t>）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BC94E04-1178-4C4C-B9D0-3680703C5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448" y="4689061"/>
            <a:ext cx="1276350" cy="56396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FC4C695-BD3A-DA4F-8A12-80FF818F5836}"/>
              </a:ext>
            </a:extLst>
          </p:cNvPr>
          <p:cNvSpPr txBox="1"/>
          <p:nvPr/>
        </p:nvSpPr>
        <p:spPr>
          <a:xfrm>
            <a:off x="2902204" y="5252523"/>
            <a:ext cx="3925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输出阻抗从</a:t>
            </a:r>
            <a:r>
              <a:rPr kumimoji="1" lang="en-US" altLang="zh-CN" dirty="0"/>
              <a:t>E</a:t>
            </a:r>
            <a:r>
              <a:rPr kumimoji="1" lang="zh-CN" altLang="en-US" dirty="0"/>
              <a:t>看进去，需要将</a:t>
            </a:r>
            <a:r>
              <a:rPr kumimoji="1" lang="en-US" altLang="zh-CN" dirty="0"/>
              <a:t>B</a:t>
            </a:r>
            <a:r>
              <a:rPr kumimoji="1" lang="zh-CN" altLang="en-US" dirty="0"/>
              <a:t>处的电阻折算到</a:t>
            </a:r>
            <a:r>
              <a:rPr kumimoji="1" lang="en-US" altLang="zh-CN" dirty="0"/>
              <a:t>E</a:t>
            </a:r>
            <a:r>
              <a:rPr kumimoji="1" lang="zh-CN" altLang="en-US" dirty="0"/>
              <a:t>处（除以  </a:t>
            </a:r>
            <a:r>
              <a:rPr kumimoji="1" lang="en-US" altLang="zh-CN" dirty="0"/>
              <a:t>β+1</a:t>
            </a:r>
            <a:r>
              <a:rPr kumimoji="1" lang="zh-CN" altLang="en-US" dirty="0"/>
              <a:t>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0092097-E996-9D41-B315-2A2461CF1A58}"/>
                  </a:ext>
                </a:extLst>
              </p:cNvPr>
              <p:cNvSpPr txBox="1"/>
              <p:nvPr/>
            </p:nvSpPr>
            <p:spPr>
              <a:xfrm>
                <a:off x="2373561" y="5943600"/>
                <a:ext cx="1906676" cy="246221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0092097-E996-9D41-B315-2A2461CF1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3561" y="5943600"/>
                <a:ext cx="1906676" cy="246221"/>
              </a:xfrm>
              <a:prstGeom prst="rect">
                <a:avLst/>
              </a:prstGeom>
              <a:blipFill>
                <a:blip r:embed="rId4"/>
                <a:stretch>
                  <a:fillRect l="-1974" b="-25000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图片 12">
            <a:extLst>
              <a:ext uri="{FF2B5EF4-FFF2-40B4-BE49-F238E27FC236}">
                <a16:creationId xmlns:a16="http://schemas.microsoft.com/office/drawing/2014/main" id="{F902E2F7-8362-8C4A-9F83-9AE01007C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293529"/>
            <a:ext cx="1854200" cy="7493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B102E5CE-13BB-B248-85D8-30F27A1AEAFF}"/>
              </a:ext>
            </a:extLst>
          </p:cNvPr>
          <p:cNvSpPr txBox="1"/>
          <p:nvPr/>
        </p:nvSpPr>
        <p:spPr>
          <a:xfrm>
            <a:off x="6096000" y="379509"/>
            <a:ext cx="2874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从</a:t>
            </a:r>
            <a:r>
              <a:rPr kumimoji="1" lang="en-US" altLang="zh-CN" dirty="0"/>
              <a:t>v</a:t>
            </a:r>
            <a:r>
              <a:rPr kumimoji="1" lang="en-US" altLang="zh-CN" baseline="-25000" dirty="0"/>
              <a:t>i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到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o</a:t>
            </a:r>
            <a:r>
              <a:rPr kumimoji="1" lang="zh-CN" altLang="en-US" baseline="-25000" dirty="0"/>
              <a:t> </a:t>
            </a:r>
            <a:r>
              <a:rPr kumimoji="1" lang="zh-CN" altLang="en-US" dirty="0"/>
              <a:t>的电压增益，可以用</a:t>
            </a:r>
            <a:r>
              <a:rPr kumimoji="1" lang="en-US" altLang="zh-CN" dirty="0"/>
              <a:t>E</a:t>
            </a:r>
            <a:r>
              <a:rPr kumimoji="1" lang="zh-CN" altLang="en-US" dirty="0"/>
              <a:t>处的电阻分压来理解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71ADBA2-4519-BF43-9D01-8FF09ED795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5590" y="1160268"/>
            <a:ext cx="876300" cy="43180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2314131F-AFEE-7348-9968-F8207ACD6085}"/>
              </a:ext>
            </a:extLst>
          </p:cNvPr>
          <p:cNvSpPr txBox="1"/>
          <p:nvPr/>
        </p:nvSpPr>
        <p:spPr>
          <a:xfrm>
            <a:off x="5137150" y="1199297"/>
            <a:ext cx="12474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（若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L</a:t>
            </a:r>
            <a:r>
              <a:rPr kumimoji="1" lang="en-US" altLang="zh-CN" dirty="0"/>
              <a:t>=∞</a:t>
            </a:r>
            <a:r>
              <a:rPr kumimoji="1" lang="zh-CN" altLang="en-US" dirty="0"/>
              <a:t>）</a:t>
            </a:r>
          </a:p>
        </p:txBody>
      </p:sp>
      <p:sp>
        <p:nvSpPr>
          <p:cNvPr id="17" name="左箭头 16">
            <a:extLst>
              <a:ext uri="{FF2B5EF4-FFF2-40B4-BE49-F238E27FC236}">
                <a16:creationId xmlns:a16="http://schemas.microsoft.com/office/drawing/2014/main" id="{72679514-2D11-B841-9112-349C6BF5CA0C}"/>
              </a:ext>
            </a:extLst>
          </p:cNvPr>
          <p:cNvSpPr/>
          <p:nvPr/>
        </p:nvSpPr>
        <p:spPr bwMode="auto">
          <a:xfrm>
            <a:off x="4960641" y="1310368"/>
            <a:ext cx="222250" cy="131599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左箭头 19">
            <a:extLst>
              <a:ext uri="{FF2B5EF4-FFF2-40B4-BE49-F238E27FC236}">
                <a16:creationId xmlns:a16="http://schemas.microsoft.com/office/drawing/2014/main" id="{EAA4B2BF-67B1-294B-9A5D-D572297504A8}"/>
              </a:ext>
            </a:extLst>
          </p:cNvPr>
          <p:cNvSpPr/>
          <p:nvPr/>
        </p:nvSpPr>
        <p:spPr bwMode="auto">
          <a:xfrm rot="10800000">
            <a:off x="4960641" y="1914549"/>
            <a:ext cx="222250" cy="131599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21440DC-0876-C542-AC4D-7D7AE01440EC}"/>
                  </a:ext>
                </a:extLst>
              </p:cNvPr>
              <p:cNvSpPr txBox="1"/>
              <p:nvPr/>
            </p:nvSpPr>
            <p:spPr>
              <a:xfrm>
                <a:off x="4074338" y="1857776"/>
                <a:ext cx="77880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≠∞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21440DC-0876-C542-AC4D-7D7AE0144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4338" y="1857776"/>
                <a:ext cx="778803" cy="246221"/>
              </a:xfrm>
              <a:prstGeom prst="rect">
                <a:avLst/>
              </a:prstGeom>
              <a:blipFill>
                <a:blip r:embed="rId7"/>
                <a:stretch>
                  <a:fillRect l="-4839" r="-3226"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图片 21">
            <a:extLst>
              <a:ext uri="{FF2B5EF4-FFF2-40B4-BE49-F238E27FC236}">
                <a16:creationId xmlns:a16="http://schemas.microsoft.com/office/drawing/2014/main" id="{D685CFA5-F7E5-4046-BB6E-0FAAE85EAE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5182" y="1694319"/>
            <a:ext cx="2794000" cy="1892300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A29A8DB2-0A22-2E42-9124-D75F20060697}"/>
              </a:ext>
            </a:extLst>
          </p:cNvPr>
          <p:cNvSpPr txBox="1"/>
          <p:nvPr/>
        </p:nvSpPr>
        <p:spPr>
          <a:xfrm>
            <a:off x="7654260" y="3110610"/>
            <a:ext cx="1343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理解</a:t>
            </a:r>
            <a:r>
              <a:rPr kumimoji="1" lang="en-US" altLang="zh-CN" dirty="0">
                <a:solidFill>
                  <a:srgbClr val="0432FF"/>
                </a:solidFill>
              </a:rPr>
              <a:t>1</a:t>
            </a:r>
            <a:r>
              <a:rPr kumimoji="1" lang="zh-CN" altLang="en-US" dirty="0">
                <a:solidFill>
                  <a:srgbClr val="0432FF"/>
                </a:solidFill>
              </a:rPr>
              <a:t>：级联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E6C9A71F-DD92-7F4D-8BB9-C5CD447160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2549" y="2713208"/>
            <a:ext cx="2506082" cy="572255"/>
          </a:xfrm>
          <a:prstGeom prst="rect">
            <a:avLst/>
          </a:prstGeom>
        </p:spPr>
      </p:pic>
      <p:sp>
        <p:nvSpPr>
          <p:cNvPr id="26" name="左大括号 25">
            <a:extLst>
              <a:ext uri="{FF2B5EF4-FFF2-40B4-BE49-F238E27FC236}">
                <a16:creationId xmlns:a16="http://schemas.microsoft.com/office/drawing/2014/main" id="{8B74C34D-117E-6349-8115-CE653ECE233E}"/>
              </a:ext>
            </a:extLst>
          </p:cNvPr>
          <p:cNvSpPr/>
          <p:nvPr/>
        </p:nvSpPr>
        <p:spPr bwMode="auto">
          <a:xfrm>
            <a:off x="5308714" y="2671988"/>
            <a:ext cx="204604" cy="640381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59AA6446-8608-7E43-8064-C0BEAC1ACD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9779" y="3723188"/>
            <a:ext cx="2794000" cy="632604"/>
          </a:xfrm>
          <a:prstGeom prst="rect">
            <a:avLst/>
          </a:prstGeom>
          <a:ln>
            <a:solidFill>
              <a:srgbClr val="0432FF"/>
            </a:solidFill>
          </a:ln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789A93C3-B751-DD4D-A1A9-D3D3FC1AD4A6}"/>
              </a:ext>
            </a:extLst>
          </p:cNvPr>
          <p:cNvSpPr txBox="1"/>
          <p:nvPr/>
        </p:nvSpPr>
        <p:spPr>
          <a:xfrm>
            <a:off x="2817857" y="3845452"/>
            <a:ext cx="2924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理解</a:t>
            </a:r>
            <a:r>
              <a:rPr kumimoji="1" lang="en-US" altLang="zh-CN" dirty="0">
                <a:solidFill>
                  <a:srgbClr val="0432FF"/>
                </a:solidFill>
              </a:rPr>
              <a:t>3</a:t>
            </a:r>
            <a:r>
              <a:rPr kumimoji="1" lang="zh-CN" altLang="en-US" dirty="0">
                <a:solidFill>
                  <a:srgbClr val="0432FF"/>
                </a:solidFill>
              </a:rPr>
              <a:t>：将基极电阻折算到</a:t>
            </a:r>
            <a:r>
              <a:rPr kumimoji="1" lang="en-US" altLang="zh-CN" dirty="0">
                <a:solidFill>
                  <a:srgbClr val="0432FF"/>
                </a:solidFill>
              </a:rPr>
              <a:t>E</a:t>
            </a:r>
            <a:r>
              <a:rPr kumimoji="1" lang="zh-CN" altLang="en-US" dirty="0">
                <a:solidFill>
                  <a:srgbClr val="0432FF"/>
                </a:solidFill>
              </a:rPr>
              <a:t>，</a:t>
            </a:r>
            <a:r>
              <a:rPr kumimoji="1" lang="en-US" altLang="zh-CN" dirty="0" err="1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sig</a:t>
            </a:r>
            <a:r>
              <a:rPr kumimoji="1" lang="zh-CN" altLang="en-US" baseline="-25000" dirty="0">
                <a:solidFill>
                  <a:srgbClr val="0432FF"/>
                </a:solidFill>
              </a:rPr>
              <a:t> </a:t>
            </a:r>
            <a:r>
              <a:rPr kumimoji="1" lang="zh-CN" altLang="en-US" dirty="0">
                <a:solidFill>
                  <a:srgbClr val="0432FF"/>
                </a:solidFill>
              </a:rPr>
              <a:t>除以</a:t>
            </a:r>
            <a:r>
              <a:rPr kumimoji="1" lang="en-US" altLang="zh-CN" dirty="0">
                <a:solidFill>
                  <a:srgbClr val="0432FF"/>
                </a:solidFill>
              </a:rPr>
              <a:t>(β+1)</a:t>
            </a:r>
            <a:r>
              <a:rPr kumimoji="1" lang="zh-CN" altLang="en-US" dirty="0">
                <a:solidFill>
                  <a:srgbClr val="0432FF"/>
                </a:solidFill>
              </a:rPr>
              <a:t> ，</a:t>
            </a:r>
            <a:r>
              <a:rPr kumimoji="1" lang="zh-CN" altLang="en-US" b="1" dirty="0">
                <a:solidFill>
                  <a:srgbClr val="0432FF"/>
                </a:solidFill>
              </a:rPr>
              <a:t>理解并记忆</a:t>
            </a:r>
          </a:p>
        </p:txBody>
      </p:sp>
      <p:cxnSp>
        <p:nvCxnSpPr>
          <p:cNvPr id="30" name="直线连接符 29">
            <a:extLst>
              <a:ext uri="{FF2B5EF4-FFF2-40B4-BE49-F238E27FC236}">
                <a16:creationId xmlns:a16="http://schemas.microsoft.com/office/drawing/2014/main" id="{FE5213E1-A1DA-F440-B92B-4D4C8D03BBAC}"/>
              </a:ext>
            </a:extLst>
          </p:cNvPr>
          <p:cNvCxnSpPr/>
          <p:nvPr/>
        </p:nvCxnSpPr>
        <p:spPr bwMode="auto">
          <a:xfrm>
            <a:off x="2934448" y="3586619"/>
            <a:ext cx="606345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417B3DDA-3AE7-014D-8639-A6052D9839CD}"/>
              </a:ext>
            </a:extLst>
          </p:cNvPr>
          <p:cNvSpPr txBox="1"/>
          <p:nvPr/>
        </p:nvSpPr>
        <p:spPr>
          <a:xfrm>
            <a:off x="2817857" y="2178840"/>
            <a:ext cx="2924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理解</a:t>
            </a:r>
            <a:r>
              <a:rPr kumimoji="1" lang="en-US" altLang="zh-CN" dirty="0">
                <a:solidFill>
                  <a:srgbClr val="0432FF"/>
                </a:solidFill>
              </a:rPr>
              <a:t>2</a:t>
            </a:r>
            <a:r>
              <a:rPr kumimoji="1" lang="zh-CN" altLang="en-US" dirty="0">
                <a:solidFill>
                  <a:srgbClr val="0432FF"/>
                </a:solidFill>
              </a:rPr>
              <a:t>：将</a:t>
            </a:r>
            <a:r>
              <a:rPr kumimoji="1" lang="en-US" altLang="zh-CN" dirty="0">
                <a:solidFill>
                  <a:srgbClr val="0432FF"/>
                </a:solidFill>
              </a:rPr>
              <a:t>E</a:t>
            </a:r>
            <a:r>
              <a:rPr kumimoji="1" lang="zh-CN" altLang="en-US" dirty="0">
                <a:solidFill>
                  <a:srgbClr val="0432FF"/>
                </a:solidFill>
              </a:rPr>
              <a:t>极电阻折算到</a:t>
            </a:r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r>
              <a:rPr kumimoji="1" lang="zh-CN" altLang="en-US" dirty="0">
                <a:solidFill>
                  <a:srgbClr val="0432FF"/>
                </a:solidFill>
              </a:rPr>
              <a:t>，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L</a:t>
            </a:r>
            <a:r>
              <a:rPr kumimoji="1" lang="en-US" altLang="zh-CN" dirty="0">
                <a:solidFill>
                  <a:srgbClr val="0432FF"/>
                </a:solidFill>
              </a:rPr>
              <a:t>+ 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E</a:t>
            </a:r>
            <a:r>
              <a:rPr kumimoji="1" lang="zh-CN" altLang="en-US" baseline="-25000" dirty="0">
                <a:solidFill>
                  <a:srgbClr val="0432FF"/>
                </a:solidFill>
              </a:rPr>
              <a:t> </a:t>
            </a:r>
            <a:r>
              <a:rPr kumimoji="1" lang="zh-CN" altLang="en-US" dirty="0">
                <a:solidFill>
                  <a:srgbClr val="0432FF"/>
                </a:solidFill>
              </a:rPr>
              <a:t>乘以</a:t>
            </a:r>
            <a:r>
              <a:rPr kumimoji="1" lang="en-US" altLang="zh-CN" dirty="0">
                <a:solidFill>
                  <a:srgbClr val="0432FF"/>
                </a:solidFill>
              </a:rPr>
              <a:t>(β+1)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</a:p>
        </p:txBody>
      </p:sp>
      <p:sp>
        <p:nvSpPr>
          <p:cNvPr id="25" name="灯片编号占位符 1">
            <a:extLst>
              <a:ext uri="{FF2B5EF4-FFF2-40B4-BE49-F238E27FC236}">
                <a16:creationId xmlns:a16="http://schemas.microsoft.com/office/drawing/2014/main" id="{04395588-D3E4-5E45-B31A-59944FE153D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59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589481BE-BABD-FC15-5C1D-F9A0ED263F62}"/>
              </a:ext>
            </a:extLst>
          </p:cNvPr>
          <p:cNvSpPr txBox="1"/>
          <p:nvPr/>
        </p:nvSpPr>
        <p:spPr>
          <a:xfrm>
            <a:off x="5071766" y="4679082"/>
            <a:ext cx="3017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分母：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sig</a:t>
            </a:r>
            <a:r>
              <a:rPr kumimoji="1" lang="zh-CN" altLang="en-US" dirty="0"/>
              <a:t>到地的电压降用</a:t>
            </a:r>
            <a:r>
              <a:rPr kumimoji="1" lang="en-US" altLang="zh-CN" dirty="0" err="1"/>
              <a:t>i</a:t>
            </a:r>
            <a:r>
              <a:rPr kumimoji="1" lang="en-US" altLang="zh-CN" baseline="-25000" dirty="0" err="1"/>
              <a:t>e</a:t>
            </a:r>
            <a:r>
              <a:rPr kumimoji="1" lang="zh-CN" altLang="en-US" dirty="0"/>
              <a:t>表示</a:t>
            </a:r>
          </a:p>
        </p:txBody>
      </p:sp>
      <p:cxnSp>
        <p:nvCxnSpPr>
          <p:cNvPr id="3" name="直线箭头连接符 2">
            <a:extLst>
              <a:ext uri="{FF2B5EF4-FFF2-40B4-BE49-F238E27FC236}">
                <a16:creationId xmlns:a16="http://schemas.microsoft.com/office/drawing/2014/main" id="{F91D8BD6-F0CF-BE8E-42DA-AC84E6D3353D}"/>
              </a:ext>
            </a:extLst>
          </p:cNvPr>
          <p:cNvCxnSpPr/>
          <p:nvPr/>
        </p:nvCxnSpPr>
        <p:spPr bwMode="auto">
          <a:xfrm flipV="1">
            <a:off x="6684104" y="4275582"/>
            <a:ext cx="510348" cy="4363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81615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F6DAFA3-4F28-3842-9745-36B813F4D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10400" cy="6931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F2F5A0C-5907-ED40-9A54-D9A42B8B9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" y="693142"/>
            <a:ext cx="8204699" cy="616485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A4947F4-01FF-ED46-AB8B-9B0EE0D46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464" y="2652176"/>
            <a:ext cx="1779306" cy="626906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0B3A69E-3363-0349-9E4F-6B06FD713C9C}"/>
              </a:ext>
            </a:extLst>
          </p:cNvPr>
          <p:cNvSpPr/>
          <p:nvPr/>
        </p:nvSpPr>
        <p:spPr bwMode="auto">
          <a:xfrm>
            <a:off x="2209800" y="5410200"/>
            <a:ext cx="6858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C462B1C-7630-0243-895D-47E4E15FDC16}"/>
              </a:ext>
            </a:extLst>
          </p:cNvPr>
          <p:cNvSpPr/>
          <p:nvPr/>
        </p:nvSpPr>
        <p:spPr bwMode="auto">
          <a:xfrm>
            <a:off x="6667500" y="5549153"/>
            <a:ext cx="6858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5119097-7B08-DB4A-90C5-21A518A422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9155" y="674752"/>
            <a:ext cx="1606550" cy="143543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8BB177-3069-3A49-A257-3DDE482A1F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7447" y="2071394"/>
            <a:ext cx="797952" cy="343305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C4E38BD-525B-684D-82C5-E3C3BC511EDC}"/>
              </a:ext>
            </a:extLst>
          </p:cNvPr>
          <p:cNvSpPr txBox="1"/>
          <p:nvPr/>
        </p:nvSpPr>
        <p:spPr>
          <a:xfrm>
            <a:off x="7530996" y="3609990"/>
            <a:ext cx="1661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如果接有负载 </a:t>
            </a:r>
            <a:r>
              <a:rPr kumimoji="1" lang="en-US" altLang="zh-CN" b="1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L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A3EE94A7-C5E1-4444-8DBB-3FECD5CB01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2316" y="5038506"/>
            <a:ext cx="1569374" cy="371694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8DF58DA-84FB-394A-BB8B-294AC4294D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00097" y="5896939"/>
            <a:ext cx="2090074" cy="5225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A25001DA-DA80-6D49-BF87-96775D142627}"/>
                  </a:ext>
                </a:extLst>
              </p:cNvPr>
              <p:cNvSpPr txBox="1"/>
              <p:nvPr/>
            </p:nvSpPr>
            <p:spPr>
              <a:xfrm>
                <a:off x="870317" y="2967259"/>
                <a:ext cx="5587876" cy="307777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sSub>
                      <m:sSubPr>
                        <m:ctrlPr>
                          <a:rPr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US" altLang="zh-CN" sz="20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zh-CN" sz="2000" b="0" i="1" smtClean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altLang="zh-CN" sz="2000" dirty="0">
                    <a:solidFill>
                      <a:srgbClr val="0432FF"/>
                    </a:solidFill>
                  </a:rPr>
                  <a:t>(total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resistor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tied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from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“D”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to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ac</a:t>
                </a:r>
                <a:r>
                  <a:rPr lang="zh-CN" altLang="en-US" sz="2000" dirty="0">
                    <a:solidFill>
                      <a:srgbClr val="0432FF"/>
                    </a:solidFill>
                  </a:rPr>
                  <a:t> </a:t>
                </a:r>
                <a:r>
                  <a:rPr lang="en-US" altLang="zh-CN" sz="2000" dirty="0">
                    <a:solidFill>
                      <a:srgbClr val="0432FF"/>
                    </a:solidFill>
                  </a:rPr>
                  <a:t>ground)</a:t>
                </a:r>
                <a:endParaRPr lang="en-US" sz="2400" dirty="0"/>
              </a:p>
            </p:txBody>
          </p:sp>
        </mc:Choice>
        <mc:Fallback xmlns="">
          <p:sp>
            <p:nvSpPr>
              <p:cNvPr id="20" name="TextBox 3">
                <a:extLst>
                  <a:ext uri="{FF2B5EF4-FFF2-40B4-BE49-F238E27FC236}">
                    <a16:creationId xmlns:a16="http://schemas.microsoft.com/office/drawing/2014/main" id="{A25001DA-DA80-6D49-BF87-96775D142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17" y="2967259"/>
                <a:ext cx="5587876" cy="307777"/>
              </a:xfrm>
              <a:prstGeom prst="rect">
                <a:avLst/>
              </a:prstGeom>
              <a:blipFill>
                <a:blip r:embed="rId10"/>
                <a:stretch>
                  <a:fillRect l="-1584" t="-23077" r="-1357" b="-38462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306245BA-6384-3A40-A5E1-28E9B976896B}"/>
              </a:ext>
            </a:extLst>
          </p:cNvPr>
          <p:cNvSpPr txBox="1"/>
          <p:nvPr/>
        </p:nvSpPr>
        <p:spPr>
          <a:xfrm>
            <a:off x="745286" y="2593410"/>
            <a:ext cx="400872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432FF"/>
                </a:solidFill>
              </a:rPr>
              <a:t>理解并记忆</a:t>
            </a:r>
            <a:r>
              <a:rPr kumimoji="1" lang="en-US" altLang="zh-CN" b="1" dirty="0">
                <a:solidFill>
                  <a:srgbClr val="0432FF"/>
                </a:solidFill>
              </a:rPr>
              <a:t>【</a:t>
            </a:r>
            <a:r>
              <a:rPr kumimoji="1" lang="zh-CN" altLang="en-US" b="1" dirty="0">
                <a:solidFill>
                  <a:srgbClr val="FF0000"/>
                </a:solidFill>
              </a:rPr>
              <a:t>核心是 </a:t>
            </a:r>
            <a:r>
              <a:rPr kumimoji="1"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b="1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gs</a:t>
            </a:r>
            <a:r>
              <a:rPr kumimoji="1" lang="zh-CN" altLang="en-US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b="1" dirty="0">
                <a:solidFill>
                  <a:srgbClr val="FF0000"/>
                </a:solidFill>
              </a:rPr>
              <a:t>通过 </a:t>
            </a:r>
            <a:r>
              <a:rPr kumimoji="1" lang="en-US" altLang="zh-CN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1" lang="en-US" altLang="zh-CN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1" lang="zh-CN" altLang="en-US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b="1" dirty="0">
                <a:solidFill>
                  <a:srgbClr val="FF0000"/>
                </a:solidFill>
              </a:rPr>
              <a:t>转化为 </a:t>
            </a:r>
            <a:r>
              <a:rPr kumimoji="1" lang="en-US" altLang="zh-CN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en-US" altLang="zh-CN" b="1" dirty="0">
                <a:solidFill>
                  <a:srgbClr val="0432FF"/>
                </a:solidFill>
              </a:rPr>
              <a:t>】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108BE149-28DF-2249-A538-9C37A2B9966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B0BF31C-2A98-8F45-8242-5376F9F64EDF}"/>
              </a:ext>
            </a:extLst>
          </p:cNvPr>
          <p:cNvSpPr txBox="1"/>
          <p:nvPr/>
        </p:nvSpPr>
        <p:spPr>
          <a:xfrm>
            <a:off x="3259354" y="1644588"/>
            <a:ext cx="399468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1" lang="en-US" altLang="zh-CN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gs</a:t>
            </a:r>
            <a:endParaRPr kumimoji="1" lang="zh-CN" alt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3D0D1E8-0663-F147-B3CC-FFD64E722A61}"/>
              </a:ext>
            </a:extLst>
          </p:cNvPr>
          <p:cNvSpPr txBox="1"/>
          <p:nvPr/>
        </p:nvSpPr>
        <p:spPr>
          <a:xfrm>
            <a:off x="4024642" y="913537"/>
            <a:ext cx="311304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1" lang="zh-CN" altLang="en-US" i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曲线连接符 3">
            <a:extLst>
              <a:ext uri="{FF2B5EF4-FFF2-40B4-BE49-F238E27FC236}">
                <a16:creationId xmlns:a16="http://schemas.microsoft.com/office/drawing/2014/main" id="{F413C6D2-0533-2C47-9309-877128DB17C1}"/>
              </a:ext>
            </a:extLst>
          </p:cNvPr>
          <p:cNvCxnSpPr>
            <a:stCxn id="2" idx="0"/>
            <a:endCxn id="23" idx="0"/>
          </p:cNvCxnSpPr>
          <p:nvPr/>
        </p:nvCxnSpPr>
        <p:spPr bwMode="auto">
          <a:xfrm rot="5400000" flipH="1" flipV="1">
            <a:off x="3454166" y="918460"/>
            <a:ext cx="731051" cy="721206"/>
          </a:xfrm>
          <a:prstGeom prst="curvedConnector3">
            <a:avLst>
              <a:gd name="adj1" fmla="val 131270"/>
            </a:avLst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EFE3A02B-6549-5D42-989A-6EF13F10440C}"/>
              </a:ext>
            </a:extLst>
          </p:cNvPr>
          <p:cNvSpPr txBox="1"/>
          <p:nvPr/>
        </p:nvSpPr>
        <p:spPr>
          <a:xfrm>
            <a:off x="3164069" y="590755"/>
            <a:ext cx="389850" cy="338554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1" lang="en-US" altLang="zh-CN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kumimoji="1" lang="zh-CN" altLang="en-US" b="1" i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直线箭头连接符 33">
            <a:extLst>
              <a:ext uri="{FF2B5EF4-FFF2-40B4-BE49-F238E27FC236}">
                <a16:creationId xmlns:a16="http://schemas.microsoft.com/office/drawing/2014/main" id="{BB19774C-9D6D-9242-A59F-1694440ABDE2}"/>
              </a:ext>
            </a:extLst>
          </p:cNvPr>
          <p:cNvCxnSpPr/>
          <p:nvPr/>
        </p:nvCxnSpPr>
        <p:spPr bwMode="auto">
          <a:xfrm>
            <a:off x="4419600" y="913537"/>
            <a:ext cx="0" cy="3924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2C8BCAA8-DB8B-C40B-802E-E7D66A6E7677}"/>
              </a:ext>
            </a:extLst>
          </p:cNvPr>
          <p:cNvSpPr txBox="1"/>
          <p:nvPr/>
        </p:nvSpPr>
        <p:spPr>
          <a:xfrm>
            <a:off x="8404" y="342900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负号：流过电阻</a:t>
            </a:r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en-US" altLang="zh-CN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1" lang="zh-CN" altLang="en-US" dirty="0"/>
              <a:t>的电流为</a:t>
            </a:r>
            <a:r>
              <a:rPr kumimoji="1" lang="en-US" altLang="zh-CN" dirty="0"/>
              <a:t>-</a:t>
            </a:r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1" lang="en-US" altLang="zh-CN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1" lang="zh-CN" alt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直线箭头连接符 7">
            <a:extLst>
              <a:ext uri="{FF2B5EF4-FFF2-40B4-BE49-F238E27FC236}">
                <a16:creationId xmlns:a16="http://schemas.microsoft.com/office/drawing/2014/main" id="{801514C7-5CA9-ECC1-3923-186ACBF60807}"/>
              </a:ext>
            </a:extLst>
          </p:cNvPr>
          <p:cNvCxnSpPr/>
          <p:nvPr/>
        </p:nvCxnSpPr>
        <p:spPr bwMode="auto">
          <a:xfrm flipV="1">
            <a:off x="1143000" y="3200400"/>
            <a:ext cx="381000" cy="4608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89A9FB84-1C30-09B1-EF20-F831DD9D0339}"/>
              </a:ext>
            </a:extLst>
          </p:cNvPr>
          <p:cNvSpPr txBox="1"/>
          <p:nvPr/>
        </p:nvSpPr>
        <p:spPr>
          <a:xfrm>
            <a:off x="7162800" y="4014556"/>
            <a:ext cx="457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en-US" altLang="zh-CN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zh-CN" altLang="en-US" dirty="0"/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0BE3E5A4-A890-3AF1-5BB9-3B88AC264F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61230" y="3648632"/>
            <a:ext cx="172861" cy="1066800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EC887DD5-0C16-6BF0-94E9-5349DAA7E0C6}"/>
              </a:ext>
            </a:extLst>
          </p:cNvPr>
          <p:cNvSpPr txBox="1"/>
          <p:nvPr/>
        </p:nvSpPr>
        <p:spPr>
          <a:xfrm>
            <a:off x="7474391" y="3876773"/>
            <a:ext cx="176683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/>
              <a:t>方法</a:t>
            </a:r>
            <a:r>
              <a:rPr kumimoji="1" lang="en-US" altLang="zh-CN" sz="1200" dirty="0"/>
              <a:t>1</a:t>
            </a:r>
            <a:r>
              <a:rPr kumimoji="1" lang="zh-CN" altLang="en-US" sz="1200" dirty="0"/>
              <a:t>：戴维南等效</a:t>
            </a:r>
            <a:endParaRPr kumimoji="1" lang="en-US" altLang="zh-CN" sz="1200" dirty="0"/>
          </a:p>
          <a:p>
            <a:endParaRPr kumimoji="1" lang="en-US" altLang="zh-CN" sz="1400" dirty="0"/>
          </a:p>
          <a:p>
            <a:endParaRPr kumimoji="1" lang="en-US" altLang="zh-CN" sz="1400" dirty="0"/>
          </a:p>
          <a:p>
            <a:endParaRPr kumimoji="1" lang="en-US" altLang="zh-CN" sz="1400" dirty="0"/>
          </a:p>
          <a:p>
            <a:r>
              <a:rPr kumimoji="1" lang="zh-CN" altLang="en-US" sz="1200" dirty="0">
                <a:solidFill>
                  <a:srgbClr val="FF0000"/>
                </a:solidFill>
              </a:rPr>
              <a:t>方法</a:t>
            </a:r>
            <a:r>
              <a:rPr kumimoji="1" lang="en-US" altLang="zh-CN" sz="1200" dirty="0">
                <a:solidFill>
                  <a:srgbClr val="FF0000"/>
                </a:solidFill>
              </a:rPr>
              <a:t>2</a:t>
            </a:r>
            <a:r>
              <a:rPr kumimoji="1" lang="zh-CN" altLang="en-US" sz="1200" dirty="0">
                <a:solidFill>
                  <a:srgbClr val="FF0000"/>
                </a:solidFill>
              </a:rPr>
              <a:t>：</a:t>
            </a:r>
            <a:r>
              <a:rPr kumimoji="1" lang="en-US" altLang="zh-CN" sz="1200" dirty="0">
                <a:solidFill>
                  <a:srgbClr val="FF0000"/>
                </a:solidFill>
              </a:rPr>
              <a:t>R</a:t>
            </a:r>
            <a:r>
              <a:rPr kumimoji="1" lang="en-US" altLang="zh-CN" sz="1200" baseline="-25000" dirty="0">
                <a:solidFill>
                  <a:srgbClr val="FF0000"/>
                </a:solidFill>
              </a:rPr>
              <a:t>L</a:t>
            </a:r>
            <a:r>
              <a:rPr kumimoji="1" lang="zh-CN" altLang="en-US" sz="1200" dirty="0">
                <a:solidFill>
                  <a:srgbClr val="FF0000"/>
                </a:solidFill>
              </a:rPr>
              <a:t>看做与</a:t>
            </a:r>
            <a:r>
              <a:rPr kumimoji="1" lang="en-US" altLang="zh-CN" sz="1200" dirty="0">
                <a:solidFill>
                  <a:srgbClr val="FF0000"/>
                </a:solidFill>
              </a:rPr>
              <a:t>R</a:t>
            </a:r>
            <a:r>
              <a:rPr kumimoji="1" lang="en-US" altLang="zh-CN" sz="1200" baseline="-25000" dirty="0">
                <a:solidFill>
                  <a:srgbClr val="FF0000"/>
                </a:solidFill>
              </a:rPr>
              <a:t>D</a:t>
            </a:r>
            <a:r>
              <a:rPr kumimoji="1" lang="zh-CN" altLang="en-US" sz="1200" dirty="0">
                <a:solidFill>
                  <a:srgbClr val="FF0000"/>
                </a:solidFill>
              </a:rPr>
              <a:t>并联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0EB7D72C-1159-40ED-2326-19BD04C4BA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84840" y="4133856"/>
            <a:ext cx="1459129" cy="593831"/>
          </a:xfrm>
          <a:prstGeom prst="rect">
            <a:avLst/>
          </a:prstGeom>
          <a:ln>
            <a:solidFill>
              <a:srgbClr val="0432FF"/>
            </a:solidFill>
          </a:ln>
        </p:spPr>
      </p:pic>
    </p:spTree>
    <p:extLst>
      <p:ext uri="{BB962C8B-B14F-4D97-AF65-F5344CB8AC3E}">
        <p14:creationId xmlns:p14="http://schemas.microsoft.com/office/powerpoint/2010/main" val="41328830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FE53845-A69C-6243-9F18-BFDF2EA91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" y="3111500"/>
            <a:ext cx="8623300" cy="37465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4C69A92-F214-CE4D-AF69-3B3603EE6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76200"/>
            <a:ext cx="4038600" cy="24892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8B26603-08DA-C243-B2D8-09F1918AF91B}"/>
              </a:ext>
            </a:extLst>
          </p:cNvPr>
          <p:cNvSpPr/>
          <p:nvPr/>
        </p:nvSpPr>
        <p:spPr bwMode="auto">
          <a:xfrm>
            <a:off x="5257800" y="838200"/>
            <a:ext cx="838200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A7DAFE8-2EF1-5243-8323-AE77F3520CB1}"/>
              </a:ext>
            </a:extLst>
          </p:cNvPr>
          <p:cNvSpPr/>
          <p:nvPr/>
        </p:nvSpPr>
        <p:spPr bwMode="auto">
          <a:xfrm>
            <a:off x="5281960" y="1549400"/>
            <a:ext cx="814039" cy="304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A1DA7D9-11F3-7147-92C3-614C09669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960" y="838200"/>
            <a:ext cx="292100" cy="3683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CFBAAFF-7ADE-CA4F-ACFA-8FDB62C07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6649" y="1574800"/>
            <a:ext cx="317500" cy="355600"/>
          </a:xfrm>
          <a:prstGeom prst="rect">
            <a:avLst/>
          </a:prstGeom>
        </p:spPr>
      </p:pic>
      <p:cxnSp>
        <p:nvCxnSpPr>
          <p:cNvPr id="17" name="直线箭头连接符 16">
            <a:extLst>
              <a:ext uri="{FF2B5EF4-FFF2-40B4-BE49-F238E27FC236}">
                <a16:creationId xmlns:a16="http://schemas.microsoft.com/office/drawing/2014/main" id="{BF09DD18-D5AC-7D48-832A-E9492BC13A18}"/>
              </a:ext>
            </a:extLst>
          </p:cNvPr>
          <p:cNvCxnSpPr/>
          <p:nvPr/>
        </p:nvCxnSpPr>
        <p:spPr bwMode="auto">
          <a:xfrm>
            <a:off x="3657600" y="762000"/>
            <a:ext cx="685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C6B39D5-66A0-104C-9765-51B1FF173977}"/>
                  </a:ext>
                </a:extLst>
              </p:cNvPr>
              <p:cNvSpPr txBox="1"/>
              <p:nvPr/>
            </p:nvSpPr>
            <p:spPr>
              <a:xfrm>
                <a:off x="3901069" y="776868"/>
                <a:ext cx="2673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C6B39D5-66A0-104C-9765-51B1FF173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069" y="776868"/>
                <a:ext cx="267316" cy="307777"/>
              </a:xfrm>
              <a:prstGeom prst="rect">
                <a:avLst/>
              </a:prstGeom>
              <a:blipFill>
                <a:blip r:embed="rId6"/>
                <a:stretch>
                  <a:fillRect l="-18182" r="-4545" b="-1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E33118D-550A-7C47-A0D7-51A4914EA297}"/>
                  </a:ext>
                </a:extLst>
              </p:cNvPr>
              <p:cNvSpPr txBox="1"/>
              <p:nvPr/>
            </p:nvSpPr>
            <p:spPr>
              <a:xfrm>
                <a:off x="4616346" y="1221368"/>
                <a:ext cx="25673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E33118D-550A-7C47-A0D7-51A4914EA2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346" y="1221368"/>
                <a:ext cx="256737" cy="307777"/>
              </a:xfrm>
              <a:prstGeom prst="rect">
                <a:avLst/>
              </a:prstGeom>
              <a:blipFill>
                <a:blip r:embed="rId7"/>
                <a:stretch>
                  <a:fillRect l="-13636"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线箭头连接符 19">
            <a:extLst>
              <a:ext uri="{FF2B5EF4-FFF2-40B4-BE49-F238E27FC236}">
                <a16:creationId xmlns:a16="http://schemas.microsoft.com/office/drawing/2014/main" id="{6CD5607B-1FD0-174E-9876-2EC1B7205F55}"/>
              </a:ext>
            </a:extLst>
          </p:cNvPr>
          <p:cNvCxnSpPr/>
          <p:nvPr/>
        </p:nvCxnSpPr>
        <p:spPr bwMode="auto">
          <a:xfrm>
            <a:off x="4876800" y="990600"/>
            <a:ext cx="0" cy="939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直线箭头连接符 27">
            <a:extLst>
              <a:ext uri="{FF2B5EF4-FFF2-40B4-BE49-F238E27FC236}">
                <a16:creationId xmlns:a16="http://schemas.microsoft.com/office/drawing/2014/main" id="{C8DBB8C2-E687-074B-82C6-2CA53E3AD373}"/>
              </a:ext>
            </a:extLst>
          </p:cNvPr>
          <p:cNvCxnSpPr/>
          <p:nvPr/>
        </p:nvCxnSpPr>
        <p:spPr bwMode="auto">
          <a:xfrm>
            <a:off x="1752600" y="3810000"/>
            <a:ext cx="685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A93C8613-C791-1D4F-AD56-B51EE0B869F8}"/>
                  </a:ext>
                </a:extLst>
              </p:cNvPr>
              <p:cNvSpPr txBox="1"/>
              <p:nvPr/>
            </p:nvSpPr>
            <p:spPr>
              <a:xfrm>
                <a:off x="1996069" y="3824868"/>
                <a:ext cx="26731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A93C8613-C791-1D4F-AD56-B51EE0B86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069" y="3824868"/>
                <a:ext cx="267316" cy="307777"/>
              </a:xfrm>
              <a:prstGeom prst="rect">
                <a:avLst/>
              </a:prstGeom>
              <a:blipFill>
                <a:blip r:embed="rId8"/>
                <a:stretch>
                  <a:fillRect l="-18182" r="-9091" b="-1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C5F9B36-5C16-624A-9EE4-002C73348CD7}"/>
                  </a:ext>
                </a:extLst>
              </p:cNvPr>
              <p:cNvSpPr txBox="1"/>
              <p:nvPr/>
            </p:nvSpPr>
            <p:spPr>
              <a:xfrm>
                <a:off x="2711346" y="4269368"/>
                <a:ext cx="26731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8C5F9B36-5C16-624A-9EE4-002C73348C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346" y="4269368"/>
                <a:ext cx="267317" cy="307777"/>
              </a:xfrm>
              <a:prstGeom prst="rect">
                <a:avLst/>
              </a:prstGeom>
              <a:blipFill>
                <a:blip r:embed="rId9"/>
                <a:stretch>
                  <a:fillRect l="-13043" r="-4348"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线箭头连接符 30">
            <a:extLst>
              <a:ext uri="{FF2B5EF4-FFF2-40B4-BE49-F238E27FC236}">
                <a16:creationId xmlns:a16="http://schemas.microsoft.com/office/drawing/2014/main" id="{72D7D501-53E9-2F4A-9252-CB2C32E1A799}"/>
              </a:ext>
            </a:extLst>
          </p:cNvPr>
          <p:cNvCxnSpPr/>
          <p:nvPr/>
        </p:nvCxnSpPr>
        <p:spPr bwMode="auto">
          <a:xfrm>
            <a:off x="2971800" y="4038600"/>
            <a:ext cx="0" cy="939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直线箭头连接符 31">
            <a:extLst>
              <a:ext uri="{FF2B5EF4-FFF2-40B4-BE49-F238E27FC236}">
                <a16:creationId xmlns:a16="http://schemas.microsoft.com/office/drawing/2014/main" id="{9D6D82EB-BC69-6D47-BCFA-B27520FAB2C9}"/>
              </a:ext>
            </a:extLst>
          </p:cNvPr>
          <p:cNvCxnSpPr/>
          <p:nvPr/>
        </p:nvCxnSpPr>
        <p:spPr bwMode="auto">
          <a:xfrm>
            <a:off x="5938024" y="3834471"/>
            <a:ext cx="685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F052D6F8-6C10-394E-8573-4865590D7BDB}"/>
                  </a:ext>
                </a:extLst>
              </p:cNvPr>
              <p:cNvSpPr txBox="1"/>
              <p:nvPr/>
            </p:nvSpPr>
            <p:spPr>
              <a:xfrm>
                <a:off x="6181493" y="3849339"/>
                <a:ext cx="25673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kumimoji="1" lang="zh-CN" altLang="en-US" dirty="0">
                  <a:solidFill>
                    <a:srgbClr val="0432FF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F052D6F8-6C10-394E-8573-4865590D7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493" y="3849339"/>
                <a:ext cx="256737" cy="307777"/>
              </a:xfrm>
              <a:prstGeom prst="rect">
                <a:avLst/>
              </a:prstGeom>
              <a:blipFill>
                <a:blip r:embed="rId10"/>
                <a:stretch>
                  <a:fillRect l="-19048"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203DE26-F16A-8E4E-ACB1-121B9DED3B9D}"/>
                  </a:ext>
                </a:extLst>
              </p:cNvPr>
              <p:cNvSpPr txBox="1"/>
              <p:nvPr/>
            </p:nvSpPr>
            <p:spPr>
              <a:xfrm>
                <a:off x="6896770" y="4293839"/>
                <a:ext cx="25673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20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A203DE26-F16A-8E4E-ACB1-121B9DED3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6770" y="4293839"/>
                <a:ext cx="256737" cy="307777"/>
              </a:xfrm>
              <a:prstGeom prst="rect">
                <a:avLst/>
              </a:prstGeom>
              <a:blipFill>
                <a:blip r:embed="rId11"/>
                <a:stretch>
                  <a:fillRect l="-19048"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直线箭头连接符 34">
            <a:extLst>
              <a:ext uri="{FF2B5EF4-FFF2-40B4-BE49-F238E27FC236}">
                <a16:creationId xmlns:a16="http://schemas.microsoft.com/office/drawing/2014/main" id="{1966C4D2-A6AD-AF48-8863-5DF5477F004B}"/>
              </a:ext>
            </a:extLst>
          </p:cNvPr>
          <p:cNvCxnSpPr/>
          <p:nvPr/>
        </p:nvCxnSpPr>
        <p:spPr bwMode="auto">
          <a:xfrm>
            <a:off x="7157224" y="4063071"/>
            <a:ext cx="0" cy="939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直线箭头连接符 36">
            <a:extLst>
              <a:ext uri="{FF2B5EF4-FFF2-40B4-BE49-F238E27FC236}">
                <a16:creationId xmlns:a16="http://schemas.microsoft.com/office/drawing/2014/main" id="{FE04407B-1395-8248-84B4-5314405149D7}"/>
              </a:ext>
            </a:extLst>
          </p:cNvPr>
          <p:cNvCxnSpPr/>
          <p:nvPr/>
        </p:nvCxnSpPr>
        <p:spPr bwMode="auto">
          <a:xfrm flipH="1">
            <a:off x="3124200" y="2362200"/>
            <a:ext cx="1044185" cy="1066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0BA425AD-C017-654E-B6CC-F07EC8947DB6}"/>
              </a:ext>
            </a:extLst>
          </p:cNvPr>
          <p:cNvSpPr txBox="1"/>
          <p:nvPr/>
        </p:nvSpPr>
        <p:spPr>
          <a:xfrm>
            <a:off x="2745171" y="2565400"/>
            <a:ext cx="912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折算到</a:t>
            </a:r>
            <a:r>
              <a:rPr kumimoji="1" lang="en-US" altLang="zh-CN" dirty="0">
                <a:solidFill>
                  <a:srgbClr val="0432FF"/>
                </a:solidFill>
              </a:rPr>
              <a:t>B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cxnSp>
        <p:nvCxnSpPr>
          <p:cNvPr id="39" name="直线箭头连接符 38">
            <a:extLst>
              <a:ext uri="{FF2B5EF4-FFF2-40B4-BE49-F238E27FC236}">
                <a16:creationId xmlns:a16="http://schemas.microsoft.com/office/drawing/2014/main" id="{468D8B69-138F-8040-9D20-7CC7135B7362}"/>
              </a:ext>
            </a:extLst>
          </p:cNvPr>
          <p:cNvCxnSpPr/>
          <p:nvPr/>
        </p:nvCxnSpPr>
        <p:spPr bwMode="auto">
          <a:xfrm>
            <a:off x="4572001" y="2400299"/>
            <a:ext cx="921139" cy="1028701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" name="文本框 40">
            <a:extLst>
              <a:ext uri="{FF2B5EF4-FFF2-40B4-BE49-F238E27FC236}">
                <a16:creationId xmlns:a16="http://schemas.microsoft.com/office/drawing/2014/main" id="{69F859AD-DA50-1C46-854D-569C1206239E}"/>
              </a:ext>
            </a:extLst>
          </p:cNvPr>
          <p:cNvSpPr txBox="1"/>
          <p:nvPr/>
        </p:nvSpPr>
        <p:spPr>
          <a:xfrm>
            <a:off x="5107934" y="2559674"/>
            <a:ext cx="901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7030A0"/>
                </a:solidFill>
              </a:rPr>
              <a:t>折算到</a:t>
            </a:r>
            <a:r>
              <a:rPr kumimoji="1" lang="en-US" altLang="zh-CN" dirty="0">
                <a:solidFill>
                  <a:srgbClr val="7030A0"/>
                </a:solidFill>
              </a:rPr>
              <a:t>E</a:t>
            </a:r>
            <a:endParaRPr kumimoji="1" lang="zh-CN" altLang="en-US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3ECFEDBB-5F73-D74F-B85A-4B66FC0E11A4}"/>
                  </a:ext>
                </a:extLst>
              </p:cNvPr>
              <p:cNvSpPr txBox="1"/>
              <p:nvPr/>
            </p:nvSpPr>
            <p:spPr>
              <a:xfrm>
                <a:off x="5715230" y="697653"/>
                <a:ext cx="2742738" cy="26622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𝑠𝑖𝑔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𝑠𝑖𝑔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kumimoji="1" lang="en-US" altLang="zh-C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3ECFEDBB-5F73-D74F-B85A-4B66FC0E1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230" y="697653"/>
                <a:ext cx="2742738" cy="266227"/>
              </a:xfrm>
              <a:prstGeom prst="rect">
                <a:avLst/>
              </a:prstGeom>
              <a:blipFill>
                <a:blip r:embed="rId12"/>
                <a:stretch>
                  <a:fillRect b="-13043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70218036-37C4-A246-BB5C-2BBA77AD1AE6}"/>
                  </a:ext>
                </a:extLst>
              </p:cNvPr>
              <p:cNvSpPr txBox="1"/>
              <p:nvPr/>
            </p:nvSpPr>
            <p:spPr>
              <a:xfrm>
                <a:off x="-9313" y="2857966"/>
                <a:ext cx="3403176" cy="266227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𝑠𝑖𝑔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𝑠𝑖𝑔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0432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70218036-37C4-A246-BB5C-2BBA77AD1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313" y="2857966"/>
                <a:ext cx="3403176" cy="266227"/>
              </a:xfrm>
              <a:prstGeom prst="rect">
                <a:avLst/>
              </a:prstGeom>
              <a:blipFill>
                <a:blip r:embed="rId13"/>
                <a:stretch>
                  <a:fillRect b="-13043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0AF0A8DB-AD24-424B-90DF-09CF086DC325}"/>
                  </a:ext>
                </a:extLst>
              </p:cNvPr>
              <p:cNvSpPr txBox="1"/>
              <p:nvPr/>
            </p:nvSpPr>
            <p:spPr>
              <a:xfrm>
                <a:off x="5969619" y="2526423"/>
                <a:ext cx="2861937" cy="509755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𝑠𝑖𝑔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𝑠𝑖𝑔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kumimoji="1" lang="en-US" altLang="zh-C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kumimoji="1" lang="en-US" altLang="zh-CN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0AF0A8DB-AD24-424B-90DF-09CF086DC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619" y="2526423"/>
                <a:ext cx="2861937" cy="509755"/>
              </a:xfrm>
              <a:prstGeom prst="rect">
                <a:avLst/>
              </a:prstGeom>
              <a:blipFill>
                <a:blip r:embed="rId14"/>
                <a:stretch>
                  <a:fillRect b="-16667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灯片编号占位符 1">
            <a:extLst>
              <a:ext uri="{FF2B5EF4-FFF2-40B4-BE49-F238E27FC236}">
                <a16:creationId xmlns:a16="http://schemas.microsoft.com/office/drawing/2014/main" id="{9D52B34D-F46E-7946-AFC3-F9ABB4A88F5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4772034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805CE3-5BAF-2A4C-84E1-D8C919CF2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5F1B24D-8EFF-2849-B47C-3AFA4E54D6A6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29A64E1A-FDE0-0E44-92DA-71D48ED19710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623B3FF-FC59-4D41-A546-DBB8FC4AD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79" y="0"/>
            <a:ext cx="8272252" cy="68580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0A18CE8-C091-7447-9FEE-0B2D61F50D6F}"/>
              </a:ext>
            </a:extLst>
          </p:cNvPr>
          <p:cNvSpPr txBox="1"/>
          <p:nvPr/>
        </p:nvSpPr>
        <p:spPr>
          <a:xfrm>
            <a:off x="261123" y="2018371"/>
            <a:ext cx="1447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射极跟随的戴维南等效电路</a:t>
            </a: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EC399B9A-DF80-C149-8EB9-E66CD3CBB272}"/>
              </a:ext>
            </a:extLst>
          </p:cNvPr>
          <p:cNvCxnSpPr/>
          <p:nvPr/>
        </p:nvCxnSpPr>
        <p:spPr bwMode="auto">
          <a:xfrm flipV="1">
            <a:off x="1143000" y="1600200"/>
            <a:ext cx="76019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矩形 10">
            <a:extLst>
              <a:ext uri="{FF2B5EF4-FFF2-40B4-BE49-F238E27FC236}">
                <a16:creationId xmlns:a16="http://schemas.microsoft.com/office/drawing/2014/main" id="{AE42EF9F-440C-1540-BF6D-87F4CC061F19}"/>
              </a:ext>
            </a:extLst>
          </p:cNvPr>
          <p:cNvSpPr/>
          <p:nvPr/>
        </p:nvSpPr>
        <p:spPr bwMode="auto">
          <a:xfrm>
            <a:off x="6400800" y="1905000"/>
            <a:ext cx="762000" cy="3048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10E0167-7AEC-D847-BC33-4BF86E18A301}"/>
              </a:ext>
            </a:extLst>
          </p:cNvPr>
          <p:cNvSpPr/>
          <p:nvPr/>
        </p:nvSpPr>
        <p:spPr bwMode="auto">
          <a:xfrm>
            <a:off x="3124200" y="4864454"/>
            <a:ext cx="1371600" cy="545746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5C0C71BB-D4CB-8C4B-A8CB-B2BD88621F8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899219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5221331-7051-FB41-A123-29DB02A26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97774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B3F4AD3-1A8F-8143-8E4F-95E7669BA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7" y="1974024"/>
            <a:ext cx="5079721" cy="238207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BEDACE0-C56F-964E-9C83-3552B00E1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5611" y="1949863"/>
            <a:ext cx="3919521" cy="293039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0F86079-CE41-1347-8CB1-C1217FCA1CD8}"/>
              </a:ext>
            </a:extLst>
          </p:cNvPr>
          <p:cNvSpPr txBox="1"/>
          <p:nvPr/>
        </p:nvSpPr>
        <p:spPr>
          <a:xfrm>
            <a:off x="3958390" y="1948263"/>
            <a:ext cx="37038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此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o</a:t>
            </a:r>
            <a:r>
              <a:rPr kumimoji="1" lang="zh-CN" altLang="en-US" dirty="0">
                <a:solidFill>
                  <a:srgbClr val="0432FF"/>
                </a:solidFill>
              </a:rPr>
              <a:t>为放大器本身的特性，即不考虑</a:t>
            </a:r>
            <a:r>
              <a:rPr kumimoji="1" lang="en-US" altLang="zh-CN" dirty="0" err="1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sig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096F7A1-1142-E34A-B30F-024B8A841AED}"/>
              </a:ext>
            </a:extLst>
          </p:cNvPr>
          <p:cNvSpPr txBox="1"/>
          <p:nvPr/>
        </p:nvSpPr>
        <p:spPr>
          <a:xfrm>
            <a:off x="152400" y="4495800"/>
            <a:ext cx="28287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①</a:t>
            </a:r>
            <a:r>
              <a:rPr kumimoji="1" lang="zh-CN" altLang="en-US" dirty="0"/>
              <a:t>根据 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o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e</a:t>
            </a:r>
            <a:r>
              <a:rPr kumimoji="1" lang="zh-CN" altLang="en-US" dirty="0"/>
              <a:t> </a:t>
            </a:r>
            <a:r>
              <a:rPr kumimoji="1" lang="en-US" altLang="zh-CN" dirty="0"/>
              <a:t>=</a:t>
            </a:r>
            <a:r>
              <a:rPr kumimoji="1" lang="zh-CN" altLang="en-US" dirty="0"/>
              <a:t> </a:t>
            </a:r>
            <a:r>
              <a:rPr kumimoji="1" lang="en-US" altLang="zh-CN" dirty="0"/>
              <a:t>α/g</a:t>
            </a:r>
            <a:r>
              <a:rPr kumimoji="1" lang="en-US" altLang="zh-CN" baseline="-25000" dirty="0"/>
              <a:t>m</a:t>
            </a:r>
            <a:r>
              <a:rPr kumimoji="1" lang="zh-CN" altLang="en-US" dirty="0"/>
              <a:t>，得到 </a:t>
            </a:r>
            <a:r>
              <a:rPr kumimoji="1" lang="en-US" altLang="zh-CN" dirty="0"/>
              <a:t>g</a:t>
            </a:r>
            <a:r>
              <a:rPr kumimoji="1" lang="en-US" altLang="zh-CN" baseline="-25000" dirty="0"/>
              <a:t>m</a:t>
            </a:r>
            <a:endParaRPr kumimoji="1" lang="zh-CN" altLang="en-US" baseline="-250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DB47B73-C06F-F344-B170-BB1F87E3AA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4974056"/>
            <a:ext cx="1473200" cy="10287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AF7F3E3-D484-E54E-A722-FFA1A7D303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0400" y="5524137"/>
            <a:ext cx="2260600" cy="78740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26D75579-04F0-4242-896F-65F75E2902ED}"/>
              </a:ext>
            </a:extLst>
          </p:cNvPr>
          <p:cNvSpPr txBox="1"/>
          <p:nvPr/>
        </p:nvSpPr>
        <p:spPr>
          <a:xfrm>
            <a:off x="3081672" y="5125725"/>
            <a:ext cx="27254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②</a:t>
            </a:r>
            <a:r>
              <a:rPr kumimoji="1" lang="zh-CN" altLang="en-US" dirty="0"/>
              <a:t>根据 </a:t>
            </a:r>
            <a:r>
              <a:rPr kumimoji="1" lang="en-US" altLang="zh-CN" dirty="0"/>
              <a:t>R</a:t>
            </a:r>
            <a:r>
              <a:rPr kumimoji="1" lang="en-US" altLang="zh-CN" baseline="-25000" dirty="0"/>
              <a:t>in</a:t>
            </a:r>
            <a:r>
              <a:rPr kumimoji="1" lang="zh-CN" altLang="en-US" dirty="0"/>
              <a:t>，得到</a:t>
            </a:r>
            <a:r>
              <a:rPr kumimoji="1" lang="en-US" altLang="zh-CN" dirty="0"/>
              <a:t>β</a:t>
            </a:r>
            <a:r>
              <a:rPr kumimoji="1" lang="zh-CN" altLang="en-US" dirty="0"/>
              <a:t>的最小值</a:t>
            </a:r>
            <a:endParaRPr kumimoji="1" lang="zh-CN" altLang="en-US" baseline="-25000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224B5F8-37A0-9943-965D-01D548680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4548" y="6372759"/>
            <a:ext cx="5245100" cy="317500"/>
          </a:xfrm>
          <a:prstGeom prst="rect">
            <a:avLst/>
          </a:prstGeom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ACC9B0ED-5534-464D-8FF9-6D22E71CBA4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0409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5221331-7051-FB41-A123-29DB02A26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97774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B3F4AD3-1A8F-8143-8E4F-95E7669BA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7" y="1974024"/>
            <a:ext cx="5079721" cy="238207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BEDACE0-C56F-964E-9C83-3552B00E1E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5611" y="1949863"/>
            <a:ext cx="3919521" cy="2930397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0F86079-CE41-1347-8CB1-C1217FCA1CD8}"/>
              </a:ext>
            </a:extLst>
          </p:cNvPr>
          <p:cNvSpPr txBox="1"/>
          <p:nvPr/>
        </p:nvSpPr>
        <p:spPr>
          <a:xfrm>
            <a:off x="3958390" y="1948263"/>
            <a:ext cx="37038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此</a:t>
            </a:r>
            <a:r>
              <a:rPr kumimoji="1" lang="en-US" altLang="zh-CN" dirty="0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o</a:t>
            </a:r>
            <a:r>
              <a:rPr kumimoji="1" lang="zh-CN" altLang="en-US" dirty="0">
                <a:solidFill>
                  <a:srgbClr val="0432FF"/>
                </a:solidFill>
              </a:rPr>
              <a:t>为放大器本身的特性，即不考虑</a:t>
            </a:r>
            <a:r>
              <a:rPr kumimoji="1" lang="en-US" altLang="zh-CN" dirty="0" err="1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sig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DDA0738-B6E6-4A43-965D-B7AED3C1C06E}"/>
              </a:ext>
            </a:extLst>
          </p:cNvPr>
          <p:cNvSpPr txBox="1"/>
          <p:nvPr/>
        </p:nvSpPr>
        <p:spPr>
          <a:xfrm>
            <a:off x="38868" y="4477055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③</a:t>
            </a:r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719CC05-F5F8-0548-AC3D-AE355B239600}"/>
                  </a:ext>
                </a:extLst>
              </p:cNvPr>
              <p:cNvSpPr txBox="1"/>
              <p:nvPr/>
            </p:nvSpPr>
            <p:spPr>
              <a:xfrm>
                <a:off x="482848" y="4523221"/>
                <a:ext cx="99072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=5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𝑚𝑉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719CC05-F5F8-0548-AC3D-AE355B239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48" y="4523221"/>
                <a:ext cx="990720" cy="246221"/>
              </a:xfrm>
              <a:prstGeom prst="rect">
                <a:avLst/>
              </a:prstGeom>
              <a:blipFill>
                <a:blip r:embed="rId5"/>
                <a:stretch>
                  <a:fillRect l="-1266" t="-4762" r="-3797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右箭头 4">
            <a:extLst>
              <a:ext uri="{FF2B5EF4-FFF2-40B4-BE49-F238E27FC236}">
                <a16:creationId xmlns:a16="http://schemas.microsoft.com/office/drawing/2014/main" id="{AA665E98-10A5-674D-8343-C3DA8154CEDA}"/>
              </a:ext>
            </a:extLst>
          </p:cNvPr>
          <p:cNvSpPr/>
          <p:nvPr/>
        </p:nvSpPr>
        <p:spPr bwMode="auto">
          <a:xfrm>
            <a:off x="1583689" y="4578221"/>
            <a:ext cx="304800" cy="169278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7FAE675-91D6-514E-BED1-7A7CEAB0CDE0}"/>
              </a:ext>
            </a:extLst>
          </p:cNvPr>
          <p:cNvSpPr txBox="1"/>
          <p:nvPr/>
        </p:nvSpPr>
        <p:spPr>
          <a:xfrm>
            <a:off x="1322678" y="4232987"/>
            <a:ext cx="10413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折算成</a:t>
            </a:r>
            <a:r>
              <a:rPr kumimoji="1" lang="en-US" altLang="zh-CN" dirty="0" err="1"/>
              <a:t>v</a:t>
            </a:r>
            <a:r>
              <a:rPr kumimoji="1" lang="en-US" altLang="zh-CN" baseline="-25000" dirty="0" err="1"/>
              <a:t>sig</a:t>
            </a:r>
            <a:endParaRPr kumimoji="1" lang="zh-CN" altLang="en-US" baseline="-25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48706E3-2192-ED48-BCE4-FA3C42635CD0}"/>
                  </a:ext>
                </a:extLst>
              </p:cNvPr>
              <p:cNvSpPr txBox="1"/>
              <p:nvPr/>
            </p:nvSpPr>
            <p:spPr>
              <a:xfrm>
                <a:off x="2318162" y="4452735"/>
                <a:ext cx="2833981" cy="4728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kumimoji="1" lang="zh-CN" alt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𝑚𝑉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10+1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100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num>
                            <m:den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101</m:t>
                              </m:r>
                            </m:den>
                          </m:f>
                        </m:e>
                      </m:d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48706E3-2192-ED48-BCE4-FA3C42635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162" y="4452735"/>
                <a:ext cx="2833981" cy="472822"/>
              </a:xfrm>
              <a:prstGeom prst="rect">
                <a:avLst/>
              </a:prstGeom>
              <a:blipFill>
                <a:blip r:embed="rId6"/>
                <a:stretch>
                  <a:fillRect l="-1339" t="-5263" r="-893"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9A25B6B2-3EFE-B24A-8419-E6D78A6BF7C5}"/>
              </a:ext>
            </a:extLst>
          </p:cNvPr>
          <p:cNvSpPr txBox="1"/>
          <p:nvPr/>
        </p:nvSpPr>
        <p:spPr>
          <a:xfrm>
            <a:off x="23813" y="5012469"/>
            <a:ext cx="4812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④</a:t>
            </a:r>
            <a:r>
              <a:rPr kumimoji="1" lang="zh-CN" altLang="en-US" dirty="0"/>
              <a:t> 分析负载变化时情形，用戴维南等效后比较方便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697D073A-C6EF-6843-93D2-1268F85851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114" y="5403870"/>
            <a:ext cx="2952750" cy="60091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38F0B3A-F0E8-6D4D-AC9E-58E09CAB5D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4003" y="6071712"/>
            <a:ext cx="1470861" cy="642821"/>
          </a:xfrm>
          <a:prstGeom prst="rect">
            <a:avLst/>
          </a:prstGeom>
        </p:spPr>
      </p:pic>
      <p:sp>
        <p:nvSpPr>
          <p:cNvPr id="20" name="右大括号 19">
            <a:extLst>
              <a:ext uri="{FF2B5EF4-FFF2-40B4-BE49-F238E27FC236}">
                <a16:creationId xmlns:a16="http://schemas.microsoft.com/office/drawing/2014/main" id="{7725FE4C-3E3C-7C48-A17F-E3AAB6504382}"/>
              </a:ext>
            </a:extLst>
          </p:cNvPr>
          <p:cNvSpPr/>
          <p:nvPr/>
        </p:nvSpPr>
        <p:spPr bwMode="auto">
          <a:xfrm>
            <a:off x="3442416" y="5704325"/>
            <a:ext cx="292736" cy="848875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33978644-8963-7049-9185-AEBB699AE40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4673" y="5403870"/>
            <a:ext cx="1603443" cy="138569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228C3BA-83FD-7A49-9C8C-64AF3590DE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8601" y="5265016"/>
            <a:ext cx="2624416" cy="1597028"/>
          </a:xfrm>
          <a:prstGeom prst="rect">
            <a:avLst/>
          </a:prstGeom>
        </p:spPr>
      </p:pic>
      <p:sp>
        <p:nvSpPr>
          <p:cNvPr id="23" name="灯片编号占位符 1">
            <a:extLst>
              <a:ext uri="{FF2B5EF4-FFF2-40B4-BE49-F238E27FC236}">
                <a16:creationId xmlns:a16="http://schemas.microsoft.com/office/drawing/2014/main" id="{B8D4A6DD-8392-8749-B41D-EFD006BCB50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040040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>
            <a:extLst>
              <a:ext uri="{FF2B5EF4-FFF2-40B4-BE49-F238E27FC236}">
                <a16:creationId xmlns:a16="http://schemas.microsoft.com/office/drawing/2014/main" id="{AE0DA344-C031-664A-85F0-EB5AF50009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射极跟随</a:t>
            </a:r>
            <a:r>
              <a:rPr lang="en-US" altLang="zh-CN">
                <a:ea typeface="宋体" panose="02010600030101010101" pitchFamily="2" charset="-122"/>
              </a:rPr>
              <a:t> (Common Collector Amplifier) </a:t>
            </a:r>
          </a:p>
        </p:txBody>
      </p:sp>
      <p:pic>
        <p:nvPicPr>
          <p:cNvPr id="86020" name="Picture 11">
            <a:extLst>
              <a:ext uri="{FF2B5EF4-FFF2-40B4-BE49-F238E27FC236}">
                <a16:creationId xmlns:a16="http://schemas.microsoft.com/office/drawing/2014/main" id="{71FC11C2-F325-6B43-BDA4-6546DAE16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81200"/>
            <a:ext cx="75438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C7D4D76E-4929-6B41-BB2E-A9FA6283114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012438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>
            <a:extLst>
              <a:ext uri="{FF2B5EF4-FFF2-40B4-BE49-F238E27FC236}">
                <a16:creationId xmlns:a16="http://schemas.microsoft.com/office/drawing/2014/main" id="{78B13F6E-9EA4-844B-AE58-9DA00016A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考虑厄雷效应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60421" name="Rectangle 3">
            <a:extLst>
              <a:ext uri="{FF2B5EF4-FFF2-40B4-BE49-F238E27FC236}">
                <a16:creationId xmlns:a16="http://schemas.microsoft.com/office/drawing/2014/main" id="{FEA6A5B5-7BD7-BC46-9517-D497D913EB9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10200"/>
            <a:ext cx="7772400" cy="9906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因为</a:t>
            </a:r>
            <a:r>
              <a:rPr lang="en-US" altLang="zh-CN">
                <a:ea typeface="宋体" panose="02010600030101010101" pitchFamily="2" charset="-122"/>
              </a:rPr>
              <a:t> r</a:t>
            </a:r>
            <a:r>
              <a:rPr lang="en-US" altLang="zh-CN" baseline="-25000">
                <a:ea typeface="宋体" panose="02010600030101010101" pitchFamily="2" charset="-122"/>
              </a:rPr>
              <a:t>O </a:t>
            </a:r>
            <a:r>
              <a:rPr lang="zh-CN" altLang="en-US">
                <a:ea typeface="宋体" panose="02010600030101010101" pitchFamily="2" charset="-122"/>
              </a:rPr>
              <a:t>与 </a:t>
            </a:r>
            <a:r>
              <a:rPr lang="en-US" altLang="zh-CN"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ea typeface="宋体" panose="02010600030101010101" pitchFamily="2" charset="-122"/>
              </a:rPr>
              <a:t>E</a:t>
            </a:r>
            <a:r>
              <a:rPr lang="zh-CN" altLang="en-US">
                <a:ea typeface="宋体" panose="02010600030101010101" pitchFamily="2" charset="-122"/>
              </a:rPr>
              <a:t>并联，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所以只需将</a:t>
            </a:r>
            <a:r>
              <a:rPr lang="en-US" altLang="zh-CN"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ea typeface="宋体" panose="02010600030101010101" pitchFamily="2" charset="-122"/>
              </a:rPr>
              <a:t>E</a:t>
            </a:r>
            <a:r>
              <a:rPr lang="zh-CN" altLang="en-US">
                <a:ea typeface="宋体" panose="02010600030101010101" pitchFamily="2" charset="-122"/>
              </a:rPr>
              <a:t>替换成</a:t>
            </a:r>
            <a:r>
              <a:rPr lang="en-US" altLang="zh-CN">
                <a:ea typeface="宋体" panose="02010600030101010101" pitchFamily="2" charset="-122"/>
              </a:rPr>
              <a:t>R</a:t>
            </a:r>
            <a:r>
              <a:rPr lang="en-US" altLang="zh-CN" baseline="-25000">
                <a:ea typeface="宋体" panose="02010600030101010101" pitchFamily="2" charset="-122"/>
              </a:rPr>
              <a:t>E</a:t>
            </a:r>
            <a:r>
              <a:rPr lang="en-US" altLang="zh-CN">
                <a:ea typeface="宋体" panose="02010600030101010101" pitchFamily="2" charset="-122"/>
              </a:rPr>
              <a:t>||r</a:t>
            </a:r>
            <a:r>
              <a:rPr lang="en-US" altLang="zh-CN" baseline="-25000">
                <a:ea typeface="宋体" panose="02010600030101010101" pitchFamily="2" charset="-122"/>
              </a:rPr>
              <a:t>o</a:t>
            </a:r>
            <a:r>
              <a:rPr lang="zh-CN" altLang="en-US">
                <a:ea typeface="宋体" panose="02010600030101010101" pitchFamily="2" charset="-122"/>
              </a:rPr>
              <a:t>即可；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95237" name="Picture 9">
            <a:extLst>
              <a:ext uri="{FF2B5EF4-FFF2-40B4-BE49-F238E27FC236}">
                <a16:creationId xmlns:a16="http://schemas.microsoft.com/office/drawing/2014/main" id="{0BE0D922-24CF-A847-A923-74CEE5EDE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6381750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5238" name="Group 11">
            <a:extLst>
              <a:ext uri="{FF2B5EF4-FFF2-40B4-BE49-F238E27FC236}">
                <a16:creationId xmlns:a16="http://schemas.microsoft.com/office/drawing/2014/main" id="{79CC934A-0F11-6F46-A746-363A360AC2BC}"/>
              </a:ext>
            </a:extLst>
          </p:cNvPr>
          <p:cNvGrpSpPr>
            <a:grpSpLocks/>
          </p:cNvGrpSpPr>
          <p:nvPr/>
        </p:nvGrpSpPr>
        <p:grpSpPr bwMode="auto">
          <a:xfrm>
            <a:off x="2781300" y="2984500"/>
            <a:ext cx="3352800" cy="2362200"/>
            <a:chOff x="1632" y="1824"/>
            <a:chExt cx="2112" cy="1488"/>
          </a:xfrm>
        </p:grpSpPr>
        <p:sp>
          <p:nvSpPr>
            <p:cNvPr id="95240" name="AutoShape 7">
              <a:extLst>
                <a:ext uri="{FF2B5EF4-FFF2-40B4-BE49-F238E27FC236}">
                  <a16:creationId xmlns:a16="http://schemas.microsoft.com/office/drawing/2014/main" id="{05E45E5D-C498-B343-B7D2-DD22CD05B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824"/>
              <a:ext cx="2112" cy="14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en-US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95241" name="Object 5">
              <a:extLst>
                <a:ext uri="{FF2B5EF4-FFF2-40B4-BE49-F238E27FC236}">
                  <a16:creationId xmlns:a16="http://schemas.microsoft.com/office/drawing/2014/main" id="{72DD516C-E4CE-324C-9BE0-C500D70F6EA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848" y="1930"/>
            <a:ext cx="1714" cy="12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3294300" imgH="31889700" progId="Equation.DSMT4">
                    <p:embed/>
                  </p:oleObj>
                </mc:Choice>
                <mc:Fallback>
                  <p:oleObj name="Equation" r:id="rId3" imgW="43294300" imgH="31889700" progId="Equation.DSMT4">
                    <p:embed/>
                    <p:pic>
                      <p:nvPicPr>
                        <p:cNvPr id="95241" name="Object 5">
                          <a:extLst>
                            <a:ext uri="{FF2B5EF4-FFF2-40B4-BE49-F238E27FC236}">
                              <a16:creationId xmlns:a16="http://schemas.microsoft.com/office/drawing/2014/main" id="{72DD516C-E4CE-324C-9BE0-C500D70F6EA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8" y="1930"/>
                          <a:ext cx="1714" cy="12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1527BBD1-32AE-8440-91C7-8C4B6C0B9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1563" y="3001963"/>
            <a:ext cx="2667000" cy="2332037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C7052F0A-8739-0841-AD69-9B5FD33D400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9252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4EB80EF-C571-7C4D-BE85-F43CA95D8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112" y="0"/>
            <a:ext cx="7147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19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B424BD-949C-A646-81FB-A198920F8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4267200" cy="1295400"/>
          </a:xfrm>
        </p:spPr>
        <p:txBody>
          <a:bodyPr/>
          <a:lstStyle/>
          <a:p>
            <a:r>
              <a:rPr kumimoji="1" lang="zh-CN" altLang="en-US" dirty="0"/>
              <a:t>源极跟随</a:t>
            </a:r>
            <a:r>
              <a:rPr kumimoji="1" lang="en-US" altLang="zh-CN" dirty="0"/>
              <a:t>/</a:t>
            </a:r>
            <a:r>
              <a:rPr kumimoji="1" lang="zh-CN" altLang="en-US" dirty="0"/>
              <a:t>射极跟随 小结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F6DD8A7-DC67-3644-9901-8DD665889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增益略小于</a:t>
            </a:r>
            <a:r>
              <a:rPr kumimoji="1" lang="en-US" altLang="zh-CN" dirty="0">
                <a:solidFill>
                  <a:srgbClr val="0432FF"/>
                </a:solidFill>
              </a:rPr>
              <a:t>1</a:t>
            </a:r>
          </a:p>
          <a:p>
            <a:endParaRPr kumimoji="1" lang="en-US" altLang="zh-CN" dirty="0"/>
          </a:p>
          <a:p>
            <a:r>
              <a:rPr kumimoji="1" lang="zh-CN" altLang="en-US" dirty="0">
                <a:solidFill>
                  <a:srgbClr val="0432FF"/>
                </a:solidFill>
              </a:rPr>
              <a:t>输出阻抗较小</a:t>
            </a:r>
            <a:r>
              <a:rPr kumimoji="1" lang="zh-CN" altLang="en-US" dirty="0"/>
              <a:t>，可作为</a:t>
            </a:r>
            <a:r>
              <a:rPr kumimoji="1" lang="en-US" altLang="zh-CN" dirty="0"/>
              <a:t>Buffer</a:t>
            </a:r>
            <a:r>
              <a:rPr kumimoji="1" lang="zh-CN" altLang="en-US" dirty="0"/>
              <a:t>，有效驱动负载，常用于多级放大器的最后一级</a:t>
            </a:r>
            <a:endParaRPr kumimoji="1" lang="en-US" altLang="zh-CN" dirty="0"/>
          </a:p>
          <a:p>
            <a:endParaRPr kumimoji="1" lang="en-US" altLang="zh-CN" dirty="0"/>
          </a:p>
          <a:p>
            <a:r>
              <a:rPr kumimoji="1" lang="zh-CN" altLang="en-US" dirty="0"/>
              <a:t>功率放大器（</a:t>
            </a:r>
            <a:r>
              <a:rPr kumimoji="1" lang="en-US" altLang="zh-CN" dirty="0"/>
              <a:t>PA</a:t>
            </a:r>
            <a:r>
              <a:rPr kumimoji="1" lang="zh-CN" altLang="en-US" dirty="0"/>
              <a:t>）的实现方式</a:t>
            </a:r>
            <a:endParaRPr kumimoji="1" lang="en-US" altLang="zh-CN" dirty="0"/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3A7A9BDE-3BBB-514F-AB8D-77F94C4E860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146268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42F24CFD-88EF-5D4C-BE0F-655766407E5C}"/>
              </a:ext>
            </a:extLst>
          </p:cNvPr>
          <p:cNvSpPr txBox="1"/>
          <p:nvPr/>
        </p:nvSpPr>
        <p:spPr>
          <a:xfrm>
            <a:off x="190500" y="1915889"/>
            <a:ext cx="4615431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b="1" dirty="0"/>
              <a:t>BJT</a:t>
            </a:r>
            <a:r>
              <a:rPr kumimoji="1" lang="zh-CN" altLang="en-US" sz="2000" b="1" dirty="0"/>
              <a:t> </a:t>
            </a:r>
            <a:r>
              <a:rPr kumimoji="1" lang="en-US" altLang="zh-CN" sz="2000" b="1" dirty="0"/>
              <a:t>vs.</a:t>
            </a:r>
            <a:r>
              <a:rPr kumimoji="1" lang="zh-CN" altLang="en-US" sz="2000" b="1" dirty="0"/>
              <a:t> </a:t>
            </a:r>
            <a:r>
              <a:rPr kumimoji="1" lang="en-US" altLang="zh-CN" sz="2000" b="1" dirty="0"/>
              <a:t>MOSFET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2000" b="1" dirty="0"/>
              <a:t>什么时候考虑 </a:t>
            </a:r>
            <a:r>
              <a:rPr kumimoji="1" lang="en-US" altLang="zh-CN" sz="2000" b="1" dirty="0" err="1"/>
              <a:t>r</a:t>
            </a:r>
            <a:r>
              <a:rPr kumimoji="1" lang="en-US" altLang="zh-CN" sz="2000" b="1" baseline="-25000" dirty="0" err="1"/>
              <a:t>o</a:t>
            </a:r>
            <a:r>
              <a:rPr kumimoji="1" lang="zh-CN" altLang="en-US" sz="2000" b="1" dirty="0"/>
              <a:t>，什么时候不考虑？</a:t>
            </a:r>
            <a:endParaRPr kumimoji="1" lang="en-US" altLang="zh-CN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sz="8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zh-CN" altLang="en-US" sz="2000" b="1" dirty="0"/>
              <a:t>直流偏置时，不考虑</a:t>
            </a:r>
            <a:endParaRPr kumimoji="1" lang="en-US" altLang="zh-CN" sz="20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zh-CN" altLang="en-US" sz="2000" b="1" dirty="0"/>
              <a:t>分立电路设计时，一般可不考虑</a:t>
            </a:r>
            <a:endParaRPr kumimoji="1" lang="en-US" altLang="zh-CN" sz="2000" b="1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1" lang="en-US" altLang="zh-CN" sz="2000" b="1" dirty="0"/>
              <a:t>IC</a:t>
            </a:r>
            <a:r>
              <a:rPr kumimoji="1" lang="zh-CN" altLang="en-US" sz="2000" b="1" dirty="0"/>
              <a:t>设计时，必须考虑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1E3172F-1CF9-EB4D-8654-9E5C12C2B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小结</a:t>
            </a:r>
          </a:p>
        </p:txBody>
      </p:sp>
      <p:graphicFrame>
        <p:nvGraphicFramePr>
          <p:cNvPr id="8" name="内容占位符 7">
            <a:extLst>
              <a:ext uri="{FF2B5EF4-FFF2-40B4-BE49-F238E27FC236}">
                <a16:creationId xmlns:a16="http://schemas.microsoft.com/office/drawing/2014/main" id="{CA256D26-0380-844C-B33D-89AAABB883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9265102"/>
              </p:ext>
            </p:extLst>
          </p:nvPr>
        </p:nvGraphicFramePr>
        <p:xfrm>
          <a:off x="222086" y="2379189"/>
          <a:ext cx="87630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1000">
                  <a:extLst>
                    <a:ext uri="{9D8B030D-6E8A-4147-A177-3AD203B41FA5}">
                      <a16:colId xmlns:a16="http://schemas.microsoft.com/office/drawing/2014/main" val="1033322940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1771363405"/>
                    </a:ext>
                  </a:extLst>
                </a:gridCol>
                <a:gridCol w="2921000">
                  <a:extLst>
                    <a:ext uri="{9D8B030D-6E8A-4147-A177-3AD203B41FA5}">
                      <a16:colId xmlns:a16="http://schemas.microsoft.com/office/drawing/2014/main" val="38798775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MOSFET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BJT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758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输入阻抗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892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跨导 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g</a:t>
                      </a:r>
                      <a:r>
                        <a:rPr lang="en-US" altLang="zh-CN" b="0" baseline="-25000" dirty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zh-CN" altLang="en-US" b="0" baseline="-25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大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125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分立电路设计（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PCB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绝大多数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7978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集成电路设计（</a:t>
                      </a:r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IC</a:t>
                      </a:r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多数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302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实现增益的主要结构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CS</a:t>
                      </a: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（可多级）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</a:rPr>
                        <a:t>CE</a:t>
                      </a:r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（可多级）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9954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牺牲增益获取其他性能提升的方法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源极退化结构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发射极退化结构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175217"/>
                  </a:ext>
                </a:extLst>
              </a:tr>
            </a:tbl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257A7894-F986-C84B-BE17-D26FA6289107}"/>
              </a:ext>
            </a:extLst>
          </p:cNvPr>
          <p:cNvSpPr txBox="1"/>
          <p:nvPr/>
        </p:nvSpPr>
        <p:spPr>
          <a:xfrm>
            <a:off x="4953000" y="5319692"/>
            <a:ext cx="3631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b="1" dirty="0">
                <a:solidFill>
                  <a:srgbClr val="C00000"/>
                </a:solidFill>
              </a:rPr>
              <a:t>考试时会明确说明需不需要考虑 </a:t>
            </a:r>
            <a:r>
              <a:rPr kumimoji="1" lang="en-US" altLang="zh-CN" sz="1800" b="1" dirty="0" err="1">
                <a:solidFill>
                  <a:srgbClr val="C00000"/>
                </a:solidFill>
              </a:rPr>
              <a:t>r</a:t>
            </a:r>
            <a:r>
              <a:rPr kumimoji="1" lang="en-US" altLang="zh-CN" sz="1800" b="1" baseline="-25000" dirty="0" err="1">
                <a:solidFill>
                  <a:srgbClr val="C00000"/>
                </a:solidFill>
              </a:rPr>
              <a:t>o</a:t>
            </a:r>
            <a:endParaRPr kumimoji="1" lang="zh-CN" altLang="en-US" sz="1800" b="1" baseline="-25000" dirty="0">
              <a:solidFill>
                <a:srgbClr val="C00000"/>
              </a:solidFill>
            </a:endParaRP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6134759C-B43F-3E40-8DE7-6358BCBF860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997076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DBB70A9-6F10-9D49-9184-9C74C7CB9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06450"/>
            <a:ext cx="8534400" cy="5245100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B65451FE-3695-A84C-8F6D-0701FDB4D91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5255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170" name="Picture 10">
            <a:extLst>
              <a:ext uri="{FF2B5EF4-FFF2-40B4-BE49-F238E27FC236}">
                <a16:creationId xmlns:a16="http://schemas.microsoft.com/office/drawing/2014/main" id="{386E0271-A6EF-B54F-8803-1BC9B4F76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927100"/>
            <a:ext cx="6172200" cy="242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sp>
        <p:nvSpPr>
          <p:cNvPr id="476162" name="Rectangle 2">
            <a:extLst>
              <a:ext uri="{FF2B5EF4-FFF2-40B4-BE49-F238E27FC236}">
                <a16:creationId xmlns:a16="http://schemas.microsoft.com/office/drawing/2014/main" id="{31CF5CA2-D789-F947-961F-7D53436949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/>
              <a:t>CS Stage with </a:t>
            </a:r>
            <a:r>
              <a:rPr lang="en-US" altLang="zh-CN">
                <a:sym typeface="Symbol" charset="2"/>
              </a:rPr>
              <a:t>  0</a:t>
            </a:r>
          </a:p>
        </p:txBody>
      </p:sp>
      <p:grpSp>
        <p:nvGrpSpPr>
          <p:cNvPr id="28677" name="Group 11">
            <a:extLst>
              <a:ext uri="{FF2B5EF4-FFF2-40B4-BE49-F238E27FC236}">
                <a16:creationId xmlns:a16="http://schemas.microsoft.com/office/drawing/2014/main" id="{60204FB9-2709-0C48-8C2D-1185D78A287D}"/>
              </a:ext>
            </a:extLst>
          </p:cNvPr>
          <p:cNvGrpSpPr>
            <a:grpSpLocks/>
          </p:cNvGrpSpPr>
          <p:nvPr/>
        </p:nvGrpSpPr>
        <p:grpSpPr bwMode="auto">
          <a:xfrm>
            <a:off x="3213100" y="3225800"/>
            <a:ext cx="3200400" cy="2209800"/>
            <a:chOff x="3168" y="1344"/>
            <a:chExt cx="1536" cy="960"/>
          </a:xfrm>
        </p:grpSpPr>
        <p:sp>
          <p:nvSpPr>
            <p:cNvPr id="476168" name="AutoShape 8">
              <a:extLst>
                <a:ext uri="{FF2B5EF4-FFF2-40B4-BE49-F238E27FC236}">
                  <a16:creationId xmlns:a16="http://schemas.microsoft.com/office/drawing/2014/main" id="{2ECC4DA1-E7DD-5F46-80CE-F0B9CD7159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1344"/>
              <a:ext cx="1536" cy="96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28679" name="Object 7">
              <a:extLst>
                <a:ext uri="{FF2B5EF4-FFF2-40B4-BE49-F238E27FC236}">
                  <a16:creationId xmlns:a16="http://schemas.microsoft.com/office/drawing/2014/main" id="{612E435E-42E6-AF49-933E-08835A6E2DF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12" y="1440"/>
            <a:ext cx="1296" cy="7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9733200" imgH="29845000" progId="Equation.3">
                    <p:embed/>
                  </p:oleObj>
                </mc:Choice>
                <mc:Fallback>
                  <p:oleObj name="Equation" r:id="rId3" imgW="49733200" imgH="29845000" progId="Equation.3">
                    <p:embed/>
                    <p:pic>
                      <p:nvPicPr>
                        <p:cNvPr id="28679" name="Object 7">
                          <a:extLst>
                            <a:ext uri="{FF2B5EF4-FFF2-40B4-BE49-F238E27FC236}">
                              <a16:creationId xmlns:a16="http://schemas.microsoft.com/office/drawing/2014/main" id="{612E435E-42E6-AF49-933E-08835A6E2DF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1440"/>
                          <a:ext cx="1296" cy="7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6A6BF8DF-B306-204D-829A-6F04896BF88B}"/>
              </a:ext>
            </a:extLst>
          </p:cNvPr>
          <p:cNvSpPr txBox="1"/>
          <p:nvPr/>
        </p:nvSpPr>
        <p:spPr>
          <a:xfrm>
            <a:off x="7077395" y="3339099"/>
            <a:ext cx="1542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D</a:t>
            </a:r>
            <a:r>
              <a:rPr kumimoji="1" lang="zh-CN" altLang="en-US" dirty="0">
                <a:solidFill>
                  <a:srgbClr val="0432FF"/>
                </a:solidFill>
              </a:rPr>
              <a:t>到地的总电阻</a:t>
            </a:r>
          </a:p>
        </p:txBody>
      </p:sp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AFD1DEBB-2F0D-3348-8D55-2BD09299E413}"/>
              </a:ext>
            </a:extLst>
          </p:cNvPr>
          <p:cNvCxnSpPr/>
          <p:nvPr/>
        </p:nvCxnSpPr>
        <p:spPr bwMode="auto">
          <a:xfrm>
            <a:off x="5029200" y="4038600"/>
            <a:ext cx="118427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3B4C4A1C-003B-8B4A-BE2A-71BBCAF19FBB}"/>
              </a:ext>
            </a:extLst>
          </p:cNvPr>
          <p:cNvCxnSpPr>
            <a:stCxn id="2" idx="1"/>
          </p:cNvCxnSpPr>
          <p:nvPr/>
        </p:nvCxnSpPr>
        <p:spPr bwMode="auto">
          <a:xfrm flipH="1">
            <a:off x="6413500" y="3508376"/>
            <a:ext cx="663895" cy="22542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F154AFFB-DAEB-8842-A385-A44B82E74DF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02813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BEA6D60-BA32-D64A-BCDF-29D84D6FC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158"/>
            <a:ext cx="9144000" cy="6295684"/>
          </a:xfrm>
          <a:prstGeom prst="rect">
            <a:avLst/>
          </a:prstGeom>
        </p:spPr>
      </p:pic>
      <p:sp>
        <p:nvSpPr>
          <p:cNvPr id="3" name="灯片编号占位符 1">
            <a:extLst>
              <a:ext uri="{FF2B5EF4-FFF2-40B4-BE49-F238E27FC236}">
                <a16:creationId xmlns:a16="http://schemas.microsoft.com/office/drawing/2014/main" id="{FE69AC76-AA99-5045-A4DE-0B3F38DC5C9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727659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327F04-6860-724E-995C-3412A37CE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作业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007213E-7D81-5340-8C2E-61136E756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0"/>
            <a:ext cx="9144000" cy="144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1033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97B6D4DB-3A4A-E74A-88BB-8C8D99895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144000" cy="112119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D1C221A-5B69-AA4F-8BB7-93F983B93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590800"/>
            <a:ext cx="5245100" cy="22733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F48280B-21B3-B345-8547-E3C3A11C676E}"/>
              </a:ext>
            </a:extLst>
          </p:cNvPr>
          <p:cNvSpPr/>
          <p:nvPr/>
        </p:nvSpPr>
        <p:spPr bwMode="auto">
          <a:xfrm>
            <a:off x="4495800" y="3352800"/>
            <a:ext cx="1066800" cy="914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09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>
            <a:extLst>
              <a:ext uri="{FF2B5EF4-FFF2-40B4-BE49-F238E27FC236}">
                <a16:creationId xmlns:a16="http://schemas.microsoft.com/office/drawing/2014/main" id="{D583A7E0-8DBA-1942-A989-B6B84A0EEC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953000" cy="808038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沟道长度对电压增益的变化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77187" name="Rectangle 3">
            <a:extLst>
              <a:ext uri="{FF2B5EF4-FFF2-40B4-BE49-F238E27FC236}">
                <a16:creationId xmlns:a16="http://schemas.microsoft.com/office/drawing/2014/main" id="{1BFCD83B-E390-E04A-8A4F-1E119913525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971198"/>
            <a:ext cx="83058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</a:rPr>
              <a:t>需注意：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Symbol" panose="05050102010706020507" pitchFamily="18" charset="2"/>
              </a:rPr>
              <a:t> </a:t>
            </a:r>
            <a:r>
              <a:rPr lang="zh-CN" altLang="en-US" dirty="0">
                <a:ea typeface="宋体" panose="02010600030101010101" pitchFamily="2" charset="-122"/>
                <a:sym typeface="Symbol" panose="05050102010706020507" pitchFamily="18" charset="2"/>
              </a:rPr>
              <a:t>与</a:t>
            </a:r>
            <a:r>
              <a:rPr lang="en-US" altLang="zh-CN" dirty="0">
                <a:ea typeface="宋体" panose="02010600030101010101" pitchFamily="2" charset="-122"/>
                <a:sym typeface="Symbol" panose="05050102010706020507" pitchFamily="18" charset="2"/>
              </a:rPr>
              <a:t> L </a:t>
            </a:r>
            <a:r>
              <a:rPr lang="zh-CN" altLang="en-US" dirty="0">
                <a:ea typeface="宋体" panose="02010600030101010101" pitchFamily="2" charset="-122"/>
                <a:sym typeface="Symbol" panose="05050102010706020507" pitchFamily="18" charset="2"/>
              </a:rPr>
              <a:t>成反比</a:t>
            </a:r>
            <a:endParaRPr lang="en-US" altLang="zh-CN" dirty="0">
              <a:ea typeface="宋体" panose="02010600030101010101" pitchFamily="2" charset="-122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zh-CN" altLang="en-US" dirty="0">
                <a:ea typeface="宋体" panose="02010600030101010101" pitchFamily="2" charset="-122"/>
                <a:sym typeface="Symbol" panose="05050102010706020507" pitchFamily="18" charset="2"/>
              </a:rPr>
              <a:t>现代半导体的趋势是</a:t>
            </a:r>
            <a:r>
              <a:rPr lang="en-US" altLang="zh-CN" dirty="0">
                <a:ea typeface="宋体" panose="02010600030101010101" pitchFamily="2" charset="-122"/>
                <a:sym typeface="Symbol" panose="05050102010706020507" pitchFamily="18" charset="2"/>
              </a:rPr>
              <a:t>L</a:t>
            </a:r>
            <a:r>
              <a:rPr lang="zh-CN" altLang="en-US" dirty="0">
                <a:ea typeface="宋体" panose="02010600030101010101" pitchFamily="2" charset="-122"/>
                <a:sym typeface="Symbol" panose="05050102010706020507" pitchFamily="18" charset="2"/>
              </a:rPr>
              <a:t>越来越小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 单个放大器的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A</a:t>
            </a:r>
            <a:r>
              <a:rPr lang="en-US" altLang="zh-CN" baseline="-25000" dirty="0">
                <a:ea typeface="宋体" panose="02010600030101010101" pitchFamily="2" charset="-122"/>
                <a:sym typeface="Wingdings" pitchFamily="2" charset="2"/>
              </a:rPr>
              <a:t>v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下降</a:t>
            </a:r>
            <a:endParaRPr lang="en-US" altLang="zh-CN" dirty="0">
              <a:ea typeface="宋体" panose="02010600030101010101" pitchFamily="2" charset="-122"/>
              <a:sym typeface="Symbol" panose="05050102010706020507" pitchFamily="18" charset="2"/>
            </a:endParaRPr>
          </a:p>
        </p:txBody>
      </p:sp>
      <p:pic>
        <p:nvPicPr>
          <p:cNvPr id="477194" name="Picture 10">
            <a:extLst>
              <a:ext uri="{FF2B5EF4-FFF2-40B4-BE49-F238E27FC236}">
                <a16:creationId xmlns:a16="http://schemas.microsoft.com/office/drawing/2014/main" id="{6C5436B4-7EAF-FF40-8AD5-30FBDA2FA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960438"/>
            <a:ext cx="6096000" cy="2163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29702" name="图片 1">
            <a:extLst>
              <a:ext uri="{FF2B5EF4-FFF2-40B4-BE49-F238E27FC236}">
                <a16:creationId xmlns:a16="http://schemas.microsoft.com/office/drawing/2014/main" id="{B40EB01F-3DED-3F46-863B-88AF421F1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282" y="3151188"/>
            <a:ext cx="6758068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42B89E6B-CCEF-BF44-86F1-1D704AA09D4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2A93CDF3-6C0A-BA47-92A4-90905BE8BBFF}"/>
              </a:ext>
            </a:extLst>
          </p:cNvPr>
          <p:cNvCxnSpPr/>
          <p:nvPr/>
        </p:nvCxnSpPr>
        <p:spPr bwMode="auto">
          <a:xfrm>
            <a:off x="4038600" y="3429000"/>
            <a:ext cx="990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225686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>
            <a:extLst>
              <a:ext uri="{FF2B5EF4-FFF2-40B4-BE49-F238E27FC236}">
                <a16:creationId xmlns:a16="http://schemas.microsoft.com/office/drawing/2014/main" id="{5726539D-E074-8341-BFB5-BB353FC5AC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电流源做负载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478211" name="Rectangle 3">
            <a:extLst>
              <a:ext uri="{FF2B5EF4-FFF2-40B4-BE49-F238E27FC236}">
                <a16:creationId xmlns:a16="http://schemas.microsoft.com/office/drawing/2014/main" id="{7B7609BC-6160-8445-95A9-F38FB99AC34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66933" y="5378491"/>
            <a:ext cx="8864601" cy="51279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采用电流源做负载可以有效减轻 </a:t>
            </a:r>
            <a:r>
              <a:rPr lang="en-US" altLang="zh-CN" dirty="0">
                <a:ea typeface="宋体" panose="02010600030101010101" pitchFamily="2" charset="-122"/>
              </a:rPr>
              <a:t>headroom </a:t>
            </a:r>
            <a:r>
              <a:rPr lang="zh-CN" altLang="en-US" dirty="0">
                <a:ea typeface="宋体" panose="02010600030101010101" pitchFamily="2" charset="-122"/>
              </a:rPr>
              <a:t>和电压增益的矛盾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478218" name="Picture 10">
            <a:extLst>
              <a:ext uri="{FF2B5EF4-FFF2-40B4-BE49-F238E27FC236}">
                <a16:creationId xmlns:a16="http://schemas.microsoft.com/office/drawing/2014/main" id="{61905C44-25BB-0542-8043-BA6D1702D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90600"/>
            <a:ext cx="8305800" cy="285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grpSp>
        <p:nvGrpSpPr>
          <p:cNvPr id="30726" name="Group 11">
            <a:extLst>
              <a:ext uri="{FF2B5EF4-FFF2-40B4-BE49-F238E27FC236}">
                <a16:creationId xmlns:a16="http://schemas.microsoft.com/office/drawing/2014/main" id="{A636B790-F6DF-0545-AFA2-6A31D3337CE2}"/>
              </a:ext>
            </a:extLst>
          </p:cNvPr>
          <p:cNvGrpSpPr>
            <a:grpSpLocks/>
          </p:cNvGrpSpPr>
          <p:nvPr/>
        </p:nvGrpSpPr>
        <p:grpSpPr bwMode="auto">
          <a:xfrm>
            <a:off x="2438400" y="3770534"/>
            <a:ext cx="3454400" cy="1320800"/>
            <a:chOff x="3648" y="1488"/>
            <a:chExt cx="1488" cy="576"/>
          </a:xfrm>
        </p:grpSpPr>
        <p:sp>
          <p:nvSpPr>
            <p:cNvPr id="478216" name="AutoShape 8">
              <a:extLst>
                <a:ext uri="{FF2B5EF4-FFF2-40B4-BE49-F238E27FC236}">
                  <a16:creationId xmlns:a16="http://schemas.microsoft.com/office/drawing/2014/main" id="{62863F33-AEB4-A84B-A8DF-47D46745B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488"/>
              <a:ext cx="1488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0728" name="Object 6">
              <a:extLst>
                <a:ext uri="{FF2B5EF4-FFF2-40B4-BE49-F238E27FC236}">
                  <a16:creationId xmlns:a16="http://schemas.microsoft.com/office/drawing/2014/main" id="{4BE2C734-EDE9-6741-ABF5-CE3887537E0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96" y="1536"/>
            <a:ext cx="1392" cy="5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3251100" imgH="19304000" progId="Equation.3">
                    <p:embed/>
                  </p:oleObj>
                </mc:Choice>
                <mc:Fallback>
                  <p:oleObj name="Equation" r:id="rId3" imgW="53251100" imgH="19304000" progId="Equation.3">
                    <p:embed/>
                    <p:pic>
                      <p:nvPicPr>
                        <p:cNvPr id="30728" name="Object 6">
                          <a:extLst>
                            <a:ext uri="{FF2B5EF4-FFF2-40B4-BE49-F238E27FC236}">
                              <a16:creationId xmlns:a16="http://schemas.microsoft.com/office/drawing/2014/main" id="{4BE2C734-EDE9-6741-ABF5-CE3887537E0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1536"/>
                          <a:ext cx="1392" cy="5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6CCD46F-7FE4-D440-8B25-32206D794B65}"/>
              </a:ext>
            </a:extLst>
          </p:cNvPr>
          <p:cNvSpPr txBox="1"/>
          <p:nvPr/>
        </p:nvSpPr>
        <p:spPr>
          <a:xfrm>
            <a:off x="366933" y="5891282"/>
            <a:ext cx="3519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在集成电路里，能用</a:t>
            </a:r>
            <a:r>
              <a:rPr lang="en-US" altLang="zh-CN" sz="2000" dirty="0">
                <a:solidFill>
                  <a:srgbClr val="FF0000"/>
                </a:solidFill>
              </a:rPr>
              <a:t>MOS</a:t>
            </a:r>
            <a:r>
              <a:rPr lang="zh-CN" altLang="en-US" sz="2000" dirty="0">
                <a:solidFill>
                  <a:srgbClr val="FF0000"/>
                </a:solidFill>
              </a:rPr>
              <a:t>替代电阻的地方就尽量不用电阻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3FBD695B-C152-944A-9D22-158BCECDBF96}"/>
              </a:ext>
            </a:extLst>
          </p:cNvPr>
          <p:cNvSpPr/>
          <p:nvPr/>
        </p:nvSpPr>
        <p:spPr bwMode="auto">
          <a:xfrm>
            <a:off x="3948333" y="6176851"/>
            <a:ext cx="838199" cy="155575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8AF2B7-5063-6E4E-A48E-91B79A3C2391}"/>
              </a:ext>
            </a:extLst>
          </p:cNvPr>
          <p:cNvSpPr txBox="1"/>
          <p:nvPr/>
        </p:nvSpPr>
        <p:spPr>
          <a:xfrm>
            <a:off x="4953000" y="6014392"/>
            <a:ext cx="396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solidFill>
                  <a:srgbClr val="FF0000"/>
                </a:solidFill>
              </a:rPr>
              <a:t>①</a:t>
            </a:r>
            <a:r>
              <a:rPr lang="zh-CN" altLang="en-US" sz="2000" dirty="0">
                <a:solidFill>
                  <a:srgbClr val="FF0000"/>
                </a:solidFill>
              </a:rPr>
              <a:t>电流源提供了大电阻方案 </a:t>
            </a:r>
            <a:r>
              <a:rPr lang="en-US" altLang="zh-CN" sz="2400" i="1" dirty="0" err="1">
                <a:solidFill>
                  <a:srgbClr val="FF0000"/>
                </a:solidFill>
              </a:rPr>
              <a:t>r</a:t>
            </a:r>
            <a:r>
              <a:rPr lang="en-US" altLang="zh-CN" sz="2400" i="1" baseline="-25000" dirty="0" err="1">
                <a:solidFill>
                  <a:srgbClr val="FF0000"/>
                </a:solidFill>
              </a:rPr>
              <a:t>o</a:t>
            </a:r>
            <a:endParaRPr lang="en-US" sz="2000" i="1" baseline="-25000" dirty="0">
              <a:solidFill>
                <a:srgbClr val="FF0000"/>
              </a:solidFill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E9B80F27-87ED-EB46-9E93-C4F438954DB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7EAA737-95DE-554E-8C72-17AAA6DDEA97}"/>
              </a:ext>
            </a:extLst>
          </p:cNvPr>
          <p:cNvSpPr txBox="1"/>
          <p:nvPr/>
        </p:nvSpPr>
        <p:spPr>
          <a:xfrm>
            <a:off x="2971801" y="2515611"/>
            <a:ext cx="2590800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熟悉基本单元，然后从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点往上看是</a:t>
            </a:r>
            <a:r>
              <a:rPr kumimoji="1" lang="en-US" altLang="zh-CN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en-US" altLang="zh-CN" b="1" i="1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o2</a:t>
            </a:r>
            <a:r>
              <a:rPr kumimoji="1" lang="zh-CN" altLang="en-US" b="1" i="1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zh-CN" altLang="en-US" dirty="0">
                <a:solidFill>
                  <a:srgbClr val="0432FF"/>
                </a:solidFill>
              </a:rPr>
              <a:t>往下看是</a:t>
            </a:r>
            <a:r>
              <a:rPr kumimoji="1" lang="en-US" altLang="zh-CN" b="1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en-US" altLang="zh-CN" b="1" i="1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o1</a:t>
            </a:r>
            <a:endParaRPr kumimoji="1" lang="zh-CN" altLang="en-US" b="1" i="1" baseline="-25000" dirty="0">
              <a:solidFill>
                <a:srgbClr val="0432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2844B76-8422-C14D-98E3-17F970C6EE92}"/>
              </a:ext>
            </a:extLst>
          </p:cNvPr>
          <p:cNvSpPr txBox="1"/>
          <p:nvPr/>
        </p:nvSpPr>
        <p:spPr>
          <a:xfrm>
            <a:off x="1366701" y="2416969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432FF"/>
                </a:solidFill>
              </a:rPr>
              <a:t>A</a:t>
            </a:r>
            <a:endParaRPr kumimoji="1" lang="zh-CN" altLang="en-US" b="1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99926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12050</TotalTime>
  <Words>2681</Words>
  <Application>Microsoft Office PowerPoint</Application>
  <PresentationFormat>全屏显示(4:3)</PresentationFormat>
  <Paragraphs>412</Paragraphs>
  <Slides>72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72</vt:i4>
      </vt:variant>
    </vt:vector>
  </HeadingPairs>
  <TitlesOfParts>
    <vt:vector size="81" baseType="lpstr">
      <vt:lpstr>宋体</vt:lpstr>
      <vt:lpstr>Arial</vt:lpstr>
      <vt:lpstr>Calibri</vt:lpstr>
      <vt:lpstr>Cambria Math</vt:lpstr>
      <vt:lpstr>Symbol</vt:lpstr>
      <vt:lpstr>Times New Roman</vt:lpstr>
      <vt:lpstr>Wingdings</vt:lpstr>
      <vt:lpstr>Default Design</vt:lpstr>
      <vt:lpstr>Equation</vt:lpstr>
      <vt:lpstr>Lecture 17 – 晶体管放大器-part2</vt:lpstr>
      <vt:lpstr>三种基本的晶体管放大器结构</vt:lpstr>
      <vt:lpstr>PowerPoint 演示文稿</vt:lpstr>
      <vt:lpstr>表征电压电压放大器特征的参数</vt:lpstr>
      <vt:lpstr>PowerPoint 演示文稿</vt:lpstr>
      <vt:lpstr>PowerPoint 演示文稿</vt:lpstr>
      <vt:lpstr>CS Stage with   0</vt:lpstr>
      <vt:lpstr>沟道长度对电压增益的变化</vt:lpstr>
      <vt:lpstr>电流源做负载</vt:lpstr>
      <vt:lpstr>PMOS CS Stage with NMOS as Load </vt:lpstr>
      <vt:lpstr>Diode-Connected 作为负载</vt:lpstr>
      <vt:lpstr>CS Stage with Diode-Connected PMOS Device</vt:lpstr>
      <vt:lpstr>PowerPoint 演示文稿</vt:lpstr>
      <vt:lpstr>考虑厄雷效应之后</vt:lpstr>
      <vt:lpstr>PowerPoint 演示文稿</vt:lpstr>
      <vt:lpstr>内在增益</vt:lpstr>
      <vt:lpstr>Limitation on CE Voltage Gain </vt:lpstr>
      <vt:lpstr>电压增益和 headroom 的 trade-off</vt:lpstr>
      <vt:lpstr>CE组态设计指标的折衷（trade-off）</vt:lpstr>
      <vt:lpstr>CS/CE小结</vt:lpstr>
      <vt:lpstr>源极退化/发射极退化结构</vt:lpstr>
      <vt:lpstr>Example of CS Stage with Degeneration</vt:lpstr>
      <vt:lpstr>栅极电阻的影响</vt:lpstr>
      <vt:lpstr>退化电阻对输出阻抗的影响</vt:lpstr>
      <vt:lpstr>输出阻抗Example (I)</vt:lpstr>
      <vt:lpstr>输出阻抗 Example (II)</vt:lpstr>
      <vt:lpstr>PowerPoint 演示文稿</vt:lpstr>
      <vt:lpstr>发射极退化结构的输出阻抗</vt:lpstr>
      <vt:lpstr>厄雷效应对输出阻抗的影响</vt:lpstr>
      <vt:lpstr>基极电阻的影响</vt:lpstr>
      <vt:lpstr>PowerPoint 演示文稿</vt:lpstr>
      <vt:lpstr>发射极退化 Example I</vt:lpstr>
      <vt:lpstr>发射极退化 Example II</vt:lpstr>
      <vt:lpstr>发射极电容</vt:lpstr>
      <vt:lpstr>本课程的核心：培养对电路的洞察力</vt:lpstr>
      <vt:lpstr>举例2</vt:lpstr>
      <vt:lpstr>源极退化/射极退化小结</vt:lpstr>
      <vt:lpstr>PowerPoint 演示文稿</vt:lpstr>
      <vt:lpstr>Signal Levels in CG Stage</vt:lpstr>
      <vt:lpstr>Generalized CG Behavior</vt:lpstr>
      <vt:lpstr>Example of CG Stage</vt:lpstr>
      <vt:lpstr>PowerPoint 演示文稿</vt:lpstr>
      <vt:lpstr>CB的输出阻抗（考虑厄雷效应）</vt:lpstr>
      <vt:lpstr>CB的输出阻抗（考虑厄雷效应）</vt:lpstr>
      <vt:lpstr>CE 和 CB 输出阻抗比较</vt:lpstr>
      <vt:lpstr>考虑基极电阻</vt:lpstr>
      <vt:lpstr>有基极电阻时，CB和CE的比较</vt:lpstr>
      <vt:lpstr>有基极电阻时CB的输入阻抗</vt:lpstr>
      <vt:lpstr>从E看和从B看的输入阻抗的区别</vt:lpstr>
      <vt:lpstr>输入阻抗举例</vt:lpstr>
      <vt:lpstr>增益和Headroom的折衷 </vt:lpstr>
      <vt:lpstr>CB的实际应用</vt:lpstr>
      <vt:lpstr>CG/CB 小结</vt:lpstr>
      <vt:lpstr>CD/CC</vt:lpstr>
      <vt:lpstr>PowerPoint 演示文稿</vt:lpstr>
      <vt:lpstr>Source Follower Stage（源极跟随组态）</vt:lpstr>
      <vt:lpstr>Source Follower 的输出阻抗</vt:lpstr>
      <vt:lpstr>Source Follower Example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射极跟随 (Common Collector Amplifier) </vt:lpstr>
      <vt:lpstr>考虑厄雷效应</vt:lpstr>
      <vt:lpstr>PowerPoint 演示文稿</vt:lpstr>
      <vt:lpstr>源极跟随/射极跟随 小结</vt:lpstr>
      <vt:lpstr>小结</vt:lpstr>
      <vt:lpstr>PowerPoint 演示文稿</vt:lpstr>
      <vt:lpstr>PowerPoint 演示文稿</vt:lpstr>
      <vt:lpstr>作业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hjin</cp:lastModifiedBy>
  <cp:revision>315</cp:revision>
  <cp:lastPrinted>2020-12-05T10:01:52Z</cp:lastPrinted>
  <dcterms:created xsi:type="dcterms:W3CDTF">2015-11-16T08:15:33Z</dcterms:created>
  <dcterms:modified xsi:type="dcterms:W3CDTF">2025-10-28T00:37:51Z</dcterms:modified>
</cp:coreProperties>
</file>