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84" r:id="rId2"/>
    <p:sldId id="332" r:id="rId3"/>
    <p:sldId id="333" r:id="rId4"/>
    <p:sldId id="334" r:id="rId5"/>
    <p:sldId id="335" r:id="rId6"/>
    <p:sldId id="336" r:id="rId7"/>
    <p:sldId id="588" r:id="rId8"/>
    <p:sldId id="300" r:id="rId9"/>
    <p:sldId id="295" r:id="rId10"/>
    <p:sldId id="296" r:id="rId11"/>
    <p:sldId id="297" r:id="rId12"/>
    <p:sldId id="298" r:id="rId13"/>
    <p:sldId id="299" r:id="rId14"/>
    <p:sldId id="589" r:id="rId15"/>
    <p:sldId id="408" r:id="rId16"/>
    <p:sldId id="410" r:id="rId17"/>
    <p:sldId id="411" r:id="rId18"/>
    <p:sldId id="412" r:id="rId19"/>
    <p:sldId id="413" r:id="rId20"/>
    <p:sldId id="414" r:id="rId21"/>
    <p:sldId id="415" r:id="rId22"/>
    <p:sldId id="416" r:id="rId23"/>
    <p:sldId id="417" r:id="rId24"/>
    <p:sldId id="418" r:id="rId25"/>
    <p:sldId id="419" r:id="rId26"/>
    <p:sldId id="318" r:id="rId27"/>
    <p:sldId id="319" r:id="rId28"/>
    <p:sldId id="590" r:id="rId29"/>
    <p:sldId id="591" r:id="rId30"/>
    <p:sldId id="263" r:id="rId31"/>
    <p:sldId id="264" r:id="rId32"/>
    <p:sldId id="321" r:id="rId33"/>
    <p:sldId id="265" r:id="rId34"/>
    <p:sldId id="593" r:id="rId35"/>
    <p:sldId id="594" r:id="rId36"/>
    <p:sldId id="595" r:id="rId37"/>
    <p:sldId id="596" r:id="rId38"/>
    <p:sldId id="597" r:id="rId39"/>
    <p:sldId id="598" r:id="rId40"/>
    <p:sldId id="407" r:id="rId41"/>
    <p:sldId id="362" r:id="rId42"/>
    <p:sldId id="363" r:id="rId43"/>
    <p:sldId id="365" r:id="rId44"/>
    <p:sldId id="366" r:id="rId45"/>
    <p:sldId id="389" r:id="rId46"/>
    <p:sldId id="390" r:id="rId47"/>
    <p:sldId id="391" r:id="rId48"/>
    <p:sldId id="392" r:id="rId49"/>
    <p:sldId id="393" r:id="rId50"/>
    <p:sldId id="394" r:id="rId51"/>
    <p:sldId id="599" r:id="rId52"/>
    <p:sldId id="592" r:id="rId53"/>
    <p:sldId id="600" r:id="rId54"/>
    <p:sldId id="601" r:id="rId55"/>
    <p:sldId id="602" r:id="rId56"/>
    <p:sldId id="603" r:id="rId57"/>
    <p:sldId id="608" r:id="rId58"/>
    <p:sldId id="609" r:id="rId59"/>
    <p:sldId id="610" r:id="rId6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o jin" initials="hji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443" autoAdjust="0"/>
    <p:restoredTop sz="95285" autoAdjust="0"/>
  </p:normalViewPr>
  <p:slideViewPr>
    <p:cSldViewPr>
      <p:cViewPr varScale="1">
        <p:scale>
          <a:sx n="88" d="100"/>
          <a:sy n="88" d="100"/>
        </p:scale>
        <p:origin x="516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BEABF2CD-19EA-AE4F-9AE0-56DC3CB11A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5F58FCEF-3329-A046-8FF8-8223A668999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45B7FCC-8A74-DD4D-AB70-7F2D6D86210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79185DCB-DD28-EF45-9193-D4676BA4F61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932809FB-E460-444B-84AB-AE5CACDD179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2625A1C7-52E5-5F48-AC01-12451F5D10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8B5C591-489B-D848-8634-39564CB7E4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0507DEED-1C65-5B44-8D6B-202DF3306E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9DB967E-B29C-1B4C-9405-3E8B77AE20F1}" type="slidenum">
              <a:rPr lang="en-US" altLang="zh-CN" sz="1200" smtClean="0">
                <a:latin typeface="Arial" panose="020B0604020202020204" pitchFamily="34" charset="0"/>
              </a:rPr>
              <a:pPr/>
              <a:t>13</a:t>
            </a:fld>
            <a:endParaRPr lang="en-US" altLang="zh-CN" sz="1200">
              <a:latin typeface="Arial" panose="020B0604020202020204" pitchFamily="34" charset="0"/>
            </a:endParaRPr>
          </a:p>
        </p:txBody>
      </p:sp>
      <p:sp>
        <p:nvSpPr>
          <p:cNvPr id="507906" name="Rectangle 2">
            <a:extLst>
              <a:ext uri="{FF2B5EF4-FFF2-40B4-BE49-F238E27FC236}">
                <a16:creationId xmlns:a16="http://schemas.microsoft.com/office/drawing/2014/main" id="{50F81852-3132-3648-A756-C1DC13C196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35DA76E0-BA54-0845-8038-40BA01BA6A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CN">
                <a:latin typeface="Arial" panose="020B0604020202020204" pitchFamily="34" charset="0"/>
              </a:rPr>
              <a:t>For vout2, the denominator has an extra 1/gm1</a:t>
            </a:r>
          </a:p>
        </p:txBody>
      </p:sp>
    </p:spTree>
    <p:extLst>
      <p:ext uri="{BB962C8B-B14F-4D97-AF65-F5344CB8AC3E}">
        <p14:creationId xmlns:p14="http://schemas.microsoft.com/office/powerpoint/2010/main" val="494367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45A05BC-74D9-3E45-9D36-61180E1BB8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343ADFC-91FA-E141-B393-7E414CEA4D5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86CC9-4C91-7E47-B26C-270DEFDC5C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026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A158DC6-E350-EA4A-B25F-A644D9D91B6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59D81E-BF40-D041-83A0-662CD61132C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B3525-DC55-184C-B6F3-AF2BDA56FD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2319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20231E5-8FD3-164A-AC0C-C7F496B108E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F3F786F-0544-5F40-8241-69F20AA6522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3D5F5-3CE4-E740-B74D-AB644B42FE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4830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F9E8A9-4862-2842-9F90-6A84AB790A8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792AB3-565E-804D-9A1C-26D2EEE3DAF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08CE1-0E82-A643-A132-43DD3C73C0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2818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4AB74A-BB20-F44F-9CDA-624E8D5578B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232BE1-E905-9341-9E28-9F4D3DBB65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D9F00-ABB0-E844-83C4-3C7C6AB353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547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55159D-47B1-7146-A4AF-DB3388B3562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D7DEFE9-1CAF-394B-BEA9-B7BD72427A7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79D87-E1EA-4F4F-AEB4-C5B36D02B8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36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19DCE7-FB53-F549-936D-ABA014E68BB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5DD66B-ED41-0542-9430-9096A7F9276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3D00A-22B5-1643-8A75-32DA02F055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585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5305A9-236B-7349-8EB4-17C388B6476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8B1C32-5ED2-364E-9FB0-A1B10EAAFE9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2927C-4FF0-B74D-A854-906280F2A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809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167A6CF-FCFA-BC4C-876F-3166A81B084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B8EC208-4E46-654B-9F88-96E2DD562AE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CA694-2D16-5644-97CC-E0045DA048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597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BC636A-1572-EC44-89A0-5AFA2DC88C3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7146B0F-0E13-1D48-B177-CF105DCFBE0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E6C36-9145-AF4F-8518-ED5D909BDF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397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490B330-0EAA-6347-AF9A-B92B00AA555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7429B34-01F9-CC4C-B6F0-92BD0CC3EE6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787A2-AFED-DC4F-91D0-F24008C099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281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2C3038-A8CB-9445-9E52-F58DB42BB2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70B195-7D1E-8A42-9041-C4BE840FA33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64EA7-D784-BF48-BAB5-68890C81C9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65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E85381-C3E7-4946-A8BF-8C0E6AD7396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832B7D-6445-514B-A74F-17858CE5B40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3A738-229D-054B-9055-FA46B20E3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0977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A170EEAD-7D2A-0D4F-BE6F-446C443C7EB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27" name="Picture 83" descr="other logo for powerpoint">
            <a:extLst>
              <a:ext uri="{FF2B5EF4-FFF2-40B4-BE49-F238E27FC236}">
                <a16:creationId xmlns:a16="http://schemas.microsoft.com/office/drawing/2014/main" id="{54A85F59-5A8F-9549-B5F2-AE3F2CAC89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lum bright="90000" contrast="-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2120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6">
            <a:extLst>
              <a:ext uri="{FF2B5EF4-FFF2-40B4-BE49-F238E27FC236}">
                <a16:creationId xmlns:a16="http://schemas.microsoft.com/office/drawing/2014/main" id="{227A34C9-9CDC-3849-BE23-CEFC833E0C8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4F930929-7B25-484E-B2BE-D02EE69B6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DEEF428D-894B-BF4C-95D8-C619CDA71CC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F9F6C3E-117D-DA46-8F15-A52548099F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0F949686-293E-CC42-9714-856F2FDEB1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6B158E6A-0390-D94C-BF56-AB06E4B5AC6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A211FD63-47E4-4A45-B45A-2B28724D89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956A69F5-83B9-C644-961D-ABF629F329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A72870B9-A257-E941-97E7-86E71ABAD1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B7EDCD35-5F0A-BE49-930D-7F39082ED2D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7" name="Rectangle 3">
            <a:extLst>
              <a:ext uri="{FF2B5EF4-FFF2-40B4-BE49-F238E27FC236}">
                <a16:creationId xmlns:a16="http://schemas.microsoft.com/office/drawing/2014/main" id="{27428756-70C5-854A-8893-1B57EF4B11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image" Target="../media/image36.emf"/><Relationship Id="rId3" Type="http://schemas.openxmlformats.org/officeDocument/2006/relationships/image" Target="../media/image30.png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10.bin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31.emf"/><Relationship Id="rId10" Type="http://schemas.openxmlformats.org/officeDocument/2006/relationships/image" Target="../media/image34.emf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9.bin"/><Relationship Id="rId1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image" Target="../media/image39.png"/><Relationship Id="rId7" Type="http://schemas.openxmlformats.org/officeDocument/2006/relationships/oleObject" Target="../embeddings/oleObject12.bin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emf"/><Relationship Id="rId10" Type="http://schemas.openxmlformats.org/officeDocument/2006/relationships/image" Target="../media/image37.pn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46.emf"/><Relationship Id="rId4" Type="http://schemas.openxmlformats.org/officeDocument/2006/relationships/oleObject" Target="../embeddings/oleObject1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57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9.emf"/><Relationship Id="rId7" Type="http://schemas.openxmlformats.org/officeDocument/2006/relationships/image" Target="../media/image62.png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0.png"/><Relationship Id="rId7" Type="http://schemas.openxmlformats.org/officeDocument/2006/relationships/image" Target="../media/image8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96.png"/><Relationship Id="rId7" Type="http://schemas.openxmlformats.org/officeDocument/2006/relationships/image" Target="../media/image105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4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0.png"/><Relationship Id="rId4" Type="http://schemas.openxmlformats.org/officeDocument/2006/relationships/image" Target="../media/image12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Footer Placeholder 3">
            <a:extLst>
              <a:ext uri="{FF2B5EF4-FFF2-40B4-BE49-F238E27FC236}">
                <a16:creationId xmlns:a16="http://schemas.microsoft.com/office/drawing/2014/main" id="{E9ACFE0E-CB07-F640-A95C-0AFA2C160D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4722FE37-D4FA-1E4E-A7DD-D89F3FEBC3F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3962400"/>
            <a:ext cx="6400800" cy="1752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200" b="1" dirty="0">
                <a:solidFill>
                  <a:srgbClr val="0432FF"/>
                </a:solidFill>
                <a:ea typeface="宋体" panose="02010600030101010101" pitchFamily="2" charset="-122"/>
              </a:rPr>
              <a:t>Chapter 7</a:t>
            </a:r>
            <a:r>
              <a:rPr lang="en-US" altLang="zh-CN" sz="3200" dirty="0">
                <a:ea typeface="宋体" panose="02010600030101010101" pitchFamily="2" charset="-122"/>
              </a:rPr>
              <a:t> from </a:t>
            </a:r>
            <a:r>
              <a:rPr lang="en-US" altLang="zh-CN" sz="3200" b="1" dirty="0">
                <a:ea typeface="宋体" panose="02010600030101010101" pitchFamily="2" charset="-122"/>
              </a:rPr>
              <a:t>Microelectronic Circuits</a:t>
            </a:r>
            <a:r>
              <a:rPr lang="en-US" altLang="zh-CN" sz="3200" dirty="0">
                <a:ea typeface="宋体" panose="02010600030101010101" pitchFamily="2" charset="-122"/>
              </a:rPr>
              <a:t> Text by </a:t>
            </a:r>
            <a:r>
              <a:rPr lang="en-US" altLang="zh-CN" sz="3200" dirty="0" err="1">
                <a:ea typeface="宋体" panose="02010600030101010101" pitchFamily="2" charset="-122"/>
              </a:rPr>
              <a:t>Sedra</a:t>
            </a:r>
            <a:r>
              <a:rPr lang="en-US" altLang="zh-CN" sz="3200" dirty="0">
                <a:ea typeface="宋体" panose="02010600030101010101" pitchFamily="2" charset="-122"/>
              </a:rPr>
              <a:t> and Smith</a:t>
            </a:r>
          </a:p>
          <a:p>
            <a:pPr algn="l" eaLnBrk="1" hangingPunct="1">
              <a:defRPr/>
            </a:pPr>
            <a:r>
              <a:rPr lang="en-US" altLang="zh-CN" sz="3200" dirty="0">
                <a:ea typeface="宋体" panose="02010600030101010101" pitchFamily="2" charset="-122"/>
              </a:rPr>
              <a:t>Oxford Publishing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587A193-F07E-1845-8839-D24F303D7C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1752600"/>
            <a:ext cx="8686800" cy="2438400"/>
          </a:xfrm>
        </p:spPr>
        <p:txBody>
          <a:bodyPr/>
          <a:lstStyle/>
          <a:p>
            <a:pPr eaLnBrk="1" hangingPunct="1"/>
            <a:r>
              <a:rPr lang="en-US" altLang="zh-CN" sz="6000" dirty="0">
                <a:solidFill>
                  <a:srgbClr val="0000FF"/>
                </a:solidFill>
                <a:ea typeface="宋体" panose="02010600030101010101" pitchFamily="2" charset="-122"/>
              </a:rPr>
              <a:t>Lecture 18 – </a:t>
            </a:r>
            <a:r>
              <a:rPr lang="zh-CN" altLang="en-US" sz="6000" b="0" dirty="0">
                <a:solidFill>
                  <a:srgbClr val="3333FF"/>
                </a:solidFill>
                <a:ea typeface="宋体" panose="02010600030101010101" pitchFamily="2" charset="-122"/>
              </a:rPr>
              <a:t>晶体管放大器</a:t>
            </a:r>
            <a:r>
              <a:rPr lang="en-US" altLang="zh-CN" sz="6000" b="0" dirty="0">
                <a:solidFill>
                  <a:srgbClr val="3333FF"/>
                </a:solidFill>
                <a:ea typeface="宋体" panose="02010600030101010101" pitchFamily="2" charset="-122"/>
              </a:rPr>
              <a:t>-part3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810" name="Rectangle 2">
            <a:extLst>
              <a:ext uri="{FF2B5EF4-FFF2-40B4-BE49-F238E27FC236}">
                <a16:creationId xmlns:a16="http://schemas.microsoft.com/office/drawing/2014/main" id="{9F2B99C1-0B2C-1A47-858D-480A0ED699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 </a:t>
            </a:r>
            <a:r>
              <a:rPr lang="en-US" altLang="zh-CN">
                <a:ea typeface="宋体" panose="02010600030101010101" pitchFamily="2" charset="-122"/>
              </a:rPr>
              <a:t>(II)</a:t>
            </a:r>
          </a:p>
        </p:txBody>
      </p:sp>
      <p:pic>
        <p:nvPicPr>
          <p:cNvPr id="503819" name="Picture 11">
            <a:extLst>
              <a:ext uri="{FF2B5EF4-FFF2-40B4-BE49-F238E27FC236}">
                <a16:creationId xmlns:a16="http://schemas.microsoft.com/office/drawing/2014/main" id="{A6A6823E-F88C-DC4C-A388-767EE207D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875" y="990600"/>
            <a:ext cx="549592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grpSp>
        <p:nvGrpSpPr>
          <p:cNvPr id="69637" name="Group 9">
            <a:extLst>
              <a:ext uri="{FF2B5EF4-FFF2-40B4-BE49-F238E27FC236}">
                <a16:creationId xmlns:a16="http://schemas.microsoft.com/office/drawing/2014/main" id="{919D60FE-EEDC-4544-AC28-125AE628F706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4876800"/>
            <a:ext cx="2628900" cy="1371600"/>
            <a:chOff x="3456" y="1536"/>
            <a:chExt cx="1392" cy="624"/>
          </a:xfrm>
        </p:grpSpPr>
        <p:sp>
          <p:nvSpPr>
            <p:cNvPr id="503816" name="AutoShape 8">
              <a:extLst>
                <a:ext uri="{FF2B5EF4-FFF2-40B4-BE49-F238E27FC236}">
                  <a16:creationId xmlns:a16="http://schemas.microsoft.com/office/drawing/2014/main" id="{F41938B8-D063-374C-BF7A-BDC49B0C3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1536"/>
              <a:ext cx="1392" cy="62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69640" name="Object 7">
              <a:extLst>
                <a:ext uri="{FF2B5EF4-FFF2-40B4-BE49-F238E27FC236}">
                  <a16:creationId xmlns:a16="http://schemas.microsoft.com/office/drawing/2014/main" id="{12F91E98-D229-3C42-9160-DDD411B6B9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04" y="1536"/>
            <a:ext cx="1248" cy="5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9690000" imgH="27203400" progId="Equation.3">
                    <p:embed/>
                  </p:oleObj>
                </mc:Choice>
                <mc:Fallback>
                  <p:oleObj name="Equation" r:id="rId3" imgW="59690000" imgH="27203400" progId="Equation.3">
                    <p:embed/>
                    <p:pic>
                      <p:nvPicPr>
                        <p:cNvPr id="69640" name="Object 7">
                          <a:extLst>
                            <a:ext uri="{FF2B5EF4-FFF2-40B4-BE49-F238E27FC236}">
                              <a16:creationId xmlns:a16="http://schemas.microsoft.com/office/drawing/2014/main" id="{12F91E98-D229-3C42-9160-DDD411B6B9F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1536"/>
                          <a:ext cx="1248" cy="5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40EDAADE-9300-8A46-AAA4-2DAC08620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648200"/>
            <a:ext cx="2514600" cy="1905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E8F2BF95-6E87-034C-BFAC-D4B0A506AFA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165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>
            <a:extLst>
              <a:ext uri="{FF2B5EF4-FFF2-40B4-BE49-F238E27FC236}">
                <a16:creationId xmlns:a16="http://schemas.microsoft.com/office/drawing/2014/main" id="{D4E16501-33F6-C94F-8BED-35A000A194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 </a:t>
            </a:r>
            <a:r>
              <a:rPr lang="en-US" altLang="zh-CN">
                <a:ea typeface="宋体" panose="02010600030101010101" pitchFamily="2" charset="-122"/>
              </a:rPr>
              <a:t>III</a:t>
            </a:r>
          </a:p>
        </p:txBody>
      </p:sp>
      <p:sp>
        <p:nvSpPr>
          <p:cNvPr id="504835" name="Rectangle 3">
            <a:extLst>
              <a:ext uri="{FF2B5EF4-FFF2-40B4-BE49-F238E27FC236}">
                <a16:creationId xmlns:a16="http://schemas.microsoft.com/office/drawing/2014/main" id="{7DF45DB4-CD1B-1247-8C83-BBEDBC0900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73700"/>
            <a:ext cx="7772400" cy="99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同样的电路拓扑结构，若输入接在不同的地方，结果是完全不一样的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504844" name="Picture 12">
            <a:extLst>
              <a:ext uri="{FF2B5EF4-FFF2-40B4-BE49-F238E27FC236}">
                <a16:creationId xmlns:a16="http://schemas.microsoft.com/office/drawing/2014/main" id="{E12E0154-5252-9945-9E07-377FD41E6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052513"/>
            <a:ext cx="5410200" cy="306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grpSp>
        <p:nvGrpSpPr>
          <p:cNvPr id="70662" name="Group 16">
            <a:extLst>
              <a:ext uri="{FF2B5EF4-FFF2-40B4-BE49-F238E27FC236}">
                <a16:creationId xmlns:a16="http://schemas.microsoft.com/office/drawing/2014/main" id="{3120FBB1-9E22-714A-B26C-A8D981A7D993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4114800"/>
            <a:ext cx="2133600" cy="1293813"/>
            <a:chOff x="3264" y="2688"/>
            <a:chExt cx="1104" cy="624"/>
          </a:xfrm>
        </p:grpSpPr>
        <p:sp>
          <p:nvSpPr>
            <p:cNvPr id="504846" name="AutoShape 14">
              <a:extLst>
                <a:ext uri="{FF2B5EF4-FFF2-40B4-BE49-F238E27FC236}">
                  <a16:creationId xmlns:a16="http://schemas.microsoft.com/office/drawing/2014/main" id="{F8336283-0645-AA4B-A663-57FA7B132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2688"/>
              <a:ext cx="1104" cy="62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0669" name="Object 6">
              <a:extLst>
                <a:ext uri="{FF2B5EF4-FFF2-40B4-BE49-F238E27FC236}">
                  <a16:creationId xmlns:a16="http://schemas.microsoft.com/office/drawing/2014/main" id="{1D10F17E-79DE-1742-BC37-728CCF08DCB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50" y="2755"/>
            <a:ext cx="939" cy="5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5742900" imgH="14338300" progId="Equation.DSMT4">
                    <p:embed/>
                  </p:oleObj>
                </mc:Choice>
                <mc:Fallback>
                  <p:oleObj name="Equation" r:id="rId3" imgW="25742900" imgH="14338300" progId="Equation.DSMT4">
                    <p:embed/>
                    <p:pic>
                      <p:nvPicPr>
                        <p:cNvPr id="70669" name="Object 6">
                          <a:extLst>
                            <a:ext uri="{FF2B5EF4-FFF2-40B4-BE49-F238E27FC236}">
                              <a16:creationId xmlns:a16="http://schemas.microsoft.com/office/drawing/2014/main" id="{1D10F17E-79DE-1742-BC37-728CCF08DCB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0" y="2755"/>
                          <a:ext cx="939" cy="52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0663" name="Group 15">
            <a:extLst>
              <a:ext uri="{FF2B5EF4-FFF2-40B4-BE49-F238E27FC236}">
                <a16:creationId xmlns:a16="http://schemas.microsoft.com/office/drawing/2014/main" id="{BD425B03-E98F-754A-9553-B227F6BDE356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4419600"/>
            <a:ext cx="4495800" cy="762000"/>
            <a:chOff x="480" y="2736"/>
            <a:chExt cx="2448" cy="336"/>
          </a:xfrm>
        </p:grpSpPr>
        <p:sp>
          <p:nvSpPr>
            <p:cNvPr id="504845" name="AutoShape 13">
              <a:extLst>
                <a:ext uri="{FF2B5EF4-FFF2-40B4-BE49-F238E27FC236}">
                  <a16:creationId xmlns:a16="http://schemas.microsoft.com/office/drawing/2014/main" id="{5AD9FF8B-3081-7245-AA03-D7A969710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736"/>
              <a:ext cx="2448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0667" name="Object 8">
              <a:extLst>
                <a:ext uri="{FF2B5EF4-FFF2-40B4-BE49-F238E27FC236}">
                  <a16:creationId xmlns:a16="http://schemas.microsoft.com/office/drawing/2014/main" id="{1C44316F-BB24-984B-825A-7ADF6BB8D06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92" y="2770"/>
            <a:ext cx="222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54127400" imgH="5854700" progId="Equation.DSMT4">
                    <p:embed/>
                  </p:oleObj>
                </mc:Choice>
                <mc:Fallback>
                  <p:oleObj name="Equation" r:id="rId5" imgW="54127400" imgH="5854700" progId="Equation.DSMT4">
                    <p:embed/>
                    <p:pic>
                      <p:nvPicPr>
                        <p:cNvPr id="70667" name="Object 8">
                          <a:extLst>
                            <a:ext uri="{FF2B5EF4-FFF2-40B4-BE49-F238E27FC236}">
                              <a16:creationId xmlns:a16="http://schemas.microsoft.com/office/drawing/2014/main" id="{1C44316F-BB24-984B-825A-7ADF6BB8D06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2" y="2770"/>
                          <a:ext cx="222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73BA9668-B22C-244E-9025-4D9A8AC2C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4356100"/>
            <a:ext cx="3581400" cy="903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9D2153F-3838-B243-A240-0333FC686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3962400"/>
            <a:ext cx="1447800" cy="14462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F3706809-CF3E-3943-A768-683DC3EF187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0996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04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859" name="Rectangle 3">
            <a:extLst>
              <a:ext uri="{FF2B5EF4-FFF2-40B4-BE49-F238E27FC236}">
                <a16:creationId xmlns:a16="http://schemas.microsoft.com/office/drawing/2014/main" id="{7FD791A5-1EF0-CC4C-B819-6FA8946BF1F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86400"/>
            <a:ext cx="7772400" cy="8382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方法</a:t>
            </a:r>
            <a:r>
              <a:rPr lang="en-US" altLang="zh-CN" dirty="0">
                <a:ea typeface="宋体" panose="02010600030101010101" pitchFamily="2" charset="-122"/>
              </a:rPr>
              <a:t>1</a:t>
            </a:r>
            <a:r>
              <a:rPr lang="zh-CN" altLang="en-US" dirty="0">
                <a:ea typeface="宋体" panose="02010600030101010101" pitchFamily="2" charset="-122"/>
              </a:rPr>
              <a:t>： 左边用戴维南定理替代；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方法</a:t>
            </a:r>
            <a:r>
              <a:rPr lang="en-US" altLang="zh-CN" dirty="0">
                <a:ea typeface="宋体" panose="02010600030101010101" pitchFamily="2" charset="-122"/>
              </a:rPr>
              <a:t>2</a:t>
            </a:r>
            <a:r>
              <a:rPr lang="zh-CN" altLang="en-US" dirty="0">
                <a:ea typeface="宋体" panose="02010600030101010101" pitchFamily="2" charset="-122"/>
              </a:rPr>
              <a:t>： 级联计算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505863" name="Rectangle 7">
            <a:extLst>
              <a:ext uri="{FF2B5EF4-FFF2-40B4-BE49-F238E27FC236}">
                <a16:creationId xmlns:a16="http://schemas.microsoft.com/office/drawing/2014/main" id="{402F761A-A389-4440-978C-0CD55241A3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 </a:t>
            </a:r>
            <a:r>
              <a:rPr lang="en-US" altLang="zh-CN">
                <a:ea typeface="宋体" panose="02010600030101010101" pitchFamily="2" charset="-122"/>
              </a:rPr>
              <a:t>(IV)</a:t>
            </a:r>
          </a:p>
        </p:txBody>
      </p:sp>
      <p:pic>
        <p:nvPicPr>
          <p:cNvPr id="505867" name="Picture 11">
            <a:extLst>
              <a:ext uri="{FF2B5EF4-FFF2-40B4-BE49-F238E27FC236}">
                <a16:creationId xmlns:a16="http://schemas.microsoft.com/office/drawing/2014/main" id="{207ADA85-B45B-1B4C-964F-682E82CFA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066800"/>
            <a:ext cx="8305800" cy="3268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grpSp>
        <p:nvGrpSpPr>
          <p:cNvPr id="71686" name="Group 12">
            <a:extLst>
              <a:ext uri="{FF2B5EF4-FFF2-40B4-BE49-F238E27FC236}">
                <a16:creationId xmlns:a16="http://schemas.microsoft.com/office/drawing/2014/main" id="{5A3F02F3-B32F-B840-AD0A-C6182A2437AA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3767138"/>
            <a:ext cx="2057400" cy="1600200"/>
            <a:chOff x="3840" y="1392"/>
            <a:chExt cx="1152" cy="768"/>
          </a:xfrm>
        </p:grpSpPr>
        <p:sp>
          <p:nvSpPr>
            <p:cNvPr id="505865" name="AutoShape 9">
              <a:extLst>
                <a:ext uri="{FF2B5EF4-FFF2-40B4-BE49-F238E27FC236}">
                  <a16:creationId xmlns:a16="http://schemas.microsoft.com/office/drawing/2014/main" id="{0217C0B2-45D7-CD47-A0B2-B697A77CF7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392"/>
              <a:ext cx="1152" cy="76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1689" name="Object 8">
              <a:extLst>
                <a:ext uri="{FF2B5EF4-FFF2-40B4-BE49-F238E27FC236}">
                  <a16:creationId xmlns:a16="http://schemas.microsoft.com/office/drawing/2014/main" id="{83A90D87-7E06-FE41-A33A-560300B6ECA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88" y="1440"/>
            <a:ext cx="1008" cy="6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2125900" imgH="27203400" progId="Equation.3">
                    <p:embed/>
                  </p:oleObj>
                </mc:Choice>
                <mc:Fallback>
                  <p:oleObj name="Equation" r:id="rId3" imgW="42125900" imgH="27203400" progId="Equation.3">
                    <p:embed/>
                    <p:pic>
                      <p:nvPicPr>
                        <p:cNvPr id="71689" name="Object 8">
                          <a:extLst>
                            <a:ext uri="{FF2B5EF4-FFF2-40B4-BE49-F238E27FC236}">
                              <a16:creationId xmlns:a16="http://schemas.microsoft.com/office/drawing/2014/main" id="{83A90D87-7E06-FE41-A33A-560300B6ECA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1440"/>
                          <a:ext cx="1008" cy="6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5E960D30-5987-6D46-BBFF-7D3D05CE1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657600"/>
            <a:ext cx="1676400" cy="17097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79B3E126-57E3-A544-A84C-F7FB876633C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4200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>
            <a:extLst>
              <a:ext uri="{FF2B5EF4-FFF2-40B4-BE49-F238E27FC236}">
                <a16:creationId xmlns:a16="http://schemas.microsoft.com/office/drawing/2014/main" id="{BD78EA38-CA1A-4844-81AB-700FE22DEF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 </a:t>
            </a:r>
            <a:r>
              <a:rPr lang="en-US" altLang="zh-CN">
                <a:ea typeface="宋体" panose="02010600030101010101" pitchFamily="2" charset="-122"/>
              </a:rPr>
              <a:t>(V)</a:t>
            </a:r>
          </a:p>
        </p:txBody>
      </p:sp>
      <p:grpSp>
        <p:nvGrpSpPr>
          <p:cNvPr id="72708" name="Group 11">
            <a:extLst>
              <a:ext uri="{FF2B5EF4-FFF2-40B4-BE49-F238E27FC236}">
                <a16:creationId xmlns:a16="http://schemas.microsoft.com/office/drawing/2014/main" id="{CC9E4F98-0F57-5746-BCF8-13C2D0422AEE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1295400"/>
            <a:ext cx="3810000" cy="2438400"/>
            <a:chOff x="2928" y="1392"/>
            <a:chExt cx="1440" cy="864"/>
          </a:xfrm>
        </p:grpSpPr>
        <p:sp>
          <p:nvSpPr>
            <p:cNvPr id="506888" name="AutoShape 8">
              <a:extLst>
                <a:ext uri="{FF2B5EF4-FFF2-40B4-BE49-F238E27FC236}">
                  <a16:creationId xmlns:a16="http://schemas.microsoft.com/office/drawing/2014/main" id="{35DACE35-FD6E-FB4F-8AF5-68ABA4904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392"/>
              <a:ext cx="1440" cy="86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2714" name="Object 6">
              <a:extLst>
                <a:ext uri="{FF2B5EF4-FFF2-40B4-BE49-F238E27FC236}">
                  <a16:creationId xmlns:a16="http://schemas.microsoft.com/office/drawing/2014/main" id="{C2637288-B255-774E-A5AC-5CEDA92A257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76" y="1392"/>
            <a:ext cx="1344" cy="7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65239900" imgH="36868100" progId="Equation.3">
                    <p:embed/>
                  </p:oleObj>
                </mc:Choice>
                <mc:Fallback>
                  <p:oleObj name="Equation" r:id="rId3" imgW="65239900" imgH="36868100" progId="Equation.3">
                    <p:embed/>
                    <p:pic>
                      <p:nvPicPr>
                        <p:cNvPr id="72714" name="Object 6">
                          <a:extLst>
                            <a:ext uri="{FF2B5EF4-FFF2-40B4-BE49-F238E27FC236}">
                              <a16:creationId xmlns:a16="http://schemas.microsoft.com/office/drawing/2014/main" id="{C2637288-B255-774E-A5AC-5CEDA92A257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6" y="1392"/>
                          <a:ext cx="1344" cy="7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06890" name="Picture 10">
            <a:extLst>
              <a:ext uri="{FF2B5EF4-FFF2-40B4-BE49-F238E27FC236}">
                <a16:creationId xmlns:a16="http://schemas.microsoft.com/office/drawing/2014/main" id="{0077ADA9-AB4F-544C-BF08-C508D55F3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990600"/>
            <a:ext cx="3635375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24D05A15-95ED-0145-92B9-66D697534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1066800"/>
            <a:ext cx="3048000" cy="297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72711" name="图片 3">
            <a:extLst>
              <a:ext uri="{FF2B5EF4-FFF2-40B4-BE49-F238E27FC236}">
                <a16:creationId xmlns:a16="http://schemas.microsoft.com/office/drawing/2014/main" id="{07813944-5A71-0845-B9E0-03AE48A45F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5" y="4343400"/>
            <a:ext cx="318135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B93F5827-932B-B64D-818B-F299FF7D7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4248150"/>
            <a:ext cx="2438400" cy="1924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9DE72D95-EDD3-664C-98FB-CDFC791348C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10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9A1432-7F34-564B-8AA3-3E7B3E4AC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5486400" cy="8382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培养电路直觉的</a:t>
            </a:r>
            <a:r>
              <a:rPr lang="en-US" altLang="zh-CN">
                <a:solidFill>
                  <a:srgbClr val="3333FF"/>
                </a:solidFill>
                <a:ea typeface="宋体" panose="02010600030101010101" pitchFamily="2" charset="-122"/>
              </a:rPr>
              <a:t>Building Blocks</a:t>
            </a:r>
            <a:endParaRPr lang="zh-CN" altLang="en-US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sp>
        <p:nvSpPr>
          <p:cNvPr id="3077" name="文本框 6">
            <a:extLst>
              <a:ext uri="{FF2B5EF4-FFF2-40B4-BE49-F238E27FC236}">
                <a16:creationId xmlns:a16="http://schemas.microsoft.com/office/drawing/2014/main" id="{16B915C2-8BB7-7546-8C57-3D12DAC4F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018" y="2919948"/>
            <a:ext cx="858996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zh-CN" altLang="en-US" sz="2000" dirty="0">
                <a:ea typeface="宋体" panose="02010600030101010101" pitchFamily="2" charset="-122"/>
              </a:rPr>
              <a:t>计算输出阻抗时，输入信号 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i </a:t>
            </a:r>
            <a:r>
              <a:rPr lang="zh-CN" altLang="en-US" sz="2000" dirty="0">
                <a:ea typeface="宋体" panose="02010600030101010101" pitchFamily="2" charset="-122"/>
              </a:rPr>
              <a:t>置零，所以图中的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ac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地</a:t>
            </a:r>
            <a:r>
              <a:rPr lang="zh-CN" altLang="en-US" sz="2000" dirty="0">
                <a:ea typeface="宋体" panose="02010600030101010101" pitchFamily="2" charset="-122"/>
              </a:rPr>
              <a:t>，有可能是真正的</a:t>
            </a:r>
            <a:r>
              <a:rPr lang="en-US" altLang="zh-CN" sz="2000" dirty="0">
                <a:ea typeface="宋体" panose="02010600030101010101" pitchFamily="2" charset="-122"/>
              </a:rPr>
              <a:t>ac</a:t>
            </a:r>
            <a:r>
              <a:rPr lang="zh-CN" altLang="en-US" sz="2000" dirty="0">
                <a:ea typeface="宋体" panose="02010600030101010101" pitchFamily="2" charset="-122"/>
              </a:rPr>
              <a:t>地，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也有可能是 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i 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输入端</a:t>
            </a:r>
            <a:endParaRPr lang="en-US" altLang="zh-CN" sz="2000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zh-CN" altLang="en-US" sz="2000" dirty="0">
                <a:ea typeface="宋体" panose="02010600030101010101" pitchFamily="2" charset="-122"/>
              </a:rPr>
              <a:t>从</a:t>
            </a:r>
            <a:r>
              <a:rPr lang="en-US" altLang="zh-CN" sz="2000" dirty="0"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ea typeface="宋体" panose="02010600030101010101" pitchFamily="2" charset="-122"/>
              </a:rPr>
              <a:t>端看进去，</a:t>
            </a:r>
            <a:r>
              <a:rPr lang="en-US" altLang="zh-CN" sz="2000" dirty="0">
                <a:ea typeface="宋体" panose="02010600030101010101" pitchFamily="2" charset="-122"/>
              </a:rPr>
              <a:t>E</a:t>
            </a:r>
            <a:r>
              <a:rPr lang="zh-CN" altLang="en-US" sz="2000" dirty="0">
                <a:ea typeface="宋体" panose="02010600030101010101" pitchFamily="2" charset="-122"/>
              </a:rPr>
              <a:t>的电阻折算到</a:t>
            </a:r>
            <a:r>
              <a:rPr lang="en-US" altLang="zh-CN" sz="2000" dirty="0"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ea typeface="宋体" panose="02010600030101010101" pitchFamily="2" charset="-122"/>
              </a:rPr>
              <a:t>需乘以</a:t>
            </a:r>
            <a:r>
              <a:rPr lang="en-US" altLang="zh-CN" sz="2000" dirty="0">
                <a:ea typeface="宋体" panose="02010600030101010101" pitchFamily="2" charset="-122"/>
              </a:rPr>
              <a:t>(1+β)</a:t>
            </a:r>
            <a:r>
              <a:rPr lang="zh-CN" altLang="en-US" sz="2000" dirty="0">
                <a:ea typeface="宋体" panose="02010600030101010101" pitchFamily="2" charset="-122"/>
              </a:rPr>
              <a:t>；从</a:t>
            </a:r>
            <a:r>
              <a:rPr lang="en-US" altLang="zh-CN" sz="2000" dirty="0">
                <a:ea typeface="宋体" panose="02010600030101010101" pitchFamily="2" charset="-122"/>
              </a:rPr>
              <a:t>E</a:t>
            </a:r>
            <a:r>
              <a:rPr lang="zh-CN" altLang="en-US" sz="2000" dirty="0">
                <a:ea typeface="宋体" panose="02010600030101010101" pitchFamily="2" charset="-122"/>
              </a:rPr>
              <a:t>端看进去，</a:t>
            </a:r>
            <a:r>
              <a:rPr lang="en-US" altLang="zh-CN" sz="2000" dirty="0"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ea typeface="宋体" panose="02010600030101010101" pitchFamily="2" charset="-122"/>
              </a:rPr>
              <a:t>的电阻折算到</a:t>
            </a:r>
            <a:r>
              <a:rPr lang="en-US" altLang="zh-CN" sz="2000" dirty="0">
                <a:ea typeface="宋体" panose="02010600030101010101" pitchFamily="2" charset="-122"/>
              </a:rPr>
              <a:t>E</a:t>
            </a:r>
            <a:r>
              <a:rPr lang="zh-CN" altLang="en-US" sz="2000" dirty="0">
                <a:ea typeface="宋体" panose="02010600030101010101" pitchFamily="2" charset="-122"/>
              </a:rPr>
              <a:t>需除以</a:t>
            </a:r>
            <a:r>
              <a:rPr lang="en-US" altLang="zh-CN" sz="2000" dirty="0">
                <a:ea typeface="宋体" panose="02010600030101010101" pitchFamily="2" charset="-122"/>
              </a:rPr>
              <a:t>(1+β)</a:t>
            </a: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zh-CN" altLang="en-US" sz="2000" dirty="0">
                <a:ea typeface="宋体" panose="02010600030101010101" pitchFamily="2" charset="-122"/>
              </a:rPr>
              <a:t>① 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π</a:t>
            </a:r>
            <a:r>
              <a:rPr lang="zh-CN" altLang="en-US" sz="2000" dirty="0">
                <a:ea typeface="宋体" panose="02010600030101010101" pitchFamily="2" charset="-122"/>
              </a:rPr>
              <a:t> 或者 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e</a:t>
            </a:r>
            <a:r>
              <a:rPr lang="en-US" altLang="zh-CN" sz="2000" dirty="0">
                <a:ea typeface="宋体" panose="02010600030101010101" pitchFamily="2" charset="-122"/>
              </a:rPr>
              <a:t>(1+β)</a:t>
            </a:r>
            <a:r>
              <a:rPr lang="zh-CN" altLang="en-US" sz="2000" dirty="0">
                <a:ea typeface="宋体" panose="02010600030101010101" pitchFamily="2" charset="-122"/>
              </a:rPr>
              <a:t>  ② </a:t>
            </a:r>
            <a:r>
              <a:rPr lang="en-US" altLang="zh-CN" sz="2000" dirty="0" err="1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 err="1">
                <a:ea typeface="宋体" panose="02010600030101010101" pitchFamily="2" charset="-122"/>
              </a:rPr>
              <a:t>o</a:t>
            </a:r>
            <a:endParaRPr lang="en-US" altLang="zh-CN" sz="2000" baseline="-25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zh-CN" sz="2000" dirty="0">
                <a:ea typeface="宋体" panose="02010600030101010101" pitchFamily="2" charset="-122"/>
              </a:rPr>
              <a:t>③B</a:t>
            </a:r>
            <a:r>
              <a:rPr lang="zh-CN" altLang="en-US" sz="2000" dirty="0">
                <a:ea typeface="宋体" panose="02010600030101010101" pitchFamily="2" charset="-122"/>
              </a:rPr>
              <a:t>的</a:t>
            </a:r>
            <a:r>
              <a:rPr lang="en-US" altLang="zh-CN" sz="2000" dirty="0">
                <a:ea typeface="宋体" panose="02010600030101010101" pitchFamily="2" charset="-122"/>
              </a:rPr>
              <a:t>ac</a:t>
            </a:r>
            <a:r>
              <a:rPr lang="zh-CN" altLang="en-US" sz="2000" dirty="0">
                <a:ea typeface="宋体" panose="02010600030101010101" pitchFamily="2" charset="-122"/>
              </a:rPr>
              <a:t>可以是真正的</a:t>
            </a:r>
            <a:r>
              <a:rPr lang="en-US" altLang="zh-CN" sz="2000" dirty="0">
                <a:ea typeface="宋体" panose="02010600030101010101" pitchFamily="2" charset="-122"/>
              </a:rPr>
              <a:t>ac</a:t>
            </a:r>
            <a:r>
              <a:rPr lang="zh-CN" altLang="en-US" sz="2000" dirty="0">
                <a:ea typeface="宋体" panose="02010600030101010101" pitchFamily="2" charset="-122"/>
              </a:rPr>
              <a:t>地（</a:t>
            </a:r>
            <a:r>
              <a:rPr lang="en-US" altLang="zh-CN" sz="2000" dirty="0">
                <a:ea typeface="宋体" panose="02010600030101010101" pitchFamily="2" charset="-122"/>
              </a:rPr>
              <a:t>CB</a:t>
            </a:r>
            <a:r>
              <a:rPr lang="zh-CN" altLang="en-US" sz="2000" dirty="0">
                <a:ea typeface="宋体" panose="02010600030101010101" pitchFamily="2" charset="-122"/>
              </a:rPr>
              <a:t>输入电阻），也可以是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i</a:t>
            </a:r>
            <a:r>
              <a:rPr lang="zh-CN" altLang="en-US" sz="2000" dirty="0"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ea typeface="宋体" panose="02010600030101010101" pitchFamily="2" charset="-122"/>
              </a:rPr>
              <a:t>CC</a:t>
            </a:r>
            <a:r>
              <a:rPr lang="zh-CN" altLang="en-US" sz="2000" dirty="0">
                <a:ea typeface="宋体" panose="02010600030101010101" pitchFamily="2" charset="-122"/>
              </a:rPr>
              <a:t>输出电阻）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zh-CN" sz="2000" dirty="0">
                <a:ea typeface="宋体" panose="02010600030101010101" pitchFamily="2" charset="-122"/>
              </a:rPr>
              <a:t>④</a:t>
            </a:r>
            <a:r>
              <a:rPr lang="zh-CN" altLang="en-US" sz="2000" dirty="0">
                <a:ea typeface="宋体" panose="02010600030101010101" pitchFamily="2" charset="-122"/>
              </a:rPr>
              <a:t>当</a:t>
            </a:r>
            <a:r>
              <a:rPr lang="en-US" altLang="zh-CN" sz="2000" dirty="0"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ea typeface="宋体" panose="02010600030101010101" pitchFamily="2" charset="-122"/>
              </a:rPr>
              <a:t>接有电阻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ea typeface="宋体" panose="02010600030101010101" pitchFamily="2" charset="-122"/>
              </a:rPr>
              <a:t>时，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ea typeface="宋体" panose="02010600030101010101" pitchFamily="2" charset="-122"/>
              </a:rPr>
              <a:t>除以</a:t>
            </a:r>
            <a:r>
              <a:rPr lang="en-US" altLang="zh-CN" sz="2000" dirty="0">
                <a:ea typeface="宋体" panose="02010600030101010101" pitchFamily="2" charset="-122"/>
              </a:rPr>
              <a:t>(1+β)</a:t>
            </a:r>
            <a:r>
              <a:rPr lang="zh-CN" altLang="en-US" sz="2000" dirty="0">
                <a:ea typeface="宋体" panose="02010600030101010101" pitchFamily="2" charset="-122"/>
              </a:rPr>
              <a:t>折算到</a:t>
            </a:r>
            <a:r>
              <a:rPr lang="en-US" altLang="zh-CN" sz="2000" dirty="0">
                <a:ea typeface="宋体" panose="02010600030101010101" pitchFamily="2" charset="-122"/>
              </a:rPr>
              <a:t>E</a:t>
            </a: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zh-CN" sz="2000" dirty="0">
                <a:ea typeface="宋体" panose="02010600030101010101" pitchFamily="2" charset="-122"/>
              </a:rPr>
              <a:t>⑤</a:t>
            </a:r>
            <a:r>
              <a:rPr lang="zh-CN" altLang="en-US" sz="2000" dirty="0">
                <a:ea typeface="宋体" panose="02010600030101010101" pitchFamily="2" charset="-122"/>
              </a:rPr>
              <a:t>从</a:t>
            </a:r>
            <a:r>
              <a:rPr lang="en-US" altLang="zh-CN" sz="2000" dirty="0"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ea typeface="宋体" panose="02010600030101010101" pitchFamily="2" charset="-122"/>
              </a:rPr>
              <a:t>看输入电阻，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E</a:t>
            </a:r>
            <a:r>
              <a:rPr lang="zh-CN" altLang="en-US" sz="2000" dirty="0">
                <a:ea typeface="宋体" panose="02010600030101010101" pitchFamily="2" charset="-122"/>
              </a:rPr>
              <a:t>乘以</a:t>
            </a:r>
            <a:r>
              <a:rPr lang="en-US" altLang="zh-CN" sz="2000" dirty="0">
                <a:ea typeface="宋体" panose="02010600030101010101" pitchFamily="2" charset="-122"/>
              </a:rPr>
              <a:t>(1+β)</a:t>
            </a:r>
            <a:r>
              <a:rPr lang="zh-CN" altLang="en-US" sz="2000" dirty="0">
                <a:ea typeface="宋体" panose="02010600030101010101" pitchFamily="2" charset="-122"/>
              </a:rPr>
              <a:t>折算到</a:t>
            </a:r>
            <a:r>
              <a:rPr lang="en-US" altLang="zh-CN" sz="2000" dirty="0">
                <a:ea typeface="宋体" panose="02010600030101010101" pitchFamily="2" charset="-122"/>
              </a:rPr>
              <a:t>B</a:t>
            </a: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zh-CN" sz="2000" dirty="0">
                <a:ea typeface="宋体" panose="02010600030101010101" pitchFamily="2" charset="-122"/>
              </a:rPr>
              <a:t>⑥</a:t>
            </a:r>
            <a:r>
              <a:rPr lang="zh-CN" altLang="en-US" sz="2000" dirty="0">
                <a:ea typeface="宋体" panose="02010600030101010101" pitchFamily="2" charset="-122"/>
              </a:rPr>
              <a:t>信号可以从</a:t>
            </a:r>
            <a:r>
              <a:rPr lang="en-US" altLang="zh-CN" sz="2000" dirty="0">
                <a:ea typeface="宋体" panose="02010600030101010101" pitchFamily="2" charset="-122"/>
              </a:rPr>
              <a:t>B</a:t>
            </a:r>
            <a:r>
              <a:rPr lang="zh-CN" altLang="en-US" sz="2000" dirty="0">
                <a:ea typeface="宋体" panose="02010600030101010101" pitchFamily="2" charset="-122"/>
              </a:rPr>
              <a:t>输入（发射极退化），也可以从</a:t>
            </a:r>
            <a:r>
              <a:rPr lang="en-US" altLang="zh-CN" sz="2000" dirty="0">
                <a:ea typeface="宋体" panose="02010600030101010101" pitchFamily="2" charset="-122"/>
              </a:rPr>
              <a:t>E</a:t>
            </a:r>
            <a:r>
              <a:rPr lang="zh-CN" altLang="en-US" sz="2000" dirty="0">
                <a:ea typeface="宋体" panose="02010600030101010101" pitchFamily="2" charset="-122"/>
              </a:rPr>
              <a:t>输入（</a:t>
            </a:r>
            <a:r>
              <a:rPr lang="en-US" altLang="zh-CN" sz="2000" dirty="0">
                <a:ea typeface="宋体" panose="02010600030101010101" pitchFamily="2" charset="-122"/>
              </a:rPr>
              <a:t>CB,R</a:t>
            </a:r>
            <a:r>
              <a:rPr lang="en-US" altLang="zh-CN" sz="2000" baseline="-25000" dirty="0">
                <a:ea typeface="宋体" panose="02010600030101010101" pitchFamily="2" charset="-122"/>
              </a:rPr>
              <a:t>E</a:t>
            </a:r>
            <a:r>
              <a:rPr lang="zh-CN" altLang="en-US" sz="2000" dirty="0">
                <a:ea typeface="宋体" panose="02010600030101010101" pitchFamily="2" charset="-122"/>
              </a:rPr>
              <a:t>可视为信号源内阻）；用混合</a:t>
            </a:r>
            <a:r>
              <a:rPr lang="en-US" altLang="zh-CN" sz="2000" dirty="0">
                <a:ea typeface="宋体" panose="02010600030101010101" pitchFamily="2" charset="-122"/>
              </a:rPr>
              <a:t>π</a:t>
            </a:r>
            <a:r>
              <a:rPr lang="zh-CN" altLang="en-US" sz="2000" dirty="0">
                <a:ea typeface="宋体" panose="02010600030101010101" pitchFamily="2" charset="-122"/>
              </a:rPr>
              <a:t>模型考虑，</a:t>
            </a:r>
            <a:r>
              <a:rPr lang="en-US" altLang="zh-CN" sz="2000" dirty="0">
                <a:ea typeface="宋体" panose="02010600030101010101" pitchFamily="2" charset="-122"/>
              </a:rPr>
              <a:t>E</a:t>
            </a:r>
            <a:r>
              <a:rPr lang="zh-CN" altLang="en-US" sz="2000" dirty="0">
                <a:ea typeface="宋体" panose="02010600030101010101" pitchFamily="2" charset="-122"/>
              </a:rPr>
              <a:t>到地的电阻是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E</a:t>
            </a:r>
            <a:r>
              <a:rPr lang="zh-CN" altLang="en-US" sz="2000" dirty="0">
                <a:ea typeface="宋体" panose="02010600030101010101" pitchFamily="2" charset="-122"/>
              </a:rPr>
              <a:t>和</a:t>
            </a:r>
            <a:r>
              <a:rPr lang="en-US" altLang="zh-CN" sz="2000" dirty="0">
                <a:ea typeface="宋体" panose="02010600030101010101" pitchFamily="2" charset="-122"/>
              </a:rPr>
              <a:t>r</a:t>
            </a:r>
            <a:r>
              <a:rPr lang="en-US" altLang="zh-CN" sz="2000" baseline="-25000" dirty="0">
                <a:ea typeface="宋体" panose="02010600030101010101" pitchFamily="2" charset="-122"/>
              </a:rPr>
              <a:t>π</a:t>
            </a:r>
            <a:r>
              <a:rPr lang="zh-CN" altLang="en-US" sz="2000" dirty="0">
                <a:ea typeface="宋体" panose="02010600030101010101" pitchFamily="2" charset="-122"/>
              </a:rPr>
              <a:t>并联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zh-CN" sz="2000" dirty="0">
                <a:ea typeface="宋体" panose="02010600030101010101" pitchFamily="2" charset="-122"/>
              </a:rPr>
              <a:t>Emitter degeneration </a:t>
            </a:r>
            <a:r>
              <a:rPr lang="zh-CN" altLang="en-US" sz="2000" dirty="0">
                <a:ea typeface="宋体" panose="02010600030101010101" pitchFamily="2" charset="-122"/>
              </a:rPr>
              <a:t>结构的主要作用：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大幅提高输出阻抗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更接近于理想电流源，提高的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增量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为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E 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端串接的电阻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 ||r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π</a:t>
            </a:r>
            <a:r>
              <a:rPr lang="zh-CN" altLang="en-US" sz="2000" baseline="-25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放大（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1+g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m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o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）倍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4E5FEED-3E57-A24A-9723-303510EBC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19" y="400434"/>
            <a:ext cx="1030745" cy="117951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30DACE1-9FB1-A14E-83AE-C7BCAAA5D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18" y="1678581"/>
            <a:ext cx="1100534" cy="1193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DBB38CB-09D4-F841-9D9E-FF5F48756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57" y="970081"/>
            <a:ext cx="1300163" cy="17138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806CA57-4D8F-D745-BD51-1BDC38626F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68" y="1083505"/>
            <a:ext cx="2207245" cy="158100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CB92269-09A5-744E-B6C5-92DAAD4EC2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5252" y="699319"/>
            <a:ext cx="2742162" cy="171385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D3490DC-2880-E141-A4E5-89C6BCA71D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6763" y="990190"/>
            <a:ext cx="2051050" cy="1794669"/>
          </a:xfrm>
          <a:prstGeom prst="rect">
            <a:avLst/>
          </a:prstGeom>
        </p:spPr>
      </p:pic>
      <p:sp>
        <p:nvSpPr>
          <p:cNvPr id="3078" name="文本框 7">
            <a:extLst>
              <a:ext uri="{FF2B5EF4-FFF2-40B4-BE49-F238E27FC236}">
                <a16:creationId xmlns:a16="http://schemas.microsoft.com/office/drawing/2014/main" id="{5BFDD3B2-89E8-5F4D-B1DD-D4A5296FF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291" y="386224"/>
            <a:ext cx="525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①</a:t>
            </a:r>
          </a:p>
        </p:txBody>
      </p:sp>
      <p:sp>
        <p:nvSpPr>
          <p:cNvPr id="3079" name="文本框 8">
            <a:extLst>
              <a:ext uri="{FF2B5EF4-FFF2-40B4-BE49-F238E27FC236}">
                <a16:creationId xmlns:a16="http://schemas.microsoft.com/office/drawing/2014/main" id="{95E84B58-2008-7A44-A30E-37FE6278E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931" y="1744694"/>
            <a:ext cx="525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②</a:t>
            </a:r>
          </a:p>
        </p:txBody>
      </p:sp>
      <p:sp>
        <p:nvSpPr>
          <p:cNvPr id="3080" name="文本框 9">
            <a:extLst>
              <a:ext uri="{FF2B5EF4-FFF2-40B4-BE49-F238E27FC236}">
                <a16:creationId xmlns:a16="http://schemas.microsoft.com/office/drawing/2014/main" id="{53E0CA1B-D565-EC45-9C0B-12E7F06F2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7373" y="987806"/>
            <a:ext cx="544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③</a:t>
            </a:r>
          </a:p>
        </p:txBody>
      </p:sp>
      <p:sp>
        <p:nvSpPr>
          <p:cNvPr id="3081" name="文本框 10">
            <a:extLst>
              <a:ext uri="{FF2B5EF4-FFF2-40B4-BE49-F238E27FC236}">
                <a16:creationId xmlns:a16="http://schemas.microsoft.com/office/drawing/2014/main" id="{27E018E2-FD69-184A-93C3-7BC458B92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9923" y="1156194"/>
            <a:ext cx="525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 dirty="0">
                <a:ea typeface="宋体" panose="02010600030101010101" pitchFamily="2" charset="-122"/>
              </a:rPr>
              <a:t>④</a:t>
            </a:r>
          </a:p>
        </p:txBody>
      </p:sp>
      <p:sp>
        <p:nvSpPr>
          <p:cNvPr id="16" name="文本框 10">
            <a:extLst>
              <a:ext uri="{FF2B5EF4-FFF2-40B4-BE49-F238E27FC236}">
                <a16:creationId xmlns:a16="http://schemas.microsoft.com/office/drawing/2014/main" id="{F27B5F16-94A9-3A44-931D-A1318137E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394" y="1125689"/>
            <a:ext cx="4411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dirty="0">
                <a:ea typeface="宋体" panose="02010600030101010101" pitchFamily="2" charset="-122"/>
              </a:rPr>
              <a:t>⑤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sp>
        <p:nvSpPr>
          <p:cNvPr id="17" name="文本框 10">
            <a:extLst>
              <a:ext uri="{FF2B5EF4-FFF2-40B4-BE49-F238E27FC236}">
                <a16:creationId xmlns:a16="http://schemas.microsoft.com/office/drawing/2014/main" id="{3EC94214-AAB0-564A-9D2F-4899773EB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5252" y="857063"/>
            <a:ext cx="4379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2000" dirty="0">
                <a:ea typeface="宋体" panose="02010600030101010101" pitchFamily="2" charset="-122"/>
              </a:rPr>
              <a:t>⑥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BBD88600-492B-524C-989F-E4AE47B4E7E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67088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2">
            <a:extLst>
              <a:ext uri="{FF2B5EF4-FFF2-40B4-BE49-F238E27FC236}">
                <a16:creationId xmlns:a16="http://schemas.microsoft.com/office/drawing/2014/main" id="{98ED71AA-88FF-D84A-A174-17B20BC3AD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3657600" cy="9144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三极管放大电路总结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64517" name="Rectangle 3">
            <a:extLst>
              <a:ext uri="{FF2B5EF4-FFF2-40B4-BE49-F238E27FC236}">
                <a16:creationId xmlns:a16="http://schemas.microsoft.com/office/drawing/2014/main" id="{C80C6DFA-DD54-6743-85B9-7ACC8FF7391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3776663"/>
            <a:ext cx="7772400" cy="2438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三种组态具有不同的特性</a:t>
            </a:r>
            <a:r>
              <a:rPr lang="en-US" altLang="zh-CN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>
                <a:ea typeface="宋体" panose="02010600030101010101" pitchFamily="2" charset="-122"/>
                <a:sym typeface="Wingdings" pitchFamily="2" charset="2"/>
              </a:rPr>
              <a:t>各有各的用途；</a:t>
            </a:r>
            <a:endParaRPr lang="en-US" altLang="zh-CN">
              <a:ea typeface="宋体" panose="02010600030101010101" pitchFamily="2" charset="-122"/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>
                <a:ea typeface="宋体" panose="02010600030101010101" pitchFamily="2" charset="-122"/>
              </a:rPr>
              <a:t>CE</a:t>
            </a:r>
            <a:r>
              <a:rPr lang="zh-CN" altLang="en-US">
                <a:ea typeface="宋体" panose="02010600030101010101" pitchFamily="2" charset="-122"/>
              </a:rPr>
              <a:t>和</a:t>
            </a:r>
            <a:r>
              <a:rPr lang="en-US" altLang="zh-CN">
                <a:ea typeface="宋体" panose="02010600030101010101" pitchFamily="2" charset="-122"/>
              </a:rPr>
              <a:t>CB</a:t>
            </a:r>
            <a:r>
              <a:rPr lang="zh-CN" altLang="en-US">
                <a:ea typeface="宋体" panose="02010600030101010101" pitchFamily="2" charset="-122"/>
              </a:rPr>
              <a:t>具有较大的电压增益，而射极跟随具有单位电压增益；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>
                <a:ea typeface="宋体" panose="02010600030101010101" pitchFamily="2" charset="-122"/>
              </a:rPr>
              <a:t>CE</a:t>
            </a:r>
            <a:r>
              <a:rPr lang="zh-CN" altLang="en-US">
                <a:ea typeface="宋体" panose="02010600030101010101" pitchFamily="2" charset="-122"/>
              </a:rPr>
              <a:t>是最常见的放大器结构；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>
                <a:ea typeface="宋体" panose="02010600030101010101" pitchFamily="2" charset="-122"/>
              </a:rPr>
              <a:t>CB</a:t>
            </a:r>
            <a:r>
              <a:rPr lang="zh-CN" altLang="en-US">
                <a:ea typeface="宋体" panose="02010600030101010101" pitchFamily="2" charset="-122"/>
              </a:rPr>
              <a:t>的输入阻抗具有</a:t>
            </a:r>
            <a:r>
              <a:rPr lang="en-US" altLang="zh-CN">
                <a:ea typeface="宋体" panose="02010600030101010101" pitchFamily="2" charset="-122"/>
              </a:rPr>
              <a:t>1/g</a:t>
            </a:r>
            <a:r>
              <a:rPr lang="en-US" altLang="zh-CN" baseline="-25000">
                <a:ea typeface="宋体" panose="02010600030101010101" pitchFamily="2" charset="-122"/>
              </a:rPr>
              <a:t>m</a:t>
            </a:r>
            <a:r>
              <a:rPr lang="zh-CN" altLang="en-US">
                <a:ea typeface="宋体" panose="02010600030101010101" pitchFamily="2" charset="-122"/>
              </a:rPr>
              <a:t>特性，适合于设计成</a:t>
            </a:r>
            <a:r>
              <a:rPr lang="en-US" altLang="zh-CN">
                <a:ea typeface="宋体" panose="02010600030101010101" pitchFamily="2" charset="-122"/>
              </a:rPr>
              <a:t>50</a:t>
            </a:r>
            <a:r>
              <a:rPr lang="zh-CN" altLang="en-US">
                <a:ea typeface="宋体" panose="02010600030101010101" pitchFamily="2" charset="-122"/>
              </a:rPr>
              <a:t>欧姆输入阻抗，因此在射频电路中有广泛应用；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射极跟随因具有较大输入阻抗、较小输出阻抗、单位电压增益等特性，往往作为</a:t>
            </a:r>
            <a:r>
              <a:rPr lang="en-US" altLang="zh-CN">
                <a:ea typeface="宋体" panose="02010600030101010101" pitchFamily="2" charset="-122"/>
              </a:rPr>
              <a:t>Buffer</a:t>
            </a:r>
            <a:r>
              <a:rPr lang="zh-CN" altLang="en-US">
                <a:ea typeface="宋体" panose="02010600030101010101" pitchFamily="2" charset="-122"/>
              </a:rPr>
              <a:t>使用；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99333" name="Picture 7">
            <a:extLst>
              <a:ext uri="{FF2B5EF4-FFF2-40B4-BE49-F238E27FC236}">
                <a16:creationId xmlns:a16="http://schemas.microsoft.com/office/drawing/2014/main" id="{8EE888D6-73C6-6649-AA8B-C3182FA8C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8839200" cy="281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FDAE825A-F2CC-EE4C-B045-1711CBBE134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93358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标题 1">
            <a:extLst>
              <a:ext uri="{FF2B5EF4-FFF2-40B4-BE49-F238E27FC236}">
                <a16:creationId xmlns:a16="http://schemas.microsoft.com/office/drawing/2014/main" id="{019D22F4-B3DA-4C4C-9130-14A2ECDD8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4495800" cy="912813"/>
          </a:xfrm>
        </p:spPr>
        <p:txBody>
          <a:bodyPr/>
          <a:lstStyle/>
          <a:p>
            <a:pPr eaLnBrk="1" hangingPunct="1"/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在理解的基础上熟记（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CE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101379" name="灯片编号占位符 4">
            <a:extLst>
              <a:ext uri="{FF2B5EF4-FFF2-40B4-BE49-F238E27FC236}">
                <a16:creationId xmlns:a16="http://schemas.microsoft.com/office/drawing/2014/main" id="{67F355D9-7881-4044-8C9F-3EF197D790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C2A186-DA5B-8543-B9D5-822C688CB769}" type="slidenum">
              <a:rPr lang="en-US" altLang="zh-CN" sz="1400" smtClean="0">
                <a:latin typeface="Arial" panose="020B0604020202020204" pitchFamily="34" charset="0"/>
              </a:rPr>
              <a:pPr/>
              <a:t>16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pic>
        <p:nvPicPr>
          <p:cNvPr id="101380" name="图片 5">
            <a:extLst>
              <a:ext uri="{FF2B5EF4-FFF2-40B4-BE49-F238E27FC236}">
                <a16:creationId xmlns:a16="http://schemas.microsoft.com/office/drawing/2014/main" id="{6488B2E4-B829-484B-B706-BD91D49459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5440363"/>
            <a:ext cx="2151062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1" name="Picture 9">
            <a:extLst>
              <a:ext uri="{FF2B5EF4-FFF2-40B4-BE49-F238E27FC236}">
                <a16:creationId xmlns:a16="http://schemas.microsoft.com/office/drawing/2014/main" id="{F04DC0F9-2060-0C4B-8856-542572193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5213"/>
            <a:ext cx="3048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1382" name="Group 9">
            <a:extLst>
              <a:ext uri="{FF2B5EF4-FFF2-40B4-BE49-F238E27FC236}">
                <a16:creationId xmlns:a16="http://schemas.microsoft.com/office/drawing/2014/main" id="{4E89F89C-554B-8849-A356-D702E1B8F71A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3657600"/>
            <a:ext cx="2438400" cy="1295400"/>
            <a:chOff x="2016" y="1872"/>
            <a:chExt cx="1344" cy="720"/>
          </a:xfrm>
        </p:grpSpPr>
        <p:sp>
          <p:nvSpPr>
            <p:cNvPr id="9" name="AutoShape 6">
              <a:extLst>
                <a:ext uri="{FF2B5EF4-FFF2-40B4-BE49-F238E27FC236}">
                  <a16:creationId xmlns:a16="http://schemas.microsoft.com/office/drawing/2014/main" id="{E21DAB5F-1E4B-904F-A42A-D9AAFDD166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1872"/>
              <a:ext cx="1344" cy="7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zh-CN" altLang="en-US">
                <a:ln>
                  <a:solidFill>
                    <a:srgbClr val="FF0000"/>
                  </a:solidFill>
                </a:ln>
                <a:ea typeface="宋体" panose="02010600030101010101" pitchFamily="2" charset="-122"/>
              </a:endParaRPr>
            </a:p>
          </p:txBody>
        </p:sp>
        <p:graphicFrame>
          <p:nvGraphicFramePr>
            <p:cNvPr id="101399" name="Object 5">
              <a:extLst>
                <a:ext uri="{FF2B5EF4-FFF2-40B4-BE49-F238E27FC236}">
                  <a16:creationId xmlns:a16="http://schemas.microsoft.com/office/drawing/2014/main" id="{8DE5A50C-CD38-0A46-9D87-65AF8AF81F0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36" y="1918"/>
            <a:ext cx="1152" cy="6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26035000" imgH="15798800" progId="Equation.DSMT4">
                    <p:embed/>
                  </p:oleObj>
                </mc:Choice>
                <mc:Fallback>
                  <p:oleObj name="Equation" r:id="rId4" imgW="26035000" imgH="15798800" progId="Equation.DSMT4">
                    <p:embed/>
                    <p:pic>
                      <p:nvPicPr>
                        <p:cNvPr id="101399" name="Object 5">
                          <a:extLst>
                            <a:ext uri="{FF2B5EF4-FFF2-40B4-BE49-F238E27FC236}">
                              <a16:creationId xmlns:a16="http://schemas.microsoft.com/office/drawing/2014/main" id="{8DE5A50C-CD38-0A46-9D87-65AF8AF81F0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6" y="1918"/>
                          <a:ext cx="1152" cy="6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1383" name="图片 11">
            <a:extLst>
              <a:ext uri="{FF2B5EF4-FFF2-40B4-BE49-F238E27FC236}">
                <a16:creationId xmlns:a16="http://schemas.microsoft.com/office/drawing/2014/main" id="{5CF8274A-E75A-3D4A-A1D3-64B2835291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969963"/>
            <a:ext cx="2105025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1384" name="Group 9">
            <a:extLst>
              <a:ext uri="{FF2B5EF4-FFF2-40B4-BE49-F238E27FC236}">
                <a16:creationId xmlns:a16="http://schemas.microsoft.com/office/drawing/2014/main" id="{5720ED27-FC8C-6043-9F50-05E9E3F68B38}"/>
              </a:ext>
            </a:extLst>
          </p:cNvPr>
          <p:cNvGrpSpPr>
            <a:grpSpLocks/>
          </p:cNvGrpSpPr>
          <p:nvPr/>
        </p:nvGrpSpPr>
        <p:grpSpPr bwMode="auto">
          <a:xfrm>
            <a:off x="6056313" y="1020763"/>
            <a:ext cx="2362200" cy="1774825"/>
            <a:chOff x="3504" y="1248"/>
            <a:chExt cx="1152" cy="864"/>
          </a:xfrm>
        </p:grpSpPr>
        <p:sp>
          <p:nvSpPr>
            <p:cNvPr id="101396" name="AutoShape 6">
              <a:extLst>
                <a:ext uri="{FF2B5EF4-FFF2-40B4-BE49-F238E27FC236}">
                  <a16:creationId xmlns:a16="http://schemas.microsoft.com/office/drawing/2014/main" id="{CC8AB622-8B25-7A40-9307-C70226760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1248"/>
              <a:ext cx="1152" cy="86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01397" name="Object 5">
              <a:extLst>
                <a:ext uri="{FF2B5EF4-FFF2-40B4-BE49-F238E27FC236}">
                  <a16:creationId xmlns:a16="http://schemas.microsoft.com/office/drawing/2014/main" id="{97B4B102-E5E5-0345-86E3-1870CC96456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88" y="1278"/>
            <a:ext cx="903" cy="7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27800300" imgH="25158700" progId="Equation.DSMT4">
                    <p:embed/>
                  </p:oleObj>
                </mc:Choice>
                <mc:Fallback>
                  <p:oleObj name="Equation" r:id="rId7" imgW="27800300" imgH="25158700" progId="Equation.DSMT4">
                    <p:embed/>
                    <p:pic>
                      <p:nvPicPr>
                        <p:cNvPr id="101397" name="Object 5">
                          <a:extLst>
                            <a:ext uri="{FF2B5EF4-FFF2-40B4-BE49-F238E27FC236}">
                              <a16:creationId xmlns:a16="http://schemas.microsoft.com/office/drawing/2014/main" id="{97B4B102-E5E5-0345-86E3-1870CC96456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8" y="1278"/>
                          <a:ext cx="903" cy="7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1385" name="Group 11">
            <a:extLst>
              <a:ext uri="{FF2B5EF4-FFF2-40B4-BE49-F238E27FC236}">
                <a16:creationId xmlns:a16="http://schemas.microsoft.com/office/drawing/2014/main" id="{5B350E33-B643-DD4C-8596-96463C8F7DF2}"/>
              </a:ext>
            </a:extLst>
          </p:cNvPr>
          <p:cNvGrpSpPr>
            <a:grpSpLocks/>
          </p:cNvGrpSpPr>
          <p:nvPr/>
        </p:nvGrpSpPr>
        <p:grpSpPr bwMode="auto">
          <a:xfrm>
            <a:off x="5774659" y="3010694"/>
            <a:ext cx="3352800" cy="725488"/>
            <a:chOff x="1296" y="2088"/>
            <a:chExt cx="3209" cy="984"/>
          </a:xfrm>
        </p:grpSpPr>
        <p:sp>
          <p:nvSpPr>
            <p:cNvPr id="101394" name="AutoShape 6">
              <a:extLst>
                <a:ext uri="{FF2B5EF4-FFF2-40B4-BE49-F238E27FC236}">
                  <a16:creationId xmlns:a16="http://schemas.microsoft.com/office/drawing/2014/main" id="{0D7897C2-EDCA-D948-B0E6-5BE24F3A3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088"/>
              <a:ext cx="3209" cy="9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01395" name="Object 5">
              <a:extLst>
                <a:ext uri="{FF2B5EF4-FFF2-40B4-BE49-F238E27FC236}">
                  <a16:creationId xmlns:a16="http://schemas.microsoft.com/office/drawing/2014/main" id="{E3FB5EF2-0B3A-3845-AA36-EE0D8E9D5A9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50" y="2426"/>
            <a:ext cx="3037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40957500" imgH="5270500" progId="Equation.DSMT4">
                    <p:embed/>
                  </p:oleObj>
                </mc:Choice>
                <mc:Fallback>
                  <p:oleObj name="Equation" r:id="rId9" imgW="40957500" imgH="5270500" progId="Equation.DSMT4">
                    <p:embed/>
                    <p:pic>
                      <p:nvPicPr>
                        <p:cNvPr id="101395" name="Object 5">
                          <a:extLst>
                            <a:ext uri="{FF2B5EF4-FFF2-40B4-BE49-F238E27FC236}">
                              <a16:creationId xmlns:a16="http://schemas.microsoft.com/office/drawing/2014/main" id="{E3FB5EF2-0B3A-3845-AA36-EE0D8E9D5A9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0" y="2426"/>
                          <a:ext cx="3037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1386" name="图片 29">
            <a:extLst>
              <a:ext uri="{FF2B5EF4-FFF2-40B4-BE49-F238E27FC236}">
                <a16:creationId xmlns:a16="http://schemas.microsoft.com/office/drawing/2014/main" id="{5F92074D-38DD-7D42-9389-5361442914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25" y="4589463"/>
            <a:ext cx="2820988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1387" name="Group 9">
            <a:extLst>
              <a:ext uri="{FF2B5EF4-FFF2-40B4-BE49-F238E27FC236}">
                <a16:creationId xmlns:a16="http://schemas.microsoft.com/office/drawing/2014/main" id="{DBAD3FDE-9AED-704F-A42B-84E08D08E834}"/>
              </a:ext>
            </a:extLst>
          </p:cNvPr>
          <p:cNvGrpSpPr>
            <a:grpSpLocks/>
          </p:cNvGrpSpPr>
          <p:nvPr/>
        </p:nvGrpSpPr>
        <p:grpSpPr bwMode="auto">
          <a:xfrm>
            <a:off x="4676775" y="4038600"/>
            <a:ext cx="3048000" cy="1293813"/>
            <a:chOff x="3360" y="2367"/>
            <a:chExt cx="1978" cy="896"/>
          </a:xfrm>
        </p:grpSpPr>
        <p:sp>
          <p:nvSpPr>
            <p:cNvPr id="101392" name="AutoShape 6">
              <a:extLst>
                <a:ext uri="{FF2B5EF4-FFF2-40B4-BE49-F238E27FC236}">
                  <a16:creationId xmlns:a16="http://schemas.microsoft.com/office/drawing/2014/main" id="{91A22DCF-9335-3744-8B01-443438F7A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367"/>
              <a:ext cx="1978" cy="89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01393" name="Object 5">
              <a:extLst>
                <a:ext uri="{FF2B5EF4-FFF2-40B4-BE49-F238E27FC236}">
                  <a16:creationId xmlns:a16="http://schemas.microsoft.com/office/drawing/2014/main" id="{92098B5F-8FBE-D64F-A03E-99C32A54149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67" y="2555"/>
            <a:ext cx="1321" cy="5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30429200" imgH="14338300" progId="Equation.DSMT4">
                    <p:embed/>
                  </p:oleObj>
                </mc:Choice>
                <mc:Fallback>
                  <p:oleObj name="Equation" r:id="rId12" imgW="30429200" imgH="14338300" progId="Equation.DSMT4">
                    <p:embed/>
                    <p:pic>
                      <p:nvPicPr>
                        <p:cNvPr id="101393" name="Object 5">
                          <a:extLst>
                            <a:ext uri="{FF2B5EF4-FFF2-40B4-BE49-F238E27FC236}">
                              <a16:creationId xmlns:a16="http://schemas.microsoft.com/office/drawing/2014/main" id="{92098B5F-8FBE-D64F-A03E-99C32A54149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7" y="2555"/>
                          <a:ext cx="1321" cy="5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1388" name="矩形 30">
            <a:extLst>
              <a:ext uri="{FF2B5EF4-FFF2-40B4-BE49-F238E27FC236}">
                <a16:creationId xmlns:a16="http://schemas.microsoft.com/office/drawing/2014/main" id="{133A343B-2E58-B643-896C-80D8E2731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6132" y="1171619"/>
            <a:ext cx="6735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1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sz="18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c</a:t>
            </a:r>
            <a:r>
              <a:rPr lang="zh-CN" alt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≈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sz="1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sz="18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endParaRPr lang="zh-CN" altLang="en-US" sz="1800" baseline="-250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1389" name="矩形 31">
            <a:extLst>
              <a:ext uri="{FF2B5EF4-FFF2-40B4-BE49-F238E27FC236}">
                <a16:creationId xmlns:a16="http://schemas.microsoft.com/office/drawing/2014/main" id="{E73E17EA-AF37-1048-9185-7B00108D7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2738" y="1899609"/>
            <a:ext cx="1316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折算到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endParaRPr lang="zh-CN" altLang="en-US" sz="18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1390" name="矩形 32">
            <a:extLst>
              <a:ext uri="{FF2B5EF4-FFF2-40B4-BE49-F238E27FC236}">
                <a16:creationId xmlns:a16="http://schemas.microsoft.com/office/drawing/2014/main" id="{5DA11AD9-FCDB-DB4D-BE72-4D4F7F7CC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4909" y="4066660"/>
            <a:ext cx="11897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折算到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</a:p>
        </p:txBody>
      </p:sp>
      <p:pic>
        <p:nvPicPr>
          <p:cNvPr id="101391" name="图片 1">
            <a:extLst>
              <a:ext uri="{FF2B5EF4-FFF2-40B4-BE49-F238E27FC236}">
                <a16:creationId xmlns:a16="http://schemas.microsoft.com/office/drawing/2014/main" id="{6A79DA10-EBF6-3541-B0CC-508992CA108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238" y="4416425"/>
            <a:ext cx="1319212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矩形 31">
            <a:extLst>
              <a:ext uri="{FF2B5EF4-FFF2-40B4-BE49-F238E27FC236}">
                <a16:creationId xmlns:a16="http://schemas.microsoft.com/office/drawing/2014/main" id="{7391EC06-279C-1344-82D4-8BF77D0B13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6640" y="2710342"/>
            <a:ext cx="1316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向下看</a:t>
            </a:r>
            <a:endParaRPr lang="zh-CN" altLang="en-US" sz="18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5" name="灯片编号占位符 1">
            <a:extLst>
              <a:ext uri="{FF2B5EF4-FFF2-40B4-BE49-F238E27FC236}">
                <a16:creationId xmlns:a16="http://schemas.microsoft.com/office/drawing/2014/main" id="{D4CC0F50-A300-9443-8DDA-450626CAE18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5102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标题 1">
            <a:extLst>
              <a:ext uri="{FF2B5EF4-FFF2-40B4-BE49-F238E27FC236}">
                <a16:creationId xmlns:a16="http://schemas.microsoft.com/office/drawing/2014/main" id="{E8426080-456F-F045-83C2-2A62C4A8C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5113338" cy="727075"/>
          </a:xfrm>
        </p:spPr>
        <p:txBody>
          <a:bodyPr/>
          <a:lstStyle/>
          <a:p>
            <a:pPr eaLnBrk="1" hangingPunct="1"/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在理解的基础上熟记（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CB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102403" name="灯片编号占位符 4">
            <a:extLst>
              <a:ext uri="{FF2B5EF4-FFF2-40B4-BE49-F238E27FC236}">
                <a16:creationId xmlns:a16="http://schemas.microsoft.com/office/drawing/2014/main" id="{938990DF-AC32-574E-A165-5C6B4345D3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51C7223-A0B1-AD4D-9EBA-D3AB225B92F1}" type="slidenum">
              <a:rPr lang="en-US" altLang="zh-CN" sz="1400" smtClean="0">
                <a:latin typeface="Arial" panose="020B0604020202020204" pitchFamily="34" charset="0"/>
              </a:rPr>
              <a:pPr/>
              <a:t>17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pic>
        <p:nvPicPr>
          <p:cNvPr id="102404" name="图片 5">
            <a:extLst>
              <a:ext uri="{FF2B5EF4-FFF2-40B4-BE49-F238E27FC236}">
                <a16:creationId xmlns:a16="http://schemas.microsoft.com/office/drawing/2014/main" id="{C2B27995-B9D0-D047-A15F-A16E57ADA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16538"/>
            <a:ext cx="238125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5" name="图片 2">
            <a:extLst>
              <a:ext uri="{FF2B5EF4-FFF2-40B4-BE49-F238E27FC236}">
                <a16:creationId xmlns:a16="http://schemas.microsoft.com/office/drawing/2014/main" id="{BFB042A1-E558-AB4E-A6A2-71B6554AC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1033463"/>
            <a:ext cx="2466975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06" name="Group 9">
            <a:extLst>
              <a:ext uri="{FF2B5EF4-FFF2-40B4-BE49-F238E27FC236}">
                <a16:creationId xmlns:a16="http://schemas.microsoft.com/office/drawing/2014/main" id="{0D14B1F7-686A-6649-B78A-FF9437C2730A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1397000"/>
            <a:ext cx="2611438" cy="1362075"/>
            <a:chOff x="3360" y="1392"/>
            <a:chExt cx="1536" cy="816"/>
          </a:xfrm>
        </p:grpSpPr>
        <p:sp>
          <p:nvSpPr>
            <p:cNvPr id="102415" name="AutoShape 6">
              <a:extLst>
                <a:ext uri="{FF2B5EF4-FFF2-40B4-BE49-F238E27FC236}">
                  <a16:creationId xmlns:a16="http://schemas.microsoft.com/office/drawing/2014/main" id="{D65F80DE-20A1-9742-A352-B921536DD4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1392"/>
              <a:ext cx="1536" cy="81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02416" name="Object 5">
              <a:extLst>
                <a:ext uri="{FF2B5EF4-FFF2-40B4-BE49-F238E27FC236}">
                  <a16:creationId xmlns:a16="http://schemas.microsoft.com/office/drawing/2014/main" id="{2A8D3EDB-A7DB-B745-968F-96A6148643E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44" y="1477"/>
            <a:ext cx="1173" cy="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0429200" imgH="14338300" progId="Equation.DSMT4">
                    <p:embed/>
                  </p:oleObj>
                </mc:Choice>
                <mc:Fallback>
                  <p:oleObj name="Equation" r:id="rId4" imgW="30429200" imgH="14338300" progId="Equation.DSMT4">
                    <p:embed/>
                    <p:pic>
                      <p:nvPicPr>
                        <p:cNvPr id="102416" name="Object 5">
                          <a:extLst>
                            <a:ext uri="{FF2B5EF4-FFF2-40B4-BE49-F238E27FC236}">
                              <a16:creationId xmlns:a16="http://schemas.microsoft.com/office/drawing/2014/main" id="{2A8D3EDB-A7DB-B745-968F-96A6148643E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4" y="1477"/>
                          <a:ext cx="1173" cy="6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2408" name="Picture 6">
            <a:extLst>
              <a:ext uri="{FF2B5EF4-FFF2-40B4-BE49-F238E27FC236}">
                <a16:creationId xmlns:a16="http://schemas.microsoft.com/office/drawing/2014/main" id="{82136A42-3566-EC4D-80D0-31022843B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2482850" cy="217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9" name="Group 9">
            <a:extLst>
              <a:ext uri="{FF2B5EF4-FFF2-40B4-BE49-F238E27FC236}">
                <a16:creationId xmlns:a16="http://schemas.microsoft.com/office/drawing/2014/main" id="{FECEB3AD-49D7-034D-8978-8391459E7BDF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3324225"/>
            <a:ext cx="2438400" cy="1628775"/>
            <a:chOff x="2208" y="2352"/>
            <a:chExt cx="1104" cy="336"/>
          </a:xfrm>
        </p:grpSpPr>
        <p:sp>
          <p:nvSpPr>
            <p:cNvPr id="102413" name="AutoShape 6">
              <a:extLst>
                <a:ext uri="{FF2B5EF4-FFF2-40B4-BE49-F238E27FC236}">
                  <a16:creationId xmlns:a16="http://schemas.microsoft.com/office/drawing/2014/main" id="{073DE293-1993-C543-A0E0-1C7956DE1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352"/>
              <a:ext cx="1104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02414" name="Object 5">
              <a:extLst>
                <a:ext uri="{FF2B5EF4-FFF2-40B4-BE49-F238E27FC236}">
                  <a16:creationId xmlns:a16="http://schemas.microsoft.com/office/drawing/2014/main" id="{FED41CF0-9D92-F046-849E-D480E6475F6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08" y="2367"/>
            <a:ext cx="954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23990300" imgH="20777200" progId="Equation.DSMT4">
                    <p:embed/>
                  </p:oleObj>
                </mc:Choice>
                <mc:Fallback>
                  <p:oleObj name="Equation" r:id="rId7" imgW="23990300" imgH="20777200" progId="Equation.DSMT4">
                    <p:embed/>
                    <p:pic>
                      <p:nvPicPr>
                        <p:cNvPr id="102414" name="Object 5">
                          <a:extLst>
                            <a:ext uri="{FF2B5EF4-FFF2-40B4-BE49-F238E27FC236}">
                              <a16:creationId xmlns:a16="http://schemas.microsoft.com/office/drawing/2014/main" id="{FED41CF0-9D92-F046-849E-D480E6475F6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8" y="2367"/>
                          <a:ext cx="954" cy="2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2410" name="图片 3">
            <a:extLst>
              <a:ext uri="{FF2B5EF4-FFF2-40B4-BE49-F238E27FC236}">
                <a16:creationId xmlns:a16="http://schemas.microsoft.com/office/drawing/2014/main" id="{9BB8C1B3-D38A-F04F-91A3-D95C8E1CF8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25" y="4133850"/>
            <a:ext cx="3609975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12" name="图片 1">
            <a:extLst>
              <a:ext uri="{FF2B5EF4-FFF2-40B4-BE49-F238E27FC236}">
                <a16:creationId xmlns:a16="http://schemas.microsoft.com/office/drawing/2014/main" id="{FEFF41A0-A2EF-3C40-9877-12AD3D40A9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063" y="4611688"/>
            <a:ext cx="1216025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矩形 30">
            <a:extLst>
              <a:ext uri="{FF2B5EF4-FFF2-40B4-BE49-F238E27FC236}">
                <a16:creationId xmlns:a16="http://schemas.microsoft.com/office/drawing/2014/main" id="{0B4D20B8-2B5A-9C48-87C3-F92945C24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534" y="913944"/>
            <a:ext cx="6735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1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sz="18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c</a:t>
            </a:r>
            <a:r>
              <a:rPr lang="zh-CN" alt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≈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en-US" altLang="zh-CN" sz="1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i</a:t>
            </a:r>
            <a:r>
              <a:rPr lang="en-US" altLang="zh-CN" sz="18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endParaRPr lang="zh-CN" altLang="en-US" sz="1800" baseline="-250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8" name="矩形 44">
            <a:extLst>
              <a:ext uri="{FF2B5EF4-FFF2-40B4-BE49-F238E27FC236}">
                <a16:creationId xmlns:a16="http://schemas.microsoft.com/office/drawing/2014/main" id="{BCBEB1A7-84B8-F140-B615-07C926A97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0345" y="913944"/>
            <a:ext cx="11897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折算到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endParaRPr lang="zh-CN" altLang="en-US" sz="18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9" name="矩形 44">
            <a:extLst>
              <a:ext uri="{FF2B5EF4-FFF2-40B4-BE49-F238E27FC236}">
                <a16:creationId xmlns:a16="http://schemas.microsoft.com/office/drawing/2014/main" id="{0533C19F-0A27-E647-BA00-FB4CC84D1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9575" y="5157272"/>
            <a:ext cx="11897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折算到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endParaRPr lang="zh-CN" altLang="en-US" sz="18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B731820A-DAA5-9F4C-8913-E597B5FFEA9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86749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标题 1">
            <a:extLst>
              <a:ext uri="{FF2B5EF4-FFF2-40B4-BE49-F238E27FC236}">
                <a16:creationId xmlns:a16="http://schemas.microsoft.com/office/drawing/2014/main" id="{065ECAA6-4FC9-6F40-BBB1-D67B9F522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在理解的基础上熟记（射极跟随）</a:t>
            </a:r>
          </a:p>
        </p:txBody>
      </p:sp>
      <p:pic>
        <p:nvPicPr>
          <p:cNvPr id="103428" name="图片 5">
            <a:extLst>
              <a:ext uri="{FF2B5EF4-FFF2-40B4-BE49-F238E27FC236}">
                <a16:creationId xmlns:a16="http://schemas.microsoft.com/office/drawing/2014/main" id="{D95D351D-D072-7A45-ACED-3D2E7BC5D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106988"/>
            <a:ext cx="3592513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9">
            <a:extLst>
              <a:ext uri="{FF2B5EF4-FFF2-40B4-BE49-F238E27FC236}">
                <a16:creationId xmlns:a16="http://schemas.microsoft.com/office/drawing/2014/main" id="{015070F9-B31F-ED47-9138-A2B1A636F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52600"/>
            <a:ext cx="7037387" cy="223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3430" name="Group 11">
            <a:extLst>
              <a:ext uri="{FF2B5EF4-FFF2-40B4-BE49-F238E27FC236}">
                <a16:creationId xmlns:a16="http://schemas.microsoft.com/office/drawing/2014/main" id="{DEBFE078-8EDC-754B-A74B-57E515639CB5}"/>
              </a:ext>
            </a:extLst>
          </p:cNvPr>
          <p:cNvGrpSpPr>
            <a:grpSpLocks/>
          </p:cNvGrpSpPr>
          <p:nvPr/>
        </p:nvGrpSpPr>
        <p:grpSpPr bwMode="auto">
          <a:xfrm>
            <a:off x="4471988" y="1690688"/>
            <a:ext cx="3352800" cy="2362200"/>
            <a:chOff x="1632" y="1824"/>
            <a:chExt cx="2112" cy="1488"/>
          </a:xfrm>
        </p:grpSpPr>
        <p:sp>
          <p:nvSpPr>
            <p:cNvPr id="103435" name="AutoShape 7">
              <a:extLst>
                <a:ext uri="{FF2B5EF4-FFF2-40B4-BE49-F238E27FC236}">
                  <a16:creationId xmlns:a16="http://schemas.microsoft.com/office/drawing/2014/main" id="{83C02C4A-979B-AC48-980F-885BBE668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824"/>
              <a:ext cx="2112" cy="14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03436" name="Object 5">
              <a:extLst>
                <a:ext uri="{FF2B5EF4-FFF2-40B4-BE49-F238E27FC236}">
                  <a16:creationId xmlns:a16="http://schemas.microsoft.com/office/drawing/2014/main" id="{9C26D02C-76F3-9E40-A612-4BAFBE4E46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48" y="1930"/>
            <a:ext cx="1714" cy="1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43294300" imgH="31889700" progId="Equation.DSMT4">
                    <p:embed/>
                  </p:oleObj>
                </mc:Choice>
                <mc:Fallback>
                  <p:oleObj name="Equation" r:id="rId4" imgW="43294300" imgH="31889700" progId="Equation.DSMT4">
                    <p:embed/>
                    <p:pic>
                      <p:nvPicPr>
                        <p:cNvPr id="103436" name="Object 5">
                          <a:extLst>
                            <a:ext uri="{FF2B5EF4-FFF2-40B4-BE49-F238E27FC236}">
                              <a16:creationId xmlns:a16="http://schemas.microsoft.com/office/drawing/2014/main" id="{9C26D02C-76F3-9E40-A612-4BAFBE4E46F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8" y="1930"/>
                          <a:ext cx="1714" cy="1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3431" name="矩形 30">
            <a:extLst>
              <a:ext uri="{FF2B5EF4-FFF2-40B4-BE49-F238E27FC236}">
                <a16:creationId xmlns:a16="http://schemas.microsoft.com/office/drawing/2014/main" id="{757F816F-A518-2C4E-9150-9D1C8D4EA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1996" y="2037245"/>
            <a:ext cx="1716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折算到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endParaRPr lang="zh-CN" altLang="en-US" sz="18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3432" name="矩形 25">
            <a:extLst>
              <a:ext uri="{FF2B5EF4-FFF2-40B4-BE49-F238E27FC236}">
                <a16:creationId xmlns:a16="http://schemas.microsoft.com/office/drawing/2014/main" id="{92264849-072D-7E4A-81F4-474BC1F50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1997" y="2802497"/>
            <a:ext cx="17160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折算到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endParaRPr lang="zh-CN" altLang="en-US" sz="18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3433" name="矩形 44">
            <a:extLst>
              <a:ext uri="{FF2B5EF4-FFF2-40B4-BE49-F238E27FC236}">
                <a16:creationId xmlns:a16="http://schemas.microsoft.com/office/drawing/2014/main" id="{C6F24D2F-AD8C-4A4B-A27D-563B1DECB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5375" y="4208325"/>
            <a:ext cx="2514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从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看进去，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B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要折算到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，再和</a:t>
            </a:r>
            <a:r>
              <a:rPr lang="en-US" altLang="zh-CN" sz="1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en-US" altLang="zh-CN" sz="18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o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、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en-US" altLang="zh-CN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E</a:t>
            </a:r>
            <a:r>
              <a:rPr lang="zh-CN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Wingdings" pitchFamily="2" charset="2"/>
              </a:rPr>
              <a:t>并联</a:t>
            </a:r>
            <a:endParaRPr lang="zh-CN" altLang="en-US" sz="18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03434" name="图片 1">
            <a:extLst>
              <a:ext uri="{FF2B5EF4-FFF2-40B4-BE49-F238E27FC236}">
                <a16:creationId xmlns:a16="http://schemas.microsoft.com/office/drawing/2014/main" id="{1E0921C0-B9DF-3243-A961-F054472113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8" y="4114800"/>
            <a:ext cx="1547812" cy="272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线箭头连接符 2">
            <a:extLst>
              <a:ext uri="{FF2B5EF4-FFF2-40B4-BE49-F238E27FC236}">
                <a16:creationId xmlns:a16="http://schemas.microsoft.com/office/drawing/2014/main" id="{3165ED15-65B2-364C-802F-64CC9280DB98}"/>
              </a:ext>
            </a:extLst>
          </p:cNvPr>
          <p:cNvCxnSpPr/>
          <p:nvPr/>
        </p:nvCxnSpPr>
        <p:spPr bwMode="auto">
          <a:xfrm flipH="1" flipV="1">
            <a:off x="6553200" y="3881180"/>
            <a:ext cx="228600" cy="2764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1008982B-9FF5-6B42-B8FA-15C926C55DB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75907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2">
            <a:extLst>
              <a:ext uri="{FF2B5EF4-FFF2-40B4-BE49-F238E27FC236}">
                <a16:creationId xmlns:a16="http://schemas.microsoft.com/office/drawing/2014/main" id="{C14FE89B-1074-E444-B0FA-4F7DE812D7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 </a:t>
            </a:r>
            <a:r>
              <a:rPr lang="en-US" altLang="zh-CN">
                <a:ea typeface="宋体" panose="02010600030101010101" pitchFamily="2" charset="-122"/>
              </a:rPr>
              <a:t>I</a:t>
            </a:r>
          </a:p>
        </p:txBody>
      </p:sp>
      <p:grpSp>
        <p:nvGrpSpPr>
          <p:cNvPr id="104452" name="Group 9">
            <a:extLst>
              <a:ext uri="{FF2B5EF4-FFF2-40B4-BE49-F238E27FC236}">
                <a16:creationId xmlns:a16="http://schemas.microsoft.com/office/drawing/2014/main" id="{9EA00FFC-1F6A-054D-B8D8-78BB42894A21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886200"/>
            <a:ext cx="5029200" cy="1219200"/>
            <a:chOff x="1632" y="2016"/>
            <a:chExt cx="2448" cy="720"/>
          </a:xfrm>
        </p:grpSpPr>
        <p:sp>
          <p:nvSpPr>
            <p:cNvPr id="104454" name="AutoShape 6">
              <a:extLst>
                <a:ext uri="{FF2B5EF4-FFF2-40B4-BE49-F238E27FC236}">
                  <a16:creationId xmlns:a16="http://schemas.microsoft.com/office/drawing/2014/main" id="{7F496836-7EC9-D945-B116-64F846D35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2016"/>
              <a:ext cx="2448" cy="7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04455" name="Object 5">
              <a:extLst>
                <a:ext uri="{FF2B5EF4-FFF2-40B4-BE49-F238E27FC236}">
                  <a16:creationId xmlns:a16="http://schemas.microsoft.com/office/drawing/2014/main" id="{966C13E5-3A0A-DC46-87CA-F8C29092339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20" y="2064"/>
            <a:ext cx="2016" cy="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95377000" imgH="27203400" progId="Equation.3">
                    <p:embed/>
                  </p:oleObj>
                </mc:Choice>
                <mc:Fallback>
                  <p:oleObj name="Equation" r:id="rId2" imgW="95377000" imgH="27203400" progId="Equation.3">
                    <p:embed/>
                    <p:pic>
                      <p:nvPicPr>
                        <p:cNvPr id="104455" name="Object 5">
                          <a:extLst>
                            <a:ext uri="{FF2B5EF4-FFF2-40B4-BE49-F238E27FC236}">
                              <a16:creationId xmlns:a16="http://schemas.microsoft.com/office/drawing/2014/main" id="{966C13E5-3A0A-DC46-87CA-F8C29092339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2064"/>
                          <a:ext cx="2016" cy="6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4453" name="Picture 8">
            <a:extLst>
              <a:ext uri="{FF2B5EF4-FFF2-40B4-BE49-F238E27FC236}">
                <a16:creationId xmlns:a16="http://schemas.microsoft.com/office/drawing/2014/main" id="{0043D930-99CB-924E-965E-D3899C908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8839200" cy="179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E24FD9E-C251-2C4D-9BD5-B05E091D7F40}"/>
              </a:ext>
            </a:extLst>
          </p:cNvPr>
          <p:cNvSpPr txBox="1"/>
          <p:nvPr/>
        </p:nvSpPr>
        <p:spPr>
          <a:xfrm>
            <a:off x="7162800" y="4184487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800" dirty="0"/>
              <a:t>或通过</a:t>
            </a:r>
            <a:r>
              <a:rPr kumimoji="1" lang="en-US" altLang="zh-CN" sz="1800" dirty="0"/>
              <a:t>X</a:t>
            </a:r>
            <a:r>
              <a:rPr kumimoji="1" lang="zh-CN" altLang="en-US" sz="1800" dirty="0"/>
              <a:t>点级联考虑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F416348-6AAA-B440-ABC4-94DB84AB4920}"/>
              </a:ext>
            </a:extLst>
          </p:cNvPr>
          <p:cNvSpPr txBox="1"/>
          <p:nvPr/>
        </p:nvSpPr>
        <p:spPr>
          <a:xfrm>
            <a:off x="1066800" y="2583424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X</a:t>
            </a:r>
            <a:endParaRPr kumimoji="1" lang="zh-CN" altLang="en-US" b="1" dirty="0">
              <a:solidFill>
                <a:srgbClr val="0432FF"/>
              </a:solidFill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6DC0B373-0655-5440-9B33-3D9A1BB5589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08848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9A1432-7F34-564B-8AA3-3E7B3E4AC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5486400" cy="8382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培养电路直觉的</a:t>
            </a:r>
            <a:r>
              <a:rPr lang="en-US" altLang="zh-CN">
                <a:solidFill>
                  <a:srgbClr val="3333FF"/>
                </a:solidFill>
                <a:ea typeface="宋体" panose="02010600030101010101" pitchFamily="2" charset="-122"/>
              </a:rPr>
              <a:t>Building Blocks</a:t>
            </a:r>
            <a:endParaRPr lang="zh-CN" altLang="en-US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pic>
        <p:nvPicPr>
          <p:cNvPr id="3076" name="图片 4">
            <a:extLst>
              <a:ext uri="{FF2B5EF4-FFF2-40B4-BE49-F238E27FC236}">
                <a16:creationId xmlns:a16="http://schemas.microsoft.com/office/drawing/2014/main" id="{EE58EEB3-AF4D-A244-9A27-029524F2A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8" y="838200"/>
            <a:ext cx="7845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文本框 6">
            <a:extLst>
              <a:ext uri="{FF2B5EF4-FFF2-40B4-BE49-F238E27FC236}">
                <a16:creationId xmlns:a16="http://schemas.microsoft.com/office/drawing/2014/main" id="{16B915C2-8BB7-7546-8C57-3D12DAC4F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425700"/>
            <a:ext cx="8589963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zh-CN" altLang="en-US" sz="2000" dirty="0">
                <a:ea typeface="宋体" panose="02010600030101010101" pitchFamily="2" charset="-122"/>
              </a:rPr>
              <a:t>这些都是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小信号分析</a:t>
            </a:r>
            <a:r>
              <a:rPr lang="zh-CN" altLang="en-US" sz="2000" dirty="0">
                <a:ea typeface="宋体" panose="02010600030101010101" pitchFamily="2" charset="-122"/>
              </a:rPr>
              <a:t>的情况；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zh-CN" altLang="en-US" sz="2000" dirty="0">
                <a:ea typeface="宋体" panose="02010600030101010101" pitchFamily="2" charset="-122"/>
              </a:rPr>
              <a:t>要逐渐习惯于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从电路中某一点</a:t>
            </a:r>
            <a:r>
              <a:rPr lang="zh-CN" altLang="en-US" sz="2000" dirty="0">
                <a:ea typeface="宋体" panose="02010600030101010101" pitchFamily="2" charset="-122"/>
              </a:rPr>
              <a:t>，向左、向右，或向上、向下看的阻抗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zh-CN" altLang="en-US" sz="2000" dirty="0">
                <a:ea typeface="宋体" panose="02010600030101010101" pitchFamily="2" charset="-122"/>
              </a:rPr>
              <a:t>计算输出阻抗时，输入信号 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i </a:t>
            </a:r>
            <a:r>
              <a:rPr lang="zh-CN" altLang="en-US" sz="2000" dirty="0">
                <a:ea typeface="宋体" panose="02010600030101010101" pitchFamily="2" charset="-122"/>
              </a:rPr>
              <a:t>置零，所以图中的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ac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地</a:t>
            </a:r>
            <a:r>
              <a:rPr lang="zh-CN" altLang="en-US" sz="2000" dirty="0">
                <a:ea typeface="宋体" panose="02010600030101010101" pitchFamily="2" charset="-122"/>
              </a:rPr>
              <a:t>，有可能是真正的</a:t>
            </a:r>
            <a:r>
              <a:rPr lang="en-US" altLang="zh-CN" sz="2000" dirty="0">
                <a:ea typeface="宋体" panose="02010600030101010101" pitchFamily="2" charset="-122"/>
              </a:rPr>
              <a:t>ac</a:t>
            </a:r>
            <a:r>
              <a:rPr lang="zh-CN" altLang="en-US" sz="2000" dirty="0">
                <a:ea typeface="宋体" panose="02010600030101010101" pitchFamily="2" charset="-122"/>
              </a:rPr>
              <a:t>地，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也有可能是 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solidFill>
                  <a:srgbClr val="3333FF"/>
                </a:solidFill>
                <a:ea typeface="宋体" panose="02010600030101010101" pitchFamily="2" charset="-122"/>
              </a:rPr>
              <a:t>i 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输入端</a:t>
            </a:r>
            <a:endParaRPr lang="en-US" altLang="zh-CN" sz="2000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zh-CN" altLang="en-US" sz="2000" dirty="0">
                <a:ea typeface="宋体" panose="02010600030101010101" pitchFamily="2" charset="-122"/>
              </a:rPr>
              <a:t>① 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从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G 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端向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MOS 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管看</a:t>
            </a:r>
            <a:r>
              <a:rPr lang="zh-CN" altLang="en-US" sz="2000" dirty="0">
                <a:ea typeface="宋体" panose="02010600030101010101" pitchFamily="2" charset="-122"/>
              </a:rPr>
              <a:t>的阻抗始终为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∞</a:t>
            </a:r>
            <a:r>
              <a:rPr lang="zh-CN" altLang="en-US" sz="2000" dirty="0">
                <a:ea typeface="宋体" panose="02010600030101010101" pitchFamily="2" charset="-122"/>
              </a:rPr>
              <a:t>；</a:t>
            </a:r>
            <a:r>
              <a:rPr lang="en-US" altLang="zh-CN" sz="2000" dirty="0">
                <a:ea typeface="宋体" panose="02010600030101010101" pitchFamily="2" charset="-122"/>
              </a:rPr>
              <a:t>【</a:t>
            </a:r>
            <a:r>
              <a:rPr lang="zh-CN" altLang="en-US" sz="2000" dirty="0">
                <a:ea typeface="宋体" panose="02010600030101010101" pitchFamily="2" charset="-122"/>
              </a:rPr>
              <a:t>因为有</a:t>
            </a:r>
            <a:r>
              <a:rPr lang="en-US" altLang="zh-CN" sz="2000" dirty="0">
                <a:ea typeface="宋体" panose="02010600030101010101" pitchFamily="2" charset="-122"/>
              </a:rPr>
              <a:t>SiO</a:t>
            </a:r>
            <a:r>
              <a:rPr lang="en-US" altLang="zh-CN" sz="2000" baseline="-25000" dirty="0">
                <a:ea typeface="宋体" panose="02010600030101010101" pitchFamily="2" charset="-122"/>
              </a:rPr>
              <a:t>2</a:t>
            </a:r>
            <a:r>
              <a:rPr lang="zh-CN" altLang="en-US" sz="2000" dirty="0">
                <a:ea typeface="宋体" panose="02010600030101010101" pitchFamily="2" charset="-122"/>
              </a:rPr>
              <a:t>绝缘</a:t>
            </a:r>
            <a:r>
              <a:rPr lang="en-US" altLang="zh-CN" sz="2000" dirty="0">
                <a:ea typeface="宋体" panose="02010600030101010101" pitchFamily="2" charset="-122"/>
              </a:rPr>
              <a:t>, </a:t>
            </a:r>
            <a:r>
              <a:rPr lang="en-US" altLang="zh-CN" sz="2000" dirty="0" err="1">
                <a:ea typeface="宋体" panose="02010600030101010101" pitchFamily="2" charset="-122"/>
              </a:rPr>
              <a:t>i</a:t>
            </a:r>
            <a:r>
              <a:rPr lang="en-US" altLang="zh-CN" sz="2000" baseline="-25000" dirty="0" err="1">
                <a:ea typeface="宋体" panose="02010600030101010101" pitchFamily="2" charset="-122"/>
              </a:rPr>
              <a:t>G</a:t>
            </a:r>
            <a:r>
              <a:rPr lang="en-US" altLang="zh-CN" sz="2000" dirty="0">
                <a:ea typeface="宋体" panose="02010600030101010101" pitchFamily="2" charset="-122"/>
              </a:rPr>
              <a:t>=0】</a:t>
            </a: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zh-CN" altLang="en-US" sz="2000" dirty="0">
                <a:ea typeface="宋体" panose="02010600030101010101" pitchFamily="2" charset="-122"/>
              </a:rPr>
              <a:t>② </a:t>
            </a:r>
            <a:r>
              <a:rPr lang="en-US" altLang="zh-CN" sz="2000" dirty="0">
                <a:ea typeface="宋体" panose="02010600030101010101" pitchFamily="2" charset="-122"/>
              </a:rPr>
              <a:t>G </a:t>
            </a:r>
            <a:r>
              <a:rPr lang="zh-CN" altLang="en-US" sz="2000" dirty="0">
                <a:ea typeface="宋体" panose="02010600030101010101" pitchFamily="2" charset="-122"/>
              </a:rPr>
              <a:t>和 </a:t>
            </a:r>
            <a:r>
              <a:rPr lang="en-US" altLang="zh-CN" sz="2000" dirty="0">
                <a:ea typeface="宋体" panose="02010600030101010101" pitchFamily="2" charset="-122"/>
              </a:rPr>
              <a:t>S </a:t>
            </a:r>
            <a:r>
              <a:rPr lang="zh-CN" altLang="en-US" sz="2000" dirty="0">
                <a:ea typeface="宋体" panose="02010600030101010101" pitchFamily="2" charset="-122"/>
              </a:rPr>
              <a:t>都接地时，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从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D 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端向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MOS 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管看</a:t>
            </a:r>
            <a:r>
              <a:rPr lang="zh-CN" altLang="en-US" sz="2000" dirty="0">
                <a:ea typeface="宋体" panose="02010600030101010101" pitchFamily="2" charset="-122"/>
              </a:rPr>
              <a:t>的阻抗为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 err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000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o</a:t>
            </a:r>
            <a:r>
              <a:rPr lang="zh-CN" altLang="en-US" sz="2000" dirty="0">
                <a:ea typeface="宋体" panose="02010600030101010101" pitchFamily="2" charset="-122"/>
              </a:rPr>
              <a:t>；</a:t>
            </a:r>
            <a:r>
              <a:rPr lang="en-US" altLang="zh-CN" sz="2000" dirty="0">
                <a:ea typeface="宋体" panose="02010600030101010101" pitchFamily="2" charset="-122"/>
              </a:rPr>
              <a:t>【</a:t>
            </a:r>
            <a:r>
              <a:rPr lang="zh-CN" altLang="en-US" sz="2000" dirty="0">
                <a:ea typeface="宋体" panose="02010600030101010101" pitchFamily="2" charset="-122"/>
              </a:rPr>
              <a:t>因为信号都是从 </a:t>
            </a:r>
            <a:r>
              <a:rPr lang="en-US" altLang="zh-CN" sz="2000" dirty="0">
                <a:ea typeface="宋体" panose="02010600030101010101" pitchFamily="2" charset="-122"/>
              </a:rPr>
              <a:t>G </a:t>
            </a:r>
            <a:r>
              <a:rPr lang="zh-CN" altLang="en-US" sz="2000" dirty="0">
                <a:ea typeface="宋体" panose="02010600030101010101" pitchFamily="2" charset="-122"/>
              </a:rPr>
              <a:t>或 </a:t>
            </a:r>
            <a:r>
              <a:rPr lang="en-US" altLang="zh-CN" sz="2000" dirty="0">
                <a:ea typeface="宋体" panose="02010600030101010101" pitchFamily="2" charset="-122"/>
              </a:rPr>
              <a:t>S </a:t>
            </a:r>
            <a:r>
              <a:rPr lang="zh-CN" altLang="en-US" sz="2000" dirty="0">
                <a:ea typeface="宋体" panose="02010600030101010101" pitchFamily="2" charset="-122"/>
              </a:rPr>
              <a:t>端输入的（改变 </a:t>
            </a:r>
            <a:r>
              <a:rPr lang="en-US" altLang="zh-CN" sz="2000" dirty="0" err="1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 err="1">
                <a:ea typeface="宋体" panose="02010600030101010101" pitchFamily="2" charset="-122"/>
              </a:rPr>
              <a:t>GS</a:t>
            </a:r>
            <a:r>
              <a:rPr lang="zh-CN" altLang="en-US" sz="2000" dirty="0">
                <a:ea typeface="宋体" panose="02010600030101010101" pitchFamily="2" charset="-122"/>
              </a:rPr>
              <a:t>），所以从 </a:t>
            </a:r>
            <a:r>
              <a:rPr lang="en-US" altLang="zh-CN" sz="2000" dirty="0">
                <a:ea typeface="宋体" panose="02010600030101010101" pitchFamily="2" charset="-122"/>
              </a:rPr>
              <a:t>D </a:t>
            </a:r>
            <a:r>
              <a:rPr lang="zh-CN" altLang="en-US" sz="2000" dirty="0">
                <a:ea typeface="宋体" panose="02010600030101010101" pitchFamily="2" charset="-122"/>
              </a:rPr>
              <a:t>端向</a:t>
            </a:r>
            <a:r>
              <a:rPr lang="en-US" altLang="zh-CN" sz="2000" dirty="0">
                <a:ea typeface="宋体" panose="02010600030101010101" pitchFamily="2" charset="-122"/>
              </a:rPr>
              <a:t>MOS</a:t>
            </a:r>
            <a:r>
              <a:rPr lang="zh-CN" altLang="en-US" sz="2000" dirty="0">
                <a:ea typeface="宋体" panose="02010600030101010101" pitchFamily="2" charset="-122"/>
              </a:rPr>
              <a:t>管看阻抗时，均为计算电路的输出阻抗；计算输出阻抗时输入信号 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i </a:t>
            </a:r>
            <a:r>
              <a:rPr lang="zh-CN" altLang="en-US" sz="2000" dirty="0">
                <a:ea typeface="宋体" panose="02010600030101010101" pitchFamily="2" charset="-122"/>
              </a:rPr>
              <a:t>要置零；所以②既适用于 </a:t>
            </a:r>
            <a:r>
              <a:rPr lang="en-US" altLang="zh-CN" sz="2000" dirty="0">
                <a:ea typeface="宋体" panose="02010600030101010101" pitchFamily="2" charset="-122"/>
              </a:rPr>
              <a:t>CS</a:t>
            </a:r>
            <a:r>
              <a:rPr lang="zh-CN" altLang="en-US" sz="2000" dirty="0"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ea typeface="宋体" panose="02010600030101010101" pitchFamily="2" charset="-122"/>
              </a:rPr>
              <a:t>S </a:t>
            </a:r>
            <a:r>
              <a:rPr lang="zh-CN" altLang="en-US" sz="2000" dirty="0">
                <a:ea typeface="宋体" panose="02010600030101010101" pitchFamily="2" charset="-122"/>
              </a:rPr>
              <a:t>接地，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i</a:t>
            </a:r>
            <a:r>
              <a:rPr lang="en-US" altLang="zh-CN" sz="2000" dirty="0">
                <a:ea typeface="宋体" panose="02010600030101010101" pitchFamily="2" charset="-122"/>
              </a:rPr>
              <a:t> </a:t>
            </a:r>
            <a:r>
              <a:rPr lang="zh-CN" altLang="en-US" sz="2000" dirty="0">
                <a:ea typeface="宋体" panose="02010600030101010101" pitchFamily="2" charset="-122"/>
              </a:rPr>
              <a:t>接 </a:t>
            </a:r>
            <a:r>
              <a:rPr lang="en-US" altLang="zh-CN" sz="2000" dirty="0">
                <a:ea typeface="宋体" panose="02010600030101010101" pitchFamily="2" charset="-122"/>
              </a:rPr>
              <a:t>G</a:t>
            </a:r>
            <a:r>
              <a:rPr lang="zh-CN" altLang="en-US" sz="2000" dirty="0">
                <a:ea typeface="宋体" panose="02010600030101010101" pitchFamily="2" charset="-122"/>
              </a:rPr>
              <a:t>），也适用于 </a:t>
            </a:r>
            <a:r>
              <a:rPr lang="en-US" altLang="zh-CN" sz="2000" dirty="0">
                <a:ea typeface="宋体" panose="02010600030101010101" pitchFamily="2" charset="-122"/>
              </a:rPr>
              <a:t>CG</a:t>
            </a:r>
            <a:r>
              <a:rPr lang="zh-CN" altLang="en-US" sz="2000" dirty="0"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ea typeface="宋体" panose="02010600030101010101" pitchFamily="2" charset="-122"/>
              </a:rPr>
              <a:t>G </a:t>
            </a:r>
            <a:r>
              <a:rPr lang="zh-CN" altLang="en-US" sz="2000" dirty="0">
                <a:ea typeface="宋体" panose="02010600030101010101" pitchFamily="2" charset="-122"/>
              </a:rPr>
              <a:t>接地，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i</a:t>
            </a:r>
            <a:r>
              <a:rPr lang="en-US" altLang="zh-CN" sz="2000" dirty="0">
                <a:ea typeface="宋体" panose="02010600030101010101" pitchFamily="2" charset="-122"/>
              </a:rPr>
              <a:t> </a:t>
            </a:r>
            <a:r>
              <a:rPr lang="zh-CN" altLang="en-US" sz="2000" dirty="0">
                <a:ea typeface="宋体" panose="02010600030101010101" pitchFamily="2" charset="-122"/>
              </a:rPr>
              <a:t>接 </a:t>
            </a:r>
            <a:r>
              <a:rPr lang="en-US" altLang="zh-CN" sz="2000" dirty="0">
                <a:ea typeface="宋体" panose="02010600030101010101" pitchFamily="2" charset="-122"/>
              </a:rPr>
              <a:t>S</a:t>
            </a:r>
            <a:r>
              <a:rPr lang="zh-CN" altLang="en-US" sz="2000" dirty="0">
                <a:ea typeface="宋体" panose="02010600030101010101" pitchFamily="2" charset="-122"/>
              </a:rPr>
              <a:t>）</a:t>
            </a:r>
            <a:r>
              <a:rPr lang="en-US" altLang="zh-CN" sz="2000" dirty="0">
                <a:ea typeface="宋体" panose="02010600030101010101" pitchFamily="2" charset="-122"/>
              </a:rPr>
              <a:t>】</a:t>
            </a: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zh-CN" altLang="en-US" sz="2000" dirty="0">
                <a:ea typeface="宋体" panose="02010600030101010101" pitchFamily="2" charset="-122"/>
              </a:rPr>
              <a:t>③ </a:t>
            </a:r>
            <a:r>
              <a:rPr lang="en-US" altLang="zh-CN" sz="2000" dirty="0">
                <a:ea typeface="宋体" panose="02010600030101010101" pitchFamily="2" charset="-122"/>
              </a:rPr>
              <a:t>G </a:t>
            </a:r>
            <a:r>
              <a:rPr lang="zh-CN" altLang="en-US" sz="2000" dirty="0">
                <a:ea typeface="宋体" panose="02010600030101010101" pitchFamily="2" charset="-122"/>
              </a:rPr>
              <a:t>端接地，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从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S 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端向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MOS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管看</a:t>
            </a:r>
            <a:r>
              <a:rPr lang="zh-CN" altLang="en-US" sz="2000" dirty="0">
                <a:ea typeface="宋体" panose="02010600030101010101" pitchFamily="2" charset="-122"/>
              </a:rPr>
              <a:t>的阻抗为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</a:rPr>
              <a:t>1/g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m</a:t>
            </a:r>
            <a:r>
              <a:rPr lang="en-US" altLang="zh-CN" sz="2000" dirty="0">
                <a:ea typeface="宋体" panose="02010600030101010101" pitchFamily="2" charset="-122"/>
              </a:rPr>
              <a:t>【</a:t>
            </a:r>
            <a:r>
              <a:rPr lang="zh-CN" altLang="en-US" sz="2000" dirty="0">
                <a:ea typeface="宋体" panose="02010600030101010101" pitchFamily="2" charset="-122"/>
              </a:rPr>
              <a:t>与 </a:t>
            </a:r>
            <a:r>
              <a:rPr lang="en-US" altLang="zh-CN" sz="2000" dirty="0">
                <a:ea typeface="宋体" panose="02010600030101010101" pitchFamily="2" charset="-122"/>
              </a:rPr>
              <a:t>D </a:t>
            </a:r>
            <a:r>
              <a:rPr lang="zh-CN" altLang="en-US" sz="2000" dirty="0">
                <a:ea typeface="宋体" panose="02010600030101010101" pitchFamily="2" charset="-122"/>
              </a:rPr>
              <a:t>端所接的负载无关</a:t>
            </a:r>
            <a:r>
              <a:rPr lang="en-US" altLang="zh-CN" sz="2000" dirty="0">
                <a:ea typeface="宋体" panose="02010600030101010101" pitchFamily="2" charset="-122"/>
              </a:rPr>
              <a:t>; CG </a:t>
            </a:r>
            <a:r>
              <a:rPr lang="zh-CN" altLang="en-US" sz="2000" dirty="0">
                <a:ea typeface="宋体" panose="02010600030101010101" pitchFamily="2" charset="-122"/>
              </a:rPr>
              <a:t>的输入阻抗，或 </a:t>
            </a:r>
            <a:r>
              <a:rPr lang="en-US" altLang="zh-CN" sz="2000" dirty="0">
                <a:ea typeface="宋体" panose="02010600030101010101" pitchFamily="2" charset="-122"/>
              </a:rPr>
              <a:t>CD</a:t>
            </a:r>
            <a:r>
              <a:rPr lang="zh-CN" altLang="en-US" sz="2000" dirty="0">
                <a:ea typeface="宋体" panose="02010600030101010101" pitchFamily="2" charset="-122"/>
              </a:rPr>
              <a:t>，</a:t>
            </a:r>
            <a:r>
              <a:rPr lang="en-US" altLang="zh-CN" sz="2000" dirty="0">
                <a:ea typeface="宋体" panose="02010600030101010101" pitchFamily="2" charset="-122"/>
              </a:rPr>
              <a:t>v</a:t>
            </a:r>
            <a:r>
              <a:rPr lang="en-US" altLang="zh-CN" sz="2000" baseline="-25000" dirty="0">
                <a:ea typeface="宋体" panose="02010600030101010101" pitchFamily="2" charset="-122"/>
              </a:rPr>
              <a:t>i</a:t>
            </a:r>
            <a:r>
              <a:rPr lang="en-US" altLang="zh-CN" sz="2000" dirty="0">
                <a:ea typeface="宋体" panose="02010600030101010101" pitchFamily="2" charset="-122"/>
              </a:rPr>
              <a:t> </a:t>
            </a:r>
            <a:r>
              <a:rPr lang="zh-CN" altLang="en-US" sz="2000" dirty="0">
                <a:ea typeface="宋体" panose="02010600030101010101" pitchFamily="2" charset="-122"/>
              </a:rPr>
              <a:t>接 </a:t>
            </a:r>
            <a:r>
              <a:rPr lang="en-US" altLang="zh-CN" sz="2000" dirty="0">
                <a:ea typeface="宋体" panose="02010600030101010101" pitchFamily="2" charset="-122"/>
              </a:rPr>
              <a:t>G </a:t>
            </a:r>
            <a:r>
              <a:rPr lang="zh-CN" altLang="en-US" sz="2000" dirty="0">
                <a:ea typeface="宋体" panose="02010600030101010101" pitchFamily="2" charset="-122"/>
              </a:rPr>
              <a:t>时，从 </a:t>
            </a:r>
            <a:r>
              <a:rPr lang="en-US" altLang="zh-CN" sz="2000" dirty="0">
                <a:ea typeface="宋体" panose="02010600030101010101" pitchFamily="2" charset="-122"/>
              </a:rPr>
              <a:t>S </a:t>
            </a:r>
            <a:r>
              <a:rPr lang="zh-CN" altLang="en-US" sz="2000" dirty="0">
                <a:ea typeface="宋体" panose="02010600030101010101" pitchFamily="2" charset="-122"/>
              </a:rPr>
              <a:t>看向 </a:t>
            </a:r>
            <a:r>
              <a:rPr lang="en-US" altLang="zh-CN" sz="2000" dirty="0">
                <a:ea typeface="宋体" panose="02010600030101010101" pitchFamily="2" charset="-122"/>
              </a:rPr>
              <a:t>MOS</a:t>
            </a:r>
            <a:r>
              <a:rPr lang="zh-CN" altLang="en-US" sz="2000" dirty="0">
                <a:ea typeface="宋体" panose="02010600030101010101" pitchFamily="2" charset="-122"/>
              </a:rPr>
              <a:t>管的输出阻抗</a:t>
            </a:r>
            <a:r>
              <a:rPr lang="en-US" altLang="zh-CN" sz="2000" dirty="0">
                <a:ea typeface="宋体" panose="02010600030101010101" pitchFamily="2" charset="-122"/>
              </a:rPr>
              <a:t>】</a:t>
            </a:r>
          </a:p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zh-CN" altLang="en-US" sz="2000" dirty="0">
                <a:ea typeface="宋体" panose="02010600030101010101" pitchFamily="2" charset="-122"/>
              </a:rPr>
              <a:t>④ </a:t>
            </a:r>
            <a:r>
              <a:rPr lang="en-US" altLang="zh-CN" sz="2000" dirty="0">
                <a:ea typeface="宋体" panose="02010600030101010101" pitchFamily="2" charset="-122"/>
              </a:rPr>
              <a:t>Source degeneration </a:t>
            </a:r>
            <a:r>
              <a:rPr lang="zh-CN" altLang="en-US" sz="2000" dirty="0">
                <a:ea typeface="宋体" panose="02010600030101010101" pitchFamily="2" charset="-122"/>
              </a:rPr>
              <a:t>结构的主要作用：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大幅提高输出阻抗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更接近于理想电流源，提高的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增量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为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S 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端串接的电阻 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S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 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放大（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1+g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m</a:t>
            </a:r>
            <a:r>
              <a:rPr lang="en-US" altLang="zh-CN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r</a:t>
            </a:r>
            <a:r>
              <a:rPr lang="en-US" altLang="zh-CN" sz="2000" baseline="-25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o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  <a:sym typeface="Wingdings" pitchFamily="2" charset="2"/>
              </a:rPr>
              <a:t>）倍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；也可以看成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CG 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结构（考虑信号源内阻时）的输出阻抗值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sp>
        <p:nvSpPr>
          <p:cNvPr id="3078" name="文本框 7">
            <a:extLst>
              <a:ext uri="{FF2B5EF4-FFF2-40B4-BE49-F238E27FC236}">
                <a16:creationId xmlns:a16="http://schemas.microsoft.com/office/drawing/2014/main" id="{5BFDD3B2-89E8-5F4D-B1DD-D4A5296FF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877888"/>
            <a:ext cx="525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①</a:t>
            </a:r>
          </a:p>
        </p:txBody>
      </p:sp>
      <p:sp>
        <p:nvSpPr>
          <p:cNvPr id="3079" name="文本框 8">
            <a:extLst>
              <a:ext uri="{FF2B5EF4-FFF2-40B4-BE49-F238E27FC236}">
                <a16:creationId xmlns:a16="http://schemas.microsoft.com/office/drawing/2014/main" id="{95E84B58-2008-7A44-A30E-37FE6278E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858838"/>
            <a:ext cx="525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②</a:t>
            </a:r>
          </a:p>
        </p:txBody>
      </p:sp>
      <p:sp>
        <p:nvSpPr>
          <p:cNvPr id="3080" name="文本框 9">
            <a:extLst>
              <a:ext uri="{FF2B5EF4-FFF2-40B4-BE49-F238E27FC236}">
                <a16:creationId xmlns:a16="http://schemas.microsoft.com/office/drawing/2014/main" id="{53E0CA1B-D565-EC45-9C0B-12E7F06F2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3963" y="863600"/>
            <a:ext cx="544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③</a:t>
            </a:r>
          </a:p>
        </p:txBody>
      </p:sp>
      <p:sp>
        <p:nvSpPr>
          <p:cNvPr id="3081" name="文本框 10">
            <a:extLst>
              <a:ext uri="{FF2B5EF4-FFF2-40B4-BE49-F238E27FC236}">
                <a16:creationId xmlns:a16="http://schemas.microsoft.com/office/drawing/2014/main" id="{27E018E2-FD69-184A-93C3-7BC458B92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125" y="877888"/>
            <a:ext cx="525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000">
                <a:ea typeface="宋体" panose="02010600030101010101" pitchFamily="2" charset="-122"/>
              </a:rPr>
              <a:t>④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0DD64A5E-9129-AB42-B596-B887D8B6AF2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94507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2">
            <a:extLst>
              <a:ext uri="{FF2B5EF4-FFF2-40B4-BE49-F238E27FC236}">
                <a16:creationId xmlns:a16="http://schemas.microsoft.com/office/drawing/2014/main" id="{791A9F38-1A3B-4E44-B002-A8CFDCE316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 </a:t>
            </a:r>
            <a:r>
              <a:rPr lang="en-US" altLang="zh-CN">
                <a:ea typeface="宋体" panose="02010600030101010101" pitchFamily="2" charset="-122"/>
              </a:rPr>
              <a:t>II</a:t>
            </a:r>
          </a:p>
        </p:txBody>
      </p:sp>
      <p:grpSp>
        <p:nvGrpSpPr>
          <p:cNvPr id="105476" name="Group 9">
            <a:extLst>
              <a:ext uri="{FF2B5EF4-FFF2-40B4-BE49-F238E27FC236}">
                <a16:creationId xmlns:a16="http://schemas.microsoft.com/office/drawing/2014/main" id="{CCCFB43B-81C4-0345-BDB1-A4FF8AB95B70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4267200"/>
            <a:ext cx="4572000" cy="1219200"/>
            <a:chOff x="1824" y="2064"/>
            <a:chExt cx="1968" cy="672"/>
          </a:xfrm>
        </p:grpSpPr>
        <p:sp>
          <p:nvSpPr>
            <p:cNvPr id="105478" name="AutoShape 6">
              <a:extLst>
                <a:ext uri="{FF2B5EF4-FFF2-40B4-BE49-F238E27FC236}">
                  <a16:creationId xmlns:a16="http://schemas.microsoft.com/office/drawing/2014/main" id="{757653BC-CEE3-2B4C-81FB-AE46E8C2AB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2064"/>
              <a:ext cx="1968" cy="67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05479" name="Object 5">
              <a:extLst>
                <a:ext uri="{FF2B5EF4-FFF2-40B4-BE49-F238E27FC236}">
                  <a16:creationId xmlns:a16="http://schemas.microsoft.com/office/drawing/2014/main" id="{41B37D39-A2AE-3C48-AAA2-B6EB4FD0994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20" y="2112"/>
            <a:ext cx="1768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94792800" imgH="27203400" progId="Equation.3">
                    <p:embed/>
                  </p:oleObj>
                </mc:Choice>
                <mc:Fallback>
                  <p:oleObj name="Equation" r:id="rId2" imgW="94792800" imgH="27203400" progId="Equation.3">
                    <p:embed/>
                    <p:pic>
                      <p:nvPicPr>
                        <p:cNvPr id="105479" name="Object 5">
                          <a:extLst>
                            <a:ext uri="{FF2B5EF4-FFF2-40B4-BE49-F238E27FC236}">
                              <a16:creationId xmlns:a16="http://schemas.microsoft.com/office/drawing/2014/main" id="{41B37D39-A2AE-3C48-AAA2-B6EB4FD0994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2112"/>
                          <a:ext cx="1768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5477" name="Picture 8">
            <a:extLst>
              <a:ext uri="{FF2B5EF4-FFF2-40B4-BE49-F238E27FC236}">
                <a16:creationId xmlns:a16="http://schemas.microsoft.com/office/drawing/2014/main" id="{3425C7AB-B221-F74C-99C2-8081AFC0F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066800"/>
            <a:ext cx="8639175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B2FD016-8AE0-2D44-A022-BC24B5ADAA2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28743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页脚占位符 5">
            <a:extLst>
              <a:ext uri="{FF2B5EF4-FFF2-40B4-BE49-F238E27FC236}">
                <a16:creationId xmlns:a16="http://schemas.microsoft.com/office/drawing/2014/main" id="{2B000925-1855-0F4C-9CF3-E4ECD94DDB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00"/>
              <a:t>CH5 Bipolar Amplifiers</a:t>
            </a:r>
          </a:p>
        </p:txBody>
      </p:sp>
      <p:sp>
        <p:nvSpPr>
          <p:cNvPr id="71684" name="Rectangle 2">
            <a:extLst>
              <a:ext uri="{FF2B5EF4-FFF2-40B4-BE49-F238E27FC236}">
                <a16:creationId xmlns:a16="http://schemas.microsoft.com/office/drawing/2014/main" id="{06744295-8CEB-AE43-8FBC-CD723C73A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 </a:t>
            </a:r>
            <a:r>
              <a:rPr lang="en-US" altLang="zh-CN">
                <a:ea typeface="宋体" panose="02010600030101010101" pitchFamily="2" charset="-122"/>
              </a:rPr>
              <a:t>III</a:t>
            </a:r>
          </a:p>
        </p:txBody>
      </p:sp>
      <p:pic>
        <p:nvPicPr>
          <p:cNvPr id="106501" name="图片 2">
            <a:extLst>
              <a:ext uri="{FF2B5EF4-FFF2-40B4-BE49-F238E27FC236}">
                <a16:creationId xmlns:a16="http://schemas.microsoft.com/office/drawing/2014/main" id="{E97DD4FD-CB65-8B41-AA66-043B84625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0"/>
            <a:ext cx="72096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69F92A96-F414-B242-B33A-7309B863AC7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27547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2">
            <a:extLst>
              <a:ext uri="{FF2B5EF4-FFF2-40B4-BE49-F238E27FC236}">
                <a16:creationId xmlns:a16="http://schemas.microsoft.com/office/drawing/2014/main" id="{28B579E6-389D-554F-81B7-BE4D79F204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</a:t>
            </a:r>
            <a:r>
              <a:rPr lang="en-US" altLang="zh-CN">
                <a:ea typeface="宋体" panose="02010600030101010101" pitchFamily="2" charset="-122"/>
              </a:rPr>
              <a:t>IV</a:t>
            </a:r>
          </a:p>
        </p:txBody>
      </p:sp>
      <p:pic>
        <p:nvPicPr>
          <p:cNvPr id="107524" name="Picture 8">
            <a:extLst>
              <a:ext uri="{FF2B5EF4-FFF2-40B4-BE49-F238E27FC236}">
                <a16:creationId xmlns:a16="http://schemas.microsoft.com/office/drawing/2014/main" id="{D4344E6D-4878-F845-8279-BD77F6391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1038225"/>
            <a:ext cx="8696325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7525" name="Group 9">
            <a:extLst>
              <a:ext uri="{FF2B5EF4-FFF2-40B4-BE49-F238E27FC236}">
                <a16:creationId xmlns:a16="http://schemas.microsoft.com/office/drawing/2014/main" id="{81D70B31-E9C6-8A4A-8753-0BD5D224A37B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4191000"/>
            <a:ext cx="2590800" cy="1371600"/>
            <a:chOff x="2208" y="2112"/>
            <a:chExt cx="1056" cy="624"/>
          </a:xfrm>
        </p:grpSpPr>
        <p:sp>
          <p:nvSpPr>
            <p:cNvPr id="107526" name="AutoShape 6">
              <a:extLst>
                <a:ext uri="{FF2B5EF4-FFF2-40B4-BE49-F238E27FC236}">
                  <a16:creationId xmlns:a16="http://schemas.microsoft.com/office/drawing/2014/main" id="{BFE3D9D9-EEE3-B540-91A4-C26D3154B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112"/>
              <a:ext cx="1056" cy="62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07527" name="Object 5">
              <a:extLst>
                <a:ext uri="{FF2B5EF4-FFF2-40B4-BE49-F238E27FC236}">
                  <a16:creationId xmlns:a16="http://schemas.microsoft.com/office/drawing/2014/main" id="{7AA29FEC-498E-F94D-95C2-80E6F114D29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04" y="2160"/>
            <a:ext cx="816" cy="5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7452300" imgH="27203400" progId="Equation.3">
                    <p:embed/>
                  </p:oleObj>
                </mc:Choice>
                <mc:Fallback>
                  <p:oleObj name="Equation" r:id="rId3" imgW="37452300" imgH="27203400" progId="Equation.3">
                    <p:embed/>
                    <p:pic>
                      <p:nvPicPr>
                        <p:cNvPr id="107527" name="Object 5">
                          <a:extLst>
                            <a:ext uri="{FF2B5EF4-FFF2-40B4-BE49-F238E27FC236}">
                              <a16:creationId xmlns:a16="http://schemas.microsoft.com/office/drawing/2014/main" id="{7AA29FEC-498E-F94D-95C2-80E6F114D29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4" y="2160"/>
                          <a:ext cx="816" cy="5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0CA4D0B8-8C7C-5F47-A571-C2F7CDA6309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15398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2">
            <a:extLst>
              <a:ext uri="{FF2B5EF4-FFF2-40B4-BE49-F238E27FC236}">
                <a16:creationId xmlns:a16="http://schemas.microsoft.com/office/drawing/2014/main" id="{AF29252D-9654-2542-8214-BA35A79A2B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</a:t>
            </a:r>
            <a:r>
              <a:rPr lang="en-US" altLang="zh-CN">
                <a:ea typeface="宋体" panose="02010600030101010101" pitchFamily="2" charset="-122"/>
              </a:rPr>
              <a:t>V</a:t>
            </a:r>
          </a:p>
        </p:txBody>
      </p:sp>
      <p:grpSp>
        <p:nvGrpSpPr>
          <p:cNvPr id="108548" name="Group 10">
            <a:extLst>
              <a:ext uri="{FF2B5EF4-FFF2-40B4-BE49-F238E27FC236}">
                <a16:creationId xmlns:a16="http://schemas.microsoft.com/office/drawing/2014/main" id="{51A61DDF-638D-D84F-A086-D5CB221BB61F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648200"/>
            <a:ext cx="4495800" cy="1219200"/>
            <a:chOff x="3408" y="1296"/>
            <a:chExt cx="2064" cy="528"/>
          </a:xfrm>
        </p:grpSpPr>
        <p:sp>
          <p:nvSpPr>
            <p:cNvPr id="108550" name="AutoShape 6">
              <a:extLst>
                <a:ext uri="{FF2B5EF4-FFF2-40B4-BE49-F238E27FC236}">
                  <a16:creationId xmlns:a16="http://schemas.microsoft.com/office/drawing/2014/main" id="{A80F4964-04F1-E045-8CE7-70D2B32196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1296"/>
              <a:ext cx="2064" cy="52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08551" name="Object 5">
              <a:extLst>
                <a:ext uri="{FF2B5EF4-FFF2-40B4-BE49-F238E27FC236}">
                  <a16:creationId xmlns:a16="http://schemas.microsoft.com/office/drawing/2014/main" id="{9EED0F55-0BBF-524D-AC00-909BFF75A8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96" y="1346"/>
            <a:ext cx="1784" cy="4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4127400" imgH="11696700" progId="Equation.DSMT4">
                    <p:embed/>
                  </p:oleObj>
                </mc:Choice>
                <mc:Fallback>
                  <p:oleObj name="Equation" r:id="rId2" imgW="54127400" imgH="11696700" progId="Equation.DSMT4">
                    <p:embed/>
                    <p:pic>
                      <p:nvPicPr>
                        <p:cNvPr id="108551" name="Object 5">
                          <a:extLst>
                            <a:ext uri="{FF2B5EF4-FFF2-40B4-BE49-F238E27FC236}">
                              <a16:creationId xmlns:a16="http://schemas.microsoft.com/office/drawing/2014/main" id="{9EED0F55-0BBF-524D-AC00-909BFF75A8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6" y="1346"/>
                          <a:ext cx="1784" cy="4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8549" name="Picture 9">
            <a:extLst>
              <a:ext uri="{FF2B5EF4-FFF2-40B4-BE49-F238E27FC236}">
                <a16:creationId xmlns:a16="http://schemas.microsoft.com/office/drawing/2014/main" id="{547C62AE-D05D-4043-AA7D-542E1BFE1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815340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E2BC14B3-2D30-0D47-ABDE-8CE7BA3912D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21578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2">
            <a:extLst>
              <a:ext uri="{FF2B5EF4-FFF2-40B4-BE49-F238E27FC236}">
                <a16:creationId xmlns:a16="http://schemas.microsoft.com/office/drawing/2014/main" id="{4DCC18ED-8365-C74A-AF57-D38CB693D7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 </a:t>
            </a:r>
            <a:r>
              <a:rPr lang="en-US" altLang="zh-CN">
                <a:ea typeface="宋体" panose="02010600030101010101" pitchFamily="2" charset="-122"/>
              </a:rPr>
              <a:t>VI</a:t>
            </a:r>
          </a:p>
        </p:txBody>
      </p:sp>
      <p:pic>
        <p:nvPicPr>
          <p:cNvPr id="109572" name="Picture 9">
            <a:extLst>
              <a:ext uri="{FF2B5EF4-FFF2-40B4-BE49-F238E27FC236}">
                <a16:creationId xmlns:a16="http://schemas.microsoft.com/office/drawing/2014/main" id="{585D4FEC-85B6-114E-8E54-8689EBCF3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5995988" cy="410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9573" name="Group 11">
            <a:extLst>
              <a:ext uri="{FF2B5EF4-FFF2-40B4-BE49-F238E27FC236}">
                <a16:creationId xmlns:a16="http://schemas.microsoft.com/office/drawing/2014/main" id="{C3D9A3FF-720A-2E4F-9783-9D3231D4A142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3581400"/>
            <a:ext cx="4267200" cy="2209800"/>
            <a:chOff x="2976" y="1824"/>
            <a:chExt cx="2688" cy="1296"/>
          </a:xfrm>
        </p:grpSpPr>
        <p:sp>
          <p:nvSpPr>
            <p:cNvPr id="109574" name="AutoShape 7">
              <a:extLst>
                <a:ext uri="{FF2B5EF4-FFF2-40B4-BE49-F238E27FC236}">
                  <a16:creationId xmlns:a16="http://schemas.microsoft.com/office/drawing/2014/main" id="{6C15A1AA-B6BC-2246-80A7-AF7DACCFC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824"/>
              <a:ext cx="2688" cy="129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09575" name="Object 5">
              <a:extLst>
                <a:ext uri="{FF2B5EF4-FFF2-40B4-BE49-F238E27FC236}">
                  <a16:creationId xmlns:a16="http://schemas.microsoft.com/office/drawing/2014/main" id="{C0B9D92D-FDE2-A94E-8698-57918146EB7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77" y="1834"/>
            <a:ext cx="2486" cy="6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13220500" imgH="27203400" progId="Equation.3">
                    <p:embed/>
                  </p:oleObj>
                </mc:Choice>
                <mc:Fallback>
                  <p:oleObj name="Equation" r:id="rId3" imgW="113220500" imgH="27203400" progId="Equation.3">
                    <p:embed/>
                    <p:pic>
                      <p:nvPicPr>
                        <p:cNvPr id="109575" name="Object 5">
                          <a:extLst>
                            <a:ext uri="{FF2B5EF4-FFF2-40B4-BE49-F238E27FC236}">
                              <a16:creationId xmlns:a16="http://schemas.microsoft.com/office/drawing/2014/main" id="{C0B9D92D-FDE2-A94E-8698-57918146EB7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7" y="1834"/>
                          <a:ext cx="2486" cy="6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9576" name="Object 6">
              <a:extLst>
                <a:ext uri="{FF2B5EF4-FFF2-40B4-BE49-F238E27FC236}">
                  <a16:creationId xmlns:a16="http://schemas.microsoft.com/office/drawing/2014/main" id="{5552274B-68C8-7642-9070-2563FA9A6FA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79" y="2578"/>
            <a:ext cx="2434" cy="5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95084900" imgH="19900900" progId="Equation.3">
                    <p:embed/>
                  </p:oleObj>
                </mc:Choice>
                <mc:Fallback>
                  <p:oleObj name="Equation" r:id="rId5" imgW="95084900" imgH="19900900" progId="Equation.3">
                    <p:embed/>
                    <p:pic>
                      <p:nvPicPr>
                        <p:cNvPr id="109576" name="Object 6">
                          <a:extLst>
                            <a:ext uri="{FF2B5EF4-FFF2-40B4-BE49-F238E27FC236}">
                              <a16:creationId xmlns:a16="http://schemas.microsoft.com/office/drawing/2014/main" id="{5552274B-68C8-7642-9070-2563FA9A6FA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9" y="2578"/>
                          <a:ext cx="2434" cy="5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9938219C-08F6-F341-A5F4-1AC040BBA88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565482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2">
            <a:extLst>
              <a:ext uri="{FF2B5EF4-FFF2-40B4-BE49-F238E27FC236}">
                <a16:creationId xmlns:a16="http://schemas.microsoft.com/office/drawing/2014/main" id="{11E3C837-A44C-5646-ACF8-EC37CD3851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</a:t>
            </a:r>
            <a:r>
              <a:rPr lang="en-US" altLang="zh-CN">
                <a:ea typeface="宋体" panose="02010600030101010101" pitchFamily="2" charset="-122"/>
              </a:rPr>
              <a:t>VII</a:t>
            </a:r>
          </a:p>
        </p:txBody>
      </p:sp>
      <p:graphicFrame>
        <p:nvGraphicFramePr>
          <p:cNvPr id="110596" name="Object 7">
            <a:extLst>
              <a:ext uri="{FF2B5EF4-FFF2-40B4-BE49-F238E27FC236}">
                <a16:creationId xmlns:a16="http://schemas.microsoft.com/office/drawing/2014/main" id="{2488EAEC-A977-A748-B825-DFE3BD780E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83100" y="3244850"/>
          <a:ext cx="177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02100" imgH="8483600" progId="Equation.3">
                  <p:embed/>
                </p:oleObj>
              </mc:Choice>
              <mc:Fallback>
                <p:oleObj name="Equation" r:id="rId2" imgW="4102100" imgH="8483600" progId="Equation.3">
                  <p:embed/>
                  <p:pic>
                    <p:nvPicPr>
                      <p:cNvPr id="110596" name="Object 7">
                        <a:extLst>
                          <a:ext uri="{FF2B5EF4-FFF2-40B4-BE49-F238E27FC236}">
                            <a16:creationId xmlns:a16="http://schemas.microsoft.com/office/drawing/2014/main" id="{2488EAEC-A977-A748-B825-DFE3BD780E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3100" y="3244850"/>
                        <a:ext cx="177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597" name="Picture 13">
            <a:extLst>
              <a:ext uri="{FF2B5EF4-FFF2-40B4-BE49-F238E27FC236}">
                <a16:creationId xmlns:a16="http://schemas.microsoft.com/office/drawing/2014/main" id="{77C93231-1A57-0B40-8B0A-11303C330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4876800" cy="385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0598" name="Group 14">
            <a:extLst>
              <a:ext uri="{FF2B5EF4-FFF2-40B4-BE49-F238E27FC236}">
                <a16:creationId xmlns:a16="http://schemas.microsoft.com/office/drawing/2014/main" id="{F6F0D9E2-A4E1-104A-B8DD-C9B54504F9C9}"/>
              </a:ext>
            </a:extLst>
          </p:cNvPr>
          <p:cNvGrpSpPr>
            <a:grpSpLocks/>
          </p:cNvGrpSpPr>
          <p:nvPr/>
        </p:nvGrpSpPr>
        <p:grpSpPr bwMode="auto">
          <a:xfrm>
            <a:off x="4914900" y="1828800"/>
            <a:ext cx="4114800" cy="3124200"/>
            <a:chOff x="3120" y="1200"/>
            <a:chExt cx="2448" cy="1920"/>
          </a:xfrm>
        </p:grpSpPr>
        <p:sp>
          <p:nvSpPr>
            <p:cNvPr id="110600" name="AutoShape 10">
              <a:extLst>
                <a:ext uri="{FF2B5EF4-FFF2-40B4-BE49-F238E27FC236}">
                  <a16:creationId xmlns:a16="http://schemas.microsoft.com/office/drawing/2014/main" id="{9F66D646-4A1A-2448-98E5-A94FA50AB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1200"/>
              <a:ext cx="2448" cy="19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10601" name="Object 6">
              <a:extLst>
                <a:ext uri="{FF2B5EF4-FFF2-40B4-BE49-F238E27FC236}">
                  <a16:creationId xmlns:a16="http://schemas.microsoft.com/office/drawing/2014/main" id="{A62FC724-E3BB-FE45-B621-843C40C39C2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24" y="1371"/>
            <a:ext cx="2087" cy="16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52082700" imgH="40957500" progId="Equation.DSMT4">
                    <p:embed/>
                  </p:oleObj>
                </mc:Choice>
                <mc:Fallback>
                  <p:oleObj name="Equation" r:id="rId5" imgW="52082700" imgH="40957500" progId="Equation.DSMT4">
                    <p:embed/>
                    <p:pic>
                      <p:nvPicPr>
                        <p:cNvPr id="110601" name="Object 6">
                          <a:extLst>
                            <a:ext uri="{FF2B5EF4-FFF2-40B4-BE49-F238E27FC236}">
                              <a16:creationId xmlns:a16="http://schemas.microsoft.com/office/drawing/2014/main" id="{A62FC724-E3BB-FE45-B621-843C40C39C2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24" y="1371"/>
                          <a:ext cx="2087" cy="16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10599" name="图片 1">
            <a:extLst>
              <a:ext uri="{FF2B5EF4-FFF2-40B4-BE49-F238E27FC236}">
                <a16:creationId xmlns:a16="http://schemas.microsoft.com/office/drawing/2014/main" id="{BEBAE394-9285-B84A-B205-D787A15A1E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686175"/>
            <a:ext cx="1609725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2DA22799-AD4C-DF41-A811-48C1387A066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AC1EF22-4CEF-5344-BA3C-4DB7C2C7DA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7400" y="2814074"/>
            <a:ext cx="1734033" cy="65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50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页脚占位符 3">
            <a:extLst>
              <a:ext uri="{FF2B5EF4-FFF2-40B4-BE49-F238E27FC236}">
                <a16:creationId xmlns:a16="http://schemas.microsoft.com/office/drawing/2014/main" id="{E16B0502-84AE-1A4A-A3BC-F23331DE66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6EE68E-CF69-3942-891F-BA116B225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824450"/>
            <a:ext cx="2705100" cy="444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4ACC80-8DBE-B44E-A268-436A418AE8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0"/>
            <a:ext cx="7246263" cy="5161844"/>
          </a:xfrm>
          <a:prstGeom prst="rect">
            <a:avLst/>
          </a:prstGeom>
        </p:spPr>
      </p:pic>
      <p:sp>
        <p:nvSpPr>
          <p:cNvPr id="10246" name="文本框 7">
            <a:extLst>
              <a:ext uri="{FF2B5EF4-FFF2-40B4-BE49-F238E27FC236}">
                <a16:creationId xmlns:a16="http://schemas.microsoft.com/office/drawing/2014/main" id="{ED6CCC96-F9DE-B84F-99C5-A9AE1CCC1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295" y="3810000"/>
            <a:ext cx="3276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dirty="0">
                <a:ea typeface="宋体" panose="02010600030101010101" pitchFamily="2" charset="-122"/>
              </a:rPr>
              <a:t>I</a:t>
            </a:r>
            <a:r>
              <a:rPr lang="en-US" altLang="zh-CN" baseline="-25000" dirty="0">
                <a:ea typeface="宋体" panose="02010600030101010101" pitchFamily="2" charset="-122"/>
              </a:rPr>
              <a:t>D</a:t>
            </a:r>
            <a:r>
              <a:rPr lang="zh-CN" altLang="en-US" dirty="0">
                <a:ea typeface="宋体" panose="02010600030101010101" pitchFamily="2" charset="-122"/>
              </a:rPr>
              <a:t>受工艺、温度偏差的影响较大，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不是好的偏置方案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B788707-EB41-B84A-B4D1-A0861CEDFC10}"/>
              </a:ext>
            </a:extLst>
          </p:cNvPr>
          <p:cNvSpPr txBox="1"/>
          <p:nvPr/>
        </p:nvSpPr>
        <p:spPr>
          <a:xfrm>
            <a:off x="589156" y="260780"/>
            <a:ext cx="4244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dirty="0"/>
              <a:t>偏置电路方案</a:t>
            </a:r>
            <a:r>
              <a:rPr kumimoji="1" lang="en-US" altLang="zh-CN" sz="2400" b="1" dirty="0"/>
              <a:t>1</a:t>
            </a:r>
            <a:r>
              <a:rPr kumimoji="1" lang="zh-CN" altLang="en-US" sz="2400" b="1" dirty="0"/>
              <a:t>，直接固定</a:t>
            </a:r>
            <a:r>
              <a:rPr kumimoji="1" lang="en-US" altLang="zh-CN" sz="2400" b="1" dirty="0"/>
              <a:t>V</a:t>
            </a:r>
            <a:r>
              <a:rPr kumimoji="1" lang="en-US" altLang="zh-CN" sz="2400" b="1" baseline="-25000" dirty="0"/>
              <a:t>GS</a:t>
            </a:r>
            <a:endParaRPr kumimoji="1" lang="zh-CN" altLang="en-US" sz="2400" b="1" baseline="-25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E061E7-A786-3D4E-AA4C-EA7EF7FF9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1772356"/>
            <a:ext cx="2819400" cy="7239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02D7F98-662E-FF40-8368-503DF8A816EC}"/>
              </a:ext>
            </a:extLst>
          </p:cNvPr>
          <p:cNvSpPr txBox="1"/>
          <p:nvPr/>
        </p:nvSpPr>
        <p:spPr>
          <a:xfrm>
            <a:off x="2363129" y="2034591"/>
            <a:ext cx="2474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>
                <a:solidFill>
                  <a:srgbClr val="0432FF"/>
                </a:solidFill>
              </a:rPr>
              <a:t>Device</a:t>
            </a:r>
            <a:r>
              <a:rPr kumimoji="1" lang="zh-CN" altLang="en-US" sz="1800" dirty="0">
                <a:solidFill>
                  <a:srgbClr val="0432FF"/>
                </a:solidFill>
              </a:rPr>
              <a:t> </a:t>
            </a:r>
            <a:r>
              <a:rPr kumimoji="1" lang="en-US" altLang="zh-CN" sz="1800" dirty="0">
                <a:solidFill>
                  <a:srgbClr val="0432FF"/>
                </a:solidFill>
              </a:rPr>
              <a:t>1</a:t>
            </a:r>
            <a:r>
              <a:rPr kumimoji="1" lang="zh-CN" altLang="en-US" sz="1800" dirty="0">
                <a:solidFill>
                  <a:srgbClr val="0432FF"/>
                </a:solidFill>
              </a:rPr>
              <a:t> 和 </a:t>
            </a:r>
            <a:r>
              <a:rPr kumimoji="1" lang="en-US" altLang="zh-CN" sz="1800" dirty="0">
                <a:solidFill>
                  <a:srgbClr val="0432FF"/>
                </a:solidFill>
              </a:rPr>
              <a:t>Device</a:t>
            </a:r>
            <a:r>
              <a:rPr kumimoji="1" lang="zh-CN" altLang="en-US" sz="1800" dirty="0">
                <a:solidFill>
                  <a:srgbClr val="0432FF"/>
                </a:solidFill>
              </a:rPr>
              <a:t> </a:t>
            </a:r>
            <a:r>
              <a:rPr kumimoji="1" lang="en-US" altLang="zh-CN" sz="1800" dirty="0">
                <a:solidFill>
                  <a:srgbClr val="0432FF"/>
                </a:solidFill>
              </a:rPr>
              <a:t>2</a:t>
            </a:r>
            <a:r>
              <a:rPr kumimoji="1" lang="zh-CN" altLang="en-US" sz="1800" dirty="0">
                <a:solidFill>
                  <a:srgbClr val="0432FF"/>
                </a:solidFill>
              </a:rPr>
              <a:t> 为工艺、温度偏差导致的器件特性偏差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2C6CAC88-B414-7644-A019-9842859AA0A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15561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BEA8C1-E52D-F64E-8F4B-36549C2E7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15" y="698378"/>
            <a:ext cx="6735168" cy="6135004"/>
          </a:xfrm>
          <a:prstGeom prst="rect">
            <a:avLst/>
          </a:prstGeom>
        </p:spPr>
      </p:pic>
      <p:pic>
        <p:nvPicPr>
          <p:cNvPr id="11268" name="图片 6">
            <a:extLst>
              <a:ext uri="{FF2B5EF4-FFF2-40B4-BE49-F238E27FC236}">
                <a16:creationId xmlns:a16="http://schemas.microsoft.com/office/drawing/2014/main" id="{0FAD8864-083C-AA4E-B262-4347B66B2B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249" y="1029421"/>
            <a:ext cx="18669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文本框 7">
            <a:extLst>
              <a:ext uri="{FF2B5EF4-FFF2-40B4-BE49-F238E27FC236}">
                <a16:creationId xmlns:a16="http://schemas.microsoft.com/office/drawing/2014/main" id="{681CDACE-8669-4C47-9D8B-42E732C58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0782" y="1828800"/>
            <a:ext cx="239385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可有效降低工艺、温度变化的影响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(I</a:t>
            </a:r>
            <a:r>
              <a:rPr lang="en-US" altLang="zh-CN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D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变化较小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endParaRPr lang="zh-CN" altLang="en-US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6957AB1-808F-C844-927B-26217C905EEA}"/>
              </a:ext>
            </a:extLst>
          </p:cNvPr>
          <p:cNvSpPr txBox="1"/>
          <p:nvPr/>
        </p:nvSpPr>
        <p:spPr>
          <a:xfrm>
            <a:off x="589156" y="260780"/>
            <a:ext cx="78241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dirty="0"/>
              <a:t>偏置电路方案</a:t>
            </a:r>
            <a:r>
              <a:rPr kumimoji="1" lang="en-US" altLang="zh-CN" sz="2400" b="1" dirty="0"/>
              <a:t>2</a:t>
            </a:r>
            <a:r>
              <a:rPr kumimoji="1" lang="zh-CN" altLang="en-US" sz="2400" b="1" dirty="0"/>
              <a:t>，引入源极退化电阻，负反馈提高稳定性</a:t>
            </a:r>
            <a:endParaRPr kumimoji="1" lang="zh-CN" altLang="en-US" sz="2400" b="1" baseline="-250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87D0A48-E82F-4349-867F-D4704262D99D}"/>
              </a:ext>
            </a:extLst>
          </p:cNvPr>
          <p:cNvSpPr txBox="1"/>
          <p:nvPr/>
        </p:nvSpPr>
        <p:spPr>
          <a:xfrm>
            <a:off x="589156" y="3090446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单电源供电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B0B0134-214A-FA43-969A-C842B3E4E946}"/>
              </a:ext>
            </a:extLst>
          </p:cNvPr>
          <p:cNvSpPr txBox="1"/>
          <p:nvPr/>
        </p:nvSpPr>
        <p:spPr>
          <a:xfrm>
            <a:off x="5105400" y="3090446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双电源供电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B61F2F8C-66B7-5340-959C-45FE2039F2F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613076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E38C8F7-FDFF-004C-85E1-0500BE383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18528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500D9C7-0168-2042-A496-6C24761AB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185282"/>
            <a:ext cx="2032387" cy="3683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B988332-036C-6A49-A0E0-453EFDFDF004}"/>
              </a:ext>
            </a:extLst>
          </p:cNvPr>
          <p:cNvSpPr txBox="1"/>
          <p:nvPr/>
        </p:nvSpPr>
        <p:spPr>
          <a:xfrm>
            <a:off x="2057400" y="1846728"/>
            <a:ext cx="3467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一般直流分析时不考虑沟道调制效应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6F875C8-3CB6-1044-B245-64EC64C85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009" y="2248782"/>
            <a:ext cx="3359484" cy="35560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BDC7302-29BB-584E-A2BC-EB98C5814760}"/>
              </a:ext>
            </a:extLst>
          </p:cNvPr>
          <p:cNvSpPr txBox="1"/>
          <p:nvPr/>
        </p:nvSpPr>
        <p:spPr>
          <a:xfrm>
            <a:off x="5904571" y="2285953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为了使输出有最大可能的摆幅，一般设置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</a:t>
            </a:r>
            <a:r>
              <a:rPr kumimoji="1" lang="zh-CN" altLang="en-US" dirty="0"/>
              <a:t>为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DD</a:t>
            </a:r>
            <a:r>
              <a:rPr kumimoji="1" lang="zh-CN" altLang="en-US" dirty="0"/>
              <a:t>的</a:t>
            </a:r>
            <a:r>
              <a:rPr kumimoji="1" lang="en-US" altLang="zh-CN" dirty="0"/>
              <a:t>2/3</a:t>
            </a:r>
            <a:r>
              <a:rPr kumimoji="1" lang="zh-CN" altLang="en-US" dirty="0"/>
              <a:t>，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S</a:t>
            </a:r>
            <a:r>
              <a:rPr kumimoji="1" lang="zh-CN" altLang="en-US" dirty="0"/>
              <a:t>为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DD</a:t>
            </a:r>
            <a:r>
              <a:rPr kumimoji="1" lang="zh-CN" altLang="en-US" dirty="0"/>
              <a:t>的</a:t>
            </a:r>
            <a:r>
              <a:rPr kumimoji="1" lang="en-US" altLang="zh-CN" dirty="0"/>
              <a:t>1/3</a:t>
            </a:r>
            <a:endParaRPr kumimoji="1"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566F682-DA06-5943-8EF2-E46B4B1FF5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4400" y="3116950"/>
            <a:ext cx="2958171" cy="120175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C419D33-7031-784F-AA81-FC94FC37672E}"/>
              </a:ext>
            </a:extLst>
          </p:cNvPr>
          <p:cNvSpPr txBox="1"/>
          <p:nvPr/>
        </p:nvSpPr>
        <p:spPr>
          <a:xfrm>
            <a:off x="5925015" y="44196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②</a:t>
            </a:r>
            <a:endParaRPr kumimoji="1"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B18D50A-0BEF-0849-BEA2-F85E5A435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2535" y="4758154"/>
            <a:ext cx="1701800" cy="571500"/>
          </a:xfrm>
          <a:prstGeom prst="rect">
            <a:avLst/>
          </a:prstGeom>
        </p:spPr>
      </p:pic>
      <p:sp>
        <p:nvSpPr>
          <p:cNvPr id="13" name="右箭头 12">
            <a:extLst>
              <a:ext uri="{FF2B5EF4-FFF2-40B4-BE49-F238E27FC236}">
                <a16:creationId xmlns:a16="http://schemas.microsoft.com/office/drawing/2014/main" id="{207338AC-2AD6-8B42-9B08-BA1ADA8052A4}"/>
              </a:ext>
            </a:extLst>
          </p:cNvPr>
          <p:cNvSpPr/>
          <p:nvPr/>
        </p:nvSpPr>
        <p:spPr bwMode="auto">
          <a:xfrm>
            <a:off x="7741855" y="4946481"/>
            <a:ext cx="298009" cy="19484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642D2AC-3766-C141-92CC-2B3DB2250B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7384" y="4866104"/>
            <a:ext cx="622300" cy="3556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4F9E3C8-9EAB-7A43-932F-9D516F0B1B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5850" y="4904204"/>
            <a:ext cx="419100" cy="279400"/>
          </a:xfrm>
          <a:prstGeom prst="rect">
            <a:avLst/>
          </a:prstGeom>
        </p:spPr>
      </p:pic>
      <p:sp>
        <p:nvSpPr>
          <p:cNvPr id="16" name="右箭头 15">
            <a:extLst>
              <a:ext uri="{FF2B5EF4-FFF2-40B4-BE49-F238E27FC236}">
                <a16:creationId xmlns:a16="http://schemas.microsoft.com/office/drawing/2014/main" id="{FAEAAE11-440C-894B-8C4D-B251DD5E9121}"/>
              </a:ext>
            </a:extLst>
          </p:cNvPr>
          <p:cNvSpPr/>
          <p:nvPr/>
        </p:nvSpPr>
        <p:spPr bwMode="auto">
          <a:xfrm>
            <a:off x="5971932" y="5476295"/>
            <a:ext cx="298009" cy="19484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0162424-C569-BC4D-ADD4-1949D9D524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0105" y="5417678"/>
            <a:ext cx="2603500" cy="4318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0FD1FB5-22BE-E84D-8138-171424D0EC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63805" y="6111537"/>
            <a:ext cx="3479800" cy="317500"/>
          </a:xfrm>
          <a:prstGeom prst="rect">
            <a:avLst/>
          </a:prstGeom>
        </p:spPr>
      </p:pic>
      <p:sp>
        <p:nvSpPr>
          <p:cNvPr id="20" name="右箭头 19">
            <a:extLst>
              <a:ext uri="{FF2B5EF4-FFF2-40B4-BE49-F238E27FC236}">
                <a16:creationId xmlns:a16="http://schemas.microsoft.com/office/drawing/2014/main" id="{1B36995E-30A8-4A47-A434-9D48095D9D1C}"/>
              </a:ext>
            </a:extLst>
          </p:cNvPr>
          <p:cNvSpPr/>
          <p:nvPr/>
        </p:nvSpPr>
        <p:spPr bwMode="auto">
          <a:xfrm>
            <a:off x="5105400" y="6160062"/>
            <a:ext cx="298009" cy="19484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0AE30B17-8091-7642-BEC5-8887DC78EDF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219815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E38C8F7-FDFF-004C-85E1-0500BE383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18528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500D9C7-0168-2042-A496-6C24761AB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185282"/>
            <a:ext cx="2032387" cy="3683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B988332-036C-6A49-A0E0-453EFDFDF004}"/>
              </a:ext>
            </a:extLst>
          </p:cNvPr>
          <p:cNvSpPr txBox="1"/>
          <p:nvPr/>
        </p:nvSpPr>
        <p:spPr>
          <a:xfrm>
            <a:off x="2057400" y="1846728"/>
            <a:ext cx="3467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一般直流分析时不考虑沟道调制效应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6F875C8-3CB6-1044-B245-64EC64C85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009" y="2248782"/>
            <a:ext cx="3359484" cy="355600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73C52C7-7DB0-F545-90D0-E7CDF5325859}"/>
              </a:ext>
            </a:extLst>
          </p:cNvPr>
          <p:cNvSpPr txBox="1"/>
          <p:nvPr/>
        </p:nvSpPr>
        <p:spPr>
          <a:xfrm>
            <a:off x="6019800" y="2258075"/>
            <a:ext cx="1446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如果 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t</a:t>
            </a:r>
            <a:r>
              <a:rPr kumimoji="1" lang="zh-CN" altLang="en-US" dirty="0"/>
              <a:t> </a:t>
            </a:r>
            <a:r>
              <a:rPr kumimoji="1" lang="en-US" altLang="zh-CN" dirty="0"/>
              <a:t>=</a:t>
            </a:r>
            <a:r>
              <a:rPr kumimoji="1" lang="zh-CN" altLang="en-US" dirty="0"/>
              <a:t> </a:t>
            </a:r>
            <a:r>
              <a:rPr kumimoji="1" lang="en-US" altLang="zh-CN" dirty="0"/>
              <a:t>1.5</a:t>
            </a:r>
            <a:r>
              <a:rPr kumimoji="1" lang="zh-CN" altLang="en-US" dirty="0"/>
              <a:t> </a:t>
            </a:r>
            <a:r>
              <a:rPr kumimoji="1" lang="en-US" altLang="zh-CN" dirty="0"/>
              <a:t>V</a:t>
            </a:r>
            <a:endParaRPr kumimoji="1"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6CBA054-6359-4942-8278-C9ACB2C2F2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0244" y="2736850"/>
            <a:ext cx="2514600" cy="1384300"/>
          </a:xfrm>
          <a:prstGeom prst="rect">
            <a:avLst/>
          </a:prstGeom>
        </p:spPr>
      </p:pic>
      <p:sp>
        <p:nvSpPr>
          <p:cNvPr id="4" name="下箭头 3">
            <a:extLst>
              <a:ext uri="{FF2B5EF4-FFF2-40B4-BE49-F238E27FC236}">
                <a16:creationId xmlns:a16="http://schemas.microsoft.com/office/drawing/2014/main" id="{BA19D970-AA77-1C49-82E4-78786A687423}"/>
              </a:ext>
            </a:extLst>
          </p:cNvPr>
          <p:cNvSpPr/>
          <p:nvPr/>
        </p:nvSpPr>
        <p:spPr bwMode="auto">
          <a:xfrm>
            <a:off x="7162800" y="4191000"/>
            <a:ext cx="303230" cy="4572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A9C7DDD7-2503-BB43-9EAE-CF09540B64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1894" y="4718050"/>
            <a:ext cx="1511300" cy="4445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5198EEC-1293-C54B-8A71-928AF9D049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1330" y="5398382"/>
            <a:ext cx="3098800" cy="4699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DC04047D-B558-604F-881F-2EE56BE772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1330" y="5925432"/>
            <a:ext cx="2667000" cy="558800"/>
          </a:xfrm>
          <a:prstGeom prst="rect">
            <a:avLst/>
          </a:prstGeom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5B113F4C-D4EA-3847-9C0C-39F35D25748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8455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2D91AA-CB64-D44C-BDA0-ED1CF6BDA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5486400" cy="8382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培养电路直觉的</a:t>
            </a:r>
            <a:r>
              <a:rPr lang="en-US" altLang="zh-CN">
                <a:solidFill>
                  <a:srgbClr val="3333FF"/>
                </a:solidFill>
                <a:ea typeface="宋体" panose="02010600030101010101" pitchFamily="2" charset="-122"/>
              </a:rPr>
              <a:t>Building Blocks</a:t>
            </a:r>
            <a:endParaRPr lang="zh-CN" altLang="en-US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sp>
        <p:nvSpPr>
          <p:cNvPr id="4100" name="文本框 6">
            <a:extLst>
              <a:ext uri="{FF2B5EF4-FFF2-40B4-BE49-F238E27FC236}">
                <a16:creationId xmlns:a16="http://schemas.microsoft.com/office/drawing/2014/main" id="{9F9F7BBC-C15D-D54F-B996-F1511B35C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057400"/>
            <a:ext cx="838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zh-CN" sz="2000">
                <a:ea typeface="宋体" panose="02010600030101010101" pitchFamily="2" charset="-122"/>
              </a:rPr>
              <a:t>Diode-connected </a:t>
            </a:r>
            <a:r>
              <a:rPr lang="zh-CN" altLang="en-US" sz="2000">
                <a:ea typeface="宋体" panose="02010600030101010101" pitchFamily="2" charset="-122"/>
              </a:rPr>
              <a:t>结构（</a:t>
            </a:r>
            <a:r>
              <a:rPr lang="en-US" altLang="zh-CN" sz="2000">
                <a:ea typeface="宋体" panose="02010600030101010101" pitchFamily="2" charset="-122"/>
              </a:rPr>
              <a:t>G </a:t>
            </a:r>
            <a:r>
              <a:rPr lang="zh-CN" altLang="en-US" sz="2000">
                <a:ea typeface="宋体" panose="02010600030101010101" pitchFamily="2" charset="-122"/>
              </a:rPr>
              <a:t>和 </a:t>
            </a:r>
            <a:r>
              <a:rPr lang="en-US" altLang="zh-CN" sz="2000">
                <a:ea typeface="宋体" panose="02010600030101010101" pitchFamily="2" charset="-122"/>
              </a:rPr>
              <a:t>D </a:t>
            </a:r>
            <a:r>
              <a:rPr lang="zh-CN" altLang="en-US" sz="2000">
                <a:ea typeface="宋体" panose="02010600030101010101" pitchFamily="2" charset="-122"/>
              </a:rPr>
              <a:t>直接相连），小信号分析时等效为阻值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1/g</a:t>
            </a:r>
            <a:r>
              <a:rPr lang="en-US" altLang="zh-CN" sz="2000" baseline="-25000">
                <a:solidFill>
                  <a:srgbClr val="FF0000"/>
                </a:solidFill>
                <a:ea typeface="宋体" panose="02010600030101010101" pitchFamily="2" charset="-122"/>
              </a:rPr>
              <a:t>m</a:t>
            </a:r>
            <a:r>
              <a:rPr lang="en-US" altLang="zh-CN" sz="2000" baseline="-25000">
                <a:ea typeface="宋体" panose="02010600030101010101" pitchFamily="2" charset="-122"/>
              </a:rPr>
              <a:t> </a:t>
            </a:r>
            <a:r>
              <a:rPr lang="zh-CN" altLang="en-US" sz="2000">
                <a:ea typeface="宋体" panose="02010600030101010101" pitchFamily="2" charset="-122"/>
              </a:rPr>
              <a:t>的电阻；</a:t>
            </a:r>
            <a:endParaRPr lang="en-US" altLang="zh-CN" sz="2000">
              <a:ea typeface="宋体" panose="02010600030101010101" pitchFamily="2" charset="-122"/>
            </a:endParaRPr>
          </a:p>
        </p:txBody>
      </p:sp>
      <p:pic>
        <p:nvPicPr>
          <p:cNvPr id="4101" name="图片 2">
            <a:extLst>
              <a:ext uri="{FF2B5EF4-FFF2-40B4-BE49-F238E27FC236}">
                <a16:creationId xmlns:a16="http://schemas.microsoft.com/office/drawing/2014/main" id="{F925A910-D8CF-8F43-A657-A0F5C8C29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340100"/>
            <a:ext cx="10541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图片 11">
            <a:extLst>
              <a:ext uri="{FF2B5EF4-FFF2-40B4-BE49-F238E27FC236}">
                <a16:creationId xmlns:a16="http://schemas.microsoft.com/office/drawing/2014/main" id="{6250FEF2-7674-A34A-BA72-F2A912F84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657600"/>
            <a:ext cx="1143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66405A99-5E3B-664B-8147-3FA28A49D73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586254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7" name="Rectangle 3">
            <a:extLst>
              <a:ext uri="{FF2B5EF4-FFF2-40B4-BE49-F238E27FC236}">
                <a16:creationId xmlns:a16="http://schemas.microsoft.com/office/drawing/2014/main" id="{207C8E84-6A52-1042-AF07-8A0528FF40C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383324" y="1440834"/>
            <a:ext cx="3505200" cy="7191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M1 </a:t>
            </a:r>
            <a:r>
              <a:rPr lang="zh-CN" altLang="en-US" dirty="0">
                <a:ea typeface="宋体" panose="02010600030101010101" pitchFamily="2" charset="-122"/>
              </a:rPr>
              <a:t>始终处于饱和区；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G </a:t>
            </a:r>
            <a:r>
              <a:rPr lang="zh-CN" altLang="en-US" dirty="0">
                <a:ea typeface="宋体" panose="02010600030101010101" pitchFamily="2" charset="-122"/>
              </a:rPr>
              <a:t>上面没有电压降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16389" name="Group 11">
            <a:extLst>
              <a:ext uri="{FF2B5EF4-FFF2-40B4-BE49-F238E27FC236}">
                <a16:creationId xmlns:a16="http://schemas.microsoft.com/office/drawing/2014/main" id="{B4CBFC59-37F9-2B4F-ABA8-C9E4935EBFDF}"/>
              </a:ext>
            </a:extLst>
          </p:cNvPr>
          <p:cNvGrpSpPr>
            <a:grpSpLocks/>
          </p:cNvGrpSpPr>
          <p:nvPr/>
        </p:nvGrpSpPr>
        <p:grpSpPr bwMode="auto">
          <a:xfrm>
            <a:off x="4031765" y="2723311"/>
            <a:ext cx="4343400" cy="914400"/>
            <a:chOff x="2592" y="1680"/>
            <a:chExt cx="2112" cy="432"/>
          </a:xfrm>
        </p:grpSpPr>
        <p:sp>
          <p:nvSpPr>
            <p:cNvPr id="472072" name="AutoShape 8">
              <a:extLst>
                <a:ext uri="{FF2B5EF4-FFF2-40B4-BE49-F238E27FC236}">
                  <a16:creationId xmlns:a16="http://schemas.microsoft.com/office/drawing/2014/main" id="{0D7CC354-0A63-2B46-BAB0-C0570A322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1680"/>
              <a:ext cx="2112" cy="43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16394" name="Object 7">
              <a:extLst>
                <a:ext uri="{FF2B5EF4-FFF2-40B4-BE49-F238E27FC236}">
                  <a16:creationId xmlns:a16="http://schemas.microsoft.com/office/drawing/2014/main" id="{F1E5D147-D80D-9844-B828-0A76E58FD0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6" y="1776"/>
            <a:ext cx="1824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67297300" imgH="8775700" progId="Equation.3">
                    <p:embed/>
                  </p:oleObj>
                </mc:Choice>
                <mc:Fallback>
                  <p:oleObj name="Equation" r:id="rId2" imgW="67297300" imgH="8775700" progId="Equation.3">
                    <p:embed/>
                    <p:pic>
                      <p:nvPicPr>
                        <p:cNvPr id="16394" name="Object 7">
                          <a:extLst>
                            <a:ext uri="{FF2B5EF4-FFF2-40B4-BE49-F238E27FC236}">
                              <a16:creationId xmlns:a16="http://schemas.microsoft.com/office/drawing/2014/main" id="{F1E5D147-D80D-9844-B828-0A76E58FD02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1776"/>
                          <a:ext cx="1824" cy="2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72074" name="Picture 10">
            <a:extLst>
              <a:ext uri="{FF2B5EF4-FFF2-40B4-BE49-F238E27FC236}">
                <a16:creationId xmlns:a16="http://schemas.microsoft.com/office/drawing/2014/main" id="{D2FEEDFC-B9F0-F942-87A6-1C6DB8222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143000"/>
            <a:ext cx="2681288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16391" name="图片 1">
            <a:extLst>
              <a:ext uri="{FF2B5EF4-FFF2-40B4-BE49-F238E27FC236}">
                <a16:creationId xmlns:a16="http://schemas.microsoft.com/office/drawing/2014/main" id="{59447B8B-5913-D24B-960A-44D470D91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824" y="4079513"/>
            <a:ext cx="38862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图片 3">
            <a:extLst>
              <a:ext uri="{FF2B5EF4-FFF2-40B4-BE49-F238E27FC236}">
                <a16:creationId xmlns:a16="http://schemas.microsoft.com/office/drawing/2014/main" id="{3612C4C4-309D-A047-B97B-4A9B3D0EDE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879" y="5394802"/>
            <a:ext cx="6701121" cy="1202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89842B27-FC8F-F345-9545-E9B54942F63B}"/>
              </a:ext>
            </a:extLst>
          </p:cNvPr>
          <p:cNvSpPr txBox="1"/>
          <p:nvPr/>
        </p:nvSpPr>
        <p:spPr>
          <a:xfrm>
            <a:off x="589156" y="260780"/>
            <a:ext cx="6885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dirty="0"/>
              <a:t>偏置电路方案</a:t>
            </a:r>
            <a:r>
              <a:rPr kumimoji="1" lang="en-US" altLang="zh-CN" sz="2400" b="1" dirty="0"/>
              <a:t>3</a:t>
            </a:r>
            <a:r>
              <a:rPr kumimoji="1" lang="zh-CN" altLang="en-US" sz="2400" b="1" dirty="0"/>
              <a:t>，自偏置：</a:t>
            </a:r>
            <a:r>
              <a:rPr kumimoji="1" lang="en-US" altLang="zh-CN" sz="2400" b="1" dirty="0"/>
              <a:t>G</a:t>
            </a:r>
            <a:r>
              <a:rPr kumimoji="1" lang="zh-CN" altLang="en-US" sz="2400" b="1" dirty="0"/>
              <a:t>和</a:t>
            </a:r>
            <a:r>
              <a:rPr kumimoji="1" lang="en-US" altLang="zh-CN" sz="2400" b="1" dirty="0"/>
              <a:t>D</a:t>
            </a:r>
            <a:r>
              <a:rPr kumimoji="1" lang="zh-CN" altLang="en-US" sz="2400" b="1" dirty="0"/>
              <a:t>连接一个较大电阻</a:t>
            </a:r>
            <a:endParaRPr kumimoji="1" lang="zh-CN" altLang="en-US" sz="2400" b="1" baseline="-25000" dirty="0"/>
          </a:p>
        </p:txBody>
      </p:sp>
      <p:sp>
        <p:nvSpPr>
          <p:cNvPr id="4" name="右大括号 3">
            <a:extLst>
              <a:ext uri="{FF2B5EF4-FFF2-40B4-BE49-F238E27FC236}">
                <a16:creationId xmlns:a16="http://schemas.microsoft.com/office/drawing/2014/main" id="{97793C34-5AAE-6244-951B-97A64F71E844}"/>
              </a:ext>
            </a:extLst>
          </p:cNvPr>
          <p:cNvSpPr/>
          <p:nvPr/>
        </p:nvSpPr>
        <p:spPr bwMode="auto">
          <a:xfrm>
            <a:off x="8480806" y="3178394"/>
            <a:ext cx="381000" cy="1184055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" name="右箭头 4">
            <a:extLst>
              <a:ext uri="{FF2B5EF4-FFF2-40B4-BE49-F238E27FC236}">
                <a16:creationId xmlns:a16="http://schemas.microsoft.com/office/drawing/2014/main" id="{484A5BC8-0F25-E342-BE30-91C062D2D43D}"/>
              </a:ext>
            </a:extLst>
          </p:cNvPr>
          <p:cNvSpPr/>
          <p:nvPr/>
        </p:nvSpPr>
        <p:spPr bwMode="auto">
          <a:xfrm>
            <a:off x="1219200" y="5715000"/>
            <a:ext cx="609600" cy="281011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E1CF62A1-46F1-844A-A7F5-A7A016DB367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455034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AEE813-FFA0-1A49-9AF7-DF0D06F1C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17412" name="图片 6">
            <a:extLst>
              <a:ext uri="{FF2B5EF4-FFF2-40B4-BE49-F238E27FC236}">
                <a16:creationId xmlns:a16="http://schemas.microsoft.com/office/drawing/2014/main" id="{0FA28505-24A5-7A4E-9E28-8818C2A3B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1" y="800100"/>
            <a:ext cx="914369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429E3DD5-7B5C-1F45-9059-77AF4A95A32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91040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图片 7">
            <a:extLst>
              <a:ext uri="{FF2B5EF4-FFF2-40B4-BE49-F238E27FC236}">
                <a16:creationId xmlns:a16="http://schemas.microsoft.com/office/drawing/2014/main" id="{A29240CA-38F5-E643-B8BF-6BEC33699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83439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图片 8">
            <a:extLst>
              <a:ext uri="{FF2B5EF4-FFF2-40B4-BE49-F238E27FC236}">
                <a16:creationId xmlns:a16="http://schemas.microsoft.com/office/drawing/2014/main" id="{18480D66-AB28-4E4A-9388-B6A59A8D7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191000"/>
            <a:ext cx="19050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3562769-FA76-C44C-8179-CB843DBFF132}"/>
              </a:ext>
            </a:extLst>
          </p:cNvPr>
          <p:cNvSpPr/>
          <p:nvPr/>
        </p:nvSpPr>
        <p:spPr bwMode="auto">
          <a:xfrm>
            <a:off x="609600" y="304800"/>
            <a:ext cx="9144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4229025-096D-1D48-A8F5-F2F5B7362A40}"/>
              </a:ext>
            </a:extLst>
          </p:cNvPr>
          <p:cNvSpPr txBox="1"/>
          <p:nvPr/>
        </p:nvSpPr>
        <p:spPr>
          <a:xfrm>
            <a:off x="589156" y="260780"/>
            <a:ext cx="831028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2400" b="1" dirty="0"/>
              <a:t>偏置电路方案</a:t>
            </a:r>
            <a:r>
              <a:rPr kumimoji="1" lang="en-US" altLang="zh-CN" sz="2400" b="1" dirty="0"/>
              <a:t>4</a:t>
            </a:r>
            <a:r>
              <a:rPr kumimoji="1" lang="zh-CN" altLang="en-US" sz="2400" b="1" dirty="0"/>
              <a:t>，恒流源确定</a:t>
            </a:r>
            <a:r>
              <a:rPr kumimoji="1" lang="en-US" altLang="zh-CN" sz="2400" b="1" dirty="0"/>
              <a:t>I</a:t>
            </a:r>
            <a:r>
              <a:rPr kumimoji="1" lang="en-US" altLang="zh-CN" sz="2400" b="1" baseline="-25000" dirty="0"/>
              <a:t>D</a:t>
            </a:r>
            <a:r>
              <a:rPr kumimoji="1" lang="zh-CN" altLang="en-US" sz="2400" b="1" dirty="0"/>
              <a:t>：</a:t>
            </a:r>
            <a:r>
              <a:rPr kumimoji="1" lang="zh-CN" altLang="en-US" sz="2400" b="1" dirty="0">
                <a:solidFill>
                  <a:srgbClr val="0432FF"/>
                </a:solidFill>
              </a:rPr>
              <a:t>集成电路中常用的偏置方案</a:t>
            </a:r>
            <a:endParaRPr kumimoji="1" lang="zh-CN" altLang="en-US" sz="2400" b="1" baseline="-25000" dirty="0">
              <a:solidFill>
                <a:srgbClr val="0432FF"/>
              </a:solidFill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54783B9E-8D53-C948-8C48-C00C5716C2C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279997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>
            <a:extLst>
              <a:ext uri="{FF2B5EF4-FFF2-40B4-BE49-F238E27FC236}">
                <a16:creationId xmlns:a16="http://schemas.microsoft.com/office/drawing/2014/main" id="{F6CB15BE-0921-D846-9B27-A2D068F0AD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电流源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73091" name="Rectangle 3">
            <a:extLst>
              <a:ext uri="{FF2B5EF4-FFF2-40B4-BE49-F238E27FC236}">
                <a16:creationId xmlns:a16="http://schemas.microsoft.com/office/drawing/2014/main" id="{08B0D6A0-F2FA-624D-B7DC-6D778955618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11200" y="4953000"/>
            <a:ext cx="7772400" cy="1460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工作在饱和区时，</a:t>
            </a:r>
            <a:r>
              <a:rPr lang="en-US" altLang="zh-CN">
                <a:ea typeface="宋体" panose="02010600030101010101" pitchFamily="2" charset="-122"/>
              </a:rPr>
              <a:t>MOSFET </a:t>
            </a:r>
            <a:r>
              <a:rPr lang="zh-CN" altLang="en-US">
                <a:ea typeface="宋体" panose="02010600030101010101" pitchFamily="2" charset="-122"/>
              </a:rPr>
              <a:t>可以当做一个电流源；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思考：为何（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c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）和（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d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）不能当做电流源？</a:t>
            </a:r>
            <a:endParaRPr lang="en-US" altLang="zh-CN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473094" name="Picture 6">
            <a:extLst>
              <a:ext uri="{FF2B5EF4-FFF2-40B4-BE49-F238E27FC236}">
                <a16:creationId xmlns:a16="http://schemas.microsoft.com/office/drawing/2014/main" id="{73D0BC6A-A40C-3B45-B456-BEF1E712C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066800"/>
            <a:ext cx="6096000" cy="377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9EEAC2-5AF2-634E-B1D0-8B81CBCE6CEA}"/>
              </a:ext>
            </a:extLst>
          </p:cNvPr>
          <p:cNvSpPr txBox="1"/>
          <p:nvPr/>
        </p:nvSpPr>
        <p:spPr>
          <a:xfrm>
            <a:off x="6978606" y="5737165"/>
            <a:ext cx="12827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V</a:t>
            </a:r>
            <a:r>
              <a:rPr lang="en-US" altLang="zh-CN" sz="2000" baseline="-25000" dirty="0"/>
              <a:t>GS</a:t>
            </a:r>
            <a:r>
              <a:rPr lang="zh-CN" altLang="en-US" sz="2000" dirty="0"/>
              <a:t>不固定</a:t>
            </a:r>
            <a:endParaRPr lang="en-US" sz="20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1061458-1350-5B4C-91FC-DA3D6368D21F}"/>
              </a:ext>
            </a:extLst>
          </p:cNvPr>
          <p:cNvSpPr txBox="1"/>
          <p:nvPr/>
        </p:nvSpPr>
        <p:spPr>
          <a:xfrm>
            <a:off x="3401680" y="251460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电流源到地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E478AF0-E6E5-3E41-9994-121235BF2ECE}"/>
              </a:ext>
            </a:extLst>
          </p:cNvPr>
          <p:cNvSpPr txBox="1"/>
          <p:nvPr/>
        </p:nvSpPr>
        <p:spPr>
          <a:xfrm>
            <a:off x="6858000" y="2514600"/>
            <a:ext cx="1699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电流源从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DD</a:t>
            </a:r>
            <a:r>
              <a:rPr kumimoji="1" lang="zh-CN" altLang="en-US" dirty="0">
                <a:solidFill>
                  <a:srgbClr val="0432FF"/>
                </a:solidFill>
              </a:rPr>
              <a:t>下拉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C4CE79FB-5D29-0444-B7B4-2C82C2E331D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7947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3E86E990-A2E5-C94F-A228-F16EB42B6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752600"/>
            <a:ext cx="8572500" cy="47371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7BD3B0D-737D-9048-AE5C-4F68C5AA0A5E}"/>
              </a:ext>
            </a:extLst>
          </p:cNvPr>
          <p:cNvSpPr txBox="1"/>
          <p:nvPr/>
        </p:nvSpPr>
        <p:spPr>
          <a:xfrm>
            <a:off x="589156" y="260780"/>
            <a:ext cx="4812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dirty="0"/>
              <a:t>偏置电路方案</a:t>
            </a:r>
            <a:r>
              <a:rPr kumimoji="1" lang="en-US" altLang="zh-CN" sz="2400" b="1" dirty="0"/>
              <a:t>1</a:t>
            </a:r>
            <a:r>
              <a:rPr kumimoji="1" lang="zh-CN" altLang="en-US" sz="2400" b="1" dirty="0"/>
              <a:t>，直接固定 </a:t>
            </a:r>
            <a:r>
              <a:rPr kumimoji="1" lang="en-US" altLang="zh-CN" sz="2400" b="1" dirty="0"/>
              <a:t>V</a:t>
            </a:r>
            <a:r>
              <a:rPr kumimoji="1" lang="en-US" altLang="zh-CN" sz="2400" b="1" baseline="-25000" dirty="0"/>
              <a:t>BE</a:t>
            </a:r>
            <a:r>
              <a:rPr kumimoji="1" lang="zh-CN" altLang="en-US" sz="2400" b="1" baseline="-25000" dirty="0"/>
              <a:t> </a:t>
            </a:r>
            <a:r>
              <a:rPr kumimoji="1" lang="zh-CN" altLang="en-US" sz="2400" b="1" dirty="0"/>
              <a:t>或 </a:t>
            </a:r>
            <a:r>
              <a:rPr kumimoji="1" lang="en-US" altLang="zh-CN" sz="2400" b="1" dirty="0"/>
              <a:t>I</a:t>
            </a:r>
            <a:r>
              <a:rPr kumimoji="1" lang="en-US" altLang="zh-CN" sz="2400" b="1" baseline="-25000" dirty="0"/>
              <a:t>B</a:t>
            </a:r>
            <a:endParaRPr kumimoji="1" lang="zh-CN" altLang="en-US" sz="2400" b="1" baseline="-250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19800F6-1DC6-7E44-B302-7822B2DFD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68300"/>
            <a:ext cx="3276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dirty="0">
                <a:ea typeface="宋体" panose="02010600030101010101" pitchFamily="2" charset="-122"/>
              </a:rPr>
              <a:t>I</a:t>
            </a:r>
            <a:r>
              <a:rPr lang="en-US" altLang="zh-CN" baseline="-25000" dirty="0">
                <a:ea typeface="宋体" panose="02010600030101010101" pitchFamily="2" charset="-122"/>
              </a:rPr>
              <a:t>C</a:t>
            </a:r>
            <a:r>
              <a:rPr lang="zh-CN" altLang="en-US" dirty="0">
                <a:ea typeface="宋体" panose="02010600030101010101" pitchFamily="2" charset="-122"/>
              </a:rPr>
              <a:t>受工艺、温度偏差的影响较大，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不是好的偏置方案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1B0E0A7F-2944-D348-86EE-110F30F51BE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2008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FC3FE0D7-B52C-5947-98B1-B12B42F0B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0" y="2298700"/>
            <a:ext cx="8547100" cy="44069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CFA5F5C-B7CD-674D-A4C1-34ACE8AF021B}"/>
              </a:ext>
            </a:extLst>
          </p:cNvPr>
          <p:cNvSpPr txBox="1"/>
          <p:nvPr/>
        </p:nvSpPr>
        <p:spPr>
          <a:xfrm>
            <a:off x="589156" y="260780"/>
            <a:ext cx="7863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dirty="0"/>
              <a:t>偏置电路方案</a:t>
            </a:r>
            <a:r>
              <a:rPr kumimoji="1" lang="en-US" altLang="zh-CN" sz="2400" b="1" dirty="0"/>
              <a:t>2</a:t>
            </a:r>
            <a:r>
              <a:rPr kumimoji="1" lang="zh-CN" altLang="en-US" sz="2400" b="1" dirty="0"/>
              <a:t>，引入射极退化电阻，负反馈提高稳定性</a:t>
            </a:r>
            <a:endParaRPr kumimoji="1" lang="zh-CN" altLang="en-US" sz="2400" b="1" baseline="-250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15AE89A-02EF-124F-B9D4-792BD220AF29}"/>
              </a:ext>
            </a:extLst>
          </p:cNvPr>
          <p:cNvSpPr txBox="1"/>
          <p:nvPr/>
        </p:nvSpPr>
        <p:spPr>
          <a:xfrm>
            <a:off x="222250" y="791333"/>
            <a:ext cx="3969834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①I</a:t>
            </a:r>
            <a:r>
              <a:rPr kumimoji="1" lang="en-US" altLang="zh-CN" sz="2000" baseline="-25000" dirty="0"/>
              <a:t>C</a:t>
            </a:r>
            <a:r>
              <a:rPr kumimoji="1" lang="zh-CN" altLang="en-US" sz="2000" dirty="0"/>
              <a:t>（</a:t>
            </a:r>
            <a:r>
              <a:rPr kumimoji="1" lang="en-US" altLang="zh-CN" sz="2000" dirty="0"/>
              <a:t>I</a:t>
            </a:r>
            <a:r>
              <a:rPr kumimoji="1" lang="en-US" altLang="zh-CN" sz="2000" baseline="-25000" dirty="0"/>
              <a:t>E</a:t>
            </a:r>
            <a:r>
              <a:rPr kumimoji="1" lang="zh-CN" altLang="en-US" sz="2000" dirty="0"/>
              <a:t>）由 </a:t>
            </a:r>
            <a:r>
              <a:rPr kumimoji="1" lang="en-US" altLang="zh-CN" sz="2000" dirty="0"/>
              <a:t>I</a:t>
            </a:r>
            <a:r>
              <a:rPr kumimoji="1" lang="en-US" altLang="zh-CN" sz="2000" baseline="-25000" dirty="0"/>
              <a:t>B</a:t>
            </a:r>
            <a:r>
              <a:rPr kumimoji="1" lang="zh-CN" altLang="en-US" sz="2000" baseline="-25000" dirty="0"/>
              <a:t> </a:t>
            </a:r>
            <a:r>
              <a:rPr kumimoji="1" lang="zh-CN" altLang="en-US" sz="2000" dirty="0"/>
              <a:t>和 </a:t>
            </a:r>
            <a:r>
              <a:rPr kumimoji="1" lang="en-US" altLang="zh-CN" sz="2000" dirty="0"/>
              <a:t>β</a:t>
            </a:r>
            <a:r>
              <a:rPr kumimoji="1" lang="zh-CN" altLang="en-US" sz="2000" dirty="0"/>
              <a:t> 决定，为了减小</a:t>
            </a:r>
            <a:r>
              <a:rPr kumimoji="1" lang="en-US" altLang="zh-CN" sz="2000" dirty="0"/>
              <a:t>β</a:t>
            </a:r>
            <a:r>
              <a:rPr kumimoji="1" lang="zh-CN" altLang="en-US" sz="2000" dirty="0"/>
              <a:t>的影响：</a:t>
            </a:r>
            <a:endParaRPr kumimoji="1" lang="en-US" altLang="zh-CN" sz="2000" dirty="0"/>
          </a:p>
          <a:p>
            <a:endParaRPr kumimoji="1" lang="en-US" altLang="zh-CN" sz="2000" dirty="0"/>
          </a:p>
          <a:p>
            <a:endParaRPr kumimoji="1" lang="en-US" altLang="zh-CN" sz="2000" dirty="0"/>
          </a:p>
          <a:p>
            <a:endParaRPr kumimoji="1" lang="zh-CN" altLang="en-US" sz="2000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99E14EA-D0CF-1B46-BF3F-38F729195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1270000"/>
            <a:ext cx="1257300" cy="10287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D94B7B9-6463-BB4B-8946-6A84C5AC6CD6}"/>
              </a:ext>
            </a:extLst>
          </p:cNvPr>
          <p:cNvSpPr txBox="1"/>
          <p:nvPr/>
        </p:nvSpPr>
        <p:spPr>
          <a:xfrm>
            <a:off x="4495800" y="802686"/>
            <a:ext cx="45794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/>
              <a:t>②</a:t>
            </a:r>
            <a:r>
              <a:rPr kumimoji="1" lang="zh-CN" altLang="en-US" sz="2000" dirty="0"/>
              <a:t>为了使输出有较大的摆幅，</a:t>
            </a:r>
            <a:r>
              <a:rPr kumimoji="1" lang="en-US" altLang="zh-CN" sz="2000" dirty="0">
                <a:solidFill>
                  <a:srgbClr val="0432FF"/>
                </a:solidFill>
              </a:rPr>
              <a:t>V</a:t>
            </a:r>
            <a:r>
              <a:rPr kumimoji="1" lang="en-US" altLang="zh-CN" sz="2000" baseline="-25000" dirty="0">
                <a:solidFill>
                  <a:srgbClr val="0432FF"/>
                </a:solidFill>
              </a:rPr>
              <a:t>BB</a:t>
            </a:r>
            <a:r>
              <a:rPr kumimoji="1" lang="zh-CN" altLang="en-US" sz="2000" dirty="0">
                <a:solidFill>
                  <a:srgbClr val="0432FF"/>
                </a:solidFill>
              </a:rPr>
              <a:t>一般设置为</a:t>
            </a:r>
            <a:r>
              <a:rPr kumimoji="1" lang="en-US" altLang="zh-CN" sz="2000" dirty="0">
                <a:solidFill>
                  <a:srgbClr val="0432FF"/>
                </a:solidFill>
              </a:rPr>
              <a:t>V</a:t>
            </a:r>
            <a:r>
              <a:rPr kumimoji="1" lang="en-US" altLang="zh-CN" sz="2000" baseline="-25000" dirty="0">
                <a:solidFill>
                  <a:srgbClr val="0432FF"/>
                </a:solidFill>
              </a:rPr>
              <a:t>CC</a:t>
            </a:r>
            <a:r>
              <a:rPr kumimoji="1" lang="zh-CN" altLang="en-US" sz="2000" dirty="0">
                <a:solidFill>
                  <a:srgbClr val="0432FF"/>
                </a:solidFill>
              </a:rPr>
              <a:t>的</a:t>
            </a:r>
            <a:r>
              <a:rPr kumimoji="1" lang="en-US" altLang="zh-CN" sz="2000" dirty="0">
                <a:solidFill>
                  <a:srgbClr val="0432FF"/>
                </a:solidFill>
              </a:rPr>
              <a:t>1/3</a:t>
            </a:r>
            <a:r>
              <a:rPr kumimoji="1" lang="zh-CN" altLang="en-US" sz="2000" dirty="0">
                <a:solidFill>
                  <a:srgbClr val="0432FF"/>
                </a:solidFill>
              </a:rPr>
              <a:t>，</a:t>
            </a:r>
            <a:r>
              <a:rPr kumimoji="1" lang="en-US" altLang="zh-CN" sz="2000" dirty="0">
                <a:solidFill>
                  <a:srgbClr val="0432FF"/>
                </a:solidFill>
              </a:rPr>
              <a:t>V</a:t>
            </a:r>
            <a:r>
              <a:rPr kumimoji="1" lang="en-US" altLang="zh-CN" sz="2000" baseline="-25000" dirty="0">
                <a:solidFill>
                  <a:srgbClr val="0432FF"/>
                </a:solidFill>
              </a:rPr>
              <a:t>C</a:t>
            </a:r>
            <a:r>
              <a:rPr kumimoji="1" lang="zh-CN" altLang="en-US" sz="2000" dirty="0">
                <a:solidFill>
                  <a:srgbClr val="0432FF"/>
                </a:solidFill>
              </a:rPr>
              <a:t>一般设置为</a:t>
            </a:r>
            <a:r>
              <a:rPr kumimoji="1" lang="en-US" altLang="zh-CN" sz="2000" dirty="0">
                <a:solidFill>
                  <a:srgbClr val="0432FF"/>
                </a:solidFill>
              </a:rPr>
              <a:t>V</a:t>
            </a:r>
            <a:r>
              <a:rPr kumimoji="1" lang="en-US" altLang="zh-CN" sz="2000" baseline="-25000" dirty="0">
                <a:solidFill>
                  <a:srgbClr val="0432FF"/>
                </a:solidFill>
              </a:rPr>
              <a:t>CC</a:t>
            </a:r>
            <a:r>
              <a:rPr kumimoji="1" lang="zh-CN" altLang="en-US" sz="2000" dirty="0">
                <a:solidFill>
                  <a:srgbClr val="0432FF"/>
                </a:solidFill>
              </a:rPr>
              <a:t>的</a:t>
            </a:r>
            <a:r>
              <a:rPr kumimoji="1" lang="en-US" altLang="zh-CN" sz="2000" dirty="0">
                <a:solidFill>
                  <a:srgbClr val="0432FF"/>
                </a:solidFill>
              </a:rPr>
              <a:t>2/3</a:t>
            </a:r>
          </a:p>
          <a:p>
            <a:r>
              <a:rPr kumimoji="1" lang="en-US" altLang="zh-CN" sz="2000" dirty="0"/>
              <a:t>③I</a:t>
            </a:r>
            <a:r>
              <a:rPr kumimoji="1" lang="en-US" altLang="zh-CN" sz="2000" baseline="-25000" dirty="0"/>
              <a:t>B</a:t>
            </a:r>
            <a:r>
              <a:rPr kumimoji="1" lang="zh-CN" altLang="en-US" sz="2000" dirty="0"/>
              <a:t>对</a:t>
            </a:r>
            <a:r>
              <a:rPr kumimoji="1" lang="en-US" altLang="zh-CN" sz="2000" dirty="0"/>
              <a:t>V</a:t>
            </a:r>
            <a:r>
              <a:rPr kumimoji="1" lang="en-US" altLang="zh-CN" sz="2000" baseline="-25000" dirty="0"/>
              <a:t>B</a:t>
            </a:r>
            <a:r>
              <a:rPr kumimoji="1" lang="zh-CN" altLang="en-US" sz="2000" dirty="0"/>
              <a:t>的影响要尽可能小 </a:t>
            </a:r>
            <a:r>
              <a:rPr kumimoji="1" lang="en-US" altLang="zh-CN" sz="2000" dirty="0">
                <a:sym typeface="Wingdings" pitchFamily="2" charset="2"/>
              </a:rPr>
              <a:t></a:t>
            </a:r>
            <a:r>
              <a:rPr kumimoji="1" lang="zh-CN" altLang="en-US" sz="2000" dirty="0">
                <a:sym typeface="Wingdings" pitchFamily="2" charset="2"/>
              </a:rPr>
              <a:t> </a:t>
            </a:r>
            <a:r>
              <a:rPr kumimoji="1" lang="en-US" altLang="zh-CN" sz="2000" dirty="0">
                <a:sym typeface="Wingdings" pitchFamily="2" charset="2"/>
              </a:rPr>
              <a:t>R</a:t>
            </a:r>
            <a:r>
              <a:rPr kumimoji="1" lang="en-US" altLang="zh-CN" sz="2000" baseline="-25000" dirty="0">
                <a:sym typeface="Wingdings" pitchFamily="2" charset="2"/>
              </a:rPr>
              <a:t>1</a:t>
            </a:r>
            <a:r>
              <a:rPr kumimoji="1" lang="en-US" altLang="zh-CN" sz="2000" dirty="0">
                <a:sym typeface="Wingdings" pitchFamily="2" charset="2"/>
              </a:rPr>
              <a:t>R</a:t>
            </a:r>
            <a:r>
              <a:rPr kumimoji="1" lang="en-US" altLang="zh-CN" sz="2000" baseline="-25000" dirty="0">
                <a:sym typeface="Wingdings" pitchFamily="2" charset="2"/>
              </a:rPr>
              <a:t>2</a:t>
            </a:r>
            <a:r>
              <a:rPr kumimoji="1" lang="zh-CN" altLang="en-US" sz="2000" dirty="0">
                <a:sym typeface="Wingdings" pitchFamily="2" charset="2"/>
              </a:rPr>
              <a:t>上的电流要比 </a:t>
            </a:r>
            <a:r>
              <a:rPr kumimoji="1" lang="en-US" altLang="zh-CN" sz="2000" dirty="0">
                <a:sym typeface="Wingdings" pitchFamily="2" charset="2"/>
              </a:rPr>
              <a:t>I</a:t>
            </a:r>
            <a:r>
              <a:rPr kumimoji="1" lang="en-US" altLang="zh-CN" sz="2000" baseline="-25000" dirty="0">
                <a:sym typeface="Wingdings" pitchFamily="2" charset="2"/>
              </a:rPr>
              <a:t>B</a:t>
            </a:r>
            <a:r>
              <a:rPr kumimoji="1" lang="zh-CN" altLang="en-US" sz="2000" baseline="-25000" dirty="0">
                <a:sym typeface="Wingdings" pitchFamily="2" charset="2"/>
              </a:rPr>
              <a:t> </a:t>
            </a:r>
            <a:r>
              <a:rPr kumimoji="1" lang="zh-CN" altLang="en-US" sz="2000" dirty="0">
                <a:sym typeface="Wingdings" pitchFamily="2" charset="2"/>
              </a:rPr>
              <a:t>大得多，一般选</a:t>
            </a:r>
            <a:endParaRPr kumimoji="1" lang="zh-CN" altLang="en-US" sz="2000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A9037EB-62B3-A140-91EB-CD8587B5B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6200" y="1841500"/>
            <a:ext cx="977900" cy="292100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0584713-261A-3441-B7F3-A4144B1F0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5590" y="4724400"/>
            <a:ext cx="1892819" cy="612383"/>
          </a:xfrm>
          <a:prstGeom prst="rect">
            <a:avLst/>
          </a:prstGeom>
          <a:ln>
            <a:solidFill>
              <a:srgbClr val="0432FF"/>
            </a:solidFill>
          </a:ln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A1BD55EE-352D-8645-96E6-51AFDCC52F5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933575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C22FB3-6BFE-7E45-941F-8AF4A8F6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63BC07F-EC23-FC47-AA93-396F63251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72"/>
            <a:ext cx="9144000" cy="142185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390A9EA-869C-674C-863E-DC52EA74E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454342"/>
            <a:ext cx="1841500" cy="36449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E4253FF-3E68-2442-80E8-4ABA918AFC19}"/>
              </a:ext>
            </a:extLst>
          </p:cNvPr>
          <p:cNvSpPr txBox="1"/>
          <p:nvPr/>
        </p:nvSpPr>
        <p:spPr>
          <a:xfrm>
            <a:off x="2438400" y="1600200"/>
            <a:ext cx="2529860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根据三分之一设计规则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9E5446F-4D47-8646-BA13-E8082C9DE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0" y="2053209"/>
            <a:ext cx="1955800" cy="7366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E0DB077-9A97-0848-8CD4-DE7167980B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2053209"/>
            <a:ext cx="2349500" cy="660400"/>
          </a:xfrm>
          <a:prstGeom prst="rect">
            <a:avLst/>
          </a:prstGeom>
        </p:spPr>
      </p:pic>
      <p:sp>
        <p:nvSpPr>
          <p:cNvPr id="11" name="右箭头 10">
            <a:extLst>
              <a:ext uri="{FF2B5EF4-FFF2-40B4-BE49-F238E27FC236}">
                <a16:creationId xmlns:a16="http://schemas.microsoft.com/office/drawing/2014/main" id="{5B6E8FAC-833F-F14F-98EC-C5AEDEA33CC3}"/>
              </a:ext>
            </a:extLst>
          </p:cNvPr>
          <p:cNvSpPr/>
          <p:nvPr/>
        </p:nvSpPr>
        <p:spPr bwMode="auto">
          <a:xfrm>
            <a:off x="4648202" y="2286000"/>
            <a:ext cx="393698" cy="228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29C5212-EC99-574D-B4DE-DD957B8D666D}"/>
              </a:ext>
            </a:extLst>
          </p:cNvPr>
          <p:cNvSpPr txBox="1"/>
          <p:nvPr/>
        </p:nvSpPr>
        <p:spPr>
          <a:xfrm>
            <a:off x="2438400" y="2967778"/>
            <a:ext cx="249619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②</a:t>
            </a:r>
            <a:r>
              <a:rPr kumimoji="1" lang="zh-CN" altLang="en-US" dirty="0"/>
              <a:t>根据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1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电流设计规则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9512920-C066-7543-87FA-B9809C1471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3980" y="3484301"/>
            <a:ext cx="2298700" cy="3175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BED6A55-3278-5C4C-877B-FBB8384503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0000" y="3974200"/>
            <a:ext cx="2247900" cy="6477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12EC672-8A02-F94D-BDF2-F17C576B9C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0000" y="4794299"/>
            <a:ext cx="1714500" cy="673100"/>
          </a:xfrm>
          <a:prstGeom prst="rect">
            <a:avLst/>
          </a:prstGeom>
        </p:spPr>
      </p:pic>
      <p:sp>
        <p:nvSpPr>
          <p:cNvPr id="16" name="右大括号 15">
            <a:extLst>
              <a:ext uri="{FF2B5EF4-FFF2-40B4-BE49-F238E27FC236}">
                <a16:creationId xmlns:a16="http://schemas.microsoft.com/office/drawing/2014/main" id="{E671AA34-6BCB-FD40-B13D-95B27AC0C066}"/>
              </a:ext>
            </a:extLst>
          </p:cNvPr>
          <p:cNvSpPr/>
          <p:nvPr/>
        </p:nvSpPr>
        <p:spPr bwMode="auto">
          <a:xfrm>
            <a:off x="5041900" y="3643051"/>
            <a:ext cx="444500" cy="1690949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2FD5C20F-1B97-5B47-9FAA-492730E66D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5037" y="4317075"/>
            <a:ext cx="2438400" cy="3429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BAF26C31-2B39-A845-B6B1-B2A2FEA8B9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40000" y="5812591"/>
            <a:ext cx="3898900" cy="90170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87730261-4090-BF42-9012-EFAF6922D192}"/>
              </a:ext>
            </a:extLst>
          </p:cNvPr>
          <p:cNvSpPr txBox="1"/>
          <p:nvPr/>
        </p:nvSpPr>
        <p:spPr>
          <a:xfrm>
            <a:off x="2540000" y="5506399"/>
            <a:ext cx="64516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③</a:t>
            </a:r>
            <a:r>
              <a:rPr kumimoji="1" lang="zh-CN" altLang="en-US" dirty="0"/>
              <a:t>重新计算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E</a:t>
            </a:r>
            <a:r>
              <a:rPr kumimoji="1" lang="zh-CN" altLang="en-US" dirty="0"/>
              <a:t>，发现与设计值相比偏小了，可以通过减小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E</a:t>
            </a:r>
            <a:r>
              <a:rPr kumimoji="1" lang="zh-CN" altLang="en-US" dirty="0"/>
              <a:t>回到设计值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3E442F9-0E22-2345-9A9B-25B44AD937AF}"/>
              </a:ext>
            </a:extLst>
          </p:cNvPr>
          <p:cNvSpPr txBox="1"/>
          <p:nvPr/>
        </p:nvSpPr>
        <p:spPr>
          <a:xfrm>
            <a:off x="6591300" y="5844953"/>
            <a:ext cx="2400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原因是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BB</a:t>
            </a:r>
            <a:r>
              <a:rPr kumimoji="1" lang="zh-CN" altLang="en-US" dirty="0"/>
              <a:t>折算到</a:t>
            </a:r>
            <a:r>
              <a:rPr kumimoji="1" lang="en-US" altLang="zh-CN" dirty="0"/>
              <a:t>E</a:t>
            </a:r>
            <a:r>
              <a:rPr kumimoji="1" lang="zh-CN" altLang="en-US" dirty="0"/>
              <a:t>极后与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E</a:t>
            </a:r>
            <a:r>
              <a:rPr kumimoji="1" lang="zh-CN" altLang="en-US" dirty="0"/>
              <a:t>相比并非明显可忽略</a:t>
            </a:r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1CB37476-1F36-BD4F-8F12-197A07F3533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31958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C22FB3-6BFE-7E45-941F-8AF4A8F6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63BC07F-EC23-FC47-AA93-396F63251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72"/>
            <a:ext cx="9144000" cy="142185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390A9EA-869C-674C-863E-DC52EA74E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454342"/>
            <a:ext cx="1841500" cy="36449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E4253FF-3E68-2442-80E8-4ABA918AFC19}"/>
              </a:ext>
            </a:extLst>
          </p:cNvPr>
          <p:cNvSpPr txBox="1"/>
          <p:nvPr/>
        </p:nvSpPr>
        <p:spPr>
          <a:xfrm>
            <a:off x="2438400" y="1600200"/>
            <a:ext cx="601690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④</a:t>
            </a:r>
            <a:r>
              <a:rPr kumimoji="1" lang="zh-CN" altLang="en-US" dirty="0"/>
              <a:t>也可以重新选择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1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设计规则，选择流过它们的电流为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E</a:t>
            </a:r>
            <a:r>
              <a:rPr kumimoji="1" lang="zh-CN" altLang="en-US" dirty="0"/>
              <a:t>，此时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CBED6A55-3278-5C4C-877B-FBB838450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2255589"/>
            <a:ext cx="2247900" cy="6477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12EC672-8A02-F94D-BDF2-F17C576B9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6020" y="3428556"/>
            <a:ext cx="1714500" cy="673100"/>
          </a:xfrm>
          <a:prstGeom prst="rect">
            <a:avLst/>
          </a:prstGeom>
        </p:spPr>
      </p:pic>
      <p:sp>
        <p:nvSpPr>
          <p:cNvPr id="16" name="右大括号 15">
            <a:extLst>
              <a:ext uri="{FF2B5EF4-FFF2-40B4-BE49-F238E27FC236}">
                <a16:creationId xmlns:a16="http://schemas.microsoft.com/office/drawing/2014/main" id="{E671AA34-6BCB-FD40-B13D-95B27AC0C066}"/>
              </a:ext>
            </a:extLst>
          </p:cNvPr>
          <p:cNvSpPr/>
          <p:nvPr/>
        </p:nvSpPr>
        <p:spPr bwMode="auto">
          <a:xfrm>
            <a:off x="5027920" y="2277308"/>
            <a:ext cx="444500" cy="1690949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2B1D732-D5E6-F145-83FE-6D9C595F0E32}"/>
              </a:ext>
            </a:extLst>
          </p:cNvPr>
          <p:cNvSpPr txBox="1"/>
          <p:nvPr/>
        </p:nvSpPr>
        <p:spPr>
          <a:xfrm>
            <a:off x="3342083" y="2614951"/>
            <a:ext cx="41348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dirty="0"/>
              <a:t>1</a:t>
            </a:r>
            <a:r>
              <a:rPr kumimoji="1" lang="zh-CN" altLang="en-US" dirty="0"/>
              <a:t> 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7CC1435-25BE-AB4E-AA57-B2D365020080}"/>
              </a:ext>
            </a:extLst>
          </p:cNvPr>
          <p:cNvSpPr txBox="1"/>
          <p:nvPr/>
        </p:nvSpPr>
        <p:spPr>
          <a:xfrm>
            <a:off x="3890444" y="2404900"/>
            <a:ext cx="41348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dirty="0"/>
              <a:t>12</a:t>
            </a:r>
            <a:r>
              <a:rPr kumimoji="1" lang="zh-CN" altLang="en-US" dirty="0"/>
              <a:t> 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18B10B4-01F1-044A-B1D4-997768925D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1128" y="3018423"/>
            <a:ext cx="2362200" cy="3302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A74CCDC-5E88-754A-BB16-A80DABACE8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4990" y="3968257"/>
            <a:ext cx="2959100" cy="673100"/>
          </a:xfrm>
          <a:prstGeom prst="rect">
            <a:avLst/>
          </a:prstGeom>
        </p:spPr>
      </p:pic>
      <p:sp>
        <p:nvSpPr>
          <p:cNvPr id="22" name="右箭头 21">
            <a:extLst>
              <a:ext uri="{FF2B5EF4-FFF2-40B4-BE49-F238E27FC236}">
                <a16:creationId xmlns:a16="http://schemas.microsoft.com/office/drawing/2014/main" id="{98D14283-8AD4-0D44-A240-4A8704C30C95}"/>
              </a:ext>
            </a:extLst>
          </p:cNvPr>
          <p:cNvSpPr/>
          <p:nvPr/>
        </p:nvSpPr>
        <p:spPr bwMode="auto">
          <a:xfrm>
            <a:off x="5028721" y="4186161"/>
            <a:ext cx="471429" cy="23729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CBAB7AC-86EB-C942-984C-06E244592059}"/>
              </a:ext>
            </a:extLst>
          </p:cNvPr>
          <p:cNvSpPr txBox="1"/>
          <p:nvPr/>
        </p:nvSpPr>
        <p:spPr>
          <a:xfrm>
            <a:off x="2316470" y="4387494"/>
            <a:ext cx="1086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⑤</a:t>
            </a:r>
            <a:r>
              <a:rPr kumimoji="1" lang="zh-CN" altLang="en-US" dirty="0"/>
              <a:t>计算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C</a:t>
            </a:r>
            <a:endParaRPr kumimoji="1" lang="zh-CN" altLang="en-US" baseline="-25000" dirty="0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AD85A2FE-1D50-E544-8042-5DA7625769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8400" y="4772957"/>
            <a:ext cx="6311900" cy="1965449"/>
          </a:xfrm>
          <a:prstGeom prst="rect">
            <a:avLst/>
          </a:prstGeom>
        </p:spPr>
      </p:pic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BA9F1002-D489-A54C-96C5-30DC7C619EF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15640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DB1ACF-5FEE-2F42-A5E7-44AE64682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双电源供电情况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4711818-C9DB-A149-9126-B11F820B2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" y="2514600"/>
            <a:ext cx="8521700" cy="41148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1DD8330-F443-9A48-B91E-B1821665B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3657600"/>
            <a:ext cx="2146300" cy="749300"/>
          </a:xfrm>
          <a:prstGeom prst="rect">
            <a:avLst/>
          </a:prstGeom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9F3A6542-7144-094F-8567-8799B884356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430031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C2A79437-74D7-F44C-BF34-A3D7DCE1666A}"/>
              </a:ext>
            </a:extLst>
          </p:cNvPr>
          <p:cNvSpPr txBox="1"/>
          <p:nvPr/>
        </p:nvSpPr>
        <p:spPr>
          <a:xfrm>
            <a:off x="589156" y="260780"/>
            <a:ext cx="6885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dirty="0"/>
              <a:t>偏置电路方案</a:t>
            </a:r>
            <a:r>
              <a:rPr kumimoji="1" lang="en-US" altLang="zh-CN" sz="2400" b="1" dirty="0"/>
              <a:t>3</a:t>
            </a:r>
            <a:r>
              <a:rPr kumimoji="1" lang="zh-CN" altLang="en-US" sz="2400" b="1" dirty="0"/>
              <a:t>，自偏置：</a:t>
            </a:r>
            <a:r>
              <a:rPr kumimoji="1" lang="en-US" altLang="zh-CN" sz="2400" b="1" dirty="0"/>
              <a:t>B</a:t>
            </a:r>
            <a:r>
              <a:rPr kumimoji="1" lang="zh-CN" altLang="en-US" sz="2400" b="1" dirty="0"/>
              <a:t>和</a:t>
            </a:r>
            <a:r>
              <a:rPr kumimoji="1" lang="en-US" altLang="zh-CN" sz="2400" b="1" dirty="0"/>
              <a:t>C</a:t>
            </a:r>
            <a:r>
              <a:rPr kumimoji="1" lang="zh-CN" altLang="en-US" sz="2400" b="1" dirty="0"/>
              <a:t>连接一个较大电阻</a:t>
            </a:r>
            <a:endParaRPr kumimoji="1" lang="zh-CN" altLang="en-US" sz="2400" b="1" baseline="-250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F0FBAAC-6E65-BD4D-8F77-7F169E091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507820"/>
            <a:ext cx="8534400" cy="40894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08343CC-7E88-4C45-84E1-5EEFDD99AD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156" y="1219200"/>
            <a:ext cx="2679700" cy="1016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F0DD878-D1EE-9742-BB3A-6FFDE14F00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471" y="1219200"/>
            <a:ext cx="2171700" cy="812800"/>
          </a:xfrm>
          <a:prstGeom prst="rect">
            <a:avLst/>
          </a:prstGeom>
        </p:spPr>
      </p:pic>
      <p:sp>
        <p:nvSpPr>
          <p:cNvPr id="10" name="右箭头 9">
            <a:extLst>
              <a:ext uri="{FF2B5EF4-FFF2-40B4-BE49-F238E27FC236}">
                <a16:creationId xmlns:a16="http://schemas.microsoft.com/office/drawing/2014/main" id="{9DEB5328-2701-174D-B9F7-FECF4D69A7E6}"/>
              </a:ext>
            </a:extLst>
          </p:cNvPr>
          <p:cNvSpPr/>
          <p:nvPr/>
        </p:nvSpPr>
        <p:spPr bwMode="auto">
          <a:xfrm>
            <a:off x="3421710" y="1500832"/>
            <a:ext cx="457200" cy="228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70E6B9D-D1F7-B043-BCCC-437A979C8086}"/>
              </a:ext>
            </a:extLst>
          </p:cNvPr>
          <p:cNvSpPr txBox="1"/>
          <p:nvPr/>
        </p:nvSpPr>
        <p:spPr>
          <a:xfrm>
            <a:off x="6337732" y="1162278"/>
            <a:ext cx="2755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为了降低对</a:t>
            </a:r>
            <a:r>
              <a:rPr kumimoji="1" lang="en-US" altLang="zh-CN" dirty="0"/>
              <a:t>β</a:t>
            </a:r>
            <a:r>
              <a:rPr kumimoji="1" lang="zh-CN" altLang="en-US" dirty="0"/>
              <a:t>的敏感度，选择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C8C803C-735F-EE42-8A84-95B6956EF6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9908" y="1555750"/>
            <a:ext cx="1587500" cy="342900"/>
          </a:xfrm>
          <a:prstGeom prst="rect">
            <a:avLst/>
          </a:prstGeom>
          <a:ln>
            <a:solidFill>
              <a:srgbClr val="0432FF"/>
            </a:solidFill>
          </a:ln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56CC3E22-BED0-434D-A1C1-EFA42B292DE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5268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92A060-C838-1E43-921D-788334B38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5486400" cy="8382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培养电路直觉的</a:t>
            </a:r>
            <a:r>
              <a:rPr lang="en-US" altLang="zh-CN">
                <a:solidFill>
                  <a:srgbClr val="3333FF"/>
                </a:solidFill>
                <a:ea typeface="宋体" panose="02010600030101010101" pitchFamily="2" charset="-122"/>
              </a:rPr>
              <a:t>Building Blocks</a:t>
            </a:r>
            <a:endParaRPr lang="zh-CN" altLang="en-US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pic>
        <p:nvPicPr>
          <p:cNvPr id="6148" name="图片 5">
            <a:extLst>
              <a:ext uri="{FF2B5EF4-FFF2-40B4-BE49-F238E27FC236}">
                <a16:creationId xmlns:a16="http://schemas.microsoft.com/office/drawing/2014/main" id="{EFDA3043-883A-A240-93AB-309547648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990600"/>
            <a:ext cx="9051925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文本框 3">
            <a:extLst>
              <a:ext uri="{FF2B5EF4-FFF2-40B4-BE49-F238E27FC236}">
                <a16:creationId xmlns:a16="http://schemas.microsoft.com/office/drawing/2014/main" id="{9F52BEE6-2B98-AB4E-AA79-D48A8A8F1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0" y="1108075"/>
            <a:ext cx="6940550" cy="5735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zh-CN" altLang="en-US" sz="2000">
                <a:ea typeface="宋体" panose="02010600030101010101" pitchFamily="2" charset="-122"/>
              </a:rPr>
              <a:t>输出阻抗：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D </a:t>
            </a: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端到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ac </a:t>
            </a: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地的总电阻</a:t>
            </a:r>
            <a:r>
              <a:rPr lang="zh-CN" altLang="en-US" sz="2000">
                <a:ea typeface="宋体" panose="02010600030101010101" pitchFamily="2" charset="-122"/>
              </a:rPr>
              <a:t>（向下看为 </a:t>
            </a:r>
            <a:r>
              <a:rPr lang="en-US" altLang="zh-CN" sz="2000">
                <a:ea typeface="宋体" panose="02010600030101010101" pitchFamily="2" charset="-122"/>
              </a:rPr>
              <a:t>r</a:t>
            </a:r>
            <a:r>
              <a:rPr lang="en-US" altLang="zh-CN" sz="2000" baseline="-25000">
                <a:ea typeface="宋体" panose="02010600030101010101" pitchFamily="2" charset="-122"/>
              </a:rPr>
              <a:t>o </a:t>
            </a:r>
            <a:r>
              <a:rPr lang="zh-CN" altLang="en-US" sz="2000">
                <a:ea typeface="宋体" panose="02010600030101010101" pitchFamily="2" charset="-122"/>
              </a:rPr>
              <a:t>到地，向上看为 </a:t>
            </a:r>
            <a:r>
              <a:rPr lang="en-US" altLang="zh-CN" sz="2000">
                <a:ea typeface="宋体" panose="02010600030101010101" pitchFamily="2" charset="-122"/>
              </a:rPr>
              <a:t>R</a:t>
            </a:r>
            <a:r>
              <a:rPr lang="en-US" altLang="zh-CN" sz="2000" baseline="-25000">
                <a:ea typeface="宋体" panose="02010600030101010101" pitchFamily="2" charset="-122"/>
              </a:rPr>
              <a:t>D </a:t>
            </a:r>
            <a:r>
              <a:rPr lang="zh-CN" altLang="en-US" sz="2000">
                <a:ea typeface="宋体" panose="02010600030101010101" pitchFamily="2" charset="-122"/>
              </a:rPr>
              <a:t>到地）</a:t>
            </a: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zh-CN" altLang="en-US" sz="2000">
                <a:ea typeface="宋体" panose="02010600030101010101" pitchFamily="2" charset="-122"/>
              </a:rPr>
              <a:t>增益：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-g</a:t>
            </a:r>
            <a:r>
              <a:rPr lang="en-US" altLang="zh-CN" sz="2000" baseline="-25000">
                <a:solidFill>
                  <a:srgbClr val="FF0000"/>
                </a:solidFill>
                <a:ea typeface="宋体" panose="02010600030101010101" pitchFamily="2" charset="-122"/>
              </a:rPr>
              <a:t>m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×</a:t>
            </a: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（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D </a:t>
            </a: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端到 </a:t>
            </a:r>
            <a:r>
              <a:rPr lang="en-US" altLang="zh-CN" sz="2000">
                <a:solidFill>
                  <a:srgbClr val="FF0000"/>
                </a:solidFill>
                <a:ea typeface="宋体" panose="02010600030101010101" pitchFamily="2" charset="-122"/>
              </a:rPr>
              <a:t>ac </a:t>
            </a:r>
            <a:r>
              <a:rPr lang="zh-CN" altLang="en-US" sz="2000">
                <a:solidFill>
                  <a:srgbClr val="FF0000"/>
                </a:solidFill>
                <a:ea typeface="宋体" panose="02010600030101010101" pitchFamily="2" charset="-122"/>
              </a:rPr>
              <a:t>地的总电阻）</a:t>
            </a: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 baseline="-25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zh-CN" altLang="en-US" sz="2000">
                <a:ea typeface="宋体" panose="02010600030101010101" pitchFamily="2" charset="-122"/>
              </a:rPr>
              <a:t>输入阻抗：∞</a:t>
            </a: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 baseline="-25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en-US" altLang="zh-CN" sz="200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endParaRPr lang="zh-CN" altLang="en-US" sz="20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cxnSp>
        <p:nvCxnSpPr>
          <p:cNvPr id="6150" name="直接连接符 8">
            <a:extLst>
              <a:ext uri="{FF2B5EF4-FFF2-40B4-BE49-F238E27FC236}">
                <a16:creationId xmlns:a16="http://schemas.microsoft.com/office/drawing/2014/main" id="{3CE11540-CAAF-A84D-A6A8-D0CFD9E97D9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38200" y="5791200"/>
            <a:ext cx="533400" cy="0"/>
          </a:xfrm>
          <a:prstGeom prst="lin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44C01758-FB30-274C-8F85-5E534A30EE9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878864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Rectangle 3">
            <a:extLst>
              <a:ext uri="{FF2B5EF4-FFF2-40B4-BE49-F238E27FC236}">
                <a16:creationId xmlns:a16="http://schemas.microsoft.com/office/drawing/2014/main" id="{16AE5E36-8AC8-364B-B0B6-9779D66D08A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10200"/>
            <a:ext cx="7772400" cy="9906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也可通过在</a:t>
            </a:r>
            <a:r>
              <a:rPr lang="en-US" altLang="zh-CN" dirty="0">
                <a:ea typeface="宋体" panose="02010600030101010101" pitchFamily="2" charset="-122"/>
              </a:rPr>
              <a:t>E</a:t>
            </a:r>
            <a:r>
              <a:rPr lang="zh-CN" altLang="en-US" dirty="0">
                <a:ea typeface="宋体" panose="02010600030101010101" pitchFamily="2" charset="-122"/>
              </a:rPr>
              <a:t>极接一恒流源来偏置，此时</a:t>
            </a:r>
            <a:r>
              <a:rPr lang="en-US" altLang="zh-CN" dirty="0">
                <a:ea typeface="宋体" panose="02010600030101010101" pitchFamily="2" charset="-122"/>
              </a:rPr>
              <a:t> V</a:t>
            </a:r>
            <a:r>
              <a:rPr lang="en-US" altLang="zh-CN" baseline="-25000" dirty="0">
                <a:ea typeface="宋体" panose="02010600030101010101" pitchFamily="2" charset="-122"/>
              </a:rPr>
              <a:t>BE</a:t>
            </a:r>
            <a:r>
              <a:rPr lang="en-US" altLang="zh-CN" dirty="0">
                <a:ea typeface="宋体" panose="02010600030101010101" pitchFamily="2" charset="-122"/>
              </a:rPr>
              <a:t>,  I</a:t>
            </a:r>
            <a:r>
              <a:rPr lang="en-US" altLang="zh-CN" baseline="-25000" dirty="0">
                <a:ea typeface="宋体" panose="02010600030101010101" pitchFamily="2" charset="-122"/>
              </a:rPr>
              <a:t>B</a:t>
            </a: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B </a:t>
            </a:r>
            <a:r>
              <a:rPr lang="zh-CN" altLang="en-US" dirty="0">
                <a:ea typeface="宋体" panose="02010600030101010101" pitchFamily="2" charset="-122"/>
              </a:rPr>
              <a:t>都由偏置恒流源决定，与供电电压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CC</a:t>
            </a:r>
            <a:r>
              <a:rPr lang="zh-CN" altLang="en-US" dirty="0">
                <a:ea typeface="宋体" panose="02010600030101010101" pitchFamily="2" charset="-122"/>
              </a:rPr>
              <a:t>无关</a:t>
            </a:r>
            <a:r>
              <a:rPr lang="en-US" altLang="zh-CN" dirty="0">
                <a:ea typeface="宋体" panose="02010600030101010101" pitchFamily="2" charset="-122"/>
              </a:rPr>
              <a:t>.</a:t>
            </a:r>
          </a:p>
        </p:txBody>
      </p:sp>
      <p:pic>
        <p:nvPicPr>
          <p:cNvPr id="98309" name="Picture 7">
            <a:extLst>
              <a:ext uri="{FF2B5EF4-FFF2-40B4-BE49-F238E27FC236}">
                <a16:creationId xmlns:a16="http://schemas.microsoft.com/office/drawing/2014/main" id="{8B179D3A-AB77-8643-ABF9-EA33A715E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5562600" cy="324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F91075D-E9A4-F042-968A-61FC2CF26C9E}"/>
              </a:ext>
            </a:extLst>
          </p:cNvPr>
          <p:cNvSpPr txBox="1"/>
          <p:nvPr/>
        </p:nvSpPr>
        <p:spPr>
          <a:xfrm>
            <a:off x="589156" y="260780"/>
            <a:ext cx="831028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2400" b="1" dirty="0"/>
              <a:t>偏置电路方案</a:t>
            </a:r>
            <a:r>
              <a:rPr kumimoji="1" lang="en-US" altLang="zh-CN" sz="2400" b="1" dirty="0"/>
              <a:t>4</a:t>
            </a:r>
            <a:r>
              <a:rPr kumimoji="1" lang="zh-CN" altLang="en-US" sz="2400" b="1" dirty="0"/>
              <a:t>，恒流源确定</a:t>
            </a:r>
            <a:r>
              <a:rPr kumimoji="1" lang="en-US" altLang="zh-CN" sz="2400" b="1" dirty="0"/>
              <a:t>I</a:t>
            </a:r>
            <a:r>
              <a:rPr kumimoji="1" lang="en-US" altLang="zh-CN" sz="2400" b="1" baseline="-25000" dirty="0"/>
              <a:t>C</a:t>
            </a:r>
            <a:r>
              <a:rPr kumimoji="1" lang="zh-CN" altLang="en-US" sz="2400" b="1" dirty="0"/>
              <a:t>：</a:t>
            </a:r>
            <a:r>
              <a:rPr kumimoji="1" lang="zh-CN" altLang="en-US" sz="2400" b="1" dirty="0">
                <a:solidFill>
                  <a:srgbClr val="0432FF"/>
                </a:solidFill>
              </a:rPr>
              <a:t>集成电路中常用的偏置方案</a:t>
            </a:r>
            <a:endParaRPr kumimoji="1" lang="zh-CN" altLang="en-US" sz="2400" b="1" baseline="-25000" dirty="0">
              <a:solidFill>
                <a:srgbClr val="0432FF"/>
              </a:solidFill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B43E1254-19E6-E549-B9B5-9C38160E020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162001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>
            <a:extLst>
              <a:ext uri="{FF2B5EF4-FFF2-40B4-BE49-F238E27FC236}">
                <a16:creationId xmlns:a16="http://schemas.microsoft.com/office/drawing/2014/main" id="{4F3987BA-2D5D-4745-A048-142C7B1E3F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57666" y="207963"/>
            <a:ext cx="3657600" cy="12954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错误的输入连接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7413" name="Rectangle 3">
            <a:extLst>
              <a:ext uri="{FF2B5EF4-FFF2-40B4-BE49-F238E27FC236}">
                <a16:creationId xmlns:a16="http://schemas.microsoft.com/office/drawing/2014/main" id="{2E2EB722-D866-AE4D-A175-0190E2A1D87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257800"/>
            <a:ext cx="7772400" cy="10668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因为麦克风的阻抗很小，使得</a:t>
            </a:r>
            <a:r>
              <a:rPr lang="en-US" altLang="zh-CN" dirty="0">
                <a:ea typeface="宋体" panose="02010600030101010101" pitchFamily="2" charset="-122"/>
              </a:rPr>
              <a:t>Q</a:t>
            </a:r>
            <a:r>
              <a:rPr lang="en-US" altLang="zh-CN" baseline="-25000" dirty="0">
                <a:ea typeface="宋体" panose="02010600030101010101" pitchFamily="2" charset="-122"/>
              </a:rPr>
              <a:t>1</a:t>
            </a:r>
            <a:r>
              <a:rPr lang="zh-CN" altLang="en-US" dirty="0">
                <a:ea typeface="宋体" panose="02010600030101010101" pitchFamily="2" charset="-122"/>
              </a:rPr>
              <a:t>的</a:t>
            </a:r>
            <a:r>
              <a:rPr lang="en-US" altLang="zh-CN" dirty="0">
                <a:ea typeface="宋体" panose="02010600030101010101" pitchFamily="2" charset="-122"/>
              </a:rPr>
              <a:t>B</a:t>
            </a:r>
            <a:r>
              <a:rPr lang="zh-CN" altLang="en-US" dirty="0">
                <a:ea typeface="宋体" panose="02010600030101010101" pitchFamily="2" charset="-122"/>
              </a:rPr>
              <a:t>极经由一小电阻到地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zh-CN" altLang="en-US" dirty="0">
                <a:ea typeface="宋体" panose="02010600030101010101" pitchFamily="2" charset="-122"/>
              </a:rPr>
              <a:t>导致</a:t>
            </a:r>
            <a:r>
              <a:rPr lang="en-US" altLang="zh-CN" dirty="0">
                <a:ea typeface="宋体" panose="02010600030101010101" pitchFamily="2" charset="-122"/>
              </a:rPr>
              <a:t>B</a:t>
            </a:r>
            <a:r>
              <a:rPr lang="zh-CN" altLang="en-US" dirty="0">
                <a:ea typeface="宋体" panose="02010600030101010101" pitchFamily="2" charset="-122"/>
              </a:rPr>
              <a:t>极电压很小，从而不能正确偏置</a:t>
            </a:r>
            <a:r>
              <a:rPr lang="en-US" altLang="zh-CN" dirty="0">
                <a:ea typeface="宋体" panose="02010600030101010101" pitchFamily="2" charset="-122"/>
              </a:rPr>
              <a:t>Q</a:t>
            </a:r>
            <a:r>
              <a:rPr lang="en-US" altLang="zh-CN" baseline="-25000" dirty="0">
                <a:ea typeface="宋体" panose="02010600030101010101" pitchFamily="2" charset="-122"/>
              </a:rPr>
              <a:t>1</a:t>
            </a:r>
            <a:endParaRPr lang="en-US" altLang="zh-CN" sz="1800" dirty="0">
              <a:ea typeface="宋体" panose="02010600030101010101" pitchFamily="2" charset="-122"/>
            </a:endParaRPr>
          </a:p>
        </p:txBody>
      </p:sp>
      <p:pic>
        <p:nvPicPr>
          <p:cNvPr id="53253" name="Picture 6">
            <a:extLst>
              <a:ext uri="{FF2B5EF4-FFF2-40B4-BE49-F238E27FC236}">
                <a16:creationId xmlns:a16="http://schemas.microsoft.com/office/drawing/2014/main" id="{2A94BBB5-6CD4-524E-A710-7A6D13C55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752600"/>
            <a:ext cx="4648200" cy="260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8C707D-3AD4-DD4C-A1EC-944811C5D89F}"/>
              </a:ext>
            </a:extLst>
          </p:cNvPr>
          <p:cNvSpPr txBox="1"/>
          <p:nvPr/>
        </p:nvSpPr>
        <p:spPr>
          <a:xfrm>
            <a:off x="6886466" y="2514600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自偏置结构</a:t>
            </a:r>
            <a:endParaRPr lang="en-US" sz="2000" dirty="0"/>
          </a:p>
        </p:txBody>
      </p:sp>
      <p:sp>
        <p:nvSpPr>
          <p:cNvPr id="6" name="标题 1">
            <a:extLst>
              <a:ext uri="{FF2B5EF4-FFF2-40B4-BE49-F238E27FC236}">
                <a16:creationId xmlns:a16="http://schemas.microsoft.com/office/drawing/2014/main" id="{7B9DF1E7-B5A2-EC4F-A237-E3EC227E4B42}"/>
              </a:ext>
            </a:extLst>
          </p:cNvPr>
          <p:cNvSpPr txBox="1">
            <a:spLocks/>
          </p:cNvSpPr>
          <p:nvPr/>
        </p:nvSpPr>
        <p:spPr bwMode="auto">
          <a:xfrm>
            <a:off x="680224" y="152207"/>
            <a:ext cx="4377442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r>
              <a:rPr kumimoji="1" lang="zh-CN" altLang="en-US" kern="0" dirty="0"/>
              <a:t>完整</a:t>
            </a:r>
            <a:r>
              <a:rPr kumimoji="1" lang="en-US" altLang="zh-CN" kern="0" dirty="0"/>
              <a:t>PCB</a:t>
            </a:r>
            <a:r>
              <a:rPr kumimoji="1" lang="zh-CN" altLang="en-US" kern="0" dirty="0"/>
              <a:t>级电路分析（偏置电路 </a:t>
            </a:r>
            <a:r>
              <a:rPr kumimoji="1" lang="en-US" altLang="zh-CN" kern="0" dirty="0"/>
              <a:t>+</a:t>
            </a:r>
            <a:r>
              <a:rPr kumimoji="1" lang="zh-CN" altLang="en-US" kern="0" dirty="0"/>
              <a:t> 小信号放大电路）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216A6723-8718-184F-BD97-BDAA31E6CED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076366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>
            <a:extLst>
              <a:ext uri="{FF2B5EF4-FFF2-40B4-BE49-F238E27FC236}">
                <a16:creationId xmlns:a16="http://schemas.microsoft.com/office/drawing/2014/main" id="{4319B788-0DD3-6941-9332-C13881DC0C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使用耦合电容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8437" name="Rectangle 3">
            <a:extLst>
              <a:ext uri="{FF2B5EF4-FFF2-40B4-BE49-F238E27FC236}">
                <a16:creationId xmlns:a16="http://schemas.microsoft.com/office/drawing/2014/main" id="{9401A986-1A29-9348-9D8F-C3819FECB98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257800"/>
            <a:ext cx="7772400" cy="1031875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DC</a:t>
            </a:r>
            <a:r>
              <a:rPr lang="zh-CN" altLang="en-US">
                <a:ea typeface="宋体" panose="02010600030101010101" pitchFamily="2" charset="-122"/>
              </a:rPr>
              <a:t>：电容将偏置网络与麦克风相隔离；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AC</a:t>
            </a:r>
            <a:r>
              <a:rPr lang="zh-CN" altLang="en-US">
                <a:ea typeface="宋体" panose="02010600030101010101" pitchFamily="2" charset="-122"/>
              </a:rPr>
              <a:t>（交流小信号）：电容相当于短路，麦克风直接与放大电路相连；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54277" name="Picture 7">
            <a:extLst>
              <a:ext uri="{FF2B5EF4-FFF2-40B4-BE49-F238E27FC236}">
                <a16:creationId xmlns:a16="http://schemas.microsoft.com/office/drawing/2014/main" id="{E2543F08-BE70-3142-A2B5-9DB569CB0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828800"/>
            <a:ext cx="495300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5C8BAD33-7F26-1546-A541-F0E8D11E453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404220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>
            <a:extLst>
              <a:ext uri="{FF2B5EF4-FFF2-40B4-BE49-F238E27FC236}">
                <a16:creationId xmlns:a16="http://schemas.microsoft.com/office/drawing/2014/main" id="{DE07B7E6-D728-2A47-8048-377A27FEFA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错误的输出连接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20485" name="Rectangle 3">
            <a:extLst>
              <a:ext uri="{FF2B5EF4-FFF2-40B4-BE49-F238E27FC236}">
                <a16:creationId xmlns:a16="http://schemas.microsoft.com/office/drawing/2014/main" id="{069CF2D1-B95E-5D42-B036-A315B7C28FB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334000"/>
            <a:ext cx="7772400" cy="99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因为喇叭由螺线管（电感）构成，所以当其直接接到</a:t>
            </a:r>
            <a:r>
              <a:rPr lang="en-US" altLang="zh-CN">
                <a:ea typeface="宋体" panose="02010600030101010101" pitchFamily="2" charset="-122"/>
              </a:rPr>
              <a:t>Q</a:t>
            </a:r>
            <a:r>
              <a:rPr lang="en-US" altLang="zh-CN" baseline="-25000">
                <a:ea typeface="宋体" panose="02010600030101010101" pitchFamily="2" charset="-122"/>
              </a:rPr>
              <a:t>1</a:t>
            </a:r>
            <a:r>
              <a:rPr lang="zh-CN" altLang="en-US">
                <a:ea typeface="宋体" panose="02010600030101010101" pitchFamily="2" charset="-122"/>
              </a:rPr>
              <a:t>的</a:t>
            </a:r>
            <a:r>
              <a:rPr lang="en-US" altLang="zh-CN">
                <a:ea typeface="宋体" panose="02010600030101010101" pitchFamily="2" charset="-122"/>
              </a:rPr>
              <a:t>C</a:t>
            </a:r>
            <a:r>
              <a:rPr lang="zh-CN" altLang="en-US">
                <a:ea typeface="宋体" panose="02010600030101010101" pitchFamily="2" charset="-122"/>
              </a:rPr>
              <a:t>端时，将使</a:t>
            </a:r>
            <a:r>
              <a:rPr lang="en-US" altLang="zh-CN">
                <a:ea typeface="宋体" panose="02010600030101010101" pitchFamily="2" charset="-122"/>
              </a:rPr>
              <a:t>C</a:t>
            </a:r>
            <a:r>
              <a:rPr lang="zh-CN" altLang="en-US">
                <a:ea typeface="宋体" panose="02010600030101010101" pitchFamily="2" charset="-122"/>
              </a:rPr>
              <a:t>端短路，从而使三极管工作在深饱和区；</a:t>
            </a:r>
            <a:endParaRPr lang="en-US" altLang="zh-CN" sz="1800">
              <a:ea typeface="宋体" panose="02010600030101010101" pitchFamily="2" charset="-122"/>
            </a:endParaRPr>
          </a:p>
        </p:txBody>
      </p:sp>
      <p:pic>
        <p:nvPicPr>
          <p:cNvPr id="56325" name="Picture 6">
            <a:extLst>
              <a:ext uri="{FF2B5EF4-FFF2-40B4-BE49-F238E27FC236}">
                <a16:creationId xmlns:a16="http://schemas.microsoft.com/office/drawing/2014/main" id="{4CCF8EE5-09C8-4E4E-841A-EB44543F6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28800"/>
            <a:ext cx="518160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307D1696-819E-694C-BDBF-6170FA70E9B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896815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>
            <a:extLst>
              <a:ext uri="{FF2B5EF4-FFF2-40B4-BE49-F238E27FC236}">
                <a16:creationId xmlns:a16="http://schemas.microsoft.com/office/drawing/2014/main" id="{9D24FAA6-AB1A-5846-AD97-7CC06C56D6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改进？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21509" name="Rectangle 3">
            <a:extLst>
              <a:ext uri="{FF2B5EF4-FFF2-40B4-BE49-F238E27FC236}">
                <a16:creationId xmlns:a16="http://schemas.microsoft.com/office/drawing/2014/main" id="{58C7E17B-E588-4B4D-8C9E-91595861C2C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334000"/>
            <a:ext cx="7772400" cy="99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依旧没有增益：因为喇叭的输入阻抗很小，导致整体的电压增益很小；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57349" name="Picture 6">
            <a:extLst>
              <a:ext uri="{FF2B5EF4-FFF2-40B4-BE49-F238E27FC236}">
                <a16:creationId xmlns:a16="http://schemas.microsoft.com/office/drawing/2014/main" id="{527C4E13-D53D-C94A-8857-2F74BC11A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3600"/>
            <a:ext cx="8610600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1285FBB-0D51-DE4C-B385-7700D2CB8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570413"/>
            <a:ext cx="1724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怎么解决？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5340D62-39D0-0B45-BA85-308579B55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602163"/>
            <a:ext cx="5978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我们需要一个输入阻抗较大、输出阻抗较低的</a:t>
            </a:r>
            <a:r>
              <a:rPr lang="en-US" altLang="zh-CN" sz="200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Buffer</a:t>
            </a:r>
            <a:endParaRPr lang="zh-CN" altLang="en-US" sz="2000">
              <a:solidFill>
                <a:srgbClr val="00B0F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49A0BE30-EBEF-844A-9743-75A0B983095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1167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>
            <a:extLst>
              <a:ext uri="{FF2B5EF4-FFF2-40B4-BE49-F238E27FC236}">
                <a16:creationId xmlns:a16="http://schemas.microsoft.com/office/drawing/2014/main" id="{75F4BFAC-43F6-3340-8B32-1A0E6E5DA5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错误的偏置网络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5061" name="Rectangle 3">
            <a:extLst>
              <a:ext uri="{FF2B5EF4-FFF2-40B4-BE49-F238E27FC236}">
                <a16:creationId xmlns:a16="http://schemas.microsoft.com/office/drawing/2014/main" id="{9A423D43-8827-A148-BEC4-32B47A4ECC0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943600"/>
            <a:ext cx="7772400" cy="457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panose="02010600030101010101" pitchFamily="2" charset="-122"/>
              </a:rPr>
              <a:t>E</a:t>
            </a:r>
            <a:r>
              <a:rPr lang="zh-CN" altLang="en-US">
                <a:ea typeface="宋体" panose="02010600030101010101" pitchFamily="2" charset="-122"/>
              </a:rPr>
              <a:t>到</a:t>
            </a:r>
            <a:r>
              <a:rPr lang="en-US" altLang="zh-CN">
                <a:ea typeface="宋体" panose="02010600030101010101" pitchFamily="2" charset="-122"/>
              </a:rPr>
              <a:t>GND</a:t>
            </a:r>
            <a:r>
              <a:rPr lang="zh-CN" altLang="en-US">
                <a:ea typeface="宋体" panose="02010600030101010101" pitchFamily="2" charset="-122"/>
              </a:rPr>
              <a:t>没有直流通路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79877" name="Picture 8">
            <a:extLst>
              <a:ext uri="{FF2B5EF4-FFF2-40B4-BE49-F238E27FC236}">
                <a16:creationId xmlns:a16="http://schemas.microsoft.com/office/drawing/2014/main" id="{2C1D71BA-1C16-E343-89F9-922D61B14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43000"/>
            <a:ext cx="41910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6A44FADA-05F1-EF4F-AC31-EA2F541AACB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5301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9" name="Picture 7">
            <a:extLst>
              <a:ext uri="{FF2B5EF4-FFF2-40B4-BE49-F238E27FC236}">
                <a16:creationId xmlns:a16="http://schemas.microsoft.com/office/drawing/2014/main" id="{1AD81230-7907-384C-88C7-F68C43B06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0" y="990600"/>
            <a:ext cx="40386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5" name="Rectangle 2">
            <a:extLst>
              <a:ext uri="{FF2B5EF4-FFF2-40B4-BE49-F238E27FC236}">
                <a16:creationId xmlns:a16="http://schemas.microsoft.com/office/drawing/2014/main" id="{798E6A4F-1359-1E4A-AE98-08CEA95E98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改进？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391171" name="Rectangle 3">
            <a:extLst>
              <a:ext uri="{FF2B5EF4-FFF2-40B4-BE49-F238E27FC236}">
                <a16:creationId xmlns:a16="http://schemas.microsoft.com/office/drawing/2014/main" id="{5D88B640-ED19-AA4E-99DF-31FC1D9B40D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791200"/>
            <a:ext cx="7772400" cy="60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仍有问题。小信号分析时，输入信号被短路到</a:t>
            </a:r>
            <a:r>
              <a:rPr lang="en-US" altLang="zh-CN">
                <a:ea typeface="宋体" panose="02010600030101010101" pitchFamily="2" charset="-122"/>
              </a:rPr>
              <a:t>GND</a:t>
            </a:r>
            <a:r>
              <a:rPr lang="zh-CN" altLang="en-US">
                <a:ea typeface="宋体" panose="02010600030101010101" pitchFamily="2" charset="-122"/>
              </a:rPr>
              <a:t>；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8F7FB3C3-5F00-9F48-A4F1-53C64582B36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9107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171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>
            <a:extLst>
              <a:ext uri="{FF2B5EF4-FFF2-40B4-BE49-F238E27FC236}">
                <a16:creationId xmlns:a16="http://schemas.microsoft.com/office/drawing/2014/main" id="{37FDD07C-8DD9-D34E-B836-8B3153DBB6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合适的偏置网络</a:t>
            </a:r>
            <a:endParaRPr lang="en-US" altLang="zh-CN">
              <a:ea typeface="宋体" panose="02010600030101010101" pitchFamily="2" charset="-122"/>
            </a:endParaRPr>
          </a:p>
        </p:txBody>
      </p:sp>
      <p:grpSp>
        <p:nvGrpSpPr>
          <p:cNvPr id="81924" name="Group 10">
            <a:extLst>
              <a:ext uri="{FF2B5EF4-FFF2-40B4-BE49-F238E27FC236}">
                <a16:creationId xmlns:a16="http://schemas.microsoft.com/office/drawing/2014/main" id="{8420EE81-CCD1-6E42-8EFE-FEB1BFED3D2B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648200"/>
            <a:ext cx="3962400" cy="2057400"/>
            <a:chOff x="3360" y="1872"/>
            <a:chExt cx="1920" cy="960"/>
          </a:xfrm>
        </p:grpSpPr>
        <p:sp>
          <p:nvSpPr>
            <p:cNvPr id="81928" name="AutoShape 6">
              <a:extLst>
                <a:ext uri="{FF2B5EF4-FFF2-40B4-BE49-F238E27FC236}">
                  <a16:creationId xmlns:a16="http://schemas.microsoft.com/office/drawing/2014/main" id="{5366DBFE-F400-9346-BFB8-188167509C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1872"/>
              <a:ext cx="1920" cy="96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81929" name="Object 5">
              <a:extLst>
                <a:ext uri="{FF2B5EF4-FFF2-40B4-BE49-F238E27FC236}">
                  <a16:creationId xmlns:a16="http://schemas.microsoft.com/office/drawing/2014/main" id="{277686C7-98E1-C54C-80D1-B613153EC03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61" y="1943"/>
            <a:ext cx="1589" cy="7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43891200" imgH="20485100" progId="Equation.DSMT4">
                    <p:embed/>
                  </p:oleObj>
                </mc:Choice>
                <mc:Fallback>
                  <p:oleObj name="Equation" r:id="rId2" imgW="43891200" imgH="20485100" progId="Equation.DSMT4">
                    <p:embed/>
                    <p:pic>
                      <p:nvPicPr>
                        <p:cNvPr id="81929" name="Object 5">
                          <a:extLst>
                            <a:ext uri="{FF2B5EF4-FFF2-40B4-BE49-F238E27FC236}">
                              <a16:creationId xmlns:a16="http://schemas.microsoft.com/office/drawing/2014/main" id="{277686C7-98E1-C54C-80D1-B613153EC03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1" y="1943"/>
                          <a:ext cx="1589" cy="7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81925" name="Picture 9">
            <a:extLst>
              <a:ext uri="{FF2B5EF4-FFF2-40B4-BE49-F238E27FC236}">
                <a16:creationId xmlns:a16="http://schemas.microsoft.com/office/drawing/2014/main" id="{E4DE5E67-8258-4B43-A8F3-A8E0674DB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8763000" cy="3348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DA1D6FD0-84BC-FC49-89FB-F4EB148E9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4876800"/>
            <a:ext cx="2819400" cy="1676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1927" name="文本框 2">
            <a:extLst>
              <a:ext uri="{FF2B5EF4-FFF2-40B4-BE49-F238E27FC236}">
                <a16:creationId xmlns:a16="http://schemas.microsoft.com/office/drawing/2014/main" id="{902D09AB-DA3F-FF49-9A80-5C295897E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400550"/>
            <a:ext cx="26971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2000">
                <a:ea typeface="宋体" panose="02010600030101010101" pitchFamily="2" charset="-122"/>
              </a:rPr>
              <a:t>分级计算，</a:t>
            </a:r>
            <a:r>
              <a:rPr lang="en-US" altLang="zh-CN" sz="2000">
                <a:ea typeface="宋体" panose="02010600030101010101" pitchFamily="2" charset="-122"/>
              </a:rPr>
              <a:t>v</a:t>
            </a:r>
            <a:r>
              <a:rPr lang="en-US" altLang="zh-CN" sz="2000" baseline="-25000">
                <a:ea typeface="宋体" panose="02010600030101010101" pitchFamily="2" charset="-122"/>
              </a:rPr>
              <a:t>in</a:t>
            </a:r>
            <a:r>
              <a:rPr lang="en-US" altLang="zh-CN" sz="2000">
                <a:ea typeface="宋体" panose="02010600030101010101" pitchFamily="2" charset="-122"/>
                <a:sym typeface="Wingdings" pitchFamily="2" charset="2"/>
              </a:rPr>
              <a:t>Xv</a:t>
            </a:r>
            <a:r>
              <a:rPr lang="en-US" altLang="zh-CN" sz="2000" baseline="-25000">
                <a:ea typeface="宋体" panose="02010600030101010101" pitchFamily="2" charset="-122"/>
                <a:sym typeface="Wingdings" pitchFamily="2" charset="2"/>
              </a:rPr>
              <a:t>out</a:t>
            </a:r>
            <a:endParaRPr lang="zh-CN" altLang="en-US" sz="2000" baseline="-25000">
              <a:ea typeface="宋体" panose="02010600030101010101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D6C6C0B-8794-9940-93E9-03F88BAB136A}"/>
                  </a:ext>
                </a:extLst>
              </p:cNvPr>
              <p:cNvSpPr txBox="1"/>
              <p:nvPr/>
            </p:nvSpPr>
            <p:spPr>
              <a:xfrm>
                <a:off x="6877485" y="5567639"/>
                <a:ext cx="1833002" cy="9086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den>
                          </m:f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||</m:t>
                          </m:r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den>
                          </m:f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||</m:t>
                          </m:r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D6C6C0B-8794-9940-93E9-03F88BAB13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485" y="5567639"/>
                <a:ext cx="1833002" cy="908647"/>
              </a:xfrm>
              <a:prstGeom prst="rect">
                <a:avLst/>
              </a:prstGeom>
              <a:blipFill>
                <a:blip r:embed="rId6"/>
                <a:stretch>
                  <a:fillRect l="-2069" b="-54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2FED6C69-117E-0546-A821-2F949622ECA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3554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2">
            <a:extLst>
              <a:ext uri="{FF2B5EF4-FFF2-40B4-BE49-F238E27FC236}">
                <a16:creationId xmlns:a16="http://schemas.microsoft.com/office/drawing/2014/main" id="{A45B697A-2589-6940-9AFB-E8DC883A03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191000" cy="9144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ea typeface="宋体" panose="02010600030101010101" pitchFamily="2" charset="-122"/>
              </a:rPr>
              <a:t>E</a:t>
            </a:r>
            <a:r>
              <a:rPr lang="zh-CN" altLang="en-US">
                <a:ea typeface="宋体" panose="02010600030101010101" pitchFamily="2" charset="-122"/>
              </a:rPr>
              <a:t>导致输入阻抗的降低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8133" name="Rectangle 3">
            <a:extLst>
              <a:ext uri="{FF2B5EF4-FFF2-40B4-BE49-F238E27FC236}">
                <a16:creationId xmlns:a16="http://schemas.microsoft.com/office/drawing/2014/main" id="{DA56297E-2CAD-5145-8A10-7C83313DFA5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5410200"/>
            <a:ext cx="7772400" cy="99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ea typeface="宋体" panose="02010600030101010101" pitchFamily="2" charset="-122"/>
              </a:rPr>
              <a:t>E</a:t>
            </a:r>
            <a:r>
              <a:rPr lang="zh-CN" altLang="en-US">
                <a:ea typeface="宋体" panose="02010600030101010101" pitchFamily="2" charset="-122"/>
              </a:rPr>
              <a:t>分流了部分电流到</a:t>
            </a:r>
            <a:r>
              <a:rPr lang="en-US" altLang="zh-CN">
                <a:ea typeface="宋体" panose="02010600030101010101" pitchFamily="2" charset="-122"/>
              </a:rPr>
              <a:t>GND</a:t>
            </a:r>
            <a:r>
              <a:rPr lang="zh-CN" altLang="en-US">
                <a:ea typeface="宋体" panose="02010600030101010101" pitchFamily="2" charset="-122"/>
              </a:rPr>
              <a:t>（这部分电流是浪费掉的）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82949" name="Picture 7">
            <a:extLst>
              <a:ext uri="{FF2B5EF4-FFF2-40B4-BE49-F238E27FC236}">
                <a16:creationId xmlns:a16="http://schemas.microsoft.com/office/drawing/2014/main" id="{82BB0152-863E-3648-AF7D-B4C774FF8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66800"/>
            <a:ext cx="5562600" cy="410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48D60F72-1E04-4048-93F4-E6B3167EF08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00233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>
            <a:extLst>
              <a:ext uri="{FF2B5EF4-FFF2-40B4-BE49-F238E27FC236}">
                <a16:creationId xmlns:a16="http://schemas.microsoft.com/office/drawing/2014/main" id="{B682BA6A-CA5B-A745-82E4-50DA402447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如何获得</a:t>
            </a:r>
            <a:r>
              <a:rPr lang="en-US" altLang="zh-CN"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ea typeface="宋体" panose="02010600030101010101" pitchFamily="2" charset="-122"/>
              </a:rPr>
              <a:t>b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9157" name="Rectangle 3">
            <a:extLst>
              <a:ext uri="{FF2B5EF4-FFF2-40B4-BE49-F238E27FC236}">
                <a16:creationId xmlns:a16="http://schemas.microsoft.com/office/drawing/2014/main" id="{584CF8AC-F232-F640-9612-FC5C58DB2B3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5029200"/>
            <a:ext cx="7848600" cy="13716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电阻分压：但降低了增益；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/>
            <a:endParaRPr lang="en-US" altLang="zh-CN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为了解决这个问题，可以在</a:t>
            </a:r>
            <a:r>
              <a:rPr lang="en-US" altLang="zh-CN">
                <a:ea typeface="宋体" panose="02010600030101010101" pitchFamily="2" charset="-122"/>
              </a:rPr>
              <a:t>B</a:t>
            </a:r>
            <a:r>
              <a:rPr lang="zh-CN" altLang="en-US">
                <a:ea typeface="宋体" panose="02010600030101010101" pitchFamily="2" charset="-122"/>
              </a:rPr>
              <a:t>极并联一电容</a:t>
            </a:r>
            <a:r>
              <a:rPr lang="en-US" altLang="zh-CN">
                <a:ea typeface="宋体" panose="02010600030101010101" pitchFamily="2" charset="-122"/>
              </a:rPr>
              <a:t>C</a:t>
            </a:r>
            <a:r>
              <a:rPr lang="en-US" altLang="zh-CN" baseline="-25000">
                <a:ea typeface="宋体" panose="02010600030101010101" pitchFamily="2" charset="-122"/>
              </a:rPr>
              <a:t>B</a:t>
            </a:r>
          </a:p>
        </p:txBody>
      </p:sp>
      <p:pic>
        <p:nvPicPr>
          <p:cNvPr id="83973" name="Picture 6">
            <a:extLst>
              <a:ext uri="{FF2B5EF4-FFF2-40B4-BE49-F238E27FC236}">
                <a16:creationId xmlns:a16="http://schemas.microsoft.com/office/drawing/2014/main" id="{56AF971C-5CF4-5F42-9108-A98045405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8839200" cy="242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3199A8BF-D400-5144-9B76-425CFACF9D8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03319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E98E0C-0B07-CF4C-82BB-CCAA91518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5486400" cy="8382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培养电路直觉的</a:t>
            </a:r>
            <a:r>
              <a:rPr lang="en-US" altLang="zh-CN">
                <a:solidFill>
                  <a:srgbClr val="3333FF"/>
                </a:solidFill>
                <a:ea typeface="宋体" panose="02010600030101010101" pitchFamily="2" charset="-122"/>
              </a:rPr>
              <a:t>Building Blocks</a:t>
            </a:r>
            <a:endParaRPr lang="zh-CN" altLang="en-US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pic>
        <p:nvPicPr>
          <p:cNvPr id="7172" name="图片 5">
            <a:extLst>
              <a:ext uri="{FF2B5EF4-FFF2-40B4-BE49-F238E27FC236}">
                <a16:creationId xmlns:a16="http://schemas.microsoft.com/office/drawing/2014/main" id="{EEA6A7C2-A50A-EF4D-9CB7-E921AA7FD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990600"/>
            <a:ext cx="9051925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DE520ED-BA80-4D45-B914-CB3B2090450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572000" y="990600"/>
            <a:ext cx="4495800" cy="5556906"/>
          </a:xfrm>
          <a:prstGeom prst="rect">
            <a:avLst/>
          </a:prstGeom>
          <a:blipFill>
            <a:blip r:embed="rId3"/>
            <a:stretch>
              <a:fillRect l="-1491" t="-768" r="-542"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 dirty="0">
                <a:noFill/>
              </a:rPr>
              <a:t>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89F511D-58DA-E041-A469-94DBBBB829A6}"/>
                  </a:ext>
                </a:extLst>
              </p:cNvPr>
              <p:cNvSpPr txBox="1"/>
              <p:nvPr/>
            </p:nvSpPr>
            <p:spPr>
              <a:xfrm>
                <a:off x="4958662" y="3769053"/>
                <a:ext cx="4109138" cy="88883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res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tied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from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“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ac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GND</m:t>
                          </m:r>
                        </m:num>
                        <m:den>
                          <m:f>
                            <m:f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res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tied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from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“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ac</m:t>
                          </m:r>
                          <m:r>
                            <m:rPr>
                              <m:nor/>
                            </m:rPr>
                            <a:rPr lang="zh-CN" altLang="en-US" sz="20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GND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89F511D-58DA-E041-A469-94DBBBB829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8662" y="3769053"/>
                <a:ext cx="4109138" cy="888833"/>
              </a:xfrm>
              <a:prstGeom prst="rect">
                <a:avLst/>
              </a:prstGeom>
              <a:blipFill>
                <a:blip r:embed="rId4"/>
                <a:stretch>
                  <a:fillRect t="-5556" r="-613" b="-694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3F619FC9-1929-6C4F-949D-0269EA823C0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897584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2">
            <a:extLst>
              <a:ext uri="{FF2B5EF4-FFF2-40B4-BE49-F238E27FC236}">
                <a16:creationId xmlns:a16="http://schemas.microsoft.com/office/drawing/2014/main" id="{DB18FB56-1FBB-364D-BA41-C3DED95E49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举例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50181" name="Rectangle 3">
            <a:extLst>
              <a:ext uri="{FF2B5EF4-FFF2-40B4-BE49-F238E27FC236}">
                <a16:creationId xmlns:a16="http://schemas.microsoft.com/office/drawing/2014/main" id="{855F1040-4F8F-4C4B-9256-24B3664A356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4419600"/>
            <a:ext cx="7924800" cy="198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为了使</a:t>
            </a: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E</a:t>
            </a:r>
            <a:r>
              <a:rPr lang="zh-CN" altLang="en-US" dirty="0">
                <a:ea typeface="宋体" panose="02010600030101010101" pitchFamily="2" charset="-122"/>
              </a:rPr>
              <a:t>分流较小，需使</a:t>
            </a: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E</a:t>
            </a:r>
            <a:r>
              <a:rPr lang="en-US" altLang="zh-CN" dirty="0">
                <a:ea typeface="宋体" panose="02010600030101010101" pitchFamily="2" charset="-122"/>
              </a:rPr>
              <a:t> &gt;&gt; 1/g</a:t>
            </a:r>
            <a:r>
              <a:rPr lang="en-US" altLang="zh-CN" baseline="-25000" dirty="0">
                <a:ea typeface="宋体" panose="02010600030101010101" pitchFamily="2" charset="-122"/>
              </a:rPr>
              <a:t>m</a:t>
            </a:r>
            <a:r>
              <a:rPr lang="en-US" altLang="zh-CN" dirty="0">
                <a:ea typeface="宋体" panose="02010600030101010101" pitchFamily="2" charset="-122"/>
              </a:rPr>
              <a:t>.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1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、</a:t>
            </a:r>
            <a:r>
              <a:rPr lang="en-US" altLang="zh-CN" dirty="0">
                <a:ea typeface="宋体" panose="02010600030101010101" pitchFamily="2" charset="-122"/>
              </a:rPr>
              <a:t> R</a:t>
            </a:r>
            <a:r>
              <a:rPr lang="en-US" altLang="zh-CN" baseline="-25000" dirty="0">
                <a:ea typeface="宋体" panose="02010600030101010101" pitchFamily="2" charset="-122"/>
              </a:rPr>
              <a:t>2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分压获得 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b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，需保证流经</a:t>
            </a: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1</a:t>
            </a:r>
            <a:r>
              <a:rPr lang="zh-CN" altLang="en-US" dirty="0">
                <a:ea typeface="宋体" panose="02010600030101010101" pitchFamily="2" charset="-122"/>
              </a:rPr>
              <a:t>、</a:t>
            </a: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2</a:t>
            </a:r>
            <a:r>
              <a:rPr lang="zh-CN" altLang="en-US" dirty="0">
                <a:ea typeface="宋体" panose="02010600030101010101" pitchFamily="2" charset="-122"/>
              </a:rPr>
              <a:t>的电流远大于</a:t>
            </a:r>
            <a:r>
              <a:rPr lang="en-US" altLang="zh-CN" dirty="0">
                <a:ea typeface="宋体" panose="02010600030101010101" pitchFamily="2" charset="-122"/>
              </a:rPr>
              <a:t>I</a:t>
            </a:r>
            <a:r>
              <a:rPr lang="en-US" altLang="zh-CN" baseline="-25000" dirty="0">
                <a:ea typeface="宋体" panose="02010600030101010101" pitchFamily="2" charset="-122"/>
              </a:rPr>
              <a:t>B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电容如何选择？其折算到</a:t>
            </a:r>
            <a:r>
              <a:rPr lang="en-US" altLang="zh-CN" dirty="0">
                <a:ea typeface="宋体" panose="02010600030101010101" pitchFamily="2" charset="-122"/>
              </a:rPr>
              <a:t>E</a:t>
            </a:r>
            <a:r>
              <a:rPr lang="zh-CN" altLang="en-US" dirty="0">
                <a:ea typeface="宋体" panose="02010600030101010101" pitchFamily="2" charset="-122"/>
              </a:rPr>
              <a:t>之后的阻抗需远小于</a:t>
            </a:r>
            <a:r>
              <a:rPr lang="en-US" altLang="zh-CN" dirty="0">
                <a:ea typeface="宋体" panose="02010600030101010101" pitchFamily="2" charset="-122"/>
              </a:rPr>
              <a:t> 1/g</a:t>
            </a:r>
            <a:r>
              <a:rPr lang="en-US" altLang="zh-CN" baseline="-25000" dirty="0">
                <a:ea typeface="宋体" panose="02010600030101010101" pitchFamily="2" charset="-122"/>
              </a:rPr>
              <a:t>m</a:t>
            </a:r>
            <a:r>
              <a:rPr lang="en-US" altLang="zh-CN" dirty="0">
                <a:ea typeface="宋体" panose="02010600030101010101" pitchFamily="2" charset="-122"/>
              </a:rPr>
              <a:t>. </a:t>
            </a:r>
            <a:r>
              <a:rPr lang="en-US" altLang="zh-CN" baseline="-25000" dirty="0">
                <a:ea typeface="宋体" panose="02010600030101010101" pitchFamily="2" charset="-122"/>
              </a:rPr>
              <a:t> 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84997" name="Picture 7">
            <a:extLst>
              <a:ext uri="{FF2B5EF4-FFF2-40B4-BE49-F238E27FC236}">
                <a16:creationId xmlns:a16="http://schemas.microsoft.com/office/drawing/2014/main" id="{B89500D8-320B-F547-B6A9-55A37828E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90600"/>
            <a:ext cx="3810000" cy="329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AEB92F70-904B-7442-805B-1B445F191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5756275"/>
            <a:ext cx="22098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C6BB1444-07C7-134D-AB17-6A533FCAC57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539598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3A694B70-C766-C645-B543-1983B0C87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906" y="0"/>
            <a:ext cx="6902188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96F2BFE-A5A9-6240-BAEA-AE400271E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800"/>
            <a:ext cx="2977376" cy="32833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4E2B951-F47E-A546-9025-67F87296065A}"/>
              </a:ext>
            </a:extLst>
          </p:cNvPr>
          <p:cNvSpPr txBox="1"/>
          <p:nvPr/>
        </p:nvSpPr>
        <p:spPr>
          <a:xfrm>
            <a:off x="304800" y="29718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隔直电容</a:t>
            </a:r>
            <a:r>
              <a:rPr kumimoji="1" lang="zh-CN" altLang="en-US" dirty="0"/>
              <a:t>，隔离直流，通交流小信号</a:t>
            </a: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1CD6B117-2836-B049-81C4-122F6E323A75}"/>
              </a:ext>
            </a:extLst>
          </p:cNvPr>
          <p:cNvCxnSpPr/>
          <p:nvPr/>
        </p:nvCxnSpPr>
        <p:spPr bwMode="auto">
          <a:xfrm flipV="1">
            <a:off x="1981200" y="1828800"/>
            <a:ext cx="609600" cy="1143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A3260188-C237-8A4E-99C1-C37E50033EF6}"/>
              </a:ext>
            </a:extLst>
          </p:cNvPr>
          <p:cNvCxnSpPr/>
          <p:nvPr/>
        </p:nvCxnSpPr>
        <p:spPr bwMode="auto">
          <a:xfrm flipV="1">
            <a:off x="2209800" y="1524000"/>
            <a:ext cx="1905000" cy="1447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F8D5E066-B928-954C-BEAC-06D41C43F4BC}"/>
              </a:ext>
            </a:extLst>
          </p:cNvPr>
          <p:cNvSpPr txBox="1"/>
          <p:nvPr/>
        </p:nvSpPr>
        <p:spPr>
          <a:xfrm>
            <a:off x="3782946" y="2879270"/>
            <a:ext cx="2465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>
                <a:solidFill>
                  <a:srgbClr val="C00000"/>
                </a:solidFill>
              </a:rPr>
              <a:t>旁路电容</a:t>
            </a:r>
            <a:r>
              <a:rPr kumimoji="1" lang="zh-CN" altLang="en-US" dirty="0"/>
              <a:t>，直流开路</a:t>
            </a:r>
            <a:r>
              <a:rPr kumimoji="1" lang="en-US" altLang="zh-CN" dirty="0"/>
              <a:t>RS</a:t>
            </a:r>
            <a:r>
              <a:rPr kumimoji="1" lang="zh-CN" altLang="en-US" dirty="0"/>
              <a:t>用来稳定直流工作点；交流短路，</a:t>
            </a:r>
            <a:r>
              <a:rPr kumimoji="1" lang="en-US" altLang="zh-CN" dirty="0"/>
              <a:t>CS</a:t>
            </a:r>
            <a:r>
              <a:rPr kumimoji="1" lang="zh-CN" altLang="en-US" dirty="0"/>
              <a:t>结构</a:t>
            </a:r>
          </a:p>
        </p:txBody>
      </p:sp>
      <p:cxnSp>
        <p:nvCxnSpPr>
          <p:cNvPr id="17" name="直线箭头连接符 16">
            <a:extLst>
              <a:ext uri="{FF2B5EF4-FFF2-40B4-BE49-F238E27FC236}">
                <a16:creationId xmlns:a16="http://schemas.microsoft.com/office/drawing/2014/main" id="{161C95C8-AF5A-8E4C-8706-0429A26B5EBA}"/>
              </a:ext>
            </a:extLst>
          </p:cNvPr>
          <p:cNvCxnSpPr/>
          <p:nvPr/>
        </p:nvCxnSpPr>
        <p:spPr bwMode="auto">
          <a:xfrm flipH="1" flipV="1">
            <a:off x="4495800" y="2262467"/>
            <a:ext cx="228600" cy="6331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矩形 17">
            <a:extLst>
              <a:ext uri="{FF2B5EF4-FFF2-40B4-BE49-F238E27FC236}">
                <a16:creationId xmlns:a16="http://schemas.microsoft.com/office/drawing/2014/main" id="{D38DDE3B-F13F-384A-9B80-DB4669A5DF9C}"/>
              </a:ext>
            </a:extLst>
          </p:cNvPr>
          <p:cNvSpPr/>
          <p:nvPr/>
        </p:nvSpPr>
        <p:spPr bwMode="auto">
          <a:xfrm>
            <a:off x="1905000" y="5334000"/>
            <a:ext cx="83820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830AD18-BA0F-F146-B93B-024C0BE4F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550" y="6019800"/>
            <a:ext cx="2139494" cy="497144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B8657EC3-7885-B94C-B444-25E0A629BF4A}"/>
              </a:ext>
            </a:extLst>
          </p:cNvPr>
          <p:cNvSpPr txBox="1"/>
          <p:nvPr/>
        </p:nvSpPr>
        <p:spPr>
          <a:xfrm>
            <a:off x="4275284" y="57036"/>
            <a:ext cx="593432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3200" b="1" dirty="0">
                <a:solidFill>
                  <a:srgbClr val="0070C0"/>
                </a:solidFill>
              </a:rPr>
              <a:t>CS</a:t>
            </a:r>
            <a:endParaRPr kumimoji="1" lang="zh-CN" altLang="en-US" sz="3200" b="1" dirty="0">
              <a:solidFill>
                <a:srgbClr val="0070C0"/>
              </a:solidFill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31017AF-50C0-234F-BE93-1E6098108A25}"/>
              </a:ext>
            </a:extLst>
          </p:cNvPr>
          <p:cNvSpPr txBox="1"/>
          <p:nvPr/>
        </p:nvSpPr>
        <p:spPr>
          <a:xfrm>
            <a:off x="59090" y="536139"/>
            <a:ext cx="2684110" cy="70788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分立电路用</a:t>
            </a:r>
            <a:r>
              <a:rPr kumimoji="1" lang="en-US" altLang="zh-CN" sz="2000" dirty="0">
                <a:solidFill>
                  <a:srgbClr val="0432FF"/>
                </a:solidFill>
              </a:rPr>
              <a:t>BJT</a:t>
            </a:r>
            <a:r>
              <a:rPr kumimoji="1" lang="zh-CN" altLang="en-US" sz="2000" dirty="0">
                <a:solidFill>
                  <a:srgbClr val="0432FF"/>
                </a:solidFill>
              </a:rPr>
              <a:t>比较多</a:t>
            </a:r>
            <a:r>
              <a:rPr kumimoji="1" lang="en-US" altLang="zh-CN" sz="2000" dirty="0">
                <a:solidFill>
                  <a:srgbClr val="0432FF"/>
                </a:solidFill>
              </a:rPr>
              <a:t>IC</a:t>
            </a:r>
            <a:r>
              <a:rPr kumimoji="1" lang="zh-CN" altLang="en-US" sz="2000" dirty="0">
                <a:solidFill>
                  <a:srgbClr val="0432FF"/>
                </a:solidFill>
              </a:rPr>
              <a:t>用</a:t>
            </a:r>
            <a:r>
              <a:rPr kumimoji="1" lang="en-US" altLang="zh-CN" sz="2000" dirty="0">
                <a:solidFill>
                  <a:srgbClr val="0432FF"/>
                </a:solidFill>
              </a:rPr>
              <a:t>MOSFET</a:t>
            </a:r>
            <a:r>
              <a:rPr kumimoji="1" lang="zh-CN" altLang="en-US" sz="2000" dirty="0">
                <a:solidFill>
                  <a:srgbClr val="0432FF"/>
                </a:solidFill>
              </a:rPr>
              <a:t>比较多</a:t>
            </a: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0EB8DB6C-15DE-1542-AFC1-1DAC7BDBEE4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966183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72FA5C-D28E-464D-BDCA-708F23E05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5DCCA50-016E-FC4D-B53E-00C634E67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764" y="24161"/>
            <a:ext cx="7241076" cy="685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B913A14-2ECD-884A-8A84-1D9C34BAF98D}"/>
              </a:ext>
            </a:extLst>
          </p:cNvPr>
          <p:cNvSpPr/>
          <p:nvPr/>
        </p:nvSpPr>
        <p:spPr bwMode="auto">
          <a:xfrm>
            <a:off x="1832516" y="5334000"/>
            <a:ext cx="1139283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7007345-8003-DC4D-97A1-C619D3880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2590800"/>
            <a:ext cx="3086100" cy="6858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6BCBDF9-409B-A44C-BF0B-58635F972793}"/>
              </a:ext>
            </a:extLst>
          </p:cNvPr>
          <p:cNvSpPr txBox="1"/>
          <p:nvPr/>
        </p:nvSpPr>
        <p:spPr>
          <a:xfrm>
            <a:off x="4275284" y="57036"/>
            <a:ext cx="603050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3200" b="1" dirty="0">
                <a:solidFill>
                  <a:srgbClr val="0070C0"/>
                </a:solidFill>
              </a:rPr>
              <a:t>CE</a:t>
            </a:r>
            <a:endParaRPr kumimoji="1" lang="zh-CN" altLang="en-US" sz="3200" b="1" dirty="0">
              <a:solidFill>
                <a:srgbClr val="0070C0"/>
              </a:solidFill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A9957D2F-4BA2-7144-9F7A-F8E3E3744F0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01393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EB679B77-1C8C-904D-BB44-3899E59BA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356" y="0"/>
            <a:ext cx="5509287" cy="6858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917A8A9-BD33-BC40-82A5-E53F8A9953D2}"/>
              </a:ext>
            </a:extLst>
          </p:cNvPr>
          <p:cNvSpPr txBox="1"/>
          <p:nvPr/>
        </p:nvSpPr>
        <p:spPr>
          <a:xfrm>
            <a:off x="5943600" y="2057400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旁路电容</a:t>
            </a:r>
            <a:r>
              <a:rPr kumimoji="1" lang="zh-CN" altLang="en-US" dirty="0">
                <a:solidFill>
                  <a:srgbClr val="C00000"/>
                </a:solidFill>
              </a:rPr>
              <a:t>只旁路部分反馈电阻</a:t>
            </a:r>
            <a:r>
              <a:rPr kumimoji="1" lang="zh-CN" altLang="en-US" dirty="0"/>
              <a:t>，在小信号分析时，是射极退化结构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6103070F-8DC5-934E-8B27-DFD052FE2C84}"/>
              </a:ext>
            </a:extLst>
          </p:cNvPr>
          <p:cNvSpPr/>
          <p:nvPr/>
        </p:nvSpPr>
        <p:spPr bwMode="auto">
          <a:xfrm>
            <a:off x="4876800" y="1752600"/>
            <a:ext cx="228600" cy="45720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BE6C48B2-5D5E-BD44-86B4-74E33E31F398}"/>
              </a:ext>
            </a:extLst>
          </p:cNvPr>
          <p:cNvCxnSpPr>
            <a:stCxn id="7" idx="1"/>
          </p:cNvCxnSpPr>
          <p:nvPr/>
        </p:nvCxnSpPr>
        <p:spPr bwMode="auto">
          <a:xfrm flipH="1" flipV="1">
            <a:off x="5105400" y="2057402"/>
            <a:ext cx="838200" cy="4154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1" name="图片 10">
            <a:extLst>
              <a:ext uri="{FF2B5EF4-FFF2-40B4-BE49-F238E27FC236}">
                <a16:creationId xmlns:a16="http://schemas.microsoft.com/office/drawing/2014/main" id="{3510F7D8-0A61-1C4F-A0CA-374D8CD07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58" y="5334000"/>
            <a:ext cx="2459063" cy="6096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06D1DFC-44B9-1944-AA2A-EAC51E0457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241" y="4985477"/>
            <a:ext cx="3746500" cy="1292242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54A2216F-350C-6D4A-99E0-FABA2E6BCF0C}"/>
              </a:ext>
            </a:extLst>
          </p:cNvPr>
          <p:cNvSpPr/>
          <p:nvPr/>
        </p:nvSpPr>
        <p:spPr bwMode="auto">
          <a:xfrm>
            <a:off x="5524500" y="5638800"/>
            <a:ext cx="1802143" cy="6096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FB6835B-DD96-6442-94C8-AB505FC0AB0A}"/>
              </a:ext>
            </a:extLst>
          </p:cNvPr>
          <p:cNvSpPr txBox="1"/>
          <p:nvPr/>
        </p:nvSpPr>
        <p:spPr>
          <a:xfrm>
            <a:off x="2133600" y="76200"/>
            <a:ext cx="1826141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sz="3200" b="1" dirty="0">
                <a:solidFill>
                  <a:srgbClr val="0070C0"/>
                </a:solidFill>
              </a:rPr>
              <a:t>射极退化</a:t>
            </a: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D2A863E0-F819-3844-BC14-95D1A17311B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410280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DD6A0588-1F5C-5C4E-9A8A-7B4B94F309D7}"/>
              </a:ext>
            </a:extLst>
          </p:cNvPr>
          <p:cNvSpPr txBox="1"/>
          <p:nvPr/>
        </p:nvSpPr>
        <p:spPr>
          <a:xfrm>
            <a:off x="4275284" y="57036"/>
            <a:ext cx="633507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3200" b="1" dirty="0">
                <a:solidFill>
                  <a:srgbClr val="0070C0"/>
                </a:solidFill>
              </a:rPr>
              <a:t>CB</a:t>
            </a:r>
            <a:endParaRPr kumimoji="1" lang="zh-CN" altLang="en-US" sz="3200" b="1" dirty="0">
              <a:solidFill>
                <a:srgbClr val="0070C0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33AC60D-E7D6-D045-84B9-1A6BA2441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70" y="1981200"/>
            <a:ext cx="3786762" cy="37338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0A3AD4D-EA87-AF49-91F1-E5FD6BFCC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968" y="2324001"/>
            <a:ext cx="5217617" cy="339099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2BF869D-29D9-7545-9867-00E2F64C1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5931479"/>
            <a:ext cx="4711700" cy="8509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8819CE06-40FB-1B44-B6E6-056DF0999E16}"/>
              </a:ext>
            </a:extLst>
          </p:cNvPr>
          <p:cNvSpPr/>
          <p:nvPr/>
        </p:nvSpPr>
        <p:spPr bwMode="auto">
          <a:xfrm>
            <a:off x="4908791" y="5334000"/>
            <a:ext cx="730009" cy="2286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050A5492-0DFE-A048-85D7-38A06646210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810066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AF2E9690-13E8-D247-8768-B1052ECBA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-14868"/>
            <a:ext cx="5337402" cy="6858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9B54838-F8FF-C14E-8E1A-F6DC5EA053C2}"/>
              </a:ext>
            </a:extLst>
          </p:cNvPr>
          <p:cNvSpPr txBox="1"/>
          <p:nvPr/>
        </p:nvSpPr>
        <p:spPr>
          <a:xfrm>
            <a:off x="6327630" y="152400"/>
            <a:ext cx="1826141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sz="3200" b="1" dirty="0">
                <a:solidFill>
                  <a:srgbClr val="0070C0"/>
                </a:solidFill>
              </a:rPr>
              <a:t>射极跟随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8B12244-225F-0641-8229-89EDD84E3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202" y="2209800"/>
            <a:ext cx="2857500" cy="82550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352D9FE-1FA0-2F45-AB75-CFAF6A9E6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298" y="3020431"/>
            <a:ext cx="1320800" cy="4064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4D0DE2F-1B43-B543-94C9-C2E129C52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298" y="3401432"/>
            <a:ext cx="3022600" cy="4064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C97D9DC-407F-FA42-96EE-B3FE5920F84B}"/>
              </a:ext>
            </a:extLst>
          </p:cNvPr>
          <p:cNvSpPr/>
          <p:nvPr/>
        </p:nvSpPr>
        <p:spPr bwMode="auto">
          <a:xfrm>
            <a:off x="263298" y="3020431"/>
            <a:ext cx="3022600" cy="787401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6382790-F7B1-1646-9C63-E104BDE988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6500" y="4126925"/>
            <a:ext cx="3708400" cy="7620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B6AFA14F-D697-944B-82B5-AB25B0D5087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152560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D6108D-239E-0E48-8B26-31158B552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频率响应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52E37BA-7CF8-0244-BBCE-8FBBB7F71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9144000" cy="509931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626E034-F854-5049-89A7-82F473C70FD9}"/>
              </a:ext>
            </a:extLst>
          </p:cNvPr>
          <p:cNvSpPr txBox="1"/>
          <p:nvPr/>
        </p:nvSpPr>
        <p:spPr>
          <a:xfrm>
            <a:off x="1066800" y="1078468"/>
            <a:ext cx="780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>
                <a:solidFill>
                  <a:srgbClr val="C00000"/>
                </a:solidFill>
              </a:rPr>
              <a:t>信号频率较低时，隔直电容和旁路电容不能做理想化处理，会引起增益降低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B885545D-2872-9C4E-A1B0-C82712FBB17C}"/>
              </a:ext>
            </a:extLst>
          </p:cNvPr>
          <p:cNvSpPr/>
          <p:nvPr/>
        </p:nvSpPr>
        <p:spPr bwMode="auto">
          <a:xfrm>
            <a:off x="1447800" y="3124200"/>
            <a:ext cx="1143000" cy="45720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1BDC1DC7-CF50-A344-B155-010DABE55ADB}"/>
              </a:ext>
            </a:extLst>
          </p:cNvPr>
          <p:cNvCxnSpPr/>
          <p:nvPr/>
        </p:nvCxnSpPr>
        <p:spPr bwMode="auto">
          <a:xfrm flipH="1">
            <a:off x="2514600" y="1447800"/>
            <a:ext cx="762000" cy="1752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B0A3EEE1-1808-8540-B1E8-00908AEA489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846541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>
            <a:extLst>
              <a:ext uri="{FF2B5EF4-FFF2-40B4-BE49-F238E27FC236}">
                <a16:creationId xmlns:a16="http://schemas.microsoft.com/office/drawing/2014/main" id="{1D5EACC7-18A2-8741-A14F-4914669A1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kumimoji="1" lang="zh-CN" altLang="en-US" dirty="0"/>
              <a:t>作业</a:t>
            </a:r>
          </a:p>
        </p:txBody>
      </p:sp>
    </p:spTree>
    <p:extLst>
      <p:ext uri="{BB962C8B-B14F-4D97-AF65-F5344CB8AC3E}">
        <p14:creationId xmlns:p14="http://schemas.microsoft.com/office/powerpoint/2010/main" val="2519225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9E6CEA0-727A-FC4C-9EC9-C7BB8E4CF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9144000" cy="166596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AF4D00A-085D-2445-B79D-E83EA0634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5791200" cy="2895600"/>
          </a:xfrm>
          <a:prstGeom prst="rect">
            <a:avLst/>
          </a:prstGeom>
        </p:spPr>
      </p:pic>
      <p:sp>
        <p:nvSpPr>
          <p:cNvPr id="7" name="标题 1">
            <a:extLst>
              <a:ext uri="{FF2B5EF4-FFF2-40B4-BE49-F238E27FC236}">
                <a16:creationId xmlns:a16="http://schemas.microsoft.com/office/drawing/2014/main" id="{45AEA933-165B-6645-AE29-551E59CC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kumimoji="1" lang="zh-CN" altLang="en-US" dirty="0"/>
              <a:t>作业</a:t>
            </a:r>
          </a:p>
        </p:txBody>
      </p:sp>
    </p:spTree>
    <p:extLst>
      <p:ext uri="{BB962C8B-B14F-4D97-AF65-F5344CB8AC3E}">
        <p14:creationId xmlns:p14="http://schemas.microsoft.com/office/powerpoint/2010/main" val="22697386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9A83C9B-254A-4D40-93E3-D7DE0553B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0"/>
            <a:ext cx="9144000" cy="167722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BD32992-0241-974B-9AAF-885F12711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10628"/>
            <a:ext cx="3826329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63E598-9A20-9C49-B0CD-DA8545FF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5486400" cy="8382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培养电路直觉的</a:t>
            </a:r>
            <a:r>
              <a:rPr lang="en-US" altLang="zh-CN">
                <a:solidFill>
                  <a:srgbClr val="3333FF"/>
                </a:solidFill>
                <a:ea typeface="宋体" panose="02010600030101010101" pitchFamily="2" charset="-122"/>
              </a:rPr>
              <a:t>Building Blocks</a:t>
            </a:r>
            <a:endParaRPr lang="zh-CN" altLang="en-US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pic>
        <p:nvPicPr>
          <p:cNvPr id="8196" name="图片 5">
            <a:extLst>
              <a:ext uri="{FF2B5EF4-FFF2-40B4-BE49-F238E27FC236}">
                <a16:creationId xmlns:a16="http://schemas.microsoft.com/office/drawing/2014/main" id="{E4010D95-D3F6-4B4F-98A7-2ACE8FD9E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990600"/>
            <a:ext cx="9051925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39B78F9-BC9D-2D4D-9D5F-49CA38C8E3B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571" y="1116831"/>
            <a:ext cx="4354029" cy="5729454"/>
          </a:xfrm>
          <a:prstGeom prst="rect">
            <a:avLst/>
          </a:prstGeom>
          <a:blipFill>
            <a:blip r:embed="rId3"/>
            <a:stretch>
              <a:fillRect l="-1541" t="-745" r="-1401"/>
            </a:stretch>
          </a:blipFill>
        </p:spPr>
        <p:txBody>
          <a:bodyPr/>
          <a:lstStyle/>
          <a:p>
            <a:pPr>
              <a:defRPr/>
            </a:pPr>
            <a:r>
              <a:rPr lang="zh-CN" altLang="en-US" dirty="0">
                <a:noFill/>
              </a:rPr>
              <a:t> 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DE537DC-7F44-5042-A207-A3CD5CA16729}"/>
              </a:ext>
            </a:extLst>
          </p:cNvPr>
          <p:cNvSpPr/>
          <p:nvPr/>
        </p:nvSpPr>
        <p:spPr bwMode="auto">
          <a:xfrm>
            <a:off x="7010400" y="914400"/>
            <a:ext cx="2106613" cy="5816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4C9757DC-B31A-3248-8CD3-8AC1FDA8600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74095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63E598-9A20-9C49-B0CD-DA8545FF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5486400" cy="8382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培养电路直觉的</a:t>
            </a:r>
            <a:r>
              <a:rPr lang="en-US" altLang="zh-CN">
                <a:solidFill>
                  <a:srgbClr val="3333FF"/>
                </a:solidFill>
                <a:ea typeface="宋体" panose="02010600030101010101" pitchFamily="2" charset="-122"/>
              </a:rPr>
              <a:t>Building Blocks</a:t>
            </a:r>
            <a:endParaRPr lang="zh-CN" altLang="en-US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pic>
        <p:nvPicPr>
          <p:cNvPr id="8196" name="图片 5">
            <a:extLst>
              <a:ext uri="{FF2B5EF4-FFF2-40B4-BE49-F238E27FC236}">
                <a16:creationId xmlns:a16="http://schemas.microsoft.com/office/drawing/2014/main" id="{E4010D95-D3F6-4B4F-98A7-2ACE8FD9E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8" y="990600"/>
            <a:ext cx="9051925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DE537DC-7F44-5042-A207-A3CD5CA16729}"/>
              </a:ext>
            </a:extLst>
          </p:cNvPr>
          <p:cNvSpPr/>
          <p:nvPr/>
        </p:nvSpPr>
        <p:spPr bwMode="auto">
          <a:xfrm>
            <a:off x="65088" y="1116831"/>
            <a:ext cx="7032624" cy="561416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57200" marR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输出阻抗，向上看为 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</a:t>
            </a:r>
            <a:r>
              <a:rPr lang="en-US" altLang="zh-CN" sz="2000" dirty="0"/>
              <a:t>/g</a:t>
            </a:r>
            <a:r>
              <a:rPr lang="en-US" altLang="zh-CN" sz="2000" baseline="-25000" dirty="0"/>
              <a:t>m</a:t>
            </a:r>
            <a:r>
              <a:rPr lang="zh-CN" altLang="en-US" sz="2000" dirty="0"/>
              <a:t> </a:t>
            </a:r>
            <a:r>
              <a:rPr lang="en-US" altLang="zh-CN" sz="2000" dirty="0"/>
              <a:t>||</a:t>
            </a:r>
            <a:r>
              <a:rPr lang="zh-CN" altLang="en-US" sz="2000" dirty="0"/>
              <a:t> </a:t>
            </a:r>
            <a:r>
              <a:rPr lang="en-US" altLang="zh-CN" sz="2000" dirty="0" err="1"/>
              <a:t>r</a:t>
            </a:r>
            <a:r>
              <a:rPr lang="en-US" altLang="zh-CN" sz="2000" baseline="-25000" dirty="0" err="1"/>
              <a:t>o</a:t>
            </a:r>
            <a:r>
              <a:rPr lang="zh-CN" altLang="en-US" sz="2000" dirty="0"/>
              <a:t>，向下看为</a:t>
            </a:r>
            <a:r>
              <a:rPr lang="en-US" altLang="zh-CN" sz="2000" dirty="0"/>
              <a:t>R</a:t>
            </a:r>
            <a:r>
              <a:rPr lang="en-US" altLang="zh-CN" sz="2000" baseline="-25000" dirty="0"/>
              <a:t>L</a:t>
            </a:r>
          </a:p>
          <a:p>
            <a:pPr marL="457200" marR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en-US" altLang="zh-C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457200" marR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输入阻抗，无穷大</a:t>
            </a:r>
            <a:endParaRPr kumimoji="0" lang="en-US" altLang="zh-CN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457200" marR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lang="en-US" altLang="zh-CN" sz="2000" dirty="0"/>
          </a:p>
          <a:p>
            <a:pPr marL="457200" marR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增益，可看成是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端的分压，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V</a:t>
            </a:r>
            <a:r>
              <a:rPr kumimoji="0" lang="en-US" altLang="zh-CN" sz="20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in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和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之间是电阻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1/g</a:t>
            </a:r>
            <a:r>
              <a:rPr kumimoji="0" lang="en-US" altLang="zh-CN" sz="20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m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，</a:t>
            </a:r>
            <a:r>
              <a:rPr kumimoji="0" lang="en-US" altLang="zh-CN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S</a:t>
            </a:r>
            <a:r>
              <a: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</a:t>
            </a:r>
            <a:r>
              <a:rPr lang="zh-CN" altLang="en-US" sz="2000" dirty="0"/>
              <a:t>和地之间是电阻 </a:t>
            </a:r>
            <a:r>
              <a:rPr lang="en-US" altLang="zh-CN" sz="2000" dirty="0"/>
              <a:t>R</a:t>
            </a:r>
            <a:r>
              <a:rPr lang="en-US" altLang="zh-CN" sz="2000" baseline="-25000" dirty="0"/>
              <a:t>L</a:t>
            </a:r>
            <a:r>
              <a:rPr lang="en-US" altLang="zh-CN" sz="2000" dirty="0"/>
              <a:t>||</a:t>
            </a:r>
            <a:r>
              <a:rPr lang="en-US" altLang="zh-CN" sz="2000" dirty="0" err="1"/>
              <a:t>r</a:t>
            </a:r>
            <a:r>
              <a:rPr lang="en-US" altLang="zh-CN" sz="2000" baseline="-25000" dirty="0" err="1"/>
              <a:t>o</a:t>
            </a:r>
            <a:endParaRPr kumimoji="0" lang="zh-CN" altLang="en-US" sz="20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675142B4-6539-7B4A-BBF9-F2208E42429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31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0370D11-10F4-B547-AA75-7E617AE6695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0D717FB-A363-1C4D-BCD4-A1D6EA3AA2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1446" name="图片 5">
            <a:extLst>
              <a:ext uri="{FF2B5EF4-FFF2-40B4-BE49-F238E27FC236}">
                <a16:creationId xmlns:a16="http://schemas.microsoft.com/office/drawing/2014/main" id="{3A4E6653-0B11-2B4F-AEA5-3AE28787E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3" y="474339"/>
            <a:ext cx="9051925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599ACA-DA4D-4C47-A748-94E1BAF9AD53}"/>
              </a:ext>
            </a:extLst>
          </p:cNvPr>
          <p:cNvSpPr txBox="1"/>
          <p:nvPr/>
        </p:nvSpPr>
        <p:spPr>
          <a:xfrm>
            <a:off x="3869237" y="71735"/>
            <a:ext cx="11769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重 要！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567547-71DF-AC42-A965-5EF8480078CB}"/>
              </a:ext>
            </a:extLst>
          </p:cNvPr>
          <p:cNvSpPr txBox="1"/>
          <p:nvPr/>
        </p:nvSpPr>
        <p:spPr>
          <a:xfrm>
            <a:off x="203995" y="6172200"/>
            <a:ext cx="1685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FF0000"/>
                </a:solidFill>
              </a:rPr>
              <a:t>提供增益</a:t>
            </a:r>
            <a:endParaRPr lang="en-US" altLang="zh-CN" sz="2000" dirty="0">
              <a:solidFill>
                <a:srgbClr val="FF0000"/>
              </a:solidFill>
            </a:endParaRPr>
          </a:p>
          <a:p>
            <a:pPr algn="ctr"/>
            <a:r>
              <a:rPr lang="zh-CN" altLang="en-US" sz="2000" dirty="0">
                <a:solidFill>
                  <a:srgbClr val="FF0000"/>
                </a:solidFill>
              </a:rPr>
              <a:t>一级或多级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43FEC5-55A3-0849-ADF7-CCC6BE731915}"/>
              </a:ext>
            </a:extLst>
          </p:cNvPr>
          <p:cNvSpPr txBox="1"/>
          <p:nvPr/>
        </p:nvSpPr>
        <p:spPr>
          <a:xfrm>
            <a:off x="2066191" y="6172200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牺牲增益，获得更大的输出电阻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9C2B97-234A-AC44-9FBD-DD20720255DD}"/>
              </a:ext>
            </a:extLst>
          </p:cNvPr>
          <p:cNvSpPr txBox="1"/>
          <p:nvPr/>
        </p:nvSpPr>
        <p:spPr>
          <a:xfrm>
            <a:off x="4607742" y="6172200"/>
            <a:ext cx="2174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FF0000"/>
                </a:solidFill>
              </a:rPr>
              <a:t>输入电阻可适配更好的高频特性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B599AD-3133-5C4A-8D03-EC31434F5308}"/>
              </a:ext>
            </a:extLst>
          </p:cNvPr>
          <p:cNvSpPr txBox="1"/>
          <p:nvPr/>
        </p:nvSpPr>
        <p:spPr>
          <a:xfrm>
            <a:off x="6948230" y="6172200"/>
            <a:ext cx="2174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FF0000"/>
                </a:solidFill>
              </a:rPr>
              <a:t>Voltage</a:t>
            </a:r>
            <a:r>
              <a:rPr lang="zh-CN" altLang="en-US" sz="2000" dirty="0">
                <a:solidFill>
                  <a:srgbClr val="FF0000"/>
                </a:solidFill>
              </a:rPr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Buffer</a:t>
            </a:r>
          </a:p>
          <a:p>
            <a:pPr algn="ctr"/>
            <a:r>
              <a:rPr lang="zh-CN" altLang="en-US" sz="2000" dirty="0">
                <a:solidFill>
                  <a:srgbClr val="FF0000"/>
                </a:solidFill>
              </a:rPr>
              <a:t>可驱动小电阻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09E8786E-E2E4-5E40-ADE4-350B0ED128E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6663584-053F-D04F-805D-BD69BFA297ED}"/>
              </a:ext>
            </a:extLst>
          </p:cNvPr>
          <p:cNvSpPr txBox="1"/>
          <p:nvPr/>
        </p:nvSpPr>
        <p:spPr>
          <a:xfrm>
            <a:off x="5334000" y="71735"/>
            <a:ext cx="3416320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sz="1800" b="1" dirty="0">
                <a:solidFill>
                  <a:srgbClr val="0432FF"/>
                </a:solidFill>
              </a:rPr>
              <a:t>核心是抓住电流，分析电压关系</a:t>
            </a:r>
          </a:p>
        </p:txBody>
      </p:sp>
    </p:spTree>
    <p:extLst>
      <p:ext uri="{BB962C8B-B14F-4D97-AF65-F5344CB8AC3E}">
        <p14:creationId xmlns:p14="http://schemas.microsoft.com/office/powerpoint/2010/main" val="4252090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794" name="Picture 10">
            <a:extLst>
              <a:ext uri="{FF2B5EF4-FFF2-40B4-BE49-F238E27FC236}">
                <a16:creationId xmlns:a16="http://schemas.microsoft.com/office/drawing/2014/main" id="{8B266328-7A4E-4A44-B58F-B6416DB6B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143000"/>
            <a:ext cx="8686800" cy="336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502786" name="Rectangle 2">
            <a:extLst>
              <a:ext uri="{FF2B5EF4-FFF2-40B4-BE49-F238E27FC236}">
                <a16:creationId xmlns:a16="http://schemas.microsoft.com/office/drawing/2014/main" id="{8CE6C4FC-53D5-2F49-9A36-C5A12CC514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综合实例 </a:t>
            </a:r>
            <a:r>
              <a:rPr lang="en-US" altLang="zh-CN">
                <a:ea typeface="宋体" panose="02010600030101010101" pitchFamily="2" charset="-122"/>
              </a:rPr>
              <a:t>(I)</a:t>
            </a:r>
          </a:p>
        </p:txBody>
      </p:sp>
      <p:grpSp>
        <p:nvGrpSpPr>
          <p:cNvPr id="68613" name="Group 11">
            <a:extLst>
              <a:ext uri="{FF2B5EF4-FFF2-40B4-BE49-F238E27FC236}">
                <a16:creationId xmlns:a16="http://schemas.microsoft.com/office/drawing/2014/main" id="{B35ACFE6-11E6-0C4C-BE6A-AC2A2C1EF829}"/>
              </a:ext>
            </a:extLst>
          </p:cNvPr>
          <p:cNvGrpSpPr>
            <a:grpSpLocks/>
          </p:cNvGrpSpPr>
          <p:nvPr/>
        </p:nvGrpSpPr>
        <p:grpSpPr bwMode="auto">
          <a:xfrm>
            <a:off x="2525713" y="4419600"/>
            <a:ext cx="4038600" cy="1905000"/>
            <a:chOff x="3600" y="1488"/>
            <a:chExt cx="1824" cy="831"/>
          </a:xfrm>
        </p:grpSpPr>
        <p:sp>
          <p:nvSpPr>
            <p:cNvPr id="502792" name="AutoShape 8">
              <a:extLst>
                <a:ext uri="{FF2B5EF4-FFF2-40B4-BE49-F238E27FC236}">
                  <a16:creationId xmlns:a16="http://schemas.microsoft.com/office/drawing/2014/main" id="{61D8059B-EB8E-7246-A251-8C09DD194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1488"/>
              <a:ext cx="1824" cy="81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68616" name="Object 7">
              <a:extLst>
                <a:ext uri="{FF2B5EF4-FFF2-40B4-BE49-F238E27FC236}">
                  <a16:creationId xmlns:a16="http://schemas.microsoft.com/office/drawing/2014/main" id="{0F1E4F5F-B53D-1748-87EE-C2F62892A18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48" y="1488"/>
            <a:ext cx="1728" cy="8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83972400" imgH="40373300" progId="Equation.3">
                    <p:embed/>
                  </p:oleObj>
                </mc:Choice>
                <mc:Fallback>
                  <p:oleObj name="Equation" r:id="rId3" imgW="83972400" imgH="40373300" progId="Equation.3">
                    <p:embed/>
                    <p:pic>
                      <p:nvPicPr>
                        <p:cNvPr id="68616" name="Object 7">
                          <a:extLst>
                            <a:ext uri="{FF2B5EF4-FFF2-40B4-BE49-F238E27FC236}">
                              <a16:creationId xmlns:a16="http://schemas.microsoft.com/office/drawing/2014/main" id="{0F1E4F5F-B53D-1748-87EE-C2F62892A18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1488"/>
                          <a:ext cx="1728" cy="8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D44D7DA9-D031-3A42-932C-5337CB159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4343400"/>
            <a:ext cx="3657600" cy="213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305539FE-3DD8-4D4A-8AA1-8ABECC5FC99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4846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12163</TotalTime>
  <Words>1895</Words>
  <Application>Microsoft Office PowerPoint</Application>
  <PresentationFormat>全屏显示(4:3)</PresentationFormat>
  <Paragraphs>256</Paragraphs>
  <Slides>59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59</vt:i4>
      </vt:variant>
    </vt:vector>
  </HeadingPairs>
  <TitlesOfParts>
    <vt:vector size="67" baseType="lpstr">
      <vt:lpstr>宋体</vt:lpstr>
      <vt:lpstr>Arial</vt:lpstr>
      <vt:lpstr>Calibri</vt:lpstr>
      <vt:lpstr>Cambria Math</vt:lpstr>
      <vt:lpstr>Times New Roman</vt:lpstr>
      <vt:lpstr>Wingdings</vt:lpstr>
      <vt:lpstr>Default Design</vt:lpstr>
      <vt:lpstr>Equation</vt:lpstr>
      <vt:lpstr>Lecture 18 – 晶体管放大器-part3</vt:lpstr>
      <vt:lpstr>培养电路直觉的Building Blocks</vt:lpstr>
      <vt:lpstr>培养电路直觉的Building Blocks</vt:lpstr>
      <vt:lpstr>培养电路直觉的Building Blocks</vt:lpstr>
      <vt:lpstr>培养电路直觉的Building Blocks</vt:lpstr>
      <vt:lpstr>培养电路直觉的Building Blocks</vt:lpstr>
      <vt:lpstr>培养电路直觉的Building Blocks</vt:lpstr>
      <vt:lpstr>PowerPoint 演示文稿</vt:lpstr>
      <vt:lpstr>综合实例 (I)</vt:lpstr>
      <vt:lpstr>综合实例 (II)</vt:lpstr>
      <vt:lpstr>综合实例 III</vt:lpstr>
      <vt:lpstr>综合实例 (IV)</vt:lpstr>
      <vt:lpstr>综合实例 (V)</vt:lpstr>
      <vt:lpstr>培养电路直觉的Building Blocks</vt:lpstr>
      <vt:lpstr>三极管放大电路总结</vt:lpstr>
      <vt:lpstr>在理解的基础上熟记（CE）</vt:lpstr>
      <vt:lpstr>在理解的基础上熟记（CB）</vt:lpstr>
      <vt:lpstr>在理解的基础上熟记（射极跟随）</vt:lpstr>
      <vt:lpstr>综合实例 I</vt:lpstr>
      <vt:lpstr>综合实例 II</vt:lpstr>
      <vt:lpstr>综合实例 III</vt:lpstr>
      <vt:lpstr>综合实例IV</vt:lpstr>
      <vt:lpstr>综合实例V</vt:lpstr>
      <vt:lpstr>综合实例 VI</vt:lpstr>
      <vt:lpstr>综合实例VII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电流源</vt:lpstr>
      <vt:lpstr>PowerPoint 演示文稿</vt:lpstr>
      <vt:lpstr>PowerPoint 演示文稿</vt:lpstr>
      <vt:lpstr>PowerPoint 演示文稿</vt:lpstr>
      <vt:lpstr>PowerPoint 演示文稿</vt:lpstr>
      <vt:lpstr>双电源供电情况</vt:lpstr>
      <vt:lpstr>PowerPoint 演示文稿</vt:lpstr>
      <vt:lpstr>PowerPoint 演示文稿</vt:lpstr>
      <vt:lpstr>错误的输入连接</vt:lpstr>
      <vt:lpstr>使用耦合电容</vt:lpstr>
      <vt:lpstr>错误的输出连接</vt:lpstr>
      <vt:lpstr>改进？</vt:lpstr>
      <vt:lpstr>错误的偏置网络</vt:lpstr>
      <vt:lpstr>改进？</vt:lpstr>
      <vt:lpstr>合适的偏置网络</vt:lpstr>
      <vt:lpstr>RE导致输入阻抗的降低</vt:lpstr>
      <vt:lpstr>如何获得Vb</vt:lpstr>
      <vt:lpstr>举例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频率响应</vt:lpstr>
      <vt:lpstr>作业</vt:lpstr>
      <vt:lpstr>作业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hjin</cp:lastModifiedBy>
  <cp:revision>298</cp:revision>
  <cp:lastPrinted>2020-12-05T12:37:21Z</cp:lastPrinted>
  <dcterms:created xsi:type="dcterms:W3CDTF">2015-11-16T08:15:33Z</dcterms:created>
  <dcterms:modified xsi:type="dcterms:W3CDTF">2025-10-28T00:38:58Z</dcterms:modified>
</cp:coreProperties>
</file>