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303" r:id="rId2"/>
    <p:sldId id="385" r:id="rId3"/>
    <p:sldId id="352" r:id="rId4"/>
    <p:sldId id="353" r:id="rId5"/>
    <p:sldId id="354" r:id="rId6"/>
    <p:sldId id="363" r:id="rId7"/>
    <p:sldId id="341" r:id="rId8"/>
    <p:sldId id="369" r:id="rId9"/>
    <p:sldId id="308" r:id="rId10"/>
    <p:sldId id="342" r:id="rId11"/>
    <p:sldId id="345" r:id="rId12"/>
    <p:sldId id="370" r:id="rId13"/>
    <p:sldId id="371" r:id="rId14"/>
    <p:sldId id="372" r:id="rId15"/>
    <p:sldId id="373" r:id="rId16"/>
    <p:sldId id="374" r:id="rId17"/>
    <p:sldId id="375" r:id="rId18"/>
    <p:sldId id="376" r:id="rId19"/>
    <p:sldId id="377" r:id="rId20"/>
    <p:sldId id="378" r:id="rId21"/>
    <p:sldId id="379" r:id="rId22"/>
    <p:sldId id="380" r:id="rId23"/>
    <p:sldId id="346" r:id="rId24"/>
    <p:sldId id="311" r:id="rId25"/>
    <p:sldId id="351" r:id="rId26"/>
    <p:sldId id="1205" r:id="rId27"/>
    <p:sldId id="350" r:id="rId28"/>
    <p:sldId id="312" r:id="rId29"/>
    <p:sldId id="1206" r:id="rId30"/>
    <p:sldId id="306" r:id="rId31"/>
    <p:sldId id="1196" r:id="rId32"/>
    <p:sldId id="1204" r:id="rId33"/>
  </p:sldIdLst>
  <p:sldSz cx="9144000" cy="6858000" type="screen4x3"/>
  <p:notesSz cx="6858000" cy="9144000"/>
  <p:defaultTextStyle>
    <a:defPPr>
      <a:defRPr lang="zh-CN"/>
    </a:defPPr>
    <a:lvl1pPr algn="ctr" rtl="0" fontAlgn="base">
      <a:spcBef>
        <a:spcPct val="0"/>
      </a:spcBef>
      <a:spcAft>
        <a:spcPct val="0"/>
      </a:spcAft>
      <a:defRPr kumimoji="1" sz="2400" b="1" kern="1200">
        <a:solidFill>
          <a:schemeClr val="tx1"/>
        </a:solidFill>
        <a:latin typeface="Times New Roman" pitchFamily="18" charset="0"/>
        <a:ea typeface="宋体" pitchFamily="2" charset="-122"/>
        <a:cs typeface="+mn-cs"/>
      </a:defRPr>
    </a:lvl1pPr>
    <a:lvl2pPr marL="457200" algn="ctr" rtl="0" fontAlgn="base">
      <a:spcBef>
        <a:spcPct val="0"/>
      </a:spcBef>
      <a:spcAft>
        <a:spcPct val="0"/>
      </a:spcAft>
      <a:defRPr kumimoji="1" sz="2400" b="1" kern="1200">
        <a:solidFill>
          <a:schemeClr val="tx1"/>
        </a:solidFill>
        <a:latin typeface="Times New Roman" pitchFamily="18" charset="0"/>
        <a:ea typeface="宋体" pitchFamily="2" charset="-122"/>
        <a:cs typeface="+mn-cs"/>
      </a:defRPr>
    </a:lvl2pPr>
    <a:lvl3pPr marL="914400" algn="ctr" rtl="0" fontAlgn="base">
      <a:spcBef>
        <a:spcPct val="0"/>
      </a:spcBef>
      <a:spcAft>
        <a:spcPct val="0"/>
      </a:spcAft>
      <a:defRPr kumimoji="1" sz="2400" b="1" kern="1200">
        <a:solidFill>
          <a:schemeClr val="tx1"/>
        </a:solidFill>
        <a:latin typeface="Times New Roman" pitchFamily="18" charset="0"/>
        <a:ea typeface="宋体" pitchFamily="2" charset="-122"/>
        <a:cs typeface="+mn-cs"/>
      </a:defRPr>
    </a:lvl3pPr>
    <a:lvl4pPr marL="1371600" algn="ctr" rtl="0" fontAlgn="base">
      <a:spcBef>
        <a:spcPct val="0"/>
      </a:spcBef>
      <a:spcAft>
        <a:spcPct val="0"/>
      </a:spcAft>
      <a:defRPr kumimoji="1" sz="2400" b="1" kern="1200">
        <a:solidFill>
          <a:schemeClr val="tx1"/>
        </a:solidFill>
        <a:latin typeface="Times New Roman" pitchFamily="18" charset="0"/>
        <a:ea typeface="宋体" pitchFamily="2" charset="-122"/>
        <a:cs typeface="+mn-cs"/>
      </a:defRPr>
    </a:lvl4pPr>
    <a:lvl5pPr marL="1828800" algn="ctr" rtl="0" fontAlgn="base">
      <a:spcBef>
        <a:spcPct val="0"/>
      </a:spcBef>
      <a:spcAft>
        <a:spcPct val="0"/>
      </a:spcAft>
      <a:defRPr kumimoji="1" sz="2400" b="1" kern="1200">
        <a:solidFill>
          <a:schemeClr val="tx1"/>
        </a:solidFill>
        <a:latin typeface="Times New Roman" pitchFamily="18" charset="0"/>
        <a:ea typeface="宋体" pitchFamily="2" charset="-122"/>
        <a:cs typeface="+mn-cs"/>
      </a:defRPr>
    </a:lvl5pPr>
    <a:lvl6pPr marL="2286000" algn="l" defTabSz="914400" rtl="0" eaLnBrk="1" latinLnBrk="0" hangingPunct="1">
      <a:defRPr kumimoji="1" sz="2400" b="1" kern="1200">
        <a:solidFill>
          <a:schemeClr val="tx1"/>
        </a:solidFill>
        <a:latin typeface="Times New Roman" pitchFamily="18" charset="0"/>
        <a:ea typeface="宋体" pitchFamily="2" charset="-122"/>
        <a:cs typeface="+mn-cs"/>
      </a:defRPr>
    </a:lvl6pPr>
    <a:lvl7pPr marL="2743200" algn="l" defTabSz="914400" rtl="0" eaLnBrk="1" latinLnBrk="0" hangingPunct="1">
      <a:defRPr kumimoji="1" sz="2400" b="1" kern="1200">
        <a:solidFill>
          <a:schemeClr val="tx1"/>
        </a:solidFill>
        <a:latin typeface="Times New Roman" pitchFamily="18" charset="0"/>
        <a:ea typeface="宋体" pitchFamily="2" charset="-122"/>
        <a:cs typeface="+mn-cs"/>
      </a:defRPr>
    </a:lvl7pPr>
    <a:lvl8pPr marL="3200400" algn="l" defTabSz="914400" rtl="0" eaLnBrk="1" latinLnBrk="0" hangingPunct="1">
      <a:defRPr kumimoji="1" sz="2400" b="1" kern="1200">
        <a:solidFill>
          <a:schemeClr val="tx1"/>
        </a:solidFill>
        <a:latin typeface="Times New Roman" pitchFamily="18" charset="0"/>
        <a:ea typeface="宋体" pitchFamily="2" charset="-122"/>
        <a:cs typeface="+mn-cs"/>
      </a:defRPr>
    </a:lvl8pPr>
    <a:lvl9pPr marL="3657600" algn="l" defTabSz="914400" rtl="0" eaLnBrk="1" latinLnBrk="0" hangingPunct="1">
      <a:defRPr kumimoji="1" sz="2400" b="1" kern="1200">
        <a:solidFill>
          <a:schemeClr val="tx1"/>
        </a:solidFill>
        <a:latin typeface="Times New Roman" pitchFamily="18" charset="0"/>
        <a:ea typeface="宋体"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9900"/>
    <a:srgbClr val="FF0066"/>
    <a:srgbClr val="00FFFF"/>
    <a:srgbClr val="FF00FF"/>
    <a:srgbClr val="66FF33"/>
    <a:srgbClr val="FF33CC"/>
    <a:srgbClr val="990099"/>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963" autoAdjust="0"/>
    <p:restoredTop sz="94660"/>
  </p:normalViewPr>
  <p:slideViewPr>
    <p:cSldViewPr snapToGrid="0">
      <p:cViewPr varScale="1">
        <p:scale>
          <a:sx n="88" d="100"/>
          <a:sy n="88" d="100"/>
        </p:scale>
        <p:origin x="1311" y="57"/>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p:cViewPr varScale="1">
        <p:scale>
          <a:sx n="37" d="100"/>
          <a:sy n="37" d="100"/>
        </p:scale>
        <p:origin x="-1470" y="-96"/>
      </p:cViewPr>
      <p:guideLst>
        <p:guide orient="horz" pos="2880"/>
        <p:guide pos="2160"/>
      </p:guideLst>
    </p:cSldViewPr>
  </p:notesViewPr>
  <p:gridSpacing cx="45005" cy="45005"/>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bodyPr>
          <a:lstStyle>
            <a:lvl1pPr algn="l">
              <a:defRPr sz="1200" b="0"/>
            </a:lvl1pPr>
          </a:lstStyle>
          <a:p>
            <a:pPr>
              <a:defRPr/>
            </a:pPr>
            <a:endParaRPr lang="en-US" altLang="zh-CN"/>
          </a:p>
        </p:txBody>
      </p:sp>
      <p:sp>
        <p:nvSpPr>
          <p:cNvPr id="28675"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bodyPr>
          <a:lstStyle>
            <a:lvl1pPr algn="r">
              <a:defRPr sz="1200" b="0"/>
            </a:lvl1pPr>
          </a:lstStyle>
          <a:p>
            <a:pPr>
              <a:defRPr/>
            </a:pPr>
            <a:endParaRPr lang="en-US" altLang="zh-CN"/>
          </a:p>
        </p:txBody>
      </p:sp>
      <p:sp>
        <p:nvSpPr>
          <p:cNvPr id="491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8677"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28678"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b" anchorCtr="0" compatLnSpc="1">
            <a:prstTxWarp prst="textNoShape">
              <a:avLst/>
            </a:prstTxWarp>
          </a:bodyPr>
          <a:lstStyle>
            <a:lvl1pPr algn="l">
              <a:defRPr sz="1200" b="0"/>
            </a:lvl1pPr>
          </a:lstStyle>
          <a:p>
            <a:pPr>
              <a:defRPr/>
            </a:pPr>
            <a:endParaRPr lang="en-US" altLang="zh-CN"/>
          </a:p>
        </p:txBody>
      </p:sp>
      <p:sp>
        <p:nvSpPr>
          <p:cNvPr id="28679"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b" anchorCtr="0" compatLnSpc="1">
            <a:prstTxWarp prst="textNoShape">
              <a:avLst/>
            </a:prstTxWarp>
          </a:bodyPr>
          <a:lstStyle>
            <a:lvl1pPr algn="r">
              <a:defRPr sz="1200" b="0"/>
            </a:lvl1pPr>
          </a:lstStyle>
          <a:p>
            <a:pPr>
              <a:defRPr/>
            </a:pPr>
            <a:fld id="{CE3BF073-AC11-45F1-8FD1-96A45E7FE9DD}" type="slidenum">
              <a:rPr lang="en-US" altLang="zh-CN"/>
              <a:pPr>
                <a:defRPr/>
              </a:pPr>
              <a:t>‹#›</a:t>
            </a:fld>
            <a:endParaRPr lang="en-US" altLang="zh-CN"/>
          </a:p>
        </p:txBody>
      </p:sp>
    </p:spTree>
    <p:extLst>
      <p:ext uri="{BB962C8B-B14F-4D97-AF65-F5344CB8AC3E}">
        <p14:creationId xmlns:p14="http://schemas.microsoft.com/office/powerpoint/2010/main" val="16145506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1245CFF7-A684-4F36-93C1-6E835B79D1F2}" type="slidenum">
              <a:rPr lang="en-US" altLang="zh-CN"/>
              <a:pPr>
                <a:defRPr/>
              </a:pPr>
              <a:t>‹#›</a:t>
            </a:fld>
            <a:endParaRPr lang="en-US" altLang="zh-CN"/>
          </a:p>
        </p:txBody>
      </p:sp>
    </p:spTree>
    <p:extLst>
      <p:ext uri="{BB962C8B-B14F-4D97-AF65-F5344CB8AC3E}">
        <p14:creationId xmlns:p14="http://schemas.microsoft.com/office/powerpoint/2010/main" val="378949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7C413B4F-3347-4BCE-8295-79534307466B}" type="slidenum">
              <a:rPr lang="en-US" altLang="zh-CN"/>
              <a:pPr>
                <a:defRPr/>
              </a:pPr>
              <a:t>‹#›</a:t>
            </a:fld>
            <a:endParaRPr lang="en-US" altLang="zh-CN"/>
          </a:p>
        </p:txBody>
      </p:sp>
    </p:spTree>
    <p:extLst>
      <p:ext uri="{BB962C8B-B14F-4D97-AF65-F5344CB8AC3E}">
        <p14:creationId xmlns:p14="http://schemas.microsoft.com/office/powerpoint/2010/main" val="3596826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15100" y="609600"/>
            <a:ext cx="1943100" cy="5486400"/>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85800" y="609600"/>
            <a:ext cx="5676900" cy="548640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451CE854-1F54-4EE2-B229-B6A77E7730B8}" type="slidenum">
              <a:rPr lang="en-US" altLang="zh-CN"/>
              <a:pPr>
                <a:defRPr/>
              </a:pPr>
              <a:t>‹#›</a:t>
            </a:fld>
            <a:endParaRPr lang="en-US" altLang="zh-CN"/>
          </a:p>
        </p:txBody>
      </p:sp>
    </p:spTree>
    <p:extLst>
      <p:ext uri="{BB962C8B-B14F-4D97-AF65-F5344CB8AC3E}">
        <p14:creationId xmlns:p14="http://schemas.microsoft.com/office/powerpoint/2010/main" val="38742629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85800" y="609600"/>
            <a:ext cx="7772400" cy="54864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B201287F-700C-455B-ACEE-041E825E52B7}" type="slidenum">
              <a:rPr lang="en-US" altLang="zh-CN"/>
              <a:pPr>
                <a:defRPr/>
              </a:pPr>
              <a:t>‹#›</a:t>
            </a:fld>
            <a:endParaRPr lang="en-US" altLang="zh-CN"/>
          </a:p>
        </p:txBody>
      </p:sp>
    </p:spTree>
    <p:extLst>
      <p:ext uri="{BB962C8B-B14F-4D97-AF65-F5344CB8AC3E}">
        <p14:creationId xmlns:p14="http://schemas.microsoft.com/office/powerpoint/2010/main" val="462185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B3CD63E8-84CD-46A0-8F54-0B895784904E}" type="slidenum">
              <a:rPr lang="en-US" altLang="zh-CN"/>
              <a:pPr>
                <a:defRPr/>
              </a:pPr>
              <a:t>‹#›</a:t>
            </a:fld>
            <a:endParaRPr lang="en-US" altLang="zh-CN"/>
          </a:p>
        </p:txBody>
      </p:sp>
    </p:spTree>
    <p:extLst>
      <p:ext uri="{BB962C8B-B14F-4D97-AF65-F5344CB8AC3E}">
        <p14:creationId xmlns:p14="http://schemas.microsoft.com/office/powerpoint/2010/main" val="3806036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06E762AB-5EED-4C16-AE76-4817F426BD72}" type="slidenum">
              <a:rPr lang="en-US" altLang="zh-CN"/>
              <a:pPr>
                <a:defRPr/>
              </a:pPr>
              <a:t>‹#›</a:t>
            </a:fld>
            <a:endParaRPr lang="en-US" altLang="zh-CN"/>
          </a:p>
        </p:txBody>
      </p:sp>
    </p:spTree>
    <p:extLst>
      <p:ext uri="{BB962C8B-B14F-4D97-AF65-F5344CB8AC3E}">
        <p14:creationId xmlns:p14="http://schemas.microsoft.com/office/powerpoint/2010/main" val="1489739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D3E7CF2F-D612-4053-A1A4-C1D7F5517B89}" type="slidenum">
              <a:rPr lang="en-US" altLang="zh-CN"/>
              <a:pPr>
                <a:defRPr/>
              </a:pPr>
              <a:t>‹#›</a:t>
            </a:fld>
            <a:endParaRPr lang="en-US" altLang="zh-CN"/>
          </a:p>
        </p:txBody>
      </p:sp>
    </p:spTree>
    <p:extLst>
      <p:ext uri="{BB962C8B-B14F-4D97-AF65-F5344CB8AC3E}">
        <p14:creationId xmlns:p14="http://schemas.microsoft.com/office/powerpoint/2010/main" val="4156063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B61F548E-2E8A-4616-AA9F-61DEA25DBAF7}" type="slidenum">
              <a:rPr lang="en-US" altLang="zh-CN"/>
              <a:pPr>
                <a:defRPr/>
              </a:pPr>
              <a:t>‹#›</a:t>
            </a:fld>
            <a:endParaRPr lang="en-US" altLang="zh-CN"/>
          </a:p>
        </p:txBody>
      </p:sp>
    </p:spTree>
    <p:extLst>
      <p:ext uri="{BB962C8B-B14F-4D97-AF65-F5344CB8AC3E}">
        <p14:creationId xmlns:p14="http://schemas.microsoft.com/office/powerpoint/2010/main" val="3970559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EDD87640-637F-4FD5-9E3D-09D799B3CA5B}" type="slidenum">
              <a:rPr lang="en-US" altLang="zh-CN"/>
              <a:pPr>
                <a:defRPr/>
              </a:pPr>
              <a:t>‹#›</a:t>
            </a:fld>
            <a:endParaRPr lang="en-US" altLang="zh-CN"/>
          </a:p>
        </p:txBody>
      </p:sp>
    </p:spTree>
    <p:extLst>
      <p:ext uri="{BB962C8B-B14F-4D97-AF65-F5344CB8AC3E}">
        <p14:creationId xmlns:p14="http://schemas.microsoft.com/office/powerpoint/2010/main" val="2295439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ln/>
        </p:spPr>
        <p:txBody>
          <a:bodyPr/>
          <a:lstStyle>
            <a:lvl1pPr>
              <a:defRPr/>
            </a:lvl1pPr>
          </a:lstStyle>
          <a:p>
            <a:pPr>
              <a:defRPr/>
            </a:pPr>
            <a:fld id="{3291E689-AEF1-46D8-A007-8DFE5D6F1766}" type="slidenum">
              <a:rPr lang="en-US" altLang="zh-CN"/>
              <a:pPr>
                <a:defRPr/>
              </a:pPr>
              <a:t>‹#›</a:t>
            </a:fld>
            <a:endParaRPr lang="en-US" altLang="zh-CN"/>
          </a:p>
        </p:txBody>
      </p:sp>
    </p:spTree>
    <p:extLst>
      <p:ext uri="{BB962C8B-B14F-4D97-AF65-F5344CB8AC3E}">
        <p14:creationId xmlns:p14="http://schemas.microsoft.com/office/powerpoint/2010/main" val="3213412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3DF9EF9C-AD86-4F99-A5D5-30180901896E}" type="slidenum">
              <a:rPr lang="en-US" altLang="zh-CN"/>
              <a:pPr>
                <a:defRPr/>
              </a:pPr>
              <a:t>‹#›</a:t>
            </a:fld>
            <a:endParaRPr lang="en-US" altLang="zh-CN"/>
          </a:p>
        </p:txBody>
      </p:sp>
    </p:spTree>
    <p:extLst>
      <p:ext uri="{BB962C8B-B14F-4D97-AF65-F5344CB8AC3E}">
        <p14:creationId xmlns:p14="http://schemas.microsoft.com/office/powerpoint/2010/main" val="3180578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CDDF8E09-F1D5-4E93-847F-141D039FFB19}" type="slidenum">
              <a:rPr lang="en-US" altLang="zh-CN"/>
              <a:pPr>
                <a:defRPr/>
              </a:pPr>
              <a:t>‹#›</a:t>
            </a:fld>
            <a:endParaRPr lang="en-US" altLang="zh-CN"/>
          </a:p>
        </p:txBody>
      </p:sp>
    </p:spTree>
    <p:extLst>
      <p:ext uri="{BB962C8B-B14F-4D97-AF65-F5344CB8AC3E}">
        <p14:creationId xmlns:p14="http://schemas.microsoft.com/office/powerpoint/2010/main" val="1250620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b="0"/>
            </a:lvl1pPr>
          </a:lstStyle>
          <a:p>
            <a:pPr>
              <a:defRPr/>
            </a:pPr>
            <a:endParaRPr lang="en-US" altLang="zh-CN"/>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b="0"/>
            </a:lvl1pPr>
          </a:lstStyle>
          <a:p>
            <a:pPr>
              <a:defRPr/>
            </a:pPr>
            <a:endParaRPr lang="en-US" altLang="zh-CN"/>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0"/>
            </a:lvl1pPr>
          </a:lstStyle>
          <a:p>
            <a:pPr>
              <a:defRPr/>
            </a:pPr>
            <a:fld id="{E31ACB37-FDF8-41E3-A0FB-D687D309D562}"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2pPr>
      <a:lvl3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3pPr>
      <a:lvl4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4pPr>
      <a:lvl5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5pPr>
      <a:lvl6pPr marL="457200" algn="ctr" rtl="0" fontAlgn="base">
        <a:spcBef>
          <a:spcPct val="0"/>
        </a:spcBef>
        <a:spcAft>
          <a:spcPct val="0"/>
        </a:spcAft>
        <a:defRPr kumimoji="1" sz="4400">
          <a:solidFill>
            <a:schemeClr val="tx2"/>
          </a:solidFill>
          <a:latin typeface="Times New Roman" pitchFamily="18" charset="0"/>
          <a:ea typeface="宋体" pitchFamily="2" charset="-122"/>
        </a:defRPr>
      </a:lvl6pPr>
      <a:lvl7pPr marL="914400" algn="ctr" rtl="0" fontAlgn="base">
        <a:spcBef>
          <a:spcPct val="0"/>
        </a:spcBef>
        <a:spcAft>
          <a:spcPct val="0"/>
        </a:spcAft>
        <a:defRPr kumimoji="1" sz="4400">
          <a:solidFill>
            <a:schemeClr val="tx2"/>
          </a:solidFill>
          <a:latin typeface="Times New Roman" pitchFamily="18" charset="0"/>
          <a:ea typeface="宋体" pitchFamily="2" charset="-122"/>
        </a:defRPr>
      </a:lvl7pPr>
      <a:lvl8pPr marL="1371600" algn="ctr" rtl="0" fontAlgn="base">
        <a:spcBef>
          <a:spcPct val="0"/>
        </a:spcBef>
        <a:spcAft>
          <a:spcPct val="0"/>
        </a:spcAft>
        <a:defRPr kumimoji="1" sz="4400">
          <a:solidFill>
            <a:schemeClr val="tx2"/>
          </a:solidFill>
          <a:latin typeface="Times New Roman" pitchFamily="18" charset="0"/>
          <a:ea typeface="宋体" pitchFamily="2" charset="-122"/>
        </a:defRPr>
      </a:lvl8pPr>
      <a:lvl9pPr marL="1828800" algn="ctr" rtl="0" fontAlgn="base">
        <a:spcBef>
          <a:spcPct val="0"/>
        </a:spcBef>
        <a:spcAft>
          <a:spcPct val="0"/>
        </a:spcAft>
        <a:defRPr kumimoji="1" sz="4400">
          <a:solidFill>
            <a:schemeClr val="tx2"/>
          </a:solidFill>
          <a:latin typeface="Times New Roman" pitchFamily="18" charset="0"/>
          <a:ea typeface="宋体" pitchFamily="2" charset="-122"/>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slide" Target="slide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4.wmf"/><Relationship Id="rId5" Type="http://schemas.openxmlformats.org/officeDocument/2006/relationships/oleObject" Target="../embeddings/oleObject19.bin"/><Relationship Id="rId4" Type="http://schemas.openxmlformats.org/officeDocument/2006/relationships/image" Target="../media/image23.wmf"/></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5.wmf"/><Relationship Id="rId7" Type="http://schemas.openxmlformats.org/officeDocument/2006/relationships/image" Target="../media/image27.wmf"/><Relationship Id="rId2" Type="http://schemas.openxmlformats.org/officeDocument/2006/relationships/oleObject" Target="../embeddings/oleObject20.bin"/><Relationship Id="rId1" Type="http://schemas.openxmlformats.org/officeDocument/2006/relationships/slideLayout" Target="../slideLayouts/slideLayout2.xml"/><Relationship Id="rId6" Type="http://schemas.openxmlformats.org/officeDocument/2006/relationships/oleObject" Target="../embeddings/oleObject22.bin"/><Relationship Id="rId5" Type="http://schemas.openxmlformats.org/officeDocument/2006/relationships/image" Target="../media/image26.wmf"/><Relationship Id="rId4" Type="http://schemas.openxmlformats.org/officeDocument/2006/relationships/oleObject" Target="../embeddings/oleObject21.bin"/></Relationships>
</file>

<file path=ppt/slides/_rels/slide12.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oleObject" Target="../embeddings/oleObject23.bin"/><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27.bin"/><Relationship Id="rId3" Type="http://schemas.openxmlformats.org/officeDocument/2006/relationships/image" Target="../media/image29.wmf"/><Relationship Id="rId7" Type="http://schemas.openxmlformats.org/officeDocument/2006/relationships/image" Target="../media/image31.wmf"/><Relationship Id="rId2" Type="http://schemas.openxmlformats.org/officeDocument/2006/relationships/oleObject" Target="../embeddings/oleObject24.bin"/><Relationship Id="rId1" Type="http://schemas.openxmlformats.org/officeDocument/2006/relationships/slideLayout" Target="../slideLayouts/slideLayout7.xml"/><Relationship Id="rId6" Type="http://schemas.openxmlformats.org/officeDocument/2006/relationships/oleObject" Target="../embeddings/oleObject26.bin"/><Relationship Id="rId5" Type="http://schemas.openxmlformats.org/officeDocument/2006/relationships/image" Target="../media/image30.wmf"/><Relationship Id="rId4" Type="http://schemas.openxmlformats.org/officeDocument/2006/relationships/oleObject" Target="../embeddings/oleObject25.bin"/><Relationship Id="rId9" Type="http://schemas.openxmlformats.org/officeDocument/2006/relationships/image" Target="../media/image32.wmf"/></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31.bin"/><Relationship Id="rId13" Type="http://schemas.openxmlformats.org/officeDocument/2006/relationships/image" Target="../media/image38.wmf"/><Relationship Id="rId3" Type="http://schemas.openxmlformats.org/officeDocument/2006/relationships/image" Target="../media/image33.wmf"/><Relationship Id="rId7" Type="http://schemas.openxmlformats.org/officeDocument/2006/relationships/image" Target="../media/image35.wmf"/><Relationship Id="rId12" Type="http://schemas.openxmlformats.org/officeDocument/2006/relationships/oleObject" Target="../embeddings/oleObject33.bin"/><Relationship Id="rId2" Type="http://schemas.openxmlformats.org/officeDocument/2006/relationships/oleObject" Target="../embeddings/oleObject28.bin"/><Relationship Id="rId1" Type="http://schemas.openxmlformats.org/officeDocument/2006/relationships/slideLayout" Target="../slideLayouts/slideLayout7.xml"/><Relationship Id="rId6" Type="http://schemas.openxmlformats.org/officeDocument/2006/relationships/oleObject" Target="../embeddings/oleObject30.bin"/><Relationship Id="rId11" Type="http://schemas.openxmlformats.org/officeDocument/2006/relationships/image" Target="../media/image37.wmf"/><Relationship Id="rId5" Type="http://schemas.openxmlformats.org/officeDocument/2006/relationships/image" Target="../media/image34.wmf"/><Relationship Id="rId10" Type="http://schemas.openxmlformats.org/officeDocument/2006/relationships/oleObject" Target="../embeddings/oleObject32.bin"/><Relationship Id="rId4" Type="http://schemas.openxmlformats.org/officeDocument/2006/relationships/oleObject" Target="../embeddings/oleObject29.bin"/><Relationship Id="rId9" Type="http://schemas.openxmlformats.org/officeDocument/2006/relationships/image" Target="../media/image36.wmf"/><Relationship Id="rId14" Type="http://schemas.openxmlformats.org/officeDocument/2006/relationships/image" Target="../media/image39.png"/></Relationships>
</file>

<file path=ppt/slides/_rels/slide16.xml.rels><?xml version="1.0" encoding="UTF-8" standalone="yes"?>
<Relationships xmlns="http://schemas.openxmlformats.org/package/2006/relationships"><Relationship Id="rId8" Type="http://schemas.openxmlformats.org/officeDocument/2006/relationships/image" Target="../media/image43.wmf"/><Relationship Id="rId13" Type="http://schemas.openxmlformats.org/officeDocument/2006/relationships/oleObject" Target="../embeddings/oleObject39.bin"/><Relationship Id="rId3" Type="http://schemas.openxmlformats.org/officeDocument/2006/relationships/image" Target="../media/image40.wmf"/><Relationship Id="rId7" Type="http://schemas.openxmlformats.org/officeDocument/2006/relationships/oleObject" Target="../embeddings/oleObject36.bin"/><Relationship Id="rId12" Type="http://schemas.openxmlformats.org/officeDocument/2006/relationships/image" Target="../media/image45.wmf"/><Relationship Id="rId2" Type="http://schemas.openxmlformats.org/officeDocument/2006/relationships/oleObject" Target="../embeddings/oleObject34.bin"/><Relationship Id="rId1" Type="http://schemas.openxmlformats.org/officeDocument/2006/relationships/slideLayout" Target="../slideLayouts/slideLayout7.xml"/><Relationship Id="rId6" Type="http://schemas.openxmlformats.org/officeDocument/2006/relationships/image" Target="../media/image42.wmf"/><Relationship Id="rId11" Type="http://schemas.openxmlformats.org/officeDocument/2006/relationships/oleObject" Target="../embeddings/oleObject38.bin"/><Relationship Id="rId5" Type="http://schemas.openxmlformats.org/officeDocument/2006/relationships/oleObject" Target="../embeddings/oleObject35.bin"/><Relationship Id="rId10" Type="http://schemas.openxmlformats.org/officeDocument/2006/relationships/image" Target="../media/image44.wmf"/><Relationship Id="rId4" Type="http://schemas.openxmlformats.org/officeDocument/2006/relationships/image" Target="../media/image41.png"/><Relationship Id="rId9" Type="http://schemas.openxmlformats.org/officeDocument/2006/relationships/oleObject" Target="../embeddings/oleObject37.bin"/><Relationship Id="rId14" Type="http://schemas.openxmlformats.org/officeDocument/2006/relationships/image" Target="../media/image46.wmf"/></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43.bin"/><Relationship Id="rId13" Type="http://schemas.openxmlformats.org/officeDocument/2006/relationships/image" Target="../media/image52.wmf"/><Relationship Id="rId3" Type="http://schemas.openxmlformats.org/officeDocument/2006/relationships/image" Target="../media/image47.wmf"/><Relationship Id="rId7" Type="http://schemas.openxmlformats.org/officeDocument/2006/relationships/image" Target="../media/image49.wmf"/><Relationship Id="rId12" Type="http://schemas.openxmlformats.org/officeDocument/2006/relationships/oleObject" Target="../embeddings/oleObject45.bin"/><Relationship Id="rId2" Type="http://schemas.openxmlformats.org/officeDocument/2006/relationships/oleObject" Target="../embeddings/oleObject40.bin"/><Relationship Id="rId1" Type="http://schemas.openxmlformats.org/officeDocument/2006/relationships/slideLayout" Target="../slideLayouts/slideLayout7.xml"/><Relationship Id="rId6" Type="http://schemas.openxmlformats.org/officeDocument/2006/relationships/oleObject" Target="../embeddings/oleObject42.bin"/><Relationship Id="rId11" Type="http://schemas.openxmlformats.org/officeDocument/2006/relationships/image" Target="../media/image51.wmf"/><Relationship Id="rId5" Type="http://schemas.openxmlformats.org/officeDocument/2006/relationships/image" Target="../media/image48.wmf"/><Relationship Id="rId10" Type="http://schemas.openxmlformats.org/officeDocument/2006/relationships/oleObject" Target="../embeddings/oleObject44.bin"/><Relationship Id="rId4" Type="http://schemas.openxmlformats.org/officeDocument/2006/relationships/oleObject" Target="../embeddings/oleObject41.bin"/><Relationship Id="rId9" Type="http://schemas.openxmlformats.org/officeDocument/2006/relationships/image" Target="../media/image50.wmf"/><Relationship Id="rId14" Type="http://schemas.openxmlformats.org/officeDocument/2006/relationships/image" Target="../media/image53.png"/></Relationships>
</file>

<file path=ppt/slides/_rels/slide18.xml.rels><?xml version="1.0" encoding="UTF-8" standalone="yes"?>
<Relationships xmlns="http://schemas.openxmlformats.org/package/2006/relationships"><Relationship Id="rId8" Type="http://schemas.openxmlformats.org/officeDocument/2006/relationships/image" Target="../media/image57.wmf"/><Relationship Id="rId13" Type="http://schemas.openxmlformats.org/officeDocument/2006/relationships/oleObject" Target="../embeddings/oleObject51.bin"/><Relationship Id="rId3" Type="http://schemas.openxmlformats.org/officeDocument/2006/relationships/image" Target="../media/image54.wmf"/><Relationship Id="rId7" Type="http://schemas.openxmlformats.org/officeDocument/2006/relationships/oleObject" Target="../embeddings/oleObject48.bin"/><Relationship Id="rId12" Type="http://schemas.openxmlformats.org/officeDocument/2006/relationships/image" Target="../media/image59.wmf"/><Relationship Id="rId2" Type="http://schemas.openxmlformats.org/officeDocument/2006/relationships/oleObject" Target="../embeddings/oleObject46.bin"/><Relationship Id="rId1" Type="http://schemas.openxmlformats.org/officeDocument/2006/relationships/slideLayout" Target="../slideLayouts/slideLayout7.xml"/><Relationship Id="rId6" Type="http://schemas.openxmlformats.org/officeDocument/2006/relationships/image" Target="../media/image56.wmf"/><Relationship Id="rId11" Type="http://schemas.openxmlformats.org/officeDocument/2006/relationships/oleObject" Target="../embeddings/oleObject50.bin"/><Relationship Id="rId5" Type="http://schemas.openxmlformats.org/officeDocument/2006/relationships/oleObject" Target="../embeddings/oleObject47.bin"/><Relationship Id="rId10" Type="http://schemas.openxmlformats.org/officeDocument/2006/relationships/image" Target="../media/image58.wmf"/><Relationship Id="rId4" Type="http://schemas.openxmlformats.org/officeDocument/2006/relationships/image" Target="../media/image55.png"/><Relationship Id="rId9" Type="http://schemas.openxmlformats.org/officeDocument/2006/relationships/oleObject" Target="../embeddings/oleObject49.bin"/><Relationship Id="rId14" Type="http://schemas.openxmlformats.org/officeDocument/2006/relationships/image" Target="../media/image60.wmf"/></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55.bin"/><Relationship Id="rId3" Type="http://schemas.openxmlformats.org/officeDocument/2006/relationships/image" Target="../media/image61.wmf"/><Relationship Id="rId7" Type="http://schemas.openxmlformats.org/officeDocument/2006/relationships/image" Target="../media/image63.wmf"/><Relationship Id="rId2" Type="http://schemas.openxmlformats.org/officeDocument/2006/relationships/oleObject" Target="../embeddings/oleObject52.bin"/><Relationship Id="rId1" Type="http://schemas.openxmlformats.org/officeDocument/2006/relationships/slideLayout" Target="../slideLayouts/slideLayout7.xml"/><Relationship Id="rId6" Type="http://schemas.openxmlformats.org/officeDocument/2006/relationships/oleObject" Target="../embeddings/oleObject54.bin"/><Relationship Id="rId5" Type="http://schemas.openxmlformats.org/officeDocument/2006/relationships/image" Target="../media/image62.wmf"/><Relationship Id="rId4" Type="http://schemas.openxmlformats.org/officeDocument/2006/relationships/oleObject" Target="../embeddings/oleObject53.bin"/><Relationship Id="rId9" Type="http://schemas.openxmlformats.org/officeDocument/2006/relationships/image" Target="../media/image64.wmf"/></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5.wmf"/><Relationship Id="rId7" Type="http://schemas.openxmlformats.org/officeDocument/2006/relationships/image" Target="../media/image67.wmf"/><Relationship Id="rId2" Type="http://schemas.openxmlformats.org/officeDocument/2006/relationships/oleObject" Target="../embeddings/oleObject56.bin"/><Relationship Id="rId1" Type="http://schemas.openxmlformats.org/officeDocument/2006/relationships/slideLayout" Target="../slideLayouts/slideLayout7.xml"/><Relationship Id="rId6" Type="http://schemas.openxmlformats.org/officeDocument/2006/relationships/oleObject" Target="../embeddings/oleObject58.bin"/><Relationship Id="rId5" Type="http://schemas.openxmlformats.org/officeDocument/2006/relationships/image" Target="../media/image66.wmf"/><Relationship Id="rId4" Type="http://schemas.openxmlformats.org/officeDocument/2006/relationships/oleObject" Target="../embeddings/oleObject57.bin"/></Relationships>
</file>

<file path=ppt/slides/_rels/slide21.xml.rels><?xml version="1.0" encoding="UTF-8" standalone="yes"?>
<Relationships xmlns="http://schemas.openxmlformats.org/package/2006/relationships"><Relationship Id="rId3" Type="http://schemas.openxmlformats.org/officeDocument/2006/relationships/image" Target="../media/image68.wmf"/><Relationship Id="rId2" Type="http://schemas.openxmlformats.org/officeDocument/2006/relationships/oleObject" Target="../embeddings/oleObject59.bin"/><Relationship Id="rId1" Type="http://schemas.openxmlformats.org/officeDocument/2006/relationships/slideLayout" Target="../slideLayouts/slideLayout7.xml"/><Relationship Id="rId5" Type="http://schemas.openxmlformats.org/officeDocument/2006/relationships/image" Target="../media/image69.wmf"/><Relationship Id="rId4" Type="http://schemas.openxmlformats.org/officeDocument/2006/relationships/oleObject" Target="../embeddings/oleObject60.bin"/></Relationships>
</file>

<file path=ppt/slides/_rels/slide22.xml.rels><?xml version="1.0" encoding="UTF-8" standalone="yes"?>
<Relationships xmlns="http://schemas.openxmlformats.org/package/2006/relationships"><Relationship Id="rId3" Type="http://schemas.openxmlformats.org/officeDocument/2006/relationships/image" Target="../media/image70.wmf"/><Relationship Id="rId2" Type="http://schemas.openxmlformats.org/officeDocument/2006/relationships/oleObject" Target="../embeddings/oleObject61.bin"/><Relationship Id="rId1" Type="http://schemas.openxmlformats.org/officeDocument/2006/relationships/slideLayout" Target="../slideLayouts/slideLayout7.xml"/><Relationship Id="rId5" Type="http://schemas.openxmlformats.org/officeDocument/2006/relationships/image" Target="../media/image71.wmf"/><Relationship Id="rId4" Type="http://schemas.openxmlformats.org/officeDocument/2006/relationships/oleObject" Target="../embeddings/oleObject62.bin"/></Relationships>
</file>

<file path=ppt/slides/_rels/slide23.xml.rels><?xml version="1.0" encoding="UTF-8" standalone="yes"?>
<Relationships xmlns="http://schemas.openxmlformats.org/package/2006/relationships"><Relationship Id="rId8" Type="http://schemas.openxmlformats.org/officeDocument/2006/relationships/image" Target="../media/image76.wmf"/><Relationship Id="rId3" Type="http://schemas.openxmlformats.org/officeDocument/2006/relationships/image" Target="../media/image73.wmf"/><Relationship Id="rId7" Type="http://schemas.openxmlformats.org/officeDocument/2006/relationships/oleObject" Target="../embeddings/oleObject64.bin"/><Relationship Id="rId12" Type="http://schemas.openxmlformats.org/officeDocument/2006/relationships/image" Target="../media/image78.wmf"/><Relationship Id="rId2" Type="http://schemas.openxmlformats.org/officeDocument/2006/relationships/image" Target="../media/image72.wmf"/><Relationship Id="rId1" Type="http://schemas.openxmlformats.org/officeDocument/2006/relationships/slideLayout" Target="../slideLayouts/slideLayout2.xml"/><Relationship Id="rId6" Type="http://schemas.openxmlformats.org/officeDocument/2006/relationships/image" Target="../media/image75.wmf"/><Relationship Id="rId11" Type="http://schemas.openxmlformats.org/officeDocument/2006/relationships/oleObject" Target="../embeddings/oleObject66.bin"/><Relationship Id="rId5" Type="http://schemas.openxmlformats.org/officeDocument/2006/relationships/oleObject" Target="../embeddings/oleObject63.bin"/><Relationship Id="rId10" Type="http://schemas.openxmlformats.org/officeDocument/2006/relationships/image" Target="../media/image77.wmf"/><Relationship Id="rId4" Type="http://schemas.openxmlformats.org/officeDocument/2006/relationships/image" Target="../media/image74.wmf"/><Relationship Id="rId9" Type="http://schemas.openxmlformats.org/officeDocument/2006/relationships/oleObject" Target="../embeddings/oleObject65.bin"/></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70.bin"/><Relationship Id="rId13" Type="http://schemas.openxmlformats.org/officeDocument/2006/relationships/image" Target="../media/image84.wmf"/><Relationship Id="rId3" Type="http://schemas.openxmlformats.org/officeDocument/2006/relationships/image" Target="../media/image79.wmf"/><Relationship Id="rId7" Type="http://schemas.openxmlformats.org/officeDocument/2006/relationships/image" Target="../media/image81.wmf"/><Relationship Id="rId12" Type="http://schemas.openxmlformats.org/officeDocument/2006/relationships/oleObject" Target="../embeddings/oleObject72.bin"/><Relationship Id="rId17" Type="http://schemas.openxmlformats.org/officeDocument/2006/relationships/image" Target="../media/image86.wmf"/><Relationship Id="rId2" Type="http://schemas.openxmlformats.org/officeDocument/2006/relationships/oleObject" Target="../embeddings/oleObject67.bin"/><Relationship Id="rId16" Type="http://schemas.openxmlformats.org/officeDocument/2006/relationships/oleObject" Target="../embeddings/oleObject74.bin"/><Relationship Id="rId1" Type="http://schemas.openxmlformats.org/officeDocument/2006/relationships/slideLayout" Target="../slideLayouts/slideLayout12.xml"/><Relationship Id="rId6" Type="http://schemas.openxmlformats.org/officeDocument/2006/relationships/oleObject" Target="../embeddings/oleObject69.bin"/><Relationship Id="rId11" Type="http://schemas.openxmlformats.org/officeDocument/2006/relationships/image" Target="../media/image83.wmf"/><Relationship Id="rId5" Type="http://schemas.openxmlformats.org/officeDocument/2006/relationships/image" Target="../media/image80.wmf"/><Relationship Id="rId15" Type="http://schemas.openxmlformats.org/officeDocument/2006/relationships/image" Target="../media/image85.wmf"/><Relationship Id="rId10" Type="http://schemas.openxmlformats.org/officeDocument/2006/relationships/oleObject" Target="../embeddings/oleObject71.bin"/><Relationship Id="rId4" Type="http://schemas.openxmlformats.org/officeDocument/2006/relationships/oleObject" Target="../embeddings/oleObject68.bin"/><Relationship Id="rId9" Type="http://schemas.openxmlformats.org/officeDocument/2006/relationships/image" Target="../media/image82.wmf"/><Relationship Id="rId14" Type="http://schemas.openxmlformats.org/officeDocument/2006/relationships/oleObject" Target="../embeddings/oleObject73.bin"/></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78.bin"/><Relationship Id="rId13" Type="http://schemas.openxmlformats.org/officeDocument/2006/relationships/image" Target="../media/image92.wmf"/><Relationship Id="rId3" Type="http://schemas.openxmlformats.org/officeDocument/2006/relationships/image" Target="../media/image87.wmf"/><Relationship Id="rId7" Type="http://schemas.openxmlformats.org/officeDocument/2006/relationships/image" Target="../media/image89.wmf"/><Relationship Id="rId12" Type="http://schemas.openxmlformats.org/officeDocument/2006/relationships/oleObject" Target="../embeddings/oleObject80.bin"/><Relationship Id="rId17" Type="http://schemas.openxmlformats.org/officeDocument/2006/relationships/image" Target="../media/image94.wmf"/><Relationship Id="rId2" Type="http://schemas.openxmlformats.org/officeDocument/2006/relationships/oleObject" Target="../embeddings/oleObject75.bin"/><Relationship Id="rId16" Type="http://schemas.openxmlformats.org/officeDocument/2006/relationships/oleObject" Target="../embeddings/oleObject82.bin"/><Relationship Id="rId1" Type="http://schemas.openxmlformats.org/officeDocument/2006/relationships/slideLayout" Target="../slideLayouts/slideLayout12.xml"/><Relationship Id="rId6" Type="http://schemas.openxmlformats.org/officeDocument/2006/relationships/oleObject" Target="../embeddings/oleObject77.bin"/><Relationship Id="rId11" Type="http://schemas.openxmlformats.org/officeDocument/2006/relationships/image" Target="../media/image91.wmf"/><Relationship Id="rId5" Type="http://schemas.openxmlformats.org/officeDocument/2006/relationships/image" Target="../media/image88.wmf"/><Relationship Id="rId15" Type="http://schemas.openxmlformats.org/officeDocument/2006/relationships/image" Target="../media/image93.wmf"/><Relationship Id="rId10" Type="http://schemas.openxmlformats.org/officeDocument/2006/relationships/oleObject" Target="../embeddings/oleObject79.bin"/><Relationship Id="rId4" Type="http://schemas.openxmlformats.org/officeDocument/2006/relationships/oleObject" Target="../embeddings/oleObject76.bin"/><Relationship Id="rId9" Type="http://schemas.openxmlformats.org/officeDocument/2006/relationships/image" Target="../media/image90.wmf"/><Relationship Id="rId14" Type="http://schemas.openxmlformats.org/officeDocument/2006/relationships/oleObject" Target="../embeddings/oleObject81.bin"/></Relationships>
</file>

<file path=ppt/slides/_rels/slide26.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83.bin"/><Relationship Id="rId2" Type="http://schemas.openxmlformats.org/officeDocument/2006/relationships/image" Target="../media/image96.png"/><Relationship Id="rId1" Type="http://schemas.openxmlformats.org/officeDocument/2006/relationships/slideLayout" Target="../slideLayouts/slideLayout2.xml"/><Relationship Id="rId4" Type="http://schemas.openxmlformats.org/officeDocument/2006/relationships/image" Target="../media/image97.wmf"/></Relationships>
</file>

<file path=ppt/slides/_rels/slide28.xml.rels><?xml version="1.0" encoding="UTF-8" standalone="yes"?>
<Relationships xmlns="http://schemas.openxmlformats.org/package/2006/relationships"><Relationship Id="rId3" Type="http://schemas.openxmlformats.org/officeDocument/2006/relationships/image" Target="../media/image98.wmf"/><Relationship Id="rId2" Type="http://schemas.openxmlformats.org/officeDocument/2006/relationships/oleObject" Target="../embeddings/oleObject84.bin"/><Relationship Id="rId1" Type="http://schemas.openxmlformats.org/officeDocument/2006/relationships/slideLayout" Target="../slideLayouts/slideLayout2.xml"/><Relationship Id="rId6" Type="http://schemas.openxmlformats.org/officeDocument/2006/relationships/image" Target="../media/image100.wmf"/><Relationship Id="rId5" Type="http://schemas.openxmlformats.org/officeDocument/2006/relationships/oleObject" Target="../embeddings/oleObject85.bin"/><Relationship Id="rId4" Type="http://schemas.openxmlformats.org/officeDocument/2006/relationships/image" Target="../media/image99.png"/></Relationships>
</file>

<file path=ppt/slides/_rels/slide29.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7.xml"/><Relationship Id="rId4" Type="http://schemas.openxmlformats.org/officeDocument/2006/relationships/image" Target="../media/image106.png"/></Relationships>
</file>

<file path=ppt/slides/_rels/slide32.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4.bin"/><Relationship Id="rId13" Type="http://schemas.openxmlformats.org/officeDocument/2006/relationships/image" Target="../media/image8.emf"/><Relationship Id="rId3" Type="http://schemas.openxmlformats.org/officeDocument/2006/relationships/image" Target="../media/image3.wmf"/><Relationship Id="rId7" Type="http://schemas.openxmlformats.org/officeDocument/2006/relationships/image" Target="../media/image5.emf"/><Relationship Id="rId12" Type="http://schemas.openxmlformats.org/officeDocument/2006/relationships/oleObject" Target="../embeddings/oleObject6.bin"/><Relationship Id="rId2" Type="http://schemas.openxmlformats.org/officeDocument/2006/relationships/oleObject" Target="../embeddings/oleObject1.bin"/><Relationship Id="rId1" Type="http://schemas.openxmlformats.org/officeDocument/2006/relationships/slideLayout" Target="../slideLayouts/slideLayout2.xml"/><Relationship Id="rId6" Type="http://schemas.openxmlformats.org/officeDocument/2006/relationships/oleObject" Target="../embeddings/oleObject3.bin"/><Relationship Id="rId11" Type="http://schemas.openxmlformats.org/officeDocument/2006/relationships/image" Target="../media/image7.emf"/><Relationship Id="rId5" Type="http://schemas.openxmlformats.org/officeDocument/2006/relationships/image" Target="../media/image4.wmf"/><Relationship Id="rId10" Type="http://schemas.openxmlformats.org/officeDocument/2006/relationships/oleObject" Target="../embeddings/oleObject5.bin"/><Relationship Id="rId4" Type="http://schemas.openxmlformats.org/officeDocument/2006/relationships/oleObject" Target="../embeddings/oleObject2.bin"/><Relationship Id="rId9" Type="http://schemas.openxmlformats.org/officeDocument/2006/relationships/image" Target="../media/image6.emf"/></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10.bin"/><Relationship Id="rId3" Type="http://schemas.openxmlformats.org/officeDocument/2006/relationships/image" Target="../media/image10.wmf"/><Relationship Id="rId7" Type="http://schemas.openxmlformats.org/officeDocument/2006/relationships/image" Target="../media/image12.wmf"/><Relationship Id="rId2" Type="http://schemas.openxmlformats.org/officeDocument/2006/relationships/oleObject" Target="../embeddings/oleObject7.bin"/><Relationship Id="rId1" Type="http://schemas.openxmlformats.org/officeDocument/2006/relationships/slideLayout" Target="../slideLayouts/slideLayout2.xml"/><Relationship Id="rId6" Type="http://schemas.openxmlformats.org/officeDocument/2006/relationships/oleObject" Target="../embeddings/oleObject9.bin"/><Relationship Id="rId5" Type="http://schemas.openxmlformats.org/officeDocument/2006/relationships/image" Target="../media/image11.wmf"/><Relationship Id="rId4" Type="http://schemas.openxmlformats.org/officeDocument/2006/relationships/oleObject" Target="../embeddings/oleObject8.bin"/><Relationship Id="rId9" Type="http://schemas.openxmlformats.org/officeDocument/2006/relationships/image" Target="../media/image13.wmf"/></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14.bin"/><Relationship Id="rId3" Type="http://schemas.openxmlformats.org/officeDocument/2006/relationships/image" Target="../media/image14.wmf"/><Relationship Id="rId7" Type="http://schemas.openxmlformats.org/officeDocument/2006/relationships/image" Target="../media/image16.wmf"/><Relationship Id="rId12" Type="http://schemas.openxmlformats.org/officeDocument/2006/relationships/image" Target="../media/image19.png"/><Relationship Id="rId2" Type="http://schemas.openxmlformats.org/officeDocument/2006/relationships/oleObject" Target="../embeddings/oleObject11.bin"/><Relationship Id="rId1" Type="http://schemas.openxmlformats.org/officeDocument/2006/relationships/slideLayout" Target="../slideLayouts/slideLayout2.xml"/><Relationship Id="rId6" Type="http://schemas.openxmlformats.org/officeDocument/2006/relationships/oleObject" Target="../embeddings/oleObject13.bin"/><Relationship Id="rId11" Type="http://schemas.openxmlformats.org/officeDocument/2006/relationships/image" Target="../media/image18.wmf"/><Relationship Id="rId5" Type="http://schemas.openxmlformats.org/officeDocument/2006/relationships/image" Target="../media/image15.wmf"/><Relationship Id="rId10" Type="http://schemas.openxmlformats.org/officeDocument/2006/relationships/oleObject" Target="../embeddings/oleObject15.bin"/><Relationship Id="rId4" Type="http://schemas.openxmlformats.org/officeDocument/2006/relationships/oleObject" Target="../embeddings/oleObject12.bin"/><Relationship Id="rId9" Type="http://schemas.openxmlformats.org/officeDocument/2006/relationships/image" Target="../media/image17.wmf"/></Relationships>
</file>

<file path=ppt/slides/_rels/slide9.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oleObject" Target="../embeddings/oleObject16.bin"/><Relationship Id="rId1" Type="http://schemas.openxmlformats.org/officeDocument/2006/relationships/slideLayout" Target="../slideLayouts/slideLayout2.xml"/><Relationship Id="rId5" Type="http://schemas.openxmlformats.org/officeDocument/2006/relationships/image" Target="../media/image21.wmf"/><Relationship Id="rId4" Type="http://schemas.openxmlformats.org/officeDocument/2006/relationships/oleObject" Target="../embeddings/oleObject17.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538" name="Rectangle 2"/>
          <p:cNvSpPr>
            <a:spLocks noGrp="1" noChangeArrowheads="1"/>
          </p:cNvSpPr>
          <p:nvPr>
            <p:ph type="title" idx="4294967295"/>
          </p:nvPr>
        </p:nvSpPr>
        <p:spPr>
          <a:xfrm>
            <a:off x="203200" y="576263"/>
            <a:ext cx="8766175" cy="914400"/>
          </a:xfrm>
          <a:gradFill rotWithShape="0">
            <a:gsLst>
              <a:gs pos="0">
                <a:srgbClr val="FFFFFF"/>
              </a:gs>
              <a:gs pos="100000">
                <a:srgbClr val="FFFFFF">
                  <a:gamma/>
                  <a:shade val="46275"/>
                  <a:invGamma/>
                </a:srgbClr>
              </a:gs>
            </a:gsLst>
            <a:lin ang="5400000" scaled="1"/>
          </a:gradFill>
          <a:effectLst>
            <a:prstShdw prst="shdw17" dist="17961" dir="2700000">
              <a:srgbClr val="FFFFFF">
                <a:gamma/>
                <a:shade val="60000"/>
                <a:invGamma/>
              </a:srgbClr>
            </a:prstShdw>
          </a:effectLst>
          <a:extLst>
            <a:ext uri="{91240B29-F687-4F45-9708-019B960494DF}">
              <a14:hiddenLine xmlns:a14="http://schemas.microsoft.com/office/drawing/2010/main" w="12700" cap="flat" cmpd="sng">
                <a:solidFill>
                  <a:schemeClr val="tx1"/>
                </a:solidFill>
                <a:prstDash val="solid"/>
                <a:miter lim="800000"/>
                <a:headEnd/>
                <a:tailEnd/>
              </a14:hiddenLine>
            </a:ext>
          </a:extLst>
        </p:spPr>
        <p:txBody>
          <a:bodyPr/>
          <a:lstStyle/>
          <a:p>
            <a:pPr eaLnBrk="1" hangingPunct="1">
              <a:defRPr/>
            </a:pPr>
            <a:r>
              <a:rPr lang="en-US" altLang="zh-CN" sz="4000" dirty="0">
                <a:ea typeface="宋体" panose="02010600030101010101" pitchFamily="2" charset="-122"/>
              </a:rPr>
              <a:t>Lecture</a:t>
            </a:r>
            <a:r>
              <a:rPr lang="zh-CN" altLang="en-US" sz="4000" dirty="0">
                <a:ea typeface="宋体" panose="02010600030101010101" pitchFamily="2" charset="-122"/>
              </a:rPr>
              <a:t> </a:t>
            </a:r>
            <a:r>
              <a:rPr lang="en-US" altLang="zh-CN" sz="4000" dirty="0">
                <a:ea typeface="宋体" panose="02010600030101010101" pitchFamily="2" charset="-122"/>
              </a:rPr>
              <a:t>19 – Frequency Response, Part I</a:t>
            </a:r>
            <a:endParaRPr lang="zh-CN" altLang="en-US" sz="4000" b="1" dirty="0">
              <a:solidFill>
                <a:srgbClr val="FF0000"/>
              </a:solidFill>
              <a:effectLst>
                <a:outerShdw blurRad="38100" dist="38100" dir="2700000" algn="tl">
                  <a:srgbClr val="C0C0C0"/>
                </a:outerShdw>
              </a:effectLst>
              <a:latin typeface="隶书" pitchFamily="49" charset="-122"/>
              <a:ea typeface="隶书" pitchFamily="49" charset="-122"/>
            </a:endParaRPr>
          </a:p>
        </p:txBody>
      </p:sp>
      <p:sp>
        <p:nvSpPr>
          <p:cNvPr id="2051" name="Text Box 3" descr="蓝色砂纸">
            <a:hlinkClick r:id="rId2" action="ppaction://hlinksldjump"/>
          </p:cNvPr>
          <p:cNvSpPr txBox="1">
            <a:spLocks noChangeArrowheads="1"/>
          </p:cNvSpPr>
          <p:nvPr/>
        </p:nvSpPr>
        <p:spPr bwMode="auto">
          <a:xfrm>
            <a:off x="1741488" y="2040526"/>
            <a:ext cx="5232400" cy="579438"/>
          </a:xfrm>
          <a:prstGeom prst="rect">
            <a:avLst/>
          </a:prstGeom>
          <a:blipFill dpi="0" rotWithShape="0">
            <a:blip r:embed="rId3"/>
            <a:srcRect/>
            <a:tile tx="0" ty="0" sx="100000" sy="100000" flip="none" algn="tl"/>
          </a:blipFill>
          <a:ln>
            <a:noFill/>
          </a:ln>
          <a:effectLst>
            <a:outerShdw dist="107763" dir="189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anchor="ct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r>
              <a:rPr lang="zh-CN" altLang="en-US" sz="3200" dirty="0">
                <a:solidFill>
                  <a:schemeClr val="tx2"/>
                </a:solidFill>
                <a:latin typeface="楷体_GB2312" pitchFamily="49" charset="-122"/>
                <a:ea typeface="楷体_GB2312" pitchFamily="49" charset="-122"/>
              </a:rPr>
              <a:t>传输函数和波特图</a:t>
            </a:r>
          </a:p>
        </p:txBody>
      </p:sp>
      <p:sp>
        <p:nvSpPr>
          <p:cNvPr id="2053" name="Text Box 7" descr="蓝色砂纸">
            <a:hlinkClick r:id="rId2" action="ppaction://hlinksldjump"/>
          </p:cNvPr>
          <p:cNvSpPr txBox="1">
            <a:spLocks noChangeArrowheads="1"/>
          </p:cNvSpPr>
          <p:nvPr/>
        </p:nvSpPr>
        <p:spPr bwMode="auto">
          <a:xfrm>
            <a:off x="1739900" y="2927607"/>
            <a:ext cx="5232400" cy="579437"/>
          </a:xfrm>
          <a:prstGeom prst="rect">
            <a:avLst/>
          </a:prstGeom>
          <a:blipFill dpi="0" rotWithShape="0">
            <a:blip r:embed="rId3"/>
            <a:srcRect/>
            <a:tile tx="0" ty="0" sx="100000" sy="100000" flip="none" algn="tl"/>
          </a:blipFill>
          <a:ln>
            <a:noFill/>
          </a:ln>
          <a:effectLst>
            <a:outerShdw dist="107763" dir="189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anchor="ct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r>
              <a:rPr lang="zh-CN" altLang="en-US" sz="3200" dirty="0">
                <a:solidFill>
                  <a:schemeClr val="tx2"/>
                </a:solidFill>
                <a:latin typeface="楷体_GB2312" pitchFamily="49" charset="-122"/>
                <a:ea typeface="楷体_GB2312" pitchFamily="49" charset="-122"/>
              </a:rPr>
              <a:t>滤波器及其频率响应</a:t>
            </a:r>
          </a:p>
        </p:txBody>
      </p:sp>
      <p:sp>
        <p:nvSpPr>
          <p:cNvPr id="6" name="Text Box 3" descr="蓝色砂纸">
            <a:hlinkClick r:id="rId2" action="ppaction://hlinksldjump"/>
          </p:cNvPr>
          <p:cNvSpPr txBox="1">
            <a:spLocks noChangeArrowheads="1"/>
          </p:cNvSpPr>
          <p:nvPr/>
        </p:nvSpPr>
        <p:spPr bwMode="auto">
          <a:xfrm>
            <a:off x="1741488" y="3814687"/>
            <a:ext cx="5232400" cy="579438"/>
          </a:xfrm>
          <a:prstGeom prst="rect">
            <a:avLst/>
          </a:prstGeom>
          <a:blipFill dpi="0" rotWithShape="0">
            <a:blip r:embed="rId3"/>
            <a:srcRect/>
            <a:tile tx="0" ty="0" sx="100000" sy="100000" flip="none" algn="tl"/>
          </a:blipFill>
          <a:ln>
            <a:noFill/>
          </a:ln>
          <a:effectLst>
            <a:outerShdw dist="107763" dir="189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anchor="ct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r>
              <a:rPr lang="zh-CN" altLang="en-US" sz="3200" dirty="0">
                <a:solidFill>
                  <a:schemeClr val="tx2"/>
                </a:solidFill>
                <a:latin typeface="楷体_GB2312" pitchFamily="49" charset="-122"/>
                <a:ea typeface="楷体_GB2312" pitchFamily="49" charset="-122"/>
              </a:rPr>
              <a:t>放大器频率响应基础</a:t>
            </a:r>
          </a:p>
        </p:txBody>
      </p:sp>
      <p:sp>
        <p:nvSpPr>
          <p:cNvPr id="7" name="Rectangle 4" descr="蓝色砂纸">
            <a:hlinkClick r:id="rId4" action="ppaction://hlinksldjump"/>
          </p:cNvPr>
          <p:cNvSpPr>
            <a:spLocks noChangeArrowheads="1"/>
          </p:cNvSpPr>
          <p:nvPr/>
        </p:nvSpPr>
        <p:spPr bwMode="auto">
          <a:xfrm>
            <a:off x="1739900" y="5588848"/>
            <a:ext cx="5270500" cy="579438"/>
          </a:xfrm>
          <a:prstGeom prst="rect">
            <a:avLst/>
          </a:prstGeom>
          <a:blipFill dpi="0" rotWithShape="0">
            <a:blip r:embed="rId3"/>
            <a:srcRect/>
            <a:tile tx="0" ty="0" sx="100000" sy="100000" flip="none" algn="tl"/>
          </a:blipFill>
          <a:ln>
            <a:noFill/>
          </a:ln>
          <a:effectLst>
            <a:outerShdw dist="107763" dir="189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anchor="ct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r>
              <a:rPr lang="zh-CN" altLang="en-US" sz="3200" dirty="0">
                <a:solidFill>
                  <a:schemeClr val="tx2"/>
                </a:solidFill>
                <a:latin typeface="楷体_GB2312" pitchFamily="49" charset="-122"/>
                <a:ea typeface="楷体_GB2312" pitchFamily="49" charset="-122"/>
              </a:rPr>
              <a:t>放大器的高频响应</a:t>
            </a:r>
          </a:p>
        </p:txBody>
      </p:sp>
      <p:sp>
        <p:nvSpPr>
          <p:cNvPr id="8" name="Text Box 7" descr="蓝色砂纸">
            <a:hlinkClick r:id="rId2" action="ppaction://hlinksldjump"/>
          </p:cNvPr>
          <p:cNvSpPr txBox="1">
            <a:spLocks noChangeArrowheads="1"/>
          </p:cNvSpPr>
          <p:nvPr/>
        </p:nvSpPr>
        <p:spPr bwMode="auto">
          <a:xfrm>
            <a:off x="1739900" y="4701768"/>
            <a:ext cx="5232400" cy="579437"/>
          </a:xfrm>
          <a:prstGeom prst="rect">
            <a:avLst/>
          </a:prstGeom>
          <a:blipFill dpi="0" rotWithShape="0">
            <a:blip r:embed="rId3"/>
            <a:srcRect/>
            <a:tile tx="0" ty="0" sx="100000" sy="100000" flip="none" algn="tl"/>
          </a:blipFill>
          <a:ln>
            <a:noFill/>
          </a:ln>
          <a:effectLst>
            <a:outerShdw dist="107763" dir="189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anchor="ct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r>
              <a:rPr lang="zh-CN" altLang="en-US" sz="3200" dirty="0">
                <a:solidFill>
                  <a:schemeClr val="tx2"/>
                </a:solidFill>
                <a:latin typeface="楷体_GB2312" pitchFamily="49" charset="-122"/>
                <a:ea typeface="楷体_GB2312" pitchFamily="49" charset="-122"/>
              </a:rPr>
              <a:t>放大器的低频响应</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8" name="Picture 2" descr="Dz02010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509" y="2257580"/>
            <a:ext cx="6930230" cy="2958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1507" name="Text Box 3"/>
          <p:cNvSpPr txBox="1">
            <a:spLocks noChangeArrowheads="1"/>
          </p:cNvSpPr>
          <p:nvPr/>
        </p:nvSpPr>
        <p:spPr bwMode="auto">
          <a:xfrm>
            <a:off x="844550" y="827088"/>
            <a:ext cx="67056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spcBef>
                <a:spcPct val="50000"/>
              </a:spcBef>
            </a:pPr>
            <a:r>
              <a:rPr lang="en-US" altLang="zh-CN" sz="2000" dirty="0">
                <a:solidFill>
                  <a:schemeClr val="accent2"/>
                </a:solidFill>
              </a:rPr>
              <a:t>1</a:t>
            </a:r>
            <a:r>
              <a:rPr lang="zh-CN" altLang="en-US" sz="2000" dirty="0">
                <a:solidFill>
                  <a:schemeClr val="accent2"/>
                </a:solidFill>
              </a:rPr>
              <a:t>、上限频率和下限频率</a:t>
            </a:r>
          </a:p>
        </p:txBody>
      </p:sp>
      <p:sp>
        <p:nvSpPr>
          <p:cNvPr id="9219" name="Text Box 4"/>
          <p:cNvSpPr txBox="1">
            <a:spLocks noChangeArrowheads="1"/>
          </p:cNvSpPr>
          <p:nvPr/>
        </p:nvSpPr>
        <p:spPr bwMode="auto">
          <a:xfrm>
            <a:off x="623888" y="290513"/>
            <a:ext cx="6553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spcBef>
                <a:spcPct val="50000"/>
              </a:spcBef>
            </a:pPr>
            <a:r>
              <a:rPr lang="en-US" altLang="zh-CN" dirty="0">
                <a:solidFill>
                  <a:srgbClr val="990033"/>
                </a:solidFill>
              </a:rPr>
              <a:t>10.1.3 </a:t>
            </a:r>
            <a:r>
              <a:rPr lang="zh-CN" altLang="en-US" dirty="0">
                <a:solidFill>
                  <a:srgbClr val="990033"/>
                </a:solidFill>
              </a:rPr>
              <a:t>频率响应的基本概念</a:t>
            </a:r>
            <a:endParaRPr lang="zh-CN" altLang="en-US" dirty="0">
              <a:solidFill>
                <a:srgbClr val="A50021"/>
              </a:solidFill>
            </a:endParaRPr>
          </a:p>
        </p:txBody>
      </p:sp>
      <p:sp>
        <p:nvSpPr>
          <p:cNvPr id="661509" name="Text Box 5"/>
          <p:cNvSpPr txBox="1">
            <a:spLocks noChangeArrowheads="1"/>
          </p:cNvSpPr>
          <p:nvPr/>
        </p:nvSpPr>
        <p:spPr bwMode="auto">
          <a:xfrm>
            <a:off x="1241425" y="1222375"/>
            <a:ext cx="7354888"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lnSpc>
                <a:spcPct val="130000"/>
              </a:lnSpc>
              <a:spcBef>
                <a:spcPct val="50000"/>
              </a:spcBef>
              <a:buClr>
                <a:srgbClr val="FF0000"/>
              </a:buClr>
              <a:buFont typeface="Wingdings" pitchFamily="2" charset="2"/>
              <a:buNone/>
            </a:pPr>
            <a:r>
              <a:rPr lang="en-US" altLang="zh-CN" sz="2000" dirty="0"/>
              <a:t>        </a:t>
            </a:r>
            <a:r>
              <a:rPr lang="zh-CN" altLang="en-US" sz="2000" dirty="0"/>
              <a:t>一般情况，应用电路只适用于处理某一个特定频率范围内的信号。</a:t>
            </a:r>
          </a:p>
        </p:txBody>
      </p:sp>
      <p:sp>
        <p:nvSpPr>
          <p:cNvPr id="661518" name="Text Box 14"/>
          <p:cNvSpPr txBox="1">
            <a:spLocks noChangeArrowheads="1"/>
          </p:cNvSpPr>
          <p:nvPr/>
        </p:nvSpPr>
        <p:spPr bwMode="auto">
          <a:xfrm>
            <a:off x="5884069" y="5744472"/>
            <a:ext cx="3827462" cy="1003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lnSpc>
                <a:spcPct val="130000"/>
              </a:lnSpc>
              <a:spcBef>
                <a:spcPct val="50000"/>
              </a:spcBef>
              <a:buClr>
                <a:srgbClr val="FF0000"/>
              </a:buClr>
              <a:buFont typeface="Wingdings" pitchFamily="2" charset="2"/>
              <a:buChar char="l"/>
            </a:pPr>
            <a:r>
              <a:rPr lang="en-US" altLang="zh-CN" sz="2000" dirty="0"/>
              <a:t>  </a:t>
            </a:r>
            <a:r>
              <a:rPr lang="zh-CN" altLang="en-US" sz="2000" dirty="0"/>
              <a:t>下限截止频率</a:t>
            </a:r>
          </a:p>
          <a:p>
            <a:pPr algn="l" eaLnBrk="1" hangingPunct="1">
              <a:lnSpc>
                <a:spcPct val="130000"/>
              </a:lnSpc>
              <a:spcBef>
                <a:spcPct val="50000"/>
              </a:spcBef>
              <a:buClr>
                <a:srgbClr val="FF0000"/>
              </a:buClr>
              <a:buFont typeface="Wingdings" pitchFamily="2" charset="2"/>
              <a:buChar char="l"/>
            </a:pPr>
            <a:r>
              <a:rPr lang="zh-CN" altLang="en-US" sz="2000" dirty="0"/>
              <a:t>  上限截止频率 </a:t>
            </a:r>
            <a:endParaRPr lang="en-US" altLang="zh-CN" sz="2000" i="1" dirty="0"/>
          </a:p>
        </p:txBody>
      </p:sp>
      <p:graphicFrame>
        <p:nvGraphicFramePr>
          <p:cNvPr id="661519" name="Object 15"/>
          <p:cNvGraphicFramePr>
            <a:graphicFrameLocks noChangeAspect="1"/>
          </p:cNvGraphicFramePr>
          <p:nvPr>
            <p:extLst>
              <p:ext uri="{D42A27DB-BD31-4B8C-83A1-F6EECF244321}">
                <p14:modId xmlns:p14="http://schemas.microsoft.com/office/powerpoint/2010/main" val="3129801542"/>
              </p:ext>
            </p:extLst>
          </p:nvPr>
        </p:nvGraphicFramePr>
        <p:xfrm>
          <a:off x="7934324" y="5770017"/>
          <a:ext cx="984250" cy="365125"/>
        </p:xfrm>
        <a:graphic>
          <a:graphicData uri="http://schemas.openxmlformats.org/presentationml/2006/ole">
            <mc:AlternateContent xmlns:mc="http://schemas.openxmlformats.org/markup-compatibility/2006">
              <mc:Choice xmlns:v="urn:schemas-microsoft-com:vml" Requires="v">
                <p:oleObj name="Equation" r:id="rId3" imgW="545760" imgH="203040" progId="Equation.DSMT4">
                  <p:embed/>
                </p:oleObj>
              </mc:Choice>
              <mc:Fallback>
                <p:oleObj name="Equation" r:id="rId3" imgW="545760" imgH="203040" progId="Equation.DSMT4">
                  <p:embed/>
                  <p:pic>
                    <p:nvPicPr>
                      <p:cNvPr id="0" name="Object 15"/>
                      <p:cNvPicPr>
                        <a:picLocks noChangeAspect="1" noChangeArrowheads="1"/>
                      </p:cNvPicPr>
                      <p:nvPr/>
                    </p:nvPicPr>
                    <p:blipFill>
                      <a:blip r:embed="rId4"/>
                      <a:srcRect/>
                      <a:stretch>
                        <a:fillRect/>
                      </a:stretch>
                    </p:blipFill>
                    <p:spPr bwMode="auto">
                      <a:xfrm>
                        <a:off x="7934324" y="5770017"/>
                        <a:ext cx="98425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61520" name="Object 16"/>
          <p:cNvGraphicFramePr>
            <a:graphicFrameLocks noChangeAspect="1"/>
          </p:cNvGraphicFramePr>
          <p:nvPr>
            <p:extLst>
              <p:ext uri="{D42A27DB-BD31-4B8C-83A1-F6EECF244321}">
                <p14:modId xmlns:p14="http://schemas.microsoft.com/office/powerpoint/2010/main" val="4224386541"/>
              </p:ext>
            </p:extLst>
          </p:nvPr>
        </p:nvGraphicFramePr>
        <p:xfrm>
          <a:off x="7889874" y="6339822"/>
          <a:ext cx="1028700" cy="366713"/>
        </p:xfrm>
        <a:graphic>
          <a:graphicData uri="http://schemas.openxmlformats.org/presentationml/2006/ole">
            <mc:AlternateContent xmlns:mc="http://schemas.openxmlformats.org/markup-compatibility/2006">
              <mc:Choice xmlns:v="urn:schemas-microsoft-com:vml" Requires="v">
                <p:oleObj name="Equation" r:id="rId5" imgW="571320" imgH="203040" progId="Equation.DSMT4">
                  <p:embed/>
                </p:oleObj>
              </mc:Choice>
              <mc:Fallback>
                <p:oleObj name="Equation" r:id="rId5" imgW="571320" imgH="203040" progId="Equation.DSMT4">
                  <p:embed/>
                  <p:pic>
                    <p:nvPicPr>
                      <p:cNvPr id="0" name="Object 16"/>
                      <p:cNvPicPr>
                        <a:picLocks noChangeAspect="1" noChangeArrowheads="1"/>
                      </p:cNvPicPr>
                      <p:nvPr/>
                    </p:nvPicPr>
                    <p:blipFill>
                      <a:blip r:embed="rId6"/>
                      <a:srcRect/>
                      <a:stretch>
                        <a:fillRect/>
                      </a:stretch>
                    </p:blipFill>
                    <p:spPr bwMode="auto">
                      <a:xfrm>
                        <a:off x="7889874" y="6339822"/>
                        <a:ext cx="10287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 name="AutoShape 3"/>
          <p:cNvSpPr>
            <a:spLocks/>
          </p:cNvSpPr>
          <p:nvPr/>
        </p:nvSpPr>
        <p:spPr bwMode="auto">
          <a:xfrm>
            <a:off x="2573337" y="5487194"/>
            <a:ext cx="1316037" cy="465137"/>
          </a:xfrm>
          <a:prstGeom prst="borderCallout1">
            <a:avLst>
              <a:gd name="adj1" fmla="val 24079"/>
              <a:gd name="adj2" fmla="val -4764"/>
              <a:gd name="adj3" fmla="val -240504"/>
              <a:gd name="adj4" fmla="val -38725"/>
            </a:avLst>
          </a:prstGeom>
          <a:solidFill>
            <a:srgbClr val="66FFFF"/>
          </a:solidFill>
          <a:ln w="19050">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kumimoji="0" lang="zh-CN" altLang="en-US" sz="2000" dirty="0">
                <a:latin typeface="Arial" charset="0"/>
              </a:rPr>
              <a:t>下限频率</a:t>
            </a:r>
          </a:p>
        </p:txBody>
      </p:sp>
      <p:sp>
        <p:nvSpPr>
          <p:cNvPr id="10" name="AutoShape 4"/>
          <p:cNvSpPr>
            <a:spLocks/>
          </p:cNvSpPr>
          <p:nvPr/>
        </p:nvSpPr>
        <p:spPr bwMode="auto">
          <a:xfrm>
            <a:off x="4087884" y="5498850"/>
            <a:ext cx="1293813" cy="457200"/>
          </a:xfrm>
          <a:prstGeom prst="borderCallout1">
            <a:avLst>
              <a:gd name="adj1" fmla="val 25000"/>
              <a:gd name="adj2" fmla="val 104917"/>
              <a:gd name="adj3" fmla="val -245140"/>
              <a:gd name="adj4" fmla="val 143502"/>
            </a:avLst>
          </a:prstGeom>
          <a:solidFill>
            <a:srgbClr val="66FFFF"/>
          </a:solidFill>
          <a:ln w="19050">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kumimoji="0" lang="zh-CN" altLang="en-US" sz="2000">
                <a:latin typeface="Arial" charset="0"/>
              </a:rPr>
              <a:t>上限频率</a:t>
            </a:r>
          </a:p>
        </p:txBody>
      </p:sp>
      <p:sp>
        <p:nvSpPr>
          <p:cNvPr id="11" name="Line 6"/>
          <p:cNvSpPr>
            <a:spLocks noChangeShapeType="1"/>
          </p:cNvSpPr>
          <p:nvPr/>
        </p:nvSpPr>
        <p:spPr bwMode="auto">
          <a:xfrm>
            <a:off x="4780757" y="2279804"/>
            <a:ext cx="0" cy="550862"/>
          </a:xfrm>
          <a:prstGeom prst="line">
            <a:avLst/>
          </a:prstGeom>
          <a:noFill/>
          <a:ln w="254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2" name="Line 7"/>
          <p:cNvSpPr>
            <a:spLocks noChangeShapeType="1"/>
          </p:cNvSpPr>
          <p:nvPr/>
        </p:nvSpPr>
        <p:spPr bwMode="auto">
          <a:xfrm>
            <a:off x="4809332" y="3283104"/>
            <a:ext cx="0" cy="550862"/>
          </a:xfrm>
          <a:prstGeom prst="line">
            <a:avLst/>
          </a:prstGeom>
          <a:noFill/>
          <a:ln w="25400">
            <a:solidFill>
              <a:schemeClr val="tx1"/>
            </a:solidFill>
            <a:round/>
            <a:headEnd type="stealth"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3" name="Text Box 8"/>
          <p:cNvSpPr txBox="1">
            <a:spLocks noChangeArrowheads="1"/>
          </p:cNvSpPr>
          <p:nvPr/>
        </p:nvSpPr>
        <p:spPr bwMode="auto">
          <a:xfrm>
            <a:off x="4467693" y="2846541"/>
            <a:ext cx="691215" cy="400110"/>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en-US" altLang="zh-CN" sz="2000" dirty="0"/>
              <a:t>3 dB</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61507">
                                            <p:txEl>
                                              <p:pRg st="0" end="0"/>
                                            </p:txEl>
                                          </p:spTgt>
                                        </p:tgtEl>
                                        <p:attrNameLst>
                                          <p:attrName>style.visibility</p:attrName>
                                        </p:attrNameLst>
                                      </p:cBhvr>
                                      <p:to>
                                        <p:strVal val="visible"/>
                                      </p:to>
                                    </p:set>
                                    <p:animEffect transition="in" filter="blinds(horizontal)">
                                      <p:cBhvr>
                                        <p:cTn id="7" dur="500"/>
                                        <p:tgtEl>
                                          <p:spTgt spid="6615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661509">
                                            <p:txEl>
                                              <p:pRg st="0" end="0"/>
                                            </p:txEl>
                                          </p:spTgt>
                                        </p:tgtEl>
                                        <p:attrNameLst>
                                          <p:attrName>style.visibility</p:attrName>
                                        </p:attrNameLst>
                                      </p:cBhvr>
                                      <p:to>
                                        <p:strVal val="visible"/>
                                      </p:to>
                                    </p:set>
                                    <p:animEffect transition="in" filter="box(in)">
                                      <p:cBhvr>
                                        <p:cTn id="12" dur="500"/>
                                        <p:tgtEl>
                                          <p:spTgt spid="66150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arn(inVertical)">
                                      <p:cBhvr>
                                        <p:cTn id="25" dur="500"/>
                                        <p:tgtEl>
                                          <p:spTgt spid="12"/>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arn(inVertical)">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9"/>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499"/>
                                          </p:stCondLst>
                                        </p:cTn>
                                        <p:tgtEl>
                                          <p:spTgt spid="1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5" presetClass="entr" presetSubtype="10" fill="hold" grpId="0" nodeType="clickEffect">
                                  <p:stCondLst>
                                    <p:cond delay="0"/>
                                  </p:stCondLst>
                                  <p:childTnLst>
                                    <p:set>
                                      <p:cBhvr>
                                        <p:cTn id="40" dur="1" fill="hold">
                                          <p:stCondLst>
                                            <p:cond delay="0"/>
                                          </p:stCondLst>
                                        </p:cTn>
                                        <p:tgtEl>
                                          <p:spTgt spid="661518"/>
                                        </p:tgtEl>
                                        <p:attrNameLst>
                                          <p:attrName>style.visibility</p:attrName>
                                        </p:attrNameLst>
                                      </p:cBhvr>
                                      <p:to>
                                        <p:strVal val="visible"/>
                                      </p:to>
                                    </p:set>
                                    <p:animEffect transition="in" filter="checkerboard(across)">
                                      <p:cBhvr>
                                        <p:cTn id="41" dur="500"/>
                                        <p:tgtEl>
                                          <p:spTgt spid="661518"/>
                                        </p:tgtEl>
                                      </p:cBhvr>
                                    </p:animEffect>
                                  </p:childTnLst>
                                </p:cTn>
                              </p:par>
                              <p:par>
                                <p:cTn id="42" presetID="5" presetClass="entr" presetSubtype="10" fill="hold" nodeType="withEffect">
                                  <p:stCondLst>
                                    <p:cond delay="0"/>
                                  </p:stCondLst>
                                  <p:childTnLst>
                                    <p:set>
                                      <p:cBhvr>
                                        <p:cTn id="43" dur="1" fill="hold">
                                          <p:stCondLst>
                                            <p:cond delay="0"/>
                                          </p:stCondLst>
                                        </p:cTn>
                                        <p:tgtEl>
                                          <p:spTgt spid="661519"/>
                                        </p:tgtEl>
                                        <p:attrNameLst>
                                          <p:attrName>style.visibility</p:attrName>
                                        </p:attrNameLst>
                                      </p:cBhvr>
                                      <p:to>
                                        <p:strVal val="visible"/>
                                      </p:to>
                                    </p:set>
                                    <p:animEffect transition="in" filter="checkerboard(across)">
                                      <p:cBhvr>
                                        <p:cTn id="44" dur="500"/>
                                        <p:tgtEl>
                                          <p:spTgt spid="661519"/>
                                        </p:tgtEl>
                                      </p:cBhvr>
                                    </p:animEffect>
                                  </p:childTnLst>
                                </p:cTn>
                              </p:par>
                              <p:par>
                                <p:cTn id="45" presetID="5" presetClass="entr" presetSubtype="10" fill="hold" nodeType="withEffect">
                                  <p:stCondLst>
                                    <p:cond delay="0"/>
                                  </p:stCondLst>
                                  <p:childTnLst>
                                    <p:set>
                                      <p:cBhvr>
                                        <p:cTn id="46" dur="1" fill="hold">
                                          <p:stCondLst>
                                            <p:cond delay="0"/>
                                          </p:stCondLst>
                                        </p:cTn>
                                        <p:tgtEl>
                                          <p:spTgt spid="661520"/>
                                        </p:tgtEl>
                                        <p:attrNameLst>
                                          <p:attrName>style.visibility</p:attrName>
                                        </p:attrNameLst>
                                      </p:cBhvr>
                                      <p:to>
                                        <p:strVal val="visible"/>
                                      </p:to>
                                    </p:set>
                                    <p:animEffect transition="in" filter="checkerboard(across)">
                                      <p:cBhvr>
                                        <p:cTn id="47" dur="500"/>
                                        <p:tgtEl>
                                          <p:spTgt spid="6615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1518" grpId="0"/>
      <p:bldP spid="9" grpId="0" animBg="1" autoUpdateAnimBg="0"/>
      <p:bldP spid="10" grpId="0" animBg="1" autoUpdateAnimBg="0"/>
      <p:bldP spid="11" grpId="0" animBg="1"/>
      <p:bldP spid="12" grpId="0" animBg="1"/>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4585" name="Text Box 9"/>
          <p:cNvSpPr txBox="1">
            <a:spLocks noChangeArrowheads="1"/>
          </p:cNvSpPr>
          <p:nvPr/>
        </p:nvSpPr>
        <p:spPr bwMode="auto">
          <a:xfrm>
            <a:off x="760413" y="996950"/>
            <a:ext cx="7354887"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lnSpc>
                <a:spcPct val="130000"/>
              </a:lnSpc>
              <a:spcBef>
                <a:spcPct val="50000"/>
              </a:spcBef>
              <a:buClr>
                <a:srgbClr val="FF0000"/>
              </a:buClr>
              <a:buFont typeface="Wingdings" pitchFamily="2" charset="2"/>
              <a:buNone/>
            </a:pPr>
            <a:r>
              <a:rPr lang="en-US" altLang="zh-CN" sz="2000" dirty="0">
                <a:solidFill>
                  <a:schemeClr val="accent2"/>
                </a:solidFill>
              </a:rPr>
              <a:t>  2</a:t>
            </a:r>
            <a:r>
              <a:rPr lang="zh-CN" altLang="en-US" sz="2000" dirty="0">
                <a:solidFill>
                  <a:schemeClr val="accent2"/>
                </a:solidFill>
              </a:rPr>
              <a:t>、三分贝带宽（通频带）  </a:t>
            </a:r>
          </a:p>
        </p:txBody>
      </p:sp>
      <p:graphicFrame>
        <p:nvGraphicFramePr>
          <p:cNvPr id="664586" name="Object 10"/>
          <p:cNvGraphicFramePr>
            <a:graphicFrameLocks noChangeAspect="1"/>
          </p:cNvGraphicFramePr>
          <p:nvPr>
            <p:extLst>
              <p:ext uri="{D42A27DB-BD31-4B8C-83A1-F6EECF244321}">
                <p14:modId xmlns:p14="http://schemas.microsoft.com/office/powerpoint/2010/main" val="2550075358"/>
              </p:ext>
            </p:extLst>
          </p:nvPr>
        </p:nvGraphicFramePr>
        <p:xfrm>
          <a:off x="2009775" y="1744663"/>
          <a:ext cx="4321175" cy="457200"/>
        </p:xfrm>
        <a:graphic>
          <a:graphicData uri="http://schemas.openxmlformats.org/presentationml/2006/ole">
            <mc:AlternateContent xmlns:mc="http://schemas.openxmlformats.org/markup-compatibility/2006">
              <mc:Choice xmlns:v="urn:schemas-microsoft-com:vml" Requires="v">
                <p:oleObj name="Equation" r:id="rId2" imgW="2400120" imgH="253800" progId="Equation.DSMT4">
                  <p:embed/>
                </p:oleObj>
              </mc:Choice>
              <mc:Fallback>
                <p:oleObj name="Equation" r:id="rId2" imgW="2400120" imgH="253800" progId="Equation.DSMT4">
                  <p:embed/>
                  <p:pic>
                    <p:nvPicPr>
                      <p:cNvPr id="0" name="Object 10"/>
                      <p:cNvPicPr>
                        <a:picLocks noChangeAspect="1" noChangeArrowheads="1"/>
                      </p:cNvPicPr>
                      <p:nvPr/>
                    </p:nvPicPr>
                    <p:blipFill>
                      <a:blip r:embed="rId3"/>
                      <a:srcRect/>
                      <a:stretch>
                        <a:fillRect/>
                      </a:stretch>
                    </p:blipFill>
                    <p:spPr bwMode="auto">
                      <a:xfrm>
                        <a:off x="2009775" y="1744663"/>
                        <a:ext cx="432117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 name="Text Box 11"/>
          <p:cNvSpPr txBox="1">
            <a:spLocks noChangeArrowheads="1"/>
          </p:cNvSpPr>
          <p:nvPr/>
        </p:nvSpPr>
        <p:spPr bwMode="auto">
          <a:xfrm>
            <a:off x="771525" y="3132138"/>
            <a:ext cx="7354888"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lnSpc>
                <a:spcPct val="130000"/>
              </a:lnSpc>
              <a:spcBef>
                <a:spcPct val="50000"/>
              </a:spcBef>
              <a:buClr>
                <a:srgbClr val="FF0000"/>
              </a:buClr>
              <a:buFont typeface="Wingdings" pitchFamily="2" charset="2"/>
              <a:buNone/>
            </a:pPr>
            <a:r>
              <a:rPr lang="en-US" altLang="zh-CN" sz="2000" dirty="0"/>
              <a:t>  </a:t>
            </a:r>
            <a:r>
              <a:rPr lang="en-US" altLang="zh-CN" sz="2000" dirty="0">
                <a:solidFill>
                  <a:schemeClr val="accent2"/>
                </a:solidFill>
              </a:rPr>
              <a:t>3</a:t>
            </a:r>
            <a:r>
              <a:rPr lang="zh-CN" altLang="en-US" sz="2000" dirty="0">
                <a:solidFill>
                  <a:schemeClr val="accent2"/>
                </a:solidFill>
              </a:rPr>
              <a:t>、增益带宽积</a:t>
            </a:r>
          </a:p>
        </p:txBody>
      </p:sp>
      <p:graphicFrame>
        <p:nvGraphicFramePr>
          <p:cNvPr id="11" name="Object 12"/>
          <p:cNvGraphicFramePr>
            <a:graphicFrameLocks noChangeAspect="1"/>
          </p:cNvGraphicFramePr>
          <p:nvPr>
            <p:extLst>
              <p:ext uri="{D42A27DB-BD31-4B8C-83A1-F6EECF244321}">
                <p14:modId xmlns:p14="http://schemas.microsoft.com/office/powerpoint/2010/main" val="2975999498"/>
              </p:ext>
            </p:extLst>
          </p:nvPr>
        </p:nvGraphicFramePr>
        <p:xfrm>
          <a:off x="2224088" y="3669720"/>
          <a:ext cx="1827213" cy="457200"/>
        </p:xfrm>
        <a:graphic>
          <a:graphicData uri="http://schemas.openxmlformats.org/presentationml/2006/ole">
            <mc:AlternateContent xmlns:mc="http://schemas.openxmlformats.org/markup-compatibility/2006">
              <mc:Choice xmlns:v="urn:schemas-microsoft-com:vml" Requires="v">
                <p:oleObj name="Equation" r:id="rId4" imgW="1015920" imgH="253800" progId="Equation.DSMT4">
                  <p:embed/>
                </p:oleObj>
              </mc:Choice>
              <mc:Fallback>
                <p:oleObj name="Equation" r:id="rId4" imgW="1015920" imgH="253800" progId="Equation.DSMT4">
                  <p:embed/>
                  <p:pic>
                    <p:nvPicPr>
                      <p:cNvPr id="0" name=""/>
                      <p:cNvPicPr>
                        <a:picLocks noChangeAspect="1" noChangeArrowheads="1"/>
                      </p:cNvPicPr>
                      <p:nvPr/>
                    </p:nvPicPr>
                    <p:blipFill>
                      <a:blip r:embed="rId5"/>
                      <a:srcRect/>
                      <a:stretch>
                        <a:fillRect/>
                      </a:stretch>
                    </p:blipFill>
                    <p:spPr bwMode="auto">
                      <a:xfrm>
                        <a:off x="2224088" y="3669720"/>
                        <a:ext cx="1827213"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 name="Text Box 13"/>
          <p:cNvSpPr txBox="1">
            <a:spLocks noChangeArrowheads="1"/>
          </p:cNvSpPr>
          <p:nvPr/>
        </p:nvSpPr>
        <p:spPr bwMode="auto">
          <a:xfrm>
            <a:off x="3878465" y="3667125"/>
            <a:ext cx="3536546" cy="400110"/>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zh-CN" altLang="en-US" sz="2000" dirty="0"/>
              <a:t>，        是放大器的中频增益。</a:t>
            </a:r>
          </a:p>
        </p:txBody>
      </p:sp>
      <p:graphicFrame>
        <p:nvGraphicFramePr>
          <p:cNvPr id="13" name="Object 14"/>
          <p:cNvGraphicFramePr>
            <a:graphicFrameLocks noChangeAspect="1"/>
          </p:cNvGraphicFramePr>
          <p:nvPr>
            <p:extLst>
              <p:ext uri="{D42A27DB-BD31-4B8C-83A1-F6EECF244321}">
                <p14:modId xmlns:p14="http://schemas.microsoft.com/office/powerpoint/2010/main" val="1732246409"/>
              </p:ext>
            </p:extLst>
          </p:nvPr>
        </p:nvGraphicFramePr>
        <p:xfrm>
          <a:off x="4334669" y="3667125"/>
          <a:ext cx="411480" cy="411480"/>
        </p:xfrm>
        <a:graphic>
          <a:graphicData uri="http://schemas.openxmlformats.org/presentationml/2006/ole">
            <mc:AlternateContent xmlns:mc="http://schemas.openxmlformats.org/markup-compatibility/2006">
              <mc:Choice xmlns:v="urn:schemas-microsoft-com:vml" Requires="v">
                <p:oleObj name="Equation" r:id="rId6" imgW="228600" imgH="228600" progId="Equation.DSMT4">
                  <p:embed/>
                </p:oleObj>
              </mc:Choice>
              <mc:Fallback>
                <p:oleObj name="Equation" r:id="rId6" imgW="228600" imgH="2286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34669" y="3667125"/>
                        <a:ext cx="411480" cy="4114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 name="Text Box 15"/>
          <p:cNvSpPr txBox="1">
            <a:spLocks noChangeArrowheads="1"/>
          </p:cNvSpPr>
          <p:nvPr/>
        </p:nvSpPr>
        <p:spPr bwMode="auto">
          <a:xfrm>
            <a:off x="1511300" y="5103813"/>
            <a:ext cx="7281863"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lnSpc>
                <a:spcPct val="130000"/>
              </a:lnSpc>
              <a:spcBef>
                <a:spcPct val="50000"/>
              </a:spcBef>
              <a:buClr>
                <a:srgbClr val="FF0000"/>
              </a:buClr>
              <a:buFont typeface="Wingdings" pitchFamily="2" charset="2"/>
              <a:buNone/>
            </a:pPr>
            <a:r>
              <a:rPr lang="en-US" altLang="zh-CN" sz="2000" dirty="0"/>
              <a:t>        </a:t>
            </a:r>
            <a:r>
              <a:rPr lang="zh-CN" altLang="en-US" sz="2000" dirty="0"/>
              <a:t>一般，对于用于不同放大电路里的同一只晶体管，它的增益带宽积是一定的。</a:t>
            </a:r>
          </a:p>
        </p:txBody>
      </p:sp>
      <p:grpSp>
        <p:nvGrpSpPr>
          <p:cNvPr id="15" name="Group 16"/>
          <p:cNvGrpSpPr>
            <a:grpSpLocks/>
          </p:cNvGrpSpPr>
          <p:nvPr/>
        </p:nvGrpSpPr>
        <p:grpSpPr bwMode="auto">
          <a:xfrm>
            <a:off x="639763" y="4437063"/>
            <a:ext cx="1644650" cy="850900"/>
            <a:chOff x="385" y="3022"/>
            <a:chExt cx="1036" cy="536"/>
          </a:xfrm>
        </p:grpSpPr>
        <p:pic>
          <p:nvPicPr>
            <p:cNvPr id="16" name="Picture 17" descr="12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5" y="3022"/>
              <a:ext cx="590" cy="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Box 18"/>
            <p:cNvSpPr txBox="1">
              <a:spLocks noChangeArrowheads="1"/>
            </p:cNvSpPr>
            <p:nvPr/>
          </p:nvSpPr>
          <p:spPr bwMode="auto">
            <a:xfrm>
              <a:off x="793" y="3125"/>
              <a:ext cx="628"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r>
                <a:rPr lang="zh-CN" altLang="en-US" sz="3200" b="0" dirty="0">
                  <a:solidFill>
                    <a:srgbClr val="FA7748"/>
                  </a:solidFill>
                  <a:ea typeface="华文行楷" pitchFamily="2" charset="-122"/>
                </a:rPr>
                <a:t>注意</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664586"/>
                                        </p:tgtEl>
                                        <p:attrNameLst>
                                          <p:attrName>style.visibility</p:attrName>
                                        </p:attrNameLst>
                                      </p:cBhvr>
                                      <p:to>
                                        <p:strVal val="visible"/>
                                      </p:to>
                                    </p:set>
                                    <p:animEffect transition="in" filter="checkerboard(across)">
                                      <p:cBhvr>
                                        <p:cTn id="7" dur="500"/>
                                        <p:tgtEl>
                                          <p:spTgt spid="66458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arn(inVertical)">
                                      <p:cBhvr>
                                        <p:cTn id="20" dur="500"/>
                                        <p:tgtEl>
                                          <p:spTgt spid="12"/>
                                        </p:tgtEl>
                                      </p:cBhvr>
                                    </p:animEffect>
                                  </p:childTnLst>
                                </p:cTn>
                              </p:par>
                              <p:par>
                                <p:cTn id="21" presetID="16" presetClass="entr" presetSubtype="21"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barn(inVertical)">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barn(inVertical)">
                                      <p:cBhvr>
                                        <p:cTn id="3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5"/>
          <p:cNvSpPr txBox="1">
            <a:spLocks noChangeArrowheads="1"/>
          </p:cNvSpPr>
          <p:nvPr/>
        </p:nvSpPr>
        <p:spPr bwMode="auto">
          <a:xfrm>
            <a:off x="390575" y="1927498"/>
            <a:ext cx="6137498" cy="461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just" eaLnBrk="0" hangingPunct="0"/>
            <a:r>
              <a:rPr lang="zh-CN" altLang="en-US" sz="2400" dirty="0">
                <a:solidFill>
                  <a:srgbClr val="990033"/>
                </a:solidFill>
              </a:rPr>
              <a:t>一、滤波器概述</a:t>
            </a:r>
            <a:endParaRPr lang="en-US" altLang="zh-CN" sz="2400" dirty="0">
              <a:solidFill>
                <a:srgbClr val="990033"/>
              </a:solidFill>
            </a:endParaRPr>
          </a:p>
        </p:txBody>
      </p:sp>
      <p:sp>
        <p:nvSpPr>
          <p:cNvPr id="5" name="Rectangle 22"/>
          <p:cNvSpPr>
            <a:spLocks noChangeArrowheads="1"/>
          </p:cNvSpPr>
          <p:nvPr/>
        </p:nvSpPr>
        <p:spPr bwMode="auto">
          <a:xfrm>
            <a:off x="390575" y="2359546"/>
            <a:ext cx="8258125"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algn="just" eaLnBrk="1" hangingPunct="1">
              <a:lnSpc>
                <a:spcPct val="150000"/>
              </a:lnSpc>
            </a:pPr>
            <a:r>
              <a:rPr lang="en-US" altLang="zh-CN" sz="2000" dirty="0">
                <a:solidFill>
                  <a:schemeClr val="tx1"/>
                </a:solidFill>
              </a:rPr>
              <a:t>     </a:t>
            </a:r>
            <a:r>
              <a:rPr lang="zh-CN" altLang="en-US" sz="2000" dirty="0">
                <a:solidFill>
                  <a:schemeClr val="tx1"/>
                </a:solidFill>
              </a:rPr>
              <a:t>工程上根据输出端口对信号频率范围的要求，设计专门的网络，置于输入和输出端口之间，使输出端口所需要的频率分量能够顺利通过，而抑制或削弱不需要的频率分量，这种具有选频功能的中间网络，工程上称为</a:t>
            </a:r>
            <a:r>
              <a:rPr lang="zh-CN" altLang="en-US" sz="2000" dirty="0">
                <a:solidFill>
                  <a:srgbClr val="FF0000"/>
                </a:solidFill>
              </a:rPr>
              <a:t>滤波器</a:t>
            </a:r>
            <a:r>
              <a:rPr lang="zh-CN" altLang="en-US" sz="2000" dirty="0">
                <a:solidFill>
                  <a:schemeClr val="tx1"/>
                </a:solidFill>
              </a:rPr>
              <a:t>。</a:t>
            </a:r>
          </a:p>
        </p:txBody>
      </p:sp>
      <p:sp>
        <p:nvSpPr>
          <p:cNvPr id="6" name="Text Box 11"/>
          <p:cNvSpPr txBox="1">
            <a:spLocks noChangeArrowheads="1"/>
          </p:cNvSpPr>
          <p:nvPr/>
        </p:nvSpPr>
        <p:spPr bwMode="auto">
          <a:xfrm>
            <a:off x="683034" y="4695527"/>
            <a:ext cx="3960974" cy="461665"/>
          </a:xfrm>
          <a:prstGeom prst="rect">
            <a:avLst/>
          </a:prstGeom>
          <a:noFill/>
          <a:ln w="38100">
            <a:solidFill>
              <a:srgbClr val="66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spcBef>
                <a:spcPct val="50000"/>
              </a:spcBef>
              <a:buSzPct val="80000"/>
              <a:buFont typeface="Wingdings" pitchFamily="2" charset="2"/>
              <a:buChar char="l"/>
            </a:pPr>
            <a:r>
              <a:rPr lang="en-US" altLang="zh-CN" sz="2400" dirty="0">
                <a:solidFill>
                  <a:srgbClr val="00B0F0"/>
                </a:solidFill>
                <a:latin typeface="Arial" charset="0"/>
              </a:rPr>
              <a:t> </a:t>
            </a:r>
            <a:r>
              <a:rPr lang="zh-CN" altLang="en-US" sz="2400" dirty="0">
                <a:solidFill>
                  <a:srgbClr val="00B0F0"/>
                </a:solidFill>
                <a:latin typeface="Arial" charset="0"/>
              </a:rPr>
              <a:t>滤波器的传递函数定义</a:t>
            </a:r>
          </a:p>
        </p:txBody>
      </p:sp>
      <p:grpSp>
        <p:nvGrpSpPr>
          <p:cNvPr id="7" name="Group 12"/>
          <p:cNvGrpSpPr>
            <a:grpSpLocks/>
          </p:cNvGrpSpPr>
          <p:nvPr/>
        </p:nvGrpSpPr>
        <p:grpSpPr bwMode="auto">
          <a:xfrm>
            <a:off x="1186233" y="5722590"/>
            <a:ext cx="4033839" cy="454026"/>
            <a:chOff x="521" y="3359"/>
            <a:chExt cx="2541" cy="286"/>
          </a:xfrm>
        </p:grpSpPr>
        <p:sp>
          <p:nvSpPr>
            <p:cNvPr id="8" name="Text Box 13"/>
            <p:cNvSpPr txBox="1">
              <a:spLocks noChangeArrowheads="1"/>
            </p:cNvSpPr>
            <p:nvPr/>
          </p:nvSpPr>
          <p:spPr bwMode="auto">
            <a:xfrm>
              <a:off x="1383" y="3393"/>
              <a:ext cx="817" cy="252"/>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spcBef>
                  <a:spcPct val="50000"/>
                </a:spcBef>
              </a:pPr>
              <a:r>
                <a:rPr lang="zh-CN" altLang="en-US" sz="2000" dirty="0">
                  <a:solidFill>
                    <a:schemeClr val="tx1"/>
                  </a:solidFill>
                  <a:latin typeface="Arial" charset="0"/>
                </a:rPr>
                <a:t>滤波器</a:t>
              </a:r>
            </a:p>
          </p:txBody>
        </p:sp>
        <p:sp>
          <p:nvSpPr>
            <p:cNvPr id="9" name="Line 14"/>
            <p:cNvSpPr>
              <a:spLocks noChangeShapeType="1"/>
            </p:cNvSpPr>
            <p:nvPr/>
          </p:nvSpPr>
          <p:spPr bwMode="auto">
            <a:xfrm>
              <a:off x="884" y="3521"/>
              <a:ext cx="499" cy="0"/>
            </a:xfrm>
            <a:prstGeom prst="line">
              <a:avLst/>
            </a:prstGeom>
            <a:noFill/>
            <a:ln w="762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0" name="Line 15"/>
            <p:cNvSpPr>
              <a:spLocks noChangeShapeType="1"/>
            </p:cNvSpPr>
            <p:nvPr/>
          </p:nvSpPr>
          <p:spPr bwMode="auto">
            <a:xfrm>
              <a:off x="2200" y="3520"/>
              <a:ext cx="499" cy="0"/>
            </a:xfrm>
            <a:prstGeom prst="line">
              <a:avLst/>
            </a:prstGeom>
            <a:noFill/>
            <a:ln w="762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1" name="Text Box 16"/>
            <p:cNvSpPr txBox="1">
              <a:spLocks noChangeArrowheads="1"/>
            </p:cNvSpPr>
            <p:nvPr/>
          </p:nvSpPr>
          <p:spPr bwMode="auto">
            <a:xfrm>
              <a:off x="521" y="3359"/>
              <a:ext cx="363"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spcBef>
                  <a:spcPct val="50000"/>
                </a:spcBef>
              </a:pPr>
              <a:r>
                <a:rPr lang="en-US" altLang="zh-CN" sz="2000" b="0" i="1" dirty="0">
                  <a:solidFill>
                    <a:schemeClr val="tx1"/>
                  </a:solidFill>
                  <a:ea typeface="仿宋_GB2312" pitchFamily="49" charset="-122"/>
                </a:rPr>
                <a:t>V</a:t>
              </a:r>
              <a:r>
                <a:rPr lang="en-US" altLang="zh-CN" sz="2000" b="0" i="1" baseline="-25000" dirty="0">
                  <a:solidFill>
                    <a:schemeClr val="tx1"/>
                  </a:solidFill>
                  <a:ea typeface="仿宋_GB2312" pitchFamily="49" charset="-122"/>
                </a:rPr>
                <a:t>i</a:t>
              </a:r>
            </a:p>
          </p:txBody>
        </p:sp>
        <p:sp>
          <p:nvSpPr>
            <p:cNvPr id="12" name="Text Box 17"/>
            <p:cNvSpPr txBox="1">
              <a:spLocks noChangeArrowheads="1"/>
            </p:cNvSpPr>
            <p:nvPr/>
          </p:nvSpPr>
          <p:spPr bwMode="auto">
            <a:xfrm>
              <a:off x="2699" y="3359"/>
              <a:ext cx="363"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spcBef>
                  <a:spcPct val="50000"/>
                </a:spcBef>
              </a:pPr>
              <a:r>
                <a:rPr lang="en-US" altLang="zh-CN" sz="2000" b="0" i="1" dirty="0">
                  <a:solidFill>
                    <a:schemeClr val="tx1"/>
                  </a:solidFill>
                  <a:ea typeface="仿宋_GB2312" pitchFamily="49" charset="-122"/>
                </a:rPr>
                <a:t>V</a:t>
              </a:r>
              <a:r>
                <a:rPr lang="en-US" altLang="zh-CN" sz="2000" b="0" i="1" baseline="-25000" dirty="0">
                  <a:solidFill>
                    <a:schemeClr val="tx1"/>
                  </a:solidFill>
                  <a:ea typeface="仿宋_GB2312" pitchFamily="49" charset="-122"/>
                </a:rPr>
                <a:t>o</a:t>
              </a:r>
            </a:p>
          </p:txBody>
        </p:sp>
      </p:grpSp>
      <p:graphicFrame>
        <p:nvGraphicFramePr>
          <p:cNvPr id="13" name="Object 18"/>
          <p:cNvGraphicFramePr>
            <a:graphicFrameLocks noChangeAspect="1"/>
          </p:cNvGraphicFramePr>
          <p:nvPr>
            <p:extLst>
              <p:ext uri="{D42A27DB-BD31-4B8C-83A1-F6EECF244321}">
                <p14:modId xmlns:p14="http://schemas.microsoft.com/office/powerpoint/2010/main" val="3998024229"/>
              </p:ext>
            </p:extLst>
          </p:nvPr>
        </p:nvGraphicFramePr>
        <p:xfrm>
          <a:off x="5940152" y="5593710"/>
          <a:ext cx="1645920" cy="776952"/>
        </p:xfrm>
        <a:graphic>
          <a:graphicData uri="http://schemas.openxmlformats.org/presentationml/2006/ole">
            <mc:AlternateContent xmlns:mc="http://schemas.openxmlformats.org/markup-compatibility/2006">
              <mc:Choice xmlns:v="urn:schemas-microsoft-com:vml" Requires="v">
                <p:oleObj name="Equation" r:id="rId2" imgW="914400" imgH="431640" progId="Equation.DSMT4">
                  <p:embed/>
                </p:oleObj>
              </mc:Choice>
              <mc:Fallback>
                <p:oleObj name="Equation" r:id="rId2" imgW="914400" imgH="431640" progId="Equation.DSMT4">
                  <p:embed/>
                  <p:pic>
                    <p:nvPicPr>
                      <p:cNvPr id="0" name=""/>
                      <p:cNvPicPr>
                        <a:picLocks noChangeAspect="1" noChangeArrowheads="1"/>
                      </p:cNvPicPr>
                      <p:nvPr/>
                    </p:nvPicPr>
                    <p:blipFill>
                      <a:blip r:embed="rId3"/>
                      <a:srcRect/>
                      <a:stretch>
                        <a:fillRect/>
                      </a:stretch>
                    </p:blipFill>
                    <p:spPr bwMode="auto">
                      <a:xfrm>
                        <a:off x="5940152" y="5593710"/>
                        <a:ext cx="1645920" cy="7769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 name="Rectangle 2"/>
          <p:cNvSpPr>
            <a:spLocks noChangeArrowheads="1"/>
          </p:cNvSpPr>
          <p:nvPr/>
        </p:nvSpPr>
        <p:spPr bwMode="auto">
          <a:xfrm>
            <a:off x="341313" y="655638"/>
            <a:ext cx="7515225" cy="519112"/>
          </a:xfrm>
          <a:prstGeom prst="rect">
            <a:avLst/>
          </a:prstGeom>
          <a:solidFill>
            <a:srgbClr val="CCFFCC"/>
          </a:solidFill>
          <a:ln>
            <a:noFill/>
          </a:ln>
          <a:effectLst>
            <a:outerShdw dist="35921" dir="2700000" algn="ctr" rotWithShape="0">
              <a:srgbClr val="808080"/>
            </a:outerShdw>
          </a:effectLst>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r>
              <a:rPr lang="en-US" altLang="zh-CN" sz="2800" dirty="0">
                <a:solidFill>
                  <a:schemeClr val="tx2"/>
                </a:solidFill>
              </a:rPr>
              <a:t>10.2 </a:t>
            </a:r>
            <a:r>
              <a:rPr lang="zh-CN" altLang="en-US" sz="2800" dirty="0">
                <a:solidFill>
                  <a:schemeClr val="tx2"/>
                </a:solidFill>
              </a:rPr>
              <a:t>滤波器及其频率响应</a:t>
            </a:r>
          </a:p>
        </p:txBody>
      </p:sp>
      <p:sp>
        <p:nvSpPr>
          <p:cNvPr id="16" name="Text Box 5"/>
          <p:cNvSpPr txBox="1">
            <a:spLocks noChangeArrowheads="1"/>
          </p:cNvSpPr>
          <p:nvPr/>
        </p:nvSpPr>
        <p:spPr bwMode="auto">
          <a:xfrm>
            <a:off x="528638" y="1366838"/>
            <a:ext cx="6553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spcBef>
                <a:spcPct val="50000"/>
              </a:spcBef>
            </a:pPr>
            <a:r>
              <a:rPr lang="en-US" altLang="zh-CN" dirty="0">
                <a:solidFill>
                  <a:srgbClr val="990033"/>
                </a:solidFill>
              </a:rPr>
              <a:t>10.2.1 </a:t>
            </a:r>
            <a:r>
              <a:rPr lang="zh-CN" altLang="en-US" dirty="0">
                <a:solidFill>
                  <a:srgbClr val="990033"/>
                </a:solidFill>
              </a:rPr>
              <a:t>滤波器基础</a:t>
            </a:r>
          </a:p>
        </p:txBody>
      </p:sp>
    </p:spTree>
    <p:extLst>
      <p:ext uri="{BB962C8B-B14F-4D97-AF65-F5344CB8AC3E}">
        <p14:creationId xmlns:p14="http://schemas.microsoft.com/office/powerpoint/2010/main" val="1344338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5"/>
          <p:cNvSpPr txBox="1">
            <a:spLocks noChangeArrowheads="1"/>
          </p:cNvSpPr>
          <p:nvPr/>
        </p:nvSpPr>
        <p:spPr bwMode="auto">
          <a:xfrm>
            <a:off x="390575" y="780686"/>
            <a:ext cx="6137498" cy="461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just" eaLnBrk="0" hangingPunct="0"/>
            <a:r>
              <a:rPr lang="zh-CN" altLang="en-US" sz="2400" dirty="0">
                <a:solidFill>
                  <a:srgbClr val="990033"/>
                </a:solidFill>
              </a:rPr>
              <a:t>二、滤波电路分类</a:t>
            </a:r>
            <a:endParaRPr lang="en-US" altLang="zh-CN" sz="2400" dirty="0">
              <a:solidFill>
                <a:srgbClr val="990033"/>
              </a:solidFill>
            </a:endParaRPr>
          </a:p>
        </p:txBody>
      </p:sp>
      <p:sp>
        <p:nvSpPr>
          <p:cNvPr id="14" name="Text Box 20"/>
          <p:cNvSpPr txBox="1">
            <a:spLocks noChangeArrowheads="1"/>
          </p:cNvSpPr>
          <p:nvPr/>
        </p:nvSpPr>
        <p:spPr bwMode="auto">
          <a:xfrm>
            <a:off x="1288825" y="1556792"/>
            <a:ext cx="249108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algn="just" eaLnBrk="1" hangingPunct="1">
              <a:spcBef>
                <a:spcPct val="50000"/>
              </a:spcBef>
              <a:buFontTx/>
              <a:buAutoNum type="circleNumDbPlain"/>
            </a:pPr>
            <a:r>
              <a:rPr lang="zh-CN" altLang="en-US" sz="2000" dirty="0">
                <a:solidFill>
                  <a:schemeClr val="tx1"/>
                </a:solidFill>
                <a:latin typeface="楷体_GB2312" pitchFamily="49" charset="-122"/>
              </a:rPr>
              <a:t>按所处理信号分</a:t>
            </a:r>
          </a:p>
        </p:txBody>
      </p:sp>
      <p:sp>
        <p:nvSpPr>
          <p:cNvPr id="15" name="AutoShape 21"/>
          <p:cNvSpPr>
            <a:spLocks noChangeArrowheads="1"/>
          </p:cNvSpPr>
          <p:nvPr/>
        </p:nvSpPr>
        <p:spPr bwMode="auto">
          <a:xfrm>
            <a:off x="3824349" y="1693415"/>
            <a:ext cx="719137" cy="144462"/>
          </a:xfrm>
          <a:prstGeom prst="rightArrow">
            <a:avLst>
              <a:gd name="adj1" fmla="val 50000"/>
              <a:gd name="adj2" fmla="val 124451"/>
            </a:avLst>
          </a:prstGeom>
          <a:solidFill>
            <a:srgbClr val="0066FF"/>
          </a:solidFill>
          <a:ln w="9525">
            <a:solidFill>
              <a:srgbClr val="0066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algn="just" eaLnBrk="1" hangingPunct="1"/>
            <a:endParaRPr lang="zh-CN" altLang="en-US" sz="2000">
              <a:solidFill>
                <a:schemeClr val="tx1"/>
              </a:solidFill>
            </a:endParaRPr>
          </a:p>
        </p:txBody>
      </p:sp>
      <p:sp>
        <p:nvSpPr>
          <p:cNvPr id="16" name="Text Box 22"/>
          <p:cNvSpPr txBox="1">
            <a:spLocks noChangeArrowheads="1"/>
          </p:cNvSpPr>
          <p:nvPr/>
        </p:nvSpPr>
        <p:spPr bwMode="auto">
          <a:xfrm>
            <a:off x="4890044" y="1549746"/>
            <a:ext cx="338455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algn="just" eaLnBrk="1" hangingPunct="1">
              <a:spcBef>
                <a:spcPct val="50000"/>
              </a:spcBef>
            </a:pPr>
            <a:r>
              <a:rPr lang="zh-CN" altLang="en-US" sz="2000" dirty="0">
                <a:solidFill>
                  <a:schemeClr val="tx1"/>
                </a:solidFill>
                <a:latin typeface="楷体_GB2312" pitchFamily="49" charset="-122"/>
              </a:rPr>
              <a:t>模拟和数字滤波器</a:t>
            </a:r>
          </a:p>
        </p:txBody>
      </p:sp>
      <p:sp>
        <p:nvSpPr>
          <p:cNvPr id="17" name="Text Box 23"/>
          <p:cNvSpPr txBox="1">
            <a:spLocks noChangeArrowheads="1"/>
          </p:cNvSpPr>
          <p:nvPr/>
        </p:nvSpPr>
        <p:spPr bwMode="auto">
          <a:xfrm>
            <a:off x="1288826" y="2264297"/>
            <a:ext cx="21971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algn="just" eaLnBrk="1" hangingPunct="1">
              <a:spcBef>
                <a:spcPct val="50000"/>
              </a:spcBef>
              <a:buFontTx/>
              <a:buAutoNum type="circleNumDbPlain" startAt="2"/>
            </a:pPr>
            <a:r>
              <a:rPr lang="zh-CN" altLang="en-US" sz="2000" dirty="0">
                <a:solidFill>
                  <a:schemeClr val="tx1"/>
                </a:solidFill>
                <a:latin typeface="楷体_GB2312" pitchFamily="49" charset="-122"/>
              </a:rPr>
              <a:t>按所用元件分</a:t>
            </a:r>
          </a:p>
        </p:txBody>
      </p:sp>
      <p:sp>
        <p:nvSpPr>
          <p:cNvPr id="18" name="AutoShape 24"/>
          <p:cNvSpPr>
            <a:spLocks noChangeArrowheads="1"/>
          </p:cNvSpPr>
          <p:nvPr/>
        </p:nvSpPr>
        <p:spPr bwMode="auto">
          <a:xfrm>
            <a:off x="3779912" y="2372830"/>
            <a:ext cx="719138" cy="144462"/>
          </a:xfrm>
          <a:prstGeom prst="rightArrow">
            <a:avLst>
              <a:gd name="adj1" fmla="val 50000"/>
              <a:gd name="adj2" fmla="val 124451"/>
            </a:avLst>
          </a:prstGeom>
          <a:solidFill>
            <a:srgbClr val="0066FF"/>
          </a:solidFill>
          <a:ln w="9525">
            <a:solidFill>
              <a:srgbClr val="0066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algn="just" eaLnBrk="1" hangingPunct="1"/>
            <a:endParaRPr lang="zh-CN" altLang="en-US" sz="2000">
              <a:solidFill>
                <a:schemeClr val="tx1"/>
              </a:solidFill>
            </a:endParaRPr>
          </a:p>
        </p:txBody>
      </p:sp>
      <p:sp>
        <p:nvSpPr>
          <p:cNvPr id="19" name="Text Box 25"/>
          <p:cNvSpPr txBox="1">
            <a:spLocks noChangeArrowheads="1"/>
          </p:cNvSpPr>
          <p:nvPr/>
        </p:nvSpPr>
        <p:spPr bwMode="auto">
          <a:xfrm>
            <a:off x="4848602" y="2236802"/>
            <a:ext cx="338455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algn="just" eaLnBrk="1" hangingPunct="1">
              <a:spcBef>
                <a:spcPct val="50000"/>
              </a:spcBef>
            </a:pPr>
            <a:r>
              <a:rPr lang="zh-CN" altLang="en-US" sz="2000" dirty="0">
                <a:solidFill>
                  <a:schemeClr val="tx1"/>
                </a:solidFill>
                <a:latin typeface="楷体_GB2312" pitchFamily="49" charset="-122"/>
              </a:rPr>
              <a:t>无源和有源滤波器</a:t>
            </a:r>
          </a:p>
        </p:txBody>
      </p:sp>
      <p:sp>
        <p:nvSpPr>
          <p:cNvPr id="20" name="Text Box 26"/>
          <p:cNvSpPr txBox="1">
            <a:spLocks noChangeArrowheads="1"/>
          </p:cNvSpPr>
          <p:nvPr/>
        </p:nvSpPr>
        <p:spPr bwMode="auto">
          <a:xfrm>
            <a:off x="1288825" y="3028717"/>
            <a:ext cx="249108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algn="just" eaLnBrk="1" hangingPunct="1">
              <a:spcBef>
                <a:spcPct val="50000"/>
              </a:spcBef>
              <a:buFontTx/>
              <a:buAutoNum type="circleNumDbPlain" startAt="3"/>
            </a:pPr>
            <a:r>
              <a:rPr lang="zh-CN" altLang="en-US" sz="2000" dirty="0">
                <a:solidFill>
                  <a:schemeClr val="tx1"/>
                </a:solidFill>
                <a:latin typeface="楷体_GB2312" pitchFamily="49" charset="-122"/>
              </a:rPr>
              <a:t>按滤波特性分</a:t>
            </a:r>
          </a:p>
        </p:txBody>
      </p:sp>
      <p:sp>
        <p:nvSpPr>
          <p:cNvPr id="21" name="AutoShape 27"/>
          <p:cNvSpPr>
            <a:spLocks noChangeArrowheads="1"/>
          </p:cNvSpPr>
          <p:nvPr/>
        </p:nvSpPr>
        <p:spPr bwMode="auto">
          <a:xfrm>
            <a:off x="3779912" y="3157334"/>
            <a:ext cx="719137" cy="142875"/>
          </a:xfrm>
          <a:prstGeom prst="rightArrow">
            <a:avLst>
              <a:gd name="adj1" fmla="val 50000"/>
              <a:gd name="adj2" fmla="val 125833"/>
            </a:avLst>
          </a:prstGeom>
          <a:solidFill>
            <a:srgbClr val="0066FF"/>
          </a:solidFill>
          <a:ln w="9525">
            <a:solidFill>
              <a:srgbClr val="0066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algn="just" eaLnBrk="1" hangingPunct="1"/>
            <a:endParaRPr lang="zh-CN" altLang="en-US" sz="2000">
              <a:solidFill>
                <a:schemeClr val="tx1"/>
              </a:solidFill>
            </a:endParaRPr>
          </a:p>
        </p:txBody>
      </p:sp>
      <p:sp>
        <p:nvSpPr>
          <p:cNvPr id="22" name="Text Box 29"/>
          <p:cNvSpPr txBox="1">
            <a:spLocks noChangeArrowheads="1"/>
          </p:cNvSpPr>
          <p:nvPr/>
        </p:nvSpPr>
        <p:spPr bwMode="auto">
          <a:xfrm>
            <a:off x="4848602" y="3492876"/>
            <a:ext cx="279977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algn="just" eaLnBrk="1" hangingPunct="1">
              <a:spcBef>
                <a:spcPct val="50000"/>
              </a:spcBef>
            </a:pPr>
            <a:r>
              <a:rPr lang="zh-CN" altLang="en-US" sz="2000" dirty="0">
                <a:solidFill>
                  <a:schemeClr val="tx1"/>
                </a:solidFill>
                <a:latin typeface="楷体_GB2312" pitchFamily="49" charset="-122"/>
              </a:rPr>
              <a:t>高通滤波器（</a:t>
            </a:r>
            <a:r>
              <a:rPr lang="en-US" altLang="zh-CN" sz="2000" b="0" dirty="0">
                <a:solidFill>
                  <a:schemeClr val="tx1"/>
                </a:solidFill>
              </a:rPr>
              <a:t>HPF</a:t>
            </a:r>
            <a:r>
              <a:rPr lang="zh-CN" altLang="en-US" sz="2000" dirty="0">
                <a:solidFill>
                  <a:schemeClr val="tx1"/>
                </a:solidFill>
                <a:latin typeface="楷体_GB2312" pitchFamily="49" charset="-122"/>
              </a:rPr>
              <a:t>）</a:t>
            </a:r>
          </a:p>
        </p:txBody>
      </p:sp>
      <p:sp>
        <p:nvSpPr>
          <p:cNvPr id="23" name="Text Box 31"/>
          <p:cNvSpPr txBox="1">
            <a:spLocks noChangeArrowheads="1"/>
          </p:cNvSpPr>
          <p:nvPr/>
        </p:nvSpPr>
        <p:spPr bwMode="auto">
          <a:xfrm>
            <a:off x="4848602" y="3028890"/>
            <a:ext cx="338455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algn="just" eaLnBrk="1" hangingPunct="1">
              <a:spcBef>
                <a:spcPct val="50000"/>
              </a:spcBef>
            </a:pPr>
            <a:r>
              <a:rPr lang="zh-CN" altLang="en-US" sz="2000" dirty="0">
                <a:solidFill>
                  <a:schemeClr val="tx1"/>
                </a:solidFill>
                <a:latin typeface="楷体_GB2312" pitchFamily="49" charset="-122"/>
              </a:rPr>
              <a:t>低通滤波器（</a:t>
            </a:r>
            <a:r>
              <a:rPr lang="en-US" altLang="zh-CN" sz="2000" b="0" dirty="0">
                <a:solidFill>
                  <a:schemeClr val="tx1"/>
                </a:solidFill>
              </a:rPr>
              <a:t>LPF</a:t>
            </a:r>
            <a:r>
              <a:rPr lang="zh-CN" altLang="en-US" sz="2000" dirty="0">
                <a:solidFill>
                  <a:schemeClr val="tx1"/>
                </a:solidFill>
                <a:latin typeface="楷体_GB2312" pitchFamily="49" charset="-122"/>
              </a:rPr>
              <a:t>）</a:t>
            </a:r>
          </a:p>
        </p:txBody>
      </p:sp>
      <p:sp>
        <p:nvSpPr>
          <p:cNvPr id="24" name="Text Box 32"/>
          <p:cNvSpPr txBox="1">
            <a:spLocks noChangeArrowheads="1"/>
          </p:cNvSpPr>
          <p:nvPr/>
        </p:nvSpPr>
        <p:spPr bwMode="auto">
          <a:xfrm>
            <a:off x="4848602" y="3996932"/>
            <a:ext cx="338455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algn="just" eaLnBrk="1" hangingPunct="1">
              <a:spcBef>
                <a:spcPct val="50000"/>
              </a:spcBef>
            </a:pPr>
            <a:r>
              <a:rPr lang="zh-CN" altLang="en-US" sz="2000" dirty="0">
                <a:solidFill>
                  <a:schemeClr val="tx1"/>
                </a:solidFill>
                <a:latin typeface="楷体_GB2312" pitchFamily="49" charset="-122"/>
              </a:rPr>
              <a:t>带通滤波器（</a:t>
            </a:r>
            <a:r>
              <a:rPr lang="en-US" altLang="zh-CN" sz="2000" b="0" dirty="0">
                <a:solidFill>
                  <a:schemeClr val="tx1"/>
                </a:solidFill>
              </a:rPr>
              <a:t>BPF</a:t>
            </a:r>
            <a:r>
              <a:rPr lang="zh-CN" altLang="en-US" sz="2000" dirty="0">
                <a:solidFill>
                  <a:schemeClr val="tx1"/>
                </a:solidFill>
                <a:latin typeface="楷体_GB2312" pitchFamily="49" charset="-122"/>
              </a:rPr>
              <a:t>）</a:t>
            </a:r>
          </a:p>
        </p:txBody>
      </p:sp>
      <p:sp>
        <p:nvSpPr>
          <p:cNvPr id="25" name="Text Box 33"/>
          <p:cNvSpPr txBox="1">
            <a:spLocks noChangeArrowheads="1"/>
          </p:cNvSpPr>
          <p:nvPr/>
        </p:nvSpPr>
        <p:spPr bwMode="auto">
          <a:xfrm>
            <a:off x="4848602" y="4469050"/>
            <a:ext cx="338455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algn="just" eaLnBrk="1" hangingPunct="1">
              <a:spcBef>
                <a:spcPct val="50000"/>
              </a:spcBef>
            </a:pPr>
            <a:r>
              <a:rPr lang="zh-CN" altLang="en-US" sz="2000" dirty="0">
                <a:solidFill>
                  <a:schemeClr val="tx1"/>
                </a:solidFill>
                <a:latin typeface="楷体_GB2312" pitchFamily="49" charset="-122"/>
              </a:rPr>
              <a:t>带阻滤波器（</a:t>
            </a:r>
            <a:r>
              <a:rPr lang="en-US" altLang="zh-CN" sz="2000" b="0" dirty="0">
                <a:solidFill>
                  <a:schemeClr val="tx1"/>
                </a:solidFill>
              </a:rPr>
              <a:t>BEF</a:t>
            </a:r>
            <a:r>
              <a:rPr lang="zh-CN" altLang="en-US" sz="2000" dirty="0">
                <a:solidFill>
                  <a:schemeClr val="tx1"/>
                </a:solidFill>
                <a:latin typeface="楷体_GB2312" pitchFamily="49" charset="-122"/>
              </a:rPr>
              <a:t>）</a:t>
            </a:r>
          </a:p>
        </p:txBody>
      </p:sp>
      <p:sp>
        <p:nvSpPr>
          <p:cNvPr id="26" name="Text Box 34"/>
          <p:cNvSpPr txBox="1">
            <a:spLocks noChangeArrowheads="1"/>
          </p:cNvSpPr>
          <p:nvPr/>
        </p:nvSpPr>
        <p:spPr bwMode="auto">
          <a:xfrm>
            <a:off x="4859858" y="4973106"/>
            <a:ext cx="338455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algn="just" eaLnBrk="1" hangingPunct="1">
              <a:spcBef>
                <a:spcPct val="50000"/>
              </a:spcBef>
            </a:pPr>
            <a:r>
              <a:rPr lang="zh-CN" altLang="en-US" sz="2000" dirty="0">
                <a:solidFill>
                  <a:schemeClr val="tx1"/>
                </a:solidFill>
                <a:latin typeface="楷体_GB2312" pitchFamily="49" charset="-122"/>
              </a:rPr>
              <a:t>全通滤波器（</a:t>
            </a:r>
            <a:r>
              <a:rPr lang="en-US" altLang="zh-CN" sz="2000" b="0" dirty="0">
                <a:solidFill>
                  <a:schemeClr val="tx1"/>
                </a:solidFill>
              </a:rPr>
              <a:t>APF</a:t>
            </a:r>
            <a:r>
              <a:rPr lang="zh-CN" altLang="en-US" sz="2000" dirty="0">
                <a:solidFill>
                  <a:schemeClr val="tx1"/>
                </a:solidFill>
                <a:latin typeface="楷体_GB2312" pitchFamily="49" charset="-122"/>
              </a:rPr>
              <a:t>）</a:t>
            </a:r>
          </a:p>
        </p:txBody>
      </p:sp>
    </p:spTree>
    <p:extLst>
      <p:ext uri="{BB962C8B-B14F-4D97-AF65-F5344CB8AC3E}">
        <p14:creationId xmlns:p14="http://schemas.microsoft.com/office/powerpoint/2010/main" val="1572975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slide(fromLeft)">
                                      <p:cBhvr>
                                        <p:cTn id="12" dur="500"/>
                                        <p:tgtEl>
                                          <p:spTgt spid="15"/>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left)">
                                      <p:cBhvr>
                                        <p:cTn id="16" dur="20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left)">
                                      <p:cBhvr>
                                        <p:cTn id="21" dur="20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8"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slide(fromLeft)">
                                      <p:cBhvr>
                                        <p:cTn id="26" dur="500"/>
                                        <p:tgtEl>
                                          <p:spTgt spid="18"/>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left)">
                                      <p:cBhvr>
                                        <p:cTn id="30" dur="20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left)">
                                      <p:cBhvr>
                                        <p:cTn id="35" dur="2000"/>
                                        <p:tgtEl>
                                          <p:spTgt spid="20"/>
                                        </p:tgtEl>
                                      </p:cBhvr>
                                    </p:animEffect>
                                  </p:childTnLst>
                                </p:cTn>
                              </p:par>
                            </p:childTnLst>
                          </p:cTn>
                        </p:par>
                      </p:childTnLst>
                    </p:cTn>
                  </p:par>
                  <p:par>
                    <p:cTn id="36" fill="hold">
                      <p:stCondLst>
                        <p:cond delay="indefinite"/>
                      </p:stCondLst>
                      <p:childTnLst>
                        <p:par>
                          <p:cTn id="37" fill="hold">
                            <p:stCondLst>
                              <p:cond delay="0"/>
                            </p:stCondLst>
                            <p:childTnLst>
                              <p:par>
                                <p:cTn id="38" presetID="12" presetClass="entr" presetSubtype="8"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slide(fromLeft)">
                                      <p:cBhvr>
                                        <p:cTn id="40" dur="500"/>
                                        <p:tgtEl>
                                          <p:spTgt spid="21"/>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blinds(horizontal)">
                                      <p:cBhvr>
                                        <p:cTn id="45" dur="500"/>
                                        <p:tgtEl>
                                          <p:spTgt spid="23"/>
                                        </p:tgtEl>
                                      </p:cBhvr>
                                    </p:animEffect>
                                  </p:childTnLst>
                                </p:cTn>
                              </p:par>
                            </p:childTnLst>
                          </p:cTn>
                        </p:par>
                        <p:par>
                          <p:cTn id="46" fill="hold">
                            <p:stCondLst>
                              <p:cond delay="500"/>
                            </p:stCondLst>
                            <p:childTnLst>
                              <p:par>
                                <p:cTn id="47" presetID="3" presetClass="entr" presetSubtype="10" fill="hold" grpId="0" nodeType="after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blinds(horizontal)">
                                      <p:cBhvr>
                                        <p:cTn id="49" dur="500"/>
                                        <p:tgtEl>
                                          <p:spTgt spid="22"/>
                                        </p:tgtEl>
                                      </p:cBhvr>
                                    </p:animEffect>
                                  </p:childTnLst>
                                </p:cTn>
                              </p:par>
                            </p:childTnLst>
                          </p:cTn>
                        </p:par>
                        <p:par>
                          <p:cTn id="50" fill="hold">
                            <p:stCondLst>
                              <p:cond delay="1000"/>
                            </p:stCondLst>
                            <p:childTnLst>
                              <p:par>
                                <p:cTn id="51" presetID="3" presetClass="entr" presetSubtype="10" fill="hold" grpId="0" nodeType="after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blinds(horizontal)">
                                      <p:cBhvr>
                                        <p:cTn id="53" dur="500"/>
                                        <p:tgtEl>
                                          <p:spTgt spid="24"/>
                                        </p:tgtEl>
                                      </p:cBhvr>
                                    </p:animEffect>
                                  </p:childTnLst>
                                </p:cTn>
                              </p:par>
                            </p:childTnLst>
                          </p:cTn>
                        </p:par>
                        <p:par>
                          <p:cTn id="54" fill="hold">
                            <p:stCondLst>
                              <p:cond delay="1500"/>
                            </p:stCondLst>
                            <p:childTnLst>
                              <p:par>
                                <p:cTn id="55" presetID="3" presetClass="entr" presetSubtype="10" fill="hold" grpId="0" nodeType="after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blinds(horizontal)">
                                      <p:cBhvr>
                                        <p:cTn id="57" dur="500"/>
                                        <p:tgtEl>
                                          <p:spTgt spid="25"/>
                                        </p:tgtEl>
                                      </p:cBhvr>
                                    </p:animEffect>
                                  </p:childTnLst>
                                </p:cTn>
                              </p:par>
                            </p:childTnLst>
                          </p:cTn>
                        </p:par>
                        <p:par>
                          <p:cTn id="58" fill="hold">
                            <p:stCondLst>
                              <p:cond delay="2000"/>
                            </p:stCondLst>
                            <p:childTnLst>
                              <p:par>
                                <p:cTn id="59" presetID="3" presetClass="entr" presetSubtype="10" fill="hold" grpId="0" nodeType="after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blinds(horizontal)">
                                      <p:cBhvr>
                                        <p:cTn id="6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P spid="16" grpId="0"/>
      <p:bldP spid="17" grpId="0"/>
      <p:bldP spid="18" grpId="0" animBg="1"/>
      <p:bldP spid="19" grpId="0"/>
      <p:bldP spid="20" grpId="0"/>
      <p:bldP spid="21" grpId="0" animBg="1"/>
      <p:bldP spid="22" grpId="0"/>
      <p:bldP spid="23" grpId="0"/>
      <p:bldP spid="24" grpId="0"/>
      <p:bldP spid="25" grpId="0"/>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5"/>
          <p:cNvSpPr txBox="1">
            <a:spLocks noChangeArrowheads="1"/>
          </p:cNvSpPr>
          <p:nvPr/>
        </p:nvSpPr>
        <p:spPr bwMode="auto">
          <a:xfrm>
            <a:off x="390575" y="523081"/>
            <a:ext cx="6137498" cy="461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just" eaLnBrk="0" hangingPunct="0"/>
            <a:r>
              <a:rPr lang="zh-CN" altLang="en-US" sz="2400" dirty="0">
                <a:solidFill>
                  <a:srgbClr val="990033"/>
                </a:solidFill>
              </a:rPr>
              <a:t>三、滤波电路的频率响应（幅频特性）</a:t>
            </a:r>
            <a:endParaRPr lang="en-US" altLang="zh-CN" sz="2400" dirty="0">
              <a:solidFill>
                <a:srgbClr val="990033"/>
              </a:solidFill>
            </a:endParaRPr>
          </a:p>
        </p:txBody>
      </p:sp>
      <p:grpSp>
        <p:nvGrpSpPr>
          <p:cNvPr id="3" name="Group 8"/>
          <p:cNvGrpSpPr>
            <a:grpSpLocks/>
          </p:cNvGrpSpPr>
          <p:nvPr/>
        </p:nvGrpSpPr>
        <p:grpSpPr bwMode="auto">
          <a:xfrm>
            <a:off x="603250" y="1268760"/>
            <a:ext cx="3752850" cy="2159000"/>
            <a:chOff x="380" y="120"/>
            <a:chExt cx="2364" cy="1360"/>
          </a:xfrm>
        </p:grpSpPr>
        <p:sp>
          <p:nvSpPr>
            <p:cNvPr id="4" name="Line 9"/>
            <p:cNvSpPr>
              <a:spLocks noChangeShapeType="1"/>
            </p:cNvSpPr>
            <p:nvPr/>
          </p:nvSpPr>
          <p:spPr bwMode="auto">
            <a:xfrm>
              <a:off x="884" y="1117"/>
              <a:ext cx="1633"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sp>
          <p:nvSpPr>
            <p:cNvPr id="5" name="Line 10"/>
            <p:cNvSpPr>
              <a:spLocks noChangeShapeType="1"/>
            </p:cNvSpPr>
            <p:nvPr/>
          </p:nvSpPr>
          <p:spPr bwMode="auto">
            <a:xfrm flipV="1">
              <a:off x="930" y="164"/>
              <a:ext cx="0" cy="1316"/>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sp>
          <p:nvSpPr>
            <p:cNvPr id="6" name="Text Box 11"/>
            <p:cNvSpPr txBox="1">
              <a:spLocks noChangeArrowheads="1"/>
            </p:cNvSpPr>
            <p:nvPr/>
          </p:nvSpPr>
          <p:spPr bwMode="auto">
            <a:xfrm>
              <a:off x="657" y="1117"/>
              <a:ext cx="227"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spcBef>
                  <a:spcPct val="50000"/>
                </a:spcBef>
              </a:pPr>
              <a:r>
                <a:rPr lang="en-US" altLang="zh-CN" sz="2000" b="0">
                  <a:solidFill>
                    <a:schemeClr val="tx1"/>
                  </a:solidFill>
                  <a:ea typeface="仿宋_GB2312" pitchFamily="49" charset="-122"/>
                </a:rPr>
                <a:t>0</a:t>
              </a:r>
            </a:p>
          </p:txBody>
        </p:sp>
        <p:sp>
          <p:nvSpPr>
            <p:cNvPr id="7" name="Text Box 12"/>
            <p:cNvSpPr txBox="1">
              <a:spLocks noChangeArrowheads="1"/>
            </p:cNvSpPr>
            <p:nvPr/>
          </p:nvSpPr>
          <p:spPr bwMode="auto">
            <a:xfrm>
              <a:off x="2245" y="1117"/>
              <a:ext cx="499"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spcBef>
                  <a:spcPct val="50000"/>
                </a:spcBef>
              </a:pPr>
              <a:r>
                <a:rPr lang="en-US" altLang="zh-CN" sz="2000" b="0" i="1">
                  <a:solidFill>
                    <a:schemeClr val="tx1"/>
                  </a:solidFill>
                  <a:ea typeface="仿宋_GB2312" pitchFamily="49" charset="-122"/>
                  <a:sym typeface="Symbol" pitchFamily="18" charset="2"/>
                </a:rPr>
                <a:t></a:t>
              </a:r>
            </a:p>
          </p:txBody>
        </p:sp>
        <p:sp>
          <p:nvSpPr>
            <p:cNvPr id="8" name="Text Box 13"/>
            <p:cNvSpPr txBox="1">
              <a:spLocks noChangeArrowheads="1"/>
            </p:cNvSpPr>
            <p:nvPr/>
          </p:nvSpPr>
          <p:spPr bwMode="auto">
            <a:xfrm>
              <a:off x="1519" y="1117"/>
              <a:ext cx="499"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spcBef>
                  <a:spcPct val="50000"/>
                </a:spcBef>
              </a:pPr>
              <a:r>
                <a:rPr lang="en-US" altLang="zh-CN" sz="2000" b="0" i="1">
                  <a:solidFill>
                    <a:schemeClr val="tx1"/>
                  </a:solidFill>
                  <a:ea typeface="仿宋_GB2312" pitchFamily="49" charset="-122"/>
                  <a:sym typeface="Symbol" pitchFamily="18" charset="2"/>
                </a:rPr>
                <a:t></a:t>
              </a:r>
              <a:r>
                <a:rPr lang="en-US" altLang="zh-CN" sz="2000" b="0" baseline="-25000">
                  <a:solidFill>
                    <a:schemeClr val="tx1"/>
                  </a:solidFill>
                  <a:ea typeface="仿宋_GB2312" pitchFamily="49" charset="-122"/>
                  <a:sym typeface="Symbol" pitchFamily="18" charset="2"/>
                </a:rPr>
                <a:t>1</a:t>
              </a:r>
            </a:p>
          </p:txBody>
        </p:sp>
        <p:sp>
          <p:nvSpPr>
            <p:cNvPr id="9" name="Line 14"/>
            <p:cNvSpPr>
              <a:spLocks noChangeShapeType="1"/>
            </p:cNvSpPr>
            <p:nvPr/>
          </p:nvSpPr>
          <p:spPr bwMode="auto">
            <a:xfrm>
              <a:off x="930" y="527"/>
              <a:ext cx="725" cy="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sp>
          <p:nvSpPr>
            <p:cNvPr id="10" name="Line 15"/>
            <p:cNvSpPr>
              <a:spLocks noChangeShapeType="1"/>
            </p:cNvSpPr>
            <p:nvPr/>
          </p:nvSpPr>
          <p:spPr bwMode="auto">
            <a:xfrm>
              <a:off x="1655" y="527"/>
              <a:ext cx="0" cy="59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sp>
          <p:nvSpPr>
            <p:cNvPr id="11" name="AutoShape 16"/>
            <p:cNvSpPr>
              <a:spLocks noChangeArrowheads="1"/>
            </p:cNvSpPr>
            <p:nvPr/>
          </p:nvSpPr>
          <p:spPr bwMode="auto">
            <a:xfrm>
              <a:off x="1973" y="255"/>
              <a:ext cx="521" cy="363"/>
            </a:xfrm>
            <a:prstGeom prst="wedgeRoundRectCallout">
              <a:avLst>
                <a:gd name="adj1" fmla="val -134727"/>
                <a:gd name="adj2" fmla="val 66981"/>
                <a:gd name="adj3" fmla="val 16667"/>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algn="ctr" eaLnBrk="1" hangingPunct="1"/>
              <a:r>
                <a:rPr lang="zh-CN" altLang="en-US" sz="2000" dirty="0">
                  <a:solidFill>
                    <a:schemeClr val="tx1"/>
                  </a:solidFill>
                  <a:latin typeface="Arial" charset="0"/>
                  <a:ea typeface="仿宋_GB2312" pitchFamily="49" charset="-122"/>
                </a:rPr>
                <a:t>低通</a:t>
              </a:r>
            </a:p>
          </p:txBody>
        </p:sp>
        <p:graphicFrame>
          <p:nvGraphicFramePr>
            <p:cNvPr id="12" name="Object 17"/>
            <p:cNvGraphicFramePr>
              <a:graphicFrameLocks noChangeAspect="1"/>
            </p:cNvGraphicFramePr>
            <p:nvPr/>
          </p:nvGraphicFramePr>
          <p:xfrm>
            <a:off x="380" y="120"/>
            <a:ext cx="504" cy="288"/>
          </p:xfrm>
          <a:graphic>
            <a:graphicData uri="http://schemas.openxmlformats.org/presentationml/2006/ole">
              <mc:AlternateContent xmlns:mc="http://schemas.openxmlformats.org/markup-compatibility/2006">
                <mc:Choice xmlns:v="urn:schemas-microsoft-com:vml" Requires="v">
                  <p:oleObj name="Equation" r:id="rId2" imgW="444240" imgH="253800" progId="Equation.DSMT4">
                    <p:embed/>
                  </p:oleObj>
                </mc:Choice>
                <mc:Fallback>
                  <p:oleObj name="Equation" r:id="rId2" imgW="444240" imgH="253800" progId="Equation.DSMT4">
                    <p:embed/>
                    <p:pic>
                      <p:nvPicPr>
                        <p:cNvPr id="0" name=""/>
                        <p:cNvPicPr>
                          <a:picLocks noChangeAspect="1" noChangeArrowheads="1"/>
                        </p:cNvPicPr>
                        <p:nvPr/>
                      </p:nvPicPr>
                      <p:blipFill>
                        <a:blip r:embed="rId3"/>
                        <a:srcRect/>
                        <a:stretch>
                          <a:fillRect/>
                        </a:stretch>
                      </p:blipFill>
                      <p:spPr bwMode="auto">
                        <a:xfrm>
                          <a:off x="380" y="120"/>
                          <a:ext cx="504"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3" name="Group 18"/>
          <p:cNvGrpSpPr>
            <a:grpSpLocks/>
          </p:cNvGrpSpPr>
          <p:nvPr/>
        </p:nvGrpSpPr>
        <p:grpSpPr bwMode="auto">
          <a:xfrm>
            <a:off x="4765675" y="1387823"/>
            <a:ext cx="3767138" cy="2184400"/>
            <a:chOff x="3002" y="149"/>
            <a:chExt cx="2373" cy="1376"/>
          </a:xfrm>
        </p:grpSpPr>
        <p:sp>
          <p:nvSpPr>
            <p:cNvPr id="14" name="Line 19"/>
            <p:cNvSpPr>
              <a:spLocks noChangeShapeType="1"/>
            </p:cNvSpPr>
            <p:nvPr/>
          </p:nvSpPr>
          <p:spPr bwMode="auto">
            <a:xfrm>
              <a:off x="3515" y="1162"/>
              <a:ext cx="1633"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sp>
          <p:nvSpPr>
            <p:cNvPr id="15" name="Line 20"/>
            <p:cNvSpPr>
              <a:spLocks noChangeShapeType="1"/>
            </p:cNvSpPr>
            <p:nvPr/>
          </p:nvSpPr>
          <p:spPr bwMode="auto">
            <a:xfrm flipV="1">
              <a:off x="3561" y="209"/>
              <a:ext cx="0" cy="1316"/>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sp>
          <p:nvSpPr>
            <p:cNvPr id="16" name="Text Box 21"/>
            <p:cNvSpPr txBox="1">
              <a:spLocks noChangeArrowheads="1"/>
            </p:cNvSpPr>
            <p:nvPr/>
          </p:nvSpPr>
          <p:spPr bwMode="auto">
            <a:xfrm>
              <a:off x="3288" y="1162"/>
              <a:ext cx="227"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spcBef>
                  <a:spcPct val="50000"/>
                </a:spcBef>
              </a:pPr>
              <a:r>
                <a:rPr lang="en-US" altLang="zh-CN" sz="2000" b="0">
                  <a:solidFill>
                    <a:schemeClr val="tx1"/>
                  </a:solidFill>
                  <a:ea typeface="仿宋_GB2312" pitchFamily="49" charset="-122"/>
                </a:rPr>
                <a:t>0</a:t>
              </a:r>
            </a:p>
          </p:txBody>
        </p:sp>
        <p:sp>
          <p:nvSpPr>
            <p:cNvPr id="17" name="Text Box 22"/>
            <p:cNvSpPr txBox="1">
              <a:spLocks noChangeArrowheads="1"/>
            </p:cNvSpPr>
            <p:nvPr/>
          </p:nvSpPr>
          <p:spPr bwMode="auto">
            <a:xfrm>
              <a:off x="4876" y="1162"/>
              <a:ext cx="499"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spcBef>
                  <a:spcPct val="50000"/>
                </a:spcBef>
              </a:pPr>
              <a:r>
                <a:rPr lang="en-US" altLang="zh-CN" sz="2000" b="0" i="1">
                  <a:solidFill>
                    <a:schemeClr val="tx1"/>
                  </a:solidFill>
                  <a:ea typeface="仿宋_GB2312" pitchFamily="49" charset="-122"/>
                  <a:sym typeface="Symbol" pitchFamily="18" charset="2"/>
                </a:rPr>
                <a:t></a:t>
              </a:r>
            </a:p>
          </p:txBody>
        </p:sp>
        <p:sp>
          <p:nvSpPr>
            <p:cNvPr id="18" name="Text Box 23"/>
            <p:cNvSpPr txBox="1">
              <a:spLocks noChangeArrowheads="1"/>
            </p:cNvSpPr>
            <p:nvPr/>
          </p:nvSpPr>
          <p:spPr bwMode="auto">
            <a:xfrm>
              <a:off x="4150" y="1162"/>
              <a:ext cx="499"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spcBef>
                  <a:spcPct val="50000"/>
                </a:spcBef>
              </a:pPr>
              <a:r>
                <a:rPr lang="en-US" altLang="zh-CN" sz="2000" b="0" i="1">
                  <a:solidFill>
                    <a:schemeClr val="tx1"/>
                  </a:solidFill>
                  <a:ea typeface="仿宋_GB2312" pitchFamily="49" charset="-122"/>
                  <a:sym typeface="Symbol" pitchFamily="18" charset="2"/>
                </a:rPr>
                <a:t></a:t>
              </a:r>
              <a:r>
                <a:rPr lang="en-US" altLang="zh-CN" sz="2000" b="0" baseline="-25000">
                  <a:solidFill>
                    <a:schemeClr val="tx1"/>
                  </a:solidFill>
                  <a:ea typeface="仿宋_GB2312" pitchFamily="49" charset="-122"/>
                  <a:sym typeface="Symbol" pitchFamily="18" charset="2"/>
                </a:rPr>
                <a:t>1</a:t>
              </a:r>
            </a:p>
          </p:txBody>
        </p:sp>
        <p:sp>
          <p:nvSpPr>
            <p:cNvPr id="19" name="Line 24"/>
            <p:cNvSpPr>
              <a:spLocks noChangeShapeType="1"/>
            </p:cNvSpPr>
            <p:nvPr/>
          </p:nvSpPr>
          <p:spPr bwMode="auto">
            <a:xfrm>
              <a:off x="4332" y="572"/>
              <a:ext cx="725" cy="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sp>
          <p:nvSpPr>
            <p:cNvPr id="20" name="Line 25"/>
            <p:cNvSpPr>
              <a:spLocks noChangeShapeType="1"/>
            </p:cNvSpPr>
            <p:nvPr/>
          </p:nvSpPr>
          <p:spPr bwMode="auto">
            <a:xfrm>
              <a:off x="4332" y="572"/>
              <a:ext cx="0" cy="59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sp>
          <p:nvSpPr>
            <p:cNvPr id="21" name="AutoShape 26"/>
            <p:cNvSpPr>
              <a:spLocks noChangeArrowheads="1"/>
            </p:cNvSpPr>
            <p:nvPr/>
          </p:nvSpPr>
          <p:spPr bwMode="auto">
            <a:xfrm>
              <a:off x="3765" y="209"/>
              <a:ext cx="590" cy="319"/>
            </a:xfrm>
            <a:prstGeom prst="wedgeRoundRectCallout">
              <a:avLst>
                <a:gd name="adj1" fmla="val 73948"/>
                <a:gd name="adj2" fmla="val 117157"/>
                <a:gd name="adj3" fmla="val 16667"/>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algn="ctr" eaLnBrk="1" hangingPunct="1"/>
              <a:r>
                <a:rPr lang="zh-CN" altLang="en-US" sz="2000" dirty="0">
                  <a:solidFill>
                    <a:schemeClr val="tx1"/>
                  </a:solidFill>
                  <a:latin typeface="Arial" charset="0"/>
                </a:rPr>
                <a:t>高通</a:t>
              </a:r>
            </a:p>
          </p:txBody>
        </p:sp>
        <p:graphicFrame>
          <p:nvGraphicFramePr>
            <p:cNvPr id="22" name="Object 27"/>
            <p:cNvGraphicFramePr>
              <a:graphicFrameLocks noChangeAspect="1"/>
            </p:cNvGraphicFramePr>
            <p:nvPr/>
          </p:nvGraphicFramePr>
          <p:xfrm>
            <a:off x="3002" y="149"/>
            <a:ext cx="504" cy="288"/>
          </p:xfrm>
          <a:graphic>
            <a:graphicData uri="http://schemas.openxmlformats.org/presentationml/2006/ole">
              <mc:AlternateContent xmlns:mc="http://schemas.openxmlformats.org/markup-compatibility/2006">
                <mc:Choice xmlns:v="urn:schemas-microsoft-com:vml" Requires="v">
                  <p:oleObj name="Equation" r:id="rId4" imgW="444240" imgH="253800" progId="Equation.DSMT4">
                    <p:embed/>
                  </p:oleObj>
                </mc:Choice>
                <mc:Fallback>
                  <p:oleObj name="Equation" r:id="rId4" imgW="444240" imgH="253800" progId="Equation.DSMT4">
                    <p:embed/>
                    <p:pic>
                      <p:nvPicPr>
                        <p:cNvPr id="0" name=""/>
                        <p:cNvPicPr>
                          <a:picLocks noChangeAspect="1" noChangeArrowheads="1"/>
                        </p:cNvPicPr>
                        <p:nvPr/>
                      </p:nvPicPr>
                      <p:blipFill>
                        <a:blip r:embed="rId5"/>
                        <a:srcRect/>
                        <a:stretch>
                          <a:fillRect/>
                        </a:stretch>
                      </p:blipFill>
                      <p:spPr bwMode="auto">
                        <a:xfrm>
                          <a:off x="3002" y="149"/>
                          <a:ext cx="504"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23" name="Group 28"/>
          <p:cNvGrpSpPr>
            <a:grpSpLocks/>
          </p:cNvGrpSpPr>
          <p:nvPr/>
        </p:nvGrpSpPr>
        <p:grpSpPr bwMode="auto">
          <a:xfrm>
            <a:off x="387350" y="3645249"/>
            <a:ext cx="3968750" cy="2690813"/>
            <a:chOff x="244" y="1662"/>
            <a:chExt cx="2500" cy="1695"/>
          </a:xfrm>
        </p:grpSpPr>
        <p:sp>
          <p:nvSpPr>
            <p:cNvPr id="24" name="Line 29"/>
            <p:cNvSpPr>
              <a:spLocks noChangeShapeType="1"/>
            </p:cNvSpPr>
            <p:nvPr/>
          </p:nvSpPr>
          <p:spPr bwMode="auto">
            <a:xfrm>
              <a:off x="748" y="2659"/>
              <a:ext cx="1633"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sp>
          <p:nvSpPr>
            <p:cNvPr id="25" name="Line 30"/>
            <p:cNvSpPr>
              <a:spLocks noChangeShapeType="1"/>
            </p:cNvSpPr>
            <p:nvPr/>
          </p:nvSpPr>
          <p:spPr bwMode="auto">
            <a:xfrm flipV="1">
              <a:off x="794" y="1706"/>
              <a:ext cx="0" cy="1316"/>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sp>
          <p:nvSpPr>
            <p:cNvPr id="26" name="Text Box 31"/>
            <p:cNvSpPr txBox="1">
              <a:spLocks noChangeArrowheads="1"/>
            </p:cNvSpPr>
            <p:nvPr/>
          </p:nvSpPr>
          <p:spPr bwMode="auto">
            <a:xfrm>
              <a:off x="521" y="2659"/>
              <a:ext cx="227"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spcBef>
                  <a:spcPct val="50000"/>
                </a:spcBef>
              </a:pPr>
              <a:r>
                <a:rPr lang="en-US" altLang="zh-CN" sz="2000" b="0">
                  <a:solidFill>
                    <a:schemeClr val="tx1"/>
                  </a:solidFill>
                  <a:ea typeface="仿宋_GB2312" pitchFamily="49" charset="-122"/>
                </a:rPr>
                <a:t>0</a:t>
              </a:r>
            </a:p>
          </p:txBody>
        </p:sp>
        <p:sp>
          <p:nvSpPr>
            <p:cNvPr id="27" name="Text Box 32"/>
            <p:cNvSpPr txBox="1">
              <a:spLocks noChangeArrowheads="1"/>
            </p:cNvSpPr>
            <p:nvPr/>
          </p:nvSpPr>
          <p:spPr bwMode="auto">
            <a:xfrm>
              <a:off x="2245" y="2614"/>
              <a:ext cx="499"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spcBef>
                  <a:spcPct val="50000"/>
                </a:spcBef>
              </a:pPr>
              <a:r>
                <a:rPr lang="en-US" altLang="zh-CN" sz="2000" b="0" i="1">
                  <a:solidFill>
                    <a:schemeClr val="tx1"/>
                  </a:solidFill>
                  <a:ea typeface="仿宋_GB2312" pitchFamily="49" charset="-122"/>
                  <a:sym typeface="Symbol" pitchFamily="18" charset="2"/>
                </a:rPr>
                <a:t></a:t>
              </a:r>
            </a:p>
          </p:txBody>
        </p:sp>
        <p:sp>
          <p:nvSpPr>
            <p:cNvPr id="28" name="Text Box 33"/>
            <p:cNvSpPr txBox="1">
              <a:spLocks noChangeArrowheads="1"/>
            </p:cNvSpPr>
            <p:nvPr/>
          </p:nvSpPr>
          <p:spPr bwMode="auto">
            <a:xfrm>
              <a:off x="1383" y="2659"/>
              <a:ext cx="499"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spcBef>
                  <a:spcPct val="50000"/>
                </a:spcBef>
              </a:pPr>
              <a:r>
                <a:rPr lang="en-US" altLang="zh-CN" sz="2000" b="0" i="1">
                  <a:solidFill>
                    <a:schemeClr val="tx1"/>
                  </a:solidFill>
                  <a:ea typeface="仿宋_GB2312" pitchFamily="49" charset="-122"/>
                  <a:sym typeface="Symbol" pitchFamily="18" charset="2"/>
                </a:rPr>
                <a:t></a:t>
              </a:r>
              <a:r>
                <a:rPr lang="en-US" altLang="zh-CN" sz="2000" b="0" baseline="-25000">
                  <a:solidFill>
                    <a:schemeClr val="tx1"/>
                  </a:solidFill>
                  <a:ea typeface="仿宋_GB2312" pitchFamily="49" charset="-122"/>
                  <a:sym typeface="Symbol" pitchFamily="18" charset="2"/>
                </a:rPr>
                <a:t>1</a:t>
              </a:r>
            </a:p>
          </p:txBody>
        </p:sp>
        <p:sp>
          <p:nvSpPr>
            <p:cNvPr id="29" name="Line 34"/>
            <p:cNvSpPr>
              <a:spLocks noChangeShapeType="1"/>
            </p:cNvSpPr>
            <p:nvPr/>
          </p:nvSpPr>
          <p:spPr bwMode="auto">
            <a:xfrm>
              <a:off x="1519" y="2069"/>
              <a:ext cx="545" cy="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sp>
          <p:nvSpPr>
            <p:cNvPr id="30" name="Line 35"/>
            <p:cNvSpPr>
              <a:spLocks noChangeShapeType="1"/>
            </p:cNvSpPr>
            <p:nvPr/>
          </p:nvSpPr>
          <p:spPr bwMode="auto">
            <a:xfrm>
              <a:off x="1519" y="2069"/>
              <a:ext cx="0" cy="59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sp>
          <p:nvSpPr>
            <p:cNvPr id="31" name="AutoShape 36"/>
            <p:cNvSpPr>
              <a:spLocks noChangeArrowheads="1"/>
            </p:cNvSpPr>
            <p:nvPr/>
          </p:nvSpPr>
          <p:spPr bwMode="auto">
            <a:xfrm>
              <a:off x="1265" y="3039"/>
              <a:ext cx="600" cy="318"/>
            </a:xfrm>
            <a:prstGeom prst="wedgeRoundRectCallout">
              <a:avLst>
                <a:gd name="adj1" fmla="val 43788"/>
                <a:gd name="adj2" fmla="val -205930"/>
                <a:gd name="adj3" fmla="val 16667"/>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algn="ctr" eaLnBrk="1" hangingPunct="1"/>
              <a:r>
                <a:rPr lang="zh-CN" altLang="en-US" sz="2000" dirty="0">
                  <a:solidFill>
                    <a:schemeClr val="tx1"/>
                  </a:solidFill>
                  <a:latin typeface="Arial" charset="0"/>
                  <a:ea typeface="仿宋_GB2312" pitchFamily="49" charset="-122"/>
                </a:rPr>
                <a:t>带通</a:t>
              </a:r>
            </a:p>
          </p:txBody>
        </p:sp>
        <p:graphicFrame>
          <p:nvGraphicFramePr>
            <p:cNvPr id="32" name="Object 37"/>
            <p:cNvGraphicFramePr>
              <a:graphicFrameLocks noChangeAspect="1"/>
            </p:cNvGraphicFramePr>
            <p:nvPr/>
          </p:nvGraphicFramePr>
          <p:xfrm>
            <a:off x="244" y="1662"/>
            <a:ext cx="504" cy="288"/>
          </p:xfrm>
          <a:graphic>
            <a:graphicData uri="http://schemas.openxmlformats.org/presentationml/2006/ole">
              <mc:AlternateContent xmlns:mc="http://schemas.openxmlformats.org/markup-compatibility/2006">
                <mc:Choice xmlns:v="urn:schemas-microsoft-com:vml" Requires="v">
                  <p:oleObj name="Equation" r:id="rId6" imgW="444240" imgH="253800" progId="Equation.DSMT4">
                    <p:embed/>
                  </p:oleObj>
                </mc:Choice>
                <mc:Fallback>
                  <p:oleObj name="Equation" r:id="rId6" imgW="444240" imgH="253800" progId="Equation.DSMT4">
                    <p:embed/>
                    <p:pic>
                      <p:nvPicPr>
                        <p:cNvPr id="0" name=""/>
                        <p:cNvPicPr>
                          <a:picLocks noChangeAspect="1" noChangeArrowheads="1"/>
                        </p:cNvPicPr>
                        <p:nvPr/>
                      </p:nvPicPr>
                      <p:blipFill>
                        <a:blip r:embed="rId7"/>
                        <a:srcRect/>
                        <a:stretch>
                          <a:fillRect/>
                        </a:stretch>
                      </p:blipFill>
                      <p:spPr bwMode="auto">
                        <a:xfrm>
                          <a:off x="244" y="1662"/>
                          <a:ext cx="504"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3" name="Line 38"/>
            <p:cNvSpPr>
              <a:spLocks noChangeShapeType="1"/>
            </p:cNvSpPr>
            <p:nvPr/>
          </p:nvSpPr>
          <p:spPr bwMode="auto">
            <a:xfrm>
              <a:off x="2064" y="2069"/>
              <a:ext cx="0" cy="59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sp>
          <p:nvSpPr>
            <p:cNvPr id="34" name="Text Box 39"/>
            <p:cNvSpPr txBox="1">
              <a:spLocks noChangeArrowheads="1"/>
            </p:cNvSpPr>
            <p:nvPr/>
          </p:nvSpPr>
          <p:spPr bwMode="auto">
            <a:xfrm>
              <a:off x="1837" y="2659"/>
              <a:ext cx="499"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spcBef>
                  <a:spcPct val="50000"/>
                </a:spcBef>
              </a:pPr>
              <a:r>
                <a:rPr lang="en-US" altLang="zh-CN" sz="2000" b="0" i="1">
                  <a:solidFill>
                    <a:schemeClr val="tx1"/>
                  </a:solidFill>
                  <a:ea typeface="仿宋_GB2312" pitchFamily="49" charset="-122"/>
                  <a:sym typeface="Symbol" pitchFamily="18" charset="2"/>
                </a:rPr>
                <a:t></a:t>
              </a:r>
              <a:r>
                <a:rPr lang="en-US" altLang="zh-CN" sz="2000" b="0" baseline="-25000">
                  <a:solidFill>
                    <a:schemeClr val="tx1"/>
                  </a:solidFill>
                  <a:ea typeface="仿宋_GB2312" pitchFamily="49" charset="-122"/>
                  <a:sym typeface="Symbol" pitchFamily="18" charset="2"/>
                </a:rPr>
                <a:t>2</a:t>
              </a:r>
            </a:p>
          </p:txBody>
        </p:sp>
      </p:grpSp>
      <p:grpSp>
        <p:nvGrpSpPr>
          <p:cNvPr id="35" name="Group 40"/>
          <p:cNvGrpSpPr>
            <a:grpSpLocks/>
          </p:cNvGrpSpPr>
          <p:nvPr/>
        </p:nvGrpSpPr>
        <p:grpSpPr bwMode="auto">
          <a:xfrm>
            <a:off x="4716462" y="3861150"/>
            <a:ext cx="3959225" cy="2520951"/>
            <a:chOff x="2971" y="1707"/>
            <a:chExt cx="2494" cy="1588"/>
          </a:xfrm>
        </p:grpSpPr>
        <p:sp>
          <p:nvSpPr>
            <p:cNvPr id="36" name="Line 41"/>
            <p:cNvSpPr>
              <a:spLocks noChangeShapeType="1"/>
            </p:cNvSpPr>
            <p:nvPr/>
          </p:nvSpPr>
          <p:spPr bwMode="auto">
            <a:xfrm>
              <a:off x="3469" y="2704"/>
              <a:ext cx="1633"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sp>
          <p:nvSpPr>
            <p:cNvPr id="37" name="Line 42"/>
            <p:cNvSpPr>
              <a:spLocks noChangeShapeType="1"/>
            </p:cNvSpPr>
            <p:nvPr/>
          </p:nvSpPr>
          <p:spPr bwMode="auto">
            <a:xfrm flipV="1">
              <a:off x="3515" y="1751"/>
              <a:ext cx="0" cy="1316"/>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sp>
          <p:nvSpPr>
            <p:cNvPr id="38" name="Text Box 43"/>
            <p:cNvSpPr txBox="1">
              <a:spLocks noChangeArrowheads="1"/>
            </p:cNvSpPr>
            <p:nvPr/>
          </p:nvSpPr>
          <p:spPr bwMode="auto">
            <a:xfrm>
              <a:off x="3242" y="2704"/>
              <a:ext cx="227"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spcBef>
                  <a:spcPct val="50000"/>
                </a:spcBef>
              </a:pPr>
              <a:r>
                <a:rPr lang="en-US" altLang="zh-CN" sz="2000" b="0">
                  <a:solidFill>
                    <a:schemeClr val="tx1"/>
                  </a:solidFill>
                  <a:ea typeface="仿宋_GB2312" pitchFamily="49" charset="-122"/>
                </a:rPr>
                <a:t>0</a:t>
              </a:r>
            </a:p>
          </p:txBody>
        </p:sp>
        <p:sp>
          <p:nvSpPr>
            <p:cNvPr id="39" name="Text Box 44"/>
            <p:cNvSpPr txBox="1">
              <a:spLocks noChangeArrowheads="1"/>
            </p:cNvSpPr>
            <p:nvPr/>
          </p:nvSpPr>
          <p:spPr bwMode="auto">
            <a:xfrm>
              <a:off x="4966" y="2659"/>
              <a:ext cx="499"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spcBef>
                  <a:spcPct val="50000"/>
                </a:spcBef>
              </a:pPr>
              <a:r>
                <a:rPr lang="en-US" altLang="zh-CN" sz="2000" b="0" i="1">
                  <a:solidFill>
                    <a:schemeClr val="tx1"/>
                  </a:solidFill>
                  <a:ea typeface="仿宋_GB2312" pitchFamily="49" charset="-122"/>
                  <a:sym typeface="Symbol" pitchFamily="18" charset="2"/>
                </a:rPr>
                <a:t></a:t>
              </a:r>
            </a:p>
          </p:txBody>
        </p:sp>
        <p:sp>
          <p:nvSpPr>
            <p:cNvPr id="40" name="Text Box 45"/>
            <p:cNvSpPr txBox="1">
              <a:spLocks noChangeArrowheads="1"/>
            </p:cNvSpPr>
            <p:nvPr/>
          </p:nvSpPr>
          <p:spPr bwMode="auto">
            <a:xfrm>
              <a:off x="3833" y="2704"/>
              <a:ext cx="499"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spcBef>
                  <a:spcPct val="50000"/>
                </a:spcBef>
              </a:pPr>
              <a:r>
                <a:rPr lang="en-US" altLang="zh-CN" sz="2000" b="0" i="1">
                  <a:solidFill>
                    <a:schemeClr val="tx1"/>
                  </a:solidFill>
                  <a:ea typeface="仿宋_GB2312" pitchFamily="49" charset="-122"/>
                  <a:sym typeface="Symbol" pitchFamily="18" charset="2"/>
                </a:rPr>
                <a:t></a:t>
              </a:r>
              <a:r>
                <a:rPr lang="en-US" altLang="zh-CN" sz="2000" b="0" baseline="-25000">
                  <a:solidFill>
                    <a:schemeClr val="tx1"/>
                  </a:solidFill>
                  <a:ea typeface="仿宋_GB2312" pitchFamily="49" charset="-122"/>
                  <a:sym typeface="Symbol" pitchFamily="18" charset="2"/>
                </a:rPr>
                <a:t>1</a:t>
              </a:r>
            </a:p>
          </p:txBody>
        </p:sp>
        <p:sp>
          <p:nvSpPr>
            <p:cNvPr id="41" name="Line 46"/>
            <p:cNvSpPr>
              <a:spLocks noChangeShapeType="1"/>
            </p:cNvSpPr>
            <p:nvPr/>
          </p:nvSpPr>
          <p:spPr bwMode="auto">
            <a:xfrm>
              <a:off x="3515" y="2115"/>
              <a:ext cx="545" cy="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sp>
          <p:nvSpPr>
            <p:cNvPr id="42" name="Line 47"/>
            <p:cNvSpPr>
              <a:spLocks noChangeShapeType="1"/>
            </p:cNvSpPr>
            <p:nvPr/>
          </p:nvSpPr>
          <p:spPr bwMode="auto">
            <a:xfrm>
              <a:off x="3515" y="2115"/>
              <a:ext cx="0" cy="59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sp>
          <p:nvSpPr>
            <p:cNvPr id="43" name="AutoShape 48"/>
            <p:cNvSpPr>
              <a:spLocks noChangeArrowheads="1"/>
            </p:cNvSpPr>
            <p:nvPr/>
          </p:nvSpPr>
          <p:spPr bwMode="auto">
            <a:xfrm>
              <a:off x="3788" y="2977"/>
              <a:ext cx="590" cy="318"/>
            </a:xfrm>
            <a:prstGeom prst="wedgeRoundRectCallout">
              <a:avLst>
                <a:gd name="adj1" fmla="val 43606"/>
                <a:gd name="adj2" fmla="val -179027"/>
                <a:gd name="adj3" fmla="val 16667"/>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algn="ctr" eaLnBrk="1" hangingPunct="1"/>
              <a:r>
                <a:rPr lang="zh-CN" altLang="en-US" sz="2000" dirty="0">
                  <a:solidFill>
                    <a:schemeClr val="tx1"/>
                  </a:solidFill>
                  <a:latin typeface="Arial" charset="0"/>
                  <a:ea typeface="仿宋_GB2312" pitchFamily="49" charset="-122"/>
                </a:rPr>
                <a:t>带阻</a:t>
              </a:r>
            </a:p>
          </p:txBody>
        </p:sp>
        <p:graphicFrame>
          <p:nvGraphicFramePr>
            <p:cNvPr id="44" name="Object 49"/>
            <p:cNvGraphicFramePr>
              <a:graphicFrameLocks noChangeAspect="1"/>
            </p:cNvGraphicFramePr>
            <p:nvPr/>
          </p:nvGraphicFramePr>
          <p:xfrm>
            <a:off x="2971" y="1707"/>
            <a:ext cx="504" cy="288"/>
          </p:xfrm>
          <a:graphic>
            <a:graphicData uri="http://schemas.openxmlformats.org/presentationml/2006/ole">
              <mc:AlternateContent xmlns:mc="http://schemas.openxmlformats.org/markup-compatibility/2006">
                <mc:Choice xmlns:v="urn:schemas-microsoft-com:vml" Requires="v">
                  <p:oleObj name="Equation" r:id="rId8" imgW="444240" imgH="253800" progId="Equation.DSMT4">
                    <p:embed/>
                  </p:oleObj>
                </mc:Choice>
                <mc:Fallback>
                  <p:oleObj name="Equation" r:id="rId8" imgW="444240" imgH="253800" progId="Equation.DSMT4">
                    <p:embed/>
                    <p:pic>
                      <p:nvPicPr>
                        <p:cNvPr id="0" name=""/>
                        <p:cNvPicPr>
                          <a:picLocks noChangeAspect="1" noChangeArrowheads="1"/>
                        </p:cNvPicPr>
                        <p:nvPr/>
                      </p:nvPicPr>
                      <p:blipFill>
                        <a:blip r:embed="rId9"/>
                        <a:srcRect/>
                        <a:stretch>
                          <a:fillRect/>
                        </a:stretch>
                      </p:blipFill>
                      <p:spPr bwMode="auto">
                        <a:xfrm>
                          <a:off x="2971" y="1707"/>
                          <a:ext cx="504"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5" name="Line 50"/>
            <p:cNvSpPr>
              <a:spLocks noChangeShapeType="1"/>
            </p:cNvSpPr>
            <p:nvPr/>
          </p:nvSpPr>
          <p:spPr bwMode="auto">
            <a:xfrm>
              <a:off x="4060" y="2115"/>
              <a:ext cx="0" cy="59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sp>
          <p:nvSpPr>
            <p:cNvPr id="46" name="Text Box 51"/>
            <p:cNvSpPr txBox="1">
              <a:spLocks noChangeArrowheads="1"/>
            </p:cNvSpPr>
            <p:nvPr/>
          </p:nvSpPr>
          <p:spPr bwMode="auto">
            <a:xfrm>
              <a:off x="4377" y="2704"/>
              <a:ext cx="499"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spcBef>
                  <a:spcPct val="50000"/>
                </a:spcBef>
              </a:pPr>
              <a:r>
                <a:rPr lang="en-US" altLang="zh-CN" sz="2000" b="0" i="1">
                  <a:solidFill>
                    <a:schemeClr val="tx1"/>
                  </a:solidFill>
                  <a:ea typeface="仿宋_GB2312" pitchFamily="49" charset="-122"/>
                  <a:sym typeface="Symbol" pitchFamily="18" charset="2"/>
                </a:rPr>
                <a:t></a:t>
              </a:r>
              <a:r>
                <a:rPr lang="en-US" altLang="zh-CN" sz="2000" b="0" baseline="-25000">
                  <a:solidFill>
                    <a:schemeClr val="tx1"/>
                  </a:solidFill>
                  <a:ea typeface="仿宋_GB2312" pitchFamily="49" charset="-122"/>
                  <a:sym typeface="Symbol" pitchFamily="18" charset="2"/>
                </a:rPr>
                <a:t>2</a:t>
              </a:r>
            </a:p>
          </p:txBody>
        </p:sp>
        <p:sp>
          <p:nvSpPr>
            <p:cNvPr id="47" name="Line 52"/>
            <p:cNvSpPr>
              <a:spLocks noChangeShapeType="1"/>
            </p:cNvSpPr>
            <p:nvPr/>
          </p:nvSpPr>
          <p:spPr bwMode="auto">
            <a:xfrm>
              <a:off x="4513" y="2115"/>
              <a:ext cx="545" cy="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sp>
          <p:nvSpPr>
            <p:cNvPr id="48" name="Line 53"/>
            <p:cNvSpPr>
              <a:spLocks noChangeShapeType="1"/>
            </p:cNvSpPr>
            <p:nvPr/>
          </p:nvSpPr>
          <p:spPr bwMode="auto">
            <a:xfrm>
              <a:off x="4513" y="2115"/>
              <a:ext cx="0" cy="59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grpSp>
    </p:spTree>
    <p:extLst>
      <p:ext uri="{BB962C8B-B14F-4D97-AF65-F5344CB8AC3E}">
        <p14:creationId xmlns:p14="http://schemas.microsoft.com/office/powerpoint/2010/main" val="1194238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linds(horizont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blinds(horizontal)">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blinds(horizontal)">
                                      <p:cBhvr>
                                        <p:cTn id="2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1"/>
          <p:cNvSpPr txBox="1">
            <a:spLocks noChangeArrowheads="1"/>
          </p:cNvSpPr>
          <p:nvPr/>
        </p:nvSpPr>
        <p:spPr bwMode="auto">
          <a:xfrm>
            <a:off x="777832" y="1116360"/>
            <a:ext cx="4968875" cy="461665"/>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algn="just" eaLnBrk="1" hangingPunct="1"/>
            <a:r>
              <a:rPr kumimoji="1" lang="en-US" altLang="zh-CN" sz="2400" dirty="0">
                <a:solidFill>
                  <a:schemeClr val="accent2"/>
                </a:solidFill>
                <a:ea typeface="宋体" charset="-122"/>
              </a:rPr>
              <a:t>1</a:t>
            </a:r>
            <a:r>
              <a:rPr kumimoji="1" lang="zh-CN" altLang="en-US" sz="2400" dirty="0">
                <a:solidFill>
                  <a:schemeClr val="accent2"/>
                </a:solidFill>
                <a:ea typeface="宋体" charset="-122"/>
              </a:rPr>
              <a:t>、一阶</a:t>
            </a:r>
            <a:r>
              <a:rPr kumimoji="1" lang="en-US" altLang="zh-CN" sz="2400" i="1" dirty="0">
                <a:solidFill>
                  <a:schemeClr val="accent2"/>
                </a:solidFill>
                <a:ea typeface="宋体" charset="-122"/>
              </a:rPr>
              <a:t>RC</a:t>
            </a:r>
            <a:r>
              <a:rPr kumimoji="1" lang="zh-CN" altLang="en-US" sz="2400" dirty="0">
                <a:solidFill>
                  <a:schemeClr val="accent2"/>
                </a:solidFill>
                <a:ea typeface="宋体" charset="-122"/>
              </a:rPr>
              <a:t>无源低通滤波器</a:t>
            </a:r>
          </a:p>
        </p:txBody>
      </p:sp>
      <p:graphicFrame>
        <p:nvGraphicFramePr>
          <p:cNvPr id="3" name="Object 9"/>
          <p:cNvGraphicFramePr>
            <a:graphicFrameLocks noChangeAspect="1"/>
          </p:cNvGraphicFramePr>
          <p:nvPr>
            <p:extLst>
              <p:ext uri="{D42A27DB-BD31-4B8C-83A1-F6EECF244321}">
                <p14:modId xmlns:p14="http://schemas.microsoft.com/office/powerpoint/2010/main" val="2907902861"/>
              </p:ext>
            </p:extLst>
          </p:nvPr>
        </p:nvGraphicFramePr>
        <p:xfrm>
          <a:off x="4572000" y="2965778"/>
          <a:ext cx="3977424" cy="1462536"/>
        </p:xfrm>
        <a:graphic>
          <a:graphicData uri="http://schemas.openxmlformats.org/presentationml/2006/ole">
            <mc:AlternateContent xmlns:mc="http://schemas.openxmlformats.org/markup-compatibility/2006">
              <mc:Choice xmlns:v="urn:schemas-microsoft-com:vml" Requires="v">
                <p:oleObj name="Equation" r:id="rId2" imgW="2209680" imgH="812520" progId="Equation.DSMT4">
                  <p:embed/>
                </p:oleObj>
              </mc:Choice>
              <mc:Fallback>
                <p:oleObj name="Equation" r:id="rId2" imgW="2209680" imgH="812520" progId="Equation.DSMT4">
                  <p:embed/>
                  <p:pic>
                    <p:nvPicPr>
                      <p:cNvPr id="0" name=""/>
                      <p:cNvPicPr>
                        <a:picLocks noChangeAspect="1" noChangeArrowheads="1"/>
                      </p:cNvPicPr>
                      <p:nvPr/>
                    </p:nvPicPr>
                    <p:blipFill>
                      <a:blip r:embed="rId3"/>
                      <a:srcRect/>
                      <a:stretch>
                        <a:fillRect/>
                      </a:stretch>
                    </p:blipFill>
                    <p:spPr bwMode="auto">
                      <a:xfrm>
                        <a:off x="4572000" y="2965778"/>
                        <a:ext cx="3977424" cy="14625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 name="Text Box 12"/>
          <p:cNvSpPr txBox="1">
            <a:spLocks noChangeArrowheads="1"/>
          </p:cNvSpPr>
          <p:nvPr/>
        </p:nvSpPr>
        <p:spPr bwMode="auto">
          <a:xfrm>
            <a:off x="4354513" y="2163793"/>
            <a:ext cx="280828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algn="just" eaLnBrk="1" hangingPunct="1">
              <a:spcBef>
                <a:spcPct val="50000"/>
              </a:spcBef>
            </a:pPr>
            <a:r>
              <a:rPr lang="zh-CN" altLang="en-US" sz="2000" dirty="0">
                <a:solidFill>
                  <a:schemeClr val="tx1"/>
                </a:solidFill>
                <a:latin typeface="Arial" charset="0"/>
              </a:rPr>
              <a:t>传递函数</a:t>
            </a:r>
          </a:p>
        </p:txBody>
      </p:sp>
      <p:graphicFrame>
        <p:nvGraphicFramePr>
          <p:cNvPr id="5" name="Object 15"/>
          <p:cNvGraphicFramePr>
            <a:graphicFrameLocks noChangeAspect="1"/>
          </p:cNvGraphicFramePr>
          <p:nvPr>
            <p:extLst>
              <p:ext uri="{D42A27DB-BD31-4B8C-83A1-F6EECF244321}">
                <p14:modId xmlns:p14="http://schemas.microsoft.com/office/powerpoint/2010/main" val="3340299149"/>
              </p:ext>
            </p:extLst>
          </p:nvPr>
        </p:nvGraphicFramePr>
        <p:xfrm>
          <a:off x="5087938" y="5005388"/>
          <a:ext cx="3178175" cy="914400"/>
        </p:xfrm>
        <a:graphic>
          <a:graphicData uri="http://schemas.openxmlformats.org/presentationml/2006/ole">
            <mc:AlternateContent xmlns:mc="http://schemas.openxmlformats.org/markup-compatibility/2006">
              <mc:Choice xmlns:v="urn:schemas-microsoft-com:vml" Requires="v">
                <p:oleObj name="Equation" r:id="rId4" imgW="1765080" imgH="507960" progId="Equation.DSMT4">
                  <p:embed/>
                </p:oleObj>
              </mc:Choice>
              <mc:Fallback>
                <p:oleObj name="Equation" r:id="rId4" imgW="1765080" imgH="507960" progId="Equation.DSMT4">
                  <p:embed/>
                  <p:pic>
                    <p:nvPicPr>
                      <p:cNvPr id="0" name=""/>
                      <p:cNvPicPr>
                        <a:picLocks noChangeAspect="1" noChangeArrowheads="1"/>
                      </p:cNvPicPr>
                      <p:nvPr/>
                    </p:nvPicPr>
                    <p:blipFill>
                      <a:blip r:embed="rId5"/>
                      <a:srcRect/>
                      <a:stretch>
                        <a:fillRect/>
                      </a:stretch>
                    </p:blipFill>
                    <p:spPr bwMode="auto">
                      <a:xfrm>
                        <a:off x="5087938" y="5005388"/>
                        <a:ext cx="3178175"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 name="Group 16"/>
          <p:cNvGrpSpPr>
            <a:grpSpLocks/>
          </p:cNvGrpSpPr>
          <p:nvPr/>
        </p:nvGrpSpPr>
        <p:grpSpPr bwMode="auto">
          <a:xfrm>
            <a:off x="827065" y="1961978"/>
            <a:ext cx="2736835" cy="1387476"/>
            <a:chOff x="2925" y="686"/>
            <a:chExt cx="1724" cy="874"/>
          </a:xfrm>
        </p:grpSpPr>
        <p:sp>
          <p:nvSpPr>
            <p:cNvPr id="7" name="Line 17"/>
            <p:cNvSpPr>
              <a:spLocks noChangeShapeType="1"/>
            </p:cNvSpPr>
            <p:nvPr/>
          </p:nvSpPr>
          <p:spPr bwMode="auto">
            <a:xfrm>
              <a:off x="3062" y="754"/>
              <a:ext cx="1406" cy="0"/>
            </a:xfrm>
            <a:prstGeom prst="line">
              <a:avLst/>
            </a:prstGeom>
            <a:noFill/>
            <a:ln w="285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sp>
          <p:nvSpPr>
            <p:cNvPr id="8" name="Line 18"/>
            <p:cNvSpPr>
              <a:spLocks noChangeShapeType="1"/>
            </p:cNvSpPr>
            <p:nvPr/>
          </p:nvSpPr>
          <p:spPr bwMode="auto">
            <a:xfrm>
              <a:off x="4105" y="754"/>
              <a:ext cx="0" cy="272"/>
            </a:xfrm>
            <a:prstGeom prst="line">
              <a:avLst/>
            </a:prstGeom>
            <a:noFill/>
            <a:ln w="38100">
              <a:solidFill>
                <a:srgbClr val="FFCC00"/>
              </a:solidFill>
              <a:round/>
              <a:headEnd type="oval"/>
              <a:tailEnd type="none"/>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sp>
          <p:nvSpPr>
            <p:cNvPr id="9" name="Line 19"/>
            <p:cNvSpPr>
              <a:spLocks noChangeShapeType="1"/>
            </p:cNvSpPr>
            <p:nvPr/>
          </p:nvSpPr>
          <p:spPr bwMode="auto">
            <a:xfrm>
              <a:off x="3016" y="1525"/>
              <a:ext cx="1497" cy="0"/>
            </a:xfrm>
            <a:prstGeom prst="line">
              <a:avLst/>
            </a:prstGeom>
            <a:noFill/>
            <a:ln w="285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sp>
          <p:nvSpPr>
            <p:cNvPr id="10" name="Line 20"/>
            <p:cNvSpPr>
              <a:spLocks noChangeShapeType="1"/>
            </p:cNvSpPr>
            <p:nvPr/>
          </p:nvSpPr>
          <p:spPr bwMode="auto">
            <a:xfrm>
              <a:off x="4105" y="1117"/>
              <a:ext cx="0" cy="408"/>
            </a:xfrm>
            <a:prstGeom prst="line">
              <a:avLst/>
            </a:prstGeom>
            <a:noFill/>
            <a:ln w="38100">
              <a:solidFill>
                <a:srgbClr val="FFCC00"/>
              </a:solidFill>
              <a:round/>
              <a:headEnd type="none"/>
              <a:tailEnd type="oval"/>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graphicFrame>
          <p:nvGraphicFramePr>
            <p:cNvPr id="11" name="Object 21"/>
            <p:cNvGraphicFramePr>
              <a:graphicFrameLocks noChangeAspect="1"/>
            </p:cNvGraphicFramePr>
            <p:nvPr/>
          </p:nvGraphicFramePr>
          <p:xfrm>
            <a:off x="2925" y="969"/>
            <a:ext cx="173" cy="273"/>
          </p:xfrm>
          <a:graphic>
            <a:graphicData uri="http://schemas.openxmlformats.org/presentationml/2006/ole">
              <mc:AlternateContent xmlns:mc="http://schemas.openxmlformats.org/markup-compatibility/2006">
                <mc:Choice xmlns:v="urn:schemas-microsoft-com:vml" Requires="v">
                  <p:oleObj name="Equation" r:id="rId6" imgW="152280" imgH="241200" progId="Equation.DSMT4">
                    <p:embed/>
                  </p:oleObj>
                </mc:Choice>
                <mc:Fallback>
                  <p:oleObj name="Equation" r:id="rId6" imgW="152280" imgH="241200" progId="Equation.DSMT4">
                    <p:embed/>
                    <p:pic>
                      <p:nvPicPr>
                        <p:cNvPr id="0" name=""/>
                        <p:cNvPicPr>
                          <a:picLocks noChangeAspect="1" noChangeArrowheads="1"/>
                        </p:cNvPicPr>
                        <p:nvPr/>
                      </p:nvPicPr>
                      <p:blipFill>
                        <a:blip r:embed="rId7"/>
                        <a:srcRect/>
                        <a:stretch>
                          <a:fillRect/>
                        </a:stretch>
                      </p:blipFill>
                      <p:spPr bwMode="auto">
                        <a:xfrm>
                          <a:off x="2925" y="969"/>
                          <a:ext cx="173" cy="2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 name="Object 22"/>
            <p:cNvGraphicFramePr>
              <a:graphicFrameLocks noChangeAspect="1"/>
            </p:cNvGraphicFramePr>
            <p:nvPr/>
          </p:nvGraphicFramePr>
          <p:xfrm>
            <a:off x="4462" y="969"/>
            <a:ext cx="187" cy="273"/>
          </p:xfrm>
          <a:graphic>
            <a:graphicData uri="http://schemas.openxmlformats.org/presentationml/2006/ole">
              <mc:AlternateContent xmlns:mc="http://schemas.openxmlformats.org/markup-compatibility/2006">
                <mc:Choice xmlns:v="urn:schemas-microsoft-com:vml" Requires="v">
                  <p:oleObj name="Equation" r:id="rId8" imgW="164880" imgH="241200" progId="Equation.DSMT4">
                    <p:embed/>
                  </p:oleObj>
                </mc:Choice>
                <mc:Fallback>
                  <p:oleObj name="Equation" r:id="rId8" imgW="164880" imgH="241200" progId="Equation.DSMT4">
                    <p:embed/>
                    <p:pic>
                      <p:nvPicPr>
                        <p:cNvPr id="0" name=""/>
                        <p:cNvPicPr>
                          <a:picLocks noChangeAspect="1" noChangeArrowheads="1"/>
                        </p:cNvPicPr>
                        <p:nvPr/>
                      </p:nvPicPr>
                      <p:blipFill>
                        <a:blip r:embed="rId9"/>
                        <a:srcRect/>
                        <a:stretch>
                          <a:fillRect/>
                        </a:stretch>
                      </p:blipFill>
                      <p:spPr bwMode="auto">
                        <a:xfrm>
                          <a:off x="4462" y="969"/>
                          <a:ext cx="187" cy="2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3" name="Object 23"/>
            <p:cNvGraphicFramePr>
              <a:graphicFrameLocks noChangeAspect="1"/>
            </p:cNvGraphicFramePr>
            <p:nvPr/>
          </p:nvGraphicFramePr>
          <p:xfrm>
            <a:off x="3765" y="1008"/>
            <a:ext cx="173" cy="201"/>
          </p:xfrm>
          <a:graphic>
            <a:graphicData uri="http://schemas.openxmlformats.org/presentationml/2006/ole">
              <mc:AlternateContent xmlns:mc="http://schemas.openxmlformats.org/markup-compatibility/2006">
                <mc:Choice xmlns:v="urn:schemas-microsoft-com:vml" Requires="v">
                  <p:oleObj name="Equation" r:id="rId10" imgW="152280" imgH="177480" progId="Equation.DSMT4">
                    <p:embed/>
                  </p:oleObj>
                </mc:Choice>
                <mc:Fallback>
                  <p:oleObj name="Equation" r:id="rId10" imgW="152280" imgH="177480" progId="Equation.DSMT4">
                    <p:embed/>
                    <p:pic>
                      <p:nvPicPr>
                        <p:cNvPr id="0" name=""/>
                        <p:cNvPicPr>
                          <a:picLocks noChangeAspect="1" noChangeArrowheads="1"/>
                        </p:cNvPicPr>
                        <p:nvPr/>
                      </p:nvPicPr>
                      <p:blipFill>
                        <a:blip r:embed="rId11"/>
                        <a:srcRect/>
                        <a:stretch>
                          <a:fillRect/>
                        </a:stretch>
                      </p:blipFill>
                      <p:spPr bwMode="auto">
                        <a:xfrm>
                          <a:off x="3765" y="1008"/>
                          <a:ext cx="173" cy="2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4" name="Object 24"/>
            <p:cNvGraphicFramePr>
              <a:graphicFrameLocks noChangeAspect="1"/>
            </p:cNvGraphicFramePr>
            <p:nvPr/>
          </p:nvGraphicFramePr>
          <p:xfrm>
            <a:off x="3478" y="828"/>
            <a:ext cx="173" cy="187"/>
          </p:xfrm>
          <a:graphic>
            <a:graphicData uri="http://schemas.openxmlformats.org/presentationml/2006/ole">
              <mc:AlternateContent xmlns:mc="http://schemas.openxmlformats.org/markup-compatibility/2006">
                <mc:Choice xmlns:v="urn:schemas-microsoft-com:vml" Requires="v">
                  <p:oleObj name="Equation" r:id="rId12" imgW="152280" imgH="164880" progId="Equation.DSMT4">
                    <p:embed/>
                  </p:oleObj>
                </mc:Choice>
                <mc:Fallback>
                  <p:oleObj name="Equation" r:id="rId12" imgW="152280" imgH="164880" progId="Equation.DSMT4">
                    <p:embed/>
                    <p:pic>
                      <p:nvPicPr>
                        <p:cNvPr id="0" name=""/>
                        <p:cNvPicPr>
                          <a:picLocks noChangeAspect="1" noChangeArrowheads="1"/>
                        </p:cNvPicPr>
                        <p:nvPr/>
                      </p:nvPicPr>
                      <p:blipFill>
                        <a:blip r:embed="rId13"/>
                        <a:srcRect/>
                        <a:stretch>
                          <a:fillRect/>
                        </a:stretch>
                      </p:blipFill>
                      <p:spPr bwMode="auto">
                        <a:xfrm>
                          <a:off x="3478" y="828"/>
                          <a:ext cx="173" cy="1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 name="Rectangle 25"/>
            <p:cNvSpPr>
              <a:spLocks noChangeArrowheads="1"/>
            </p:cNvSpPr>
            <p:nvPr/>
          </p:nvSpPr>
          <p:spPr bwMode="auto">
            <a:xfrm>
              <a:off x="3424" y="686"/>
              <a:ext cx="317" cy="136"/>
            </a:xfrm>
            <a:prstGeom prst="rect">
              <a:avLst/>
            </a:prstGeom>
            <a:gradFill rotWithShape="1">
              <a:gsLst>
                <a:gs pos="0">
                  <a:srgbClr val="764700"/>
                </a:gs>
                <a:gs pos="50000">
                  <a:srgbClr val="FF9900"/>
                </a:gs>
                <a:gs pos="100000">
                  <a:srgbClr val="764700"/>
                </a:gs>
              </a:gsLst>
              <a:lin ang="5400000" scaled="1"/>
            </a:gradFill>
            <a:ln>
              <a:noFill/>
            </a:ln>
            <a:effectLst/>
            <a:extLs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endParaRPr lang="zh-CN" altLang="en-US" sz="2000">
                <a:solidFill>
                  <a:schemeClr val="tx1"/>
                </a:solidFill>
              </a:endParaRPr>
            </a:p>
          </p:txBody>
        </p:sp>
        <p:grpSp>
          <p:nvGrpSpPr>
            <p:cNvPr id="16" name="Group 26"/>
            <p:cNvGrpSpPr>
              <a:grpSpLocks/>
            </p:cNvGrpSpPr>
            <p:nvPr/>
          </p:nvGrpSpPr>
          <p:grpSpPr bwMode="auto">
            <a:xfrm>
              <a:off x="3987" y="1026"/>
              <a:ext cx="240" cy="93"/>
              <a:chOff x="3805" y="2478"/>
              <a:chExt cx="240" cy="93"/>
            </a:xfrm>
          </p:grpSpPr>
          <p:sp>
            <p:nvSpPr>
              <p:cNvPr id="21" name="Line 27"/>
              <p:cNvSpPr>
                <a:spLocks noChangeShapeType="1"/>
              </p:cNvSpPr>
              <p:nvPr/>
            </p:nvSpPr>
            <p:spPr bwMode="auto">
              <a:xfrm flipV="1">
                <a:off x="3805" y="2568"/>
                <a:ext cx="240" cy="3"/>
              </a:xfrm>
              <a:prstGeom prst="line">
                <a:avLst/>
              </a:prstGeom>
              <a:noFill/>
              <a:ln w="57150">
                <a:solidFill>
                  <a:srgbClr val="FF9900"/>
                </a:solidFill>
                <a:round/>
                <a:headEnd/>
                <a:tailEnd/>
              </a:ln>
              <a:extLst>
                <a:ext uri="{909E8E84-426E-40DD-AFC4-6F175D3DCCD1}">
                  <a14:hiddenFill xmlns:a14="http://schemas.microsoft.com/office/drawing/2010/main">
                    <a:noFill/>
                  </a14:hiddenFill>
                </a:ext>
              </a:extLst>
            </p:spPr>
            <p:txBody>
              <a:bodyPr/>
              <a:lstStyle/>
              <a:p>
                <a:endParaRPr lang="zh-CN" altLang="en-US" sz="2000">
                  <a:solidFill>
                    <a:schemeClr val="tx1"/>
                  </a:solidFill>
                </a:endParaRPr>
              </a:p>
            </p:txBody>
          </p:sp>
          <p:sp>
            <p:nvSpPr>
              <p:cNvPr id="22" name="Line 28"/>
              <p:cNvSpPr>
                <a:spLocks noChangeShapeType="1"/>
              </p:cNvSpPr>
              <p:nvPr/>
            </p:nvSpPr>
            <p:spPr bwMode="auto">
              <a:xfrm>
                <a:off x="3805" y="2478"/>
                <a:ext cx="240" cy="0"/>
              </a:xfrm>
              <a:prstGeom prst="line">
                <a:avLst/>
              </a:prstGeom>
              <a:noFill/>
              <a:ln w="57150">
                <a:solidFill>
                  <a:srgbClr val="FF9900"/>
                </a:solidFill>
                <a:round/>
                <a:headEnd/>
                <a:tailEnd/>
              </a:ln>
              <a:extLst>
                <a:ext uri="{909E8E84-426E-40DD-AFC4-6F175D3DCCD1}">
                  <a14:hiddenFill xmlns:a14="http://schemas.microsoft.com/office/drawing/2010/main">
                    <a:noFill/>
                  </a14:hiddenFill>
                </a:ext>
              </a:extLst>
            </p:spPr>
            <p:txBody>
              <a:bodyPr/>
              <a:lstStyle/>
              <a:p>
                <a:endParaRPr lang="zh-CN" altLang="en-US" sz="2000">
                  <a:solidFill>
                    <a:schemeClr val="tx1"/>
                  </a:solidFill>
                </a:endParaRPr>
              </a:p>
            </p:txBody>
          </p:sp>
        </p:grpSp>
        <p:sp>
          <p:nvSpPr>
            <p:cNvPr id="17" name="Oval 29"/>
            <p:cNvSpPr>
              <a:spLocks noChangeArrowheads="1"/>
            </p:cNvSpPr>
            <p:nvPr/>
          </p:nvSpPr>
          <p:spPr bwMode="auto">
            <a:xfrm>
              <a:off x="4513" y="1480"/>
              <a:ext cx="71" cy="68"/>
            </a:xfrm>
            <a:prstGeom prst="ellipse">
              <a:avLst/>
            </a:prstGeom>
            <a:noFill/>
            <a:ln w="28575">
              <a:solidFill>
                <a:srgbClr val="FFCC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endParaRPr lang="zh-CN" altLang="en-US" sz="2000">
                <a:solidFill>
                  <a:schemeClr val="tx1"/>
                </a:solidFill>
              </a:endParaRPr>
            </a:p>
          </p:txBody>
        </p:sp>
        <p:sp>
          <p:nvSpPr>
            <p:cNvPr id="18" name="Oval 30"/>
            <p:cNvSpPr>
              <a:spLocks noChangeArrowheads="1"/>
            </p:cNvSpPr>
            <p:nvPr/>
          </p:nvSpPr>
          <p:spPr bwMode="auto">
            <a:xfrm>
              <a:off x="4468" y="709"/>
              <a:ext cx="71" cy="68"/>
            </a:xfrm>
            <a:prstGeom prst="ellipse">
              <a:avLst/>
            </a:prstGeom>
            <a:noFill/>
            <a:ln w="28575">
              <a:solidFill>
                <a:srgbClr val="FFCC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endParaRPr lang="zh-CN" altLang="en-US" sz="2000">
                <a:solidFill>
                  <a:schemeClr val="tx1"/>
                </a:solidFill>
              </a:endParaRPr>
            </a:p>
          </p:txBody>
        </p:sp>
        <p:sp>
          <p:nvSpPr>
            <p:cNvPr id="19" name="Oval 31"/>
            <p:cNvSpPr>
              <a:spLocks noChangeArrowheads="1"/>
            </p:cNvSpPr>
            <p:nvPr/>
          </p:nvSpPr>
          <p:spPr bwMode="auto">
            <a:xfrm>
              <a:off x="3004" y="721"/>
              <a:ext cx="71" cy="68"/>
            </a:xfrm>
            <a:prstGeom prst="ellipse">
              <a:avLst/>
            </a:prstGeom>
            <a:noFill/>
            <a:ln w="28575">
              <a:solidFill>
                <a:srgbClr val="FFCC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endParaRPr lang="zh-CN" altLang="en-US" sz="2000">
                <a:solidFill>
                  <a:schemeClr val="tx1"/>
                </a:solidFill>
              </a:endParaRPr>
            </a:p>
          </p:txBody>
        </p:sp>
        <p:sp>
          <p:nvSpPr>
            <p:cNvPr id="20" name="Oval 32"/>
            <p:cNvSpPr>
              <a:spLocks noChangeArrowheads="1"/>
            </p:cNvSpPr>
            <p:nvPr/>
          </p:nvSpPr>
          <p:spPr bwMode="auto">
            <a:xfrm>
              <a:off x="2965" y="1492"/>
              <a:ext cx="71" cy="68"/>
            </a:xfrm>
            <a:prstGeom prst="ellipse">
              <a:avLst/>
            </a:prstGeom>
            <a:noFill/>
            <a:ln w="28575">
              <a:solidFill>
                <a:srgbClr val="FFCC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endParaRPr lang="zh-CN" altLang="en-US" sz="2000">
                <a:solidFill>
                  <a:schemeClr val="tx1"/>
                </a:solidFill>
              </a:endParaRPr>
            </a:p>
          </p:txBody>
        </p:sp>
      </p:grpSp>
      <p:pic>
        <p:nvPicPr>
          <p:cNvPr id="23" name="Picture 67" descr="lowpassp"/>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23091" y="4572744"/>
            <a:ext cx="4103688" cy="192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 Box 65"/>
          <p:cNvSpPr txBox="1">
            <a:spLocks noChangeArrowheads="1"/>
          </p:cNvSpPr>
          <p:nvPr/>
        </p:nvSpPr>
        <p:spPr bwMode="auto">
          <a:xfrm>
            <a:off x="377564" y="404664"/>
            <a:ext cx="8288337" cy="461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just" eaLnBrk="0" hangingPunct="0"/>
            <a:r>
              <a:rPr lang="en-US" altLang="zh-CN" sz="2400" dirty="0">
                <a:solidFill>
                  <a:srgbClr val="990033"/>
                </a:solidFill>
              </a:rPr>
              <a:t>10.2.2 </a:t>
            </a:r>
            <a:r>
              <a:rPr lang="zh-CN" altLang="en-US" dirty="0">
                <a:solidFill>
                  <a:srgbClr val="990033"/>
                </a:solidFill>
              </a:rPr>
              <a:t>一阶无源滤波器及其频率响应</a:t>
            </a:r>
            <a:endParaRPr lang="en-US" altLang="zh-CN" sz="2400" dirty="0">
              <a:solidFill>
                <a:srgbClr val="990033"/>
              </a:solidFill>
            </a:endParaRPr>
          </a:p>
        </p:txBody>
      </p:sp>
    </p:spTree>
    <p:extLst>
      <p:ext uri="{BB962C8B-B14F-4D97-AF65-F5344CB8AC3E}">
        <p14:creationId xmlns:p14="http://schemas.microsoft.com/office/powerpoint/2010/main" val="2296008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linds(horizontal)">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linds(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linds(horizontal)">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barn(inVertical)">
                                      <p:cBhvr>
                                        <p:cTn id="3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1"/>
          <p:cNvSpPr txBox="1">
            <a:spLocks noChangeArrowheads="1"/>
          </p:cNvSpPr>
          <p:nvPr/>
        </p:nvSpPr>
        <p:spPr bwMode="auto">
          <a:xfrm>
            <a:off x="514028" y="404664"/>
            <a:ext cx="4968875" cy="461665"/>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algn="just" eaLnBrk="1" hangingPunct="1"/>
            <a:r>
              <a:rPr kumimoji="1" lang="en-US" altLang="zh-CN" sz="2400" dirty="0">
                <a:solidFill>
                  <a:schemeClr val="accent2"/>
                </a:solidFill>
                <a:ea typeface="宋体" charset="-122"/>
              </a:rPr>
              <a:t>2</a:t>
            </a:r>
            <a:r>
              <a:rPr kumimoji="1" lang="zh-CN" altLang="en-US" sz="2400" dirty="0">
                <a:solidFill>
                  <a:schemeClr val="accent2"/>
                </a:solidFill>
                <a:ea typeface="宋体" charset="-122"/>
              </a:rPr>
              <a:t>、一阶</a:t>
            </a:r>
            <a:r>
              <a:rPr kumimoji="1" lang="en-US" altLang="zh-CN" sz="2400" i="1" dirty="0">
                <a:solidFill>
                  <a:schemeClr val="accent2"/>
                </a:solidFill>
                <a:ea typeface="宋体" charset="-122"/>
              </a:rPr>
              <a:t>RC</a:t>
            </a:r>
            <a:r>
              <a:rPr kumimoji="1" lang="zh-CN" altLang="en-US" sz="2400" dirty="0">
                <a:solidFill>
                  <a:schemeClr val="accent2"/>
                </a:solidFill>
                <a:ea typeface="宋体" charset="-122"/>
              </a:rPr>
              <a:t>无源高通滤波器</a:t>
            </a:r>
          </a:p>
        </p:txBody>
      </p:sp>
      <p:sp>
        <p:nvSpPr>
          <p:cNvPr id="3" name="Text Box 4"/>
          <p:cNvSpPr txBox="1">
            <a:spLocks noChangeArrowheads="1"/>
          </p:cNvSpPr>
          <p:nvPr/>
        </p:nvSpPr>
        <p:spPr bwMode="auto">
          <a:xfrm>
            <a:off x="4648690" y="1567751"/>
            <a:ext cx="280828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algn="just" eaLnBrk="1" hangingPunct="1">
              <a:spcBef>
                <a:spcPct val="50000"/>
              </a:spcBef>
            </a:pPr>
            <a:r>
              <a:rPr lang="zh-CN" altLang="en-US" sz="2000" dirty="0">
                <a:solidFill>
                  <a:schemeClr val="tx1"/>
                </a:solidFill>
                <a:latin typeface="Arial" charset="0"/>
              </a:rPr>
              <a:t>传递函数</a:t>
            </a:r>
          </a:p>
        </p:txBody>
      </p:sp>
      <p:graphicFrame>
        <p:nvGraphicFramePr>
          <p:cNvPr id="4" name="Object 7"/>
          <p:cNvGraphicFramePr>
            <a:graphicFrameLocks noChangeAspect="1"/>
          </p:cNvGraphicFramePr>
          <p:nvPr/>
        </p:nvGraphicFramePr>
        <p:xfrm>
          <a:off x="5559446" y="4005064"/>
          <a:ext cx="3178175" cy="914400"/>
        </p:xfrm>
        <a:graphic>
          <a:graphicData uri="http://schemas.openxmlformats.org/presentationml/2006/ole">
            <mc:AlternateContent xmlns:mc="http://schemas.openxmlformats.org/markup-compatibility/2006">
              <mc:Choice xmlns:v="urn:schemas-microsoft-com:vml" Requires="v">
                <p:oleObj name="Equation" r:id="rId2" imgW="1765080" imgH="507960" progId="Equation.DSMT4">
                  <p:embed/>
                </p:oleObj>
              </mc:Choice>
              <mc:Fallback>
                <p:oleObj name="Equation" r:id="rId2" imgW="1765080" imgH="507960" progId="Equation.DSMT4">
                  <p:embed/>
                  <p:pic>
                    <p:nvPicPr>
                      <p:cNvPr id="0" name=""/>
                      <p:cNvPicPr>
                        <a:picLocks noChangeAspect="1" noChangeArrowheads="1"/>
                      </p:cNvPicPr>
                      <p:nvPr/>
                    </p:nvPicPr>
                    <p:blipFill>
                      <a:blip r:embed="rId3"/>
                      <a:srcRect/>
                      <a:stretch>
                        <a:fillRect/>
                      </a:stretch>
                    </p:blipFill>
                    <p:spPr bwMode="auto">
                      <a:xfrm>
                        <a:off x="5559446" y="4005064"/>
                        <a:ext cx="3178175"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22" name="Picture 53" descr="highpass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0124" y="3875542"/>
            <a:ext cx="5212779" cy="244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 name="组合 24"/>
          <p:cNvGrpSpPr/>
          <p:nvPr/>
        </p:nvGrpSpPr>
        <p:grpSpPr>
          <a:xfrm>
            <a:off x="912816" y="1267619"/>
            <a:ext cx="3011489" cy="1502108"/>
            <a:chOff x="912816" y="1267619"/>
            <a:chExt cx="3011489" cy="1502108"/>
          </a:xfrm>
        </p:grpSpPr>
        <p:sp>
          <p:nvSpPr>
            <p:cNvPr id="7" name="Line 27"/>
            <p:cNvSpPr>
              <a:spLocks noChangeShapeType="1"/>
            </p:cNvSpPr>
            <p:nvPr/>
          </p:nvSpPr>
          <p:spPr bwMode="auto">
            <a:xfrm flipV="1">
              <a:off x="2036767" y="1484314"/>
              <a:ext cx="1519613" cy="1587"/>
            </a:xfrm>
            <a:prstGeom prst="line">
              <a:avLst/>
            </a:prstGeom>
            <a:noFill/>
            <a:ln w="285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sp>
          <p:nvSpPr>
            <p:cNvPr id="8" name="Line 28"/>
            <p:cNvSpPr>
              <a:spLocks noChangeShapeType="1"/>
            </p:cNvSpPr>
            <p:nvPr/>
          </p:nvSpPr>
          <p:spPr bwMode="auto">
            <a:xfrm>
              <a:off x="1173166" y="1485901"/>
              <a:ext cx="720725" cy="0"/>
            </a:xfrm>
            <a:prstGeom prst="line">
              <a:avLst/>
            </a:prstGeom>
            <a:noFill/>
            <a:ln w="285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sp>
          <p:nvSpPr>
            <p:cNvPr id="9" name="Line 29"/>
            <p:cNvSpPr>
              <a:spLocks noChangeShapeType="1"/>
            </p:cNvSpPr>
            <p:nvPr/>
          </p:nvSpPr>
          <p:spPr bwMode="auto">
            <a:xfrm>
              <a:off x="1171579" y="2709863"/>
              <a:ext cx="2376489" cy="0"/>
            </a:xfrm>
            <a:prstGeom prst="line">
              <a:avLst/>
            </a:prstGeom>
            <a:noFill/>
            <a:ln w="285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graphicFrame>
          <p:nvGraphicFramePr>
            <p:cNvPr id="10" name="Object 30"/>
            <p:cNvGraphicFramePr>
              <a:graphicFrameLocks noChangeAspect="1"/>
            </p:cNvGraphicFramePr>
            <p:nvPr/>
          </p:nvGraphicFramePr>
          <p:xfrm>
            <a:off x="912816" y="1843088"/>
            <a:ext cx="274638" cy="433388"/>
          </p:xfrm>
          <a:graphic>
            <a:graphicData uri="http://schemas.openxmlformats.org/presentationml/2006/ole">
              <mc:AlternateContent xmlns:mc="http://schemas.openxmlformats.org/markup-compatibility/2006">
                <mc:Choice xmlns:v="urn:schemas-microsoft-com:vml" Requires="v">
                  <p:oleObj name="Equation" r:id="rId5" imgW="152280" imgH="241200" progId="Equation.DSMT4">
                    <p:embed/>
                  </p:oleObj>
                </mc:Choice>
                <mc:Fallback>
                  <p:oleObj name="Equation" r:id="rId5" imgW="152280" imgH="241200" progId="Equation.DSMT4">
                    <p:embed/>
                    <p:pic>
                      <p:nvPicPr>
                        <p:cNvPr id="0" name=""/>
                        <p:cNvPicPr>
                          <a:picLocks noChangeAspect="1" noChangeArrowheads="1"/>
                        </p:cNvPicPr>
                        <p:nvPr/>
                      </p:nvPicPr>
                      <p:blipFill>
                        <a:blip r:embed="rId6"/>
                        <a:srcRect/>
                        <a:stretch>
                          <a:fillRect/>
                        </a:stretch>
                      </p:blipFill>
                      <p:spPr bwMode="auto">
                        <a:xfrm>
                          <a:off x="912816" y="1843088"/>
                          <a:ext cx="274638" cy="433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 name="Object 31"/>
            <p:cNvGraphicFramePr>
              <a:graphicFrameLocks noChangeAspect="1"/>
            </p:cNvGraphicFramePr>
            <p:nvPr/>
          </p:nvGraphicFramePr>
          <p:xfrm>
            <a:off x="3627442" y="1843088"/>
            <a:ext cx="296863" cy="433388"/>
          </p:xfrm>
          <a:graphic>
            <a:graphicData uri="http://schemas.openxmlformats.org/presentationml/2006/ole">
              <mc:AlternateContent xmlns:mc="http://schemas.openxmlformats.org/markup-compatibility/2006">
                <mc:Choice xmlns:v="urn:schemas-microsoft-com:vml" Requires="v">
                  <p:oleObj name="Equation" r:id="rId7" imgW="164880" imgH="241200" progId="Equation.DSMT4">
                    <p:embed/>
                  </p:oleObj>
                </mc:Choice>
                <mc:Fallback>
                  <p:oleObj name="Equation" r:id="rId7" imgW="164880" imgH="241200" progId="Equation.DSMT4">
                    <p:embed/>
                    <p:pic>
                      <p:nvPicPr>
                        <p:cNvPr id="0" name=""/>
                        <p:cNvPicPr>
                          <a:picLocks noChangeAspect="1" noChangeArrowheads="1"/>
                        </p:cNvPicPr>
                        <p:nvPr/>
                      </p:nvPicPr>
                      <p:blipFill>
                        <a:blip r:embed="rId8"/>
                        <a:srcRect/>
                        <a:stretch>
                          <a:fillRect/>
                        </a:stretch>
                      </p:blipFill>
                      <p:spPr bwMode="auto">
                        <a:xfrm>
                          <a:off x="3627442" y="1843088"/>
                          <a:ext cx="296863" cy="433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 name="Object 32"/>
            <p:cNvGraphicFramePr>
              <a:graphicFrameLocks noChangeAspect="1"/>
            </p:cNvGraphicFramePr>
            <p:nvPr/>
          </p:nvGraphicFramePr>
          <p:xfrm>
            <a:off x="1849441" y="1700213"/>
            <a:ext cx="274638" cy="319088"/>
          </p:xfrm>
          <a:graphic>
            <a:graphicData uri="http://schemas.openxmlformats.org/presentationml/2006/ole">
              <mc:AlternateContent xmlns:mc="http://schemas.openxmlformats.org/markup-compatibility/2006">
                <mc:Choice xmlns:v="urn:schemas-microsoft-com:vml" Requires="v">
                  <p:oleObj name="Equation" r:id="rId9" imgW="152280" imgH="177480" progId="Equation.DSMT4">
                    <p:embed/>
                  </p:oleObj>
                </mc:Choice>
                <mc:Fallback>
                  <p:oleObj name="Equation" r:id="rId9" imgW="152280" imgH="177480" progId="Equation.DSMT4">
                    <p:embed/>
                    <p:pic>
                      <p:nvPicPr>
                        <p:cNvPr id="0" name=""/>
                        <p:cNvPicPr>
                          <a:picLocks noChangeAspect="1" noChangeArrowheads="1"/>
                        </p:cNvPicPr>
                        <p:nvPr/>
                      </p:nvPicPr>
                      <p:blipFill>
                        <a:blip r:embed="rId10"/>
                        <a:srcRect/>
                        <a:stretch>
                          <a:fillRect/>
                        </a:stretch>
                      </p:blipFill>
                      <p:spPr bwMode="auto">
                        <a:xfrm>
                          <a:off x="1849441" y="1700213"/>
                          <a:ext cx="274638" cy="319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3" name="Object 33"/>
            <p:cNvGraphicFramePr>
              <a:graphicFrameLocks noChangeAspect="1"/>
            </p:cNvGraphicFramePr>
            <p:nvPr/>
          </p:nvGraphicFramePr>
          <p:xfrm>
            <a:off x="2497142" y="1908176"/>
            <a:ext cx="274638" cy="296863"/>
          </p:xfrm>
          <a:graphic>
            <a:graphicData uri="http://schemas.openxmlformats.org/presentationml/2006/ole">
              <mc:AlternateContent xmlns:mc="http://schemas.openxmlformats.org/markup-compatibility/2006">
                <mc:Choice xmlns:v="urn:schemas-microsoft-com:vml" Requires="v">
                  <p:oleObj name="Equation" r:id="rId11" imgW="152280" imgH="164880" progId="Equation.DSMT4">
                    <p:embed/>
                  </p:oleObj>
                </mc:Choice>
                <mc:Fallback>
                  <p:oleObj name="Equation" r:id="rId11" imgW="152280" imgH="164880" progId="Equation.DSMT4">
                    <p:embed/>
                    <p:pic>
                      <p:nvPicPr>
                        <p:cNvPr id="0" name=""/>
                        <p:cNvPicPr>
                          <a:picLocks noChangeAspect="1" noChangeArrowheads="1"/>
                        </p:cNvPicPr>
                        <p:nvPr/>
                      </p:nvPicPr>
                      <p:blipFill>
                        <a:blip r:embed="rId12"/>
                        <a:srcRect/>
                        <a:stretch>
                          <a:fillRect/>
                        </a:stretch>
                      </p:blipFill>
                      <p:spPr bwMode="auto">
                        <a:xfrm>
                          <a:off x="2497142" y="1908176"/>
                          <a:ext cx="274638" cy="296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 name="Oval 34"/>
            <p:cNvSpPr>
              <a:spLocks noChangeArrowheads="1"/>
            </p:cNvSpPr>
            <p:nvPr/>
          </p:nvSpPr>
          <p:spPr bwMode="auto">
            <a:xfrm>
              <a:off x="3556380" y="2653464"/>
              <a:ext cx="112713" cy="107950"/>
            </a:xfrm>
            <a:prstGeom prst="ellipse">
              <a:avLst/>
            </a:prstGeom>
            <a:noFill/>
            <a:ln w="28575">
              <a:solidFill>
                <a:srgbClr val="FFCC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endParaRPr lang="zh-CN" altLang="en-US" sz="2000">
                <a:solidFill>
                  <a:schemeClr val="tx1"/>
                </a:solidFill>
              </a:endParaRPr>
            </a:p>
          </p:txBody>
        </p:sp>
        <p:sp>
          <p:nvSpPr>
            <p:cNvPr id="15" name="Oval 35"/>
            <p:cNvSpPr>
              <a:spLocks noChangeArrowheads="1"/>
            </p:cNvSpPr>
            <p:nvPr/>
          </p:nvSpPr>
          <p:spPr bwMode="auto">
            <a:xfrm>
              <a:off x="3562901" y="1429502"/>
              <a:ext cx="112713" cy="107950"/>
            </a:xfrm>
            <a:prstGeom prst="ellipse">
              <a:avLst/>
            </a:prstGeom>
            <a:noFill/>
            <a:ln w="28575">
              <a:solidFill>
                <a:srgbClr val="FFCC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endParaRPr lang="zh-CN" altLang="en-US" sz="2000">
                <a:solidFill>
                  <a:schemeClr val="tx1"/>
                </a:solidFill>
              </a:endParaRPr>
            </a:p>
          </p:txBody>
        </p:sp>
        <p:sp>
          <p:nvSpPr>
            <p:cNvPr id="16" name="Oval 36"/>
            <p:cNvSpPr>
              <a:spLocks noChangeArrowheads="1"/>
            </p:cNvSpPr>
            <p:nvPr/>
          </p:nvSpPr>
          <p:spPr bwMode="auto">
            <a:xfrm>
              <a:off x="1075202" y="1429502"/>
              <a:ext cx="112713" cy="107950"/>
            </a:xfrm>
            <a:prstGeom prst="ellipse">
              <a:avLst/>
            </a:prstGeom>
            <a:noFill/>
            <a:ln w="28575">
              <a:solidFill>
                <a:srgbClr val="FFCC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endParaRPr lang="zh-CN" altLang="en-US" sz="2000">
                <a:solidFill>
                  <a:schemeClr val="tx1"/>
                </a:solidFill>
              </a:endParaRPr>
            </a:p>
          </p:txBody>
        </p:sp>
        <p:sp>
          <p:nvSpPr>
            <p:cNvPr id="17" name="Oval 37"/>
            <p:cNvSpPr>
              <a:spLocks noChangeArrowheads="1"/>
            </p:cNvSpPr>
            <p:nvPr/>
          </p:nvSpPr>
          <p:spPr bwMode="auto">
            <a:xfrm>
              <a:off x="1066889" y="2661777"/>
              <a:ext cx="112713" cy="107950"/>
            </a:xfrm>
            <a:prstGeom prst="ellipse">
              <a:avLst/>
            </a:prstGeom>
            <a:noFill/>
            <a:ln w="28575">
              <a:solidFill>
                <a:srgbClr val="FFCC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endParaRPr lang="zh-CN" altLang="en-US" sz="2000">
                <a:solidFill>
                  <a:schemeClr val="tx1"/>
                </a:solidFill>
              </a:endParaRPr>
            </a:p>
          </p:txBody>
        </p:sp>
        <p:grpSp>
          <p:nvGrpSpPr>
            <p:cNvPr id="19" name="Group 39"/>
            <p:cNvGrpSpPr>
              <a:grpSpLocks/>
            </p:cNvGrpSpPr>
            <p:nvPr/>
          </p:nvGrpSpPr>
          <p:grpSpPr bwMode="auto">
            <a:xfrm rot="5400000">
              <a:off x="1776417" y="1384300"/>
              <a:ext cx="381000" cy="147638"/>
              <a:chOff x="3787" y="2478"/>
              <a:chExt cx="240" cy="93"/>
            </a:xfrm>
          </p:grpSpPr>
          <p:sp>
            <p:nvSpPr>
              <p:cNvPr id="20" name="Line 40"/>
              <p:cNvSpPr>
                <a:spLocks noChangeShapeType="1"/>
              </p:cNvSpPr>
              <p:nvPr/>
            </p:nvSpPr>
            <p:spPr bwMode="auto">
              <a:xfrm flipV="1">
                <a:off x="3787" y="2568"/>
                <a:ext cx="240" cy="3"/>
              </a:xfrm>
              <a:prstGeom prst="line">
                <a:avLst/>
              </a:prstGeom>
              <a:noFill/>
              <a:ln w="57150">
                <a:solidFill>
                  <a:srgbClr val="FF9900"/>
                </a:solidFill>
                <a:round/>
                <a:headEnd/>
                <a:tailEnd/>
              </a:ln>
              <a:extLst>
                <a:ext uri="{909E8E84-426E-40DD-AFC4-6F175D3DCCD1}">
                  <a14:hiddenFill xmlns:a14="http://schemas.microsoft.com/office/drawing/2010/main">
                    <a:noFill/>
                  </a14:hiddenFill>
                </a:ext>
              </a:extLst>
            </p:spPr>
            <p:txBody>
              <a:bodyPr/>
              <a:lstStyle/>
              <a:p>
                <a:endParaRPr lang="zh-CN" altLang="en-US" sz="2000">
                  <a:solidFill>
                    <a:schemeClr val="tx1"/>
                  </a:solidFill>
                </a:endParaRPr>
              </a:p>
            </p:txBody>
          </p:sp>
          <p:sp>
            <p:nvSpPr>
              <p:cNvPr id="21" name="Line 41"/>
              <p:cNvSpPr>
                <a:spLocks noChangeShapeType="1"/>
              </p:cNvSpPr>
              <p:nvPr/>
            </p:nvSpPr>
            <p:spPr bwMode="auto">
              <a:xfrm>
                <a:off x="3787" y="2478"/>
                <a:ext cx="240" cy="1"/>
              </a:xfrm>
              <a:prstGeom prst="line">
                <a:avLst/>
              </a:prstGeom>
              <a:noFill/>
              <a:ln w="57150">
                <a:solidFill>
                  <a:srgbClr val="FF9900"/>
                </a:solidFill>
                <a:round/>
                <a:headEnd/>
                <a:tailEnd/>
              </a:ln>
              <a:extLst>
                <a:ext uri="{909E8E84-426E-40DD-AFC4-6F175D3DCCD1}">
                  <a14:hiddenFill xmlns:a14="http://schemas.microsoft.com/office/drawing/2010/main">
                    <a:noFill/>
                  </a14:hiddenFill>
                </a:ext>
              </a:extLst>
            </p:spPr>
            <p:txBody>
              <a:bodyPr/>
              <a:lstStyle/>
              <a:p>
                <a:endParaRPr lang="zh-CN" altLang="en-US" sz="2000">
                  <a:solidFill>
                    <a:schemeClr val="tx1"/>
                  </a:solidFill>
                </a:endParaRPr>
              </a:p>
            </p:txBody>
          </p:sp>
        </p:grpSp>
        <p:sp>
          <p:nvSpPr>
            <p:cNvPr id="23" name="Line 18"/>
            <p:cNvSpPr>
              <a:spLocks noChangeShapeType="1"/>
            </p:cNvSpPr>
            <p:nvPr/>
          </p:nvSpPr>
          <p:spPr bwMode="auto">
            <a:xfrm>
              <a:off x="2905923" y="1485901"/>
              <a:ext cx="0" cy="431800"/>
            </a:xfrm>
            <a:prstGeom prst="line">
              <a:avLst/>
            </a:prstGeom>
            <a:noFill/>
            <a:ln w="28575">
              <a:solidFill>
                <a:srgbClr val="FFCC00"/>
              </a:solidFill>
              <a:round/>
              <a:headEnd type="oval"/>
              <a:tailEnd type="none"/>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sp>
          <p:nvSpPr>
            <p:cNvPr id="24" name="Line 18"/>
            <p:cNvSpPr>
              <a:spLocks noChangeShapeType="1"/>
            </p:cNvSpPr>
            <p:nvPr/>
          </p:nvSpPr>
          <p:spPr bwMode="auto">
            <a:xfrm flipV="1">
              <a:off x="2905923" y="2308226"/>
              <a:ext cx="0" cy="401637"/>
            </a:xfrm>
            <a:prstGeom prst="line">
              <a:avLst/>
            </a:prstGeom>
            <a:noFill/>
            <a:ln w="28575">
              <a:solidFill>
                <a:srgbClr val="FFCC00"/>
              </a:solidFill>
              <a:round/>
              <a:headEnd type="oval"/>
              <a:tailEnd type="none"/>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sp>
          <p:nvSpPr>
            <p:cNvPr id="18" name="Rectangle 38"/>
            <p:cNvSpPr>
              <a:spLocks noChangeArrowheads="1"/>
            </p:cNvSpPr>
            <p:nvPr/>
          </p:nvSpPr>
          <p:spPr bwMode="auto">
            <a:xfrm>
              <a:off x="2813430" y="1844676"/>
              <a:ext cx="201613" cy="504825"/>
            </a:xfrm>
            <a:prstGeom prst="rect">
              <a:avLst/>
            </a:prstGeom>
            <a:gradFill rotWithShape="1">
              <a:gsLst>
                <a:gs pos="0">
                  <a:srgbClr val="764700"/>
                </a:gs>
                <a:gs pos="50000">
                  <a:srgbClr val="FF9900"/>
                </a:gs>
                <a:gs pos="100000">
                  <a:srgbClr val="764700"/>
                </a:gs>
              </a:gsLst>
              <a:lin ang="0" scaled="1"/>
            </a:gradFill>
            <a:ln>
              <a:noFill/>
            </a:ln>
            <a:effectLst/>
            <a:extLs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endParaRPr lang="zh-CN" altLang="en-US" sz="2000">
                <a:solidFill>
                  <a:schemeClr val="tx1"/>
                </a:solidFill>
              </a:endParaRPr>
            </a:p>
          </p:txBody>
        </p:sp>
      </p:grpSp>
      <p:graphicFrame>
        <p:nvGraphicFramePr>
          <p:cNvPr id="26" name="Object 9"/>
          <p:cNvGraphicFramePr>
            <a:graphicFrameLocks noChangeAspect="1"/>
          </p:cNvGraphicFramePr>
          <p:nvPr/>
        </p:nvGraphicFramePr>
        <p:xfrm>
          <a:off x="4932363" y="2276476"/>
          <a:ext cx="4022725" cy="1143000"/>
        </p:xfrm>
        <a:graphic>
          <a:graphicData uri="http://schemas.openxmlformats.org/presentationml/2006/ole">
            <mc:AlternateContent xmlns:mc="http://schemas.openxmlformats.org/markup-compatibility/2006">
              <mc:Choice xmlns:v="urn:schemas-microsoft-com:vml" Requires="v">
                <p:oleObj name="Equation" r:id="rId13" imgW="2234880" imgH="634680" progId="Equation.DSMT4">
                  <p:embed/>
                </p:oleObj>
              </mc:Choice>
              <mc:Fallback>
                <p:oleObj name="Equation" r:id="rId13" imgW="2234880" imgH="634680" progId="Equation.DSMT4">
                  <p:embed/>
                  <p:pic>
                    <p:nvPicPr>
                      <p:cNvPr id="0" name=""/>
                      <p:cNvPicPr>
                        <a:picLocks noChangeAspect="1" noChangeArrowheads="1"/>
                      </p:cNvPicPr>
                      <p:nvPr/>
                    </p:nvPicPr>
                    <p:blipFill>
                      <a:blip r:embed="rId14"/>
                      <a:srcRect/>
                      <a:stretch>
                        <a:fillRect/>
                      </a:stretch>
                    </p:blipFill>
                    <p:spPr bwMode="auto">
                      <a:xfrm>
                        <a:off x="4932363" y="2276476"/>
                        <a:ext cx="4022725"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712237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blinds(horizontal)">
                                      <p:cBhvr>
                                        <p:cTn id="17" dur="500"/>
                                        <p:tgtEl>
                                          <p:spTgt spid="26"/>
                                        </p:tgtEl>
                                      </p:cBhvr>
                                    </p:animEffect>
                                  </p:childTnLst>
                                </p:cTn>
                              </p:par>
                            </p:childTnLst>
                          </p:cTn>
                        </p:par>
                        <p:par>
                          <p:cTn id="18" fill="hold">
                            <p:stCondLst>
                              <p:cond delay="500"/>
                            </p:stCondLst>
                            <p:childTnLst>
                              <p:par>
                                <p:cTn id="19" presetID="16" presetClass="entr" presetSubtype="21"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barn(inVertical)">
                                      <p:cBhvr>
                                        <p:cTn id="2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1"/>
          <p:cNvSpPr txBox="1">
            <a:spLocks noChangeArrowheads="1"/>
          </p:cNvSpPr>
          <p:nvPr/>
        </p:nvSpPr>
        <p:spPr bwMode="auto">
          <a:xfrm>
            <a:off x="514028" y="404664"/>
            <a:ext cx="4968875" cy="461665"/>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algn="just" eaLnBrk="1" hangingPunct="1"/>
            <a:r>
              <a:rPr kumimoji="1" lang="en-US" altLang="zh-CN" sz="2400" dirty="0">
                <a:solidFill>
                  <a:schemeClr val="accent2"/>
                </a:solidFill>
                <a:ea typeface="宋体" charset="-122"/>
              </a:rPr>
              <a:t>3</a:t>
            </a:r>
            <a:r>
              <a:rPr kumimoji="1" lang="zh-CN" altLang="en-US" sz="2400" dirty="0">
                <a:solidFill>
                  <a:schemeClr val="accent2"/>
                </a:solidFill>
                <a:ea typeface="宋体" charset="-122"/>
              </a:rPr>
              <a:t>、</a:t>
            </a:r>
            <a:r>
              <a:rPr kumimoji="1" lang="en-US" altLang="zh-CN" sz="2400" dirty="0">
                <a:solidFill>
                  <a:schemeClr val="accent2"/>
                </a:solidFill>
                <a:ea typeface="宋体" charset="-122"/>
              </a:rPr>
              <a:t> </a:t>
            </a:r>
            <a:r>
              <a:rPr kumimoji="1" lang="zh-CN" altLang="en-US" sz="2400" dirty="0">
                <a:solidFill>
                  <a:schemeClr val="accent2"/>
                </a:solidFill>
                <a:ea typeface="宋体" charset="-122"/>
              </a:rPr>
              <a:t>一阶</a:t>
            </a:r>
            <a:r>
              <a:rPr kumimoji="1" lang="en-US" altLang="zh-CN" sz="2400" i="1" dirty="0">
                <a:solidFill>
                  <a:schemeClr val="accent2"/>
                </a:solidFill>
                <a:ea typeface="宋体" charset="-122"/>
              </a:rPr>
              <a:t>RC</a:t>
            </a:r>
            <a:r>
              <a:rPr kumimoji="1" lang="zh-CN" altLang="en-US" sz="2400" dirty="0">
                <a:solidFill>
                  <a:schemeClr val="accent2"/>
                </a:solidFill>
                <a:ea typeface="宋体" charset="-122"/>
              </a:rPr>
              <a:t>无源带通滤波器</a:t>
            </a:r>
          </a:p>
        </p:txBody>
      </p:sp>
      <p:sp>
        <p:nvSpPr>
          <p:cNvPr id="3" name="Text Box 3"/>
          <p:cNvSpPr txBox="1">
            <a:spLocks noChangeArrowheads="1"/>
          </p:cNvSpPr>
          <p:nvPr/>
        </p:nvSpPr>
        <p:spPr bwMode="auto">
          <a:xfrm>
            <a:off x="5796136" y="3252848"/>
            <a:ext cx="19431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algn="just" eaLnBrk="1" hangingPunct="1">
              <a:spcBef>
                <a:spcPct val="50000"/>
              </a:spcBef>
            </a:pPr>
            <a:r>
              <a:rPr lang="zh-CN" altLang="en-US" sz="2000" dirty="0">
                <a:solidFill>
                  <a:schemeClr val="tx1"/>
                </a:solidFill>
                <a:latin typeface="Arial" charset="0"/>
              </a:rPr>
              <a:t>传递函数</a:t>
            </a:r>
          </a:p>
        </p:txBody>
      </p:sp>
      <p:graphicFrame>
        <p:nvGraphicFramePr>
          <p:cNvPr id="4" name="Object 4"/>
          <p:cNvGraphicFramePr>
            <a:graphicFrameLocks noChangeAspect="1"/>
          </p:cNvGraphicFramePr>
          <p:nvPr/>
        </p:nvGraphicFramePr>
        <p:xfrm>
          <a:off x="5037007" y="4221088"/>
          <a:ext cx="3908736" cy="1325808"/>
        </p:xfrm>
        <a:graphic>
          <a:graphicData uri="http://schemas.openxmlformats.org/presentationml/2006/ole">
            <mc:AlternateContent xmlns:mc="http://schemas.openxmlformats.org/markup-compatibility/2006">
              <mc:Choice xmlns:v="urn:schemas-microsoft-com:vml" Requires="v">
                <p:oleObj name="Equation" r:id="rId2" imgW="2171520" imgH="736560" progId="Equation.DSMT4">
                  <p:embed/>
                </p:oleObj>
              </mc:Choice>
              <mc:Fallback>
                <p:oleObj name="Equation" r:id="rId2" imgW="2171520" imgH="736560" progId="Equation.DSMT4">
                  <p:embed/>
                  <p:pic>
                    <p:nvPicPr>
                      <p:cNvPr id="0" name=""/>
                      <p:cNvPicPr>
                        <a:picLocks noChangeAspect="1" noChangeArrowheads="1"/>
                      </p:cNvPicPr>
                      <p:nvPr/>
                    </p:nvPicPr>
                    <p:blipFill>
                      <a:blip r:embed="rId3"/>
                      <a:srcRect/>
                      <a:stretch>
                        <a:fillRect/>
                      </a:stretch>
                    </p:blipFill>
                    <p:spPr bwMode="auto">
                      <a:xfrm>
                        <a:off x="5037007" y="4221088"/>
                        <a:ext cx="3908736" cy="1325808"/>
                      </a:xfrm>
                      <a:prstGeom prst="rect">
                        <a:avLst/>
                      </a:prstGeom>
                      <a:noFill/>
                      <a:ln>
                        <a:noFill/>
                      </a:ln>
                      <a:effectLst/>
                    </p:spPr>
                  </p:pic>
                </p:oleObj>
              </mc:Fallback>
            </mc:AlternateContent>
          </a:graphicData>
        </a:graphic>
      </p:graphicFrame>
      <p:grpSp>
        <p:nvGrpSpPr>
          <p:cNvPr id="29" name="组合 28"/>
          <p:cNvGrpSpPr/>
          <p:nvPr/>
        </p:nvGrpSpPr>
        <p:grpSpPr>
          <a:xfrm>
            <a:off x="827584" y="1196753"/>
            <a:ext cx="4320480" cy="1944687"/>
            <a:chOff x="827584" y="1196753"/>
            <a:chExt cx="4320480" cy="1944687"/>
          </a:xfrm>
        </p:grpSpPr>
        <p:graphicFrame>
          <p:nvGraphicFramePr>
            <p:cNvPr id="5" name="Object 13"/>
            <p:cNvGraphicFramePr>
              <a:graphicFrameLocks noChangeAspect="1"/>
            </p:cNvGraphicFramePr>
            <p:nvPr/>
          </p:nvGraphicFramePr>
          <p:xfrm>
            <a:off x="3523928" y="2133204"/>
            <a:ext cx="274104" cy="296784"/>
          </p:xfrm>
          <a:graphic>
            <a:graphicData uri="http://schemas.openxmlformats.org/presentationml/2006/ole">
              <mc:AlternateContent xmlns:mc="http://schemas.openxmlformats.org/markup-compatibility/2006">
                <mc:Choice xmlns:v="urn:schemas-microsoft-com:vml" Requires="v">
                  <p:oleObj name="Equation" r:id="rId4" imgW="152280" imgH="164880" progId="Equation.DSMT4">
                    <p:embed/>
                  </p:oleObj>
                </mc:Choice>
                <mc:Fallback>
                  <p:oleObj name="Equation" r:id="rId4" imgW="152280" imgH="164880" progId="Equation.DSMT4">
                    <p:embed/>
                    <p:pic>
                      <p:nvPicPr>
                        <p:cNvPr id="0" name=""/>
                        <p:cNvPicPr>
                          <a:picLocks noChangeAspect="1" noChangeArrowheads="1"/>
                        </p:cNvPicPr>
                        <p:nvPr/>
                      </p:nvPicPr>
                      <p:blipFill>
                        <a:blip r:embed="rId5"/>
                        <a:srcRect/>
                        <a:stretch>
                          <a:fillRect/>
                        </a:stretch>
                      </p:blipFill>
                      <p:spPr bwMode="auto">
                        <a:xfrm>
                          <a:off x="3523928" y="2133204"/>
                          <a:ext cx="274104" cy="2967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 name="Group 35"/>
            <p:cNvGrpSpPr>
              <a:grpSpLocks/>
            </p:cNvGrpSpPr>
            <p:nvPr/>
          </p:nvGrpSpPr>
          <p:grpSpPr bwMode="auto">
            <a:xfrm rot="-5400000">
              <a:off x="2160265" y="1015778"/>
              <a:ext cx="142875" cy="647700"/>
              <a:chOff x="2744" y="2931"/>
              <a:chExt cx="57" cy="283"/>
            </a:xfrm>
          </p:grpSpPr>
          <p:sp>
            <p:nvSpPr>
              <p:cNvPr id="7" name="Arc 36"/>
              <p:cNvSpPr>
                <a:spLocks/>
              </p:cNvSpPr>
              <p:nvPr/>
            </p:nvSpPr>
            <p:spPr bwMode="auto">
              <a:xfrm rot="10800000" flipH="1" flipV="1">
                <a:off x="2744" y="2931"/>
                <a:ext cx="57" cy="91"/>
              </a:xfrm>
              <a:custGeom>
                <a:avLst/>
                <a:gdLst>
                  <a:gd name="T0" fmla="*/ 0 w 22723"/>
                  <a:gd name="T1" fmla="*/ 0 h 43200"/>
                  <a:gd name="T2" fmla="*/ 0 w 22723"/>
                  <a:gd name="T3" fmla="*/ 0 h 43200"/>
                  <a:gd name="T4" fmla="*/ 0 w 22723"/>
                  <a:gd name="T5" fmla="*/ 0 h 43200"/>
                  <a:gd name="T6" fmla="*/ 0 60000 65536"/>
                  <a:gd name="T7" fmla="*/ 0 60000 65536"/>
                  <a:gd name="T8" fmla="*/ 0 60000 65536"/>
                </a:gdLst>
                <a:ahLst/>
                <a:cxnLst>
                  <a:cxn ang="T6">
                    <a:pos x="T0" y="T1"/>
                  </a:cxn>
                  <a:cxn ang="T7">
                    <a:pos x="T2" y="T3"/>
                  </a:cxn>
                  <a:cxn ang="T8">
                    <a:pos x="T4" y="T5"/>
                  </a:cxn>
                </a:cxnLst>
                <a:rect l="0" t="0" r="r" b="b"/>
                <a:pathLst>
                  <a:path w="22723" h="43200" fill="none" extrusionOk="0">
                    <a:moveTo>
                      <a:pt x="1122"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2" y="0"/>
                    </a:moveTo>
                    <a:cubicBezTo>
                      <a:pt x="13052" y="0"/>
                      <a:pt x="22723" y="9670"/>
                      <a:pt x="22723" y="21600"/>
                    </a:cubicBezTo>
                    <a:cubicBezTo>
                      <a:pt x="22723" y="33529"/>
                      <a:pt x="13052" y="43200"/>
                      <a:pt x="1123" y="43200"/>
                    </a:cubicBezTo>
                    <a:cubicBezTo>
                      <a:pt x="748" y="43200"/>
                      <a:pt x="374" y="43190"/>
                      <a:pt x="0" y="43170"/>
                    </a:cubicBezTo>
                    <a:lnTo>
                      <a:pt x="1123" y="21600"/>
                    </a:lnTo>
                    <a:lnTo>
                      <a:pt x="1122" y="0"/>
                    </a:lnTo>
                    <a:close/>
                  </a:path>
                </a:pathLst>
              </a:custGeom>
              <a:noFill/>
              <a:ln w="38100">
                <a:solidFill>
                  <a:srgbClr val="FF99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 name="Arc 37"/>
              <p:cNvSpPr>
                <a:spLocks/>
              </p:cNvSpPr>
              <p:nvPr/>
            </p:nvSpPr>
            <p:spPr bwMode="auto">
              <a:xfrm rot="10800000" flipH="1" flipV="1">
                <a:off x="2744" y="3027"/>
                <a:ext cx="57" cy="91"/>
              </a:xfrm>
              <a:custGeom>
                <a:avLst/>
                <a:gdLst>
                  <a:gd name="T0" fmla="*/ 0 w 22723"/>
                  <a:gd name="T1" fmla="*/ 0 h 43200"/>
                  <a:gd name="T2" fmla="*/ 0 w 22723"/>
                  <a:gd name="T3" fmla="*/ 0 h 43200"/>
                  <a:gd name="T4" fmla="*/ 0 w 22723"/>
                  <a:gd name="T5" fmla="*/ 0 h 43200"/>
                  <a:gd name="T6" fmla="*/ 0 60000 65536"/>
                  <a:gd name="T7" fmla="*/ 0 60000 65536"/>
                  <a:gd name="T8" fmla="*/ 0 60000 65536"/>
                </a:gdLst>
                <a:ahLst/>
                <a:cxnLst>
                  <a:cxn ang="T6">
                    <a:pos x="T0" y="T1"/>
                  </a:cxn>
                  <a:cxn ang="T7">
                    <a:pos x="T2" y="T3"/>
                  </a:cxn>
                  <a:cxn ang="T8">
                    <a:pos x="T4" y="T5"/>
                  </a:cxn>
                </a:cxnLst>
                <a:rect l="0" t="0" r="r" b="b"/>
                <a:pathLst>
                  <a:path w="22723" h="43200" fill="none" extrusionOk="0">
                    <a:moveTo>
                      <a:pt x="1122"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2" y="0"/>
                    </a:moveTo>
                    <a:cubicBezTo>
                      <a:pt x="13052" y="0"/>
                      <a:pt x="22723" y="9670"/>
                      <a:pt x="22723" y="21600"/>
                    </a:cubicBezTo>
                    <a:cubicBezTo>
                      <a:pt x="22723" y="33529"/>
                      <a:pt x="13052" y="43200"/>
                      <a:pt x="1123" y="43200"/>
                    </a:cubicBezTo>
                    <a:cubicBezTo>
                      <a:pt x="748" y="43200"/>
                      <a:pt x="374" y="43190"/>
                      <a:pt x="0" y="43170"/>
                    </a:cubicBezTo>
                    <a:lnTo>
                      <a:pt x="1123" y="21600"/>
                    </a:lnTo>
                    <a:lnTo>
                      <a:pt x="1122" y="0"/>
                    </a:lnTo>
                    <a:close/>
                  </a:path>
                </a:pathLst>
              </a:custGeom>
              <a:noFill/>
              <a:ln w="38100">
                <a:solidFill>
                  <a:srgbClr val="FF99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 name="Arc 38"/>
              <p:cNvSpPr>
                <a:spLocks/>
              </p:cNvSpPr>
              <p:nvPr/>
            </p:nvSpPr>
            <p:spPr bwMode="auto">
              <a:xfrm rot="10800000" flipH="1" flipV="1">
                <a:off x="2744" y="3123"/>
                <a:ext cx="57" cy="91"/>
              </a:xfrm>
              <a:custGeom>
                <a:avLst/>
                <a:gdLst>
                  <a:gd name="T0" fmla="*/ 0 w 22723"/>
                  <a:gd name="T1" fmla="*/ 0 h 43200"/>
                  <a:gd name="T2" fmla="*/ 0 w 22723"/>
                  <a:gd name="T3" fmla="*/ 0 h 43200"/>
                  <a:gd name="T4" fmla="*/ 0 w 22723"/>
                  <a:gd name="T5" fmla="*/ 0 h 43200"/>
                  <a:gd name="T6" fmla="*/ 0 60000 65536"/>
                  <a:gd name="T7" fmla="*/ 0 60000 65536"/>
                  <a:gd name="T8" fmla="*/ 0 60000 65536"/>
                </a:gdLst>
                <a:ahLst/>
                <a:cxnLst>
                  <a:cxn ang="T6">
                    <a:pos x="T0" y="T1"/>
                  </a:cxn>
                  <a:cxn ang="T7">
                    <a:pos x="T2" y="T3"/>
                  </a:cxn>
                  <a:cxn ang="T8">
                    <a:pos x="T4" y="T5"/>
                  </a:cxn>
                </a:cxnLst>
                <a:rect l="0" t="0" r="r" b="b"/>
                <a:pathLst>
                  <a:path w="22723" h="43200" fill="none" extrusionOk="0">
                    <a:moveTo>
                      <a:pt x="1122"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2" y="0"/>
                    </a:moveTo>
                    <a:cubicBezTo>
                      <a:pt x="13052" y="0"/>
                      <a:pt x="22723" y="9670"/>
                      <a:pt x="22723" y="21600"/>
                    </a:cubicBezTo>
                    <a:cubicBezTo>
                      <a:pt x="22723" y="33529"/>
                      <a:pt x="13052" y="43200"/>
                      <a:pt x="1123" y="43200"/>
                    </a:cubicBezTo>
                    <a:cubicBezTo>
                      <a:pt x="748" y="43200"/>
                      <a:pt x="374" y="43190"/>
                      <a:pt x="0" y="43170"/>
                    </a:cubicBezTo>
                    <a:lnTo>
                      <a:pt x="1123" y="21600"/>
                    </a:lnTo>
                    <a:lnTo>
                      <a:pt x="1122" y="0"/>
                    </a:lnTo>
                    <a:close/>
                  </a:path>
                </a:pathLst>
              </a:custGeom>
              <a:noFill/>
              <a:ln w="38100">
                <a:solidFill>
                  <a:srgbClr val="FF99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10" name="Line 39"/>
            <p:cNvSpPr>
              <a:spLocks noChangeShapeType="1"/>
            </p:cNvSpPr>
            <p:nvPr/>
          </p:nvSpPr>
          <p:spPr bwMode="auto">
            <a:xfrm>
              <a:off x="972815" y="1412653"/>
              <a:ext cx="935038" cy="0"/>
            </a:xfrm>
            <a:prstGeom prst="line">
              <a:avLst/>
            </a:prstGeom>
            <a:noFill/>
            <a:ln w="285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1" name="Line 40"/>
            <p:cNvSpPr>
              <a:spLocks noChangeShapeType="1"/>
            </p:cNvSpPr>
            <p:nvPr/>
          </p:nvSpPr>
          <p:spPr bwMode="auto">
            <a:xfrm>
              <a:off x="971228" y="3070003"/>
              <a:ext cx="4032250" cy="1587"/>
            </a:xfrm>
            <a:prstGeom prst="line">
              <a:avLst/>
            </a:prstGeom>
            <a:noFill/>
            <a:ln w="285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aphicFrame>
          <p:nvGraphicFramePr>
            <p:cNvPr id="12" name="Object 41"/>
            <p:cNvGraphicFramePr>
              <a:graphicFrameLocks noChangeAspect="1"/>
            </p:cNvGraphicFramePr>
            <p:nvPr/>
          </p:nvGraphicFramePr>
          <p:xfrm>
            <a:off x="827584" y="2012728"/>
            <a:ext cx="251424" cy="388152"/>
          </p:xfrm>
          <a:graphic>
            <a:graphicData uri="http://schemas.openxmlformats.org/presentationml/2006/ole">
              <mc:AlternateContent xmlns:mc="http://schemas.openxmlformats.org/markup-compatibility/2006">
                <mc:Choice xmlns:v="urn:schemas-microsoft-com:vml" Requires="v">
                  <p:oleObj name="Equation" r:id="rId6" imgW="139680" imgH="215640" progId="Equation.DSMT4">
                    <p:embed/>
                  </p:oleObj>
                </mc:Choice>
                <mc:Fallback>
                  <p:oleObj name="Equation" r:id="rId6" imgW="139680" imgH="215640" progId="Equation.DSMT4">
                    <p:embed/>
                    <p:pic>
                      <p:nvPicPr>
                        <p:cNvPr id="0" name=""/>
                        <p:cNvPicPr>
                          <a:picLocks noChangeAspect="1" noChangeArrowheads="1"/>
                        </p:cNvPicPr>
                        <p:nvPr/>
                      </p:nvPicPr>
                      <p:blipFill>
                        <a:blip r:embed="rId7"/>
                        <a:srcRect/>
                        <a:stretch>
                          <a:fillRect/>
                        </a:stretch>
                      </p:blipFill>
                      <p:spPr bwMode="auto">
                        <a:xfrm>
                          <a:off x="827584" y="2012728"/>
                          <a:ext cx="251424" cy="388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3" name="Object 42"/>
            <p:cNvGraphicFramePr>
              <a:graphicFrameLocks noChangeAspect="1"/>
            </p:cNvGraphicFramePr>
            <p:nvPr/>
          </p:nvGraphicFramePr>
          <p:xfrm>
            <a:off x="2987824" y="1557140"/>
            <a:ext cx="319464" cy="411480"/>
          </p:xfrm>
          <a:graphic>
            <a:graphicData uri="http://schemas.openxmlformats.org/presentationml/2006/ole">
              <mc:AlternateContent xmlns:mc="http://schemas.openxmlformats.org/markup-compatibility/2006">
                <mc:Choice xmlns:v="urn:schemas-microsoft-com:vml" Requires="v">
                  <p:oleObj name="Equation" r:id="rId8" imgW="177480" imgH="228600" progId="Equation.DSMT4">
                    <p:embed/>
                  </p:oleObj>
                </mc:Choice>
                <mc:Fallback>
                  <p:oleObj name="Equation" r:id="rId8" imgW="177480" imgH="228600" progId="Equation.DSMT4">
                    <p:embed/>
                    <p:pic>
                      <p:nvPicPr>
                        <p:cNvPr id="0" name=""/>
                        <p:cNvPicPr>
                          <a:picLocks noChangeAspect="1" noChangeArrowheads="1"/>
                        </p:cNvPicPr>
                        <p:nvPr/>
                      </p:nvPicPr>
                      <p:blipFill>
                        <a:blip r:embed="rId9"/>
                        <a:srcRect/>
                        <a:stretch>
                          <a:fillRect/>
                        </a:stretch>
                      </p:blipFill>
                      <p:spPr bwMode="auto">
                        <a:xfrm>
                          <a:off x="2987824" y="1557140"/>
                          <a:ext cx="319464" cy="4114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4" name="Object 43"/>
            <p:cNvGraphicFramePr>
              <a:graphicFrameLocks noChangeAspect="1"/>
            </p:cNvGraphicFramePr>
            <p:nvPr/>
          </p:nvGraphicFramePr>
          <p:xfrm>
            <a:off x="2114976" y="1450753"/>
            <a:ext cx="296784" cy="411480"/>
          </p:xfrm>
          <a:graphic>
            <a:graphicData uri="http://schemas.openxmlformats.org/presentationml/2006/ole">
              <mc:AlternateContent xmlns:mc="http://schemas.openxmlformats.org/markup-compatibility/2006">
                <mc:Choice xmlns:v="urn:schemas-microsoft-com:vml" Requires="v">
                  <p:oleObj name="Equation" r:id="rId10" imgW="164880" imgH="228600" progId="Equation.DSMT4">
                    <p:embed/>
                  </p:oleObj>
                </mc:Choice>
                <mc:Fallback>
                  <p:oleObj name="Equation" r:id="rId10" imgW="164880" imgH="228600" progId="Equation.DSMT4">
                    <p:embed/>
                    <p:pic>
                      <p:nvPicPr>
                        <p:cNvPr id="0" name=""/>
                        <p:cNvPicPr>
                          <a:picLocks noChangeAspect="1" noChangeArrowheads="1"/>
                        </p:cNvPicPr>
                        <p:nvPr/>
                      </p:nvPicPr>
                      <p:blipFill>
                        <a:blip r:embed="rId11"/>
                        <a:srcRect/>
                        <a:stretch>
                          <a:fillRect/>
                        </a:stretch>
                      </p:blipFill>
                      <p:spPr bwMode="auto">
                        <a:xfrm>
                          <a:off x="2114976" y="1450753"/>
                          <a:ext cx="296784" cy="4114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5" name="Group 44"/>
            <p:cNvGrpSpPr>
              <a:grpSpLocks/>
            </p:cNvGrpSpPr>
            <p:nvPr/>
          </p:nvGrpSpPr>
          <p:grpSpPr bwMode="auto">
            <a:xfrm rot="5400000">
              <a:off x="2943697" y="1313434"/>
              <a:ext cx="381000" cy="147637"/>
              <a:chOff x="3787" y="2478"/>
              <a:chExt cx="240" cy="93"/>
            </a:xfrm>
          </p:grpSpPr>
          <p:sp>
            <p:nvSpPr>
              <p:cNvPr id="16" name="Line 45"/>
              <p:cNvSpPr>
                <a:spLocks noChangeShapeType="1"/>
              </p:cNvSpPr>
              <p:nvPr/>
            </p:nvSpPr>
            <p:spPr bwMode="auto">
              <a:xfrm flipV="1">
                <a:off x="3787" y="2568"/>
                <a:ext cx="240" cy="3"/>
              </a:xfrm>
              <a:prstGeom prst="line">
                <a:avLst/>
              </a:prstGeom>
              <a:noFill/>
              <a:ln w="57150">
                <a:solidFill>
                  <a:srgbClr val="FF99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7" name="Line 46"/>
              <p:cNvSpPr>
                <a:spLocks noChangeShapeType="1"/>
              </p:cNvSpPr>
              <p:nvPr/>
            </p:nvSpPr>
            <p:spPr bwMode="auto">
              <a:xfrm>
                <a:off x="3787" y="2478"/>
                <a:ext cx="240" cy="1"/>
              </a:xfrm>
              <a:prstGeom prst="line">
                <a:avLst/>
              </a:prstGeom>
              <a:noFill/>
              <a:ln w="57150">
                <a:solidFill>
                  <a:srgbClr val="FF9900"/>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18" name="Oval 47"/>
            <p:cNvSpPr>
              <a:spLocks noChangeArrowheads="1"/>
            </p:cNvSpPr>
            <p:nvPr/>
          </p:nvSpPr>
          <p:spPr bwMode="auto">
            <a:xfrm>
              <a:off x="899790" y="1341215"/>
              <a:ext cx="112713" cy="107950"/>
            </a:xfrm>
            <a:prstGeom prst="ellipse">
              <a:avLst/>
            </a:prstGeom>
            <a:noFill/>
            <a:ln w="28575">
              <a:solidFill>
                <a:srgbClr val="FFCC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endParaRPr lang="zh-CN" altLang="en-US"/>
            </a:p>
          </p:txBody>
        </p:sp>
        <p:sp>
          <p:nvSpPr>
            <p:cNvPr id="19" name="Oval 48"/>
            <p:cNvSpPr>
              <a:spLocks noChangeArrowheads="1"/>
            </p:cNvSpPr>
            <p:nvPr/>
          </p:nvSpPr>
          <p:spPr bwMode="auto">
            <a:xfrm>
              <a:off x="899790" y="2996978"/>
              <a:ext cx="112713" cy="107950"/>
            </a:xfrm>
            <a:prstGeom prst="ellipse">
              <a:avLst/>
            </a:prstGeom>
            <a:noFill/>
            <a:ln w="28575">
              <a:solidFill>
                <a:srgbClr val="FFCC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endParaRPr lang="zh-CN" altLang="en-US"/>
            </a:p>
          </p:txBody>
        </p:sp>
        <p:sp>
          <p:nvSpPr>
            <p:cNvPr id="20" name="Line 49"/>
            <p:cNvSpPr>
              <a:spLocks noChangeShapeType="1"/>
            </p:cNvSpPr>
            <p:nvPr/>
          </p:nvSpPr>
          <p:spPr bwMode="auto">
            <a:xfrm>
              <a:off x="2557140" y="1412653"/>
              <a:ext cx="503238" cy="0"/>
            </a:xfrm>
            <a:prstGeom prst="line">
              <a:avLst/>
            </a:prstGeom>
            <a:noFill/>
            <a:ln w="285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1" name="Line 50"/>
            <p:cNvSpPr>
              <a:spLocks noChangeShapeType="1"/>
            </p:cNvSpPr>
            <p:nvPr/>
          </p:nvSpPr>
          <p:spPr bwMode="auto">
            <a:xfrm>
              <a:off x="3995415" y="1412653"/>
              <a:ext cx="0" cy="1008062"/>
            </a:xfrm>
            <a:prstGeom prst="line">
              <a:avLst/>
            </a:prstGeom>
            <a:noFill/>
            <a:ln w="28575">
              <a:solidFill>
                <a:srgbClr val="FFCC00"/>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2" name="Line 51"/>
            <p:cNvSpPr>
              <a:spLocks noChangeShapeType="1"/>
            </p:cNvSpPr>
            <p:nvPr/>
          </p:nvSpPr>
          <p:spPr bwMode="auto">
            <a:xfrm>
              <a:off x="3995415" y="2420715"/>
              <a:ext cx="0" cy="649288"/>
            </a:xfrm>
            <a:prstGeom prst="line">
              <a:avLst/>
            </a:prstGeom>
            <a:noFill/>
            <a:ln w="28575">
              <a:solidFill>
                <a:srgbClr val="FFCC00"/>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aphicFrame>
          <p:nvGraphicFramePr>
            <p:cNvPr id="23" name="Object 52"/>
            <p:cNvGraphicFramePr>
              <a:graphicFrameLocks noChangeAspect="1"/>
            </p:cNvGraphicFramePr>
            <p:nvPr/>
          </p:nvGraphicFramePr>
          <p:xfrm>
            <a:off x="4873960" y="1939703"/>
            <a:ext cx="274104" cy="388152"/>
          </p:xfrm>
          <a:graphic>
            <a:graphicData uri="http://schemas.openxmlformats.org/presentationml/2006/ole">
              <mc:AlternateContent xmlns:mc="http://schemas.openxmlformats.org/markup-compatibility/2006">
                <mc:Choice xmlns:v="urn:schemas-microsoft-com:vml" Requires="v">
                  <p:oleObj name="Equation" r:id="rId12" imgW="152280" imgH="215640" progId="Equation.DSMT4">
                    <p:embed/>
                  </p:oleObj>
                </mc:Choice>
                <mc:Fallback>
                  <p:oleObj name="Equation" r:id="rId12" imgW="152280" imgH="215640" progId="Equation.DSMT4">
                    <p:embed/>
                    <p:pic>
                      <p:nvPicPr>
                        <p:cNvPr id="0" name=""/>
                        <p:cNvPicPr>
                          <a:picLocks noChangeAspect="1" noChangeArrowheads="1"/>
                        </p:cNvPicPr>
                        <p:nvPr/>
                      </p:nvPicPr>
                      <p:blipFill>
                        <a:blip r:embed="rId13"/>
                        <a:srcRect/>
                        <a:stretch>
                          <a:fillRect/>
                        </a:stretch>
                      </p:blipFill>
                      <p:spPr bwMode="auto">
                        <a:xfrm>
                          <a:off x="4873960" y="1939703"/>
                          <a:ext cx="274104" cy="388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4" name="Oval 58"/>
            <p:cNvSpPr>
              <a:spLocks noChangeArrowheads="1"/>
            </p:cNvSpPr>
            <p:nvPr/>
          </p:nvSpPr>
          <p:spPr bwMode="auto">
            <a:xfrm>
              <a:off x="5003478" y="3033490"/>
              <a:ext cx="112712" cy="107950"/>
            </a:xfrm>
            <a:prstGeom prst="ellipse">
              <a:avLst/>
            </a:prstGeom>
            <a:noFill/>
            <a:ln w="28575">
              <a:solidFill>
                <a:srgbClr val="FFCC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endParaRPr lang="zh-CN" altLang="en-US"/>
            </a:p>
          </p:txBody>
        </p:sp>
        <p:sp>
          <p:nvSpPr>
            <p:cNvPr id="25" name="Oval 59"/>
            <p:cNvSpPr>
              <a:spLocks noChangeArrowheads="1"/>
            </p:cNvSpPr>
            <p:nvPr/>
          </p:nvSpPr>
          <p:spPr bwMode="auto">
            <a:xfrm>
              <a:off x="4860603" y="1341215"/>
              <a:ext cx="112712" cy="107950"/>
            </a:xfrm>
            <a:prstGeom prst="ellipse">
              <a:avLst/>
            </a:prstGeom>
            <a:noFill/>
            <a:ln w="28575">
              <a:solidFill>
                <a:srgbClr val="FFCC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endParaRPr lang="zh-CN" altLang="en-US"/>
            </a:p>
          </p:txBody>
        </p:sp>
        <p:sp>
          <p:nvSpPr>
            <p:cNvPr id="26" name="Line 60"/>
            <p:cNvSpPr>
              <a:spLocks noChangeShapeType="1"/>
            </p:cNvSpPr>
            <p:nvPr/>
          </p:nvSpPr>
          <p:spPr bwMode="auto">
            <a:xfrm flipV="1">
              <a:off x="3204840" y="1412653"/>
              <a:ext cx="1657350" cy="0"/>
            </a:xfrm>
            <a:prstGeom prst="line">
              <a:avLst/>
            </a:prstGeom>
            <a:noFill/>
            <a:ln w="285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7" name="Rectangle 18"/>
            <p:cNvSpPr>
              <a:spLocks noChangeArrowheads="1"/>
            </p:cNvSpPr>
            <p:nvPr/>
          </p:nvSpPr>
          <p:spPr bwMode="auto">
            <a:xfrm>
              <a:off x="3895842" y="1988915"/>
              <a:ext cx="215900" cy="504825"/>
            </a:xfrm>
            <a:prstGeom prst="rect">
              <a:avLst/>
            </a:prstGeom>
            <a:gradFill rotWithShape="1">
              <a:gsLst>
                <a:gs pos="0">
                  <a:srgbClr val="764700"/>
                </a:gs>
                <a:gs pos="50000">
                  <a:srgbClr val="FF9900"/>
                </a:gs>
                <a:gs pos="100000">
                  <a:srgbClr val="764700"/>
                </a:gs>
              </a:gsLst>
              <a:lin ang="0" scaled="1"/>
            </a:gradFill>
            <a:ln>
              <a:noFill/>
            </a:ln>
            <a:effectLst/>
            <a:extLs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endParaRPr lang="zh-CN" altLang="en-US"/>
            </a:p>
          </p:txBody>
        </p:sp>
      </p:grpSp>
      <p:pic>
        <p:nvPicPr>
          <p:cNvPr id="28" name="Picture 71" descr="bandpassp"/>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0" y="3501007"/>
            <a:ext cx="4668153" cy="3209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870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barn(inVertical)">
                                      <p:cBhvr>
                                        <p:cTn id="2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1"/>
          <p:cNvSpPr txBox="1">
            <a:spLocks noChangeArrowheads="1"/>
          </p:cNvSpPr>
          <p:nvPr/>
        </p:nvSpPr>
        <p:spPr bwMode="auto">
          <a:xfrm>
            <a:off x="514028" y="404664"/>
            <a:ext cx="4968875" cy="461665"/>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algn="just" eaLnBrk="1" hangingPunct="1"/>
            <a:r>
              <a:rPr kumimoji="1" lang="en-US" altLang="zh-CN" sz="2400" dirty="0">
                <a:solidFill>
                  <a:schemeClr val="accent2"/>
                </a:solidFill>
                <a:ea typeface="宋体" charset="-122"/>
              </a:rPr>
              <a:t>4</a:t>
            </a:r>
            <a:r>
              <a:rPr kumimoji="1" lang="zh-CN" altLang="en-US" sz="2400" dirty="0">
                <a:solidFill>
                  <a:schemeClr val="accent2"/>
                </a:solidFill>
                <a:ea typeface="宋体" charset="-122"/>
              </a:rPr>
              <a:t>、</a:t>
            </a:r>
            <a:r>
              <a:rPr kumimoji="1" lang="en-US" altLang="zh-CN" sz="2400" dirty="0">
                <a:solidFill>
                  <a:schemeClr val="accent2"/>
                </a:solidFill>
                <a:ea typeface="宋体" charset="-122"/>
              </a:rPr>
              <a:t> </a:t>
            </a:r>
            <a:r>
              <a:rPr kumimoji="1" lang="zh-CN" altLang="en-US" sz="2400" dirty="0">
                <a:solidFill>
                  <a:schemeClr val="accent2"/>
                </a:solidFill>
                <a:ea typeface="宋体" charset="-122"/>
              </a:rPr>
              <a:t>一阶</a:t>
            </a:r>
            <a:r>
              <a:rPr kumimoji="1" lang="en-US" altLang="zh-CN" sz="2400" i="1" dirty="0">
                <a:solidFill>
                  <a:schemeClr val="accent2"/>
                </a:solidFill>
                <a:ea typeface="宋体" charset="-122"/>
              </a:rPr>
              <a:t>RC</a:t>
            </a:r>
            <a:r>
              <a:rPr kumimoji="1" lang="zh-CN" altLang="en-US" sz="2400" dirty="0">
                <a:solidFill>
                  <a:schemeClr val="accent2"/>
                </a:solidFill>
                <a:ea typeface="宋体" charset="-122"/>
              </a:rPr>
              <a:t>无源带阻滤波器</a:t>
            </a:r>
          </a:p>
        </p:txBody>
      </p:sp>
      <p:sp>
        <p:nvSpPr>
          <p:cNvPr id="3" name="Text Box 2"/>
          <p:cNvSpPr txBox="1">
            <a:spLocks noChangeArrowheads="1"/>
          </p:cNvSpPr>
          <p:nvPr/>
        </p:nvSpPr>
        <p:spPr bwMode="auto">
          <a:xfrm>
            <a:off x="5724128" y="3136840"/>
            <a:ext cx="19431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algn="just" eaLnBrk="1" hangingPunct="1">
              <a:spcBef>
                <a:spcPct val="50000"/>
              </a:spcBef>
            </a:pPr>
            <a:r>
              <a:rPr lang="zh-CN" altLang="en-US" sz="2000" dirty="0">
                <a:solidFill>
                  <a:schemeClr val="tx1"/>
                </a:solidFill>
                <a:latin typeface="Arial" charset="0"/>
              </a:rPr>
              <a:t>传递函数</a:t>
            </a:r>
          </a:p>
        </p:txBody>
      </p:sp>
      <p:graphicFrame>
        <p:nvGraphicFramePr>
          <p:cNvPr id="4" name="Object 3"/>
          <p:cNvGraphicFramePr>
            <a:graphicFrameLocks noChangeAspect="1"/>
          </p:cNvGraphicFramePr>
          <p:nvPr/>
        </p:nvGraphicFramePr>
        <p:xfrm>
          <a:off x="5491995" y="3770313"/>
          <a:ext cx="3268512" cy="1645920"/>
        </p:xfrm>
        <a:graphic>
          <a:graphicData uri="http://schemas.openxmlformats.org/presentationml/2006/ole">
            <mc:AlternateContent xmlns:mc="http://schemas.openxmlformats.org/markup-compatibility/2006">
              <mc:Choice xmlns:v="urn:schemas-microsoft-com:vml" Requires="v">
                <p:oleObj name="Equation" r:id="rId2" imgW="1815840" imgH="914400" progId="Equation.DSMT4">
                  <p:embed/>
                </p:oleObj>
              </mc:Choice>
              <mc:Fallback>
                <p:oleObj name="Equation" r:id="rId2" imgW="1815840" imgH="914400" progId="Equation.DSMT4">
                  <p:embed/>
                  <p:pic>
                    <p:nvPicPr>
                      <p:cNvPr id="0" name=""/>
                      <p:cNvPicPr>
                        <a:picLocks noChangeAspect="1" noChangeArrowheads="1"/>
                      </p:cNvPicPr>
                      <p:nvPr/>
                    </p:nvPicPr>
                    <p:blipFill>
                      <a:blip r:embed="rId3"/>
                      <a:srcRect/>
                      <a:stretch>
                        <a:fillRect/>
                      </a:stretch>
                    </p:blipFill>
                    <p:spPr bwMode="auto">
                      <a:xfrm>
                        <a:off x="5491995" y="3770313"/>
                        <a:ext cx="3268512" cy="16459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26" name="Picture 39" descr="bandsto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850" y="4149725"/>
            <a:ext cx="486727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 name="组合 27"/>
          <p:cNvGrpSpPr/>
          <p:nvPr/>
        </p:nvGrpSpPr>
        <p:grpSpPr>
          <a:xfrm>
            <a:off x="771414" y="1340769"/>
            <a:ext cx="4232634" cy="2438684"/>
            <a:chOff x="771414" y="1340769"/>
            <a:chExt cx="4232634" cy="2438684"/>
          </a:xfrm>
        </p:grpSpPr>
        <p:graphicFrame>
          <p:nvGraphicFramePr>
            <p:cNvPr id="5" name="Object 4"/>
            <p:cNvGraphicFramePr>
              <a:graphicFrameLocks noChangeAspect="1"/>
            </p:cNvGraphicFramePr>
            <p:nvPr/>
          </p:nvGraphicFramePr>
          <p:xfrm>
            <a:off x="2098564" y="1556953"/>
            <a:ext cx="274104" cy="296784"/>
          </p:xfrm>
          <a:graphic>
            <a:graphicData uri="http://schemas.openxmlformats.org/presentationml/2006/ole">
              <mc:AlternateContent xmlns:mc="http://schemas.openxmlformats.org/markup-compatibility/2006">
                <mc:Choice xmlns:v="urn:schemas-microsoft-com:vml" Requires="v">
                  <p:oleObj name="Equation" r:id="rId5" imgW="152280" imgH="164880" progId="Equation.DSMT4">
                    <p:embed/>
                  </p:oleObj>
                </mc:Choice>
                <mc:Fallback>
                  <p:oleObj name="Equation" r:id="rId5" imgW="152280" imgH="164880" progId="Equation.DSMT4">
                    <p:embed/>
                    <p:pic>
                      <p:nvPicPr>
                        <p:cNvPr id="0" name=""/>
                        <p:cNvPicPr>
                          <a:picLocks noChangeAspect="1" noChangeArrowheads="1"/>
                        </p:cNvPicPr>
                        <p:nvPr/>
                      </p:nvPicPr>
                      <p:blipFill>
                        <a:blip r:embed="rId6"/>
                        <a:srcRect/>
                        <a:stretch>
                          <a:fillRect/>
                        </a:stretch>
                      </p:blipFill>
                      <p:spPr bwMode="auto">
                        <a:xfrm>
                          <a:off x="2098564" y="1556953"/>
                          <a:ext cx="274104" cy="2967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 name="Group 16"/>
            <p:cNvGrpSpPr>
              <a:grpSpLocks/>
            </p:cNvGrpSpPr>
            <p:nvPr/>
          </p:nvGrpSpPr>
          <p:grpSpPr bwMode="auto">
            <a:xfrm rot="10800000">
              <a:off x="3939725" y="2592003"/>
              <a:ext cx="142875" cy="647700"/>
              <a:chOff x="2772" y="2931"/>
              <a:chExt cx="57" cy="283"/>
            </a:xfrm>
          </p:grpSpPr>
          <p:sp>
            <p:nvSpPr>
              <p:cNvPr id="7" name="Arc 17"/>
              <p:cNvSpPr>
                <a:spLocks/>
              </p:cNvSpPr>
              <p:nvPr/>
            </p:nvSpPr>
            <p:spPr bwMode="auto">
              <a:xfrm rot="10800000" flipH="1" flipV="1">
                <a:off x="2772" y="2931"/>
                <a:ext cx="57" cy="91"/>
              </a:xfrm>
              <a:custGeom>
                <a:avLst/>
                <a:gdLst>
                  <a:gd name="T0" fmla="*/ 0 w 22723"/>
                  <a:gd name="T1" fmla="*/ 0 h 43200"/>
                  <a:gd name="T2" fmla="*/ 0 w 22723"/>
                  <a:gd name="T3" fmla="*/ 0 h 43200"/>
                  <a:gd name="T4" fmla="*/ 0 w 22723"/>
                  <a:gd name="T5" fmla="*/ 0 h 43200"/>
                  <a:gd name="T6" fmla="*/ 0 60000 65536"/>
                  <a:gd name="T7" fmla="*/ 0 60000 65536"/>
                  <a:gd name="T8" fmla="*/ 0 60000 65536"/>
                </a:gdLst>
                <a:ahLst/>
                <a:cxnLst>
                  <a:cxn ang="T6">
                    <a:pos x="T0" y="T1"/>
                  </a:cxn>
                  <a:cxn ang="T7">
                    <a:pos x="T2" y="T3"/>
                  </a:cxn>
                  <a:cxn ang="T8">
                    <a:pos x="T4" y="T5"/>
                  </a:cxn>
                </a:cxnLst>
                <a:rect l="0" t="0" r="r" b="b"/>
                <a:pathLst>
                  <a:path w="22723" h="43200" fill="none" extrusionOk="0">
                    <a:moveTo>
                      <a:pt x="1122"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2" y="0"/>
                    </a:moveTo>
                    <a:cubicBezTo>
                      <a:pt x="13052" y="0"/>
                      <a:pt x="22723" y="9670"/>
                      <a:pt x="22723" y="21600"/>
                    </a:cubicBezTo>
                    <a:cubicBezTo>
                      <a:pt x="22723" y="33529"/>
                      <a:pt x="13052" y="43200"/>
                      <a:pt x="1123" y="43200"/>
                    </a:cubicBezTo>
                    <a:cubicBezTo>
                      <a:pt x="748" y="43200"/>
                      <a:pt x="374" y="43190"/>
                      <a:pt x="0" y="43170"/>
                    </a:cubicBezTo>
                    <a:lnTo>
                      <a:pt x="1123" y="21600"/>
                    </a:lnTo>
                    <a:lnTo>
                      <a:pt x="1122" y="0"/>
                    </a:lnTo>
                    <a:close/>
                  </a:path>
                </a:pathLst>
              </a:custGeom>
              <a:noFill/>
              <a:ln w="38100">
                <a:solidFill>
                  <a:srgbClr val="FF99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8" name="Arc 18"/>
              <p:cNvSpPr>
                <a:spLocks/>
              </p:cNvSpPr>
              <p:nvPr/>
            </p:nvSpPr>
            <p:spPr bwMode="auto">
              <a:xfrm rot="10800000" flipH="1" flipV="1">
                <a:off x="2772" y="3027"/>
                <a:ext cx="57" cy="91"/>
              </a:xfrm>
              <a:custGeom>
                <a:avLst/>
                <a:gdLst>
                  <a:gd name="T0" fmla="*/ 0 w 22723"/>
                  <a:gd name="T1" fmla="*/ 0 h 43200"/>
                  <a:gd name="T2" fmla="*/ 0 w 22723"/>
                  <a:gd name="T3" fmla="*/ 0 h 43200"/>
                  <a:gd name="T4" fmla="*/ 0 w 22723"/>
                  <a:gd name="T5" fmla="*/ 0 h 43200"/>
                  <a:gd name="T6" fmla="*/ 0 60000 65536"/>
                  <a:gd name="T7" fmla="*/ 0 60000 65536"/>
                  <a:gd name="T8" fmla="*/ 0 60000 65536"/>
                </a:gdLst>
                <a:ahLst/>
                <a:cxnLst>
                  <a:cxn ang="T6">
                    <a:pos x="T0" y="T1"/>
                  </a:cxn>
                  <a:cxn ang="T7">
                    <a:pos x="T2" y="T3"/>
                  </a:cxn>
                  <a:cxn ang="T8">
                    <a:pos x="T4" y="T5"/>
                  </a:cxn>
                </a:cxnLst>
                <a:rect l="0" t="0" r="r" b="b"/>
                <a:pathLst>
                  <a:path w="22723" h="43200" fill="none" extrusionOk="0">
                    <a:moveTo>
                      <a:pt x="1122"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2" y="0"/>
                    </a:moveTo>
                    <a:cubicBezTo>
                      <a:pt x="13052" y="0"/>
                      <a:pt x="22723" y="9670"/>
                      <a:pt x="22723" y="21600"/>
                    </a:cubicBezTo>
                    <a:cubicBezTo>
                      <a:pt x="22723" y="33529"/>
                      <a:pt x="13052" y="43200"/>
                      <a:pt x="1123" y="43200"/>
                    </a:cubicBezTo>
                    <a:cubicBezTo>
                      <a:pt x="748" y="43200"/>
                      <a:pt x="374" y="43190"/>
                      <a:pt x="0" y="43170"/>
                    </a:cubicBezTo>
                    <a:lnTo>
                      <a:pt x="1123" y="21600"/>
                    </a:lnTo>
                    <a:lnTo>
                      <a:pt x="1122" y="0"/>
                    </a:lnTo>
                    <a:close/>
                  </a:path>
                </a:pathLst>
              </a:custGeom>
              <a:noFill/>
              <a:ln w="38100">
                <a:solidFill>
                  <a:srgbClr val="FF99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9" name="Arc 19"/>
              <p:cNvSpPr>
                <a:spLocks/>
              </p:cNvSpPr>
              <p:nvPr/>
            </p:nvSpPr>
            <p:spPr bwMode="auto">
              <a:xfrm rot="10800000" flipH="1" flipV="1">
                <a:off x="2772" y="3123"/>
                <a:ext cx="57" cy="91"/>
              </a:xfrm>
              <a:custGeom>
                <a:avLst/>
                <a:gdLst>
                  <a:gd name="T0" fmla="*/ 0 w 22723"/>
                  <a:gd name="T1" fmla="*/ 0 h 43200"/>
                  <a:gd name="T2" fmla="*/ 0 w 22723"/>
                  <a:gd name="T3" fmla="*/ 0 h 43200"/>
                  <a:gd name="T4" fmla="*/ 0 w 22723"/>
                  <a:gd name="T5" fmla="*/ 0 h 43200"/>
                  <a:gd name="T6" fmla="*/ 0 60000 65536"/>
                  <a:gd name="T7" fmla="*/ 0 60000 65536"/>
                  <a:gd name="T8" fmla="*/ 0 60000 65536"/>
                </a:gdLst>
                <a:ahLst/>
                <a:cxnLst>
                  <a:cxn ang="T6">
                    <a:pos x="T0" y="T1"/>
                  </a:cxn>
                  <a:cxn ang="T7">
                    <a:pos x="T2" y="T3"/>
                  </a:cxn>
                  <a:cxn ang="T8">
                    <a:pos x="T4" y="T5"/>
                  </a:cxn>
                </a:cxnLst>
                <a:rect l="0" t="0" r="r" b="b"/>
                <a:pathLst>
                  <a:path w="22723" h="43200" fill="none" extrusionOk="0">
                    <a:moveTo>
                      <a:pt x="1122" y="0"/>
                    </a:moveTo>
                    <a:cubicBezTo>
                      <a:pt x="13052" y="0"/>
                      <a:pt x="22723" y="9670"/>
                      <a:pt x="22723" y="21600"/>
                    </a:cubicBezTo>
                    <a:cubicBezTo>
                      <a:pt x="22723" y="33529"/>
                      <a:pt x="13052" y="43200"/>
                      <a:pt x="1123" y="43200"/>
                    </a:cubicBezTo>
                    <a:cubicBezTo>
                      <a:pt x="748" y="43200"/>
                      <a:pt x="374" y="43190"/>
                      <a:pt x="0" y="43170"/>
                    </a:cubicBezTo>
                  </a:path>
                  <a:path w="22723" h="43200" stroke="0" extrusionOk="0">
                    <a:moveTo>
                      <a:pt x="1122" y="0"/>
                    </a:moveTo>
                    <a:cubicBezTo>
                      <a:pt x="13052" y="0"/>
                      <a:pt x="22723" y="9670"/>
                      <a:pt x="22723" y="21600"/>
                    </a:cubicBezTo>
                    <a:cubicBezTo>
                      <a:pt x="22723" y="33529"/>
                      <a:pt x="13052" y="43200"/>
                      <a:pt x="1123" y="43200"/>
                    </a:cubicBezTo>
                    <a:cubicBezTo>
                      <a:pt x="748" y="43200"/>
                      <a:pt x="374" y="43190"/>
                      <a:pt x="0" y="43170"/>
                    </a:cubicBezTo>
                    <a:lnTo>
                      <a:pt x="1123" y="21600"/>
                    </a:lnTo>
                    <a:lnTo>
                      <a:pt x="1122" y="0"/>
                    </a:lnTo>
                    <a:close/>
                  </a:path>
                </a:pathLst>
              </a:custGeom>
              <a:noFill/>
              <a:ln w="38100">
                <a:solidFill>
                  <a:srgbClr val="FF99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grpSp>
        <p:sp>
          <p:nvSpPr>
            <p:cNvPr id="10" name="Line 20"/>
            <p:cNvSpPr>
              <a:spLocks noChangeShapeType="1"/>
            </p:cNvSpPr>
            <p:nvPr/>
          </p:nvSpPr>
          <p:spPr bwMode="auto">
            <a:xfrm>
              <a:off x="1057164" y="1439478"/>
              <a:ext cx="3600450" cy="0"/>
            </a:xfrm>
            <a:prstGeom prst="line">
              <a:avLst/>
            </a:prstGeom>
            <a:noFill/>
            <a:ln w="285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sp>
          <p:nvSpPr>
            <p:cNvPr id="11" name="Line 21"/>
            <p:cNvSpPr>
              <a:spLocks noChangeShapeType="1"/>
            </p:cNvSpPr>
            <p:nvPr/>
          </p:nvSpPr>
          <p:spPr bwMode="auto">
            <a:xfrm>
              <a:off x="1057164" y="3744528"/>
              <a:ext cx="3744912" cy="0"/>
            </a:xfrm>
            <a:prstGeom prst="line">
              <a:avLst/>
            </a:prstGeom>
            <a:noFill/>
            <a:ln w="285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graphicFrame>
          <p:nvGraphicFramePr>
            <p:cNvPr id="12" name="Object 22"/>
            <p:cNvGraphicFramePr>
              <a:graphicFrameLocks noChangeAspect="1"/>
            </p:cNvGraphicFramePr>
            <p:nvPr/>
          </p:nvGraphicFramePr>
          <p:xfrm>
            <a:off x="771414" y="2275933"/>
            <a:ext cx="251424" cy="388152"/>
          </p:xfrm>
          <a:graphic>
            <a:graphicData uri="http://schemas.openxmlformats.org/presentationml/2006/ole">
              <mc:AlternateContent xmlns:mc="http://schemas.openxmlformats.org/markup-compatibility/2006">
                <mc:Choice xmlns:v="urn:schemas-microsoft-com:vml" Requires="v">
                  <p:oleObj name="Equation" r:id="rId7" imgW="139680" imgH="215640" progId="Equation.DSMT4">
                    <p:embed/>
                  </p:oleObj>
                </mc:Choice>
                <mc:Fallback>
                  <p:oleObj name="Equation" r:id="rId7" imgW="139680" imgH="215640" progId="Equation.DSMT4">
                    <p:embed/>
                    <p:pic>
                      <p:nvPicPr>
                        <p:cNvPr id="0" name=""/>
                        <p:cNvPicPr>
                          <a:picLocks noChangeAspect="1" noChangeArrowheads="1"/>
                        </p:cNvPicPr>
                        <p:nvPr/>
                      </p:nvPicPr>
                      <p:blipFill>
                        <a:blip r:embed="rId8"/>
                        <a:srcRect/>
                        <a:stretch>
                          <a:fillRect/>
                        </a:stretch>
                      </p:blipFill>
                      <p:spPr bwMode="auto">
                        <a:xfrm>
                          <a:off x="771414" y="2275933"/>
                          <a:ext cx="251424" cy="388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3" name="Object 23"/>
            <p:cNvGraphicFramePr>
              <a:graphicFrameLocks noChangeAspect="1"/>
            </p:cNvGraphicFramePr>
            <p:nvPr/>
          </p:nvGraphicFramePr>
          <p:xfrm>
            <a:off x="3519736" y="1871997"/>
            <a:ext cx="274104" cy="319464"/>
          </p:xfrm>
          <a:graphic>
            <a:graphicData uri="http://schemas.openxmlformats.org/presentationml/2006/ole">
              <mc:AlternateContent xmlns:mc="http://schemas.openxmlformats.org/markup-compatibility/2006">
                <mc:Choice xmlns:v="urn:schemas-microsoft-com:vml" Requires="v">
                  <p:oleObj name="Equation" r:id="rId9" imgW="152280" imgH="177480" progId="Equation.DSMT4">
                    <p:embed/>
                  </p:oleObj>
                </mc:Choice>
                <mc:Fallback>
                  <p:oleObj name="Equation" r:id="rId9" imgW="152280" imgH="177480" progId="Equation.DSMT4">
                    <p:embed/>
                    <p:pic>
                      <p:nvPicPr>
                        <p:cNvPr id="0" name=""/>
                        <p:cNvPicPr>
                          <a:picLocks noChangeAspect="1" noChangeArrowheads="1"/>
                        </p:cNvPicPr>
                        <p:nvPr/>
                      </p:nvPicPr>
                      <p:blipFill>
                        <a:blip r:embed="rId10"/>
                        <a:srcRect/>
                        <a:stretch>
                          <a:fillRect/>
                        </a:stretch>
                      </p:blipFill>
                      <p:spPr bwMode="auto">
                        <a:xfrm>
                          <a:off x="3519736" y="1871997"/>
                          <a:ext cx="274104" cy="3194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4" name="Object 24"/>
            <p:cNvGraphicFramePr>
              <a:graphicFrameLocks noChangeAspect="1"/>
            </p:cNvGraphicFramePr>
            <p:nvPr/>
          </p:nvGraphicFramePr>
          <p:xfrm>
            <a:off x="3686432" y="2727341"/>
            <a:ext cx="251424" cy="296784"/>
          </p:xfrm>
          <a:graphic>
            <a:graphicData uri="http://schemas.openxmlformats.org/presentationml/2006/ole">
              <mc:AlternateContent xmlns:mc="http://schemas.openxmlformats.org/markup-compatibility/2006">
                <mc:Choice xmlns:v="urn:schemas-microsoft-com:vml" Requires="v">
                  <p:oleObj name="Equation" r:id="rId11" imgW="139680" imgH="164880" progId="Equation.DSMT4">
                    <p:embed/>
                  </p:oleObj>
                </mc:Choice>
                <mc:Fallback>
                  <p:oleObj name="Equation" r:id="rId11" imgW="139680" imgH="164880" progId="Equation.DSMT4">
                    <p:embed/>
                    <p:pic>
                      <p:nvPicPr>
                        <p:cNvPr id="0" name=""/>
                        <p:cNvPicPr>
                          <a:picLocks noChangeAspect="1" noChangeArrowheads="1"/>
                        </p:cNvPicPr>
                        <p:nvPr/>
                      </p:nvPicPr>
                      <p:blipFill>
                        <a:blip r:embed="rId12"/>
                        <a:srcRect/>
                        <a:stretch>
                          <a:fillRect/>
                        </a:stretch>
                      </p:blipFill>
                      <p:spPr bwMode="auto">
                        <a:xfrm>
                          <a:off x="3686432" y="2727341"/>
                          <a:ext cx="251424" cy="2967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5" name="Group 25"/>
            <p:cNvGrpSpPr>
              <a:grpSpLocks/>
            </p:cNvGrpSpPr>
            <p:nvPr/>
          </p:nvGrpSpPr>
          <p:grpSpPr bwMode="auto">
            <a:xfrm>
              <a:off x="3903559" y="1939528"/>
              <a:ext cx="382588" cy="152399"/>
              <a:chOff x="3811" y="2475"/>
              <a:chExt cx="241" cy="96"/>
            </a:xfrm>
          </p:grpSpPr>
          <p:sp>
            <p:nvSpPr>
              <p:cNvPr id="16" name="Line 26"/>
              <p:cNvSpPr>
                <a:spLocks noChangeShapeType="1"/>
              </p:cNvSpPr>
              <p:nvPr/>
            </p:nvSpPr>
            <p:spPr bwMode="auto">
              <a:xfrm flipV="1">
                <a:off x="3811" y="2569"/>
                <a:ext cx="241" cy="2"/>
              </a:xfrm>
              <a:prstGeom prst="line">
                <a:avLst/>
              </a:prstGeom>
              <a:noFill/>
              <a:ln w="57150">
                <a:solidFill>
                  <a:srgbClr val="FF9900"/>
                </a:solidFill>
                <a:round/>
                <a:headEnd/>
                <a:tailEnd/>
              </a:ln>
              <a:extLst>
                <a:ext uri="{909E8E84-426E-40DD-AFC4-6F175D3DCCD1}">
                  <a14:hiddenFill xmlns:a14="http://schemas.microsoft.com/office/drawing/2010/main">
                    <a:noFill/>
                  </a14:hiddenFill>
                </a:ext>
              </a:extLst>
            </p:spPr>
            <p:txBody>
              <a:bodyPr/>
              <a:lstStyle/>
              <a:p>
                <a:endParaRPr lang="zh-CN" altLang="en-US" sz="2000">
                  <a:solidFill>
                    <a:schemeClr val="tx1"/>
                  </a:solidFill>
                </a:endParaRPr>
              </a:p>
            </p:txBody>
          </p:sp>
          <p:sp>
            <p:nvSpPr>
              <p:cNvPr id="17" name="Line 27"/>
              <p:cNvSpPr>
                <a:spLocks noChangeShapeType="1"/>
              </p:cNvSpPr>
              <p:nvPr/>
            </p:nvSpPr>
            <p:spPr bwMode="auto">
              <a:xfrm flipV="1">
                <a:off x="3811" y="2475"/>
                <a:ext cx="240" cy="3"/>
              </a:xfrm>
              <a:prstGeom prst="line">
                <a:avLst/>
              </a:prstGeom>
              <a:noFill/>
              <a:ln w="57150">
                <a:solidFill>
                  <a:srgbClr val="FF9900"/>
                </a:solidFill>
                <a:round/>
                <a:headEnd/>
                <a:tailEnd/>
              </a:ln>
              <a:extLst>
                <a:ext uri="{909E8E84-426E-40DD-AFC4-6F175D3DCCD1}">
                  <a14:hiddenFill xmlns:a14="http://schemas.microsoft.com/office/drawing/2010/main">
                    <a:noFill/>
                  </a14:hiddenFill>
                </a:ext>
              </a:extLst>
            </p:spPr>
            <p:txBody>
              <a:bodyPr/>
              <a:lstStyle/>
              <a:p>
                <a:endParaRPr lang="zh-CN" altLang="en-US" sz="2000">
                  <a:solidFill>
                    <a:schemeClr val="tx1"/>
                  </a:solidFill>
                </a:endParaRPr>
              </a:p>
            </p:txBody>
          </p:sp>
        </p:grpSp>
        <p:sp>
          <p:nvSpPr>
            <p:cNvPr id="18" name="Oval 28"/>
            <p:cNvSpPr>
              <a:spLocks noChangeArrowheads="1"/>
            </p:cNvSpPr>
            <p:nvPr/>
          </p:nvSpPr>
          <p:spPr bwMode="auto">
            <a:xfrm>
              <a:off x="985726" y="1368040"/>
              <a:ext cx="112713" cy="107950"/>
            </a:xfrm>
            <a:prstGeom prst="ellipse">
              <a:avLst/>
            </a:prstGeom>
            <a:noFill/>
            <a:ln w="28575">
              <a:solidFill>
                <a:srgbClr val="FFCC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endParaRPr lang="zh-CN" altLang="en-US" sz="2000">
                <a:solidFill>
                  <a:schemeClr val="tx1"/>
                </a:solidFill>
              </a:endParaRPr>
            </a:p>
          </p:txBody>
        </p:sp>
        <p:sp>
          <p:nvSpPr>
            <p:cNvPr id="19" name="Oval 29"/>
            <p:cNvSpPr>
              <a:spLocks noChangeArrowheads="1"/>
            </p:cNvSpPr>
            <p:nvPr/>
          </p:nvSpPr>
          <p:spPr bwMode="auto">
            <a:xfrm>
              <a:off x="985726" y="3671503"/>
              <a:ext cx="112713" cy="107950"/>
            </a:xfrm>
            <a:prstGeom prst="ellipse">
              <a:avLst/>
            </a:prstGeom>
            <a:noFill/>
            <a:ln w="28575">
              <a:solidFill>
                <a:srgbClr val="FFCC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endParaRPr lang="zh-CN" altLang="en-US" sz="2000">
                <a:solidFill>
                  <a:schemeClr val="tx1"/>
                </a:solidFill>
              </a:endParaRPr>
            </a:p>
          </p:txBody>
        </p:sp>
        <p:sp>
          <p:nvSpPr>
            <p:cNvPr id="20" name="Line 31"/>
            <p:cNvSpPr>
              <a:spLocks noChangeShapeType="1"/>
            </p:cNvSpPr>
            <p:nvPr/>
          </p:nvSpPr>
          <p:spPr bwMode="auto">
            <a:xfrm>
              <a:off x="4081351" y="1439478"/>
              <a:ext cx="0" cy="504825"/>
            </a:xfrm>
            <a:prstGeom prst="line">
              <a:avLst/>
            </a:prstGeom>
            <a:noFill/>
            <a:ln w="28575">
              <a:solidFill>
                <a:srgbClr val="FFCC00"/>
              </a:solidFill>
              <a:round/>
              <a:headEnd type="oval"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sp>
          <p:nvSpPr>
            <p:cNvPr id="21" name="Line 32"/>
            <p:cNvSpPr>
              <a:spLocks noChangeShapeType="1"/>
            </p:cNvSpPr>
            <p:nvPr/>
          </p:nvSpPr>
          <p:spPr bwMode="auto">
            <a:xfrm>
              <a:off x="4081351" y="3239703"/>
              <a:ext cx="0" cy="504825"/>
            </a:xfrm>
            <a:prstGeom prst="line">
              <a:avLst/>
            </a:prstGeom>
            <a:noFill/>
            <a:ln w="28575">
              <a:solidFill>
                <a:srgbClr val="FFCC00"/>
              </a:solidFill>
              <a:round/>
              <a:headEnd type="none"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graphicFrame>
          <p:nvGraphicFramePr>
            <p:cNvPr id="22" name="Object 33"/>
            <p:cNvGraphicFramePr>
              <a:graphicFrameLocks noChangeAspect="1"/>
            </p:cNvGraphicFramePr>
            <p:nvPr/>
          </p:nvGraphicFramePr>
          <p:xfrm>
            <a:off x="4729944" y="2255453"/>
            <a:ext cx="274104" cy="388152"/>
          </p:xfrm>
          <a:graphic>
            <a:graphicData uri="http://schemas.openxmlformats.org/presentationml/2006/ole">
              <mc:AlternateContent xmlns:mc="http://schemas.openxmlformats.org/markup-compatibility/2006">
                <mc:Choice xmlns:v="urn:schemas-microsoft-com:vml" Requires="v">
                  <p:oleObj name="Equation" r:id="rId13" imgW="152280" imgH="215640" progId="Equation.DSMT4">
                    <p:embed/>
                  </p:oleObj>
                </mc:Choice>
                <mc:Fallback>
                  <p:oleObj name="Equation" r:id="rId13" imgW="152280" imgH="215640" progId="Equation.DSMT4">
                    <p:embed/>
                    <p:pic>
                      <p:nvPicPr>
                        <p:cNvPr id="0" name=""/>
                        <p:cNvPicPr>
                          <a:picLocks noChangeAspect="1" noChangeArrowheads="1"/>
                        </p:cNvPicPr>
                        <p:nvPr/>
                      </p:nvPicPr>
                      <p:blipFill>
                        <a:blip r:embed="rId14"/>
                        <a:srcRect/>
                        <a:stretch>
                          <a:fillRect/>
                        </a:stretch>
                      </p:blipFill>
                      <p:spPr bwMode="auto">
                        <a:xfrm>
                          <a:off x="4729944" y="2255453"/>
                          <a:ext cx="274104" cy="388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 name="Oval 34"/>
            <p:cNvSpPr>
              <a:spLocks noChangeArrowheads="1"/>
            </p:cNvSpPr>
            <p:nvPr/>
          </p:nvSpPr>
          <p:spPr bwMode="auto">
            <a:xfrm>
              <a:off x="4802076" y="3671503"/>
              <a:ext cx="112713" cy="107950"/>
            </a:xfrm>
            <a:prstGeom prst="ellipse">
              <a:avLst/>
            </a:prstGeom>
            <a:noFill/>
            <a:ln w="28575">
              <a:solidFill>
                <a:srgbClr val="FFCC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endParaRPr lang="zh-CN" altLang="en-US" sz="2000">
                <a:solidFill>
                  <a:schemeClr val="tx1"/>
                </a:solidFill>
              </a:endParaRPr>
            </a:p>
          </p:txBody>
        </p:sp>
        <p:sp>
          <p:nvSpPr>
            <p:cNvPr id="24" name="Oval 35"/>
            <p:cNvSpPr>
              <a:spLocks noChangeArrowheads="1"/>
            </p:cNvSpPr>
            <p:nvPr/>
          </p:nvSpPr>
          <p:spPr bwMode="auto">
            <a:xfrm>
              <a:off x="4657614" y="1368040"/>
              <a:ext cx="112712" cy="107950"/>
            </a:xfrm>
            <a:prstGeom prst="ellipse">
              <a:avLst/>
            </a:prstGeom>
            <a:noFill/>
            <a:ln w="28575">
              <a:solidFill>
                <a:srgbClr val="FFCC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endParaRPr lang="zh-CN" altLang="en-US" sz="2000">
                <a:solidFill>
                  <a:schemeClr val="tx1"/>
                </a:solidFill>
              </a:endParaRPr>
            </a:p>
          </p:txBody>
        </p:sp>
        <p:sp>
          <p:nvSpPr>
            <p:cNvPr id="25" name="Rectangle 37"/>
            <p:cNvSpPr>
              <a:spLocks noChangeArrowheads="1"/>
            </p:cNvSpPr>
            <p:nvPr/>
          </p:nvSpPr>
          <p:spPr bwMode="auto">
            <a:xfrm rot="16200000">
              <a:off x="2138252" y="1196306"/>
              <a:ext cx="215900" cy="504825"/>
            </a:xfrm>
            <a:prstGeom prst="rect">
              <a:avLst/>
            </a:prstGeom>
            <a:gradFill rotWithShape="1">
              <a:gsLst>
                <a:gs pos="0">
                  <a:srgbClr val="764700"/>
                </a:gs>
                <a:gs pos="50000">
                  <a:srgbClr val="FF9900"/>
                </a:gs>
                <a:gs pos="100000">
                  <a:srgbClr val="764700"/>
                </a:gs>
              </a:gsLst>
              <a:lin ang="0" scaled="1"/>
            </a:gradFill>
            <a:ln>
              <a:noFill/>
            </a:ln>
            <a:effectLst/>
            <a:extLs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eaLnBrk="1" hangingPunct="1"/>
              <a:endParaRPr lang="zh-CN" altLang="en-US" sz="2000">
                <a:solidFill>
                  <a:schemeClr val="tx1"/>
                </a:solidFill>
              </a:endParaRPr>
            </a:p>
          </p:txBody>
        </p:sp>
        <p:sp>
          <p:nvSpPr>
            <p:cNvPr id="27" name="Line 41"/>
            <p:cNvSpPr>
              <a:spLocks noChangeShapeType="1"/>
            </p:cNvSpPr>
            <p:nvPr/>
          </p:nvSpPr>
          <p:spPr bwMode="auto">
            <a:xfrm>
              <a:off x="4081351" y="2088765"/>
              <a:ext cx="0" cy="504825"/>
            </a:xfrm>
            <a:prstGeom prst="line">
              <a:avLst/>
            </a:prstGeom>
            <a:noFill/>
            <a:ln w="28575">
              <a:solidFill>
                <a:srgbClr val="FFCC00"/>
              </a:solidFill>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000">
                <a:solidFill>
                  <a:schemeClr val="tx1"/>
                </a:solidFill>
              </a:endParaRPr>
            </a:p>
          </p:txBody>
        </p:sp>
      </p:grpSp>
    </p:spTree>
    <p:extLst>
      <p:ext uri="{BB962C8B-B14F-4D97-AF65-F5344CB8AC3E}">
        <p14:creationId xmlns:p14="http://schemas.microsoft.com/office/powerpoint/2010/main" val="3070543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barn(inVertical)">
                                      <p:cBhvr>
                                        <p:cTn id="2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12"/>
          <p:cNvGraphicFramePr>
            <a:graphicFrameLocks noChangeAspect="1"/>
          </p:cNvGraphicFramePr>
          <p:nvPr/>
        </p:nvGraphicFramePr>
        <p:xfrm>
          <a:off x="642444" y="3976217"/>
          <a:ext cx="4881563" cy="1165225"/>
        </p:xfrm>
        <a:graphic>
          <a:graphicData uri="http://schemas.openxmlformats.org/presentationml/2006/ole">
            <mc:AlternateContent xmlns:mc="http://schemas.openxmlformats.org/markup-compatibility/2006">
              <mc:Choice xmlns:v="urn:schemas-microsoft-com:vml" Requires="v">
                <p:oleObj name="Equation" r:id="rId2" imgW="2717640" imgH="647640" progId="Equation.DSMT4">
                  <p:embed/>
                </p:oleObj>
              </mc:Choice>
              <mc:Fallback>
                <p:oleObj name="Equation" r:id="rId2" imgW="2717640" imgH="647640" progId="Equation.DSMT4">
                  <p:embed/>
                  <p:pic>
                    <p:nvPicPr>
                      <p:cNvPr id="0" name=""/>
                      <p:cNvPicPr>
                        <a:picLocks noChangeAspect="1" noChangeArrowheads="1"/>
                      </p:cNvPicPr>
                      <p:nvPr/>
                    </p:nvPicPr>
                    <p:blipFill>
                      <a:blip r:embed="rId3"/>
                      <a:srcRect/>
                      <a:stretch>
                        <a:fillRect/>
                      </a:stretch>
                    </p:blipFill>
                    <p:spPr bwMode="auto">
                      <a:xfrm>
                        <a:off x="642444" y="3976217"/>
                        <a:ext cx="4881563" cy="1165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4" name="组合 3"/>
          <p:cNvGrpSpPr/>
          <p:nvPr/>
        </p:nvGrpSpPr>
        <p:grpSpPr>
          <a:xfrm>
            <a:off x="3855838" y="808248"/>
            <a:ext cx="5129898" cy="3509218"/>
            <a:chOff x="3718494" y="1702872"/>
            <a:chExt cx="5129898" cy="3509218"/>
          </a:xfrm>
        </p:grpSpPr>
        <p:sp>
          <p:nvSpPr>
            <p:cNvPr id="46" name="Line 16"/>
            <p:cNvSpPr>
              <a:spLocks noChangeShapeType="1"/>
            </p:cNvSpPr>
            <p:nvPr/>
          </p:nvSpPr>
          <p:spPr bwMode="auto">
            <a:xfrm>
              <a:off x="5889714" y="4020448"/>
              <a:ext cx="0" cy="1009650"/>
            </a:xfrm>
            <a:prstGeom prst="line">
              <a:avLst/>
            </a:prstGeom>
            <a:noFill/>
            <a:ln w="28575">
              <a:solidFill>
                <a:schemeClr val="tx1"/>
              </a:solidFill>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48" name="Text Box 18"/>
            <p:cNvSpPr txBox="1">
              <a:spLocks noChangeArrowheads="1"/>
            </p:cNvSpPr>
            <p:nvPr/>
          </p:nvSpPr>
          <p:spPr bwMode="auto">
            <a:xfrm>
              <a:off x="6781833" y="2894438"/>
              <a:ext cx="35618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dirty="0"/>
                <a:t>C</a:t>
              </a:r>
            </a:p>
          </p:txBody>
        </p:sp>
        <p:sp>
          <p:nvSpPr>
            <p:cNvPr id="53" name="Text Box 23"/>
            <p:cNvSpPr txBox="1">
              <a:spLocks noChangeArrowheads="1"/>
            </p:cNvSpPr>
            <p:nvPr/>
          </p:nvSpPr>
          <p:spPr bwMode="auto">
            <a:xfrm>
              <a:off x="3718494" y="3156948"/>
              <a:ext cx="346570"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dirty="0"/>
                <a:t>v</a:t>
              </a:r>
              <a:r>
                <a:rPr kumimoji="1" lang="en-US" altLang="zh-CN" sz="2000" i="1" baseline="-25000" dirty="0"/>
                <a:t>i</a:t>
              </a:r>
            </a:p>
          </p:txBody>
        </p:sp>
        <p:grpSp>
          <p:nvGrpSpPr>
            <p:cNvPr id="256" name="组合 255"/>
            <p:cNvGrpSpPr/>
            <p:nvPr/>
          </p:nvGrpSpPr>
          <p:grpSpPr>
            <a:xfrm>
              <a:off x="6865232" y="2516098"/>
              <a:ext cx="180975" cy="406400"/>
              <a:chOff x="1006418" y="2486284"/>
              <a:chExt cx="180975" cy="406400"/>
            </a:xfrm>
          </p:grpSpPr>
          <p:sp>
            <p:nvSpPr>
              <p:cNvPr id="63" name="Line 36"/>
              <p:cNvSpPr>
                <a:spLocks noChangeShapeType="1"/>
              </p:cNvSpPr>
              <p:nvPr/>
            </p:nvSpPr>
            <p:spPr bwMode="auto">
              <a:xfrm>
                <a:off x="1006418" y="2486284"/>
                <a:ext cx="0" cy="40481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65" name="Line 38"/>
              <p:cNvSpPr>
                <a:spLocks noChangeShapeType="1"/>
              </p:cNvSpPr>
              <p:nvPr/>
            </p:nvSpPr>
            <p:spPr bwMode="auto">
              <a:xfrm>
                <a:off x="1187393" y="2487872"/>
                <a:ext cx="0" cy="40481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grpSp>
        <p:sp>
          <p:nvSpPr>
            <p:cNvPr id="67" name="Text Box 40"/>
            <p:cNvSpPr txBox="1">
              <a:spLocks noChangeArrowheads="1"/>
            </p:cNvSpPr>
            <p:nvPr/>
          </p:nvSpPr>
          <p:spPr bwMode="auto">
            <a:xfrm>
              <a:off x="8246131" y="3724756"/>
              <a:ext cx="33054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dirty="0"/>
                <a:t>+</a:t>
              </a:r>
            </a:p>
          </p:txBody>
        </p:sp>
        <p:sp>
          <p:nvSpPr>
            <p:cNvPr id="217" name="Line 36"/>
            <p:cNvSpPr>
              <a:spLocks noChangeShapeType="1"/>
            </p:cNvSpPr>
            <p:nvPr/>
          </p:nvSpPr>
          <p:spPr bwMode="auto">
            <a:xfrm>
              <a:off x="7432764" y="3727300"/>
              <a:ext cx="87947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218" name="Text Box 39"/>
            <p:cNvSpPr txBox="1">
              <a:spLocks noChangeArrowheads="1"/>
            </p:cNvSpPr>
            <p:nvPr/>
          </p:nvSpPr>
          <p:spPr bwMode="auto">
            <a:xfrm>
              <a:off x="8464954" y="3437262"/>
              <a:ext cx="38343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dirty="0" err="1"/>
                <a:t>v</a:t>
              </a:r>
              <a:r>
                <a:rPr kumimoji="1" lang="en-US" altLang="zh-CN" sz="2000" baseline="-25000" dirty="0" err="1"/>
                <a:t>o</a:t>
              </a:r>
              <a:endParaRPr kumimoji="1" lang="en-US" altLang="zh-CN" sz="2000" dirty="0"/>
            </a:p>
          </p:txBody>
        </p:sp>
        <p:sp>
          <p:nvSpPr>
            <p:cNvPr id="219" name="Line 40"/>
            <p:cNvSpPr>
              <a:spLocks noChangeShapeType="1"/>
            </p:cNvSpPr>
            <p:nvPr/>
          </p:nvSpPr>
          <p:spPr bwMode="auto">
            <a:xfrm flipV="1">
              <a:off x="7046206" y="2715616"/>
              <a:ext cx="881858" cy="6916"/>
            </a:xfrm>
            <a:prstGeom prst="line">
              <a:avLst/>
            </a:prstGeom>
            <a:noFill/>
            <a:ln w="28575">
              <a:solidFill>
                <a:schemeClr val="tx1"/>
              </a:solidFill>
              <a:round/>
              <a:headEnd/>
              <a:tailEnd type="oval"/>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220" name="Line 41"/>
            <p:cNvSpPr>
              <a:spLocks noChangeShapeType="1"/>
            </p:cNvSpPr>
            <p:nvPr/>
          </p:nvSpPr>
          <p:spPr bwMode="auto">
            <a:xfrm flipH="1">
              <a:off x="5910351" y="2197961"/>
              <a:ext cx="4761" cy="1243144"/>
            </a:xfrm>
            <a:prstGeom prst="line">
              <a:avLst/>
            </a:prstGeom>
            <a:noFill/>
            <a:ln w="28575">
              <a:solidFill>
                <a:schemeClr val="tx1"/>
              </a:solidFill>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221" name="Line 42"/>
            <p:cNvSpPr>
              <a:spLocks noChangeShapeType="1"/>
            </p:cNvSpPr>
            <p:nvPr/>
          </p:nvSpPr>
          <p:spPr bwMode="auto">
            <a:xfrm>
              <a:off x="7923468" y="2197960"/>
              <a:ext cx="4596" cy="1530481"/>
            </a:xfrm>
            <a:prstGeom prst="line">
              <a:avLst/>
            </a:prstGeom>
            <a:noFill/>
            <a:ln w="28575">
              <a:solidFill>
                <a:schemeClr val="tx1"/>
              </a:solidFill>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222" name="Line 43"/>
            <p:cNvSpPr>
              <a:spLocks noChangeShapeType="1"/>
            </p:cNvSpPr>
            <p:nvPr/>
          </p:nvSpPr>
          <p:spPr bwMode="auto">
            <a:xfrm flipH="1">
              <a:off x="5889714" y="4031654"/>
              <a:ext cx="5461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224" name="Text Box 46"/>
            <p:cNvSpPr txBox="1">
              <a:spLocks noChangeArrowheads="1"/>
            </p:cNvSpPr>
            <p:nvPr/>
          </p:nvSpPr>
          <p:spPr bwMode="auto">
            <a:xfrm>
              <a:off x="6746305" y="1702872"/>
              <a:ext cx="42832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dirty="0" err="1"/>
                <a:t>R</a:t>
              </a:r>
              <a:r>
                <a:rPr kumimoji="1" lang="en-US" altLang="zh-CN" sz="2000" i="1" baseline="-25000" dirty="0" err="1"/>
                <a:t>f</a:t>
              </a:r>
              <a:endParaRPr kumimoji="1" lang="en-US" altLang="zh-CN" sz="2000" i="1" dirty="0"/>
            </a:p>
          </p:txBody>
        </p:sp>
        <p:sp>
          <p:nvSpPr>
            <p:cNvPr id="225" name="Line 47"/>
            <p:cNvSpPr>
              <a:spLocks noChangeShapeType="1"/>
            </p:cNvSpPr>
            <p:nvPr/>
          </p:nvSpPr>
          <p:spPr bwMode="auto">
            <a:xfrm>
              <a:off x="4275227" y="3441104"/>
              <a:ext cx="217011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227" name="Text Box 49"/>
            <p:cNvSpPr txBox="1">
              <a:spLocks noChangeArrowheads="1"/>
            </p:cNvSpPr>
            <p:nvPr/>
          </p:nvSpPr>
          <p:spPr bwMode="auto">
            <a:xfrm>
              <a:off x="5918289" y="3933229"/>
              <a:ext cx="666750"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dirty="0"/>
                <a:t>v</a:t>
              </a:r>
              <a:r>
                <a:rPr kumimoji="1" lang="en-US" altLang="zh-CN" sz="2000" baseline="-25000" dirty="0"/>
                <a:t>+</a:t>
              </a:r>
            </a:p>
          </p:txBody>
        </p:sp>
        <p:sp>
          <p:nvSpPr>
            <p:cNvPr id="228" name="Text Box 50"/>
            <p:cNvSpPr txBox="1">
              <a:spLocks noChangeArrowheads="1"/>
            </p:cNvSpPr>
            <p:nvPr/>
          </p:nvSpPr>
          <p:spPr bwMode="auto">
            <a:xfrm>
              <a:off x="5892889" y="3368079"/>
              <a:ext cx="595313"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a:t>v</a:t>
              </a:r>
              <a:r>
                <a:rPr kumimoji="1" lang="en-US" altLang="zh-CN" sz="2000" baseline="-25000">
                  <a:latin typeface="宋体" charset="-122"/>
                </a:rPr>
                <a:t>-</a:t>
              </a:r>
            </a:p>
          </p:txBody>
        </p:sp>
        <p:sp>
          <p:nvSpPr>
            <p:cNvPr id="229" name="Line 51"/>
            <p:cNvSpPr>
              <a:spLocks noChangeShapeType="1"/>
            </p:cNvSpPr>
            <p:nvPr/>
          </p:nvSpPr>
          <p:spPr bwMode="auto">
            <a:xfrm>
              <a:off x="5994489" y="3307754"/>
              <a:ext cx="419100" cy="0"/>
            </a:xfrm>
            <a:prstGeom prst="line">
              <a:avLst/>
            </a:prstGeom>
            <a:noFill/>
            <a:ln w="28575">
              <a:solidFill>
                <a:srgbClr val="66FF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233" name="Text Box 55"/>
            <p:cNvSpPr txBox="1">
              <a:spLocks noChangeArrowheads="1"/>
            </p:cNvSpPr>
            <p:nvPr/>
          </p:nvSpPr>
          <p:spPr bwMode="auto">
            <a:xfrm>
              <a:off x="4875811" y="3509610"/>
              <a:ext cx="44114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dirty="0"/>
                <a:t>R</a:t>
              </a:r>
              <a:r>
                <a:rPr kumimoji="1" lang="en-US" altLang="zh-CN" sz="2000" baseline="-25000" dirty="0"/>
                <a:t>1</a:t>
              </a:r>
              <a:endParaRPr kumimoji="1" lang="en-US" altLang="zh-CN" sz="2000" i="1" dirty="0"/>
            </a:p>
          </p:txBody>
        </p:sp>
        <p:grpSp>
          <p:nvGrpSpPr>
            <p:cNvPr id="239" name="Group 61"/>
            <p:cNvGrpSpPr>
              <a:grpSpLocks/>
            </p:cNvGrpSpPr>
            <p:nvPr/>
          </p:nvGrpSpPr>
          <p:grpSpPr bwMode="auto">
            <a:xfrm>
              <a:off x="5659527" y="5021590"/>
              <a:ext cx="455612" cy="190500"/>
              <a:chOff x="720" y="1824"/>
              <a:chExt cx="261" cy="120"/>
            </a:xfrm>
          </p:grpSpPr>
          <p:sp>
            <p:nvSpPr>
              <p:cNvPr id="253" name="Line 62"/>
              <p:cNvSpPr>
                <a:spLocks noChangeShapeType="1"/>
              </p:cNvSpPr>
              <p:nvPr/>
            </p:nvSpPr>
            <p:spPr bwMode="auto">
              <a:xfrm>
                <a:off x="720" y="1824"/>
                <a:ext cx="261"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sz="2000">
                  <a:solidFill>
                    <a:schemeClr val="tx1"/>
                  </a:solidFill>
                </a:endParaRPr>
              </a:p>
            </p:txBody>
          </p:sp>
          <p:sp>
            <p:nvSpPr>
              <p:cNvPr id="254" name="Line 63"/>
              <p:cNvSpPr>
                <a:spLocks noChangeShapeType="1"/>
              </p:cNvSpPr>
              <p:nvPr/>
            </p:nvSpPr>
            <p:spPr bwMode="auto">
              <a:xfrm>
                <a:off x="778" y="1883"/>
                <a:ext cx="14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sz="2000">
                  <a:solidFill>
                    <a:schemeClr val="tx1"/>
                  </a:solidFill>
                </a:endParaRPr>
              </a:p>
            </p:txBody>
          </p:sp>
          <p:sp>
            <p:nvSpPr>
              <p:cNvPr id="255" name="Line 64"/>
              <p:cNvSpPr>
                <a:spLocks noChangeShapeType="1"/>
              </p:cNvSpPr>
              <p:nvPr/>
            </p:nvSpPr>
            <p:spPr bwMode="auto">
              <a:xfrm>
                <a:off x="802" y="1944"/>
                <a:ext cx="8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sz="2000">
                  <a:solidFill>
                    <a:schemeClr val="tx1"/>
                  </a:solidFill>
                </a:endParaRPr>
              </a:p>
            </p:txBody>
          </p:sp>
        </p:grpSp>
        <p:sp>
          <p:nvSpPr>
            <p:cNvPr id="242" name="Oval 67"/>
            <p:cNvSpPr>
              <a:spLocks noChangeArrowheads="1"/>
            </p:cNvSpPr>
            <p:nvPr/>
          </p:nvSpPr>
          <p:spPr bwMode="auto">
            <a:xfrm>
              <a:off x="4170452" y="3383954"/>
              <a:ext cx="117475" cy="107950"/>
            </a:xfrm>
            <a:prstGeom prst="ellipse">
              <a:avLst/>
            </a:prstGeom>
            <a:noFill/>
            <a:ln w="2857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endParaRPr lang="zh-CN" altLang="en-US" sz="2000"/>
            </a:p>
          </p:txBody>
        </p:sp>
        <p:sp>
          <p:nvSpPr>
            <p:cNvPr id="244" name="Oval 70"/>
            <p:cNvSpPr>
              <a:spLocks noChangeArrowheads="1"/>
            </p:cNvSpPr>
            <p:nvPr/>
          </p:nvSpPr>
          <p:spPr bwMode="auto">
            <a:xfrm>
              <a:off x="8302714" y="3669704"/>
              <a:ext cx="117475" cy="107950"/>
            </a:xfrm>
            <a:prstGeom prst="ellipse">
              <a:avLst/>
            </a:prstGeom>
            <a:noFill/>
            <a:ln w="2857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endParaRPr lang="zh-CN" altLang="en-US" sz="2000"/>
            </a:p>
          </p:txBody>
        </p:sp>
        <p:sp>
          <p:nvSpPr>
            <p:cNvPr id="245" name="Rectangle 79"/>
            <p:cNvSpPr>
              <a:spLocks noChangeArrowheads="1"/>
            </p:cNvSpPr>
            <p:nvPr/>
          </p:nvSpPr>
          <p:spPr bwMode="auto">
            <a:xfrm>
              <a:off x="4830791" y="3341158"/>
              <a:ext cx="503238" cy="215900"/>
            </a:xfrm>
            <a:prstGeom prst="rect">
              <a:avLst/>
            </a:prstGeom>
            <a:gradFill rotWithShape="1">
              <a:gsLst>
                <a:gs pos="0">
                  <a:srgbClr val="764700"/>
                </a:gs>
                <a:gs pos="50000">
                  <a:srgbClr val="FF9900"/>
                </a:gs>
                <a:gs pos="100000">
                  <a:srgbClr val="764700"/>
                </a:gs>
              </a:gsLst>
              <a:lin ang="5400000" scaled="1"/>
            </a:gradFill>
            <a:ln>
              <a:noFill/>
            </a:ln>
            <a:effectLst/>
            <a:extLs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endParaRPr lang="zh-CN" altLang="en-US" sz="2000"/>
            </a:p>
          </p:txBody>
        </p:sp>
        <p:sp>
          <p:nvSpPr>
            <p:cNvPr id="247" name="Rectangle 81"/>
            <p:cNvSpPr>
              <a:spLocks noChangeArrowheads="1"/>
            </p:cNvSpPr>
            <p:nvPr/>
          </p:nvSpPr>
          <p:spPr bwMode="auto">
            <a:xfrm rot="5400000">
              <a:off x="5635714" y="4438829"/>
              <a:ext cx="503238" cy="215900"/>
            </a:xfrm>
            <a:prstGeom prst="rect">
              <a:avLst/>
            </a:prstGeom>
            <a:gradFill rotWithShape="1">
              <a:gsLst>
                <a:gs pos="0">
                  <a:srgbClr val="764700"/>
                </a:gs>
                <a:gs pos="50000">
                  <a:srgbClr val="FF9900"/>
                </a:gs>
                <a:gs pos="100000">
                  <a:srgbClr val="764700"/>
                </a:gs>
              </a:gsLst>
              <a:lin ang="5400000" scaled="1"/>
            </a:gradFill>
            <a:ln>
              <a:noFill/>
            </a:ln>
            <a:effectLst/>
            <a:extLs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endParaRPr lang="zh-CN" altLang="en-US" sz="2000"/>
            </a:p>
          </p:txBody>
        </p:sp>
        <p:sp>
          <p:nvSpPr>
            <p:cNvPr id="249" name="AutoShape 88"/>
            <p:cNvSpPr>
              <a:spLocks noChangeArrowheads="1"/>
            </p:cNvSpPr>
            <p:nvPr/>
          </p:nvSpPr>
          <p:spPr bwMode="auto">
            <a:xfrm rot="5400000">
              <a:off x="6442164" y="3212504"/>
              <a:ext cx="1035050" cy="1035050"/>
            </a:xfrm>
            <a:prstGeom prst="triangle">
              <a:avLst>
                <a:gd name="adj" fmla="val 51023"/>
              </a:avLst>
            </a:prstGeom>
            <a:gradFill rotWithShape="1">
              <a:gsLst>
                <a:gs pos="0">
                  <a:srgbClr val="764700"/>
                </a:gs>
                <a:gs pos="50000">
                  <a:srgbClr val="FF9900"/>
                </a:gs>
                <a:gs pos="100000">
                  <a:srgbClr val="764700"/>
                </a:gs>
              </a:gsLst>
              <a:lin ang="5400000" scaled="1"/>
            </a:gradFill>
            <a:ln>
              <a:noFill/>
            </a:ln>
            <a:effectLst/>
            <a:extLst>
              <a:ext uri="{91240B29-F687-4F45-9708-019B960494DF}">
                <a14:hiddenLine xmlns:a14="http://schemas.microsoft.com/office/drawing/2010/main" w="2857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endParaRPr lang="zh-CN" altLang="en-US" sz="2000"/>
            </a:p>
          </p:txBody>
        </p:sp>
        <p:sp>
          <p:nvSpPr>
            <p:cNvPr id="250" name="Text Box 89"/>
            <p:cNvSpPr txBox="1">
              <a:spLocks noChangeArrowheads="1"/>
            </p:cNvSpPr>
            <p:nvPr/>
          </p:nvSpPr>
          <p:spPr bwMode="auto">
            <a:xfrm>
              <a:off x="6418352" y="3855629"/>
              <a:ext cx="33054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a:solidFill>
                    <a:schemeClr val="bg1"/>
                  </a:solidFill>
                </a:rPr>
                <a:t>+</a:t>
              </a:r>
            </a:p>
          </p:txBody>
        </p:sp>
        <p:sp>
          <p:nvSpPr>
            <p:cNvPr id="251" name="Text Box 90"/>
            <p:cNvSpPr txBox="1">
              <a:spLocks noChangeArrowheads="1"/>
            </p:cNvSpPr>
            <p:nvPr/>
          </p:nvSpPr>
          <p:spPr bwMode="auto">
            <a:xfrm>
              <a:off x="6667589" y="3541304"/>
              <a:ext cx="35618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a:solidFill>
                    <a:schemeClr val="bg1"/>
                  </a:solidFill>
                </a:rPr>
                <a:t>A</a:t>
              </a:r>
              <a:endParaRPr kumimoji="1" lang="en-US" altLang="zh-CN" sz="2000">
                <a:solidFill>
                  <a:schemeClr val="bg1"/>
                </a:solidFill>
              </a:endParaRPr>
            </a:p>
          </p:txBody>
        </p:sp>
        <p:sp>
          <p:nvSpPr>
            <p:cNvPr id="252" name="Text Box 91"/>
            <p:cNvSpPr txBox="1">
              <a:spLocks noChangeArrowheads="1"/>
            </p:cNvSpPr>
            <p:nvPr/>
          </p:nvSpPr>
          <p:spPr bwMode="auto">
            <a:xfrm>
              <a:off x="6442164" y="3092041"/>
              <a:ext cx="31290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a:solidFill>
                    <a:schemeClr val="bg1"/>
                  </a:solidFill>
                </a:rPr>
                <a:t>_</a:t>
              </a:r>
            </a:p>
          </p:txBody>
        </p:sp>
        <p:sp>
          <p:nvSpPr>
            <p:cNvPr id="257" name="Line 40"/>
            <p:cNvSpPr>
              <a:spLocks noChangeShapeType="1"/>
            </p:cNvSpPr>
            <p:nvPr/>
          </p:nvSpPr>
          <p:spPr bwMode="auto">
            <a:xfrm flipV="1">
              <a:off x="5905756" y="2206928"/>
              <a:ext cx="2017712" cy="158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248" name="Rectangle 82"/>
            <p:cNvSpPr>
              <a:spLocks noChangeArrowheads="1"/>
            </p:cNvSpPr>
            <p:nvPr/>
          </p:nvSpPr>
          <p:spPr bwMode="auto">
            <a:xfrm>
              <a:off x="6704102" y="2102982"/>
              <a:ext cx="503237" cy="215900"/>
            </a:xfrm>
            <a:prstGeom prst="rect">
              <a:avLst/>
            </a:prstGeom>
            <a:gradFill rotWithShape="1">
              <a:gsLst>
                <a:gs pos="0">
                  <a:srgbClr val="764700"/>
                </a:gs>
                <a:gs pos="50000">
                  <a:srgbClr val="FF9900"/>
                </a:gs>
                <a:gs pos="100000">
                  <a:srgbClr val="764700"/>
                </a:gs>
              </a:gsLst>
              <a:lin ang="5400000" scaled="1"/>
            </a:gradFill>
            <a:ln>
              <a:noFill/>
            </a:ln>
            <a:effectLst/>
            <a:extLs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endParaRPr lang="zh-CN" altLang="en-US" sz="2000"/>
            </a:p>
          </p:txBody>
        </p:sp>
        <p:sp>
          <p:nvSpPr>
            <p:cNvPr id="258" name="Line 40"/>
            <p:cNvSpPr>
              <a:spLocks noChangeShapeType="1"/>
            </p:cNvSpPr>
            <p:nvPr/>
          </p:nvSpPr>
          <p:spPr bwMode="auto">
            <a:xfrm flipV="1">
              <a:off x="5915114" y="2715616"/>
              <a:ext cx="950118" cy="6916"/>
            </a:xfrm>
            <a:prstGeom prst="line">
              <a:avLst/>
            </a:prstGeom>
            <a:noFill/>
            <a:ln w="28575">
              <a:solidFill>
                <a:schemeClr val="tx1"/>
              </a:solidFill>
              <a:round/>
              <a:headEnd type="oval"/>
              <a:tailEnd type="none"/>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259" name="Text Box 55"/>
            <p:cNvSpPr txBox="1">
              <a:spLocks noChangeArrowheads="1"/>
            </p:cNvSpPr>
            <p:nvPr/>
          </p:nvSpPr>
          <p:spPr bwMode="auto">
            <a:xfrm>
              <a:off x="5972443" y="4302006"/>
              <a:ext cx="44114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dirty="0"/>
                <a:t>R</a:t>
              </a:r>
              <a:r>
                <a:rPr kumimoji="1" lang="en-US" altLang="zh-CN" sz="2000" baseline="-25000" dirty="0"/>
                <a:t>2</a:t>
              </a:r>
              <a:endParaRPr kumimoji="1" lang="en-US" altLang="zh-CN" sz="2000" i="1" dirty="0"/>
            </a:p>
          </p:txBody>
        </p:sp>
        <p:sp>
          <p:nvSpPr>
            <p:cNvPr id="260" name="Text Box 40"/>
            <p:cNvSpPr txBox="1">
              <a:spLocks noChangeArrowheads="1"/>
            </p:cNvSpPr>
            <p:nvPr/>
          </p:nvSpPr>
          <p:spPr bwMode="auto">
            <a:xfrm>
              <a:off x="4113487" y="3452151"/>
              <a:ext cx="33054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dirty="0"/>
                <a:t>+</a:t>
              </a:r>
            </a:p>
          </p:txBody>
        </p:sp>
      </p:grpSp>
      <p:sp>
        <p:nvSpPr>
          <p:cNvPr id="42" name="Text Box 3"/>
          <p:cNvSpPr txBox="1">
            <a:spLocks noChangeArrowheads="1"/>
          </p:cNvSpPr>
          <p:nvPr/>
        </p:nvSpPr>
        <p:spPr bwMode="auto">
          <a:xfrm>
            <a:off x="1014500" y="1767314"/>
            <a:ext cx="2595583"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marL="342900" indent="-342900" eaLnBrk="1" hangingPunct="1">
              <a:buFont typeface="Wingdings" panose="05000000000000000000" pitchFamily="2" charset="2"/>
              <a:buChar char="l"/>
            </a:pPr>
            <a:r>
              <a:rPr kumimoji="1" lang="zh-CN" altLang="en-US" sz="2000" b="1" dirty="0">
                <a:solidFill>
                  <a:schemeClr val="accent1">
                    <a:lumMod val="75000"/>
                  </a:schemeClr>
                </a:solidFill>
                <a:ea typeface="楷体_GB2312" pitchFamily="49" charset="-122"/>
              </a:rPr>
              <a:t>反相</a:t>
            </a:r>
            <a:r>
              <a:rPr kumimoji="1" lang="zh-CN" altLang="en-US" sz="2000" dirty="0">
                <a:solidFill>
                  <a:schemeClr val="accent1">
                    <a:lumMod val="75000"/>
                  </a:schemeClr>
                </a:solidFill>
                <a:ea typeface="楷体_GB2312" pitchFamily="49" charset="-122"/>
              </a:rPr>
              <a:t>输入一阶低通</a:t>
            </a:r>
            <a:endParaRPr kumimoji="1" lang="zh-CN" altLang="en-US" sz="2000" b="1" dirty="0">
              <a:solidFill>
                <a:schemeClr val="accent1">
                  <a:lumMod val="75000"/>
                </a:schemeClr>
              </a:solidFill>
              <a:ea typeface="楷体_GB2312" pitchFamily="49" charset="-122"/>
            </a:endParaRPr>
          </a:p>
        </p:txBody>
      </p:sp>
      <p:graphicFrame>
        <p:nvGraphicFramePr>
          <p:cNvPr id="43" name="Object 12"/>
          <p:cNvGraphicFramePr>
            <a:graphicFrameLocks noChangeAspect="1"/>
          </p:cNvGraphicFramePr>
          <p:nvPr/>
        </p:nvGraphicFramePr>
        <p:xfrm>
          <a:off x="1367439" y="5506558"/>
          <a:ext cx="1231900" cy="798512"/>
        </p:xfrm>
        <a:graphic>
          <a:graphicData uri="http://schemas.openxmlformats.org/presentationml/2006/ole">
            <mc:AlternateContent xmlns:mc="http://schemas.openxmlformats.org/markup-compatibility/2006">
              <mc:Choice xmlns:v="urn:schemas-microsoft-com:vml" Requires="v">
                <p:oleObj name="Equation" r:id="rId4" imgW="685800" imgH="444240" progId="Equation.DSMT4">
                  <p:embed/>
                </p:oleObj>
              </mc:Choice>
              <mc:Fallback>
                <p:oleObj name="Equation" r:id="rId4" imgW="685800" imgH="444240" progId="Equation.DSMT4">
                  <p:embed/>
                  <p:pic>
                    <p:nvPicPr>
                      <p:cNvPr id="0" name=""/>
                      <p:cNvPicPr>
                        <a:picLocks noChangeAspect="1" noChangeArrowheads="1"/>
                      </p:cNvPicPr>
                      <p:nvPr/>
                    </p:nvPicPr>
                    <p:blipFill>
                      <a:blip r:embed="rId5"/>
                      <a:srcRect/>
                      <a:stretch>
                        <a:fillRect/>
                      </a:stretch>
                    </p:blipFill>
                    <p:spPr bwMode="auto">
                      <a:xfrm>
                        <a:off x="1367439" y="5506558"/>
                        <a:ext cx="1231900" cy="798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4" name="Object 12"/>
          <p:cNvGraphicFramePr>
            <a:graphicFrameLocks noChangeAspect="1"/>
          </p:cNvGraphicFramePr>
          <p:nvPr/>
        </p:nvGraphicFramePr>
        <p:xfrm>
          <a:off x="3083226" y="5731150"/>
          <a:ext cx="798512" cy="341312"/>
        </p:xfrm>
        <a:graphic>
          <a:graphicData uri="http://schemas.openxmlformats.org/presentationml/2006/ole">
            <mc:AlternateContent xmlns:mc="http://schemas.openxmlformats.org/markup-compatibility/2006">
              <mc:Choice xmlns:v="urn:schemas-microsoft-com:vml" Requires="v">
                <p:oleObj name="Equation" r:id="rId6" imgW="444240" imgH="190440" progId="Equation.DSMT4">
                  <p:embed/>
                </p:oleObj>
              </mc:Choice>
              <mc:Fallback>
                <p:oleObj name="Equation" r:id="rId6" imgW="444240" imgH="190440" progId="Equation.DSMT4">
                  <p:embed/>
                  <p:pic>
                    <p:nvPicPr>
                      <p:cNvPr id="0" name=""/>
                      <p:cNvPicPr>
                        <a:picLocks noChangeAspect="1" noChangeArrowheads="1"/>
                      </p:cNvPicPr>
                      <p:nvPr/>
                    </p:nvPicPr>
                    <p:blipFill>
                      <a:blip r:embed="rId7"/>
                      <a:srcRect/>
                      <a:stretch>
                        <a:fillRect/>
                      </a:stretch>
                    </p:blipFill>
                    <p:spPr bwMode="auto">
                      <a:xfrm>
                        <a:off x="3083226" y="5731150"/>
                        <a:ext cx="798512" cy="341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5" name="Object 12"/>
          <p:cNvGraphicFramePr>
            <a:graphicFrameLocks noChangeAspect="1"/>
          </p:cNvGraphicFramePr>
          <p:nvPr/>
        </p:nvGraphicFramePr>
        <p:xfrm>
          <a:off x="4258466" y="5494104"/>
          <a:ext cx="1255712" cy="817562"/>
        </p:xfrm>
        <a:graphic>
          <a:graphicData uri="http://schemas.openxmlformats.org/presentationml/2006/ole">
            <mc:AlternateContent xmlns:mc="http://schemas.openxmlformats.org/markup-compatibility/2006">
              <mc:Choice xmlns:v="urn:schemas-microsoft-com:vml" Requires="v">
                <p:oleObj name="Equation" r:id="rId8" imgW="698400" imgH="457200" progId="Equation.DSMT4">
                  <p:embed/>
                </p:oleObj>
              </mc:Choice>
              <mc:Fallback>
                <p:oleObj name="Equation" r:id="rId8" imgW="698400" imgH="457200" progId="Equation.DSMT4">
                  <p:embed/>
                  <p:pic>
                    <p:nvPicPr>
                      <p:cNvPr id="0" name=""/>
                      <p:cNvPicPr>
                        <a:picLocks noChangeAspect="1" noChangeArrowheads="1"/>
                      </p:cNvPicPr>
                      <p:nvPr/>
                    </p:nvPicPr>
                    <p:blipFill>
                      <a:blip r:embed="rId9"/>
                      <a:srcRect/>
                      <a:stretch>
                        <a:fillRect/>
                      </a:stretch>
                    </p:blipFill>
                    <p:spPr bwMode="auto">
                      <a:xfrm>
                        <a:off x="4258466" y="5494104"/>
                        <a:ext cx="1255712" cy="817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7" name="Text Box 65"/>
          <p:cNvSpPr txBox="1">
            <a:spLocks noChangeArrowheads="1"/>
          </p:cNvSpPr>
          <p:nvPr/>
        </p:nvSpPr>
        <p:spPr bwMode="auto">
          <a:xfrm>
            <a:off x="377564" y="404664"/>
            <a:ext cx="8288337" cy="461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just" eaLnBrk="0" hangingPunct="0"/>
            <a:r>
              <a:rPr lang="en-US" altLang="zh-CN" sz="2400" dirty="0">
                <a:solidFill>
                  <a:srgbClr val="990033"/>
                </a:solidFill>
              </a:rPr>
              <a:t>10.2.3 </a:t>
            </a:r>
            <a:r>
              <a:rPr lang="zh-CN" altLang="en-US" dirty="0">
                <a:solidFill>
                  <a:srgbClr val="990033"/>
                </a:solidFill>
              </a:rPr>
              <a:t>一阶有源滤波器及其频率响应</a:t>
            </a:r>
            <a:endParaRPr lang="en-US" altLang="zh-CN" sz="2400" dirty="0">
              <a:solidFill>
                <a:srgbClr val="990033"/>
              </a:solidFill>
            </a:endParaRPr>
          </a:p>
        </p:txBody>
      </p:sp>
      <p:sp>
        <p:nvSpPr>
          <p:cNvPr id="49" name="Text Box 31"/>
          <p:cNvSpPr txBox="1">
            <a:spLocks noChangeArrowheads="1"/>
          </p:cNvSpPr>
          <p:nvPr/>
        </p:nvSpPr>
        <p:spPr bwMode="auto">
          <a:xfrm>
            <a:off x="777832" y="1116360"/>
            <a:ext cx="4968875" cy="461665"/>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algn="just" eaLnBrk="1" hangingPunct="1"/>
            <a:r>
              <a:rPr kumimoji="1" lang="en-US" altLang="zh-CN" sz="2400" dirty="0">
                <a:solidFill>
                  <a:schemeClr val="accent2"/>
                </a:solidFill>
                <a:ea typeface="宋体" charset="-122"/>
              </a:rPr>
              <a:t>1</a:t>
            </a:r>
            <a:r>
              <a:rPr kumimoji="1" lang="zh-CN" altLang="en-US" sz="2400" dirty="0">
                <a:solidFill>
                  <a:schemeClr val="accent2"/>
                </a:solidFill>
                <a:ea typeface="宋体" charset="-122"/>
              </a:rPr>
              <a:t>、一阶有源低通滤波器</a:t>
            </a:r>
          </a:p>
        </p:txBody>
      </p:sp>
    </p:spTree>
    <p:extLst>
      <p:ext uri="{BB962C8B-B14F-4D97-AF65-F5344CB8AC3E}">
        <p14:creationId xmlns:p14="http://schemas.microsoft.com/office/powerpoint/2010/main" val="3698965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barn(inVertical)">
                                      <p:cBhvr>
                                        <p:cTn id="7" dur="500"/>
                                        <p:tgtEl>
                                          <p:spTgt spid="42"/>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par>
                                <p:cTn id="16" presetID="16" presetClass="entr" presetSubtype="21" fill="hold" nodeType="withEffect">
                                  <p:stCondLst>
                                    <p:cond delay="0"/>
                                  </p:stCondLst>
                                  <p:childTnLst>
                                    <p:set>
                                      <p:cBhvr>
                                        <p:cTn id="17" dur="1" fill="hold">
                                          <p:stCondLst>
                                            <p:cond delay="0"/>
                                          </p:stCondLst>
                                        </p:cTn>
                                        <p:tgtEl>
                                          <p:spTgt spid="43"/>
                                        </p:tgtEl>
                                        <p:attrNameLst>
                                          <p:attrName>style.visibility</p:attrName>
                                        </p:attrNameLst>
                                      </p:cBhvr>
                                      <p:to>
                                        <p:strVal val="visible"/>
                                      </p:to>
                                    </p:set>
                                    <p:animEffect transition="in" filter="barn(inVertical)">
                                      <p:cBhvr>
                                        <p:cTn id="18" dur="500"/>
                                        <p:tgtEl>
                                          <p:spTgt spid="43"/>
                                        </p:tgtEl>
                                      </p:cBhvr>
                                    </p:animEffect>
                                  </p:childTnLst>
                                </p:cTn>
                              </p:par>
                              <p:par>
                                <p:cTn id="19" presetID="16" presetClass="entr" presetSubtype="21" fill="hold" nodeType="with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barn(inVertical)">
                                      <p:cBhvr>
                                        <p:cTn id="21" dur="500"/>
                                        <p:tgtEl>
                                          <p:spTgt spid="44"/>
                                        </p:tgtEl>
                                      </p:cBhvr>
                                    </p:animEffect>
                                  </p:childTnLst>
                                </p:cTn>
                              </p:par>
                              <p:par>
                                <p:cTn id="22" presetID="16" presetClass="entr" presetSubtype="21" fill="hold" nodeType="withEffect">
                                  <p:stCondLst>
                                    <p:cond delay="0"/>
                                  </p:stCondLst>
                                  <p:childTnLst>
                                    <p:set>
                                      <p:cBhvr>
                                        <p:cTn id="23" dur="1" fill="hold">
                                          <p:stCondLst>
                                            <p:cond delay="0"/>
                                          </p:stCondLst>
                                        </p:cTn>
                                        <p:tgtEl>
                                          <p:spTgt spid="45"/>
                                        </p:tgtEl>
                                        <p:attrNameLst>
                                          <p:attrName>style.visibility</p:attrName>
                                        </p:attrNameLst>
                                      </p:cBhvr>
                                      <p:to>
                                        <p:strVal val="visible"/>
                                      </p:to>
                                    </p:set>
                                    <p:animEffect transition="in" filter="barn(inVertical)">
                                      <p:cBhvr>
                                        <p:cTn id="24" dur="500"/>
                                        <p:tgtEl>
                                          <p:spTgt spid="45"/>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49"/>
                                        </p:tgtEl>
                                        <p:attrNameLst>
                                          <p:attrName>style.visibility</p:attrName>
                                        </p:attrNameLst>
                                      </p:cBhvr>
                                      <p:to>
                                        <p:strVal val="visible"/>
                                      </p:to>
                                    </p:set>
                                    <p:animEffect transition="in" filter="barn(inVertical)">
                                      <p:cBhvr>
                                        <p:cTn id="29"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文本&#10;&#10;AI 生成的内容可能不正确。">
            <a:extLst>
              <a:ext uri="{FF2B5EF4-FFF2-40B4-BE49-F238E27FC236}">
                <a16:creationId xmlns:a16="http://schemas.microsoft.com/office/drawing/2014/main" id="{34755403-E944-FB72-FE6D-E39E5C4150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5771" y="160535"/>
            <a:ext cx="6150429" cy="6642741"/>
          </a:xfrm>
          <a:prstGeom prst="rect">
            <a:avLst/>
          </a:prstGeom>
        </p:spPr>
      </p:pic>
    </p:spTree>
    <p:extLst>
      <p:ext uri="{BB962C8B-B14F-4D97-AF65-F5344CB8AC3E}">
        <p14:creationId xmlns:p14="http://schemas.microsoft.com/office/powerpoint/2010/main" val="20716091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ext Box 3"/>
          <p:cNvSpPr txBox="1">
            <a:spLocks noChangeArrowheads="1"/>
          </p:cNvSpPr>
          <p:nvPr/>
        </p:nvSpPr>
        <p:spPr bwMode="auto">
          <a:xfrm>
            <a:off x="935539" y="768315"/>
            <a:ext cx="2595583"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marL="342900" indent="-342900" eaLnBrk="1" hangingPunct="1">
              <a:buFont typeface="Wingdings" panose="05000000000000000000" pitchFamily="2" charset="2"/>
              <a:buChar char="l"/>
            </a:pPr>
            <a:r>
              <a:rPr kumimoji="1" lang="zh-CN" altLang="en-US" sz="2000" dirty="0">
                <a:solidFill>
                  <a:schemeClr val="accent1">
                    <a:lumMod val="75000"/>
                  </a:schemeClr>
                </a:solidFill>
                <a:ea typeface="楷体_GB2312" pitchFamily="49" charset="-122"/>
              </a:rPr>
              <a:t>同</a:t>
            </a:r>
            <a:r>
              <a:rPr kumimoji="1" lang="zh-CN" altLang="en-US" sz="2000" b="1" dirty="0">
                <a:solidFill>
                  <a:schemeClr val="accent1">
                    <a:lumMod val="75000"/>
                  </a:schemeClr>
                </a:solidFill>
                <a:ea typeface="楷体_GB2312" pitchFamily="49" charset="-122"/>
              </a:rPr>
              <a:t>相</a:t>
            </a:r>
            <a:r>
              <a:rPr kumimoji="1" lang="zh-CN" altLang="en-US" sz="2000" dirty="0">
                <a:solidFill>
                  <a:schemeClr val="accent1">
                    <a:lumMod val="75000"/>
                  </a:schemeClr>
                </a:solidFill>
                <a:ea typeface="楷体_GB2312" pitchFamily="49" charset="-122"/>
              </a:rPr>
              <a:t>输入一阶低通</a:t>
            </a:r>
            <a:endParaRPr kumimoji="1" lang="zh-CN" altLang="en-US" sz="2000" b="1" dirty="0">
              <a:solidFill>
                <a:schemeClr val="accent1">
                  <a:lumMod val="75000"/>
                </a:schemeClr>
              </a:solidFill>
              <a:ea typeface="楷体_GB2312" pitchFamily="49" charset="-122"/>
            </a:endParaRPr>
          </a:p>
        </p:txBody>
      </p:sp>
      <p:grpSp>
        <p:nvGrpSpPr>
          <p:cNvPr id="7" name="组合 6"/>
          <p:cNvGrpSpPr/>
          <p:nvPr/>
        </p:nvGrpSpPr>
        <p:grpSpPr>
          <a:xfrm>
            <a:off x="3707904" y="968370"/>
            <a:ext cx="5174648" cy="3229325"/>
            <a:chOff x="3483754" y="1266054"/>
            <a:chExt cx="5174648" cy="3229325"/>
          </a:xfrm>
        </p:grpSpPr>
        <p:sp>
          <p:nvSpPr>
            <p:cNvPr id="55" name="Line 28"/>
            <p:cNvSpPr>
              <a:spLocks noChangeShapeType="1"/>
            </p:cNvSpPr>
            <p:nvPr/>
          </p:nvSpPr>
          <p:spPr bwMode="auto">
            <a:xfrm>
              <a:off x="5809226" y="3791321"/>
              <a:ext cx="0" cy="51952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grpSp>
          <p:nvGrpSpPr>
            <p:cNvPr id="4" name="组合 3"/>
            <p:cNvGrpSpPr/>
            <p:nvPr/>
          </p:nvGrpSpPr>
          <p:grpSpPr>
            <a:xfrm rot="16200000">
              <a:off x="5722896" y="3501790"/>
              <a:ext cx="172663" cy="406401"/>
              <a:chOff x="1006418" y="2486284"/>
              <a:chExt cx="172663" cy="406401"/>
            </a:xfrm>
          </p:grpSpPr>
          <p:sp>
            <p:nvSpPr>
              <p:cNvPr id="63" name="Line 36"/>
              <p:cNvSpPr>
                <a:spLocks noChangeShapeType="1"/>
              </p:cNvSpPr>
              <p:nvPr/>
            </p:nvSpPr>
            <p:spPr bwMode="auto">
              <a:xfrm>
                <a:off x="1006418" y="2486284"/>
                <a:ext cx="0" cy="40481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65" name="Line 38"/>
              <p:cNvSpPr>
                <a:spLocks noChangeShapeType="1"/>
              </p:cNvSpPr>
              <p:nvPr/>
            </p:nvSpPr>
            <p:spPr bwMode="auto">
              <a:xfrm>
                <a:off x="1179081" y="2487873"/>
                <a:ext cx="0" cy="40481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grpSp>
        <p:sp>
          <p:nvSpPr>
            <p:cNvPr id="67" name="Text Box 40"/>
            <p:cNvSpPr txBox="1">
              <a:spLocks noChangeArrowheads="1"/>
            </p:cNvSpPr>
            <p:nvPr/>
          </p:nvSpPr>
          <p:spPr bwMode="auto">
            <a:xfrm>
              <a:off x="3760940" y="3105666"/>
              <a:ext cx="33054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dirty="0"/>
                <a:t>+</a:t>
              </a:r>
            </a:p>
          </p:txBody>
        </p:sp>
        <p:sp>
          <p:nvSpPr>
            <p:cNvPr id="166" name="Line 36"/>
            <p:cNvSpPr>
              <a:spLocks noChangeShapeType="1"/>
            </p:cNvSpPr>
            <p:nvPr/>
          </p:nvSpPr>
          <p:spPr bwMode="auto">
            <a:xfrm>
              <a:off x="7318385" y="2801665"/>
              <a:ext cx="87947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167" name="Text Box 39"/>
            <p:cNvSpPr txBox="1">
              <a:spLocks noChangeArrowheads="1"/>
            </p:cNvSpPr>
            <p:nvPr/>
          </p:nvSpPr>
          <p:spPr bwMode="auto">
            <a:xfrm>
              <a:off x="8274964" y="2498635"/>
              <a:ext cx="38343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dirty="0" err="1"/>
                <a:t>v</a:t>
              </a:r>
              <a:r>
                <a:rPr kumimoji="1" lang="en-US" altLang="zh-CN" sz="2000" baseline="-25000" dirty="0" err="1"/>
                <a:t>o</a:t>
              </a:r>
              <a:endParaRPr kumimoji="1" lang="en-US" altLang="zh-CN" sz="2000" dirty="0"/>
            </a:p>
          </p:txBody>
        </p:sp>
        <p:sp>
          <p:nvSpPr>
            <p:cNvPr id="168" name="Line 40"/>
            <p:cNvSpPr>
              <a:spLocks noChangeShapeType="1"/>
            </p:cNvSpPr>
            <p:nvPr/>
          </p:nvSpPr>
          <p:spPr bwMode="auto">
            <a:xfrm>
              <a:off x="3851920" y="1772816"/>
              <a:ext cx="3971924" cy="793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169" name="Line 41"/>
            <p:cNvSpPr>
              <a:spLocks noChangeShapeType="1"/>
            </p:cNvSpPr>
            <p:nvPr/>
          </p:nvSpPr>
          <p:spPr bwMode="auto">
            <a:xfrm>
              <a:off x="5795973" y="1772816"/>
              <a:ext cx="0" cy="733425"/>
            </a:xfrm>
            <a:prstGeom prst="line">
              <a:avLst/>
            </a:prstGeom>
            <a:noFill/>
            <a:ln w="28575">
              <a:solidFill>
                <a:schemeClr val="tx1"/>
              </a:solidFill>
              <a:round/>
              <a:headEnd type="oval"/>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170" name="Line 42"/>
            <p:cNvSpPr>
              <a:spLocks noChangeShapeType="1"/>
            </p:cNvSpPr>
            <p:nvPr/>
          </p:nvSpPr>
          <p:spPr bwMode="auto">
            <a:xfrm>
              <a:off x="7813685" y="1783929"/>
              <a:ext cx="0" cy="1009650"/>
            </a:xfrm>
            <a:prstGeom prst="line">
              <a:avLst/>
            </a:prstGeom>
            <a:noFill/>
            <a:ln w="28575">
              <a:solidFill>
                <a:schemeClr val="tx1"/>
              </a:solidFill>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171" name="Line 43"/>
            <p:cNvSpPr>
              <a:spLocks noChangeShapeType="1"/>
            </p:cNvSpPr>
            <p:nvPr/>
          </p:nvSpPr>
          <p:spPr bwMode="auto">
            <a:xfrm flipH="1" flipV="1">
              <a:off x="3978285" y="3088854"/>
              <a:ext cx="2343150" cy="7937"/>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172" name="Text Box 45"/>
            <p:cNvSpPr txBox="1">
              <a:spLocks noChangeArrowheads="1"/>
            </p:cNvSpPr>
            <p:nvPr/>
          </p:nvSpPr>
          <p:spPr bwMode="auto">
            <a:xfrm>
              <a:off x="4574482" y="2595101"/>
              <a:ext cx="44114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dirty="0"/>
                <a:t>R</a:t>
              </a:r>
              <a:r>
                <a:rPr kumimoji="1" lang="en-US" altLang="zh-CN" sz="2000" baseline="-25000" dirty="0"/>
                <a:t>2</a:t>
              </a:r>
              <a:endParaRPr kumimoji="1" lang="en-US" altLang="zh-CN" sz="2000" i="1" dirty="0"/>
            </a:p>
          </p:txBody>
        </p:sp>
        <p:sp>
          <p:nvSpPr>
            <p:cNvPr id="173" name="Text Box 46"/>
            <p:cNvSpPr txBox="1">
              <a:spLocks noChangeArrowheads="1"/>
            </p:cNvSpPr>
            <p:nvPr/>
          </p:nvSpPr>
          <p:spPr bwMode="auto">
            <a:xfrm>
              <a:off x="6606186" y="1266054"/>
              <a:ext cx="42832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dirty="0" err="1"/>
                <a:t>R</a:t>
              </a:r>
              <a:r>
                <a:rPr kumimoji="1" lang="en-US" altLang="zh-CN" sz="2000" i="1" baseline="-25000" dirty="0" err="1"/>
                <a:t>f</a:t>
              </a:r>
              <a:endParaRPr kumimoji="1" lang="en-US" altLang="zh-CN" sz="2000" i="1" dirty="0"/>
            </a:p>
          </p:txBody>
        </p:sp>
        <p:sp>
          <p:nvSpPr>
            <p:cNvPr id="174" name="Line 47"/>
            <p:cNvSpPr>
              <a:spLocks noChangeShapeType="1"/>
            </p:cNvSpPr>
            <p:nvPr/>
          </p:nvSpPr>
          <p:spPr bwMode="auto">
            <a:xfrm>
              <a:off x="5788009" y="2503066"/>
              <a:ext cx="585813" cy="31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176" name="Text Box 49"/>
            <p:cNvSpPr txBox="1">
              <a:spLocks noChangeArrowheads="1"/>
            </p:cNvSpPr>
            <p:nvPr/>
          </p:nvSpPr>
          <p:spPr bwMode="auto">
            <a:xfrm>
              <a:off x="5921474" y="2998366"/>
              <a:ext cx="666750"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dirty="0"/>
                <a:t>v</a:t>
              </a:r>
              <a:r>
                <a:rPr kumimoji="1" lang="en-US" altLang="zh-CN" sz="2000" baseline="-25000" dirty="0"/>
                <a:t>+</a:t>
              </a:r>
            </a:p>
          </p:txBody>
        </p:sp>
        <p:sp>
          <p:nvSpPr>
            <p:cNvPr id="177" name="Text Box 50"/>
            <p:cNvSpPr txBox="1">
              <a:spLocks noChangeArrowheads="1"/>
            </p:cNvSpPr>
            <p:nvPr/>
          </p:nvSpPr>
          <p:spPr bwMode="auto">
            <a:xfrm>
              <a:off x="5896074" y="2433216"/>
              <a:ext cx="595313"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dirty="0"/>
                <a:t>v</a:t>
              </a:r>
              <a:r>
                <a:rPr kumimoji="1" lang="en-US" altLang="zh-CN" sz="2000" baseline="-25000" dirty="0">
                  <a:latin typeface="宋体" charset="-122"/>
                </a:rPr>
                <a:t>-</a:t>
              </a:r>
            </a:p>
          </p:txBody>
        </p:sp>
        <p:sp>
          <p:nvSpPr>
            <p:cNvPr id="184" name="Text Box 57"/>
            <p:cNvSpPr txBox="1">
              <a:spLocks noChangeArrowheads="1"/>
            </p:cNvSpPr>
            <p:nvPr/>
          </p:nvSpPr>
          <p:spPr bwMode="auto">
            <a:xfrm>
              <a:off x="3483754" y="2857217"/>
              <a:ext cx="346570"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dirty="0"/>
                <a:t>v</a:t>
              </a:r>
              <a:r>
                <a:rPr kumimoji="1" lang="en-US" altLang="zh-CN" sz="2000" i="1" baseline="-25000" dirty="0"/>
                <a:t>i</a:t>
              </a:r>
            </a:p>
          </p:txBody>
        </p:sp>
        <p:grpSp>
          <p:nvGrpSpPr>
            <p:cNvPr id="188" name="Group 61"/>
            <p:cNvGrpSpPr>
              <a:grpSpLocks/>
            </p:cNvGrpSpPr>
            <p:nvPr/>
          </p:nvGrpSpPr>
          <p:grpSpPr bwMode="auto">
            <a:xfrm>
              <a:off x="5581420" y="4304879"/>
              <a:ext cx="455613" cy="190500"/>
              <a:chOff x="720" y="1824"/>
              <a:chExt cx="261" cy="120"/>
            </a:xfrm>
          </p:grpSpPr>
          <p:sp>
            <p:nvSpPr>
              <p:cNvPr id="213" name="Line 62"/>
              <p:cNvSpPr>
                <a:spLocks noChangeShapeType="1"/>
              </p:cNvSpPr>
              <p:nvPr/>
            </p:nvSpPr>
            <p:spPr bwMode="auto">
              <a:xfrm>
                <a:off x="720" y="1824"/>
                <a:ext cx="261"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sz="2000">
                  <a:solidFill>
                    <a:schemeClr val="tx1"/>
                  </a:solidFill>
                </a:endParaRPr>
              </a:p>
            </p:txBody>
          </p:sp>
          <p:sp>
            <p:nvSpPr>
              <p:cNvPr id="214" name="Line 63"/>
              <p:cNvSpPr>
                <a:spLocks noChangeShapeType="1"/>
              </p:cNvSpPr>
              <p:nvPr/>
            </p:nvSpPr>
            <p:spPr bwMode="auto">
              <a:xfrm>
                <a:off x="778" y="1883"/>
                <a:ext cx="14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sz="2000">
                  <a:solidFill>
                    <a:schemeClr val="tx1"/>
                  </a:solidFill>
                </a:endParaRPr>
              </a:p>
            </p:txBody>
          </p:sp>
          <p:sp>
            <p:nvSpPr>
              <p:cNvPr id="215" name="Line 64"/>
              <p:cNvSpPr>
                <a:spLocks noChangeShapeType="1"/>
              </p:cNvSpPr>
              <p:nvPr/>
            </p:nvSpPr>
            <p:spPr bwMode="auto">
              <a:xfrm>
                <a:off x="802" y="1944"/>
                <a:ext cx="8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sz="2000">
                  <a:solidFill>
                    <a:schemeClr val="tx1"/>
                  </a:solidFill>
                </a:endParaRPr>
              </a:p>
            </p:txBody>
          </p:sp>
        </p:grpSp>
        <p:sp>
          <p:nvSpPr>
            <p:cNvPr id="191" name="Oval 67"/>
            <p:cNvSpPr>
              <a:spLocks noChangeArrowheads="1"/>
            </p:cNvSpPr>
            <p:nvPr/>
          </p:nvSpPr>
          <p:spPr bwMode="auto">
            <a:xfrm>
              <a:off x="3860810" y="3034879"/>
              <a:ext cx="117475" cy="107950"/>
            </a:xfrm>
            <a:prstGeom prst="ellipse">
              <a:avLst/>
            </a:prstGeom>
            <a:noFill/>
            <a:ln w="2857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endParaRPr lang="zh-CN" altLang="en-US" sz="2000"/>
            </a:p>
          </p:txBody>
        </p:sp>
        <p:sp>
          <p:nvSpPr>
            <p:cNvPr id="193" name="Oval 70"/>
            <p:cNvSpPr>
              <a:spLocks noChangeArrowheads="1"/>
            </p:cNvSpPr>
            <p:nvPr/>
          </p:nvSpPr>
          <p:spPr bwMode="auto">
            <a:xfrm>
              <a:off x="8188335" y="2753891"/>
              <a:ext cx="117475" cy="107950"/>
            </a:xfrm>
            <a:prstGeom prst="ellipse">
              <a:avLst/>
            </a:prstGeom>
            <a:noFill/>
            <a:ln w="2857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endParaRPr lang="zh-CN" altLang="en-US" sz="2000"/>
            </a:p>
          </p:txBody>
        </p:sp>
        <p:sp>
          <p:nvSpPr>
            <p:cNvPr id="195" name="Rectangle 80"/>
            <p:cNvSpPr>
              <a:spLocks noChangeArrowheads="1"/>
            </p:cNvSpPr>
            <p:nvPr/>
          </p:nvSpPr>
          <p:spPr bwMode="auto">
            <a:xfrm>
              <a:off x="4527716" y="2976141"/>
              <a:ext cx="503237" cy="215900"/>
            </a:xfrm>
            <a:prstGeom prst="rect">
              <a:avLst/>
            </a:prstGeom>
            <a:gradFill rotWithShape="1">
              <a:gsLst>
                <a:gs pos="0">
                  <a:srgbClr val="764700"/>
                </a:gs>
                <a:gs pos="50000">
                  <a:srgbClr val="FF9900"/>
                </a:gs>
                <a:gs pos="100000">
                  <a:srgbClr val="764700"/>
                </a:gs>
              </a:gsLst>
              <a:lin ang="5400000" scaled="1"/>
            </a:gradFill>
            <a:ln>
              <a:noFill/>
            </a:ln>
            <a:effectLst/>
            <a:extLs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endParaRPr lang="zh-CN" altLang="en-US" sz="2000"/>
            </a:p>
          </p:txBody>
        </p:sp>
        <p:sp>
          <p:nvSpPr>
            <p:cNvPr id="197" name="Rectangle 82"/>
            <p:cNvSpPr>
              <a:spLocks noChangeArrowheads="1"/>
            </p:cNvSpPr>
            <p:nvPr/>
          </p:nvSpPr>
          <p:spPr bwMode="auto">
            <a:xfrm>
              <a:off x="6589723" y="1666164"/>
              <a:ext cx="503237" cy="215900"/>
            </a:xfrm>
            <a:prstGeom prst="rect">
              <a:avLst/>
            </a:prstGeom>
            <a:gradFill rotWithShape="1">
              <a:gsLst>
                <a:gs pos="0">
                  <a:srgbClr val="764700"/>
                </a:gs>
                <a:gs pos="50000">
                  <a:srgbClr val="FF9900"/>
                </a:gs>
                <a:gs pos="100000">
                  <a:srgbClr val="764700"/>
                </a:gs>
              </a:gsLst>
              <a:lin ang="5400000" scaled="1"/>
            </a:gradFill>
            <a:ln>
              <a:noFill/>
            </a:ln>
            <a:effectLst/>
            <a:extLs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endParaRPr lang="zh-CN" altLang="en-US" sz="2000"/>
            </a:p>
          </p:txBody>
        </p:sp>
        <p:sp>
          <p:nvSpPr>
            <p:cNvPr id="198" name="AutoShape 88"/>
            <p:cNvSpPr>
              <a:spLocks noChangeArrowheads="1"/>
            </p:cNvSpPr>
            <p:nvPr/>
          </p:nvSpPr>
          <p:spPr bwMode="auto">
            <a:xfrm rot="5400000">
              <a:off x="6327785" y="2277641"/>
              <a:ext cx="1035050" cy="1035050"/>
            </a:xfrm>
            <a:prstGeom prst="triangle">
              <a:avLst>
                <a:gd name="adj" fmla="val 51023"/>
              </a:avLst>
            </a:prstGeom>
            <a:gradFill rotWithShape="1">
              <a:gsLst>
                <a:gs pos="0">
                  <a:srgbClr val="764700"/>
                </a:gs>
                <a:gs pos="50000">
                  <a:srgbClr val="FF9900"/>
                </a:gs>
                <a:gs pos="100000">
                  <a:srgbClr val="764700"/>
                </a:gs>
              </a:gsLst>
              <a:lin ang="5400000" scaled="1"/>
            </a:gradFill>
            <a:ln>
              <a:noFill/>
            </a:ln>
            <a:effectLst/>
            <a:extLst>
              <a:ext uri="{91240B29-F687-4F45-9708-019B960494DF}">
                <a14:hiddenLine xmlns:a14="http://schemas.microsoft.com/office/drawing/2010/main" w="2857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endParaRPr lang="zh-CN" altLang="en-US" sz="2000"/>
            </a:p>
          </p:txBody>
        </p:sp>
        <p:sp>
          <p:nvSpPr>
            <p:cNvPr id="199" name="Text Box 89"/>
            <p:cNvSpPr txBox="1">
              <a:spLocks noChangeArrowheads="1"/>
            </p:cNvSpPr>
            <p:nvPr/>
          </p:nvSpPr>
          <p:spPr bwMode="auto">
            <a:xfrm>
              <a:off x="6303973" y="2905611"/>
              <a:ext cx="33054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a:solidFill>
                    <a:schemeClr val="bg1"/>
                  </a:solidFill>
                </a:rPr>
                <a:t>+</a:t>
              </a:r>
            </a:p>
          </p:txBody>
        </p:sp>
        <p:sp>
          <p:nvSpPr>
            <p:cNvPr id="200" name="Text Box 90"/>
            <p:cNvSpPr txBox="1">
              <a:spLocks noChangeArrowheads="1"/>
            </p:cNvSpPr>
            <p:nvPr/>
          </p:nvSpPr>
          <p:spPr bwMode="auto">
            <a:xfrm>
              <a:off x="6553210" y="2591286"/>
              <a:ext cx="35618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a:solidFill>
                    <a:schemeClr val="bg1"/>
                  </a:solidFill>
                </a:rPr>
                <a:t>A</a:t>
              </a:r>
              <a:endParaRPr kumimoji="1" lang="en-US" altLang="zh-CN" sz="2000">
                <a:solidFill>
                  <a:schemeClr val="bg1"/>
                </a:solidFill>
              </a:endParaRPr>
            </a:p>
          </p:txBody>
        </p:sp>
        <p:sp>
          <p:nvSpPr>
            <p:cNvPr id="201" name="Text Box 91"/>
            <p:cNvSpPr txBox="1">
              <a:spLocks noChangeArrowheads="1"/>
            </p:cNvSpPr>
            <p:nvPr/>
          </p:nvSpPr>
          <p:spPr bwMode="auto">
            <a:xfrm>
              <a:off x="6327785" y="2142024"/>
              <a:ext cx="31290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a:solidFill>
                    <a:schemeClr val="bg1"/>
                  </a:solidFill>
                </a:rPr>
                <a:t>_</a:t>
              </a:r>
            </a:p>
          </p:txBody>
        </p:sp>
        <p:sp>
          <p:nvSpPr>
            <p:cNvPr id="203" name="Rectangle 82"/>
            <p:cNvSpPr>
              <a:spLocks noChangeArrowheads="1"/>
            </p:cNvSpPr>
            <p:nvPr/>
          </p:nvSpPr>
          <p:spPr bwMode="auto">
            <a:xfrm>
              <a:off x="4671731" y="1687637"/>
              <a:ext cx="503238" cy="215900"/>
            </a:xfrm>
            <a:prstGeom prst="rect">
              <a:avLst/>
            </a:prstGeom>
            <a:gradFill rotWithShape="1">
              <a:gsLst>
                <a:gs pos="0">
                  <a:srgbClr val="764700"/>
                </a:gs>
                <a:gs pos="50000">
                  <a:srgbClr val="FF9900"/>
                </a:gs>
                <a:gs pos="100000">
                  <a:srgbClr val="764700"/>
                </a:gs>
              </a:gsLst>
              <a:lin ang="5400000" scaled="1"/>
            </a:gradFill>
            <a:ln>
              <a:noFill/>
            </a:ln>
            <a:effectLst/>
            <a:extLs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endParaRPr lang="zh-CN" altLang="en-US" sz="2000"/>
            </a:p>
          </p:txBody>
        </p:sp>
        <p:sp>
          <p:nvSpPr>
            <p:cNvPr id="204" name="Line 65"/>
            <p:cNvSpPr>
              <a:spLocks noChangeShapeType="1"/>
            </p:cNvSpPr>
            <p:nvPr/>
          </p:nvSpPr>
          <p:spPr bwMode="auto">
            <a:xfrm flipH="1">
              <a:off x="3869424" y="1783929"/>
              <a:ext cx="0" cy="2698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grpSp>
          <p:nvGrpSpPr>
            <p:cNvPr id="205" name="Group 61"/>
            <p:cNvGrpSpPr>
              <a:grpSpLocks/>
            </p:cNvGrpSpPr>
            <p:nvPr/>
          </p:nvGrpSpPr>
          <p:grpSpPr bwMode="auto">
            <a:xfrm>
              <a:off x="3639237" y="2072854"/>
              <a:ext cx="455612" cy="190500"/>
              <a:chOff x="720" y="1824"/>
              <a:chExt cx="261" cy="120"/>
            </a:xfrm>
          </p:grpSpPr>
          <p:sp>
            <p:nvSpPr>
              <p:cNvPr id="210" name="Line 62"/>
              <p:cNvSpPr>
                <a:spLocks noChangeShapeType="1"/>
              </p:cNvSpPr>
              <p:nvPr/>
            </p:nvSpPr>
            <p:spPr bwMode="auto">
              <a:xfrm>
                <a:off x="720" y="1824"/>
                <a:ext cx="261"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sz="2000">
                  <a:solidFill>
                    <a:schemeClr val="tx1"/>
                  </a:solidFill>
                </a:endParaRPr>
              </a:p>
            </p:txBody>
          </p:sp>
          <p:sp>
            <p:nvSpPr>
              <p:cNvPr id="211" name="Line 63"/>
              <p:cNvSpPr>
                <a:spLocks noChangeShapeType="1"/>
              </p:cNvSpPr>
              <p:nvPr/>
            </p:nvSpPr>
            <p:spPr bwMode="auto">
              <a:xfrm>
                <a:off x="778" y="1883"/>
                <a:ext cx="14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sz="2000">
                  <a:solidFill>
                    <a:schemeClr val="tx1"/>
                  </a:solidFill>
                </a:endParaRPr>
              </a:p>
            </p:txBody>
          </p:sp>
          <p:sp>
            <p:nvSpPr>
              <p:cNvPr id="212" name="Line 64"/>
              <p:cNvSpPr>
                <a:spLocks noChangeShapeType="1"/>
              </p:cNvSpPr>
              <p:nvPr/>
            </p:nvSpPr>
            <p:spPr bwMode="auto">
              <a:xfrm>
                <a:off x="802" y="1944"/>
                <a:ext cx="8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sz="2000">
                  <a:solidFill>
                    <a:schemeClr val="tx1"/>
                  </a:solidFill>
                </a:endParaRPr>
              </a:p>
            </p:txBody>
          </p:sp>
        </p:grpSp>
        <p:sp>
          <p:nvSpPr>
            <p:cNvPr id="206" name="Oval 70"/>
            <p:cNvSpPr>
              <a:spLocks noChangeArrowheads="1"/>
            </p:cNvSpPr>
            <p:nvPr/>
          </p:nvSpPr>
          <p:spPr bwMode="auto">
            <a:xfrm>
              <a:off x="5775095" y="3064666"/>
              <a:ext cx="68262" cy="69850"/>
            </a:xfrm>
            <a:prstGeom prst="ellipse">
              <a:avLst/>
            </a:prstGeom>
            <a:solidFill>
              <a:schemeClr val="tx1"/>
            </a:solidFill>
            <a:ln w="2857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endParaRPr lang="zh-CN" altLang="en-US" sz="2000"/>
            </a:p>
          </p:txBody>
        </p:sp>
        <p:sp>
          <p:nvSpPr>
            <p:cNvPr id="207" name="Oval 70"/>
            <p:cNvSpPr>
              <a:spLocks noChangeArrowheads="1"/>
            </p:cNvSpPr>
            <p:nvPr/>
          </p:nvSpPr>
          <p:spPr bwMode="auto">
            <a:xfrm>
              <a:off x="5764223" y="1739479"/>
              <a:ext cx="68262" cy="69850"/>
            </a:xfrm>
            <a:prstGeom prst="ellipse">
              <a:avLst/>
            </a:prstGeom>
            <a:solidFill>
              <a:schemeClr val="tx1"/>
            </a:solidFill>
            <a:ln w="2857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endParaRPr lang="zh-CN" altLang="en-US" sz="2000"/>
            </a:p>
          </p:txBody>
        </p:sp>
        <p:sp>
          <p:nvSpPr>
            <p:cNvPr id="208" name="Text Box 55"/>
            <p:cNvSpPr txBox="1">
              <a:spLocks noChangeArrowheads="1"/>
            </p:cNvSpPr>
            <p:nvPr/>
          </p:nvSpPr>
          <p:spPr bwMode="auto">
            <a:xfrm>
              <a:off x="5267651" y="3500780"/>
              <a:ext cx="35618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dirty="0"/>
                <a:t>C</a:t>
              </a:r>
            </a:p>
          </p:txBody>
        </p:sp>
        <p:sp>
          <p:nvSpPr>
            <p:cNvPr id="209" name="Text Box 55"/>
            <p:cNvSpPr txBox="1">
              <a:spLocks noChangeArrowheads="1"/>
            </p:cNvSpPr>
            <p:nvPr/>
          </p:nvSpPr>
          <p:spPr bwMode="auto">
            <a:xfrm>
              <a:off x="4684096" y="1312926"/>
              <a:ext cx="44114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dirty="0"/>
                <a:t>R</a:t>
              </a:r>
              <a:r>
                <a:rPr kumimoji="1" lang="en-US" altLang="zh-CN" sz="2000" baseline="-25000" dirty="0"/>
                <a:t>1</a:t>
              </a:r>
              <a:endParaRPr kumimoji="1" lang="en-US" altLang="zh-CN" sz="2000" i="1" dirty="0"/>
            </a:p>
          </p:txBody>
        </p:sp>
        <p:sp>
          <p:nvSpPr>
            <p:cNvPr id="88" name="Line 28"/>
            <p:cNvSpPr>
              <a:spLocks noChangeShapeType="1"/>
            </p:cNvSpPr>
            <p:nvPr/>
          </p:nvSpPr>
          <p:spPr bwMode="auto">
            <a:xfrm>
              <a:off x="5809226" y="3105666"/>
              <a:ext cx="0" cy="51952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89" name="Text Box 40"/>
            <p:cNvSpPr txBox="1">
              <a:spLocks noChangeArrowheads="1"/>
            </p:cNvSpPr>
            <p:nvPr/>
          </p:nvSpPr>
          <p:spPr bwMode="auto">
            <a:xfrm>
              <a:off x="8075957" y="2833280"/>
              <a:ext cx="33054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dirty="0"/>
                <a:t>+</a:t>
              </a:r>
            </a:p>
          </p:txBody>
        </p:sp>
      </p:grpSp>
      <p:graphicFrame>
        <p:nvGraphicFramePr>
          <p:cNvPr id="93" name="Object 12"/>
          <p:cNvGraphicFramePr>
            <a:graphicFrameLocks noChangeAspect="1"/>
          </p:cNvGraphicFramePr>
          <p:nvPr/>
        </p:nvGraphicFramePr>
        <p:xfrm>
          <a:off x="467602" y="4190852"/>
          <a:ext cx="5362575" cy="1371600"/>
        </p:xfrm>
        <a:graphic>
          <a:graphicData uri="http://schemas.openxmlformats.org/presentationml/2006/ole">
            <mc:AlternateContent xmlns:mc="http://schemas.openxmlformats.org/markup-compatibility/2006">
              <mc:Choice xmlns:v="urn:schemas-microsoft-com:vml" Requires="v">
                <p:oleObj name="Equation" r:id="rId2" imgW="2984400" imgH="761760" progId="Equation.DSMT4">
                  <p:embed/>
                </p:oleObj>
              </mc:Choice>
              <mc:Fallback>
                <p:oleObj name="Equation" r:id="rId2" imgW="2984400" imgH="761760" progId="Equation.DSMT4">
                  <p:embed/>
                  <p:pic>
                    <p:nvPicPr>
                      <p:cNvPr id="0" name=""/>
                      <p:cNvPicPr>
                        <a:picLocks noChangeAspect="1" noChangeArrowheads="1"/>
                      </p:cNvPicPr>
                      <p:nvPr/>
                    </p:nvPicPr>
                    <p:blipFill>
                      <a:blip r:embed="rId3"/>
                      <a:srcRect/>
                      <a:stretch>
                        <a:fillRect/>
                      </a:stretch>
                    </p:blipFill>
                    <p:spPr bwMode="auto">
                      <a:xfrm>
                        <a:off x="467602" y="4190852"/>
                        <a:ext cx="5362575" cy="1371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4" name="Object 12"/>
          <p:cNvGraphicFramePr>
            <a:graphicFrameLocks noChangeAspect="1"/>
          </p:cNvGraphicFramePr>
          <p:nvPr/>
        </p:nvGraphicFramePr>
        <p:xfrm>
          <a:off x="1763688" y="5768924"/>
          <a:ext cx="1211262" cy="776288"/>
        </p:xfrm>
        <a:graphic>
          <a:graphicData uri="http://schemas.openxmlformats.org/presentationml/2006/ole">
            <mc:AlternateContent xmlns:mc="http://schemas.openxmlformats.org/markup-compatibility/2006">
              <mc:Choice xmlns:v="urn:schemas-microsoft-com:vml" Requires="v">
                <p:oleObj name="Equation" r:id="rId4" imgW="672840" imgH="431640" progId="Equation.DSMT4">
                  <p:embed/>
                </p:oleObj>
              </mc:Choice>
              <mc:Fallback>
                <p:oleObj name="Equation" r:id="rId4" imgW="672840" imgH="431640" progId="Equation.DSMT4">
                  <p:embed/>
                  <p:pic>
                    <p:nvPicPr>
                      <p:cNvPr id="0" name=""/>
                      <p:cNvPicPr>
                        <a:picLocks noChangeAspect="1" noChangeArrowheads="1"/>
                      </p:cNvPicPr>
                      <p:nvPr/>
                    </p:nvPicPr>
                    <p:blipFill>
                      <a:blip r:embed="rId5"/>
                      <a:srcRect/>
                      <a:stretch>
                        <a:fillRect/>
                      </a:stretch>
                    </p:blipFill>
                    <p:spPr bwMode="auto">
                      <a:xfrm>
                        <a:off x="1763688" y="5768924"/>
                        <a:ext cx="1211262" cy="776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7" name="Object 12"/>
          <p:cNvGraphicFramePr>
            <a:graphicFrameLocks noChangeAspect="1"/>
          </p:cNvGraphicFramePr>
          <p:nvPr/>
        </p:nvGraphicFramePr>
        <p:xfrm>
          <a:off x="3519488" y="5746750"/>
          <a:ext cx="1395412" cy="822325"/>
        </p:xfrm>
        <a:graphic>
          <a:graphicData uri="http://schemas.openxmlformats.org/presentationml/2006/ole">
            <mc:AlternateContent xmlns:mc="http://schemas.openxmlformats.org/markup-compatibility/2006">
              <mc:Choice xmlns:v="urn:schemas-microsoft-com:vml" Requires="v">
                <p:oleObj name="Equation" r:id="rId6" imgW="774360" imgH="457200" progId="Equation.DSMT4">
                  <p:embed/>
                </p:oleObj>
              </mc:Choice>
              <mc:Fallback>
                <p:oleObj name="Equation" r:id="rId6" imgW="774360" imgH="457200" progId="Equation.DSMT4">
                  <p:embed/>
                  <p:pic>
                    <p:nvPicPr>
                      <p:cNvPr id="0" name=""/>
                      <p:cNvPicPr>
                        <a:picLocks noChangeAspect="1" noChangeArrowheads="1"/>
                      </p:cNvPicPr>
                      <p:nvPr/>
                    </p:nvPicPr>
                    <p:blipFill>
                      <a:blip r:embed="rId7"/>
                      <a:srcRect/>
                      <a:stretch>
                        <a:fillRect/>
                      </a:stretch>
                    </p:blipFill>
                    <p:spPr bwMode="auto">
                      <a:xfrm>
                        <a:off x="3519488" y="5746750"/>
                        <a:ext cx="1395412" cy="822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632080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3"/>
                                        </p:tgtEl>
                                        <p:attrNameLst>
                                          <p:attrName>style.visibility</p:attrName>
                                        </p:attrNameLst>
                                      </p:cBhvr>
                                      <p:to>
                                        <p:strVal val="visible"/>
                                      </p:to>
                                    </p:set>
                                    <p:animEffect transition="in" filter="barn(inVertical)">
                                      <p:cBhvr>
                                        <p:cTn id="7" dur="500"/>
                                        <p:tgtEl>
                                          <p:spTgt spid="93"/>
                                        </p:tgtEl>
                                      </p:cBhvr>
                                    </p:animEffect>
                                  </p:childTnLst>
                                </p:cTn>
                              </p:par>
                              <p:par>
                                <p:cTn id="8" presetID="16" presetClass="entr" presetSubtype="21" fill="hold" nodeType="withEffect">
                                  <p:stCondLst>
                                    <p:cond delay="0"/>
                                  </p:stCondLst>
                                  <p:childTnLst>
                                    <p:set>
                                      <p:cBhvr>
                                        <p:cTn id="9" dur="1" fill="hold">
                                          <p:stCondLst>
                                            <p:cond delay="0"/>
                                          </p:stCondLst>
                                        </p:cTn>
                                        <p:tgtEl>
                                          <p:spTgt spid="94"/>
                                        </p:tgtEl>
                                        <p:attrNameLst>
                                          <p:attrName>style.visibility</p:attrName>
                                        </p:attrNameLst>
                                      </p:cBhvr>
                                      <p:to>
                                        <p:strVal val="visible"/>
                                      </p:to>
                                    </p:set>
                                    <p:animEffect transition="in" filter="barn(inVertical)">
                                      <p:cBhvr>
                                        <p:cTn id="10" dur="500"/>
                                        <p:tgtEl>
                                          <p:spTgt spid="94"/>
                                        </p:tgtEl>
                                      </p:cBhvr>
                                    </p:animEffect>
                                  </p:childTnLst>
                                </p:cTn>
                              </p:par>
                              <p:par>
                                <p:cTn id="11" presetID="16" presetClass="entr" presetSubtype="21" fill="hold" nodeType="withEffect">
                                  <p:stCondLst>
                                    <p:cond delay="0"/>
                                  </p:stCondLst>
                                  <p:childTnLst>
                                    <p:set>
                                      <p:cBhvr>
                                        <p:cTn id="12" dur="1" fill="hold">
                                          <p:stCondLst>
                                            <p:cond delay="0"/>
                                          </p:stCondLst>
                                        </p:cTn>
                                        <p:tgtEl>
                                          <p:spTgt spid="47"/>
                                        </p:tgtEl>
                                        <p:attrNameLst>
                                          <p:attrName>style.visibility</p:attrName>
                                        </p:attrNameLst>
                                      </p:cBhvr>
                                      <p:to>
                                        <p:strVal val="visible"/>
                                      </p:to>
                                    </p:set>
                                    <p:animEffect transition="in" filter="barn(inVertical)">
                                      <p:cBhvr>
                                        <p:cTn id="13"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12"/>
          <p:cNvGraphicFramePr>
            <a:graphicFrameLocks noChangeAspect="1"/>
          </p:cNvGraphicFramePr>
          <p:nvPr/>
        </p:nvGraphicFramePr>
        <p:xfrm>
          <a:off x="574675" y="4256917"/>
          <a:ext cx="4378325" cy="1163638"/>
        </p:xfrm>
        <a:graphic>
          <a:graphicData uri="http://schemas.openxmlformats.org/presentationml/2006/ole">
            <mc:AlternateContent xmlns:mc="http://schemas.openxmlformats.org/markup-compatibility/2006">
              <mc:Choice xmlns:v="urn:schemas-microsoft-com:vml" Requires="v">
                <p:oleObj name="Equation" r:id="rId2" imgW="2438280" imgH="647640" progId="Equation.DSMT4">
                  <p:embed/>
                </p:oleObj>
              </mc:Choice>
              <mc:Fallback>
                <p:oleObj name="Equation" r:id="rId2" imgW="2438280" imgH="647640" progId="Equation.DSMT4">
                  <p:embed/>
                  <p:pic>
                    <p:nvPicPr>
                      <p:cNvPr id="0" name=""/>
                      <p:cNvPicPr>
                        <a:picLocks noChangeAspect="1" noChangeArrowheads="1"/>
                      </p:cNvPicPr>
                      <p:nvPr/>
                    </p:nvPicPr>
                    <p:blipFill>
                      <a:blip r:embed="rId3"/>
                      <a:srcRect/>
                      <a:stretch>
                        <a:fillRect/>
                      </a:stretch>
                    </p:blipFill>
                    <p:spPr bwMode="auto">
                      <a:xfrm>
                        <a:off x="574675" y="4256917"/>
                        <a:ext cx="4378325" cy="1163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2" name="Text Box 3"/>
          <p:cNvSpPr txBox="1">
            <a:spLocks noChangeArrowheads="1"/>
          </p:cNvSpPr>
          <p:nvPr/>
        </p:nvSpPr>
        <p:spPr bwMode="auto">
          <a:xfrm>
            <a:off x="1014500" y="1015717"/>
            <a:ext cx="2595583"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marL="342900" indent="-342900" eaLnBrk="1" hangingPunct="1">
              <a:buFont typeface="Wingdings" panose="05000000000000000000" pitchFamily="2" charset="2"/>
              <a:buChar char="l"/>
            </a:pPr>
            <a:r>
              <a:rPr kumimoji="1" lang="zh-CN" altLang="en-US" sz="2000" b="1" dirty="0">
                <a:solidFill>
                  <a:schemeClr val="accent1">
                    <a:lumMod val="75000"/>
                  </a:schemeClr>
                </a:solidFill>
                <a:ea typeface="楷体_GB2312" pitchFamily="49" charset="-122"/>
              </a:rPr>
              <a:t>反相</a:t>
            </a:r>
            <a:r>
              <a:rPr kumimoji="1" lang="zh-CN" altLang="en-US" sz="2000" dirty="0">
                <a:solidFill>
                  <a:schemeClr val="accent1">
                    <a:lumMod val="75000"/>
                  </a:schemeClr>
                </a:solidFill>
                <a:ea typeface="楷体_GB2312" pitchFamily="49" charset="-122"/>
              </a:rPr>
              <a:t>输入一阶高通</a:t>
            </a:r>
            <a:endParaRPr kumimoji="1" lang="zh-CN" altLang="en-US" sz="2000" b="1" dirty="0">
              <a:solidFill>
                <a:schemeClr val="accent1">
                  <a:lumMod val="75000"/>
                </a:schemeClr>
              </a:solidFill>
              <a:ea typeface="楷体_GB2312" pitchFamily="49" charset="-122"/>
            </a:endParaRPr>
          </a:p>
        </p:txBody>
      </p:sp>
      <p:graphicFrame>
        <p:nvGraphicFramePr>
          <p:cNvPr id="43" name="Object 12"/>
          <p:cNvGraphicFramePr>
            <a:graphicFrameLocks noChangeAspect="1"/>
          </p:cNvGraphicFramePr>
          <p:nvPr/>
        </p:nvGraphicFramePr>
        <p:xfrm>
          <a:off x="2517217" y="5661248"/>
          <a:ext cx="1119187" cy="774700"/>
        </p:xfrm>
        <a:graphic>
          <a:graphicData uri="http://schemas.openxmlformats.org/presentationml/2006/ole">
            <mc:AlternateContent xmlns:mc="http://schemas.openxmlformats.org/markup-compatibility/2006">
              <mc:Choice xmlns:v="urn:schemas-microsoft-com:vml" Requires="v">
                <p:oleObj name="Equation" r:id="rId4" imgW="622080" imgH="431640" progId="Equation.DSMT4">
                  <p:embed/>
                </p:oleObj>
              </mc:Choice>
              <mc:Fallback>
                <p:oleObj name="Equation" r:id="rId4" imgW="622080" imgH="431640" progId="Equation.DSMT4">
                  <p:embed/>
                  <p:pic>
                    <p:nvPicPr>
                      <p:cNvPr id="0" name=""/>
                      <p:cNvPicPr>
                        <a:picLocks noChangeAspect="1" noChangeArrowheads="1"/>
                      </p:cNvPicPr>
                      <p:nvPr/>
                    </p:nvPicPr>
                    <p:blipFill>
                      <a:blip r:embed="rId5"/>
                      <a:srcRect/>
                      <a:stretch>
                        <a:fillRect/>
                      </a:stretch>
                    </p:blipFill>
                    <p:spPr bwMode="auto">
                      <a:xfrm>
                        <a:off x="2517217" y="5661248"/>
                        <a:ext cx="1119187" cy="774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4" name="组合 3"/>
          <p:cNvGrpSpPr/>
          <p:nvPr/>
        </p:nvGrpSpPr>
        <p:grpSpPr>
          <a:xfrm>
            <a:off x="2915816" y="1230159"/>
            <a:ext cx="5891928" cy="3005162"/>
            <a:chOff x="2956464" y="1844824"/>
            <a:chExt cx="5891928" cy="3005162"/>
          </a:xfrm>
        </p:grpSpPr>
        <p:sp>
          <p:nvSpPr>
            <p:cNvPr id="46" name="Line 16"/>
            <p:cNvSpPr>
              <a:spLocks noChangeShapeType="1"/>
            </p:cNvSpPr>
            <p:nvPr/>
          </p:nvSpPr>
          <p:spPr bwMode="auto">
            <a:xfrm>
              <a:off x="5889714" y="3658344"/>
              <a:ext cx="0" cy="1009650"/>
            </a:xfrm>
            <a:prstGeom prst="line">
              <a:avLst/>
            </a:prstGeom>
            <a:noFill/>
            <a:ln w="28575">
              <a:solidFill>
                <a:schemeClr val="tx1"/>
              </a:solidFill>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48" name="Text Box 18"/>
            <p:cNvSpPr txBox="1">
              <a:spLocks noChangeArrowheads="1"/>
            </p:cNvSpPr>
            <p:nvPr/>
          </p:nvSpPr>
          <p:spPr bwMode="auto">
            <a:xfrm>
              <a:off x="5019958" y="3236610"/>
              <a:ext cx="35618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dirty="0"/>
                <a:t>C</a:t>
              </a:r>
            </a:p>
          </p:txBody>
        </p:sp>
        <p:sp>
          <p:nvSpPr>
            <p:cNvPr id="53" name="Text Box 23"/>
            <p:cNvSpPr txBox="1">
              <a:spLocks noChangeArrowheads="1"/>
            </p:cNvSpPr>
            <p:nvPr/>
          </p:nvSpPr>
          <p:spPr bwMode="auto">
            <a:xfrm>
              <a:off x="2956464" y="2945650"/>
              <a:ext cx="725533"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dirty="0"/>
                <a:t>v</a:t>
              </a:r>
              <a:r>
                <a:rPr kumimoji="1" lang="en-US" altLang="zh-CN" sz="2000" i="1" baseline="-25000" dirty="0"/>
                <a:t>i</a:t>
              </a:r>
            </a:p>
          </p:txBody>
        </p:sp>
        <p:grpSp>
          <p:nvGrpSpPr>
            <p:cNvPr id="256" name="组合 255"/>
            <p:cNvGrpSpPr/>
            <p:nvPr/>
          </p:nvGrpSpPr>
          <p:grpSpPr>
            <a:xfrm>
              <a:off x="5118554" y="2868813"/>
              <a:ext cx="180975" cy="406400"/>
              <a:chOff x="1006418" y="2486284"/>
              <a:chExt cx="180975" cy="406400"/>
            </a:xfrm>
          </p:grpSpPr>
          <p:sp>
            <p:nvSpPr>
              <p:cNvPr id="63" name="Line 36"/>
              <p:cNvSpPr>
                <a:spLocks noChangeShapeType="1"/>
              </p:cNvSpPr>
              <p:nvPr/>
            </p:nvSpPr>
            <p:spPr bwMode="auto">
              <a:xfrm>
                <a:off x="1006418" y="2486284"/>
                <a:ext cx="0" cy="40481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65" name="Line 38"/>
              <p:cNvSpPr>
                <a:spLocks noChangeShapeType="1"/>
              </p:cNvSpPr>
              <p:nvPr/>
            </p:nvSpPr>
            <p:spPr bwMode="auto">
              <a:xfrm>
                <a:off x="1187393" y="2487872"/>
                <a:ext cx="0" cy="40481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grpSp>
        <p:sp>
          <p:nvSpPr>
            <p:cNvPr id="67" name="Text Box 40"/>
            <p:cNvSpPr txBox="1">
              <a:spLocks noChangeArrowheads="1"/>
            </p:cNvSpPr>
            <p:nvPr/>
          </p:nvSpPr>
          <p:spPr bwMode="auto">
            <a:xfrm>
              <a:off x="8246131" y="3362652"/>
              <a:ext cx="33054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dirty="0"/>
                <a:t>+</a:t>
              </a:r>
            </a:p>
          </p:txBody>
        </p:sp>
        <p:sp>
          <p:nvSpPr>
            <p:cNvPr id="217" name="Line 36"/>
            <p:cNvSpPr>
              <a:spLocks noChangeShapeType="1"/>
            </p:cNvSpPr>
            <p:nvPr/>
          </p:nvSpPr>
          <p:spPr bwMode="auto">
            <a:xfrm>
              <a:off x="7432764" y="3365196"/>
              <a:ext cx="87947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218" name="Text Box 39"/>
            <p:cNvSpPr txBox="1">
              <a:spLocks noChangeArrowheads="1"/>
            </p:cNvSpPr>
            <p:nvPr/>
          </p:nvSpPr>
          <p:spPr bwMode="auto">
            <a:xfrm>
              <a:off x="8464954" y="3075158"/>
              <a:ext cx="38343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dirty="0" err="1"/>
                <a:t>v</a:t>
              </a:r>
              <a:r>
                <a:rPr kumimoji="1" lang="en-US" altLang="zh-CN" sz="2000" baseline="-25000" dirty="0" err="1"/>
                <a:t>o</a:t>
              </a:r>
              <a:endParaRPr kumimoji="1" lang="en-US" altLang="zh-CN" sz="2000" dirty="0"/>
            </a:p>
          </p:txBody>
        </p:sp>
        <p:sp>
          <p:nvSpPr>
            <p:cNvPr id="220" name="Line 41"/>
            <p:cNvSpPr>
              <a:spLocks noChangeShapeType="1"/>
            </p:cNvSpPr>
            <p:nvPr/>
          </p:nvSpPr>
          <p:spPr bwMode="auto">
            <a:xfrm>
              <a:off x="5909961" y="2340373"/>
              <a:ext cx="390" cy="738628"/>
            </a:xfrm>
            <a:prstGeom prst="line">
              <a:avLst/>
            </a:prstGeom>
            <a:noFill/>
            <a:ln w="28575">
              <a:solidFill>
                <a:schemeClr val="tx1"/>
              </a:solidFill>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221" name="Line 42"/>
            <p:cNvSpPr>
              <a:spLocks noChangeShapeType="1"/>
            </p:cNvSpPr>
            <p:nvPr/>
          </p:nvSpPr>
          <p:spPr bwMode="auto">
            <a:xfrm>
              <a:off x="7923468" y="2340373"/>
              <a:ext cx="4596" cy="1025964"/>
            </a:xfrm>
            <a:prstGeom prst="line">
              <a:avLst/>
            </a:prstGeom>
            <a:noFill/>
            <a:ln w="28575">
              <a:solidFill>
                <a:schemeClr val="tx1"/>
              </a:solidFill>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222" name="Line 43"/>
            <p:cNvSpPr>
              <a:spLocks noChangeShapeType="1"/>
            </p:cNvSpPr>
            <p:nvPr/>
          </p:nvSpPr>
          <p:spPr bwMode="auto">
            <a:xfrm flipH="1">
              <a:off x="5889714" y="3669550"/>
              <a:ext cx="5461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224" name="Text Box 46"/>
            <p:cNvSpPr txBox="1">
              <a:spLocks noChangeArrowheads="1"/>
            </p:cNvSpPr>
            <p:nvPr/>
          </p:nvSpPr>
          <p:spPr bwMode="auto">
            <a:xfrm>
              <a:off x="6746305" y="1844824"/>
              <a:ext cx="42832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dirty="0" err="1"/>
                <a:t>R</a:t>
              </a:r>
              <a:r>
                <a:rPr kumimoji="1" lang="en-US" altLang="zh-CN" sz="2000" i="1" baseline="-25000" dirty="0" err="1"/>
                <a:t>f</a:t>
              </a:r>
              <a:endParaRPr kumimoji="1" lang="en-US" altLang="zh-CN" sz="2000" i="1" dirty="0"/>
            </a:p>
          </p:txBody>
        </p:sp>
        <p:sp>
          <p:nvSpPr>
            <p:cNvPr id="225" name="Line 47"/>
            <p:cNvSpPr>
              <a:spLocks noChangeShapeType="1"/>
            </p:cNvSpPr>
            <p:nvPr/>
          </p:nvSpPr>
          <p:spPr bwMode="auto">
            <a:xfrm flipV="1">
              <a:off x="3510734" y="3075158"/>
              <a:ext cx="1593165" cy="384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227" name="Text Box 49"/>
            <p:cNvSpPr txBox="1">
              <a:spLocks noChangeArrowheads="1"/>
            </p:cNvSpPr>
            <p:nvPr/>
          </p:nvSpPr>
          <p:spPr bwMode="auto">
            <a:xfrm>
              <a:off x="5918289" y="3571125"/>
              <a:ext cx="666750"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dirty="0"/>
                <a:t>v</a:t>
              </a:r>
              <a:r>
                <a:rPr kumimoji="1" lang="en-US" altLang="zh-CN" sz="2000" baseline="-25000" dirty="0"/>
                <a:t>+</a:t>
              </a:r>
            </a:p>
          </p:txBody>
        </p:sp>
        <p:sp>
          <p:nvSpPr>
            <p:cNvPr id="228" name="Text Box 50"/>
            <p:cNvSpPr txBox="1">
              <a:spLocks noChangeArrowheads="1"/>
            </p:cNvSpPr>
            <p:nvPr/>
          </p:nvSpPr>
          <p:spPr bwMode="auto">
            <a:xfrm>
              <a:off x="5892889" y="3005975"/>
              <a:ext cx="595313"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a:t>v</a:t>
              </a:r>
              <a:r>
                <a:rPr kumimoji="1" lang="en-US" altLang="zh-CN" sz="2000" baseline="-25000">
                  <a:latin typeface="宋体" charset="-122"/>
                </a:rPr>
                <a:t>-</a:t>
              </a:r>
            </a:p>
          </p:txBody>
        </p:sp>
        <p:sp>
          <p:nvSpPr>
            <p:cNvPr id="233" name="Text Box 55"/>
            <p:cNvSpPr txBox="1">
              <a:spLocks noChangeArrowheads="1"/>
            </p:cNvSpPr>
            <p:nvPr/>
          </p:nvSpPr>
          <p:spPr bwMode="auto">
            <a:xfrm>
              <a:off x="4113782" y="3147506"/>
              <a:ext cx="44114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dirty="0"/>
                <a:t>R</a:t>
              </a:r>
              <a:r>
                <a:rPr kumimoji="1" lang="en-US" altLang="zh-CN" sz="2000" baseline="-25000" dirty="0"/>
                <a:t>1</a:t>
              </a:r>
              <a:endParaRPr kumimoji="1" lang="en-US" altLang="zh-CN" sz="2000" i="1" dirty="0"/>
            </a:p>
          </p:txBody>
        </p:sp>
        <p:grpSp>
          <p:nvGrpSpPr>
            <p:cNvPr id="239" name="Group 61"/>
            <p:cNvGrpSpPr>
              <a:grpSpLocks/>
            </p:cNvGrpSpPr>
            <p:nvPr/>
          </p:nvGrpSpPr>
          <p:grpSpPr bwMode="auto">
            <a:xfrm>
              <a:off x="5659527" y="4659486"/>
              <a:ext cx="455612" cy="190500"/>
              <a:chOff x="720" y="1824"/>
              <a:chExt cx="261" cy="120"/>
            </a:xfrm>
          </p:grpSpPr>
          <p:sp>
            <p:nvSpPr>
              <p:cNvPr id="253" name="Line 62"/>
              <p:cNvSpPr>
                <a:spLocks noChangeShapeType="1"/>
              </p:cNvSpPr>
              <p:nvPr/>
            </p:nvSpPr>
            <p:spPr bwMode="auto">
              <a:xfrm>
                <a:off x="720" y="1824"/>
                <a:ext cx="261"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sz="2000">
                  <a:solidFill>
                    <a:schemeClr val="tx1"/>
                  </a:solidFill>
                </a:endParaRPr>
              </a:p>
            </p:txBody>
          </p:sp>
          <p:sp>
            <p:nvSpPr>
              <p:cNvPr id="254" name="Line 63"/>
              <p:cNvSpPr>
                <a:spLocks noChangeShapeType="1"/>
              </p:cNvSpPr>
              <p:nvPr/>
            </p:nvSpPr>
            <p:spPr bwMode="auto">
              <a:xfrm>
                <a:off x="778" y="1883"/>
                <a:ext cx="14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sz="2000">
                  <a:solidFill>
                    <a:schemeClr val="tx1"/>
                  </a:solidFill>
                </a:endParaRPr>
              </a:p>
            </p:txBody>
          </p:sp>
          <p:sp>
            <p:nvSpPr>
              <p:cNvPr id="255" name="Line 64"/>
              <p:cNvSpPr>
                <a:spLocks noChangeShapeType="1"/>
              </p:cNvSpPr>
              <p:nvPr/>
            </p:nvSpPr>
            <p:spPr bwMode="auto">
              <a:xfrm>
                <a:off x="802" y="1944"/>
                <a:ext cx="8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sz="2000">
                  <a:solidFill>
                    <a:schemeClr val="tx1"/>
                  </a:solidFill>
                </a:endParaRPr>
              </a:p>
            </p:txBody>
          </p:sp>
        </p:grpSp>
        <p:sp>
          <p:nvSpPr>
            <p:cNvPr id="242" name="Oval 67"/>
            <p:cNvSpPr>
              <a:spLocks noChangeArrowheads="1"/>
            </p:cNvSpPr>
            <p:nvPr/>
          </p:nvSpPr>
          <p:spPr bwMode="auto">
            <a:xfrm>
              <a:off x="3408423" y="3021850"/>
              <a:ext cx="117475" cy="107950"/>
            </a:xfrm>
            <a:prstGeom prst="ellipse">
              <a:avLst/>
            </a:prstGeom>
            <a:noFill/>
            <a:ln w="2857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endParaRPr lang="zh-CN" altLang="en-US" sz="2000"/>
            </a:p>
          </p:txBody>
        </p:sp>
        <p:sp>
          <p:nvSpPr>
            <p:cNvPr id="244" name="Oval 70"/>
            <p:cNvSpPr>
              <a:spLocks noChangeArrowheads="1"/>
            </p:cNvSpPr>
            <p:nvPr/>
          </p:nvSpPr>
          <p:spPr bwMode="auto">
            <a:xfrm>
              <a:off x="8302714" y="3307600"/>
              <a:ext cx="117475" cy="107950"/>
            </a:xfrm>
            <a:prstGeom prst="ellipse">
              <a:avLst/>
            </a:prstGeom>
            <a:noFill/>
            <a:ln w="2857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endParaRPr lang="zh-CN" altLang="en-US" sz="2000"/>
            </a:p>
          </p:txBody>
        </p:sp>
        <p:sp>
          <p:nvSpPr>
            <p:cNvPr id="245" name="Rectangle 79"/>
            <p:cNvSpPr>
              <a:spLocks noChangeArrowheads="1"/>
            </p:cNvSpPr>
            <p:nvPr/>
          </p:nvSpPr>
          <p:spPr bwMode="auto">
            <a:xfrm>
              <a:off x="4068762" y="2979054"/>
              <a:ext cx="503238" cy="215900"/>
            </a:xfrm>
            <a:prstGeom prst="rect">
              <a:avLst/>
            </a:prstGeom>
            <a:gradFill rotWithShape="1">
              <a:gsLst>
                <a:gs pos="0">
                  <a:srgbClr val="764700"/>
                </a:gs>
                <a:gs pos="50000">
                  <a:srgbClr val="FF9900"/>
                </a:gs>
                <a:gs pos="100000">
                  <a:srgbClr val="764700"/>
                </a:gs>
              </a:gsLst>
              <a:lin ang="5400000" scaled="1"/>
            </a:gradFill>
            <a:ln>
              <a:noFill/>
            </a:ln>
            <a:effectLst/>
            <a:extLs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endParaRPr lang="zh-CN" altLang="en-US" sz="2000"/>
            </a:p>
          </p:txBody>
        </p:sp>
        <p:sp>
          <p:nvSpPr>
            <p:cNvPr id="247" name="Rectangle 81"/>
            <p:cNvSpPr>
              <a:spLocks noChangeArrowheads="1"/>
            </p:cNvSpPr>
            <p:nvPr/>
          </p:nvSpPr>
          <p:spPr bwMode="auto">
            <a:xfrm rot="5400000">
              <a:off x="5635714" y="4076725"/>
              <a:ext cx="503238" cy="215900"/>
            </a:xfrm>
            <a:prstGeom prst="rect">
              <a:avLst/>
            </a:prstGeom>
            <a:gradFill rotWithShape="1">
              <a:gsLst>
                <a:gs pos="0">
                  <a:srgbClr val="764700"/>
                </a:gs>
                <a:gs pos="50000">
                  <a:srgbClr val="FF9900"/>
                </a:gs>
                <a:gs pos="100000">
                  <a:srgbClr val="764700"/>
                </a:gs>
              </a:gsLst>
              <a:lin ang="5400000" scaled="1"/>
            </a:gradFill>
            <a:ln>
              <a:noFill/>
            </a:ln>
            <a:effectLst/>
            <a:extLs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endParaRPr lang="zh-CN" altLang="en-US" sz="2000"/>
            </a:p>
          </p:txBody>
        </p:sp>
        <p:sp>
          <p:nvSpPr>
            <p:cNvPr id="249" name="AutoShape 88"/>
            <p:cNvSpPr>
              <a:spLocks noChangeArrowheads="1"/>
            </p:cNvSpPr>
            <p:nvPr/>
          </p:nvSpPr>
          <p:spPr bwMode="auto">
            <a:xfrm rot="5400000">
              <a:off x="6442164" y="2835160"/>
              <a:ext cx="1035050" cy="1035050"/>
            </a:xfrm>
            <a:prstGeom prst="triangle">
              <a:avLst>
                <a:gd name="adj" fmla="val 51023"/>
              </a:avLst>
            </a:prstGeom>
            <a:gradFill rotWithShape="1">
              <a:gsLst>
                <a:gs pos="0">
                  <a:srgbClr val="764700"/>
                </a:gs>
                <a:gs pos="50000">
                  <a:srgbClr val="FF9900"/>
                </a:gs>
                <a:gs pos="100000">
                  <a:srgbClr val="764700"/>
                </a:gs>
              </a:gsLst>
              <a:lin ang="5400000" scaled="1"/>
            </a:gradFill>
            <a:ln>
              <a:noFill/>
            </a:ln>
            <a:effectLst/>
            <a:extLst>
              <a:ext uri="{91240B29-F687-4F45-9708-019B960494DF}">
                <a14:hiddenLine xmlns:a14="http://schemas.microsoft.com/office/drawing/2010/main" w="2857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endParaRPr lang="zh-CN" altLang="en-US" sz="2000"/>
            </a:p>
          </p:txBody>
        </p:sp>
        <p:sp>
          <p:nvSpPr>
            <p:cNvPr id="250" name="Text Box 89"/>
            <p:cNvSpPr txBox="1">
              <a:spLocks noChangeArrowheads="1"/>
            </p:cNvSpPr>
            <p:nvPr/>
          </p:nvSpPr>
          <p:spPr bwMode="auto">
            <a:xfrm>
              <a:off x="6418352" y="3493525"/>
              <a:ext cx="33054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a:solidFill>
                    <a:schemeClr val="bg1"/>
                  </a:solidFill>
                </a:rPr>
                <a:t>+</a:t>
              </a:r>
            </a:p>
          </p:txBody>
        </p:sp>
        <p:sp>
          <p:nvSpPr>
            <p:cNvPr id="251" name="Text Box 90"/>
            <p:cNvSpPr txBox="1">
              <a:spLocks noChangeArrowheads="1"/>
            </p:cNvSpPr>
            <p:nvPr/>
          </p:nvSpPr>
          <p:spPr bwMode="auto">
            <a:xfrm>
              <a:off x="6667589" y="3179200"/>
              <a:ext cx="35618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a:solidFill>
                    <a:schemeClr val="bg1"/>
                  </a:solidFill>
                </a:rPr>
                <a:t>A</a:t>
              </a:r>
              <a:endParaRPr kumimoji="1" lang="en-US" altLang="zh-CN" sz="2000">
                <a:solidFill>
                  <a:schemeClr val="bg1"/>
                </a:solidFill>
              </a:endParaRPr>
            </a:p>
          </p:txBody>
        </p:sp>
        <p:sp>
          <p:nvSpPr>
            <p:cNvPr id="252" name="Text Box 91"/>
            <p:cNvSpPr txBox="1">
              <a:spLocks noChangeArrowheads="1"/>
            </p:cNvSpPr>
            <p:nvPr/>
          </p:nvSpPr>
          <p:spPr bwMode="auto">
            <a:xfrm>
              <a:off x="6442164" y="2729937"/>
              <a:ext cx="31290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a:solidFill>
                    <a:schemeClr val="bg1"/>
                  </a:solidFill>
                </a:rPr>
                <a:t>_</a:t>
              </a:r>
            </a:p>
          </p:txBody>
        </p:sp>
        <p:sp>
          <p:nvSpPr>
            <p:cNvPr id="257" name="Line 40"/>
            <p:cNvSpPr>
              <a:spLocks noChangeShapeType="1"/>
            </p:cNvSpPr>
            <p:nvPr/>
          </p:nvSpPr>
          <p:spPr bwMode="auto">
            <a:xfrm flipV="1">
              <a:off x="5905756" y="2348880"/>
              <a:ext cx="2017712" cy="158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248" name="Rectangle 82"/>
            <p:cNvSpPr>
              <a:spLocks noChangeArrowheads="1"/>
            </p:cNvSpPr>
            <p:nvPr/>
          </p:nvSpPr>
          <p:spPr bwMode="auto">
            <a:xfrm>
              <a:off x="6704102" y="2244934"/>
              <a:ext cx="503237" cy="215900"/>
            </a:xfrm>
            <a:prstGeom prst="rect">
              <a:avLst/>
            </a:prstGeom>
            <a:gradFill rotWithShape="1">
              <a:gsLst>
                <a:gs pos="0">
                  <a:srgbClr val="764700"/>
                </a:gs>
                <a:gs pos="50000">
                  <a:srgbClr val="FF9900"/>
                </a:gs>
                <a:gs pos="100000">
                  <a:srgbClr val="764700"/>
                </a:gs>
              </a:gsLst>
              <a:lin ang="5400000" scaled="1"/>
            </a:gradFill>
            <a:ln>
              <a:noFill/>
            </a:ln>
            <a:effectLst/>
            <a:extLs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endParaRPr lang="zh-CN" altLang="en-US" sz="2000"/>
            </a:p>
          </p:txBody>
        </p:sp>
        <p:sp>
          <p:nvSpPr>
            <p:cNvPr id="259" name="Text Box 55"/>
            <p:cNvSpPr txBox="1">
              <a:spLocks noChangeArrowheads="1"/>
            </p:cNvSpPr>
            <p:nvPr/>
          </p:nvSpPr>
          <p:spPr bwMode="auto">
            <a:xfrm>
              <a:off x="5972443" y="3939902"/>
              <a:ext cx="44114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dirty="0"/>
                <a:t>R</a:t>
              </a:r>
              <a:r>
                <a:rPr kumimoji="1" lang="en-US" altLang="zh-CN" sz="2000" baseline="-25000" dirty="0"/>
                <a:t>2</a:t>
              </a:r>
              <a:endParaRPr kumimoji="1" lang="en-US" altLang="zh-CN" sz="2000" i="1" dirty="0"/>
            </a:p>
          </p:txBody>
        </p:sp>
        <p:sp>
          <p:nvSpPr>
            <p:cNvPr id="260" name="Text Box 40"/>
            <p:cNvSpPr txBox="1">
              <a:spLocks noChangeArrowheads="1"/>
            </p:cNvSpPr>
            <p:nvPr/>
          </p:nvSpPr>
          <p:spPr bwMode="auto">
            <a:xfrm>
              <a:off x="3351458" y="3090047"/>
              <a:ext cx="33054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dirty="0"/>
                <a:t>+</a:t>
              </a:r>
            </a:p>
          </p:txBody>
        </p:sp>
        <p:sp>
          <p:nvSpPr>
            <p:cNvPr id="44" name="Line 47"/>
            <p:cNvSpPr>
              <a:spLocks noChangeShapeType="1"/>
            </p:cNvSpPr>
            <p:nvPr/>
          </p:nvSpPr>
          <p:spPr bwMode="auto">
            <a:xfrm>
              <a:off x="5307320" y="3075158"/>
              <a:ext cx="1140303" cy="485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grpSp>
      <p:sp>
        <p:nvSpPr>
          <p:cNvPr id="40" name="Text Box 31"/>
          <p:cNvSpPr txBox="1">
            <a:spLocks noChangeArrowheads="1"/>
          </p:cNvSpPr>
          <p:nvPr/>
        </p:nvSpPr>
        <p:spPr bwMode="auto">
          <a:xfrm>
            <a:off x="777832" y="411510"/>
            <a:ext cx="4968875" cy="461665"/>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b="1">
                <a:solidFill>
                  <a:srgbClr val="FFFF00"/>
                </a:solidFill>
                <a:latin typeface="Times New Roman" pitchFamily="18" charset="0"/>
                <a:ea typeface="楷体_GB2312" pitchFamily="49" charset="-122"/>
              </a:defRPr>
            </a:lvl1pPr>
            <a:lvl2pPr marL="742950" indent="-285750" eaLnBrk="0" hangingPunct="0">
              <a:defRPr sz="3200" b="1">
                <a:solidFill>
                  <a:srgbClr val="FFFF00"/>
                </a:solidFill>
                <a:latin typeface="Times New Roman" pitchFamily="18" charset="0"/>
                <a:ea typeface="楷体_GB2312" pitchFamily="49" charset="-122"/>
              </a:defRPr>
            </a:lvl2pPr>
            <a:lvl3pPr marL="1143000" indent="-228600" eaLnBrk="0" hangingPunct="0">
              <a:defRPr sz="3200" b="1">
                <a:solidFill>
                  <a:srgbClr val="FFFF00"/>
                </a:solidFill>
                <a:latin typeface="Times New Roman" pitchFamily="18" charset="0"/>
                <a:ea typeface="楷体_GB2312" pitchFamily="49" charset="-122"/>
              </a:defRPr>
            </a:lvl3pPr>
            <a:lvl4pPr marL="1600200" indent="-228600" eaLnBrk="0" hangingPunct="0">
              <a:defRPr sz="3200" b="1">
                <a:solidFill>
                  <a:srgbClr val="FFFF00"/>
                </a:solidFill>
                <a:latin typeface="Times New Roman" pitchFamily="18" charset="0"/>
                <a:ea typeface="楷体_GB2312" pitchFamily="49" charset="-122"/>
              </a:defRPr>
            </a:lvl4pPr>
            <a:lvl5pPr marL="2057400" indent="-228600" eaLnBrk="0" hangingPunct="0">
              <a:defRPr sz="3200" b="1">
                <a:solidFill>
                  <a:srgbClr val="FFFF00"/>
                </a:solidFill>
                <a:latin typeface="Times New Roman" pitchFamily="18" charset="0"/>
                <a:ea typeface="楷体_GB2312" pitchFamily="49" charset="-122"/>
              </a:defRPr>
            </a:lvl5pPr>
            <a:lvl6pPr marL="25146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6pPr>
            <a:lvl7pPr marL="29718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7pPr>
            <a:lvl8pPr marL="34290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8pPr>
            <a:lvl9pPr marL="3886200" indent="-228600" eaLnBrk="0" fontAlgn="base" hangingPunct="0">
              <a:spcBef>
                <a:spcPct val="0"/>
              </a:spcBef>
              <a:spcAft>
                <a:spcPct val="0"/>
              </a:spcAft>
              <a:defRPr sz="3200" b="1">
                <a:solidFill>
                  <a:srgbClr val="FFFF00"/>
                </a:solidFill>
                <a:latin typeface="Times New Roman" pitchFamily="18" charset="0"/>
                <a:ea typeface="楷体_GB2312" pitchFamily="49" charset="-122"/>
              </a:defRPr>
            </a:lvl9pPr>
          </a:lstStyle>
          <a:p>
            <a:pPr algn="just" eaLnBrk="1" hangingPunct="1"/>
            <a:r>
              <a:rPr kumimoji="1" lang="en-US" altLang="zh-CN" sz="2400" dirty="0">
                <a:solidFill>
                  <a:schemeClr val="accent2"/>
                </a:solidFill>
                <a:ea typeface="宋体" charset="-122"/>
              </a:rPr>
              <a:t>2</a:t>
            </a:r>
            <a:r>
              <a:rPr kumimoji="1" lang="zh-CN" altLang="en-US" sz="2400" dirty="0">
                <a:solidFill>
                  <a:schemeClr val="accent2"/>
                </a:solidFill>
                <a:ea typeface="宋体" charset="-122"/>
              </a:rPr>
              <a:t>、一阶有源高通滤波器</a:t>
            </a:r>
          </a:p>
        </p:txBody>
      </p:sp>
    </p:spTree>
    <p:extLst>
      <p:ext uri="{BB962C8B-B14F-4D97-AF65-F5344CB8AC3E}">
        <p14:creationId xmlns:p14="http://schemas.microsoft.com/office/powerpoint/2010/main" val="4129517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barn(inVertical)">
                                      <p:cBhvr>
                                        <p:cTn id="10" dur="500"/>
                                        <p:tgtEl>
                                          <p:spTgt spid="4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barn(inVertical)">
                                      <p:cBhvr>
                                        <p:cTn id="15"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ext Box 3"/>
          <p:cNvSpPr txBox="1">
            <a:spLocks noChangeArrowheads="1"/>
          </p:cNvSpPr>
          <p:nvPr/>
        </p:nvSpPr>
        <p:spPr bwMode="auto">
          <a:xfrm>
            <a:off x="935539" y="634965"/>
            <a:ext cx="2595583"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marL="342900" indent="-342900" eaLnBrk="1" hangingPunct="1">
              <a:buFont typeface="Wingdings" panose="05000000000000000000" pitchFamily="2" charset="2"/>
              <a:buChar char="l"/>
            </a:pPr>
            <a:r>
              <a:rPr kumimoji="1" lang="zh-CN" altLang="en-US" sz="2000" dirty="0">
                <a:solidFill>
                  <a:schemeClr val="accent1">
                    <a:lumMod val="75000"/>
                  </a:schemeClr>
                </a:solidFill>
                <a:ea typeface="楷体_GB2312" pitchFamily="49" charset="-122"/>
              </a:rPr>
              <a:t>同</a:t>
            </a:r>
            <a:r>
              <a:rPr kumimoji="1" lang="zh-CN" altLang="en-US" sz="2000" b="1" dirty="0">
                <a:solidFill>
                  <a:schemeClr val="accent1">
                    <a:lumMod val="75000"/>
                  </a:schemeClr>
                </a:solidFill>
                <a:ea typeface="楷体_GB2312" pitchFamily="49" charset="-122"/>
              </a:rPr>
              <a:t>相</a:t>
            </a:r>
            <a:r>
              <a:rPr kumimoji="1" lang="zh-CN" altLang="en-US" sz="2000" dirty="0">
                <a:solidFill>
                  <a:schemeClr val="accent1">
                    <a:lumMod val="75000"/>
                  </a:schemeClr>
                </a:solidFill>
                <a:ea typeface="楷体_GB2312" pitchFamily="49" charset="-122"/>
              </a:rPr>
              <a:t>输入一阶高通</a:t>
            </a:r>
            <a:endParaRPr kumimoji="1" lang="zh-CN" altLang="en-US" sz="2000" b="1" dirty="0">
              <a:solidFill>
                <a:schemeClr val="accent1">
                  <a:lumMod val="75000"/>
                </a:schemeClr>
              </a:solidFill>
              <a:ea typeface="楷体_GB2312" pitchFamily="49" charset="-122"/>
            </a:endParaRPr>
          </a:p>
        </p:txBody>
      </p:sp>
      <p:grpSp>
        <p:nvGrpSpPr>
          <p:cNvPr id="2" name="组合 1"/>
          <p:cNvGrpSpPr/>
          <p:nvPr/>
        </p:nvGrpSpPr>
        <p:grpSpPr>
          <a:xfrm>
            <a:off x="3707904" y="1093092"/>
            <a:ext cx="5019165" cy="3145534"/>
            <a:chOff x="3639237" y="1266054"/>
            <a:chExt cx="5019165" cy="3145534"/>
          </a:xfrm>
        </p:grpSpPr>
        <p:sp>
          <p:nvSpPr>
            <p:cNvPr id="55" name="Line 28"/>
            <p:cNvSpPr>
              <a:spLocks noChangeShapeType="1"/>
            </p:cNvSpPr>
            <p:nvPr/>
          </p:nvSpPr>
          <p:spPr bwMode="auto">
            <a:xfrm rot="5400000">
              <a:off x="5771969" y="2409847"/>
              <a:ext cx="5269" cy="1339207"/>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grpSp>
          <p:nvGrpSpPr>
            <p:cNvPr id="4" name="组合 3"/>
            <p:cNvGrpSpPr/>
            <p:nvPr/>
          </p:nvGrpSpPr>
          <p:grpSpPr>
            <a:xfrm>
              <a:off x="4910562" y="2878584"/>
              <a:ext cx="180975" cy="406400"/>
              <a:chOff x="1006418" y="2486284"/>
              <a:chExt cx="180975" cy="406400"/>
            </a:xfrm>
          </p:grpSpPr>
          <p:sp>
            <p:nvSpPr>
              <p:cNvPr id="63" name="Line 36"/>
              <p:cNvSpPr>
                <a:spLocks noChangeShapeType="1"/>
              </p:cNvSpPr>
              <p:nvPr/>
            </p:nvSpPr>
            <p:spPr bwMode="auto">
              <a:xfrm>
                <a:off x="1006418" y="2486284"/>
                <a:ext cx="0" cy="40481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65" name="Line 38"/>
              <p:cNvSpPr>
                <a:spLocks noChangeShapeType="1"/>
              </p:cNvSpPr>
              <p:nvPr/>
            </p:nvSpPr>
            <p:spPr bwMode="auto">
              <a:xfrm>
                <a:off x="1187393" y="2487872"/>
                <a:ext cx="0" cy="40481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grpSp>
        <p:sp>
          <p:nvSpPr>
            <p:cNvPr id="67" name="Text Box 40"/>
            <p:cNvSpPr txBox="1">
              <a:spLocks noChangeArrowheads="1"/>
            </p:cNvSpPr>
            <p:nvPr/>
          </p:nvSpPr>
          <p:spPr bwMode="auto">
            <a:xfrm>
              <a:off x="4147757" y="3094148"/>
              <a:ext cx="33054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dirty="0"/>
                <a:t>+</a:t>
              </a:r>
            </a:p>
          </p:txBody>
        </p:sp>
        <p:sp>
          <p:nvSpPr>
            <p:cNvPr id="166" name="Line 36"/>
            <p:cNvSpPr>
              <a:spLocks noChangeShapeType="1"/>
            </p:cNvSpPr>
            <p:nvPr/>
          </p:nvSpPr>
          <p:spPr bwMode="auto">
            <a:xfrm>
              <a:off x="7318385" y="2801665"/>
              <a:ext cx="87947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167" name="Text Box 39"/>
            <p:cNvSpPr txBox="1">
              <a:spLocks noChangeArrowheads="1"/>
            </p:cNvSpPr>
            <p:nvPr/>
          </p:nvSpPr>
          <p:spPr bwMode="auto">
            <a:xfrm>
              <a:off x="8274964" y="2498635"/>
              <a:ext cx="38343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dirty="0" err="1"/>
                <a:t>v</a:t>
              </a:r>
              <a:r>
                <a:rPr kumimoji="1" lang="en-US" altLang="zh-CN" sz="2000" baseline="-25000" dirty="0" err="1"/>
                <a:t>o</a:t>
              </a:r>
              <a:endParaRPr kumimoji="1" lang="en-US" altLang="zh-CN" sz="2000" dirty="0"/>
            </a:p>
          </p:txBody>
        </p:sp>
        <p:sp>
          <p:nvSpPr>
            <p:cNvPr id="168" name="Line 40"/>
            <p:cNvSpPr>
              <a:spLocks noChangeShapeType="1"/>
            </p:cNvSpPr>
            <p:nvPr/>
          </p:nvSpPr>
          <p:spPr bwMode="auto">
            <a:xfrm>
              <a:off x="3851920" y="1772816"/>
              <a:ext cx="3971924" cy="793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169" name="Line 41"/>
            <p:cNvSpPr>
              <a:spLocks noChangeShapeType="1"/>
            </p:cNvSpPr>
            <p:nvPr/>
          </p:nvSpPr>
          <p:spPr bwMode="auto">
            <a:xfrm>
              <a:off x="5795973" y="1772816"/>
              <a:ext cx="0" cy="733425"/>
            </a:xfrm>
            <a:prstGeom prst="line">
              <a:avLst/>
            </a:prstGeom>
            <a:noFill/>
            <a:ln w="28575">
              <a:solidFill>
                <a:schemeClr val="tx1"/>
              </a:solidFill>
              <a:round/>
              <a:headEnd type="oval"/>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170" name="Line 42"/>
            <p:cNvSpPr>
              <a:spLocks noChangeShapeType="1"/>
            </p:cNvSpPr>
            <p:nvPr/>
          </p:nvSpPr>
          <p:spPr bwMode="auto">
            <a:xfrm>
              <a:off x="7813685" y="1783929"/>
              <a:ext cx="0" cy="1009650"/>
            </a:xfrm>
            <a:prstGeom prst="line">
              <a:avLst/>
            </a:prstGeom>
            <a:noFill/>
            <a:ln w="28575">
              <a:solidFill>
                <a:schemeClr val="tx1"/>
              </a:solidFill>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172" name="Text Box 45"/>
            <p:cNvSpPr txBox="1">
              <a:spLocks noChangeArrowheads="1"/>
            </p:cNvSpPr>
            <p:nvPr/>
          </p:nvSpPr>
          <p:spPr bwMode="auto">
            <a:xfrm>
              <a:off x="5244889" y="3396098"/>
              <a:ext cx="44114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dirty="0"/>
                <a:t>R</a:t>
              </a:r>
              <a:r>
                <a:rPr kumimoji="1" lang="en-US" altLang="zh-CN" sz="2000" baseline="-25000" dirty="0"/>
                <a:t>2</a:t>
              </a:r>
              <a:endParaRPr kumimoji="1" lang="en-US" altLang="zh-CN" sz="2000" i="1" dirty="0"/>
            </a:p>
          </p:txBody>
        </p:sp>
        <p:sp>
          <p:nvSpPr>
            <p:cNvPr id="173" name="Text Box 46"/>
            <p:cNvSpPr txBox="1">
              <a:spLocks noChangeArrowheads="1"/>
            </p:cNvSpPr>
            <p:nvPr/>
          </p:nvSpPr>
          <p:spPr bwMode="auto">
            <a:xfrm>
              <a:off x="6606186" y="1266054"/>
              <a:ext cx="42832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dirty="0" err="1"/>
                <a:t>R</a:t>
              </a:r>
              <a:r>
                <a:rPr kumimoji="1" lang="en-US" altLang="zh-CN" sz="2000" i="1" baseline="-25000" dirty="0" err="1"/>
                <a:t>f</a:t>
              </a:r>
              <a:endParaRPr kumimoji="1" lang="en-US" altLang="zh-CN" sz="2000" i="1" dirty="0"/>
            </a:p>
          </p:txBody>
        </p:sp>
        <p:sp>
          <p:nvSpPr>
            <p:cNvPr id="174" name="Line 47"/>
            <p:cNvSpPr>
              <a:spLocks noChangeShapeType="1"/>
            </p:cNvSpPr>
            <p:nvPr/>
          </p:nvSpPr>
          <p:spPr bwMode="auto">
            <a:xfrm>
              <a:off x="5788009" y="2503066"/>
              <a:ext cx="585813" cy="31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176" name="Text Box 49"/>
            <p:cNvSpPr txBox="1">
              <a:spLocks noChangeArrowheads="1"/>
            </p:cNvSpPr>
            <p:nvPr/>
          </p:nvSpPr>
          <p:spPr bwMode="auto">
            <a:xfrm>
              <a:off x="5921474" y="2998366"/>
              <a:ext cx="666750"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dirty="0"/>
                <a:t>v</a:t>
              </a:r>
              <a:r>
                <a:rPr kumimoji="1" lang="en-US" altLang="zh-CN" sz="2000" baseline="-25000" dirty="0"/>
                <a:t>+</a:t>
              </a:r>
            </a:p>
          </p:txBody>
        </p:sp>
        <p:sp>
          <p:nvSpPr>
            <p:cNvPr id="177" name="Text Box 50"/>
            <p:cNvSpPr txBox="1">
              <a:spLocks noChangeArrowheads="1"/>
            </p:cNvSpPr>
            <p:nvPr/>
          </p:nvSpPr>
          <p:spPr bwMode="auto">
            <a:xfrm>
              <a:off x="5896074" y="2433216"/>
              <a:ext cx="595313"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dirty="0"/>
                <a:t>v</a:t>
              </a:r>
              <a:r>
                <a:rPr kumimoji="1" lang="en-US" altLang="zh-CN" sz="2000" baseline="-25000" dirty="0">
                  <a:latin typeface="宋体" charset="-122"/>
                </a:rPr>
                <a:t>-</a:t>
              </a:r>
            </a:p>
          </p:txBody>
        </p:sp>
        <p:sp>
          <p:nvSpPr>
            <p:cNvPr id="184" name="Text Box 57"/>
            <p:cNvSpPr txBox="1">
              <a:spLocks noChangeArrowheads="1"/>
            </p:cNvSpPr>
            <p:nvPr/>
          </p:nvSpPr>
          <p:spPr bwMode="auto">
            <a:xfrm>
              <a:off x="3873465" y="2857217"/>
              <a:ext cx="346570"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dirty="0"/>
                <a:t>v</a:t>
              </a:r>
              <a:r>
                <a:rPr kumimoji="1" lang="en-US" altLang="zh-CN" sz="2000" i="1" baseline="-25000" dirty="0"/>
                <a:t>i</a:t>
              </a:r>
            </a:p>
          </p:txBody>
        </p:sp>
        <p:grpSp>
          <p:nvGrpSpPr>
            <p:cNvPr id="188" name="Group 61"/>
            <p:cNvGrpSpPr>
              <a:grpSpLocks/>
            </p:cNvGrpSpPr>
            <p:nvPr/>
          </p:nvGrpSpPr>
          <p:grpSpPr bwMode="auto">
            <a:xfrm>
              <a:off x="5566180" y="4221088"/>
              <a:ext cx="455613" cy="190500"/>
              <a:chOff x="720" y="1824"/>
              <a:chExt cx="261" cy="120"/>
            </a:xfrm>
          </p:grpSpPr>
          <p:sp>
            <p:nvSpPr>
              <p:cNvPr id="213" name="Line 62"/>
              <p:cNvSpPr>
                <a:spLocks noChangeShapeType="1"/>
              </p:cNvSpPr>
              <p:nvPr/>
            </p:nvSpPr>
            <p:spPr bwMode="auto">
              <a:xfrm>
                <a:off x="720" y="1824"/>
                <a:ext cx="261"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sz="2000">
                  <a:solidFill>
                    <a:schemeClr val="tx1"/>
                  </a:solidFill>
                </a:endParaRPr>
              </a:p>
            </p:txBody>
          </p:sp>
          <p:sp>
            <p:nvSpPr>
              <p:cNvPr id="214" name="Line 63"/>
              <p:cNvSpPr>
                <a:spLocks noChangeShapeType="1"/>
              </p:cNvSpPr>
              <p:nvPr/>
            </p:nvSpPr>
            <p:spPr bwMode="auto">
              <a:xfrm>
                <a:off x="778" y="1883"/>
                <a:ext cx="14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sz="2000">
                  <a:solidFill>
                    <a:schemeClr val="tx1"/>
                  </a:solidFill>
                </a:endParaRPr>
              </a:p>
            </p:txBody>
          </p:sp>
          <p:sp>
            <p:nvSpPr>
              <p:cNvPr id="215" name="Line 64"/>
              <p:cNvSpPr>
                <a:spLocks noChangeShapeType="1"/>
              </p:cNvSpPr>
              <p:nvPr/>
            </p:nvSpPr>
            <p:spPr bwMode="auto">
              <a:xfrm>
                <a:off x="802" y="1944"/>
                <a:ext cx="8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sz="2000">
                  <a:solidFill>
                    <a:schemeClr val="tx1"/>
                  </a:solidFill>
                </a:endParaRPr>
              </a:p>
            </p:txBody>
          </p:sp>
        </p:grpSp>
        <p:sp>
          <p:nvSpPr>
            <p:cNvPr id="191" name="Oval 67"/>
            <p:cNvSpPr>
              <a:spLocks noChangeArrowheads="1"/>
            </p:cNvSpPr>
            <p:nvPr/>
          </p:nvSpPr>
          <p:spPr bwMode="auto">
            <a:xfrm>
              <a:off x="4250521" y="3034879"/>
              <a:ext cx="117475" cy="107950"/>
            </a:xfrm>
            <a:prstGeom prst="ellipse">
              <a:avLst/>
            </a:prstGeom>
            <a:noFill/>
            <a:ln w="2857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endParaRPr lang="zh-CN" altLang="en-US" sz="2000"/>
            </a:p>
          </p:txBody>
        </p:sp>
        <p:sp>
          <p:nvSpPr>
            <p:cNvPr id="193" name="Oval 70"/>
            <p:cNvSpPr>
              <a:spLocks noChangeArrowheads="1"/>
            </p:cNvSpPr>
            <p:nvPr/>
          </p:nvSpPr>
          <p:spPr bwMode="auto">
            <a:xfrm>
              <a:off x="8188335" y="2753891"/>
              <a:ext cx="117475" cy="107950"/>
            </a:xfrm>
            <a:prstGeom prst="ellipse">
              <a:avLst/>
            </a:prstGeom>
            <a:noFill/>
            <a:ln w="2857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endParaRPr lang="zh-CN" altLang="en-US" sz="2000"/>
            </a:p>
          </p:txBody>
        </p:sp>
        <p:sp>
          <p:nvSpPr>
            <p:cNvPr id="197" name="Rectangle 82"/>
            <p:cNvSpPr>
              <a:spLocks noChangeArrowheads="1"/>
            </p:cNvSpPr>
            <p:nvPr/>
          </p:nvSpPr>
          <p:spPr bwMode="auto">
            <a:xfrm>
              <a:off x="6589723" y="1666164"/>
              <a:ext cx="503237" cy="215900"/>
            </a:xfrm>
            <a:prstGeom prst="rect">
              <a:avLst/>
            </a:prstGeom>
            <a:gradFill rotWithShape="1">
              <a:gsLst>
                <a:gs pos="0">
                  <a:srgbClr val="764700"/>
                </a:gs>
                <a:gs pos="50000">
                  <a:srgbClr val="FF9900"/>
                </a:gs>
                <a:gs pos="100000">
                  <a:srgbClr val="764700"/>
                </a:gs>
              </a:gsLst>
              <a:lin ang="5400000" scaled="1"/>
            </a:gradFill>
            <a:ln>
              <a:noFill/>
            </a:ln>
            <a:effectLst/>
            <a:extLs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endParaRPr lang="zh-CN" altLang="en-US" sz="2000"/>
            </a:p>
          </p:txBody>
        </p:sp>
        <p:sp>
          <p:nvSpPr>
            <p:cNvPr id="198" name="AutoShape 88"/>
            <p:cNvSpPr>
              <a:spLocks noChangeArrowheads="1"/>
            </p:cNvSpPr>
            <p:nvPr/>
          </p:nvSpPr>
          <p:spPr bwMode="auto">
            <a:xfrm rot="5400000">
              <a:off x="6327785" y="2277641"/>
              <a:ext cx="1035050" cy="1035050"/>
            </a:xfrm>
            <a:prstGeom prst="triangle">
              <a:avLst>
                <a:gd name="adj" fmla="val 51023"/>
              </a:avLst>
            </a:prstGeom>
            <a:gradFill rotWithShape="1">
              <a:gsLst>
                <a:gs pos="0">
                  <a:srgbClr val="764700"/>
                </a:gs>
                <a:gs pos="50000">
                  <a:srgbClr val="FF9900"/>
                </a:gs>
                <a:gs pos="100000">
                  <a:srgbClr val="764700"/>
                </a:gs>
              </a:gsLst>
              <a:lin ang="5400000" scaled="1"/>
            </a:gradFill>
            <a:ln>
              <a:noFill/>
            </a:ln>
            <a:effectLst/>
            <a:extLst>
              <a:ext uri="{91240B29-F687-4F45-9708-019B960494DF}">
                <a14:hiddenLine xmlns:a14="http://schemas.microsoft.com/office/drawing/2010/main" w="2857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endParaRPr lang="zh-CN" altLang="en-US" sz="2000"/>
            </a:p>
          </p:txBody>
        </p:sp>
        <p:sp>
          <p:nvSpPr>
            <p:cNvPr id="199" name="Text Box 89"/>
            <p:cNvSpPr txBox="1">
              <a:spLocks noChangeArrowheads="1"/>
            </p:cNvSpPr>
            <p:nvPr/>
          </p:nvSpPr>
          <p:spPr bwMode="auto">
            <a:xfrm>
              <a:off x="6303973" y="2905611"/>
              <a:ext cx="33054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a:solidFill>
                    <a:schemeClr val="bg1"/>
                  </a:solidFill>
                </a:rPr>
                <a:t>+</a:t>
              </a:r>
            </a:p>
          </p:txBody>
        </p:sp>
        <p:sp>
          <p:nvSpPr>
            <p:cNvPr id="200" name="Text Box 90"/>
            <p:cNvSpPr txBox="1">
              <a:spLocks noChangeArrowheads="1"/>
            </p:cNvSpPr>
            <p:nvPr/>
          </p:nvSpPr>
          <p:spPr bwMode="auto">
            <a:xfrm>
              <a:off x="6553210" y="2591286"/>
              <a:ext cx="35618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a:solidFill>
                    <a:schemeClr val="bg1"/>
                  </a:solidFill>
                </a:rPr>
                <a:t>A</a:t>
              </a:r>
              <a:endParaRPr kumimoji="1" lang="en-US" altLang="zh-CN" sz="2000">
                <a:solidFill>
                  <a:schemeClr val="bg1"/>
                </a:solidFill>
              </a:endParaRPr>
            </a:p>
          </p:txBody>
        </p:sp>
        <p:sp>
          <p:nvSpPr>
            <p:cNvPr id="201" name="Text Box 91"/>
            <p:cNvSpPr txBox="1">
              <a:spLocks noChangeArrowheads="1"/>
            </p:cNvSpPr>
            <p:nvPr/>
          </p:nvSpPr>
          <p:spPr bwMode="auto">
            <a:xfrm>
              <a:off x="6327785" y="2142024"/>
              <a:ext cx="31290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a:solidFill>
                    <a:schemeClr val="bg1"/>
                  </a:solidFill>
                </a:rPr>
                <a:t>_</a:t>
              </a:r>
            </a:p>
          </p:txBody>
        </p:sp>
        <p:sp>
          <p:nvSpPr>
            <p:cNvPr id="203" name="Rectangle 82"/>
            <p:cNvSpPr>
              <a:spLocks noChangeArrowheads="1"/>
            </p:cNvSpPr>
            <p:nvPr/>
          </p:nvSpPr>
          <p:spPr bwMode="auto">
            <a:xfrm>
              <a:off x="4671731" y="1687637"/>
              <a:ext cx="503238" cy="215900"/>
            </a:xfrm>
            <a:prstGeom prst="rect">
              <a:avLst/>
            </a:prstGeom>
            <a:gradFill rotWithShape="1">
              <a:gsLst>
                <a:gs pos="0">
                  <a:srgbClr val="764700"/>
                </a:gs>
                <a:gs pos="50000">
                  <a:srgbClr val="FF9900"/>
                </a:gs>
                <a:gs pos="100000">
                  <a:srgbClr val="764700"/>
                </a:gs>
              </a:gsLst>
              <a:lin ang="5400000" scaled="1"/>
            </a:gradFill>
            <a:ln>
              <a:noFill/>
            </a:ln>
            <a:effectLst/>
            <a:extLs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endParaRPr lang="zh-CN" altLang="en-US" sz="2000"/>
            </a:p>
          </p:txBody>
        </p:sp>
        <p:sp>
          <p:nvSpPr>
            <p:cNvPr id="204" name="Line 65"/>
            <p:cNvSpPr>
              <a:spLocks noChangeShapeType="1"/>
            </p:cNvSpPr>
            <p:nvPr/>
          </p:nvSpPr>
          <p:spPr bwMode="auto">
            <a:xfrm flipH="1">
              <a:off x="3869424" y="1783929"/>
              <a:ext cx="0" cy="2698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grpSp>
          <p:nvGrpSpPr>
            <p:cNvPr id="205" name="Group 61"/>
            <p:cNvGrpSpPr>
              <a:grpSpLocks/>
            </p:cNvGrpSpPr>
            <p:nvPr/>
          </p:nvGrpSpPr>
          <p:grpSpPr bwMode="auto">
            <a:xfrm>
              <a:off x="3639237" y="2072854"/>
              <a:ext cx="455612" cy="190500"/>
              <a:chOff x="720" y="1824"/>
              <a:chExt cx="261" cy="120"/>
            </a:xfrm>
          </p:grpSpPr>
          <p:sp>
            <p:nvSpPr>
              <p:cNvPr id="210" name="Line 62"/>
              <p:cNvSpPr>
                <a:spLocks noChangeShapeType="1"/>
              </p:cNvSpPr>
              <p:nvPr/>
            </p:nvSpPr>
            <p:spPr bwMode="auto">
              <a:xfrm>
                <a:off x="720" y="1824"/>
                <a:ext cx="261"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sz="2000">
                  <a:solidFill>
                    <a:schemeClr val="tx1"/>
                  </a:solidFill>
                </a:endParaRPr>
              </a:p>
            </p:txBody>
          </p:sp>
          <p:sp>
            <p:nvSpPr>
              <p:cNvPr id="211" name="Line 63"/>
              <p:cNvSpPr>
                <a:spLocks noChangeShapeType="1"/>
              </p:cNvSpPr>
              <p:nvPr/>
            </p:nvSpPr>
            <p:spPr bwMode="auto">
              <a:xfrm>
                <a:off x="778" y="1883"/>
                <a:ext cx="14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sz="2000">
                  <a:solidFill>
                    <a:schemeClr val="tx1"/>
                  </a:solidFill>
                </a:endParaRPr>
              </a:p>
            </p:txBody>
          </p:sp>
          <p:sp>
            <p:nvSpPr>
              <p:cNvPr id="212" name="Line 64"/>
              <p:cNvSpPr>
                <a:spLocks noChangeShapeType="1"/>
              </p:cNvSpPr>
              <p:nvPr/>
            </p:nvSpPr>
            <p:spPr bwMode="auto">
              <a:xfrm>
                <a:off x="802" y="1944"/>
                <a:ext cx="8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zh-CN" altLang="en-US" sz="2000">
                  <a:solidFill>
                    <a:schemeClr val="tx1"/>
                  </a:solidFill>
                </a:endParaRPr>
              </a:p>
            </p:txBody>
          </p:sp>
        </p:grpSp>
        <p:sp>
          <p:nvSpPr>
            <p:cNvPr id="207" name="Oval 70"/>
            <p:cNvSpPr>
              <a:spLocks noChangeArrowheads="1"/>
            </p:cNvSpPr>
            <p:nvPr/>
          </p:nvSpPr>
          <p:spPr bwMode="auto">
            <a:xfrm>
              <a:off x="5764223" y="1739479"/>
              <a:ext cx="68262" cy="69850"/>
            </a:xfrm>
            <a:prstGeom prst="ellipse">
              <a:avLst/>
            </a:prstGeom>
            <a:solidFill>
              <a:schemeClr val="tx1"/>
            </a:solidFill>
            <a:ln w="28575">
              <a:solidFill>
                <a:schemeClr val="tx1"/>
              </a:solidFill>
              <a:round/>
              <a:headEnd/>
              <a:tailEnd/>
            </a:ln>
          </p:spPr>
          <p:txBody>
            <a:bodyPr wrap="none" anchor="ct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endParaRPr lang="zh-CN" altLang="en-US" sz="2000"/>
            </a:p>
          </p:txBody>
        </p:sp>
        <p:sp>
          <p:nvSpPr>
            <p:cNvPr id="208" name="Text Box 55"/>
            <p:cNvSpPr txBox="1">
              <a:spLocks noChangeArrowheads="1"/>
            </p:cNvSpPr>
            <p:nvPr/>
          </p:nvSpPr>
          <p:spPr bwMode="auto">
            <a:xfrm>
              <a:off x="4794003" y="3240349"/>
              <a:ext cx="35618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dirty="0"/>
                <a:t>C</a:t>
              </a:r>
            </a:p>
          </p:txBody>
        </p:sp>
        <p:sp>
          <p:nvSpPr>
            <p:cNvPr id="209" name="Text Box 55"/>
            <p:cNvSpPr txBox="1">
              <a:spLocks noChangeArrowheads="1"/>
            </p:cNvSpPr>
            <p:nvPr/>
          </p:nvSpPr>
          <p:spPr bwMode="auto">
            <a:xfrm>
              <a:off x="4684096" y="1312926"/>
              <a:ext cx="44114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i="1" dirty="0"/>
                <a:t>R</a:t>
              </a:r>
              <a:r>
                <a:rPr kumimoji="1" lang="en-US" altLang="zh-CN" sz="2000" baseline="-25000" dirty="0"/>
                <a:t>1</a:t>
              </a:r>
              <a:endParaRPr kumimoji="1" lang="en-US" altLang="zh-CN" sz="2000" i="1" dirty="0"/>
            </a:p>
          </p:txBody>
        </p:sp>
        <p:sp>
          <p:nvSpPr>
            <p:cNvPr id="88" name="Line 28"/>
            <p:cNvSpPr>
              <a:spLocks noChangeShapeType="1"/>
            </p:cNvSpPr>
            <p:nvPr/>
          </p:nvSpPr>
          <p:spPr bwMode="auto">
            <a:xfrm rot="5400000">
              <a:off x="4643074" y="2822656"/>
              <a:ext cx="0" cy="51952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89" name="Text Box 40"/>
            <p:cNvSpPr txBox="1">
              <a:spLocks noChangeArrowheads="1"/>
            </p:cNvSpPr>
            <p:nvPr/>
          </p:nvSpPr>
          <p:spPr bwMode="auto">
            <a:xfrm>
              <a:off x="8075957" y="2833280"/>
              <a:ext cx="33054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kumimoji="1" lang="en-US" altLang="zh-CN" sz="2000" dirty="0"/>
                <a:t>+</a:t>
              </a:r>
            </a:p>
          </p:txBody>
        </p:sp>
        <p:sp>
          <p:nvSpPr>
            <p:cNvPr id="47" name="Line 41"/>
            <p:cNvSpPr>
              <a:spLocks noChangeShapeType="1"/>
            </p:cNvSpPr>
            <p:nvPr/>
          </p:nvSpPr>
          <p:spPr bwMode="auto">
            <a:xfrm>
              <a:off x="5795973" y="3081903"/>
              <a:ext cx="0" cy="1126140"/>
            </a:xfrm>
            <a:prstGeom prst="line">
              <a:avLst/>
            </a:prstGeom>
            <a:noFill/>
            <a:ln w="28575">
              <a:solidFill>
                <a:schemeClr val="tx1"/>
              </a:solidFill>
              <a:round/>
              <a:headEnd type="oval"/>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a:solidFill>
                  <a:schemeClr val="tx1"/>
                </a:solidFill>
              </a:endParaRPr>
            </a:p>
          </p:txBody>
        </p:sp>
        <p:sp>
          <p:nvSpPr>
            <p:cNvPr id="195" name="Rectangle 80"/>
            <p:cNvSpPr>
              <a:spLocks noChangeArrowheads="1"/>
            </p:cNvSpPr>
            <p:nvPr/>
          </p:nvSpPr>
          <p:spPr bwMode="auto">
            <a:xfrm rot="5400000">
              <a:off x="5542367" y="3545216"/>
              <a:ext cx="503237" cy="215900"/>
            </a:xfrm>
            <a:prstGeom prst="rect">
              <a:avLst/>
            </a:prstGeom>
            <a:gradFill rotWithShape="1">
              <a:gsLst>
                <a:gs pos="0">
                  <a:srgbClr val="764700"/>
                </a:gs>
                <a:gs pos="50000">
                  <a:srgbClr val="FF9900"/>
                </a:gs>
                <a:gs pos="100000">
                  <a:srgbClr val="764700"/>
                </a:gs>
              </a:gsLst>
              <a:lin ang="5400000" scaled="1"/>
            </a:gradFill>
            <a:ln>
              <a:noFill/>
            </a:ln>
            <a:effectLst/>
            <a:extLst>
              <a:ext uri="{91240B29-F687-4F45-9708-019B960494DF}">
                <a14:hiddenLine xmlns:a14="http://schemas.microsoft.com/office/drawing/2010/main" w="2857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ea typeface="宋体" charset="-122"/>
                </a:defRPr>
              </a:lvl1pPr>
              <a:lvl2pPr marL="742950" indent="-285750" eaLnBrk="0" hangingPunct="0">
                <a:defRPr sz="2400">
                  <a:solidFill>
                    <a:schemeClr val="tx1"/>
                  </a:solidFill>
                  <a:latin typeface="Times New Roman" pitchFamily="18" charset="0"/>
                  <a:ea typeface="宋体" charset="-122"/>
                </a:defRPr>
              </a:lvl2pPr>
              <a:lvl3pPr marL="1143000" indent="-228600" eaLnBrk="0" hangingPunct="0">
                <a:defRPr sz="2400">
                  <a:solidFill>
                    <a:schemeClr val="tx1"/>
                  </a:solidFill>
                  <a:latin typeface="Times New Roman" pitchFamily="18" charset="0"/>
                  <a:ea typeface="宋体" charset="-122"/>
                </a:defRPr>
              </a:lvl3pPr>
              <a:lvl4pPr marL="1600200" indent="-228600" eaLnBrk="0" hangingPunct="0">
                <a:defRPr sz="2400">
                  <a:solidFill>
                    <a:schemeClr val="tx1"/>
                  </a:solidFill>
                  <a:latin typeface="Times New Roman" pitchFamily="18" charset="0"/>
                  <a:ea typeface="宋体" charset="-122"/>
                </a:defRPr>
              </a:lvl4pPr>
              <a:lvl5pPr marL="2057400" indent="-228600" eaLnBrk="0" hangingPunct="0">
                <a:defRPr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endParaRPr lang="zh-CN" altLang="en-US" sz="2000"/>
            </a:p>
          </p:txBody>
        </p:sp>
      </p:grpSp>
      <p:graphicFrame>
        <p:nvGraphicFramePr>
          <p:cNvPr id="49" name="Object 12"/>
          <p:cNvGraphicFramePr>
            <a:graphicFrameLocks noChangeAspect="1"/>
          </p:cNvGraphicFramePr>
          <p:nvPr/>
        </p:nvGraphicFramePr>
        <p:xfrm>
          <a:off x="629153" y="4564432"/>
          <a:ext cx="5335588" cy="1187450"/>
        </p:xfrm>
        <a:graphic>
          <a:graphicData uri="http://schemas.openxmlformats.org/presentationml/2006/ole">
            <mc:AlternateContent xmlns:mc="http://schemas.openxmlformats.org/markup-compatibility/2006">
              <mc:Choice xmlns:v="urn:schemas-microsoft-com:vml" Requires="v">
                <p:oleObj name="Equation" r:id="rId2" imgW="2971800" imgH="660240" progId="Equation.DSMT4">
                  <p:embed/>
                </p:oleObj>
              </mc:Choice>
              <mc:Fallback>
                <p:oleObj name="Equation" r:id="rId2" imgW="2971800" imgH="660240" progId="Equation.DSMT4">
                  <p:embed/>
                  <p:pic>
                    <p:nvPicPr>
                      <p:cNvPr id="0" name=""/>
                      <p:cNvPicPr>
                        <a:picLocks noChangeAspect="1" noChangeArrowheads="1"/>
                      </p:cNvPicPr>
                      <p:nvPr/>
                    </p:nvPicPr>
                    <p:blipFill>
                      <a:blip r:embed="rId3"/>
                      <a:srcRect/>
                      <a:stretch>
                        <a:fillRect/>
                      </a:stretch>
                    </p:blipFill>
                    <p:spPr bwMode="auto">
                      <a:xfrm>
                        <a:off x="629153" y="4564432"/>
                        <a:ext cx="5335588" cy="1187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0" name="Object 12"/>
          <p:cNvGraphicFramePr>
            <a:graphicFrameLocks noChangeAspect="1"/>
          </p:cNvGraphicFramePr>
          <p:nvPr/>
        </p:nvGraphicFramePr>
        <p:xfrm>
          <a:off x="2381250" y="5786438"/>
          <a:ext cx="1163638" cy="774700"/>
        </p:xfrm>
        <a:graphic>
          <a:graphicData uri="http://schemas.openxmlformats.org/presentationml/2006/ole">
            <mc:AlternateContent xmlns:mc="http://schemas.openxmlformats.org/markup-compatibility/2006">
              <mc:Choice xmlns:v="urn:schemas-microsoft-com:vml" Requires="v">
                <p:oleObj name="Equation" r:id="rId4" imgW="647640" imgH="431640" progId="Equation.DSMT4">
                  <p:embed/>
                </p:oleObj>
              </mc:Choice>
              <mc:Fallback>
                <p:oleObj name="Equation" r:id="rId4" imgW="647640" imgH="431640" progId="Equation.DSMT4">
                  <p:embed/>
                  <p:pic>
                    <p:nvPicPr>
                      <p:cNvPr id="0" name=""/>
                      <p:cNvPicPr>
                        <a:picLocks noChangeAspect="1" noChangeArrowheads="1"/>
                      </p:cNvPicPr>
                      <p:nvPr/>
                    </p:nvPicPr>
                    <p:blipFill>
                      <a:blip r:embed="rId5"/>
                      <a:srcRect/>
                      <a:stretch>
                        <a:fillRect/>
                      </a:stretch>
                    </p:blipFill>
                    <p:spPr bwMode="auto">
                      <a:xfrm>
                        <a:off x="2381250" y="5786438"/>
                        <a:ext cx="1163638" cy="774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251305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barn(inVertical)">
                                      <p:cBhvr>
                                        <p:cTn id="7" dur="500"/>
                                        <p:tgtEl>
                                          <p:spTgt spid="49"/>
                                        </p:tgtEl>
                                      </p:cBhvr>
                                    </p:animEffect>
                                  </p:childTnLst>
                                </p:cTn>
                              </p:par>
                              <p:par>
                                <p:cTn id="8" presetID="16" presetClass="entr" presetSubtype="21" fill="hold" nodeType="withEffect">
                                  <p:stCondLst>
                                    <p:cond delay="0"/>
                                  </p:stCondLst>
                                  <p:childTnLst>
                                    <p:set>
                                      <p:cBhvr>
                                        <p:cTn id="9" dur="1" fill="hold">
                                          <p:stCondLst>
                                            <p:cond delay="0"/>
                                          </p:stCondLst>
                                        </p:cTn>
                                        <p:tgtEl>
                                          <p:spTgt spid="50"/>
                                        </p:tgtEl>
                                        <p:attrNameLst>
                                          <p:attrName>style.visibility</p:attrName>
                                        </p:attrNameLst>
                                      </p:cBhvr>
                                      <p:to>
                                        <p:strVal val="visible"/>
                                      </p:to>
                                    </p:set>
                                    <p:animEffect transition="in" filter="barn(inVertical)">
                                      <p:cBhvr>
                                        <p:cTn id="10"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6"/>
          <p:cNvSpPr txBox="1">
            <a:spLocks noChangeArrowheads="1"/>
          </p:cNvSpPr>
          <p:nvPr/>
        </p:nvSpPr>
        <p:spPr bwMode="auto">
          <a:xfrm>
            <a:off x="560388" y="2077443"/>
            <a:ext cx="1816427"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lnSpc>
                <a:spcPct val="130000"/>
              </a:lnSpc>
              <a:spcBef>
                <a:spcPct val="50000"/>
              </a:spcBef>
              <a:buClr>
                <a:srgbClr val="FF0000"/>
              </a:buClr>
            </a:pPr>
            <a:r>
              <a:rPr lang="en-US" altLang="zh-CN" sz="2000" dirty="0">
                <a:solidFill>
                  <a:schemeClr val="accent2"/>
                </a:solidFill>
              </a:rPr>
              <a:t>1</a:t>
            </a:r>
            <a:r>
              <a:rPr lang="zh-CN" altLang="en-US" sz="2000" dirty="0">
                <a:solidFill>
                  <a:schemeClr val="accent2"/>
                </a:solidFill>
              </a:rPr>
              <a:t>、增益函数</a:t>
            </a:r>
          </a:p>
        </p:txBody>
      </p:sp>
      <p:pic>
        <p:nvPicPr>
          <p:cNvPr id="11"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86352" y="2680243"/>
            <a:ext cx="2514600" cy="411480"/>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2"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0302" y="3670300"/>
            <a:ext cx="708352" cy="411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91077" y="3665925"/>
            <a:ext cx="754380" cy="411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1"/>
          <p:cNvSpPr>
            <a:spLocks noChangeArrowheads="1"/>
          </p:cNvSpPr>
          <p:nvPr/>
        </p:nvSpPr>
        <p:spPr bwMode="auto">
          <a:xfrm>
            <a:off x="924252" y="3569573"/>
            <a:ext cx="7567612" cy="1015663"/>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just" eaLnBrk="1" hangingPunct="1">
              <a:lnSpc>
                <a:spcPct val="150000"/>
              </a:lnSpc>
            </a:pPr>
            <a:r>
              <a:rPr lang="en-US" altLang="zh-CN" sz="2000" dirty="0">
                <a:cs typeface="Times New Roman" pitchFamily="18" charset="0"/>
              </a:rPr>
              <a:t>              </a:t>
            </a:r>
            <a:r>
              <a:rPr lang="zh-CN" altLang="en-US" sz="2000" dirty="0">
                <a:cs typeface="Times New Roman" pitchFamily="18" charset="0"/>
              </a:rPr>
              <a:t>和           分别表示当单独考虑低频段和高频段时信号频率对放大器增益的影响。</a:t>
            </a:r>
            <a:r>
              <a:rPr lang="zh-CN" altLang="en-US" sz="2000" dirty="0"/>
              <a:t> </a:t>
            </a:r>
          </a:p>
        </p:txBody>
      </p:sp>
      <p:sp>
        <p:nvSpPr>
          <p:cNvPr id="15" name="Rectangle 12"/>
          <p:cNvSpPr>
            <a:spLocks noChangeArrowheads="1"/>
          </p:cNvSpPr>
          <p:nvPr/>
        </p:nvSpPr>
        <p:spPr bwMode="auto">
          <a:xfrm>
            <a:off x="1544637" y="4952941"/>
            <a:ext cx="1217000" cy="400110"/>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r>
              <a:rPr lang="zh-CN" altLang="en-US" sz="2000" dirty="0"/>
              <a:t>低频响应</a:t>
            </a:r>
          </a:p>
        </p:txBody>
      </p:sp>
      <p:sp>
        <p:nvSpPr>
          <p:cNvPr id="16" name="Rectangle 13"/>
          <p:cNvSpPr>
            <a:spLocks noChangeArrowheads="1"/>
          </p:cNvSpPr>
          <p:nvPr/>
        </p:nvSpPr>
        <p:spPr bwMode="auto">
          <a:xfrm>
            <a:off x="1544637" y="5814953"/>
            <a:ext cx="1217000" cy="400110"/>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r>
              <a:rPr lang="zh-CN" altLang="en-US" sz="2000" dirty="0"/>
              <a:t>高频响应</a:t>
            </a:r>
          </a:p>
        </p:txBody>
      </p:sp>
      <p:graphicFrame>
        <p:nvGraphicFramePr>
          <p:cNvPr id="17" name="Object 14"/>
          <p:cNvGraphicFramePr>
            <a:graphicFrameLocks noChangeAspect="1"/>
          </p:cNvGraphicFramePr>
          <p:nvPr>
            <p:extLst>
              <p:ext uri="{D42A27DB-BD31-4B8C-83A1-F6EECF244321}">
                <p14:modId xmlns:p14="http://schemas.microsoft.com/office/powerpoint/2010/main" val="3337450147"/>
              </p:ext>
            </p:extLst>
          </p:nvPr>
        </p:nvGraphicFramePr>
        <p:xfrm>
          <a:off x="3179128" y="4952941"/>
          <a:ext cx="1897380" cy="457200"/>
        </p:xfrm>
        <a:graphic>
          <a:graphicData uri="http://schemas.openxmlformats.org/presentationml/2006/ole">
            <mc:AlternateContent xmlns:mc="http://schemas.openxmlformats.org/markup-compatibility/2006">
              <mc:Choice xmlns:v="urn:schemas-microsoft-com:vml" Requires="v">
                <p:oleObj name="Equation" r:id="rId5" imgW="1054100" imgH="254000" progId="Equation.DSMT4">
                  <p:embed/>
                </p:oleObj>
              </mc:Choice>
              <mc:Fallback>
                <p:oleObj name="Equation" r:id="rId5" imgW="1054100" imgH="2540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79128" y="4952941"/>
                        <a:ext cx="189738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8" name="Object 15"/>
          <p:cNvGraphicFramePr>
            <a:graphicFrameLocks noChangeAspect="1"/>
          </p:cNvGraphicFramePr>
          <p:nvPr>
            <p:extLst>
              <p:ext uri="{D42A27DB-BD31-4B8C-83A1-F6EECF244321}">
                <p14:modId xmlns:p14="http://schemas.microsoft.com/office/powerpoint/2010/main" val="2143465412"/>
              </p:ext>
            </p:extLst>
          </p:nvPr>
        </p:nvGraphicFramePr>
        <p:xfrm>
          <a:off x="3179128" y="5814953"/>
          <a:ext cx="1942258" cy="457002"/>
        </p:xfrm>
        <a:graphic>
          <a:graphicData uri="http://schemas.openxmlformats.org/presentationml/2006/ole">
            <mc:AlternateContent xmlns:mc="http://schemas.openxmlformats.org/markup-compatibility/2006">
              <mc:Choice xmlns:v="urn:schemas-microsoft-com:vml" Requires="v">
                <p:oleObj name="Equation" r:id="rId7" imgW="1079032" imgH="253890" progId="Equation.DSMT4">
                  <p:embed/>
                </p:oleObj>
              </mc:Choice>
              <mc:Fallback>
                <p:oleObj name="Equation" r:id="rId7" imgW="1079032" imgH="25389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79128" y="5814953"/>
                        <a:ext cx="1942258" cy="4570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9" name="Object 14"/>
          <p:cNvGraphicFramePr>
            <a:graphicFrameLocks noChangeAspect="1"/>
          </p:cNvGraphicFramePr>
          <p:nvPr>
            <p:extLst>
              <p:ext uri="{D42A27DB-BD31-4B8C-83A1-F6EECF244321}">
                <p14:modId xmlns:p14="http://schemas.microsoft.com/office/powerpoint/2010/main" val="2376491137"/>
              </p:ext>
            </p:extLst>
          </p:nvPr>
        </p:nvGraphicFramePr>
        <p:xfrm>
          <a:off x="6116638" y="4953000"/>
          <a:ext cx="1143000" cy="457200"/>
        </p:xfrm>
        <a:graphic>
          <a:graphicData uri="http://schemas.openxmlformats.org/presentationml/2006/ole">
            <mc:AlternateContent xmlns:mc="http://schemas.openxmlformats.org/markup-compatibility/2006">
              <mc:Choice xmlns:v="urn:schemas-microsoft-com:vml" Requires="v">
                <p:oleObj name="Equation" r:id="rId9" imgW="634680" imgH="253800" progId="Equation.DSMT4">
                  <p:embed/>
                </p:oleObj>
              </mc:Choice>
              <mc:Fallback>
                <p:oleObj name="Equation" r:id="rId9" imgW="634680" imgH="253800" progId="Equation.DSMT4">
                  <p:embed/>
                  <p:pic>
                    <p:nvPicPr>
                      <p:cNvPr id="0" name=""/>
                      <p:cNvPicPr>
                        <a:picLocks noChangeAspect="1" noChangeArrowheads="1"/>
                      </p:cNvPicPr>
                      <p:nvPr/>
                    </p:nvPicPr>
                    <p:blipFill>
                      <a:blip r:embed="rId10"/>
                      <a:srcRect/>
                      <a:stretch>
                        <a:fillRect/>
                      </a:stretch>
                    </p:blipFill>
                    <p:spPr bwMode="auto">
                      <a:xfrm>
                        <a:off x="6116638" y="4953000"/>
                        <a:ext cx="1143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0" name="Object 14"/>
          <p:cNvGraphicFramePr>
            <a:graphicFrameLocks noChangeAspect="1"/>
          </p:cNvGraphicFramePr>
          <p:nvPr>
            <p:extLst>
              <p:ext uri="{D42A27DB-BD31-4B8C-83A1-F6EECF244321}">
                <p14:modId xmlns:p14="http://schemas.microsoft.com/office/powerpoint/2010/main" val="2131068064"/>
              </p:ext>
            </p:extLst>
          </p:nvPr>
        </p:nvGraphicFramePr>
        <p:xfrm>
          <a:off x="6138863" y="5815013"/>
          <a:ext cx="1096962" cy="457200"/>
        </p:xfrm>
        <a:graphic>
          <a:graphicData uri="http://schemas.openxmlformats.org/presentationml/2006/ole">
            <mc:AlternateContent xmlns:mc="http://schemas.openxmlformats.org/markup-compatibility/2006">
              <mc:Choice xmlns:v="urn:schemas-microsoft-com:vml" Requires="v">
                <p:oleObj name="Equation" r:id="rId11" imgW="609480" imgH="253800" progId="Equation.DSMT4">
                  <p:embed/>
                </p:oleObj>
              </mc:Choice>
              <mc:Fallback>
                <p:oleObj name="Equation" r:id="rId11" imgW="609480" imgH="253800" progId="Equation.DSMT4">
                  <p:embed/>
                  <p:pic>
                    <p:nvPicPr>
                      <p:cNvPr id="0" name=""/>
                      <p:cNvPicPr>
                        <a:picLocks noChangeAspect="1" noChangeArrowheads="1"/>
                      </p:cNvPicPr>
                      <p:nvPr/>
                    </p:nvPicPr>
                    <p:blipFill>
                      <a:blip r:embed="rId12"/>
                      <a:srcRect/>
                      <a:stretch>
                        <a:fillRect/>
                      </a:stretch>
                    </p:blipFill>
                    <p:spPr bwMode="auto">
                      <a:xfrm>
                        <a:off x="6138863" y="5815013"/>
                        <a:ext cx="1096962"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 name="Rectangle 2"/>
          <p:cNvSpPr>
            <a:spLocks noChangeArrowheads="1"/>
          </p:cNvSpPr>
          <p:nvPr/>
        </p:nvSpPr>
        <p:spPr bwMode="auto">
          <a:xfrm>
            <a:off x="341313" y="655638"/>
            <a:ext cx="7515225" cy="519112"/>
          </a:xfrm>
          <a:prstGeom prst="rect">
            <a:avLst/>
          </a:prstGeom>
          <a:solidFill>
            <a:srgbClr val="CCFFCC"/>
          </a:solidFill>
          <a:ln>
            <a:noFill/>
          </a:ln>
          <a:effectLst>
            <a:outerShdw dist="35921" dir="2700000" algn="ctr" rotWithShape="0">
              <a:srgbClr val="808080"/>
            </a:outerShdw>
          </a:effectLst>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r>
              <a:rPr lang="en-US" altLang="zh-CN" sz="2800" dirty="0">
                <a:solidFill>
                  <a:schemeClr val="tx2"/>
                </a:solidFill>
              </a:rPr>
              <a:t>10.3 </a:t>
            </a:r>
            <a:r>
              <a:rPr lang="zh-CN" altLang="en-US" sz="2800" dirty="0">
                <a:solidFill>
                  <a:schemeClr val="tx2"/>
                </a:solidFill>
              </a:rPr>
              <a:t>放大器频率响应基础</a:t>
            </a:r>
          </a:p>
        </p:txBody>
      </p:sp>
      <p:sp>
        <p:nvSpPr>
          <p:cNvPr id="23" name="Text Box 65"/>
          <p:cNvSpPr txBox="1">
            <a:spLocks noChangeArrowheads="1"/>
          </p:cNvSpPr>
          <p:nvPr/>
        </p:nvSpPr>
        <p:spPr bwMode="auto">
          <a:xfrm>
            <a:off x="377564" y="1395264"/>
            <a:ext cx="8288337" cy="461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just" eaLnBrk="0" hangingPunct="0"/>
            <a:r>
              <a:rPr lang="en-US" altLang="zh-CN" sz="2400" dirty="0">
                <a:solidFill>
                  <a:srgbClr val="990033"/>
                </a:solidFill>
              </a:rPr>
              <a:t>10.3.1 </a:t>
            </a:r>
            <a:r>
              <a:rPr lang="zh-CN" altLang="en-US" dirty="0">
                <a:solidFill>
                  <a:srgbClr val="990033"/>
                </a:solidFill>
              </a:rPr>
              <a:t>放大器传递函数（增益函数）的一般表示</a:t>
            </a:r>
            <a:endParaRPr lang="en-US" altLang="zh-CN" sz="2400" dirty="0">
              <a:solidFill>
                <a:srgbClr val="990033"/>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par>
                                <p:cTn id="18" presetID="16" presetClass="entr" presetSubtype="21"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arn(inVertical)">
                                      <p:cBhvr>
                                        <p:cTn id="20" dur="500"/>
                                        <p:tgtEl>
                                          <p:spTgt spid="12"/>
                                        </p:tgtEl>
                                      </p:cBhvr>
                                    </p:animEffect>
                                  </p:childTnLst>
                                </p:cTn>
                              </p:par>
                              <p:par>
                                <p:cTn id="21" presetID="16" presetClass="entr" presetSubtype="21"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barn(inVertical)">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barn(inVertical)">
                                      <p:cBhvr>
                                        <p:cTn id="31" dur="500"/>
                                        <p:tgtEl>
                                          <p:spTgt spid="15"/>
                                        </p:tgtEl>
                                      </p:cBhvr>
                                    </p:animEffect>
                                  </p:childTnLst>
                                </p:cTn>
                              </p:par>
                              <p:par>
                                <p:cTn id="32" presetID="16" presetClass="entr" presetSubtype="21" fill="hold"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barn(inVertical)">
                                      <p:cBhvr>
                                        <p:cTn id="34" dur="500"/>
                                        <p:tgtEl>
                                          <p:spTgt spid="17"/>
                                        </p:tgtEl>
                                      </p:cBhvr>
                                    </p:animEffect>
                                  </p:childTnLst>
                                </p:cTn>
                              </p:par>
                              <p:par>
                                <p:cTn id="35" presetID="16" presetClass="entr" presetSubtype="21"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arn(inVertical)">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barn(inVertical)">
                                      <p:cBhvr>
                                        <p:cTn id="42" dur="500"/>
                                        <p:tgtEl>
                                          <p:spTgt spid="16"/>
                                        </p:tgtEl>
                                      </p:cBhvr>
                                    </p:animEffect>
                                  </p:childTnLst>
                                </p:cTn>
                              </p:par>
                              <p:par>
                                <p:cTn id="43" presetID="16" presetClass="entr" presetSubtype="21" fill="hold" nodeType="with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barn(inVertical)">
                                      <p:cBhvr>
                                        <p:cTn id="45" dur="500"/>
                                        <p:tgtEl>
                                          <p:spTgt spid="18"/>
                                        </p:tgtEl>
                                      </p:cBhvr>
                                    </p:animEffect>
                                  </p:childTnLst>
                                </p:cTn>
                              </p:par>
                              <p:par>
                                <p:cTn id="46" presetID="16" presetClass="entr" presetSubtype="21" fill="hold" nodeType="with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barn(inVertical)">
                                      <p:cBhvr>
                                        <p:cTn id="4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15" grpId="0"/>
      <p:bldP spid="16" grpId="0"/>
      <p:bldP spid="23" grpId="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Text Box 17"/>
          <p:cNvSpPr txBox="1">
            <a:spLocks noChangeArrowheads="1"/>
          </p:cNvSpPr>
          <p:nvPr/>
        </p:nvSpPr>
        <p:spPr bwMode="auto">
          <a:xfrm>
            <a:off x="433387" y="546100"/>
            <a:ext cx="6062663" cy="461665"/>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r>
              <a:rPr lang="en-US" altLang="zh-CN" dirty="0">
                <a:solidFill>
                  <a:srgbClr val="990033"/>
                </a:solidFill>
              </a:rPr>
              <a:t>10.3.2 </a:t>
            </a:r>
            <a:r>
              <a:rPr lang="zh-CN" altLang="en-US" dirty="0">
                <a:solidFill>
                  <a:srgbClr val="990033"/>
                </a:solidFill>
              </a:rPr>
              <a:t>幅度和相位波特图的绘制</a:t>
            </a:r>
            <a:endParaRPr lang="zh-CN" altLang="en-US" dirty="0"/>
          </a:p>
        </p:txBody>
      </p:sp>
      <p:graphicFrame>
        <p:nvGraphicFramePr>
          <p:cNvPr id="621588" name="Object 20"/>
          <p:cNvGraphicFramePr>
            <a:graphicFrameLocks noGrp="1" noChangeAspect="1"/>
          </p:cNvGraphicFramePr>
          <p:nvPr>
            <p:ph/>
            <p:extLst>
              <p:ext uri="{D42A27DB-BD31-4B8C-83A1-F6EECF244321}">
                <p14:modId xmlns:p14="http://schemas.microsoft.com/office/powerpoint/2010/main" val="1280157401"/>
              </p:ext>
            </p:extLst>
          </p:nvPr>
        </p:nvGraphicFramePr>
        <p:xfrm>
          <a:off x="2078038" y="1149350"/>
          <a:ext cx="4092575" cy="841375"/>
        </p:xfrm>
        <a:graphic>
          <a:graphicData uri="http://schemas.openxmlformats.org/presentationml/2006/ole">
            <mc:AlternateContent xmlns:mc="http://schemas.openxmlformats.org/markup-compatibility/2006">
              <mc:Choice xmlns:v="urn:schemas-microsoft-com:vml" Requires="v">
                <p:oleObj name="Equation" r:id="rId2" imgW="2286000" imgH="469800" progId="Equation.DSMT4">
                  <p:embed/>
                </p:oleObj>
              </mc:Choice>
              <mc:Fallback>
                <p:oleObj name="Equation" r:id="rId2" imgW="2286000" imgH="469800" progId="Equation.DSMT4">
                  <p:embed/>
                  <p:pic>
                    <p:nvPicPr>
                      <p:cNvPr id="0" name="Object 20"/>
                      <p:cNvPicPr>
                        <a:picLocks noChangeAspect="1" noChangeArrowheads="1"/>
                      </p:cNvPicPr>
                      <p:nvPr/>
                    </p:nvPicPr>
                    <p:blipFill>
                      <a:blip r:embed="rId3"/>
                      <a:srcRect/>
                      <a:stretch>
                        <a:fillRect/>
                      </a:stretch>
                    </p:blipFill>
                    <p:spPr bwMode="auto">
                      <a:xfrm>
                        <a:off x="2078038" y="1149350"/>
                        <a:ext cx="4092575" cy="841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21590" name="Text Box 22"/>
          <p:cNvSpPr txBox="1">
            <a:spLocks noChangeArrowheads="1"/>
          </p:cNvSpPr>
          <p:nvPr/>
        </p:nvSpPr>
        <p:spPr bwMode="auto">
          <a:xfrm>
            <a:off x="947738" y="2060575"/>
            <a:ext cx="2698750" cy="449418"/>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lnSpc>
                <a:spcPct val="130000"/>
              </a:lnSpc>
              <a:spcBef>
                <a:spcPct val="50000"/>
              </a:spcBef>
              <a:buClr>
                <a:srgbClr val="FF0000"/>
              </a:buClr>
            </a:pPr>
            <a:r>
              <a:rPr lang="en-US" altLang="zh-CN" sz="2000" dirty="0"/>
              <a:t>  </a:t>
            </a:r>
            <a:r>
              <a:rPr lang="en-US" altLang="zh-CN" sz="2000" dirty="0">
                <a:solidFill>
                  <a:schemeClr val="accent2"/>
                </a:solidFill>
              </a:rPr>
              <a:t>1</a:t>
            </a:r>
            <a:r>
              <a:rPr lang="zh-CN" altLang="en-US" sz="2000" dirty="0">
                <a:solidFill>
                  <a:schemeClr val="accent2"/>
                </a:solidFill>
              </a:rPr>
              <a:t>、幅度波特图</a:t>
            </a:r>
          </a:p>
        </p:txBody>
      </p:sp>
      <p:sp>
        <p:nvSpPr>
          <p:cNvPr id="621591" name="Text Box 23"/>
          <p:cNvSpPr txBox="1">
            <a:spLocks noChangeArrowheads="1"/>
          </p:cNvSpPr>
          <p:nvPr/>
        </p:nvSpPr>
        <p:spPr bwMode="auto">
          <a:xfrm>
            <a:off x="1836683" y="3194050"/>
            <a:ext cx="6747641" cy="400110"/>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r>
              <a:rPr lang="zh-CN" altLang="en-US" sz="2000" dirty="0"/>
              <a:t>包括多项之和，其中每项均可表示为               的形式，即</a:t>
            </a:r>
          </a:p>
        </p:txBody>
      </p:sp>
      <p:graphicFrame>
        <p:nvGraphicFramePr>
          <p:cNvPr id="621592" name="Object 24"/>
          <p:cNvGraphicFramePr>
            <a:graphicFrameLocks noChangeAspect="1"/>
          </p:cNvGraphicFramePr>
          <p:nvPr>
            <p:extLst>
              <p:ext uri="{D42A27DB-BD31-4B8C-83A1-F6EECF244321}">
                <p14:modId xmlns:p14="http://schemas.microsoft.com/office/powerpoint/2010/main" val="175180956"/>
              </p:ext>
            </p:extLst>
          </p:nvPr>
        </p:nvGraphicFramePr>
        <p:xfrm>
          <a:off x="3240088" y="2517775"/>
          <a:ext cx="1416050" cy="503238"/>
        </p:xfrm>
        <a:graphic>
          <a:graphicData uri="http://schemas.openxmlformats.org/presentationml/2006/ole">
            <mc:AlternateContent xmlns:mc="http://schemas.openxmlformats.org/markup-compatibility/2006">
              <mc:Choice xmlns:v="urn:schemas-microsoft-com:vml" Requires="v">
                <p:oleObj name="Equation" r:id="rId4" imgW="787320" imgH="279360" progId="Equation.DSMT4">
                  <p:embed/>
                </p:oleObj>
              </mc:Choice>
              <mc:Fallback>
                <p:oleObj name="Equation" r:id="rId4" imgW="787320" imgH="279360" progId="Equation.DSMT4">
                  <p:embed/>
                  <p:pic>
                    <p:nvPicPr>
                      <p:cNvPr id="0" name="Object 24"/>
                      <p:cNvPicPr>
                        <a:picLocks noChangeAspect="1" noChangeArrowheads="1"/>
                      </p:cNvPicPr>
                      <p:nvPr/>
                    </p:nvPicPr>
                    <p:blipFill>
                      <a:blip r:embed="rId5"/>
                      <a:srcRect/>
                      <a:stretch>
                        <a:fillRect/>
                      </a:stretch>
                    </p:blipFill>
                    <p:spPr bwMode="auto">
                      <a:xfrm>
                        <a:off x="3240088" y="2517775"/>
                        <a:ext cx="1416050" cy="5032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21593" name="Object 25"/>
          <p:cNvGraphicFramePr>
            <a:graphicFrameLocks noChangeAspect="1"/>
          </p:cNvGraphicFramePr>
          <p:nvPr>
            <p:extLst>
              <p:ext uri="{D42A27DB-BD31-4B8C-83A1-F6EECF244321}">
                <p14:modId xmlns:p14="http://schemas.microsoft.com/office/powerpoint/2010/main" val="2312945078"/>
              </p:ext>
            </p:extLst>
          </p:nvPr>
        </p:nvGraphicFramePr>
        <p:xfrm>
          <a:off x="1392238" y="3708400"/>
          <a:ext cx="4983162" cy="1325563"/>
        </p:xfrm>
        <a:graphic>
          <a:graphicData uri="http://schemas.openxmlformats.org/presentationml/2006/ole">
            <mc:AlternateContent xmlns:mc="http://schemas.openxmlformats.org/markup-compatibility/2006">
              <mc:Choice xmlns:v="urn:schemas-microsoft-com:vml" Requires="v">
                <p:oleObj name="Equation" r:id="rId6" imgW="2768400" imgH="736560" progId="Equation.DSMT4">
                  <p:embed/>
                </p:oleObj>
              </mc:Choice>
              <mc:Fallback>
                <p:oleObj name="Equation" r:id="rId6" imgW="2768400" imgH="736560" progId="Equation.DSMT4">
                  <p:embed/>
                  <p:pic>
                    <p:nvPicPr>
                      <p:cNvPr id="0" name="Object 25"/>
                      <p:cNvPicPr>
                        <a:picLocks noChangeAspect="1" noChangeArrowheads="1"/>
                      </p:cNvPicPr>
                      <p:nvPr/>
                    </p:nvPicPr>
                    <p:blipFill>
                      <a:blip r:embed="rId7"/>
                      <a:srcRect/>
                      <a:stretch>
                        <a:fillRect/>
                      </a:stretch>
                    </p:blipFill>
                    <p:spPr bwMode="auto">
                      <a:xfrm>
                        <a:off x="1392238" y="3708400"/>
                        <a:ext cx="4983162" cy="1325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21594" name="Text Box 26"/>
          <p:cNvSpPr txBox="1">
            <a:spLocks noChangeArrowheads="1"/>
          </p:cNvSpPr>
          <p:nvPr/>
        </p:nvSpPr>
        <p:spPr bwMode="auto">
          <a:xfrm>
            <a:off x="1565275" y="5270500"/>
            <a:ext cx="4770438" cy="400110"/>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r>
              <a:rPr lang="zh-CN" altLang="en-US" sz="2000" dirty="0"/>
              <a:t>若               ，则</a:t>
            </a:r>
          </a:p>
        </p:txBody>
      </p:sp>
      <p:graphicFrame>
        <p:nvGraphicFramePr>
          <p:cNvPr id="621595" name="Object 27"/>
          <p:cNvGraphicFramePr>
            <a:graphicFrameLocks noChangeAspect="1"/>
          </p:cNvGraphicFramePr>
          <p:nvPr>
            <p:extLst>
              <p:ext uri="{D42A27DB-BD31-4B8C-83A1-F6EECF244321}">
                <p14:modId xmlns:p14="http://schemas.microsoft.com/office/powerpoint/2010/main" val="3007513706"/>
              </p:ext>
            </p:extLst>
          </p:nvPr>
        </p:nvGraphicFramePr>
        <p:xfrm>
          <a:off x="2011363" y="5364163"/>
          <a:ext cx="844550" cy="252412"/>
        </p:xfrm>
        <a:graphic>
          <a:graphicData uri="http://schemas.openxmlformats.org/presentationml/2006/ole">
            <mc:AlternateContent xmlns:mc="http://schemas.openxmlformats.org/markup-compatibility/2006">
              <mc:Choice xmlns:v="urn:schemas-microsoft-com:vml" Requires="v">
                <p:oleObj name="Equation" r:id="rId8" imgW="469800" imgH="139680" progId="Equation.DSMT4">
                  <p:embed/>
                </p:oleObj>
              </mc:Choice>
              <mc:Fallback>
                <p:oleObj name="Equation" r:id="rId8" imgW="469800" imgH="139680" progId="Equation.DSMT4">
                  <p:embed/>
                  <p:pic>
                    <p:nvPicPr>
                      <p:cNvPr id="0" name="Object 27"/>
                      <p:cNvPicPr>
                        <a:picLocks noChangeAspect="1" noChangeArrowheads="1"/>
                      </p:cNvPicPr>
                      <p:nvPr/>
                    </p:nvPicPr>
                    <p:blipFill>
                      <a:blip r:embed="rId9"/>
                      <a:srcRect/>
                      <a:stretch>
                        <a:fillRect/>
                      </a:stretch>
                    </p:blipFill>
                    <p:spPr bwMode="auto">
                      <a:xfrm>
                        <a:off x="2011363" y="5364163"/>
                        <a:ext cx="844550" cy="252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21602" name="Object 34"/>
          <p:cNvGraphicFramePr>
            <a:graphicFrameLocks noChangeAspect="1"/>
          </p:cNvGraphicFramePr>
          <p:nvPr>
            <p:extLst>
              <p:ext uri="{D42A27DB-BD31-4B8C-83A1-F6EECF244321}">
                <p14:modId xmlns:p14="http://schemas.microsoft.com/office/powerpoint/2010/main" val="3450501494"/>
              </p:ext>
            </p:extLst>
          </p:nvPr>
        </p:nvGraphicFramePr>
        <p:xfrm>
          <a:off x="3436938" y="5157788"/>
          <a:ext cx="2492375" cy="595312"/>
        </p:xfrm>
        <a:graphic>
          <a:graphicData uri="http://schemas.openxmlformats.org/presentationml/2006/ole">
            <mc:AlternateContent xmlns:mc="http://schemas.openxmlformats.org/markup-compatibility/2006">
              <mc:Choice xmlns:v="urn:schemas-microsoft-com:vml" Requires="v">
                <p:oleObj name="Equation" r:id="rId10" imgW="1384200" imgH="330120" progId="Equation.DSMT4">
                  <p:embed/>
                </p:oleObj>
              </mc:Choice>
              <mc:Fallback>
                <p:oleObj name="Equation" r:id="rId10" imgW="1384200" imgH="330120" progId="Equation.DSMT4">
                  <p:embed/>
                  <p:pic>
                    <p:nvPicPr>
                      <p:cNvPr id="0" name="Object 34"/>
                      <p:cNvPicPr>
                        <a:picLocks noChangeAspect="1" noChangeArrowheads="1"/>
                      </p:cNvPicPr>
                      <p:nvPr/>
                    </p:nvPicPr>
                    <p:blipFill>
                      <a:blip r:embed="rId11"/>
                      <a:srcRect/>
                      <a:stretch>
                        <a:fillRect/>
                      </a:stretch>
                    </p:blipFill>
                    <p:spPr bwMode="auto">
                      <a:xfrm>
                        <a:off x="3436938" y="5157788"/>
                        <a:ext cx="2492375" cy="595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21603" name="Object 35"/>
          <p:cNvGraphicFramePr>
            <a:graphicFrameLocks noChangeAspect="1"/>
          </p:cNvGraphicFramePr>
          <p:nvPr>
            <p:extLst>
              <p:ext uri="{D42A27DB-BD31-4B8C-83A1-F6EECF244321}">
                <p14:modId xmlns:p14="http://schemas.microsoft.com/office/powerpoint/2010/main" val="437720377"/>
              </p:ext>
            </p:extLst>
          </p:nvPr>
        </p:nvGraphicFramePr>
        <p:xfrm>
          <a:off x="2011363" y="5926138"/>
          <a:ext cx="844550" cy="250825"/>
        </p:xfrm>
        <a:graphic>
          <a:graphicData uri="http://schemas.openxmlformats.org/presentationml/2006/ole">
            <mc:AlternateContent xmlns:mc="http://schemas.openxmlformats.org/markup-compatibility/2006">
              <mc:Choice xmlns:v="urn:schemas-microsoft-com:vml" Requires="v">
                <p:oleObj name="Equation" r:id="rId12" imgW="469800" imgH="139680" progId="Equation.DSMT4">
                  <p:embed/>
                </p:oleObj>
              </mc:Choice>
              <mc:Fallback>
                <p:oleObj name="Equation" r:id="rId12" imgW="469800" imgH="139680" progId="Equation.DSMT4">
                  <p:embed/>
                  <p:pic>
                    <p:nvPicPr>
                      <p:cNvPr id="0" name="Object 35"/>
                      <p:cNvPicPr>
                        <a:picLocks noChangeAspect="1" noChangeArrowheads="1"/>
                      </p:cNvPicPr>
                      <p:nvPr/>
                    </p:nvPicPr>
                    <p:blipFill>
                      <a:blip r:embed="rId13"/>
                      <a:srcRect/>
                      <a:stretch>
                        <a:fillRect/>
                      </a:stretch>
                    </p:blipFill>
                    <p:spPr bwMode="auto">
                      <a:xfrm>
                        <a:off x="2011363" y="5926138"/>
                        <a:ext cx="844550" cy="250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21605" name="Text Box 37"/>
          <p:cNvSpPr txBox="1">
            <a:spLocks noChangeArrowheads="1"/>
          </p:cNvSpPr>
          <p:nvPr/>
        </p:nvSpPr>
        <p:spPr bwMode="auto">
          <a:xfrm>
            <a:off x="1600199" y="5841940"/>
            <a:ext cx="4770438" cy="400110"/>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r>
              <a:rPr lang="zh-CN" altLang="en-US" sz="2000" dirty="0"/>
              <a:t>若              ，则</a:t>
            </a:r>
          </a:p>
        </p:txBody>
      </p:sp>
      <p:graphicFrame>
        <p:nvGraphicFramePr>
          <p:cNvPr id="621606" name="Object 38"/>
          <p:cNvGraphicFramePr>
            <a:graphicFrameLocks noChangeAspect="1"/>
          </p:cNvGraphicFramePr>
          <p:nvPr>
            <p:extLst>
              <p:ext uri="{D42A27DB-BD31-4B8C-83A1-F6EECF244321}">
                <p14:modId xmlns:p14="http://schemas.microsoft.com/office/powerpoint/2010/main" val="1443652716"/>
              </p:ext>
            </p:extLst>
          </p:nvPr>
        </p:nvGraphicFramePr>
        <p:xfrm>
          <a:off x="3394075" y="5741988"/>
          <a:ext cx="3702050" cy="593725"/>
        </p:xfrm>
        <a:graphic>
          <a:graphicData uri="http://schemas.openxmlformats.org/presentationml/2006/ole">
            <mc:AlternateContent xmlns:mc="http://schemas.openxmlformats.org/markup-compatibility/2006">
              <mc:Choice xmlns:v="urn:schemas-microsoft-com:vml" Requires="v">
                <p:oleObj name="Equation" r:id="rId14" imgW="2057400" imgH="330120" progId="Equation.DSMT4">
                  <p:embed/>
                </p:oleObj>
              </mc:Choice>
              <mc:Fallback>
                <p:oleObj name="Equation" r:id="rId14" imgW="2057400" imgH="330120" progId="Equation.DSMT4">
                  <p:embed/>
                  <p:pic>
                    <p:nvPicPr>
                      <p:cNvPr id="0" name="Object 38"/>
                      <p:cNvPicPr>
                        <a:picLocks noChangeAspect="1" noChangeArrowheads="1"/>
                      </p:cNvPicPr>
                      <p:nvPr/>
                    </p:nvPicPr>
                    <p:blipFill>
                      <a:blip r:embed="rId15"/>
                      <a:srcRect/>
                      <a:stretch>
                        <a:fillRect/>
                      </a:stretch>
                    </p:blipFill>
                    <p:spPr bwMode="auto">
                      <a:xfrm>
                        <a:off x="3394075" y="5741988"/>
                        <a:ext cx="3702050" cy="593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4" name="Object 24"/>
          <p:cNvGraphicFramePr>
            <a:graphicFrameLocks noChangeAspect="1"/>
          </p:cNvGraphicFramePr>
          <p:nvPr>
            <p:extLst>
              <p:ext uri="{D42A27DB-BD31-4B8C-83A1-F6EECF244321}">
                <p14:modId xmlns:p14="http://schemas.microsoft.com/office/powerpoint/2010/main" val="2094141217"/>
              </p:ext>
            </p:extLst>
          </p:nvPr>
        </p:nvGraphicFramePr>
        <p:xfrm>
          <a:off x="6067502" y="3178235"/>
          <a:ext cx="890587" cy="458787"/>
        </p:xfrm>
        <a:graphic>
          <a:graphicData uri="http://schemas.openxmlformats.org/presentationml/2006/ole">
            <mc:AlternateContent xmlns:mc="http://schemas.openxmlformats.org/markup-compatibility/2006">
              <mc:Choice xmlns:v="urn:schemas-microsoft-com:vml" Requires="v">
                <p:oleObj name="Equation" r:id="rId16" imgW="495000" imgH="253800" progId="Equation.DSMT4">
                  <p:embed/>
                </p:oleObj>
              </mc:Choice>
              <mc:Fallback>
                <p:oleObj name="Equation" r:id="rId16" imgW="495000" imgH="253800" progId="Equation.DSMT4">
                  <p:embed/>
                  <p:pic>
                    <p:nvPicPr>
                      <p:cNvPr id="0" name=""/>
                      <p:cNvPicPr>
                        <a:picLocks noChangeAspect="1" noChangeArrowheads="1"/>
                      </p:cNvPicPr>
                      <p:nvPr/>
                    </p:nvPicPr>
                    <p:blipFill>
                      <a:blip r:embed="rId17"/>
                      <a:srcRect/>
                      <a:stretch>
                        <a:fillRect/>
                      </a:stretch>
                    </p:blipFill>
                    <p:spPr bwMode="auto">
                      <a:xfrm>
                        <a:off x="6067502" y="3178235"/>
                        <a:ext cx="890587" cy="458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21588"/>
                                        </p:tgtEl>
                                        <p:attrNameLst>
                                          <p:attrName>style.visibility</p:attrName>
                                        </p:attrNameLst>
                                      </p:cBhvr>
                                      <p:to>
                                        <p:strVal val="visible"/>
                                      </p:to>
                                    </p:set>
                                    <p:animEffect transition="in" filter="blinds(horizontal)">
                                      <p:cBhvr>
                                        <p:cTn id="7" dur="500"/>
                                        <p:tgtEl>
                                          <p:spTgt spid="62158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21590"/>
                                        </p:tgtEl>
                                        <p:attrNameLst>
                                          <p:attrName>style.visibility</p:attrName>
                                        </p:attrNameLst>
                                      </p:cBhvr>
                                      <p:to>
                                        <p:strVal val="visible"/>
                                      </p:to>
                                    </p:set>
                                    <p:animEffect transition="in" filter="blinds(horizontal)">
                                      <p:cBhvr>
                                        <p:cTn id="12" dur="500"/>
                                        <p:tgtEl>
                                          <p:spTgt spid="62159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621592"/>
                                        </p:tgtEl>
                                        <p:attrNameLst>
                                          <p:attrName>style.visibility</p:attrName>
                                        </p:attrNameLst>
                                      </p:cBhvr>
                                      <p:to>
                                        <p:strVal val="visible"/>
                                      </p:to>
                                    </p:set>
                                    <p:animEffect transition="in" filter="box(in)">
                                      <p:cBhvr>
                                        <p:cTn id="17" dur="500"/>
                                        <p:tgtEl>
                                          <p:spTgt spid="62159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621591"/>
                                        </p:tgtEl>
                                        <p:attrNameLst>
                                          <p:attrName>style.visibility</p:attrName>
                                        </p:attrNameLst>
                                      </p:cBhvr>
                                      <p:to>
                                        <p:strVal val="visible"/>
                                      </p:to>
                                    </p:set>
                                    <p:animEffect transition="in" filter="box(in)">
                                      <p:cBhvr>
                                        <p:cTn id="22" dur="500"/>
                                        <p:tgtEl>
                                          <p:spTgt spid="621591"/>
                                        </p:tgtEl>
                                      </p:cBhvr>
                                    </p:animEffect>
                                  </p:childTnLst>
                                </p:cTn>
                              </p:par>
                              <p:par>
                                <p:cTn id="23" presetID="4" presetClass="entr" presetSubtype="16"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box(in)">
                                      <p:cBhvr>
                                        <p:cTn id="25" dur="2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nodeType="clickEffect">
                                  <p:stCondLst>
                                    <p:cond delay="0"/>
                                  </p:stCondLst>
                                  <p:childTnLst>
                                    <p:set>
                                      <p:cBhvr>
                                        <p:cTn id="29" dur="1" fill="hold">
                                          <p:stCondLst>
                                            <p:cond delay="0"/>
                                          </p:stCondLst>
                                        </p:cTn>
                                        <p:tgtEl>
                                          <p:spTgt spid="621593"/>
                                        </p:tgtEl>
                                        <p:attrNameLst>
                                          <p:attrName>style.visibility</p:attrName>
                                        </p:attrNameLst>
                                      </p:cBhvr>
                                      <p:to>
                                        <p:strVal val="visible"/>
                                      </p:to>
                                    </p:set>
                                    <p:animEffect transition="in" filter="box(in)">
                                      <p:cBhvr>
                                        <p:cTn id="30" dur="500"/>
                                        <p:tgtEl>
                                          <p:spTgt spid="621593"/>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8" presetClass="entr" presetSubtype="16" fill="hold" grpId="0" nodeType="clickEffect">
                                  <p:stCondLst>
                                    <p:cond delay="0"/>
                                  </p:stCondLst>
                                  <p:childTnLst>
                                    <p:set>
                                      <p:cBhvr>
                                        <p:cTn id="34" dur="1" fill="hold">
                                          <p:stCondLst>
                                            <p:cond delay="0"/>
                                          </p:stCondLst>
                                        </p:cTn>
                                        <p:tgtEl>
                                          <p:spTgt spid="621594"/>
                                        </p:tgtEl>
                                        <p:attrNameLst>
                                          <p:attrName>style.visibility</p:attrName>
                                        </p:attrNameLst>
                                      </p:cBhvr>
                                      <p:to>
                                        <p:strVal val="visible"/>
                                      </p:to>
                                    </p:set>
                                    <p:animEffect transition="in" filter="diamond(in)">
                                      <p:cBhvr>
                                        <p:cTn id="35" dur="500"/>
                                        <p:tgtEl>
                                          <p:spTgt spid="621594"/>
                                        </p:tgtEl>
                                      </p:cBhvr>
                                    </p:animEffect>
                                  </p:childTnLst>
                                </p:cTn>
                              </p:par>
                              <p:par>
                                <p:cTn id="36" presetID="8" presetClass="entr" presetSubtype="16" fill="hold" nodeType="withEffect">
                                  <p:stCondLst>
                                    <p:cond delay="0"/>
                                  </p:stCondLst>
                                  <p:childTnLst>
                                    <p:set>
                                      <p:cBhvr>
                                        <p:cTn id="37" dur="1" fill="hold">
                                          <p:stCondLst>
                                            <p:cond delay="0"/>
                                          </p:stCondLst>
                                        </p:cTn>
                                        <p:tgtEl>
                                          <p:spTgt spid="621595"/>
                                        </p:tgtEl>
                                        <p:attrNameLst>
                                          <p:attrName>style.visibility</p:attrName>
                                        </p:attrNameLst>
                                      </p:cBhvr>
                                      <p:to>
                                        <p:strVal val="visible"/>
                                      </p:to>
                                    </p:set>
                                    <p:animEffect transition="in" filter="diamond(in)">
                                      <p:cBhvr>
                                        <p:cTn id="38" dur="500"/>
                                        <p:tgtEl>
                                          <p:spTgt spid="621595"/>
                                        </p:tgtEl>
                                      </p:cBhvr>
                                    </p:animEffect>
                                  </p:childTnLst>
                                </p:cTn>
                              </p:par>
                              <p:par>
                                <p:cTn id="39" presetID="8" presetClass="entr" presetSubtype="16" fill="hold" nodeType="withEffect">
                                  <p:stCondLst>
                                    <p:cond delay="0"/>
                                  </p:stCondLst>
                                  <p:childTnLst>
                                    <p:set>
                                      <p:cBhvr>
                                        <p:cTn id="40" dur="1" fill="hold">
                                          <p:stCondLst>
                                            <p:cond delay="0"/>
                                          </p:stCondLst>
                                        </p:cTn>
                                        <p:tgtEl>
                                          <p:spTgt spid="621602"/>
                                        </p:tgtEl>
                                        <p:attrNameLst>
                                          <p:attrName>style.visibility</p:attrName>
                                        </p:attrNameLst>
                                      </p:cBhvr>
                                      <p:to>
                                        <p:strVal val="visible"/>
                                      </p:to>
                                    </p:set>
                                    <p:animEffect transition="in" filter="diamond(in)">
                                      <p:cBhvr>
                                        <p:cTn id="41" dur="500"/>
                                        <p:tgtEl>
                                          <p:spTgt spid="621602"/>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3" presetClass="entr" presetSubtype="10" fill="hold" nodeType="clickEffect">
                                  <p:stCondLst>
                                    <p:cond delay="0"/>
                                  </p:stCondLst>
                                  <p:childTnLst>
                                    <p:set>
                                      <p:cBhvr>
                                        <p:cTn id="45" dur="1" fill="hold">
                                          <p:stCondLst>
                                            <p:cond delay="0"/>
                                          </p:stCondLst>
                                        </p:cTn>
                                        <p:tgtEl>
                                          <p:spTgt spid="621603"/>
                                        </p:tgtEl>
                                        <p:attrNameLst>
                                          <p:attrName>style.visibility</p:attrName>
                                        </p:attrNameLst>
                                      </p:cBhvr>
                                      <p:to>
                                        <p:strVal val="visible"/>
                                      </p:to>
                                    </p:set>
                                    <p:animEffect transition="in" filter="blinds(horizontal)">
                                      <p:cBhvr>
                                        <p:cTn id="46" dur="500"/>
                                        <p:tgtEl>
                                          <p:spTgt spid="621603"/>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621605"/>
                                        </p:tgtEl>
                                        <p:attrNameLst>
                                          <p:attrName>style.visibility</p:attrName>
                                        </p:attrNameLst>
                                      </p:cBhvr>
                                      <p:to>
                                        <p:strVal val="visible"/>
                                      </p:to>
                                    </p:set>
                                    <p:animEffect transition="in" filter="blinds(horizontal)">
                                      <p:cBhvr>
                                        <p:cTn id="49" dur="500"/>
                                        <p:tgtEl>
                                          <p:spTgt spid="621605"/>
                                        </p:tgtEl>
                                      </p:cBhvr>
                                    </p:animEffect>
                                  </p:childTnLst>
                                </p:cTn>
                              </p:par>
                              <p:par>
                                <p:cTn id="50" presetID="3" presetClass="entr" presetSubtype="10" fill="hold" nodeType="withEffect">
                                  <p:stCondLst>
                                    <p:cond delay="0"/>
                                  </p:stCondLst>
                                  <p:childTnLst>
                                    <p:set>
                                      <p:cBhvr>
                                        <p:cTn id="51" dur="1" fill="hold">
                                          <p:stCondLst>
                                            <p:cond delay="0"/>
                                          </p:stCondLst>
                                        </p:cTn>
                                        <p:tgtEl>
                                          <p:spTgt spid="621606"/>
                                        </p:tgtEl>
                                        <p:attrNameLst>
                                          <p:attrName>style.visibility</p:attrName>
                                        </p:attrNameLst>
                                      </p:cBhvr>
                                      <p:to>
                                        <p:strVal val="visible"/>
                                      </p:to>
                                    </p:set>
                                    <p:animEffect transition="in" filter="blinds(horizontal)">
                                      <p:cBhvr>
                                        <p:cTn id="52" dur="500"/>
                                        <p:tgtEl>
                                          <p:spTgt spid="6216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1590" grpId="0"/>
      <p:bldP spid="621591" grpId="0"/>
      <p:bldP spid="621594" grpId="0"/>
      <p:bldP spid="621605" grpId="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Text Box 4"/>
          <p:cNvSpPr txBox="1">
            <a:spLocks noChangeArrowheads="1"/>
          </p:cNvSpPr>
          <p:nvPr/>
        </p:nvSpPr>
        <p:spPr bwMode="auto">
          <a:xfrm>
            <a:off x="890588" y="850900"/>
            <a:ext cx="2698750" cy="449418"/>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lnSpc>
                <a:spcPct val="130000"/>
              </a:lnSpc>
              <a:spcBef>
                <a:spcPct val="50000"/>
              </a:spcBef>
              <a:buClr>
                <a:srgbClr val="FF0000"/>
              </a:buClr>
            </a:pPr>
            <a:r>
              <a:rPr lang="en-US" altLang="zh-CN" sz="2000" dirty="0"/>
              <a:t>  </a:t>
            </a:r>
            <a:r>
              <a:rPr lang="en-US" altLang="zh-CN" sz="2000" dirty="0">
                <a:solidFill>
                  <a:schemeClr val="accent2"/>
                </a:solidFill>
              </a:rPr>
              <a:t>2</a:t>
            </a:r>
            <a:r>
              <a:rPr lang="zh-CN" altLang="en-US" sz="2000" dirty="0">
                <a:solidFill>
                  <a:schemeClr val="accent2"/>
                </a:solidFill>
              </a:rPr>
              <a:t>、相位波特图</a:t>
            </a:r>
          </a:p>
        </p:txBody>
      </p:sp>
      <p:graphicFrame>
        <p:nvGraphicFramePr>
          <p:cNvPr id="673799" name="Object 7"/>
          <p:cNvGraphicFramePr>
            <a:graphicFrameLocks noChangeAspect="1"/>
          </p:cNvGraphicFramePr>
          <p:nvPr>
            <p:extLst>
              <p:ext uri="{D42A27DB-BD31-4B8C-83A1-F6EECF244321}">
                <p14:modId xmlns:p14="http://schemas.microsoft.com/office/powerpoint/2010/main" val="1483211848"/>
              </p:ext>
            </p:extLst>
          </p:nvPr>
        </p:nvGraphicFramePr>
        <p:xfrm>
          <a:off x="3217863" y="2274888"/>
          <a:ext cx="1828006" cy="457002"/>
        </p:xfrm>
        <a:graphic>
          <a:graphicData uri="http://schemas.openxmlformats.org/presentationml/2006/ole">
            <mc:AlternateContent xmlns:mc="http://schemas.openxmlformats.org/markup-compatibility/2006">
              <mc:Choice xmlns:v="urn:schemas-microsoft-com:vml" Requires="v">
                <p:oleObj name="Equation" r:id="rId2" imgW="1015559" imgH="253890" progId="Equation.DSMT4">
                  <p:embed/>
                </p:oleObj>
              </mc:Choice>
              <mc:Fallback>
                <p:oleObj name="Equation" r:id="rId2" imgW="1015559" imgH="253890" progId="Equation.DSMT4">
                  <p:embed/>
                  <p:pic>
                    <p:nvPicPr>
                      <p:cNvPr id="0" name="Object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7863" y="2274888"/>
                        <a:ext cx="1828006" cy="4570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73800" name="Text Box 8"/>
          <p:cNvSpPr txBox="1">
            <a:spLocks noChangeArrowheads="1"/>
          </p:cNvSpPr>
          <p:nvPr/>
        </p:nvSpPr>
        <p:spPr bwMode="auto">
          <a:xfrm>
            <a:off x="1830006" y="3379951"/>
            <a:ext cx="4770438" cy="400110"/>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r>
              <a:rPr lang="zh-CN" altLang="en-US" sz="2000" dirty="0"/>
              <a:t>若               ，则</a:t>
            </a:r>
          </a:p>
        </p:txBody>
      </p:sp>
      <p:graphicFrame>
        <p:nvGraphicFramePr>
          <p:cNvPr id="673801" name="Object 9"/>
          <p:cNvGraphicFramePr>
            <a:graphicFrameLocks noChangeAspect="1"/>
          </p:cNvGraphicFramePr>
          <p:nvPr>
            <p:extLst>
              <p:ext uri="{D42A27DB-BD31-4B8C-83A1-F6EECF244321}">
                <p14:modId xmlns:p14="http://schemas.microsoft.com/office/powerpoint/2010/main" val="3510820417"/>
              </p:ext>
            </p:extLst>
          </p:nvPr>
        </p:nvGraphicFramePr>
        <p:xfrm>
          <a:off x="2276094" y="3473614"/>
          <a:ext cx="844550" cy="252412"/>
        </p:xfrm>
        <a:graphic>
          <a:graphicData uri="http://schemas.openxmlformats.org/presentationml/2006/ole">
            <mc:AlternateContent xmlns:mc="http://schemas.openxmlformats.org/markup-compatibility/2006">
              <mc:Choice xmlns:v="urn:schemas-microsoft-com:vml" Requires="v">
                <p:oleObj name="Equation" r:id="rId4" imgW="469800" imgH="139680" progId="Equation.DSMT4">
                  <p:embed/>
                </p:oleObj>
              </mc:Choice>
              <mc:Fallback>
                <p:oleObj name="Equation" r:id="rId4" imgW="469800" imgH="139680" progId="Equation.DSMT4">
                  <p:embed/>
                  <p:pic>
                    <p:nvPicPr>
                      <p:cNvPr id="0" name="Object 9"/>
                      <p:cNvPicPr>
                        <a:picLocks noChangeAspect="1" noChangeArrowheads="1"/>
                      </p:cNvPicPr>
                      <p:nvPr/>
                    </p:nvPicPr>
                    <p:blipFill>
                      <a:blip r:embed="rId5"/>
                      <a:srcRect/>
                      <a:stretch>
                        <a:fillRect/>
                      </a:stretch>
                    </p:blipFill>
                    <p:spPr bwMode="auto">
                      <a:xfrm>
                        <a:off x="2276094" y="3473614"/>
                        <a:ext cx="844550" cy="252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3802" name="Object 10"/>
          <p:cNvGraphicFramePr>
            <a:graphicFrameLocks noChangeAspect="1"/>
          </p:cNvGraphicFramePr>
          <p:nvPr>
            <p:extLst>
              <p:ext uri="{D42A27DB-BD31-4B8C-83A1-F6EECF244321}">
                <p14:modId xmlns:p14="http://schemas.microsoft.com/office/powerpoint/2010/main" val="1919788838"/>
              </p:ext>
            </p:extLst>
          </p:nvPr>
        </p:nvGraphicFramePr>
        <p:xfrm>
          <a:off x="3851370" y="3362836"/>
          <a:ext cx="822960" cy="434340"/>
        </p:xfrm>
        <a:graphic>
          <a:graphicData uri="http://schemas.openxmlformats.org/presentationml/2006/ole">
            <mc:AlternateContent xmlns:mc="http://schemas.openxmlformats.org/markup-compatibility/2006">
              <mc:Choice xmlns:v="urn:schemas-microsoft-com:vml" Requires="v">
                <p:oleObj name="Equation" r:id="rId6" imgW="457200" imgH="241300" progId="Equation.DSMT4">
                  <p:embed/>
                </p:oleObj>
              </mc:Choice>
              <mc:Fallback>
                <p:oleObj name="Equation" r:id="rId6" imgW="457200" imgH="241300" progId="Equation.DSMT4">
                  <p:embed/>
                  <p:pic>
                    <p:nvPicPr>
                      <p:cNvPr id="0" name="Object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51370" y="3362836"/>
                        <a:ext cx="822960" cy="4343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3803" name="Object 11"/>
          <p:cNvGraphicFramePr>
            <a:graphicFrameLocks noChangeAspect="1"/>
          </p:cNvGraphicFramePr>
          <p:nvPr>
            <p:extLst>
              <p:ext uri="{D42A27DB-BD31-4B8C-83A1-F6EECF244321}">
                <p14:modId xmlns:p14="http://schemas.microsoft.com/office/powerpoint/2010/main" val="2551289134"/>
              </p:ext>
            </p:extLst>
          </p:nvPr>
        </p:nvGraphicFramePr>
        <p:xfrm>
          <a:off x="2268538" y="4868863"/>
          <a:ext cx="844550" cy="252412"/>
        </p:xfrm>
        <a:graphic>
          <a:graphicData uri="http://schemas.openxmlformats.org/presentationml/2006/ole">
            <mc:AlternateContent xmlns:mc="http://schemas.openxmlformats.org/markup-compatibility/2006">
              <mc:Choice xmlns:v="urn:schemas-microsoft-com:vml" Requires="v">
                <p:oleObj name="Equation" r:id="rId8" imgW="469800" imgH="139680" progId="Equation.DSMT4">
                  <p:embed/>
                </p:oleObj>
              </mc:Choice>
              <mc:Fallback>
                <p:oleObj name="Equation" r:id="rId8" imgW="469800" imgH="139680" progId="Equation.DSMT4">
                  <p:embed/>
                  <p:pic>
                    <p:nvPicPr>
                      <p:cNvPr id="0" name="Object 11"/>
                      <p:cNvPicPr>
                        <a:picLocks noChangeAspect="1" noChangeArrowheads="1"/>
                      </p:cNvPicPr>
                      <p:nvPr/>
                    </p:nvPicPr>
                    <p:blipFill>
                      <a:blip r:embed="rId9"/>
                      <a:srcRect/>
                      <a:stretch>
                        <a:fillRect/>
                      </a:stretch>
                    </p:blipFill>
                    <p:spPr bwMode="auto">
                      <a:xfrm>
                        <a:off x="2268538" y="4868863"/>
                        <a:ext cx="844550" cy="252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73804" name="Text Box 12"/>
          <p:cNvSpPr txBox="1">
            <a:spLocks noChangeArrowheads="1"/>
          </p:cNvSpPr>
          <p:nvPr/>
        </p:nvSpPr>
        <p:spPr bwMode="auto">
          <a:xfrm>
            <a:off x="1822450" y="4800600"/>
            <a:ext cx="4770438" cy="400110"/>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r>
              <a:rPr lang="zh-CN" altLang="en-US" sz="2000" dirty="0"/>
              <a:t>若               ，则</a:t>
            </a:r>
          </a:p>
        </p:txBody>
      </p:sp>
      <p:graphicFrame>
        <p:nvGraphicFramePr>
          <p:cNvPr id="673805" name="Object 13"/>
          <p:cNvGraphicFramePr>
            <a:graphicFrameLocks noChangeAspect="1"/>
          </p:cNvGraphicFramePr>
          <p:nvPr>
            <p:extLst>
              <p:ext uri="{D42A27DB-BD31-4B8C-83A1-F6EECF244321}">
                <p14:modId xmlns:p14="http://schemas.microsoft.com/office/powerpoint/2010/main" val="3817123407"/>
              </p:ext>
            </p:extLst>
          </p:nvPr>
        </p:nvGraphicFramePr>
        <p:xfrm>
          <a:off x="3810000" y="4800600"/>
          <a:ext cx="959704" cy="434151"/>
        </p:xfrm>
        <a:graphic>
          <a:graphicData uri="http://schemas.openxmlformats.org/presentationml/2006/ole">
            <mc:AlternateContent xmlns:mc="http://schemas.openxmlformats.org/markup-compatibility/2006">
              <mc:Choice xmlns:v="urn:schemas-microsoft-com:vml" Requires="v">
                <p:oleObj name="Equation" r:id="rId10" imgW="533169" imgH="241195" progId="Equation.DSMT4">
                  <p:embed/>
                </p:oleObj>
              </mc:Choice>
              <mc:Fallback>
                <p:oleObj name="Equation" r:id="rId10" imgW="533169" imgH="241195" progId="Equation.DSMT4">
                  <p:embed/>
                  <p:pic>
                    <p:nvPicPr>
                      <p:cNvPr id="0" name="Object 1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810000" y="4800600"/>
                        <a:ext cx="959704" cy="4341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3808" name="Object 16"/>
          <p:cNvGraphicFramePr>
            <a:graphicFrameLocks noGrp="1" noChangeAspect="1"/>
          </p:cNvGraphicFramePr>
          <p:nvPr>
            <p:ph/>
            <p:extLst>
              <p:ext uri="{D42A27DB-BD31-4B8C-83A1-F6EECF244321}">
                <p14:modId xmlns:p14="http://schemas.microsoft.com/office/powerpoint/2010/main" val="3360217782"/>
              </p:ext>
            </p:extLst>
          </p:nvPr>
        </p:nvGraphicFramePr>
        <p:xfrm>
          <a:off x="2009775" y="1519238"/>
          <a:ext cx="617538" cy="441325"/>
        </p:xfrm>
        <a:graphic>
          <a:graphicData uri="http://schemas.openxmlformats.org/presentationml/2006/ole">
            <mc:AlternateContent xmlns:mc="http://schemas.openxmlformats.org/markup-compatibility/2006">
              <mc:Choice xmlns:v="urn:schemas-microsoft-com:vml" Requires="v">
                <p:oleObj name="Equation" r:id="rId12" imgW="355320" imgH="253800" progId="Equation.DSMT4">
                  <p:embed/>
                </p:oleObj>
              </mc:Choice>
              <mc:Fallback>
                <p:oleObj name="Equation" r:id="rId12" imgW="355320" imgH="253800" progId="Equation.DSMT4">
                  <p:embed/>
                  <p:pic>
                    <p:nvPicPr>
                      <p:cNvPr id="0" name="Object 16"/>
                      <p:cNvPicPr>
                        <a:picLocks noChangeAspect="1" noChangeArrowheads="1"/>
                      </p:cNvPicPr>
                      <p:nvPr/>
                    </p:nvPicPr>
                    <p:blipFill>
                      <a:blip r:embed="rId13"/>
                      <a:srcRect/>
                      <a:stretch>
                        <a:fillRect/>
                      </a:stretch>
                    </p:blipFill>
                    <p:spPr bwMode="auto">
                      <a:xfrm>
                        <a:off x="2009775" y="1519238"/>
                        <a:ext cx="617538" cy="441325"/>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73810" name="Text Box 18"/>
          <p:cNvSpPr txBox="1">
            <a:spLocks noChangeArrowheads="1"/>
          </p:cNvSpPr>
          <p:nvPr/>
        </p:nvSpPr>
        <p:spPr bwMode="auto">
          <a:xfrm>
            <a:off x="2584450" y="1508125"/>
            <a:ext cx="5694363" cy="400110"/>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r>
              <a:rPr lang="zh-CN" altLang="en-US" sz="2000"/>
              <a:t>中每项的相角之和，其中每项可表示为</a:t>
            </a:r>
          </a:p>
        </p:txBody>
      </p:sp>
      <p:graphicFrame>
        <p:nvGraphicFramePr>
          <p:cNvPr id="673811" name="Object 19"/>
          <p:cNvGraphicFramePr>
            <a:graphicFrameLocks noChangeAspect="1"/>
          </p:cNvGraphicFramePr>
          <p:nvPr>
            <p:extLst>
              <p:ext uri="{D42A27DB-BD31-4B8C-83A1-F6EECF244321}">
                <p14:modId xmlns:p14="http://schemas.microsoft.com/office/powerpoint/2010/main" val="3348060539"/>
              </p:ext>
            </p:extLst>
          </p:nvPr>
        </p:nvGraphicFramePr>
        <p:xfrm>
          <a:off x="2362200" y="4167188"/>
          <a:ext cx="685503" cy="251350"/>
        </p:xfrm>
        <a:graphic>
          <a:graphicData uri="http://schemas.openxmlformats.org/presentationml/2006/ole">
            <mc:AlternateContent xmlns:mc="http://schemas.openxmlformats.org/markup-compatibility/2006">
              <mc:Choice xmlns:v="urn:schemas-microsoft-com:vml" Requires="v">
                <p:oleObj name="Equation" r:id="rId14" imgW="380835" imgH="139639" progId="Equation.DSMT4">
                  <p:embed/>
                </p:oleObj>
              </mc:Choice>
              <mc:Fallback>
                <p:oleObj name="Equation" r:id="rId14" imgW="380835" imgH="139639" progId="Equation.DSMT4">
                  <p:embed/>
                  <p:pic>
                    <p:nvPicPr>
                      <p:cNvPr id="0" name="Object 1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362200" y="4167188"/>
                        <a:ext cx="685503" cy="25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73812" name="Text Box 20"/>
          <p:cNvSpPr txBox="1">
            <a:spLocks noChangeArrowheads="1"/>
          </p:cNvSpPr>
          <p:nvPr/>
        </p:nvSpPr>
        <p:spPr bwMode="auto">
          <a:xfrm>
            <a:off x="1822450" y="4095750"/>
            <a:ext cx="4770438" cy="400110"/>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r>
              <a:rPr lang="zh-CN" altLang="en-US" sz="2000"/>
              <a:t>若               ，则</a:t>
            </a:r>
          </a:p>
        </p:txBody>
      </p:sp>
      <p:graphicFrame>
        <p:nvGraphicFramePr>
          <p:cNvPr id="673813" name="Object 21"/>
          <p:cNvGraphicFramePr>
            <a:graphicFrameLocks noChangeAspect="1"/>
          </p:cNvGraphicFramePr>
          <p:nvPr>
            <p:extLst>
              <p:ext uri="{D42A27DB-BD31-4B8C-83A1-F6EECF244321}">
                <p14:modId xmlns:p14="http://schemas.microsoft.com/office/powerpoint/2010/main" val="2844234905"/>
              </p:ext>
            </p:extLst>
          </p:nvPr>
        </p:nvGraphicFramePr>
        <p:xfrm>
          <a:off x="3802063" y="4078729"/>
          <a:ext cx="959704" cy="434151"/>
        </p:xfrm>
        <a:graphic>
          <a:graphicData uri="http://schemas.openxmlformats.org/presentationml/2006/ole">
            <mc:AlternateContent xmlns:mc="http://schemas.openxmlformats.org/markup-compatibility/2006">
              <mc:Choice xmlns:v="urn:schemas-microsoft-com:vml" Requires="v">
                <p:oleObj name="Equation" r:id="rId16" imgW="533169" imgH="241195" progId="Equation.DSMT4">
                  <p:embed/>
                </p:oleObj>
              </mc:Choice>
              <mc:Fallback>
                <p:oleObj name="Equation" r:id="rId16" imgW="533169" imgH="241195" progId="Equation.DSMT4">
                  <p:embed/>
                  <p:pic>
                    <p:nvPicPr>
                      <p:cNvPr id="0" name="Object 21"/>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802063" y="4078729"/>
                        <a:ext cx="959704" cy="4341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73799"/>
                                        </p:tgtEl>
                                        <p:attrNameLst>
                                          <p:attrName>style.visibility</p:attrName>
                                        </p:attrNameLst>
                                      </p:cBhvr>
                                      <p:to>
                                        <p:strVal val="visible"/>
                                      </p:to>
                                    </p:set>
                                    <p:animEffect transition="in" filter="blinds(horizontal)">
                                      <p:cBhvr>
                                        <p:cTn id="7" dur="500"/>
                                        <p:tgtEl>
                                          <p:spTgt spid="673799"/>
                                        </p:tgtEl>
                                      </p:cBhvr>
                                    </p:animEffect>
                                  </p:childTnLst>
                                </p:cTn>
                              </p:par>
                              <p:par>
                                <p:cTn id="8" presetID="3" presetClass="entr" presetSubtype="10" fill="hold" nodeType="withEffect">
                                  <p:stCondLst>
                                    <p:cond delay="0"/>
                                  </p:stCondLst>
                                  <p:childTnLst>
                                    <p:set>
                                      <p:cBhvr>
                                        <p:cTn id="9" dur="1" fill="hold">
                                          <p:stCondLst>
                                            <p:cond delay="0"/>
                                          </p:stCondLst>
                                        </p:cTn>
                                        <p:tgtEl>
                                          <p:spTgt spid="673808"/>
                                        </p:tgtEl>
                                        <p:attrNameLst>
                                          <p:attrName>style.visibility</p:attrName>
                                        </p:attrNameLst>
                                      </p:cBhvr>
                                      <p:to>
                                        <p:strVal val="visible"/>
                                      </p:to>
                                    </p:set>
                                    <p:animEffect transition="in" filter="blinds(horizontal)">
                                      <p:cBhvr>
                                        <p:cTn id="10" dur="500"/>
                                        <p:tgtEl>
                                          <p:spTgt spid="673808"/>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673810"/>
                                        </p:tgtEl>
                                        <p:attrNameLst>
                                          <p:attrName>style.visibility</p:attrName>
                                        </p:attrNameLst>
                                      </p:cBhvr>
                                      <p:to>
                                        <p:strVal val="visible"/>
                                      </p:to>
                                    </p:set>
                                    <p:animEffect transition="in" filter="blinds(horizontal)">
                                      <p:cBhvr>
                                        <p:cTn id="13" dur="500"/>
                                        <p:tgtEl>
                                          <p:spTgt spid="67381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673800"/>
                                        </p:tgtEl>
                                        <p:attrNameLst>
                                          <p:attrName>style.visibility</p:attrName>
                                        </p:attrNameLst>
                                      </p:cBhvr>
                                      <p:to>
                                        <p:strVal val="visible"/>
                                      </p:to>
                                    </p:set>
                                    <p:animEffect transition="in" filter="blinds(horizontal)">
                                      <p:cBhvr>
                                        <p:cTn id="18" dur="500"/>
                                        <p:tgtEl>
                                          <p:spTgt spid="673800"/>
                                        </p:tgtEl>
                                      </p:cBhvr>
                                    </p:animEffect>
                                  </p:childTnLst>
                                </p:cTn>
                              </p:par>
                              <p:par>
                                <p:cTn id="19" presetID="3" presetClass="entr" presetSubtype="10" fill="hold" nodeType="withEffect">
                                  <p:stCondLst>
                                    <p:cond delay="0"/>
                                  </p:stCondLst>
                                  <p:childTnLst>
                                    <p:set>
                                      <p:cBhvr>
                                        <p:cTn id="20" dur="1" fill="hold">
                                          <p:stCondLst>
                                            <p:cond delay="0"/>
                                          </p:stCondLst>
                                        </p:cTn>
                                        <p:tgtEl>
                                          <p:spTgt spid="673801"/>
                                        </p:tgtEl>
                                        <p:attrNameLst>
                                          <p:attrName>style.visibility</p:attrName>
                                        </p:attrNameLst>
                                      </p:cBhvr>
                                      <p:to>
                                        <p:strVal val="visible"/>
                                      </p:to>
                                    </p:set>
                                    <p:animEffect transition="in" filter="blinds(horizontal)">
                                      <p:cBhvr>
                                        <p:cTn id="21" dur="500"/>
                                        <p:tgtEl>
                                          <p:spTgt spid="673801"/>
                                        </p:tgtEl>
                                      </p:cBhvr>
                                    </p:animEffect>
                                  </p:childTnLst>
                                </p:cTn>
                              </p:par>
                              <p:par>
                                <p:cTn id="22" presetID="3" presetClass="entr" presetSubtype="10" fill="hold" nodeType="withEffect">
                                  <p:stCondLst>
                                    <p:cond delay="0"/>
                                  </p:stCondLst>
                                  <p:childTnLst>
                                    <p:set>
                                      <p:cBhvr>
                                        <p:cTn id="23" dur="1" fill="hold">
                                          <p:stCondLst>
                                            <p:cond delay="0"/>
                                          </p:stCondLst>
                                        </p:cTn>
                                        <p:tgtEl>
                                          <p:spTgt spid="673802"/>
                                        </p:tgtEl>
                                        <p:attrNameLst>
                                          <p:attrName>style.visibility</p:attrName>
                                        </p:attrNameLst>
                                      </p:cBhvr>
                                      <p:to>
                                        <p:strVal val="visible"/>
                                      </p:to>
                                    </p:set>
                                    <p:animEffect transition="in" filter="blinds(horizontal)">
                                      <p:cBhvr>
                                        <p:cTn id="24" dur="500"/>
                                        <p:tgtEl>
                                          <p:spTgt spid="673802"/>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4" presetClass="entr" presetSubtype="16" fill="hold" nodeType="clickEffect">
                                  <p:stCondLst>
                                    <p:cond delay="0"/>
                                  </p:stCondLst>
                                  <p:childTnLst>
                                    <p:set>
                                      <p:cBhvr>
                                        <p:cTn id="28" dur="1" fill="hold">
                                          <p:stCondLst>
                                            <p:cond delay="0"/>
                                          </p:stCondLst>
                                        </p:cTn>
                                        <p:tgtEl>
                                          <p:spTgt spid="673811"/>
                                        </p:tgtEl>
                                        <p:attrNameLst>
                                          <p:attrName>style.visibility</p:attrName>
                                        </p:attrNameLst>
                                      </p:cBhvr>
                                      <p:to>
                                        <p:strVal val="visible"/>
                                      </p:to>
                                    </p:set>
                                    <p:animEffect transition="in" filter="box(in)">
                                      <p:cBhvr>
                                        <p:cTn id="29" dur="500"/>
                                        <p:tgtEl>
                                          <p:spTgt spid="673811"/>
                                        </p:tgtEl>
                                      </p:cBhvr>
                                    </p:animEffect>
                                  </p:childTnLst>
                                </p:cTn>
                              </p:par>
                              <p:par>
                                <p:cTn id="30" presetID="4" presetClass="entr" presetSubtype="16" fill="hold" grpId="0" nodeType="withEffect">
                                  <p:stCondLst>
                                    <p:cond delay="0"/>
                                  </p:stCondLst>
                                  <p:childTnLst>
                                    <p:set>
                                      <p:cBhvr>
                                        <p:cTn id="31" dur="1" fill="hold">
                                          <p:stCondLst>
                                            <p:cond delay="0"/>
                                          </p:stCondLst>
                                        </p:cTn>
                                        <p:tgtEl>
                                          <p:spTgt spid="673812"/>
                                        </p:tgtEl>
                                        <p:attrNameLst>
                                          <p:attrName>style.visibility</p:attrName>
                                        </p:attrNameLst>
                                      </p:cBhvr>
                                      <p:to>
                                        <p:strVal val="visible"/>
                                      </p:to>
                                    </p:set>
                                    <p:animEffect transition="in" filter="box(in)">
                                      <p:cBhvr>
                                        <p:cTn id="32" dur="500"/>
                                        <p:tgtEl>
                                          <p:spTgt spid="673812"/>
                                        </p:tgtEl>
                                      </p:cBhvr>
                                    </p:animEffect>
                                  </p:childTnLst>
                                </p:cTn>
                              </p:par>
                              <p:par>
                                <p:cTn id="33" presetID="4" presetClass="entr" presetSubtype="16" fill="hold" nodeType="withEffect">
                                  <p:stCondLst>
                                    <p:cond delay="0"/>
                                  </p:stCondLst>
                                  <p:childTnLst>
                                    <p:set>
                                      <p:cBhvr>
                                        <p:cTn id="34" dur="1" fill="hold">
                                          <p:stCondLst>
                                            <p:cond delay="0"/>
                                          </p:stCondLst>
                                        </p:cTn>
                                        <p:tgtEl>
                                          <p:spTgt spid="673813"/>
                                        </p:tgtEl>
                                        <p:attrNameLst>
                                          <p:attrName>style.visibility</p:attrName>
                                        </p:attrNameLst>
                                      </p:cBhvr>
                                      <p:to>
                                        <p:strVal val="visible"/>
                                      </p:to>
                                    </p:set>
                                    <p:animEffect transition="in" filter="box(in)">
                                      <p:cBhvr>
                                        <p:cTn id="35" dur="500"/>
                                        <p:tgtEl>
                                          <p:spTgt spid="673813"/>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8" presetClass="entr" presetSubtype="16" fill="hold" nodeType="clickEffect">
                                  <p:stCondLst>
                                    <p:cond delay="0"/>
                                  </p:stCondLst>
                                  <p:childTnLst>
                                    <p:set>
                                      <p:cBhvr>
                                        <p:cTn id="39" dur="1" fill="hold">
                                          <p:stCondLst>
                                            <p:cond delay="0"/>
                                          </p:stCondLst>
                                        </p:cTn>
                                        <p:tgtEl>
                                          <p:spTgt spid="673803"/>
                                        </p:tgtEl>
                                        <p:attrNameLst>
                                          <p:attrName>style.visibility</p:attrName>
                                        </p:attrNameLst>
                                      </p:cBhvr>
                                      <p:to>
                                        <p:strVal val="visible"/>
                                      </p:to>
                                    </p:set>
                                    <p:animEffect transition="in" filter="diamond(in)">
                                      <p:cBhvr>
                                        <p:cTn id="40" dur="500"/>
                                        <p:tgtEl>
                                          <p:spTgt spid="673803"/>
                                        </p:tgtEl>
                                      </p:cBhvr>
                                    </p:animEffect>
                                  </p:childTnLst>
                                </p:cTn>
                              </p:par>
                              <p:par>
                                <p:cTn id="41" presetID="8" presetClass="entr" presetSubtype="16" fill="hold" grpId="0" nodeType="withEffect">
                                  <p:stCondLst>
                                    <p:cond delay="0"/>
                                  </p:stCondLst>
                                  <p:childTnLst>
                                    <p:set>
                                      <p:cBhvr>
                                        <p:cTn id="42" dur="1" fill="hold">
                                          <p:stCondLst>
                                            <p:cond delay="0"/>
                                          </p:stCondLst>
                                        </p:cTn>
                                        <p:tgtEl>
                                          <p:spTgt spid="673804"/>
                                        </p:tgtEl>
                                        <p:attrNameLst>
                                          <p:attrName>style.visibility</p:attrName>
                                        </p:attrNameLst>
                                      </p:cBhvr>
                                      <p:to>
                                        <p:strVal val="visible"/>
                                      </p:to>
                                    </p:set>
                                    <p:animEffect transition="in" filter="diamond(in)">
                                      <p:cBhvr>
                                        <p:cTn id="43" dur="500"/>
                                        <p:tgtEl>
                                          <p:spTgt spid="673804"/>
                                        </p:tgtEl>
                                      </p:cBhvr>
                                    </p:animEffect>
                                  </p:childTnLst>
                                </p:cTn>
                              </p:par>
                              <p:par>
                                <p:cTn id="44" presetID="8" presetClass="entr" presetSubtype="16" fill="hold" nodeType="withEffect">
                                  <p:stCondLst>
                                    <p:cond delay="0"/>
                                  </p:stCondLst>
                                  <p:childTnLst>
                                    <p:set>
                                      <p:cBhvr>
                                        <p:cTn id="45" dur="1" fill="hold">
                                          <p:stCondLst>
                                            <p:cond delay="0"/>
                                          </p:stCondLst>
                                        </p:cTn>
                                        <p:tgtEl>
                                          <p:spTgt spid="673805"/>
                                        </p:tgtEl>
                                        <p:attrNameLst>
                                          <p:attrName>style.visibility</p:attrName>
                                        </p:attrNameLst>
                                      </p:cBhvr>
                                      <p:to>
                                        <p:strVal val="visible"/>
                                      </p:to>
                                    </p:set>
                                    <p:animEffect transition="in" filter="diamond(in)">
                                      <p:cBhvr>
                                        <p:cTn id="46" dur="500"/>
                                        <p:tgtEl>
                                          <p:spTgt spid="6738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3800" grpId="0"/>
      <p:bldP spid="673804" grpId="0"/>
      <p:bldP spid="673810" grpId="0"/>
      <p:bldP spid="67381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文本, 信件&#10;&#10;AI 生成的内容可能不正确。">
            <a:extLst>
              <a:ext uri="{FF2B5EF4-FFF2-40B4-BE49-F238E27FC236}">
                <a16:creationId xmlns:a16="http://schemas.microsoft.com/office/drawing/2014/main" id="{5E6F32AC-AF76-C458-BE7F-BB663007CC06}"/>
              </a:ext>
            </a:extLst>
          </p:cNvPr>
          <p:cNvPicPr>
            <a:picLocks noGrp="1" noChangeAspect="1"/>
          </p:cNvPicPr>
          <p:nvPr>
            <p:ph/>
          </p:nvPr>
        </p:nvPicPr>
        <p:blipFill>
          <a:blip r:embed="rId2">
            <a:extLst>
              <a:ext uri="{28A0092B-C50C-407E-A947-70E740481C1C}">
                <a14:useLocalDpi xmlns:a14="http://schemas.microsoft.com/office/drawing/2010/main" val="0"/>
              </a:ext>
            </a:extLst>
          </a:blip>
          <a:stretch>
            <a:fillRect/>
          </a:stretch>
        </p:blipFill>
        <p:spPr>
          <a:xfrm>
            <a:off x="392576" y="2013857"/>
            <a:ext cx="8471581" cy="2171699"/>
          </a:xfrm>
        </p:spPr>
      </p:pic>
    </p:spTree>
    <p:extLst>
      <p:ext uri="{BB962C8B-B14F-4D97-AF65-F5344CB8AC3E}">
        <p14:creationId xmlns:p14="http://schemas.microsoft.com/office/powerpoint/2010/main" val="40050385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stretch>
            <a:fillRect/>
          </a:stretch>
        </p:blipFill>
        <p:spPr>
          <a:xfrm>
            <a:off x="3075613" y="139910"/>
            <a:ext cx="6361905" cy="6219048"/>
          </a:xfrm>
          <a:prstGeom prst="rect">
            <a:avLst/>
          </a:prstGeom>
        </p:spPr>
      </p:pic>
      <p:sp>
        <p:nvSpPr>
          <p:cNvPr id="669699" name="Text Box 3"/>
          <p:cNvSpPr txBox="1">
            <a:spLocks noChangeArrowheads="1"/>
          </p:cNvSpPr>
          <p:nvPr/>
        </p:nvSpPr>
        <p:spPr bwMode="auto">
          <a:xfrm>
            <a:off x="4094163" y="6215063"/>
            <a:ext cx="412750" cy="366712"/>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en-US" altLang="zh-CN" sz="1800"/>
              <a:t>10</a:t>
            </a:r>
          </a:p>
        </p:txBody>
      </p:sp>
      <p:sp>
        <p:nvSpPr>
          <p:cNvPr id="669700" name="Text Box 4"/>
          <p:cNvSpPr txBox="1">
            <a:spLocks noChangeArrowheads="1"/>
          </p:cNvSpPr>
          <p:nvPr/>
        </p:nvSpPr>
        <p:spPr bwMode="auto">
          <a:xfrm>
            <a:off x="4795838" y="6215063"/>
            <a:ext cx="488950" cy="366712"/>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en-US" altLang="zh-CN" sz="1800"/>
              <a:t>10</a:t>
            </a:r>
            <a:r>
              <a:rPr lang="en-US" altLang="zh-CN" sz="1800" baseline="30000"/>
              <a:t>2</a:t>
            </a:r>
          </a:p>
        </p:txBody>
      </p:sp>
      <p:sp>
        <p:nvSpPr>
          <p:cNvPr id="669701" name="Text Box 5"/>
          <p:cNvSpPr txBox="1">
            <a:spLocks noChangeArrowheads="1"/>
          </p:cNvSpPr>
          <p:nvPr/>
        </p:nvSpPr>
        <p:spPr bwMode="auto">
          <a:xfrm>
            <a:off x="5580063" y="6215063"/>
            <a:ext cx="488950" cy="366712"/>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en-US" altLang="zh-CN" sz="1800"/>
              <a:t>10</a:t>
            </a:r>
            <a:r>
              <a:rPr lang="en-US" altLang="zh-CN" sz="1800" baseline="30000"/>
              <a:t>3</a:t>
            </a:r>
          </a:p>
        </p:txBody>
      </p:sp>
      <p:sp>
        <p:nvSpPr>
          <p:cNvPr id="669702" name="Text Box 6"/>
          <p:cNvSpPr txBox="1">
            <a:spLocks noChangeArrowheads="1"/>
          </p:cNvSpPr>
          <p:nvPr/>
        </p:nvSpPr>
        <p:spPr bwMode="auto">
          <a:xfrm>
            <a:off x="6305550" y="6215063"/>
            <a:ext cx="488950" cy="366712"/>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en-US" altLang="zh-CN" sz="1800"/>
              <a:t>10</a:t>
            </a:r>
            <a:r>
              <a:rPr lang="en-US" altLang="zh-CN" sz="1800" baseline="30000"/>
              <a:t>4</a:t>
            </a:r>
          </a:p>
        </p:txBody>
      </p:sp>
      <p:sp>
        <p:nvSpPr>
          <p:cNvPr id="669703" name="Text Box 7"/>
          <p:cNvSpPr txBox="1">
            <a:spLocks noChangeArrowheads="1"/>
          </p:cNvSpPr>
          <p:nvPr/>
        </p:nvSpPr>
        <p:spPr bwMode="auto">
          <a:xfrm>
            <a:off x="7104063" y="6215063"/>
            <a:ext cx="488950" cy="366712"/>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en-US" altLang="zh-CN" sz="1800"/>
              <a:t>10</a:t>
            </a:r>
            <a:r>
              <a:rPr lang="en-US" altLang="zh-CN" sz="1800" baseline="30000"/>
              <a:t>5</a:t>
            </a:r>
          </a:p>
        </p:txBody>
      </p:sp>
      <p:sp>
        <p:nvSpPr>
          <p:cNvPr id="669704" name="Text Box 8"/>
          <p:cNvSpPr txBox="1">
            <a:spLocks noChangeArrowheads="1"/>
          </p:cNvSpPr>
          <p:nvPr/>
        </p:nvSpPr>
        <p:spPr bwMode="auto">
          <a:xfrm>
            <a:off x="7815263" y="6215063"/>
            <a:ext cx="488950" cy="366712"/>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en-US" altLang="zh-CN" sz="1800"/>
              <a:t>10</a:t>
            </a:r>
            <a:r>
              <a:rPr lang="en-US" altLang="zh-CN" sz="1800" baseline="30000"/>
              <a:t>6</a:t>
            </a:r>
          </a:p>
        </p:txBody>
      </p:sp>
      <p:sp>
        <p:nvSpPr>
          <p:cNvPr id="669705" name="Text Box 9"/>
          <p:cNvSpPr txBox="1">
            <a:spLocks noChangeArrowheads="1"/>
          </p:cNvSpPr>
          <p:nvPr/>
        </p:nvSpPr>
        <p:spPr bwMode="auto">
          <a:xfrm>
            <a:off x="8613775" y="6215063"/>
            <a:ext cx="488950" cy="366712"/>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en-US" altLang="zh-CN" sz="1800"/>
              <a:t>10</a:t>
            </a:r>
            <a:r>
              <a:rPr lang="en-US" altLang="zh-CN" sz="1800" baseline="30000"/>
              <a:t>7</a:t>
            </a:r>
          </a:p>
        </p:txBody>
      </p:sp>
      <p:sp>
        <p:nvSpPr>
          <p:cNvPr id="18442" name="Text Box 10"/>
          <p:cNvSpPr txBox="1">
            <a:spLocks noChangeArrowheads="1"/>
          </p:cNvSpPr>
          <p:nvPr/>
        </p:nvSpPr>
        <p:spPr bwMode="auto">
          <a:xfrm>
            <a:off x="569764" y="669925"/>
            <a:ext cx="1475084" cy="400110"/>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zh-CN" altLang="en-US" sz="2000" dirty="0"/>
              <a:t>幅度波特图</a:t>
            </a:r>
          </a:p>
        </p:txBody>
      </p:sp>
      <p:sp>
        <p:nvSpPr>
          <p:cNvPr id="669708" name="Text Box 12"/>
          <p:cNvSpPr txBox="1">
            <a:spLocks noChangeArrowheads="1"/>
          </p:cNvSpPr>
          <p:nvPr/>
        </p:nvSpPr>
        <p:spPr bwMode="auto">
          <a:xfrm>
            <a:off x="8086725" y="6486525"/>
            <a:ext cx="1046163" cy="366713"/>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en-US" altLang="zh-CN" sz="1800" i="1">
                <a:latin typeface="Symbol" pitchFamily="18" charset="2"/>
              </a:rPr>
              <a:t>w</a:t>
            </a:r>
            <a:r>
              <a:rPr lang="en-US" altLang="zh-CN" sz="1800">
                <a:latin typeface="Symbol" pitchFamily="18" charset="2"/>
              </a:rPr>
              <a:t> </a:t>
            </a:r>
            <a:r>
              <a:rPr lang="en-US" altLang="zh-CN" sz="1800"/>
              <a:t>(rad/s)</a:t>
            </a:r>
          </a:p>
        </p:txBody>
      </p:sp>
      <p:graphicFrame>
        <p:nvGraphicFramePr>
          <p:cNvPr id="2" name="对象 1"/>
          <p:cNvGraphicFramePr>
            <a:graphicFrameLocks noChangeAspect="1"/>
          </p:cNvGraphicFramePr>
          <p:nvPr>
            <p:extLst>
              <p:ext uri="{D42A27DB-BD31-4B8C-83A1-F6EECF244321}">
                <p14:modId xmlns:p14="http://schemas.microsoft.com/office/powerpoint/2010/main" val="3539110708"/>
              </p:ext>
            </p:extLst>
          </p:nvPr>
        </p:nvGraphicFramePr>
        <p:xfrm>
          <a:off x="0" y="1166813"/>
          <a:ext cx="3495675" cy="1018739"/>
        </p:xfrm>
        <a:graphic>
          <a:graphicData uri="http://schemas.openxmlformats.org/presentationml/2006/ole">
            <mc:AlternateContent xmlns:mc="http://schemas.openxmlformats.org/markup-compatibility/2006">
              <mc:Choice xmlns:v="urn:schemas-microsoft-com:vml" Requires="v">
                <p:oleObj name="Equation" r:id="rId3" imgW="2222280" imgH="647640" progId="Equation.DSMT4">
                  <p:embed/>
                </p:oleObj>
              </mc:Choice>
              <mc:Fallback>
                <p:oleObj name="Equation" r:id="rId3" imgW="2222280" imgH="647640" progId="Equation.DSMT4">
                  <p:embed/>
                  <p:pic>
                    <p:nvPicPr>
                      <p:cNvPr id="0" name=""/>
                      <p:cNvPicPr/>
                      <p:nvPr/>
                    </p:nvPicPr>
                    <p:blipFill>
                      <a:blip r:embed="rId4"/>
                      <a:stretch>
                        <a:fillRect/>
                      </a:stretch>
                    </p:blipFill>
                    <p:spPr>
                      <a:xfrm>
                        <a:off x="0" y="1166813"/>
                        <a:ext cx="3495675" cy="1018739"/>
                      </a:xfrm>
                      <a:prstGeom prst="rect">
                        <a:avLst/>
                      </a:prstGeom>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69699"/>
                                        </p:tgtEl>
                                        <p:attrNameLst>
                                          <p:attrName>style.visibility</p:attrName>
                                        </p:attrNameLst>
                                      </p:cBhvr>
                                      <p:to>
                                        <p:strVal val="visible"/>
                                      </p:to>
                                    </p:set>
                                    <p:animEffect transition="in" filter="barn(inVertical)">
                                      <p:cBhvr>
                                        <p:cTn id="10" dur="500"/>
                                        <p:tgtEl>
                                          <p:spTgt spid="669699"/>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669700"/>
                                        </p:tgtEl>
                                        <p:attrNameLst>
                                          <p:attrName>style.visibility</p:attrName>
                                        </p:attrNameLst>
                                      </p:cBhvr>
                                      <p:to>
                                        <p:strVal val="visible"/>
                                      </p:to>
                                    </p:set>
                                    <p:animEffect transition="in" filter="barn(inVertical)">
                                      <p:cBhvr>
                                        <p:cTn id="13" dur="500"/>
                                        <p:tgtEl>
                                          <p:spTgt spid="669700"/>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669701"/>
                                        </p:tgtEl>
                                        <p:attrNameLst>
                                          <p:attrName>style.visibility</p:attrName>
                                        </p:attrNameLst>
                                      </p:cBhvr>
                                      <p:to>
                                        <p:strVal val="visible"/>
                                      </p:to>
                                    </p:set>
                                    <p:animEffect transition="in" filter="barn(inVertical)">
                                      <p:cBhvr>
                                        <p:cTn id="16" dur="500"/>
                                        <p:tgtEl>
                                          <p:spTgt spid="669701"/>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669702"/>
                                        </p:tgtEl>
                                        <p:attrNameLst>
                                          <p:attrName>style.visibility</p:attrName>
                                        </p:attrNameLst>
                                      </p:cBhvr>
                                      <p:to>
                                        <p:strVal val="visible"/>
                                      </p:to>
                                    </p:set>
                                    <p:animEffect transition="in" filter="barn(inVertical)">
                                      <p:cBhvr>
                                        <p:cTn id="19" dur="500"/>
                                        <p:tgtEl>
                                          <p:spTgt spid="669702"/>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669703"/>
                                        </p:tgtEl>
                                        <p:attrNameLst>
                                          <p:attrName>style.visibility</p:attrName>
                                        </p:attrNameLst>
                                      </p:cBhvr>
                                      <p:to>
                                        <p:strVal val="visible"/>
                                      </p:to>
                                    </p:set>
                                    <p:animEffect transition="in" filter="barn(inVertical)">
                                      <p:cBhvr>
                                        <p:cTn id="22" dur="500"/>
                                        <p:tgtEl>
                                          <p:spTgt spid="669703"/>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669704"/>
                                        </p:tgtEl>
                                        <p:attrNameLst>
                                          <p:attrName>style.visibility</p:attrName>
                                        </p:attrNameLst>
                                      </p:cBhvr>
                                      <p:to>
                                        <p:strVal val="visible"/>
                                      </p:to>
                                    </p:set>
                                    <p:animEffect transition="in" filter="barn(inVertical)">
                                      <p:cBhvr>
                                        <p:cTn id="25" dur="500"/>
                                        <p:tgtEl>
                                          <p:spTgt spid="669704"/>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669705"/>
                                        </p:tgtEl>
                                        <p:attrNameLst>
                                          <p:attrName>style.visibility</p:attrName>
                                        </p:attrNameLst>
                                      </p:cBhvr>
                                      <p:to>
                                        <p:strVal val="visible"/>
                                      </p:to>
                                    </p:set>
                                    <p:animEffect transition="in" filter="barn(inVertical)">
                                      <p:cBhvr>
                                        <p:cTn id="28" dur="500"/>
                                        <p:tgtEl>
                                          <p:spTgt spid="669705"/>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669708"/>
                                        </p:tgtEl>
                                        <p:attrNameLst>
                                          <p:attrName>style.visibility</p:attrName>
                                        </p:attrNameLst>
                                      </p:cBhvr>
                                      <p:to>
                                        <p:strVal val="visible"/>
                                      </p:to>
                                    </p:set>
                                    <p:animEffect transition="in" filter="barn(inVertical)">
                                      <p:cBhvr>
                                        <p:cTn id="31" dur="500"/>
                                        <p:tgtEl>
                                          <p:spTgt spid="6697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9699" grpId="0"/>
      <p:bldP spid="669700" grpId="0"/>
      <p:bldP spid="669701" grpId="0"/>
      <p:bldP spid="669702" grpId="0"/>
      <p:bldP spid="669703" grpId="0"/>
      <p:bldP spid="669704" grpId="0"/>
      <p:bldP spid="669705" grpId="0"/>
      <p:bldP spid="669708" grpId="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Text Box 10"/>
          <p:cNvSpPr txBox="1">
            <a:spLocks noChangeArrowheads="1"/>
          </p:cNvSpPr>
          <p:nvPr/>
        </p:nvSpPr>
        <p:spPr bwMode="auto">
          <a:xfrm>
            <a:off x="1157784" y="820648"/>
            <a:ext cx="1475084" cy="400110"/>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zh-CN" altLang="en-US" sz="2000" dirty="0"/>
              <a:t>相位波特图</a:t>
            </a:r>
          </a:p>
        </p:txBody>
      </p:sp>
      <p:graphicFrame>
        <p:nvGraphicFramePr>
          <p:cNvPr id="28" name="对象 27"/>
          <p:cNvGraphicFramePr>
            <a:graphicFrameLocks noChangeAspect="1"/>
          </p:cNvGraphicFramePr>
          <p:nvPr>
            <p:extLst>
              <p:ext uri="{D42A27DB-BD31-4B8C-83A1-F6EECF244321}">
                <p14:modId xmlns:p14="http://schemas.microsoft.com/office/powerpoint/2010/main" val="1668975638"/>
              </p:ext>
            </p:extLst>
          </p:nvPr>
        </p:nvGraphicFramePr>
        <p:xfrm>
          <a:off x="2834480" y="680105"/>
          <a:ext cx="3495675" cy="1018739"/>
        </p:xfrm>
        <a:graphic>
          <a:graphicData uri="http://schemas.openxmlformats.org/presentationml/2006/ole">
            <mc:AlternateContent xmlns:mc="http://schemas.openxmlformats.org/markup-compatibility/2006">
              <mc:Choice xmlns:v="urn:schemas-microsoft-com:vml" Requires="v">
                <p:oleObj name="Equation" r:id="rId2" imgW="2222280" imgH="647640" progId="Equation.DSMT4">
                  <p:embed/>
                </p:oleObj>
              </mc:Choice>
              <mc:Fallback>
                <p:oleObj name="Equation" r:id="rId2" imgW="2222280" imgH="647640" progId="Equation.DSMT4">
                  <p:embed/>
                  <p:pic>
                    <p:nvPicPr>
                      <p:cNvPr id="0" name=""/>
                      <p:cNvPicPr/>
                      <p:nvPr/>
                    </p:nvPicPr>
                    <p:blipFill>
                      <a:blip r:embed="rId3"/>
                      <a:stretch>
                        <a:fillRect/>
                      </a:stretch>
                    </p:blipFill>
                    <p:spPr>
                      <a:xfrm>
                        <a:off x="2834480" y="680105"/>
                        <a:ext cx="3495675" cy="1018739"/>
                      </a:xfrm>
                      <a:prstGeom prst="rect">
                        <a:avLst/>
                      </a:prstGeom>
                    </p:spPr>
                  </p:pic>
                </p:oleObj>
              </mc:Fallback>
            </mc:AlternateContent>
          </a:graphicData>
        </a:graphic>
      </p:graphicFrame>
      <p:grpSp>
        <p:nvGrpSpPr>
          <p:cNvPr id="2" name="组合 1"/>
          <p:cNvGrpSpPr/>
          <p:nvPr/>
        </p:nvGrpSpPr>
        <p:grpSpPr>
          <a:xfrm>
            <a:off x="829468" y="2016919"/>
            <a:ext cx="8167687" cy="4296569"/>
            <a:chOff x="829468" y="2016919"/>
            <a:chExt cx="8167687" cy="4296569"/>
          </a:xfrm>
        </p:grpSpPr>
        <p:grpSp>
          <p:nvGrpSpPr>
            <p:cNvPr id="19460" name="Group 29"/>
            <p:cNvGrpSpPr>
              <a:grpSpLocks/>
            </p:cNvGrpSpPr>
            <p:nvPr/>
          </p:nvGrpSpPr>
          <p:grpSpPr bwMode="auto">
            <a:xfrm>
              <a:off x="829468" y="2089150"/>
              <a:ext cx="8167687" cy="4224338"/>
              <a:chOff x="413" y="1470"/>
              <a:chExt cx="5145" cy="2661"/>
            </a:xfrm>
          </p:grpSpPr>
          <p:pic>
            <p:nvPicPr>
              <p:cNvPr id="19461" name="图片 217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3" y="1470"/>
                <a:ext cx="4728" cy="2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Rectangle 24"/>
              <p:cNvSpPr>
                <a:spLocks noChangeArrowheads="1"/>
              </p:cNvSpPr>
              <p:nvPr/>
            </p:nvSpPr>
            <p:spPr bwMode="auto">
              <a:xfrm>
                <a:off x="1993" y="2130"/>
                <a:ext cx="3565" cy="184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endParaRPr lang="zh-CN" altLang="en-US"/>
              </a:p>
            </p:txBody>
          </p:sp>
          <p:sp>
            <p:nvSpPr>
              <p:cNvPr id="19463" name="Text Box 3"/>
              <p:cNvSpPr txBox="1">
                <a:spLocks noChangeArrowheads="1"/>
              </p:cNvSpPr>
              <p:nvPr/>
            </p:nvSpPr>
            <p:spPr bwMode="auto">
              <a:xfrm>
                <a:off x="1289" y="1583"/>
                <a:ext cx="260" cy="231"/>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en-US" altLang="zh-CN" sz="1800"/>
                  <a:t>10</a:t>
                </a:r>
              </a:p>
            </p:txBody>
          </p:sp>
          <p:sp>
            <p:nvSpPr>
              <p:cNvPr id="19464" name="Text Box 4"/>
              <p:cNvSpPr txBox="1">
                <a:spLocks noChangeArrowheads="1"/>
              </p:cNvSpPr>
              <p:nvPr/>
            </p:nvSpPr>
            <p:spPr bwMode="auto">
              <a:xfrm>
                <a:off x="1813" y="1583"/>
                <a:ext cx="308" cy="231"/>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en-US" altLang="zh-CN" sz="1800"/>
                  <a:t>10</a:t>
                </a:r>
                <a:r>
                  <a:rPr lang="en-US" altLang="zh-CN" sz="1800" baseline="30000"/>
                  <a:t>2</a:t>
                </a:r>
              </a:p>
            </p:txBody>
          </p:sp>
          <p:sp>
            <p:nvSpPr>
              <p:cNvPr id="19465" name="Text Box 5"/>
              <p:cNvSpPr txBox="1">
                <a:spLocks noChangeArrowheads="1"/>
              </p:cNvSpPr>
              <p:nvPr/>
            </p:nvSpPr>
            <p:spPr bwMode="auto">
              <a:xfrm>
                <a:off x="2335" y="1583"/>
                <a:ext cx="308" cy="231"/>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en-US" altLang="zh-CN" sz="1800"/>
                  <a:t>10</a:t>
                </a:r>
                <a:r>
                  <a:rPr lang="en-US" altLang="zh-CN" sz="1800" baseline="30000"/>
                  <a:t>3</a:t>
                </a:r>
              </a:p>
            </p:txBody>
          </p:sp>
          <p:sp>
            <p:nvSpPr>
              <p:cNvPr id="19466" name="Text Box 6"/>
              <p:cNvSpPr txBox="1">
                <a:spLocks noChangeArrowheads="1"/>
              </p:cNvSpPr>
              <p:nvPr/>
            </p:nvSpPr>
            <p:spPr bwMode="auto">
              <a:xfrm>
                <a:off x="2883" y="1583"/>
                <a:ext cx="308" cy="231"/>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en-US" altLang="zh-CN" sz="1800"/>
                  <a:t>10</a:t>
                </a:r>
                <a:r>
                  <a:rPr lang="en-US" altLang="zh-CN" sz="1800" baseline="30000"/>
                  <a:t>4</a:t>
                </a:r>
              </a:p>
            </p:txBody>
          </p:sp>
          <p:sp>
            <p:nvSpPr>
              <p:cNvPr id="19467" name="Text Box 7"/>
              <p:cNvSpPr txBox="1">
                <a:spLocks noChangeArrowheads="1"/>
              </p:cNvSpPr>
              <p:nvPr/>
            </p:nvSpPr>
            <p:spPr bwMode="auto">
              <a:xfrm>
                <a:off x="3442" y="1583"/>
                <a:ext cx="308" cy="231"/>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en-US" altLang="zh-CN" sz="1800"/>
                  <a:t>10</a:t>
                </a:r>
                <a:r>
                  <a:rPr lang="en-US" altLang="zh-CN" sz="1800" baseline="30000"/>
                  <a:t>5</a:t>
                </a:r>
              </a:p>
            </p:txBody>
          </p:sp>
          <p:sp>
            <p:nvSpPr>
              <p:cNvPr id="19468" name="Text Box 8"/>
              <p:cNvSpPr txBox="1">
                <a:spLocks noChangeArrowheads="1"/>
              </p:cNvSpPr>
              <p:nvPr/>
            </p:nvSpPr>
            <p:spPr bwMode="auto">
              <a:xfrm>
                <a:off x="3972" y="1583"/>
                <a:ext cx="308" cy="231"/>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en-US" altLang="zh-CN" sz="1800"/>
                  <a:t>10</a:t>
                </a:r>
                <a:r>
                  <a:rPr lang="en-US" altLang="zh-CN" sz="1800" baseline="30000"/>
                  <a:t>6</a:t>
                </a:r>
              </a:p>
            </p:txBody>
          </p:sp>
          <p:sp>
            <p:nvSpPr>
              <p:cNvPr id="19469" name="Text Box 12"/>
              <p:cNvSpPr txBox="1">
                <a:spLocks noChangeArrowheads="1"/>
              </p:cNvSpPr>
              <p:nvPr/>
            </p:nvSpPr>
            <p:spPr bwMode="auto">
              <a:xfrm>
                <a:off x="4476" y="1569"/>
                <a:ext cx="659" cy="23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en-US" altLang="zh-CN" sz="1800" i="1" dirty="0">
                    <a:latin typeface="Symbol" pitchFamily="18" charset="2"/>
                  </a:rPr>
                  <a:t>w</a:t>
                </a:r>
                <a:r>
                  <a:rPr lang="en-US" altLang="zh-CN" sz="1800" dirty="0">
                    <a:latin typeface="Symbol" pitchFamily="18" charset="2"/>
                  </a:rPr>
                  <a:t> </a:t>
                </a:r>
                <a:r>
                  <a:rPr lang="en-US" altLang="zh-CN" sz="1800" dirty="0"/>
                  <a:t>(rad/s)</a:t>
                </a:r>
              </a:p>
            </p:txBody>
          </p:sp>
          <p:sp>
            <p:nvSpPr>
              <p:cNvPr id="19470" name="Line 14"/>
              <p:cNvSpPr>
                <a:spLocks noChangeShapeType="1"/>
              </p:cNvSpPr>
              <p:nvPr/>
            </p:nvSpPr>
            <p:spPr bwMode="auto">
              <a:xfrm flipV="1">
                <a:off x="920" y="2129"/>
                <a:ext cx="1093" cy="4"/>
              </a:xfrm>
              <a:prstGeom prst="line">
                <a:avLst/>
              </a:prstGeom>
              <a:noFill/>
              <a:ln w="2222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9471" name="Line 15"/>
              <p:cNvSpPr>
                <a:spLocks noChangeShapeType="1"/>
              </p:cNvSpPr>
              <p:nvPr/>
            </p:nvSpPr>
            <p:spPr bwMode="auto">
              <a:xfrm flipV="1">
                <a:off x="905" y="2714"/>
                <a:ext cx="1666" cy="10"/>
              </a:xfrm>
              <a:prstGeom prst="line">
                <a:avLst/>
              </a:prstGeom>
              <a:noFill/>
              <a:ln w="2222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9472" name="Line 16"/>
              <p:cNvSpPr>
                <a:spLocks noChangeShapeType="1"/>
              </p:cNvSpPr>
              <p:nvPr/>
            </p:nvSpPr>
            <p:spPr bwMode="auto">
              <a:xfrm flipV="1">
                <a:off x="906" y="3014"/>
                <a:ext cx="2214" cy="30"/>
              </a:xfrm>
              <a:prstGeom prst="line">
                <a:avLst/>
              </a:prstGeom>
              <a:noFill/>
              <a:ln w="2222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9473" name="Line 17"/>
              <p:cNvSpPr>
                <a:spLocks noChangeShapeType="1"/>
              </p:cNvSpPr>
              <p:nvPr/>
            </p:nvSpPr>
            <p:spPr bwMode="auto">
              <a:xfrm>
                <a:off x="1984" y="1856"/>
                <a:ext cx="11" cy="290"/>
              </a:xfrm>
              <a:prstGeom prst="line">
                <a:avLst/>
              </a:prstGeom>
              <a:noFill/>
              <a:ln w="2222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9474" name="Line 18"/>
              <p:cNvSpPr>
                <a:spLocks noChangeShapeType="1"/>
              </p:cNvSpPr>
              <p:nvPr/>
            </p:nvSpPr>
            <p:spPr bwMode="auto">
              <a:xfrm>
                <a:off x="2533" y="1829"/>
                <a:ext cx="29" cy="893"/>
              </a:xfrm>
              <a:prstGeom prst="line">
                <a:avLst/>
              </a:prstGeom>
              <a:noFill/>
              <a:ln w="2222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9475" name="Line 19"/>
              <p:cNvSpPr>
                <a:spLocks noChangeShapeType="1"/>
              </p:cNvSpPr>
              <p:nvPr/>
            </p:nvSpPr>
            <p:spPr bwMode="auto">
              <a:xfrm>
                <a:off x="3082" y="1857"/>
                <a:ext cx="38" cy="1148"/>
              </a:xfrm>
              <a:prstGeom prst="line">
                <a:avLst/>
              </a:prstGeom>
              <a:noFill/>
              <a:ln w="2222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9476" name="Line 20"/>
              <p:cNvSpPr>
                <a:spLocks noChangeShapeType="1"/>
              </p:cNvSpPr>
              <p:nvPr/>
            </p:nvSpPr>
            <p:spPr bwMode="auto">
              <a:xfrm flipV="1">
                <a:off x="897" y="3563"/>
                <a:ext cx="3327" cy="10"/>
              </a:xfrm>
              <a:prstGeom prst="line">
                <a:avLst/>
              </a:prstGeom>
              <a:noFill/>
              <a:ln w="2222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9477" name="Line 21"/>
              <p:cNvSpPr>
                <a:spLocks noChangeShapeType="1"/>
              </p:cNvSpPr>
              <p:nvPr/>
            </p:nvSpPr>
            <p:spPr bwMode="auto">
              <a:xfrm>
                <a:off x="3632" y="1866"/>
                <a:ext cx="46" cy="1423"/>
              </a:xfrm>
              <a:prstGeom prst="line">
                <a:avLst/>
              </a:prstGeom>
              <a:noFill/>
              <a:ln w="2222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9478" name="Line 22"/>
              <p:cNvSpPr>
                <a:spLocks noChangeShapeType="1"/>
              </p:cNvSpPr>
              <p:nvPr/>
            </p:nvSpPr>
            <p:spPr bwMode="auto">
              <a:xfrm flipV="1">
                <a:off x="924" y="3299"/>
                <a:ext cx="2726" cy="19"/>
              </a:xfrm>
              <a:prstGeom prst="line">
                <a:avLst/>
              </a:prstGeom>
              <a:noFill/>
              <a:ln w="2222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9479" name="Line 23"/>
              <p:cNvSpPr>
                <a:spLocks noChangeShapeType="1"/>
              </p:cNvSpPr>
              <p:nvPr/>
            </p:nvSpPr>
            <p:spPr bwMode="auto">
              <a:xfrm>
                <a:off x="4170" y="1875"/>
                <a:ext cx="56" cy="1699"/>
              </a:xfrm>
              <a:prstGeom prst="line">
                <a:avLst/>
              </a:prstGeom>
              <a:noFill/>
              <a:ln w="2222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9480" name="Line 25"/>
              <p:cNvSpPr>
                <a:spLocks noChangeShapeType="1"/>
              </p:cNvSpPr>
              <p:nvPr/>
            </p:nvSpPr>
            <p:spPr bwMode="auto">
              <a:xfrm>
                <a:off x="1984" y="2130"/>
                <a:ext cx="576" cy="595"/>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9481" name="Line 26"/>
              <p:cNvSpPr>
                <a:spLocks noChangeShapeType="1"/>
              </p:cNvSpPr>
              <p:nvPr/>
            </p:nvSpPr>
            <p:spPr bwMode="auto">
              <a:xfrm>
                <a:off x="2551" y="2715"/>
                <a:ext cx="1685" cy="849"/>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9483" name="Line 28"/>
              <p:cNvSpPr>
                <a:spLocks noChangeShapeType="1"/>
              </p:cNvSpPr>
              <p:nvPr/>
            </p:nvSpPr>
            <p:spPr bwMode="auto">
              <a:xfrm>
                <a:off x="4224" y="3557"/>
                <a:ext cx="667"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aphicFrame>
          <p:nvGraphicFramePr>
            <p:cNvPr id="3" name="对象 2"/>
            <p:cNvGraphicFramePr>
              <a:graphicFrameLocks noChangeAspect="1"/>
            </p:cNvGraphicFramePr>
            <p:nvPr>
              <p:extLst>
                <p:ext uri="{D42A27DB-BD31-4B8C-83A1-F6EECF244321}">
                  <p14:modId xmlns:p14="http://schemas.microsoft.com/office/powerpoint/2010/main" val="1644089021"/>
                </p:ext>
              </p:extLst>
            </p:nvPr>
          </p:nvGraphicFramePr>
          <p:xfrm>
            <a:off x="1634330" y="2016919"/>
            <a:ext cx="215446" cy="301625"/>
          </p:xfrm>
          <a:graphic>
            <a:graphicData uri="http://schemas.openxmlformats.org/presentationml/2006/ole">
              <mc:AlternateContent xmlns:mc="http://schemas.openxmlformats.org/markup-compatibility/2006">
                <mc:Choice xmlns:v="urn:schemas-microsoft-com:vml" Requires="v">
                  <p:oleObj name="Equation" r:id="rId5" imgW="126720" imgH="177480" progId="Equation.DSMT4">
                    <p:embed/>
                  </p:oleObj>
                </mc:Choice>
                <mc:Fallback>
                  <p:oleObj name="Equation" r:id="rId5" imgW="126720" imgH="177480" progId="Equation.DSMT4">
                    <p:embed/>
                    <p:pic>
                      <p:nvPicPr>
                        <p:cNvPr id="0" name=""/>
                        <p:cNvPicPr/>
                        <p:nvPr/>
                      </p:nvPicPr>
                      <p:blipFill>
                        <a:blip r:embed="rId6"/>
                        <a:stretch>
                          <a:fillRect/>
                        </a:stretch>
                      </p:blipFill>
                      <p:spPr>
                        <a:xfrm>
                          <a:off x="1634330" y="2016919"/>
                          <a:ext cx="215446" cy="301625"/>
                        </a:xfrm>
                        <a:prstGeom prst="rect">
                          <a:avLst/>
                        </a:prstGeom>
                        <a:solidFill>
                          <a:schemeClr val="bg1"/>
                        </a:solidFill>
                      </p:spPr>
                    </p:pic>
                  </p:oleObj>
                </mc:Fallback>
              </mc:AlternateContent>
            </a:graphicData>
          </a:graphic>
        </p:graphicFrame>
      </p:grpSp>
      <p:sp>
        <p:nvSpPr>
          <p:cNvPr id="6" name="文本框 5"/>
          <p:cNvSpPr txBox="1"/>
          <p:nvPr/>
        </p:nvSpPr>
        <p:spPr>
          <a:xfrm>
            <a:off x="2867288" y="2717800"/>
            <a:ext cx="1061509" cy="307777"/>
          </a:xfrm>
          <a:prstGeom prst="rect">
            <a:avLst/>
          </a:prstGeom>
          <a:noFill/>
        </p:spPr>
        <p:txBody>
          <a:bodyPr wrap="none" rtlCol="0">
            <a:spAutoFit/>
          </a:bodyPr>
          <a:lstStyle/>
          <a:p>
            <a:r>
              <a:rPr lang="en-US" altLang="zh-CN" sz="1400" dirty="0">
                <a:solidFill>
                  <a:srgbClr val="00B0F0"/>
                </a:solidFill>
              </a:rPr>
              <a:t>-45</a:t>
            </a:r>
            <a:r>
              <a:rPr lang="en-US" altLang="zh-CN" sz="1400" dirty="0">
                <a:solidFill>
                  <a:srgbClr val="00B0F0"/>
                </a:solidFill>
                <a:cs typeface="Times New Roman" panose="02020603050405020304" pitchFamily="18" charset="0"/>
              </a:rPr>
              <a:t>º/decade</a:t>
            </a:r>
            <a:endParaRPr lang="zh-CN" altLang="en-US" sz="1400" dirty="0">
              <a:solidFill>
                <a:srgbClr val="00B0F0"/>
              </a:solidFill>
            </a:endParaRPr>
          </a:p>
        </p:txBody>
      </p:sp>
      <p:sp>
        <p:nvSpPr>
          <p:cNvPr id="33" name="文本框 32"/>
          <p:cNvSpPr txBox="1"/>
          <p:nvPr/>
        </p:nvSpPr>
        <p:spPr>
          <a:xfrm>
            <a:off x="3689084" y="3356272"/>
            <a:ext cx="1061509" cy="307777"/>
          </a:xfrm>
          <a:prstGeom prst="rect">
            <a:avLst/>
          </a:prstGeom>
          <a:noFill/>
        </p:spPr>
        <p:txBody>
          <a:bodyPr wrap="none" rtlCol="0">
            <a:spAutoFit/>
          </a:bodyPr>
          <a:lstStyle/>
          <a:p>
            <a:r>
              <a:rPr lang="en-US" altLang="zh-CN" sz="1400" dirty="0">
                <a:solidFill>
                  <a:srgbClr val="00B0F0"/>
                </a:solidFill>
              </a:rPr>
              <a:t>-90</a:t>
            </a:r>
            <a:r>
              <a:rPr lang="en-US" altLang="zh-CN" sz="1400" dirty="0">
                <a:solidFill>
                  <a:srgbClr val="00B0F0"/>
                </a:solidFill>
                <a:cs typeface="Times New Roman" panose="02020603050405020304" pitchFamily="18" charset="0"/>
              </a:rPr>
              <a:t>º/decade</a:t>
            </a:r>
            <a:endParaRPr lang="zh-CN" altLang="en-US" sz="1400" dirty="0">
              <a:solidFill>
                <a:srgbClr val="00B0F0"/>
              </a:solidFill>
            </a:endParaRPr>
          </a:p>
        </p:txBody>
      </p:sp>
      <p:sp>
        <p:nvSpPr>
          <p:cNvPr id="34" name="文本框 33"/>
          <p:cNvSpPr txBox="1"/>
          <p:nvPr/>
        </p:nvSpPr>
        <p:spPr>
          <a:xfrm>
            <a:off x="5312226" y="4433986"/>
            <a:ext cx="1061509" cy="307777"/>
          </a:xfrm>
          <a:prstGeom prst="rect">
            <a:avLst/>
          </a:prstGeom>
          <a:noFill/>
        </p:spPr>
        <p:txBody>
          <a:bodyPr wrap="none" rtlCol="0">
            <a:spAutoFit/>
          </a:bodyPr>
          <a:lstStyle/>
          <a:p>
            <a:r>
              <a:rPr lang="en-US" altLang="zh-CN" sz="1400" dirty="0">
                <a:solidFill>
                  <a:srgbClr val="00B0F0"/>
                </a:solidFill>
              </a:rPr>
              <a:t>-45</a:t>
            </a:r>
            <a:r>
              <a:rPr lang="en-US" altLang="zh-CN" sz="1400" dirty="0">
                <a:solidFill>
                  <a:srgbClr val="00B0F0"/>
                </a:solidFill>
                <a:cs typeface="Times New Roman" panose="02020603050405020304" pitchFamily="18" charset="0"/>
              </a:rPr>
              <a:t>º/decade</a:t>
            </a:r>
            <a:endParaRPr lang="zh-CN" altLang="en-US" sz="1400" dirty="0">
              <a:solidFill>
                <a:srgbClr val="00B0F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barn(inVertical)">
                                      <p:cBhvr>
                                        <p:cTn id="13" dur="500"/>
                                        <p:tgtEl>
                                          <p:spTgt spid="33"/>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barn(inVertical)">
                                      <p:cBhvr>
                                        <p:cTn id="1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3" grpId="0"/>
      <p:bldP spid="3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图表&#10;&#10;AI 生成的内容可能不正确。">
            <a:extLst>
              <a:ext uri="{FF2B5EF4-FFF2-40B4-BE49-F238E27FC236}">
                <a16:creationId xmlns:a16="http://schemas.microsoft.com/office/drawing/2014/main" id="{26EBAB44-ED57-F812-9936-0BB39B8E7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1075" y="128563"/>
            <a:ext cx="6781850" cy="6600873"/>
          </a:xfrm>
          <a:prstGeom prst="rect">
            <a:avLst/>
          </a:prstGeom>
        </p:spPr>
      </p:pic>
    </p:spTree>
    <p:extLst>
      <p:ext uri="{BB962C8B-B14F-4D97-AF65-F5344CB8AC3E}">
        <p14:creationId xmlns:p14="http://schemas.microsoft.com/office/powerpoint/2010/main" val="2240322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341313" y="655638"/>
            <a:ext cx="7515225" cy="519112"/>
          </a:xfrm>
          <a:prstGeom prst="rect">
            <a:avLst/>
          </a:prstGeom>
          <a:solidFill>
            <a:srgbClr val="CCFFCC"/>
          </a:solidFill>
          <a:ln>
            <a:noFill/>
          </a:ln>
          <a:effectLst>
            <a:outerShdw dist="35921" dir="2700000" algn="ctr" rotWithShape="0">
              <a:srgbClr val="808080"/>
            </a:outerShdw>
          </a:effectLst>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r>
              <a:rPr lang="en-US" altLang="zh-CN" sz="2800" dirty="0">
                <a:solidFill>
                  <a:schemeClr val="tx2"/>
                </a:solidFill>
              </a:rPr>
              <a:t>10.1  </a:t>
            </a:r>
            <a:r>
              <a:rPr lang="zh-CN" altLang="en-US" sz="2800" dirty="0">
                <a:solidFill>
                  <a:schemeClr val="tx2"/>
                </a:solidFill>
              </a:rPr>
              <a:t>传递函数和波特图</a:t>
            </a:r>
          </a:p>
        </p:txBody>
      </p:sp>
      <p:sp>
        <p:nvSpPr>
          <p:cNvPr id="660484" name="Text Box 4"/>
          <p:cNvSpPr txBox="1">
            <a:spLocks noChangeArrowheads="1"/>
          </p:cNvSpPr>
          <p:nvPr/>
        </p:nvSpPr>
        <p:spPr bwMode="auto">
          <a:xfrm>
            <a:off x="844550" y="2079625"/>
            <a:ext cx="670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spcBef>
                <a:spcPct val="50000"/>
              </a:spcBef>
            </a:pPr>
            <a:r>
              <a:rPr lang="zh-CN" altLang="en-US" dirty="0">
                <a:solidFill>
                  <a:srgbClr val="A50021"/>
                </a:solidFill>
              </a:rPr>
              <a:t>一、电路的频率响应</a:t>
            </a:r>
          </a:p>
        </p:txBody>
      </p:sp>
      <p:sp>
        <p:nvSpPr>
          <p:cNvPr id="660485" name="Text Box 5"/>
          <p:cNvSpPr txBox="1">
            <a:spLocks noChangeArrowheads="1"/>
          </p:cNvSpPr>
          <p:nvPr/>
        </p:nvSpPr>
        <p:spPr bwMode="auto">
          <a:xfrm>
            <a:off x="528638" y="1509713"/>
            <a:ext cx="6553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spcBef>
                <a:spcPct val="50000"/>
              </a:spcBef>
            </a:pPr>
            <a:r>
              <a:rPr lang="en-US" altLang="zh-CN" dirty="0">
                <a:solidFill>
                  <a:srgbClr val="990033"/>
                </a:solidFill>
              </a:rPr>
              <a:t>10.1.1 </a:t>
            </a:r>
            <a:r>
              <a:rPr lang="zh-CN" altLang="en-US" dirty="0">
                <a:solidFill>
                  <a:srgbClr val="990033"/>
                </a:solidFill>
              </a:rPr>
              <a:t>电路的传递函数</a:t>
            </a:r>
            <a:endParaRPr lang="zh-CN" altLang="en-US" dirty="0">
              <a:solidFill>
                <a:srgbClr val="A50021"/>
              </a:solidFill>
            </a:endParaRPr>
          </a:p>
        </p:txBody>
      </p:sp>
      <p:sp>
        <p:nvSpPr>
          <p:cNvPr id="14" name="Text Box 19"/>
          <p:cNvSpPr txBox="1">
            <a:spLocks noChangeArrowheads="1"/>
          </p:cNvSpPr>
          <p:nvPr/>
        </p:nvSpPr>
        <p:spPr bwMode="auto">
          <a:xfrm>
            <a:off x="1352550" y="2768600"/>
            <a:ext cx="6908800"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lnSpc>
                <a:spcPct val="130000"/>
              </a:lnSpc>
              <a:spcBef>
                <a:spcPct val="50000"/>
              </a:spcBef>
              <a:buClr>
                <a:srgbClr val="FF0000"/>
              </a:buClr>
              <a:buFont typeface="Wingdings" pitchFamily="2" charset="2"/>
              <a:buChar char="l"/>
            </a:pPr>
            <a:r>
              <a:rPr lang="en-US" altLang="zh-CN" sz="2000" dirty="0"/>
              <a:t>  </a:t>
            </a:r>
            <a:r>
              <a:rPr lang="zh-CN" altLang="en-US" sz="2000" dirty="0"/>
              <a:t>信号频率对放大器放大倍数的影响。</a:t>
            </a:r>
          </a:p>
          <a:p>
            <a:pPr algn="l" eaLnBrk="1" hangingPunct="1">
              <a:lnSpc>
                <a:spcPct val="130000"/>
              </a:lnSpc>
              <a:spcBef>
                <a:spcPct val="50000"/>
              </a:spcBef>
              <a:buClr>
                <a:srgbClr val="FF0000"/>
              </a:buClr>
              <a:buFont typeface="Wingdings" pitchFamily="2" charset="2"/>
              <a:buChar char="l"/>
            </a:pPr>
            <a:r>
              <a:rPr lang="zh-CN" altLang="en-US" sz="2000" dirty="0"/>
              <a:t>  由于耦合电容、旁路电容、半导体器件极间电容的存在，使放大倍数为频率的函数。</a:t>
            </a:r>
          </a:p>
          <a:p>
            <a:pPr algn="l" eaLnBrk="1" hangingPunct="1">
              <a:lnSpc>
                <a:spcPct val="130000"/>
              </a:lnSpc>
              <a:spcBef>
                <a:spcPct val="50000"/>
              </a:spcBef>
              <a:buClr>
                <a:srgbClr val="FF0000"/>
              </a:buClr>
              <a:buFont typeface="Wingdings" pitchFamily="2" charset="2"/>
              <a:buChar char="l"/>
            </a:pPr>
            <a:r>
              <a:rPr lang="zh-CN" altLang="en-US" sz="2000" dirty="0"/>
              <a:t>  在使用放大电路时，应了解其信号频率的适用范围。</a:t>
            </a:r>
          </a:p>
          <a:p>
            <a:pPr algn="l" eaLnBrk="1" hangingPunct="1">
              <a:lnSpc>
                <a:spcPct val="130000"/>
              </a:lnSpc>
              <a:spcBef>
                <a:spcPct val="50000"/>
              </a:spcBef>
              <a:buClr>
                <a:srgbClr val="FF0000"/>
              </a:buClr>
              <a:buFont typeface="Wingdings" pitchFamily="2" charset="2"/>
              <a:buChar char="l"/>
            </a:pPr>
            <a:r>
              <a:rPr lang="zh-CN" altLang="en-US" sz="2000" dirty="0"/>
              <a:t>  在设计放大电路时，应满足信号频率的范围要求。</a:t>
            </a:r>
          </a:p>
        </p:txBody>
      </p:sp>
    </p:spTree>
    <p:extLst>
      <p:ext uri="{BB962C8B-B14F-4D97-AF65-F5344CB8AC3E}">
        <p14:creationId xmlns:p14="http://schemas.microsoft.com/office/powerpoint/2010/main" val="148732930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60485">
                                            <p:txEl>
                                              <p:pRg st="0" end="0"/>
                                            </p:txEl>
                                          </p:spTgt>
                                        </p:tgtEl>
                                        <p:attrNameLst>
                                          <p:attrName>style.visibility</p:attrName>
                                        </p:attrNameLst>
                                      </p:cBhvr>
                                      <p:to>
                                        <p:strVal val="visible"/>
                                      </p:to>
                                    </p:set>
                                    <p:animEffect transition="in" filter="blinds(horizontal)">
                                      <p:cBhvr>
                                        <p:cTn id="7" dur="500"/>
                                        <p:tgtEl>
                                          <p:spTgt spid="66048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660484">
                                            <p:txEl>
                                              <p:pRg st="0" end="0"/>
                                            </p:txEl>
                                          </p:spTgt>
                                        </p:tgtEl>
                                        <p:attrNameLst>
                                          <p:attrName>style.visibility</p:attrName>
                                        </p:attrNameLst>
                                      </p:cBhvr>
                                      <p:to>
                                        <p:strVal val="visible"/>
                                      </p:to>
                                    </p:set>
                                    <p:animEffect transition="in" filter="box(in)">
                                      <p:cBhvr>
                                        <p:cTn id="12" dur="500"/>
                                        <p:tgtEl>
                                          <p:spTgt spid="66048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barn(inVertical)">
                                      <p:cBhvr>
                                        <p:cTn id="17" dur="500"/>
                                        <p:tgtEl>
                                          <p:spTgt spid="1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4">
                                            <p:txEl>
                                              <p:pRg st="1" end="1"/>
                                            </p:txEl>
                                          </p:spTgt>
                                        </p:tgtEl>
                                        <p:attrNameLst>
                                          <p:attrName>style.visibility</p:attrName>
                                        </p:attrNameLst>
                                      </p:cBhvr>
                                      <p:to>
                                        <p:strVal val="visible"/>
                                      </p:to>
                                    </p:set>
                                    <p:animEffect transition="in" filter="barn(inVertical)">
                                      <p:cBhvr>
                                        <p:cTn id="22" dur="500"/>
                                        <p:tgtEl>
                                          <p:spTgt spid="1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4">
                                            <p:txEl>
                                              <p:pRg st="2" end="2"/>
                                            </p:txEl>
                                          </p:spTgt>
                                        </p:tgtEl>
                                        <p:attrNameLst>
                                          <p:attrName>style.visibility</p:attrName>
                                        </p:attrNameLst>
                                      </p:cBhvr>
                                      <p:to>
                                        <p:strVal val="visible"/>
                                      </p:to>
                                    </p:set>
                                    <p:animEffect transition="in" filter="barn(inVertical)">
                                      <p:cBhvr>
                                        <p:cTn id="27" dur="500"/>
                                        <p:tgtEl>
                                          <p:spTgt spid="1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4">
                                            <p:txEl>
                                              <p:pRg st="3" end="3"/>
                                            </p:txEl>
                                          </p:spTgt>
                                        </p:tgtEl>
                                        <p:attrNameLst>
                                          <p:attrName>style.visibility</p:attrName>
                                        </p:attrNameLst>
                                      </p:cBhvr>
                                      <p:to>
                                        <p:strVal val="visible"/>
                                      </p:to>
                                    </p:set>
                                    <p:animEffect transition="in" filter="barn(inVertical)">
                                      <p:cBhvr>
                                        <p:cTn id="32" dur="500"/>
                                        <p:tgtEl>
                                          <p:spTgt spid="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页脚占位符 1">
            <a:extLst>
              <a:ext uri="{FF2B5EF4-FFF2-40B4-BE49-F238E27FC236}">
                <a16:creationId xmlns:a16="http://schemas.microsoft.com/office/drawing/2014/main" id="{FB551788-A7E9-054B-A965-B28840A8A8E7}"/>
              </a:ext>
            </a:extLst>
          </p:cNvPr>
          <p:cNvSpPr>
            <a:spLocks noGrp="1"/>
          </p:cNvSpPr>
          <p:nvPr>
            <p:ph type="ftr" sz="quarter" idx="10"/>
          </p:nvPr>
        </p:nvSpPr>
        <p:spPr>
          <a:noFill/>
        </p:spPr>
        <p:txBody>
          <a:bodyPr/>
          <a:lstStyle>
            <a:lvl1pPr>
              <a:defRPr sz="1600">
                <a:solidFill>
                  <a:schemeClr val="tx1"/>
                </a:solidFill>
                <a:latin typeface="Calibri" panose="020F0502020204030204" pitchFamily="34" charset="0"/>
              </a:defRPr>
            </a:lvl1pPr>
            <a:lvl2pPr marL="742950" indent="-285750">
              <a:defRPr sz="1600">
                <a:solidFill>
                  <a:schemeClr val="tx1"/>
                </a:solidFill>
                <a:latin typeface="Calibri" panose="020F0502020204030204" pitchFamily="34" charset="0"/>
              </a:defRPr>
            </a:lvl2pPr>
            <a:lvl3pPr marL="1143000" indent="-228600">
              <a:defRPr sz="1600">
                <a:solidFill>
                  <a:schemeClr val="tx1"/>
                </a:solidFill>
                <a:latin typeface="Calibri" panose="020F0502020204030204" pitchFamily="34" charset="0"/>
              </a:defRPr>
            </a:lvl3pPr>
            <a:lvl4pPr marL="1600200" indent="-228600">
              <a:defRPr sz="1600">
                <a:solidFill>
                  <a:schemeClr val="tx1"/>
                </a:solidFill>
                <a:latin typeface="Calibri" panose="020F0502020204030204" pitchFamily="34" charset="0"/>
              </a:defRPr>
            </a:lvl4pPr>
            <a:lvl5pPr marL="2057400" indent="-228600">
              <a:defRPr sz="1600">
                <a:solidFill>
                  <a:schemeClr val="tx1"/>
                </a:solidFill>
                <a:latin typeface="Calibri" panose="020F0502020204030204" pitchFamily="34" charset="0"/>
              </a:defRPr>
            </a:lvl5pPr>
            <a:lvl6pPr marL="2514600" indent="-228600" eaLnBrk="0" fontAlgn="base" hangingPunct="0">
              <a:spcBef>
                <a:spcPct val="0"/>
              </a:spcBef>
              <a:spcAft>
                <a:spcPct val="0"/>
              </a:spcAft>
              <a:defRPr sz="1600">
                <a:solidFill>
                  <a:schemeClr val="tx1"/>
                </a:solidFill>
                <a:latin typeface="Calibri" panose="020F0502020204030204" pitchFamily="34" charset="0"/>
              </a:defRPr>
            </a:lvl6pPr>
            <a:lvl7pPr marL="2971800" indent="-228600" eaLnBrk="0" fontAlgn="base" hangingPunct="0">
              <a:spcBef>
                <a:spcPct val="0"/>
              </a:spcBef>
              <a:spcAft>
                <a:spcPct val="0"/>
              </a:spcAft>
              <a:defRPr sz="1600">
                <a:solidFill>
                  <a:schemeClr val="tx1"/>
                </a:solidFill>
                <a:latin typeface="Calibri" panose="020F0502020204030204" pitchFamily="34" charset="0"/>
              </a:defRPr>
            </a:lvl7pPr>
            <a:lvl8pPr marL="3429000" indent="-228600" eaLnBrk="0" fontAlgn="base" hangingPunct="0">
              <a:spcBef>
                <a:spcPct val="0"/>
              </a:spcBef>
              <a:spcAft>
                <a:spcPct val="0"/>
              </a:spcAft>
              <a:defRPr sz="1600">
                <a:solidFill>
                  <a:schemeClr val="tx1"/>
                </a:solidFill>
                <a:latin typeface="Calibri" panose="020F0502020204030204" pitchFamily="34" charset="0"/>
              </a:defRPr>
            </a:lvl8pPr>
            <a:lvl9pPr marL="3886200" indent="-228600" eaLnBrk="0" fontAlgn="base" hangingPunct="0">
              <a:spcBef>
                <a:spcPct val="0"/>
              </a:spcBef>
              <a:spcAft>
                <a:spcPct val="0"/>
              </a:spcAft>
              <a:defRPr sz="1600">
                <a:solidFill>
                  <a:schemeClr val="tx1"/>
                </a:solidFill>
                <a:latin typeface="Calibri" panose="020F0502020204030204" pitchFamily="34" charset="0"/>
              </a:defRPr>
            </a:lvl9pPr>
          </a:lstStyle>
          <a:p>
            <a:endParaRPr lang="en-US" altLang="en-US" sz="1000"/>
          </a:p>
          <a:p>
            <a:r>
              <a:rPr lang="en-US" altLang="en-US" sz="1000"/>
              <a:t>Oxford University Publishing</a:t>
            </a:r>
          </a:p>
          <a:p>
            <a:r>
              <a:rPr lang="en-US" altLang="en-US" sz="1000"/>
              <a:t>Microelectronic Circuits by Adel S. Sedra and Kenneth C. Smith (0195323033)</a:t>
            </a:r>
          </a:p>
        </p:txBody>
      </p:sp>
      <p:pic>
        <p:nvPicPr>
          <p:cNvPr id="78850" name="图片 2">
            <a:extLst>
              <a:ext uri="{FF2B5EF4-FFF2-40B4-BE49-F238E27FC236}">
                <a16:creationId xmlns:a16="http://schemas.microsoft.com/office/drawing/2014/main" id="{27987802-AE4B-A241-9F3C-A0750259B0F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703263"/>
            <a:ext cx="9144000" cy="545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1" name="矩形 3">
            <a:extLst>
              <a:ext uri="{FF2B5EF4-FFF2-40B4-BE49-F238E27FC236}">
                <a16:creationId xmlns:a16="http://schemas.microsoft.com/office/drawing/2014/main" id="{3A9DD80B-92FA-2644-9A7E-3F41E2F25820}"/>
              </a:ext>
            </a:extLst>
          </p:cNvPr>
          <p:cNvSpPr>
            <a:spLocks noChangeArrowheads="1"/>
          </p:cNvSpPr>
          <p:nvPr/>
        </p:nvSpPr>
        <p:spPr bwMode="auto">
          <a:xfrm>
            <a:off x="4876800" y="5562600"/>
            <a:ext cx="1219200" cy="228600"/>
          </a:xfrm>
          <a:prstGeom prst="rect">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600">
                <a:solidFill>
                  <a:schemeClr val="tx1"/>
                </a:solidFill>
                <a:latin typeface="Calibri" panose="020F0502020204030204" pitchFamily="34" charset="0"/>
              </a:defRPr>
            </a:lvl1pPr>
            <a:lvl2pPr marL="742950" indent="-285750">
              <a:defRPr sz="1600">
                <a:solidFill>
                  <a:schemeClr val="tx1"/>
                </a:solidFill>
                <a:latin typeface="Calibri" panose="020F0502020204030204" pitchFamily="34" charset="0"/>
              </a:defRPr>
            </a:lvl2pPr>
            <a:lvl3pPr marL="1143000" indent="-228600">
              <a:defRPr sz="1600">
                <a:solidFill>
                  <a:schemeClr val="tx1"/>
                </a:solidFill>
                <a:latin typeface="Calibri" panose="020F0502020204030204" pitchFamily="34" charset="0"/>
              </a:defRPr>
            </a:lvl3pPr>
            <a:lvl4pPr marL="1600200" indent="-228600">
              <a:defRPr sz="1600">
                <a:solidFill>
                  <a:schemeClr val="tx1"/>
                </a:solidFill>
                <a:latin typeface="Calibri" panose="020F0502020204030204" pitchFamily="34" charset="0"/>
              </a:defRPr>
            </a:lvl4pPr>
            <a:lvl5pPr marL="2057400" indent="-228600">
              <a:defRPr sz="1600">
                <a:solidFill>
                  <a:schemeClr val="tx1"/>
                </a:solidFill>
                <a:latin typeface="Calibri" panose="020F0502020204030204" pitchFamily="34" charset="0"/>
              </a:defRPr>
            </a:lvl5pPr>
            <a:lvl6pPr marL="2514600" indent="-228600" eaLnBrk="0" fontAlgn="base" hangingPunct="0">
              <a:spcBef>
                <a:spcPct val="0"/>
              </a:spcBef>
              <a:spcAft>
                <a:spcPct val="0"/>
              </a:spcAft>
              <a:defRPr sz="1600">
                <a:solidFill>
                  <a:schemeClr val="tx1"/>
                </a:solidFill>
                <a:latin typeface="Calibri" panose="020F0502020204030204" pitchFamily="34" charset="0"/>
              </a:defRPr>
            </a:lvl6pPr>
            <a:lvl7pPr marL="2971800" indent="-228600" eaLnBrk="0" fontAlgn="base" hangingPunct="0">
              <a:spcBef>
                <a:spcPct val="0"/>
              </a:spcBef>
              <a:spcAft>
                <a:spcPct val="0"/>
              </a:spcAft>
              <a:defRPr sz="1600">
                <a:solidFill>
                  <a:schemeClr val="tx1"/>
                </a:solidFill>
                <a:latin typeface="Calibri" panose="020F0502020204030204" pitchFamily="34" charset="0"/>
              </a:defRPr>
            </a:lvl7pPr>
            <a:lvl8pPr marL="3429000" indent="-228600" eaLnBrk="0" fontAlgn="base" hangingPunct="0">
              <a:spcBef>
                <a:spcPct val="0"/>
              </a:spcBef>
              <a:spcAft>
                <a:spcPct val="0"/>
              </a:spcAft>
              <a:defRPr sz="1600">
                <a:solidFill>
                  <a:schemeClr val="tx1"/>
                </a:solidFill>
                <a:latin typeface="Calibri" panose="020F0502020204030204" pitchFamily="34" charset="0"/>
              </a:defRPr>
            </a:lvl8pPr>
            <a:lvl9pPr marL="3886200" indent="-228600" eaLnBrk="0" fontAlgn="base" hangingPunct="0">
              <a:spcBef>
                <a:spcPct val="0"/>
              </a:spcBef>
              <a:spcAft>
                <a:spcPct val="0"/>
              </a:spcAft>
              <a:defRPr sz="1600">
                <a:solidFill>
                  <a:schemeClr val="tx1"/>
                </a:solidFill>
                <a:latin typeface="Calibri" panose="020F0502020204030204" pitchFamily="34" charset="0"/>
              </a:defRPr>
            </a:lvl9pPr>
          </a:lstStyle>
          <a:p>
            <a:pPr algn="r" eaLnBrk="1" hangingPunct="1"/>
            <a:endParaRPr lang="zh-CN" altLang="en-US">
              <a:ea typeface="宋体" panose="02010600030101010101" pitchFamily="2" charset="-122"/>
            </a:endParaRPr>
          </a:p>
        </p:txBody>
      </p:sp>
      <p:sp>
        <p:nvSpPr>
          <p:cNvPr id="78852" name="文本框 4">
            <a:extLst>
              <a:ext uri="{FF2B5EF4-FFF2-40B4-BE49-F238E27FC236}">
                <a16:creationId xmlns:a16="http://schemas.microsoft.com/office/drawing/2014/main" id="{91A464A6-B12B-384E-817A-EBBA56C236C3}"/>
              </a:ext>
            </a:extLst>
          </p:cNvPr>
          <p:cNvSpPr txBox="1">
            <a:spLocks noChangeArrowheads="1"/>
          </p:cNvSpPr>
          <p:nvPr/>
        </p:nvSpPr>
        <p:spPr bwMode="auto">
          <a:xfrm>
            <a:off x="3482975" y="6080125"/>
            <a:ext cx="5226050" cy="339725"/>
          </a:xfrm>
          <a:prstGeom prst="rect">
            <a:avLst/>
          </a:prstGeom>
          <a:noFill/>
          <a:ln w="9525">
            <a:solidFill>
              <a:srgbClr val="3333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600">
                <a:solidFill>
                  <a:schemeClr val="tx1"/>
                </a:solidFill>
                <a:latin typeface="Calibri" panose="020F0502020204030204" pitchFamily="34" charset="0"/>
              </a:defRPr>
            </a:lvl1pPr>
            <a:lvl2pPr marL="742950" indent="-285750">
              <a:defRPr sz="1600">
                <a:solidFill>
                  <a:schemeClr val="tx1"/>
                </a:solidFill>
                <a:latin typeface="Calibri" panose="020F0502020204030204" pitchFamily="34" charset="0"/>
              </a:defRPr>
            </a:lvl2pPr>
            <a:lvl3pPr marL="1143000" indent="-228600">
              <a:defRPr sz="1600">
                <a:solidFill>
                  <a:schemeClr val="tx1"/>
                </a:solidFill>
                <a:latin typeface="Calibri" panose="020F0502020204030204" pitchFamily="34" charset="0"/>
              </a:defRPr>
            </a:lvl3pPr>
            <a:lvl4pPr marL="1600200" indent="-228600">
              <a:defRPr sz="1600">
                <a:solidFill>
                  <a:schemeClr val="tx1"/>
                </a:solidFill>
                <a:latin typeface="Calibri" panose="020F0502020204030204" pitchFamily="34" charset="0"/>
              </a:defRPr>
            </a:lvl4pPr>
            <a:lvl5pPr marL="2057400" indent="-228600">
              <a:defRPr sz="1600">
                <a:solidFill>
                  <a:schemeClr val="tx1"/>
                </a:solidFill>
                <a:latin typeface="Calibri" panose="020F0502020204030204" pitchFamily="34" charset="0"/>
              </a:defRPr>
            </a:lvl5pPr>
            <a:lvl6pPr marL="2514600" indent="-228600" eaLnBrk="0" fontAlgn="base" hangingPunct="0">
              <a:spcBef>
                <a:spcPct val="0"/>
              </a:spcBef>
              <a:spcAft>
                <a:spcPct val="0"/>
              </a:spcAft>
              <a:defRPr sz="1600">
                <a:solidFill>
                  <a:schemeClr val="tx1"/>
                </a:solidFill>
                <a:latin typeface="Calibri" panose="020F0502020204030204" pitchFamily="34" charset="0"/>
              </a:defRPr>
            </a:lvl6pPr>
            <a:lvl7pPr marL="2971800" indent="-228600" eaLnBrk="0" fontAlgn="base" hangingPunct="0">
              <a:spcBef>
                <a:spcPct val="0"/>
              </a:spcBef>
              <a:spcAft>
                <a:spcPct val="0"/>
              </a:spcAft>
              <a:defRPr sz="1600">
                <a:solidFill>
                  <a:schemeClr val="tx1"/>
                </a:solidFill>
                <a:latin typeface="Calibri" panose="020F0502020204030204" pitchFamily="34" charset="0"/>
              </a:defRPr>
            </a:lvl7pPr>
            <a:lvl8pPr marL="3429000" indent="-228600" eaLnBrk="0" fontAlgn="base" hangingPunct="0">
              <a:spcBef>
                <a:spcPct val="0"/>
              </a:spcBef>
              <a:spcAft>
                <a:spcPct val="0"/>
              </a:spcAft>
              <a:defRPr sz="1600">
                <a:solidFill>
                  <a:schemeClr val="tx1"/>
                </a:solidFill>
                <a:latin typeface="Calibri" panose="020F0502020204030204" pitchFamily="34" charset="0"/>
              </a:defRPr>
            </a:lvl8pPr>
            <a:lvl9pPr marL="3886200" indent="-228600" eaLnBrk="0" fontAlgn="base" hangingPunct="0">
              <a:spcBef>
                <a:spcPct val="0"/>
              </a:spcBef>
              <a:spcAft>
                <a:spcPct val="0"/>
              </a:spcAft>
              <a:defRPr sz="1600">
                <a:solidFill>
                  <a:schemeClr val="tx1"/>
                </a:solidFill>
                <a:latin typeface="Calibri" panose="020F0502020204030204" pitchFamily="34" charset="0"/>
              </a:defRPr>
            </a:lvl9pPr>
          </a:lstStyle>
          <a:p>
            <a:r>
              <a:rPr kumimoji="1" lang="zh-CN" altLang="en-US" dirty="0">
                <a:ea typeface="宋体" panose="02010600030101010101" pitchFamily="2" charset="-122"/>
              </a:rPr>
              <a:t>对于</a:t>
            </a:r>
            <a:r>
              <a:rPr kumimoji="1" lang="en-US" altLang="zh-CN" dirty="0">
                <a:ea typeface="宋体" panose="02010600030101010101" pitchFamily="2" charset="-122"/>
              </a:rPr>
              <a:t>IC</a:t>
            </a:r>
            <a:r>
              <a:rPr kumimoji="1" lang="zh-CN" altLang="en-US" dirty="0">
                <a:ea typeface="宋体" panose="02010600030101010101" pitchFamily="2" charset="-122"/>
              </a:rPr>
              <a:t>而言，无低频衰减，因为</a:t>
            </a:r>
            <a:r>
              <a:rPr kumimoji="1" lang="en-US" altLang="zh-CN" dirty="0">
                <a:ea typeface="宋体" panose="02010600030101010101" pitchFamily="2" charset="-122"/>
              </a:rPr>
              <a:t>IC</a:t>
            </a:r>
            <a:r>
              <a:rPr kumimoji="1" lang="zh-CN" altLang="en-US" dirty="0">
                <a:ea typeface="宋体" panose="02010600030101010101" pitchFamily="2" charset="-122"/>
              </a:rPr>
              <a:t>无耦合电容和旁路电容</a:t>
            </a:r>
          </a:p>
        </p:txBody>
      </p:sp>
      <p:sp>
        <p:nvSpPr>
          <p:cNvPr id="3" name="文本框 2">
            <a:extLst>
              <a:ext uri="{FF2B5EF4-FFF2-40B4-BE49-F238E27FC236}">
                <a16:creationId xmlns:a16="http://schemas.microsoft.com/office/drawing/2014/main" id="{5679FEA9-393A-384C-9755-E9D749458F20}"/>
              </a:ext>
            </a:extLst>
          </p:cNvPr>
          <p:cNvSpPr txBox="1"/>
          <p:nvPr/>
        </p:nvSpPr>
        <p:spPr>
          <a:xfrm>
            <a:off x="132763" y="5164723"/>
            <a:ext cx="7931530" cy="369332"/>
          </a:xfrm>
          <a:prstGeom prst="rect">
            <a:avLst/>
          </a:prstGeom>
          <a:noFill/>
        </p:spPr>
        <p:txBody>
          <a:bodyPr wrap="none" rtlCol="0">
            <a:spAutoFit/>
          </a:bodyPr>
          <a:lstStyle/>
          <a:p>
            <a:r>
              <a:rPr kumimoji="1" lang="zh-CN" altLang="en-US" sz="1800" dirty="0">
                <a:solidFill>
                  <a:srgbClr val="C00000"/>
                </a:solidFill>
              </a:rPr>
              <a:t>电路频率响应分析的一个主要工作是求出</a:t>
            </a:r>
            <a:r>
              <a:rPr kumimoji="1" lang="zh-CN" altLang="en-US" sz="1800" dirty="0">
                <a:solidFill>
                  <a:srgbClr val="0432FF"/>
                </a:solidFill>
              </a:rPr>
              <a:t>下限截止频率 </a:t>
            </a:r>
            <a:r>
              <a:rPr kumimoji="1" lang="en-US" altLang="zh-CN" sz="1800" dirty="0" err="1">
                <a:solidFill>
                  <a:srgbClr val="0432FF"/>
                </a:solidFill>
              </a:rPr>
              <a:t>f</a:t>
            </a:r>
            <a:r>
              <a:rPr kumimoji="1" lang="en-US" altLang="zh-CN" sz="1800" baseline="-25000" dirty="0" err="1">
                <a:solidFill>
                  <a:srgbClr val="0432FF"/>
                </a:solidFill>
              </a:rPr>
              <a:t>L</a:t>
            </a:r>
            <a:r>
              <a:rPr kumimoji="1" lang="zh-CN" altLang="en-US" sz="1800" dirty="0">
                <a:solidFill>
                  <a:srgbClr val="0432FF"/>
                </a:solidFill>
              </a:rPr>
              <a:t> </a:t>
            </a:r>
            <a:r>
              <a:rPr kumimoji="1" lang="zh-CN" altLang="en-US" sz="1800" dirty="0">
                <a:solidFill>
                  <a:srgbClr val="C00000"/>
                </a:solidFill>
              </a:rPr>
              <a:t>和</a:t>
            </a:r>
            <a:r>
              <a:rPr kumimoji="1" lang="zh-CN" altLang="en-US" sz="1800" dirty="0">
                <a:solidFill>
                  <a:srgbClr val="0432FF"/>
                </a:solidFill>
              </a:rPr>
              <a:t>上限截止频率 </a:t>
            </a:r>
            <a:r>
              <a:rPr kumimoji="1" lang="en-US" altLang="zh-CN" sz="1800" dirty="0" err="1">
                <a:solidFill>
                  <a:srgbClr val="0432FF"/>
                </a:solidFill>
              </a:rPr>
              <a:t>f</a:t>
            </a:r>
            <a:r>
              <a:rPr kumimoji="1" lang="en-US" altLang="zh-CN" sz="1800" baseline="-25000" dirty="0" err="1">
                <a:solidFill>
                  <a:srgbClr val="0432FF"/>
                </a:solidFill>
              </a:rPr>
              <a:t>H</a:t>
            </a:r>
            <a:endParaRPr kumimoji="1" lang="zh-CN" altLang="en-US" sz="1800" baseline="-25000" dirty="0">
              <a:solidFill>
                <a:srgbClr val="0432FF"/>
              </a:solidFill>
            </a:endParaRPr>
          </a:p>
        </p:txBody>
      </p:sp>
      <p:sp>
        <p:nvSpPr>
          <p:cNvPr id="4" name="文本框 3">
            <a:extLst>
              <a:ext uri="{FF2B5EF4-FFF2-40B4-BE49-F238E27FC236}">
                <a16:creationId xmlns:a16="http://schemas.microsoft.com/office/drawing/2014/main" id="{6C9E4140-D863-DD4B-8DB6-447EBF818425}"/>
              </a:ext>
            </a:extLst>
          </p:cNvPr>
          <p:cNvSpPr txBox="1"/>
          <p:nvPr/>
        </p:nvSpPr>
        <p:spPr>
          <a:xfrm>
            <a:off x="1382473" y="175143"/>
            <a:ext cx="6582251" cy="369332"/>
          </a:xfrm>
          <a:prstGeom prst="rect">
            <a:avLst/>
          </a:prstGeom>
          <a:noFill/>
        </p:spPr>
        <p:txBody>
          <a:bodyPr wrap="none" rtlCol="0">
            <a:spAutoFit/>
          </a:bodyPr>
          <a:lstStyle/>
          <a:p>
            <a:r>
              <a:rPr kumimoji="1" lang="zh-CN" altLang="en-US" sz="1800" b="1" dirty="0">
                <a:solidFill>
                  <a:srgbClr val="0432FF"/>
                </a:solidFill>
              </a:rPr>
              <a:t>分立电路（由“分立</a:t>
            </a:r>
            <a:r>
              <a:rPr kumimoji="1" lang="en-US" altLang="zh-CN" sz="1800" b="1" dirty="0">
                <a:solidFill>
                  <a:srgbClr val="0432FF"/>
                </a:solidFill>
              </a:rPr>
              <a:t>/</a:t>
            </a:r>
            <a:r>
              <a:rPr kumimoji="1" lang="zh-CN" altLang="en-US" sz="1800" b="1" dirty="0">
                <a:solidFill>
                  <a:srgbClr val="0432FF"/>
                </a:solidFill>
              </a:rPr>
              <a:t>离散”元件组成的电路）的频率响应曲线 </a:t>
            </a:r>
          </a:p>
        </p:txBody>
      </p:sp>
      <p:pic>
        <p:nvPicPr>
          <p:cNvPr id="5" name="图片 4">
            <a:extLst>
              <a:ext uri="{FF2B5EF4-FFF2-40B4-BE49-F238E27FC236}">
                <a16:creationId xmlns:a16="http://schemas.microsoft.com/office/drawing/2014/main" id="{445ED073-0E83-D14F-AFA2-C03D8352A79D}"/>
              </a:ext>
            </a:extLst>
          </p:cNvPr>
          <p:cNvPicPr>
            <a:picLocks noChangeAspect="1"/>
          </p:cNvPicPr>
          <p:nvPr/>
        </p:nvPicPr>
        <p:blipFill>
          <a:blip r:embed="rId3"/>
          <a:stretch>
            <a:fillRect/>
          </a:stretch>
        </p:blipFill>
        <p:spPr>
          <a:xfrm>
            <a:off x="2743200" y="774666"/>
            <a:ext cx="3860800" cy="342900"/>
          </a:xfrm>
          <a:prstGeom prst="rect">
            <a:avLst/>
          </a:prstGeom>
        </p:spPr>
      </p:pic>
      <p:sp>
        <p:nvSpPr>
          <p:cNvPr id="6" name="文本框 5">
            <a:extLst>
              <a:ext uri="{FF2B5EF4-FFF2-40B4-BE49-F238E27FC236}">
                <a16:creationId xmlns:a16="http://schemas.microsoft.com/office/drawing/2014/main" id="{2FBB5449-A53A-D745-8987-895A52BE048B}"/>
              </a:ext>
            </a:extLst>
          </p:cNvPr>
          <p:cNvSpPr txBox="1"/>
          <p:nvPr/>
        </p:nvSpPr>
        <p:spPr>
          <a:xfrm>
            <a:off x="2131341" y="751991"/>
            <a:ext cx="649537" cy="369332"/>
          </a:xfrm>
          <a:prstGeom prst="rect">
            <a:avLst/>
          </a:prstGeom>
          <a:noFill/>
        </p:spPr>
        <p:txBody>
          <a:bodyPr wrap="none" rtlCol="0">
            <a:spAutoFit/>
          </a:bodyPr>
          <a:lstStyle/>
          <a:p>
            <a:r>
              <a:rPr kumimoji="1" lang="zh-CN" altLang="en-US" sz="1800" dirty="0">
                <a:solidFill>
                  <a:srgbClr val="C00000"/>
                </a:solidFill>
              </a:rPr>
              <a:t>带宽</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467365C7-6A97-6E44-9F6B-3E886BD18762}"/>
              </a:ext>
            </a:extLst>
          </p:cNvPr>
          <p:cNvPicPr>
            <a:picLocks noChangeAspect="1"/>
          </p:cNvPicPr>
          <p:nvPr/>
        </p:nvPicPr>
        <p:blipFill>
          <a:blip r:embed="rId2"/>
          <a:stretch>
            <a:fillRect/>
          </a:stretch>
        </p:blipFill>
        <p:spPr>
          <a:xfrm>
            <a:off x="273050" y="1193800"/>
            <a:ext cx="8597900" cy="4470400"/>
          </a:xfrm>
          <a:prstGeom prst="rect">
            <a:avLst/>
          </a:prstGeom>
        </p:spPr>
      </p:pic>
      <p:sp>
        <p:nvSpPr>
          <p:cNvPr id="4" name="文本框 3">
            <a:extLst>
              <a:ext uri="{FF2B5EF4-FFF2-40B4-BE49-F238E27FC236}">
                <a16:creationId xmlns:a16="http://schemas.microsoft.com/office/drawing/2014/main" id="{3CDD546E-FE30-A747-A078-1FE07D483828}"/>
              </a:ext>
            </a:extLst>
          </p:cNvPr>
          <p:cNvSpPr txBox="1"/>
          <p:nvPr/>
        </p:nvSpPr>
        <p:spPr>
          <a:xfrm>
            <a:off x="2322025" y="454967"/>
            <a:ext cx="4499950" cy="461665"/>
          </a:xfrm>
          <a:prstGeom prst="rect">
            <a:avLst/>
          </a:prstGeom>
          <a:noFill/>
        </p:spPr>
        <p:txBody>
          <a:bodyPr wrap="none" rtlCol="0">
            <a:spAutoFit/>
          </a:bodyPr>
          <a:lstStyle/>
          <a:p>
            <a:r>
              <a:rPr kumimoji="1" lang="zh-CN" altLang="en-US" sz="2400" b="1" dirty="0">
                <a:solidFill>
                  <a:srgbClr val="0432FF"/>
                </a:solidFill>
              </a:rPr>
              <a:t>集成电路（</a:t>
            </a:r>
            <a:r>
              <a:rPr kumimoji="1" lang="en-US" altLang="zh-CN" sz="2400" b="1" dirty="0">
                <a:solidFill>
                  <a:srgbClr val="0432FF"/>
                </a:solidFill>
              </a:rPr>
              <a:t>IC</a:t>
            </a:r>
            <a:r>
              <a:rPr kumimoji="1" lang="zh-CN" altLang="en-US" sz="2400" b="1" dirty="0">
                <a:solidFill>
                  <a:srgbClr val="0432FF"/>
                </a:solidFill>
              </a:rPr>
              <a:t>）的频率响应曲线 </a:t>
            </a:r>
          </a:p>
        </p:txBody>
      </p:sp>
      <p:sp>
        <p:nvSpPr>
          <p:cNvPr id="5" name="文本框 4">
            <a:extLst>
              <a:ext uri="{FF2B5EF4-FFF2-40B4-BE49-F238E27FC236}">
                <a16:creationId xmlns:a16="http://schemas.microsoft.com/office/drawing/2014/main" id="{08A7156C-7753-0942-B21E-D343E75704BB}"/>
              </a:ext>
            </a:extLst>
          </p:cNvPr>
          <p:cNvSpPr txBox="1">
            <a:spLocks noChangeArrowheads="1"/>
          </p:cNvSpPr>
          <p:nvPr/>
        </p:nvSpPr>
        <p:spPr bwMode="auto">
          <a:xfrm>
            <a:off x="2507317" y="2964420"/>
            <a:ext cx="2994025" cy="584775"/>
          </a:xfrm>
          <a:prstGeom prst="rect">
            <a:avLst/>
          </a:prstGeom>
          <a:noFill/>
          <a:ln w="9525">
            <a:solidFill>
              <a:srgbClr val="3333FF"/>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1600">
                <a:solidFill>
                  <a:schemeClr val="tx1"/>
                </a:solidFill>
                <a:latin typeface="Calibri" panose="020F0502020204030204" pitchFamily="34" charset="0"/>
              </a:defRPr>
            </a:lvl1pPr>
            <a:lvl2pPr marL="742950" indent="-285750">
              <a:defRPr sz="1600">
                <a:solidFill>
                  <a:schemeClr val="tx1"/>
                </a:solidFill>
                <a:latin typeface="Calibri" panose="020F0502020204030204" pitchFamily="34" charset="0"/>
              </a:defRPr>
            </a:lvl2pPr>
            <a:lvl3pPr marL="1143000" indent="-228600">
              <a:defRPr sz="1600">
                <a:solidFill>
                  <a:schemeClr val="tx1"/>
                </a:solidFill>
                <a:latin typeface="Calibri" panose="020F0502020204030204" pitchFamily="34" charset="0"/>
              </a:defRPr>
            </a:lvl3pPr>
            <a:lvl4pPr marL="1600200" indent="-228600">
              <a:defRPr sz="1600">
                <a:solidFill>
                  <a:schemeClr val="tx1"/>
                </a:solidFill>
                <a:latin typeface="Calibri" panose="020F0502020204030204" pitchFamily="34" charset="0"/>
              </a:defRPr>
            </a:lvl4pPr>
            <a:lvl5pPr marL="2057400" indent="-228600">
              <a:defRPr sz="1600">
                <a:solidFill>
                  <a:schemeClr val="tx1"/>
                </a:solidFill>
                <a:latin typeface="Calibri" panose="020F0502020204030204" pitchFamily="34" charset="0"/>
              </a:defRPr>
            </a:lvl5pPr>
            <a:lvl6pPr marL="2514600" indent="-228600" eaLnBrk="0" fontAlgn="base" hangingPunct="0">
              <a:spcBef>
                <a:spcPct val="0"/>
              </a:spcBef>
              <a:spcAft>
                <a:spcPct val="0"/>
              </a:spcAft>
              <a:defRPr sz="1600">
                <a:solidFill>
                  <a:schemeClr val="tx1"/>
                </a:solidFill>
                <a:latin typeface="Calibri" panose="020F0502020204030204" pitchFamily="34" charset="0"/>
              </a:defRPr>
            </a:lvl6pPr>
            <a:lvl7pPr marL="2971800" indent="-228600" eaLnBrk="0" fontAlgn="base" hangingPunct="0">
              <a:spcBef>
                <a:spcPct val="0"/>
              </a:spcBef>
              <a:spcAft>
                <a:spcPct val="0"/>
              </a:spcAft>
              <a:defRPr sz="1600">
                <a:solidFill>
                  <a:schemeClr val="tx1"/>
                </a:solidFill>
                <a:latin typeface="Calibri" panose="020F0502020204030204" pitchFamily="34" charset="0"/>
              </a:defRPr>
            </a:lvl7pPr>
            <a:lvl8pPr marL="3429000" indent="-228600" eaLnBrk="0" fontAlgn="base" hangingPunct="0">
              <a:spcBef>
                <a:spcPct val="0"/>
              </a:spcBef>
              <a:spcAft>
                <a:spcPct val="0"/>
              </a:spcAft>
              <a:defRPr sz="1600">
                <a:solidFill>
                  <a:schemeClr val="tx1"/>
                </a:solidFill>
                <a:latin typeface="Calibri" panose="020F0502020204030204" pitchFamily="34" charset="0"/>
              </a:defRPr>
            </a:lvl8pPr>
            <a:lvl9pPr marL="3886200" indent="-228600" eaLnBrk="0" fontAlgn="base" hangingPunct="0">
              <a:spcBef>
                <a:spcPct val="0"/>
              </a:spcBef>
              <a:spcAft>
                <a:spcPct val="0"/>
              </a:spcAft>
              <a:defRPr sz="1600">
                <a:solidFill>
                  <a:schemeClr val="tx1"/>
                </a:solidFill>
                <a:latin typeface="Calibri" panose="020F0502020204030204" pitchFamily="34" charset="0"/>
              </a:defRPr>
            </a:lvl9pPr>
          </a:lstStyle>
          <a:p>
            <a:r>
              <a:rPr kumimoji="1" lang="zh-CN" altLang="en-US" dirty="0">
                <a:ea typeface="宋体" panose="02010600030101010101" pitchFamily="2" charset="-122"/>
              </a:rPr>
              <a:t>对于</a:t>
            </a:r>
            <a:r>
              <a:rPr kumimoji="1" lang="en-US" altLang="zh-CN" dirty="0">
                <a:ea typeface="宋体" panose="02010600030101010101" pitchFamily="2" charset="-122"/>
              </a:rPr>
              <a:t>IC</a:t>
            </a:r>
            <a:r>
              <a:rPr kumimoji="1" lang="zh-CN" altLang="en-US" dirty="0">
                <a:ea typeface="宋体" panose="02010600030101010101" pitchFamily="2" charset="-122"/>
              </a:rPr>
              <a:t>而言，无低频衰减，因为</a:t>
            </a:r>
            <a:r>
              <a:rPr kumimoji="1" lang="en-US" altLang="zh-CN" dirty="0">
                <a:ea typeface="宋体" panose="02010600030101010101" pitchFamily="2" charset="-122"/>
              </a:rPr>
              <a:t>IC</a:t>
            </a:r>
            <a:r>
              <a:rPr kumimoji="1" lang="zh-CN" altLang="en-US" dirty="0">
                <a:ea typeface="宋体" panose="02010600030101010101" pitchFamily="2" charset="-122"/>
              </a:rPr>
              <a:t>无耦合电容和旁路电容</a:t>
            </a:r>
          </a:p>
        </p:txBody>
      </p:sp>
      <p:pic>
        <p:nvPicPr>
          <p:cNvPr id="6" name="图片 5">
            <a:extLst>
              <a:ext uri="{FF2B5EF4-FFF2-40B4-BE49-F238E27FC236}">
                <a16:creationId xmlns:a16="http://schemas.microsoft.com/office/drawing/2014/main" id="{A77D219F-5B1A-964D-8E4C-3B78D9B93FBC}"/>
              </a:ext>
            </a:extLst>
          </p:cNvPr>
          <p:cNvPicPr>
            <a:picLocks noChangeAspect="1"/>
          </p:cNvPicPr>
          <p:nvPr/>
        </p:nvPicPr>
        <p:blipFill>
          <a:blip r:embed="rId3"/>
          <a:stretch>
            <a:fillRect/>
          </a:stretch>
        </p:blipFill>
        <p:spPr>
          <a:xfrm>
            <a:off x="2705100" y="1676400"/>
            <a:ext cx="3733800" cy="355600"/>
          </a:xfrm>
          <a:prstGeom prst="rect">
            <a:avLst/>
          </a:prstGeom>
        </p:spPr>
      </p:pic>
      <p:sp>
        <p:nvSpPr>
          <p:cNvPr id="7" name="矩形 6">
            <a:extLst>
              <a:ext uri="{FF2B5EF4-FFF2-40B4-BE49-F238E27FC236}">
                <a16:creationId xmlns:a16="http://schemas.microsoft.com/office/drawing/2014/main" id="{C2B18612-616F-BE46-81A7-DB22336F61C7}"/>
              </a:ext>
            </a:extLst>
          </p:cNvPr>
          <p:cNvSpPr/>
          <p:nvPr/>
        </p:nvSpPr>
        <p:spPr>
          <a:xfrm>
            <a:off x="2182549" y="1680411"/>
            <a:ext cx="649537" cy="369332"/>
          </a:xfrm>
          <a:prstGeom prst="rect">
            <a:avLst/>
          </a:prstGeom>
        </p:spPr>
        <p:txBody>
          <a:bodyPr wrap="none">
            <a:spAutoFit/>
          </a:bodyPr>
          <a:lstStyle/>
          <a:p>
            <a:r>
              <a:rPr kumimoji="1" lang="zh-CN" altLang="en-US" sz="1800" dirty="0">
                <a:solidFill>
                  <a:srgbClr val="C00000"/>
                </a:solidFill>
              </a:rPr>
              <a:t>带宽</a:t>
            </a:r>
          </a:p>
        </p:txBody>
      </p:sp>
      <p:pic>
        <p:nvPicPr>
          <p:cNvPr id="8" name="图片 7">
            <a:extLst>
              <a:ext uri="{FF2B5EF4-FFF2-40B4-BE49-F238E27FC236}">
                <a16:creationId xmlns:a16="http://schemas.microsoft.com/office/drawing/2014/main" id="{59E3830C-986E-504C-A33F-EC584585D0A1}"/>
              </a:ext>
            </a:extLst>
          </p:cNvPr>
          <p:cNvPicPr>
            <a:picLocks noChangeAspect="1"/>
          </p:cNvPicPr>
          <p:nvPr/>
        </p:nvPicPr>
        <p:blipFill>
          <a:blip r:embed="rId4"/>
          <a:stretch>
            <a:fillRect/>
          </a:stretch>
        </p:blipFill>
        <p:spPr>
          <a:xfrm>
            <a:off x="3200400" y="5664200"/>
            <a:ext cx="5295900" cy="650954"/>
          </a:xfrm>
          <a:prstGeom prst="rect">
            <a:avLst/>
          </a:prstGeom>
          <a:ln>
            <a:solidFill>
              <a:srgbClr val="C00000"/>
            </a:solidFill>
          </a:ln>
        </p:spPr>
      </p:pic>
    </p:spTree>
    <p:extLst>
      <p:ext uri="{BB962C8B-B14F-4D97-AF65-F5344CB8AC3E}">
        <p14:creationId xmlns:p14="http://schemas.microsoft.com/office/powerpoint/2010/main" val="24133982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CD0724D2-38A8-3F47-8669-DE13AB81F126}"/>
              </a:ext>
            </a:extLst>
          </p:cNvPr>
          <p:cNvSpPr>
            <a:spLocks noGrp="1"/>
          </p:cNvSpPr>
          <p:nvPr>
            <p:ph type="title"/>
          </p:nvPr>
        </p:nvSpPr>
        <p:spPr>
          <a:xfrm>
            <a:off x="616352" y="127322"/>
            <a:ext cx="7772400" cy="1143000"/>
          </a:xfrm>
        </p:spPr>
        <p:txBody>
          <a:bodyPr/>
          <a:lstStyle/>
          <a:p>
            <a:r>
              <a:rPr kumimoji="1" lang="zh-CN" altLang="en-US" dirty="0">
                <a:ea typeface="宋体" panose="02010600030101010101" pitchFamily="2" charset="-122"/>
              </a:rPr>
              <a:t>作业</a:t>
            </a:r>
          </a:p>
        </p:txBody>
      </p:sp>
      <p:pic>
        <p:nvPicPr>
          <p:cNvPr id="6" name="图片 5">
            <a:extLst>
              <a:ext uri="{FF2B5EF4-FFF2-40B4-BE49-F238E27FC236}">
                <a16:creationId xmlns:a16="http://schemas.microsoft.com/office/drawing/2014/main" id="{9E6719FA-7B1A-18AB-108D-4EADCEF1CA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687" y="1592714"/>
            <a:ext cx="8564547" cy="932772"/>
          </a:xfrm>
          <a:prstGeom prst="rect">
            <a:avLst/>
          </a:prstGeom>
        </p:spPr>
      </p:pic>
      <p:pic>
        <p:nvPicPr>
          <p:cNvPr id="9" name="图片 8" descr="文本&#10;&#10;AI 生成的内容可能不正确。">
            <a:extLst>
              <a:ext uri="{FF2B5EF4-FFF2-40B4-BE49-F238E27FC236}">
                <a16:creationId xmlns:a16="http://schemas.microsoft.com/office/drawing/2014/main" id="{70326754-6993-7673-87FC-DFA3423BC4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678" y="3429000"/>
            <a:ext cx="6670922" cy="243853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404" name="Object 4"/>
          <p:cNvGraphicFramePr>
            <a:graphicFrameLocks noChangeAspect="1"/>
          </p:cNvGraphicFramePr>
          <p:nvPr>
            <p:extLst>
              <p:ext uri="{D42A27DB-BD31-4B8C-83A1-F6EECF244321}">
                <p14:modId xmlns:p14="http://schemas.microsoft.com/office/powerpoint/2010/main" val="3136448420"/>
              </p:ext>
            </p:extLst>
          </p:nvPr>
        </p:nvGraphicFramePr>
        <p:xfrm>
          <a:off x="5781675" y="1987550"/>
          <a:ext cx="3013075" cy="941388"/>
        </p:xfrm>
        <a:graphic>
          <a:graphicData uri="http://schemas.openxmlformats.org/presentationml/2006/ole">
            <mc:AlternateContent xmlns:mc="http://schemas.openxmlformats.org/markup-compatibility/2006">
              <mc:Choice xmlns:v="urn:schemas-microsoft-com:vml" Requires="v">
                <p:oleObj name="Equation" r:id="rId2" imgW="1701720" imgH="533160" progId="Equation.DSMT4">
                  <p:embed/>
                </p:oleObj>
              </mc:Choice>
              <mc:Fallback>
                <p:oleObj name="Equation" r:id="rId2" imgW="1701720" imgH="533160" progId="Equation.DSMT4">
                  <p:embed/>
                  <p:pic>
                    <p:nvPicPr>
                      <p:cNvPr id="0" name=""/>
                      <p:cNvPicPr>
                        <a:picLocks noChangeAspect="1" noChangeArrowheads="1"/>
                      </p:cNvPicPr>
                      <p:nvPr/>
                    </p:nvPicPr>
                    <p:blipFill>
                      <a:blip r:embed="rId3"/>
                      <a:srcRect/>
                      <a:stretch>
                        <a:fillRect/>
                      </a:stretch>
                    </p:blipFill>
                    <p:spPr bwMode="auto">
                      <a:xfrm>
                        <a:off x="5781675" y="1987550"/>
                        <a:ext cx="3013075" cy="941388"/>
                      </a:xfrm>
                      <a:prstGeom prst="rect">
                        <a:avLst/>
                      </a:prstGeom>
                      <a:solidFill>
                        <a:srgbClr val="66FFFF"/>
                      </a:solidFill>
                      <a:ln w="9525">
                        <a:solidFill>
                          <a:srgbClr val="CC0000"/>
                        </a:solidFill>
                        <a:miter lim="800000"/>
                        <a:headEnd/>
                        <a:tailEnd/>
                      </a:ln>
                      <a:effectLst/>
                    </p:spPr>
                  </p:pic>
                </p:oleObj>
              </mc:Fallback>
            </mc:AlternateContent>
          </a:graphicData>
        </a:graphic>
      </p:graphicFrame>
      <p:sp>
        <p:nvSpPr>
          <p:cNvPr id="614406" name="Rectangle 6"/>
          <p:cNvSpPr>
            <a:spLocks noChangeArrowheads="1"/>
          </p:cNvSpPr>
          <p:nvPr/>
        </p:nvSpPr>
        <p:spPr bwMode="auto">
          <a:xfrm>
            <a:off x="611188" y="3557588"/>
            <a:ext cx="8137525"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lnSpc>
                <a:spcPct val="150000"/>
              </a:lnSpc>
            </a:pPr>
            <a:r>
              <a:rPr lang="zh-CN" altLang="en-US" sz="2000" dirty="0">
                <a:solidFill>
                  <a:srgbClr val="FF0000"/>
                </a:solidFill>
                <a:latin typeface="+mn-ea"/>
                <a:ea typeface="+mn-ea"/>
              </a:rPr>
              <a:t>低通电路</a:t>
            </a:r>
            <a:r>
              <a:rPr lang="zh-CN" altLang="en-US" sz="2000" dirty="0"/>
              <a:t>：信号频率越低，输出电压越接近输入电压。</a:t>
            </a:r>
          </a:p>
        </p:txBody>
      </p:sp>
      <p:graphicFrame>
        <p:nvGraphicFramePr>
          <p:cNvPr id="614409" name="Object 9"/>
          <p:cNvGraphicFramePr>
            <a:graphicFrameLocks noChangeAspect="1"/>
          </p:cNvGraphicFramePr>
          <p:nvPr>
            <p:extLst>
              <p:ext uri="{D42A27DB-BD31-4B8C-83A1-F6EECF244321}">
                <p14:modId xmlns:p14="http://schemas.microsoft.com/office/powerpoint/2010/main" val="4093026773"/>
              </p:ext>
            </p:extLst>
          </p:nvPr>
        </p:nvGraphicFramePr>
        <p:xfrm>
          <a:off x="5695950" y="4672013"/>
          <a:ext cx="3086100" cy="971550"/>
        </p:xfrm>
        <a:graphic>
          <a:graphicData uri="http://schemas.openxmlformats.org/presentationml/2006/ole">
            <mc:AlternateContent xmlns:mc="http://schemas.openxmlformats.org/markup-compatibility/2006">
              <mc:Choice xmlns:v="urn:schemas-microsoft-com:vml" Requires="v">
                <p:oleObj name="Equation" r:id="rId4" imgW="1688760" imgH="533160" progId="Equation.DSMT4">
                  <p:embed/>
                </p:oleObj>
              </mc:Choice>
              <mc:Fallback>
                <p:oleObj name="Equation" r:id="rId4" imgW="1688760" imgH="533160" progId="Equation.DSMT4">
                  <p:embed/>
                  <p:pic>
                    <p:nvPicPr>
                      <p:cNvPr id="0" name=""/>
                      <p:cNvPicPr>
                        <a:picLocks noChangeAspect="1" noChangeArrowheads="1"/>
                      </p:cNvPicPr>
                      <p:nvPr/>
                    </p:nvPicPr>
                    <p:blipFill>
                      <a:blip r:embed="rId5"/>
                      <a:srcRect/>
                      <a:stretch>
                        <a:fillRect/>
                      </a:stretch>
                    </p:blipFill>
                    <p:spPr bwMode="auto">
                      <a:xfrm>
                        <a:off x="5695950" y="4672013"/>
                        <a:ext cx="3086100" cy="971550"/>
                      </a:xfrm>
                      <a:prstGeom prst="rect">
                        <a:avLst/>
                      </a:prstGeom>
                      <a:solidFill>
                        <a:srgbClr val="66FFFF"/>
                      </a:solidFill>
                      <a:ln w="9525">
                        <a:solidFill>
                          <a:srgbClr val="CC0000"/>
                        </a:solidFill>
                        <a:miter lim="800000"/>
                        <a:headEnd/>
                        <a:tailEnd/>
                      </a:ln>
                      <a:effectLst/>
                    </p:spPr>
                  </p:pic>
                </p:oleObj>
              </mc:Fallback>
            </mc:AlternateContent>
          </a:graphicData>
        </a:graphic>
      </p:graphicFrame>
      <p:sp>
        <p:nvSpPr>
          <p:cNvPr id="614412" name="Text Box 12"/>
          <p:cNvSpPr txBox="1">
            <a:spLocks noChangeArrowheads="1"/>
          </p:cNvSpPr>
          <p:nvPr/>
        </p:nvSpPr>
        <p:spPr bwMode="auto">
          <a:xfrm>
            <a:off x="495300" y="731838"/>
            <a:ext cx="813911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spcBef>
                <a:spcPct val="50000"/>
              </a:spcBef>
            </a:pPr>
            <a:r>
              <a:rPr lang="zh-CN" altLang="en-US" sz="2000" dirty="0">
                <a:solidFill>
                  <a:srgbClr val="FF0000"/>
                </a:solidFill>
                <a:latin typeface="+mn-ea"/>
                <a:ea typeface="+mn-ea"/>
              </a:rPr>
              <a:t>高通电路</a:t>
            </a:r>
            <a:r>
              <a:rPr lang="zh-CN" altLang="en-US" sz="2000" dirty="0"/>
              <a:t>：信号频率越高，输出电压越接近输入电压。</a:t>
            </a:r>
          </a:p>
        </p:txBody>
      </p:sp>
      <p:graphicFrame>
        <p:nvGraphicFramePr>
          <p:cNvPr id="2" name="对象 1"/>
          <p:cNvGraphicFramePr>
            <a:graphicFrameLocks noChangeAspect="1"/>
          </p:cNvGraphicFramePr>
          <p:nvPr>
            <p:extLst>
              <p:ext uri="{D42A27DB-BD31-4B8C-83A1-F6EECF244321}">
                <p14:modId xmlns:p14="http://schemas.microsoft.com/office/powerpoint/2010/main" val="665975425"/>
              </p:ext>
            </p:extLst>
          </p:nvPr>
        </p:nvGraphicFramePr>
        <p:xfrm>
          <a:off x="149225" y="4349750"/>
          <a:ext cx="2811463" cy="1577975"/>
        </p:xfrm>
        <a:graphic>
          <a:graphicData uri="http://schemas.openxmlformats.org/presentationml/2006/ole">
            <mc:AlternateContent xmlns:mc="http://schemas.openxmlformats.org/markup-compatibility/2006">
              <mc:Choice xmlns:v="urn:schemas-microsoft-com:vml" Requires="v">
                <p:oleObj name="Visio" r:id="rId6" imgW="1562635" imgH="876480" progId="Visio.Drawing.11">
                  <p:embed/>
                </p:oleObj>
              </mc:Choice>
              <mc:Fallback>
                <p:oleObj name="Visio" r:id="rId6" imgW="1562635" imgH="876480" progId="Visio.Drawing.11">
                  <p:embed/>
                  <p:pic>
                    <p:nvPicPr>
                      <p:cNvPr id="0" name=""/>
                      <p:cNvPicPr/>
                      <p:nvPr/>
                    </p:nvPicPr>
                    <p:blipFill>
                      <a:blip r:embed="rId7"/>
                      <a:stretch>
                        <a:fillRect/>
                      </a:stretch>
                    </p:blipFill>
                    <p:spPr>
                      <a:xfrm>
                        <a:off x="149225" y="4349750"/>
                        <a:ext cx="2811463" cy="1577975"/>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3200501593"/>
              </p:ext>
            </p:extLst>
          </p:nvPr>
        </p:nvGraphicFramePr>
        <p:xfrm>
          <a:off x="263525" y="1397000"/>
          <a:ext cx="2786063" cy="1725613"/>
        </p:xfrm>
        <a:graphic>
          <a:graphicData uri="http://schemas.openxmlformats.org/presentationml/2006/ole">
            <mc:AlternateContent xmlns:mc="http://schemas.openxmlformats.org/markup-compatibility/2006">
              <mc:Choice xmlns:v="urn:schemas-microsoft-com:vml" Requires="v">
                <p:oleObj name="Visio" r:id="rId8" imgW="1562635" imgH="1005763" progId="Visio.Drawing.11">
                  <p:embed/>
                </p:oleObj>
              </mc:Choice>
              <mc:Fallback>
                <p:oleObj name="Visio" r:id="rId8" imgW="1562635" imgH="1005763" progId="Visio.Drawing.11">
                  <p:embed/>
                  <p:pic>
                    <p:nvPicPr>
                      <p:cNvPr id="0" name=""/>
                      <p:cNvPicPr/>
                      <p:nvPr/>
                    </p:nvPicPr>
                    <p:blipFill>
                      <a:blip r:embed="rId9"/>
                      <a:stretch>
                        <a:fillRect/>
                      </a:stretch>
                    </p:blipFill>
                    <p:spPr>
                      <a:xfrm>
                        <a:off x="263525" y="1397000"/>
                        <a:ext cx="2786063" cy="1725613"/>
                      </a:xfrm>
                      <a:prstGeom prst="rect">
                        <a:avLst/>
                      </a:prstGeom>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897749823"/>
              </p:ext>
            </p:extLst>
          </p:nvPr>
        </p:nvGraphicFramePr>
        <p:xfrm>
          <a:off x="3284538" y="1862138"/>
          <a:ext cx="1975432" cy="1395412"/>
        </p:xfrm>
        <a:graphic>
          <a:graphicData uri="http://schemas.openxmlformats.org/presentationml/2006/ole">
            <mc:AlternateContent xmlns:mc="http://schemas.openxmlformats.org/markup-compatibility/2006">
              <mc:Choice xmlns:v="urn:schemas-microsoft-com:vml" Requires="v">
                <p:oleObj name="Visio" r:id="rId10" imgW="1119061" imgH="789828" progId="Visio.Drawing.11">
                  <p:embed/>
                </p:oleObj>
              </mc:Choice>
              <mc:Fallback>
                <p:oleObj name="Visio" r:id="rId10" imgW="1119061" imgH="789828" progId="Visio.Drawing.11">
                  <p:embed/>
                  <p:pic>
                    <p:nvPicPr>
                      <p:cNvPr id="0" name=""/>
                      <p:cNvPicPr/>
                      <p:nvPr/>
                    </p:nvPicPr>
                    <p:blipFill>
                      <a:blip r:embed="rId11"/>
                      <a:stretch>
                        <a:fillRect/>
                      </a:stretch>
                    </p:blipFill>
                    <p:spPr>
                      <a:xfrm>
                        <a:off x="3284538" y="1862138"/>
                        <a:ext cx="1975432" cy="1395412"/>
                      </a:xfrm>
                      <a:prstGeom prst="rect">
                        <a:avLst/>
                      </a:prstGeom>
                    </p:spPr>
                  </p:pic>
                </p:oleObj>
              </mc:Fallback>
            </mc:AlternateContent>
          </a:graphicData>
        </a:graphic>
      </p:graphicFrame>
      <p:graphicFrame>
        <p:nvGraphicFramePr>
          <p:cNvPr id="6" name="对象 5"/>
          <p:cNvGraphicFramePr>
            <a:graphicFrameLocks noChangeAspect="1"/>
          </p:cNvGraphicFramePr>
          <p:nvPr>
            <p:extLst>
              <p:ext uri="{D42A27DB-BD31-4B8C-83A1-F6EECF244321}">
                <p14:modId xmlns:p14="http://schemas.microsoft.com/office/powerpoint/2010/main" val="3567482372"/>
              </p:ext>
            </p:extLst>
          </p:nvPr>
        </p:nvGraphicFramePr>
        <p:xfrm>
          <a:off x="3230563" y="4398963"/>
          <a:ext cx="2103437" cy="1734615"/>
        </p:xfrm>
        <a:graphic>
          <a:graphicData uri="http://schemas.openxmlformats.org/presentationml/2006/ole">
            <mc:AlternateContent xmlns:mc="http://schemas.openxmlformats.org/markup-compatibility/2006">
              <mc:Choice xmlns:v="urn:schemas-microsoft-com:vml" Requires="v">
                <p:oleObj name="Visio" r:id="rId12" imgW="1159268" imgH="956336" progId="Visio.Drawing.11">
                  <p:embed/>
                </p:oleObj>
              </mc:Choice>
              <mc:Fallback>
                <p:oleObj name="Visio" r:id="rId12" imgW="1159268" imgH="956336" progId="Visio.Drawing.11">
                  <p:embed/>
                  <p:pic>
                    <p:nvPicPr>
                      <p:cNvPr id="0" name=""/>
                      <p:cNvPicPr/>
                      <p:nvPr/>
                    </p:nvPicPr>
                    <p:blipFill>
                      <a:blip r:embed="rId13"/>
                      <a:stretch>
                        <a:fillRect/>
                      </a:stretch>
                    </p:blipFill>
                    <p:spPr>
                      <a:xfrm>
                        <a:off x="3230563" y="4398963"/>
                        <a:ext cx="2103437" cy="1734615"/>
                      </a:xfrm>
                      <a:prstGeom prst="rect">
                        <a:avLst/>
                      </a:prstGeom>
                    </p:spPr>
                  </p:pic>
                </p:oleObj>
              </mc:Fallback>
            </mc:AlternateContent>
          </a:graphicData>
        </a:graphic>
      </p:graphicFrame>
    </p:spTree>
    <p:extLst>
      <p:ext uri="{BB962C8B-B14F-4D97-AF65-F5344CB8AC3E}">
        <p14:creationId xmlns:p14="http://schemas.microsoft.com/office/powerpoint/2010/main" val="1706779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14404"/>
                                        </p:tgtEl>
                                        <p:attrNameLst>
                                          <p:attrName>style.visibility</p:attrName>
                                        </p:attrNameLst>
                                      </p:cBhvr>
                                      <p:to>
                                        <p:strVal val="visible"/>
                                      </p:to>
                                    </p:set>
                                    <p:animEffect transition="in" filter="barn(inVertical)">
                                      <p:cBhvr>
                                        <p:cTn id="17" dur="500"/>
                                        <p:tgtEl>
                                          <p:spTgt spid="61440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14406"/>
                                        </p:tgtEl>
                                        <p:attrNameLst>
                                          <p:attrName>style.visibility</p:attrName>
                                        </p:attrNameLst>
                                      </p:cBhvr>
                                      <p:to>
                                        <p:strVal val="visible"/>
                                      </p:to>
                                    </p:set>
                                    <p:animEffect transition="in" filter="barn(inVertical)">
                                      <p:cBhvr>
                                        <p:cTn id="22" dur="500"/>
                                        <p:tgtEl>
                                          <p:spTgt spid="61440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arn(inVertical)">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arn(inVertical)">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614409"/>
                                        </p:tgtEl>
                                        <p:attrNameLst>
                                          <p:attrName>style.visibility</p:attrName>
                                        </p:attrNameLst>
                                      </p:cBhvr>
                                      <p:to>
                                        <p:strVal val="visible"/>
                                      </p:to>
                                    </p:set>
                                    <p:animEffect transition="in" filter="barn(inVertical)">
                                      <p:cBhvr>
                                        <p:cTn id="37" dur="500"/>
                                        <p:tgtEl>
                                          <p:spTgt spid="6144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0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2020503" y="432134"/>
            <a:ext cx="4352925" cy="3400425"/>
          </a:xfrm>
          <a:prstGeom prst="rect">
            <a:avLst/>
          </a:prstGeom>
        </p:spPr>
      </p:pic>
      <p:sp>
        <p:nvSpPr>
          <p:cNvPr id="616451" name="Text Box 3"/>
          <p:cNvSpPr txBox="1">
            <a:spLocks noChangeArrowheads="1"/>
          </p:cNvSpPr>
          <p:nvPr/>
        </p:nvSpPr>
        <p:spPr bwMode="auto">
          <a:xfrm>
            <a:off x="684213" y="4297363"/>
            <a:ext cx="805815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lnSpc>
                <a:spcPct val="150000"/>
              </a:lnSpc>
              <a:spcBef>
                <a:spcPct val="20000"/>
              </a:spcBef>
              <a:buClr>
                <a:srgbClr val="FF0000"/>
              </a:buClr>
              <a:buFont typeface="Wingdings" pitchFamily="2" charset="2"/>
              <a:buChar char="u"/>
            </a:pPr>
            <a:r>
              <a:rPr lang="en-US" altLang="zh-CN" sz="2000" dirty="0">
                <a:solidFill>
                  <a:srgbClr val="000000"/>
                </a:solidFill>
              </a:rPr>
              <a:t>  </a:t>
            </a:r>
            <a:r>
              <a:rPr lang="zh-CN" altLang="zh-CN" sz="2000" dirty="0"/>
              <a:t>在低频段，随着信号频率逐渐降低，耦合电容、旁路电容等的容抗增大，使动态信号损失，放大能力下降。</a:t>
            </a:r>
            <a:endParaRPr kumimoji="0" lang="zh-CN" altLang="en-US" b="0" i="1" baseline="-25000" dirty="0"/>
          </a:p>
        </p:txBody>
      </p:sp>
      <p:sp>
        <p:nvSpPr>
          <p:cNvPr id="616453" name="AutoShape 5"/>
          <p:cNvSpPr>
            <a:spLocks/>
          </p:cNvSpPr>
          <p:nvPr/>
        </p:nvSpPr>
        <p:spPr bwMode="auto">
          <a:xfrm>
            <a:off x="6689725" y="795339"/>
            <a:ext cx="777875" cy="671512"/>
          </a:xfrm>
          <a:prstGeom prst="borderCallout1">
            <a:avLst>
              <a:gd name="adj1" fmla="val 12042"/>
              <a:gd name="adj2" fmla="val -8106"/>
              <a:gd name="adj3" fmla="val 83646"/>
              <a:gd name="adj4" fmla="val -169464"/>
            </a:avLst>
          </a:prstGeom>
          <a:solidFill>
            <a:srgbClr val="FFFFCC"/>
          </a:solidFill>
          <a:ln w="19050" cap="sq">
            <a:solidFill>
              <a:srgbClr val="FF33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zh-CN" altLang="en-US" sz="2000" dirty="0"/>
              <a:t>高通电路</a:t>
            </a:r>
          </a:p>
        </p:txBody>
      </p:sp>
      <p:sp>
        <p:nvSpPr>
          <p:cNvPr id="616454" name="AutoShape 6"/>
          <p:cNvSpPr>
            <a:spLocks/>
          </p:cNvSpPr>
          <p:nvPr/>
        </p:nvSpPr>
        <p:spPr bwMode="auto">
          <a:xfrm>
            <a:off x="1133475" y="1223963"/>
            <a:ext cx="831849" cy="700087"/>
          </a:xfrm>
          <a:prstGeom prst="borderCallout1">
            <a:avLst>
              <a:gd name="adj1" fmla="val 12833"/>
              <a:gd name="adj2" fmla="val 109093"/>
              <a:gd name="adj3" fmla="val 186983"/>
              <a:gd name="adj4" fmla="val 250799"/>
            </a:avLst>
          </a:prstGeom>
          <a:solidFill>
            <a:srgbClr val="FFFFCC"/>
          </a:solidFill>
          <a:ln w="19050" cap="sq">
            <a:solidFill>
              <a:srgbClr val="FF33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r>
              <a:rPr lang="zh-CN" altLang="en-US" sz="2000" dirty="0"/>
              <a:t>低通电路</a:t>
            </a:r>
          </a:p>
        </p:txBody>
      </p:sp>
      <p:sp>
        <p:nvSpPr>
          <p:cNvPr id="616455" name="Text Box 7"/>
          <p:cNvSpPr txBox="1">
            <a:spLocks noChangeArrowheads="1"/>
          </p:cNvSpPr>
          <p:nvPr/>
        </p:nvSpPr>
        <p:spPr bwMode="auto">
          <a:xfrm>
            <a:off x="684213" y="5287073"/>
            <a:ext cx="805815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lnSpc>
                <a:spcPct val="150000"/>
              </a:lnSpc>
              <a:spcBef>
                <a:spcPct val="20000"/>
              </a:spcBef>
              <a:buClr>
                <a:srgbClr val="FF0000"/>
              </a:buClr>
              <a:buFont typeface="Wingdings" pitchFamily="2" charset="2"/>
              <a:buChar char="u"/>
            </a:pPr>
            <a:r>
              <a:rPr lang="en-US" altLang="zh-CN" sz="2000" dirty="0"/>
              <a:t>  </a:t>
            </a:r>
            <a:r>
              <a:rPr lang="zh-CN" altLang="zh-CN" sz="2000" dirty="0"/>
              <a:t>在高频段，随着信号频率逐渐升高，晶体管极间电容和分布电容、寄生电容等杂散电容的容抗减小，使动态信号损失，放大能力下降。</a:t>
            </a:r>
            <a:endParaRPr lang="zh-CN" altLang="en-US" sz="2000" dirty="0"/>
          </a:p>
        </p:txBody>
      </p:sp>
      <p:grpSp>
        <p:nvGrpSpPr>
          <p:cNvPr id="616460" name="Group 12"/>
          <p:cNvGrpSpPr>
            <a:grpSpLocks/>
          </p:cNvGrpSpPr>
          <p:nvPr/>
        </p:nvGrpSpPr>
        <p:grpSpPr bwMode="auto">
          <a:xfrm>
            <a:off x="3284538" y="2076450"/>
            <a:ext cx="452437" cy="1428750"/>
            <a:chOff x="768" y="1680"/>
            <a:chExt cx="157" cy="571"/>
          </a:xfrm>
        </p:grpSpPr>
        <p:grpSp>
          <p:nvGrpSpPr>
            <p:cNvPr id="5129" name="Group 13"/>
            <p:cNvGrpSpPr>
              <a:grpSpLocks/>
            </p:cNvGrpSpPr>
            <p:nvPr/>
          </p:nvGrpSpPr>
          <p:grpSpPr bwMode="auto">
            <a:xfrm>
              <a:off x="768" y="1680"/>
              <a:ext cx="157" cy="522"/>
              <a:chOff x="3360" y="1248"/>
              <a:chExt cx="157" cy="522"/>
            </a:xfrm>
          </p:grpSpPr>
          <p:sp>
            <p:nvSpPr>
              <p:cNvPr id="5131" name="Line 14"/>
              <p:cNvSpPr>
                <a:spLocks noChangeShapeType="1"/>
              </p:cNvSpPr>
              <p:nvPr/>
            </p:nvSpPr>
            <p:spPr bwMode="auto">
              <a:xfrm>
                <a:off x="3360" y="1488"/>
                <a:ext cx="154" cy="0"/>
              </a:xfrm>
              <a:prstGeom prst="line">
                <a:avLst/>
              </a:prstGeom>
              <a:noFill/>
              <a:ln w="28575"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5132" name="Line 15"/>
              <p:cNvSpPr>
                <a:spLocks noChangeShapeType="1"/>
              </p:cNvSpPr>
              <p:nvPr/>
            </p:nvSpPr>
            <p:spPr bwMode="auto">
              <a:xfrm>
                <a:off x="3361" y="1560"/>
                <a:ext cx="156" cy="0"/>
              </a:xfrm>
              <a:prstGeom prst="line">
                <a:avLst/>
              </a:prstGeom>
              <a:noFill/>
              <a:ln w="28575"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5133" name="Line 16"/>
              <p:cNvSpPr>
                <a:spLocks noChangeShapeType="1"/>
              </p:cNvSpPr>
              <p:nvPr/>
            </p:nvSpPr>
            <p:spPr bwMode="auto">
              <a:xfrm>
                <a:off x="3432" y="1248"/>
                <a:ext cx="0" cy="240"/>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5134" name="Line 17"/>
              <p:cNvSpPr>
                <a:spLocks noChangeShapeType="1"/>
              </p:cNvSpPr>
              <p:nvPr/>
            </p:nvSpPr>
            <p:spPr bwMode="auto">
              <a:xfrm>
                <a:off x="3432" y="1559"/>
                <a:ext cx="0" cy="211"/>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5130" name="Oval 18"/>
            <p:cNvSpPr>
              <a:spLocks noChangeArrowheads="1"/>
            </p:cNvSpPr>
            <p:nvPr/>
          </p:nvSpPr>
          <p:spPr bwMode="auto">
            <a:xfrm>
              <a:off x="816" y="2205"/>
              <a:ext cx="46" cy="4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endParaRPr lang="zh-CN" altLang="en-US"/>
            </a:p>
          </p:txBody>
        </p:sp>
      </p:grpSp>
      <p:sp>
        <p:nvSpPr>
          <p:cNvPr id="616467" name="Text Box 19"/>
          <p:cNvSpPr txBox="1">
            <a:spLocks noChangeArrowheads="1"/>
          </p:cNvSpPr>
          <p:nvPr/>
        </p:nvSpPr>
        <p:spPr bwMode="auto">
          <a:xfrm>
            <a:off x="3497263" y="2898775"/>
            <a:ext cx="9350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spcBef>
                <a:spcPct val="50000"/>
              </a:spcBef>
            </a:pPr>
            <a:r>
              <a:rPr lang="zh-CN" altLang="en-US" sz="1800"/>
              <a:t>结电容</a:t>
            </a:r>
          </a:p>
        </p:txBody>
      </p:sp>
    </p:spTree>
    <p:extLst>
      <p:ext uri="{BB962C8B-B14F-4D97-AF65-F5344CB8AC3E}">
        <p14:creationId xmlns:p14="http://schemas.microsoft.com/office/powerpoint/2010/main" val="16977066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1645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616451">
                                            <p:txEl>
                                              <p:pRg st="0" end="0"/>
                                            </p:txEl>
                                          </p:spTgt>
                                        </p:tgtEl>
                                        <p:attrNameLst>
                                          <p:attrName>style.visibility</p:attrName>
                                        </p:attrNameLst>
                                      </p:cBhvr>
                                      <p:to>
                                        <p:strVal val="visible"/>
                                      </p:to>
                                    </p:set>
                                    <p:animEffect transition="in" filter="wipe(left)">
                                      <p:cBhvr>
                                        <p:cTn id="11" dur="500"/>
                                        <p:tgtEl>
                                          <p:spTgt spid="616451">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616460"/>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616467"/>
                                        </p:tgtEl>
                                        <p:attrNameLst>
                                          <p:attrName>style.visibility</p:attrName>
                                        </p:attrNameLst>
                                      </p:cBhvr>
                                      <p:to>
                                        <p:strVal val="visible"/>
                                      </p:to>
                                    </p:set>
                                    <p:animEffect transition="in" filter="wipe(left)">
                                      <p:cBhvr>
                                        <p:cTn id="20" dur="500"/>
                                        <p:tgtEl>
                                          <p:spTgt spid="616467"/>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616454"/>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16455"/>
                                        </p:tgtEl>
                                        <p:attrNameLst>
                                          <p:attrName>style.visibility</p:attrName>
                                        </p:attrNameLst>
                                      </p:cBhvr>
                                      <p:to>
                                        <p:strVal val="visible"/>
                                      </p:to>
                                    </p:set>
                                    <p:animEffect transition="in" filter="wipe(left)">
                                      <p:cBhvr>
                                        <p:cTn id="29" dur="500"/>
                                        <p:tgtEl>
                                          <p:spTgt spid="6164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451" grpId="0" build="p" autoUpdateAnimBg="0"/>
      <p:bldP spid="616453" grpId="0" animBg="1" autoUpdateAnimBg="0"/>
      <p:bldP spid="616454" grpId="0" animBg="1" autoUpdateAnimBg="0"/>
      <p:bldP spid="616455" grpId="0" autoUpdateAnimBg="0"/>
      <p:bldP spid="616467" grpId="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Text Box 5"/>
          <p:cNvSpPr txBox="1">
            <a:spLocks noChangeArrowheads="1"/>
          </p:cNvSpPr>
          <p:nvPr/>
        </p:nvSpPr>
        <p:spPr bwMode="auto">
          <a:xfrm>
            <a:off x="669925" y="792163"/>
            <a:ext cx="670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spcBef>
                <a:spcPct val="50000"/>
              </a:spcBef>
            </a:pPr>
            <a:r>
              <a:rPr lang="zh-CN" altLang="en-US" dirty="0">
                <a:solidFill>
                  <a:srgbClr val="A50021"/>
                </a:solidFill>
              </a:rPr>
              <a:t>二、电路的传递函数</a:t>
            </a:r>
          </a:p>
        </p:txBody>
      </p:sp>
      <p:sp>
        <p:nvSpPr>
          <p:cNvPr id="17" name="Text Box 6"/>
          <p:cNvSpPr txBox="1">
            <a:spLocks noChangeArrowheads="1"/>
          </p:cNvSpPr>
          <p:nvPr/>
        </p:nvSpPr>
        <p:spPr bwMode="auto">
          <a:xfrm>
            <a:off x="1270000" y="1541463"/>
            <a:ext cx="7354888" cy="3600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marL="342900" indent="-342900" algn="l" eaLnBrk="1" hangingPunct="1">
              <a:lnSpc>
                <a:spcPct val="130000"/>
              </a:lnSpc>
              <a:spcBef>
                <a:spcPct val="50000"/>
              </a:spcBef>
              <a:buClr>
                <a:srgbClr val="FF0000"/>
              </a:buClr>
              <a:buFont typeface="Wingdings" panose="05000000000000000000" pitchFamily="2" charset="2"/>
              <a:buChar char="l"/>
            </a:pPr>
            <a:r>
              <a:rPr lang="zh-CN" altLang="en-US" sz="2000" dirty="0"/>
              <a:t>描述零初始条件下线性时不变系统输入和输出之间关系的数学表达式。</a:t>
            </a:r>
            <a:br>
              <a:rPr lang="en-US" altLang="zh-CN" sz="2000" dirty="0"/>
            </a:br>
            <a:r>
              <a:rPr lang="zh-CN" altLang="en-US" sz="2000" b="0" dirty="0"/>
              <a:t>线性：所有元器件都能用一次代数式（包括微分、积分）表示。</a:t>
            </a:r>
            <a:br>
              <a:rPr lang="en-US" altLang="zh-CN" sz="2000" b="0" dirty="0"/>
            </a:br>
            <a:r>
              <a:rPr lang="zh-CN" altLang="en-US" sz="2000" b="0" dirty="0"/>
              <a:t>时不变系统：输入输出之间的关系不会随时间变化而变化。</a:t>
            </a:r>
            <a:endParaRPr lang="en-US" altLang="zh-CN" sz="2000" b="0" dirty="0"/>
          </a:p>
          <a:p>
            <a:pPr marL="342900" indent="-342900" algn="l" eaLnBrk="1" hangingPunct="1">
              <a:lnSpc>
                <a:spcPct val="130000"/>
              </a:lnSpc>
              <a:spcBef>
                <a:spcPct val="50000"/>
              </a:spcBef>
              <a:buClr>
                <a:srgbClr val="FF0000"/>
              </a:buClr>
              <a:buFont typeface="Wingdings" panose="05000000000000000000" pitchFamily="2" charset="2"/>
              <a:buChar char="l"/>
            </a:pPr>
            <a:r>
              <a:rPr lang="zh-CN" altLang="en-US" sz="2000" dirty="0"/>
              <a:t>通常用 </a:t>
            </a:r>
            <a:r>
              <a:rPr lang="en-US" altLang="zh-CN" sz="2000" i="1" dirty="0"/>
              <a:t>T</a:t>
            </a:r>
            <a:r>
              <a:rPr lang="en-US" altLang="zh-CN" sz="2000" dirty="0"/>
              <a:t>(</a:t>
            </a:r>
            <a:r>
              <a:rPr lang="en-US" altLang="zh-CN" sz="2000" i="1" dirty="0"/>
              <a:t>s</a:t>
            </a:r>
            <a:r>
              <a:rPr lang="en-US" altLang="zh-CN" sz="2000" dirty="0"/>
              <a:t>) </a:t>
            </a:r>
            <a:r>
              <a:rPr lang="zh-CN" altLang="en-US" sz="2000" dirty="0"/>
              <a:t>或 </a:t>
            </a:r>
            <a:r>
              <a:rPr lang="en-US" altLang="zh-CN" sz="2000" i="1" dirty="0"/>
              <a:t>H</a:t>
            </a:r>
            <a:r>
              <a:rPr lang="en-US" altLang="zh-CN" sz="2000" dirty="0"/>
              <a:t>(</a:t>
            </a:r>
            <a:r>
              <a:rPr lang="en-US" altLang="zh-CN" sz="2000" i="1" dirty="0"/>
              <a:t>s</a:t>
            </a:r>
            <a:r>
              <a:rPr lang="en-US" altLang="zh-CN" sz="2000" dirty="0"/>
              <a:t>) </a:t>
            </a:r>
            <a:r>
              <a:rPr lang="zh-CN" altLang="en-US" sz="2000" dirty="0"/>
              <a:t>表示，可以理解为输出信号的复变换和输入信号的复变换之比。（</a:t>
            </a:r>
            <a:r>
              <a:rPr lang="en-US" altLang="zh-CN" sz="2000" i="1" dirty="0"/>
              <a:t>s</a:t>
            </a:r>
            <a:r>
              <a:rPr lang="zh-CN" altLang="en-US" sz="2000" dirty="0"/>
              <a:t>是拉普拉斯变换中的复变量）</a:t>
            </a:r>
            <a:endParaRPr lang="en-US" altLang="zh-CN" sz="2000" dirty="0"/>
          </a:p>
          <a:p>
            <a:pPr marL="342900" indent="-342900" algn="l" eaLnBrk="1" hangingPunct="1">
              <a:lnSpc>
                <a:spcPct val="130000"/>
              </a:lnSpc>
              <a:spcBef>
                <a:spcPct val="50000"/>
              </a:spcBef>
              <a:buClr>
                <a:srgbClr val="FF0000"/>
              </a:buClr>
              <a:buFont typeface="Wingdings" panose="05000000000000000000" pitchFamily="2" charset="2"/>
              <a:buChar char="l"/>
            </a:pPr>
            <a:r>
              <a:rPr lang="zh-CN" altLang="en-US" sz="2000" dirty="0"/>
              <a:t>可以用来分析电路的频率特性，如增益、相位和频率响应等。</a:t>
            </a:r>
          </a:p>
        </p:txBody>
      </p:sp>
    </p:spTree>
    <p:extLst>
      <p:ext uri="{BB962C8B-B14F-4D97-AF65-F5344CB8AC3E}">
        <p14:creationId xmlns:p14="http://schemas.microsoft.com/office/powerpoint/2010/main" val="41320755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0484" name="Text Box 4"/>
          <p:cNvSpPr txBox="1">
            <a:spLocks noChangeArrowheads="1"/>
          </p:cNvSpPr>
          <p:nvPr/>
        </p:nvSpPr>
        <p:spPr bwMode="auto">
          <a:xfrm>
            <a:off x="844550" y="812800"/>
            <a:ext cx="670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spcBef>
                <a:spcPct val="50000"/>
              </a:spcBef>
            </a:pPr>
            <a:r>
              <a:rPr lang="zh-CN" altLang="en-US" dirty="0">
                <a:solidFill>
                  <a:srgbClr val="A50021"/>
                </a:solidFill>
              </a:rPr>
              <a:t>三、复频域分析法</a:t>
            </a:r>
          </a:p>
        </p:txBody>
      </p:sp>
      <p:sp>
        <p:nvSpPr>
          <p:cNvPr id="660487" name="Rectangle 7"/>
          <p:cNvSpPr>
            <a:spLocks noChangeArrowheads="1"/>
          </p:cNvSpPr>
          <p:nvPr/>
        </p:nvSpPr>
        <p:spPr bwMode="auto">
          <a:xfrm>
            <a:off x="1322388" y="1712189"/>
            <a:ext cx="3355975" cy="400110"/>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r>
              <a:rPr lang="zh-CN" altLang="en-US" sz="2000"/>
              <a:t>电容器的容抗             ， </a:t>
            </a:r>
          </a:p>
        </p:txBody>
      </p:sp>
      <p:sp>
        <p:nvSpPr>
          <p:cNvPr id="660491" name="Rectangle 11"/>
          <p:cNvSpPr>
            <a:spLocks noChangeArrowheads="1"/>
          </p:cNvSpPr>
          <p:nvPr/>
        </p:nvSpPr>
        <p:spPr bwMode="auto">
          <a:xfrm>
            <a:off x="3944259" y="1694938"/>
            <a:ext cx="3842367" cy="400110"/>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r>
              <a:rPr lang="zh-CN" altLang="en-US" sz="2000" dirty="0"/>
              <a:t>其中         称为复频率，记为 </a:t>
            </a:r>
            <a:r>
              <a:rPr lang="en-US" altLang="zh-CN" sz="2000" i="1" dirty="0"/>
              <a:t>s</a:t>
            </a:r>
          </a:p>
        </p:txBody>
      </p:sp>
      <p:sp>
        <p:nvSpPr>
          <p:cNvPr id="660492" name="Rectangle 12"/>
          <p:cNvSpPr>
            <a:spLocks noChangeArrowheads="1"/>
          </p:cNvSpPr>
          <p:nvPr/>
        </p:nvSpPr>
        <p:spPr bwMode="auto">
          <a:xfrm>
            <a:off x="2979673" y="3727096"/>
            <a:ext cx="3173413" cy="400110"/>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r>
              <a:rPr lang="zh-CN" altLang="en-US" sz="2000" dirty="0"/>
              <a:t>电容的容抗可写为</a:t>
            </a:r>
          </a:p>
        </p:txBody>
      </p:sp>
      <p:sp>
        <p:nvSpPr>
          <p:cNvPr id="660493" name="Rectangle 13"/>
          <p:cNvSpPr>
            <a:spLocks noChangeArrowheads="1"/>
          </p:cNvSpPr>
          <p:nvPr/>
        </p:nvSpPr>
        <p:spPr bwMode="auto">
          <a:xfrm>
            <a:off x="2204823" y="4542095"/>
            <a:ext cx="3173413" cy="400110"/>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r>
              <a:rPr lang="zh-CN" altLang="en-US" sz="2000" dirty="0"/>
              <a:t>同理，电感的感抗可写为</a:t>
            </a:r>
          </a:p>
        </p:txBody>
      </p:sp>
      <p:graphicFrame>
        <p:nvGraphicFramePr>
          <p:cNvPr id="660494" name="Object 14"/>
          <p:cNvGraphicFramePr>
            <a:graphicFrameLocks noChangeAspect="1"/>
          </p:cNvGraphicFramePr>
          <p:nvPr>
            <p:extLst>
              <p:ext uri="{D42A27DB-BD31-4B8C-83A1-F6EECF244321}">
                <p14:modId xmlns:p14="http://schemas.microsoft.com/office/powerpoint/2010/main" val="53351557"/>
              </p:ext>
            </p:extLst>
          </p:nvPr>
        </p:nvGraphicFramePr>
        <p:xfrm>
          <a:off x="5209304" y="3572975"/>
          <a:ext cx="434151" cy="708352"/>
        </p:xfrm>
        <a:graphic>
          <a:graphicData uri="http://schemas.openxmlformats.org/presentationml/2006/ole">
            <mc:AlternateContent xmlns:mc="http://schemas.openxmlformats.org/markup-compatibility/2006">
              <mc:Choice xmlns:v="urn:schemas-microsoft-com:vml" Requires="v">
                <p:oleObj name="Equation" r:id="rId2" imgW="241200" imgH="393480" progId="Equation.DSMT4">
                  <p:embed/>
                </p:oleObj>
              </mc:Choice>
              <mc:Fallback>
                <p:oleObj name="Equation" r:id="rId2" imgW="241200" imgH="393480" progId="Equation.DSMT4">
                  <p:embed/>
                  <p:pic>
                    <p:nvPicPr>
                      <p:cNvPr id="0" name="Object 14"/>
                      <p:cNvPicPr>
                        <a:picLocks noChangeAspect="1" noChangeArrowheads="1"/>
                      </p:cNvPicPr>
                      <p:nvPr/>
                    </p:nvPicPr>
                    <p:blipFill>
                      <a:blip r:embed="rId3"/>
                      <a:srcRect/>
                      <a:stretch>
                        <a:fillRect/>
                      </a:stretch>
                    </p:blipFill>
                    <p:spPr bwMode="auto">
                      <a:xfrm>
                        <a:off x="5209304" y="3572975"/>
                        <a:ext cx="434151" cy="708352"/>
                      </a:xfrm>
                      <a:prstGeom prst="rect">
                        <a:avLst/>
                      </a:prstGeom>
                      <a:solidFill>
                        <a:srgbClr val="92D050"/>
                      </a:solidFill>
                      <a:ln>
                        <a:noFill/>
                      </a:ln>
                      <a:effectLst/>
                    </p:spPr>
                  </p:pic>
                </p:oleObj>
              </mc:Fallback>
            </mc:AlternateContent>
          </a:graphicData>
        </a:graphic>
      </p:graphicFrame>
      <p:graphicFrame>
        <p:nvGraphicFramePr>
          <p:cNvPr id="660495" name="Object 15"/>
          <p:cNvGraphicFramePr>
            <a:graphicFrameLocks noChangeAspect="1"/>
          </p:cNvGraphicFramePr>
          <p:nvPr>
            <p:extLst>
              <p:ext uri="{D42A27DB-BD31-4B8C-83A1-F6EECF244321}">
                <p14:modId xmlns:p14="http://schemas.microsoft.com/office/powerpoint/2010/main" val="4185345996"/>
              </p:ext>
            </p:extLst>
          </p:nvPr>
        </p:nvGraphicFramePr>
        <p:xfrm>
          <a:off x="5249638" y="4597046"/>
          <a:ext cx="365285" cy="319624"/>
        </p:xfrm>
        <a:graphic>
          <a:graphicData uri="http://schemas.openxmlformats.org/presentationml/2006/ole">
            <mc:AlternateContent xmlns:mc="http://schemas.openxmlformats.org/markup-compatibility/2006">
              <mc:Choice xmlns:v="urn:schemas-microsoft-com:vml" Requires="v">
                <p:oleObj name="Equation" r:id="rId4" imgW="202936" imgH="177569" progId="Equation.DSMT4">
                  <p:embed/>
                </p:oleObj>
              </mc:Choice>
              <mc:Fallback>
                <p:oleObj name="Equation" r:id="rId4" imgW="202936" imgH="177569" progId="Equation.DSMT4">
                  <p:embed/>
                  <p:pic>
                    <p:nvPicPr>
                      <p:cNvPr id="0" name="Object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49638" y="4597046"/>
                        <a:ext cx="365285" cy="319624"/>
                      </a:xfrm>
                      <a:prstGeom prst="rect">
                        <a:avLst/>
                      </a:prstGeom>
                      <a:solidFill>
                        <a:srgbClr val="92D050"/>
                      </a:solidFill>
                      <a:ln>
                        <a:noFill/>
                      </a:ln>
                      <a:effectLst/>
                    </p:spPr>
                  </p:pic>
                </p:oleObj>
              </mc:Fallback>
            </mc:AlternateContent>
          </a:graphicData>
        </a:graphic>
      </p:graphicFrame>
      <p:graphicFrame>
        <p:nvGraphicFramePr>
          <p:cNvPr id="15" name="Object 14"/>
          <p:cNvGraphicFramePr>
            <a:graphicFrameLocks noChangeAspect="1"/>
          </p:cNvGraphicFramePr>
          <p:nvPr>
            <p:extLst>
              <p:ext uri="{D42A27DB-BD31-4B8C-83A1-F6EECF244321}">
                <p14:modId xmlns:p14="http://schemas.microsoft.com/office/powerpoint/2010/main" val="3282300386"/>
              </p:ext>
            </p:extLst>
          </p:nvPr>
        </p:nvGraphicFramePr>
        <p:xfrm>
          <a:off x="3000375" y="1536006"/>
          <a:ext cx="639762" cy="752475"/>
        </p:xfrm>
        <a:graphic>
          <a:graphicData uri="http://schemas.openxmlformats.org/presentationml/2006/ole">
            <mc:AlternateContent xmlns:mc="http://schemas.openxmlformats.org/markup-compatibility/2006">
              <mc:Choice xmlns:v="urn:schemas-microsoft-com:vml" Requires="v">
                <p:oleObj name="Equation" r:id="rId6" imgW="355320" imgH="419040" progId="Equation.DSMT4">
                  <p:embed/>
                </p:oleObj>
              </mc:Choice>
              <mc:Fallback>
                <p:oleObj name="Equation" r:id="rId6" imgW="355320" imgH="419040" progId="Equation.DSMT4">
                  <p:embed/>
                  <p:pic>
                    <p:nvPicPr>
                      <p:cNvPr id="0" name=""/>
                      <p:cNvPicPr>
                        <a:picLocks noChangeAspect="1" noChangeArrowheads="1"/>
                      </p:cNvPicPr>
                      <p:nvPr/>
                    </p:nvPicPr>
                    <p:blipFill>
                      <a:blip r:embed="rId7"/>
                      <a:srcRect/>
                      <a:stretch>
                        <a:fillRect/>
                      </a:stretch>
                    </p:blipFill>
                    <p:spPr bwMode="auto">
                      <a:xfrm>
                        <a:off x="3000375" y="1536006"/>
                        <a:ext cx="639762" cy="752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 name="对象 1"/>
          <p:cNvGraphicFramePr>
            <a:graphicFrameLocks noChangeAspect="1"/>
          </p:cNvGraphicFramePr>
          <p:nvPr>
            <p:extLst>
              <p:ext uri="{D42A27DB-BD31-4B8C-83A1-F6EECF244321}">
                <p14:modId xmlns:p14="http://schemas.microsoft.com/office/powerpoint/2010/main" val="172048810"/>
              </p:ext>
            </p:extLst>
          </p:nvPr>
        </p:nvGraphicFramePr>
        <p:xfrm>
          <a:off x="4574381" y="1736032"/>
          <a:ext cx="411163" cy="342900"/>
        </p:xfrm>
        <a:graphic>
          <a:graphicData uri="http://schemas.openxmlformats.org/presentationml/2006/ole">
            <mc:AlternateContent xmlns:mc="http://schemas.openxmlformats.org/markup-compatibility/2006">
              <mc:Choice xmlns:v="urn:schemas-microsoft-com:vml" Requires="v">
                <p:oleObj name="Equation" r:id="rId8" imgW="228600" imgH="190440" progId="Equation.DSMT4">
                  <p:embed/>
                </p:oleObj>
              </mc:Choice>
              <mc:Fallback>
                <p:oleObj name="Equation" r:id="rId8" imgW="228600" imgH="190440" progId="Equation.DSMT4">
                  <p:embed/>
                  <p:pic>
                    <p:nvPicPr>
                      <p:cNvPr id="0" name="Object 14"/>
                      <p:cNvPicPr>
                        <a:picLocks noChangeAspect="1" noChangeArrowheads="1"/>
                      </p:cNvPicPr>
                      <p:nvPr/>
                    </p:nvPicPr>
                    <p:blipFill>
                      <a:blip r:embed="rId9"/>
                      <a:srcRect/>
                      <a:stretch>
                        <a:fillRect/>
                      </a:stretch>
                    </p:blipFill>
                    <p:spPr bwMode="auto">
                      <a:xfrm>
                        <a:off x="4574381" y="1736032"/>
                        <a:ext cx="411163" cy="342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 name="下箭头 2"/>
          <p:cNvSpPr/>
          <p:nvPr/>
        </p:nvSpPr>
        <p:spPr bwMode="auto">
          <a:xfrm>
            <a:off x="4236179" y="2661913"/>
            <a:ext cx="411163" cy="676275"/>
          </a:xfrm>
          <a:prstGeom prst="downArrow">
            <a:avLst/>
          </a:prstGeom>
          <a:solidFill>
            <a:srgbClr val="99FF99"/>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zh-CN" altLang="en-US" sz="2400" b="1" i="0" u="none" strike="noStrike" cap="none" normalizeH="0" baseline="0">
              <a:ln>
                <a:noFill/>
              </a:ln>
              <a:solidFill>
                <a:schemeClr val="tx1"/>
              </a:solidFill>
              <a:effectLst/>
              <a:latin typeface="Times New Roman" pitchFamily="18" charset="0"/>
              <a:ea typeface="宋体" pitchFamily="2" charset="-122"/>
            </a:endParaRPr>
          </a:p>
        </p:txBody>
      </p:sp>
      <p:sp>
        <p:nvSpPr>
          <p:cNvPr id="4" name="矩形 3"/>
          <p:cNvSpPr/>
          <p:nvPr/>
        </p:nvSpPr>
        <p:spPr>
          <a:xfrm>
            <a:off x="1266098" y="5461958"/>
            <a:ext cx="5862503" cy="400110"/>
          </a:xfrm>
          <a:prstGeom prst="rect">
            <a:avLst/>
          </a:prstGeom>
        </p:spPr>
        <p:txBody>
          <a:bodyPr wrap="none">
            <a:spAutoFit/>
          </a:bodyPr>
          <a:lstStyle/>
          <a:p>
            <a:r>
              <a:rPr lang="zh-CN" altLang="en-US" sz="2000" dirty="0"/>
              <a:t>采用</a:t>
            </a:r>
            <a:r>
              <a:rPr lang="zh-CN" altLang="en-US" sz="2000" dirty="0">
                <a:solidFill>
                  <a:srgbClr val="FF0000"/>
                </a:solidFill>
              </a:rPr>
              <a:t>正弦稳态电路的相量分析方法</a:t>
            </a:r>
            <a:r>
              <a:rPr lang="zh-CN" altLang="en-US" sz="2000" dirty="0"/>
              <a:t>计算传递函数。</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60487"/>
                                        </p:tgtEl>
                                        <p:attrNameLst>
                                          <p:attrName>style.visibility</p:attrName>
                                        </p:attrNameLst>
                                      </p:cBhvr>
                                      <p:to>
                                        <p:strVal val="visible"/>
                                      </p:to>
                                    </p:set>
                                    <p:animEffect transition="in" filter="barn(inVertical)">
                                      <p:cBhvr>
                                        <p:cTn id="7" dur="500"/>
                                        <p:tgtEl>
                                          <p:spTgt spid="66048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60491"/>
                                        </p:tgtEl>
                                        <p:attrNameLst>
                                          <p:attrName>style.visibility</p:attrName>
                                        </p:attrNameLst>
                                      </p:cBhvr>
                                      <p:to>
                                        <p:strVal val="visible"/>
                                      </p:to>
                                    </p:set>
                                    <p:animEffect transition="in" filter="barn(inVertical)">
                                      <p:cBhvr>
                                        <p:cTn id="10" dur="500"/>
                                        <p:tgtEl>
                                          <p:spTgt spid="660491"/>
                                        </p:tgtEl>
                                      </p:cBhvr>
                                    </p:animEffect>
                                  </p:childTnLst>
                                </p:cTn>
                              </p:par>
                              <p:par>
                                <p:cTn id="11" presetID="16" presetClass="entr" presetSubtype="21"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arn(inVertical)">
                                      <p:cBhvr>
                                        <p:cTn id="13" dur="500"/>
                                        <p:tgtEl>
                                          <p:spTgt spid="15"/>
                                        </p:tgtEl>
                                      </p:cBhvr>
                                    </p:animEffect>
                                  </p:childTnLst>
                                </p:cTn>
                              </p:par>
                              <p:par>
                                <p:cTn id="14" presetID="16" presetClass="entr" presetSubtype="21"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arn(inVertical)">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inVertical)">
                                      <p:cBhvr>
                                        <p:cTn id="21" dur="500"/>
                                        <p:tgtEl>
                                          <p:spTgt spid="3"/>
                                        </p:tgtEl>
                                      </p:cBhvr>
                                    </p:animEffect>
                                  </p:childTnLst>
                                </p:cTn>
                              </p:par>
                            </p:childTnLst>
                          </p:cTn>
                        </p:par>
                        <p:par>
                          <p:cTn id="22" fill="hold">
                            <p:stCondLst>
                              <p:cond delay="500"/>
                            </p:stCondLst>
                            <p:childTnLst>
                              <p:par>
                                <p:cTn id="23" presetID="16" presetClass="entr" presetSubtype="21" fill="hold" grpId="0" nodeType="afterEffect">
                                  <p:stCondLst>
                                    <p:cond delay="0"/>
                                  </p:stCondLst>
                                  <p:childTnLst>
                                    <p:set>
                                      <p:cBhvr>
                                        <p:cTn id="24" dur="1" fill="hold">
                                          <p:stCondLst>
                                            <p:cond delay="0"/>
                                          </p:stCondLst>
                                        </p:cTn>
                                        <p:tgtEl>
                                          <p:spTgt spid="660492"/>
                                        </p:tgtEl>
                                        <p:attrNameLst>
                                          <p:attrName>style.visibility</p:attrName>
                                        </p:attrNameLst>
                                      </p:cBhvr>
                                      <p:to>
                                        <p:strVal val="visible"/>
                                      </p:to>
                                    </p:set>
                                    <p:animEffect transition="in" filter="barn(inVertical)">
                                      <p:cBhvr>
                                        <p:cTn id="25" dur="500"/>
                                        <p:tgtEl>
                                          <p:spTgt spid="660492"/>
                                        </p:tgtEl>
                                      </p:cBhvr>
                                    </p:animEffect>
                                  </p:childTnLst>
                                </p:cTn>
                              </p:par>
                              <p:par>
                                <p:cTn id="26" presetID="16" presetClass="entr" presetSubtype="21" fill="hold" nodeType="withEffect">
                                  <p:stCondLst>
                                    <p:cond delay="0"/>
                                  </p:stCondLst>
                                  <p:childTnLst>
                                    <p:set>
                                      <p:cBhvr>
                                        <p:cTn id="27" dur="1" fill="hold">
                                          <p:stCondLst>
                                            <p:cond delay="0"/>
                                          </p:stCondLst>
                                        </p:cTn>
                                        <p:tgtEl>
                                          <p:spTgt spid="660494"/>
                                        </p:tgtEl>
                                        <p:attrNameLst>
                                          <p:attrName>style.visibility</p:attrName>
                                        </p:attrNameLst>
                                      </p:cBhvr>
                                      <p:to>
                                        <p:strVal val="visible"/>
                                      </p:to>
                                    </p:set>
                                    <p:animEffect transition="in" filter="barn(inVertical)">
                                      <p:cBhvr>
                                        <p:cTn id="28" dur="500"/>
                                        <p:tgtEl>
                                          <p:spTgt spid="660494"/>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660493"/>
                                        </p:tgtEl>
                                        <p:attrNameLst>
                                          <p:attrName>style.visibility</p:attrName>
                                        </p:attrNameLst>
                                      </p:cBhvr>
                                      <p:to>
                                        <p:strVal val="visible"/>
                                      </p:to>
                                    </p:set>
                                    <p:animEffect transition="in" filter="barn(inVertical)">
                                      <p:cBhvr>
                                        <p:cTn id="33" dur="500"/>
                                        <p:tgtEl>
                                          <p:spTgt spid="660493"/>
                                        </p:tgtEl>
                                      </p:cBhvr>
                                    </p:animEffect>
                                  </p:childTnLst>
                                </p:cTn>
                              </p:par>
                              <p:par>
                                <p:cTn id="34" presetID="16" presetClass="entr" presetSubtype="21" fill="hold" nodeType="withEffect">
                                  <p:stCondLst>
                                    <p:cond delay="0"/>
                                  </p:stCondLst>
                                  <p:childTnLst>
                                    <p:set>
                                      <p:cBhvr>
                                        <p:cTn id="35" dur="1" fill="hold">
                                          <p:stCondLst>
                                            <p:cond delay="0"/>
                                          </p:stCondLst>
                                        </p:cTn>
                                        <p:tgtEl>
                                          <p:spTgt spid="660495"/>
                                        </p:tgtEl>
                                        <p:attrNameLst>
                                          <p:attrName>style.visibility</p:attrName>
                                        </p:attrNameLst>
                                      </p:cBhvr>
                                      <p:to>
                                        <p:strVal val="visible"/>
                                      </p:to>
                                    </p:set>
                                    <p:animEffect transition="in" filter="barn(inVertical)">
                                      <p:cBhvr>
                                        <p:cTn id="36" dur="500"/>
                                        <p:tgtEl>
                                          <p:spTgt spid="660495"/>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barn(inVertical)">
                                      <p:cBhvr>
                                        <p:cTn id="4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0487" grpId="0"/>
      <p:bldP spid="660491" grpId="0"/>
      <p:bldP spid="660492" grpId="0"/>
      <p:bldP spid="660493" grpId="0"/>
      <p:bldP spid="3" grpId="0" animBg="1"/>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3386" name="Text Box 10"/>
          <p:cNvSpPr txBox="1">
            <a:spLocks noChangeArrowheads="1"/>
          </p:cNvSpPr>
          <p:nvPr/>
        </p:nvSpPr>
        <p:spPr bwMode="auto">
          <a:xfrm>
            <a:off x="1050925" y="755848"/>
            <a:ext cx="3087688" cy="449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lnSpc>
                <a:spcPct val="130000"/>
              </a:lnSpc>
              <a:spcBef>
                <a:spcPct val="50000"/>
              </a:spcBef>
              <a:buClr>
                <a:srgbClr val="FF0000"/>
              </a:buClr>
              <a:buFont typeface="Wingdings" pitchFamily="2" charset="2"/>
              <a:buChar char="l"/>
            </a:pPr>
            <a:r>
              <a:rPr lang="en-US" altLang="zh-CN" sz="2000" dirty="0"/>
              <a:t>  </a:t>
            </a:r>
            <a:r>
              <a:rPr lang="zh-CN" altLang="en-US" sz="2000" dirty="0"/>
              <a:t>传递函数</a:t>
            </a:r>
          </a:p>
        </p:txBody>
      </p:sp>
      <p:graphicFrame>
        <p:nvGraphicFramePr>
          <p:cNvPr id="613387" name="Object 11"/>
          <p:cNvGraphicFramePr>
            <a:graphicFrameLocks noChangeAspect="1"/>
          </p:cNvGraphicFramePr>
          <p:nvPr>
            <p:extLst>
              <p:ext uri="{D42A27DB-BD31-4B8C-83A1-F6EECF244321}">
                <p14:modId xmlns:p14="http://schemas.microsoft.com/office/powerpoint/2010/main" val="3947343795"/>
              </p:ext>
            </p:extLst>
          </p:nvPr>
        </p:nvGraphicFramePr>
        <p:xfrm>
          <a:off x="1643010" y="1508344"/>
          <a:ext cx="5006340" cy="845820"/>
        </p:xfrm>
        <a:graphic>
          <a:graphicData uri="http://schemas.openxmlformats.org/presentationml/2006/ole">
            <mc:AlternateContent xmlns:mc="http://schemas.openxmlformats.org/markup-compatibility/2006">
              <mc:Choice xmlns:v="urn:schemas-microsoft-com:vml" Requires="v">
                <p:oleObj name="Equation" r:id="rId2" imgW="2781300" imgH="469900" progId="Equation.DSMT4">
                  <p:embed/>
                </p:oleObj>
              </mc:Choice>
              <mc:Fallback>
                <p:oleObj name="Equation" r:id="rId2" imgW="2781300" imgH="469900" progId="Equation.DSMT4">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3010" y="1508344"/>
                        <a:ext cx="5006340" cy="8458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13388" name="Object 12"/>
          <p:cNvGraphicFramePr>
            <a:graphicFrameLocks noChangeAspect="1"/>
          </p:cNvGraphicFramePr>
          <p:nvPr>
            <p:extLst>
              <p:ext uri="{D42A27DB-BD31-4B8C-83A1-F6EECF244321}">
                <p14:modId xmlns:p14="http://schemas.microsoft.com/office/powerpoint/2010/main" val="2773323249"/>
              </p:ext>
            </p:extLst>
          </p:nvPr>
        </p:nvGraphicFramePr>
        <p:xfrm>
          <a:off x="1825625" y="2715812"/>
          <a:ext cx="1028254" cy="457002"/>
        </p:xfrm>
        <a:graphic>
          <a:graphicData uri="http://schemas.openxmlformats.org/presentationml/2006/ole">
            <mc:AlternateContent xmlns:mc="http://schemas.openxmlformats.org/markup-compatibility/2006">
              <mc:Choice xmlns:v="urn:schemas-microsoft-com:vml" Requires="v">
                <p:oleObj name="Equation" r:id="rId4" imgW="571252" imgH="253890" progId="Equation.DSMT4">
                  <p:embed/>
                </p:oleObj>
              </mc:Choice>
              <mc:Fallback>
                <p:oleObj name="Equation" r:id="rId4" imgW="571252" imgH="25389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5625" y="2715812"/>
                        <a:ext cx="1028254" cy="4570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13389" name="AutoShape 13"/>
          <p:cNvSpPr>
            <a:spLocks noChangeArrowheads="1"/>
          </p:cNvSpPr>
          <p:nvPr/>
        </p:nvSpPr>
        <p:spPr bwMode="auto">
          <a:xfrm>
            <a:off x="3556000" y="2796138"/>
            <a:ext cx="828675" cy="233363"/>
          </a:xfrm>
          <a:prstGeom prst="rightArrow">
            <a:avLst>
              <a:gd name="adj1" fmla="val 50000"/>
              <a:gd name="adj2" fmla="val 88775"/>
            </a:avLst>
          </a:prstGeom>
          <a:solidFill>
            <a:srgbClr val="99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endParaRPr lang="zh-CN" altLang="en-US" sz="2000"/>
          </a:p>
        </p:txBody>
      </p:sp>
      <p:sp>
        <p:nvSpPr>
          <p:cNvPr id="613390" name="Text Box 14"/>
          <p:cNvSpPr txBox="1">
            <a:spLocks noChangeArrowheads="1"/>
          </p:cNvSpPr>
          <p:nvPr/>
        </p:nvSpPr>
        <p:spPr bwMode="auto">
          <a:xfrm>
            <a:off x="4622800" y="2657074"/>
            <a:ext cx="99695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lnSpc>
                <a:spcPct val="130000"/>
              </a:lnSpc>
              <a:spcBef>
                <a:spcPct val="50000"/>
              </a:spcBef>
              <a:buClr>
                <a:srgbClr val="FF0000"/>
              </a:buClr>
              <a:buFont typeface="Wingdings" pitchFamily="2" charset="2"/>
              <a:buNone/>
            </a:pPr>
            <a:r>
              <a:rPr lang="zh-CN" altLang="en-US" sz="2000">
                <a:solidFill>
                  <a:srgbClr val="FF0000"/>
                </a:solidFill>
              </a:rPr>
              <a:t>零点</a:t>
            </a:r>
          </a:p>
        </p:txBody>
      </p:sp>
      <p:graphicFrame>
        <p:nvGraphicFramePr>
          <p:cNvPr id="613391" name="Object 15"/>
          <p:cNvGraphicFramePr>
            <a:graphicFrameLocks noChangeAspect="1"/>
          </p:cNvGraphicFramePr>
          <p:nvPr>
            <p:extLst>
              <p:ext uri="{D42A27DB-BD31-4B8C-83A1-F6EECF244321}">
                <p14:modId xmlns:p14="http://schemas.microsoft.com/office/powerpoint/2010/main" val="4023942370"/>
              </p:ext>
            </p:extLst>
          </p:nvPr>
        </p:nvGraphicFramePr>
        <p:xfrm>
          <a:off x="5311775" y="2725515"/>
          <a:ext cx="1622356" cy="411302"/>
        </p:xfrm>
        <a:graphic>
          <a:graphicData uri="http://schemas.openxmlformats.org/presentationml/2006/ole">
            <mc:AlternateContent xmlns:mc="http://schemas.openxmlformats.org/markup-compatibility/2006">
              <mc:Choice xmlns:v="urn:schemas-microsoft-com:vml" Requires="v">
                <p:oleObj name="Equation" r:id="rId6" imgW="901309" imgH="228501" progId="Equation.DSMT4">
                  <p:embed/>
                </p:oleObj>
              </mc:Choice>
              <mc:Fallback>
                <p:oleObj name="Equation" r:id="rId6" imgW="901309" imgH="228501"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11775" y="2725515"/>
                        <a:ext cx="1622356" cy="4113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13392" name="Object 16"/>
          <p:cNvGraphicFramePr>
            <a:graphicFrameLocks noChangeAspect="1"/>
          </p:cNvGraphicFramePr>
          <p:nvPr>
            <p:extLst>
              <p:ext uri="{D42A27DB-BD31-4B8C-83A1-F6EECF244321}">
                <p14:modId xmlns:p14="http://schemas.microsoft.com/office/powerpoint/2010/main" val="105096543"/>
              </p:ext>
            </p:extLst>
          </p:nvPr>
        </p:nvGraphicFramePr>
        <p:xfrm>
          <a:off x="1825626" y="3268039"/>
          <a:ext cx="1096805" cy="457002"/>
        </p:xfrm>
        <a:graphic>
          <a:graphicData uri="http://schemas.openxmlformats.org/presentationml/2006/ole">
            <mc:AlternateContent xmlns:mc="http://schemas.openxmlformats.org/markup-compatibility/2006">
              <mc:Choice xmlns:v="urn:schemas-microsoft-com:vml" Requires="v">
                <p:oleObj name="Equation" r:id="rId8" imgW="609336" imgH="253890" progId="Equation.DSMT4">
                  <p:embed/>
                </p:oleObj>
              </mc:Choice>
              <mc:Fallback>
                <p:oleObj name="Equation" r:id="rId8" imgW="609336" imgH="25389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25626" y="3268039"/>
                        <a:ext cx="1096805" cy="4570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13393" name="AutoShape 17"/>
          <p:cNvSpPr>
            <a:spLocks noChangeArrowheads="1"/>
          </p:cNvSpPr>
          <p:nvPr/>
        </p:nvSpPr>
        <p:spPr bwMode="auto">
          <a:xfrm>
            <a:off x="3600450" y="3338842"/>
            <a:ext cx="828675" cy="233362"/>
          </a:xfrm>
          <a:prstGeom prst="rightArrow">
            <a:avLst>
              <a:gd name="adj1" fmla="val 50000"/>
              <a:gd name="adj2" fmla="val 88776"/>
            </a:avLst>
          </a:prstGeom>
          <a:solidFill>
            <a:srgbClr val="99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eaLnBrk="1" hangingPunct="1"/>
            <a:endParaRPr lang="zh-CN" altLang="en-US" sz="2000"/>
          </a:p>
        </p:txBody>
      </p:sp>
      <p:sp>
        <p:nvSpPr>
          <p:cNvPr id="613394" name="Text Box 18"/>
          <p:cNvSpPr txBox="1">
            <a:spLocks noChangeArrowheads="1"/>
          </p:cNvSpPr>
          <p:nvPr/>
        </p:nvSpPr>
        <p:spPr bwMode="auto">
          <a:xfrm>
            <a:off x="4604620" y="3209302"/>
            <a:ext cx="99695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lnSpc>
                <a:spcPct val="130000"/>
              </a:lnSpc>
              <a:spcBef>
                <a:spcPct val="50000"/>
              </a:spcBef>
              <a:buClr>
                <a:srgbClr val="FF0000"/>
              </a:buClr>
              <a:buFont typeface="Wingdings" pitchFamily="2" charset="2"/>
              <a:buNone/>
            </a:pPr>
            <a:r>
              <a:rPr lang="zh-CN" altLang="en-US" sz="2000">
                <a:solidFill>
                  <a:srgbClr val="FF0000"/>
                </a:solidFill>
              </a:rPr>
              <a:t>极点</a:t>
            </a:r>
          </a:p>
        </p:txBody>
      </p:sp>
      <p:graphicFrame>
        <p:nvGraphicFramePr>
          <p:cNvPr id="613395" name="Object 19"/>
          <p:cNvGraphicFramePr>
            <a:graphicFrameLocks noChangeAspect="1"/>
          </p:cNvGraphicFramePr>
          <p:nvPr>
            <p:extLst>
              <p:ext uri="{D42A27DB-BD31-4B8C-83A1-F6EECF244321}">
                <p14:modId xmlns:p14="http://schemas.microsoft.com/office/powerpoint/2010/main" val="277700359"/>
              </p:ext>
            </p:extLst>
          </p:nvPr>
        </p:nvGraphicFramePr>
        <p:xfrm>
          <a:off x="5312646" y="3252165"/>
          <a:ext cx="1462405" cy="411302"/>
        </p:xfrm>
        <a:graphic>
          <a:graphicData uri="http://schemas.openxmlformats.org/presentationml/2006/ole">
            <mc:AlternateContent xmlns:mc="http://schemas.openxmlformats.org/markup-compatibility/2006">
              <mc:Choice xmlns:v="urn:schemas-microsoft-com:vml" Requires="v">
                <p:oleObj name="Equation" r:id="rId10" imgW="812447" imgH="228501" progId="Equation.DSMT4">
                  <p:embed/>
                </p:oleObj>
              </mc:Choice>
              <mc:Fallback>
                <p:oleObj name="Equation" r:id="rId10" imgW="812447" imgH="228501" progId="Equation.DSMT4">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12646" y="3252165"/>
                        <a:ext cx="1462405" cy="4113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8" name="Text Box 2"/>
          <p:cNvSpPr txBox="1">
            <a:spLocks noChangeArrowheads="1"/>
          </p:cNvSpPr>
          <p:nvPr/>
        </p:nvSpPr>
        <p:spPr bwMode="auto">
          <a:xfrm>
            <a:off x="1679630" y="4961449"/>
            <a:ext cx="6972189"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lgn="ctr" rtl="0" fontAlgn="base">
              <a:spcBef>
                <a:spcPct val="0"/>
              </a:spcBef>
              <a:spcAft>
                <a:spcPct val="0"/>
              </a:spcAft>
              <a:defRPr kumimoji="1" sz="2400" b="1" kern="1200">
                <a:solidFill>
                  <a:schemeClr val="tx1"/>
                </a:solidFill>
                <a:latin typeface="Times New Roman" pitchFamily="18" charset="0"/>
                <a:ea typeface="宋体" charset="-122"/>
                <a:cs typeface="+mn-cs"/>
              </a:defRPr>
            </a:lvl1pPr>
            <a:lvl2pPr marL="457200" algn="ctr" rtl="0" fontAlgn="base">
              <a:spcBef>
                <a:spcPct val="0"/>
              </a:spcBef>
              <a:spcAft>
                <a:spcPct val="0"/>
              </a:spcAft>
              <a:defRPr kumimoji="1" sz="2400" b="1" kern="1200">
                <a:solidFill>
                  <a:schemeClr val="tx1"/>
                </a:solidFill>
                <a:latin typeface="Times New Roman" pitchFamily="18" charset="0"/>
                <a:ea typeface="宋体" charset="-122"/>
                <a:cs typeface="+mn-cs"/>
              </a:defRPr>
            </a:lvl2pPr>
            <a:lvl3pPr marL="914400" algn="ctr" rtl="0" fontAlgn="base">
              <a:spcBef>
                <a:spcPct val="0"/>
              </a:spcBef>
              <a:spcAft>
                <a:spcPct val="0"/>
              </a:spcAft>
              <a:defRPr kumimoji="1" sz="2400" b="1" kern="1200">
                <a:solidFill>
                  <a:schemeClr val="tx1"/>
                </a:solidFill>
                <a:latin typeface="Times New Roman" pitchFamily="18" charset="0"/>
                <a:ea typeface="宋体" charset="-122"/>
                <a:cs typeface="+mn-cs"/>
              </a:defRPr>
            </a:lvl3pPr>
            <a:lvl4pPr marL="1371600" algn="ctr" rtl="0" fontAlgn="base">
              <a:spcBef>
                <a:spcPct val="0"/>
              </a:spcBef>
              <a:spcAft>
                <a:spcPct val="0"/>
              </a:spcAft>
              <a:defRPr kumimoji="1" sz="2400" b="1" kern="1200">
                <a:solidFill>
                  <a:schemeClr val="tx1"/>
                </a:solidFill>
                <a:latin typeface="Times New Roman" pitchFamily="18" charset="0"/>
                <a:ea typeface="宋体" charset="-122"/>
                <a:cs typeface="+mn-cs"/>
              </a:defRPr>
            </a:lvl4pPr>
            <a:lvl5pPr marL="1828800" algn="ctr" rtl="0" fontAlgn="base">
              <a:spcBef>
                <a:spcPct val="0"/>
              </a:spcBef>
              <a:spcAft>
                <a:spcPct val="0"/>
              </a:spcAft>
              <a:defRPr kumimoji="1" sz="2400" b="1" kern="1200">
                <a:solidFill>
                  <a:schemeClr val="tx1"/>
                </a:solidFill>
                <a:latin typeface="Times New Roman" pitchFamily="18" charset="0"/>
                <a:ea typeface="宋体" charset="-122"/>
                <a:cs typeface="+mn-cs"/>
              </a:defRPr>
            </a:lvl5pPr>
            <a:lvl6pPr marL="2286000" algn="l" defTabSz="914400" rtl="0" eaLnBrk="1" latinLnBrk="0" hangingPunct="1">
              <a:defRPr kumimoji="1" sz="2400" b="1" kern="1200">
                <a:solidFill>
                  <a:schemeClr val="tx1"/>
                </a:solidFill>
                <a:latin typeface="Times New Roman" pitchFamily="18" charset="0"/>
                <a:ea typeface="宋体" charset="-122"/>
                <a:cs typeface="+mn-cs"/>
              </a:defRPr>
            </a:lvl6pPr>
            <a:lvl7pPr marL="2743200" algn="l" defTabSz="914400" rtl="0" eaLnBrk="1" latinLnBrk="0" hangingPunct="1">
              <a:defRPr kumimoji="1" sz="2400" b="1" kern="1200">
                <a:solidFill>
                  <a:schemeClr val="tx1"/>
                </a:solidFill>
                <a:latin typeface="Times New Roman" pitchFamily="18" charset="0"/>
                <a:ea typeface="宋体" charset="-122"/>
                <a:cs typeface="+mn-cs"/>
              </a:defRPr>
            </a:lvl7pPr>
            <a:lvl8pPr marL="3200400" algn="l" defTabSz="914400" rtl="0" eaLnBrk="1" latinLnBrk="0" hangingPunct="1">
              <a:defRPr kumimoji="1" sz="2400" b="1" kern="1200">
                <a:solidFill>
                  <a:schemeClr val="tx1"/>
                </a:solidFill>
                <a:latin typeface="Times New Roman" pitchFamily="18" charset="0"/>
                <a:ea typeface="宋体" charset="-122"/>
                <a:cs typeface="+mn-cs"/>
              </a:defRPr>
            </a:lvl8pPr>
            <a:lvl9pPr marL="3657600" algn="l" defTabSz="914400" rtl="0" eaLnBrk="1" latinLnBrk="0" hangingPunct="1">
              <a:defRPr kumimoji="1" sz="2400" b="1" kern="1200">
                <a:solidFill>
                  <a:schemeClr val="tx1"/>
                </a:solidFill>
                <a:latin typeface="Times New Roman" pitchFamily="18" charset="0"/>
                <a:ea typeface="宋体" charset="-122"/>
                <a:cs typeface="+mn-cs"/>
              </a:defRPr>
            </a:lvl9pPr>
          </a:lstStyle>
          <a:p>
            <a:pPr algn="l">
              <a:spcBef>
                <a:spcPct val="50000"/>
              </a:spcBef>
              <a:buFontTx/>
              <a:buAutoNum type="circleNumDbPlain"/>
            </a:pPr>
            <a:r>
              <a:rPr lang="zh-CN" altLang="en-US" sz="2000" dirty="0">
                <a:latin typeface="楷体_GB2312" pitchFamily="49" charset="-122"/>
                <a:ea typeface="楷体_GB2312" pitchFamily="49" charset="-122"/>
              </a:rPr>
              <a:t> 零点和极点可以是实数或复数。</a:t>
            </a:r>
            <a:endParaRPr lang="en-US" altLang="zh-CN" sz="2000" dirty="0">
              <a:latin typeface="楷体_GB2312" pitchFamily="49" charset="-122"/>
              <a:ea typeface="楷体_GB2312" pitchFamily="49" charset="-122"/>
            </a:endParaRPr>
          </a:p>
          <a:p>
            <a:pPr algn="l">
              <a:spcBef>
                <a:spcPct val="50000"/>
              </a:spcBef>
              <a:buFontTx/>
              <a:buAutoNum type="circleNumDbPlain"/>
            </a:pPr>
            <a:r>
              <a:rPr lang="en-US" altLang="zh-CN" sz="2000" dirty="0">
                <a:latin typeface="楷体_GB2312" pitchFamily="49" charset="-122"/>
                <a:ea typeface="楷体_GB2312" pitchFamily="49" charset="-122"/>
              </a:rPr>
              <a:t> </a:t>
            </a:r>
            <a:r>
              <a:rPr lang="zh-CN" altLang="en-US" sz="2000" dirty="0">
                <a:latin typeface="楷体_GB2312" pitchFamily="49" charset="-122"/>
                <a:ea typeface="楷体_GB2312" pitchFamily="49" charset="-122"/>
              </a:rPr>
              <a:t>因为 </a:t>
            </a:r>
            <a:r>
              <a:rPr lang="en-US" altLang="zh-CN" sz="2000" i="1" dirty="0">
                <a:latin typeface="+mj-lt"/>
                <a:ea typeface="楷体_GB2312" pitchFamily="49" charset="-122"/>
              </a:rPr>
              <a:t>a</a:t>
            </a:r>
            <a:r>
              <a:rPr lang="en-US" altLang="zh-CN" sz="2000" i="1" baseline="-25000" dirty="0">
                <a:latin typeface="+mj-lt"/>
                <a:ea typeface="楷体_GB2312" pitchFamily="49" charset="-122"/>
              </a:rPr>
              <a:t>m </a:t>
            </a:r>
            <a:r>
              <a:rPr lang="zh-CN" altLang="en-US" sz="2000" dirty="0">
                <a:latin typeface="楷体_GB2312" pitchFamily="49" charset="-122"/>
                <a:ea typeface="楷体_GB2312" pitchFamily="49" charset="-122"/>
              </a:rPr>
              <a:t>是实数，所以复零点或复极点一定以共轭对形式出现。</a:t>
            </a:r>
          </a:p>
        </p:txBody>
      </p:sp>
      <p:grpSp>
        <p:nvGrpSpPr>
          <p:cNvPr id="20" name="Group 5"/>
          <p:cNvGrpSpPr>
            <a:grpSpLocks/>
          </p:cNvGrpSpPr>
          <p:nvPr/>
        </p:nvGrpSpPr>
        <p:grpSpPr bwMode="auto">
          <a:xfrm>
            <a:off x="889000" y="4163452"/>
            <a:ext cx="1560286" cy="766044"/>
            <a:chOff x="385" y="3022"/>
            <a:chExt cx="977" cy="536"/>
          </a:xfrm>
        </p:grpSpPr>
        <p:pic>
          <p:nvPicPr>
            <p:cNvPr id="21" name="Picture 6" descr="12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85" y="3022"/>
              <a:ext cx="590" cy="536"/>
            </a:xfrm>
            <a:prstGeom prst="rect">
              <a:avLst/>
            </a:prstGeom>
            <a:noFill/>
            <a:extLst>
              <a:ext uri="{909E8E84-426E-40DD-AFC4-6F175D3DCCD1}">
                <a14:hiddenFill xmlns:a14="http://schemas.microsoft.com/office/drawing/2010/main">
                  <a:solidFill>
                    <a:srgbClr val="FFFFFF"/>
                  </a:solidFill>
                </a14:hiddenFill>
              </a:ext>
            </a:extLst>
          </p:spPr>
        </p:pic>
        <p:sp>
          <p:nvSpPr>
            <p:cNvPr id="22" name="Text Box 7"/>
            <p:cNvSpPr txBox="1">
              <a:spLocks noChangeArrowheads="1"/>
            </p:cNvSpPr>
            <p:nvPr/>
          </p:nvSpPr>
          <p:spPr bwMode="auto">
            <a:xfrm>
              <a:off x="793" y="3125"/>
              <a:ext cx="569"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lgn="ctr" rtl="0" fontAlgn="base">
                <a:spcBef>
                  <a:spcPct val="0"/>
                </a:spcBef>
                <a:spcAft>
                  <a:spcPct val="0"/>
                </a:spcAft>
                <a:defRPr kumimoji="1" sz="2400" b="1" kern="1200">
                  <a:solidFill>
                    <a:schemeClr val="tx1"/>
                  </a:solidFill>
                  <a:latin typeface="Times New Roman" pitchFamily="18" charset="0"/>
                  <a:ea typeface="宋体" charset="-122"/>
                  <a:cs typeface="+mn-cs"/>
                </a:defRPr>
              </a:lvl1pPr>
              <a:lvl2pPr marL="457200" algn="ctr" rtl="0" fontAlgn="base">
                <a:spcBef>
                  <a:spcPct val="0"/>
                </a:spcBef>
                <a:spcAft>
                  <a:spcPct val="0"/>
                </a:spcAft>
                <a:defRPr kumimoji="1" sz="2400" b="1" kern="1200">
                  <a:solidFill>
                    <a:schemeClr val="tx1"/>
                  </a:solidFill>
                  <a:latin typeface="Times New Roman" pitchFamily="18" charset="0"/>
                  <a:ea typeface="宋体" charset="-122"/>
                  <a:cs typeface="+mn-cs"/>
                </a:defRPr>
              </a:lvl2pPr>
              <a:lvl3pPr marL="914400" algn="ctr" rtl="0" fontAlgn="base">
                <a:spcBef>
                  <a:spcPct val="0"/>
                </a:spcBef>
                <a:spcAft>
                  <a:spcPct val="0"/>
                </a:spcAft>
                <a:defRPr kumimoji="1" sz="2400" b="1" kern="1200">
                  <a:solidFill>
                    <a:schemeClr val="tx1"/>
                  </a:solidFill>
                  <a:latin typeface="Times New Roman" pitchFamily="18" charset="0"/>
                  <a:ea typeface="宋体" charset="-122"/>
                  <a:cs typeface="+mn-cs"/>
                </a:defRPr>
              </a:lvl3pPr>
              <a:lvl4pPr marL="1371600" algn="ctr" rtl="0" fontAlgn="base">
                <a:spcBef>
                  <a:spcPct val="0"/>
                </a:spcBef>
                <a:spcAft>
                  <a:spcPct val="0"/>
                </a:spcAft>
                <a:defRPr kumimoji="1" sz="2400" b="1" kern="1200">
                  <a:solidFill>
                    <a:schemeClr val="tx1"/>
                  </a:solidFill>
                  <a:latin typeface="Times New Roman" pitchFamily="18" charset="0"/>
                  <a:ea typeface="宋体" charset="-122"/>
                  <a:cs typeface="+mn-cs"/>
                </a:defRPr>
              </a:lvl4pPr>
              <a:lvl5pPr marL="1828800" algn="ctr" rtl="0" fontAlgn="base">
                <a:spcBef>
                  <a:spcPct val="0"/>
                </a:spcBef>
                <a:spcAft>
                  <a:spcPct val="0"/>
                </a:spcAft>
                <a:defRPr kumimoji="1" sz="2400" b="1" kern="1200">
                  <a:solidFill>
                    <a:schemeClr val="tx1"/>
                  </a:solidFill>
                  <a:latin typeface="Times New Roman" pitchFamily="18" charset="0"/>
                  <a:ea typeface="宋体" charset="-122"/>
                  <a:cs typeface="+mn-cs"/>
                </a:defRPr>
              </a:lvl5pPr>
              <a:lvl6pPr marL="2286000" algn="l" defTabSz="914400" rtl="0" eaLnBrk="1" latinLnBrk="0" hangingPunct="1">
                <a:defRPr kumimoji="1" sz="2400" b="1" kern="1200">
                  <a:solidFill>
                    <a:schemeClr val="tx1"/>
                  </a:solidFill>
                  <a:latin typeface="Times New Roman" pitchFamily="18" charset="0"/>
                  <a:ea typeface="宋体" charset="-122"/>
                  <a:cs typeface="+mn-cs"/>
                </a:defRPr>
              </a:lvl6pPr>
              <a:lvl7pPr marL="2743200" algn="l" defTabSz="914400" rtl="0" eaLnBrk="1" latinLnBrk="0" hangingPunct="1">
                <a:defRPr kumimoji="1" sz="2400" b="1" kern="1200">
                  <a:solidFill>
                    <a:schemeClr val="tx1"/>
                  </a:solidFill>
                  <a:latin typeface="Times New Roman" pitchFamily="18" charset="0"/>
                  <a:ea typeface="宋体" charset="-122"/>
                  <a:cs typeface="+mn-cs"/>
                </a:defRPr>
              </a:lvl7pPr>
              <a:lvl8pPr marL="3200400" algn="l" defTabSz="914400" rtl="0" eaLnBrk="1" latinLnBrk="0" hangingPunct="1">
                <a:defRPr kumimoji="1" sz="2400" b="1" kern="1200">
                  <a:solidFill>
                    <a:schemeClr val="tx1"/>
                  </a:solidFill>
                  <a:latin typeface="Times New Roman" pitchFamily="18" charset="0"/>
                  <a:ea typeface="宋体" charset="-122"/>
                  <a:cs typeface="+mn-cs"/>
                </a:defRPr>
              </a:lvl8pPr>
              <a:lvl9pPr marL="3657600" algn="l" defTabSz="914400" rtl="0" eaLnBrk="1" latinLnBrk="0" hangingPunct="1">
                <a:defRPr kumimoji="1" sz="2400" b="1" kern="1200">
                  <a:solidFill>
                    <a:schemeClr val="tx1"/>
                  </a:solidFill>
                  <a:latin typeface="Times New Roman" pitchFamily="18" charset="0"/>
                  <a:ea typeface="宋体" charset="-122"/>
                  <a:cs typeface="+mn-cs"/>
                </a:defRPr>
              </a:lvl9pPr>
            </a:lstStyle>
            <a:p>
              <a:pPr algn="l"/>
              <a:r>
                <a:rPr lang="zh-CN" altLang="en-US" sz="2800" b="0" dirty="0">
                  <a:solidFill>
                    <a:srgbClr val="FA7748"/>
                  </a:solidFill>
                  <a:ea typeface="华文行楷" pitchFamily="2" charset="-122"/>
                </a:rPr>
                <a:t>注意</a:t>
              </a:r>
            </a:p>
          </p:txBody>
        </p:sp>
      </p:grpSp>
    </p:spTree>
    <p:extLst>
      <p:ext uri="{BB962C8B-B14F-4D97-AF65-F5344CB8AC3E}">
        <p14:creationId xmlns:p14="http://schemas.microsoft.com/office/powerpoint/2010/main" val="174165316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13386"/>
                                        </p:tgtEl>
                                        <p:attrNameLst>
                                          <p:attrName>style.visibility</p:attrName>
                                        </p:attrNameLst>
                                      </p:cBhvr>
                                      <p:to>
                                        <p:strVal val="visible"/>
                                      </p:to>
                                    </p:set>
                                    <p:animEffect transition="in" filter="blinds(horizontal)">
                                      <p:cBhvr>
                                        <p:cTn id="7" dur="500"/>
                                        <p:tgtEl>
                                          <p:spTgt spid="6133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613387"/>
                                        </p:tgtEl>
                                        <p:attrNameLst>
                                          <p:attrName>style.visibility</p:attrName>
                                        </p:attrNameLst>
                                      </p:cBhvr>
                                      <p:to>
                                        <p:strVal val="visible"/>
                                      </p:to>
                                    </p:set>
                                    <p:animEffect transition="in" filter="box(in)">
                                      <p:cBhvr>
                                        <p:cTn id="12" dur="500"/>
                                        <p:tgtEl>
                                          <p:spTgt spid="61338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613388"/>
                                        </p:tgtEl>
                                        <p:attrNameLst>
                                          <p:attrName>style.visibility</p:attrName>
                                        </p:attrNameLst>
                                      </p:cBhvr>
                                      <p:to>
                                        <p:strVal val="visible"/>
                                      </p:to>
                                    </p:set>
                                    <p:animEffect transition="in" filter="blinds(horizontal)">
                                      <p:cBhvr>
                                        <p:cTn id="17" dur="500"/>
                                        <p:tgtEl>
                                          <p:spTgt spid="613388"/>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613389"/>
                                        </p:tgtEl>
                                        <p:attrNameLst>
                                          <p:attrName>style.visibility</p:attrName>
                                        </p:attrNameLst>
                                      </p:cBhvr>
                                      <p:to>
                                        <p:strVal val="visible"/>
                                      </p:to>
                                    </p:set>
                                    <p:animEffect transition="in" filter="blinds(horizontal)">
                                      <p:cBhvr>
                                        <p:cTn id="20" dur="500"/>
                                        <p:tgtEl>
                                          <p:spTgt spid="613389"/>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613390"/>
                                        </p:tgtEl>
                                        <p:attrNameLst>
                                          <p:attrName>style.visibility</p:attrName>
                                        </p:attrNameLst>
                                      </p:cBhvr>
                                      <p:to>
                                        <p:strVal val="visible"/>
                                      </p:to>
                                    </p:set>
                                    <p:animEffect transition="in" filter="blinds(horizontal)">
                                      <p:cBhvr>
                                        <p:cTn id="23" dur="500"/>
                                        <p:tgtEl>
                                          <p:spTgt spid="613390"/>
                                        </p:tgtEl>
                                      </p:cBhvr>
                                    </p:animEffect>
                                  </p:childTnLst>
                                </p:cTn>
                              </p:par>
                              <p:par>
                                <p:cTn id="24" presetID="3" presetClass="entr" presetSubtype="10" fill="hold" nodeType="withEffect">
                                  <p:stCondLst>
                                    <p:cond delay="0"/>
                                  </p:stCondLst>
                                  <p:childTnLst>
                                    <p:set>
                                      <p:cBhvr>
                                        <p:cTn id="25" dur="1" fill="hold">
                                          <p:stCondLst>
                                            <p:cond delay="0"/>
                                          </p:stCondLst>
                                        </p:cTn>
                                        <p:tgtEl>
                                          <p:spTgt spid="613391"/>
                                        </p:tgtEl>
                                        <p:attrNameLst>
                                          <p:attrName>style.visibility</p:attrName>
                                        </p:attrNameLst>
                                      </p:cBhvr>
                                      <p:to>
                                        <p:strVal val="visible"/>
                                      </p:to>
                                    </p:set>
                                    <p:animEffect transition="in" filter="blinds(horizontal)">
                                      <p:cBhvr>
                                        <p:cTn id="26" dur="500"/>
                                        <p:tgtEl>
                                          <p:spTgt spid="613391"/>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8" presetClass="entr" presetSubtype="16" fill="hold" nodeType="clickEffect">
                                  <p:stCondLst>
                                    <p:cond delay="0"/>
                                  </p:stCondLst>
                                  <p:childTnLst>
                                    <p:set>
                                      <p:cBhvr>
                                        <p:cTn id="30" dur="1" fill="hold">
                                          <p:stCondLst>
                                            <p:cond delay="0"/>
                                          </p:stCondLst>
                                        </p:cTn>
                                        <p:tgtEl>
                                          <p:spTgt spid="613392"/>
                                        </p:tgtEl>
                                        <p:attrNameLst>
                                          <p:attrName>style.visibility</p:attrName>
                                        </p:attrNameLst>
                                      </p:cBhvr>
                                      <p:to>
                                        <p:strVal val="visible"/>
                                      </p:to>
                                    </p:set>
                                    <p:animEffect transition="in" filter="diamond(in)">
                                      <p:cBhvr>
                                        <p:cTn id="31" dur="500"/>
                                        <p:tgtEl>
                                          <p:spTgt spid="613392"/>
                                        </p:tgtEl>
                                      </p:cBhvr>
                                    </p:animEffect>
                                  </p:childTnLst>
                                </p:cTn>
                              </p:par>
                              <p:par>
                                <p:cTn id="32" presetID="8" presetClass="entr" presetSubtype="16" fill="hold" grpId="0" nodeType="withEffect">
                                  <p:stCondLst>
                                    <p:cond delay="0"/>
                                  </p:stCondLst>
                                  <p:childTnLst>
                                    <p:set>
                                      <p:cBhvr>
                                        <p:cTn id="33" dur="1" fill="hold">
                                          <p:stCondLst>
                                            <p:cond delay="0"/>
                                          </p:stCondLst>
                                        </p:cTn>
                                        <p:tgtEl>
                                          <p:spTgt spid="613393"/>
                                        </p:tgtEl>
                                        <p:attrNameLst>
                                          <p:attrName>style.visibility</p:attrName>
                                        </p:attrNameLst>
                                      </p:cBhvr>
                                      <p:to>
                                        <p:strVal val="visible"/>
                                      </p:to>
                                    </p:set>
                                    <p:animEffect transition="in" filter="diamond(in)">
                                      <p:cBhvr>
                                        <p:cTn id="34" dur="500"/>
                                        <p:tgtEl>
                                          <p:spTgt spid="613393"/>
                                        </p:tgtEl>
                                      </p:cBhvr>
                                    </p:animEffect>
                                  </p:childTnLst>
                                </p:cTn>
                              </p:par>
                              <p:par>
                                <p:cTn id="35" presetID="8" presetClass="entr" presetSubtype="16" fill="hold" grpId="0" nodeType="withEffect">
                                  <p:stCondLst>
                                    <p:cond delay="0"/>
                                  </p:stCondLst>
                                  <p:childTnLst>
                                    <p:set>
                                      <p:cBhvr>
                                        <p:cTn id="36" dur="1" fill="hold">
                                          <p:stCondLst>
                                            <p:cond delay="0"/>
                                          </p:stCondLst>
                                        </p:cTn>
                                        <p:tgtEl>
                                          <p:spTgt spid="613394"/>
                                        </p:tgtEl>
                                        <p:attrNameLst>
                                          <p:attrName>style.visibility</p:attrName>
                                        </p:attrNameLst>
                                      </p:cBhvr>
                                      <p:to>
                                        <p:strVal val="visible"/>
                                      </p:to>
                                    </p:set>
                                    <p:animEffect transition="in" filter="diamond(in)">
                                      <p:cBhvr>
                                        <p:cTn id="37" dur="500"/>
                                        <p:tgtEl>
                                          <p:spTgt spid="613394"/>
                                        </p:tgtEl>
                                      </p:cBhvr>
                                    </p:animEffect>
                                  </p:childTnLst>
                                </p:cTn>
                              </p:par>
                              <p:par>
                                <p:cTn id="38" presetID="8" presetClass="entr" presetSubtype="16" fill="hold" nodeType="withEffect">
                                  <p:stCondLst>
                                    <p:cond delay="0"/>
                                  </p:stCondLst>
                                  <p:childTnLst>
                                    <p:set>
                                      <p:cBhvr>
                                        <p:cTn id="39" dur="1" fill="hold">
                                          <p:stCondLst>
                                            <p:cond delay="0"/>
                                          </p:stCondLst>
                                        </p:cTn>
                                        <p:tgtEl>
                                          <p:spTgt spid="613395"/>
                                        </p:tgtEl>
                                        <p:attrNameLst>
                                          <p:attrName>style.visibility</p:attrName>
                                        </p:attrNameLst>
                                      </p:cBhvr>
                                      <p:to>
                                        <p:strVal val="visible"/>
                                      </p:to>
                                    </p:set>
                                    <p:animEffect transition="in" filter="diamond(in)">
                                      <p:cBhvr>
                                        <p:cTn id="40" dur="500"/>
                                        <p:tgtEl>
                                          <p:spTgt spid="613395"/>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barn(inVertical)">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18">
                                            <p:txEl>
                                              <p:pRg st="0" end="0"/>
                                            </p:txEl>
                                          </p:spTgt>
                                        </p:tgtEl>
                                        <p:attrNameLst>
                                          <p:attrName>style.visibility</p:attrName>
                                        </p:attrNameLst>
                                      </p:cBhvr>
                                      <p:to>
                                        <p:strVal val="visible"/>
                                      </p:to>
                                    </p:set>
                                    <p:animEffect transition="in" filter="barn(inVertical)">
                                      <p:cBhvr>
                                        <p:cTn id="50" dur="500"/>
                                        <p:tgtEl>
                                          <p:spTgt spid="18">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18">
                                            <p:txEl>
                                              <p:pRg st="1" end="1"/>
                                            </p:txEl>
                                          </p:spTgt>
                                        </p:tgtEl>
                                        <p:attrNameLst>
                                          <p:attrName>style.visibility</p:attrName>
                                        </p:attrNameLst>
                                      </p:cBhvr>
                                      <p:to>
                                        <p:strVal val="visible"/>
                                      </p:to>
                                    </p:set>
                                    <p:animEffect transition="in" filter="barn(inVertical)">
                                      <p:cBhvr>
                                        <p:cTn id="55" dur="500"/>
                                        <p:tgtEl>
                                          <p:spTgt spid="1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3386" grpId="0"/>
      <p:bldP spid="613389" grpId="0" animBg="1"/>
      <p:bldP spid="613390" grpId="0"/>
      <p:bldP spid="613393" grpId="0" animBg="1"/>
      <p:bldP spid="613394" grpId="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7474" name="Text Box 2"/>
          <p:cNvSpPr txBox="1">
            <a:spLocks noChangeArrowheads="1"/>
          </p:cNvSpPr>
          <p:nvPr/>
        </p:nvSpPr>
        <p:spPr bwMode="auto">
          <a:xfrm>
            <a:off x="1209675" y="2873375"/>
            <a:ext cx="5335588" cy="449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lnSpc>
                <a:spcPct val="130000"/>
              </a:lnSpc>
              <a:spcBef>
                <a:spcPct val="50000"/>
              </a:spcBef>
              <a:buClr>
                <a:srgbClr val="FF0000"/>
              </a:buClr>
              <a:buFont typeface="Wingdings" pitchFamily="2" charset="2"/>
              <a:buChar char="l"/>
            </a:pPr>
            <a:r>
              <a:rPr lang="en-US" altLang="zh-CN" sz="2000"/>
              <a:t>  </a:t>
            </a:r>
            <a:r>
              <a:rPr lang="zh-CN" altLang="en-US" sz="2000"/>
              <a:t>幅度波特图</a:t>
            </a:r>
          </a:p>
        </p:txBody>
      </p:sp>
      <p:sp>
        <p:nvSpPr>
          <p:cNvPr id="617476" name="Text Box 4"/>
          <p:cNvSpPr txBox="1">
            <a:spLocks noChangeArrowheads="1"/>
          </p:cNvSpPr>
          <p:nvPr/>
        </p:nvSpPr>
        <p:spPr bwMode="auto">
          <a:xfrm>
            <a:off x="1470025" y="1538288"/>
            <a:ext cx="701992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lnSpc>
                <a:spcPct val="150000"/>
              </a:lnSpc>
              <a:spcBef>
                <a:spcPct val="50000"/>
              </a:spcBef>
              <a:buClr>
                <a:srgbClr val="FF0000"/>
              </a:buClr>
              <a:buFont typeface="Wingdings" pitchFamily="2" charset="2"/>
              <a:buNone/>
            </a:pPr>
            <a:r>
              <a:rPr lang="en-US" altLang="zh-CN" sz="2000" dirty="0"/>
              <a:t>        </a:t>
            </a:r>
            <a:r>
              <a:rPr lang="zh-CN" altLang="en-US" sz="2000" dirty="0"/>
              <a:t>反映放大器传输函数与信号频率的关系。（为表示更宽的频率范围，横坐标采用对数形式）</a:t>
            </a:r>
          </a:p>
        </p:txBody>
      </p:sp>
      <p:sp>
        <p:nvSpPr>
          <p:cNvPr id="617480" name="Text Box 8"/>
          <p:cNvSpPr txBox="1">
            <a:spLocks noChangeArrowheads="1"/>
          </p:cNvSpPr>
          <p:nvPr/>
        </p:nvSpPr>
        <p:spPr bwMode="auto">
          <a:xfrm>
            <a:off x="1325563" y="4319588"/>
            <a:ext cx="7354887" cy="449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lnSpc>
                <a:spcPct val="130000"/>
              </a:lnSpc>
              <a:spcBef>
                <a:spcPct val="50000"/>
              </a:spcBef>
              <a:buClr>
                <a:srgbClr val="FF0000"/>
              </a:buClr>
              <a:buFont typeface="Wingdings" pitchFamily="2" charset="2"/>
              <a:buChar char="l"/>
            </a:pPr>
            <a:r>
              <a:rPr lang="en-US" altLang="zh-CN" sz="2000" dirty="0"/>
              <a:t>  </a:t>
            </a:r>
            <a:r>
              <a:rPr lang="zh-CN" altLang="en-US" sz="2000" dirty="0"/>
              <a:t>相位波特图</a:t>
            </a:r>
          </a:p>
        </p:txBody>
      </p:sp>
      <p:graphicFrame>
        <p:nvGraphicFramePr>
          <p:cNvPr id="617490" name="Object 18"/>
          <p:cNvGraphicFramePr>
            <a:graphicFrameLocks noChangeAspect="1"/>
          </p:cNvGraphicFramePr>
          <p:nvPr>
            <p:extLst>
              <p:ext uri="{D42A27DB-BD31-4B8C-83A1-F6EECF244321}">
                <p14:modId xmlns:p14="http://schemas.microsoft.com/office/powerpoint/2010/main" val="3637128076"/>
              </p:ext>
            </p:extLst>
          </p:nvPr>
        </p:nvGraphicFramePr>
        <p:xfrm>
          <a:off x="3325797" y="3432175"/>
          <a:ext cx="1393855" cy="502702"/>
        </p:xfrm>
        <a:graphic>
          <a:graphicData uri="http://schemas.openxmlformats.org/presentationml/2006/ole">
            <mc:AlternateContent xmlns:mc="http://schemas.openxmlformats.org/markup-compatibility/2006">
              <mc:Choice xmlns:v="urn:schemas-microsoft-com:vml" Requires="v">
                <p:oleObj name="Equation" r:id="rId2" imgW="774364" imgH="279279" progId="Equation.DSMT4">
                  <p:embed/>
                </p:oleObj>
              </mc:Choice>
              <mc:Fallback>
                <p:oleObj name="Equation" r:id="rId2" imgW="774364" imgH="279279" progId="Equation.DSMT4">
                  <p:embed/>
                  <p:pic>
                    <p:nvPicPr>
                      <p:cNvPr id="0" name="Object 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5797" y="3432175"/>
                        <a:ext cx="1393855" cy="5027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17491" name="Object 19"/>
          <p:cNvGraphicFramePr>
            <a:graphicFrameLocks noChangeAspect="1"/>
          </p:cNvGraphicFramePr>
          <p:nvPr>
            <p:extLst>
              <p:ext uri="{D42A27DB-BD31-4B8C-83A1-F6EECF244321}">
                <p14:modId xmlns:p14="http://schemas.microsoft.com/office/powerpoint/2010/main" val="725707144"/>
              </p:ext>
            </p:extLst>
          </p:nvPr>
        </p:nvGraphicFramePr>
        <p:xfrm>
          <a:off x="3151188" y="5008563"/>
          <a:ext cx="1920240" cy="502920"/>
        </p:xfrm>
        <a:graphic>
          <a:graphicData uri="http://schemas.openxmlformats.org/presentationml/2006/ole">
            <mc:AlternateContent xmlns:mc="http://schemas.openxmlformats.org/markup-compatibility/2006">
              <mc:Choice xmlns:v="urn:schemas-microsoft-com:vml" Requires="v">
                <p:oleObj name="Equation" r:id="rId4" imgW="1066800" imgH="279400" progId="Equation.DSMT4">
                  <p:embed/>
                </p:oleObj>
              </mc:Choice>
              <mc:Fallback>
                <p:oleObj name="Equation" r:id="rId4" imgW="1066800" imgH="279400" progId="Equation.DSMT4">
                  <p:embed/>
                  <p:pic>
                    <p:nvPicPr>
                      <p:cNvPr id="0" name="Object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51188" y="5008563"/>
                        <a:ext cx="1920240" cy="5029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 name="Text Box 5"/>
          <p:cNvSpPr txBox="1">
            <a:spLocks noChangeArrowheads="1"/>
          </p:cNvSpPr>
          <p:nvPr/>
        </p:nvSpPr>
        <p:spPr bwMode="auto">
          <a:xfrm>
            <a:off x="528638" y="862013"/>
            <a:ext cx="6553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b="1">
                <a:solidFill>
                  <a:schemeClr val="tx1"/>
                </a:solidFill>
                <a:latin typeface="Times New Roman" pitchFamily="18" charset="0"/>
                <a:ea typeface="宋体" pitchFamily="2" charset="-122"/>
              </a:defRPr>
            </a:lvl1pPr>
            <a:lvl2pPr marL="742950" indent="-285750" eaLnBrk="0" hangingPunct="0">
              <a:defRPr kumimoji="1" sz="2400" b="1">
                <a:solidFill>
                  <a:schemeClr val="tx1"/>
                </a:solidFill>
                <a:latin typeface="Times New Roman" pitchFamily="18" charset="0"/>
                <a:ea typeface="宋体" pitchFamily="2" charset="-122"/>
              </a:defRPr>
            </a:lvl2pPr>
            <a:lvl3pPr marL="1143000" indent="-228600" eaLnBrk="0" hangingPunct="0">
              <a:defRPr kumimoji="1" sz="2400" b="1">
                <a:solidFill>
                  <a:schemeClr val="tx1"/>
                </a:solidFill>
                <a:latin typeface="Times New Roman" pitchFamily="18" charset="0"/>
                <a:ea typeface="宋体" pitchFamily="2" charset="-122"/>
              </a:defRPr>
            </a:lvl3pPr>
            <a:lvl4pPr marL="1600200" indent="-228600" eaLnBrk="0" hangingPunct="0">
              <a:defRPr kumimoji="1" sz="2400" b="1">
                <a:solidFill>
                  <a:schemeClr val="tx1"/>
                </a:solidFill>
                <a:latin typeface="Times New Roman" pitchFamily="18" charset="0"/>
                <a:ea typeface="宋体" pitchFamily="2" charset="-122"/>
              </a:defRPr>
            </a:lvl4pPr>
            <a:lvl5pPr marL="2057400" indent="-228600" eaLnBrk="0" hangingPunct="0">
              <a:defRPr kumimoji="1" sz="2400" b="1">
                <a:solidFill>
                  <a:schemeClr val="tx1"/>
                </a:solidFill>
                <a:latin typeface="Times New Roman" pitchFamily="18" charset="0"/>
                <a:ea typeface="宋体" pitchFamily="2" charset="-122"/>
              </a:defRPr>
            </a:lvl5pPr>
            <a:lvl6pPr marL="25146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6pPr>
            <a:lvl7pPr marL="29718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7pPr>
            <a:lvl8pPr marL="34290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8pPr>
            <a:lvl9pPr marL="3886200" indent="-228600" algn="ctr" eaLnBrk="0" fontAlgn="base" hangingPunct="0">
              <a:spcBef>
                <a:spcPct val="0"/>
              </a:spcBef>
              <a:spcAft>
                <a:spcPct val="0"/>
              </a:spcAft>
              <a:defRPr kumimoji="1" sz="2400" b="1">
                <a:solidFill>
                  <a:schemeClr val="tx1"/>
                </a:solidFill>
                <a:latin typeface="Times New Roman" pitchFamily="18" charset="0"/>
                <a:ea typeface="宋体" pitchFamily="2" charset="-122"/>
              </a:defRPr>
            </a:lvl9pPr>
          </a:lstStyle>
          <a:p>
            <a:pPr algn="l" eaLnBrk="1" hangingPunct="1">
              <a:spcBef>
                <a:spcPct val="50000"/>
              </a:spcBef>
            </a:pPr>
            <a:r>
              <a:rPr lang="en-US" altLang="zh-CN" dirty="0">
                <a:solidFill>
                  <a:srgbClr val="990033"/>
                </a:solidFill>
              </a:rPr>
              <a:t>10.1.2 </a:t>
            </a:r>
            <a:r>
              <a:rPr lang="zh-CN" altLang="en-US" dirty="0">
                <a:solidFill>
                  <a:srgbClr val="990033"/>
                </a:solidFill>
              </a:rPr>
              <a:t>幅度和相位波特图</a:t>
            </a:r>
            <a:endParaRPr lang="zh-CN" altLang="en-US" dirty="0">
              <a:solidFill>
                <a:srgbClr val="A5002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7476"/>
                                        </p:tgtEl>
                                        <p:attrNameLst>
                                          <p:attrName>style.visibility</p:attrName>
                                        </p:attrNameLst>
                                      </p:cBhvr>
                                      <p:to>
                                        <p:strVal val="visible"/>
                                      </p:to>
                                    </p:set>
                                    <p:anim calcmode="lin" valueType="num">
                                      <p:cBhvr additive="base">
                                        <p:cTn id="7" dur="500" fill="hold"/>
                                        <p:tgtEl>
                                          <p:spTgt spid="617476"/>
                                        </p:tgtEl>
                                        <p:attrNameLst>
                                          <p:attrName>ppt_x</p:attrName>
                                        </p:attrNameLst>
                                      </p:cBhvr>
                                      <p:tavLst>
                                        <p:tav tm="0">
                                          <p:val>
                                            <p:strVal val="#ppt_x"/>
                                          </p:val>
                                        </p:tav>
                                        <p:tav tm="100000">
                                          <p:val>
                                            <p:strVal val="#ppt_x"/>
                                          </p:val>
                                        </p:tav>
                                      </p:tavLst>
                                    </p:anim>
                                    <p:anim calcmode="lin" valueType="num">
                                      <p:cBhvr additive="base">
                                        <p:cTn id="8" dur="500" fill="hold"/>
                                        <p:tgtEl>
                                          <p:spTgt spid="61747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617474"/>
                                        </p:tgtEl>
                                        <p:attrNameLst>
                                          <p:attrName>style.visibility</p:attrName>
                                        </p:attrNameLst>
                                      </p:cBhvr>
                                      <p:to>
                                        <p:strVal val="visible"/>
                                      </p:to>
                                    </p:set>
                                    <p:animEffect transition="in" filter="diamond(in)">
                                      <p:cBhvr>
                                        <p:cTn id="13" dur="500"/>
                                        <p:tgtEl>
                                          <p:spTgt spid="617474"/>
                                        </p:tgtEl>
                                      </p:cBhvr>
                                    </p:animEffect>
                                  </p:childTnLst>
                                </p:cTn>
                              </p:par>
                              <p:par>
                                <p:cTn id="14" presetID="8" presetClass="entr" presetSubtype="16" fill="hold" nodeType="withEffect">
                                  <p:stCondLst>
                                    <p:cond delay="0"/>
                                  </p:stCondLst>
                                  <p:childTnLst>
                                    <p:set>
                                      <p:cBhvr>
                                        <p:cTn id="15" dur="1" fill="hold">
                                          <p:stCondLst>
                                            <p:cond delay="0"/>
                                          </p:stCondLst>
                                        </p:cTn>
                                        <p:tgtEl>
                                          <p:spTgt spid="617490"/>
                                        </p:tgtEl>
                                        <p:attrNameLst>
                                          <p:attrName>style.visibility</p:attrName>
                                        </p:attrNameLst>
                                      </p:cBhvr>
                                      <p:to>
                                        <p:strVal val="visible"/>
                                      </p:to>
                                    </p:set>
                                    <p:animEffect transition="in" filter="diamond(in)">
                                      <p:cBhvr>
                                        <p:cTn id="16" dur="500"/>
                                        <p:tgtEl>
                                          <p:spTgt spid="617490"/>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ntr" presetSubtype="10" fill="hold" grpId="0" nodeType="clickEffect">
                                  <p:stCondLst>
                                    <p:cond delay="0"/>
                                  </p:stCondLst>
                                  <p:childTnLst>
                                    <p:set>
                                      <p:cBhvr>
                                        <p:cTn id="20" dur="1" fill="hold">
                                          <p:stCondLst>
                                            <p:cond delay="0"/>
                                          </p:stCondLst>
                                        </p:cTn>
                                        <p:tgtEl>
                                          <p:spTgt spid="617480"/>
                                        </p:tgtEl>
                                        <p:attrNameLst>
                                          <p:attrName>style.visibility</p:attrName>
                                        </p:attrNameLst>
                                      </p:cBhvr>
                                      <p:to>
                                        <p:strVal val="visible"/>
                                      </p:to>
                                    </p:set>
                                    <p:animEffect transition="in" filter="checkerboard(across)">
                                      <p:cBhvr>
                                        <p:cTn id="21" dur="500"/>
                                        <p:tgtEl>
                                          <p:spTgt spid="617480"/>
                                        </p:tgtEl>
                                      </p:cBhvr>
                                    </p:animEffect>
                                  </p:childTnLst>
                                </p:cTn>
                              </p:par>
                              <p:par>
                                <p:cTn id="22" presetID="5" presetClass="entr" presetSubtype="10" fill="hold" nodeType="withEffect">
                                  <p:stCondLst>
                                    <p:cond delay="0"/>
                                  </p:stCondLst>
                                  <p:childTnLst>
                                    <p:set>
                                      <p:cBhvr>
                                        <p:cTn id="23" dur="1" fill="hold">
                                          <p:stCondLst>
                                            <p:cond delay="0"/>
                                          </p:stCondLst>
                                        </p:cTn>
                                        <p:tgtEl>
                                          <p:spTgt spid="617491"/>
                                        </p:tgtEl>
                                        <p:attrNameLst>
                                          <p:attrName>style.visibility</p:attrName>
                                        </p:attrNameLst>
                                      </p:cBhvr>
                                      <p:to>
                                        <p:strVal val="visible"/>
                                      </p:to>
                                    </p:set>
                                    <p:animEffect transition="in" filter="checkerboard(across)">
                                      <p:cBhvr>
                                        <p:cTn id="24" dur="500"/>
                                        <p:tgtEl>
                                          <p:spTgt spid="6174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7474" grpId="0"/>
      <p:bldP spid="617476" grpId="0"/>
      <p:bldP spid="617480" grpId="0"/>
    </p:bldLst>
  </p:timing>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默认设计模板">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99FF99"/>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zh-CN" altLang="en-US" sz="2400" b="1" i="0" u="none" strike="noStrike" cap="none" normalizeH="0" baseline="0" smtClean="0">
            <a:ln>
              <a:noFill/>
            </a:ln>
            <a:solidFill>
              <a:schemeClr val="tx1"/>
            </a:solidFill>
            <a:effectLst/>
            <a:latin typeface="Times New Roman" pitchFamily="18" charset="0"/>
            <a:ea typeface="宋体" pitchFamily="2" charset="-122"/>
          </a:defRPr>
        </a:defPPr>
      </a:lstStyle>
    </a:spDef>
    <a:lnDef>
      <a:spPr bwMode="auto">
        <a:xfrm>
          <a:off x="0" y="0"/>
          <a:ext cx="1" cy="1"/>
        </a:xfrm>
        <a:custGeom>
          <a:avLst/>
          <a:gdLst/>
          <a:ahLst/>
          <a:cxnLst/>
          <a:rect l="0" t="0" r="0" b="0"/>
          <a:pathLst/>
        </a:custGeom>
        <a:solidFill>
          <a:srgbClr val="99FF99"/>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zh-CN" altLang="en-US" sz="2400" b="1" i="0" u="none" strike="noStrike" cap="none" normalizeH="0" baseline="0" smtClean="0">
            <a:ln>
              <a:noFill/>
            </a:ln>
            <a:solidFill>
              <a:schemeClr val="tx1"/>
            </a:solidFill>
            <a:effectLst/>
            <a:latin typeface="Times New Roman" pitchFamily="18"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默认设计模板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默认设计模板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默认设计模板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14202</TotalTime>
  <Words>1050</Words>
  <Application>Microsoft Office PowerPoint</Application>
  <PresentationFormat>全屏显示(4:3)</PresentationFormat>
  <Paragraphs>206</Paragraphs>
  <Slides>32</Slides>
  <Notes>0</Notes>
  <HiddenSlides>0</HiddenSlides>
  <MMClips>0</MMClips>
  <ScaleCrop>false</ScaleCrop>
  <HeadingPairs>
    <vt:vector size="8" baseType="variant">
      <vt:variant>
        <vt:lpstr>已用的字体</vt:lpstr>
      </vt:variant>
      <vt:variant>
        <vt:i4>9</vt:i4>
      </vt:variant>
      <vt:variant>
        <vt:lpstr>主题</vt:lpstr>
      </vt:variant>
      <vt:variant>
        <vt:i4>1</vt:i4>
      </vt:variant>
      <vt:variant>
        <vt:lpstr>嵌入 OLE 服务器</vt:lpstr>
      </vt:variant>
      <vt:variant>
        <vt:i4>2</vt:i4>
      </vt:variant>
      <vt:variant>
        <vt:lpstr>幻灯片标题</vt:lpstr>
      </vt:variant>
      <vt:variant>
        <vt:i4>32</vt:i4>
      </vt:variant>
    </vt:vector>
  </HeadingPairs>
  <TitlesOfParts>
    <vt:vector size="44" baseType="lpstr">
      <vt:lpstr>仿宋_GB2312</vt:lpstr>
      <vt:lpstr>华文行楷</vt:lpstr>
      <vt:lpstr>楷体_GB2312</vt:lpstr>
      <vt:lpstr>隶书</vt:lpstr>
      <vt:lpstr>宋体</vt:lpstr>
      <vt:lpstr>Arial</vt:lpstr>
      <vt:lpstr>Symbol</vt:lpstr>
      <vt:lpstr>Times New Roman</vt:lpstr>
      <vt:lpstr>Wingdings</vt:lpstr>
      <vt:lpstr>默认设计模板</vt:lpstr>
      <vt:lpstr>Equation</vt:lpstr>
      <vt:lpstr>Visio</vt:lpstr>
      <vt:lpstr>Lecture 19 – Frequency Response, Part I</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作业</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没有幻灯片标题</dc:title>
  <dc:creator>thcic</dc:creator>
  <cp:lastModifiedBy>hjin</cp:lastModifiedBy>
  <cp:revision>786</cp:revision>
  <dcterms:created xsi:type="dcterms:W3CDTF">1998-03-26T06:58:13Z</dcterms:created>
  <dcterms:modified xsi:type="dcterms:W3CDTF">2025-10-28T01:06:09Z</dcterms:modified>
</cp:coreProperties>
</file>