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6" r:id="rId9"/>
    <p:sldId id="267" r:id="rId10"/>
    <p:sldId id="270" r:id="rId11"/>
    <p:sldId id="269" r:id="rId12"/>
    <p:sldId id="271" r:id="rId13"/>
    <p:sldId id="272" r:id="rId14"/>
    <p:sldId id="274" r:id="rId15"/>
    <p:sldId id="275" r:id="rId16"/>
    <p:sldId id="276" r:id="rId17"/>
    <p:sldId id="277" r:id="rId18"/>
    <p:sldId id="278" r:id="rId19"/>
    <p:sldId id="279" r:id="rId20"/>
    <p:sldId id="297" r:id="rId21"/>
    <p:sldId id="280" r:id="rId22"/>
    <p:sldId id="299" r:id="rId23"/>
    <p:sldId id="300" r:id="rId24"/>
    <p:sldId id="314" r:id="rId25"/>
    <p:sldId id="281" r:id="rId26"/>
    <p:sldId id="316" r:id="rId27"/>
    <p:sldId id="301" r:id="rId28"/>
    <p:sldId id="302" r:id="rId29"/>
    <p:sldId id="287" r:id="rId30"/>
    <p:sldId id="288" r:id="rId31"/>
    <p:sldId id="289" r:id="rId32"/>
    <p:sldId id="304" r:id="rId33"/>
    <p:sldId id="317" r:id="rId34"/>
    <p:sldId id="291" r:id="rId35"/>
    <p:sldId id="318" r:id="rId36"/>
    <p:sldId id="306" r:id="rId37"/>
    <p:sldId id="296" r:id="rId38"/>
    <p:sldId id="320" r:id="rId39"/>
    <p:sldId id="313" r:id="rId40"/>
    <p:sldId id="319" r:id="rId41"/>
    <p:sldId id="315" r:id="rId42"/>
    <p:sldId id="321" r:id="rId43"/>
    <p:sldId id="262" r:id="rId44"/>
    <p:sldId id="273" r:id="rId45"/>
    <p:sldId id="303" r:id="rId46"/>
    <p:sldId id="322" r:id="rId4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21"/>
    <p:restoredTop sz="94674"/>
  </p:normalViewPr>
  <p:slideViewPr>
    <p:cSldViewPr>
      <p:cViewPr varScale="1">
        <p:scale>
          <a:sx n="152" d="100"/>
          <a:sy n="152" d="100"/>
        </p:scale>
        <p:origin x="2272" y="1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BFD34243-755F-CF43-94CA-0B2A52787B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752979A-0809-554F-B6E5-077650EEBB6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E947885-DD90-0D44-941F-C37952AA061B}" type="datetimeFigureOut">
              <a:rPr lang="zh-CN" altLang="en-US"/>
              <a:pPr>
                <a:defRPr/>
              </a:pPr>
              <a:t>2025/9/15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DDCEB1A2-A6EB-0646-86BF-B227CB1954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3CDC4147-1C7D-BF47-9AA3-62692BD455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A9FEA8A-1263-E34C-A788-4EC114352CE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8E88700-708D-1146-BEA4-A3D3CD396B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3D17090-6AFF-A34A-A2BE-7C6BFB36007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D17090-6AFF-A34A-A2BE-7C6BFB360079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078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>
            <a:extLst>
              <a:ext uri="{FF2B5EF4-FFF2-40B4-BE49-F238E27FC236}">
                <a16:creationId xmlns:a16="http://schemas.microsoft.com/office/drawing/2014/main" id="{57DA217D-3D5E-0740-9A4C-01834BFDB5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81776E6-36BA-5C43-AE37-A3D8113A628C}" type="slidenum">
              <a:rPr lang="en-US" altLang="zh-CN" smtClean="0"/>
              <a:pPr/>
              <a:t>30</a:t>
            </a:fld>
            <a:endParaRPr lang="en-US" altLang="zh-CN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F083D037-7009-AB46-AFCD-FE49353B59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F060AE08-0F0C-9A4B-AD5D-D6A7065408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007F4FF3-CF82-BD43-BCD6-6E3AFEF37E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DD7412E-1592-AC43-83A5-2DC9495B217F}" type="slidenum">
              <a:rPr lang="en-US" altLang="zh-CN" smtClean="0"/>
              <a:pPr/>
              <a:t>31</a:t>
            </a:fld>
            <a:endParaRPr lang="en-US" altLang="zh-CN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D7EEA7D8-5232-8940-A907-0C0C0104F8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20F47699-A8B5-6149-8BD3-03BD828FA2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9F71BEAC-658F-904A-B8B2-1F0FECA16E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500FA48-1886-ED4E-A5AA-17499F0BA905}" type="slidenum">
              <a:rPr lang="en-US" altLang="zh-CN" smtClean="0"/>
              <a:pPr/>
              <a:t>34</a:t>
            </a:fld>
            <a:endParaRPr lang="en-US" altLang="zh-CN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A0245A73-0587-4641-8DD6-765EDB8813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A85D69E7-D40D-5042-83DC-86FDE731AE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>
            <a:extLst>
              <a:ext uri="{FF2B5EF4-FFF2-40B4-BE49-F238E27FC236}">
                <a16:creationId xmlns:a16="http://schemas.microsoft.com/office/drawing/2014/main" id="{217B704F-9351-FA48-BB0D-000AECC557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F4BEB66-79CB-034B-ADFD-40D9F3FA7A67}" type="slidenum">
              <a:rPr lang="en-US" altLang="zh-CN" smtClean="0"/>
              <a:pPr/>
              <a:t>37</a:t>
            </a:fld>
            <a:endParaRPr lang="en-US" altLang="zh-CN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43586B65-9AE5-3845-A66A-43747AC162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65037D24-5D49-724A-ACD9-290D3B356A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56C3B057-7D6C-FB43-85E9-58A1153BAD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B98F17C-A2D8-8643-AFCC-45267F81DDB8}" type="slidenum">
              <a:rPr lang="en-US" altLang="zh-CN" smtClean="0"/>
              <a:pPr/>
              <a:t>15</a:t>
            </a:fld>
            <a:endParaRPr lang="en-US" altLang="zh-CN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551A1CCB-15ED-614A-8A4F-7FCCE54503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4D82968B-FD24-E844-A2FF-EB7F5A642B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2995CC7D-5A0D-864D-B676-7AEB9E6A86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5B78DA7-DECE-7440-B668-D9A3E6CFAAE1}" type="slidenum">
              <a:rPr lang="en-US" altLang="zh-CN" smtClean="0"/>
              <a:pPr/>
              <a:t>16</a:t>
            </a:fld>
            <a:endParaRPr lang="en-US" altLang="zh-CN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CAD119B0-2455-A649-BD8B-EABE187F97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5496E10-FB92-094E-B73B-FAE744510D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12D66739-87CA-3A4C-88D5-575BFEE293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0007220-ACA5-284F-92ED-F5AC4E7B53C6}" type="slidenum">
              <a:rPr lang="en-US" altLang="zh-CN" smtClean="0"/>
              <a:pPr/>
              <a:t>17</a:t>
            </a:fld>
            <a:endParaRPr lang="en-US" altLang="zh-CN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DBB63E48-D266-F240-A78B-9FC9EEF93B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BC923C0F-5133-1A4B-A0D2-7FF0299CE1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BAA67CA2-DA32-8544-B1A1-6E3386A005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0C4D9A6-DE8C-7A4A-A788-DC1AF0F68F95}" type="slidenum">
              <a:rPr lang="en-US" altLang="zh-CN" smtClean="0"/>
              <a:pPr/>
              <a:t>18</a:t>
            </a:fld>
            <a:endParaRPr lang="en-US" altLang="zh-CN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92E5673F-BFAF-234D-B270-17030F405F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F48D55A9-E76F-8F4F-A965-5531D60340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1FAB0038-8148-2F4B-BB71-ADFBB75483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2E3A89E-97A7-EB44-AA28-9ADF8C698406}" type="slidenum">
              <a:rPr lang="en-US" altLang="zh-CN" smtClean="0"/>
              <a:pPr/>
              <a:t>19</a:t>
            </a:fld>
            <a:endParaRPr lang="en-US" altLang="zh-CN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6CCED9E4-3DF4-9243-84CF-5162D4BECA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4211EE5C-D46D-1A4F-BCC9-1E9FFA621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601468C3-64AD-1F44-AB05-B631066551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B14ABC4-C3CB-464C-A27D-98C82B1DBA1F}" type="slidenum">
              <a:rPr lang="en-US" altLang="zh-CN" smtClean="0"/>
              <a:pPr/>
              <a:t>21</a:t>
            </a:fld>
            <a:endParaRPr lang="en-US" altLang="zh-CN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C13751E6-828B-5C4C-BE9F-DF25357364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6628C62-099A-994E-A9AC-0C3F0660B6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AD2B7585-C046-6748-B3BE-246922E497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A52ED9C5-8A48-B94D-8366-595E14BD570C}" type="slidenum">
              <a:rPr lang="en-US" altLang="zh-CN" smtClean="0"/>
              <a:pPr/>
              <a:t>25</a:t>
            </a:fld>
            <a:endParaRPr lang="en-US" altLang="zh-CN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B320B339-446B-074F-8E09-2FDA730735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880038B0-4126-D34F-9269-8519BE8022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id="{5F8D10EA-41DD-4544-B4C5-E17AE6625A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63F7425-FA27-B444-BB67-DCBBF8927EB0}" type="slidenum">
              <a:rPr lang="en-US" altLang="zh-CN" smtClean="0"/>
              <a:pPr/>
              <a:t>29</a:t>
            </a:fld>
            <a:endParaRPr lang="en-US" altLang="zh-CN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A4E18A7E-4F30-3E4A-9717-ECF15F4F23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2AFD3268-AF22-D84D-B708-0BE63B49A0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77F8-005F-7045-94B6-1521E09C88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B87719-ACB1-D14E-A928-92FF69A51F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82F61F-04ED-C247-84EE-87965CAEBB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DC16B-86D2-F04C-8860-DA0DBEB194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0155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5FE8C8-38C6-E54B-9564-FCDE4F53B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51B16E-7EBD-F44C-B6BE-7D2C974D8D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91760A-16BF-9E40-9B70-2DD941306A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81308-41AC-C245-B779-5CD9248919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4811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1E0509-C2FE-014E-AFA7-5A49764FC9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ADB12E-53C3-B64C-AA8A-D88644732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F9AD9C-8AEE-8642-AD06-400A3BFA67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E65B6-3BDB-474F-AEA2-5DDC3337E7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901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58FEAB-C159-224C-A8EE-E1054A9902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B26892-C0CF-7046-BB2A-CB6F8E1068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E8FF5D-0C25-FB47-A22E-F8BB9EF509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673CB-1BA7-0A4A-86C7-1C8C970A00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5638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4CBCBD-6EAA-2145-8CEC-AD32B6C046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0487E0-EC57-3747-9EB7-8C5CE666E0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7E5C90-5301-C14E-8A85-D36FB45AE1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C2166-7668-A643-A88C-BB630C099C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974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394CE2-CFAF-6848-901C-DB96BBBAEC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FDB96B-42DE-1E48-A303-6B8AE9BDF3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96C43F-2D22-6241-8A1E-AE69C11847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A9C53-576A-6A45-894A-3AEA2ABEF8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4848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4ECB0A-D669-0842-BA87-EFC690E86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75723D8-37D6-F346-9406-8AF3DAB483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DB2B71C-286A-5F4D-A72B-4989964288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A0010-D592-5241-8D80-43972838E9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9612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A50C966-F1CD-0446-A64E-7BA628BDE0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4C1EE2B-4DCD-0F45-A888-164B1A0694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9839D6-6C88-6049-82AE-F2FB96DD47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E76DD-23C3-074F-9CB5-11409CC93C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4305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5D15D47-24F0-8B40-97B9-1E254D5B48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0D60A0B-72A5-834B-9722-D9E1B26E37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93CD29A-0005-A545-A253-F58D3E5888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40A65-7772-A541-A9A9-C1C1C2B046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5548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2D5E6D-FF33-E04B-B7BE-90E752D616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D92680-43C6-4349-B445-84994585A0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D024B5-06B0-D647-B00C-0AFDD4537F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0F4AA-37AB-E94B-90B6-0C8C5CE21C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978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E736AA-DD5C-7B46-A71E-80A64EFBCB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1A30BF-F55B-CA47-AE24-075471AC61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D76854-93E7-1B47-88BA-B46F5ABFA6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A1529-0227-EF4E-A64C-C8C87A0469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5205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2DA5DA1-A554-8747-AE0D-5E79A3372B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8B084A-BA57-0342-B22E-3B1D804668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4A6CEAB-A1BD-E34C-855B-A6524FE0AB5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555D9EC-5627-D14F-84C8-2FD5F105DE1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144765F-0D47-5042-8421-3CBFB03F434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fld id="{959794DE-82D9-DE4E-86B7-883C4133D0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31" name="图片 2">
            <a:extLst>
              <a:ext uri="{FF2B5EF4-FFF2-40B4-BE49-F238E27FC236}">
                <a16:creationId xmlns:a16="http://schemas.microsoft.com/office/drawing/2014/main" id="{8C77C8F7-50B4-6744-9B47-7B0374B83E4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6308725"/>
            <a:ext cx="9110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7">
            <a:extLst>
              <a:ext uri="{FF2B5EF4-FFF2-40B4-BE49-F238E27FC236}">
                <a16:creationId xmlns:a16="http://schemas.microsoft.com/office/drawing/2014/main" id="{332135EE-FA0B-E541-B461-BEBCD492D0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671" r="217" b="51665"/>
          <a:stretch>
            <a:fillRect/>
          </a:stretch>
        </p:blipFill>
        <p:spPr bwMode="auto">
          <a:xfrm>
            <a:off x="0" y="0"/>
            <a:ext cx="9142413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2.emf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54.png"/><Relationship Id="rId10" Type="http://schemas.openxmlformats.org/officeDocument/2006/relationships/image" Target="../media/image51.emf"/><Relationship Id="rId4" Type="http://schemas.openxmlformats.org/officeDocument/2006/relationships/image" Target="../media/image48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5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0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openxmlformats.org/officeDocument/2006/relationships/image" Target="../media/image127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0.png"/><Relationship Id="rId5" Type="http://schemas.openxmlformats.org/officeDocument/2006/relationships/image" Target="../media/image1250.png"/><Relationship Id="rId4" Type="http://schemas.openxmlformats.org/officeDocument/2006/relationships/image" Target="../media/image12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soft.zju.edu.cn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>
            <a:extLst>
              <a:ext uri="{FF2B5EF4-FFF2-40B4-BE49-F238E27FC236}">
                <a16:creationId xmlns:a16="http://schemas.microsoft.com/office/drawing/2014/main" id="{74473294-B54C-BB4E-AEF7-3B0E4DF4FD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/>
              <a:t>电子电路基础</a:t>
            </a:r>
          </a:p>
        </p:txBody>
      </p:sp>
      <p:sp>
        <p:nvSpPr>
          <p:cNvPr id="14338" name="副标题 2">
            <a:extLst>
              <a:ext uri="{FF2B5EF4-FFF2-40B4-BE49-F238E27FC236}">
                <a16:creationId xmlns:a16="http://schemas.microsoft.com/office/drawing/2014/main" id="{62729595-931A-6E49-B00E-AE490794F8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/>
              <a:t>第二讲：电路分析的基本方法和定理</a:t>
            </a:r>
            <a:r>
              <a:rPr kumimoji="1" lang="en-US" altLang="zh-CN" dirty="0"/>
              <a:t>~part1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标题 1">
            <a:extLst>
              <a:ext uri="{FF2B5EF4-FFF2-40B4-BE49-F238E27FC236}">
                <a16:creationId xmlns:a16="http://schemas.microsoft.com/office/drawing/2014/main" id="{2EF679BA-EEFB-304D-980B-5FD86549F7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下面电路如何计算？</a:t>
            </a:r>
          </a:p>
        </p:txBody>
      </p:sp>
      <p:pic>
        <p:nvPicPr>
          <p:cNvPr id="23554" name="图片 3">
            <a:extLst>
              <a:ext uri="{FF2B5EF4-FFF2-40B4-BE49-F238E27FC236}">
                <a16:creationId xmlns:a16="http://schemas.microsoft.com/office/drawing/2014/main" id="{B2FADF5F-6503-004D-AF3B-2EDC28567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57338"/>
            <a:ext cx="43434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85C195B-CA77-014F-8E56-9A7041091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4581525"/>
            <a:ext cx="240665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B0E3C44-B63D-BB41-B91A-69317966D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773238"/>
            <a:ext cx="2533650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下箭头 6">
            <a:extLst>
              <a:ext uri="{FF2B5EF4-FFF2-40B4-BE49-F238E27FC236}">
                <a16:creationId xmlns:a16="http://schemas.microsoft.com/office/drawing/2014/main" id="{6CC4BF63-F012-234C-A6EB-BAABF6FD3D12}"/>
              </a:ext>
            </a:extLst>
          </p:cNvPr>
          <p:cNvSpPr/>
          <p:nvPr/>
        </p:nvSpPr>
        <p:spPr>
          <a:xfrm>
            <a:off x="7062788" y="3695700"/>
            <a:ext cx="431800" cy="863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3BCED1B7-8630-B04F-99B5-EF333A27E2B4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标题 1">
            <a:extLst>
              <a:ext uri="{FF2B5EF4-FFF2-40B4-BE49-F238E27FC236}">
                <a16:creationId xmlns:a16="http://schemas.microsoft.com/office/drawing/2014/main" id="{437AD64B-F729-4441-93F1-18D4EE879D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2538" y="347663"/>
            <a:ext cx="6689725" cy="1143000"/>
          </a:xfrm>
        </p:spPr>
        <p:txBody>
          <a:bodyPr/>
          <a:lstStyle/>
          <a:p>
            <a:r>
              <a:rPr lang="zh-CN" altLang="en-US">
                <a:solidFill>
                  <a:srgbClr val="FF0000"/>
                </a:solidFill>
              </a:rPr>
              <a:t>△</a:t>
            </a:r>
            <a:r>
              <a:rPr lang="en-US" altLang="zh-CN">
                <a:solidFill>
                  <a:srgbClr val="FF0000"/>
                </a:solidFill>
              </a:rPr>
              <a:t>-Y</a:t>
            </a:r>
            <a:r>
              <a:rPr lang="zh-CN" altLang="en-US">
                <a:solidFill>
                  <a:srgbClr val="FF0000"/>
                </a:solidFill>
              </a:rPr>
              <a:t>变换（</a:t>
            </a:r>
            <a:r>
              <a:rPr lang="en-US" altLang="zh-CN">
                <a:solidFill>
                  <a:srgbClr val="FF0000"/>
                </a:solidFill>
              </a:rPr>
              <a:t>Delta - Wye</a:t>
            </a:r>
            <a:r>
              <a:rPr lang="zh-CN" altLang="en-US">
                <a:solidFill>
                  <a:srgbClr val="FF0000"/>
                </a:solidFill>
              </a:rPr>
              <a:t>）</a:t>
            </a:r>
          </a:p>
        </p:txBody>
      </p:sp>
      <p:graphicFrame>
        <p:nvGraphicFramePr>
          <p:cNvPr id="24579" name="Object 6">
            <a:extLst>
              <a:ext uri="{FF2B5EF4-FFF2-40B4-BE49-F238E27FC236}">
                <a16:creationId xmlns:a16="http://schemas.microsoft.com/office/drawing/2014/main" id="{EE63E046-2370-3446-963D-28DEC4D83A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663" y="3565525"/>
          <a:ext cx="2065337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260800" imgH="10236200" progId="Equation.3">
                  <p:embed/>
                </p:oleObj>
              </mc:Choice>
              <mc:Fallback>
                <p:oleObj name="Equation" r:id="rId3" imgW="29260800" imgH="10236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63" y="3565525"/>
                        <a:ext cx="2065337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9">
            <a:extLst>
              <a:ext uri="{FF2B5EF4-FFF2-40B4-BE49-F238E27FC236}">
                <a16:creationId xmlns:a16="http://schemas.microsoft.com/office/drawing/2014/main" id="{F2489D11-F17D-A447-9772-231ABF3B9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24581" name="Object 8">
            <a:extLst>
              <a:ext uri="{FF2B5EF4-FFF2-40B4-BE49-F238E27FC236}">
                <a16:creationId xmlns:a16="http://schemas.microsoft.com/office/drawing/2014/main" id="{5F6509EA-4538-8348-B234-B9684300B3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2088" y="4516438"/>
          <a:ext cx="212090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9845000" imgH="10236200" progId="Equation.3">
                  <p:embed/>
                </p:oleObj>
              </mc:Choice>
              <mc:Fallback>
                <p:oleObj name="Equation" r:id="rId5" imgW="29845000" imgH="10236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88" y="4516438"/>
                        <a:ext cx="2120900" cy="73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Rectangle 11">
            <a:extLst>
              <a:ext uri="{FF2B5EF4-FFF2-40B4-BE49-F238E27FC236}">
                <a16:creationId xmlns:a16="http://schemas.microsoft.com/office/drawing/2014/main" id="{524CB361-3902-FA4B-84D8-E16E4CF5F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24583" name="Object 10">
            <a:extLst>
              <a:ext uri="{FF2B5EF4-FFF2-40B4-BE49-F238E27FC236}">
                <a16:creationId xmlns:a16="http://schemas.microsoft.com/office/drawing/2014/main" id="{BA9D0E90-F7B1-2A4E-9EB1-CC0178CDFA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5263" y="5470525"/>
          <a:ext cx="2101850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9552900" imgH="10236200" progId="Equation.3">
                  <p:embed/>
                </p:oleObj>
              </mc:Choice>
              <mc:Fallback>
                <p:oleObj name="Equation" r:id="rId7" imgW="29552900" imgH="10236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3" y="5470525"/>
                        <a:ext cx="2101850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Rectangle 13">
            <a:extLst>
              <a:ext uri="{FF2B5EF4-FFF2-40B4-BE49-F238E27FC236}">
                <a16:creationId xmlns:a16="http://schemas.microsoft.com/office/drawing/2014/main" id="{06081D26-3F3B-F140-ADF3-475A4C29F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24585" name="Object 12">
            <a:extLst>
              <a:ext uri="{FF2B5EF4-FFF2-40B4-BE49-F238E27FC236}">
                <a16:creationId xmlns:a16="http://schemas.microsoft.com/office/drawing/2014/main" id="{633558BF-C802-E843-BA62-723413A964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3625" y="3473450"/>
          <a:ext cx="2632075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7160200" imgH="10236200" progId="Equation.3">
                  <p:embed/>
                </p:oleObj>
              </mc:Choice>
              <mc:Fallback>
                <p:oleObj name="Equation" r:id="rId9" imgW="37160200" imgH="10236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3473450"/>
                        <a:ext cx="2632075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Rectangle 15">
            <a:extLst>
              <a:ext uri="{FF2B5EF4-FFF2-40B4-BE49-F238E27FC236}">
                <a16:creationId xmlns:a16="http://schemas.microsoft.com/office/drawing/2014/main" id="{D3816DE7-7CB2-2E4C-8274-8832C2F4B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24587" name="Object 14">
            <a:extLst>
              <a:ext uri="{FF2B5EF4-FFF2-40B4-BE49-F238E27FC236}">
                <a16:creationId xmlns:a16="http://schemas.microsoft.com/office/drawing/2014/main" id="{156BD865-079E-7B47-80F9-3BF7EF9146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2038" y="4459288"/>
          <a:ext cx="2632075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7160200" imgH="10236200" progId="Equation.3">
                  <p:embed/>
                </p:oleObj>
              </mc:Choice>
              <mc:Fallback>
                <p:oleObj name="Equation" r:id="rId11" imgW="37160200" imgH="10236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2038" y="4459288"/>
                        <a:ext cx="2632075" cy="73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8" name="Rectangle 17">
            <a:extLst>
              <a:ext uri="{FF2B5EF4-FFF2-40B4-BE49-F238E27FC236}">
                <a16:creationId xmlns:a16="http://schemas.microsoft.com/office/drawing/2014/main" id="{9EBB6B7C-D42B-8A40-BA10-D106F5527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24589" name="Object 16">
            <a:extLst>
              <a:ext uri="{FF2B5EF4-FFF2-40B4-BE49-F238E27FC236}">
                <a16:creationId xmlns:a16="http://schemas.microsoft.com/office/drawing/2014/main" id="{E38D52C8-1ECF-E94B-B0AF-4A11683CB2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0613" y="5505450"/>
          <a:ext cx="2632075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37160200" imgH="10236200" progId="Equation.3">
                  <p:embed/>
                </p:oleObj>
              </mc:Choice>
              <mc:Fallback>
                <p:oleObj name="Equation" r:id="rId13" imgW="37160200" imgH="10236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0613" y="5505450"/>
                        <a:ext cx="2632075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0" name="Text Box 18">
            <a:extLst>
              <a:ext uri="{FF2B5EF4-FFF2-40B4-BE49-F238E27FC236}">
                <a16:creationId xmlns:a16="http://schemas.microsoft.com/office/drawing/2014/main" id="{0FFD5B05-AE9B-164C-B7B2-C8BFDF58D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3" y="1851024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2400" b="1" dirty="0">
                <a:solidFill>
                  <a:srgbClr val="0432FF"/>
                </a:solidFill>
              </a:rPr>
              <a:t>△</a:t>
            </a:r>
            <a:r>
              <a:rPr lang="en-US" altLang="zh-CN" sz="2400" b="1" dirty="0">
                <a:solidFill>
                  <a:srgbClr val="0432FF"/>
                </a:solidFill>
              </a:rPr>
              <a:t> </a:t>
            </a:r>
            <a:r>
              <a:rPr lang="en-US" altLang="zh-CN" sz="2400" b="1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lang="en-US" altLang="zh-CN" sz="2400" b="1" dirty="0">
                <a:solidFill>
                  <a:srgbClr val="0432FF"/>
                </a:solidFill>
              </a:rPr>
              <a:t> Y</a:t>
            </a:r>
          </a:p>
        </p:txBody>
      </p:sp>
      <p:sp>
        <p:nvSpPr>
          <p:cNvPr id="24591" name="Text Box 19">
            <a:extLst>
              <a:ext uri="{FF2B5EF4-FFF2-40B4-BE49-F238E27FC236}">
                <a16:creationId xmlns:a16="http://schemas.microsoft.com/office/drawing/2014/main" id="{AB134D1A-D88C-DB4C-8221-679058369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224" y="1851024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2400" b="1" dirty="0">
                <a:solidFill>
                  <a:srgbClr val="0432FF"/>
                </a:solidFill>
              </a:rPr>
              <a:t>Y </a:t>
            </a:r>
            <a:r>
              <a:rPr lang="en-US" altLang="zh-CN" sz="2400" b="1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lang="zh-CN" altLang="en-US" sz="2400" b="1" dirty="0">
                <a:solidFill>
                  <a:srgbClr val="0432FF"/>
                </a:solidFill>
              </a:rPr>
              <a:t> △</a:t>
            </a:r>
            <a:endParaRPr lang="en-US" altLang="zh-CN" sz="2400" b="1" dirty="0">
              <a:solidFill>
                <a:srgbClr val="0432FF"/>
              </a:solidFill>
            </a:endParaRPr>
          </a:p>
        </p:txBody>
      </p:sp>
      <p:sp>
        <p:nvSpPr>
          <p:cNvPr id="24592" name="文本框 18">
            <a:extLst>
              <a:ext uri="{FF2B5EF4-FFF2-40B4-BE49-F238E27FC236}">
                <a16:creationId xmlns:a16="http://schemas.microsoft.com/office/drawing/2014/main" id="{20908061-A730-4340-95BC-2050CF170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941" y="2439019"/>
            <a:ext cx="1800225" cy="923925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1800" dirty="0"/>
              <a:t>相邻之积</a:t>
            </a:r>
            <a:endParaRPr lang="en-US" altLang="zh-CN" sz="18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800" dirty="0"/>
              <a:t>———————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1800" b="1" dirty="0"/>
              <a:t>周长之和</a:t>
            </a:r>
          </a:p>
        </p:txBody>
      </p:sp>
      <p:sp>
        <p:nvSpPr>
          <p:cNvPr id="24593" name="文本框 19">
            <a:extLst>
              <a:ext uri="{FF2B5EF4-FFF2-40B4-BE49-F238E27FC236}">
                <a16:creationId xmlns:a16="http://schemas.microsoft.com/office/drawing/2014/main" id="{E4CB89EC-3F0D-F04C-B1F3-7A598525D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075" y="2439019"/>
            <a:ext cx="2032000" cy="922337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1800" b="1" dirty="0"/>
              <a:t>两两相乘之和</a:t>
            </a:r>
            <a:endParaRPr lang="en-US" altLang="zh-CN" sz="18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800" dirty="0"/>
              <a:t>————————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1800" dirty="0"/>
              <a:t>对面电阻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B67607-44A3-8A4B-829E-F5814325FA7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766706" y="5855514"/>
            <a:ext cx="2932726" cy="381515"/>
          </a:xfrm>
          <a:prstGeom prst="rect">
            <a:avLst/>
          </a:prstGeom>
          <a:blipFill>
            <a:blip r:embed="rId15"/>
            <a:stretch>
              <a:fillRect l="-1717" t="-12500" b="-12500"/>
            </a:stretch>
          </a:blipFill>
          <a:ln>
            <a:noFill/>
          </a:ln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23CFCC2-FCD7-4041-BA26-00DA236DF27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80449" y="1704824"/>
            <a:ext cx="3609600" cy="372140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D8B0953-9A06-3F40-AD11-0B2E29557C20}"/>
              </a:ext>
            </a:extLst>
          </p:cNvPr>
          <p:cNvSpPr txBox="1"/>
          <p:nvPr/>
        </p:nvSpPr>
        <p:spPr>
          <a:xfrm>
            <a:off x="145948" y="6381267"/>
            <a:ext cx="8852103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0432FF"/>
                </a:solidFill>
              </a:rPr>
              <a:t>* </a:t>
            </a:r>
            <a:r>
              <a:rPr lang="en-US" altLang="zh-CN" b="1" dirty="0">
                <a:solidFill>
                  <a:srgbClr val="0432FF"/>
                </a:solidFill>
              </a:rPr>
              <a:t>Insight</a:t>
            </a:r>
            <a:r>
              <a:rPr lang="zh-CN" altLang="en-US" b="1" dirty="0">
                <a:solidFill>
                  <a:srgbClr val="0432FF"/>
                </a:solidFill>
              </a:rPr>
              <a:t>：△的阻值比较大；</a:t>
            </a:r>
            <a:r>
              <a:rPr lang="en-US" altLang="zh-CN" b="1" dirty="0">
                <a:solidFill>
                  <a:srgbClr val="0432FF"/>
                </a:solidFill>
              </a:rPr>
              <a:t>【</a:t>
            </a:r>
            <a:r>
              <a:rPr lang="zh-CN" altLang="en-US" b="1" dirty="0">
                <a:solidFill>
                  <a:srgbClr val="0432FF"/>
                </a:solidFill>
              </a:rPr>
              <a:t>直观理解： △ 更像并联，所以阻值大；</a:t>
            </a:r>
            <a:r>
              <a:rPr lang="en-US" altLang="zh-CN" b="1" dirty="0">
                <a:solidFill>
                  <a:srgbClr val="0432FF"/>
                </a:solidFill>
              </a:rPr>
              <a:t>Y</a:t>
            </a:r>
            <a:r>
              <a:rPr lang="zh-CN" altLang="en-US" b="1" dirty="0">
                <a:solidFill>
                  <a:srgbClr val="0432FF"/>
                </a:solidFill>
              </a:rPr>
              <a:t>更像串联</a:t>
            </a:r>
            <a:r>
              <a:rPr lang="en-US" altLang="zh-CN" b="1" dirty="0">
                <a:solidFill>
                  <a:srgbClr val="0432FF"/>
                </a:solidFill>
              </a:rPr>
              <a:t>】</a:t>
            </a:r>
            <a:endParaRPr kumimoji="1"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E98AF0-C3B4-464E-830A-19B8A6C8DC0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85249" y="5505450"/>
            <a:ext cx="1048047" cy="328624"/>
          </a:xfrm>
          <a:prstGeom prst="rect">
            <a:avLst/>
          </a:prstGeom>
        </p:spPr>
      </p:pic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5568703E-208C-1841-9CEA-15B9D444C2AE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72E4AE5-1CB9-A944-9E73-C6FA1D06D14F}"/>
              </a:ext>
            </a:extLst>
          </p:cNvPr>
          <p:cNvSpPr txBox="1"/>
          <p:nvPr/>
        </p:nvSpPr>
        <p:spPr>
          <a:xfrm>
            <a:off x="574576" y="1558547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endParaRPr kumimoji="1" lang="zh-CN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AEB5A00-406D-2F44-A792-EBE62A2D0D34}"/>
              </a:ext>
            </a:extLst>
          </p:cNvPr>
          <p:cNvSpPr txBox="1"/>
          <p:nvPr/>
        </p:nvSpPr>
        <p:spPr>
          <a:xfrm>
            <a:off x="1350938" y="155854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123</a:t>
            </a:r>
            <a:endParaRPr kumimoji="1" lang="zh-CN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3EAE837-3186-EA4B-B448-DE4A3DACB646}"/>
              </a:ext>
            </a:extLst>
          </p:cNvPr>
          <p:cNvSpPr txBox="1"/>
          <p:nvPr/>
        </p:nvSpPr>
        <p:spPr>
          <a:xfrm>
            <a:off x="6927160" y="155854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123</a:t>
            </a:r>
            <a:endParaRPr kumimoji="1" lang="zh-CN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31E2EBB-E577-0642-9C0E-7181C2DE4167}"/>
              </a:ext>
            </a:extLst>
          </p:cNvPr>
          <p:cNvSpPr txBox="1"/>
          <p:nvPr/>
        </p:nvSpPr>
        <p:spPr>
          <a:xfrm>
            <a:off x="7683217" y="1558547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endParaRPr kumimoji="1" lang="zh-CN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图片 3">
            <a:extLst>
              <a:ext uri="{FF2B5EF4-FFF2-40B4-BE49-F238E27FC236}">
                <a16:creationId xmlns:a16="http://schemas.microsoft.com/office/drawing/2014/main" id="{A9196C55-4EC1-964C-AF86-46CD7A05A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" y="476672"/>
            <a:ext cx="9028113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2E541BB0-9C9A-9B42-9359-0AE734E0F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4841423"/>
            <a:ext cx="4464496" cy="1996875"/>
          </a:xfrm>
          <a:prstGeom prst="rect">
            <a:avLst/>
          </a:prstGeom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26CF7376-AAEF-A94B-8706-C412FB186A32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B6AF524-DB10-7E44-859E-F5F09F77E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145" y="2754783"/>
            <a:ext cx="4304311" cy="482923"/>
          </a:xfrm>
          <a:prstGeom prst="rect">
            <a:avLst/>
          </a:prstGeom>
        </p:spPr>
      </p:pic>
      <p:pic>
        <p:nvPicPr>
          <p:cNvPr id="26625" name="图片 3">
            <a:extLst>
              <a:ext uri="{FF2B5EF4-FFF2-40B4-BE49-F238E27FC236}">
                <a16:creationId xmlns:a16="http://schemas.microsoft.com/office/drawing/2014/main" id="{7DCF3B51-5774-0347-91A8-92BBA0A1F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89" y="381403"/>
            <a:ext cx="89471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图片 5">
            <a:extLst>
              <a:ext uri="{FF2B5EF4-FFF2-40B4-BE49-F238E27FC236}">
                <a16:creationId xmlns:a16="http://schemas.microsoft.com/office/drawing/2014/main" id="{B638E8FB-1707-B74F-9A27-24FDA612BC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9" y="697026"/>
            <a:ext cx="2984500" cy="285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图片 6">
            <a:extLst>
              <a:ext uri="{FF2B5EF4-FFF2-40B4-BE49-F238E27FC236}">
                <a16:creationId xmlns:a16="http://schemas.microsoft.com/office/drawing/2014/main" id="{DC6AF690-84AB-5243-AA15-FD0C4E5C49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395" y="899969"/>
            <a:ext cx="4999603" cy="1930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图片 7">
            <a:extLst>
              <a:ext uri="{FF2B5EF4-FFF2-40B4-BE49-F238E27FC236}">
                <a16:creationId xmlns:a16="http://schemas.microsoft.com/office/drawing/2014/main" id="{E2541F2C-2D1F-134E-895C-85157D802B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869" y="3275428"/>
            <a:ext cx="3382962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E2504B1-34EC-6740-B891-47022EF1F329}"/>
              </a:ext>
            </a:extLst>
          </p:cNvPr>
          <p:cNvSpPr/>
          <p:nvPr/>
        </p:nvSpPr>
        <p:spPr>
          <a:xfrm>
            <a:off x="3120783" y="969147"/>
            <a:ext cx="6004918" cy="2300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6631" name="Text Box 19">
            <a:extLst>
              <a:ext uri="{FF2B5EF4-FFF2-40B4-BE49-F238E27FC236}">
                <a16:creationId xmlns:a16="http://schemas.microsoft.com/office/drawing/2014/main" id="{3AEFF04E-640D-C24F-8B2B-65E15FCC4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753" y="3447368"/>
            <a:ext cx="19812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1800" b="1" dirty="0">
                <a:solidFill>
                  <a:srgbClr val="FF0000"/>
                </a:solidFill>
              </a:rPr>
              <a:t>Y </a:t>
            </a:r>
            <a:r>
              <a:rPr lang="en-US" altLang="zh-CN" sz="1800" b="1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zh-CN" altLang="en-US" sz="1800" b="1" dirty="0">
                <a:solidFill>
                  <a:srgbClr val="FF0000"/>
                </a:solidFill>
              </a:rPr>
              <a:t> △</a:t>
            </a:r>
            <a:endParaRPr lang="en-US" altLang="zh-CN" sz="1800" b="1" dirty="0">
              <a:solidFill>
                <a:srgbClr val="FF0000"/>
              </a:solidFill>
            </a:endParaRPr>
          </a:p>
        </p:txBody>
      </p:sp>
      <p:sp>
        <p:nvSpPr>
          <p:cNvPr id="26632" name="文本框 19">
            <a:extLst>
              <a:ext uri="{FF2B5EF4-FFF2-40B4-BE49-F238E27FC236}">
                <a16:creationId xmlns:a16="http://schemas.microsoft.com/office/drawing/2014/main" id="{FCE007A8-0AA0-FF48-8183-021B39C75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2" y="3804137"/>
            <a:ext cx="2032000" cy="920750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1800" dirty="0"/>
              <a:t>两两相乘之和</a:t>
            </a:r>
            <a:endParaRPr lang="en-US" altLang="zh-CN" sz="18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800" dirty="0"/>
              <a:t>————————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1800" dirty="0"/>
              <a:t>对面电阻</a:t>
            </a:r>
          </a:p>
        </p:txBody>
      </p:sp>
      <p:sp>
        <p:nvSpPr>
          <p:cNvPr id="26633" name="Text Box 18">
            <a:extLst>
              <a:ext uri="{FF2B5EF4-FFF2-40B4-BE49-F238E27FC236}">
                <a16:creationId xmlns:a16="http://schemas.microsoft.com/office/drawing/2014/main" id="{5E4ADFD2-4455-6744-BE5B-C5E79B4A9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018" y="4777761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1800" b="1" dirty="0">
                <a:solidFill>
                  <a:srgbClr val="FF0000"/>
                </a:solidFill>
              </a:rPr>
              <a:t>△</a:t>
            </a:r>
            <a:r>
              <a:rPr lang="en-US" altLang="zh-CN" sz="1800" b="1" dirty="0">
                <a:solidFill>
                  <a:srgbClr val="FF0000"/>
                </a:solidFill>
              </a:rPr>
              <a:t> </a:t>
            </a:r>
            <a:r>
              <a:rPr lang="en-US" altLang="zh-CN" sz="1800" b="1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en-US" altLang="zh-CN" sz="1800" b="1" dirty="0">
                <a:solidFill>
                  <a:srgbClr val="FF0000"/>
                </a:solidFill>
              </a:rPr>
              <a:t> Y</a:t>
            </a:r>
          </a:p>
        </p:txBody>
      </p:sp>
      <p:sp>
        <p:nvSpPr>
          <p:cNvPr id="26634" name="文本框 18">
            <a:extLst>
              <a:ext uri="{FF2B5EF4-FFF2-40B4-BE49-F238E27FC236}">
                <a16:creationId xmlns:a16="http://schemas.microsoft.com/office/drawing/2014/main" id="{5B28D12D-6F6B-B545-ABE4-06865FEBB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872" y="5215982"/>
            <a:ext cx="1800225" cy="923925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1800" dirty="0"/>
              <a:t>相邻之积</a:t>
            </a:r>
            <a:endParaRPr lang="en-US" altLang="zh-CN" sz="18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800" dirty="0"/>
              <a:t>———————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1800" dirty="0"/>
              <a:t>周长之和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61E4F0B-3A0B-7441-8AE0-FA391EE956CD}"/>
              </a:ext>
            </a:extLst>
          </p:cNvPr>
          <p:cNvCxnSpPr/>
          <p:nvPr/>
        </p:nvCxnSpPr>
        <p:spPr>
          <a:xfrm>
            <a:off x="107950" y="4797840"/>
            <a:ext cx="287655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9A3CA166-61D2-2842-8B87-EC9583690F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0399" y="6273959"/>
            <a:ext cx="4263601" cy="5449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BCF2C90-9C96-8C40-92B7-8BDBACBD69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99" y="6320253"/>
            <a:ext cx="4644008" cy="50266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099F77C4-14A2-CD4C-98B4-64BFC2BC80C1}"/>
              </a:ext>
            </a:extLst>
          </p:cNvPr>
          <p:cNvSpPr/>
          <p:nvPr/>
        </p:nvSpPr>
        <p:spPr>
          <a:xfrm>
            <a:off x="3119956" y="3273722"/>
            <a:ext cx="6024044" cy="3545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1F2AD73-5C56-A046-8E3E-7E6ED11F0D82}"/>
              </a:ext>
            </a:extLst>
          </p:cNvPr>
          <p:cNvSpPr/>
          <p:nvPr/>
        </p:nvSpPr>
        <p:spPr>
          <a:xfrm>
            <a:off x="11101" y="6236237"/>
            <a:ext cx="3108856" cy="582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A7329518-793A-2D41-B209-98CF0E953DC0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1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标题 1">
            <a:extLst>
              <a:ext uri="{FF2B5EF4-FFF2-40B4-BE49-F238E27FC236}">
                <a16:creationId xmlns:a16="http://schemas.microsoft.com/office/drawing/2014/main" id="{3769B676-B63B-C74D-9350-945D5A1947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节点电压法 </a:t>
            </a:r>
            <a:r>
              <a:rPr lang="en-US" altLang="zh-CN"/>
              <a:t>&amp; </a:t>
            </a:r>
            <a:r>
              <a:rPr lang="zh-CN" altLang="en-US"/>
              <a:t>网孔电流法</a:t>
            </a:r>
          </a:p>
        </p:txBody>
      </p:sp>
      <p:sp>
        <p:nvSpPr>
          <p:cNvPr id="27650" name="内容占位符 2">
            <a:extLst>
              <a:ext uri="{FF2B5EF4-FFF2-40B4-BE49-F238E27FC236}">
                <a16:creationId xmlns:a16="http://schemas.microsoft.com/office/drawing/2014/main" id="{821D8F3E-E509-454F-B432-A1F14921BE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r>
              <a:rPr lang="en-US" altLang="zh-CN" sz="2800" dirty="0"/>
              <a:t>3.1		Motivation</a:t>
            </a:r>
          </a:p>
          <a:p>
            <a:r>
              <a:rPr lang="en-US" altLang="zh-CN" sz="2800" dirty="0"/>
              <a:t>3.2		Nodal analysis </a:t>
            </a:r>
            <a:r>
              <a:rPr lang="zh-CN" altLang="en-US" sz="2800" dirty="0"/>
              <a:t>（节点电压法）</a:t>
            </a:r>
            <a:r>
              <a:rPr lang="en-US" altLang="zh-CN" sz="2800" dirty="0"/>
              <a:t>.</a:t>
            </a:r>
          </a:p>
          <a:p>
            <a:r>
              <a:rPr lang="en-US" altLang="zh-CN" sz="2800" dirty="0"/>
              <a:t>3.3		Nodal analysis with voltage sources.</a:t>
            </a:r>
          </a:p>
          <a:p>
            <a:r>
              <a:rPr lang="en-US" altLang="zh-CN" sz="2800" dirty="0"/>
              <a:t>3.4		Mesh analysis</a:t>
            </a:r>
            <a:r>
              <a:rPr lang="zh-CN" altLang="en-US" sz="2800" dirty="0"/>
              <a:t> （网孔电流法）</a:t>
            </a:r>
            <a:r>
              <a:rPr lang="en-US" altLang="zh-CN" sz="2800" dirty="0"/>
              <a:t>.</a:t>
            </a:r>
          </a:p>
          <a:p>
            <a:r>
              <a:rPr lang="en-US" altLang="zh-CN" sz="2800" dirty="0"/>
              <a:t>3.5		Mesh analysis with current sources.</a:t>
            </a:r>
          </a:p>
          <a:p>
            <a:r>
              <a:rPr lang="en-US" altLang="zh-CN" sz="2800" strike="sngStrike" dirty="0">
                <a:solidFill>
                  <a:schemeClr val="bg1">
                    <a:lumMod val="50000"/>
                  </a:schemeClr>
                </a:solidFill>
              </a:rPr>
              <a:t>3.6		Nodal and mesh analysis by inspection.</a:t>
            </a:r>
          </a:p>
          <a:p>
            <a:r>
              <a:rPr lang="en-US" altLang="zh-CN" sz="2800" dirty="0"/>
              <a:t>3.7		Nodal versus mesh analysis.</a:t>
            </a:r>
          </a:p>
          <a:p>
            <a:endParaRPr lang="zh-CN" altLang="en-US" sz="2800" dirty="0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F5F5ADF6-5D31-7749-BA79-5BE5FC7F7E4F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10">
            <a:extLst>
              <a:ext uri="{FF2B5EF4-FFF2-40B4-BE49-F238E27FC236}">
                <a16:creationId xmlns:a16="http://schemas.microsoft.com/office/drawing/2014/main" id="{6935A407-3E23-6047-8BDB-6A8D186EB7E1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3124200"/>
            <a:ext cx="5867400" cy="2590800"/>
            <a:chOff x="432" y="1440"/>
            <a:chExt cx="4704" cy="2496"/>
          </a:xfrm>
        </p:grpSpPr>
        <p:pic>
          <p:nvPicPr>
            <p:cNvPr id="28679" name="Picture 4" descr="03-004">
              <a:extLst>
                <a:ext uri="{FF2B5EF4-FFF2-40B4-BE49-F238E27FC236}">
                  <a16:creationId xmlns:a16="http://schemas.microsoft.com/office/drawing/2014/main" id="{B582A677-5F23-CD41-9238-6FDDA612C2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440"/>
              <a:ext cx="4704" cy="2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0" name="Rectangle 7">
              <a:extLst>
                <a:ext uri="{FF2B5EF4-FFF2-40B4-BE49-F238E27FC236}">
                  <a16:creationId xmlns:a16="http://schemas.microsoft.com/office/drawing/2014/main" id="{7BB21AE2-72E1-0C4D-A0B6-616F3B480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440"/>
              <a:ext cx="384" cy="3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  <p:sp>
          <p:nvSpPr>
            <p:cNvPr id="28681" name="Rectangle 8">
              <a:extLst>
                <a:ext uri="{FF2B5EF4-FFF2-40B4-BE49-F238E27FC236}">
                  <a16:creationId xmlns:a16="http://schemas.microsoft.com/office/drawing/2014/main" id="{FB1997FD-C018-EE45-ACE2-8C70DF61D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440"/>
              <a:ext cx="384" cy="3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  <p:sp>
          <p:nvSpPr>
            <p:cNvPr id="28682" name="Rectangle 9">
              <a:extLst>
                <a:ext uri="{FF2B5EF4-FFF2-40B4-BE49-F238E27FC236}">
                  <a16:creationId xmlns:a16="http://schemas.microsoft.com/office/drawing/2014/main" id="{029FCD0E-9E44-554C-B9C4-7F1BA19735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3408"/>
              <a:ext cx="576" cy="5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</p:grpSp>
      <p:sp>
        <p:nvSpPr>
          <p:cNvPr id="28675" name="Text Box 11">
            <a:extLst>
              <a:ext uri="{FF2B5EF4-FFF2-40B4-BE49-F238E27FC236}">
                <a16:creationId xmlns:a16="http://schemas.microsoft.com/office/drawing/2014/main" id="{6E4B08BE-DEB8-DA45-ADFA-071D8B541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334000"/>
            <a:ext cx="7924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2800" dirty="0">
                <a:solidFill>
                  <a:srgbClr val="FF3300"/>
                </a:solidFill>
              </a:rPr>
              <a:t>What are the things which we need to know in order to determine the answers?</a:t>
            </a:r>
          </a:p>
        </p:txBody>
      </p:sp>
      <p:sp>
        <p:nvSpPr>
          <p:cNvPr id="92172" name="Rectangle 12">
            <a:extLst>
              <a:ext uri="{FF2B5EF4-FFF2-40B4-BE49-F238E27FC236}">
                <a16:creationId xmlns:a16="http://schemas.microsoft.com/office/drawing/2014/main" id="{E350AAAE-ABD5-954D-8A88-FB66B7565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07988"/>
            <a:ext cx="891540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CN" sz="4000" dirty="0"/>
              <a:t>3.1 Motivation (1)</a:t>
            </a:r>
          </a:p>
        </p:txBody>
      </p:sp>
      <p:sp>
        <p:nvSpPr>
          <p:cNvPr id="28677" name="Text Box 13">
            <a:extLst>
              <a:ext uri="{FF2B5EF4-FFF2-40B4-BE49-F238E27FC236}">
                <a16:creationId xmlns:a16="http://schemas.microsoft.com/office/drawing/2014/main" id="{277402B0-05CB-ED4E-9FAF-A7E3C4AA8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43000"/>
            <a:ext cx="8610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/>
              <a:t>If you are given the following circuit, how can we determine (1) the </a:t>
            </a:r>
            <a:r>
              <a:rPr lang="en-US" altLang="zh-CN" sz="2800" b="1">
                <a:solidFill>
                  <a:srgbClr val="0070C0"/>
                </a:solidFill>
              </a:rPr>
              <a:t>voltage</a:t>
            </a:r>
            <a:r>
              <a:rPr lang="en-US" altLang="zh-CN" sz="2800"/>
              <a:t> across each resistor, (2) </a:t>
            </a:r>
            <a:r>
              <a:rPr lang="en-US" altLang="zh-CN" sz="2800" b="1">
                <a:solidFill>
                  <a:srgbClr val="0070C0"/>
                </a:solidFill>
              </a:rPr>
              <a:t>current</a:t>
            </a:r>
            <a:r>
              <a:rPr lang="en-US" altLang="zh-CN" sz="2800"/>
              <a:t> through each resistor. (3) power generated by each current source, etc.</a:t>
            </a:r>
          </a:p>
        </p:txBody>
      </p:sp>
      <p:sp>
        <p:nvSpPr>
          <p:cNvPr id="28678" name="TextBox 1">
            <a:extLst>
              <a:ext uri="{FF2B5EF4-FFF2-40B4-BE49-F238E27FC236}">
                <a16:creationId xmlns:a16="http://schemas.microsoft.com/office/drawing/2014/main" id="{47779B94-3847-5949-8A8C-1083DB652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888" y="2581275"/>
            <a:ext cx="3551237" cy="830263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/>
              <a:t>如何分析较为复杂的纯电阻电路（无电容、电感）</a:t>
            </a:r>
            <a:endParaRPr lang="en-US" altLang="en-US" sz="2400" dirty="0"/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16B55B47-4CF8-0F4D-8CD0-4113A4C3A022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463C729-8E43-C74F-BD6E-57B2265847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95400"/>
            <a:ext cx="8458200" cy="1219200"/>
          </a:xfrm>
        </p:spPr>
        <p:txBody>
          <a:bodyPr/>
          <a:lstStyle/>
          <a:p>
            <a:pPr algn="l">
              <a:spcBef>
                <a:spcPct val="10000"/>
              </a:spcBef>
            </a:pPr>
            <a:r>
              <a:rPr lang="en-US" altLang="zh-CN" sz="2800"/>
              <a:t>Things we need to know in solving any resistive circuit with current and voltage sources only:</a:t>
            </a:r>
            <a:endParaRPr lang="en-US" altLang="zh-CN"/>
          </a:p>
        </p:txBody>
      </p:sp>
      <p:sp>
        <p:nvSpPr>
          <p:cNvPr id="30723" name="Text Box 8">
            <a:extLst>
              <a:ext uri="{FF2B5EF4-FFF2-40B4-BE49-F238E27FC236}">
                <a16:creationId xmlns:a16="http://schemas.microsoft.com/office/drawing/2014/main" id="{24CF62E9-61CF-3C41-B24B-47A30127D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073650"/>
            <a:ext cx="6858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FF3300"/>
                </a:solidFill>
              </a:rPr>
              <a:t>How should we apply these laws to determine the answers?</a:t>
            </a:r>
          </a:p>
        </p:txBody>
      </p:sp>
      <p:sp>
        <p:nvSpPr>
          <p:cNvPr id="30724" name="Text Box 9">
            <a:extLst>
              <a:ext uri="{FF2B5EF4-FFF2-40B4-BE49-F238E27FC236}">
                <a16:creationId xmlns:a16="http://schemas.microsoft.com/office/drawing/2014/main" id="{91C3048D-2189-054C-B4DF-9BFB9EAA9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846388"/>
            <a:ext cx="7239000" cy="1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800">
                <a:solidFill>
                  <a:srgbClr val="000000"/>
                </a:solidFill>
              </a:rPr>
              <a:t> Kirchhoff’s Current Laws  (KCL)</a:t>
            </a:r>
          </a:p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800">
                <a:solidFill>
                  <a:srgbClr val="000000"/>
                </a:solidFill>
              </a:rPr>
              <a:t> Kirchhoff’s Voltage Laws  (KVL)</a:t>
            </a:r>
          </a:p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800">
                <a:solidFill>
                  <a:srgbClr val="000000"/>
                </a:solidFill>
              </a:rPr>
              <a:t> Ohm’s Law</a:t>
            </a:r>
          </a:p>
        </p:txBody>
      </p:sp>
      <p:sp>
        <p:nvSpPr>
          <p:cNvPr id="114698" name="Rectangle 10">
            <a:extLst>
              <a:ext uri="{FF2B5EF4-FFF2-40B4-BE49-F238E27FC236}">
                <a16:creationId xmlns:a16="http://schemas.microsoft.com/office/drawing/2014/main" id="{A4E7AC38-2223-0941-9199-7485DE5AE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04800"/>
            <a:ext cx="89154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CN" sz="4000"/>
              <a:t>3.1 Motivation (2)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93797BD4-8B13-2D42-9023-DC7B5078056F}"/>
              </a:ext>
            </a:extLst>
          </p:cNvPr>
          <p:cNvSpPr/>
          <p:nvPr/>
        </p:nvSpPr>
        <p:spPr>
          <a:xfrm>
            <a:off x="6084888" y="3068638"/>
            <a:ext cx="287337" cy="1579562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27" name="TextBox 2">
            <a:extLst>
              <a:ext uri="{FF2B5EF4-FFF2-40B4-BE49-F238E27FC236}">
                <a16:creationId xmlns:a16="http://schemas.microsoft.com/office/drawing/2014/main" id="{8DBA8A33-4CF2-7746-8F6A-D87D3E84A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6513" y="3627438"/>
            <a:ext cx="2659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70C0"/>
                </a:solidFill>
              </a:rPr>
              <a:t>我们所拥有的武器</a:t>
            </a:r>
            <a:endParaRPr lang="en-US" altLang="en-US" sz="2400" b="1">
              <a:solidFill>
                <a:srgbClr val="0070C0"/>
              </a:solidFill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8473115D-DC3A-1145-BF8D-F13BF2923DA3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1EA00185-3CE9-A247-88E0-50701DE27E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3.2 </a:t>
            </a:r>
            <a:r>
              <a:rPr lang="zh-CN" altLang="en-US" sz="4000"/>
              <a:t>节点电压法</a:t>
            </a:r>
            <a:r>
              <a:rPr lang="en-US" altLang="zh-CN" sz="4000"/>
              <a:t>Nodal Analysis (1)</a:t>
            </a:r>
          </a:p>
        </p:txBody>
      </p:sp>
      <p:sp>
        <p:nvSpPr>
          <p:cNvPr id="32771" name="Text Box 144">
            <a:extLst>
              <a:ext uri="{FF2B5EF4-FFF2-40B4-BE49-F238E27FC236}">
                <a16:creationId xmlns:a16="http://schemas.microsoft.com/office/drawing/2014/main" id="{2937A940-B57F-B549-99CA-AAF8ADA06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20934"/>
            <a:ext cx="80772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b="1" dirty="0"/>
              <a:t>It provides a general procedure for analyzing circuits using </a:t>
            </a:r>
            <a:r>
              <a:rPr lang="en-US" altLang="zh-CN" sz="2000" b="1" u="sng" dirty="0">
                <a:solidFill>
                  <a:srgbClr val="FF3300"/>
                </a:solidFill>
              </a:rPr>
              <a:t>node voltages</a:t>
            </a:r>
            <a:r>
              <a:rPr lang="en-US" altLang="zh-CN" sz="2000" b="1" dirty="0"/>
              <a:t> as the circuit variables.</a:t>
            </a:r>
            <a:r>
              <a:rPr lang="en-US" altLang="zh-CN" sz="1800" dirty="0"/>
              <a:t>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b="1" dirty="0">
                <a:solidFill>
                  <a:srgbClr val="0432FF"/>
                </a:solidFill>
              </a:rPr>
              <a:t>节点电压法</a:t>
            </a:r>
            <a:r>
              <a:rPr lang="zh-CN" altLang="en-US" sz="2000" dirty="0"/>
              <a:t>：采用电路中的节点电压作为变量（</a:t>
            </a:r>
            <a:r>
              <a:rPr lang="en-US" altLang="zh-CN" sz="2000" dirty="0"/>
              <a:t>n-1</a:t>
            </a:r>
            <a:r>
              <a:rPr lang="zh-CN" altLang="en-US" sz="2000" dirty="0"/>
              <a:t>个），知道了各节点电压，就可以求出流过各元件的电流</a:t>
            </a:r>
            <a:endParaRPr lang="en-US" altLang="zh-CN" sz="2000" dirty="0"/>
          </a:p>
        </p:txBody>
      </p:sp>
      <p:grpSp>
        <p:nvGrpSpPr>
          <p:cNvPr id="32772" name="Group 155">
            <a:extLst>
              <a:ext uri="{FF2B5EF4-FFF2-40B4-BE49-F238E27FC236}">
                <a16:creationId xmlns:a16="http://schemas.microsoft.com/office/drawing/2014/main" id="{6AED5D58-BB70-F646-B086-8D07AB9FF3D3}"/>
              </a:ext>
            </a:extLst>
          </p:cNvPr>
          <p:cNvGrpSpPr>
            <a:grpSpLocks/>
          </p:cNvGrpSpPr>
          <p:nvPr/>
        </p:nvGrpSpPr>
        <p:grpSpPr bwMode="auto">
          <a:xfrm>
            <a:off x="469900" y="2949575"/>
            <a:ext cx="7150100" cy="3146425"/>
            <a:chOff x="440" y="1906"/>
            <a:chExt cx="4504" cy="1982"/>
          </a:xfrm>
        </p:grpSpPr>
        <p:grpSp>
          <p:nvGrpSpPr>
            <p:cNvPr id="32774" name="Group 154">
              <a:extLst>
                <a:ext uri="{FF2B5EF4-FFF2-40B4-BE49-F238E27FC236}">
                  <a16:creationId xmlns:a16="http://schemas.microsoft.com/office/drawing/2014/main" id="{D64DE5FC-1C1C-A446-A8B7-03AD45CB69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0" y="1906"/>
              <a:ext cx="4504" cy="1982"/>
              <a:chOff x="440" y="1906"/>
              <a:chExt cx="4504" cy="1982"/>
            </a:xfrm>
          </p:grpSpPr>
          <p:pic>
            <p:nvPicPr>
              <p:cNvPr id="32776" name="Picture 147" descr="03-004">
                <a:extLst>
                  <a:ext uri="{FF2B5EF4-FFF2-40B4-BE49-F238E27FC236}">
                    <a16:creationId xmlns:a16="http://schemas.microsoft.com/office/drawing/2014/main" id="{593F5AD3-E989-2B40-9E35-A334B5DC5E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" y="1915"/>
                <a:ext cx="3936" cy="19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777" name="Text Box 151">
                <a:extLst>
                  <a:ext uri="{FF2B5EF4-FFF2-40B4-BE49-F238E27FC236}">
                    <a16:creationId xmlns:a16="http://schemas.microsoft.com/office/drawing/2014/main" id="{97C736C4-0F8C-C442-9885-5EB6B81827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0" y="1906"/>
                <a:ext cx="10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u="sng" dirty="0"/>
                  <a:t>Example </a:t>
                </a:r>
              </a:p>
            </p:txBody>
          </p:sp>
        </p:grpSp>
        <p:sp>
          <p:nvSpPr>
            <p:cNvPr id="32775" name="Text Box 153">
              <a:extLst>
                <a:ext uri="{FF2B5EF4-FFF2-40B4-BE49-F238E27FC236}">
                  <a16:creationId xmlns:a16="http://schemas.microsoft.com/office/drawing/2014/main" id="{ADECEC45-479B-4A44-9A9A-AAA9A5B490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3600"/>
              <a:ext cx="5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800" b="1">
                  <a:solidFill>
                    <a:srgbClr val="003300"/>
                  </a:solidFill>
                </a:rPr>
                <a:t>3</a:t>
              </a:r>
            </a:p>
          </p:txBody>
        </p:sp>
      </p:grpSp>
      <p:sp>
        <p:nvSpPr>
          <p:cNvPr id="32773" name="文本框 1">
            <a:extLst>
              <a:ext uri="{FF2B5EF4-FFF2-40B4-BE49-F238E27FC236}">
                <a16:creationId xmlns:a16="http://schemas.microsoft.com/office/drawing/2014/main" id="{D5DE51CC-9B7D-2E42-95E2-D41188396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24" y="6183252"/>
            <a:ext cx="823174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0070C0"/>
                </a:solidFill>
              </a:rPr>
              <a:t>使用节点电压（</a:t>
            </a:r>
            <a:r>
              <a:rPr lang="en-US" altLang="zh-CN" sz="2000" dirty="0">
                <a:solidFill>
                  <a:srgbClr val="0070C0"/>
                </a:solidFill>
              </a:rPr>
              <a:t>1</a:t>
            </a:r>
            <a:r>
              <a:rPr lang="zh-CN" altLang="en-US" sz="2000" dirty="0">
                <a:solidFill>
                  <a:srgbClr val="0070C0"/>
                </a:solidFill>
              </a:rPr>
              <a:t>、</a:t>
            </a:r>
            <a:r>
              <a:rPr lang="en-US" altLang="zh-CN" sz="2000" dirty="0">
                <a:solidFill>
                  <a:srgbClr val="0070C0"/>
                </a:solidFill>
              </a:rPr>
              <a:t>2</a:t>
            </a:r>
            <a:r>
              <a:rPr lang="zh-CN" altLang="en-US" sz="2000" dirty="0">
                <a:solidFill>
                  <a:srgbClr val="0070C0"/>
                </a:solidFill>
              </a:rPr>
              <a:t>）作为变量 </a:t>
            </a:r>
            <a:r>
              <a:rPr lang="en-US" altLang="zh-CN" sz="2000" dirty="0">
                <a:solidFill>
                  <a:srgbClr val="0070C0"/>
                </a:solidFill>
                <a:sym typeface="Wingdings" pitchFamily="2" charset="2"/>
              </a:rPr>
              <a:t> </a:t>
            </a:r>
            <a:r>
              <a:rPr lang="zh-CN" altLang="en-US" sz="2000" dirty="0">
                <a:solidFill>
                  <a:srgbClr val="0070C0"/>
                </a:solidFill>
                <a:sym typeface="Wingdings" pitchFamily="2" charset="2"/>
              </a:rPr>
              <a:t>然后可以求出流过</a:t>
            </a:r>
            <a:r>
              <a:rPr lang="en-US" altLang="zh-CN" sz="2000" dirty="0">
                <a:solidFill>
                  <a:srgbClr val="0070C0"/>
                </a:solidFill>
                <a:sym typeface="Wingdings" pitchFamily="2" charset="2"/>
              </a:rPr>
              <a:t>3</a:t>
            </a:r>
            <a:r>
              <a:rPr lang="zh-CN" altLang="en-US" sz="2000" dirty="0">
                <a:solidFill>
                  <a:srgbClr val="0070C0"/>
                </a:solidFill>
                <a:sym typeface="Wingdings" pitchFamily="2" charset="2"/>
              </a:rPr>
              <a:t>个电阻的电流</a:t>
            </a:r>
            <a:endParaRPr lang="zh-CN" altLang="en-US" sz="2000" dirty="0">
              <a:solidFill>
                <a:srgbClr val="0070C0"/>
              </a:solidFill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C3E7646A-F3BC-0E4B-85F5-3CD6CD9E1D82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灯片编号占位符 5">
            <a:extLst>
              <a:ext uri="{FF2B5EF4-FFF2-40B4-BE49-F238E27FC236}">
                <a16:creationId xmlns:a16="http://schemas.microsoft.com/office/drawing/2014/main" id="{68A32E55-4B90-2B4C-8755-DDEB779D5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9A5876-D8DF-2744-BA5C-A6B313417A43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zh-CN" sz="14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FAEB23BB-7737-A840-AFE8-B909DE5F81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032500" cy="1143000"/>
          </a:xfrm>
        </p:spPr>
        <p:txBody>
          <a:bodyPr/>
          <a:lstStyle/>
          <a:p>
            <a:r>
              <a:rPr lang="en-US" altLang="zh-CN" sz="4000" dirty="0"/>
              <a:t>3.2 Nodal Analysis (2)</a:t>
            </a:r>
          </a:p>
        </p:txBody>
      </p:sp>
      <p:sp>
        <p:nvSpPr>
          <p:cNvPr id="34819" name="Text Box 3">
            <a:extLst>
              <a:ext uri="{FF2B5EF4-FFF2-40B4-BE49-F238E27FC236}">
                <a16:creationId xmlns:a16="http://schemas.microsoft.com/office/drawing/2014/main" id="{85ECB2CC-A894-1E48-B118-2BC29E315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46685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34820" name="Text Box 7">
            <a:extLst>
              <a:ext uri="{FF2B5EF4-FFF2-40B4-BE49-F238E27FC236}">
                <a16:creationId xmlns:a16="http://schemas.microsoft.com/office/drawing/2014/main" id="{E6D335E5-DA65-D145-953A-5F888EF3D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" y="1417638"/>
            <a:ext cx="9156700" cy="446276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3716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8288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u="sng" dirty="0">
                <a:latin typeface="Verdana" panose="020B0604030504040204" pitchFamily="34" charset="0"/>
              </a:rPr>
              <a:t>Steps to determine the node voltages:</a:t>
            </a:r>
          </a:p>
          <a:p>
            <a:r>
              <a:rPr lang="zh-CN" altLang="en-US" sz="2400" b="1" dirty="0">
                <a:solidFill>
                  <a:srgbClr val="0432FF"/>
                </a:solidFill>
                <a:latin typeface="Verdana" panose="020B0604030504040204" pitchFamily="34" charset="0"/>
              </a:rPr>
              <a:t>节点电压法的计算步骤：</a:t>
            </a:r>
            <a:endParaRPr lang="en-US" altLang="zh-CN" sz="2400" dirty="0"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000" u="sng" dirty="0">
                <a:solidFill>
                  <a:srgbClr val="0066CC"/>
                </a:solidFill>
                <a:latin typeface="Verdana" panose="020B0604030504040204" pitchFamily="34" charset="0"/>
              </a:rPr>
              <a:t>Select</a:t>
            </a:r>
            <a:r>
              <a:rPr lang="en-US" altLang="zh-CN" sz="2000" dirty="0">
                <a:solidFill>
                  <a:srgbClr val="0066CC"/>
                </a:solidFill>
                <a:latin typeface="Verdana" panose="020B0604030504040204" pitchFamily="34" charset="0"/>
              </a:rPr>
              <a:t> a node as the reference node</a:t>
            </a:r>
            <a:r>
              <a:rPr lang="zh-CN" altLang="en-US" sz="2000" dirty="0">
                <a:solidFill>
                  <a:srgbClr val="0066CC"/>
                </a:solidFill>
                <a:latin typeface="Verdana" panose="020B0604030504040204" pitchFamily="34" charset="0"/>
              </a:rPr>
              <a:t>（</a:t>
            </a:r>
            <a:r>
              <a:rPr lang="zh-CN" altLang="en-US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选择参考地，一般情况下电路中都已标明的</a:t>
            </a:r>
            <a:r>
              <a:rPr lang="zh-CN" altLang="en-US" sz="2000" dirty="0">
                <a:solidFill>
                  <a:srgbClr val="0066CC"/>
                </a:solidFill>
                <a:latin typeface="Verdana" panose="020B0604030504040204" pitchFamily="34" charset="0"/>
              </a:rPr>
              <a:t>）</a:t>
            </a:r>
            <a:r>
              <a:rPr lang="en-US" altLang="zh-CN" sz="2000" dirty="0">
                <a:solidFill>
                  <a:srgbClr val="0066CC"/>
                </a:solidFill>
                <a:latin typeface="Verdana" panose="020B0604030504040204" pitchFamily="34" charset="0"/>
              </a:rPr>
              <a:t>.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000" u="sng" dirty="0">
                <a:solidFill>
                  <a:srgbClr val="FF3300"/>
                </a:solidFill>
                <a:latin typeface="Verdana" panose="020B0604030504040204" pitchFamily="34" charset="0"/>
              </a:rPr>
              <a:t>Assign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 voltages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baseline="-25000" dirty="0">
                <a:solidFill>
                  <a:srgbClr val="FF3300"/>
                </a:solidFill>
                <a:latin typeface="Verdana" panose="020B0604030504040204" pitchFamily="34" charset="0"/>
              </a:rPr>
              <a:t>1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,</a:t>
            </a:r>
            <a:r>
              <a:rPr lang="zh-CN" altLang="en-US" sz="2000" dirty="0">
                <a:solidFill>
                  <a:srgbClr val="FF3300"/>
                </a:solidFill>
                <a:latin typeface="Verdana" panose="020B0604030504040204" pitchFamily="34" charset="0"/>
              </a:rPr>
              <a:t>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baseline="-25000" dirty="0">
                <a:solidFill>
                  <a:srgbClr val="FF3300"/>
                </a:solidFill>
                <a:latin typeface="Verdana" panose="020B0604030504040204" pitchFamily="34" charset="0"/>
              </a:rPr>
              <a:t>2</a:t>
            </a:r>
            <a:r>
              <a:rPr lang="zh-CN" altLang="en-US" sz="2000" baseline="-25000" dirty="0">
                <a:solidFill>
                  <a:srgbClr val="FF3300"/>
                </a:solidFill>
                <a:latin typeface="Verdana" panose="020B0604030504040204" pitchFamily="34" charset="0"/>
              </a:rPr>
              <a:t> 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,…,</a:t>
            </a:r>
            <a:r>
              <a:rPr lang="zh-CN" altLang="en-US" sz="2000" dirty="0">
                <a:solidFill>
                  <a:srgbClr val="FF3300"/>
                </a:solidFill>
                <a:latin typeface="Verdana" panose="020B0604030504040204" pitchFamily="34" charset="0"/>
              </a:rPr>
              <a:t>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baseline="-25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000" baseline="-25000" dirty="0">
                <a:solidFill>
                  <a:srgbClr val="FF3300"/>
                </a:solidFill>
                <a:latin typeface="Verdana" panose="020B0604030504040204" pitchFamily="34" charset="0"/>
              </a:rPr>
              <a:t>-1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 to the remaining </a:t>
            </a:r>
            <a:r>
              <a:rPr lang="en-US" altLang="zh-CN" sz="2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-1 nodes. The voltages are referenced with respect to the reference node. (</a:t>
            </a:r>
            <a:r>
              <a:rPr lang="en-US" altLang="zh-CN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n-1</a:t>
            </a:r>
            <a:r>
              <a:rPr lang="zh-CN" altLang="en-US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个节点电压设为变量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)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000" u="sng" dirty="0">
                <a:solidFill>
                  <a:srgbClr val="0066CC"/>
                </a:solidFill>
                <a:latin typeface="Verdana" panose="020B0604030504040204" pitchFamily="34" charset="0"/>
              </a:rPr>
              <a:t>Apply</a:t>
            </a:r>
            <a:r>
              <a:rPr lang="en-US" altLang="zh-CN" sz="2000" dirty="0">
                <a:solidFill>
                  <a:srgbClr val="0066CC"/>
                </a:solidFill>
                <a:latin typeface="Verdana" panose="020B0604030504040204" pitchFamily="34" charset="0"/>
              </a:rPr>
              <a:t> </a:t>
            </a:r>
            <a:r>
              <a:rPr lang="en-US" altLang="zh-CN" sz="2000" b="1" dirty="0">
                <a:solidFill>
                  <a:srgbClr val="0066CC"/>
                </a:solidFill>
                <a:latin typeface="Verdana" panose="020B0604030504040204" pitchFamily="34" charset="0"/>
              </a:rPr>
              <a:t>KCL</a:t>
            </a:r>
            <a:r>
              <a:rPr lang="en-US" altLang="zh-CN" sz="2000" dirty="0">
                <a:solidFill>
                  <a:srgbClr val="0066CC"/>
                </a:solidFill>
                <a:latin typeface="Verdana" panose="020B0604030504040204" pitchFamily="34" charset="0"/>
              </a:rPr>
              <a:t> to each of the n-1 non-reference nodes. Use </a:t>
            </a:r>
            <a:r>
              <a:rPr lang="en-US" altLang="zh-CN" sz="2000" b="1" dirty="0">
                <a:solidFill>
                  <a:srgbClr val="0066CC"/>
                </a:solidFill>
                <a:latin typeface="Verdana" panose="020B0604030504040204" pitchFamily="34" charset="0"/>
              </a:rPr>
              <a:t>Ohm’s law </a:t>
            </a:r>
            <a:r>
              <a:rPr lang="en-US" altLang="zh-CN" sz="2000" dirty="0">
                <a:solidFill>
                  <a:srgbClr val="0066CC"/>
                </a:solidFill>
                <a:latin typeface="Verdana" panose="020B0604030504040204" pitchFamily="34" charset="0"/>
              </a:rPr>
              <a:t>to express the branch currents in terms of node voltages.</a:t>
            </a:r>
            <a:r>
              <a:rPr lang="en-US" altLang="zh-CN" sz="2000" dirty="0">
                <a:latin typeface="Verdana" panose="020B0604030504040204" pitchFamily="34" charset="0"/>
              </a:rPr>
              <a:t> </a:t>
            </a:r>
            <a:r>
              <a:rPr lang="zh-CN" altLang="en-US" sz="2000" dirty="0">
                <a:solidFill>
                  <a:srgbClr val="0070C0"/>
                </a:solidFill>
                <a:latin typeface="Verdana" panose="020B0604030504040204" pitchFamily="34" charset="0"/>
              </a:rPr>
              <a:t>（</a:t>
            </a:r>
            <a:r>
              <a:rPr lang="zh-CN" altLang="en-US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每个支路根据欧姆定律写出流过的电流；</a:t>
            </a:r>
            <a:r>
              <a:rPr lang="en-US" altLang="zh-CN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n-1</a:t>
            </a:r>
            <a:r>
              <a:rPr lang="zh-CN" altLang="en-US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个节点写出</a:t>
            </a:r>
            <a:r>
              <a:rPr lang="en-US" altLang="zh-CN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KCL</a:t>
            </a:r>
            <a:r>
              <a:rPr lang="zh-CN" altLang="en-US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方程，共得到</a:t>
            </a:r>
            <a:r>
              <a:rPr lang="en-US" altLang="zh-CN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n-1</a:t>
            </a:r>
            <a:r>
              <a:rPr lang="zh-CN" altLang="en-US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个方程；</a:t>
            </a:r>
            <a:r>
              <a:rPr lang="zh-CN" altLang="en-US" sz="2000" dirty="0">
                <a:solidFill>
                  <a:srgbClr val="0070C0"/>
                </a:solidFill>
                <a:latin typeface="Verdana" panose="020B0604030504040204" pitchFamily="34" charset="0"/>
              </a:rPr>
              <a:t>）</a:t>
            </a:r>
            <a:endParaRPr lang="en-US" altLang="zh-CN" sz="2000" dirty="0"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000" u="sng" dirty="0">
                <a:solidFill>
                  <a:srgbClr val="FF3300"/>
                </a:solidFill>
                <a:latin typeface="Verdana" panose="020B0604030504040204" pitchFamily="34" charset="0"/>
              </a:rPr>
              <a:t>Solve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 the resulting simultaneous equations to obtain the unknown node voltages.</a:t>
            </a:r>
            <a:r>
              <a:rPr lang="en-US" altLang="zh-CN" sz="2000" dirty="0">
                <a:latin typeface="Verdana" panose="020B0604030504040204" pitchFamily="34" charset="0"/>
              </a:rPr>
              <a:t> </a:t>
            </a:r>
            <a:r>
              <a:rPr lang="zh-CN" altLang="en-US" sz="2000" dirty="0">
                <a:latin typeface="Verdana" panose="020B0604030504040204" pitchFamily="34" charset="0"/>
              </a:rPr>
              <a:t>（</a:t>
            </a:r>
            <a:r>
              <a:rPr lang="zh-CN" altLang="en-US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求解方程，变量数与方程数相等，可解</a:t>
            </a:r>
            <a:r>
              <a:rPr lang="zh-CN" altLang="en-US" sz="2000" dirty="0">
                <a:latin typeface="Verdana" panose="020B0604030504040204" pitchFamily="34" charset="0"/>
              </a:rPr>
              <a:t>）</a:t>
            </a:r>
            <a:endParaRPr lang="en-US" altLang="zh-CN" sz="2400" dirty="0">
              <a:latin typeface="Verdana" panose="020B060403050404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CE5D83C-D092-D447-89A5-EC63BB04FEBD}"/>
              </a:ext>
            </a:extLst>
          </p:cNvPr>
          <p:cNvGrpSpPr/>
          <p:nvPr/>
        </p:nvGrpSpPr>
        <p:grpSpPr>
          <a:xfrm>
            <a:off x="6553200" y="846138"/>
            <a:ext cx="2447925" cy="1351807"/>
            <a:chOff x="6673834" y="41225"/>
            <a:chExt cx="2447925" cy="1351807"/>
          </a:xfrm>
        </p:grpSpPr>
        <p:pic>
          <p:nvPicPr>
            <p:cNvPr id="34821" name="Picture 147" descr="03-004">
              <a:extLst>
                <a:ext uri="{FF2B5EF4-FFF2-40B4-BE49-F238E27FC236}">
                  <a16:creationId xmlns:a16="http://schemas.microsoft.com/office/drawing/2014/main" id="{14192DBC-F948-2744-B63C-B5F53C96F9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3834" y="41225"/>
              <a:ext cx="2447925" cy="1227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2" name="Text Box 8">
              <a:extLst>
                <a:ext uri="{FF2B5EF4-FFF2-40B4-BE49-F238E27FC236}">
                  <a16:creationId xmlns:a16="http://schemas.microsoft.com/office/drawing/2014/main" id="{B82FEB2D-3AE4-994E-8E92-806AFD2002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23225" y="1115219"/>
              <a:ext cx="914400" cy="277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200" dirty="0">
                  <a:solidFill>
                    <a:srgbClr val="003300"/>
                  </a:solidFill>
                </a:rPr>
                <a:t>3</a:t>
              </a: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99269FAE-BF2E-2440-B319-21F330A767FB}"/>
              </a:ext>
            </a:extLst>
          </p:cNvPr>
          <p:cNvSpPr txBox="1"/>
          <p:nvPr/>
        </p:nvSpPr>
        <p:spPr>
          <a:xfrm>
            <a:off x="457201" y="5929610"/>
            <a:ext cx="836327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CN" b="1" dirty="0"/>
              <a:t>Q1:</a:t>
            </a:r>
            <a:r>
              <a:rPr kumimoji="1" lang="zh-CN" altLang="en-US" b="1" dirty="0"/>
              <a:t> </a:t>
            </a:r>
            <a:r>
              <a:rPr lang="zh-CN" altLang="en-US" dirty="0">
                <a:latin typeface="Verdana" panose="020B0604030504040204" pitchFamily="34" charset="0"/>
              </a:rPr>
              <a:t>可见节点电压法的前提是根据节点电压能写出支路电流。那么若支路含电压源怎么办？电流源呢？</a:t>
            </a:r>
            <a:endParaRPr lang="en-US" altLang="zh-CN" dirty="0">
              <a:latin typeface="Verdana" panose="020B0604030504040204" pitchFamily="34" charset="0"/>
            </a:endParaRPr>
          </a:p>
          <a:p>
            <a:r>
              <a:rPr kumimoji="1" lang="en-US" altLang="zh-CN" b="1" dirty="0">
                <a:latin typeface="Verdana" panose="020B0604030504040204" pitchFamily="34" charset="0"/>
              </a:rPr>
              <a:t>Q2:</a:t>
            </a:r>
            <a:r>
              <a:rPr kumimoji="1" lang="zh-CN" altLang="en-US" b="1" dirty="0">
                <a:latin typeface="Verdana" panose="020B0604030504040204" pitchFamily="34" charset="0"/>
              </a:rPr>
              <a:t> </a:t>
            </a:r>
            <a:r>
              <a:rPr kumimoji="1" lang="zh-CN" altLang="en-US" dirty="0">
                <a:latin typeface="Verdana" panose="020B0604030504040204" pitchFamily="34" charset="0"/>
              </a:rPr>
              <a:t>线性方程组如何解？</a:t>
            </a:r>
            <a:endParaRPr kumimoji="1" lang="zh-CN" altLang="en-US" dirty="0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05DF552A-9B60-374F-A105-8BBBD05135EC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890104C-D8A1-BD44-8210-C73A5CA715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3.2 Nodal Analysis (3)</a:t>
            </a:r>
          </a:p>
        </p:txBody>
      </p:sp>
      <p:pic>
        <p:nvPicPr>
          <p:cNvPr id="36867" name="Picture 4" descr="03-004">
            <a:extLst>
              <a:ext uri="{FF2B5EF4-FFF2-40B4-BE49-F238E27FC236}">
                <a16:creationId xmlns:a16="http://schemas.microsoft.com/office/drawing/2014/main" id="{AC539E98-B5FB-D84F-8D46-C73A7E88BC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2667000"/>
            <a:ext cx="6248400" cy="3132138"/>
          </a:xfrm>
        </p:spPr>
      </p:pic>
      <p:grpSp>
        <p:nvGrpSpPr>
          <p:cNvPr id="36868" name="Group 13">
            <a:extLst>
              <a:ext uri="{FF2B5EF4-FFF2-40B4-BE49-F238E27FC236}">
                <a16:creationId xmlns:a16="http://schemas.microsoft.com/office/drawing/2014/main" id="{67E9A10E-F142-0B46-8B95-3D2C2334EF26}"/>
              </a:ext>
            </a:extLst>
          </p:cNvPr>
          <p:cNvGrpSpPr>
            <a:grpSpLocks/>
          </p:cNvGrpSpPr>
          <p:nvPr/>
        </p:nvGrpSpPr>
        <p:grpSpPr bwMode="auto">
          <a:xfrm>
            <a:off x="3690939" y="2705100"/>
            <a:ext cx="3133726" cy="466725"/>
            <a:chOff x="2325" y="1704"/>
            <a:chExt cx="1974" cy="294"/>
          </a:xfrm>
        </p:grpSpPr>
        <p:sp>
          <p:nvSpPr>
            <p:cNvPr id="36882" name="Text Box 5">
              <a:extLst>
                <a:ext uri="{FF2B5EF4-FFF2-40B4-BE49-F238E27FC236}">
                  <a16:creationId xmlns:a16="http://schemas.microsoft.com/office/drawing/2014/main" id="{FFA75EA0-5E39-0E43-A638-DC8E39B2EC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5" y="1710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400" i="1" dirty="0">
                  <a:solidFill>
                    <a:srgbClr val="FF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zh-CN" sz="2400" i="1" baseline="-25000" dirty="0">
                  <a:solidFill>
                    <a:srgbClr val="FF3300"/>
                  </a:solidFill>
                </a:rPr>
                <a:t>1</a:t>
              </a:r>
            </a:p>
          </p:txBody>
        </p:sp>
        <p:sp>
          <p:nvSpPr>
            <p:cNvPr id="36883" name="Text Box 6">
              <a:extLst>
                <a:ext uri="{FF2B5EF4-FFF2-40B4-BE49-F238E27FC236}">
                  <a16:creationId xmlns:a16="http://schemas.microsoft.com/office/drawing/2014/main" id="{882D3A20-5BE7-3840-A19F-1793DED463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" y="1704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400" i="1">
                  <a:solidFill>
                    <a:srgbClr val="FF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zh-CN" sz="2400" i="1" baseline="-25000">
                  <a:solidFill>
                    <a:srgbClr val="FF3300"/>
                  </a:solidFill>
                </a:rPr>
                <a:t>2</a:t>
              </a:r>
            </a:p>
          </p:txBody>
        </p:sp>
      </p:grpSp>
      <p:sp>
        <p:nvSpPr>
          <p:cNvPr id="36869" name="Text Box 7">
            <a:extLst>
              <a:ext uri="{FF2B5EF4-FFF2-40B4-BE49-F238E27FC236}">
                <a16:creationId xmlns:a16="http://schemas.microsoft.com/office/drawing/2014/main" id="{942B40A3-2FA5-6C40-AD54-47D112CE2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310482"/>
            <a:ext cx="84963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b="1" u="sng" dirty="0"/>
              <a:t>Example </a:t>
            </a:r>
            <a:r>
              <a:rPr lang="en-US" altLang="zh-CN" sz="2000" b="1" dirty="0"/>
              <a:t> – circuit </a:t>
            </a:r>
            <a:r>
              <a:rPr lang="en-US" altLang="zh-CN" sz="2000" b="1" dirty="0">
                <a:solidFill>
                  <a:srgbClr val="FF0000"/>
                </a:solidFill>
              </a:rPr>
              <a:t>independent current source only </a:t>
            </a:r>
            <a:r>
              <a:rPr lang="zh-CN" altLang="en-US" sz="2000" b="1" dirty="0">
                <a:solidFill>
                  <a:srgbClr val="FF0000"/>
                </a:solidFill>
              </a:rPr>
              <a:t>①仅含独立电流源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  <p:sp>
        <p:nvSpPr>
          <p:cNvPr id="36870" name="Text Box 8">
            <a:extLst>
              <a:ext uri="{FF2B5EF4-FFF2-40B4-BE49-F238E27FC236}">
                <a16:creationId xmlns:a16="http://schemas.microsoft.com/office/drawing/2014/main" id="{DE308765-2982-A149-AB09-345D60C10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334000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1800" b="1" dirty="0">
                <a:solidFill>
                  <a:srgbClr val="003300"/>
                </a:solidFill>
              </a:rPr>
              <a:t>3</a:t>
            </a:r>
          </a:p>
        </p:txBody>
      </p:sp>
      <p:sp>
        <p:nvSpPr>
          <p:cNvPr id="36871" name="Text Box 9">
            <a:extLst>
              <a:ext uri="{FF2B5EF4-FFF2-40B4-BE49-F238E27FC236}">
                <a16:creationId xmlns:a16="http://schemas.microsoft.com/office/drawing/2014/main" id="{A5371AF5-63D1-C748-8444-C3DE0401E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1975" y="2625725"/>
            <a:ext cx="22320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baseline="-25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zh-CN" sz="2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-2V</a:t>
            </a:r>
            <a:r>
              <a:rPr lang="en-US" altLang="zh-CN" sz="20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</a:t>
            </a:r>
            <a:r>
              <a:rPr lang="en-US" altLang="zh-CN" sz="2000" baseline="-25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-</a:t>
            </a:r>
            <a:r>
              <a:rPr lang="en-US" altLang="zh-CN" sz="2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14V</a:t>
            </a:r>
          </a:p>
        </p:txBody>
      </p:sp>
      <p:sp>
        <p:nvSpPr>
          <p:cNvPr id="36872" name="Oval 10">
            <a:extLst>
              <a:ext uri="{FF2B5EF4-FFF2-40B4-BE49-F238E27FC236}">
                <a16:creationId xmlns:a16="http://schemas.microsoft.com/office/drawing/2014/main" id="{CA9B1886-1B2D-0842-B45A-20676659D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5029200"/>
            <a:ext cx="990600" cy="990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pSp>
        <p:nvGrpSpPr>
          <p:cNvPr id="36873" name="Group 18">
            <a:extLst>
              <a:ext uri="{FF2B5EF4-FFF2-40B4-BE49-F238E27FC236}">
                <a16:creationId xmlns:a16="http://schemas.microsoft.com/office/drawing/2014/main" id="{4DE669C9-D5CD-544E-87FE-675762347B53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2362200"/>
            <a:ext cx="4948239" cy="971550"/>
            <a:chOff x="672" y="1488"/>
            <a:chExt cx="3117" cy="612"/>
          </a:xfrm>
        </p:grpSpPr>
        <p:grpSp>
          <p:nvGrpSpPr>
            <p:cNvPr id="36876" name="Group 14">
              <a:extLst>
                <a:ext uri="{FF2B5EF4-FFF2-40B4-BE49-F238E27FC236}">
                  <a16:creationId xmlns:a16="http://schemas.microsoft.com/office/drawing/2014/main" id="{7513F61D-AD4A-BB40-9383-5E9B07E000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1" y="1974"/>
              <a:ext cx="1538" cy="126"/>
              <a:chOff x="2205" y="1974"/>
              <a:chExt cx="1585" cy="126"/>
            </a:xfrm>
          </p:grpSpPr>
          <p:sp>
            <p:nvSpPr>
              <p:cNvPr id="36880" name="Oval 11">
                <a:extLst>
                  <a:ext uri="{FF2B5EF4-FFF2-40B4-BE49-F238E27FC236}">
                    <a16:creationId xmlns:a16="http://schemas.microsoft.com/office/drawing/2014/main" id="{30DC3BCD-FFCF-3C4E-8055-F59A6F767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5" y="1974"/>
                <a:ext cx="126" cy="126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36881" name="Oval 12">
                <a:extLst>
                  <a:ext uri="{FF2B5EF4-FFF2-40B4-BE49-F238E27FC236}">
                    <a16:creationId xmlns:a16="http://schemas.microsoft.com/office/drawing/2014/main" id="{9D633FEB-9505-3B48-9AE0-8D7F20FAE1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4" y="1974"/>
                <a:ext cx="126" cy="126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zh-CN" altLang="en-US" sz="1800"/>
              </a:p>
            </p:txBody>
          </p:sp>
        </p:grpSp>
        <p:sp>
          <p:nvSpPr>
            <p:cNvPr id="36877" name="Text Box 15">
              <a:extLst>
                <a:ext uri="{FF2B5EF4-FFF2-40B4-BE49-F238E27FC236}">
                  <a16:creationId xmlns:a16="http://schemas.microsoft.com/office/drawing/2014/main" id="{23452571-5DA9-3F4E-B5F9-B30D110D04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1488"/>
              <a:ext cx="120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800" b="1">
                  <a:solidFill>
                    <a:srgbClr val="0066CC"/>
                  </a:solidFill>
                </a:rPr>
                <a:t>Apply KCl at node 1 and 2</a:t>
              </a:r>
            </a:p>
          </p:txBody>
        </p:sp>
      </p:grpSp>
      <p:pic>
        <p:nvPicPr>
          <p:cNvPr id="36874" name="图片 1">
            <a:extLst>
              <a:ext uri="{FF2B5EF4-FFF2-40B4-BE49-F238E27FC236}">
                <a16:creationId xmlns:a16="http://schemas.microsoft.com/office/drawing/2014/main" id="{0B25A62D-46D8-0E42-AE4E-9051B99A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7938"/>
            <a:ext cx="84201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图片 2">
            <a:extLst>
              <a:ext uri="{FF2B5EF4-FFF2-40B4-BE49-F238E27FC236}">
                <a16:creationId xmlns:a16="http://schemas.microsoft.com/office/drawing/2014/main" id="{2CD3D55C-9177-1141-B71A-18D157C35E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248275"/>
            <a:ext cx="236537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F36378E-20C7-8F4D-A876-2C9DC50EAF20}"/>
              </a:ext>
            </a:extLst>
          </p:cNvPr>
          <p:cNvSpPr txBox="1"/>
          <p:nvPr/>
        </p:nvSpPr>
        <p:spPr>
          <a:xfrm>
            <a:off x="283444" y="1838235"/>
            <a:ext cx="67393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请同学们根据节点电压法的步骤分析下面的电路（</a:t>
            </a:r>
            <a:r>
              <a:rPr kumimoji="1" lang="en-US" altLang="zh-CN" sz="2000" dirty="0">
                <a:solidFill>
                  <a:srgbClr val="0432FF"/>
                </a:solidFill>
              </a:rPr>
              <a:t>1</a:t>
            </a:r>
            <a:r>
              <a:rPr kumimoji="1" lang="zh-CN" altLang="en-US" sz="2000" dirty="0">
                <a:solidFill>
                  <a:srgbClr val="0432FF"/>
                </a:solidFill>
              </a:rPr>
              <a:t>分钟）</a:t>
            </a:r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199C8BA4-D900-D64F-A3DE-C132DD47EFD0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  <p:sp>
        <p:nvSpPr>
          <p:cNvPr id="23" name="Text Box 8">
            <a:extLst>
              <a:ext uri="{FF2B5EF4-FFF2-40B4-BE49-F238E27FC236}">
                <a16:creationId xmlns:a16="http://schemas.microsoft.com/office/drawing/2014/main" id="{BEDF072C-BFEB-2B48-9EC5-AEDB4A419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727" y="2712243"/>
            <a:ext cx="25283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1800" b="1" dirty="0">
                <a:solidFill>
                  <a:srgbClr val="003300"/>
                </a:solidFill>
              </a:rPr>
              <a:t>1</a:t>
            </a:r>
          </a:p>
        </p:txBody>
      </p:sp>
      <p:sp>
        <p:nvSpPr>
          <p:cNvPr id="24" name="Text Box 8">
            <a:extLst>
              <a:ext uri="{FF2B5EF4-FFF2-40B4-BE49-F238E27FC236}">
                <a16:creationId xmlns:a16="http://schemas.microsoft.com/office/drawing/2014/main" id="{F7DEF927-13F8-0945-A2C0-25DC96389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640" y="2714595"/>
            <a:ext cx="310949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1800" b="1" dirty="0">
                <a:solidFill>
                  <a:srgbClr val="003300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标题 1">
            <a:extLst>
              <a:ext uri="{FF2B5EF4-FFF2-40B4-BE49-F238E27FC236}">
                <a16:creationId xmlns:a16="http://schemas.microsoft.com/office/drawing/2014/main" id="{FF47EB4F-3A6A-BE48-A884-065BE3C110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电路分析的基本方法和定理</a:t>
            </a:r>
          </a:p>
        </p:txBody>
      </p:sp>
      <p:sp>
        <p:nvSpPr>
          <p:cNvPr id="15362" name="内容占位符 2">
            <a:extLst>
              <a:ext uri="{FF2B5EF4-FFF2-40B4-BE49-F238E27FC236}">
                <a16:creationId xmlns:a16="http://schemas.microsoft.com/office/drawing/2014/main" id="{5DAD8F04-D53C-BB4F-99F5-2C22EC3510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35280" cy="478155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400" dirty="0"/>
              <a:t>2.3  </a:t>
            </a:r>
            <a:r>
              <a:rPr lang="zh-CN" altLang="en-US" sz="2400" dirty="0"/>
              <a:t>电阻电路的等效变换</a:t>
            </a:r>
          </a:p>
          <a:p>
            <a:pPr marL="0" indent="0">
              <a:buNone/>
            </a:pPr>
            <a:r>
              <a:rPr lang="zh-CN" altLang="en-US" sz="2400" dirty="0"/>
              <a:t>	</a:t>
            </a:r>
            <a:r>
              <a:rPr lang="en-US" altLang="zh-CN" sz="2400" dirty="0"/>
              <a:t>2.3.1  </a:t>
            </a:r>
            <a:r>
              <a:rPr lang="zh-CN" altLang="en-US" sz="2400" dirty="0"/>
              <a:t>电阻的串联和并联</a:t>
            </a:r>
          </a:p>
          <a:p>
            <a:pPr marL="0" indent="0">
              <a:buNone/>
            </a:pPr>
            <a:r>
              <a:rPr lang="zh-CN" altLang="en-US" sz="2400" dirty="0"/>
              <a:t>	</a:t>
            </a:r>
            <a:r>
              <a:rPr lang="en-US" altLang="zh-CN" sz="2400" dirty="0"/>
              <a:t>2.3.2  </a:t>
            </a:r>
            <a:r>
              <a:rPr lang="zh-CN" altLang="en-US" sz="2400" dirty="0"/>
              <a:t>电阻的混联和</a:t>
            </a:r>
            <a:r>
              <a:rPr lang="en-US" altLang="zh-CN" sz="2400" dirty="0"/>
              <a:t>Y-∆</a:t>
            </a:r>
            <a:r>
              <a:rPr lang="zh-CN" altLang="en-US" sz="2400" dirty="0"/>
              <a:t>等效变换</a:t>
            </a: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3.2  </a:t>
            </a:r>
            <a:r>
              <a:rPr lang="zh-CN" altLang="en-US" sz="2400" dirty="0"/>
              <a:t>网孔电流法（包括不含受控源和含受控源的电路的分析）</a:t>
            </a:r>
          </a:p>
          <a:p>
            <a:pPr marL="0" indent="0">
              <a:buNone/>
            </a:pPr>
            <a:r>
              <a:rPr lang="en-US" altLang="zh-CN" sz="2400" dirty="0"/>
              <a:t>3.3  </a:t>
            </a:r>
            <a:r>
              <a:rPr lang="zh-CN" altLang="en-US" sz="2400" dirty="0"/>
              <a:t>节点电压法（包括不含受控源和含受控源的电路的分析）</a:t>
            </a:r>
          </a:p>
          <a:p>
            <a:endParaRPr lang="zh-CN" altLang="en-US" sz="2400" dirty="0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F524DC9A-F665-904F-947E-02A639E8F801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图片 3">
            <a:extLst>
              <a:ext uri="{FF2B5EF4-FFF2-40B4-BE49-F238E27FC236}">
                <a16:creationId xmlns:a16="http://schemas.microsoft.com/office/drawing/2014/main" id="{60D6AABD-22D4-504D-BCE7-E81963329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92718"/>
            <a:ext cx="9893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图片 4">
            <a:extLst>
              <a:ext uri="{FF2B5EF4-FFF2-40B4-BE49-F238E27FC236}">
                <a16:creationId xmlns:a16="http://schemas.microsoft.com/office/drawing/2014/main" id="{E93BC63C-FAC4-7A49-A5FA-22C65927B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734555"/>
            <a:ext cx="3020876" cy="608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图片 5">
            <a:extLst>
              <a:ext uri="{FF2B5EF4-FFF2-40B4-BE49-F238E27FC236}">
                <a16:creationId xmlns:a16="http://schemas.microsoft.com/office/drawing/2014/main" id="{0066D773-BB5B-5F4A-9C9A-76F89FEB5F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357563"/>
            <a:ext cx="4818063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图片 6">
            <a:extLst>
              <a:ext uri="{FF2B5EF4-FFF2-40B4-BE49-F238E27FC236}">
                <a16:creationId xmlns:a16="http://schemas.microsoft.com/office/drawing/2014/main" id="{EA746028-FD57-5046-9C23-452D7E09B1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581525"/>
            <a:ext cx="5468937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50F2495-18EB-0545-ADCF-CF3A0F41A008}"/>
              </a:ext>
            </a:extLst>
          </p:cNvPr>
          <p:cNvSpPr/>
          <p:nvPr/>
        </p:nvSpPr>
        <p:spPr>
          <a:xfrm>
            <a:off x="69850" y="3140968"/>
            <a:ext cx="9074150" cy="3717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3A33BD1B-CE71-F447-B3CF-131436F8176C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60D7C298-ADC8-9E45-B17B-DA610F1BF4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3.2 Nodal Analysis (4)</a:t>
            </a:r>
          </a:p>
        </p:txBody>
      </p:sp>
      <p:sp>
        <p:nvSpPr>
          <p:cNvPr id="39939" name="Text Box 6">
            <a:extLst>
              <a:ext uri="{FF2B5EF4-FFF2-40B4-BE49-F238E27FC236}">
                <a16:creationId xmlns:a16="http://schemas.microsoft.com/office/drawing/2014/main" id="{64A46962-989B-FE45-9217-F3D022AD8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61361"/>
            <a:ext cx="85792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b="1" u="sng" dirty="0"/>
              <a:t>Example 3.2</a:t>
            </a:r>
            <a:r>
              <a:rPr lang="en-US" altLang="zh-CN" sz="2000" b="1" dirty="0"/>
              <a:t> – current with </a:t>
            </a:r>
            <a:r>
              <a:rPr lang="en-US" altLang="zh-CN" sz="2000" b="1" dirty="0" err="1">
                <a:solidFill>
                  <a:srgbClr val="FF0000"/>
                </a:solidFill>
              </a:rPr>
              <a:t>dependant</a:t>
            </a:r>
            <a:r>
              <a:rPr lang="en-US" altLang="zh-CN" sz="2000" b="1" dirty="0">
                <a:solidFill>
                  <a:srgbClr val="FF0000"/>
                </a:solidFill>
              </a:rPr>
              <a:t> current source </a:t>
            </a:r>
            <a:r>
              <a:rPr lang="zh-CN" altLang="en-US" sz="2000" b="1" dirty="0">
                <a:solidFill>
                  <a:srgbClr val="FF0000"/>
                </a:solidFill>
              </a:rPr>
              <a:t>②含受控电流源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  <p:pic>
        <p:nvPicPr>
          <p:cNvPr id="39940" name="图片 2">
            <a:extLst>
              <a:ext uri="{FF2B5EF4-FFF2-40B4-BE49-F238E27FC236}">
                <a16:creationId xmlns:a16="http://schemas.microsoft.com/office/drawing/2014/main" id="{41653C04-FDA5-8B45-9552-C2E8EF09B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276475"/>
            <a:ext cx="7373938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图片 3">
            <a:extLst>
              <a:ext uri="{FF2B5EF4-FFF2-40B4-BE49-F238E27FC236}">
                <a16:creationId xmlns:a16="http://schemas.microsoft.com/office/drawing/2014/main" id="{56578574-1607-784B-8451-234FEDE2D3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288" y="4908550"/>
            <a:ext cx="4464051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图片 4">
            <a:extLst>
              <a:ext uri="{FF2B5EF4-FFF2-40B4-BE49-F238E27FC236}">
                <a16:creationId xmlns:a16="http://schemas.microsoft.com/office/drawing/2014/main" id="{52533683-F993-D143-A0C4-FDF21FCBA4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2163" y="5464175"/>
            <a:ext cx="503872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图片 5">
            <a:extLst>
              <a:ext uri="{FF2B5EF4-FFF2-40B4-BE49-F238E27FC236}">
                <a16:creationId xmlns:a16="http://schemas.microsoft.com/office/drawing/2014/main" id="{4077E065-60B9-1D4A-B29A-FBEEBE2416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0288" y="6089650"/>
            <a:ext cx="573405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DF3D92-CBFE-EC40-A486-FF0F44013641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90124" y="5276159"/>
            <a:ext cx="2297104" cy="884281"/>
          </a:xfrm>
          <a:prstGeom prst="rect">
            <a:avLst/>
          </a:prstGeom>
          <a:blipFill>
            <a:blip r:embed="rId7"/>
            <a:stretch>
              <a:fillRect l="-71271" t="-226761" r="-1657" b="-32394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15044088-DF36-8A41-BC3C-EA6B54AF606A}"/>
              </a:ext>
            </a:extLst>
          </p:cNvPr>
          <p:cNvSpPr/>
          <p:nvPr/>
        </p:nvSpPr>
        <p:spPr>
          <a:xfrm>
            <a:off x="3398838" y="5705475"/>
            <a:ext cx="274637" cy="104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5A828614-E5BC-7140-9FC4-77A6D9BECFD4}"/>
              </a:ext>
            </a:extLst>
          </p:cNvPr>
          <p:cNvSpPr/>
          <p:nvPr/>
        </p:nvSpPr>
        <p:spPr>
          <a:xfrm>
            <a:off x="6107113" y="5700713"/>
            <a:ext cx="274637" cy="103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4" name="图片 5">
            <a:extLst>
              <a:ext uri="{FF2B5EF4-FFF2-40B4-BE49-F238E27FC236}">
                <a16:creationId xmlns:a16="http://schemas.microsoft.com/office/drawing/2014/main" id="{F56770BD-C788-CE49-AE65-AF24E7FDA2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5329238"/>
            <a:ext cx="26479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3CF730C-150B-FA4B-BFDC-195D20170A1B}"/>
              </a:ext>
            </a:extLst>
          </p:cNvPr>
          <p:cNvSpPr txBox="1"/>
          <p:nvPr/>
        </p:nvSpPr>
        <p:spPr>
          <a:xfrm>
            <a:off x="457200" y="1743353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受控电流源的处理方式与独立电流源一样</a:t>
            </a: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04207BD4-D3E5-D749-8C18-AE64C55F4EC4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标题 1">
            <a:extLst>
              <a:ext uri="{FF2B5EF4-FFF2-40B4-BE49-F238E27FC236}">
                <a16:creationId xmlns:a16="http://schemas.microsoft.com/office/drawing/2014/main" id="{427A1D27-5DD1-2547-85D9-28FB056979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解方程的三种方法</a:t>
            </a:r>
          </a:p>
        </p:txBody>
      </p:sp>
      <p:pic>
        <p:nvPicPr>
          <p:cNvPr id="41986" name="图片 3">
            <a:extLst>
              <a:ext uri="{FF2B5EF4-FFF2-40B4-BE49-F238E27FC236}">
                <a16:creationId xmlns:a16="http://schemas.microsoft.com/office/drawing/2014/main" id="{663FE487-605D-3C49-AE21-F50305807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341438"/>
            <a:ext cx="62357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图片 4">
            <a:extLst>
              <a:ext uri="{FF2B5EF4-FFF2-40B4-BE49-F238E27FC236}">
                <a16:creationId xmlns:a16="http://schemas.microsoft.com/office/drawing/2014/main" id="{47CF4EF6-4EFD-A349-B007-D129DF770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989138"/>
            <a:ext cx="4927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图片 5">
            <a:extLst>
              <a:ext uri="{FF2B5EF4-FFF2-40B4-BE49-F238E27FC236}">
                <a16:creationId xmlns:a16="http://schemas.microsoft.com/office/drawing/2014/main" id="{968B1340-A4F0-7946-A17D-B1B171A4E3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2638425"/>
            <a:ext cx="26479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图片 6">
            <a:extLst>
              <a:ext uri="{FF2B5EF4-FFF2-40B4-BE49-F238E27FC236}">
                <a16:creationId xmlns:a16="http://schemas.microsoft.com/office/drawing/2014/main" id="{48371FDE-2B0E-134C-999E-2726B079B8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3713163"/>
            <a:ext cx="3233738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图片 7">
            <a:extLst>
              <a:ext uri="{FF2B5EF4-FFF2-40B4-BE49-F238E27FC236}">
                <a16:creationId xmlns:a16="http://schemas.microsoft.com/office/drawing/2014/main" id="{1D76FC92-808C-B342-8CBD-18C6256FAC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65663"/>
            <a:ext cx="371792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图片 9">
            <a:extLst>
              <a:ext uri="{FF2B5EF4-FFF2-40B4-BE49-F238E27FC236}">
                <a16:creationId xmlns:a16="http://schemas.microsoft.com/office/drawing/2014/main" id="{885A4B44-48A9-7C4A-B300-A7126702ED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459038"/>
            <a:ext cx="4792662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9EF5AF6-8172-064B-B35B-619F603163FC}"/>
              </a:ext>
            </a:extLst>
          </p:cNvPr>
          <p:cNvSpPr txBox="1"/>
          <p:nvPr/>
        </p:nvSpPr>
        <p:spPr>
          <a:xfrm>
            <a:off x="6876256" y="136460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0432FF"/>
                </a:solidFill>
              </a:rPr>
              <a:t>消除法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EEBC66E-257A-5B4B-92A5-3D3BFB43E97D}"/>
              </a:ext>
            </a:extLst>
          </p:cNvPr>
          <p:cNvSpPr txBox="1"/>
          <p:nvPr/>
        </p:nvSpPr>
        <p:spPr>
          <a:xfrm>
            <a:off x="5456162" y="1989138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0432FF"/>
                </a:solidFill>
              </a:rPr>
              <a:t>克莱姆法则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A06E94AB-8463-7D44-AF2B-A05CCAA3638C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标题 1">
            <a:extLst>
              <a:ext uri="{FF2B5EF4-FFF2-40B4-BE49-F238E27FC236}">
                <a16:creationId xmlns:a16="http://schemas.microsoft.com/office/drawing/2014/main" id="{272C613D-6CED-224B-B88A-5DAC40237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解方程的三种方法</a:t>
            </a:r>
          </a:p>
        </p:txBody>
      </p:sp>
      <p:pic>
        <p:nvPicPr>
          <p:cNvPr id="43010" name="图片 2">
            <a:extLst>
              <a:ext uri="{FF2B5EF4-FFF2-40B4-BE49-F238E27FC236}">
                <a16:creationId xmlns:a16="http://schemas.microsoft.com/office/drawing/2014/main" id="{D6A13F3F-6902-EE45-B8C4-DCEE1270F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417638"/>
            <a:ext cx="7445375" cy="481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图片 10">
            <a:extLst>
              <a:ext uri="{FF2B5EF4-FFF2-40B4-BE49-F238E27FC236}">
                <a16:creationId xmlns:a16="http://schemas.microsoft.com/office/drawing/2014/main" id="{6E7925DF-0DA9-BC4D-BEDC-040D9A11E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3" y="4508500"/>
            <a:ext cx="2649537" cy="8318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117E830D-F118-9F42-B5DC-BFFE3F534CD6}"/>
              </a:ext>
            </a:extLst>
          </p:cNvPr>
          <p:cNvSpPr txBox="1"/>
          <p:nvPr/>
        </p:nvSpPr>
        <p:spPr>
          <a:xfrm>
            <a:off x="6743978" y="177281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0432FF"/>
                </a:solidFill>
              </a:rPr>
              <a:t>数值软件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598A64AC-6580-6F4B-BFE7-57A931D6CDBB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Box 6">
            <a:extLst>
              <a:ext uri="{FF2B5EF4-FFF2-40B4-BE49-F238E27FC236}">
                <a16:creationId xmlns:a16="http://schemas.microsoft.com/office/drawing/2014/main" id="{9AB8DC01-90A1-7C46-809F-82E89D143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80" y="933049"/>
            <a:ext cx="2919413" cy="4000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/>
              <a:t>也可以采用 </a:t>
            </a:r>
            <a:r>
              <a:rPr lang="en-US" altLang="zh-CN" sz="2000" dirty="0"/>
              <a:t>Python</a:t>
            </a:r>
            <a:r>
              <a:rPr lang="zh-CN" altLang="en-US" sz="2000" dirty="0"/>
              <a:t> 语言</a:t>
            </a:r>
            <a:endParaRPr lang="en-US" altLang="en-US" sz="20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E923E44-E13A-F342-B2D0-9CC553FE9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5301208"/>
            <a:ext cx="5741178" cy="336674"/>
          </a:xfrm>
          <a:prstGeom prst="rect">
            <a:avLst/>
          </a:prstGeom>
        </p:spPr>
      </p:pic>
      <p:sp>
        <p:nvSpPr>
          <p:cNvPr id="4" name="右箭头 3">
            <a:extLst>
              <a:ext uri="{FF2B5EF4-FFF2-40B4-BE49-F238E27FC236}">
                <a16:creationId xmlns:a16="http://schemas.microsoft.com/office/drawing/2014/main" id="{96892AD1-746E-3348-A73F-7D71FDF79F0B}"/>
              </a:ext>
            </a:extLst>
          </p:cNvPr>
          <p:cNvSpPr/>
          <p:nvPr/>
        </p:nvSpPr>
        <p:spPr>
          <a:xfrm>
            <a:off x="323528" y="5407087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AA5C0354-EEB9-3948-B87B-5D8E4C5A179F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30BC36D-3BAC-2A4F-B3C8-6C9E69F9D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739" y="1412776"/>
            <a:ext cx="7442522" cy="360365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灯片编号占位符 6">
            <a:extLst>
              <a:ext uri="{FF2B5EF4-FFF2-40B4-BE49-F238E27FC236}">
                <a16:creationId xmlns:a16="http://schemas.microsoft.com/office/drawing/2014/main" id="{6803A45E-E713-6C4C-872E-51C03E63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00F6395-E796-4D4F-BBC6-8E39390D7978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zh-CN" sz="14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BDD58448-3949-F24D-8493-10F7A7707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103188"/>
            <a:ext cx="8634413" cy="1314450"/>
          </a:xfrm>
        </p:spPr>
        <p:txBody>
          <a:bodyPr/>
          <a:lstStyle/>
          <a:p>
            <a:r>
              <a:rPr lang="en-US" altLang="zh-CN" sz="4000"/>
              <a:t>Nodal Analysis with Voltage Source </a:t>
            </a:r>
          </a:p>
        </p:txBody>
      </p:sp>
      <p:sp>
        <p:nvSpPr>
          <p:cNvPr id="45059" name="Text Box 13">
            <a:extLst>
              <a:ext uri="{FF2B5EF4-FFF2-40B4-BE49-F238E27FC236}">
                <a16:creationId xmlns:a16="http://schemas.microsoft.com/office/drawing/2014/main" id="{DE589516-EE23-F34A-A753-9342707A0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04925"/>
            <a:ext cx="822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b="1" u="sng"/>
              <a:t>Example</a:t>
            </a:r>
            <a:r>
              <a:rPr lang="en-US" altLang="zh-CN" sz="2000" b="1"/>
              <a:t> –circuit with </a:t>
            </a:r>
            <a:r>
              <a:rPr lang="en-US" altLang="zh-CN" sz="2000" b="1">
                <a:solidFill>
                  <a:srgbClr val="FF0000"/>
                </a:solidFill>
              </a:rPr>
              <a:t>independent voltage source </a:t>
            </a:r>
            <a:r>
              <a:rPr lang="zh-CN" altLang="en-US" sz="2000" b="1">
                <a:solidFill>
                  <a:srgbClr val="FF0000"/>
                </a:solidFill>
              </a:rPr>
              <a:t>③含独立电压源</a:t>
            </a:r>
            <a:endParaRPr lang="en-US" altLang="zh-CN" sz="2000" b="1">
              <a:solidFill>
                <a:srgbClr val="FF0000"/>
              </a:solidFill>
            </a:endParaRPr>
          </a:p>
        </p:txBody>
      </p:sp>
      <p:pic>
        <p:nvPicPr>
          <p:cNvPr id="45060" name="图片 2">
            <a:extLst>
              <a:ext uri="{FF2B5EF4-FFF2-40B4-BE49-F238E27FC236}">
                <a16:creationId xmlns:a16="http://schemas.microsoft.com/office/drawing/2014/main" id="{1C34546D-2469-CE4A-A26C-436A69A4D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76400"/>
            <a:ext cx="4451350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92B68A8-F906-EF41-84C9-31F9CFE92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8024" y="2074863"/>
            <a:ext cx="4355976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/>
              <a:t>case1: </a:t>
            </a:r>
            <a:r>
              <a:rPr lang="zh-CN" altLang="en-US" sz="1800" dirty="0"/>
              <a:t>若电压源一端为“地”</a:t>
            </a:r>
            <a:r>
              <a:rPr lang="en-US" altLang="zh-CN" sz="1800" dirty="0">
                <a:sym typeface="Wingdings" pitchFamily="2" charset="2"/>
              </a:rPr>
              <a:t> </a:t>
            </a:r>
            <a:r>
              <a:rPr lang="zh-CN" altLang="en-US" sz="1800" dirty="0">
                <a:sym typeface="Wingdings" pitchFamily="2" charset="2"/>
              </a:rPr>
              <a:t>直接得到</a:t>
            </a:r>
            <a:r>
              <a:rPr lang="en-US" altLang="zh-CN" sz="1800" i="1" dirty="0">
                <a:sym typeface="Wingdings" pitchFamily="2" charset="2"/>
              </a:rPr>
              <a:t>v</a:t>
            </a:r>
            <a:r>
              <a:rPr lang="en-US" altLang="zh-CN" sz="1800" baseline="-25000" dirty="0">
                <a:sym typeface="Wingdings" pitchFamily="2" charset="2"/>
              </a:rPr>
              <a:t>1</a:t>
            </a:r>
            <a:r>
              <a:rPr lang="zh-CN" altLang="en-US" sz="1800" dirty="0">
                <a:sym typeface="Wingdings" pitchFamily="2" charset="2"/>
              </a:rPr>
              <a:t>值；</a:t>
            </a: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>
                <a:sym typeface="Wingdings" pitchFamily="2" charset="2"/>
              </a:rPr>
              <a:t>case2: </a:t>
            </a:r>
            <a:r>
              <a:rPr lang="zh-CN" altLang="en-US" sz="1800" dirty="0">
                <a:sym typeface="Wingdings" pitchFamily="2" charset="2"/>
              </a:rPr>
              <a:t>若电压源两端都不是地 </a:t>
            </a:r>
            <a:r>
              <a:rPr lang="en-US" altLang="zh-CN" sz="1800" dirty="0">
                <a:sym typeface="Wingdings" pitchFamily="2" charset="2"/>
              </a:rPr>
              <a:t> </a:t>
            </a:r>
            <a:r>
              <a:rPr lang="zh-CN" altLang="en-US" sz="1800" dirty="0">
                <a:sym typeface="Wingdings" pitchFamily="2" charset="2"/>
              </a:rPr>
              <a:t>把电压源当做一个广义节点（</a:t>
            </a:r>
            <a:r>
              <a:rPr lang="en-US" altLang="zh-CN" sz="1800" b="1" dirty="0" err="1">
                <a:solidFill>
                  <a:srgbClr val="0432FF"/>
                </a:solidFill>
                <a:sym typeface="Wingdings" pitchFamily="2" charset="2"/>
              </a:rPr>
              <a:t>supernode</a:t>
            </a:r>
            <a:r>
              <a:rPr lang="zh-CN" altLang="en-US" sz="1800" dirty="0">
                <a:sym typeface="Wingdings" pitchFamily="2" charset="2"/>
              </a:rPr>
              <a:t>）看待</a:t>
            </a: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ym typeface="Wingdings" pitchFamily="2" charset="2"/>
              </a:rPr>
              <a:t>① 对该广义节点实施</a:t>
            </a:r>
            <a:r>
              <a:rPr lang="en-US" altLang="zh-CN" sz="1800" dirty="0">
                <a:sym typeface="Wingdings" pitchFamily="2" charset="2"/>
              </a:rPr>
              <a:t>KCL</a:t>
            </a:r>
            <a:r>
              <a:rPr lang="zh-CN" altLang="en-US" sz="1800" dirty="0">
                <a:sym typeface="Wingdings" pitchFamily="2" charset="2"/>
              </a:rPr>
              <a:t>；</a:t>
            </a: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ym typeface="Wingdings" pitchFamily="2" charset="2"/>
              </a:rPr>
              <a:t>② 独立方程减少了一个！怎么办？</a:t>
            </a: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ym typeface="Wingdings" pitchFamily="2" charset="2"/>
              </a:rPr>
              <a:t>③ 广义节点内的</a:t>
            </a:r>
            <a:r>
              <a:rPr lang="zh-CN" altLang="en-US" sz="1800" b="1" dirty="0">
                <a:solidFill>
                  <a:srgbClr val="0432FF"/>
                </a:solidFill>
                <a:sym typeface="Wingdings" pitchFamily="2" charset="2"/>
              </a:rPr>
              <a:t>电压源决定了其两端的电压差；</a:t>
            </a:r>
            <a:endParaRPr lang="zh-CN" altLang="en-US" sz="1800" b="1" dirty="0">
              <a:solidFill>
                <a:srgbClr val="0432FF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7A843FB-E8AA-1A48-B175-723EE0D92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4637088"/>
            <a:ext cx="44640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为何要这么处理？</a:t>
            </a:r>
            <a:endParaRPr lang="en-US" altLang="zh-CN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 dirty="0">
                <a:solidFill>
                  <a:srgbClr val="00B0F0"/>
                </a:solidFill>
              </a:rPr>
              <a:t>节点电压法需要知道流入各节点的电流，而</a:t>
            </a:r>
            <a:r>
              <a:rPr lang="zh-CN" altLang="en-US" sz="1800" b="1" dirty="0">
                <a:solidFill>
                  <a:srgbClr val="C00000"/>
                </a:solidFill>
              </a:rPr>
              <a:t>流经电压源的电流无法直接确定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E0E23428-A16E-C14C-841F-0D1D0A5F7B66}"/>
              </a:ext>
            </a:extLst>
          </p:cNvPr>
          <p:cNvCxnSpPr/>
          <p:nvPr/>
        </p:nvCxnSpPr>
        <p:spPr>
          <a:xfrm>
            <a:off x="7524750" y="6308725"/>
            <a:ext cx="9350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id="{96EA55A7-7A5C-EF4C-A3C3-2D8BF28F26FE}"/>
              </a:ext>
            </a:extLst>
          </p:cNvPr>
          <p:cNvGrpSpPr/>
          <p:nvPr/>
        </p:nvGrpSpPr>
        <p:grpSpPr>
          <a:xfrm>
            <a:off x="361950" y="5570538"/>
            <a:ext cx="8420100" cy="1317625"/>
            <a:chOff x="361950" y="5570538"/>
            <a:chExt cx="8420100" cy="1317625"/>
          </a:xfrm>
        </p:grpSpPr>
        <p:pic>
          <p:nvPicPr>
            <p:cNvPr id="45063" name="图片 5">
              <a:extLst>
                <a:ext uri="{FF2B5EF4-FFF2-40B4-BE49-F238E27FC236}">
                  <a16:creationId xmlns:a16="http://schemas.microsoft.com/office/drawing/2014/main" id="{88D43F2C-8D3B-9F44-8675-D6906FA4E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950" y="5570538"/>
              <a:ext cx="8420100" cy="1231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E597E647-32D5-5643-81F3-0E1E9AF084D0}"/>
                </a:ext>
              </a:extLst>
            </p:cNvPr>
            <p:cNvCxnSpPr/>
            <p:nvPr/>
          </p:nvCxnSpPr>
          <p:spPr>
            <a:xfrm flipV="1">
              <a:off x="762000" y="6669088"/>
              <a:ext cx="4170363" cy="2063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066" name="文本框 12">
              <a:extLst>
                <a:ext uri="{FF2B5EF4-FFF2-40B4-BE49-F238E27FC236}">
                  <a16:creationId xmlns:a16="http://schemas.microsoft.com/office/drawing/2014/main" id="{D84C4514-FC98-D441-B64E-8566C0F465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0000" y="6303963"/>
              <a:ext cx="3606800" cy="584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CN" altLang="en-US" sz="1600">
                  <a:solidFill>
                    <a:srgbClr val="FF0000"/>
                  </a:solidFill>
                </a:rPr>
                <a:t>与电压源并联的电阻是无意义的，因为其两端电压差完全由电压源决定！</a:t>
              </a:r>
            </a:p>
          </p:txBody>
        </p:sp>
      </p:grp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CFE9ADA8-547D-F248-BF7F-5B5C63528EC9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14E1A7D8-552F-5046-88ED-632C84ED6D44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5D8BD30-FB1D-A54F-B1EB-2135BC9C7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2" y="836712"/>
            <a:ext cx="3949700" cy="342265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70D9910-24AE-C741-A23D-B91B189B5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628800"/>
            <a:ext cx="3463280" cy="64936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8A8B101-435C-EF4D-994B-A8AA6CFF4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000028"/>
            <a:ext cx="2066145" cy="479260"/>
          </a:xfrm>
          <a:prstGeom prst="rect">
            <a:avLst/>
          </a:prstGeom>
        </p:spPr>
      </p:pic>
      <p:sp>
        <p:nvSpPr>
          <p:cNvPr id="9" name="右箭头 8">
            <a:extLst>
              <a:ext uri="{FF2B5EF4-FFF2-40B4-BE49-F238E27FC236}">
                <a16:creationId xmlns:a16="http://schemas.microsoft.com/office/drawing/2014/main" id="{AA751FAD-3658-C940-9CAF-6198717F4621}"/>
              </a:ext>
            </a:extLst>
          </p:cNvPr>
          <p:cNvSpPr/>
          <p:nvPr/>
        </p:nvSpPr>
        <p:spPr>
          <a:xfrm>
            <a:off x="4788024" y="1845470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1DFA736-18AF-B449-BA21-D2BC5737E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0112" y="2975731"/>
            <a:ext cx="1530722" cy="41847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891870E-8B1D-8949-A1F3-6DF851BCEC87}"/>
              </a:ext>
            </a:extLst>
          </p:cNvPr>
          <p:cNvSpPr txBox="1"/>
          <p:nvPr/>
        </p:nvSpPr>
        <p:spPr>
          <a:xfrm>
            <a:off x="4661525" y="1060177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方程</a:t>
            </a:r>
            <a:r>
              <a:rPr kumimoji="1" lang="en-US" altLang="zh-CN" dirty="0"/>
              <a:t>1</a:t>
            </a:r>
            <a:endParaRPr kumimoji="1"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15CEDAB-D257-D642-A915-0FFDECC1DC38}"/>
              </a:ext>
            </a:extLst>
          </p:cNvPr>
          <p:cNvSpPr txBox="1"/>
          <p:nvPr/>
        </p:nvSpPr>
        <p:spPr>
          <a:xfrm>
            <a:off x="4724774" y="3024870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方程</a:t>
            </a:r>
            <a:r>
              <a:rPr kumimoji="1" lang="en-US" altLang="zh-CN" dirty="0"/>
              <a:t>2</a:t>
            </a:r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234E07D-B18F-8A4B-8212-0F9E01B99C4B}"/>
              </a:ext>
            </a:extLst>
          </p:cNvPr>
          <p:cNvSpPr txBox="1"/>
          <p:nvPr/>
        </p:nvSpPr>
        <p:spPr>
          <a:xfrm>
            <a:off x="4733533" y="4172912"/>
            <a:ext cx="1691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以及 </a:t>
            </a:r>
            <a:r>
              <a:rPr kumimoji="1" lang="en-US" altLang="zh-CN" i="1" dirty="0"/>
              <a:t>v</a:t>
            </a:r>
            <a:r>
              <a:rPr kumimoji="1" lang="en-US" altLang="zh-CN" baseline="-25000" dirty="0"/>
              <a:t>1</a:t>
            </a:r>
            <a:r>
              <a:rPr kumimoji="1" lang="zh-CN" altLang="en-US" dirty="0"/>
              <a:t> </a:t>
            </a:r>
            <a:r>
              <a:rPr kumimoji="1" lang="en-US" altLang="zh-CN" dirty="0"/>
              <a:t>=</a:t>
            </a:r>
            <a:r>
              <a:rPr kumimoji="1" lang="zh-CN" altLang="en-US" dirty="0"/>
              <a:t> </a:t>
            </a:r>
            <a:r>
              <a:rPr kumimoji="1" lang="en-US" altLang="zh-CN" dirty="0"/>
              <a:t>10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9148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图片 4">
            <a:extLst>
              <a:ext uri="{FF2B5EF4-FFF2-40B4-BE49-F238E27FC236}">
                <a16:creationId xmlns:a16="http://schemas.microsoft.com/office/drawing/2014/main" id="{81EE5A6D-87A0-444B-9528-829E7A6C3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648"/>
            <a:ext cx="8893175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B7D9590-74C7-8A4F-966D-A073FBAC1B00}"/>
              </a:ext>
            </a:extLst>
          </p:cNvPr>
          <p:cNvSpPr/>
          <p:nvPr/>
        </p:nvSpPr>
        <p:spPr>
          <a:xfrm>
            <a:off x="3059113" y="980728"/>
            <a:ext cx="6049962" cy="2709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47107" name="图片 6">
            <a:extLst>
              <a:ext uri="{FF2B5EF4-FFF2-40B4-BE49-F238E27FC236}">
                <a16:creationId xmlns:a16="http://schemas.microsoft.com/office/drawing/2014/main" id="{A40D8FA7-B5A9-AD43-B24D-79837758C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088" y="4221163"/>
            <a:ext cx="6157912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图片 7">
            <a:extLst>
              <a:ext uri="{FF2B5EF4-FFF2-40B4-BE49-F238E27FC236}">
                <a16:creationId xmlns:a16="http://schemas.microsoft.com/office/drawing/2014/main" id="{7218FD43-1A66-B94D-882B-F5CCF0D23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570038"/>
            <a:ext cx="360045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图片 8">
            <a:extLst>
              <a:ext uri="{FF2B5EF4-FFF2-40B4-BE49-F238E27FC236}">
                <a16:creationId xmlns:a16="http://schemas.microsoft.com/office/drawing/2014/main" id="{ABBFEB6F-C553-3C43-A12E-2CB4EFE421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25" y="2722563"/>
            <a:ext cx="2501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文本框 9">
            <a:extLst>
              <a:ext uri="{FF2B5EF4-FFF2-40B4-BE49-F238E27FC236}">
                <a16:creationId xmlns:a16="http://schemas.microsoft.com/office/drawing/2014/main" id="{B15B2EFB-DAAE-2643-AFCD-BD42DEA8D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9692" y="3500270"/>
            <a:ext cx="367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注意：</a:t>
            </a:r>
            <a:r>
              <a:rPr lang="en-US" altLang="zh-CN" sz="1800" dirty="0">
                <a:solidFill>
                  <a:srgbClr val="FF0000"/>
                </a:solidFill>
              </a:rPr>
              <a:t>10</a:t>
            </a:r>
            <a:r>
              <a:rPr lang="zh-CN" altLang="en-US" sz="1800" dirty="0">
                <a:solidFill>
                  <a:srgbClr val="FF0000"/>
                </a:solidFill>
              </a:rPr>
              <a:t>欧姆电阻没有任何作用！</a:t>
            </a:r>
            <a:endParaRPr lang="en-US" altLang="zh-CN" sz="1800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4FAF6C-976F-8044-8D53-46F041998B0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60452" y="2743756"/>
            <a:ext cx="2592040" cy="369332"/>
          </a:xfrm>
          <a:prstGeom prst="rect">
            <a:avLst/>
          </a:prstGeom>
          <a:blipFill>
            <a:blip r:embed="rId6"/>
            <a:stretch>
              <a:fillRect b="-13793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477445-4E43-0A48-BB75-49D5363B3E8C}"/>
              </a:ext>
            </a:extLst>
          </p:cNvPr>
          <p:cNvSpPr/>
          <p:nvPr/>
        </p:nvSpPr>
        <p:spPr>
          <a:xfrm>
            <a:off x="6753225" y="4221163"/>
            <a:ext cx="2355850" cy="2087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103092-4CA3-6E41-A378-986810AB6F23}"/>
              </a:ext>
            </a:extLst>
          </p:cNvPr>
          <p:cNvSpPr/>
          <p:nvPr/>
        </p:nvSpPr>
        <p:spPr>
          <a:xfrm>
            <a:off x="5580063" y="6669088"/>
            <a:ext cx="1512887" cy="261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F7BCD5-E3DA-A242-8984-06A696B7FE1C}"/>
              </a:ext>
            </a:extLst>
          </p:cNvPr>
          <p:cNvSpPr/>
          <p:nvPr/>
        </p:nvSpPr>
        <p:spPr>
          <a:xfrm>
            <a:off x="2986088" y="1094307"/>
            <a:ext cx="6122987" cy="58054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278CC745-FC54-1A48-A2EF-77586DA836F1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0D33A75B-748D-924A-B139-6BA04D1FBF67}"/>
              </a:ext>
            </a:extLst>
          </p:cNvPr>
          <p:cNvSpPr/>
          <p:nvPr/>
        </p:nvSpPr>
        <p:spPr>
          <a:xfrm>
            <a:off x="611560" y="908720"/>
            <a:ext cx="1872208" cy="11521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C3AB231-5632-594E-A1B5-9E96C9953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35" y="4228095"/>
            <a:ext cx="3440866" cy="2557754"/>
          </a:xfrm>
          <a:prstGeom prst="rect">
            <a:avLst/>
          </a:prstGeom>
        </p:spPr>
      </p:pic>
      <p:pic>
        <p:nvPicPr>
          <p:cNvPr id="48129" name="图片 4">
            <a:extLst>
              <a:ext uri="{FF2B5EF4-FFF2-40B4-BE49-F238E27FC236}">
                <a16:creationId xmlns:a16="http://schemas.microsoft.com/office/drawing/2014/main" id="{A4D63A2D-7D77-1946-968D-B82275195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223"/>
            <a:ext cx="9158288" cy="3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图片 6">
            <a:extLst>
              <a:ext uri="{FF2B5EF4-FFF2-40B4-BE49-F238E27FC236}">
                <a16:creationId xmlns:a16="http://schemas.microsoft.com/office/drawing/2014/main" id="{7326C599-53A9-514F-AFC0-CC320018D3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101" y="4198373"/>
            <a:ext cx="3211512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图片 7">
            <a:extLst>
              <a:ext uri="{FF2B5EF4-FFF2-40B4-BE49-F238E27FC236}">
                <a16:creationId xmlns:a16="http://schemas.microsoft.com/office/drawing/2014/main" id="{6FBB8BD3-5ED2-A740-AF43-BE4C39EA12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154" y="4798160"/>
            <a:ext cx="3165475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图片 8">
            <a:extLst>
              <a:ext uri="{FF2B5EF4-FFF2-40B4-BE49-F238E27FC236}">
                <a16:creationId xmlns:a16="http://schemas.microsoft.com/office/drawing/2014/main" id="{15162DCC-4100-8644-ABD6-69D99A95B2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171" y="5439112"/>
            <a:ext cx="16557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图片 9">
            <a:extLst>
              <a:ext uri="{FF2B5EF4-FFF2-40B4-BE49-F238E27FC236}">
                <a16:creationId xmlns:a16="http://schemas.microsoft.com/office/drawing/2014/main" id="{47805FDF-F352-7047-913C-6EF2382A02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591" y="6468349"/>
            <a:ext cx="15843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图片 10">
            <a:extLst>
              <a:ext uri="{FF2B5EF4-FFF2-40B4-BE49-F238E27FC236}">
                <a16:creationId xmlns:a16="http://schemas.microsoft.com/office/drawing/2014/main" id="{CF62D825-2FE5-EA4F-9EC7-3B087F943F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144" y="5956789"/>
            <a:ext cx="2405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7" name="矩形 13">
            <a:extLst>
              <a:ext uri="{FF2B5EF4-FFF2-40B4-BE49-F238E27FC236}">
                <a16:creationId xmlns:a16="http://schemas.microsoft.com/office/drawing/2014/main" id="{8ED38814-585C-BD4D-9465-6D25A3737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18" y="905141"/>
            <a:ext cx="1811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 b="1" dirty="0">
                <a:solidFill>
                  <a:srgbClr val="FF0000"/>
                </a:solidFill>
              </a:rPr>
              <a:t>④含受控电压源</a:t>
            </a:r>
            <a:endParaRPr lang="en-US" altLang="zh-CN" sz="1800" b="1" dirty="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3474D0-BB79-254B-BFA9-CD771BA9462E}"/>
              </a:ext>
            </a:extLst>
          </p:cNvPr>
          <p:cNvSpPr/>
          <p:nvPr/>
        </p:nvSpPr>
        <p:spPr>
          <a:xfrm>
            <a:off x="33220" y="4181545"/>
            <a:ext cx="9117403" cy="2650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FD28F41-22F3-0C4A-B88C-E02A4F56657F}"/>
              </a:ext>
            </a:extLst>
          </p:cNvPr>
          <p:cNvSpPr txBox="1"/>
          <p:nvPr/>
        </p:nvSpPr>
        <p:spPr>
          <a:xfrm>
            <a:off x="2027330" y="901211"/>
            <a:ext cx="4368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受控电压源的处理方式与独立电压源一样</a:t>
            </a: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ED9B97CE-2399-A54F-8A88-F3655B60EE8B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37EE98D3-A574-7542-ABE8-72243AEB34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3.4 </a:t>
            </a:r>
            <a:r>
              <a:rPr lang="zh-CN" altLang="en-US" sz="4000"/>
              <a:t>网孔电流法</a:t>
            </a:r>
            <a:r>
              <a:rPr lang="en-US" altLang="zh-CN" sz="4000"/>
              <a:t>Mesh Analysis (1)</a:t>
            </a:r>
          </a:p>
        </p:txBody>
      </p:sp>
      <p:sp>
        <p:nvSpPr>
          <p:cNvPr id="49155" name="Text Box 3">
            <a:extLst>
              <a:ext uri="{FF2B5EF4-FFF2-40B4-BE49-F238E27FC236}">
                <a16:creationId xmlns:a16="http://schemas.microsoft.com/office/drawing/2014/main" id="{F05B765F-E75E-D84E-9F7F-F3CEF8655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49156" name="Text Box 5">
            <a:extLst>
              <a:ext uri="{FF2B5EF4-FFF2-40B4-BE49-F238E27FC236}">
                <a16:creationId xmlns:a16="http://schemas.microsoft.com/office/drawing/2014/main" id="{F8AAD76D-0C9C-E94C-8060-A68DC7472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8153400" cy="4894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631825" indent="-51752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3716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8288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endParaRPr lang="en-US" altLang="zh-CN" sz="2400" dirty="0"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FontTx/>
              <a:buAutoNum type="arabicPeriod"/>
            </a:pPr>
            <a:r>
              <a:rPr lang="en-US" altLang="zh-CN" sz="2400" dirty="0">
                <a:latin typeface="Verdana" panose="020B0604030504040204" pitchFamily="34" charset="0"/>
              </a:rPr>
              <a:t>A </a:t>
            </a:r>
            <a:r>
              <a:rPr lang="en-US" altLang="zh-CN" sz="2400" u="sng" dirty="0">
                <a:solidFill>
                  <a:srgbClr val="FF3300"/>
                </a:solidFill>
                <a:latin typeface="Verdana" panose="020B0604030504040204" pitchFamily="34" charset="0"/>
              </a:rPr>
              <a:t>mesh</a:t>
            </a:r>
            <a:r>
              <a:rPr lang="en-US" altLang="zh-CN" sz="2400" dirty="0">
                <a:latin typeface="Verdana" panose="020B0604030504040204" pitchFamily="34" charset="0"/>
              </a:rPr>
              <a:t> is a loop that has no other loops inside it. </a:t>
            </a:r>
            <a:r>
              <a:rPr lang="zh-CN" alt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网孔即最小的回路</a:t>
            </a:r>
            <a:endParaRPr lang="en-US" altLang="zh-CN" sz="2400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FontTx/>
              <a:buAutoNum type="arabicPeriod"/>
            </a:pPr>
            <a:endParaRPr lang="en-US" altLang="zh-CN" sz="2400" dirty="0"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FontTx/>
              <a:buAutoNum type="arabicPeriod"/>
            </a:pPr>
            <a:r>
              <a:rPr lang="en-US" altLang="zh-CN" sz="2400" dirty="0">
                <a:latin typeface="Verdana" panose="020B0604030504040204" pitchFamily="34" charset="0"/>
              </a:rPr>
              <a:t>Mesh analysis provides another general procedure for analyzing circuits using </a:t>
            </a:r>
            <a:r>
              <a:rPr lang="en-US" altLang="zh-CN" sz="2400" u="sng" dirty="0">
                <a:solidFill>
                  <a:srgbClr val="FF3300"/>
                </a:solidFill>
                <a:latin typeface="Verdana" panose="020B0604030504040204" pitchFamily="34" charset="0"/>
              </a:rPr>
              <a:t>mesh currents</a:t>
            </a:r>
            <a:r>
              <a:rPr lang="en-US" altLang="zh-CN" sz="2400" dirty="0">
                <a:latin typeface="Verdana" panose="020B0604030504040204" pitchFamily="34" charset="0"/>
              </a:rPr>
              <a:t> as the circuit variables.</a:t>
            </a:r>
            <a:r>
              <a:rPr lang="zh-CN" alt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（网孔电流作为变量）</a:t>
            </a:r>
            <a:endParaRPr lang="en-US" altLang="zh-CN" sz="2400" dirty="0"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FontTx/>
              <a:buAutoNum type="arabicPeriod"/>
            </a:pPr>
            <a:endParaRPr lang="en-US" altLang="zh-CN" sz="2400" dirty="0"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FontTx/>
              <a:buAutoNum type="arabicPeriod"/>
            </a:pPr>
            <a:r>
              <a:rPr lang="en-US" altLang="zh-CN" sz="2400" dirty="0">
                <a:solidFill>
                  <a:srgbClr val="0432FF"/>
                </a:solidFill>
                <a:latin typeface="Verdana" panose="020B0604030504040204" pitchFamily="34" charset="0"/>
              </a:rPr>
              <a:t>Nodal</a:t>
            </a:r>
            <a:r>
              <a:rPr lang="en-US" altLang="zh-CN" sz="2400" dirty="0">
                <a:latin typeface="Verdana" panose="020B0604030504040204" pitchFamily="34" charset="0"/>
              </a:rPr>
              <a:t> analysis applies </a:t>
            </a:r>
            <a:r>
              <a:rPr lang="en-US" altLang="zh-CN" sz="2400" dirty="0">
                <a:solidFill>
                  <a:srgbClr val="0432FF"/>
                </a:solidFill>
                <a:latin typeface="Verdana" panose="020B0604030504040204" pitchFamily="34" charset="0"/>
              </a:rPr>
              <a:t>KCL</a:t>
            </a:r>
            <a:r>
              <a:rPr lang="en-US" altLang="zh-CN" sz="2400" dirty="0">
                <a:latin typeface="Verdana" panose="020B0604030504040204" pitchFamily="34" charset="0"/>
              </a:rPr>
              <a:t> to find unknown voltages in a given circuit, while </a:t>
            </a:r>
            <a:r>
              <a:rPr lang="en-US" altLang="zh-CN" sz="2400" u="sng" dirty="0">
                <a:solidFill>
                  <a:srgbClr val="FF3300"/>
                </a:solidFill>
                <a:latin typeface="Verdana" panose="020B0604030504040204" pitchFamily="34" charset="0"/>
              </a:rPr>
              <a:t>mesh analysis applies KVL</a:t>
            </a:r>
            <a:r>
              <a:rPr lang="en-US" altLang="zh-CN" sz="2400" dirty="0">
                <a:latin typeface="Verdana" panose="020B0604030504040204" pitchFamily="34" charset="0"/>
              </a:rPr>
              <a:t> to find unknown currents.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25C6AF2C-FA37-3F45-8328-12389DEC7AF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>
            <a:extLst>
              <a:ext uri="{FF2B5EF4-FFF2-40B4-BE49-F238E27FC236}">
                <a16:creationId xmlns:a16="http://schemas.microsoft.com/office/drawing/2014/main" id="{872472DB-FB20-6A45-AD1F-E0EB734460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电阻串联、电阻分压</a:t>
            </a:r>
          </a:p>
        </p:txBody>
      </p:sp>
      <p:pic>
        <p:nvPicPr>
          <p:cNvPr id="16386" name="图片 3">
            <a:extLst>
              <a:ext uri="{FF2B5EF4-FFF2-40B4-BE49-F238E27FC236}">
                <a16:creationId xmlns:a16="http://schemas.microsoft.com/office/drawing/2014/main" id="{C7938F83-8525-7147-8FA9-352E62FA9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268413"/>
            <a:ext cx="84455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图片 4">
            <a:extLst>
              <a:ext uri="{FF2B5EF4-FFF2-40B4-BE49-F238E27FC236}">
                <a16:creationId xmlns:a16="http://schemas.microsoft.com/office/drawing/2014/main" id="{AB41A4EC-2F9F-D343-B225-9C61B9230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2041525"/>
            <a:ext cx="33147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图片 5">
            <a:extLst>
              <a:ext uri="{FF2B5EF4-FFF2-40B4-BE49-F238E27FC236}">
                <a16:creationId xmlns:a16="http://schemas.microsoft.com/office/drawing/2014/main" id="{1AB77A32-9FA6-3344-A386-36C4A36056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406900"/>
            <a:ext cx="3600450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图片 6">
            <a:extLst>
              <a:ext uri="{FF2B5EF4-FFF2-40B4-BE49-F238E27FC236}">
                <a16:creationId xmlns:a16="http://schemas.microsoft.com/office/drawing/2014/main" id="{A34A9336-3620-7745-9260-0A897D2309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49" y="5120345"/>
            <a:ext cx="370522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图片 7">
            <a:extLst>
              <a:ext uri="{FF2B5EF4-FFF2-40B4-BE49-F238E27FC236}">
                <a16:creationId xmlns:a16="http://schemas.microsoft.com/office/drawing/2014/main" id="{D34EC71D-D7F9-7944-82D0-632CA15227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411413"/>
            <a:ext cx="34861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F7FFA0-6F98-B147-9999-8EF1DB4E9A2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55684" y="2543685"/>
            <a:ext cx="1031116" cy="656205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7CB62A-1CB7-074A-8A23-1C6EAE7BFE16}"/>
              </a:ext>
            </a:extLst>
          </p:cNvPr>
          <p:cNvSpPr txBox="1"/>
          <p:nvPr/>
        </p:nvSpPr>
        <p:spPr>
          <a:xfrm>
            <a:off x="4646612" y="4088513"/>
            <a:ext cx="3797300" cy="101441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dirty="0">
                <a:solidFill>
                  <a:srgbClr val="0070C0"/>
                </a:solidFill>
              </a:rPr>
              <a:t>电阻串联：</a:t>
            </a:r>
            <a:r>
              <a:rPr lang="zh-CN" altLang="en-US" sz="2000" b="1" dirty="0"/>
              <a:t>熟练掌握两电阻串联</a:t>
            </a:r>
            <a:endParaRPr lang="en-US" altLang="zh-CN" sz="20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CN" altLang="en-US" sz="2000" dirty="0"/>
              <a:t>等效电阻 </a:t>
            </a:r>
            <a:r>
              <a:rPr lang="en-US" altLang="zh-CN" sz="2000" dirty="0"/>
              <a:t>=</a:t>
            </a:r>
            <a:r>
              <a:rPr lang="zh-CN" altLang="en-US" sz="2000" dirty="0"/>
              <a:t> 各电阻之和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CN" altLang="en-US" sz="2000" dirty="0"/>
              <a:t>电阻电压：按阻值比例</a:t>
            </a:r>
            <a:r>
              <a:rPr lang="zh-CN" altLang="en-US" sz="2000" b="1" dirty="0">
                <a:solidFill>
                  <a:srgbClr val="C00000"/>
                </a:solidFill>
              </a:rPr>
              <a:t>分压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D71E63C-4527-E340-B6E7-E17408A77E8B}"/>
              </a:ext>
            </a:extLst>
          </p:cNvPr>
          <p:cNvSpPr txBox="1"/>
          <p:nvPr/>
        </p:nvSpPr>
        <p:spPr>
          <a:xfrm>
            <a:off x="1691680" y="3465561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从</a:t>
            </a:r>
            <a:r>
              <a:rPr kumimoji="1" lang="en-US" altLang="zh-CN" dirty="0">
                <a:solidFill>
                  <a:srgbClr val="0432FF"/>
                </a:solidFill>
              </a:rPr>
              <a:t>b</a:t>
            </a:r>
            <a:r>
              <a:rPr kumimoji="1" lang="zh-CN" altLang="en-US" dirty="0">
                <a:solidFill>
                  <a:srgbClr val="0432FF"/>
                </a:solidFill>
              </a:rPr>
              <a:t>点开始顺时针写</a:t>
            </a:r>
            <a:r>
              <a:rPr kumimoji="1" lang="en-US" altLang="zh-CN" dirty="0">
                <a:solidFill>
                  <a:srgbClr val="0432FF"/>
                </a:solidFill>
              </a:rPr>
              <a:t>KVL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41EB910-D025-0546-91EF-61BB624EA5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7984" y="3371932"/>
            <a:ext cx="2133729" cy="34778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92E7509-5F6D-1549-A25A-3F4F3DA287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2278" y="3742841"/>
            <a:ext cx="2280022" cy="328252"/>
          </a:xfrm>
          <a:prstGeom prst="rect">
            <a:avLst/>
          </a:prstGeom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56BCE479-57B5-B646-95FE-57FEA9EA8FD2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  <p:sp>
        <p:nvSpPr>
          <p:cNvPr id="7" name="右大括号 6">
            <a:extLst>
              <a:ext uri="{FF2B5EF4-FFF2-40B4-BE49-F238E27FC236}">
                <a16:creationId xmlns:a16="http://schemas.microsoft.com/office/drawing/2014/main" id="{2EEF8227-A15E-004D-9B8F-90ED8169DBB4}"/>
              </a:ext>
            </a:extLst>
          </p:cNvPr>
          <p:cNvSpPr/>
          <p:nvPr/>
        </p:nvSpPr>
        <p:spPr>
          <a:xfrm>
            <a:off x="6876256" y="3545826"/>
            <a:ext cx="216024" cy="361141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7169A56-874D-224E-AD73-A27FD9E5B8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50689" y="3515140"/>
            <a:ext cx="1193800" cy="4826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68C29EA-D0B8-644B-A85B-2BB2B50BC1A3}"/>
              </a:ext>
            </a:extLst>
          </p:cNvPr>
          <p:cNvSpPr txBox="1"/>
          <p:nvPr/>
        </p:nvSpPr>
        <p:spPr>
          <a:xfrm>
            <a:off x="8399278" y="3368061"/>
            <a:ext cx="682586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电流相等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94495757-AE9E-6C7C-2929-2F5643B7DDEB}"/>
              </a:ext>
            </a:extLst>
          </p:cNvPr>
          <p:cNvCxnSpPr/>
          <p:nvPr/>
        </p:nvCxnSpPr>
        <p:spPr>
          <a:xfrm>
            <a:off x="1979712" y="1988840"/>
            <a:ext cx="36004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068ED567-9649-DA40-9508-9FEB57A818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268412"/>
          </a:xfrm>
        </p:spPr>
        <p:txBody>
          <a:bodyPr/>
          <a:lstStyle/>
          <a:p>
            <a:r>
              <a:rPr lang="en-US" altLang="zh-CN" sz="4000"/>
              <a:t>3.4 Mesh Analysis (2)</a:t>
            </a:r>
          </a:p>
        </p:txBody>
      </p:sp>
      <p:sp>
        <p:nvSpPr>
          <p:cNvPr id="51203" name="Text Box 3">
            <a:extLst>
              <a:ext uri="{FF2B5EF4-FFF2-40B4-BE49-F238E27FC236}">
                <a16:creationId xmlns:a16="http://schemas.microsoft.com/office/drawing/2014/main" id="{2802124D-95EB-394A-A0EE-A72202ACA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51204" name="Text Box 5">
            <a:extLst>
              <a:ext uri="{FF2B5EF4-FFF2-40B4-BE49-F238E27FC236}">
                <a16:creationId xmlns:a16="http://schemas.microsoft.com/office/drawing/2014/main" id="{5EE90ED5-01A5-AF4C-B36B-82BA0AA50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6" y="1077956"/>
            <a:ext cx="8077200" cy="442582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666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577850" indent="-3968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37795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83515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9235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95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67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639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211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u="sng" dirty="0">
                <a:latin typeface="Verdana" panose="020B0604030504040204" pitchFamily="34" charset="0"/>
              </a:rPr>
              <a:t>Steps to determine the mesh currents:</a:t>
            </a:r>
          </a:p>
          <a:p>
            <a:pPr>
              <a:spcBef>
                <a:spcPct val="20000"/>
              </a:spcBef>
            </a:pPr>
            <a:r>
              <a:rPr lang="zh-CN" altLang="en-US" sz="2400" b="1" dirty="0">
                <a:solidFill>
                  <a:srgbClr val="0432FF"/>
                </a:solidFill>
                <a:latin typeface="Verdana" panose="020B0604030504040204" pitchFamily="34" charset="0"/>
              </a:rPr>
              <a:t>网孔电流法的计算步骤：</a:t>
            </a:r>
            <a:endParaRPr lang="en-US" altLang="zh-CN" sz="2400" dirty="0">
              <a:latin typeface="Verdana" panose="020B0604030504040204" pitchFamily="34" charset="0"/>
            </a:endParaRPr>
          </a:p>
          <a:p>
            <a:pPr>
              <a:spcBef>
                <a:spcPct val="20000"/>
              </a:spcBef>
            </a:pPr>
            <a:endParaRPr lang="en-US" altLang="zh-CN" sz="2400" dirty="0"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000" u="sng" dirty="0">
                <a:latin typeface="Verdana" panose="020B0604030504040204" pitchFamily="34" charset="0"/>
              </a:rPr>
              <a:t>Assign</a:t>
            </a:r>
            <a:r>
              <a:rPr lang="en-US" altLang="zh-CN" sz="2000" dirty="0">
                <a:latin typeface="Verdana" panose="020B0604030504040204" pitchFamily="34" charset="0"/>
              </a:rPr>
              <a:t> mesh currents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baseline="-25000" dirty="0">
                <a:latin typeface="Verdana" panose="020B0604030504040204" pitchFamily="34" charset="0"/>
              </a:rPr>
              <a:t>1</a:t>
            </a:r>
            <a:r>
              <a:rPr lang="en-US" altLang="zh-CN" sz="2000" dirty="0">
                <a:latin typeface="Verdana" panose="020B0604030504040204" pitchFamily="34" charset="0"/>
              </a:rPr>
              <a:t>,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baseline="-25000" dirty="0">
                <a:latin typeface="Verdana" panose="020B0604030504040204" pitchFamily="34" charset="0"/>
              </a:rPr>
              <a:t>2</a:t>
            </a:r>
            <a:r>
              <a:rPr lang="en-US" altLang="zh-CN" sz="2000" dirty="0">
                <a:latin typeface="Verdana" panose="020B0604030504040204" pitchFamily="34" charset="0"/>
              </a:rPr>
              <a:t>, …, </a:t>
            </a:r>
            <a:r>
              <a:rPr lang="en-US" altLang="zh-CN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000" dirty="0">
                <a:latin typeface="Verdana" panose="020B0604030504040204" pitchFamily="34" charset="0"/>
              </a:rPr>
              <a:t> to the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000" dirty="0">
                <a:latin typeface="Verdana" panose="020B0604030504040204" pitchFamily="34" charset="0"/>
              </a:rPr>
              <a:t> meshes. </a:t>
            </a:r>
            <a:r>
              <a:rPr lang="zh-CN" altLang="en-US" sz="2000" dirty="0">
                <a:solidFill>
                  <a:srgbClr val="00B050"/>
                </a:solidFill>
                <a:latin typeface="Verdana" panose="020B0604030504040204" pitchFamily="34" charset="0"/>
              </a:rPr>
              <a:t>（</a:t>
            </a:r>
            <a:r>
              <a:rPr lang="en-US" altLang="zh-CN" sz="20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2000" b="1" u="sng" dirty="0">
                <a:solidFill>
                  <a:srgbClr val="00B050"/>
                </a:solidFill>
                <a:latin typeface="Verdana" panose="020B0604030504040204" pitchFamily="34" charset="0"/>
              </a:rPr>
              <a:t>个网孔电流变量</a:t>
            </a:r>
            <a:r>
              <a:rPr lang="en-US" altLang="zh-CN" sz="2000" b="1" u="sng" dirty="0">
                <a:solidFill>
                  <a:srgbClr val="00B050"/>
                </a:solidFill>
                <a:latin typeface="Verdana" panose="020B0604030504040204" pitchFamily="34" charset="0"/>
              </a:rPr>
              <a:t>,</a:t>
            </a:r>
            <a:r>
              <a:rPr lang="en-US" altLang="zh-CN" sz="20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是网孔数，也是独立回路数</a:t>
            </a:r>
            <a:r>
              <a:rPr lang="zh-CN" altLang="en-US" sz="2000" dirty="0">
                <a:solidFill>
                  <a:srgbClr val="00B050"/>
                </a:solidFill>
                <a:latin typeface="Verdana" panose="020B0604030504040204" pitchFamily="34" charset="0"/>
              </a:rPr>
              <a:t>）</a:t>
            </a:r>
            <a:endParaRPr lang="en-US" altLang="zh-CN" sz="2000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endParaRPr lang="en-US" altLang="zh-CN" sz="2000" dirty="0"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000" u="sng" dirty="0">
                <a:solidFill>
                  <a:srgbClr val="FF3300"/>
                </a:solidFill>
                <a:latin typeface="Verdana" panose="020B0604030504040204" pitchFamily="34" charset="0"/>
              </a:rPr>
              <a:t>Apply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 KVL to each of the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 meshes. Use </a:t>
            </a:r>
            <a:r>
              <a:rPr lang="en-US" altLang="zh-CN" sz="2000" u="sng" dirty="0">
                <a:solidFill>
                  <a:srgbClr val="FF3300"/>
                </a:solidFill>
                <a:latin typeface="Verdana" panose="020B0604030504040204" pitchFamily="34" charset="0"/>
              </a:rPr>
              <a:t>Ohm’s law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 to express the voltages in terms of the mesh currents. </a:t>
            </a:r>
            <a:r>
              <a:rPr lang="zh-CN" altLang="en-US" sz="2000" dirty="0">
                <a:solidFill>
                  <a:srgbClr val="FF3300"/>
                </a:solidFill>
                <a:latin typeface="Verdana" panose="020B0604030504040204" pitchFamily="34" charset="0"/>
              </a:rPr>
              <a:t>（</a:t>
            </a:r>
            <a:r>
              <a:rPr lang="en-US" altLang="zh-CN" sz="20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 </a:t>
            </a:r>
            <a:r>
              <a:rPr lang="zh-CN" altLang="en-US" sz="2000" b="1" u="sng" dirty="0">
                <a:solidFill>
                  <a:srgbClr val="00B050"/>
                </a:solidFill>
                <a:latin typeface="Verdana" panose="020B0604030504040204" pitchFamily="34" charset="0"/>
              </a:rPr>
              <a:t>个独立方程</a:t>
            </a:r>
            <a:r>
              <a:rPr lang="zh-CN" altLang="en-US" sz="2000" dirty="0">
                <a:solidFill>
                  <a:srgbClr val="FF3300"/>
                </a:solidFill>
                <a:latin typeface="Verdana" panose="020B0604030504040204" pitchFamily="34" charset="0"/>
              </a:rPr>
              <a:t>，</a:t>
            </a:r>
            <a:r>
              <a:rPr lang="zh-CN" altLang="en-US" sz="2000" dirty="0">
                <a:solidFill>
                  <a:srgbClr val="00B0F0"/>
                </a:solidFill>
                <a:latin typeface="Verdana" panose="020B0604030504040204" pitchFamily="34" charset="0"/>
              </a:rPr>
              <a:t>注意，节点电流法是</a:t>
            </a:r>
            <a:r>
              <a:rPr lang="en-US" altLang="zh-CN" sz="2000" dirty="0">
                <a:solidFill>
                  <a:srgbClr val="00B0F0"/>
                </a:solidFill>
                <a:latin typeface="Verdana" panose="020B0604030504040204" pitchFamily="34" charset="0"/>
              </a:rPr>
              <a:t>n-1</a:t>
            </a:r>
            <a:r>
              <a:rPr lang="zh-CN" altLang="en-US" sz="2000" dirty="0">
                <a:solidFill>
                  <a:srgbClr val="00B0F0"/>
                </a:solidFill>
                <a:latin typeface="Verdana" panose="020B0604030504040204" pitchFamily="34" charset="0"/>
              </a:rPr>
              <a:t>个变量</a:t>
            </a:r>
            <a:r>
              <a:rPr lang="zh-CN" altLang="en-US" sz="2000" dirty="0">
                <a:solidFill>
                  <a:srgbClr val="FF3300"/>
                </a:solidFill>
                <a:latin typeface="Verdana" panose="020B0604030504040204" pitchFamily="34" charset="0"/>
              </a:rPr>
              <a:t>）</a:t>
            </a:r>
            <a:endParaRPr lang="en-US" altLang="zh-CN" sz="2000" dirty="0">
              <a:solidFill>
                <a:srgbClr val="FF3300"/>
              </a:solidFill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endParaRPr lang="en-US" altLang="zh-CN" sz="2000" dirty="0">
              <a:solidFill>
                <a:srgbClr val="FF3300"/>
              </a:solidFill>
              <a:latin typeface="Verdana" panose="020B0604030504040204" pitchFamily="34" charset="0"/>
            </a:endParaRP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000" u="sng" dirty="0">
                <a:latin typeface="Verdana" panose="020B0604030504040204" pitchFamily="34" charset="0"/>
              </a:rPr>
              <a:t>Solve</a:t>
            </a:r>
            <a:r>
              <a:rPr lang="en-US" altLang="zh-CN" sz="2000" dirty="0">
                <a:latin typeface="Verdana" panose="020B0604030504040204" pitchFamily="34" charset="0"/>
              </a:rPr>
              <a:t> the resulting n simultaneous equations to get the mesh currents.</a:t>
            </a:r>
            <a:r>
              <a:rPr lang="zh-CN" altLang="en-US" sz="2000" dirty="0">
                <a:solidFill>
                  <a:srgbClr val="00B050"/>
                </a:solidFill>
                <a:latin typeface="Verdana" panose="020B0604030504040204" pitchFamily="34" charset="0"/>
              </a:rPr>
              <a:t>（</a:t>
            </a:r>
            <a:r>
              <a:rPr lang="zh-CN" altLang="en-US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求解方程，变量数与方程数相等，可解）</a:t>
            </a:r>
            <a:endParaRPr lang="en-US" altLang="zh-CN" sz="2000" dirty="0">
              <a:solidFill>
                <a:srgbClr val="00B05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89934366-6180-A547-A66D-148FEF4901D7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D45E393-03FE-9B4C-B63A-B83E7EAA6909}"/>
              </a:ext>
            </a:extLst>
          </p:cNvPr>
          <p:cNvSpPr txBox="1"/>
          <p:nvPr/>
        </p:nvSpPr>
        <p:spPr>
          <a:xfrm>
            <a:off x="442913" y="5699743"/>
            <a:ext cx="83632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CN" b="1" dirty="0"/>
              <a:t>Q:</a:t>
            </a:r>
            <a:r>
              <a:rPr kumimoji="1" lang="zh-CN" altLang="en-US" b="1" dirty="0"/>
              <a:t> </a:t>
            </a:r>
            <a:r>
              <a:rPr lang="zh-CN" altLang="en-US" dirty="0">
                <a:latin typeface="Verdana" panose="020B0604030504040204" pitchFamily="34" charset="0"/>
              </a:rPr>
              <a:t>可见网孔电流法的前提是根据网孔电流写出网孔中各元件的电压。那么若网孔含电流源怎么办？电压源呢？</a:t>
            </a:r>
            <a:endParaRPr lang="en-US" altLang="zh-CN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10D47729-7951-1740-9253-19D8BC2986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268412"/>
          </a:xfrm>
        </p:spPr>
        <p:txBody>
          <a:bodyPr/>
          <a:lstStyle/>
          <a:p>
            <a:r>
              <a:rPr lang="en-US" altLang="zh-CN" sz="4000"/>
              <a:t>3.4 Mesh Analysis (3)</a:t>
            </a:r>
          </a:p>
        </p:txBody>
      </p:sp>
      <p:sp>
        <p:nvSpPr>
          <p:cNvPr id="53251" name="Text Box 6">
            <a:extLst>
              <a:ext uri="{FF2B5EF4-FFF2-40B4-BE49-F238E27FC236}">
                <a16:creationId xmlns:a16="http://schemas.microsoft.com/office/drawing/2014/main" id="{C04D224F-27DC-7540-9329-4458FB1E2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1534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b="1" u="sng"/>
              <a:t>Example</a:t>
            </a:r>
            <a:r>
              <a:rPr lang="en-US" altLang="zh-CN" sz="2000" b="1"/>
              <a:t> – circuit with independent voltage sources </a:t>
            </a:r>
            <a:r>
              <a:rPr lang="zh-CN" altLang="en-US" sz="2000" b="1">
                <a:solidFill>
                  <a:srgbClr val="FF0000"/>
                </a:solidFill>
              </a:rPr>
              <a:t>①仅含独立电压源</a:t>
            </a:r>
            <a:r>
              <a:rPr lang="en-US" altLang="zh-CN" sz="2000" b="1"/>
              <a:t> </a:t>
            </a:r>
          </a:p>
        </p:txBody>
      </p:sp>
      <p:pic>
        <p:nvPicPr>
          <p:cNvPr id="53252" name="Picture 10" descr="03-017">
            <a:extLst>
              <a:ext uri="{FF2B5EF4-FFF2-40B4-BE49-F238E27FC236}">
                <a16:creationId xmlns:a16="http://schemas.microsoft.com/office/drawing/2014/main" id="{EF1D6DB5-24A1-EE4A-92BC-5D210D5F86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2286000"/>
            <a:ext cx="5410200" cy="2719388"/>
          </a:xfrm>
        </p:spPr>
      </p:pic>
      <p:sp>
        <p:nvSpPr>
          <p:cNvPr id="53253" name="Text Box 12">
            <a:extLst>
              <a:ext uri="{FF2B5EF4-FFF2-40B4-BE49-F238E27FC236}">
                <a16:creationId xmlns:a16="http://schemas.microsoft.com/office/drawing/2014/main" id="{DC0E0B85-8013-0043-B7FB-0A2947F24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832350"/>
            <a:ext cx="7315200" cy="158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1600" b="1" u="sng" dirty="0"/>
              <a:t>Note</a:t>
            </a:r>
            <a:r>
              <a:rPr lang="en-US" altLang="zh-CN" sz="1600" b="1" dirty="0"/>
              <a:t>: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1</a:t>
            </a:r>
            <a:r>
              <a:rPr lang="en-US" altLang="zh-CN" sz="1800" dirty="0"/>
              <a:t> and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2</a:t>
            </a:r>
            <a:r>
              <a:rPr lang="en-US" altLang="zh-CN" sz="1800" dirty="0"/>
              <a:t> are mesh current (</a:t>
            </a:r>
            <a:r>
              <a:rPr lang="en-US" altLang="zh-CN" sz="1800" b="1" dirty="0">
                <a:solidFill>
                  <a:srgbClr val="0432FF"/>
                </a:solidFill>
              </a:rPr>
              <a:t>imaginative</a:t>
            </a:r>
            <a:r>
              <a:rPr lang="en-US" altLang="zh-CN" sz="1800" dirty="0"/>
              <a:t>, not measurable directly)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1</a:t>
            </a:r>
            <a:r>
              <a:rPr lang="en-US" altLang="zh-CN" sz="1800" dirty="0"/>
              <a:t>,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2</a:t>
            </a:r>
            <a:r>
              <a:rPr lang="en-US" altLang="zh-CN" sz="1800" dirty="0"/>
              <a:t> and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3</a:t>
            </a:r>
            <a:r>
              <a:rPr lang="en-US" altLang="zh-CN" sz="1800" dirty="0"/>
              <a:t> are branch current (real, measurable directly)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1 </a:t>
            </a:r>
            <a:r>
              <a:rPr lang="en-US" altLang="zh-CN" sz="1800" dirty="0"/>
              <a:t>=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1</a:t>
            </a:r>
            <a:r>
              <a:rPr lang="en-US" altLang="zh-CN" sz="1800" dirty="0"/>
              <a:t>;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2 </a:t>
            </a:r>
            <a:r>
              <a:rPr lang="en-US" altLang="zh-CN" sz="1800" dirty="0"/>
              <a:t>=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2</a:t>
            </a:r>
            <a:r>
              <a:rPr lang="en-US" altLang="zh-CN" sz="1800" dirty="0"/>
              <a:t>;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3 </a:t>
            </a:r>
            <a:r>
              <a:rPr lang="en-US" altLang="zh-CN" sz="1800" dirty="0"/>
              <a:t>=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1</a:t>
            </a:r>
            <a:r>
              <a:rPr lang="en-US" altLang="zh-CN" sz="1800" dirty="0"/>
              <a:t> -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800" baseline="-25000" dirty="0"/>
              <a:t>2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91F2DE94-BA06-FA41-BA51-A2FDAACA31A6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27189E2-70E2-1F4B-9427-B2F2FCA47171}"/>
              </a:ext>
            </a:extLst>
          </p:cNvPr>
          <p:cNvSpPr txBox="1"/>
          <p:nvPr/>
        </p:nvSpPr>
        <p:spPr>
          <a:xfrm>
            <a:off x="7308304" y="3143160"/>
            <a:ext cx="1624136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注意：要用网孔电流作为变量，而非支路电流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图片 3">
            <a:extLst>
              <a:ext uri="{FF2B5EF4-FFF2-40B4-BE49-F238E27FC236}">
                <a16:creationId xmlns:a16="http://schemas.microsoft.com/office/drawing/2014/main" id="{37E1DB03-A4A6-E847-A883-6AE1D82A8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4825"/>
            <a:ext cx="882015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8" name="图片 4">
            <a:extLst>
              <a:ext uri="{FF2B5EF4-FFF2-40B4-BE49-F238E27FC236}">
                <a16:creationId xmlns:a16="http://schemas.microsoft.com/office/drawing/2014/main" id="{99217A01-AB14-0E43-8AE9-A71CFFA83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059" y="1216819"/>
            <a:ext cx="3135312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图片 5">
            <a:extLst>
              <a:ext uri="{FF2B5EF4-FFF2-40B4-BE49-F238E27FC236}">
                <a16:creationId xmlns:a16="http://schemas.microsoft.com/office/drawing/2014/main" id="{1C888013-F616-EA4D-8398-C776A46A7F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44704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图片 6">
            <a:extLst>
              <a:ext uri="{FF2B5EF4-FFF2-40B4-BE49-F238E27FC236}">
                <a16:creationId xmlns:a16="http://schemas.microsoft.com/office/drawing/2014/main" id="{58256F0C-1701-D347-9BA7-B46EA57C54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52" y="2637557"/>
            <a:ext cx="43815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393D482E-BCF4-6944-BF89-1559E4F39D4E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93EFA44-B27B-094A-A112-F3A13B875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13" y="4104518"/>
            <a:ext cx="5702337" cy="430193"/>
          </a:xfrm>
          <a:prstGeom prst="rect">
            <a:avLst/>
          </a:prstGeom>
        </p:spPr>
      </p:pic>
      <p:sp>
        <p:nvSpPr>
          <p:cNvPr id="6" name="下箭头 5">
            <a:extLst>
              <a:ext uri="{FF2B5EF4-FFF2-40B4-BE49-F238E27FC236}">
                <a16:creationId xmlns:a16="http://schemas.microsoft.com/office/drawing/2014/main" id="{1555AB30-9974-5B4A-A825-A8BD718E1313}"/>
              </a:ext>
            </a:extLst>
          </p:cNvPr>
          <p:cNvSpPr/>
          <p:nvPr/>
        </p:nvSpPr>
        <p:spPr>
          <a:xfrm>
            <a:off x="2774752" y="3429000"/>
            <a:ext cx="285080" cy="5722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左大括号 6">
            <a:extLst>
              <a:ext uri="{FF2B5EF4-FFF2-40B4-BE49-F238E27FC236}">
                <a16:creationId xmlns:a16="http://schemas.microsoft.com/office/drawing/2014/main" id="{175DC492-AE73-C549-AB29-9683D520E2F0}"/>
              </a:ext>
            </a:extLst>
          </p:cNvPr>
          <p:cNvSpPr/>
          <p:nvPr/>
        </p:nvSpPr>
        <p:spPr>
          <a:xfrm>
            <a:off x="179512" y="2139082"/>
            <a:ext cx="288032" cy="733425"/>
          </a:xfrm>
          <a:prstGeom prst="lef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0E9291-4EE1-BA40-85DE-2CBC010C9E3D}"/>
              </a:ext>
            </a:extLst>
          </p:cNvPr>
          <p:cNvSpPr/>
          <p:nvPr/>
        </p:nvSpPr>
        <p:spPr>
          <a:xfrm>
            <a:off x="151638" y="1821270"/>
            <a:ext cx="5768712" cy="3263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矩形 7">
            <a:extLst>
              <a:ext uri="{FF2B5EF4-FFF2-40B4-BE49-F238E27FC236}">
                <a16:creationId xmlns:a16="http://schemas.microsoft.com/office/drawing/2014/main" id="{9AED767F-23E6-9940-80EC-90BD2C14C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1275196"/>
            <a:ext cx="18129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 dirty="0">
                <a:solidFill>
                  <a:srgbClr val="FF0000"/>
                </a:solidFill>
              </a:rPr>
              <a:t>②含受控电压源</a:t>
            </a:r>
            <a:endParaRPr lang="zh-CN" altLang="en-US" sz="1800" dirty="0"/>
          </a:p>
        </p:txBody>
      </p:sp>
      <p:pic>
        <p:nvPicPr>
          <p:cNvPr id="55302" name="图片 8">
            <a:extLst>
              <a:ext uri="{FF2B5EF4-FFF2-40B4-BE49-F238E27FC236}">
                <a16:creationId xmlns:a16="http://schemas.microsoft.com/office/drawing/2014/main" id="{B422B83A-A06A-414C-A74D-3DAD7AAFB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64" y="784659"/>
            <a:ext cx="9294813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图片 9">
            <a:extLst>
              <a:ext uri="{FF2B5EF4-FFF2-40B4-BE49-F238E27FC236}">
                <a16:creationId xmlns:a16="http://schemas.microsoft.com/office/drawing/2014/main" id="{A990A8CE-8C59-2547-9A1D-D855227E5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5" y="1757796"/>
            <a:ext cx="47244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4" name="图片 10">
            <a:extLst>
              <a:ext uri="{FF2B5EF4-FFF2-40B4-BE49-F238E27FC236}">
                <a16:creationId xmlns:a16="http://schemas.microsoft.com/office/drawing/2014/main" id="{526AFEE8-E393-9C41-A445-E99E7B558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" y="1371984"/>
            <a:ext cx="3048000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5" name="图片 11">
            <a:extLst>
              <a:ext uri="{FF2B5EF4-FFF2-40B4-BE49-F238E27FC236}">
                <a16:creationId xmlns:a16="http://schemas.microsoft.com/office/drawing/2014/main" id="{4D896304-7DF7-AC40-9541-14CB012DE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065" y="2435659"/>
            <a:ext cx="45847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6" name="图片 12">
            <a:extLst>
              <a:ext uri="{FF2B5EF4-FFF2-40B4-BE49-F238E27FC236}">
                <a16:creationId xmlns:a16="http://schemas.microsoft.com/office/drawing/2014/main" id="{3F873F0D-89EF-D140-AE49-1D1E93D10C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2" y="3032559"/>
            <a:ext cx="44592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8" name="图片 15">
            <a:extLst>
              <a:ext uri="{FF2B5EF4-FFF2-40B4-BE49-F238E27FC236}">
                <a16:creationId xmlns:a16="http://schemas.microsoft.com/office/drawing/2014/main" id="{6D8932BD-D106-414A-9952-77F407CF79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15" y="3662796"/>
            <a:ext cx="1524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左大括号 4">
            <a:extLst>
              <a:ext uri="{FF2B5EF4-FFF2-40B4-BE49-F238E27FC236}">
                <a16:creationId xmlns:a16="http://schemas.microsoft.com/office/drawing/2014/main" id="{B5DEC45E-889D-AA4A-9A96-05823CA776C4}"/>
              </a:ext>
            </a:extLst>
          </p:cNvPr>
          <p:cNvSpPr/>
          <p:nvPr/>
        </p:nvSpPr>
        <p:spPr>
          <a:xfrm>
            <a:off x="3419872" y="1988840"/>
            <a:ext cx="185343" cy="1872208"/>
          </a:xfrm>
          <a:prstGeom prst="lef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右箭头 6">
            <a:extLst>
              <a:ext uri="{FF2B5EF4-FFF2-40B4-BE49-F238E27FC236}">
                <a16:creationId xmlns:a16="http://schemas.microsoft.com/office/drawing/2014/main" id="{F8EBFDD7-E61C-7442-86E0-9DB2C1DE842E}"/>
              </a:ext>
            </a:extLst>
          </p:cNvPr>
          <p:cNvSpPr/>
          <p:nvPr/>
        </p:nvSpPr>
        <p:spPr>
          <a:xfrm>
            <a:off x="3624122" y="4697927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6F612B7-FB19-D944-AB0D-E63F350124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3415" y="4229533"/>
            <a:ext cx="3645644" cy="11528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388995-E4AF-D841-8188-B1CE6EBCF88D}"/>
              </a:ext>
            </a:extLst>
          </p:cNvPr>
          <p:cNvSpPr/>
          <p:nvPr/>
        </p:nvSpPr>
        <p:spPr>
          <a:xfrm>
            <a:off x="3321050" y="1643496"/>
            <a:ext cx="5571430" cy="4161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73DBA8D2-D2DC-0546-AC07-AFDDF8DBDFED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9532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F4694A43-B94C-8E4E-9FDC-9B9EA263C6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03188"/>
            <a:ext cx="8077200" cy="1314450"/>
          </a:xfrm>
        </p:spPr>
        <p:txBody>
          <a:bodyPr/>
          <a:lstStyle/>
          <a:p>
            <a:r>
              <a:rPr lang="en-US" altLang="zh-CN" sz="4000"/>
              <a:t>3.5 Mesh Analysis with Current Source (1)</a:t>
            </a:r>
          </a:p>
        </p:txBody>
      </p:sp>
      <p:sp>
        <p:nvSpPr>
          <p:cNvPr id="56323" name="矩形 8">
            <a:extLst>
              <a:ext uri="{FF2B5EF4-FFF2-40B4-BE49-F238E27FC236}">
                <a16:creationId xmlns:a16="http://schemas.microsoft.com/office/drawing/2014/main" id="{DAF5C851-0F3C-014B-ABC7-0F72E72D7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1546150"/>
            <a:ext cx="19912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③含独立电流源</a:t>
            </a:r>
            <a:endParaRPr lang="zh-CN" altLang="en-US" sz="20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BED8C6D-AF6D-F44F-A863-C75DD0D69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1987551"/>
            <a:ext cx="5021262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/>
              <a:t>Case1. </a:t>
            </a:r>
            <a:r>
              <a:rPr lang="zh-CN" altLang="en-US" sz="1800" dirty="0"/>
              <a:t>若电流源仅在一个</a:t>
            </a:r>
            <a:r>
              <a:rPr lang="en-US" altLang="zh-CN" sz="1800" dirty="0"/>
              <a:t>mesh</a:t>
            </a:r>
            <a:r>
              <a:rPr lang="zh-CN" altLang="en-US" sz="1800" dirty="0"/>
              <a:t>中</a:t>
            </a:r>
            <a:r>
              <a:rPr lang="en-US" altLang="zh-CN" sz="1800" dirty="0">
                <a:sym typeface="Wingdings" pitchFamily="2" charset="2"/>
              </a:rPr>
              <a:t> </a:t>
            </a:r>
            <a:r>
              <a:rPr lang="zh-CN" altLang="en-US" sz="1800" dirty="0">
                <a:sym typeface="Wingdings" pitchFamily="2" charset="2"/>
              </a:rPr>
              <a:t>直接得到该</a:t>
            </a:r>
            <a:r>
              <a:rPr lang="en-US" altLang="zh-CN" sz="1800" dirty="0">
                <a:sym typeface="Wingdings" pitchFamily="2" charset="2"/>
              </a:rPr>
              <a:t>mesh</a:t>
            </a:r>
            <a:r>
              <a:rPr lang="zh-CN" altLang="en-US" sz="1800" dirty="0">
                <a:sym typeface="Wingdings" pitchFamily="2" charset="2"/>
              </a:rPr>
              <a:t>的电流值；</a:t>
            </a: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800" dirty="0">
                <a:sym typeface="Wingdings" pitchFamily="2" charset="2"/>
              </a:rPr>
              <a:t>Case2. </a:t>
            </a:r>
            <a:r>
              <a:rPr lang="zh-CN" altLang="en-US" sz="1800" dirty="0">
                <a:sym typeface="Wingdings" pitchFamily="2" charset="2"/>
              </a:rPr>
              <a:t>若电流源被两个</a:t>
            </a:r>
            <a:r>
              <a:rPr lang="en-US" altLang="zh-CN" sz="1800" dirty="0">
                <a:sym typeface="Wingdings" pitchFamily="2" charset="2"/>
              </a:rPr>
              <a:t>mesh</a:t>
            </a:r>
            <a:r>
              <a:rPr lang="zh-CN" altLang="en-US" sz="1800" dirty="0">
                <a:sym typeface="Wingdings" pitchFamily="2" charset="2"/>
              </a:rPr>
              <a:t>共享 </a:t>
            </a:r>
            <a:r>
              <a:rPr lang="en-US" altLang="zh-CN" sz="1800" dirty="0">
                <a:sym typeface="Wingdings" pitchFamily="2" charset="2"/>
              </a:rPr>
              <a:t> </a:t>
            </a:r>
            <a:r>
              <a:rPr lang="zh-CN" altLang="en-US" sz="1800" dirty="0">
                <a:sym typeface="Wingdings" pitchFamily="2" charset="2"/>
              </a:rPr>
              <a:t>把电流源及与其</a:t>
            </a:r>
            <a:r>
              <a:rPr lang="zh-CN" altLang="en-US" sz="1800" b="1" dirty="0">
                <a:solidFill>
                  <a:srgbClr val="0070C0"/>
                </a:solidFill>
                <a:sym typeface="Wingdings" pitchFamily="2" charset="2"/>
              </a:rPr>
              <a:t>串联</a:t>
            </a:r>
            <a:r>
              <a:rPr lang="zh-CN" altLang="en-US" sz="1800" dirty="0">
                <a:sym typeface="Wingdings" pitchFamily="2" charset="2"/>
              </a:rPr>
              <a:t>的元件去掉，形成一个超级网孔（</a:t>
            </a:r>
            <a:r>
              <a:rPr lang="en-US" altLang="zh-CN" sz="1800" dirty="0" err="1">
                <a:sym typeface="Wingdings" pitchFamily="2" charset="2"/>
              </a:rPr>
              <a:t>supermesh</a:t>
            </a:r>
            <a:r>
              <a:rPr lang="zh-CN" altLang="en-US" sz="1800" dirty="0">
                <a:sym typeface="Wingdings" pitchFamily="2" charset="2"/>
              </a:rPr>
              <a:t>）</a:t>
            </a: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ym typeface="Wingdings" pitchFamily="2" charset="2"/>
              </a:rPr>
              <a:t>① 对该超级网孔实施</a:t>
            </a:r>
            <a:r>
              <a:rPr lang="en-US" altLang="zh-CN" sz="1800" dirty="0">
                <a:sym typeface="Wingdings" pitchFamily="2" charset="2"/>
              </a:rPr>
              <a:t>KVL</a:t>
            </a:r>
            <a:r>
              <a:rPr lang="zh-CN" altLang="en-US" sz="1800" dirty="0">
                <a:sym typeface="Wingdings" pitchFamily="2" charset="2"/>
              </a:rPr>
              <a:t>；</a:t>
            </a: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ym typeface="Wingdings" pitchFamily="2" charset="2"/>
              </a:rPr>
              <a:t>② 独立方程减少了一个！怎么办？</a:t>
            </a: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ym typeface="Wingdings" pitchFamily="2" charset="2"/>
              </a:rPr>
              <a:t>③ </a:t>
            </a:r>
            <a:r>
              <a:rPr lang="zh-CN" altLang="en-US" sz="1800" b="1" dirty="0">
                <a:solidFill>
                  <a:srgbClr val="0432FF"/>
                </a:solidFill>
                <a:sym typeface="Wingdings" pitchFamily="2" charset="2"/>
              </a:rPr>
              <a:t>该电流源的值决定了相邻两个</a:t>
            </a:r>
            <a:r>
              <a:rPr lang="en-US" altLang="zh-CN" sz="1800" b="1" dirty="0">
                <a:solidFill>
                  <a:srgbClr val="0432FF"/>
                </a:solidFill>
                <a:sym typeface="Wingdings" pitchFamily="2" charset="2"/>
              </a:rPr>
              <a:t>mesh</a:t>
            </a:r>
            <a:r>
              <a:rPr lang="zh-CN" altLang="en-US" sz="1800" b="1" dirty="0">
                <a:solidFill>
                  <a:srgbClr val="0432FF"/>
                </a:solidFill>
                <a:sym typeface="Wingdings" pitchFamily="2" charset="2"/>
              </a:rPr>
              <a:t>的电流差</a:t>
            </a:r>
            <a:endParaRPr lang="zh-CN" altLang="en-US" sz="1800" b="1" dirty="0">
              <a:solidFill>
                <a:srgbClr val="0432FF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C33E7A-14A9-3745-9E47-BE1A299F7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4637088"/>
            <a:ext cx="44640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为何要这么处理？</a:t>
            </a:r>
            <a:endParaRPr lang="en-US" altLang="zh-CN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 dirty="0">
                <a:solidFill>
                  <a:srgbClr val="00B0F0"/>
                </a:solidFill>
              </a:rPr>
              <a:t>网孔电流法需要知道网孔各支路的两端电压，而</a:t>
            </a:r>
            <a:r>
              <a:rPr lang="zh-CN" altLang="en-US" sz="1800" b="1" dirty="0">
                <a:solidFill>
                  <a:srgbClr val="C00000"/>
                </a:solidFill>
              </a:rPr>
              <a:t>电流源两端的电压无法直接确定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F6CD371D-9E72-8B44-B17F-D77B38593A60}"/>
              </a:ext>
            </a:extLst>
          </p:cNvPr>
          <p:cNvGrpSpPr/>
          <p:nvPr/>
        </p:nvGrpSpPr>
        <p:grpSpPr>
          <a:xfrm>
            <a:off x="0" y="6273800"/>
            <a:ext cx="9144000" cy="612775"/>
            <a:chOff x="0" y="6273800"/>
            <a:chExt cx="9144000" cy="612775"/>
          </a:xfrm>
        </p:grpSpPr>
        <p:pic>
          <p:nvPicPr>
            <p:cNvPr id="56321" name="图片 5">
              <a:extLst>
                <a:ext uri="{FF2B5EF4-FFF2-40B4-BE49-F238E27FC236}">
                  <a16:creationId xmlns:a16="http://schemas.microsoft.com/office/drawing/2014/main" id="{E2F03F2F-950F-744C-BC25-9AA7FE17C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73800"/>
              <a:ext cx="5800725" cy="61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26" name="文本框 13">
              <a:extLst>
                <a:ext uri="{FF2B5EF4-FFF2-40B4-BE49-F238E27FC236}">
                  <a16:creationId xmlns:a16="http://schemas.microsoft.com/office/drawing/2014/main" id="{84F37B81-B41D-BB43-8820-5AA08AD3A1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7200" y="6288087"/>
              <a:ext cx="3606800" cy="584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CN" altLang="en-US" sz="1600" dirty="0">
                  <a:solidFill>
                    <a:srgbClr val="FF0000"/>
                  </a:solidFill>
                </a:rPr>
                <a:t>与电流源串联的电阻是无意义的，因为其流经电流完全由电流源决定！</a:t>
              </a:r>
            </a:p>
          </p:txBody>
        </p:sp>
      </p:grpSp>
      <p:pic>
        <p:nvPicPr>
          <p:cNvPr id="56327" name="图片 2">
            <a:extLst>
              <a:ext uri="{FF2B5EF4-FFF2-40B4-BE49-F238E27FC236}">
                <a16:creationId xmlns:a16="http://schemas.microsoft.com/office/drawing/2014/main" id="{5EF137EA-FB06-DE47-9548-EA8E3647E0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281113"/>
            <a:ext cx="3306762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8" name="图片 3">
            <a:extLst>
              <a:ext uri="{FF2B5EF4-FFF2-40B4-BE49-F238E27FC236}">
                <a16:creationId xmlns:a16="http://schemas.microsoft.com/office/drawing/2014/main" id="{A7A87B40-F205-AB4E-8D19-D1B6AD65B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2736850"/>
            <a:ext cx="3025775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图片 4">
            <a:extLst>
              <a:ext uri="{FF2B5EF4-FFF2-40B4-BE49-F238E27FC236}">
                <a16:creationId xmlns:a16="http://schemas.microsoft.com/office/drawing/2014/main" id="{F28B7FDA-09D7-4C45-A812-FB13488C0F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22800"/>
            <a:ext cx="351790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BE86A0DA-8AC8-2741-A773-38DA0314C6BE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452C842-A3F9-A641-88A8-39700CD30F19}"/>
              </a:ext>
            </a:extLst>
          </p:cNvPr>
          <p:cNvSpPr txBox="1"/>
          <p:nvPr/>
        </p:nvSpPr>
        <p:spPr>
          <a:xfrm>
            <a:off x="4019550" y="5739884"/>
            <a:ext cx="4698722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注意：超级网孔的网孔电流仍保持原先的</a:t>
            </a:r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aseline="-25000" dirty="0"/>
              <a:t>1</a:t>
            </a:r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aseline="-25000" dirty="0"/>
              <a:t>2</a:t>
            </a:r>
            <a:endParaRPr kumimoji="1" lang="zh-CN" altLang="en-US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43C1ED79-3DA1-EC45-A01D-32CDD384B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281113"/>
            <a:ext cx="3306762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AB66DE22-4934-9F4D-A652-0D95AE7B7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2736850"/>
            <a:ext cx="3025775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0E98FCD2-0FAA-5941-B1FB-8B7969FFC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22800"/>
            <a:ext cx="351790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540F4C7-4D31-DE45-B8C3-3D107C6073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976" y="1441676"/>
            <a:ext cx="4203700" cy="5461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8B31F58-6D14-7144-BED7-9148D568A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2106" y="2127250"/>
            <a:ext cx="1828800" cy="609600"/>
          </a:xfrm>
          <a:prstGeom prst="rect">
            <a:avLst/>
          </a:prstGeom>
        </p:spPr>
      </p:pic>
      <p:sp>
        <p:nvSpPr>
          <p:cNvPr id="9" name="下箭头 8">
            <a:extLst>
              <a:ext uri="{FF2B5EF4-FFF2-40B4-BE49-F238E27FC236}">
                <a16:creationId xmlns:a16="http://schemas.microsoft.com/office/drawing/2014/main" id="{4A937C09-A1AA-BA41-B4FC-DE271447575F}"/>
              </a:ext>
            </a:extLst>
          </p:cNvPr>
          <p:cNvSpPr/>
          <p:nvPr/>
        </p:nvSpPr>
        <p:spPr>
          <a:xfrm>
            <a:off x="6228184" y="3212976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C97873C-E363-B044-80DD-7DD3F655D1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5900" y="4121151"/>
            <a:ext cx="4292600" cy="622300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ADD44125-E97B-FF47-836A-82A1A45DB28C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9708DB5-F699-E847-8FC4-77436CB81F67}"/>
                  </a:ext>
                </a:extLst>
              </p:cNvPr>
              <p:cNvSpPr txBox="1"/>
              <p:nvPr/>
            </p:nvSpPr>
            <p:spPr>
              <a:xfrm>
                <a:off x="4405002" y="2220238"/>
                <a:ext cx="2052824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6=</m:t>
                      </m:r>
                      <m:r>
                        <a:rPr kumimoji="1" lang="zh-CN" altLang="en-US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kumimoji="1" lang="en-US" altLang="zh-CN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CN" alt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9708DB5-F699-E847-8FC4-77436CB81F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002" y="2220238"/>
                <a:ext cx="2052824" cy="430887"/>
              </a:xfrm>
              <a:prstGeom prst="rect">
                <a:avLst/>
              </a:prstGeom>
              <a:blipFill>
                <a:blip r:embed="rId8"/>
                <a:stretch>
                  <a:fillRect t="-5882" b="-41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0985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图片 3">
            <a:extLst>
              <a:ext uri="{FF2B5EF4-FFF2-40B4-BE49-F238E27FC236}">
                <a16:creationId xmlns:a16="http://schemas.microsoft.com/office/drawing/2014/main" id="{4740008A-9996-1148-B347-10E4A4391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08" y="415925"/>
            <a:ext cx="8696325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矩形 4">
            <a:extLst>
              <a:ext uri="{FF2B5EF4-FFF2-40B4-BE49-F238E27FC236}">
                <a16:creationId xmlns:a16="http://schemas.microsoft.com/office/drawing/2014/main" id="{F1B3D571-A818-374C-B404-23EB4BF31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357" y="980728"/>
            <a:ext cx="19912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④含受控电流源</a:t>
            </a:r>
            <a:endParaRPr lang="zh-CN" altLang="en-US" sz="2000" dirty="0"/>
          </a:p>
        </p:txBody>
      </p:sp>
      <p:pic>
        <p:nvPicPr>
          <p:cNvPr id="58371" name="图片 5">
            <a:extLst>
              <a:ext uri="{FF2B5EF4-FFF2-40B4-BE49-F238E27FC236}">
                <a16:creationId xmlns:a16="http://schemas.microsoft.com/office/drawing/2014/main" id="{E73FDE8B-60AC-4C47-84EF-A70820134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95" y="4421390"/>
            <a:ext cx="41656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图片 7">
            <a:extLst>
              <a:ext uri="{FF2B5EF4-FFF2-40B4-BE49-F238E27FC236}">
                <a16:creationId xmlns:a16="http://schemas.microsoft.com/office/drawing/2014/main" id="{B5356840-5960-D140-BD41-2FEEA73A69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193" y="4294390"/>
            <a:ext cx="33782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4A962EDA-218F-964B-B997-EB42C748C3E7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D4EAB55-46BD-AB46-860B-613E8EE32AE8}"/>
                  </a:ext>
                </a:extLst>
              </p:cNvPr>
              <p:cNvSpPr txBox="1"/>
              <p:nvPr/>
            </p:nvSpPr>
            <p:spPr>
              <a:xfrm>
                <a:off x="395536" y="5299833"/>
                <a:ext cx="1696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5=</m:t>
                      </m:r>
                      <m:r>
                        <a:rPr kumimoji="1" lang="zh-CN" alt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 − 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D4EAB55-46BD-AB46-860B-613E8EE32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299833"/>
                <a:ext cx="1696747" cy="369332"/>
              </a:xfrm>
              <a:prstGeom prst="rect">
                <a:avLst/>
              </a:prstGeom>
              <a:blipFill>
                <a:blip r:embed="rId5"/>
                <a:stretch>
                  <a:fillRect l="-2963" t="-3333" b="-3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ECCA529-0598-8145-A147-71EECDCAFFD1}"/>
                  </a:ext>
                </a:extLst>
              </p:cNvPr>
              <p:cNvSpPr txBox="1"/>
              <p:nvPr/>
            </p:nvSpPr>
            <p:spPr>
              <a:xfrm>
                <a:off x="2659091" y="5299833"/>
                <a:ext cx="195361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i="1" smtClean="0">
                          <a:latin typeface="Cambria Math" panose="02040503050406030204" pitchFamily="18" charset="0"/>
                        </a:rPr>
                        <m:t>3</m:t>
                      </m:r>
                      <m:sSub>
                        <m:sSubPr>
                          <m:ctrlPr>
                            <a:rPr kumimoji="1"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zh-CN" alt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 − 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ECCA529-0598-8145-A147-71EECDCAF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091" y="5299833"/>
                <a:ext cx="1953612" cy="369332"/>
              </a:xfrm>
              <a:prstGeom prst="rect">
                <a:avLst/>
              </a:prstGeom>
              <a:blipFill>
                <a:blip r:embed="rId6"/>
                <a:stretch>
                  <a:fillRect l="-2581" t="-3333" b="-3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66E5C09-B5C4-7740-B383-DDD1E57616DB}"/>
                  </a:ext>
                </a:extLst>
              </p:cNvPr>
              <p:cNvSpPr txBox="1"/>
              <p:nvPr/>
            </p:nvSpPr>
            <p:spPr>
              <a:xfrm>
                <a:off x="5508104" y="5299833"/>
                <a:ext cx="12718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=− 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66E5C09-B5C4-7740-B383-DDD1E5761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5299833"/>
                <a:ext cx="1271823" cy="369332"/>
              </a:xfrm>
              <a:prstGeom prst="rect">
                <a:avLst/>
              </a:prstGeom>
              <a:blipFill>
                <a:blip r:embed="rId7"/>
                <a:stretch>
                  <a:fillRect l="-3960" t="-3333" b="-3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2FEA97B7-AE16-3C47-B1D6-017948E9B8FD}"/>
              </a:ext>
            </a:extLst>
          </p:cNvPr>
          <p:cNvSpPr/>
          <p:nvPr/>
        </p:nvSpPr>
        <p:spPr>
          <a:xfrm>
            <a:off x="181708" y="4450857"/>
            <a:ext cx="8780584" cy="2322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A8934AFD-D513-F342-9343-EB5E0A8127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3.7 </a:t>
            </a:r>
            <a:r>
              <a:rPr lang="zh-CN" altLang="en-US" sz="4000" dirty="0"/>
              <a:t>节点电压法 </a:t>
            </a:r>
            <a:r>
              <a:rPr lang="en-US" altLang="zh-CN" sz="4000" dirty="0"/>
              <a:t>vs </a:t>
            </a:r>
            <a:r>
              <a:rPr lang="zh-CN" altLang="en-US" sz="4000" dirty="0"/>
              <a:t>网孔电流法</a:t>
            </a:r>
            <a:endParaRPr lang="en-US" altLang="zh-CN" sz="4000" dirty="0"/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DF185914-B724-B54F-9087-B49C8E0C5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400" dirty="0"/>
              <a:t>两种方法都可以解决问题，</a:t>
            </a:r>
            <a:r>
              <a:rPr kumimoji="1" lang="zh-CN" altLang="en-US" sz="2400" dirty="0">
                <a:solidFill>
                  <a:srgbClr val="FF0000"/>
                </a:solidFill>
              </a:rPr>
              <a:t>都可以用</a:t>
            </a:r>
            <a:r>
              <a:rPr kumimoji="1" lang="zh-CN" altLang="en-US" sz="2400" dirty="0"/>
              <a:t>，没有谁对谁错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知道了节点电压，可以求出支路电流；反之亦然；</a:t>
            </a:r>
            <a:endParaRPr kumimoji="1" lang="en-US" altLang="zh-CN" sz="2000" dirty="0"/>
          </a:p>
          <a:p>
            <a:endParaRPr kumimoji="1" lang="en-US" altLang="zh-CN" sz="2400" dirty="0"/>
          </a:p>
          <a:p>
            <a:r>
              <a:rPr kumimoji="1" lang="zh-CN" altLang="en-US" sz="2400" dirty="0"/>
              <a:t>区别</a:t>
            </a:r>
            <a:endParaRPr kumimoji="1" lang="en-US" altLang="zh-CN" sz="2400" dirty="0"/>
          </a:p>
          <a:p>
            <a:pPr lvl="1"/>
            <a:r>
              <a:rPr kumimoji="1" lang="zh-CN" altLang="en-US" sz="2000" dirty="0">
                <a:solidFill>
                  <a:srgbClr val="FF0000"/>
                </a:solidFill>
              </a:rPr>
              <a:t>独立方程数</a:t>
            </a:r>
            <a:r>
              <a:rPr kumimoji="1" lang="zh-CN" altLang="en-US" sz="2000" dirty="0"/>
              <a:t>不同：节点电压法对 </a:t>
            </a:r>
            <a:r>
              <a:rPr kumimoji="1" lang="en-US" altLang="zh-CN" sz="20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-1</a:t>
            </a:r>
            <a:r>
              <a:rPr kumimoji="1" lang="zh-CN" altLang="en-US" sz="2000" dirty="0"/>
              <a:t> 个节点立</a:t>
            </a:r>
            <a:r>
              <a:rPr kumimoji="1" lang="en-US" altLang="zh-CN" sz="2000" dirty="0"/>
              <a:t>KCL</a:t>
            </a:r>
            <a:r>
              <a:rPr kumimoji="1" lang="zh-CN" altLang="en-US" sz="2000" dirty="0"/>
              <a:t>方程；网孔电流法对 </a:t>
            </a:r>
            <a:r>
              <a:rPr kumimoji="1" lang="en-US" altLang="zh-CN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1"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000" dirty="0"/>
              <a:t>个独立回路立</a:t>
            </a:r>
            <a:r>
              <a:rPr kumimoji="1" lang="en-US" altLang="zh-CN" sz="2000" dirty="0"/>
              <a:t>KVL</a:t>
            </a:r>
            <a:r>
              <a:rPr kumimoji="1" lang="zh-CN" altLang="en-US" sz="2000" dirty="0"/>
              <a:t>方程，选择方程数少的方法有利于手动计算，但对计算机计算无所谓；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r>
              <a:rPr kumimoji="1" lang="zh-CN" altLang="en-US" sz="2000" dirty="0"/>
              <a:t>根据</a:t>
            </a:r>
            <a:r>
              <a:rPr kumimoji="1" lang="zh-CN" altLang="en-US" sz="2000" dirty="0">
                <a:solidFill>
                  <a:srgbClr val="FF0000"/>
                </a:solidFill>
              </a:rPr>
              <a:t>目标</a:t>
            </a:r>
            <a:r>
              <a:rPr kumimoji="1" lang="zh-CN" altLang="en-US" sz="2000" dirty="0"/>
              <a:t>导向来选择：若需要求解的是节点电压，则用节点电压法直接一些；若需要求解的是支路电流，则用网孔电流法直接一些；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zh-CN" altLang="en-US" sz="2000" dirty="0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CDA9880-B3AA-A14C-BDC3-FA3D48083F81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3769D5C-9AF0-064B-AAE3-A5937DDB2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44624"/>
            <a:ext cx="3898900" cy="23495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E359273-2F61-9C4F-B826-4A829D0BD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3422191"/>
            <a:ext cx="3118470" cy="213726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CB95AD3-66FC-264F-9883-579BE0521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3399627"/>
            <a:ext cx="3355702" cy="202628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AFCBACB-7CC4-1E45-9222-71B3615793D9}"/>
              </a:ext>
            </a:extLst>
          </p:cNvPr>
          <p:cNvSpPr txBox="1"/>
          <p:nvPr/>
        </p:nvSpPr>
        <p:spPr>
          <a:xfrm>
            <a:off x="946996" y="5798455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变量：</a:t>
            </a:r>
            <a:r>
              <a:rPr kumimoji="1" lang="en-US" altLang="zh-CN" b="1" dirty="0">
                <a:solidFill>
                  <a:srgbClr val="0432FF"/>
                </a:solidFill>
              </a:rPr>
              <a:t>3</a:t>
            </a:r>
            <a:r>
              <a:rPr kumimoji="1" lang="zh-CN" altLang="en-US" dirty="0"/>
              <a:t>个节点电压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FC79578-530A-6C4A-AA97-109AB602106E}"/>
              </a:ext>
            </a:extLst>
          </p:cNvPr>
          <p:cNvSpPr txBox="1"/>
          <p:nvPr/>
        </p:nvSpPr>
        <p:spPr>
          <a:xfrm>
            <a:off x="6037438" y="5749504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变量：</a:t>
            </a:r>
            <a:r>
              <a:rPr kumimoji="1" lang="en-US" altLang="zh-CN" b="1" dirty="0">
                <a:solidFill>
                  <a:srgbClr val="00B050"/>
                </a:solidFill>
              </a:rPr>
              <a:t>2</a:t>
            </a:r>
            <a:r>
              <a:rPr kumimoji="1" lang="zh-CN" altLang="en-US" dirty="0"/>
              <a:t>个网孔电流</a:t>
            </a:r>
          </a:p>
        </p:txBody>
      </p: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DB299891-00C1-A146-AF76-B69B1DA742B7}"/>
              </a:ext>
            </a:extLst>
          </p:cNvPr>
          <p:cNvCxnSpPr/>
          <p:nvPr/>
        </p:nvCxnSpPr>
        <p:spPr>
          <a:xfrm flipH="1">
            <a:off x="2987824" y="2445924"/>
            <a:ext cx="1368152" cy="864096"/>
          </a:xfrm>
          <a:prstGeom prst="straightConnector1">
            <a:avLst/>
          </a:prstGeom>
          <a:ln w="28575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线箭头连接符 13">
            <a:extLst>
              <a:ext uri="{FF2B5EF4-FFF2-40B4-BE49-F238E27FC236}">
                <a16:creationId xmlns:a16="http://schemas.microsoft.com/office/drawing/2014/main" id="{3E8BE174-648E-1045-9061-C9593F52A743}"/>
              </a:ext>
            </a:extLst>
          </p:cNvPr>
          <p:cNvCxnSpPr>
            <a:cxnSpLocks/>
          </p:cNvCxnSpPr>
          <p:nvPr/>
        </p:nvCxnSpPr>
        <p:spPr>
          <a:xfrm>
            <a:off x="4860032" y="2451005"/>
            <a:ext cx="1368152" cy="864096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F1725622-EBEA-584D-A6EA-AE8085CDCA0A}"/>
              </a:ext>
            </a:extLst>
          </p:cNvPr>
          <p:cNvSpPr txBox="1"/>
          <p:nvPr/>
        </p:nvSpPr>
        <p:spPr>
          <a:xfrm rot="19617428">
            <a:off x="2836232" y="259822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节点电压法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9CD6EF2-CB95-F245-95A3-A54F041124C6}"/>
              </a:ext>
            </a:extLst>
          </p:cNvPr>
          <p:cNvSpPr txBox="1"/>
          <p:nvPr/>
        </p:nvSpPr>
        <p:spPr>
          <a:xfrm rot="1919636">
            <a:off x="5073874" y="264121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网孔电流法</a:t>
            </a: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1E019339-EB87-BF43-995B-60543521EC2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096484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31300479-10E2-0C4D-A874-61D414031CA1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FFCD3BB6-E2FD-E772-90EE-3A6C02579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799" y="373063"/>
            <a:ext cx="7772400" cy="1143000"/>
          </a:xfrm>
        </p:spPr>
        <p:txBody>
          <a:bodyPr/>
          <a:lstStyle/>
          <a:p>
            <a:r>
              <a:rPr lang="zh-CN" altLang="en-US" dirty="0"/>
              <a:t>请熟悉以下软件的使用</a:t>
            </a:r>
          </a:p>
        </p:txBody>
      </p:sp>
      <p:sp>
        <p:nvSpPr>
          <p:cNvPr id="15" name="内容占位符 2">
            <a:extLst>
              <a:ext uri="{FF2B5EF4-FFF2-40B4-BE49-F238E27FC236}">
                <a16:creationId xmlns:a16="http://schemas.microsoft.com/office/drawing/2014/main" id="{1AD8FD7F-DD0A-5E67-931D-272F261A132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r>
              <a:rPr lang="en-US" altLang="zh-CN" dirty="0" err="1"/>
              <a:t>Matlab</a:t>
            </a:r>
            <a:r>
              <a:rPr lang="zh-CN" altLang="en-US" dirty="0"/>
              <a:t>：解电路方程；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>
              <a:buFontTx/>
              <a:buNone/>
            </a:pPr>
            <a:endParaRPr lang="en-US" altLang="zh-CN" dirty="0"/>
          </a:p>
          <a:p>
            <a:r>
              <a:rPr lang="en-US" altLang="zh-CN" dirty="0" err="1"/>
              <a:t>Pspice</a:t>
            </a:r>
            <a:r>
              <a:rPr lang="en-US" altLang="zh-CN" dirty="0"/>
              <a:t>/</a:t>
            </a:r>
            <a:r>
              <a:rPr lang="en-US" altLang="zh-CN" dirty="0" err="1"/>
              <a:t>LTspice</a:t>
            </a:r>
            <a:r>
              <a:rPr lang="en-US" altLang="zh-CN" dirty="0"/>
              <a:t>/</a:t>
            </a:r>
            <a:r>
              <a:rPr lang="en-US" altLang="zh-CN" dirty="0" err="1"/>
              <a:t>Ngspice</a:t>
            </a:r>
            <a:r>
              <a:rPr lang="en-US" altLang="zh-CN" dirty="0"/>
              <a:t> </a:t>
            </a:r>
            <a:r>
              <a:rPr lang="zh-CN" altLang="en-US" dirty="0"/>
              <a:t>或 </a:t>
            </a:r>
            <a:r>
              <a:rPr lang="en-US" altLang="zh-CN" dirty="0"/>
              <a:t>Multisim</a:t>
            </a:r>
            <a:r>
              <a:rPr lang="zh-CN" altLang="en-US" dirty="0"/>
              <a:t>：文本描述电路拓扑，或绘制电路图，计算机自动求解节点电压</a:t>
            </a:r>
            <a:endParaRPr lang="en-US" altLang="zh-CN" dirty="0"/>
          </a:p>
          <a:p>
            <a:pPr>
              <a:buFontTx/>
              <a:buNone/>
            </a:pPr>
            <a:endParaRPr lang="zh-CN" altLang="en-US" dirty="0"/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901605BE-5BE4-25E5-E086-0D2A41A9B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1768475"/>
            <a:ext cx="2687637" cy="132343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  <a:buFontTx/>
              <a:buAutoNum type="arabicPeriod"/>
            </a:pPr>
            <a:r>
              <a:rPr lang="zh-CN" altLang="en-US" sz="2000" dirty="0"/>
              <a:t>学习</a:t>
            </a:r>
            <a:r>
              <a:rPr lang="zh-CN" altLang="en-US" sz="2000" b="1" dirty="0">
                <a:solidFill>
                  <a:srgbClr val="0070C0"/>
                </a:solidFill>
              </a:rPr>
              <a:t>软件自带的入门教程</a:t>
            </a:r>
          </a:p>
          <a:p>
            <a:pPr algn="l">
              <a:spcBef>
                <a:spcPct val="0"/>
              </a:spcBef>
              <a:buFontTx/>
              <a:buAutoNum type="arabicPeriod"/>
            </a:pPr>
            <a:r>
              <a:rPr lang="zh-CN" altLang="en-US" sz="2000" dirty="0"/>
              <a:t>用好某歌</a:t>
            </a:r>
            <a:r>
              <a:rPr lang="en-US" altLang="en-US" sz="2000" dirty="0"/>
              <a:t> or AI Agent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65696CD-62CD-AFE1-71F7-6BD97E1C4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8425" y="4787493"/>
            <a:ext cx="1255712" cy="137449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8601502-390F-D03D-A61D-3C1B7B9EC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791" y="2097783"/>
            <a:ext cx="1604417" cy="878396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502A4A6C-11AA-4694-64A7-FDE98404EEDE}"/>
              </a:ext>
            </a:extLst>
          </p:cNvPr>
          <p:cNvSpPr txBox="1"/>
          <p:nvPr/>
        </p:nvSpPr>
        <p:spPr>
          <a:xfrm>
            <a:off x="3460752" y="2835745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hlinkClick r:id="rId4"/>
              </a:rPr>
              <a:t>https://soft.zju.edu.cn</a:t>
            </a:r>
            <a:r>
              <a:rPr kumimoji="1" lang="en-US" altLang="zh-CN" dirty="0"/>
              <a:t> 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>
            <a:extLst>
              <a:ext uri="{FF2B5EF4-FFF2-40B4-BE49-F238E27FC236}">
                <a16:creationId xmlns:a16="http://schemas.microsoft.com/office/drawing/2014/main" id="{E2715F4D-1B55-7F4F-832A-D073251D29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电阻并联、电阻分流</a:t>
            </a:r>
          </a:p>
        </p:txBody>
      </p:sp>
      <p:pic>
        <p:nvPicPr>
          <p:cNvPr id="17410" name="图片 3">
            <a:extLst>
              <a:ext uri="{FF2B5EF4-FFF2-40B4-BE49-F238E27FC236}">
                <a16:creationId xmlns:a16="http://schemas.microsoft.com/office/drawing/2014/main" id="{35346053-707D-E84B-870B-F714F8168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1196975"/>
            <a:ext cx="83962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图片 4">
            <a:extLst>
              <a:ext uri="{FF2B5EF4-FFF2-40B4-BE49-F238E27FC236}">
                <a16:creationId xmlns:a16="http://schemas.microsoft.com/office/drawing/2014/main" id="{E755DDF0-343A-2F4F-A3C8-78CF51183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89138"/>
            <a:ext cx="3149600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图片 5">
            <a:extLst>
              <a:ext uri="{FF2B5EF4-FFF2-40B4-BE49-F238E27FC236}">
                <a16:creationId xmlns:a16="http://schemas.microsoft.com/office/drawing/2014/main" id="{98826B42-0855-3C4D-9082-E98AD4D1B2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4479925"/>
            <a:ext cx="2808287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图片 6">
            <a:extLst>
              <a:ext uri="{FF2B5EF4-FFF2-40B4-BE49-F238E27FC236}">
                <a16:creationId xmlns:a16="http://schemas.microsoft.com/office/drawing/2014/main" id="{8F993172-0093-0347-B8E0-75771399A0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38" y="2339975"/>
            <a:ext cx="1893887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图片 7">
            <a:extLst>
              <a:ext uri="{FF2B5EF4-FFF2-40B4-BE49-F238E27FC236}">
                <a16:creationId xmlns:a16="http://schemas.microsoft.com/office/drawing/2014/main" id="{2EEFB722-6E6C-DA4C-9BFA-B7B231585A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813" y="2319338"/>
            <a:ext cx="3502025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图片 8">
            <a:extLst>
              <a:ext uri="{FF2B5EF4-FFF2-40B4-BE49-F238E27FC236}">
                <a16:creationId xmlns:a16="http://schemas.microsoft.com/office/drawing/2014/main" id="{D97318B3-519B-F74F-AA20-F0C8CDDAB2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442" y="5941195"/>
            <a:ext cx="2259013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图片 9">
            <a:extLst>
              <a:ext uri="{FF2B5EF4-FFF2-40B4-BE49-F238E27FC236}">
                <a16:creationId xmlns:a16="http://schemas.microsoft.com/office/drawing/2014/main" id="{9741F691-05C2-F447-A8A2-B9DA283FC3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324" y="5941195"/>
            <a:ext cx="3243263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6D7EA06-A9F6-A540-B8FC-FC07698D799E}"/>
              </a:ext>
            </a:extLst>
          </p:cNvPr>
          <p:cNvSpPr txBox="1"/>
          <p:nvPr/>
        </p:nvSpPr>
        <p:spPr>
          <a:xfrm>
            <a:off x="3336841" y="4481825"/>
            <a:ext cx="5564187" cy="1323439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dirty="0">
                <a:solidFill>
                  <a:srgbClr val="0070C0"/>
                </a:solidFill>
              </a:rPr>
              <a:t>电阻并联：</a:t>
            </a:r>
            <a:r>
              <a:rPr lang="zh-CN" altLang="en-US" sz="2000" b="1" dirty="0"/>
              <a:t>熟练掌握两电阻并联</a:t>
            </a:r>
            <a:endParaRPr lang="en-US" altLang="zh-CN" sz="20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CN" altLang="en-US" sz="2000" dirty="0"/>
              <a:t>等效电导 </a:t>
            </a:r>
            <a:r>
              <a:rPr lang="en-US" altLang="zh-CN" sz="2000" dirty="0"/>
              <a:t>=</a:t>
            </a:r>
            <a:r>
              <a:rPr lang="zh-CN" altLang="en-US" sz="2000" dirty="0"/>
              <a:t> 各电导之和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CN" altLang="en-US" sz="2000" b="1" dirty="0">
                <a:solidFill>
                  <a:srgbClr val="0432FF"/>
                </a:solidFill>
              </a:rPr>
              <a:t>等效电阻 </a:t>
            </a:r>
            <a:r>
              <a:rPr lang="en-US" altLang="zh-CN" sz="2000" b="1" dirty="0">
                <a:solidFill>
                  <a:srgbClr val="0432FF"/>
                </a:solidFill>
              </a:rPr>
              <a:t>=</a:t>
            </a:r>
            <a:r>
              <a:rPr lang="zh-CN" altLang="en-US" sz="2000" b="1" dirty="0">
                <a:solidFill>
                  <a:srgbClr val="0432FF"/>
                </a:solidFill>
              </a:rPr>
              <a:t> 两电阻之积</a:t>
            </a:r>
            <a:r>
              <a:rPr lang="en-US" altLang="zh-CN" sz="2000" b="1" dirty="0">
                <a:solidFill>
                  <a:srgbClr val="0432FF"/>
                </a:solidFill>
              </a:rPr>
              <a:t>/</a:t>
            </a:r>
            <a:r>
              <a:rPr lang="zh-CN" altLang="en-US" sz="2000" b="1" dirty="0">
                <a:solidFill>
                  <a:srgbClr val="0432FF"/>
                </a:solidFill>
              </a:rPr>
              <a:t>两电阻之和</a:t>
            </a:r>
            <a:endParaRPr lang="en-US" altLang="zh-CN" sz="2000" b="1" dirty="0">
              <a:solidFill>
                <a:srgbClr val="0432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CN" altLang="en-US" sz="2000" dirty="0"/>
              <a:t>电阻电流：按比例</a:t>
            </a:r>
            <a:r>
              <a:rPr lang="zh-CN" altLang="en-US" sz="2000" b="1" dirty="0">
                <a:solidFill>
                  <a:srgbClr val="FF0000"/>
                </a:solidFill>
              </a:rPr>
              <a:t>分流</a:t>
            </a:r>
            <a:r>
              <a:rPr lang="zh-CN" altLang="en-US" sz="2000" dirty="0"/>
              <a:t>，阻值越大，电流越小</a:t>
            </a:r>
            <a:endParaRPr lang="en-US" sz="20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06F1500-C29F-4747-AD81-3385625B451D}"/>
              </a:ext>
            </a:extLst>
          </p:cNvPr>
          <p:cNvSpPr txBox="1"/>
          <p:nvPr/>
        </p:nvSpPr>
        <p:spPr>
          <a:xfrm>
            <a:off x="3336841" y="3528421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对</a:t>
            </a:r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zh-CN" altLang="en-US" dirty="0">
                <a:solidFill>
                  <a:srgbClr val="0432FF"/>
                </a:solidFill>
              </a:rPr>
              <a:t>点写</a:t>
            </a:r>
            <a:r>
              <a:rPr kumimoji="1" lang="en-US" altLang="zh-CN" dirty="0">
                <a:solidFill>
                  <a:srgbClr val="0432FF"/>
                </a:solidFill>
              </a:rPr>
              <a:t>KCL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D98FB6C-03E2-7B4E-956F-942B04E362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6071" y="3481328"/>
            <a:ext cx="1238498" cy="44859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8EFFC4E-E144-D343-8C2F-754286AD72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4551" y="3863383"/>
            <a:ext cx="2216522" cy="619190"/>
          </a:xfrm>
          <a:prstGeom prst="rect">
            <a:avLst/>
          </a:prstGeom>
        </p:spPr>
      </p:pic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32AC66E7-A5FD-6B47-A5E4-964111F4DC7C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  <p:sp>
        <p:nvSpPr>
          <p:cNvPr id="4" name="右大括号 3">
            <a:extLst>
              <a:ext uri="{FF2B5EF4-FFF2-40B4-BE49-F238E27FC236}">
                <a16:creationId xmlns:a16="http://schemas.microsoft.com/office/drawing/2014/main" id="{512C787B-A381-D746-84C1-A0E04FB345D6}"/>
              </a:ext>
            </a:extLst>
          </p:cNvPr>
          <p:cNvSpPr/>
          <p:nvPr/>
        </p:nvSpPr>
        <p:spPr>
          <a:xfrm>
            <a:off x="6226059" y="3716262"/>
            <a:ext cx="288032" cy="58000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A5E2AB2-0C7F-7744-B3A7-0E2824543D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7503" y="3669333"/>
            <a:ext cx="1866900" cy="63500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8A5EB0C-3B55-7A40-9A91-DF25316F5B87}"/>
              </a:ext>
            </a:extLst>
          </p:cNvPr>
          <p:cNvSpPr txBox="1"/>
          <p:nvPr/>
        </p:nvSpPr>
        <p:spPr>
          <a:xfrm>
            <a:off x="8419540" y="3657938"/>
            <a:ext cx="682586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电压相等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D928ABCC-2EF9-734E-86A7-CC8094DE1C9F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3B00F82-2F84-A6BD-5AD4-B4EDDEAD1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886633" cy="368074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11B17AE-88CB-0E4C-81D1-D76302A43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554" y="2223507"/>
            <a:ext cx="4520446" cy="463449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D83CA7D-D999-6699-2C89-96D54CBE5A99}"/>
              </a:ext>
            </a:extLst>
          </p:cNvPr>
          <p:cNvSpPr txBox="1"/>
          <p:nvPr/>
        </p:nvSpPr>
        <p:spPr>
          <a:xfrm>
            <a:off x="6104122" y="906469"/>
            <a:ext cx="1688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ym typeface="Wingdings" panose="05000000000000000000" pitchFamily="2" charset="2"/>
              </a:rPr>
              <a:t></a:t>
            </a:r>
            <a:r>
              <a:rPr lang="en-US" altLang="zh-CN" dirty="0"/>
              <a:t>Multisim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A2D7423-A868-A37C-5847-9A681E813B1A}"/>
              </a:ext>
            </a:extLst>
          </p:cNvPr>
          <p:cNvSpPr txBox="1"/>
          <p:nvPr/>
        </p:nvSpPr>
        <p:spPr>
          <a:xfrm>
            <a:off x="1664704" y="4747335"/>
            <a:ext cx="2988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sym typeface="Wingdings" panose="05000000000000000000" pitchFamily="2" charset="2"/>
              </a:rPr>
              <a:t>KiCAD</a:t>
            </a:r>
            <a:r>
              <a:rPr lang="en-US" altLang="zh-CN" dirty="0">
                <a:sym typeface="Wingdings" panose="05000000000000000000" pitchFamily="2" charset="2"/>
              </a:rPr>
              <a:t> + </a:t>
            </a:r>
            <a:r>
              <a:rPr lang="en-US" altLang="zh-CN" dirty="0" err="1">
                <a:sym typeface="Wingdings" panose="05000000000000000000" pitchFamily="2" charset="2"/>
              </a:rPr>
              <a:t>Ngspice</a:t>
            </a:r>
            <a:r>
              <a:rPr lang="en-US" altLang="zh-CN" dirty="0">
                <a:sym typeface="Wingdings" panose="05000000000000000000" pitchFamily="2" charset="2"/>
              </a:rPr>
              <a:t> 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904517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195E5306-BEF1-2C4E-95BF-6363728F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F5FF5FE-C8E2-DF4A-BEDC-5A86CDD1F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000" b="1" dirty="0"/>
              <a:t>电阻串联</a:t>
            </a:r>
            <a:r>
              <a:rPr kumimoji="1" lang="zh-CN" altLang="en-US" sz="2000" dirty="0"/>
              <a:t>：分压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b="1" dirty="0"/>
              <a:t>电阻并联</a:t>
            </a:r>
            <a:r>
              <a:rPr kumimoji="1" lang="zh-CN" altLang="en-US" sz="2000" dirty="0"/>
              <a:t>：分流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en-US" altLang="zh-CN" sz="2000" b="1" dirty="0"/>
              <a:t>Wye-Delta</a:t>
            </a:r>
            <a:r>
              <a:rPr kumimoji="1" lang="zh-CN" altLang="en-US" sz="2000" b="1" dirty="0"/>
              <a:t> 变换</a:t>
            </a:r>
            <a:r>
              <a:rPr kumimoji="1" lang="zh-CN" altLang="en-US" sz="2000" dirty="0"/>
              <a:t>：</a:t>
            </a:r>
            <a:r>
              <a:rPr kumimoji="1" lang="en-US" altLang="zh-CN" sz="2000" dirty="0"/>
              <a:t>Delta</a:t>
            </a:r>
            <a:r>
              <a:rPr kumimoji="1" lang="zh-CN" altLang="en-US" sz="2000" dirty="0"/>
              <a:t>阻值较大，三电阻相等时，</a:t>
            </a:r>
            <a:endParaRPr kumimoji="1" lang="en-US" altLang="zh-CN" sz="2000" dirty="0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2C733035-5F16-9F47-B1FE-F3CD441179D1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  <p:pic>
        <p:nvPicPr>
          <p:cNvPr id="9" name="图片 6">
            <a:extLst>
              <a:ext uri="{FF2B5EF4-FFF2-40B4-BE49-F238E27FC236}">
                <a16:creationId xmlns:a16="http://schemas.microsoft.com/office/drawing/2014/main" id="{3F36A35A-AEE4-1840-B0E3-DDEAA5931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22" y="2132856"/>
            <a:ext cx="1446410" cy="78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FCE5A7F-1C6F-1548-9B2C-A31BD014D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656031"/>
            <a:ext cx="3238553" cy="262267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CD3E7B2-542A-3C46-B6F9-CBCB820CC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8666" y="3961831"/>
            <a:ext cx="2527424" cy="234689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CBCF576-6229-E54C-BAB4-1EB5934F36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961831"/>
            <a:ext cx="1835797" cy="67290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C9CBD25-7C2F-974A-B7AA-783DD2155A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3621" y="4817300"/>
            <a:ext cx="1830440" cy="62128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6015434-D7D8-2B44-9B95-F3E8A7B46F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8264" y="5587650"/>
            <a:ext cx="1850008" cy="64319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F958E97-B897-954A-BB4E-1EA693540B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8224" y="3095080"/>
            <a:ext cx="1080120" cy="39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92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195E5306-BEF1-2C4E-95BF-6363728F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F5FF5FE-C8E2-DF4A-BEDC-5A86CDD1F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000" b="1" dirty="0"/>
              <a:t>节点电压法</a:t>
            </a:r>
            <a:r>
              <a:rPr kumimoji="1" lang="zh-CN" altLang="en-US" sz="2000" dirty="0"/>
              <a:t>：</a:t>
            </a:r>
            <a:r>
              <a:rPr kumimoji="1"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1" lang="en-US" altLang="zh-CN" sz="2000" b="1" dirty="0">
                <a:solidFill>
                  <a:srgbClr val="FF0000"/>
                </a:solidFill>
              </a:rPr>
              <a:t>-1</a:t>
            </a:r>
            <a:r>
              <a:rPr kumimoji="1" lang="zh-CN" altLang="en-US" sz="2000" dirty="0"/>
              <a:t>个节点电压为变量，对</a:t>
            </a:r>
            <a:r>
              <a:rPr kumimoji="1"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1" lang="en-US" altLang="zh-CN" sz="2000" b="1" dirty="0">
                <a:solidFill>
                  <a:srgbClr val="FF0000"/>
                </a:solidFill>
              </a:rPr>
              <a:t>-1</a:t>
            </a:r>
            <a:r>
              <a:rPr kumimoji="1" lang="zh-CN" altLang="en-US" sz="2000" dirty="0"/>
              <a:t>个节点应用</a:t>
            </a:r>
            <a:r>
              <a:rPr kumimoji="1" lang="en-US" altLang="zh-CN" sz="2000" dirty="0"/>
              <a:t>KCL</a:t>
            </a:r>
            <a:r>
              <a:rPr kumimoji="1" lang="zh-CN" altLang="en-US" sz="2000" dirty="0"/>
              <a:t>列出</a:t>
            </a:r>
            <a:r>
              <a:rPr kumimoji="1"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1" lang="en-US" altLang="zh-CN" sz="2000" b="1" dirty="0">
                <a:solidFill>
                  <a:srgbClr val="FF0000"/>
                </a:solidFill>
              </a:rPr>
              <a:t>-1</a:t>
            </a:r>
            <a:r>
              <a:rPr kumimoji="1" lang="zh-CN" altLang="en-US" sz="2000" dirty="0"/>
              <a:t>个独立方程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b="1" dirty="0"/>
              <a:t>网孔电流法</a:t>
            </a:r>
            <a:r>
              <a:rPr kumimoji="1" lang="zh-CN" altLang="en-US" sz="2000" dirty="0"/>
              <a:t>：</a:t>
            </a:r>
            <a:r>
              <a:rPr kumimoji="1" lang="en-US" altLang="zh-CN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1" lang="zh-CN" alt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000" dirty="0"/>
              <a:t>个网孔电流为变量，对 </a:t>
            </a:r>
            <a:r>
              <a:rPr kumimoji="1" lang="en-US" altLang="zh-CN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1" lang="zh-CN" alt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000" dirty="0"/>
              <a:t>个网孔应用</a:t>
            </a:r>
            <a:r>
              <a:rPr kumimoji="1" lang="en-US" altLang="zh-CN" sz="2000" dirty="0"/>
              <a:t>KVL</a:t>
            </a:r>
            <a:r>
              <a:rPr kumimoji="1" lang="zh-CN" altLang="en-US" sz="2000" dirty="0"/>
              <a:t>列出 </a:t>
            </a:r>
            <a:r>
              <a:rPr kumimoji="1" lang="en-US" altLang="zh-CN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1" lang="zh-CN" alt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000" dirty="0"/>
              <a:t>个独立方程</a:t>
            </a:r>
            <a:endParaRPr kumimoji="1" lang="en-US" altLang="zh-CN" sz="2000" dirty="0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2C733035-5F16-9F47-B1FE-F3CD441179D1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023025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标题 1">
            <a:extLst>
              <a:ext uri="{FF2B5EF4-FFF2-40B4-BE49-F238E27FC236}">
                <a16:creationId xmlns:a16="http://schemas.microsoft.com/office/drawing/2014/main" id="{CF5A1CCA-F12A-814D-93BA-3863F2598F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作业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F334672A-2F03-194E-B7B0-93492DD5F746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4A8726B3-EE0B-604E-BBFD-D2FDAF6CA621}"/>
              </a:ext>
            </a:extLst>
          </p:cNvPr>
          <p:cNvSpPr/>
          <p:nvPr/>
        </p:nvSpPr>
        <p:spPr>
          <a:xfrm>
            <a:off x="-108520" y="-99392"/>
            <a:ext cx="9361040" cy="7056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08291F8-3A27-784E-A511-9820D81A1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4" y="1"/>
            <a:ext cx="9057836" cy="314096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7F36DE5-AB7A-6A43-9045-8C173F065DB5}"/>
              </a:ext>
            </a:extLst>
          </p:cNvPr>
          <p:cNvSpPr/>
          <p:nvPr/>
        </p:nvSpPr>
        <p:spPr>
          <a:xfrm>
            <a:off x="0" y="1377419"/>
            <a:ext cx="5818653" cy="1929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2F40A3FB-A5E5-E641-A3DE-4B9B0F27078D}"/>
              </a:ext>
            </a:extLst>
          </p:cNvPr>
          <p:cNvGrpSpPr/>
          <p:nvPr/>
        </p:nvGrpSpPr>
        <p:grpSpPr>
          <a:xfrm>
            <a:off x="-410445" y="1441424"/>
            <a:ext cx="6389617" cy="923330"/>
            <a:chOff x="2397125" y="1268413"/>
            <a:chExt cx="6686588" cy="862876"/>
          </a:xfrm>
        </p:grpSpPr>
        <p:sp>
          <p:nvSpPr>
            <p:cNvPr id="73733" name="Text Box 18">
              <a:extLst>
                <a:ext uri="{FF2B5EF4-FFF2-40B4-BE49-F238E27FC236}">
                  <a16:creationId xmlns:a16="http://schemas.microsoft.com/office/drawing/2014/main" id="{69BBF250-E696-824B-B1E2-0F3813C28A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7125" y="1500188"/>
              <a:ext cx="198120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zh-CN" altLang="en-US" sz="1800" b="1" dirty="0">
                  <a:solidFill>
                    <a:srgbClr val="FF0000"/>
                  </a:solidFill>
                </a:rPr>
                <a:t>△</a:t>
              </a:r>
              <a:r>
                <a:rPr lang="en-US" altLang="zh-CN" sz="1800" b="1" dirty="0">
                  <a:solidFill>
                    <a:srgbClr val="FF0000"/>
                  </a:solidFill>
                </a:rPr>
                <a:t> </a:t>
              </a:r>
              <a:r>
                <a:rPr lang="en-US" altLang="zh-CN" sz="1800" b="1" dirty="0">
                  <a:solidFill>
                    <a:srgbClr val="FF0000"/>
                  </a:solidFill>
                  <a:sym typeface="Wingdings" pitchFamily="2" charset="2"/>
                </a:rPr>
                <a:t></a:t>
              </a:r>
              <a:r>
                <a:rPr lang="en-US" altLang="zh-CN" sz="1800" b="1" dirty="0">
                  <a:solidFill>
                    <a:srgbClr val="FF0000"/>
                  </a:solidFill>
                </a:rPr>
                <a:t> Y</a:t>
              </a:r>
              <a:r>
                <a:rPr lang="zh-CN" altLang="en-US" sz="1800" b="1" dirty="0">
                  <a:solidFill>
                    <a:srgbClr val="FF0000"/>
                  </a:solidFill>
                </a:rPr>
                <a:t>：</a:t>
              </a:r>
              <a:endParaRPr lang="en-US" altLang="zh-CN" sz="1800" b="1" dirty="0">
                <a:solidFill>
                  <a:srgbClr val="FF0000"/>
                </a:solidFill>
              </a:endParaRPr>
            </a:p>
          </p:txBody>
        </p:sp>
        <p:sp>
          <p:nvSpPr>
            <p:cNvPr id="73734" name="Text Box 19">
              <a:extLst>
                <a:ext uri="{FF2B5EF4-FFF2-40B4-BE49-F238E27FC236}">
                  <a16:creationId xmlns:a16="http://schemas.microsoft.com/office/drawing/2014/main" id="{86563C6C-4E3B-AC43-B829-915DB7FB90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21313" y="1546225"/>
              <a:ext cx="1981200" cy="36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zh-CN" altLang="en-US" sz="1800" b="1">
                  <a:solidFill>
                    <a:srgbClr val="00B0F0"/>
                  </a:solidFill>
                </a:rPr>
                <a:t>或   </a:t>
              </a:r>
              <a:r>
                <a:rPr lang="en-US" altLang="zh-CN" sz="1800" b="1">
                  <a:solidFill>
                    <a:srgbClr val="FF0000"/>
                  </a:solidFill>
                </a:rPr>
                <a:t>Y </a:t>
              </a:r>
              <a:r>
                <a:rPr lang="en-US" altLang="zh-CN" sz="1800" b="1">
                  <a:solidFill>
                    <a:srgbClr val="FF0000"/>
                  </a:solidFill>
                  <a:sym typeface="Wingdings" pitchFamily="2" charset="2"/>
                </a:rPr>
                <a:t></a:t>
              </a:r>
              <a:r>
                <a:rPr lang="zh-CN" altLang="en-US" sz="1800" b="1">
                  <a:solidFill>
                    <a:srgbClr val="FF0000"/>
                  </a:solidFill>
                </a:rPr>
                <a:t> △：</a:t>
              </a:r>
              <a:endParaRPr lang="en-US" altLang="zh-CN" sz="1800" b="1">
                <a:solidFill>
                  <a:srgbClr val="FF0000"/>
                </a:solidFill>
              </a:endParaRPr>
            </a:p>
          </p:txBody>
        </p:sp>
        <p:sp>
          <p:nvSpPr>
            <p:cNvPr id="73736" name="文本框 13">
              <a:extLst>
                <a:ext uri="{FF2B5EF4-FFF2-40B4-BE49-F238E27FC236}">
                  <a16:creationId xmlns:a16="http://schemas.microsoft.com/office/drawing/2014/main" id="{1B055137-F268-054B-BF79-B3B9A8A3C6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7977" y="1268413"/>
              <a:ext cx="2125736" cy="862876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zh-CN" altLang="en-US" sz="1800" dirty="0"/>
                <a:t>两两相乘之和</a:t>
              </a:r>
              <a:endParaRPr lang="en-US" altLang="zh-CN" sz="1800" dirty="0"/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zh-CN" sz="1800" dirty="0"/>
                <a:t>————————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zh-CN" altLang="en-US" sz="1800" dirty="0"/>
                <a:t>对面电阻</a:t>
              </a:r>
            </a:p>
          </p:txBody>
        </p:sp>
        <p:sp>
          <p:nvSpPr>
            <p:cNvPr id="73735" name="文本框 12">
              <a:extLst>
                <a:ext uri="{FF2B5EF4-FFF2-40B4-BE49-F238E27FC236}">
                  <a16:creationId xmlns:a16="http://schemas.microsoft.com/office/drawing/2014/main" id="{BA783EF9-D9EF-3B4D-8D7F-82ABC64CFA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5013" y="1268413"/>
              <a:ext cx="1884175" cy="862876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zh-CN" altLang="en-US" sz="1800" dirty="0"/>
                <a:t>相邻之积</a:t>
              </a:r>
              <a:endParaRPr lang="en-US" altLang="zh-CN" sz="1800" dirty="0"/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zh-CN" sz="1800" dirty="0"/>
                <a:t>———————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zh-CN" altLang="en-US" sz="1800" dirty="0"/>
                <a:t>周长之和</a:t>
              </a: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6D05EA99-0A47-0B48-BAD9-D3C97A865992}"/>
              </a:ext>
            </a:extLst>
          </p:cNvPr>
          <p:cNvSpPr/>
          <p:nvPr/>
        </p:nvSpPr>
        <p:spPr>
          <a:xfrm>
            <a:off x="-108520" y="-99392"/>
            <a:ext cx="9361040" cy="7056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75777" name="图片 3">
            <a:extLst>
              <a:ext uri="{FF2B5EF4-FFF2-40B4-BE49-F238E27FC236}">
                <a16:creationId xmlns:a16="http://schemas.microsoft.com/office/drawing/2014/main" id="{C3EAC0DD-578A-F64E-A710-FF6DAA84D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78" y="9153"/>
            <a:ext cx="8789987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49FDAD6-FF33-1A45-86F3-1F6D9DB81982}"/>
              </a:ext>
            </a:extLst>
          </p:cNvPr>
          <p:cNvSpPr/>
          <p:nvPr/>
        </p:nvSpPr>
        <p:spPr>
          <a:xfrm>
            <a:off x="22051" y="1620843"/>
            <a:ext cx="5867400" cy="17186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5779" name="文本框 5">
            <a:extLst>
              <a:ext uri="{FF2B5EF4-FFF2-40B4-BE49-F238E27FC236}">
                <a16:creationId xmlns:a16="http://schemas.microsoft.com/office/drawing/2014/main" id="{AC38944A-0A49-2041-8F0A-1758CF6F3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8426" y="1436693"/>
            <a:ext cx="3646488" cy="368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节点电压法，④含受控电压源情况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3186D46F-B44D-474C-A5B2-944A67FEF7E8}"/>
              </a:ext>
            </a:extLst>
          </p:cNvPr>
          <p:cNvSpPr/>
          <p:nvPr/>
        </p:nvSpPr>
        <p:spPr>
          <a:xfrm>
            <a:off x="-108520" y="-99392"/>
            <a:ext cx="9361040" cy="7056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EED7B46-63EF-4A44-964C-F2B8493C7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0" y="31924"/>
            <a:ext cx="9144000" cy="339454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BE6857F9-8B93-C442-8D60-0A5633FE6CBF}"/>
              </a:ext>
            </a:extLst>
          </p:cNvPr>
          <p:cNvSpPr/>
          <p:nvPr/>
        </p:nvSpPr>
        <p:spPr>
          <a:xfrm>
            <a:off x="3823530" y="1385453"/>
            <a:ext cx="5100782" cy="158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22AAED5-38F9-1E4D-A71D-ABED3BEC30E1}"/>
              </a:ext>
            </a:extLst>
          </p:cNvPr>
          <p:cNvSpPr/>
          <p:nvPr/>
        </p:nvSpPr>
        <p:spPr>
          <a:xfrm>
            <a:off x="3823530" y="1805360"/>
            <a:ext cx="5333790" cy="1656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6806" name="文本框 8">
            <a:extLst>
              <a:ext uri="{FF2B5EF4-FFF2-40B4-BE49-F238E27FC236}">
                <a16:creationId xmlns:a16="http://schemas.microsoft.com/office/drawing/2014/main" id="{5B30F545-3B0E-224D-9679-2EB6F7A55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2595" y="1792461"/>
            <a:ext cx="3186113" cy="368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网孔电流法，③含电流源情况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4BB117E-B456-E94C-B14D-57A884C071E7}"/>
              </a:ext>
            </a:extLst>
          </p:cNvPr>
          <p:cNvSpPr txBox="1"/>
          <p:nvPr/>
        </p:nvSpPr>
        <p:spPr>
          <a:xfrm>
            <a:off x="3793232" y="608310"/>
            <a:ext cx="5112568" cy="5040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4CDC07B-C7B6-084E-A1C5-888C848CA5A9}"/>
                  </a:ext>
                </a:extLst>
              </p:cNvPr>
              <p:cNvSpPr txBox="1"/>
              <p:nvPr/>
            </p:nvSpPr>
            <p:spPr>
              <a:xfrm>
                <a:off x="4093664" y="681618"/>
                <a:ext cx="10452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=4.8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4CDC07B-C7B6-084E-A1C5-888C848CA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664" y="681618"/>
                <a:ext cx="1045223" cy="276999"/>
              </a:xfrm>
              <a:prstGeom prst="rect">
                <a:avLst/>
              </a:prstGeom>
              <a:blipFill>
                <a:blip r:embed="rId3"/>
                <a:stretch>
                  <a:fillRect l="-3659" t="-4545" r="-4878" b="-4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EDDF753-76A6-7B44-AE5A-DE8B092A5E67}"/>
                  </a:ext>
                </a:extLst>
              </p:cNvPr>
              <p:cNvSpPr txBox="1"/>
              <p:nvPr/>
            </p:nvSpPr>
            <p:spPr>
              <a:xfrm>
                <a:off x="5670052" y="681617"/>
                <a:ext cx="104669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=0.8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EDDF753-76A6-7B44-AE5A-DE8B092A5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052" y="681617"/>
                <a:ext cx="1046697" cy="276999"/>
              </a:xfrm>
              <a:prstGeom prst="rect">
                <a:avLst/>
              </a:prstGeom>
              <a:blipFill>
                <a:blip r:embed="rId4"/>
                <a:stretch>
                  <a:fillRect l="-3659" t="-4545" r="-4878" b="-4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1207F69-F30E-FB4F-B1C2-95D1899EC20F}"/>
                  </a:ext>
                </a:extLst>
              </p:cNvPr>
              <p:cNvSpPr txBox="1"/>
              <p:nvPr/>
            </p:nvSpPr>
            <p:spPr>
              <a:xfrm>
                <a:off x="7247914" y="681616"/>
                <a:ext cx="104669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=1.6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1207F69-F30E-FB4F-B1C2-95D1899EC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7914" y="681616"/>
                <a:ext cx="1046697" cy="276999"/>
              </a:xfrm>
              <a:prstGeom prst="rect">
                <a:avLst/>
              </a:prstGeom>
              <a:blipFill>
                <a:blip r:embed="rId5"/>
                <a:stretch>
                  <a:fillRect l="-3614" t="-4545" r="-3614" b="-4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0328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内容占位符 4">
            <a:extLst>
              <a:ext uri="{FF2B5EF4-FFF2-40B4-BE49-F238E27FC236}">
                <a16:creationId xmlns:a16="http://schemas.microsoft.com/office/drawing/2014/main" id="{BA05468A-7126-E548-A026-A87FF3353B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1795" y="4615390"/>
            <a:ext cx="5449888" cy="2209800"/>
          </a:xfrm>
        </p:spPr>
      </p:pic>
      <p:pic>
        <p:nvPicPr>
          <p:cNvPr id="18435" name="图片 3">
            <a:extLst>
              <a:ext uri="{FF2B5EF4-FFF2-40B4-BE49-F238E27FC236}">
                <a16:creationId xmlns:a16="http://schemas.microsoft.com/office/drawing/2014/main" id="{BF104B27-ED4B-B446-A014-3ED7983A9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717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图片 5">
            <a:extLst>
              <a:ext uri="{FF2B5EF4-FFF2-40B4-BE49-F238E27FC236}">
                <a16:creationId xmlns:a16="http://schemas.microsoft.com/office/drawing/2014/main" id="{31700866-8A2A-6344-9DA4-12E5BD229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920" y="3068960"/>
            <a:ext cx="2626858" cy="3756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627CCEE-F8F5-5C48-9172-B359BEFD994A}"/>
              </a:ext>
            </a:extLst>
          </p:cNvPr>
          <p:cNvSpPr/>
          <p:nvPr/>
        </p:nvSpPr>
        <p:spPr>
          <a:xfrm>
            <a:off x="32417" y="1052735"/>
            <a:ext cx="6009265" cy="5785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7341D03-8612-964A-9183-CD5C8BA6F9DE}"/>
              </a:ext>
            </a:extLst>
          </p:cNvPr>
          <p:cNvSpPr/>
          <p:nvPr/>
        </p:nvSpPr>
        <p:spPr>
          <a:xfrm>
            <a:off x="6057241" y="3105051"/>
            <a:ext cx="3024624" cy="37336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D53DD492-9BEB-1448-BBFC-6D0BB20551AC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3">
            <a:extLst>
              <a:ext uri="{FF2B5EF4-FFF2-40B4-BE49-F238E27FC236}">
                <a16:creationId xmlns:a16="http://schemas.microsoft.com/office/drawing/2014/main" id="{4EC7C10F-DCAB-714A-B7AC-50A73E15C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" y="404019"/>
            <a:ext cx="892333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内容占位符 4">
            <a:extLst>
              <a:ext uri="{FF2B5EF4-FFF2-40B4-BE49-F238E27FC236}">
                <a16:creationId xmlns:a16="http://schemas.microsoft.com/office/drawing/2014/main" id="{1569250F-45F5-1F48-B6E2-28D0933478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846138"/>
            <a:ext cx="3333750" cy="4525962"/>
          </a:xfrm>
        </p:spPr>
      </p:pic>
      <p:pic>
        <p:nvPicPr>
          <p:cNvPr id="19460" name="图片 6">
            <a:extLst>
              <a:ext uri="{FF2B5EF4-FFF2-40B4-BE49-F238E27FC236}">
                <a16:creationId xmlns:a16="http://schemas.microsoft.com/office/drawing/2014/main" id="{6E98EBD9-D5A6-4142-B333-5A1D50695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715000"/>
            <a:ext cx="32766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8038B022-0539-FE43-A0FD-661E66D90DD4}"/>
              </a:ext>
            </a:extLst>
          </p:cNvPr>
          <p:cNvSpPr/>
          <p:nvPr/>
        </p:nvSpPr>
        <p:spPr>
          <a:xfrm>
            <a:off x="148596" y="846138"/>
            <a:ext cx="3600450" cy="5616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92F72F9-0E35-674F-93E5-EAA2C684A35A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图片 3">
            <a:extLst>
              <a:ext uri="{FF2B5EF4-FFF2-40B4-BE49-F238E27FC236}">
                <a16:creationId xmlns:a16="http://schemas.microsoft.com/office/drawing/2014/main" id="{3E083F61-F621-E046-B174-B83E9429A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0766"/>
            <a:ext cx="9204326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图片 4">
            <a:extLst>
              <a:ext uri="{FF2B5EF4-FFF2-40B4-BE49-F238E27FC236}">
                <a16:creationId xmlns:a16="http://schemas.microsoft.com/office/drawing/2014/main" id="{2E662D8D-4305-B944-84D8-D23FDCD88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3352"/>
            <a:ext cx="3591425" cy="597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图片 5">
            <a:extLst>
              <a:ext uri="{FF2B5EF4-FFF2-40B4-BE49-F238E27FC236}">
                <a16:creationId xmlns:a16="http://schemas.microsoft.com/office/drawing/2014/main" id="{919CEC25-D271-D14A-8E7D-DFC4FEC22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924175"/>
            <a:ext cx="13827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图片 6">
            <a:extLst>
              <a:ext uri="{FF2B5EF4-FFF2-40B4-BE49-F238E27FC236}">
                <a16:creationId xmlns:a16="http://schemas.microsoft.com/office/drawing/2014/main" id="{5EF0B534-B4B8-6546-80F3-D4C4DF89D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024188"/>
            <a:ext cx="18446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图片 7">
            <a:extLst>
              <a:ext uri="{FF2B5EF4-FFF2-40B4-BE49-F238E27FC236}">
                <a16:creationId xmlns:a16="http://schemas.microsoft.com/office/drawing/2014/main" id="{AFB1AC52-5D1B-824D-BF5F-EC7FA567F1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652963"/>
            <a:ext cx="4360862" cy="15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8AFACFA-3817-4F4B-87BA-94238F2A5668}"/>
              </a:ext>
            </a:extLst>
          </p:cNvPr>
          <p:cNvSpPr/>
          <p:nvPr/>
        </p:nvSpPr>
        <p:spPr>
          <a:xfrm>
            <a:off x="8362" y="2564904"/>
            <a:ext cx="9135638" cy="4293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EF72C498-8165-A145-BEFB-8460E92FCC9B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3">
            <a:extLst>
              <a:ext uri="{FF2B5EF4-FFF2-40B4-BE49-F238E27FC236}">
                <a16:creationId xmlns:a16="http://schemas.microsoft.com/office/drawing/2014/main" id="{C5C8EA59-8CC0-B24E-9F5D-7F4B8C82C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025"/>
            <a:ext cx="896461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图片 4">
            <a:extLst>
              <a:ext uri="{FF2B5EF4-FFF2-40B4-BE49-F238E27FC236}">
                <a16:creationId xmlns:a16="http://schemas.microsoft.com/office/drawing/2014/main" id="{9E16FFDF-E912-3E4D-AAA5-4F92DC47E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38" y="1331912"/>
            <a:ext cx="3124200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图片 5">
            <a:extLst>
              <a:ext uri="{FF2B5EF4-FFF2-40B4-BE49-F238E27FC236}">
                <a16:creationId xmlns:a16="http://schemas.microsoft.com/office/drawing/2014/main" id="{552EA127-6F56-5648-8E41-1FAA89CAA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3357563"/>
            <a:ext cx="2952750" cy="223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图片 6">
            <a:extLst>
              <a:ext uri="{FF2B5EF4-FFF2-40B4-BE49-F238E27FC236}">
                <a16:creationId xmlns:a16="http://schemas.microsoft.com/office/drawing/2014/main" id="{A7DD41EA-2E21-C545-B136-2F05685BBB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716338"/>
            <a:ext cx="25209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图片 7">
            <a:extLst>
              <a:ext uri="{FF2B5EF4-FFF2-40B4-BE49-F238E27FC236}">
                <a16:creationId xmlns:a16="http://schemas.microsoft.com/office/drawing/2014/main" id="{5121F279-6241-5E4D-8E7B-6712491E9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508500"/>
            <a:ext cx="3046412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图片 8">
            <a:extLst>
              <a:ext uri="{FF2B5EF4-FFF2-40B4-BE49-F238E27FC236}">
                <a16:creationId xmlns:a16="http://schemas.microsoft.com/office/drawing/2014/main" id="{E7E6DDDF-BAEB-7C4B-BAA6-559E08676D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402263"/>
            <a:ext cx="33845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B3E83669-9B6E-CF42-A815-B590E004DA0C}"/>
              </a:ext>
            </a:extLst>
          </p:cNvPr>
          <p:cNvSpPr/>
          <p:nvPr/>
        </p:nvSpPr>
        <p:spPr>
          <a:xfrm>
            <a:off x="742156" y="3257550"/>
            <a:ext cx="8135937" cy="3600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168F578D-4845-7A4B-9AB4-CE54CEA670B9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图片 3">
            <a:extLst>
              <a:ext uri="{FF2B5EF4-FFF2-40B4-BE49-F238E27FC236}">
                <a16:creationId xmlns:a16="http://schemas.microsoft.com/office/drawing/2014/main" id="{D5FA6C45-A517-ED4A-9913-0B470A560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427682"/>
            <a:ext cx="904398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图片 4">
            <a:extLst>
              <a:ext uri="{FF2B5EF4-FFF2-40B4-BE49-F238E27FC236}">
                <a16:creationId xmlns:a16="http://schemas.microsoft.com/office/drawing/2014/main" id="{29F235AC-AC74-454D-AE00-40F1B4570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3432175" cy="504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图片 5">
            <a:extLst>
              <a:ext uri="{FF2B5EF4-FFF2-40B4-BE49-F238E27FC236}">
                <a16:creationId xmlns:a16="http://schemas.microsoft.com/office/drawing/2014/main" id="{CE3CCED5-B3D2-8F47-9C04-270D5C48E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8" y="1052513"/>
            <a:ext cx="3632200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图片 6">
            <a:extLst>
              <a:ext uri="{FF2B5EF4-FFF2-40B4-BE49-F238E27FC236}">
                <a16:creationId xmlns:a16="http://schemas.microsoft.com/office/drawing/2014/main" id="{DBDA6D47-AEC3-044E-BAB8-86FD9F3525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2349500"/>
            <a:ext cx="3011487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图片 7">
            <a:extLst>
              <a:ext uri="{FF2B5EF4-FFF2-40B4-BE49-F238E27FC236}">
                <a16:creationId xmlns:a16="http://schemas.microsoft.com/office/drawing/2014/main" id="{902F879C-9BF3-EE43-8409-38B55D55C0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2700338"/>
            <a:ext cx="33115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图片 8">
            <a:extLst>
              <a:ext uri="{FF2B5EF4-FFF2-40B4-BE49-F238E27FC236}">
                <a16:creationId xmlns:a16="http://schemas.microsoft.com/office/drawing/2014/main" id="{58FEB2E0-0270-454D-B8AC-6189370C9F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150" y="3708400"/>
            <a:ext cx="5067300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088BDBD8-DC26-A24C-9C64-CBEA7379B019}"/>
              </a:ext>
            </a:extLst>
          </p:cNvPr>
          <p:cNvSpPr/>
          <p:nvPr/>
        </p:nvSpPr>
        <p:spPr>
          <a:xfrm>
            <a:off x="107950" y="3284538"/>
            <a:ext cx="9001125" cy="3240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CC74839-2949-5C4E-A8FE-65F1E48E07A9}"/>
              </a:ext>
            </a:extLst>
          </p:cNvPr>
          <p:cNvSpPr/>
          <p:nvPr/>
        </p:nvSpPr>
        <p:spPr>
          <a:xfrm>
            <a:off x="4140200" y="981075"/>
            <a:ext cx="4968875" cy="2303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7CA14F7A-91C4-2C47-B6B8-64098200C14C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9664</TotalTime>
  <Words>1792</Words>
  <Application>Microsoft Office PowerPoint</Application>
  <PresentationFormat>全屏显示(4:3)</PresentationFormat>
  <Paragraphs>266</Paragraphs>
  <Slides>46</Slides>
  <Notes>13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4" baseType="lpstr">
      <vt:lpstr>Arial</vt:lpstr>
      <vt:lpstr>Calibri</vt:lpstr>
      <vt:lpstr>Cambria Math</vt:lpstr>
      <vt:lpstr>Times New Roman</vt:lpstr>
      <vt:lpstr>Verdana</vt:lpstr>
      <vt:lpstr>Wingdings</vt:lpstr>
      <vt:lpstr>默认设计模板</vt:lpstr>
      <vt:lpstr>Equation</vt:lpstr>
      <vt:lpstr>电子电路基础</vt:lpstr>
      <vt:lpstr>电路分析的基本方法和定理</vt:lpstr>
      <vt:lpstr>电阻串联、电阻分压</vt:lpstr>
      <vt:lpstr>电阻并联、电阻分流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下面电路如何计算？</vt:lpstr>
      <vt:lpstr>△-Y变换（Delta - Wye）</vt:lpstr>
      <vt:lpstr>PowerPoint 演示文稿</vt:lpstr>
      <vt:lpstr>PowerPoint 演示文稿</vt:lpstr>
      <vt:lpstr>节点电压法 &amp; 网孔电流法</vt:lpstr>
      <vt:lpstr>PowerPoint 演示文稿</vt:lpstr>
      <vt:lpstr>Things we need to know in solving any resistive circuit with current and voltage sources only:</vt:lpstr>
      <vt:lpstr>3.2 节点电压法Nodal Analysis (1)</vt:lpstr>
      <vt:lpstr>3.2 Nodal Analysis (2)</vt:lpstr>
      <vt:lpstr>3.2 Nodal Analysis (3)</vt:lpstr>
      <vt:lpstr>PowerPoint 演示文稿</vt:lpstr>
      <vt:lpstr>3.2 Nodal Analysis (4)</vt:lpstr>
      <vt:lpstr>解方程的三种方法</vt:lpstr>
      <vt:lpstr>解方程的三种方法</vt:lpstr>
      <vt:lpstr>PowerPoint 演示文稿</vt:lpstr>
      <vt:lpstr>Nodal Analysis with Voltage Source </vt:lpstr>
      <vt:lpstr>PowerPoint 演示文稿</vt:lpstr>
      <vt:lpstr>PowerPoint 演示文稿</vt:lpstr>
      <vt:lpstr>PowerPoint 演示文稿</vt:lpstr>
      <vt:lpstr>3.4 网孔电流法Mesh Analysis (1)</vt:lpstr>
      <vt:lpstr>3.4 Mesh Analysis (2)</vt:lpstr>
      <vt:lpstr>3.4 Mesh Analysis (3)</vt:lpstr>
      <vt:lpstr>PowerPoint 演示文稿</vt:lpstr>
      <vt:lpstr>PowerPoint 演示文稿</vt:lpstr>
      <vt:lpstr>3.5 Mesh Analysis with Current Source (1)</vt:lpstr>
      <vt:lpstr>PowerPoint 演示文稿</vt:lpstr>
      <vt:lpstr>PowerPoint 演示文稿</vt:lpstr>
      <vt:lpstr>3.7 节点电压法 vs 网孔电流法</vt:lpstr>
      <vt:lpstr>PowerPoint 演示文稿</vt:lpstr>
      <vt:lpstr>请熟悉以下软件的使用</vt:lpstr>
      <vt:lpstr>PowerPoint 演示文稿</vt:lpstr>
      <vt:lpstr>小结</vt:lpstr>
      <vt:lpstr>小结</vt:lpstr>
      <vt:lpstr>作业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电子电路基础</dc:title>
  <dc:creator>Microsoft 帐户</dc:creator>
  <cp:lastModifiedBy>hjin</cp:lastModifiedBy>
  <cp:revision>128</cp:revision>
  <cp:lastPrinted>2020-09-14T14:00:59Z</cp:lastPrinted>
  <dcterms:created xsi:type="dcterms:W3CDTF">2015-09-07T14:18:49Z</dcterms:created>
  <dcterms:modified xsi:type="dcterms:W3CDTF">2025-09-15T07:32:01Z</dcterms:modified>
</cp:coreProperties>
</file>