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256" r:id="rId2"/>
    <p:sldId id="260" r:id="rId3"/>
    <p:sldId id="261" r:id="rId4"/>
    <p:sldId id="262" r:id="rId5"/>
    <p:sldId id="311" r:id="rId6"/>
    <p:sldId id="308" r:id="rId7"/>
    <p:sldId id="309" r:id="rId8"/>
    <p:sldId id="314" r:id="rId9"/>
    <p:sldId id="484" r:id="rId10"/>
    <p:sldId id="315" r:id="rId11"/>
    <p:sldId id="316" r:id="rId12"/>
    <p:sldId id="306" r:id="rId13"/>
    <p:sldId id="1196" r:id="rId14"/>
    <p:sldId id="307" r:id="rId15"/>
    <p:sldId id="317" r:id="rId16"/>
    <p:sldId id="318" r:id="rId17"/>
    <p:sldId id="1219" r:id="rId18"/>
    <p:sldId id="1220" r:id="rId19"/>
    <p:sldId id="319" r:id="rId20"/>
    <p:sldId id="326" r:id="rId21"/>
    <p:sldId id="1197" r:id="rId22"/>
    <p:sldId id="1198" r:id="rId23"/>
    <p:sldId id="1199" r:id="rId24"/>
    <p:sldId id="1200" r:id="rId25"/>
    <p:sldId id="1201" r:id="rId26"/>
    <p:sldId id="320" r:id="rId27"/>
    <p:sldId id="264" r:id="rId28"/>
    <p:sldId id="265" r:id="rId29"/>
    <p:sldId id="266" r:id="rId30"/>
    <p:sldId id="267" r:id="rId31"/>
    <p:sldId id="268" r:id="rId32"/>
    <p:sldId id="269" r:id="rId33"/>
    <p:sldId id="270" r:id="rId34"/>
    <p:sldId id="271" r:id="rId35"/>
    <p:sldId id="272" r:id="rId36"/>
    <p:sldId id="273" r:id="rId37"/>
    <p:sldId id="274" r:id="rId38"/>
    <p:sldId id="275" r:id="rId39"/>
    <p:sldId id="276" r:id="rId40"/>
    <p:sldId id="277" r:id="rId41"/>
    <p:sldId id="278" r:id="rId42"/>
    <p:sldId id="279" r:id="rId43"/>
    <p:sldId id="280" r:id="rId44"/>
    <p:sldId id="281" r:id="rId45"/>
    <p:sldId id="282" r:id="rId46"/>
    <p:sldId id="324" r:id="rId47"/>
    <p:sldId id="1222" r:id="rId48"/>
    <p:sldId id="1221" r:id="rId49"/>
  </p:sldIdLst>
  <p:sldSz cx="9144000" cy="6858000" type="screen4x3"/>
  <p:notesSz cx="6858000" cy="9144000"/>
  <p:defaultTextStyle>
    <a:defPPr>
      <a:defRPr lang="en-US"/>
    </a:defPPr>
    <a:lvl1pPr algn="l" rtl="0" eaLnBrk="0" fontAlgn="base" hangingPunct="0">
      <a:spcBef>
        <a:spcPct val="0"/>
      </a:spcBef>
      <a:spcAft>
        <a:spcPct val="0"/>
      </a:spcAft>
      <a:defRPr sz="1600"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sz="1600"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sz="1600"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sz="1600"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sz="1600" kern="1200">
        <a:solidFill>
          <a:schemeClr val="tx1"/>
        </a:solidFill>
        <a:latin typeface="Calibri" panose="020F0502020204030204" pitchFamily="34" charset="0"/>
        <a:ea typeface="+mn-ea"/>
        <a:cs typeface="+mn-cs"/>
      </a:defRPr>
    </a:lvl5pPr>
    <a:lvl6pPr marL="2286000" algn="l" defTabSz="914400" rtl="0" eaLnBrk="1" latinLnBrk="0" hangingPunct="1">
      <a:defRPr sz="1600" kern="1200">
        <a:solidFill>
          <a:schemeClr val="tx1"/>
        </a:solidFill>
        <a:latin typeface="Calibri" panose="020F0502020204030204" pitchFamily="34" charset="0"/>
        <a:ea typeface="+mn-ea"/>
        <a:cs typeface="+mn-cs"/>
      </a:defRPr>
    </a:lvl6pPr>
    <a:lvl7pPr marL="2743200" algn="l" defTabSz="914400" rtl="0" eaLnBrk="1" latinLnBrk="0" hangingPunct="1">
      <a:defRPr sz="1600" kern="1200">
        <a:solidFill>
          <a:schemeClr val="tx1"/>
        </a:solidFill>
        <a:latin typeface="Calibri" panose="020F0502020204030204" pitchFamily="34" charset="0"/>
        <a:ea typeface="+mn-ea"/>
        <a:cs typeface="+mn-cs"/>
      </a:defRPr>
    </a:lvl7pPr>
    <a:lvl8pPr marL="3200400" algn="l" defTabSz="914400" rtl="0" eaLnBrk="1" latinLnBrk="0" hangingPunct="1">
      <a:defRPr sz="1600" kern="1200">
        <a:solidFill>
          <a:schemeClr val="tx1"/>
        </a:solidFill>
        <a:latin typeface="Calibri" panose="020F0502020204030204" pitchFamily="34" charset="0"/>
        <a:ea typeface="+mn-ea"/>
        <a:cs typeface="+mn-cs"/>
      </a:defRPr>
    </a:lvl8pPr>
    <a:lvl9pPr marL="3657600" algn="l" defTabSz="914400" rtl="0" eaLnBrk="1" latinLnBrk="0" hangingPunct="1">
      <a:defRPr sz="1600"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448" autoAdjust="0"/>
    <p:restoredTop sz="94397" autoAdjust="0"/>
  </p:normalViewPr>
  <p:slideViewPr>
    <p:cSldViewPr>
      <p:cViewPr varScale="1">
        <p:scale>
          <a:sx n="83" d="100"/>
          <a:sy n="83" d="100"/>
        </p:scale>
        <p:origin x="1296" y="4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409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4DAC8E7E-71F6-6F48-B9C4-0C5B6FD0DD4F}"/>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hangingPunct="1">
              <a:defRPr sz="1200">
                <a:latin typeface="Arial" charset="0"/>
              </a:defRPr>
            </a:lvl1pPr>
          </a:lstStyle>
          <a:p>
            <a:pPr>
              <a:defRPr/>
            </a:pPr>
            <a:endParaRPr lang="en-US"/>
          </a:p>
        </p:txBody>
      </p:sp>
      <p:sp>
        <p:nvSpPr>
          <p:cNvPr id="44035" name="Rectangle 3">
            <a:extLst>
              <a:ext uri="{FF2B5EF4-FFF2-40B4-BE49-F238E27FC236}">
                <a16:creationId xmlns:a16="http://schemas.microsoft.com/office/drawing/2014/main" id="{6D6426DE-4F6A-724C-81AE-D5F6DF1A49A5}"/>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2052" name="Rectangle 4">
            <a:extLst>
              <a:ext uri="{FF2B5EF4-FFF2-40B4-BE49-F238E27FC236}">
                <a16:creationId xmlns:a16="http://schemas.microsoft.com/office/drawing/2014/main" id="{E64CC1FC-5AC7-604C-BC88-297C018CE89E}"/>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 uri="{FAA26D3D-D897-4be2-8F04-BA451C77F1D7}">
              <ma14:placeholderFlag xmlns:ma14="http://schemas.microsoft.com/office/mac/drawingml/2011/main" xmlns="" val="1"/>
            </a:ext>
          </a:extLst>
        </p:spPr>
      </p:sp>
      <p:sp>
        <p:nvSpPr>
          <p:cNvPr id="44037" name="Rectangle 5">
            <a:extLst>
              <a:ext uri="{FF2B5EF4-FFF2-40B4-BE49-F238E27FC236}">
                <a16:creationId xmlns:a16="http://schemas.microsoft.com/office/drawing/2014/main" id="{EDCC13D8-F703-7946-8CE4-9019FABCB626}"/>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4038" name="Rectangle 6">
            <a:extLst>
              <a:ext uri="{FF2B5EF4-FFF2-40B4-BE49-F238E27FC236}">
                <a16:creationId xmlns:a16="http://schemas.microsoft.com/office/drawing/2014/main" id="{22DA4F75-31A5-C640-B17D-BE192CFD77CC}"/>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eaLnBrk="1" hangingPunct="1">
              <a:defRPr sz="1200">
                <a:latin typeface="Arial" charset="0"/>
              </a:defRPr>
            </a:lvl1pPr>
          </a:lstStyle>
          <a:p>
            <a:pPr>
              <a:defRPr/>
            </a:pPr>
            <a:endParaRPr lang="en-US"/>
          </a:p>
        </p:txBody>
      </p:sp>
      <p:sp>
        <p:nvSpPr>
          <p:cNvPr id="44039" name="Rectangle 7">
            <a:extLst>
              <a:ext uri="{FF2B5EF4-FFF2-40B4-BE49-F238E27FC236}">
                <a16:creationId xmlns:a16="http://schemas.microsoft.com/office/drawing/2014/main" id="{B934771F-85AF-5A4C-B98D-2F2D92463034}"/>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pPr>
              <a:defRPr/>
            </a:pPr>
            <a:fld id="{D2108392-7DE5-6446-BA3B-955C6679F938}" type="slidenum">
              <a:rPr lang="en-US" altLang="zh-CN"/>
              <a:pPr>
                <a:defRPr/>
              </a:pPr>
              <a:t>‹#›</a:t>
            </a:fld>
            <a:endParaRPr lang="en-US" altLang="zh-CN"/>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a:extLst>
              <a:ext uri="{FF2B5EF4-FFF2-40B4-BE49-F238E27FC236}">
                <a16:creationId xmlns:a16="http://schemas.microsoft.com/office/drawing/2014/main" id="{F5F6E8CD-06C5-BC43-B52A-91B469F95FA6}"/>
              </a:ext>
            </a:extLst>
          </p:cNvPr>
          <p:cNvSpPr>
            <a:spLocks noGrp="1" noRot="1" noChangeAspect="1" noTextEdit="1"/>
          </p:cNvSpPr>
          <p:nvPr>
            <p:ph type="sldImg"/>
          </p:nvPr>
        </p:nvSpPr>
        <p:spPr>
          <a:ln/>
        </p:spPr>
      </p:sp>
      <p:sp>
        <p:nvSpPr>
          <p:cNvPr id="98307" name="Notes Placeholder 2">
            <a:extLst>
              <a:ext uri="{FF2B5EF4-FFF2-40B4-BE49-F238E27FC236}">
                <a16:creationId xmlns:a16="http://schemas.microsoft.com/office/drawing/2014/main" id="{BC4DCDBE-7B16-1D40-9B9C-1B4487FDE37B}"/>
              </a:ext>
            </a:extLst>
          </p:cNvPr>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r>
              <a:rPr lang="en-US" altLang="zh-CN"/>
              <a:t>Again from your circuits course!</a:t>
            </a:r>
          </a:p>
        </p:txBody>
      </p:sp>
      <p:sp>
        <p:nvSpPr>
          <p:cNvPr id="98308" name="Slide Number Placeholder 3">
            <a:extLst>
              <a:ext uri="{FF2B5EF4-FFF2-40B4-BE49-F238E27FC236}">
                <a16:creationId xmlns:a16="http://schemas.microsoft.com/office/drawing/2014/main" id="{8AE6BFC8-3DE1-C042-8F87-EC78E3D62130}"/>
              </a:ext>
            </a:extLst>
          </p:cNvPr>
          <p:cNvSpPr>
            <a:spLocks noGrp="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spcBef>
                <a:spcPct val="30000"/>
              </a:spcBef>
              <a:defRPr sz="1200">
                <a:solidFill>
                  <a:schemeClr val="tx1"/>
                </a:solidFill>
                <a:latin typeface="Arial" charset="0"/>
              </a:defRPr>
            </a:lvl1pPr>
            <a:lvl2pPr marL="742950" indent="-285750">
              <a:spcBef>
                <a:spcPct val="30000"/>
              </a:spcBef>
              <a:defRPr sz="1200">
                <a:solidFill>
                  <a:schemeClr val="tx1"/>
                </a:solidFill>
                <a:latin typeface="Arial" charset="0"/>
              </a:defRPr>
            </a:lvl2pPr>
            <a:lvl3pPr marL="1143000" indent="-228600">
              <a:spcBef>
                <a:spcPct val="30000"/>
              </a:spcBef>
              <a:defRPr sz="1200">
                <a:solidFill>
                  <a:schemeClr val="tx1"/>
                </a:solidFill>
                <a:latin typeface="Arial" charset="0"/>
              </a:defRPr>
            </a:lvl3pPr>
            <a:lvl4pPr marL="1600200" indent="-228600">
              <a:spcBef>
                <a:spcPct val="30000"/>
              </a:spcBef>
              <a:defRPr sz="1200">
                <a:solidFill>
                  <a:schemeClr val="tx1"/>
                </a:solidFill>
                <a:latin typeface="Arial" charset="0"/>
              </a:defRPr>
            </a:lvl4pPr>
            <a:lvl5pPr marL="2057400" indent="-22860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spcBef>
                <a:spcPct val="0"/>
              </a:spcBef>
              <a:defRPr/>
            </a:pPr>
            <a:fld id="{6396362D-D51D-8D4C-BCE6-AF4460147419}" type="slidenum">
              <a:rPr lang="en-US" altLang="zh-CN"/>
              <a:pPr>
                <a:spcBef>
                  <a:spcPct val="0"/>
                </a:spcBef>
                <a:defRPr/>
              </a:pPr>
              <a:t>5</a:t>
            </a:fld>
            <a:endParaRPr lang="en-US" alt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89169331-41E5-EF43-A380-88617A9D5ECF}"/>
              </a:ext>
            </a:extLst>
          </p:cNvPr>
          <p:cNvSpPr>
            <a:spLocks noGrp="1" noRot="1" noChangeAspect="1"/>
          </p:cNvSpPr>
          <p:nvPr>
            <p:ph type="sldImg"/>
          </p:nvPr>
        </p:nvSpPr>
        <p:spPr/>
      </p:sp>
      <p:sp>
        <p:nvSpPr>
          <p:cNvPr id="75778" name="备注占位符 2">
            <a:extLst>
              <a:ext uri="{FF2B5EF4-FFF2-40B4-BE49-F238E27FC236}">
                <a16:creationId xmlns:a16="http://schemas.microsoft.com/office/drawing/2014/main" id="{55D3401C-DEE2-FF4F-9A43-F465BF2E36AC}"/>
              </a:ext>
            </a:extLst>
          </p:cNvPr>
          <p:cNvSpPr>
            <a:spLocks noGrp="1"/>
          </p:cNvSpPr>
          <p:nvPr>
            <p:ph type="body" idx="1"/>
          </p:nvPr>
        </p:nvSpPr>
        <p:spPr/>
        <p:txBody>
          <a:bodyPr/>
          <a:lstStyle/>
          <a:p>
            <a:endParaRPr kumimoji="1" lang="zh-CN" altLang="en-US">
              <a:latin typeface="Arial" panose="020B0604020202020204" pitchFamily="34" charset="0"/>
            </a:endParaRPr>
          </a:p>
        </p:txBody>
      </p:sp>
      <p:sp>
        <p:nvSpPr>
          <p:cNvPr id="75779" name="幻灯片编号占位符 3">
            <a:extLst>
              <a:ext uri="{FF2B5EF4-FFF2-40B4-BE49-F238E27FC236}">
                <a16:creationId xmlns:a16="http://schemas.microsoft.com/office/drawing/2014/main" id="{684E421A-8EC0-244F-B03D-87A25811BC6C}"/>
              </a:ext>
            </a:extLst>
          </p:cNvPr>
          <p:cNvSpPr>
            <a:spLocks noGrp="1"/>
          </p:cNvSpPr>
          <p:nvPr>
            <p:ph type="sldNum" sz="quarter" idx="5"/>
          </p:nvPr>
        </p:nvSpPr>
        <p:spPr>
          <a:noFill/>
        </p:spPr>
        <p:txBody>
          <a:bodyPr/>
          <a:lstStyle>
            <a:lvl1pPr>
              <a:defRPr sz="1600">
                <a:solidFill>
                  <a:schemeClr val="tx1"/>
                </a:solidFill>
                <a:latin typeface="Calibri" panose="020F0502020204030204" pitchFamily="34" charset="0"/>
              </a:defRPr>
            </a:lvl1pPr>
            <a:lvl2pPr marL="742950" indent="-285750">
              <a:defRPr sz="1600">
                <a:solidFill>
                  <a:schemeClr val="tx1"/>
                </a:solidFill>
                <a:latin typeface="Calibri" panose="020F0502020204030204" pitchFamily="34" charset="0"/>
              </a:defRPr>
            </a:lvl2pPr>
            <a:lvl3pPr marL="1143000" indent="-228600">
              <a:defRPr sz="1600">
                <a:solidFill>
                  <a:schemeClr val="tx1"/>
                </a:solidFill>
                <a:latin typeface="Calibri" panose="020F0502020204030204" pitchFamily="34" charset="0"/>
              </a:defRPr>
            </a:lvl3pPr>
            <a:lvl4pPr marL="1600200" indent="-228600">
              <a:defRPr sz="1600">
                <a:solidFill>
                  <a:schemeClr val="tx1"/>
                </a:solidFill>
                <a:latin typeface="Calibri" panose="020F0502020204030204" pitchFamily="34" charset="0"/>
              </a:defRPr>
            </a:lvl4pPr>
            <a:lvl5pPr marL="2057400" indent="-228600">
              <a:defRPr sz="1600">
                <a:solidFill>
                  <a:schemeClr val="tx1"/>
                </a:solidFill>
                <a:latin typeface="Calibri" panose="020F0502020204030204" pitchFamily="34" charset="0"/>
              </a:defRPr>
            </a:lvl5pPr>
            <a:lvl6pPr marL="2514600" indent="-228600" eaLnBrk="0" fontAlgn="base" hangingPunct="0">
              <a:spcBef>
                <a:spcPct val="0"/>
              </a:spcBef>
              <a:spcAft>
                <a:spcPct val="0"/>
              </a:spcAft>
              <a:defRPr sz="1600">
                <a:solidFill>
                  <a:schemeClr val="tx1"/>
                </a:solidFill>
                <a:latin typeface="Calibri" panose="020F0502020204030204" pitchFamily="34" charset="0"/>
              </a:defRPr>
            </a:lvl6pPr>
            <a:lvl7pPr marL="2971800" indent="-228600" eaLnBrk="0" fontAlgn="base" hangingPunct="0">
              <a:spcBef>
                <a:spcPct val="0"/>
              </a:spcBef>
              <a:spcAft>
                <a:spcPct val="0"/>
              </a:spcAft>
              <a:defRPr sz="1600">
                <a:solidFill>
                  <a:schemeClr val="tx1"/>
                </a:solidFill>
                <a:latin typeface="Calibri" panose="020F0502020204030204" pitchFamily="34" charset="0"/>
              </a:defRPr>
            </a:lvl7pPr>
            <a:lvl8pPr marL="3429000" indent="-228600" eaLnBrk="0" fontAlgn="base" hangingPunct="0">
              <a:spcBef>
                <a:spcPct val="0"/>
              </a:spcBef>
              <a:spcAft>
                <a:spcPct val="0"/>
              </a:spcAft>
              <a:defRPr sz="1600">
                <a:solidFill>
                  <a:schemeClr val="tx1"/>
                </a:solidFill>
                <a:latin typeface="Calibri" panose="020F0502020204030204" pitchFamily="34" charset="0"/>
              </a:defRPr>
            </a:lvl8pPr>
            <a:lvl9pPr marL="3886200" indent="-228600" eaLnBrk="0" fontAlgn="base" hangingPunct="0">
              <a:spcBef>
                <a:spcPct val="0"/>
              </a:spcBef>
              <a:spcAft>
                <a:spcPct val="0"/>
              </a:spcAft>
              <a:defRPr sz="1600">
                <a:solidFill>
                  <a:schemeClr val="tx1"/>
                </a:solidFill>
                <a:latin typeface="Calibri" panose="020F0502020204030204" pitchFamily="34" charset="0"/>
              </a:defRPr>
            </a:lvl9pPr>
          </a:lstStyle>
          <a:p>
            <a:fld id="{B1EB2FBE-C087-6041-B69E-5B103FCC6F5A}" type="slidenum">
              <a:rPr lang="en-US" altLang="zh-CN" sz="1200" smtClean="0">
                <a:latin typeface="Arial" panose="020B0604020202020204" pitchFamily="34" charset="0"/>
              </a:rPr>
              <a:pPr/>
              <a:t>7</a:t>
            </a:fld>
            <a:endParaRPr lang="en-US" altLang="zh-CN" sz="1200">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DB5EA2DF-4C30-5D4E-8CB1-51DEA2B4F7E3}"/>
              </a:ext>
            </a:extLst>
          </p:cNvPr>
          <p:cNvSpPr>
            <a:spLocks noGrp="1" noRot="1" noChangeAspect="1" noTextEdit="1"/>
          </p:cNvSpPr>
          <p:nvPr>
            <p:ph type="sldImg"/>
          </p:nvPr>
        </p:nvSpPr>
        <p:spPr>
          <a:ln/>
        </p:spPr>
      </p:sp>
      <p:sp>
        <p:nvSpPr>
          <p:cNvPr id="40962" name="Notes Placeholder 2">
            <a:extLst>
              <a:ext uri="{FF2B5EF4-FFF2-40B4-BE49-F238E27FC236}">
                <a16:creationId xmlns:a16="http://schemas.microsoft.com/office/drawing/2014/main" id="{EA711081-A71C-CD41-9CCD-CDE8DE513AE1}"/>
              </a:ext>
            </a:extLst>
          </p:cNvPr>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latin typeface="Times New Roman" panose="02020603050405020304" pitchFamily="18" charset="0"/>
            </a:endParaRPr>
          </a:p>
        </p:txBody>
      </p:sp>
      <p:sp>
        <p:nvSpPr>
          <p:cNvPr id="40963" name="Slide Number Placeholder 3">
            <a:extLst>
              <a:ext uri="{FF2B5EF4-FFF2-40B4-BE49-F238E27FC236}">
                <a16:creationId xmlns:a16="http://schemas.microsoft.com/office/drawing/2014/main" id="{54ACFACF-1CEE-0641-845A-63A8D98A52D2}"/>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D593E7E-4F3E-604E-8405-E987FF90D953}" type="slidenum">
              <a:rPr lang="en-US" altLang="zh-CN" smtClean="0">
                <a:latin typeface="Times New Roman" panose="02020603050405020304" pitchFamily="18" charset="0"/>
              </a:rPr>
              <a:pPr>
                <a:spcBef>
                  <a:spcPct val="0"/>
                </a:spcBef>
              </a:pPr>
              <a:t>40</a:t>
            </a:fld>
            <a:endParaRPr lang="en-US" altLang="zh-CN">
              <a:latin typeface="Times New Roman" panose="02020603050405020304"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5">
            <a:extLst>
              <a:ext uri="{FF2B5EF4-FFF2-40B4-BE49-F238E27FC236}">
                <a16:creationId xmlns:a16="http://schemas.microsoft.com/office/drawing/2014/main" id="{4357567D-9EF0-4242-A013-6ADE7B94565B}"/>
              </a:ext>
            </a:extLst>
          </p:cNvPr>
          <p:cNvSpPr>
            <a:spLocks noGrp="1" noChangeArrowheads="1"/>
          </p:cNvSpPr>
          <p:nvPr>
            <p:ph type="ftr" sz="quarter" idx="10"/>
          </p:nvPr>
        </p:nvSpPr>
        <p:spPr>
          <a:ln/>
        </p:spPr>
        <p:txBody>
          <a:bodyPr/>
          <a:lstStyle>
            <a:lvl1pPr>
              <a:defRPr/>
            </a:lvl1pPr>
          </a:lstStyle>
          <a:p>
            <a:pPr>
              <a:defRPr/>
            </a:pPr>
            <a:endParaRPr lang="en-US"/>
          </a:p>
          <a:p>
            <a:pPr>
              <a:defRPr/>
            </a:pPr>
            <a:r>
              <a:rPr lang="en-US"/>
              <a:t>Oxford University Publishing</a:t>
            </a:r>
          </a:p>
          <a:p>
            <a:pPr>
              <a:defRPr/>
            </a:pPr>
            <a:r>
              <a:rPr lang="en-US"/>
              <a:t>Microelectronic Circuits by Adel S. Sedra and Kenneth C. Smith (0195323033)</a:t>
            </a:r>
          </a:p>
        </p:txBody>
      </p:sp>
      <p:sp>
        <p:nvSpPr>
          <p:cNvPr id="5" name="Rectangle 6">
            <a:extLst>
              <a:ext uri="{FF2B5EF4-FFF2-40B4-BE49-F238E27FC236}">
                <a16:creationId xmlns:a16="http://schemas.microsoft.com/office/drawing/2014/main" id="{940A7A73-2FAA-FF4C-920E-D630D5453520}"/>
              </a:ext>
            </a:extLst>
          </p:cNvPr>
          <p:cNvSpPr>
            <a:spLocks noGrp="1" noChangeArrowheads="1"/>
          </p:cNvSpPr>
          <p:nvPr>
            <p:ph type="sldNum" sz="quarter" idx="11"/>
          </p:nvPr>
        </p:nvSpPr>
        <p:spPr>
          <a:ln/>
        </p:spPr>
        <p:txBody>
          <a:bodyPr/>
          <a:lstStyle>
            <a:lvl1pPr>
              <a:defRPr/>
            </a:lvl1pPr>
          </a:lstStyle>
          <a:p>
            <a:pPr>
              <a:defRPr/>
            </a:pPr>
            <a:fld id="{A29825B3-D47C-1E4B-98A5-B34ECF72B5D2}" type="slidenum">
              <a:rPr lang="en-US" altLang="zh-CN"/>
              <a:pPr>
                <a:defRPr/>
              </a:pPr>
              <a:t>‹#›</a:t>
            </a:fld>
            <a:endParaRPr lang="en-US" altLang="zh-CN"/>
          </a:p>
        </p:txBody>
      </p:sp>
    </p:spTree>
    <p:extLst>
      <p:ext uri="{BB962C8B-B14F-4D97-AF65-F5344CB8AC3E}">
        <p14:creationId xmlns:p14="http://schemas.microsoft.com/office/powerpoint/2010/main" val="31951251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a:extLst>
              <a:ext uri="{FF2B5EF4-FFF2-40B4-BE49-F238E27FC236}">
                <a16:creationId xmlns:a16="http://schemas.microsoft.com/office/drawing/2014/main" id="{2BC57F6A-B3E2-FD45-89B4-F01FB18273D2}"/>
              </a:ext>
            </a:extLst>
          </p:cNvPr>
          <p:cNvSpPr>
            <a:spLocks noGrp="1" noChangeArrowheads="1"/>
          </p:cNvSpPr>
          <p:nvPr>
            <p:ph type="ftr" sz="quarter" idx="10"/>
          </p:nvPr>
        </p:nvSpPr>
        <p:spPr>
          <a:ln/>
        </p:spPr>
        <p:txBody>
          <a:bodyPr/>
          <a:lstStyle>
            <a:lvl1pPr>
              <a:defRPr/>
            </a:lvl1pPr>
          </a:lstStyle>
          <a:p>
            <a:pPr>
              <a:defRPr/>
            </a:pPr>
            <a:endParaRPr lang="en-US"/>
          </a:p>
          <a:p>
            <a:pPr>
              <a:defRPr/>
            </a:pPr>
            <a:r>
              <a:rPr lang="en-US"/>
              <a:t>Oxford University Publishing</a:t>
            </a:r>
          </a:p>
          <a:p>
            <a:pPr>
              <a:defRPr/>
            </a:pPr>
            <a:r>
              <a:rPr lang="en-US"/>
              <a:t>Microelectronic Circuits by Adel S. Sedra and Kenneth C. Smith (0195323033)</a:t>
            </a:r>
          </a:p>
        </p:txBody>
      </p:sp>
      <p:sp>
        <p:nvSpPr>
          <p:cNvPr id="5" name="Rectangle 6">
            <a:extLst>
              <a:ext uri="{FF2B5EF4-FFF2-40B4-BE49-F238E27FC236}">
                <a16:creationId xmlns:a16="http://schemas.microsoft.com/office/drawing/2014/main" id="{6DEC816A-3B8E-544B-B943-84386BA70DAD}"/>
              </a:ext>
            </a:extLst>
          </p:cNvPr>
          <p:cNvSpPr>
            <a:spLocks noGrp="1" noChangeArrowheads="1"/>
          </p:cNvSpPr>
          <p:nvPr>
            <p:ph type="sldNum" sz="quarter" idx="11"/>
          </p:nvPr>
        </p:nvSpPr>
        <p:spPr>
          <a:ln/>
        </p:spPr>
        <p:txBody>
          <a:bodyPr/>
          <a:lstStyle>
            <a:lvl1pPr>
              <a:defRPr/>
            </a:lvl1pPr>
          </a:lstStyle>
          <a:p>
            <a:pPr>
              <a:defRPr/>
            </a:pPr>
            <a:fld id="{A2AD0861-DF7A-3248-A99B-8B8B3A7FBFAD}" type="slidenum">
              <a:rPr lang="en-US" altLang="zh-CN"/>
              <a:pPr>
                <a:defRPr/>
              </a:pPr>
              <a:t>‹#›</a:t>
            </a:fld>
            <a:endParaRPr lang="en-US" altLang="zh-CN"/>
          </a:p>
        </p:txBody>
      </p:sp>
    </p:spTree>
    <p:extLst>
      <p:ext uri="{BB962C8B-B14F-4D97-AF65-F5344CB8AC3E}">
        <p14:creationId xmlns:p14="http://schemas.microsoft.com/office/powerpoint/2010/main" val="2408646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4650" y="152400"/>
            <a:ext cx="2190750" cy="5943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52400" y="152400"/>
            <a:ext cx="6419850" cy="5943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a:extLst>
              <a:ext uri="{FF2B5EF4-FFF2-40B4-BE49-F238E27FC236}">
                <a16:creationId xmlns:a16="http://schemas.microsoft.com/office/drawing/2014/main" id="{5D08D4BB-F89A-3145-B72A-A626AAC0E6E4}"/>
              </a:ext>
            </a:extLst>
          </p:cNvPr>
          <p:cNvSpPr>
            <a:spLocks noGrp="1" noChangeArrowheads="1"/>
          </p:cNvSpPr>
          <p:nvPr>
            <p:ph type="ftr" sz="quarter" idx="10"/>
          </p:nvPr>
        </p:nvSpPr>
        <p:spPr>
          <a:ln/>
        </p:spPr>
        <p:txBody>
          <a:bodyPr/>
          <a:lstStyle>
            <a:lvl1pPr>
              <a:defRPr/>
            </a:lvl1pPr>
          </a:lstStyle>
          <a:p>
            <a:pPr>
              <a:defRPr/>
            </a:pPr>
            <a:endParaRPr lang="en-US"/>
          </a:p>
          <a:p>
            <a:pPr>
              <a:defRPr/>
            </a:pPr>
            <a:r>
              <a:rPr lang="en-US"/>
              <a:t>Oxford University Publishing</a:t>
            </a:r>
          </a:p>
          <a:p>
            <a:pPr>
              <a:defRPr/>
            </a:pPr>
            <a:r>
              <a:rPr lang="en-US"/>
              <a:t>Microelectronic Circuits by Adel S. Sedra and Kenneth C. Smith (0195323033)</a:t>
            </a:r>
          </a:p>
        </p:txBody>
      </p:sp>
      <p:sp>
        <p:nvSpPr>
          <p:cNvPr id="5" name="Rectangle 6">
            <a:extLst>
              <a:ext uri="{FF2B5EF4-FFF2-40B4-BE49-F238E27FC236}">
                <a16:creationId xmlns:a16="http://schemas.microsoft.com/office/drawing/2014/main" id="{B6C74A02-FF73-5C49-84B9-8B89341A1EC2}"/>
              </a:ext>
            </a:extLst>
          </p:cNvPr>
          <p:cNvSpPr>
            <a:spLocks noGrp="1" noChangeArrowheads="1"/>
          </p:cNvSpPr>
          <p:nvPr>
            <p:ph type="sldNum" sz="quarter" idx="11"/>
          </p:nvPr>
        </p:nvSpPr>
        <p:spPr>
          <a:ln/>
        </p:spPr>
        <p:txBody>
          <a:bodyPr/>
          <a:lstStyle>
            <a:lvl1pPr>
              <a:defRPr/>
            </a:lvl1pPr>
          </a:lstStyle>
          <a:p>
            <a:pPr>
              <a:defRPr/>
            </a:pPr>
            <a:fld id="{7FDF7CEE-2AB1-714F-9A13-BCBEDA9D8A53}" type="slidenum">
              <a:rPr lang="en-US" altLang="zh-CN"/>
              <a:pPr>
                <a:defRPr/>
              </a:pPr>
              <a:t>‹#›</a:t>
            </a:fld>
            <a:endParaRPr lang="en-US" altLang="zh-CN"/>
          </a:p>
        </p:txBody>
      </p:sp>
    </p:spTree>
    <p:extLst>
      <p:ext uri="{BB962C8B-B14F-4D97-AF65-F5344CB8AC3E}">
        <p14:creationId xmlns:p14="http://schemas.microsoft.com/office/powerpoint/2010/main" val="33344375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52400"/>
            <a:ext cx="3657600" cy="1295400"/>
          </a:xfrm>
        </p:spPr>
        <p:txBody>
          <a:bodyPr/>
          <a:lstStyle/>
          <a:p>
            <a:r>
              <a:rPr lang="en-US"/>
              <a:t>Click to edit Master title style</a:t>
            </a:r>
          </a:p>
        </p:txBody>
      </p:sp>
      <p:sp>
        <p:nvSpPr>
          <p:cNvPr id="3" name="Text Placeholder 2"/>
          <p:cNvSpPr>
            <a:spLocks noGrp="1"/>
          </p:cNvSpPr>
          <p:nvPr>
            <p:ph type="body" sz="half" idx="1"/>
          </p:nvPr>
        </p:nvSpPr>
        <p:spPr>
          <a:xfrm>
            <a:off x="152400" y="2057400"/>
            <a:ext cx="43053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2057400"/>
            <a:ext cx="43053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a:extLst>
              <a:ext uri="{FF2B5EF4-FFF2-40B4-BE49-F238E27FC236}">
                <a16:creationId xmlns:a16="http://schemas.microsoft.com/office/drawing/2014/main" id="{8072F429-F66A-4940-B2F2-258E8E4501B9}"/>
              </a:ext>
            </a:extLst>
          </p:cNvPr>
          <p:cNvSpPr>
            <a:spLocks noGrp="1" noChangeArrowheads="1"/>
          </p:cNvSpPr>
          <p:nvPr>
            <p:ph type="ftr" sz="quarter" idx="10"/>
          </p:nvPr>
        </p:nvSpPr>
        <p:spPr>
          <a:ln/>
        </p:spPr>
        <p:txBody>
          <a:bodyPr/>
          <a:lstStyle>
            <a:lvl1pPr>
              <a:defRPr/>
            </a:lvl1pPr>
          </a:lstStyle>
          <a:p>
            <a:pPr>
              <a:defRPr/>
            </a:pPr>
            <a:endParaRPr lang="en-US"/>
          </a:p>
          <a:p>
            <a:pPr>
              <a:defRPr/>
            </a:pPr>
            <a:r>
              <a:rPr lang="en-US"/>
              <a:t>Oxford University Publishing</a:t>
            </a:r>
          </a:p>
          <a:p>
            <a:pPr>
              <a:defRPr/>
            </a:pPr>
            <a:r>
              <a:rPr lang="en-US"/>
              <a:t>Microelectronic Circuits by Adel S. Sedra and Kenneth C. Smith (0195323033)</a:t>
            </a:r>
          </a:p>
        </p:txBody>
      </p:sp>
      <p:sp>
        <p:nvSpPr>
          <p:cNvPr id="6" name="Rectangle 6">
            <a:extLst>
              <a:ext uri="{FF2B5EF4-FFF2-40B4-BE49-F238E27FC236}">
                <a16:creationId xmlns:a16="http://schemas.microsoft.com/office/drawing/2014/main" id="{3580DEA5-B1B2-CB43-807F-B6EF5EA21723}"/>
              </a:ext>
            </a:extLst>
          </p:cNvPr>
          <p:cNvSpPr>
            <a:spLocks noGrp="1" noChangeArrowheads="1"/>
          </p:cNvSpPr>
          <p:nvPr>
            <p:ph type="sldNum" sz="quarter" idx="11"/>
          </p:nvPr>
        </p:nvSpPr>
        <p:spPr>
          <a:ln/>
        </p:spPr>
        <p:txBody>
          <a:bodyPr/>
          <a:lstStyle>
            <a:lvl1pPr>
              <a:defRPr/>
            </a:lvl1pPr>
          </a:lstStyle>
          <a:p>
            <a:pPr>
              <a:defRPr/>
            </a:pPr>
            <a:fld id="{E86E8A45-B34C-9C4D-804A-D9A3B18679B9}" type="slidenum">
              <a:rPr lang="en-US" altLang="zh-CN"/>
              <a:pPr>
                <a:defRPr/>
              </a:pPr>
              <a:t>‹#›</a:t>
            </a:fld>
            <a:endParaRPr lang="en-US" altLang="zh-CN"/>
          </a:p>
        </p:txBody>
      </p:sp>
    </p:spTree>
    <p:extLst>
      <p:ext uri="{BB962C8B-B14F-4D97-AF65-F5344CB8AC3E}">
        <p14:creationId xmlns:p14="http://schemas.microsoft.com/office/powerpoint/2010/main" val="6937550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52400"/>
            <a:ext cx="3657600" cy="1295400"/>
          </a:xfrm>
        </p:spPr>
        <p:txBody>
          <a:bodyPr/>
          <a:lstStyle/>
          <a:p>
            <a:r>
              <a:rPr lang="en-US"/>
              <a:t>Click to edit Master title style</a:t>
            </a:r>
          </a:p>
        </p:txBody>
      </p:sp>
      <p:sp>
        <p:nvSpPr>
          <p:cNvPr id="3" name="Text Placeholder 2"/>
          <p:cNvSpPr>
            <a:spLocks noGrp="1"/>
          </p:cNvSpPr>
          <p:nvPr>
            <p:ph type="body" sz="half" idx="1"/>
          </p:nvPr>
        </p:nvSpPr>
        <p:spPr>
          <a:xfrm>
            <a:off x="152400" y="2057400"/>
            <a:ext cx="43053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10100" y="2057400"/>
            <a:ext cx="4305300" cy="1943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10100" y="4152900"/>
            <a:ext cx="4305300" cy="1943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a:extLst>
              <a:ext uri="{FF2B5EF4-FFF2-40B4-BE49-F238E27FC236}">
                <a16:creationId xmlns:a16="http://schemas.microsoft.com/office/drawing/2014/main" id="{A7B6B714-9B19-E946-9946-32DBE7567088}"/>
              </a:ext>
            </a:extLst>
          </p:cNvPr>
          <p:cNvSpPr>
            <a:spLocks noGrp="1" noChangeArrowheads="1"/>
          </p:cNvSpPr>
          <p:nvPr>
            <p:ph type="ftr" sz="quarter" idx="10"/>
          </p:nvPr>
        </p:nvSpPr>
        <p:spPr>
          <a:ln/>
        </p:spPr>
        <p:txBody>
          <a:bodyPr/>
          <a:lstStyle>
            <a:lvl1pPr>
              <a:defRPr/>
            </a:lvl1pPr>
          </a:lstStyle>
          <a:p>
            <a:pPr>
              <a:defRPr/>
            </a:pPr>
            <a:endParaRPr lang="en-US"/>
          </a:p>
          <a:p>
            <a:pPr>
              <a:defRPr/>
            </a:pPr>
            <a:r>
              <a:rPr lang="en-US"/>
              <a:t>Oxford University Publishing</a:t>
            </a:r>
          </a:p>
          <a:p>
            <a:pPr>
              <a:defRPr/>
            </a:pPr>
            <a:r>
              <a:rPr lang="en-US"/>
              <a:t>Microelectronic Circuits by Adel S. Sedra and Kenneth C. Smith (0195323033)</a:t>
            </a:r>
          </a:p>
        </p:txBody>
      </p:sp>
      <p:sp>
        <p:nvSpPr>
          <p:cNvPr id="7" name="Rectangle 6">
            <a:extLst>
              <a:ext uri="{FF2B5EF4-FFF2-40B4-BE49-F238E27FC236}">
                <a16:creationId xmlns:a16="http://schemas.microsoft.com/office/drawing/2014/main" id="{B2981488-865F-E447-8251-912F89B9F3C6}"/>
              </a:ext>
            </a:extLst>
          </p:cNvPr>
          <p:cNvSpPr>
            <a:spLocks noGrp="1" noChangeArrowheads="1"/>
          </p:cNvSpPr>
          <p:nvPr>
            <p:ph type="sldNum" sz="quarter" idx="11"/>
          </p:nvPr>
        </p:nvSpPr>
        <p:spPr>
          <a:ln/>
        </p:spPr>
        <p:txBody>
          <a:bodyPr/>
          <a:lstStyle>
            <a:lvl1pPr>
              <a:defRPr/>
            </a:lvl1pPr>
          </a:lstStyle>
          <a:p>
            <a:pPr>
              <a:defRPr/>
            </a:pPr>
            <a:fld id="{041A4DC6-B0DE-E449-8A02-2034455D7040}" type="slidenum">
              <a:rPr lang="en-US" altLang="zh-CN"/>
              <a:pPr>
                <a:defRPr/>
              </a:pPr>
              <a:t>‹#›</a:t>
            </a:fld>
            <a:endParaRPr lang="en-US" altLang="zh-CN"/>
          </a:p>
        </p:txBody>
      </p:sp>
    </p:spTree>
    <p:extLst>
      <p:ext uri="{BB962C8B-B14F-4D97-AF65-F5344CB8AC3E}">
        <p14:creationId xmlns:p14="http://schemas.microsoft.com/office/powerpoint/2010/main" val="5830084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a:extLst>
              <a:ext uri="{FF2B5EF4-FFF2-40B4-BE49-F238E27FC236}">
                <a16:creationId xmlns:a16="http://schemas.microsoft.com/office/drawing/2014/main" id="{3277FDB0-1562-264B-85A0-5053DBC97CA3}"/>
              </a:ext>
            </a:extLst>
          </p:cNvPr>
          <p:cNvSpPr>
            <a:spLocks noGrp="1" noChangeArrowheads="1"/>
          </p:cNvSpPr>
          <p:nvPr>
            <p:ph type="ftr" sz="quarter" idx="10"/>
          </p:nvPr>
        </p:nvSpPr>
        <p:spPr>
          <a:ln/>
        </p:spPr>
        <p:txBody>
          <a:bodyPr/>
          <a:lstStyle>
            <a:lvl1pPr>
              <a:defRPr/>
            </a:lvl1pPr>
          </a:lstStyle>
          <a:p>
            <a:pPr>
              <a:defRPr/>
            </a:pPr>
            <a:endParaRPr lang="en-US"/>
          </a:p>
          <a:p>
            <a:pPr>
              <a:defRPr/>
            </a:pPr>
            <a:r>
              <a:rPr lang="en-US"/>
              <a:t>Oxford University Publishing</a:t>
            </a:r>
          </a:p>
          <a:p>
            <a:pPr>
              <a:defRPr/>
            </a:pPr>
            <a:r>
              <a:rPr lang="en-US"/>
              <a:t>Microelectronic Circuits by Adel S. Sedra and Kenneth C. Smith (0195323033)</a:t>
            </a:r>
          </a:p>
        </p:txBody>
      </p:sp>
      <p:sp>
        <p:nvSpPr>
          <p:cNvPr id="5" name="Rectangle 6">
            <a:extLst>
              <a:ext uri="{FF2B5EF4-FFF2-40B4-BE49-F238E27FC236}">
                <a16:creationId xmlns:a16="http://schemas.microsoft.com/office/drawing/2014/main" id="{A1EEA290-92FB-0641-97A7-010B88907A79}"/>
              </a:ext>
            </a:extLst>
          </p:cNvPr>
          <p:cNvSpPr>
            <a:spLocks noGrp="1" noChangeArrowheads="1"/>
          </p:cNvSpPr>
          <p:nvPr>
            <p:ph type="sldNum" sz="quarter" idx="11"/>
          </p:nvPr>
        </p:nvSpPr>
        <p:spPr>
          <a:ln/>
        </p:spPr>
        <p:txBody>
          <a:bodyPr/>
          <a:lstStyle>
            <a:lvl1pPr>
              <a:defRPr/>
            </a:lvl1pPr>
          </a:lstStyle>
          <a:p>
            <a:pPr>
              <a:defRPr/>
            </a:pPr>
            <a:fld id="{99DB9676-858E-2F44-B68A-8822A770387B}" type="slidenum">
              <a:rPr lang="en-US" altLang="zh-CN"/>
              <a:pPr>
                <a:defRPr/>
              </a:pPr>
              <a:t>‹#›</a:t>
            </a:fld>
            <a:endParaRPr lang="en-US" altLang="zh-CN"/>
          </a:p>
        </p:txBody>
      </p:sp>
    </p:spTree>
    <p:extLst>
      <p:ext uri="{BB962C8B-B14F-4D97-AF65-F5344CB8AC3E}">
        <p14:creationId xmlns:p14="http://schemas.microsoft.com/office/powerpoint/2010/main" val="36851751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a:extLst>
              <a:ext uri="{FF2B5EF4-FFF2-40B4-BE49-F238E27FC236}">
                <a16:creationId xmlns:a16="http://schemas.microsoft.com/office/drawing/2014/main" id="{4EE67DD7-DBD4-9A4C-B6AA-4B03E0D8742B}"/>
              </a:ext>
            </a:extLst>
          </p:cNvPr>
          <p:cNvSpPr>
            <a:spLocks noGrp="1" noChangeArrowheads="1"/>
          </p:cNvSpPr>
          <p:nvPr>
            <p:ph type="ftr" sz="quarter" idx="10"/>
          </p:nvPr>
        </p:nvSpPr>
        <p:spPr>
          <a:ln/>
        </p:spPr>
        <p:txBody>
          <a:bodyPr/>
          <a:lstStyle>
            <a:lvl1pPr>
              <a:defRPr/>
            </a:lvl1pPr>
          </a:lstStyle>
          <a:p>
            <a:pPr>
              <a:defRPr/>
            </a:pPr>
            <a:endParaRPr lang="en-US"/>
          </a:p>
          <a:p>
            <a:pPr>
              <a:defRPr/>
            </a:pPr>
            <a:r>
              <a:rPr lang="en-US"/>
              <a:t>Oxford University Publishing</a:t>
            </a:r>
          </a:p>
          <a:p>
            <a:pPr>
              <a:defRPr/>
            </a:pPr>
            <a:r>
              <a:rPr lang="en-US"/>
              <a:t>Microelectronic Circuits by Adel S. Sedra and Kenneth C. Smith (0195323033)</a:t>
            </a:r>
          </a:p>
        </p:txBody>
      </p:sp>
      <p:sp>
        <p:nvSpPr>
          <p:cNvPr id="5" name="Rectangle 6">
            <a:extLst>
              <a:ext uri="{FF2B5EF4-FFF2-40B4-BE49-F238E27FC236}">
                <a16:creationId xmlns:a16="http://schemas.microsoft.com/office/drawing/2014/main" id="{C2BD7588-7886-A249-8311-E3471A5573D0}"/>
              </a:ext>
            </a:extLst>
          </p:cNvPr>
          <p:cNvSpPr>
            <a:spLocks noGrp="1" noChangeArrowheads="1"/>
          </p:cNvSpPr>
          <p:nvPr>
            <p:ph type="sldNum" sz="quarter" idx="11"/>
          </p:nvPr>
        </p:nvSpPr>
        <p:spPr>
          <a:ln/>
        </p:spPr>
        <p:txBody>
          <a:bodyPr/>
          <a:lstStyle>
            <a:lvl1pPr>
              <a:defRPr/>
            </a:lvl1pPr>
          </a:lstStyle>
          <a:p>
            <a:pPr>
              <a:defRPr/>
            </a:pPr>
            <a:fld id="{CD99D668-49AE-EF44-AD72-58DBA243AD15}" type="slidenum">
              <a:rPr lang="en-US" altLang="zh-CN"/>
              <a:pPr>
                <a:defRPr/>
              </a:pPr>
              <a:t>‹#›</a:t>
            </a:fld>
            <a:endParaRPr lang="en-US" altLang="zh-CN"/>
          </a:p>
        </p:txBody>
      </p:sp>
    </p:spTree>
    <p:extLst>
      <p:ext uri="{BB962C8B-B14F-4D97-AF65-F5344CB8AC3E}">
        <p14:creationId xmlns:p14="http://schemas.microsoft.com/office/powerpoint/2010/main" val="691521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52400" y="2057400"/>
            <a:ext cx="43053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2057400"/>
            <a:ext cx="43053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a:extLst>
              <a:ext uri="{FF2B5EF4-FFF2-40B4-BE49-F238E27FC236}">
                <a16:creationId xmlns:a16="http://schemas.microsoft.com/office/drawing/2014/main" id="{7466CF13-E3CC-7241-8074-DFDE415ADF99}"/>
              </a:ext>
            </a:extLst>
          </p:cNvPr>
          <p:cNvSpPr>
            <a:spLocks noGrp="1" noChangeArrowheads="1"/>
          </p:cNvSpPr>
          <p:nvPr>
            <p:ph type="ftr" sz="quarter" idx="10"/>
          </p:nvPr>
        </p:nvSpPr>
        <p:spPr>
          <a:ln/>
        </p:spPr>
        <p:txBody>
          <a:bodyPr/>
          <a:lstStyle>
            <a:lvl1pPr>
              <a:defRPr/>
            </a:lvl1pPr>
          </a:lstStyle>
          <a:p>
            <a:pPr>
              <a:defRPr/>
            </a:pPr>
            <a:endParaRPr lang="en-US"/>
          </a:p>
          <a:p>
            <a:pPr>
              <a:defRPr/>
            </a:pPr>
            <a:r>
              <a:rPr lang="en-US"/>
              <a:t>Oxford University Publishing</a:t>
            </a:r>
          </a:p>
          <a:p>
            <a:pPr>
              <a:defRPr/>
            </a:pPr>
            <a:r>
              <a:rPr lang="en-US"/>
              <a:t>Microelectronic Circuits by Adel S. Sedra and Kenneth C. Smith (0195323033)</a:t>
            </a:r>
          </a:p>
        </p:txBody>
      </p:sp>
      <p:sp>
        <p:nvSpPr>
          <p:cNvPr id="6" name="Rectangle 6">
            <a:extLst>
              <a:ext uri="{FF2B5EF4-FFF2-40B4-BE49-F238E27FC236}">
                <a16:creationId xmlns:a16="http://schemas.microsoft.com/office/drawing/2014/main" id="{637DE132-72EB-C149-A14A-75DD340E0DC5}"/>
              </a:ext>
            </a:extLst>
          </p:cNvPr>
          <p:cNvSpPr>
            <a:spLocks noGrp="1" noChangeArrowheads="1"/>
          </p:cNvSpPr>
          <p:nvPr>
            <p:ph type="sldNum" sz="quarter" idx="11"/>
          </p:nvPr>
        </p:nvSpPr>
        <p:spPr>
          <a:ln/>
        </p:spPr>
        <p:txBody>
          <a:bodyPr/>
          <a:lstStyle>
            <a:lvl1pPr>
              <a:defRPr/>
            </a:lvl1pPr>
          </a:lstStyle>
          <a:p>
            <a:pPr>
              <a:defRPr/>
            </a:pPr>
            <a:fld id="{687639BF-EED3-234D-A1F1-063B84DD045E}" type="slidenum">
              <a:rPr lang="en-US" altLang="zh-CN"/>
              <a:pPr>
                <a:defRPr/>
              </a:pPr>
              <a:t>‹#›</a:t>
            </a:fld>
            <a:endParaRPr lang="en-US" altLang="zh-CN"/>
          </a:p>
        </p:txBody>
      </p:sp>
    </p:spTree>
    <p:extLst>
      <p:ext uri="{BB962C8B-B14F-4D97-AF65-F5344CB8AC3E}">
        <p14:creationId xmlns:p14="http://schemas.microsoft.com/office/powerpoint/2010/main" val="23317807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a:extLst>
              <a:ext uri="{FF2B5EF4-FFF2-40B4-BE49-F238E27FC236}">
                <a16:creationId xmlns:a16="http://schemas.microsoft.com/office/drawing/2014/main" id="{1F0A8980-407D-114D-A3C1-829ABF207B1D}"/>
              </a:ext>
            </a:extLst>
          </p:cNvPr>
          <p:cNvSpPr>
            <a:spLocks noGrp="1" noChangeArrowheads="1"/>
          </p:cNvSpPr>
          <p:nvPr>
            <p:ph type="ftr" sz="quarter" idx="10"/>
          </p:nvPr>
        </p:nvSpPr>
        <p:spPr>
          <a:ln/>
        </p:spPr>
        <p:txBody>
          <a:bodyPr/>
          <a:lstStyle>
            <a:lvl1pPr>
              <a:defRPr/>
            </a:lvl1pPr>
          </a:lstStyle>
          <a:p>
            <a:pPr>
              <a:defRPr/>
            </a:pPr>
            <a:endParaRPr lang="en-US"/>
          </a:p>
          <a:p>
            <a:pPr>
              <a:defRPr/>
            </a:pPr>
            <a:r>
              <a:rPr lang="en-US"/>
              <a:t>Oxford University Publishing</a:t>
            </a:r>
          </a:p>
          <a:p>
            <a:pPr>
              <a:defRPr/>
            </a:pPr>
            <a:r>
              <a:rPr lang="en-US"/>
              <a:t>Microelectronic Circuits by Adel S. Sedra and Kenneth C. Smith (0195323033)</a:t>
            </a:r>
          </a:p>
        </p:txBody>
      </p:sp>
      <p:sp>
        <p:nvSpPr>
          <p:cNvPr id="8" name="Rectangle 6">
            <a:extLst>
              <a:ext uri="{FF2B5EF4-FFF2-40B4-BE49-F238E27FC236}">
                <a16:creationId xmlns:a16="http://schemas.microsoft.com/office/drawing/2014/main" id="{4E8E5D3F-EB97-CA43-8187-897C0E738F7E}"/>
              </a:ext>
            </a:extLst>
          </p:cNvPr>
          <p:cNvSpPr>
            <a:spLocks noGrp="1" noChangeArrowheads="1"/>
          </p:cNvSpPr>
          <p:nvPr>
            <p:ph type="sldNum" sz="quarter" idx="11"/>
          </p:nvPr>
        </p:nvSpPr>
        <p:spPr>
          <a:ln/>
        </p:spPr>
        <p:txBody>
          <a:bodyPr/>
          <a:lstStyle>
            <a:lvl1pPr>
              <a:defRPr/>
            </a:lvl1pPr>
          </a:lstStyle>
          <a:p>
            <a:pPr>
              <a:defRPr/>
            </a:pPr>
            <a:fld id="{F872C7D0-23A4-B04D-B295-81C0CB4C3031}" type="slidenum">
              <a:rPr lang="en-US" altLang="zh-CN"/>
              <a:pPr>
                <a:defRPr/>
              </a:pPr>
              <a:t>‹#›</a:t>
            </a:fld>
            <a:endParaRPr lang="en-US" altLang="zh-CN"/>
          </a:p>
        </p:txBody>
      </p:sp>
    </p:spTree>
    <p:extLst>
      <p:ext uri="{BB962C8B-B14F-4D97-AF65-F5344CB8AC3E}">
        <p14:creationId xmlns:p14="http://schemas.microsoft.com/office/powerpoint/2010/main" val="3396139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a:extLst>
              <a:ext uri="{FF2B5EF4-FFF2-40B4-BE49-F238E27FC236}">
                <a16:creationId xmlns:a16="http://schemas.microsoft.com/office/drawing/2014/main" id="{A3C4CCAC-B54A-E14A-B3C1-C913A4EF6EFA}"/>
              </a:ext>
            </a:extLst>
          </p:cNvPr>
          <p:cNvSpPr>
            <a:spLocks noGrp="1" noChangeArrowheads="1"/>
          </p:cNvSpPr>
          <p:nvPr>
            <p:ph type="ftr" sz="quarter" idx="10"/>
          </p:nvPr>
        </p:nvSpPr>
        <p:spPr>
          <a:ln/>
        </p:spPr>
        <p:txBody>
          <a:bodyPr/>
          <a:lstStyle>
            <a:lvl1pPr>
              <a:defRPr/>
            </a:lvl1pPr>
          </a:lstStyle>
          <a:p>
            <a:pPr>
              <a:defRPr/>
            </a:pPr>
            <a:endParaRPr lang="en-US"/>
          </a:p>
          <a:p>
            <a:pPr>
              <a:defRPr/>
            </a:pPr>
            <a:r>
              <a:rPr lang="en-US"/>
              <a:t>Oxford University Publishing</a:t>
            </a:r>
          </a:p>
          <a:p>
            <a:pPr>
              <a:defRPr/>
            </a:pPr>
            <a:r>
              <a:rPr lang="en-US"/>
              <a:t>Microelectronic Circuits by Adel S. Sedra and Kenneth C. Smith (0195323033)</a:t>
            </a:r>
          </a:p>
        </p:txBody>
      </p:sp>
      <p:sp>
        <p:nvSpPr>
          <p:cNvPr id="4" name="Rectangle 6">
            <a:extLst>
              <a:ext uri="{FF2B5EF4-FFF2-40B4-BE49-F238E27FC236}">
                <a16:creationId xmlns:a16="http://schemas.microsoft.com/office/drawing/2014/main" id="{BDB3508D-6546-F248-B9AA-873E31583D4A}"/>
              </a:ext>
            </a:extLst>
          </p:cNvPr>
          <p:cNvSpPr>
            <a:spLocks noGrp="1" noChangeArrowheads="1"/>
          </p:cNvSpPr>
          <p:nvPr>
            <p:ph type="sldNum" sz="quarter" idx="11"/>
          </p:nvPr>
        </p:nvSpPr>
        <p:spPr>
          <a:ln/>
        </p:spPr>
        <p:txBody>
          <a:bodyPr/>
          <a:lstStyle>
            <a:lvl1pPr>
              <a:defRPr/>
            </a:lvl1pPr>
          </a:lstStyle>
          <a:p>
            <a:pPr>
              <a:defRPr/>
            </a:pPr>
            <a:fld id="{90C9A5CE-E36A-B74C-88E0-94D7EBF9AC05}" type="slidenum">
              <a:rPr lang="en-US" altLang="zh-CN"/>
              <a:pPr>
                <a:defRPr/>
              </a:pPr>
              <a:t>‹#›</a:t>
            </a:fld>
            <a:endParaRPr lang="en-US" altLang="zh-CN"/>
          </a:p>
        </p:txBody>
      </p:sp>
    </p:spTree>
    <p:extLst>
      <p:ext uri="{BB962C8B-B14F-4D97-AF65-F5344CB8AC3E}">
        <p14:creationId xmlns:p14="http://schemas.microsoft.com/office/powerpoint/2010/main" val="4091850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A5D410B8-D343-6A48-9CE2-FB77B02938B6}"/>
              </a:ext>
            </a:extLst>
          </p:cNvPr>
          <p:cNvSpPr>
            <a:spLocks noGrp="1" noChangeArrowheads="1"/>
          </p:cNvSpPr>
          <p:nvPr>
            <p:ph type="ftr" sz="quarter" idx="10"/>
          </p:nvPr>
        </p:nvSpPr>
        <p:spPr>
          <a:ln/>
        </p:spPr>
        <p:txBody>
          <a:bodyPr/>
          <a:lstStyle>
            <a:lvl1pPr>
              <a:defRPr/>
            </a:lvl1pPr>
          </a:lstStyle>
          <a:p>
            <a:pPr>
              <a:defRPr/>
            </a:pPr>
            <a:endParaRPr lang="en-US"/>
          </a:p>
          <a:p>
            <a:pPr>
              <a:defRPr/>
            </a:pPr>
            <a:r>
              <a:rPr lang="en-US"/>
              <a:t>Oxford University Publishing</a:t>
            </a:r>
          </a:p>
          <a:p>
            <a:pPr>
              <a:defRPr/>
            </a:pPr>
            <a:r>
              <a:rPr lang="en-US"/>
              <a:t>Microelectronic Circuits by Adel S. Sedra and Kenneth C. Smith (0195323033)</a:t>
            </a:r>
          </a:p>
        </p:txBody>
      </p:sp>
      <p:sp>
        <p:nvSpPr>
          <p:cNvPr id="3" name="Rectangle 6">
            <a:extLst>
              <a:ext uri="{FF2B5EF4-FFF2-40B4-BE49-F238E27FC236}">
                <a16:creationId xmlns:a16="http://schemas.microsoft.com/office/drawing/2014/main" id="{9994F1D9-1D08-C84B-A502-F2AA6208EC3C}"/>
              </a:ext>
            </a:extLst>
          </p:cNvPr>
          <p:cNvSpPr>
            <a:spLocks noGrp="1" noChangeArrowheads="1"/>
          </p:cNvSpPr>
          <p:nvPr>
            <p:ph type="sldNum" sz="quarter" idx="11"/>
          </p:nvPr>
        </p:nvSpPr>
        <p:spPr>
          <a:ln/>
        </p:spPr>
        <p:txBody>
          <a:bodyPr/>
          <a:lstStyle>
            <a:lvl1pPr>
              <a:defRPr/>
            </a:lvl1pPr>
          </a:lstStyle>
          <a:p>
            <a:pPr>
              <a:defRPr/>
            </a:pPr>
            <a:fld id="{E33E33FB-1D9C-E648-A20D-B93F20C642DE}" type="slidenum">
              <a:rPr lang="en-US" altLang="zh-CN"/>
              <a:pPr>
                <a:defRPr/>
              </a:pPr>
              <a:t>‹#›</a:t>
            </a:fld>
            <a:endParaRPr lang="en-US" altLang="zh-CN"/>
          </a:p>
        </p:txBody>
      </p:sp>
    </p:spTree>
    <p:extLst>
      <p:ext uri="{BB962C8B-B14F-4D97-AF65-F5344CB8AC3E}">
        <p14:creationId xmlns:p14="http://schemas.microsoft.com/office/powerpoint/2010/main" val="1455871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a:extLst>
              <a:ext uri="{FF2B5EF4-FFF2-40B4-BE49-F238E27FC236}">
                <a16:creationId xmlns:a16="http://schemas.microsoft.com/office/drawing/2014/main" id="{24CD9015-E8D7-4742-A12B-F90694E28AA7}"/>
              </a:ext>
            </a:extLst>
          </p:cNvPr>
          <p:cNvSpPr>
            <a:spLocks noGrp="1" noChangeArrowheads="1"/>
          </p:cNvSpPr>
          <p:nvPr>
            <p:ph type="ftr" sz="quarter" idx="10"/>
          </p:nvPr>
        </p:nvSpPr>
        <p:spPr>
          <a:ln/>
        </p:spPr>
        <p:txBody>
          <a:bodyPr/>
          <a:lstStyle>
            <a:lvl1pPr>
              <a:defRPr/>
            </a:lvl1pPr>
          </a:lstStyle>
          <a:p>
            <a:pPr>
              <a:defRPr/>
            </a:pPr>
            <a:endParaRPr lang="en-US"/>
          </a:p>
          <a:p>
            <a:pPr>
              <a:defRPr/>
            </a:pPr>
            <a:r>
              <a:rPr lang="en-US"/>
              <a:t>Oxford University Publishing</a:t>
            </a:r>
          </a:p>
          <a:p>
            <a:pPr>
              <a:defRPr/>
            </a:pPr>
            <a:r>
              <a:rPr lang="en-US"/>
              <a:t>Microelectronic Circuits by Adel S. Sedra and Kenneth C. Smith (0195323033)</a:t>
            </a:r>
          </a:p>
        </p:txBody>
      </p:sp>
      <p:sp>
        <p:nvSpPr>
          <p:cNvPr id="6" name="Rectangle 6">
            <a:extLst>
              <a:ext uri="{FF2B5EF4-FFF2-40B4-BE49-F238E27FC236}">
                <a16:creationId xmlns:a16="http://schemas.microsoft.com/office/drawing/2014/main" id="{06BE749A-9DFE-654D-AEC3-8FCA347F3E64}"/>
              </a:ext>
            </a:extLst>
          </p:cNvPr>
          <p:cNvSpPr>
            <a:spLocks noGrp="1" noChangeArrowheads="1"/>
          </p:cNvSpPr>
          <p:nvPr>
            <p:ph type="sldNum" sz="quarter" idx="11"/>
          </p:nvPr>
        </p:nvSpPr>
        <p:spPr>
          <a:ln/>
        </p:spPr>
        <p:txBody>
          <a:bodyPr/>
          <a:lstStyle>
            <a:lvl1pPr>
              <a:defRPr/>
            </a:lvl1pPr>
          </a:lstStyle>
          <a:p>
            <a:pPr>
              <a:defRPr/>
            </a:pPr>
            <a:fld id="{1EB49F52-FB06-984C-83C9-91BF529B021F}" type="slidenum">
              <a:rPr lang="en-US" altLang="zh-CN"/>
              <a:pPr>
                <a:defRPr/>
              </a:pPr>
              <a:t>‹#›</a:t>
            </a:fld>
            <a:endParaRPr lang="en-US" altLang="zh-CN"/>
          </a:p>
        </p:txBody>
      </p:sp>
    </p:spTree>
    <p:extLst>
      <p:ext uri="{BB962C8B-B14F-4D97-AF65-F5344CB8AC3E}">
        <p14:creationId xmlns:p14="http://schemas.microsoft.com/office/powerpoint/2010/main" val="3305693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a:extLst>
              <a:ext uri="{FF2B5EF4-FFF2-40B4-BE49-F238E27FC236}">
                <a16:creationId xmlns:a16="http://schemas.microsoft.com/office/drawing/2014/main" id="{C9A823BD-0EA9-1B49-B536-49968ED1A858}"/>
              </a:ext>
            </a:extLst>
          </p:cNvPr>
          <p:cNvSpPr>
            <a:spLocks noGrp="1" noChangeArrowheads="1"/>
          </p:cNvSpPr>
          <p:nvPr>
            <p:ph type="ftr" sz="quarter" idx="10"/>
          </p:nvPr>
        </p:nvSpPr>
        <p:spPr>
          <a:ln/>
        </p:spPr>
        <p:txBody>
          <a:bodyPr/>
          <a:lstStyle>
            <a:lvl1pPr>
              <a:defRPr/>
            </a:lvl1pPr>
          </a:lstStyle>
          <a:p>
            <a:pPr>
              <a:defRPr/>
            </a:pPr>
            <a:endParaRPr lang="en-US"/>
          </a:p>
          <a:p>
            <a:pPr>
              <a:defRPr/>
            </a:pPr>
            <a:r>
              <a:rPr lang="en-US"/>
              <a:t>Oxford University Publishing</a:t>
            </a:r>
          </a:p>
          <a:p>
            <a:pPr>
              <a:defRPr/>
            </a:pPr>
            <a:r>
              <a:rPr lang="en-US"/>
              <a:t>Microelectronic Circuits by Adel S. Sedra and Kenneth C. Smith (0195323033)</a:t>
            </a:r>
          </a:p>
        </p:txBody>
      </p:sp>
      <p:sp>
        <p:nvSpPr>
          <p:cNvPr id="6" name="Rectangle 6">
            <a:extLst>
              <a:ext uri="{FF2B5EF4-FFF2-40B4-BE49-F238E27FC236}">
                <a16:creationId xmlns:a16="http://schemas.microsoft.com/office/drawing/2014/main" id="{AD73EA0B-71E4-5346-B4FE-C0318C76D489}"/>
              </a:ext>
            </a:extLst>
          </p:cNvPr>
          <p:cNvSpPr>
            <a:spLocks noGrp="1" noChangeArrowheads="1"/>
          </p:cNvSpPr>
          <p:nvPr>
            <p:ph type="sldNum" sz="quarter" idx="11"/>
          </p:nvPr>
        </p:nvSpPr>
        <p:spPr>
          <a:ln/>
        </p:spPr>
        <p:txBody>
          <a:bodyPr/>
          <a:lstStyle>
            <a:lvl1pPr>
              <a:defRPr/>
            </a:lvl1pPr>
          </a:lstStyle>
          <a:p>
            <a:pPr>
              <a:defRPr/>
            </a:pPr>
            <a:fld id="{722E23AF-F840-7340-A56E-86297028DD16}" type="slidenum">
              <a:rPr lang="en-US" altLang="zh-CN"/>
              <a:pPr>
                <a:defRPr/>
              </a:pPr>
              <a:t>‹#›</a:t>
            </a:fld>
            <a:endParaRPr lang="en-US" altLang="zh-CN"/>
          </a:p>
        </p:txBody>
      </p:sp>
    </p:spTree>
    <p:extLst>
      <p:ext uri="{BB962C8B-B14F-4D97-AF65-F5344CB8AC3E}">
        <p14:creationId xmlns:p14="http://schemas.microsoft.com/office/powerpoint/2010/main" val="754729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jpe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91">
            <a:extLst>
              <a:ext uri="{FF2B5EF4-FFF2-40B4-BE49-F238E27FC236}">
                <a16:creationId xmlns:a16="http://schemas.microsoft.com/office/drawing/2014/main" id="{D8860506-515B-614C-BFCE-8BE95C568F4F}"/>
              </a:ext>
            </a:extLst>
          </p:cNvPr>
          <p:cNvSpPr>
            <a:spLocks noChangeArrowheads="1"/>
          </p:cNvSpPr>
          <p:nvPr userDrawn="1"/>
        </p:nvSpPr>
        <p:spPr bwMode="auto">
          <a:xfrm>
            <a:off x="0" y="0"/>
            <a:ext cx="1371600" cy="1676400"/>
          </a:xfrm>
          <a:prstGeom prst="rect">
            <a:avLst/>
          </a:prstGeom>
          <a:solidFill>
            <a:srgbClr val="D9D9D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alibri" panose="020F0502020204030204" pitchFamily="34" charset="0"/>
              </a:defRPr>
            </a:lvl1pPr>
            <a:lvl2pPr marL="742950" indent="-285750">
              <a:defRPr sz="1600">
                <a:solidFill>
                  <a:schemeClr val="tx1"/>
                </a:solidFill>
                <a:latin typeface="Calibri" panose="020F0502020204030204" pitchFamily="34" charset="0"/>
              </a:defRPr>
            </a:lvl2pPr>
            <a:lvl3pPr marL="1143000" indent="-228600">
              <a:defRPr sz="1600">
                <a:solidFill>
                  <a:schemeClr val="tx1"/>
                </a:solidFill>
                <a:latin typeface="Calibri" panose="020F0502020204030204" pitchFamily="34" charset="0"/>
              </a:defRPr>
            </a:lvl3pPr>
            <a:lvl4pPr marL="1600200" indent="-228600">
              <a:defRPr sz="1600">
                <a:solidFill>
                  <a:schemeClr val="tx1"/>
                </a:solidFill>
                <a:latin typeface="Calibri" panose="020F0502020204030204" pitchFamily="34" charset="0"/>
              </a:defRPr>
            </a:lvl4pPr>
            <a:lvl5pPr marL="2057400" indent="-228600">
              <a:defRPr sz="1600">
                <a:solidFill>
                  <a:schemeClr val="tx1"/>
                </a:solidFill>
                <a:latin typeface="Calibri" panose="020F0502020204030204" pitchFamily="34" charset="0"/>
              </a:defRPr>
            </a:lvl5pPr>
            <a:lvl6pPr marL="2514600" indent="-228600" eaLnBrk="0" fontAlgn="base" hangingPunct="0">
              <a:spcBef>
                <a:spcPct val="0"/>
              </a:spcBef>
              <a:spcAft>
                <a:spcPct val="0"/>
              </a:spcAft>
              <a:defRPr sz="1600">
                <a:solidFill>
                  <a:schemeClr val="tx1"/>
                </a:solidFill>
                <a:latin typeface="Calibri" panose="020F0502020204030204" pitchFamily="34" charset="0"/>
              </a:defRPr>
            </a:lvl6pPr>
            <a:lvl7pPr marL="2971800" indent="-228600" eaLnBrk="0" fontAlgn="base" hangingPunct="0">
              <a:spcBef>
                <a:spcPct val="0"/>
              </a:spcBef>
              <a:spcAft>
                <a:spcPct val="0"/>
              </a:spcAft>
              <a:defRPr sz="1600">
                <a:solidFill>
                  <a:schemeClr val="tx1"/>
                </a:solidFill>
                <a:latin typeface="Calibri" panose="020F0502020204030204" pitchFamily="34" charset="0"/>
              </a:defRPr>
            </a:lvl7pPr>
            <a:lvl8pPr marL="3429000" indent="-228600" eaLnBrk="0" fontAlgn="base" hangingPunct="0">
              <a:spcBef>
                <a:spcPct val="0"/>
              </a:spcBef>
              <a:spcAft>
                <a:spcPct val="0"/>
              </a:spcAft>
              <a:defRPr sz="1600">
                <a:solidFill>
                  <a:schemeClr val="tx1"/>
                </a:solidFill>
                <a:latin typeface="Calibri" panose="020F0502020204030204" pitchFamily="34" charset="0"/>
              </a:defRPr>
            </a:lvl8pPr>
            <a:lvl9pPr marL="3886200" indent="-228600" eaLnBrk="0" fontAlgn="base" hangingPunct="0">
              <a:spcBef>
                <a:spcPct val="0"/>
              </a:spcBef>
              <a:spcAft>
                <a:spcPct val="0"/>
              </a:spcAft>
              <a:defRPr sz="1600">
                <a:solidFill>
                  <a:schemeClr val="tx1"/>
                </a:solidFill>
                <a:latin typeface="Calibri" panose="020F0502020204030204" pitchFamily="34" charset="0"/>
              </a:defRPr>
            </a:lvl9pPr>
          </a:lstStyle>
          <a:p>
            <a:pPr algn="r" eaLnBrk="1" hangingPunct="1"/>
            <a:endParaRPr lang="zh-CN" altLang="zh-CN">
              <a:ea typeface="宋体" panose="02010600030101010101" pitchFamily="2" charset="-122"/>
            </a:endParaRPr>
          </a:p>
        </p:txBody>
      </p:sp>
      <p:pic>
        <p:nvPicPr>
          <p:cNvPr id="1027" name="Picture 83" descr="other logo for powerpoint">
            <a:extLst>
              <a:ext uri="{FF2B5EF4-FFF2-40B4-BE49-F238E27FC236}">
                <a16:creationId xmlns:a16="http://schemas.microsoft.com/office/drawing/2014/main" id="{C1DDB7A3-DDCC-E645-951B-25BA9973F240}"/>
              </a:ext>
            </a:extLst>
          </p:cNvPr>
          <p:cNvPicPr>
            <a:picLocks noChangeAspect="1" noChangeArrowheads="1"/>
          </p:cNvPicPr>
          <p:nvPr userDrawn="1"/>
        </p:nvPicPr>
        <p:blipFill>
          <a:blip r:embed="rId15">
            <a:lum bright="90000" contrast="-90000"/>
            <a:extLst>
              <a:ext uri="{28A0092B-C50C-407E-A947-70E740481C1C}">
                <a14:useLocalDpi xmlns:a14="http://schemas.microsoft.com/office/drawing/2010/main" val="0"/>
              </a:ext>
            </a:extLst>
          </a:blip>
          <a:srcRect/>
          <a:stretch>
            <a:fillRect/>
          </a:stretch>
        </p:blipFill>
        <p:spPr bwMode="auto">
          <a:xfrm>
            <a:off x="1219200" y="2819400"/>
            <a:ext cx="21209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Rectangle 16">
            <a:extLst>
              <a:ext uri="{FF2B5EF4-FFF2-40B4-BE49-F238E27FC236}">
                <a16:creationId xmlns:a16="http://schemas.microsoft.com/office/drawing/2014/main" id="{8E69C9D8-9A17-FE40-B1EA-E20394349B48}"/>
              </a:ext>
            </a:extLst>
          </p:cNvPr>
          <p:cNvSpPr>
            <a:spLocks noChangeArrowheads="1"/>
          </p:cNvSpPr>
          <p:nvPr userDrawn="1"/>
        </p:nvSpPr>
        <p:spPr bwMode="auto">
          <a:xfrm>
            <a:off x="1371600" y="0"/>
            <a:ext cx="4114800" cy="1676400"/>
          </a:xfrm>
          <a:prstGeom prst="rect">
            <a:avLst/>
          </a:prstGeom>
          <a:gradFill rotWithShape="1">
            <a:gsLst>
              <a:gs pos="0">
                <a:srgbClr val="D9D9D9"/>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alibri" panose="020F0502020204030204" pitchFamily="34" charset="0"/>
              </a:defRPr>
            </a:lvl1pPr>
            <a:lvl2pPr marL="742950" indent="-285750">
              <a:defRPr sz="1600">
                <a:solidFill>
                  <a:schemeClr val="tx1"/>
                </a:solidFill>
                <a:latin typeface="Calibri" panose="020F0502020204030204" pitchFamily="34" charset="0"/>
              </a:defRPr>
            </a:lvl2pPr>
            <a:lvl3pPr marL="1143000" indent="-228600">
              <a:defRPr sz="1600">
                <a:solidFill>
                  <a:schemeClr val="tx1"/>
                </a:solidFill>
                <a:latin typeface="Calibri" panose="020F0502020204030204" pitchFamily="34" charset="0"/>
              </a:defRPr>
            </a:lvl3pPr>
            <a:lvl4pPr marL="1600200" indent="-228600">
              <a:defRPr sz="1600">
                <a:solidFill>
                  <a:schemeClr val="tx1"/>
                </a:solidFill>
                <a:latin typeface="Calibri" panose="020F0502020204030204" pitchFamily="34" charset="0"/>
              </a:defRPr>
            </a:lvl4pPr>
            <a:lvl5pPr marL="2057400" indent="-228600">
              <a:defRPr sz="1600">
                <a:solidFill>
                  <a:schemeClr val="tx1"/>
                </a:solidFill>
                <a:latin typeface="Calibri" panose="020F0502020204030204" pitchFamily="34" charset="0"/>
              </a:defRPr>
            </a:lvl5pPr>
            <a:lvl6pPr marL="2514600" indent="-228600" eaLnBrk="0" fontAlgn="base" hangingPunct="0">
              <a:spcBef>
                <a:spcPct val="0"/>
              </a:spcBef>
              <a:spcAft>
                <a:spcPct val="0"/>
              </a:spcAft>
              <a:defRPr sz="1600">
                <a:solidFill>
                  <a:schemeClr val="tx1"/>
                </a:solidFill>
                <a:latin typeface="Calibri" panose="020F0502020204030204" pitchFamily="34" charset="0"/>
              </a:defRPr>
            </a:lvl6pPr>
            <a:lvl7pPr marL="2971800" indent="-228600" eaLnBrk="0" fontAlgn="base" hangingPunct="0">
              <a:spcBef>
                <a:spcPct val="0"/>
              </a:spcBef>
              <a:spcAft>
                <a:spcPct val="0"/>
              </a:spcAft>
              <a:defRPr sz="1600">
                <a:solidFill>
                  <a:schemeClr val="tx1"/>
                </a:solidFill>
                <a:latin typeface="Calibri" panose="020F0502020204030204" pitchFamily="34" charset="0"/>
              </a:defRPr>
            </a:lvl7pPr>
            <a:lvl8pPr marL="3429000" indent="-228600" eaLnBrk="0" fontAlgn="base" hangingPunct="0">
              <a:spcBef>
                <a:spcPct val="0"/>
              </a:spcBef>
              <a:spcAft>
                <a:spcPct val="0"/>
              </a:spcAft>
              <a:defRPr sz="1600">
                <a:solidFill>
                  <a:schemeClr val="tx1"/>
                </a:solidFill>
                <a:latin typeface="Calibri" panose="020F0502020204030204" pitchFamily="34" charset="0"/>
              </a:defRPr>
            </a:lvl8pPr>
            <a:lvl9pPr marL="3886200" indent="-228600" eaLnBrk="0" fontAlgn="base" hangingPunct="0">
              <a:spcBef>
                <a:spcPct val="0"/>
              </a:spcBef>
              <a:spcAft>
                <a:spcPct val="0"/>
              </a:spcAft>
              <a:defRPr sz="1600">
                <a:solidFill>
                  <a:schemeClr val="tx1"/>
                </a:solidFill>
                <a:latin typeface="Calibri" panose="020F0502020204030204" pitchFamily="34" charset="0"/>
              </a:defRPr>
            </a:lvl9pPr>
          </a:lstStyle>
          <a:p>
            <a:pPr algn="r" eaLnBrk="1" hangingPunct="1"/>
            <a:endParaRPr lang="zh-CN" altLang="zh-CN">
              <a:ea typeface="宋体" panose="02010600030101010101" pitchFamily="2" charset="-122"/>
            </a:endParaRPr>
          </a:p>
        </p:txBody>
      </p:sp>
      <p:sp>
        <p:nvSpPr>
          <p:cNvPr id="1029" name="Rectangle 2">
            <a:extLst>
              <a:ext uri="{FF2B5EF4-FFF2-40B4-BE49-F238E27FC236}">
                <a16:creationId xmlns:a16="http://schemas.microsoft.com/office/drawing/2014/main" id="{D1930063-7D69-794B-AEDD-21B13AC63A46}"/>
              </a:ext>
            </a:extLst>
          </p:cNvPr>
          <p:cNvSpPr>
            <a:spLocks noGrp="1" noChangeArrowheads="1"/>
          </p:cNvSpPr>
          <p:nvPr>
            <p:ph type="title"/>
          </p:nvPr>
        </p:nvSpPr>
        <p:spPr bwMode="auto">
          <a:xfrm>
            <a:off x="838200" y="152400"/>
            <a:ext cx="36576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2" name="Rectangle 5">
            <a:extLst>
              <a:ext uri="{FF2B5EF4-FFF2-40B4-BE49-F238E27FC236}">
                <a16:creationId xmlns:a16="http://schemas.microsoft.com/office/drawing/2014/main" id="{D9A898FE-1A26-A741-9DE5-ABE036B516C5}"/>
              </a:ext>
            </a:extLst>
          </p:cNvPr>
          <p:cNvSpPr>
            <a:spLocks noGrp="1" noChangeArrowheads="1"/>
          </p:cNvSpPr>
          <p:nvPr>
            <p:ph type="ftr" sz="quarter" idx="3"/>
          </p:nvPr>
        </p:nvSpPr>
        <p:spPr bwMode="auto">
          <a:xfrm>
            <a:off x="228600" y="6172200"/>
            <a:ext cx="43434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b="1">
                <a:latin typeface="Calibri" panose="020F0502020204030204" pitchFamily="34" charset="0"/>
              </a:defRPr>
            </a:lvl1pPr>
          </a:lstStyle>
          <a:p>
            <a:pPr>
              <a:defRPr/>
            </a:pPr>
            <a:endParaRPr lang="en-US"/>
          </a:p>
          <a:p>
            <a:pPr>
              <a:defRPr/>
            </a:pPr>
            <a:r>
              <a:rPr lang="en-US"/>
              <a:t>Oxford University Publishing</a:t>
            </a:r>
          </a:p>
          <a:p>
            <a:pPr>
              <a:defRPr/>
            </a:pPr>
            <a:r>
              <a:rPr lang="en-US"/>
              <a:t>Microelectronic Circuits by Adel S. Sedra and Kenneth C. Smith (0195323033)</a:t>
            </a:r>
          </a:p>
        </p:txBody>
      </p:sp>
      <p:sp>
        <p:nvSpPr>
          <p:cNvPr id="1030" name="Rectangle 6">
            <a:extLst>
              <a:ext uri="{FF2B5EF4-FFF2-40B4-BE49-F238E27FC236}">
                <a16:creationId xmlns:a16="http://schemas.microsoft.com/office/drawing/2014/main" id="{8F17F552-C873-CD48-A379-EB6FD247D3A0}"/>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atin typeface="Arial" panose="020B0604020202020204" pitchFamily="34" charset="0"/>
                <a:ea typeface="宋体" panose="02010600030101010101" pitchFamily="2" charset="-122"/>
              </a:defRPr>
            </a:lvl1pPr>
          </a:lstStyle>
          <a:p>
            <a:pPr>
              <a:defRPr/>
            </a:pPr>
            <a:fld id="{66055C04-FD7C-AD4E-92CF-CD58AC920161}" type="slidenum">
              <a:rPr lang="en-US" altLang="zh-CN"/>
              <a:pPr>
                <a:defRPr/>
              </a:pPr>
              <a:t>‹#›</a:t>
            </a:fld>
            <a:endParaRPr lang="en-US" altLang="zh-CN"/>
          </a:p>
        </p:txBody>
      </p:sp>
      <p:sp>
        <p:nvSpPr>
          <p:cNvPr id="1032" name="Rectangle 13">
            <a:extLst>
              <a:ext uri="{FF2B5EF4-FFF2-40B4-BE49-F238E27FC236}">
                <a16:creationId xmlns:a16="http://schemas.microsoft.com/office/drawing/2014/main" id="{74FEEEE0-5989-D940-A752-832E2FFA17BA}"/>
              </a:ext>
            </a:extLst>
          </p:cNvPr>
          <p:cNvSpPr>
            <a:spLocks noChangeArrowheads="1"/>
          </p:cNvSpPr>
          <p:nvPr userDrawn="1"/>
        </p:nvSpPr>
        <p:spPr bwMode="auto">
          <a:xfrm>
            <a:off x="1371600" y="1600200"/>
            <a:ext cx="4114800" cy="304800"/>
          </a:xfrm>
          <a:prstGeom prst="rect">
            <a:avLst/>
          </a:prstGeom>
          <a:gradFill rotWithShape="1">
            <a:gsLst>
              <a:gs pos="0">
                <a:schemeClr val="tx1"/>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alibri" panose="020F0502020204030204" pitchFamily="34" charset="0"/>
              </a:defRPr>
            </a:lvl1pPr>
            <a:lvl2pPr marL="742950" indent="-285750">
              <a:defRPr sz="1600">
                <a:solidFill>
                  <a:schemeClr val="tx1"/>
                </a:solidFill>
                <a:latin typeface="Calibri" panose="020F0502020204030204" pitchFamily="34" charset="0"/>
              </a:defRPr>
            </a:lvl2pPr>
            <a:lvl3pPr marL="1143000" indent="-228600">
              <a:defRPr sz="1600">
                <a:solidFill>
                  <a:schemeClr val="tx1"/>
                </a:solidFill>
                <a:latin typeface="Calibri" panose="020F0502020204030204" pitchFamily="34" charset="0"/>
              </a:defRPr>
            </a:lvl3pPr>
            <a:lvl4pPr marL="1600200" indent="-228600">
              <a:defRPr sz="1600">
                <a:solidFill>
                  <a:schemeClr val="tx1"/>
                </a:solidFill>
                <a:latin typeface="Calibri" panose="020F0502020204030204" pitchFamily="34" charset="0"/>
              </a:defRPr>
            </a:lvl4pPr>
            <a:lvl5pPr marL="2057400" indent="-228600">
              <a:defRPr sz="1600">
                <a:solidFill>
                  <a:schemeClr val="tx1"/>
                </a:solidFill>
                <a:latin typeface="Calibri" panose="020F0502020204030204" pitchFamily="34" charset="0"/>
              </a:defRPr>
            </a:lvl5pPr>
            <a:lvl6pPr marL="2514600" indent="-228600" eaLnBrk="0" fontAlgn="base" hangingPunct="0">
              <a:spcBef>
                <a:spcPct val="0"/>
              </a:spcBef>
              <a:spcAft>
                <a:spcPct val="0"/>
              </a:spcAft>
              <a:defRPr sz="1600">
                <a:solidFill>
                  <a:schemeClr val="tx1"/>
                </a:solidFill>
                <a:latin typeface="Calibri" panose="020F0502020204030204" pitchFamily="34" charset="0"/>
              </a:defRPr>
            </a:lvl6pPr>
            <a:lvl7pPr marL="2971800" indent="-228600" eaLnBrk="0" fontAlgn="base" hangingPunct="0">
              <a:spcBef>
                <a:spcPct val="0"/>
              </a:spcBef>
              <a:spcAft>
                <a:spcPct val="0"/>
              </a:spcAft>
              <a:defRPr sz="1600">
                <a:solidFill>
                  <a:schemeClr val="tx1"/>
                </a:solidFill>
                <a:latin typeface="Calibri" panose="020F0502020204030204" pitchFamily="34" charset="0"/>
              </a:defRPr>
            </a:lvl7pPr>
            <a:lvl8pPr marL="3429000" indent="-228600" eaLnBrk="0" fontAlgn="base" hangingPunct="0">
              <a:spcBef>
                <a:spcPct val="0"/>
              </a:spcBef>
              <a:spcAft>
                <a:spcPct val="0"/>
              </a:spcAft>
              <a:defRPr sz="1600">
                <a:solidFill>
                  <a:schemeClr val="tx1"/>
                </a:solidFill>
                <a:latin typeface="Calibri" panose="020F0502020204030204" pitchFamily="34" charset="0"/>
              </a:defRPr>
            </a:lvl8pPr>
            <a:lvl9pPr marL="3886200" indent="-228600" eaLnBrk="0" fontAlgn="base" hangingPunct="0">
              <a:spcBef>
                <a:spcPct val="0"/>
              </a:spcBef>
              <a:spcAft>
                <a:spcPct val="0"/>
              </a:spcAft>
              <a:defRPr sz="1600">
                <a:solidFill>
                  <a:schemeClr val="tx1"/>
                </a:solidFill>
                <a:latin typeface="Calibri" panose="020F0502020204030204" pitchFamily="34" charset="0"/>
              </a:defRPr>
            </a:lvl9pPr>
          </a:lstStyle>
          <a:p>
            <a:pPr algn="r" eaLnBrk="1" hangingPunct="1"/>
            <a:endParaRPr lang="zh-CN" altLang="zh-CN">
              <a:ea typeface="宋体" panose="02010600030101010101" pitchFamily="2" charset="-122"/>
            </a:endParaRPr>
          </a:p>
        </p:txBody>
      </p:sp>
      <p:sp>
        <p:nvSpPr>
          <p:cNvPr id="1033" name="Rectangle 93">
            <a:extLst>
              <a:ext uri="{FF2B5EF4-FFF2-40B4-BE49-F238E27FC236}">
                <a16:creationId xmlns:a16="http://schemas.microsoft.com/office/drawing/2014/main" id="{6D307515-9A56-834B-B427-39B25380C550}"/>
              </a:ext>
            </a:extLst>
          </p:cNvPr>
          <p:cNvSpPr>
            <a:spLocks noChangeArrowheads="1"/>
          </p:cNvSpPr>
          <p:nvPr userDrawn="1"/>
        </p:nvSpPr>
        <p:spPr bwMode="auto">
          <a:xfrm>
            <a:off x="0" y="1600200"/>
            <a:ext cx="1371600" cy="304800"/>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alibri" panose="020F0502020204030204" pitchFamily="34" charset="0"/>
              </a:defRPr>
            </a:lvl1pPr>
            <a:lvl2pPr marL="742950" indent="-285750">
              <a:defRPr sz="1600">
                <a:solidFill>
                  <a:schemeClr val="tx1"/>
                </a:solidFill>
                <a:latin typeface="Calibri" panose="020F0502020204030204" pitchFamily="34" charset="0"/>
              </a:defRPr>
            </a:lvl2pPr>
            <a:lvl3pPr marL="1143000" indent="-228600">
              <a:defRPr sz="1600">
                <a:solidFill>
                  <a:schemeClr val="tx1"/>
                </a:solidFill>
                <a:latin typeface="Calibri" panose="020F0502020204030204" pitchFamily="34" charset="0"/>
              </a:defRPr>
            </a:lvl3pPr>
            <a:lvl4pPr marL="1600200" indent="-228600">
              <a:defRPr sz="1600">
                <a:solidFill>
                  <a:schemeClr val="tx1"/>
                </a:solidFill>
                <a:latin typeface="Calibri" panose="020F0502020204030204" pitchFamily="34" charset="0"/>
              </a:defRPr>
            </a:lvl4pPr>
            <a:lvl5pPr marL="2057400" indent="-228600">
              <a:defRPr sz="1600">
                <a:solidFill>
                  <a:schemeClr val="tx1"/>
                </a:solidFill>
                <a:latin typeface="Calibri" panose="020F0502020204030204" pitchFamily="34" charset="0"/>
              </a:defRPr>
            </a:lvl5pPr>
            <a:lvl6pPr marL="2514600" indent="-228600" eaLnBrk="0" fontAlgn="base" hangingPunct="0">
              <a:spcBef>
                <a:spcPct val="0"/>
              </a:spcBef>
              <a:spcAft>
                <a:spcPct val="0"/>
              </a:spcAft>
              <a:defRPr sz="1600">
                <a:solidFill>
                  <a:schemeClr val="tx1"/>
                </a:solidFill>
                <a:latin typeface="Calibri" panose="020F0502020204030204" pitchFamily="34" charset="0"/>
              </a:defRPr>
            </a:lvl6pPr>
            <a:lvl7pPr marL="2971800" indent="-228600" eaLnBrk="0" fontAlgn="base" hangingPunct="0">
              <a:spcBef>
                <a:spcPct val="0"/>
              </a:spcBef>
              <a:spcAft>
                <a:spcPct val="0"/>
              </a:spcAft>
              <a:defRPr sz="1600">
                <a:solidFill>
                  <a:schemeClr val="tx1"/>
                </a:solidFill>
                <a:latin typeface="Calibri" panose="020F0502020204030204" pitchFamily="34" charset="0"/>
              </a:defRPr>
            </a:lvl7pPr>
            <a:lvl8pPr marL="3429000" indent="-228600" eaLnBrk="0" fontAlgn="base" hangingPunct="0">
              <a:spcBef>
                <a:spcPct val="0"/>
              </a:spcBef>
              <a:spcAft>
                <a:spcPct val="0"/>
              </a:spcAft>
              <a:defRPr sz="1600">
                <a:solidFill>
                  <a:schemeClr val="tx1"/>
                </a:solidFill>
                <a:latin typeface="Calibri" panose="020F0502020204030204" pitchFamily="34" charset="0"/>
              </a:defRPr>
            </a:lvl8pPr>
            <a:lvl9pPr marL="3886200" indent="-228600" eaLnBrk="0" fontAlgn="base" hangingPunct="0">
              <a:spcBef>
                <a:spcPct val="0"/>
              </a:spcBef>
              <a:spcAft>
                <a:spcPct val="0"/>
              </a:spcAft>
              <a:defRPr sz="1600">
                <a:solidFill>
                  <a:schemeClr val="tx1"/>
                </a:solidFill>
                <a:latin typeface="Calibri" panose="020F0502020204030204" pitchFamily="34" charset="0"/>
              </a:defRPr>
            </a:lvl9pPr>
          </a:lstStyle>
          <a:p>
            <a:pPr algn="r" eaLnBrk="1" hangingPunct="1"/>
            <a:endParaRPr lang="zh-CN" altLang="zh-CN">
              <a:ea typeface="宋体" panose="02010600030101010101" pitchFamily="2" charset="-122"/>
            </a:endParaRPr>
          </a:p>
        </p:txBody>
      </p:sp>
      <p:pic>
        <p:nvPicPr>
          <p:cNvPr id="1034" name="Picture 94" descr="oxford logo4">
            <a:extLst>
              <a:ext uri="{FF2B5EF4-FFF2-40B4-BE49-F238E27FC236}">
                <a16:creationId xmlns:a16="http://schemas.microsoft.com/office/drawing/2014/main" id="{FE3F79CF-0E29-2747-ADDE-E50A39B7E5A9}"/>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103188" y="152400"/>
            <a:ext cx="506412" cy="12954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035" name="Picture 95" descr="book cover2">
            <a:extLst>
              <a:ext uri="{FF2B5EF4-FFF2-40B4-BE49-F238E27FC236}">
                <a16:creationId xmlns:a16="http://schemas.microsoft.com/office/drawing/2014/main" id="{AB2511AD-0C99-314A-AAD8-DED3031DED3F}"/>
              </a:ext>
            </a:extLst>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914400" y="2286000"/>
            <a:ext cx="2797175" cy="369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6" name="Rectangle 96">
            <a:extLst>
              <a:ext uri="{FF2B5EF4-FFF2-40B4-BE49-F238E27FC236}">
                <a16:creationId xmlns:a16="http://schemas.microsoft.com/office/drawing/2014/main" id="{FD280DBE-97A5-8748-A298-DBA2FB5B0A04}"/>
              </a:ext>
            </a:extLst>
          </p:cNvPr>
          <p:cNvSpPr>
            <a:spLocks noChangeArrowheads="1"/>
          </p:cNvSpPr>
          <p:nvPr userDrawn="1"/>
        </p:nvSpPr>
        <p:spPr bwMode="auto">
          <a:xfrm>
            <a:off x="457200" y="2133600"/>
            <a:ext cx="4038600" cy="4038600"/>
          </a:xfrm>
          <a:prstGeom prst="rect">
            <a:avLst/>
          </a:prstGeom>
          <a:solidFill>
            <a:schemeClr val="bg1">
              <a:alpha val="94901"/>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Calibri" panose="020F0502020204030204" pitchFamily="34" charset="0"/>
              </a:defRPr>
            </a:lvl1pPr>
            <a:lvl2pPr marL="742950" indent="-285750">
              <a:defRPr sz="1600">
                <a:solidFill>
                  <a:schemeClr val="tx1"/>
                </a:solidFill>
                <a:latin typeface="Calibri" panose="020F0502020204030204" pitchFamily="34" charset="0"/>
              </a:defRPr>
            </a:lvl2pPr>
            <a:lvl3pPr marL="1143000" indent="-228600">
              <a:defRPr sz="1600">
                <a:solidFill>
                  <a:schemeClr val="tx1"/>
                </a:solidFill>
                <a:latin typeface="Calibri" panose="020F0502020204030204" pitchFamily="34" charset="0"/>
              </a:defRPr>
            </a:lvl3pPr>
            <a:lvl4pPr marL="1600200" indent="-228600">
              <a:defRPr sz="1600">
                <a:solidFill>
                  <a:schemeClr val="tx1"/>
                </a:solidFill>
                <a:latin typeface="Calibri" panose="020F0502020204030204" pitchFamily="34" charset="0"/>
              </a:defRPr>
            </a:lvl4pPr>
            <a:lvl5pPr marL="2057400" indent="-228600">
              <a:defRPr sz="1600">
                <a:solidFill>
                  <a:schemeClr val="tx1"/>
                </a:solidFill>
                <a:latin typeface="Calibri" panose="020F0502020204030204" pitchFamily="34" charset="0"/>
              </a:defRPr>
            </a:lvl5pPr>
            <a:lvl6pPr marL="2514600" indent="-228600" eaLnBrk="0" fontAlgn="base" hangingPunct="0">
              <a:spcBef>
                <a:spcPct val="0"/>
              </a:spcBef>
              <a:spcAft>
                <a:spcPct val="0"/>
              </a:spcAft>
              <a:defRPr sz="1600">
                <a:solidFill>
                  <a:schemeClr val="tx1"/>
                </a:solidFill>
                <a:latin typeface="Calibri" panose="020F0502020204030204" pitchFamily="34" charset="0"/>
              </a:defRPr>
            </a:lvl6pPr>
            <a:lvl7pPr marL="2971800" indent="-228600" eaLnBrk="0" fontAlgn="base" hangingPunct="0">
              <a:spcBef>
                <a:spcPct val="0"/>
              </a:spcBef>
              <a:spcAft>
                <a:spcPct val="0"/>
              </a:spcAft>
              <a:defRPr sz="1600">
                <a:solidFill>
                  <a:schemeClr val="tx1"/>
                </a:solidFill>
                <a:latin typeface="Calibri" panose="020F0502020204030204" pitchFamily="34" charset="0"/>
              </a:defRPr>
            </a:lvl7pPr>
            <a:lvl8pPr marL="3429000" indent="-228600" eaLnBrk="0" fontAlgn="base" hangingPunct="0">
              <a:spcBef>
                <a:spcPct val="0"/>
              </a:spcBef>
              <a:spcAft>
                <a:spcPct val="0"/>
              </a:spcAft>
              <a:defRPr sz="1600">
                <a:solidFill>
                  <a:schemeClr val="tx1"/>
                </a:solidFill>
                <a:latin typeface="Calibri" panose="020F0502020204030204" pitchFamily="34" charset="0"/>
              </a:defRPr>
            </a:lvl8pPr>
            <a:lvl9pPr marL="3886200" indent="-228600" eaLnBrk="0" fontAlgn="base" hangingPunct="0">
              <a:spcBef>
                <a:spcPct val="0"/>
              </a:spcBef>
              <a:spcAft>
                <a:spcPct val="0"/>
              </a:spcAft>
              <a:defRPr sz="1600">
                <a:solidFill>
                  <a:schemeClr val="tx1"/>
                </a:solidFill>
                <a:latin typeface="Calibri" panose="020F0502020204030204" pitchFamily="34" charset="0"/>
              </a:defRPr>
            </a:lvl9pPr>
          </a:lstStyle>
          <a:p>
            <a:pPr algn="r" eaLnBrk="1" hangingPunct="1"/>
            <a:endParaRPr lang="zh-CN" altLang="zh-CN">
              <a:ea typeface="宋体" panose="02010600030101010101" pitchFamily="2" charset="-122"/>
            </a:endParaRPr>
          </a:p>
        </p:txBody>
      </p:sp>
      <p:sp>
        <p:nvSpPr>
          <p:cNvPr id="1037" name="Rectangle 3">
            <a:extLst>
              <a:ext uri="{FF2B5EF4-FFF2-40B4-BE49-F238E27FC236}">
                <a16:creationId xmlns:a16="http://schemas.microsoft.com/office/drawing/2014/main" id="{75151F3E-5268-1B46-9A8C-AEE353E74797}"/>
              </a:ext>
            </a:extLst>
          </p:cNvPr>
          <p:cNvSpPr>
            <a:spLocks noGrp="1" noChangeArrowheads="1"/>
          </p:cNvSpPr>
          <p:nvPr>
            <p:ph type="body" idx="1"/>
          </p:nvPr>
        </p:nvSpPr>
        <p:spPr bwMode="auto">
          <a:xfrm>
            <a:off x="152400" y="2057400"/>
            <a:ext cx="8763000"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Lst>
  <p:hf sldNum="0" hdr="0" dt="0"/>
  <p:txStyles>
    <p:titleStyle>
      <a:lvl1pPr algn="ctr" rtl="0" eaLnBrk="0" fontAlgn="base" hangingPunct="0">
        <a:spcBef>
          <a:spcPct val="0"/>
        </a:spcBef>
        <a:spcAft>
          <a:spcPct val="0"/>
        </a:spcAft>
        <a:defRPr sz="2800" b="1">
          <a:solidFill>
            <a:schemeClr val="tx2"/>
          </a:solidFill>
          <a:latin typeface="+mj-lt"/>
          <a:ea typeface="+mj-ea"/>
          <a:cs typeface="+mj-cs"/>
        </a:defRPr>
      </a:lvl1pPr>
      <a:lvl2pPr algn="ctr" rtl="0" eaLnBrk="0" fontAlgn="base" hangingPunct="0">
        <a:spcBef>
          <a:spcPct val="0"/>
        </a:spcBef>
        <a:spcAft>
          <a:spcPct val="0"/>
        </a:spcAft>
        <a:defRPr sz="2800" b="1">
          <a:solidFill>
            <a:schemeClr val="tx2"/>
          </a:solidFill>
          <a:latin typeface="Calibri" pitchFamily="34" charset="0"/>
        </a:defRPr>
      </a:lvl2pPr>
      <a:lvl3pPr algn="ctr" rtl="0" eaLnBrk="0" fontAlgn="base" hangingPunct="0">
        <a:spcBef>
          <a:spcPct val="0"/>
        </a:spcBef>
        <a:spcAft>
          <a:spcPct val="0"/>
        </a:spcAft>
        <a:defRPr sz="2800" b="1">
          <a:solidFill>
            <a:schemeClr val="tx2"/>
          </a:solidFill>
          <a:latin typeface="Calibri" pitchFamily="34" charset="0"/>
        </a:defRPr>
      </a:lvl3pPr>
      <a:lvl4pPr algn="ctr" rtl="0" eaLnBrk="0" fontAlgn="base" hangingPunct="0">
        <a:spcBef>
          <a:spcPct val="0"/>
        </a:spcBef>
        <a:spcAft>
          <a:spcPct val="0"/>
        </a:spcAft>
        <a:defRPr sz="2800" b="1">
          <a:solidFill>
            <a:schemeClr val="tx2"/>
          </a:solidFill>
          <a:latin typeface="Calibri" pitchFamily="34" charset="0"/>
        </a:defRPr>
      </a:lvl4pPr>
      <a:lvl5pPr algn="ctr" rtl="0" eaLnBrk="0" fontAlgn="base" hangingPunct="0">
        <a:spcBef>
          <a:spcPct val="0"/>
        </a:spcBef>
        <a:spcAft>
          <a:spcPct val="0"/>
        </a:spcAft>
        <a:defRPr sz="2800" b="1">
          <a:solidFill>
            <a:schemeClr val="tx2"/>
          </a:solidFill>
          <a:latin typeface="Calibri" pitchFamily="34" charset="0"/>
        </a:defRPr>
      </a:lvl5pPr>
      <a:lvl6pPr marL="457200" algn="ctr" rtl="0" fontAlgn="base">
        <a:spcBef>
          <a:spcPct val="0"/>
        </a:spcBef>
        <a:spcAft>
          <a:spcPct val="0"/>
        </a:spcAft>
        <a:defRPr sz="2800" b="1">
          <a:solidFill>
            <a:schemeClr val="tx2"/>
          </a:solidFill>
          <a:latin typeface="Calibri" pitchFamily="34" charset="0"/>
        </a:defRPr>
      </a:lvl6pPr>
      <a:lvl7pPr marL="914400" algn="ctr" rtl="0" fontAlgn="base">
        <a:spcBef>
          <a:spcPct val="0"/>
        </a:spcBef>
        <a:spcAft>
          <a:spcPct val="0"/>
        </a:spcAft>
        <a:defRPr sz="2800" b="1">
          <a:solidFill>
            <a:schemeClr val="tx2"/>
          </a:solidFill>
          <a:latin typeface="Calibri" pitchFamily="34" charset="0"/>
        </a:defRPr>
      </a:lvl7pPr>
      <a:lvl8pPr marL="1371600" algn="ctr" rtl="0" fontAlgn="base">
        <a:spcBef>
          <a:spcPct val="0"/>
        </a:spcBef>
        <a:spcAft>
          <a:spcPct val="0"/>
        </a:spcAft>
        <a:defRPr sz="2800" b="1">
          <a:solidFill>
            <a:schemeClr val="tx2"/>
          </a:solidFill>
          <a:latin typeface="Calibri" pitchFamily="34" charset="0"/>
        </a:defRPr>
      </a:lvl8pPr>
      <a:lvl9pPr marL="1828800" algn="ctr" rtl="0" fontAlgn="base">
        <a:spcBef>
          <a:spcPct val="0"/>
        </a:spcBef>
        <a:spcAft>
          <a:spcPct val="0"/>
        </a:spcAft>
        <a:defRPr sz="2800" b="1">
          <a:solidFill>
            <a:schemeClr val="tx2"/>
          </a:solidFill>
          <a:latin typeface="Calibri" pitchFamily="34" charset="0"/>
        </a:defRPr>
      </a:lvl9pPr>
    </p:titleStyle>
    <p:bodyStyle>
      <a:lvl1pPr marL="342900" indent="-342900" algn="l" rtl="0" eaLnBrk="0" fontAlgn="base" hangingPunct="0">
        <a:spcBef>
          <a:spcPct val="20000"/>
        </a:spcBef>
        <a:spcAft>
          <a:spcPct val="0"/>
        </a:spcAft>
        <a:buFont typeface="Wingdings" pitchFamily="2" charset="2"/>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Font typeface="Wingdings" pitchFamily="2" charset="2"/>
        <a:buChar char="§"/>
        <a:defRPr sz="2400">
          <a:solidFill>
            <a:schemeClr val="tx1"/>
          </a:solidFill>
          <a:latin typeface="+mn-lt"/>
        </a:defRPr>
      </a:lvl2pPr>
      <a:lvl3pPr marL="1143000" indent="-228600" algn="l" rtl="0" eaLnBrk="0" fontAlgn="base" hangingPunct="0">
        <a:spcBef>
          <a:spcPct val="20000"/>
        </a:spcBef>
        <a:spcAft>
          <a:spcPct val="0"/>
        </a:spcAft>
        <a:buFont typeface="Wingdings" pitchFamily="2" charset="2"/>
        <a:buChar char="§"/>
        <a:defRPr sz="2000">
          <a:solidFill>
            <a:schemeClr val="tx1"/>
          </a:solidFill>
          <a:latin typeface="+mn-lt"/>
        </a:defRPr>
      </a:lvl3pPr>
      <a:lvl4pPr marL="1600200" indent="-228600" algn="l" rtl="0" eaLnBrk="0" fontAlgn="base" hangingPunct="0">
        <a:spcBef>
          <a:spcPct val="20000"/>
        </a:spcBef>
        <a:spcAft>
          <a:spcPct val="0"/>
        </a:spcAft>
        <a:buFont typeface="Wingdings" pitchFamily="2" charset="2"/>
        <a:buChar char="§"/>
        <a:defRPr sz="2000">
          <a:solidFill>
            <a:schemeClr val="tx1"/>
          </a:solidFill>
          <a:latin typeface="+mn-lt"/>
        </a:defRPr>
      </a:lvl4pPr>
      <a:lvl5pPr marL="2057400" indent="-228600" algn="l" rtl="0" eaLnBrk="0" fontAlgn="base" hangingPunct="0">
        <a:spcBef>
          <a:spcPct val="20000"/>
        </a:spcBef>
        <a:spcAft>
          <a:spcPct val="0"/>
        </a:spcAft>
        <a:buFont typeface="Wingdings" pitchFamily="2" charset="2"/>
        <a:buChar char="§"/>
        <a:defRPr sz="1600">
          <a:solidFill>
            <a:schemeClr val="tx1"/>
          </a:solidFill>
          <a:latin typeface="+mn-lt"/>
        </a:defRPr>
      </a:lvl5pPr>
      <a:lvl6pPr marL="2514600" indent="-228600" algn="l" rtl="0" fontAlgn="base">
        <a:spcBef>
          <a:spcPct val="20000"/>
        </a:spcBef>
        <a:spcAft>
          <a:spcPct val="0"/>
        </a:spcAft>
        <a:buFont typeface="Wingdings" pitchFamily="2" charset="2"/>
        <a:buChar char="§"/>
        <a:defRPr sz="1600">
          <a:solidFill>
            <a:schemeClr val="tx1"/>
          </a:solidFill>
          <a:latin typeface="+mn-lt"/>
        </a:defRPr>
      </a:lvl6pPr>
      <a:lvl7pPr marL="2971800" indent="-228600" algn="l" rtl="0" fontAlgn="base">
        <a:spcBef>
          <a:spcPct val="20000"/>
        </a:spcBef>
        <a:spcAft>
          <a:spcPct val="0"/>
        </a:spcAft>
        <a:buFont typeface="Wingdings" pitchFamily="2" charset="2"/>
        <a:buChar char="§"/>
        <a:defRPr sz="1600">
          <a:solidFill>
            <a:schemeClr val="tx1"/>
          </a:solidFill>
          <a:latin typeface="+mn-lt"/>
        </a:defRPr>
      </a:lvl7pPr>
      <a:lvl8pPr marL="3429000" indent="-228600" algn="l" rtl="0" fontAlgn="base">
        <a:spcBef>
          <a:spcPct val="20000"/>
        </a:spcBef>
        <a:spcAft>
          <a:spcPct val="0"/>
        </a:spcAft>
        <a:buFont typeface="Wingdings" pitchFamily="2" charset="2"/>
        <a:buChar char="§"/>
        <a:defRPr sz="1600">
          <a:solidFill>
            <a:schemeClr val="tx1"/>
          </a:solidFill>
          <a:latin typeface="+mn-lt"/>
        </a:defRPr>
      </a:lvl8pPr>
      <a:lvl9pPr marL="3886200" indent="-228600" algn="l" rtl="0" fontAlgn="base">
        <a:spcBef>
          <a:spcPct val="20000"/>
        </a:spcBef>
        <a:spcAft>
          <a:spcPct val="0"/>
        </a:spcAft>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png"/><Relationship Id="rId3" Type="http://schemas.openxmlformats.org/officeDocument/2006/relationships/image" Target="../media/image32.png"/><Relationship Id="rId7" Type="http://schemas.openxmlformats.org/officeDocument/2006/relationships/image" Target="../media/image36.png"/><Relationship Id="rId12" Type="http://schemas.openxmlformats.org/officeDocument/2006/relationships/image" Target="../media/image41.png"/><Relationship Id="rId2" Type="http://schemas.openxmlformats.org/officeDocument/2006/relationships/image" Target="../media/image30.png"/><Relationship Id="rId1" Type="http://schemas.openxmlformats.org/officeDocument/2006/relationships/slideLayout" Target="../slideLayouts/slideLayout12.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5" Type="http://schemas.openxmlformats.org/officeDocument/2006/relationships/image" Target="../media/image4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 Id="rId14" Type="http://schemas.openxmlformats.org/officeDocument/2006/relationships/image" Target="../media/image43.png"/></Relationships>
</file>

<file path=ppt/slides/_rels/slide1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wmf"/><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2.xml"/><Relationship Id="rId4" Type="http://schemas.openxmlformats.org/officeDocument/2006/relationships/image" Target="../media/image54.png"/></Relationships>
</file>

<file path=ppt/slides/_rels/slide21.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image" Target="../media/image55.png"/><Relationship Id="rId1" Type="http://schemas.openxmlformats.org/officeDocument/2006/relationships/slideLayout" Target="../slideLayouts/slideLayout12.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22.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63.png"/><Relationship Id="rId2" Type="http://schemas.openxmlformats.org/officeDocument/2006/relationships/image" Target="../media/image55.png"/><Relationship Id="rId1" Type="http://schemas.openxmlformats.org/officeDocument/2006/relationships/slideLayout" Target="../slideLayouts/slideLayout12.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57.png"/></Relationships>
</file>

<file path=ppt/slides/_rels/slide23.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56.png"/><Relationship Id="rId7" Type="http://schemas.openxmlformats.org/officeDocument/2006/relationships/image" Target="../media/image66.png"/><Relationship Id="rId2" Type="http://schemas.openxmlformats.org/officeDocument/2006/relationships/image" Target="../media/image55.png"/><Relationship Id="rId1" Type="http://schemas.openxmlformats.org/officeDocument/2006/relationships/slideLayout" Target="../slideLayouts/slideLayout12.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57.png"/></Relationships>
</file>

<file path=ppt/slides/_rels/slide2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72.png"/><Relationship Id="rId1" Type="http://schemas.openxmlformats.org/officeDocument/2006/relationships/slideLayout" Target="../slideLayouts/slideLayout7.xml"/><Relationship Id="rId4" Type="http://schemas.openxmlformats.org/officeDocument/2006/relationships/image" Target="../media/image73.emf"/></Relationships>
</file>

<file path=ppt/slides/_rels/slide28.xml.rels><?xml version="1.0" encoding="UTF-8" standalone="yes"?>
<Relationships xmlns="http://schemas.openxmlformats.org/package/2006/relationships"><Relationship Id="rId8" Type="http://schemas.openxmlformats.org/officeDocument/2006/relationships/image" Target="../media/image73.emf"/><Relationship Id="rId3" Type="http://schemas.openxmlformats.org/officeDocument/2006/relationships/oleObject" Target="../embeddings/oleObject2.bin"/><Relationship Id="rId7" Type="http://schemas.openxmlformats.org/officeDocument/2006/relationships/oleObject" Target="../embeddings/oleObject1.bin"/><Relationship Id="rId2" Type="http://schemas.openxmlformats.org/officeDocument/2006/relationships/image" Target="../media/image74.png"/><Relationship Id="rId1" Type="http://schemas.openxmlformats.org/officeDocument/2006/relationships/slideLayout" Target="../slideLayouts/slideLayout7.xml"/><Relationship Id="rId6" Type="http://schemas.openxmlformats.org/officeDocument/2006/relationships/image" Target="../media/image76.emf"/><Relationship Id="rId5" Type="http://schemas.openxmlformats.org/officeDocument/2006/relationships/oleObject" Target="../embeddings/oleObject3.bin"/><Relationship Id="rId4" Type="http://schemas.openxmlformats.org/officeDocument/2006/relationships/image" Target="../media/image75.emf"/></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image" Target="../media/image77.png"/><Relationship Id="rId1" Type="http://schemas.openxmlformats.org/officeDocument/2006/relationships/slideLayout" Target="../slideLayouts/slideLayout7.xml"/><Relationship Id="rId5" Type="http://schemas.openxmlformats.org/officeDocument/2006/relationships/image" Target="../media/image79.png"/><Relationship Id="rId4" Type="http://schemas.openxmlformats.org/officeDocument/2006/relationships/image" Target="../media/image78.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image" Target="../media/image80.png"/><Relationship Id="rId1" Type="http://schemas.openxmlformats.org/officeDocument/2006/relationships/slideLayout" Target="../slideLayouts/slideLayout7.xml"/><Relationship Id="rId6" Type="http://schemas.openxmlformats.org/officeDocument/2006/relationships/image" Target="../media/image82.emf"/><Relationship Id="rId5" Type="http://schemas.openxmlformats.org/officeDocument/2006/relationships/oleObject" Target="../embeddings/oleObject6.bin"/><Relationship Id="rId4" Type="http://schemas.openxmlformats.org/officeDocument/2006/relationships/image" Target="../media/image81.emf"/></Relationships>
</file>

<file path=ppt/slides/_rels/slide31.xml.rels><?xml version="1.0" encoding="UTF-8" standalone="yes"?>
<Relationships xmlns="http://schemas.openxmlformats.org/package/2006/relationships"><Relationship Id="rId3" Type="http://schemas.openxmlformats.org/officeDocument/2006/relationships/image" Target="../media/image83.emf"/><Relationship Id="rId2" Type="http://schemas.openxmlformats.org/officeDocument/2006/relationships/oleObject" Target="../embeddings/oleObject7.bin"/><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image" Target="../media/image84.emf"/><Relationship Id="rId7" Type="http://schemas.openxmlformats.org/officeDocument/2006/relationships/image" Target="../media/image76.emf"/><Relationship Id="rId2" Type="http://schemas.openxmlformats.org/officeDocument/2006/relationships/oleObject" Target="../embeddings/oleObject8.bin"/><Relationship Id="rId1" Type="http://schemas.openxmlformats.org/officeDocument/2006/relationships/slideLayout" Target="../slideLayouts/slideLayout7.xml"/><Relationship Id="rId6" Type="http://schemas.openxmlformats.org/officeDocument/2006/relationships/oleObject" Target="../embeddings/oleObject3.bin"/><Relationship Id="rId5" Type="http://schemas.openxmlformats.org/officeDocument/2006/relationships/image" Target="../media/image86.png"/><Relationship Id="rId4" Type="http://schemas.openxmlformats.org/officeDocument/2006/relationships/image" Target="../media/image85.png"/><Relationship Id="rId9" Type="http://schemas.openxmlformats.org/officeDocument/2006/relationships/image" Target="../media/image73.em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image" Target="../media/image89.emf"/><Relationship Id="rId3" Type="http://schemas.openxmlformats.org/officeDocument/2006/relationships/oleObject" Target="../embeddings/oleObject9.bin"/><Relationship Id="rId7" Type="http://schemas.openxmlformats.org/officeDocument/2006/relationships/oleObject" Target="../embeddings/oleObject11.bin"/><Relationship Id="rId2" Type="http://schemas.openxmlformats.org/officeDocument/2006/relationships/image" Target="../media/image87.png"/><Relationship Id="rId1" Type="http://schemas.openxmlformats.org/officeDocument/2006/relationships/slideLayout" Target="../slideLayouts/slideLayout7.xml"/><Relationship Id="rId6" Type="http://schemas.openxmlformats.org/officeDocument/2006/relationships/image" Target="../media/image88.emf"/><Relationship Id="rId5" Type="http://schemas.openxmlformats.org/officeDocument/2006/relationships/oleObject" Target="../embeddings/oleObject10.bin"/><Relationship Id="rId10" Type="http://schemas.openxmlformats.org/officeDocument/2006/relationships/image" Target="../media/image90.emf"/><Relationship Id="rId4" Type="http://schemas.openxmlformats.org/officeDocument/2006/relationships/image" Target="../media/image75.emf"/><Relationship Id="rId9" Type="http://schemas.openxmlformats.org/officeDocument/2006/relationships/oleObject" Target="../embeddings/oleObject12.bin"/></Relationships>
</file>

<file path=ppt/slides/_rels/slide35.xml.rels><?xml version="1.0" encoding="UTF-8" standalone="yes"?>
<Relationships xmlns="http://schemas.openxmlformats.org/package/2006/relationships"><Relationship Id="rId8" Type="http://schemas.openxmlformats.org/officeDocument/2006/relationships/image" Target="../media/image89.emf"/><Relationship Id="rId3" Type="http://schemas.openxmlformats.org/officeDocument/2006/relationships/oleObject" Target="../embeddings/oleObject13.bin"/><Relationship Id="rId7" Type="http://schemas.openxmlformats.org/officeDocument/2006/relationships/oleObject" Target="../embeddings/oleObject15.bin"/><Relationship Id="rId2" Type="http://schemas.openxmlformats.org/officeDocument/2006/relationships/image" Target="../media/image91.png"/><Relationship Id="rId1" Type="http://schemas.openxmlformats.org/officeDocument/2006/relationships/slideLayout" Target="../slideLayouts/slideLayout7.xml"/><Relationship Id="rId6" Type="http://schemas.openxmlformats.org/officeDocument/2006/relationships/image" Target="../media/image92.emf"/><Relationship Id="rId5" Type="http://schemas.openxmlformats.org/officeDocument/2006/relationships/oleObject" Target="../embeddings/oleObject14.bin"/><Relationship Id="rId4" Type="http://schemas.openxmlformats.org/officeDocument/2006/relationships/image" Target="../media/image75.emf"/></Relationships>
</file>

<file path=ppt/slides/_rels/slide36.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94.emf"/><Relationship Id="rId7" Type="http://schemas.openxmlformats.org/officeDocument/2006/relationships/image" Target="../media/image97.png"/><Relationship Id="rId2" Type="http://schemas.openxmlformats.org/officeDocument/2006/relationships/oleObject" Target="../embeddings/oleObject16.bin"/><Relationship Id="rId1" Type="http://schemas.openxmlformats.org/officeDocument/2006/relationships/slideLayout" Target="../slideLayouts/slideLayout7.xml"/><Relationship Id="rId6" Type="http://schemas.openxmlformats.org/officeDocument/2006/relationships/image" Target="../media/image96.png"/><Relationship Id="rId5" Type="http://schemas.openxmlformats.org/officeDocument/2006/relationships/image" Target="../media/image95.emf"/><Relationship Id="rId4" Type="http://schemas.openxmlformats.org/officeDocument/2006/relationships/oleObject" Target="../embeddings/oleObject17.bin"/></Relationships>
</file>

<file path=ppt/slides/_rels/slide38.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01.png"/><Relationship Id="rId7" Type="http://schemas.openxmlformats.org/officeDocument/2006/relationships/image" Target="../media/image103.emf"/><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oleObject" Target="../embeddings/oleObject19.bin"/><Relationship Id="rId5" Type="http://schemas.openxmlformats.org/officeDocument/2006/relationships/image" Target="../media/image102.emf"/><Relationship Id="rId4" Type="http://schemas.openxmlformats.org/officeDocument/2006/relationships/oleObject" Target="../embeddings/oleObject18.bin"/></Relationships>
</file>

<file path=ppt/slides/_rels/slide41.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image" Target="../media/image104.png"/><Relationship Id="rId1" Type="http://schemas.openxmlformats.org/officeDocument/2006/relationships/slideLayout" Target="../slideLayouts/slideLayout2.xml"/><Relationship Id="rId6" Type="http://schemas.openxmlformats.org/officeDocument/2006/relationships/image" Target="../media/image95.emf"/><Relationship Id="rId5" Type="http://schemas.openxmlformats.org/officeDocument/2006/relationships/oleObject" Target="../embeddings/oleObject17.bin"/><Relationship Id="rId4" Type="http://schemas.openxmlformats.org/officeDocument/2006/relationships/image" Target="../media/image94.emf"/></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image" Target="../media/image105.png"/><Relationship Id="rId1" Type="http://schemas.openxmlformats.org/officeDocument/2006/relationships/slideLayout" Target="../slideLayouts/slideLayout2.xml"/><Relationship Id="rId4" Type="http://schemas.openxmlformats.org/officeDocument/2006/relationships/image" Target="../media/image106.emf"/></Relationships>
</file>

<file path=ppt/slides/_rels/slide43.xml.rels><?xml version="1.0" encoding="UTF-8" standalone="yes"?>
<Relationships xmlns="http://schemas.openxmlformats.org/package/2006/relationships"><Relationship Id="rId8" Type="http://schemas.openxmlformats.org/officeDocument/2006/relationships/image" Target="../media/image110.emf"/><Relationship Id="rId3" Type="http://schemas.openxmlformats.org/officeDocument/2006/relationships/oleObject" Target="../embeddings/oleObject21.bin"/><Relationship Id="rId7" Type="http://schemas.openxmlformats.org/officeDocument/2006/relationships/oleObject" Target="../embeddings/oleObject23.bin"/><Relationship Id="rId2" Type="http://schemas.openxmlformats.org/officeDocument/2006/relationships/image" Target="../media/image107.png"/><Relationship Id="rId1" Type="http://schemas.openxmlformats.org/officeDocument/2006/relationships/slideLayout" Target="../slideLayouts/slideLayout2.xml"/><Relationship Id="rId6" Type="http://schemas.openxmlformats.org/officeDocument/2006/relationships/image" Target="../media/image109.emf"/><Relationship Id="rId5" Type="http://schemas.openxmlformats.org/officeDocument/2006/relationships/oleObject" Target="../embeddings/oleObject22.bin"/><Relationship Id="rId4" Type="http://schemas.openxmlformats.org/officeDocument/2006/relationships/image" Target="../media/image108.emf"/><Relationship Id="rId9" Type="http://schemas.openxmlformats.org/officeDocument/2006/relationships/image" Target="../media/image111.png"/></Relationships>
</file>

<file path=ppt/slides/_rels/slide44.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2.xml"/><Relationship Id="rId4" Type="http://schemas.openxmlformats.org/officeDocument/2006/relationships/image" Target="../media/image1190.png"/></Relationships>
</file>

<file path=ppt/slides/_rels/slide48.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22.png"/><Relationship Id="rId2" Type="http://schemas.openxmlformats.org/officeDocument/2006/relationships/image" Target="../media/image18.png"/><Relationship Id="rId1" Type="http://schemas.openxmlformats.org/officeDocument/2006/relationships/slideLayout" Target="../slideLayouts/slideLayout1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D2E3351-0775-5E47-B0BD-4FEAD39AFEC3}"/>
              </a:ext>
            </a:extLst>
          </p:cNvPr>
          <p:cNvSpPr>
            <a:spLocks noGrp="1"/>
          </p:cNvSpPr>
          <p:nvPr>
            <p:ph type="ctrTitle"/>
          </p:nvPr>
        </p:nvSpPr>
        <p:spPr/>
        <p:txBody>
          <a:bodyPr/>
          <a:lstStyle/>
          <a:p>
            <a:r>
              <a:rPr kumimoji="1" lang="en-US" altLang="zh-CN" dirty="0">
                <a:ea typeface="宋体" panose="02010600030101010101" pitchFamily="2" charset="-122"/>
              </a:rPr>
              <a:t>Lecture</a:t>
            </a:r>
            <a:r>
              <a:rPr kumimoji="1" lang="zh-CN" altLang="en-US" dirty="0">
                <a:ea typeface="宋体" panose="02010600030101010101" pitchFamily="2" charset="-122"/>
              </a:rPr>
              <a:t> </a:t>
            </a:r>
            <a:r>
              <a:rPr kumimoji="1" lang="en-US" altLang="zh-CN" dirty="0">
                <a:ea typeface="宋体" panose="02010600030101010101" pitchFamily="2" charset="-122"/>
              </a:rPr>
              <a:t>20 – Frequency Response, Part II</a:t>
            </a:r>
            <a:endParaRPr kumimoji="1" lang="zh-CN" altLang="en-US" dirty="0">
              <a:ea typeface="宋体" panose="02010600030101010101" pitchFamily="2" charset="-122"/>
            </a:endParaRPr>
          </a:p>
        </p:txBody>
      </p:sp>
      <p:sp>
        <p:nvSpPr>
          <p:cNvPr id="71683" name="页脚占位符 3">
            <a:extLst>
              <a:ext uri="{FF2B5EF4-FFF2-40B4-BE49-F238E27FC236}">
                <a16:creationId xmlns:a16="http://schemas.microsoft.com/office/drawing/2014/main" id="{341EE790-9BD2-4C4F-858B-AEBE8771A850}"/>
              </a:ext>
            </a:extLst>
          </p:cNvPr>
          <p:cNvSpPr>
            <a:spLocks noGrp="1"/>
          </p:cNvSpPr>
          <p:nvPr>
            <p:ph type="ftr" sz="quarter" idx="10"/>
          </p:nvPr>
        </p:nvSpPr>
        <p:spPr>
          <a:noFill/>
        </p:spPr>
        <p:txBody>
          <a:bodyPr/>
          <a:lstStyle>
            <a:lvl1pPr>
              <a:defRPr sz="1600">
                <a:solidFill>
                  <a:schemeClr val="tx1"/>
                </a:solidFill>
                <a:latin typeface="Calibri" panose="020F0502020204030204" pitchFamily="34" charset="0"/>
              </a:defRPr>
            </a:lvl1pPr>
            <a:lvl2pPr marL="742950" indent="-285750">
              <a:defRPr sz="1600">
                <a:solidFill>
                  <a:schemeClr val="tx1"/>
                </a:solidFill>
                <a:latin typeface="Calibri" panose="020F0502020204030204" pitchFamily="34" charset="0"/>
              </a:defRPr>
            </a:lvl2pPr>
            <a:lvl3pPr marL="1143000" indent="-228600">
              <a:defRPr sz="1600">
                <a:solidFill>
                  <a:schemeClr val="tx1"/>
                </a:solidFill>
                <a:latin typeface="Calibri" panose="020F0502020204030204" pitchFamily="34" charset="0"/>
              </a:defRPr>
            </a:lvl3pPr>
            <a:lvl4pPr marL="1600200" indent="-228600">
              <a:defRPr sz="1600">
                <a:solidFill>
                  <a:schemeClr val="tx1"/>
                </a:solidFill>
                <a:latin typeface="Calibri" panose="020F0502020204030204" pitchFamily="34" charset="0"/>
              </a:defRPr>
            </a:lvl4pPr>
            <a:lvl5pPr marL="2057400" indent="-228600">
              <a:defRPr sz="1600">
                <a:solidFill>
                  <a:schemeClr val="tx1"/>
                </a:solidFill>
                <a:latin typeface="Calibri" panose="020F0502020204030204" pitchFamily="34" charset="0"/>
              </a:defRPr>
            </a:lvl5pPr>
            <a:lvl6pPr marL="2514600" indent="-228600" eaLnBrk="0" fontAlgn="base" hangingPunct="0">
              <a:spcBef>
                <a:spcPct val="0"/>
              </a:spcBef>
              <a:spcAft>
                <a:spcPct val="0"/>
              </a:spcAft>
              <a:defRPr sz="1600">
                <a:solidFill>
                  <a:schemeClr val="tx1"/>
                </a:solidFill>
                <a:latin typeface="Calibri" panose="020F0502020204030204" pitchFamily="34" charset="0"/>
              </a:defRPr>
            </a:lvl6pPr>
            <a:lvl7pPr marL="2971800" indent="-228600" eaLnBrk="0" fontAlgn="base" hangingPunct="0">
              <a:spcBef>
                <a:spcPct val="0"/>
              </a:spcBef>
              <a:spcAft>
                <a:spcPct val="0"/>
              </a:spcAft>
              <a:defRPr sz="1600">
                <a:solidFill>
                  <a:schemeClr val="tx1"/>
                </a:solidFill>
                <a:latin typeface="Calibri" panose="020F0502020204030204" pitchFamily="34" charset="0"/>
              </a:defRPr>
            </a:lvl7pPr>
            <a:lvl8pPr marL="3429000" indent="-228600" eaLnBrk="0" fontAlgn="base" hangingPunct="0">
              <a:spcBef>
                <a:spcPct val="0"/>
              </a:spcBef>
              <a:spcAft>
                <a:spcPct val="0"/>
              </a:spcAft>
              <a:defRPr sz="1600">
                <a:solidFill>
                  <a:schemeClr val="tx1"/>
                </a:solidFill>
                <a:latin typeface="Calibri" panose="020F0502020204030204" pitchFamily="34" charset="0"/>
              </a:defRPr>
            </a:lvl8pPr>
            <a:lvl9pPr marL="3886200" indent="-228600" eaLnBrk="0" fontAlgn="base" hangingPunct="0">
              <a:spcBef>
                <a:spcPct val="0"/>
              </a:spcBef>
              <a:spcAft>
                <a:spcPct val="0"/>
              </a:spcAft>
              <a:defRPr sz="1600">
                <a:solidFill>
                  <a:schemeClr val="tx1"/>
                </a:solidFill>
                <a:latin typeface="Calibri" panose="020F0502020204030204" pitchFamily="34" charset="0"/>
              </a:defRPr>
            </a:lvl9pPr>
          </a:lstStyle>
          <a:p>
            <a:endParaRPr lang="en-US" altLang="en-US" sz="1000"/>
          </a:p>
          <a:p>
            <a:r>
              <a:rPr lang="en-US" altLang="en-US" sz="1000"/>
              <a:t>Oxford University Publishing</a:t>
            </a:r>
          </a:p>
          <a:p>
            <a:r>
              <a:rPr lang="en-US" altLang="en-US" sz="1000"/>
              <a:t>Microelectronic Circuits by Adel S. Sedra and Kenneth C. Smith (0195323033)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08243CF-5207-B34E-A3A3-773BE8FF5930}"/>
              </a:ext>
            </a:extLst>
          </p:cNvPr>
          <p:cNvSpPr>
            <a:spLocks noGrp="1"/>
          </p:cNvSpPr>
          <p:nvPr>
            <p:ph type="title"/>
          </p:nvPr>
        </p:nvSpPr>
        <p:spPr/>
        <p:txBody>
          <a:bodyPr/>
          <a:lstStyle/>
          <a:p>
            <a:endParaRPr kumimoji="1" lang="zh-CN" altLang="en-US">
              <a:ea typeface="宋体" panose="02010600030101010101" pitchFamily="2" charset="-122"/>
            </a:endParaRPr>
          </a:p>
        </p:txBody>
      </p:sp>
      <p:sp>
        <p:nvSpPr>
          <p:cNvPr id="23556" name="页脚占位符 4">
            <a:extLst>
              <a:ext uri="{FF2B5EF4-FFF2-40B4-BE49-F238E27FC236}">
                <a16:creationId xmlns:a16="http://schemas.microsoft.com/office/drawing/2014/main" id="{AE562C4B-02F2-8745-8509-EB261D8F3858}"/>
              </a:ext>
            </a:extLst>
          </p:cNvPr>
          <p:cNvSpPr>
            <a:spLocks noGrp="1"/>
          </p:cNvSpPr>
          <p:nvPr>
            <p:ph type="ftr" sz="quarter" idx="10"/>
          </p:nvPr>
        </p:nvSpPr>
        <p:spPr>
          <a:noFill/>
        </p:spPr>
        <p:txBody>
          <a:bodyPr/>
          <a:lstStyle>
            <a:lvl1pPr>
              <a:defRPr sz="1600">
                <a:solidFill>
                  <a:schemeClr val="tx1"/>
                </a:solidFill>
                <a:latin typeface="Calibri" panose="020F0502020204030204" pitchFamily="34" charset="0"/>
              </a:defRPr>
            </a:lvl1pPr>
            <a:lvl2pPr marL="742950" indent="-285750">
              <a:defRPr sz="1600">
                <a:solidFill>
                  <a:schemeClr val="tx1"/>
                </a:solidFill>
                <a:latin typeface="Calibri" panose="020F0502020204030204" pitchFamily="34" charset="0"/>
              </a:defRPr>
            </a:lvl2pPr>
            <a:lvl3pPr marL="1143000" indent="-228600">
              <a:defRPr sz="1600">
                <a:solidFill>
                  <a:schemeClr val="tx1"/>
                </a:solidFill>
                <a:latin typeface="Calibri" panose="020F0502020204030204" pitchFamily="34" charset="0"/>
              </a:defRPr>
            </a:lvl3pPr>
            <a:lvl4pPr marL="1600200" indent="-228600">
              <a:defRPr sz="1600">
                <a:solidFill>
                  <a:schemeClr val="tx1"/>
                </a:solidFill>
                <a:latin typeface="Calibri" panose="020F0502020204030204" pitchFamily="34" charset="0"/>
              </a:defRPr>
            </a:lvl4pPr>
            <a:lvl5pPr marL="2057400" indent="-228600">
              <a:defRPr sz="1600">
                <a:solidFill>
                  <a:schemeClr val="tx1"/>
                </a:solidFill>
                <a:latin typeface="Calibri" panose="020F0502020204030204" pitchFamily="34" charset="0"/>
              </a:defRPr>
            </a:lvl5pPr>
            <a:lvl6pPr marL="2514600" indent="-228600" eaLnBrk="0" fontAlgn="base" hangingPunct="0">
              <a:spcBef>
                <a:spcPct val="0"/>
              </a:spcBef>
              <a:spcAft>
                <a:spcPct val="0"/>
              </a:spcAft>
              <a:defRPr sz="1600">
                <a:solidFill>
                  <a:schemeClr val="tx1"/>
                </a:solidFill>
                <a:latin typeface="Calibri" panose="020F0502020204030204" pitchFamily="34" charset="0"/>
              </a:defRPr>
            </a:lvl6pPr>
            <a:lvl7pPr marL="2971800" indent="-228600" eaLnBrk="0" fontAlgn="base" hangingPunct="0">
              <a:spcBef>
                <a:spcPct val="0"/>
              </a:spcBef>
              <a:spcAft>
                <a:spcPct val="0"/>
              </a:spcAft>
              <a:defRPr sz="1600">
                <a:solidFill>
                  <a:schemeClr val="tx1"/>
                </a:solidFill>
                <a:latin typeface="Calibri" panose="020F0502020204030204" pitchFamily="34" charset="0"/>
              </a:defRPr>
            </a:lvl7pPr>
            <a:lvl8pPr marL="3429000" indent="-228600" eaLnBrk="0" fontAlgn="base" hangingPunct="0">
              <a:spcBef>
                <a:spcPct val="0"/>
              </a:spcBef>
              <a:spcAft>
                <a:spcPct val="0"/>
              </a:spcAft>
              <a:defRPr sz="1600">
                <a:solidFill>
                  <a:schemeClr val="tx1"/>
                </a:solidFill>
                <a:latin typeface="Calibri" panose="020F0502020204030204" pitchFamily="34" charset="0"/>
              </a:defRPr>
            </a:lvl8pPr>
            <a:lvl9pPr marL="3886200" indent="-228600" eaLnBrk="0" fontAlgn="base" hangingPunct="0">
              <a:spcBef>
                <a:spcPct val="0"/>
              </a:spcBef>
              <a:spcAft>
                <a:spcPct val="0"/>
              </a:spcAft>
              <a:defRPr sz="1600">
                <a:solidFill>
                  <a:schemeClr val="tx1"/>
                </a:solidFill>
                <a:latin typeface="Calibri" panose="020F0502020204030204" pitchFamily="34" charset="0"/>
              </a:defRPr>
            </a:lvl9pPr>
          </a:lstStyle>
          <a:p>
            <a:endParaRPr lang="en-US" altLang="en-US" sz="1000"/>
          </a:p>
          <a:p>
            <a:r>
              <a:rPr lang="en-US" altLang="en-US" sz="1000"/>
              <a:t>Oxford University Publishing</a:t>
            </a:r>
          </a:p>
          <a:p>
            <a:r>
              <a:rPr lang="en-US" altLang="en-US" sz="1000"/>
              <a:t>Microelectronic Circuits by Adel S. Sedra and Kenneth C. Smith (0195323033)</a:t>
            </a:r>
          </a:p>
        </p:txBody>
      </p:sp>
      <p:pic>
        <p:nvPicPr>
          <p:cNvPr id="23557" name="图片 5">
            <a:extLst>
              <a:ext uri="{FF2B5EF4-FFF2-40B4-BE49-F238E27FC236}">
                <a16:creationId xmlns:a16="http://schemas.microsoft.com/office/drawing/2014/main" id="{F589080D-BA7C-1A4A-B653-9536CF39F45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96975" y="0"/>
            <a:ext cx="67500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8" name="文本框 6">
            <a:extLst>
              <a:ext uri="{FF2B5EF4-FFF2-40B4-BE49-F238E27FC236}">
                <a16:creationId xmlns:a16="http://schemas.microsoft.com/office/drawing/2014/main" id="{C4322931-4826-9146-8D23-5CDD022A4C79}"/>
              </a:ext>
            </a:extLst>
          </p:cNvPr>
          <p:cNvSpPr txBox="1">
            <a:spLocks noChangeArrowheads="1"/>
          </p:cNvSpPr>
          <p:nvPr/>
        </p:nvSpPr>
        <p:spPr bwMode="auto">
          <a:xfrm>
            <a:off x="7315200" y="338138"/>
            <a:ext cx="14160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600">
                <a:solidFill>
                  <a:schemeClr val="tx1"/>
                </a:solidFill>
                <a:latin typeface="Calibri" panose="020F0502020204030204" pitchFamily="34" charset="0"/>
              </a:defRPr>
            </a:lvl1pPr>
            <a:lvl2pPr marL="742950" indent="-285750">
              <a:defRPr sz="1600">
                <a:solidFill>
                  <a:schemeClr val="tx1"/>
                </a:solidFill>
                <a:latin typeface="Calibri" panose="020F0502020204030204" pitchFamily="34" charset="0"/>
              </a:defRPr>
            </a:lvl2pPr>
            <a:lvl3pPr marL="1143000" indent="-228600">
              <a:defRPr sz="1600">
                <a:solidFill>
                  <a:schemeClr val="tx1"/>
                </a:solidFill>
                <a:latin typeface="Calibri" panose="020F0502020204030204" pitchFamily="34" charset="0"/>
              </a:defRPr>
            </a:lvl3pPr>
            <a:lvl4pPr marL="1600200" indent="-228600">
              <a:defRPr sz="1600">
                <a:solidFill>
                  <a:schemeClr val="tx1"/>
                </a:solidFill>
                <a:latin typeface="Calibri" panose="020F0502020204030204" pitchFamily="34" charset="0"/>
              </a:defRPr>
            </a:lvl4pPr>
            <a:lvl5pPr marL="2057400" indent="-228600">
              <a:defRPr sz="1600">
                <a:solidFill>
                  <a:schemeClr val="tx1"/>
                </a:solidFill>
                <a:latin typeface="Calibri" panose="020F0502020204030204" pitchFamily="34" charset="0"/>
              </a:defRPr>
            </a:lvl5pPr>
            <a:lvl6pPr marL="2514600" indent="-228600" eaLnBrk="0" fontAlgn="base" hangingPunct="0">
              <a:spcBef>
                <a:spcPct val="0"/>
              </a:spcBef>
              <a:spcAft>
                <a:spcPct val="0"/>
              </a:spcAft>
              <a:defRPr sz="1600">
                <a:solidFill>
                  <a:schemeClr val="tx1"/>
                </a:solidFill>
                <a:latin typeface="Calibri" panose="020F0502020204030204" pitchFamily="34" charset="0"/>
              </a:defRPr>
            </a:lvl6pPr>
            <a:lvl7pPr marL="2971800" indent="-228600" eaLnBrk="0" fontAlgn="base" hangingPunct="0">
              <a:spcBef>
                <a:spcPct val="0"/>
              </a:spcBef>
              <a:spcAft>
                <a:spcPct val="0"/>
              </a:spcAft>
              <a:defRPr sz="1600">
                <a:solidFill>
                  <a:schemeClr val="tx1"/>
                </a:solidFill>
                <a:latin typeface="Calibri" panose="020F0502020204030204" pitchFamily="34" charset="0"/>
              </a:defRPr>
            </a:lvl7pPr>
            <a:lvl8pPr marL="3429000" indent="-228600" eaLnBrk="0" fontAlgn="base" hangingPunct="0">
              <a:spcBef>
                <a:spcPct val="0"/>
              </a:spcBef>
              <a:spcAft>
                <a:spcPct val="0"/>
              </a:spcAft>
              <a:defRPr sz="1600">
                <a:solidFill>
                  <a:schemeClr val="tx1"/>
                </a:solidFill>
                <a:latin typeface="Calibri" panose="020F0502020204030204" pitchFamily="34" charset="0"/>
              </a:defRPr>
            </a:lvl8pPr>
            <a:lvl9pPr marL="3886200" indent="-228600" eaLnBrk="0" fontAlgn="base" hangingPunct="0">
              <a:spcBef>
                <a:spcPct val="0"/>
              </a:spcBef>
              <a:spcAft>
                <a:spcPct val="0"/>
              </a:spcAft>
              <a:defRPr sz="1600">
                <a:solidFill>
                  <a:schemeClr val="tx1"/>
                </a:solidFill>
                <a:latin typeface="Calibri" panose="020F0502020204030204" pitchFamily="34" charset="0"/>
              </a:defRPr>
            </a:lvl9pPr>
          </a:lstStyle>
          <a:p>
            <a:r>
              <a:rPr kumimoji="1" lang="zh-CN" altLang="en-US" sz="2400" b="1">
                <a:solidFill>
                  <a:srgbClr val="3333FF"/>
                </a:solidFill>
                <a:ea typeface="宋体" panose="02010600030101010101" pitchFamily="2" charset="-122"/>
              </a:rPr>
              <a:t>（回顾）</a:t>
            </a:r>
          </a:p>
        </p:txBody>
      </p:sp>
      <p:sp>
        <p:nvSpPr>
          <p:cNvPr id="5" name="圆角矩形 4">
            <a:extLst>
              <a:ext uri="{FF2B5EF4-FFF2-40B4-BE49-F238E27FC236}">
                <a16:creationId xmlns:a16="http://schemas.microsoft.com/office/drawing/2014/main" id="{D5265029-B22E-034C-962E-CAAA3F92425D}"/>
              </a:ext>
            </a:extLst>
          </p:cNvPr>
          <p:cNvSpPr/>
          <p:nvPr/>
        </p:nvSpPr>
        <p:spPr bwMode="auto">
          <a:xfrm>
            <a:off x="4876800" y="6477000"/>
            <a:ext cx="2362200" cy="304800"/>
          </a:xfrm>
          <a:prstGeom prst="roundRect">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1600" b="0" i="0" u="none" strike="noStrike" cap="none" normalizeH="0" baseline="0">
              <a:ln>
                <a:noFill/>
              </a:ln>
              <a:solidFill>
                <a:schemeClr val="tx1"/>
              </a:solidFill>
              <a:effectLst/>
              <a:latin typeface="Calibri" pitchFamily="34" charset="0"/>
            </a:endParaRPr>
          </a:p>
        </p:txBody>
      </p:sp>
      <p:sp>
        <p:nvSpPr>
          <p:cNvPr id="6" name="文本框 5">
            <a:extLst>
              <a:ext uri="{FF2B5EF4-FFF2-40B4-BE49-F238E27FC236}">
                <a16:creationId xmlns:a16="http://schemas.microsoft.com/office/drawing/2014/main" id="{7DC08FEE-350D-1F44-9BD6-1A649FC156BA}"/>
              </a:ext>
            </a:extLst>
          </p:cNvPr>
          <p:cNvSpPr txBox="1"/>
          <p:nvPr/>
        </p:nvSpPr>
        <p:spPr>
          <a:xfrm>
            <a:off x="3505200" y="2916823"/>
            <a:ext cx="595035" cy="338554"/>
          </a:xfrm>
          <a:prstGeom prst="rect">
            <a:avLst/>
          </a:prstGeom>
          <a:noFill/>
        </p:spPr>
        <p:txBody>
          <a:bodyPr wrap="none" rtlCol="0">
            <a:spAutoFit/>
          </a:bodyPr>
          <a:lstStyle/>
          <a:p>
            <a:r>
              <a:rPr kumimoji="1" lang="zh-CN" altLang="en-US" dirty="0">
                <a:solidFill>
                  <a:srgbClr val="C00000"/>
                </a:solidFill>
              </a:rPr>
              <a:t>极点</a:t>
            </a:r>
          </a:p>
        </p:txBody>
      </p:sp>
      <p:sp>
        <p:nvSpPr>
          <p:cNvPr id="10" name="文本框 9">
            <a:extLst>
              <a:ext uri="{FF2B5EF4-FFF2-40B4-BE49-F238E27FC236}">
                <a16:creationId xmlns:a16="http://schemas.microsoft.com/office/drawing/2014/main" id="{087BACC9-D2CD-EA49-ABC6-EB22D5E99837}"/>
              </a:ext>
            </a:extLst>
          </p:cNvPr>
          <p:cNvSpPr txBox="1"/>
          <p:nvPr/>
        </p:nvSpPr>
        <p:spPr>
          <a:xfrm>
            <a:off x="3505199" y="3810000"/>
            <a:ext cx="595035" cy="338554"/>
          </a:xfrm>
          <a:prstGeom prst="rect">
            <a:avLst/>
          </a:prstGeom>
          <a:noFill/>
        </p:spPr>
        <p:txBody>
          <a:bodyPr wrap="none" rtlCol="0">
            <a:spAutoFit/>
          </a:bodyPr>
          <a:lstStyle/>
          <a:p>
            <a:r>
              <a:rPr kumimoji="1" lang="zh-CN" altLang="en-US" dirty="0">
                <a:solidFill>
                  <a:srgbClr val="C00000"/>
                </a:solidFill>
              </a:rPr>
              <a:t>极点</a:t>
            </a:r>
          </a:p>
        </p:txBody>
      </p:sp>
      <p:sp>
        <p:nvSpPr>
          <p:cNvPr id="11" name="灯片编号占位符 1">
            <a:extLst>
              <a:ext uri="{FF2B5EF4-FFF2-40B4-BE49-F238E27FC236}">
                <a16:creationId xmlns:a16="http://schemas.microsoft.com/office/drawing/2014/main" id="{619D5D46-C532-AB41-9038-57AB0B4401AC}"/>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10</a:t>
            </a:fld>
            <a:endParaRPr lang="en-US" altLang="zh-CN"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D2AC991-73A1-7149-A804-66F4A01DE07C}"/>
              </a:ext>
            </a:extLst>
          </p:cNvPr>
          <p:cNvSpPr>
            <a:spLocks noGrp="1"/>
          </p:cNvSpPr>
          <p:nvPr>
            <p:ph type="title"/>
          </p:nvPr>
        </p:nvSpPr>
        <p:spPr/>
        <p:txBody>
          <a:bodyPr/>
          <a:lstStyle/>
          <a:p>
            <a:endParaRPr kumimoji="1" lang="zh-CN" altLang="en-US">
              <a:ea typeface="宋体" panose="02010600030101010101" pitchFamily="2" charset="-122"/>
            </a:endParaRPr>
          </a:p>
        </p:txBody>
      </p:sp>
      <p:sp>
        <p:nvSpPr>
          <p:cNvPr id="3" name="文本占位符 2">
            <a:extLst>
              <a:ext uri="{FF2B5EF4-FFF2-40B4-BE49-F238E27FC236}">
                <a16:creationId xmlns:a16="http://schemas.microsoft.com/office/drawing/2014/main" id="{1B704456-BD9B-B944-9962-CCF871B910A1}"/>
              </a:ext>
            </a:extLst>
          </p:cNvPr>
          <p:cNvSpPr>
            <a:spLocks noGrp="1"/>
          </p:cNvSpPr>
          <p:nvPr>
            <p:ph type="body" sz="half" idx="1"/>
          </p:nvPr>
        </p:nvSpPr>
        <p:spPr/>
        <p:txBody>
          <a:bodyPr/>
          <a:lstStyle/>
          <a:p>
            <a:endParaRPr kumimoji="1" lang="zh-CN" altLang="en-US">
              <a:ea typeface="宋体" panose="02010600030101010101" pitchFamily="2" charset="-122"/>
            </a:endParaRPr>
          </a:p>
        </p:txBody>
      </p:sp>
      <p:sp>
        <p:nvSpPr>
          <p:cNvPr id="4" name="内容占位符 3">
            <a:extLst>
              <a:ext uri="{FF2B5EF4-FFF2-40B4-BE49-F238E27FC236}">
                <a16:creationId xmlns:a16="http://schemas.microsoft.com/office/drawing/2014/main" id="{88FD8B20-FF78-6945-AECB-BB0585472B91}"/>
              </a:ext>
            </a:extLst>
          </p:cNvPr>
          <p:cNvSpPr>
            <a:spLocks noGrp="1"/>
          </p:cNvSpPr>
          <p:nvPr>
            <p:ph sz="half" idx="2"/>
          </p:nvPr>
        </p:nvSpPr>
        <p:spPr/>
        <p:txBody>
          <a:bodyPr/>
          <a:lstStyle/>
          <a:p>
            <a:endParaRPr kumimoji="1" lang="zh-CN" altLang="en-US">
              <a:ea typeface="宋体" panose="02010600030101010101" pitchFamily="2" charset="-122"/>
            </a:endParaRPr>
          </a:p>
        </p:txBody>
      </p:sp>
      <p:sp>
        <p:nvSpPr>
          <p:cNvPr id="24580" name="页脚占位符 4">
            <a:extLst>
              <a:ext uri="{FF2B5EF4-FFF2-40B4-BE49-F238E27FC236}">
                <a16:creationId xmlns:a16="http://schemas.microsoft.com/office/drawing/2014/main" id="{410B756B-7CA3-CE45-BDA9-C0A4769F3649}"/>
              </a:ext>
            </a:extLst>
          </p:cNvPr>
          <p:cNvSpPr>
            <a:spLocks noGrp="1"/>
          </p:cNvSpPr>
          <p:nvPr>
            <p:ph type="ftr" sz="quarter" idx="10"/>
          </p:nvPr>
        </p:nvSpPr>
        <p:spPr>
          <a:noFill/>
        </p:spPr>
        <p:txBody>
          <a:bodyPr/>
          <a:lstStyle>
            <a:lvl1pPr>
              <a:defRPr sz="1600">
                <a:solidFill>
                  <a:schemeClr val="tx1"/>
                </a:solidFill>
                <a:latin typeface="Calibri" panose="020F0502020204030204" pitchFamily="34" charset="0"/>
              </a:defRPr>
            </a:lvl1pPr>
            <a:lvl2pPr marL="742950" indent="-285750">
              <a:defRPr sz="1600">
                <a:solidFill>
                  <a:schemeClr val="tx1"/>
                </a:solidFill>
                <a:latin typeface="Calibri" panose="020F0502020204030204" pitchFamily="34" charset="0"/>
              </a:defRPr>
            </a:lvl2pPr>
            <a:lvl3pPr marL="1143000" indent="-228600">
              <a:defRPr sz="1600">
                <a:solidFill>
                  <a:schemeClr val="tx1"/>
                </a:solidFill>
                <a:latin typeface="Calibri" panose="020F0502020204030204" pitchFamily="34" charset="0"/>
              </a:defRPr>
            </a:lvl3pPr>
            <a:lvl4pPr marL="1600200" indent="-228600">
              <a:defRPr sz="1600">
                <a:solidFill>
                  <a:schemeClr val="tx1"/>
                </a:solidFill>
                <a:latin typeface="Calibri" panose="020F0502020204030204" pitchFamily="34" charset="0"/>
              </a:defRPr>
            </a:lvl4pPr>
            <a:lvl5pPr marL="2057400" indent="-228600">
              <a:defRPr sz="1600">
                <a:solidFill>
                  <a:schemeClr val="tx1"/>
                </a:solidFill>
                <a:latin typeface="Calibri" panose="020F0502020204030204" pitchFamily="34" charset="0"/>
              </a:defRPr>
            </a:lvl5pPr>
            <a:lvl6pPr marL="2514600" indent="-228600" eaLnBrk="0" fontAlgn="base" hangingPunct="0">
              <a:spcBef>
                <a:spcPct val="0"/>
              </a:spcBef>
              <a:spcAft>
                <a:spcPct val="0"/>
              </a:spcAft>
              <a:defRPr sz="1600">
                <a:solidFill>
                  <a:schemeClr val="tx1"/>
                </a:solidFill>
                <a:latin typeface="Calibri" panose="020F0502020204030204" pitchFamily="34" charset="0"/>
              </a:defRPr>
            </a:lvl6pPr>
            <a:lvl7pPr marL="2971800" indent="-228600" eaLnBrk="0" fontAlgn="base" hangingPunct="0">
              <a:spcBef>
                <a:spcPct val="0"/>
              </a:spcBef>
              <a:spcAft>
                <a:spcPct val="0"/>
              </a:spcAft>
              <a:defRPr sz="1600">
                <a:solidFill>
                  <a:schemeClr val="tx1"/>
                </a:solidFill>
                <a:latin typeface="Calibri" panose="020F0502020204030204" pitchFamily="34" charset="0"/>
              </a:defRPr>
            </a:lvl7pPr>
            <a:lvl8pPr marL="3429000" indent="-228600" eaLnBrk="0" fontAlgn="base" hangingPunct="0">
              <a:spcBef>
                <a:spcPct val="0"/>
              </a:spcBef>
              <a:spcAft>
                <a:spcPct val="0"/>
              </a:spcAft>
              <a:defRPr sz="1600">
                <a:solidFill>
                  <a:schemeClr val="tx1"/>
                </a:solidFill>
                <a:latin typeface="Calibri" panose="020F0502020204030204" pitchFamily="34" charset="0"/>
              </a:defRPr>
            </a:lvl8pPr>
            <a:lvl9pPr marL="3886200" indent="-228600" eaLnBrk="0" fontAlgn="base" hangingPunct="0">
              <a:spcBef>
                <a:spcPct val="0"/>
              </a:spcBef>
              <a:spcAft>
                <a:spcPct val="0"/>
              </a:spcAft>
              <a:defRPr sz="1600">
                <a:solidFill>
                  <a:schemeClr val="tx1"/>
                </a:solidFill>
                <a:latin typeface="Calibri" panose="020F0502020204030204" pitchFamily="34" charset="0"/>
              </a:defRPr>
            </a:lvl9pPr>
          </a:lstStyle>
          <a:p>
            <a:endParaRPr lang="en-US" altLang="en-US" sz="1000"/>
          </a:p>
          <a:p>
            <a:r>
              <a:rPr lang="en-US" altLang="en-US" sz="1000"/>
              <a:t>Oxford University Publishing</a:t>
            </a:r>
          </a:p>
          <a:p>
            <a:r>
              <a:rPr lang="en-US" altLang="en-US" sz="1000"/>
              <a:t>Microelectronic Circuits by Adel S. Sedra and Kenneth C. Smith (0195323033)</a:t>
            </a:r>
          </a:p>
        </p:txBody>
      </p:sp>
      <p:pic>
        <p:nvPicPr>
          <p:cNvPr id="24581" name="图片 5">
            <a:extLst>
              <a:ext uri="{FF2B5EF4-FFF2-40B4-BE49-F238E27FC236}">
                <a16:creationId xmlns:a16="http://schemas.microsoft.com/office/drawing/2014/main" id="{596D4AF7-DE5D-8B42-89ED-80ECDBC6E16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71575" y="0"/>
            <a:ext cx="68008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2" name="文本框 6">
            <a:extLst>
              <a:ext uri="{FF2B5EF4-FFF2-40B4-BE49-F238E27FC236}">
                <a16:creationId xmlns:a16="http://schemas.microsoft.com/office/drawing/2014/main" id="{29045BEF-5935-914E-9A96-07B3E27A6E71}"/>
              </a:ext>
            </a:extLst>
          </p:cNvPr>
          <p:cNvSpPr txBox="1">
            <a:spLocks noChangeArrowheads="1"/>
          </p:cNvSpPr>
          <p:nvPr/>
        </p:nvSpPr>
        <p:spPr bwMode="auto">
          <a:xfrm>
            <a:off x="7315200" y="338138"/>
            <a:ext cx="14160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600">
                <a:solidFill>
                  <a:schemeClr val="tx1"/>
                </a:solidFill>
                <a:latin typeface="Calibri" panose="020F0502020204030204" pitchFamily="34" charset="0"/>
              </a:defRPr>
            </a:lvl1pPr>
            <a:lvl2pPr marL="742950" indent="-285750">
              <a:defRPr sz="1600">
                <a:solidFill>
                  <a:schemeClr val="tx1"/>
                </a:solidFill>
                <a:latin typeface="Calibri" panose="020F0502020204030204" pitchFamily="34" charset="0"/>
              </a:defRPr>
            </a:lvl2pPr>
            <a:lvl3pPr marL="1143000" indent="-228600">
              <a:defRPr sz="1600">
                <a:solidFill>
                  <a:schemeClr val="tx1"/>
                </a:solidFill>
                <a:latin typeface="Calibri" panose="020F0502020204030204" pitchFamily="34" charset="0"/>
              </a:defRPr>
            </a:lvl3pPr>
            <a:lvl4pPr marL="1600200" indent="-228600">
              <a:defRPr sz="1600">
                <a:solidFill>
                  <a:schemeClr val="tx1"/>
                </a:solidFill>
                <a:latin typeface="Calibri" panose="020F0502020204030204" pitchFamily="34" charset="0"/>
              </a:defRPr>
            </a:lvl4pPr>
            <a:lvl5pPr marL="2057400" indent="-228600">
              <a:defRPr sz="1600">
                <a:solidFill>
                  <a:schemeClr val="tx1"/>
                </a:solidFill>
                <a:latin typeface="Calibri" panose="020F0502020204030204" pitchFamily="34" charset="0"/>
              </a:defRPr>
            </a:lvl5pPr>
            <a:lvl6pPr marL="2514600" indent="-228600" eaLnBrk="0" fontAlgn="base" hangingPunct="0">
              <a:spcBef>
                <a:spcPct val="0"/>
              </a:spcBef>
              <a:spcAft>
                <a:spcPct val="0"/>
              </a:spcAft>
              <a:defRPr sz="1600">
                <a:solidFill>
                  <a:schemeClr val="tx1"/>
                </a:solidFill>
                <a:latin typeface="Calibri" panose="020F0502020204030204" pitchFamily="34" charset="0"/>
              </a:defRPr>
            </a:lvl6pPr>
            <a:lvl7pPr marL="2971800" indent="-228600" eaLnBrk="0" fontAlgn="base" hangingPunct="0">
              <a:spcBef>
                <a:spcPct val="0"/>
              </a:spcBef>
              <a:spcAft>
                <a:spcPct val="0"/>
              </a:spcAft>
              <a:defRPr sz="1600">
                <a:solidFill>
                  <a:schemeClr val="tx1"/>
                </a:solidFill>
                <a:latin typeface="Calibri" panose="020F0502020204030204" pitchFamily="34" charset="0"/>
              </a:defRPr>
            </a:lvl7pPr>
            <a:lvl8pPr marL="3429000" indent="-228600" eaLnBrk="0" fontAlgn="base" hangingPunct="0">
              <a:spcBef>
                <a:spcPct val="0"/>
              </a:spcBef>
              <a:spcAft>
                <a:spcPct val="0"/>
              </a:spcAft>
              <a:defRPr sz="1600">
                <a:solidFill>
                  <a:schemeClr val="tx1"/>
                </a:solidFill>
                <a:latin typeface="Calibri" panose="020F0502020204030204" pitchFamily="34" charset="0"/>
              </a:defRPr>
            </a:lvl8pPr>
            <a:lvl9pPr marL="3886200" indent="-228600" eaLnBrk="0" fontAlgn="base" hangingPunct="0">
              <a:spcBef>
                <a:spcPct val="0"/>
              </a:spcBef>
              <a:spcAft>
                <a:spcPct val="0"/>
              </a:spcAft>
              <a:defRPr sz="1600">
                <a:solidFill>
                  <a:schemeClr val="tx1"/>
                </a:solidFill>
                <a:latin typeface="Calibri" panose="020F0502020204030204" pitchFamily="34" charset="0"/>
              </a:defRPr>
            </a:lvl9pPr>
          </a:lstStyle>
          <a:p>
            <a:r>
              <a:rPr kumimoji="1" lang="zh-CN" altLang="en-US" sz="2400" b="1">
                <a:solidFill>
                  <a:srgbClr val="3333FF"/>
                </a:solidFill>
                <a:ea typeface="宋体" panose="02010600030101010101" pitchFamily="2" charset="-122"/>
              </a:rPr>
              <a:t>（回顾）</a:t>
            </a:r>
          </a:p>
        </p:txBody>
      </p:sp>
      <p:sp>
        <p:nvSpPr>
          <p:cNvPr id="8" name="文本框 7">
            <a:extLst>
              <a:ext uri="{FF2B5EF4-FFF2-40B4-BE49-F238E27FC236}">
                <a16:creationId xmlns:a16="http://schemas.microsoft.com/office/drawing/2014/main" id="{1C6650AD-6811-7F43-9D1B-A4A24A0A140F}"/>
              </a:ext>
            </a:extLst>
          </p:cNvPr>
          <p:cNvSpPr txBox="1"/>
          <p:nvPr/>
        </p:nvSpPr>
        <p:spPr>
          <a:xfrm>
            <a:off x="3790963" y="2916823"/>
            <a:ext cx="595035" cy="338554"/>
          </a:xfrm>
          <a:prstGeom prst="rect">
            <a:avLst/>
          </a:prstGeom>
          <a:noFill/>
        </p:spPr>
        <p:txBody>
          <a:bodyPr wrap="none" rtlCol="0">
            <a:spAutoFit/>
          </a:bodyPr>
          <a:lstStyle/>
          <a:p>
            <a:r>
              <a:rPr kumimoji="1" lang="zh-CN" altLang="en-US" dirty="0">
                <a:solidFill>
                  <a:srgbClr val="C00000"/>
                </a:solidFill>
              </a:rPr>
              <a:t>极点</a:t>
            </a:r>
          </a:p>
        </p:txBody>
      </p:sp>
      <p:sp>
        <p:nvSpPr>
          <p:cNvPr id="9" name="文本框 8">
            <a:extLst>
              <a:ext uri="{FF2B5EF4-FFF2-40B4-BE49-F238E27FC236}">
                <a16:creationId xmlns:a16="http://schemas.microsoft.com/office/drawing/2014/main" id="{CEDABC9F-D6DC-2347-96D7-19AD012F55FC}"/>
              </a:ext>
            </a:extLst>
          </p:cNvPr>
          <p:cNvSpPr txBox="1"/>
          <p:nvPr/>
        </p:nvSpPr>
        <p:spPr>
          <a:xfrm>
            <a:off x="3802995" y="6002923"/>
            <a:ext cx="595035" cy="338554"/>
          </a:xfrm>
          <a:prstGeom prst="rect">
            <a:avLst/>
          </a:prstGeom>
          <a:noFill/>
        </p:spPr>
        <p:txBody>
          <a:bodyPr wrap="none" rtlCol="0">
            <a:spAutoFit/>
          </a:bodyPr>
          <a:lstStyle/>
          <a:p>
            <a:r>
              <a:rPr kumimoji="1" lang="zh-CN" altLang="en-US" dirty="0">
                <a:solidFill>
                  <a:srgbClr val="C00000"/>
                </a:solidFill>
              </a:rPr>
              <a:t>极点</a:t>
            </a:r>
          </a:p>
        </p:txBody>
      </p:sp>
      <p:sp>
        <p:nvSpPr>
          <p:cNvPr id="10" name="灯片编号占位符 1">
            <a:extLst>
              <a:ext uri="{FF2B5EF4-FFF2-40B4-BE49-F238E27FC236}">
                <a16:creationId xmlns:a16="http://schemas.microsoft.com/office/drawing/2014/main" id="{0BB43898-701F-EF4C-9D6B-0B31FCF84ECD}"/>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11</a:t>
            </a:fld>
            <a:endParaRPr lang="en-US" altLang="zh-CN"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页脚占位符 1">
            <a:extLst>
              <a:ext uri="{FF2B5EF4-FFF2-40B4-BE49-F238E27FC236}">
                <a16:creationId xmlns:a16="http://schemas.microsoft.com/office/drawing/2014/main" id="{FB551788-A7E9-054B-A965-B28840A8A8E7}"/>
              </a:ext>
            </a:extLst>
          </p:cNvPr>
          <p:cNvSpPr>
            <a:spLocks noGrp="1"/>
          </p:cNvSpPr>
          <p:nvPr>
            <p:ph type="ftr" sz="quarter" idx="10"/>
          </p:nvPr>
        </p:nvSpPr>
        <p:spPr>
          <a:noFill/>
        </p:spPr>
        <p:txBody>
          <a:bodyPr/>
          <a:lstStyle>
            <a:lvl1pPr>
              <a:defRPr sz="1600">
                <a:solidFill>
                  <a:schemeClr val="tx1"/>
                </a:solidFill>
                <a:latin typeface="Calibri" panose="020F0502020204030204" pitchFamily="34" charset="0"/>
              </a:defRPr>
            </a:lvl1pPr>
            <a:lvl2pPr marL="742950" indent="-285750">
              <a:defRPr sz="1600">
                <a:solidFill>
                  <a:schemeClr val="tx1"/>
                </a:solidFill>
                <a:latin typeface="Calibri" panose="020F0502020204030204" pitchFamily="34" charset="0"/>
              </a:defRPr>
            </a:lvl2pPr>
            <a:lvl3pPr marL="1143000" indent="-228600">
              <a:defRPr sz="1600">
                <a:solidFill>
                  <a:schemeClr val="tx1"/>
                </a:solidFill>
                <a:latin typeface="Calibri" panose="020F0502020204030204" pitchFamily="34" charset="0"/>
              </a:defRPr>
            </a:lvl3pPr>
            <a:lvl4pPr marL="1600200" indent="-228600">
              <a:defRPr sz="1600">
                <a:solidFill>
                  <a:schemeClr val="tx1"/>
                </a:solidFill>
                <a:latin typeface="Calibri" panose="020F0502020204030204" pitchFamily="34" charset="0"/>
              </a:defRPr>
            </a:lvl4pPr>
            <a:lvl5pPr marL="2057400" indent="-228600">
              <a:defRPr sz="1600">
                <a:solidFill>
                  <a:schemeClr val="tx1"/>
                </a:solidFill>
                <a:latin typeface="Calibri" panose="020F0502020204030204" pitchFamily="34" charset="0"/>
              </a:defRPr>
            </a:lvl5pPr>
            <a:lvl6pPr marL="2514600" indent="-228600" eaLnBrk="0" fontAlgn="base" hangingPunct="0">
              <a:spcBef>
                <a:spcPct val="0"/>
              </a:spcBef>
              <a:spcAft>
                <a:spcPct val="0"/>
              </a:spcAft>
              <a:defRPr sz="1600">
                <a:solidFill>
                  <a:schemeClr val="tx1"/>
                </a:solidFill>
                <a:latin typeface="Calibri" panose="020F0502020204030204" pitchFamily="34" charset="0"/>
              </a:defRPr>
            </a:lvl6pPr>
            <a:lvl7pPr marL="2971800" indent="-228600" eaLnBrk="0" fontAlgn="base" hangingPunct="0">
              <a:spcBef>
                <a:spcPct val="0"/>
              </a:spcBef>
              <a:spcAft>
                <a:spcPct val="0"/>
              </a:spcAft>
              <a:defRPr sz="1600">
                <a:solidFill>
                  <a:schemeClr val="tx1"/>
                </a:solidFill>
                <a:latin typeface="Calibri" panose="020F0502020204030204" pitchFamily="34" charset="0"/>
              </a:defRPr>
            </a:lvl7pPr>
            <a:lvl8pPr marL="3429000" indent="-228600" eaLnBrk="0" fontAlgn="base" hangingPunct="0">
              <a:spcBef>
                <a:spcPct val="0"/>
              </a:spcBef>
              <a:spcAft>
                <a:spcPct val="0"/>
              </a:spcAft>
              <a:defRPr sz="1600">
                <a:solidFill>
                  <a:schemeClr val="tx1"/>
                </a:solidFill>
                <a:latin typeface="Calibri" panose="020F0502020204030204" pitchFamily="34" charset="0"/>
              </a:defRPr>
            </a:lvl8pPr>
            <a:lvl9pPr marL="3886200" indent="-228600" eaLnBrk="0" fontAlgn="base" hangingPunct="0">
              <a:spcBef>
                <a:spcPct val="0"/>
              </a:spcBef>
              <a:spcAft>
                <a:spcPct val="0"/>
              </a:spcAft>
              <a:defRPr sz="1600">
                <a:solidFill>
                  <a:schemeClr val="tx1"/>
                </a:solidFill>
                <a:latin typeface="Calibri" panose="020F0502020204030204" pitchFamily="34" charset="0"/>
              </a:defRPr>
            </a:lvl9pPr>
          </a:lstStyle>
          <a:p>
            <a:endParaRPr lang="en-US" altLang="en-US" sz="1000"/>
          </a:p>
          <a:p>
            <a:r>
              <a:rPr lang="en-US" altLang="en-US" sz="1000"/>
              <a:t>Oxford University Publishing</a:t>
            </a:r>
          </a:p>
          <a:p>
            <a:r>
              <a:rPr lang="en-US" altLang="en-US" sz="1000"/>
              <a:t>Microelectronic Circuits by Adel S. Sedra and Kenneth C. Smith (0195323033)</a:t>
            </a:r>
          </a:p>
        </p:txBody>
      </p:sp>
      <p:pic>
        <p:nvPicPr>
          <p:cNvPr id="78850" name="图片 2">
            <a:extLst>
              <a:ext uri="{FF2B5EF4-FFF2-40B4-BE49-F238E27FC236}">
                <a16:creationId xmlns:a16="http://schemas.microsoft.com/office/drawing/2014/main" id="{27987802-AE4B-A241-9F3C-A0750259B0F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703263"/>
            <a:ext cx="9144000" cy="545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1" name="矩形 3">
            <a:extLst>
              <a:ext uri="{FF2B5EF4-FFF2-40B4-BE49-F238E27FC236}">
                <a16:creationId xmlns:a16="http://schemas.microsoft.com/office/drawing/2014/main" id="{3A9DD80B-92FA-2644-9A7E-3F41E2F25820}"/>
              </a:ext>
            </a:extLst>
          </p:cNvPr>
          <p:cNvSpPr>
            <a:spLocks noChangeArrowheads="1"/>
          </p:cNvSpPr>
          <p:nvPr/>
        </p:nvSpPr>
        <p:spPr bwMode="auto">
          <a:xfrm>
            <a:off x="4876800" y="5562600"/>
            <a:ext cx="1219200" cy="228600"/>
          </a:xfrm>
          <a:prstGeom prst="rect">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1600">
                <a:solidFill>
                  <a:schemeClr val="tx1"/>
                </a:solidFill>
                <a:latin typeface="Calibri" panose="020F0502020204030204" pitchFamily="34" charset="0"/>
              </a:defRPr>
            </a:lvl1pPr>
            <a:lvl2pPr marL="742950" indent="-285750">
              <a:defRPr sz="1600">
                <a:solidFill>
                  <a:schemeClr val="tx1"/>
                </a:solidFill>
                <a:latin typeface="Calibri" panose="020F0502020204030204" pitchFamily="34" charset="0"/>
              </a:defRPr>
            </a:lvl2pPr>
            <a:lvl3pPr marL="1143000" indent="-228600">
              <a:defRPr sz="1600">
                <a:solidFill>
                  <a:schemeClr val="tx1"/>
                </a:solidFill>
                <a:latin typeface="Calibri" panose="020F0502020204030204" pitchFamily="34" charset="0"/>
              </a:defRPr>
            </a:lvl3pPr>
            <a:lvl4pPr marL="1600200" indent="-228600">
              <a:defRPr sz="1600">
                <a:solidFill>
                  <a:schemeClr val="tx1"/>
                </a:solidFill>
                <a:latin typeface="Calibri" panose="020F0502020204030204" pitchFamily="34" charset="0"/>
              </a:defRPr>
            </a:lvl4pPr>
            <a:lvl5pPr marL="2057400" indent="-228600">
              <a:defRPr sz="1600">
                <a:solidFill>
                  <a:schemeClr val="tx1"/>
                </a:solidFill>
                <a:latin typeface="Calibri" panose="020F0502020204030204" pitchFamily="34" charset="0"/>
              </a:defRPr>
            </a:lvl5pPr>
            <a:lvl6pPr marL="2514600" indent="-228600" eaLnBrk="0" fontAlgn="base" hangingPunct="0">
              <a:spcBef>
                <a:spcPct val="0"/>
              </a:spcBef>
              <a:spcAft>
                <a:spcPct val="0"/>
              </a:spcAft>
              <a:defRPr sz="1600">
                <a:solidFill>
                  <a:schemeClr val="tx1"/>
                </a:solidFill>
                <a:latin typeface="Calibri" panose="020F0502020204030204" pitchFamily="34" charset="0"/>
              </a:defRPr>
            </a:lvl6pPr>
            <a:lvl7pPr marL="2971800" indent="-228600" eaLnBrk="0" fontAlgn="base" hangingPunct="0">
              <a:spcBef>
                <a:spcPct val="0"/>
              </a:spcBef>
              <a:spcAft>
                <a:spcPct val="0"/>
              </a:spcAft>
              <a:defRPr sz="1600">
                <a:solidFill>
                  <a:schemeClr val="tx1"/>
                </a:solidFill>
                <a:latin typeface="Calibri" panose="020F0502020204030204" pitchFamily="34" charset="0"/>
              </a:defRPr>
            </a:lvl7pPr>
            <a:lvl8pPr marL="3429000" indent="-228600" eaLnBrk="0" fontAlgn="base" hangingPunct="0">
              <a:spcBef>
                <a:spcPct val="0"/>
              </a:spcBef>
              <a:spcAft>
                <a:spcPct val="0"/>
              </a:spcAft>
              <a:defRPr sz="1600">
                <a:solidFill>
                  <a:schemeClr val="tx1"/>
                </a:solidFill>
                <a:latin typeface="Calibri" panose="020F0502020204030204" pitchFamily="34" charset="0"/>
              </a:defRPr>
            </a:lvl8pPr>
            <a:lvl9pPr marL="3886200" indent="-228600" eaLnBrk="0" fontAlgn="base" hangingPunct="0">
              <a:spcBef>
                <a:spcPct val="0"/>
              </a:spcBef>
              <a:spcAft>
                <a:spcPct val="0"/>
              </a:spcAft>
              <a:defRPr sz="1600">
                <a:solidFill>
                  <a:schemeClr val="tx1"/>
                </a:solidFill>
                <a:latin typeface="Calibri" panose="020F0502020204030204" pitchFamily="34" charset="0"/>
              </a:defRPr>
            </a:lvl9pPr>
          </a:lstStyle>
          <a:p>
            <a:pPr algn="r" eaLnBrk="1" hangingPunct="1"/>
            <a:endParaRPr lang="zh-CN" altLang="en-US">
              <a:ea typeface="宋体" panose="02010600030101010101" pitchFamily="2" charset="-122"/>
            </a:endParaRPr>
          </a:p>
        </p:txBody>
      </p:sp>
      <p:sp>
        <p:nvSpPr>
          <p:cNvPr id="78852" name="文本框 4">
            <a:extLst>
              <a:ext uri="{FF2B5EF4-FFF2-40B4-BE49-F238E27FC236}">
                <a16:creationId xmlns:a16="http://schemas.microsoft.com/office/drawing/2014/main" id="{91A464A6-B12B-384E-817A-EBBA56C236C3}"/>
              </a:ext>
            </a:extLst>
          </p:cNvPr>
          <p:cNvSpPr txBox="1">
            <a:spLocks noChangeArrowheads="1"/>
          </p:cNvSpPr>
          <p:nvPr/>
        </p:nvSpPr>
        <p:spPr bwMode="auto">
          <a:xfrm>
            <a:off x="3482975" y="6080125"/>
            <a:ext cx="5226050" cy="339725"/>
          </a:xfrm>
          <a:prstGeom prst="rect">
            <a:avLst/>
          </a:prstGeom>
          <a:noFill/>
          <a:ln w="9525">
            <a:solidFill>
              <a:srgbClr val="3333FF"/>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600">
                <a:solidFill>
                  <a:schemeClr val="tx1"/>
                </a:solidFill>
                <a:latin typeface="Calibri" panose="020F0502020204030204" pitchFamily="34" charset="0"/>
              </a:defRPr>
            </a:lvl1pPr>
            <a:lvl2pPr marL="742950" indent="-285750">
              <a:defRPr sz="1600">
                <a:solidFill>
                  <a:schemeClr val="tx1"/>
                </a:solidFill>
                <a:latin typeface="Calibri" panose="020F0502020204030204" pitchFamily="34" charset="0"/>
              </a:defRPr>
            </a:lvl2pPr>
            <a:lvl3pPr marL="1143000" indent="-228600">
              <a:defRPr sz="1600">
                <a:solidFill>
                  <a:schemeClr val="tx1"/>
                </a:solidFill>
                <a:latin typeface="Calibri" panose="020F0502020204030204" pitchFamily="34" charset="0"/>
              </a:defRPr>
            </a:lvl3pPr>
            <a:lvl4pPr marL="1600200" indent="-228600">
              <a:defRPr sz="1600">
                <a:solidFill>
                  <a:schemeClr val="tx1"/>
                </a:solidFill>
                <a:latin typeface="Calibri" panose="020F0502020204030204" pitchFamily="34" charset="0"/>
              </a:defRPr>
            </a:lvl4pPr>
            <a:lvl5pPr marL="2057400" indent="-228600">
              <a:defRPr sz="1600">
                <a:solidFill>
                  <a:schemeClr val="tx1"/>
                </a:solidFill>
                <a:latin typeface="Calibri" panose="020F0502020204030204" pitchFamily="34" charset="0"/>
              </a:defRPr>
            </a:lvl5pPr>
            <a:lvl6pPr marL="2514600" indent="-228600" eaLnBrk="0" fontAlgn="base" hangingPunct="0">
              <a:spcBef>
                <a:spcPct val="0"/>
              </a:spcBef>
              <a:spcAft>
                <a:spcPct val="0"/>
              </a:spcAft>
              <a:defRPr sz="1600">
                <a:solidFill>
                  <a:schemeClr val="tx1"/>
                </a:solidFill>
                <a:latin typeface="Calibri" panose="020F0502020204030204" pitchFamily="34" charset="0"/>
              </a:defRPr>
            </a:lvl6pPr>
            <a:lvl7pPr marL="2971800" indent="-228600" eaLnBrk="0" fontAlgn="base" hangingPunct="0">
              <a:spcBef>
                <a:spcPct val="0"/>
              </a:spcBef>
              <a:spcAft>
                <a:spcPct val="0"/>
              </a:spcAft>
              <a:defRPr sz="1600">
                <a:solidFill>
                  <a:schemeClr val="tx1"/>
                </a:solidFill>
                <a:latin typeface="Calibri" panose="020F0502020204030204" pitchFamily="34" charset="0"/>
              </a:defRPr>
            </a:lvl7pPr>
            <a:lvl8pPr marL="3429000" indent="-228600" eaLnBrk="0" fontAlgn="base" hangingPunct="0">
              <a:spcBef>
                <a:spcPct val="0"/>
              </a:spcBef>
              <a:spcAft>
                <a:spcPct val="0"/>
              </a:spcAft>
              <a:defRPr sz="1600">
                <a:solidFill>
                  <a:schemeClr val="tx1"/>
                </a:solidFill>
                <a:latin typeface="Calibri" panose="020F0502020204030204" pitchFamily="34" charset="0"/>
              </a:defRPr>
            </a:lvl8pPr>
            <a:lvl9pPr marL="3886200" indent="-228600" eaLnBrk="0" fontAlgn="base" hangingPunct="0">
              <a:spcBef>
                <a:spcPct val="0"/>
              </a:spcBef>
              <a:spcAft>
                <a:spcPct val="0"/>
              </a:spcAft>
              <a:defRPr sz="1600">
                <a:solidFill>
                  <a:schemeClr val="tx1"/>
                </a:solidFill>
                <a:latin typeface="Calibri" panose="020F0502020204030204" pitchFamily="34" charset="0"/>
              </a:defRPr>
            </a:lvl9pPr>
          </a:lstStyle>
          <a:p>
            <a:r>
              <a:rPr kumimoji="1" lang="zh-CN" altLang="en-US" dirty="0">
                <a:ea typeface="宋体" panose="02010600030101010101" pitchFamily="2" charset="-122"/>
              </a:rPr>
              <a:t>对于</a:t>
            </a:r>
            <a:r>
              <a:rPr kumimoji="1" lang="en-US" altLang="zh-CN" dirty="0">
                <a:ea typeface="宋体" panose="02010600030101010101" pitchFamily="2" charset="-122"/>
              </a:rPr>
              <a:t>IC</a:t>
            </a:r>
            <a:r>
              <a:rPr kumimoji="1" lang="zh-CN" altLang="en-US" dirty="0">
                <a:ea typeface="宋体" panose="02010600030101010101" pitchFamily="2" charset="-122"/>
              </a:rPr>
              <a:t>而言，无低频衰减，因为</a:t>
            </a:r>
            <a:r>
              <a:rPr kumimoji="1" lang="en-US" altLang="zh-CN" dirty="0">
                <a:ea typeface="宋体" panose="02010600030101010101" pitchFamily="2" charset="-122"/>
              </a:rPr>
              <a:t>IC</a:t>
            </a:r>
            <a:r>
              <a:rPr kumimoji="1" lang="zh-CN" altLang="en-US" dirty="0">
                <a:ea typeface="宋体" panose="02010600030101010101" pitchFamily="2" charset="-122"/>
              </a:rPr>
              <a:t>无耦合电容和旁路电容</a:t>
            </a:r>
          </a:p>
        </p:txBody>
      </p:sp>
      <p:sp>
        <p:nvSpPr>
          <p:cNvPr id="3" name="文本框 2">
            <a:extLst>
              <a:ext uri="{FF2B5EF4-FFF2-40B4-BE49-F238E27FC236}">
                <a16:creationId xmlns:a16="http://schemas.microsoft.com/office/drawing/2014/main" id="{5679FEA9-393A-384C-9755-E9D749458F20}"/>
              </a:ext>
            </a:extLst>
          </p:cNvPr>
          <p:cNvSpPr txBox="1"/>
          <p:nvPr/>
        </p:nvSpPr>
        <p:spPr>
          <a:xfrm>
            <a:off x="604623" y="5164723"/>
            <a:ext cx="6987810" cy="338554"/>
          </a:xfrm>
          <a:prstGeom prst="rect">
            <a:avLst/>
          </a:prstGeom>
          <a:noFill/>
        </p:spPr>
        <p:txBody>
          <a:bodyPr wrap="none" rtlCol="0">
            <a:spAutoFit/>
          </a:bodyPr>
          <a:lstStyle/>
          <a:p>
            <a:r>
              <a:rPr kumimoji="1" lang="zh-CN" altLang="en-US" dirty="0">
                <a:solidFill>
                  <a:srgbClr val="C00000"/>
                </a:solidFill>
              </a:rPr>
              <a:t>电路频率响应分析的一个主要工作是求出</a:t>
            </a:r>
            <a:r>
              <a:rPr kumimoji="1" lang="zh-CN" altLang="en-US" dirty="0">
                <a:solidFill>
                  <a:srgbClr val="0432FF"/>
                </a:solidFill>
              </a:rPr>
              <a:t>下限截止频率 </a:t>
            </a:r>
            <a:r>
              <a:rPr kumimoji="1" lang="en-US" altLang="zh-CN" dirty="0" err="1">
                <a:solidFill>
                  <a:srgbClr val="0432FF"/>
                </a:solidFill>
              </a:rPr>
              <a:t>f</a:t>
            </a:r>
            <a:r>
              <a:rPr kumimoji="1" lang="en-US" altLang="zh-CN" baseline="-25000" dirty="0" err="1">
                <a:solidFill>
                  <a:srgbClr val="0432FF"/>
                </a:solidFill>
              </a:rPr>
              <a:t>L</a:t>
            </a:r>
            <a:r>
              <a:rPr kumimoji="1" lang="zh-CN" altLang="en-US" dirty="0">
                <a:solidFill>
                  <a:srgbClr val="0432FF"/>
                </a:solidFill>
              </a:rPr>
              <a:t> </a:t>
            </a:r>
            <a:r>
              <a:rPr kumimoji="1" lang="zh-CN" altLang="en-US" dirty="0">
                <a:solidFill>
                  <a:srgbClr val="C00000"/>
                </a:solidFill>
              </a:rPr>
              <a:t>和</a:t>
            </a:r>
            <a:r>
              <a:rPr kumimoji="1" lang="zh-CN" altLang="en-US" dirty="0">
                <a:solidFill>
                  <a:srgbClr val="0432FF"/>
                </a:solidFill>
              </a:rPr>
              <a:t>上限截止频率 </a:t>
            </a:r>
            <a:r>
              <a:rPr kumimoji="1" lang="en-US" altLang="zh-CN" dirty="0" err="1">
                <a:solidFill>
                  <a:srgbClr val="0432FF"/>
                </a:solidFill>
              </a:rPr>
              <a:t>f</a:t>
            </a:r>
            <a:r>
              <a:rPr kumimoji="1" lang="en-US" altLang="zh-CN" baseline="-25000" dirty="0" err="1">
                <a:solidFill>
                  <a:srgbClr val="0432FF"/>
                </a:solidFill>
              </a:rPr>
              <a:t>H</a:t>
            </a:r>
            <a:endParaRPr kumimoji="1" lang="zh-CN" altLang="en-US" baseline="-25000" dirty="0">
              <a:solidFill>
                <a:srgbClr val="0432FF"/>
              </a:solidFill>
            </a:endParaRPr>
          </a:p>
        </p:txBody>
      </p:sp>
      <p:sp>
        <p:nvSpPr>
          <p:cNvPr id="4" name="文本框 3">
            <a:extLst>
              <a:ext uri="{FF2B5EF4-FFF2-40B4-BE49-F238E27FC236}">
                <a16:creationId xmlns:a16="http://schemas.microsoft.com/office/drawing/2014/main" id="{6C9E4140-D863-DD4B-8DB6-447EBF818425}"/>
              </a:ext>
            </a:extLst>
          </p:cNvPr>
          <p:cNvSpPr txBox="1"/>
          <p:nvPr/>
        </p:nvSpPr>
        <p:spPr>
          <a:xfrm>
            <a:off x="498418" y="175143"/>
            <a:ext cx="8350363" cy="461665"/>
          </a:xfrm>
          <a:prstGeom prst="rect">
            <a:avLst/>
          </a:prstGeom>
          <a:noFill/>
        </p:spPr>
        <p:txBody>
          <a:bodyPr wrap="none" rtlCol="0">
            <a:spAutoFit/>
          </a:bodyPr>
          <a:lstStyle/>
          <a:p>
            <a:r>
              <a:rPr kumimoji="1" lang="zh-CN" altLang="en-US" sz="2400" b="1" dirty="0">
                <a:solidFill>
                  <a:srgbClr val="0432FF"/>
                </a:solidFill>
              </a:rPr>
              <a:t>分立电路（由“分立</a:t>
            </a:r>
            <a:r>
              <a:rPr kumimoji="1" lang="en-US" altLang="zh-CN" sz="2400" b="1" dirty="0">
                <a:solidFill>
                  <a:srgbClr val="0432FF"/>
                </a:solidFill>
              </a:rPr>
              <a:t>/</a:t>
            </a:r>
            <a:r>
              <a:rPr kumimoji="1" lang="zh-CN" altLang="en-US" sz="2400" b="1" dirty="0">
                <a:solidFill>
                  <a:srgbClr val="0432FF"/>
                </a:solidFill>
              </a:rPr>
              <a:t>离散”元件组成的电路）的频率响应曲线 </a:t>
            </a:r>
          </a:p>
        </p:txBody>
      </p:sp>
      <p:pic>
        <p:nvPicPr>
          <p:cNvPr id="5" name="图片 4">
            <a:extLst>
              <a:ext uri="{FF2B5EF4-FFF2-40B4-BE49-F238E27FC236}">
                <a16:creationId xmlns:a16="http://schemas.microsoft.com/office/drawing/2014/main" id="{445ED073-0E83-D14F-AFA2-C03D8352A79D}"/>
              </a:ext>
            </a:extLst>
          </p:cNvPr>
          <p:cNvPicPr>
            <a:picLocks noChangeAspect="1"/>
          </p:cNvPicPr>
          <p:nvPr/>
        </p:nvPicPr>
        <p:blipFill>
          <a:blip r:embed="rId3"/>
          <a:stretch>
            <a:fillRect/>
          </a:stretch>
        </p:blipFill>
        <p:spPr>
          <a:xfrm>
            <a:off x="2743200" y="774666"/>
            <a:ext cx="3860800" cy="342900"/>
          </a:xfrm>
          <a:prstGeom prst="rect">
            <a:avLst/>
          </a:prstGeom>
        </p:spPr>
      </p:pic>
      <p:sp>
        <p:nvSpPr>
          <p:cNvPr id="6" name="文本框 5">
            <a:extLst>
              <a:ext uri="{FF2B5EF4-FFF2-40B4-BE49-F238E27FC236}">
                <a16:creationId xmlns:a16="http://schemas.microsoft.com/office/drawing/2014/main" id="{2FBB5449-A53A-D745-8987-895A52BE048B}"/>
              </a:ext>
            </a:extLst>
          </p:cNvPr>
          <p:cNvSpPr txBox="1"/>
          <p:nvPr/>
        </p:nvSpPr>
        <p:spPr>
          <a:xfrm>
            <a:off x="2158592" y="751991"/>
            <a:ext cx="595035" cy="338554"/>
          </a:xfrm>
          <a:prstGeom prst="rect">
            <a:avLst/>
          </a:prstGeom>
          <a:noFill/>
        </p:spPr>
        <p:txBody>
          <a:bodyPr wrap="none" rtlCol="0">
            <a:spAutoFit/>
          </a:bodyPr>
          <a:lstStyle/>
          <a:p>
            <a:r>
              <a:rPr kumimoji="1" lang="zh-CN" altLang="en-US" dirty="0">
                <a:solidFill>
                  <a:srgbClr val="C00000"/>
                </a:solidFill>
              </a:rPr>
              <a:t>带宽</a:t>
            </a:r>
          </a:p>
        </p:txBody>
      </p:sp>
      <p:sp>
        <p:nvSpPr>
          <p:cNvPr id="11" name="灯片编号占位符 1">
            <a:extLst>
              <a:ext uri="{FF2B5EF4-FFF2-40B4-BE49-F238E27FC236}">
                <a16:creationId xmlns:a16="http://schemas.microsoft.com/office/drawing/2014/main" id="{8306AB1D-37E4-4740-8E22-9460B91A9675}"/>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12</a:t>
            </a:fld>
            <a:endParaRPr lang="en-US" altLang="zh-CN"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页脚占位符 1">
            <a:extLst>
              <a:ext uri="{FF2B5EF4-FFF2-40B4-BE49-F238E27FC236}">
                <a16:creationId xmlns:a16="http://schemas.microsoft.com/office/drawing/2014/main" id="{2749B622-7CFC-F34C-8629-F2DF06102535}"/>
              </a:ext>
            </a:extLst>
          </p:cNvPr>
          <p:cNvSpPr>
            <a:spLocks noGrp="1"/>
          </p:cNvSpPr>
          <p:nvPr>
            <p:ph type="ftr" sz="quarter" idx="10"/>
          </p:nvPr>
        </p:nvSpPr>
        <p:spPr/>
        <p:txBody>
          <a:bodyPr/>
          <a:lstStyle/>
          <a:p>
            <a:pPr>
              <a:defRPr/>
            </a:pPr>
            <a:endParaRPr lang="en-US"/>
          </a:p>
          <a:p>
            <a:pPr>
              <a:defRPr/>
            </a:pPr>
            <a:r>
              <a:rPr lang="en-US"/>
              <a:t>Oxford University Publishing</a:t>
            </a:r>
          </a:p>
          <a:p>
            <a:pPr>
              <a:defRPr/>
            </a:pPr>
            <a:r>
              <a:rPr lang="en-US"/>
              <a:t>Microelectronic Circuits by Adel S. Sedra and Kenneth C. Smith (0195323033)</a:t>
            </a:r>
          </a:p>
        </p:txBody>
      </p:sp>
      <p:pic>
        <p:nvPicPr>
          <p:cNvPr id="3" name="图片 2">
            <a:extLst>
              <a:ext uri="{FF2B5EF4-FFF2-40B4-BE49-F238E27FC236}">
                <a16:creationId xmlns:a16="http://schemas.microsoft.com/office/drawing/2014/main" id="{467365C7-6A97-6E44-9F6B-3E886BD18762}"/>
              </a:ext>
            </a:extLst>
          </p:cNvPr>
          <p:cNvPicPr>
            <a:picLocks noChangeAspect="1"/>
          </p:cNvPicPr>
          <p:nvPr/>
        </p:nvPicPr>
        <p:blipFill>
          <a:blip r:embed="rId2"/>
          <a:stretch>
            <a:fillRect/>
          </a:stretch>
        </p:blipFill>
        <p:spPr>
          <a:xfrm>
            <a:off x="273050" y="1193800"/>
            <a:ext cx="8597900" cy="4470400"/>
          </a:xfrm>
          <a:prstGeom prst="rect">
            <a:avLst/>
          </a:prstGeom>
        </p:spPr>
      </p:pic>
      <p:sp>
        <p:nvSpPr>
          <p:cNvPr id="4" name="文本框 3">
            <a:extLst>
              <a:ext uri="{FF2B5EF4-FFF2-40B4-BE49-F238E27FC236}">
                <a16:creationId xmlns:a16="http://schemas.microsoft.com/office/drawing/2014/main" id="{3CDD546E-FE30-A747-A078-1FE07D483828}"/>
              </a:ext>
            </a:extLst>
          </p:cNvPr>
          <p:cNvSpPr txBox="1"/>
          <p:nvPr/>
        </p:nvSpPr>
        <p:spPr>
          <a:xfrm>
            <a:off x="2322025" y="454967"/>
            <a:ext cx="4499950" cy="461665"/>
          </a:xfrm>
          <a:prstGeom prst="rect">
            <a:avLst/>
          </a:prstGeom>
          <a:noFill/>
        </p:spPr>
        <p:txBody>
          <a:bodyPr wrap="none" rtlCol="0">
            <a:spAutoFit/>
          </a:bodyPr>
          <a:lstStyle/>
          <a:p>
            <a:r>
              <a:rPr kumimoji="1" lang="zh-CN" altLang="en-US" sz="2400" b="1" dirty="0">
                <a:solidFill>
                  <a:srgbClr val="0432FF"/>
                </a:solidFill>
              </a:rPr>
              <a:t>集成电路（</a:t>
            </a:r>
            <a:r>
              <a:rPr kumimoji="1" lang="en-US" altLang="zh-CN" sz="2400" b="1" dirty="0">
                <a:solidFill>
                  <a:srgbClr val="0432FF"/>
                </a:solidFill>
              </a:rPr>
              <a:t>IC</a:t>
            </a:r>
            <a:r>
              <a:rPr kumimoji="1" lang="zh-CN" altLang="en-US" sz="2400" b="1" dirty="0">
                <a:solidFill>
                  <a:srgbClr val="0432FF"/>
                </a:solidFill>
              </a:rPr>
              <a:t>）的频率响应曲线 </a:t>
            </a:r>
          </a:p>
        </p:txBody>
      </p:sp>
      <p:sp>
        <p:nvSpPr>
          <p:cNvPr id="5" name="文本框 4">
            <a:extLst>
              <a:ext uri="{FF2B5EF4-FFF2-40B4-BE49-F238E27FC236}">
                <a16:creationId xmlns:a16="http://schemas.microsoft.com/office/drawing/2014/main" id="{08A7156C-7753-0942-B21E-D343E75704BB}"/>
              </a:ext>
            </a:extLst>
          </p:cNvPr>
          <p:cNvSpPr txBox="1">
            <a:spLocks noChangeArrowheads="1"/>
          </p:cNvSpPr>
          <p:nvPr/>
        </p:nvSpPr>
        <p:spPr bwMode="auto">
          <a:xfrm>
            <a:off x="2507317" y="2964420"/>
            <a:ext cx="2994025" cy="584775"/>
          </a:xfrm>
          <a:prstGeom prst="rect">
            <a:avLst/>
          </a:prstGeom>
          <a:noFill/>
          <a:ln w="9525">
            <a:solidFill>
              <a:srgbClr val="3333FF"/>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1600">
                <a:solidFill>
                  <a:schemeClr val="tx1"/>
                </a:solidFill>
                <a:latin typeface="Calibri" panose="020F0502020204030204" pitchFamily="34" charset="0"/>
              </a:defRPr>
            </a:lvl1pPr>
            <a:lvl2pPr marL="742950" indent="-285750">
              <a:defRPr sz="1600">
                <a:solidFill>
                  <a:schemeClr val="tx1"/>
                </a:solidFill>
                <a:latin typeface="Calibri" panose="020F0502020204030204" pitchFamily="34" charset="0"/>
              </a:defRPr>
            </a:lvl2pPr>
            <a:lvl3pPr marL="1143000" indent="-228600">
              <a:defRPr sz="1600">
                <a:solidFill>
                  <a:schemeClr val="tx1"/>
                </a:solidFill>
                <a:latin typeface="Calibri" panose="020F0502020204030204" pitchFamily="34" charset="0"/>
              </a:defRPr>
            </a:lvl3pPr>
            <a:lvl4pPr marL="1600200" indent="-228600">
              <a:defRPr sz="1600">
                <a:solidFill>
                  <a:schemeClr val="tx1"/>
                </a:solidFill>
                <a:latin typeface="Calibri" panose="020F0502020204030204" pitchFamily="34" charset="0"/>
              </a:defRPr>
            </a:lvl4pPr>
            <a:lvl5pPr marL="2057400" indent="-228600">
              <a:defRPr sz="1600">
                <a:solidFill>
                  <a:schemeClr val="tx1"/>
                </a:solidFill>
                <a:latin typeface="Calibri" panose="020F0502020204030204" pitchFamily="34" charset="0"/>
              </a:defRPr>
            </a:lvl5pPr>
            <a:lvl6pPr marL="2514600" indent="-228600" eaLnBrk="0" fontAlgn="base" hangingPunct="0">
              <a:spcBef>
                <a:spcPct val="0"/>
              </a:spcBef>
              <a:spcAft>
                <a:spcPct val="0"/>
              </a:spcAft>
              <a:defRPr sz="1600">
                <a:solidFill>
                  <a:schemeClr val="tx1"/>
                </a:solidFill>
                <a:latin typeface="Calibri" panose="020F0502020204030204" pitchFamily="34" charset="0"/>
              </a:defRPr>
            </a:lvl6pPr>
            <a:lvl7pPr marL="2971800" indent="-228600" eaLnBrk="0" fontAlgn="base" hangingPunct="0">
              <a:spcBef>
                <a:spcPct val="0"/>
              </a:spcBef>
              <a:spcAft>
                <a:spcPct val="0"/>
              </a:spcAft>
              <a:defRPr sz="1600">
                <a:solidFill>
                  <a:schemeClr val="tx1"/>
                </a:solidFill>
                <a:latin typeface="Calibri" panose="020F0502020204030204" pitchFamily="34" charset="0"/>
              </a:defRPr>
            </a:lvl7pPr>
            <a:lvl8pPr marL="3429000" indent="-228600" eaLnBrk="0" fontAlgn="base" hangingPunct="0">
              <a:spcBef>
                <a:spcPct val="0"/>
              </a:spcBef>
              <a:spcAft>
                <a:spcPct val="0"/>
              </a:spcAft>
              <a:defRPr sz="1600">
                <a:solidFill>
                  <a:schemeClr val="tx1"/>
                </a:solidFill>
                <a:latin typeface="Calibri" panose="020F0502020204030204" pitchFamily="34" charset="0"/>
              </a:defRPr>
            </a:lvl8pPr>
            <a:lvl9pPr marL="3886200" indent="-228600" eaLnBrk="0" fontAlgn="base" hangingPunct="0">
              <a:spcBef>
                <a:spcPct val="0"/>
              </a:spcBef>
              <a:spcAft>
                <a:spcPct val="0"/>
              </a:spcAft>
              <a:defRPr sz="1600">
                <a:solidFill>
                  <a:schemeClr val="tx1"/>
                </a:solidFill>
                <a:latin typeface="Calibri" panose="020F0502020204030204" pitchFamily="34" charset="0"/>
              </a:defRPr>
            </a:lvl9pPr>
          </a:lstStyle>
          <a:p>
            <a:r>
              <a:rPr kumimoji="1" lang="zh-CN" altLang="en-US" dirty="0">
                <a:ea typeface="宋体" panose="02010600030101010101" pitchFamily="2" charset="-122"/>
              </a:rPr>
              <a:t>对于</a:t>
            </a:r>
            <a:r>
              <a:rPr kumimoji="1" lang="en-US" altLang="zh-CN" dirty="0">
                <a:ea typeface="宋体" panose="02010600030101010101" pitchFamily="2" charset="-122"/>
              </a:rPr>
              <a:t>IC</a:t>
            </a:r>
            <a:r>
              <a:rPr kumimoji="1" lang="zh-CN" altLang="en-US" dirty="0">
                <a:ea typeface="宋体" panose="02010600030101010101" pitchFamily="2" charset="-122"/>
              </a:rPr>
              <a:t>而言，无低频衰减，因为</a:t>
            </a:r>
            <a:r>
              <a:rPr kumimoji="1" lang="en-US" altLang="zh-CN" dirty="0">
                <a:ea typeface="宋体" panose="02010600030101010101" pitchFamily="2" charset="-122"/>
              </a:rPr>
              <a:t>IC</a:t>
            </a:r>
            <a:r>
              <a:rPr kumimoji="1" lang="zh-CN" altLang="en-US" dirty="0">
                <a:ea typeface="宋体" panose="02010600030101010101" pitchFamily="2" charset="-122"/>
              </a:rPr>
              <a:t>无耦合电容和旁路电容</a:t>
            </a:r>
          </a:p>
        </p:txBody>
      </p:sp>
      <p:pic>
        <p:nvPicPr>
          <p:cNvPr id="6" name="图片 5">
            <a:extLst>
              <a:ext uri="{FF2B5EF4-FFF2-40B4-BE49-F238E27FC236}">
                <a16:creationId xmlns:a16="http://schemas.microsoft.com/office/drawing/2014/main" id="{A77D219F-5B1A-964D-8E4C-3B78D9B93FBC}"/>
              </a:ext>
            </a:extLst>
          </p:cNvPr>
          <p:cNvPicPr>
            <a:picLocks noChangeAspect="1"/>
          </p:cNvPicPr>
          <p:nvPr/>
        </p:nvPicPr>
        <p:blipFill>
          <a:blip r:embed="rId3"/>
          <a:stretch>
            <a:fillRect/>
          </a:stretch>
        </p:blipFill>
        <p:spPr>
          <a:xfrm>
            <a:off x="2705100" y="1676400"/>
            <a:ext cx="3733800" cy="355600"/>
          </a:xfrm>
          <a:prstGeom prst="rect">
            <a:avLst/>
          </a:prstGeom>
        </p:spPr>
      </p:pic>
      <p:sp>
        <p:nvSpPr>
          <p:cNvPr id="7" name="矩形 6">
            <a:extLst>
              <a:ext uri="{FF2B5EF4-FFF2-40B4-BE49-F238E27FC236}">
                <a16:creationId xmlns:a16="http://schemas.microsoft.com/office/drawing/2014/main" id="{C2B18612-616F-BE46-81A7-DB22336F61C7}"/>
              </a:ext>
            </a:extLst>
          </p:cNvPr>
          <p:cNvSpPr/>
          <p:nvPr/>
        </p:nvSpPr>
        <p:spPr>
          <a:xfrm>
            <a:off x="2209800" y="1680411"/>
            <a:ext cx="595035" cy="338554"/>
          </a:xfrm>
          <a:prstGeom prst="rect">
            <a:avLst/>
          </a:prstGeom>
        </p:spPr>
        <p:txBody>
          <a:bodyPr wrap="none">
            <a:spAutoFit/>
          </a:bodyPr>
          <a:lstStyle/>
          <a:p>
            <a:r>
              <a:rPr kumimoji="1" lang="zh-CN" altLang="en-US" dirty="0">
                <a:solidFill>
                  <a:srgbClr val="C00000"/>
                </a:solidFill>
              </a:rPr>
              <a:t>带宽</a:t>
            </a:r>
          </a:p>
        </p:txBody>
      </p:sp>
      <p:pic>
        <p:nvPicPr>
          <p:cNvPr id="8" name="图片 7">
            <a:extLst>
              <a:ext uri="{FF2B5EF4-FFF2-40B4-BE49-F238E27FC236}">
                <a16:creationId xmlns:a16="http://schemas.microsoft.com/office/drawing/2014/main" id="{59E3830C-986E-504C-A33F-EC584585D0A1}"/>
              </a:ext>
            </a:extLst>
          </p:cNvPr>
          <p:cNvPicPr>
            <a:picLocks noChangeAspect="1"/>
          </p:cNvPicPr>
          <p:nvPr/>
        </p:nvPicPr>
        <p:blipFill>
          <a:blip r:embed="rId4"/>
          <a:stretch>
            <a:fillRect/>
          </a:stretch>
        </p:blipFill>
        <p:spPr>
          <a:xfrm>
            <a:off x="3200400" y="5664200"/>
            <a:ext cx="5295900" cy="650954"/>
          </a:xfrm>
          <a:prstGeom prst="rect">
            <a:avLst/>
          </a:prstGeom>
          <a:ln>
            <a:solidFill>
              <a:srgbClr val="C00000"/>
            </a:solidFill>
          </a:ln>
        </p:spPr>
      </p:pic>
      <p:sp>
        <p:nvSpPr>
          <p:cNvPr id="9" name="灯片编号占位符 1">
            <a:extLst>
              <a:ext uri="{FF2B5EF4-FFF2-40B4-BE49-F238E27FC236}">
                <a16:creationId xmlns:a16="http://schemas.microsoft.com/office/drawing/2014/main" id="{6A8D3803-AE44-BA46-9BA7-DDAE5BC0109A}"/>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13</a:t>
            </a:fld>
            <a:endParaRPr lang="en-US" altLang="zh-CN" dirty="0"/>
          </a:p>
        </p:txBody>
      </p:sp>
    </p:spTree>
    <p:extLst>
      <p:ext uri="{BB962C8B-B14F-4D97-AF65-F5344CB8AC3E}">
        <p14:creationId xmlns:p14="http://schemas.microsoft.com/office/powerpoint/2010/main" val="2413398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3" name="图片 2">
            <a:extLst>
              <a:ext uri="{FF2B5EF4-FFF2-40B4-BE49-F238E27FC236}">
                <a16:creationId xmlns:a16="http://schemas.microsoft.com/office/drawing/2014/main" id="{31DDE6FB-8865-1F4A-AE74-896B14240A4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424539"/>
            <a:ext cx="70866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图片 1">
            <a:extLst>
              <a:ext uri="{FF2B5EF4-FFF2-40B4-BE49-F238E27FC236}">
                <a16:creationId xmlns:a16="http://schemas.microsoft.com/office/drawing/2014/main" id="{53DD00BD-0266-514E-B755-49CFC8386FD5}"/>
              </a:ext>
            </a:extLst>
          </p:cNvPr>
          <p:cNvPicPr>
            <a:picLocks noChangeAspect="1"/>
          </p:cNvPicPr>
          <p:nvPr/>
        </p:nvPicPr>
        <p:blipFill>
          <a:blip r:embed="rId3"/>
          <a:stretch>
            <a:fillRect/>
          </a:stretch>
        </p:blipFill>
        <p:spPr>
          <a:xfrm>
            <a:off x="990600" y="1536700"/>
            <a:ext cx="3149600" cy="444500"/>
          </a:xfrm>
          <a:prstGeom prst="rect">
            <a:avLst/>
          </a:prstGeom>
        </p:spPr>
      </p:pic>
      <p:sp>
        <p:nvSpPr>
          <p:cNvPr id="3" name="标题 2">
            <a:extLst>
              <a:ext uri="{FF2B5EF4-FFF2-40B4-BE49-F238E27FC236}">
                <a16:creationId xmlns:a16="http://schemas.microsoft.com/office/drawing/2014/main" id="{7AEEB65C-3DC1-9146-8D53-273935ACADBC}"/>
              </a:ext>
            </a:extLst>
          </p:cNvPr>
          <p:cNvSpPr>
            <a:spLocks noGrp="1"/>
          </p:cNvSpPr>
          <p:nvPr>
            <p:ph type="title"/>
          </p:nvPr>
        </p:nvSpPr>
        <p:spPr/>
        <p:txBody>
          <a:bodyPr/>
          <a:lstStyle/>
          <a:p>
            <a:r>
              <a:rPr kumimoji="1" lang="zh-CN" altLang="en-US" dirty="0"/>
              <a:t>放大器电路低频响应</a:t>
            </a:r>
          </a:p>
        </p:txBody>
      </p:sp>
      <p:sp>
        <p:nvSpPr>
          <p:cNvPr id="6" name="灯片编号占位符 1">
            <a:extLst>
              <a:ext uri="{FF2B5EF4-FFF2-40B4-BE49-F238E27FC236}">
                <a16:creationId xmlns:a16="http://schemas.microsoft.com/office/drawing/2014/main" id="{F12B4B71-8CC4-3A4B-B5AF-CE457F325B76}"/>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14</a:t>
            </a:fld>
            <a:endParaRPr lang="en-US" altLang="zh-CN"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B7C8993-CCC8-0B4A-B40A-882B5F88206E}"/>
              </a:ext>
            </a:extLst>
          </p:cNvPr>
          <p:cNvSpPr>
            <a:spLocks noGrp="1"/>
          </p:cNvSpPr>
          <p:nvPr>
            <p:ph type="title"/>
          </p:nvPr>
        </p:nvSpPr>
        <p:spPr/>
        <p:txBody>
          <a:bodyPr/>
          <a:lstStyle/>
          <a:p>
            <a:endParaRPr kumimoji="1" lang="zh-CN" altLang="en-US">
              <a:ea typeface="宋体" panose="02010600030101010101" pitchFamily="2" charset="-122"/>
            </a:endParaRPr>
          </a:p>
        </p:txBody>
      </p:sp>
      <p:pic>
        <p:nvPicPr>
          <p:cNvPr id="80898" name="图片 5">
            <a:extLst>
              <a:ext uri="{FF2B5EF4-FFF2-40B4-BE49-F238E27FC236}">
                <a16:creationId xmlns:a16="http://schemas.microsoft.com/office/drawing/2014/main" id="{14739FBB-4E52-B44B-9B95-8E7EF2FE42C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113" y="87417"/>
            <a:ext cx="3899818" cy="2893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899" name="图片 6">
            <a:extLst>
              <a:ext uri="{FF2B5EF4-FFF2-40B4-BE49-F238E27FC236}">
                <a16:creationId xmlns:a16="http://schemas.microsoft.com/office/drawing/2014/main" id="{7875F24B-C406-7B46-A948-61F56DC03DC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768600"/>
            <a:ext cx="26670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0" name="图片 7">
            <a:extLst>
              <a:ext uri="{FF2B5EF4-FFF2-40B4-BE49-F238E27FC236}">
                <a16:creationId xmlns:a16="http://schemas.microsoft.com/office/drawing/2014/main" id="{D4122176-7A3A-EB43-9036-051A31A6A3E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667000" y="2743200"/>
            <a:ext cx="33655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1" name="图片 8">
            <a:extLst>
              <a:ext uri="{FF2B5EF4-FFF2-40B4-BE49-F238E27FC236}">
                <a16:creationId xmlns:a16="http://schemas.microsoft.com/office/drawing/2014/main" id="{2BF36FE6-0C6E-794B-AC41-94CBB2DC1EE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324600" y="2778125"/>
            <a:ext cx="28194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2" name="右箭头 9">
            <a:extLst>
              <a:ext uri="{FF2B5EF4-FFF2-40B4-BE49-F238E27FC236}">
                <a16:creationId xmlns:a16="http://schemas.microsoft.com/office/drawing/2014/main" id="{1D4CAE6D-F57C-7246-BFBB-1CF9BF19D0C8}"/>
              </a:ext>
            </a:extLst>
          </p:cNvPr>
          <p:cNvSpPr>
            <a:spLocks noChangeArrowheads="1"/>
          </p:cNvSpPr>
          <p:nvPr/>
        </p:nvSpPr>
        <p:spPr bwMode="auto">
          <a:xfrm>
            <a:off x="6032500" y="3049588"/>
            <a:ext cx="368300" cy="152400"/>
          </a:xfrm>
          <a:prstGeom prst="rightArrow">
            <a:avLst>
              <a:gd name="adj1" fmla="val 50000"/>
              <a:gd name="adj2" fmla="val 50000"/>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600">
                <a:solidFill>
                  <a:schemeClr val="tx1"/>
                </a:solidFill>
                <a:latin typeface="Calibri" panose="020F0502020204030204" pitchFamily="34" charset="0"/>
              </a:defRPr>
            </a:lvl1pPr>
            <a:lvl2pPr marL="742950" indent="-285750">
              <a:defRPr sz="1600">
                <a:solidFill>
                  <a:schemeClr val="tx1"/>
                </a:solidFill>
                <a:latin typeface="Calibri" panose="020F0502020204030204" pitchFamily="34" charset="0"/>
              </a:defRPr>
            </a:lvl2pPr>
            <a:lvl3pPr marL="1143000" indent="-228600">
              <a:defRPr sz="1600">
                <a:solidFill>
                  <a:schemeClr val="tx1"/>
                </a:solidFill>
                <a:latin typeface="Calibri" panose="020F0502020204030204" pitchFamily="34" charset="0"/>
              </a:defRPr>
            </a:lvl3pPr>
            <a:lvl4pPr marL="1600200" indent="-228600">
              <a:defRPr sz="1600">
                <a:solidFill>
                  <a:schemeClr val="tx1"/>
                </a:solidFill>
                <a:latin typeface="Calibri" panose="020F0502020204030204" pitchFamily="34" charset="0"/>
              </a:defRPr>
            </a:lvl4pPr>
            <a:lvl5pPr marL="2057400" indent="-228600">
              <a:defRPr sz="1600">
                <a:solidFill>
                  <a:schemeClr val="tx1"/>
                </a:solidFill>
                <a:latin typeface="Calibri" panose="020F0502020204030204" pitchFamily="34" charset="0"/>
              </a:defRPr>
            </a:lvl5pPr>
            <a:lvl6pPr marL="2514600" indent="-228600" eaLnBrk="0" fontAlgn="base" hangingPunct="0">
              <a:spcBef>
                <a:spcPct val="0"/>
              </a:spcBef>
              <a:spcAft>
                <a:spcPct val="0"/>
              </a:spcAft>
              <a:defRPr sz="1600">
                <a:solidFill>
                  <a:schemeClr val="tx1"/>
                </a:solidFill>
                <a:latin typeface="Calibri" panose="020F0502020204030204" pitchFamily="34" charset="0"/>
              </a:defRPr>
            </a:lvl6pPr>
            <a:lvl7pPr marL="2971800" indent="-228600" eaLnBrk="0" fontAlgn="base" hangingPunct="0">
              <a:spcBef>
                <a:spcPct val="0"/>
              </a:spcBef>
              <a:spcAft>
                <a:spcPct val="0"/>
              </a:spcAft>
              <a:defRPr sz="1600">
                <a:solidFill>
                  <a:schemeClr val="tx1"/>
                </a:solidFill>
                <a:latin typeface="Calibri" panose="020F0502020204030204" pitchFamily="34" charset="0"/>
              </a:defRPr>
            </a:lvl7pPr>
            <a:lvl8pPr marL="3429000" indent="-228600" eaLnBrk="0" fontAlgn="base" hangingPunct="0">
              <a:spcBef>
                <a:spcPct val="0"/>
              </a:spcBef>
              <a:spcAft>
                <a:spcPct val="0"/>
              </a:spcAft>
              <a:defRPr sz="1600">
                <a:solidFill>
                  <a:schemeClr val="tx1"/>
                </a:solidFill>
                <a:latin typeface="Calibri" panose="020F0502020204030204" pitchFamily="34" charset="0"/>
              </a:defRPr>
            </a:lvl8pPr>
            <a:lvl9pPr marL="3886200" indent="-228600" eaLnBrk="0" fontAlgn="base" hangingPunct="0">
              <a:spcBef>
                <a:spcPct val="0"/>
              </a:spcBef>
              <a:spcAft>
                <a:spcPct val="0"/>
              </a:spcAft>
              <a:defRPr sz="1600">
                <a:solidFill>
                  <a:schemeClr val="tx1"/>
                </a:solidFill>
                <a:latin typeface="Calibri" panose="020F0502020204030204" pitchFamily="34" charset="0"/>
              </a:defRPr>
            </a:lvl9pPr>
          </a:lstStyle>
          <a:p>
            <a:pPr algn="r" eaLnBrk="1" hangingPunct="1"/>
            <a:endParaRPr lang="zh-CN" altLang="en-US">
              <a:ea typeface="宋体" panose="02010600030101010101" pitchFamily="2" charset="-122"/>
            </a:endParaRPr>
          </a:p>
        </p:txBody>
      </p:sp>
      <p:sp>
        <p:nvSpPr>
          <p:cNvPr id="80906" name="右箭头 13">
            <a:extLst>
              <a:ext uri="{FF2B5EF4-FFF2-40B4-BE49-F238E27FC236}">
                <a16:creationId xmlns:a16="http://schemas.microsoft.com/office/drawing/2014/main" id="{4548162B-DD88-C84D-B48A-955CCEBA1FF4}"/>
              </a:ext>
            </a:extLst>
          </p:cNvPr>
          <p:cNvSpPr>
            <a:spLocks noChangeArrowheads="1"/>
          </p:cNvSpPr>
          <p:nvPr/>
        </p:nvSpPr>
        <p:spPr bwMode="auto">
          <a:xfrm>
            <a:off x="3213100" y="4192588"/>
            <a:ext cx="368300" cy="152400"/>
          </a:xfrm>
          <a:prstGeom prst="rightArrow">
            <a:avLst>
              <a:gd name="adj1" fmla="val 50000"/>
              <a:gd name="adj2" fmla="val 50000"/>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600">
                <a:solidFill>
                  <a:schemeClr val="tx1"/>
                </a:solidFill>
                <a:latin typeface="Calibri" panose="020F0502020204030204" pitchFamily="34" charset="0"/>
              </a:defRPr>
            </a:lvl1pPr>
            <a:lvl2pPr marL="742950" indent="-285750">
              <a:defRPr sz="1600">
                <a:solidFill>
                  <a:schemeClr val="tx1"/>
                </a:solidFill>
                <a:latin typeface="Calibri" panose="020F0502020204030204" pitchFamily="34" charset="0"/>
              </a:defRPr>
            </a:lvl2pPr>
            <a:lvl3pPr marL="1143000" indent="-228600">
              <a:defRPr sz="1600">
                <a:solidFill>
                  <a:schemeClr val="tx1"/>
                </a:solidFill>
                <a:latin typeface="Calibri" panose="020F0502020204030204" pitchFamily="34" charset="0"/>
              </a:defRPr>
            </a:lvl3pPr>
            <a:lvl4pPr marL="1600200" indent="-228600">
              <a:defRPr sz="1600">
                <a:solidFill>
                  <a:schemeClr val="tx1"/>
                </a:solidFill>
                <a:latin typeface="Calibri" panose="020F0502020204030204" pitchFamily="34" charset="0"/>
              </a:defRPr>
            </a:lvl4pPr>
            <a:lvl5pPr marL="2057400" indent="-228600">
              <a:defRPr sz="1600">
                <a:solidFill>
                  <a:schemeClr val="tx1"/>
                </a:solidFill>
                <a:latin typeface="Calibri" panose="020F0502020204030204" pitchFamily="34" charset="0"/>
              </a:defRPr>
            </a:lvl5pPr>
            <a:lvl6pPr marL="2514600" indent="-228600" eaLnBrk="0" fontAlgn="base" hangingPunct="0">
              <a:spcBef>
                <a:spcPct val="0"/>
              </a:spcBef>
              <a:spcAft>
                <a:spcPct val="0"/>
              </a:spcAft>
              <a:defRPr sz="1600">
                <a:solidFill>
                  <a:schemeClr val="tx1"/>
                </a:solidFill>
                <a:latin typeface="Calibri" panose="020F0502020204030204" pitchFamily="34" charset="0"/>
              </a:defRPr>
            </a:lvl6pPr>
            <a:lvl7pPr marL="2971800" indent="-228600" eaLnBrk="0" fontAlgn="base" hangingPunct="0">
              <a:spcBef>
                <a:spcPct val="0"/>
              </a:spcBef>
              <a:spcAft>
                <a:spcPct val="0"/>
              </a:spcAft>
              <a:defRPr sz="1600">
                <a:solidFill>
                  <a:schemeClr val="tx1"/>
                </a:solidFill>
                <a:latin typeface="Calibri" panose="020F0502020204030204" pitchFamily="34" charset="0"/>
              </a:defRPr>
            </a:lvl7pPr>
            <a:lvl8pPr marL="3429000" indent="-228600" eaLnBrk="0" fontAlgn="base" hangingPunct="0">
              <a:spcBef>
                <a:spcPct val="0"/>
              </a:spcBef>
              <a:spcAft>
                <a:spcPct val="0"/>
              </a:spcAft>
              <a:defRPr sz="1600">
                <a:solidFill>
                  <a:schemeClr val="tx1"/>
                </a:solidFill>
                <a:latin typeface="Calibri" panose="020F0502020204030204" pitchFamily="34" charset="0"/>
              </a:defRPr>
            </a:lvl8pPr>
            <a:lvl9pPr marL="3886200" indent="-228600" eaLnBrk="0" fontAlgn="base" hangingPunct="0">
              <a:spcBef>
                <a:spcPct val="0"/>
              </a:spcBef>
              <a:spcAft>
                <a:spcPct val="0"/>
              </a:spcAft>
              <a:defRPr sz="1600">
                <a:solidFill>
                  <a:schemeClr val="tx1"/>
                </a:solidFill>
                <a:latin typeface="Calibri" panose="020F0502020204030204" pitchFamily="34" charset="0"/>
              </a:defRPr>
            </a:lvl9pPr>
          </a:lstStyle>
          <a:p>
            <a:pPr algn="r" eaLnBrk="1" hangingPunct="1"/>
            <a:endParaRPr lang="zh-CN" altLang="en-US">
              <a:ea typeface="宋体" panose="02010600030101010101" pitchFamily="2" charset="-122"/>
            </a:endParaRPr>
          </a:p>
        </p:txBody>
      </p:sp>
      <p:pic>
        <p:nvPicPr>
          <p:cNvPr id="80907" name="图片 14">
            <a:extLst>
              <a:ext uri="{FF2B5EF4-FFF2-40B4-BE49-F238E27FC236}">
                <a16:creationId xmlns:a16="http://schemas.microsoft.com/office/drawing/2014/main" id="{6C379044-B8D3-C642-A5D6-121E8275342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0800" y="4859338"/>
            <a:ext cx="2578100" cy="111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8" name="图片 15">
            <a:extLst>
              <a:ext uri="{FF2B5EF4-FFF2-40B4-BE49-F238E27FC236}">
                <a16:creationId xmlns:a16="http://schemas.microsoft.com/office/drawing/2014/main" id="{08D043CB-82D7-0248-A1F5-A6C727313ADA}"/>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628900" y="4986338"/>
            <a:ext cx="42037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9" name="图片 16">
            <a:extLst>
              <a:ext uri="{FF2B5EF4-FFF2-40B4-BE49-F238E27FC236}">
                <a16:creationId xmlns:a16="http://schemas.microsoft.com/office/drawing/2014/main" id="{7E5BC07C-244A-D042-9C9B-7853ABFC62A9}"/>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985000" y="5037138"/>
            <a:ext cx="21590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10" name="右箭头 17">
            <a:extLst>
              <a:ext uri="{FF2B5EF4-FFF2-40B4-BE49-F238E27FC236}">
                <a16:creationId xmlns:a16="http://schemas.microsoft.com/office/drawing/2014/main" id="{CC3CF772-9CA6-1141-9DF3-A9C6E6AA998E}"/>
              </a:ext>
            </a:extLst>
          </p:cNvPr>
          <p:cNvSpPr>
            <a:spLocks noChangeArrowheads="1"/>
          </p:cNvSpPr>
          <p:nvPr/>
        </p:nvSpPr>
        <p:spPr bwMode="auto">
          <a:xfrm>
            <a:off x="6705600" y="5335588"/>
            <a:ext cx="368300" cy="152400"/>
          </a:xfrm>
          <a:prstGeom prst="rightArrow">
            <a:avLst>
              <a:gd name="adj1" fmla="val 50000"/>
              <a:gd name="adj2" fmla="val 50000"/>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600">
                <a:solidFill>
                  <a:schemeClr val="tx1"/>
                </a:solidFill>
                <a:latin typeface="Calibri" panose="020F0502020204030204" pitchFamily="34" charset="0"/>
              </a:defRPr>
            </a:lvl1pPr>
            <a:lvl2pPr marL="742950" indent="-285750">
              <a:defRPr sz="1600">
                <a:solidFill>
                  <a:schemeClr val="tx1"/>
                </a:solidFill>
                <a:latin typeface="Calibri" panose="020F0502020204030204" pitchFamily="34" charset="0"/>
              </a:defRPr>
            </a:lvl2pPr>
            <a:lvl3pPr marL="1143000" indent="-228600">
              <a:defRPr sz="1600">
                <a:solidFill>
                  <a:schemeClr val="tx1"/>
                </a:solidFill>
                <a:latin typeface="Calibri" panose="020F0502020204030204" pitchFamily="34" charset="0"/>
              </a:defRPr>
            </a:lvl3pPr>
            <a:lvl4pPr marL="1600200" indent="-228600">
              <a:defRPr sz="1600">
                <a:solidFill>
                  <a:schemeClr val="tx1"/>
                </a:solidFill>
                <a:latin typeface="Calibri" panose="020F0502020204030204" pitchFamily="34" charset="0"/>
              </a:defRPr>
            </a:lvl4pPr>
            <a:lvl5pPr marL="2057400" indent="-228600">
              <a:defRPr sz="1600">
                <a:solidFill>
                  <a:schemeClr val="tx1"/>
                </a:solidFill>
                <a:latin typeface="Calibri" panose="020F0502020204030204" pitchFamily="34" charset="0"/>
              </a:defRPr>
            </a:lvl5pPr>
            <a:lvl6pPr marL="2514600" indent="-228600" eaLnBrk="0" fontAlgn="base" hangingPunct="0">
              <a:spcBef>
                <a:spcPct val="0"/>
              </a:spcBef>
              <a:spcAft>
                <a:spcPct val="0"/>
              </a:spcAft>
              <a:defRPr sz="1600">
                <a:solidFill>
                  <a:schemeClr val="tx1"/>
                </a:solidFill>
                <a:latin typeface="Calibri" panose="020F0502020204030204" pitchFamily="34" charset="0"/>
              </a:defRPr>
            </a:lvl6pPr>
            <a:lvl7pPr marL="2971800" indent="-228600" eaLnBrk="0" fontAlgn="base" hangingPunct="0">
              <a:spcBef>
                <a:spcPct val="0"/>
              </a:spcBef>
              <a:spcAft>
                <a:spcPct val="0"/>
              </a:spcAft>
              <a:defRPr sz="1600">
                <a:solidFill>
                  <a:schemeClr val="tx1"/>
                </a:solidFill>
                <a:latin typeface="Calibri" panose="020F0502020204030204" pitchFamily="34" charset="0"/>
              </a:defRPr>
            </a:lvl7pPr>
            <a:lvl8pPr marL="3429000" indent="-228600" eaLnBrk="0" fontAlgn="base" hangingPunct="0">
              <a:spcBef>
                <a:spcPct val="0"/>
              </a:spcBef>
              <a:spcAft>
                <a:spcPct val="0"/>
              </a:spcAft>
              <a:defRPr sz="1600">
                <a:solidFill>
                  <a:schemeClr val="tx1"/>
                </a:solidFill>
                <a:latin typeface="Calibri" panose="020F0502020204030204" pitchFamily="34" charset="0"/>
              </a:defRPr>
            </a:lvl8pPr>
            <a:lvl9pPr marL="3886200" indent="-228600" eaLnBrk="0" fontAlgn="base" hangingPunct="0">
              <a:spcBef>
                <a:spcPct val="0"/>
              </a:spcBef>
              <a:spcAft>
                <a:spcPct val="0"/>
              </a:spcAft>
              <a:defRPr sz="1600">
                <a:solidFill>
                  <a:schemeClr val="tx1"/>
                </a:solidFill>
                <a:latin typeface="Calibri" panose="020F0502020204030204" pitchFamily="34" charset="0"/>
              </a:defRPr>
            </a:lvl9pPr>
          </a:lstStyle>
          <a:p>
            <a:pPr algn="r" eaLnBrk="1" hangingPunct="1"/>
            <a:endParaRPr lang="zh-CN" altLang="en-US">
              <a:ea typeface="宋体" panose="02010600030101010101" pitchFamily="2" charset="-122"/>
            </a:endParaRPr>
          </a:p>
        </p:txBody>
      </p:sp>
      <p:pic>
        <p:nvPicPr>
          <p:cNvPr id="3" name="Picture 2">
            <a:extLst>
              <a:ext uri="{FF2B5EF4-FFF2-40B4-BE49-F238E27FC236}">
                <a16:creationId xmlns:a16="http://schemas.microsoft.com/office/drawing/2014/main" id="{1D9949D8-18CB-4B4D-A0EB-9E96A3FA6F36}"/>
              </a:ext>
            </a:extLst>
          </p:cNvPr>
          <p:cNvPicPr>
            <a:picLocks noChangeAspect="1"/>
          </p:cNvPicPr>
          <p:nvPr/>
        </p:nvPicPr>
        <p:blipFill>
          <a:blip r:embed="rId9"/>
          <a:stretch>
            <a:fillRect/>
          </a:stretch>
        </p:blipFill>
        <p:spPr>
          <a:xfrm>
            <a:off x="3810000" y="0"/>
            <a:ext cx="5334000" cy="2803937"/>
          </a:xfrm>
          <a:prstGeom prst="rect">
            <a:avLst/>
          </a:prstGeom>
        </p:spPr>
      </p:pic>
      <p:sp>
        <p:nvSpPr>
          <p:cNvPr id="4" name="文本框 3">
            <a:extLst>
              <a:ext uri="{FF2B5EF4-FFF2-40B4-BE49-F238E27FC236}">
                <a16:creationId xmlns:a16="http://schemas.microsoft.com/office/drawing/2014/main" id="{0228C117-2285-D541-849E-D670EC5787B8}"/>
              </a:ext>
            </a:extLst>
          </p:cNvPr>
          <p:cNvSpPr txBox="1"/>
          <p:nvPr/>
        </p:nvSpPr>
        <p:spPr>
          <a:xfrm>
            <a:off x="6344114" y="4301404"/>
            <a:ext cx="2642050" cy="830997"/>
          </a:xfrm>
          <a:prstGeom prst="rect">
            <a:avLst/>
          </a:prstGeom>
          <a:noFill/>
          <a:ln>
            <a:solidFill>
              <a:srgbClr val="C00000"/>
            </a:solidFill>
          </a:ln>
        </p:spPr>
        <p:txBody>
          <a:bodyPr wrap="square" rtlCol="0">
            <a:spAutoFit/>
          </a:bodyPr>
          <a:lstStyle/>
          <a:p>
            <a:r>
              <a:rPr kumimoji="1" lang="zh-CN" altLang="en-US" dirty="0">
                <a:solidFill>
                  <a:srgbClr val="C00000"/>
                </a:solidFill>
              </a:rPr>
              <a:t>频率响应的精确分析方法：</a:t>
            </a:r>
            <a:endParaRPr kumimoji="1" lang="en-US" altLang="zh-CN" dirty="0">
              <a:solidFill>
                <a:srgbClr val="C00000"/>
              </a:solidFill>
            </a:endParaRPr>
          </a:p>
          <a:p>
            <a:r>
              <a:rPr kumimoji="1" lang="zh-CN" altLang="en-US" dirty="0">
                <a:solidFill>
                  <a:srgbClr val="C00000"/>
                </a:solidFill>
              </a:rPr>
              <a:t>写出电压增益的传递函数，分析零极点</a:t>
            </a:r>
          </a:p>
        </p:txBody>
      </p:sp>
      <p:sp>
        <p:nvSpPr>
          <p:cNvPr id="5" name="文本框 4">
            <a:extLst>
              <a:ext uri="{FF2B5EF4-FFF2-40B4-BE49-F238E27FC236}">
                <a16:creationId xmlns:a16="http://schemas.microsoft.com/office/drawing/2014/main" id="{BFD97EC7-3773-144D-B9EE-92D14BBF5EBC}"/>
              </a:ext>
            </a:extLst>
          </p:cNvPr>
          <p:cNvSpPr txBox="1"/>
          <p:nvPr/>
        </p:nvSpPr>
        <p:spPr>
          <a:xfrm>
            <a:off x="6216650" y="3463534"/>
            <a:ext cx="1938351" cy="338554"/>
          </a:xfrm>
          <a:prstGeom prst="rect">
            <a:avLst/>
          </a:prstGeom>
          <a:noFill/>
        </p:spPr>
        <p:txBody>
          <a:bodyPr wrap="none" rtlCol="0">
            <a:spAutoFit/>
          </a:bodyPr>
          <a:lstStyle/>
          <a:p>
            <a:r>
              <a:rPr kumimoji="1" lang="en-US" altLang="zh-CN" dirty="0">
                <a:solidFill>
                  <a:srgbClr val="0432FF"/>
                </a:solidFill>
              </a:rPr>
              <a:t>①C</a:t>
            </a:r>
            <a:r>
              <a:rPr kumimoji="1" lang="en-US" altLang="zh-CN" baseline="-25000" dirty="0">
                <a:solidFill>
                  <a:srgbClr val="0432FF"/>
                </a:solidFill>
              </a:rPr>
              <a:t>C1</a:t>
            </a:r>
            <a:r>
              <a:rPr kumimoji="1" lang="zh-CN" altLang="en-US" dirty="0">
                <a:solidFill>
                  <a:srgbClr val="0432FF"/>
                </a:solidFill>
              </a:rPr>
              <a:t>引起一个极点</a:t>
            </a:r>
          </a:p>
        </p:txBody>
      </p:sp>
      <p:sp>
        <p:nvSpPr>
          <p:cNvPr id="20" name="文本框 19">
            <a:extLst>
              <a:ext uri="{FF2B5EF4-FFF2-40B4-BE49-F238E27FC236}">
                <a16:creationId xmlns:a16="http://schemas.microsoft.com/office/drawing/2014/main" id="{C20CE909-A093-6F41-9700-997F7BE0B244}"/>
              </a:ext>
            </a:extLst>
          </p:cNvPr>
          <p:cNvSpPr txBox="1"/>
          <p:nvPr/>
        </p:nvSpPr>
        <p:spPr>
          <a:xfrm>
            <a:off x="20503" y="2586623"/>
            <a:ext cx="1005403" cy="338554"/>
          </a:xfrm>
          <a:prstGeom prst="rect">
            <a:avLst/>
          </a:prstGeom>
          <a:noFill/>
        </p:spPr>
        <p:txBody>
          <a:bodyPr wrap="none" rtlCol="0">
            <a:spAutoFit/>
          </a:bodyPr>
          <a:lstStyle/>
          <a:p>
            <a:r>
              <a:rPr kumimoji="1" lang="zh-CN" altLang="en-US" dirty="0">
                <a:solidFill>
                  <a:srgbClr val="0432FF"/>
                </a:solidFill>
              </a:rPr>
              <a:t>级联计算</a:t>
            </a:r>
          </a:p>
        </p:txBody>
      </p:sp>
      <p:sp>
        <p:nvSpPr>
          <p:cNvPr id="21" name="文本框 20">
            <a:extLst>
              <a:ext uri="{FF2B5EF4-FFF2-40B4-BE49-F238E27FC236}">
                <a16:creationId xmlns:a16="http://schemas.microsoft.com/office/drawing/2014/main" id="{7B2CEEDD-1DF2-2146-ADB9-DBADDEC90B7A}"/>
              </a:ext>
            </a:extLst>
          </p:cNvPr>
          <p:cNvSpPr txBox="1"/>
          <p:nvPr/>
        </p:nvSpPr>
        <p:spPr>
          <a:xfrm>
            <a:off x="6216650" y="3942285"/>
            <a:ext cx="2885726" cy="338554"/>
          </a:xfrm>
          <a:prstGeom prst="rect">
            <a:avLst/>
          </a:prstGeom>
          <a:noFill/>
        </p:spPr>
        <p:txBody>
          <a:bodyPr wrap="none" rtlCol="0">
            <a:spAutoFit/>
          </a:bodyPr>
          <a:lstStyle/>
          <a:p>
            <a:r>
              <a:rPr kumimoji="1" lang="en-US" altLang="zh-CN" dirty="0">
                <a:solidFill>
                  <a:srgbClr val="0432FF"/>
                </a:solidFill>
              </a:rPr>
              <a:t>②C</a:t>
            </a:r>
            <a:r>
              <a:rPr kumimoji="1" lang="en-US" altLang="zh-CN" baseline="-25000" dirty="0">
                <a:solidFill>
                  <a:srgbClr val="0432FF"/>
                </a:solidFill>
              </a:rPr>
              <a:t>S</a:t>
            </a:r>
            <a:r>
              <a:rPr kumimoji="1" lang="zh-CN" altLang="en-US" dirty="0">
                <a:solidFill>
                  <a:srgbClr val="0432FF"/>
                </a:solidFill>
              </a:rPr>
              <a:t>引起一个极点和一个零点</a:t>
            </a:r>
          </a:p>
        </p:txBody>
      </p:sp>
      <p:sp>
        <p:nvSpPr>
          <p:cNvPr id="22" name="文本框 21">
            <a:extLst>
              <a:ext uri="{FF2B5EF4-FFF2-40B4-BE49-F238E27FC236}">
                <a16:creationId xmlns:a16="http://schemas.microsoft.com/office/drawing/2014/main" id="{5C46D925-4CA8-4D49-9AD3-D5C81C2A20CB}"/>
              </a:ext>
            </a:extLst>
          </p:cNvPr>
          <p:cNvSpPr txBox="1"/>
          <p:nvPr/>
        </p:nvSpPr>
        <p:spPr>
          <a:xfrm>
            <a:off x="6914615" y="5746334"/>
            <a:ext cx="2000869" cy="338554"/>
          </a:xfrm>
          <a:prstGeom prst="rect">
            <a:avLst/>
          </a:prstGeom>
          <a:noFill/>
        </p:spPr>
        <p:txBody>
          <a:bodyPr wrap="none" rtlCol="0">
            <a:spAutoFit/>
          </a:bodyPr>
          <a:lstStyle/>
          <a:p>
            <a:r>
              <a:rPr kumimoji="1" lang="en-US" altLang="zh-CN" dirty="0">
                <a:solidFill>
                  <a:srgbClr val="0432FF"/>
                </a:solidFill>
              </a:rPr>
              <a:t>③C</a:t>
            </a:r>
            <a:r>
              <a:rPr kumimoji="1" lang="en-US" altLang="zh-CN" baseline="-25000" dirty="0">
                <a:solidFill>
                  <a:srgbClr val="0432FF"/>
                </a:solidFill>
              </a:rPr>
              <a:t>C2</a:t>
            </a:r>
            <a:r>
              <a:rPr kumimoji="1" lang="zh-CN" altLang="en-US" dirty="0">
                <a:solidFill>
                  <a:srgbClr val="0432FF"/>
                </a:solidFill>
              </a:rPr>
              <a:t>引起一个极点</a:t>
            </a:r>
          </a:p>
        </p:txBody>
      </p:sp>
      <p:sp>
        <p:nvSpPr>
          <p:cNvPr id="23" name="文本框 22">
            <a:extLst>
              <a:ext uri="{FF2B5EF4-FFF2-40B4-BE49-F238E27FC236}">
                <a16:creationId xmlns:a16="http://schemas.microsoft.com/office/drawing/2014/main" id="{0B4D7289-CA9E-D445-9CF9-CFAF8E5DC520}"/>
              </a:ext>
            </a:extLst>
          </p:cNvPr>
          <p:cNvSpPr txBox="1"/>
          <p:nvPr/>
        </p:nvSpPr>
        <p:spPr>
          <a:xfrm>
            <a:off x="6140902" y="6243222"/>
            <a:ext cx="2736647" cy="338554"/>
          </a:xfrm>
          <a:prstGeom prst="rect">
            <a:avLst/>
          </a:prstGeom>
          <a:noFill/>
        </p:spPr>
        <p:txBody>
          <a:bodyPr wrap="none" rtlCol="0">
            <a:spAutoFit/>
          </a:bodyPr>
          <a:lstStyle/>
          <a:p>
            <a:r>
              <a:rPr kumimoji="1" lang="zh-CN" altLang="en-US" dirty="0">
                <a:solidFill>
                  <a:srgbClr val="0432FF"/>
                </a:solidFill>
              </a:rPr>
              <a:t>三个电容总共引起三个极点</a:t>
            </a:r>
          </a:p>
        </p:txBody>
      </p:sp>
      <p:pic>
        <p:nvPicPr>
          <p:cNvPr id="6" name="图片 5">
            <a:extLst>
              <a:ext uri="{FF2B5EF4-FFF2-40B4-BE49-F238E27FC236}">
                <a16:creationId xmlns:a16="http://schemas.microsoft.com/office/drawing/2014/main" id="{D8C3A2D3-7D04-394F-854C-3101E48DED23}"/>
              </a:ext>
            </a:extLst>
          </p:cNvPr>
          <p:cNvPicPr>
            <a:picLocks noChangeAspect="1"/>
          </p:cNvPicPr>
          <p:nvPr/>
        </p:nvPicPr>
        <p:blipFill>
          <a:blip r:embed="rId10"/>
          <a:stretch>
            <a:fillRect/>
          </a:stretch>
        </p:blipFill>
        <p:spPr>
          <a:xfrm>
            <a:off x="20503" y="3884122"/>
            <a:ext cx="1485900" cy="913553"/>
          </a:xfrm>
          <a:prstGeom prst="rect">
            <a:avLst/>
          </a:prstGeom>
        </p:spPr>
      </p:pic>
      <p:pic>
        <p:nvPicPr>
          <p:cNvPr id="8" name="图片 7">
            <a:extLst>
              <a:ext uri="{FF2B5EF4-FFF2-40B4-BE49-F238E27FC236}">
                <a16:creationId xmlns:a16="http://schemas.microsoft.com/office/drawing/2014/main" id="{5ACDB8D6-DD55-774B-B8E8-E7F53AC1E1EF}"/>
              </a:ext>
            </a:extLst>
          </p:cNvPr>
          <p:cNvPicPr>
            <a:picLocks noChangeAspect="1"/>
          </p:cNvPicPr>
          <p:nvPr/>
        </p:nvPicPr>
        <p:blipFill>
          <a:blip r:embed="rId11"/>
          <a:stretch>
            <a:fillRect/>
          </a:stretch>
        </p:blipFill>
        <p:spPr>
          <a:xfrm>
            <a:off x="1758835" y="3810884"/>
            <a:ext cx="1938351" cy="1044556"/>
          </a:xfrm>
          <a:prstGeom prst="rect">
            <a:avLst/>
          </a:prstGeom>
        </p:spPr>
      </p:pic>
      <p:sp>
        <p:nvSpPr>
          <p:cNvPr id="9" name="右箭头 8">
            <a:extLst>
              <a:ext uri="{FF2B5EF4-FFF2-40B4-BE49-F238E27FC236}">
                <a16:creationId xmlns:a16="http://schemas.microsoft.com/office/drawing/2014/main" id="{590B7FFD-B9E5-4C45-8A0A-EA2426560C02}"/>
              </a:ext>
            </a:extLst>
          </p:cNvPr>
          <p:cNvSpPr/>
          <p:nvPr/>
        </p:nvSpPr>
        <p:spPr bwMode="auto">
          <a:xfrm>
            <a:off x="1506403" y="4223392"/>
            <a:ext cx="252432" cy="179228"/>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1600" b="0" i="0" u="none" strike="noStrike" cap="none" normalizeH="0" baseline="0">
              <a:ln>
                <a:noFill/>
              </a:ln>
              <a:solidFill>
                <a:schemeClr val="tx1"/>
              </a:solidFill>
              <a:effectLst/>
              <a:latin typeface="Calibri" pitchFamily="34" charset="0"/>
            </a:endParaRPr>
          </a:p>
        </p:txBody>
      </p:sp>
      <p:pic>
        <p:nvPicPr>
          <p:cNvPr id="10" name="图片 9">
            <a:extLst>
              <a:ext uri="{FF2B5EF4-FFF2-40B4-BE49-F238E27FC236}">
                <a16:creationId xmlns:a16="http://schemas.microsoft.com/office/drawing/2014/main" id="{6151D0A5-5621-DA44-8DFF-DE183FD7CA34}"/>
              </a:ext>
            </a:extLst>
          </p:cNvPr>
          <p:cNvPicPr>
            <a:picLocks noChangeAspect="1"/>
          </p:cNvPicPr>
          <p:nvPr/>
        </p:nvPicPr>
        <p:blipFill>
          <a:blip r:embed="rId12"/>
          <a:stretch>
            <a:fillRect/>
          </a:stretch>
        </p:blipFill>
        <p:spPr>
          <a:xfrm>
            <a:off x="4276708" y="3763729"/>
            <a:ext cx="1514492" cy="626294"/>
          </a:xfrm>
          <a:prstGeom prst="rect">
            <a:avLst/>
          </a:prstGeom>
        </p:spPr>
      </p:pic>
      <p:pic>
        <p:nvPicPr>
          <p:cNvPr id="11" name="图片 10">
            <a:extLst>
              <a:ext uri="{FF2B5EF4-FFF2-40B4-BE49-F238E27FC236}">
                <a16:creationId xmlns:a16="http://schemas.microsoft.com/office/drawing/2014/main" id="{44D6BFEA-A425-EF4E-A10D-19C9C38FE18C}"/>
              </a:ext>
            </a:extLst>
          </p:cNvPr>
          <p:cNvPicPr>
            <a:picLocks noChangeAspect="1"/>
          </p:cNvPicPr>
          <p:nvPr/>
        </p:nvPicPr>
        <p:blipFill>
          <a:blip r:embed="rId13"/>
          <a:stretch>
            <a:fillRect/>
          </a:stretch>
        </p:blipFill>
        <p:spPr>
          <a:xfrm>
            <a:off x="4296694" y="4342236"/>
            <a:ext cx="930538" cy="551831"/>
          </a:xfrm>
          <a:prstGeom prst="rect">
            <a:avLst/>
          </a:prstGeom>
        </p:spPr>
      </p:pic>
      <p:sp>
        <p:nvSpPr>
          <p:cNvPr id="12" name="左大括号 11">
            <a:extLst>
              <a:ext uri="{FF2B5EF4-FFF2-40B4-BE49-F238E27FC236}">
                <a16:creationId xmlns:a16="http://schemas.microsoft.com/office/drawing/2014/main" id="{9452A9DC-9823-FA4D-87F2-D4A9D81FCBBA}"/>
              </a:ext>
            </a:extLst>
          </p:cNvPr>
          <p:cNvSpPr/>
          <p:nvPr/>
        </p:nvSpPr>
        <p:spPr bwMode="auto">
          <a:xfrm>
            <a:off x="3851258" y="4076876"/>
            <a:ext cx="350723" cy="640026"/>
          </a:xfrm>
          <a:prstGeom prst="leftBrac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1600" b="0" i="0" u="none" strike="noStrike" cap="none" normalizeH="0" baseline="0">
              <a:ln>
                <a:noFill/>
              </a:ln>
              <a:solidFill>
                <a:schemeClr val="tx1"/>
              </a:solidFill>
              <a:effectLst/>
              <a:latin typeface="Calibri" pitchFamily="34" charset="0"/>
            </a:endParaRPr>
          </a:p>
        </p:txBody>
      </p:sp>
      <p:pic>
        <p:nvPicPr>
          <p:cNvPr id="13" name="图片 12">
            <a:extLst>
              <a:ext uri="{FF2B5EF4-FFF2-40B4-BE49-F238E27FC236}">
                <a16:creationId xmlns:a16="http://schemas.microsoft.com/office/drawing/2014/main" id="{AB4E8EF8-DABF-CE48-A975-0792B4F0D987}"/>
              </a:ext>
            </a:extLst>
          </p:cNvPr>
          <p:cNvPicPr>
            <a:picLocks noChangeAspect="1"/>
          </p:cNvPicPr>
          <p:nvPr/>
        </p:nvPicPr>
        <p:blipFill>
          <a:blip r:embed="rId14"/>
          <a:stretch>
            <a:fillRect/>
          </a:stretch>
        </p:blipFill>
        <p:spPr>
          <a:xfrm>
            <a:off x="58202" y="6010442"/>
            <a:ext cx="5930900" cy="762000"/>
          </a:xfrm>
          <a:prstGeom prst="rect">
            <a:avLst/>
          </a:prstGeom>
        </p:spPr>
      </p:pic>
      <p:pic>
        <p:nvPicPr>
          <p:cNvPr id="14" name="图片 13">
            <a:extLst>
              <a:ext uri="{FF2B5EF4-FFF2-40B4-BE49-F238E27FC236}">
                <a16:creationId xmlns:a16="http://schemas.microsoft.com/office/drawing/2014/main" id="{F040AF9E-39A4-A148-95F6-6F4241E895DF}"/>
              </a:ext>
            </a:extLst>
          </p:cNvPr>
          <p:cNvPicPr>
            <a:picLocks noChangeAspect="1"/>
          </p:cNvPicPr>
          <p:nvPr/>
        </p:nvPicPr>
        <p:blipFill>
          <a:blip r:embed="rId15"/>
          <a:stretch>
            <a:fillRect/>
          </a:stretch>
        </p:blipFill>
        <p:spPr>
          <a:xfrm>
            <a:off x="5382626" y="4480733"/>
            <a:ext cx="927100" cy="292100"/>
          </a:xfrm>
          <a:prstGeom prst="rect">
            <a:avLst/>
          </a:prstGeom>
          <a:ln>
            <a:solidFill>
              <a:srgbClr val="C00000"/>
            </a:solidFill>
          </a:ln>
        </p:spPr>
      </p:pic>
      <p:sp>
        <p:nvSpPr>
          <p:cNvPr id="33" name="灯片编号占位符 1">
            <a:extLst>
              <a:ext uri="{FF2B5EF4-FFF2-40B4-BE49-F238E27FC236}">
                <a16:creationId xmlns:a16="http://schemas.microsoft.com/office/drawing/2014/main" id="{E29962EE-BBD7-6D42-97D2-E65D65AE3088}"/>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15</a:t>
            </a:fld>
            <a:endParaRPr lang="en-US" altLang="zh-CN"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B065928-904D-3E4A-A98D-4F4FD4C1BD06}"/>
              </a:ext>
            </a:extLst>
          </p:cNvPr>
          <p:cNvSpPr>
            <a:spLocks noGrp="1"/>
          </p:cNvSpPr>
          <p:nvPr>
            <p:ph type="title"/>
          </p:nvPr>
        </p:nvSpPr>
        <p:spPr>
          <a:xfrm>
            <a:off x="827773" y="990600"/>
            <a:ext cx="3657600" cy="1295400"/>
          </a:xfrm>
        </p:spPr>
        <p:txBody>
          <a:bodyPr/>
          <a:lstStyle/>
          <a:p>
            <a:endParaRPr kumimoji="1" lang="zh-CN" altLang="en-US">
              <a:ea typeface="宋体" panose="02010600030101010101" pitchFamily="2" charset="-122"/>
            </a:endParaRPr>
          </a:p>
        </p:txBody>
      </p:sp>
      <p:pic>
        <p:nvPicPr>
          <p:cNvPr id="81922" name="图片 5">
            <a:extLst>
              <a:ext uri="{FF2B5EF4-FFF2-40B4-BE49-F238E27FC236}">
                <a16:creationId xmlns:a16="http://schemas.microsoft.com/office/drawing/2014/main" id="{4F5A985B-C508-E04F-8AE8-6161A5F947D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3936" y="838200"/>
            <a:ext cx="6851650" cy="5046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5" name="文本框 8">
            <a:extLst>
              <a:ext uri="{FF2B5EF4-FFF2-40B4-BE49-F238E27FC236}">
                <a16:creationId xmlns:a16="http://schemas.microsoft.com/office/drawing/2014/main" id="{08879F61-6C1A-9740-B0FB-CD2134EA7316}"/>
              </a:ext>
            </a:extLst>
          </p:cNvPr>
          <p:cNvSpPr txBox="1">
            <a:spLocks noChangeArrowheads="1"/>
          </p:cNvSpPr>
          <p:nvPr/>
        </p:nvSpPr>
        <p:spPr bwMode="auto">
          <a:xfrm>
            <a:off x="6771373" y="990600"/>
            <a:ext cx="2362200"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Calibri" panose="020F0502020204030204" pitchFamily="34" charset="0"/>
              </a:defRPr>
            </a:lvl1pPr>
            <a:lvl2pPr marL="742950" indent="-285750">
              <a:defRPr sz="1600">
                <a:solidFill>
                  <a:schemeClr val="tx1"/>
                </a:solidFill>
                <a:latin typeface="Calibri" panose="020F0502020204030204" pitchFamily="34" charset="0"/>
              </a:defRPr>
            </a:lvl2pPr>
            <a:lvl3pPr marL="1143000" indent="-228600">
              <a:defRPr sz="1600">
                <a:solidFill>
                  <a:schemeClr val="tx1"/>
                </a:solidFill>
                <a:latin typeface="Calibri" panose="020F0502020204030204" pitchFamily="34" charset="0"/>
              </a:defRPr>
            </a:lvl3pPr>
            <a:lvl4pPr marL="1600200" indent="-228600">
              <a:defRPr sz="1600">
                <a:solidFill>
                  <a:schemeClr val="tx1"/>
                </a:solidFill>
                <a:latin typeface="Calibri" panose="020F0502020204030204" pitchFamily="34" charset="0"/>
              </a:defRPr>
            </a:lvl4pPr>
            <a:lvl5pPr marL="2057400" indent="-228600">
              <a:defRPr sz="1600">
                <a:solidFill>
                  <a:schemeClr val="tx1"/>
                </a:solidFill>
                <a:latin typeface="Calibri" panose="020F0502020204030204" pitchFamily="34" charset="0"/>
              </a:defRPr>
            </a:lvl5pPr>
            <a:lvl6pPr marL="2514600" indent="-228600" eaLnBrk="0" fontAlgn="base" hangingPunct="0">
              <a:spcBef>
                <a:spcPct val="0"/>
              </a:spcBef>
              <a:spcAft>
                <a:spcPct val="0"/>
              </a:spcAft>
              <a:defRPr sz="1600">
                <a:solidFill>
                  <a:schemeClr val="tx1"/>
                </a:solidFill>
                <a:latin typeface="Calibri" panose="020F0502020204030204" pitchFamily="34" charset="0"/>
              </a:defRPr>
            </a:lvl6pPr>
            <a:lvl7pPr marL="2971800" indent="-228600" eaLnBrk="0" fontAlgn="base" hangingPunct="0">
              <a:spcBef>
                <a:spcPct val="0"/>
              </a:spcBef>
              <a:spcAft>
                <a:spcPct val="0"/>
              </a:spcAft>
              <a:defRPr sz="1600">
                <a:solidFill>
                  <a:schemeClr val="tx1"/>
                </a:solidFill>
                <a:latin typeface="Calibri" panose="020F0502020204030204" pitchFamily="34" charset="0"/>
              </a:defRPr>
            </a:lvl7pPr>
            <a:lvl8pPr marL="3429000" indent="-228600" eaLnBrk="0" fontAlgn="base" hangingPunct="0">
              <a:spcBef>
                <a:spcPct val="0"/>
              </a:spcBef>
              <a:spcAft>
                <a:spcPct val="0"/>
              </a:spcAft>
              <a:defRPr sz="1600">
                <a:solidFill>
                  <a:schemeClr val="tx1"/>
                </a:solidFill>
                <a:latin typeface="Calibri" panose="020F0502020204030204" pitchFamily="34" charset="0"/>
              </a:defRPr>
            </a:lvl8pPr>
            <a:lvl9pPr marL="3886200" indent="-228600" eaLnBrk="0" fontAlgn="base" hangingPunct="0">
              <a:spcBef>
                <a:spcPct val="0"/>
              </a:spcBef>
              <a:spcAft>
                <a:spcPct val="0"/>
              </a:spcAft>
              <a:defRPr sz="1600">
                <a:solidFill>
                  <a:schemeClr val="tx1"/>
                </a:solidFill>
                <a:latin typeface="Calibri" panose="020F0502020204030204" pitchFamily="34" charset="0"/>
              </a:defRPr>
            </a:lvl9pPr>
          </a:lstStyle>
          <a:p>
            <a:r>
              <a:rPr kumimoji="1" lang="zh-CN" altLang="en-US" sz="2000" dirty="0">
                <a:ea typeface="宋体" panose="02010600030101010101" pitchFamily="2" charset="-122"/>
              </a:rPr>
              <a:t>如何选择合适的电容值？</a:t>
            </a:r>
          </a:p>
          <a:p>
            <a:r>
              <a:rPr kumimoji="1" lang="zh-CN" altLang="en-US" sz="2000" dirty="0">
                <a:ea typeface="宋体" panose="02010600030101010101" pitchFamily="2" charset="-122"/>
              </a:rPr>
              <a:t>①电容值在满足要求的条件下要尽可能小；</a:t>
            </a:r>
          </a:p>
          <a:p>
            <a:r>
              <a:rPr kumimoji="1" lang="zh-CN" altLang="en-US" sz="2000" dirty="0">
                <a:ea typeface="宋体" panose="02010600030101010101" pitchFamily="2" charset="-122"/>
              </a:rPr>
              <a:t>②主极点和次极点之间要有较大的间隔（</a:t>
            </a:r>
            <a:r>
              <a:rPr kumimoji="1" lang="en-US" altLang="zh-CN" sz="2000" dirty="0">
                <a:ea typeface="宋体" panose="02010600030101010101" pitchFamily="2" charset="-122"/>
              </a:rPr>
              <a:t>5~10</a:t>
            </a:r>
            <a:r>
              <a:rPr kumimoji="1" lang="zh-CN" altLang="en-US" sz="2000" dirty="0">
                <a:ea typeface="宋体" panose="02010600030101010101" pitchFamily="2" charset="-122"/>
              </a:rPr>
              <a:t>倍频率）</a:t>
            </a:r>
          </a:p>
          <a:p>
            <a:endParaRPr kumimoji="1" lang="zh-CN" altLang="en-US" sz="2000" dirty="0">
              <a:ea typeface="宋体" panose="02010600030101010101" pitchFamily="2" charset="-122"/>
            </a:endParaRPr>
          </a:p>
          <a:p>
            <a:r>
              <a:rPr kumimoji="1" lang="en-US" altLang="zh-CN" sz="2000" i="1" dirty="0">
                <a:solidFill>
                  <a:srgbClr val="3333FF"/>
                </a:solidFill>
                <a:ea typeface="宋体" panose="02010600030101010101" pitchFamily="2" charset="-122"/>
              </a:rPr>
              <a:t>f</a:t>
            </a:r>
            <a:r>
              <a:rPr kumimoji="1" lang="en-US" altLang="zh-CN" sz="2000" baseline="-25000" dirty="0">
                <a:solidFill>
                  <a:srgbClr val="3333FF"/>
                </a:solidFill>
                <a:ea typeface="宋体" panose="02010600030101010101" pitchFamily="2" charset="-122"/>
              </a:rPr>
              <a:t>p2</a:t>
            </a:r>
            <a:r>
              <a:rPr kumimoji="1" lang="zh-CN" altLang="en-US" sz="2000" dirty="0">
                <a:solidFill>
                  <a:srgbClr val="3333FF"/>
                </a:solidFill>
                <a:ea typeface="宋体" panose="02010600030101010101" pitchFamily="2" charset="-122"/>
              </a:rPr>
              <a:t>是主极点（旁路电容引起）</a:t>
            </a:r>
          </a:p>
        </p:txBody>
      </p:sp>
      <p:sp>
        <p:nvSpPr>
          <p:cNvPr id="5" name="矩形 4">
            <a:extLst>
              <a:ext uri="{FF2B5EF4-FFF2-40B4-BE49-F238E27FC236}">
                <a16:creationId xmlns:a16="http://schemas.microsoft.com/office/drawing/2014/main" id="{89E8B1E8-E44D-9349-A03B-A34105BFA4E2}"/>
              </a:ext>
            </a:extLst>
          </p:cNvPr>
          <p:cNvSpPr/>
          <p:nvPr/>
        </p:nvSpPr>
        <p:spPr>
          <a:xfrm>
            <a:off x="266700" y="6022023"/>
            <a:ext cx="8610600" cy="707886"/>
          </a:xfrm>
          <a:prstGeom prst="rect">
            <a:avLst/>
          </a:prstGeom>
        </p:spPr>
        <p:txBody>
          <a:bodyPr wrap="square">
            <a:spAutoFit/>
          </a:bodyPr>
          <a:lstStyle/>
          <a:p>
            <a:r>
              <a:rPr kumimoji="1" lang="zh-CN" altLang="en-US" sz="2000" dirty="0">
                <a:solidFill>
                  <a:srgbClr val="C00000"/>
                </a:solidFill>
                <a:ea typeface="宋体" panose="02010600030101010101" pitchFamily="2" charset="-122"/>
              </a:rPr>
              <a:t>当电路</a:t>
            </a:r>
            <a:r>
              <a:rPr kumimoji="1" lang="zh-CN" altLang="en-US" sz="2000" dirty="0">
                <a:solidFill>
                  <a:srgbClr val="0432FF"/>
                </a:solidFill>
                <a:ea typeface="宋体" panose="02010600030101010101" pitchFamily="2" charset="-122"/>
              </a:rPr>
              <a:t>存在主极点</a:t>
            </a:r>
            <a:r>
              <a:rPr kumimoji="1" lang="zh-CN" altLang="en-US" sz="2000" dirty="0">
                <a:solidFill>
                  <a:srgbClr val="C00000"/>
                </a:solidFill>
                <a:ea typeface="宋体" panose="02010600030101010101" pitchFamily="2" charset="-122"/>
              </a:rPr>
              <a:t>时，即某一个极点频率远高于其他极点时，该主极点频率就是电路的下限截止频率 </a:t>
            </a:r>
            <a:r>
              <a:rPr kumimoji="1" lang="en-US" altLang="zh-CN" sz="2000" dirty="0" err="1">
                <a:solidFill>
                  <a:srgbClr val="C00000"/>
                </a:solidFill>
                <a:ea typeface="宋体" panose="02010600030101010101" pitchFamily="2" charset="-122"/>
              </a:rPr>
              <a:t>f</a:t>
            </a:r>
            <a:r>
              <a:rPr kumimoji="1" lang="en-US" altLang="zh-CN" sz="2000" baseline="-25000" dirty="0" err="1">
                <a:solidFill>
                  <a:srgbClr val="C00000"/>
                </a:solidFill>
                <a:ea typeface="宋体" panose="02010600030101010101" pitchFamily="2" charset="-122"/>
              </a:rPr>
              <a:t>L</a:t>
            </a:r>
            <a:endParaRPr kumimoji="1" lang="zh-CN" altLang="en-US" baseline="-25000" dirty="0">
              <a:solidFill>
                <a:srgbClr val="C00000"/>
              </a:solidFill>
              <a:ea typeface="宋体" panose="02010600030101010101" pitchFamily="2" charset="-122"/>
            </a:endParaRPr>
          </a:p>
        </p:txBody>
      </p:sp>
      <p:pic>
        <p:nvPicPr>
          <p:cNvPr id="10" name="Picture 4">
            <a:extLst>
              <a:ext uri="{FF2B5EF4-FFF2-40B4-BE49-F238E27FC236}">
                <a16:creationId xmlns:a16="http://schemas.microsoft.com/office/drawing/2014/main" id="{A342EAD8-0D59-B24A-8B54-C0EDA316AE4B}"/>
              </a:ext>
            </a:extLst>
          </p:cNvPr>
          <p:cNvPicPr>
            <a:picLocks noChangeAspect="1"/>
          </p:cNvPicPr>
          <p:nvPr/>
        </p:nvPicPr>
        <p:blipFill>
          <a:blip r:embed="rId3"/>
          <a:stretch>
            <a:fillRect/>
          </a:stretch>
        </p:blipFill>
        <p:spPr>
          <a:xfrm>
            <a:off x="2203794" y="313294"/>
            <a:ext cx="4038600" cy="775492"/>
          </a:xfrm>
          <a:prstGeom prst="rect">
            <a:avLst/>
          </a:prstGeom>
          <a:ln>
            <a:solidFill>
              <a:srgbClr val="0070C0"/>
            </a:solidFill>
          </a:ln>
        </p:spPr>
      </p:pic>
      <p:sp>
        <p:nvSpPr>
          <p:cNvPr id="11" name="TextBox 5">
            <a:extLst>
              <a:ext uri="{FF2B5EF4-FFF2-40B4-BE49-F238E27FC236}">
                <a16:creationId xmlns:a16="http://schemas.microsoft.com/office/drawing/2014/main" id="{71624841-D964-7348-B1F8-DE3D482282C0}"/>
              </a:ext>
            </a:extLst>
          </p:cNvPr>
          <p:cNvSpPr txBox="1"/>
          <p:nvPr/>
        </p:nvSpPr>
        <p:spPr>
          <a:xfrm>
            <a:off x="5307396" y="1088786"/>
            <a:ext cx="1107996" cy="369332"/>
          </a:xfrm>
          <a:prstGeom prst="rect">
            <a:avLst/>
          </a:prstGeom>
          <a:noFill/>
        </p:spPr>
        <p:txBody>
          <a:bodyPr wrap="none" rtlCol="0">
            <a:spAutoFit/>
          </a:bodyPr>
          <a:lstStyle/>
          <a:p>
            <a:r>
              <a:rPr lang="zh-CN" altLang="en-US" dirty="0">
                <a:solidFill>
                  <a:srgbClr val="0070C0"/>
                </a:solidFill>
              </a:rPr>
              <a:t>低频极点</a:t>
            </a:r>
            <a:endParaRPr lang="en-US" dirty="0">
              <a:solidFill>
                <a:srgbClr val="0070C0"/>
              </a:solidFill>
            </a:endParaRPr>
          </a:p>
        </p:txBody>
      </p:sp>
      <p:sp>
        <p:nvSpPr>
          <p:cNvPr id="12" name="灯片编号占位符 1">
            <a:extLst>
              <a:ext uri="{FF2B5EF4-FFF2-40B4-BE49-F238E27FC236}">
                <a16:creationId xmlns:a16="http://schemas.microsoft.com/office/drawing/2014/main" id="{E957A9A4-610B-AF48-B3A8-06C1B0407898}"/>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16</a:t>
            </a:fld>
            <a:endParaRPr lang="en-US" altLang="zh-CN"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a:extLst>
              <a:ext uri="{FF2B5EF4-FFF2-40B4-BE49-F238E27FC236}">
                <a16:creationId xmlns:a16="http://schemas.microsoft.com/office/drawing/2014/main" id="{DEF7989F-2110-B841-B490-1E4B5A1A8597}"/>
              </a:ext>
            </a:extLst>
          </p:cNvPr>
          <p:cNvPicPr>
            <a:picLocks noChangeAspect="1"/>
          </p:cNvPicPr>
          <p:nvPr/>
        </p:nvPicPr>
        <p:blipFill>
          <a:blip r:embed="rId2"/>
          <a:stretch>
            <a:fillRect/>
          </a:stretch>
        </p:blipFill>
        <p:spPr>
          <a:xfrm>
            <a:off x="943626" y="1219200"/>
            <a:ext cx="7256747" cy="5399773"/>
          </a:xfrm>
          <a:prstGeom prst="rect">
            <a:avLst/>
          </a:prstGeom>
        </p:spPr>
      </p:pic>
      <p:sp>
        <p:nvSpPr>
          <p:cNvPr id="7" name="TextBox 5">
            <a:extLst>
              <a:ext uri="{FF2B5EF4-FFF2-40B4-BE49-F238E27FC236}">
                <a16:creationId xmlns:a16="http://schemas.microsoft.com/office/drawing/2014/main" id="{2E842B69-4A6E-AB40-815A-ED6276E8E557}"/>
              </a:ext>
            </a:extLst>
          </p:cNvPr>
          <p:cNvSpPr txBox="1"/>
          <p:nvPr/>
        </p:nvSpPr>
        <p:spPr>
          <a:xfrm>
            <a:off x="943626" y="1440426"/>
            <a:ext cx="2646878" cy="338554"/>
          </a:xfrm>
          <a:prstGeom prst="rect">
            <a:avLst/>
          </a:prstGeom>
          <a:noFill/>
        </p:spPr>
        <p:txBody>
          <a:bodyPr wrap="none" rtlCol="0">
            <a:spAutoFit/>
          </a:bodyPr>
          <a:lstStyle/>
          <a:p>
            <a:r>
              <a:rPr lang="zh-CN" altLang="en-US" dirty="0">
                <a:solidFill>
                  <a:srgbClr val="0070C0"/>
                </a:solidFill>
              </a:rPr>
              <a:t>高频极点（低通滤波结构）</a:t>
            </a:r>
            <a:endParaRPr lang="en-US" dirty="0">
              <a:solidFill>
                <a:srgbClr val="0070C0"/>
              </a:solidFill>
            </a:endParaRPr>
          </a:p>
        </p:txBody>
      </p:sp>
      <p:sp>
        <p:nvSpPr>
          <p:cNvPr id="2" name="标题 1">
            <a:extLst>
              <a:ext uri="{FF2B5EF4-FFF2-40B4-BE49-F238E27FC236}">
                <a16:creationId xmlns:a16="http://schemas.microsoft.com/office/drawing/2014/main" id="{693B7B4F-3B02-024A-9E55-7AADA7CD8A17}"/>
              </a:ext>
            </a:extLst>
          </p:cNvPr>
          <p:cNvSpPr>
            <a:spLocks noGrp="1"/>
          </p:cNvSpPr>
          <p:nvPr>
            <p:ph type="title"/>
          </p:nvPr>
        </p:nvSpPr>
        <p:spPr/>
        <p:txBody>
          <a:bodyPr/>
          <a:lstStyle/>
          <a:p>
            <a:r>
              <a:rPr kumimoji="1" lang="zh-CN" altLang="en-US" dirty="0"/>
              <a:t>传递函数</a:t>
            </a:r>
            <a:r>
              <a:rPr kumimoji="1" lang="en-US" altLang="zh-CN" dirty="0">
                <a:sym typeface="Wingdings" pitchFamily="2" charset="2"/>
              </a:rPr>
              <a:t></a:t>
            </a:r>
            <a:r>
              <a:rPr kumimoji="1" lang="zh-CN" altLang="en-US" dirty="0">
                <a:sym typeface="Wingdings" pitchFamily="2" charset="2"/>
              </a:rPr>
              <a:t>波特图</a:t>
            </a:r>
            <a:endParaRPr kumimoji="1" lang="zh-CN" altLang="en-US" dirty="0"/>
          </a:p>
        </p:txBody>
      </p:sp>
      <p:sp>
        <p:nvSpPr>
          <p:cNvPr id="9" name="灯片编号占位符 1">
            <a:extLst>
              <a:ext uri="{FF2B5EF4-FFF2-40B4-BE49-F238E27FC236}">
                <a16:creationId xmlns:a16="http://schemas.microsoft.com/office/drawing/2014/main" id="{83DB6CF3-911B-D34E-8583-6FC16D9EEEA1}"/>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17</a:t>
            </a:fld>
            <a:endParaRPr lang="en-US" altLang="zh-CN" dirty="0"/>
          </a:p>
        </p:txBody>
      </p:sp>
    </p:spTree>
    <p:extLst>
      <p:ext uri="{BB962C8B-B14F-4D97-AF65-F5344CB8AC3E}">
        <p14:creationId xmlns:p14="http://schemas.microsoft.com/office/powerpoint/2010/main" val="23446616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10">
            <a:extLst>
              <a:ext uri="{FF2B5EF4-FFF2-40B4-BE49-F238E27FC236}">
                <a16:creationId xmlns:a16="http://schemas.microsoft.com/office/drawing/2014/main" id="{6EB4D283-B29C-6241-9887-FB48435C36AA}"/>
              </a:ext>
            </a:extLst>
          </p:cNvPr>
          <p:cNvSpPr txBox="1">
            <a:spLocks noChangeArrowheads="1"/>
          </p:cNvSpPr>
          <p:nvPr/>
        </p:nvSpPr>
        <p:spPr bwMode="auto">
          <a:xfrm>
            <a:off x="457200" y="533400"/>
            <a:ext cx="1716087" cy="457200"/>
          </a:xfrm>
          <a:prstGeom prst="rect">
            <a:avLst/>
          </a:prstGeom>
          <a:solidFill>
            <a:schemeClr val="bg1"/>
          </a:solidFill>
          <a:ln>
            <a:noFill/>
          </a:ln>
          <a:effectLst/>
        </p:spPr>
        <p:txBody>
          <a:bodyPr wrap="none">
            <a:spAutoFit/>
          </a:bodyPr>
          <a:lstStyle>
            <a:lvl1pPr algn="l" eaLnBrk="0" hangingPunct="0">
              <a:spcBef>
                <a:spcPct val="20000"/>
              </a:spcBef>
              <a:buChar char="•"/>
              <a:defRPr kumimoji="1" sz="3200">
                <a:solidFill>
                  <a:schemeClr val="tx1"/>
                </a:solidFill>
                <a:latin typeface="Times New Roman" pitchFamily="18" charset="0"/>
                <a:ea typeface="宋体" charset="-122"/>
              </a:defRPr>
            </a:lvl1pPr>
            <a:lvl2pPr marL="742950" indent="-285750" algn="l" eaLnBrk="0" hangingPunct="0">
              <a:spcBef>
                <a:spcPct val="20000"/>
              </a:spcBef>
              <a:buChar char="–"/>
              <a:defRPr kumimoji="1" sz="2800">
                <a:solidFill>
                  <a:schemeClr val="tx1"/>
                </a:solidFill>
                <a:latin typeface="Times New Roman" pitchFamily="18" charset="0"/>
                <a:ea typeface="宋体" charset="-122"/>
              </a:defRPr>
            </a:lvl2pPr>
            <a:lvl3pPr marL="1143000" indent="-228600" algn="l" eaLnBrk="0" hangingPunct="0">
              <a:spcBef>
                <a:spcPct val="20000"/>
              </a:spcBef>
              <a:buChar char="•"/>
              <a:defRPr kumimoji="1" sz="2400">
                <a:solidFill>
                  <a:schemeClr val="tx1"/>
                </a:solidFill>
                <a:latin typeface="Times New Roman" pitchFamily="18" charset="0"/>
                <a:ea typeface="宋体" charset="-122"/>
              </a:defRPr>
            </a:lvl3pPr>
            <a:lvl4pPr marL="1600200" indent="-228600" algn="l" eaLnBrk="0" hangingPunct="0">
              <a:spcBef>
                <a:spcPct val="20000"/>
              </a:spcBef>
              <a:buChar char="–"/>
              <a:defRPr kumimoji="1" sz="2000">
                <a:solidFill>
                  <a:schemeClr val="tx1"/>
                </a:solidFill>
                <a:latin typeface="Times New Roman" pitchFamily="18" charset="0"/>
                <a:ea typeface="宋体" charset="-122"/>
              </a:defRPr>
            </a:lvl4pPr>
            <a:lvl5pPr marL="2057400" indent="-228600" algn="l" eaLnBrk="0" hangingPunct="0">
              <a:spcBef>
                <a:spcPct val="20000"/>
              </a:spcBef>
              <a:buChar char="»"/>
              <a:defRPr kumimoji="1" sz="2000">
                <a:solidFill>
                  <a:schemeClr val="tx1"/>
                </a:solidFill>
                <a:latin typeface="Times New Roman" pitchFamily="18" charset="0"/>
                <a:ea typeface="宋体" charset="-122"/>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宋体" charset="-122"/>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宋体" charset="-122"/>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宋体" charset="-122"/>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宋体" charset="-122"/>
              </a:defRPr>
            </a:lvl9pPr>
          </a:lstStyle>
          <a:p>
            <a:pPr algn="ctr" eaLnBrk="1" hangingPunct="1">
              <a:spcBef>
                <a:spcPct val="0"/>
              </a:spcBef>
              <a:buFontTx/>
              <a:buNone/>
            </a:pPr>
            <a:r>
              <a:rPr lang="zh-CN" altLang="en-US" sz="2400" dirty="0"/>
              <a:t>相位波特图</a:t>
            </a:r>
          </a:p>
        </p:txBody>
      </p:sp>
      <p:pic>
        <p:nvPicPr>
          <p:cNvPr id="7" name="Picture 11">
            <a:extLst>
              <a:ext uri="{FF2B5EF4-FFF2-40B4-BE49-F238E27FC236}">
                <a16:creationId xmlns:a16="http://schemas.microsoft.com/office/drawing/2014/main" id="{46FC7FD9-21BB-2648-9DF2-3E99D404BC5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71775" y="376238"/>
            <a:ext cx="3546475" cy="104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TextBox 29">
            <a:extLst>
              <a:ext uri="{FF2B5EF4-FFF2-40B4-BE49-F238E27FC236}">
                <a16:creationId xmlns:a16="http://schemas.microsoft.com/office/drawing/2014/main" id="{B67926A0-2092-F941-A40B-61154EF2E3BD}"/>
              </a:ext>
            </a:extLst>
          </p:cNvPr>
          <p:cNvSpPr txBox="1"/>
          <p:nvPr/>
        </p:nvSpPr>
        <p:spPr>
          <a:xfrm>
            <a:off x="7151766" y="695087"/>
            <a:ext cx="1107996" cy="369332"/>
          </a:xfrm>
          <a:prstGeom prst="rect">
            <a:avLst/>
          </a:prstGeom>
          <a:noFill/>
        </p:spPr>
        <p:txBody>
          <a:bodyPr wrap="none" rtlCol="0">
            <a:spAutoFit/>
          </a:bodyPr>
          <a:lstStyle/>
          <a:p>
            <a:r>
              <a:rPr lang="zh-CN" altLang="en-US" dirty="0">
                <a:solidFill>
                  <a:srgbClr val="0070C0"/>
                </a:solidFill>
              </a:rPr>
              <a:t>高频极点</a:t>
            </a:r>
            <a:endParaRPr lang="en-US" dirty="0">
              <a:solidFill>
                <a:srgbClr val="0070C0"/>
              </a:solidFill>
            </a:endParaRPr>
          </a:p>
        </p:txBody>
      </p:sp>
      <p:sp>
        <p:nvSpPr>
          <p:cNvPr id="33" name="灯片编号占位符 1">
            <a:extLst>
              <a:ext uri="{FF2B5EF4-FFF2-40B4-BE49-F238E27FC236}">
                <a16:creationId xmlns:a16="http://schemas.microsoft.com/office/drawing/2014/main" id="{34FF0791-3C94-694A-8D76-574D9D182CBC}"/>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18</a:t>
            </a:fld>
            <a:endParaRPr lang="en-US" altLang="zh-CN" dirty="0"/>
          </a:p>
        </p:txBody>
      </p:sp>
      <p:grpSp>
        <p:nvGrpSpPr>
          <p:cNvPr id="3" name="组合 2">
            <a:extLst>
              <a:ext uri="{FF2B5EF4-FFF2-40B4-BE49-F238E27FC236}">
                <a16:creationId xmlns:a16="http://schemas.microsoft.com/office/drawing/2014/main" id="{24D289E5-E3F6-6646-AE32-4DC1E794ED77}"/>
              </a:ext>
            </a:extLst>
          </p:cNvPr>
          <p:cNvGrpSpPr/>
          <p:nvPr/>
        </p:nvGrpSpPr>
        <p:grpSpPr>
          <a:xfrm>
            <a:off x="654050" y="1970385"/>
            <a:ext cx="8167687" cy="4451053"/>
            <a:chOff x="654050" y="1970385"/>
            <a:chExt cx="8167687" cy="4451053"/>
          </a:xfrm>
        </p:grpSpPr>
        <p:grpSp>
          <p:nvGrpSpPr>
            <p:cNvPr id="8" name="Group 29">
              <a:extLst>
                <a:ext uri="{FF2B5EF4-FFF2-40B4-BE49-F238E27FC236}">
                  <a16:creationId xmlns:a16="http://schemas.microsoft.com/office/drawing/2014/main" id="{A5720B49-E4C7-E445-8843-18510EAA1FFE}"/>
                </a:ext>
              </a:extLst>
            </p:cNvPr>
            <p:cNvGrpSpPr>
              <a:grpSpLocks/>
            </p:cNvGrpSpPr>
            <p:nvPr/>
          </p:nvGrpSpPr>
          <p:grpSpPr bwMode="auto">
            <a:xfrm>
              <a:off x="654050" y="2197100"/>
              <a:ext cx="8167687" cy="4224338"/>
              <a:chOff x="413" y="1470"/>
              <a:chExt cx="5145" cy="2661"/>
            </a:xfrm>
          </p:grpSpPr>
          <p:pic>
            <p:nvPicPr>
              <p:cNvPr id="9" name="图片 2176">
                <a:extLst>
                  <a:ext uri="{FF2B5EF4-FFF2-40B4-BE49-F238E27FC236}">
                    <a16:creationId xmlns:a16="http://schemas.microsoft.com/office/drawing/2014/main" id="{EF999A7E-4A5D-A741-BD70-F12CE1FA4F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 y="1470"/>
                <a:ext cx="4728" cy="2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24">
                <a:extLst>
                  <a:ext uri="{FF2B5EF4-FFF2-40B4-BE49-F238E27FC236}">
                    <a16:creationId xmlns:a16="http://schemas.microsoft.com/office/drawing/2014/main" id="{1F8D5F6F-1623-ED46-B6FC-E0E7AA641EA9}"/>
                  </a:ext>
                </a:extLst>
              </p:cNvPr>
              <p:cNvSpPr>
                <a:spLocks noChangeArrowheads="1"/>
              </p:cNvSpPr>
              <p:nvPr/>
            </p:nvSpPr>
            <p:spPr bwMode="auto">
              <a:xfrm>
                <a:off x="1993" y="2130"/>
                <a:ext cx="3565" cy="184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har char="•"/>
                  <a:defRPr kumimoji="1" sz="3200">
                    <a:solidFill>
                      <a:schemeClr val="tx1"/>
                    </a:solidFill>
                    <a:latin typeface="Times New Roman" pitchFamily="18" charset="0"/>
                    <a:ea typeface="宋体" charset="-122"/>
                  </a:defRPr>
                </a:lvl1pPr>
                <a:lvl2pPr marL="742950" indent="-285750" algn="l" eaLnBrk="0" hangingPunct="0">
                  <a:spcBef>
                    <a:spcPct val="20000"/>
                  </a:spcBef>
                  <a:buChar char="–"/>
                  <a:defRPr kumimoji="1" sz="2800">
                    <a:solidFill>
                      <a:schemeClr val="tx1"/>
                    </a:solidFill>
                    <a:latin typeface="Times New Roman" pitchFamily="18" charset="0"/>
                    <a:ea typeface="宋体" charset="-122"/>
                  </a:defRPr>
                </a:lvl2pPr>
                <a:lvl3pPr marL="1143000" indent="-228600" algn="l" eaLnBrk="0" hangingPunct="0">
                  <a:spcBef>
                    <a:spcPct val="20000"/>
                  </a:spcBef>
                  <a:buChar char="•"/>
                  <a:defRPr kumimoji="1" sz="2400">
                    <a:solidFill>
                      <a:schemeClr val="tx1"/>
                    </a:solidFill>
                    <a:latin typeface="Times New Roman" pitchFamily="18" charset="0"/>
                    <a:ea typeface="宋体" charset="-122"/>
                  </a:defRPr>
                </a:lvl3pPr>
                <a:lvl4pPr marL="1600200" indent="-228600" algn="l" eaLnBrk="0" hangingPunct="0">
                  <a:spcBef>
                    <a:spcPct val="20000"/>
                  </a:spcBef>
                  <a:buChar char="–"/>
                  <a:defRPr kumimoji="1" sz="2000">
                    <a:solidFill>
                      <a:schemeClr val="tx1"/>
                    </a:solidFill>
                    <a:latin typeface="Times New Roman" pitchFamily="18" charset="0"/>
                    <a:ea typeface="宋体" charset="-122"/>
                  </a:defRPr>
                </a:lvl4pPr>
                <a:lvl5pPr marL="2057400" indent="-228600" algn="l" eaLnBrk="0" hangingPunct="0">
                  <a:spcBef>
                    <a:spcPct val="20000"/>
                  </a:spcBef>
                  <a:buChar char="»"/>
                  <a:defRPr kumimoji="1" sz="2000">
                    <a:solidFill>
                      <a:schemeClr val="tx1"/>
                    </a:solidFill>
                    <a:latin typeface="Times New Roman" pitchFamily="18" charset="0"/>
                    <a:ea typeface="宋体" charset="-122"/>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宋体" charset="-122"/>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宋体" charset="-122"/>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宋体" charset="-122"/>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宋体" charset="-122"/>
                  </a:defRPr>
                </a:lvl9pPr>
              </a:lstStyle>
              <a:p>
                <a:pPr algn="ctr" eaLnBrk="1" hangingPunct="1">
                  <a:spcBef>
                    <a:spcPct val="0"/>
                  </a:spcBef>
                  <a:buFontTx/>
                  <a:buNone/>
                </a:pPr>
                <a:endParaRPr lang="zh-CN" altLang="en-US" sz="2400"/>
              </a:p>
            </p:txBody>
          </p:sp>
          <p:sp>
            <p:nvSpPr>
              <p:cNvPr id="11" name="Text Box 3">
                <a:extLst>
                  <a:ext uri="{FF2B5EF4-FFF2-40B4-BE49-F238E27FC236}">
                    <a16:creationId xmlns:a16="http://schemas.microsoft.com/office/drawing/2014/main" id="{47C20DBF-B946-684C-B060-00CD9894370D}"/>
                  </a:ext>
                </a:extLst>
              </p:cNvPr>
              <p:cNvSpPr txBox="1">
                <a:spLocks noChangeArrowheads="1"/>
              </p:cNvSpPr>
              <p:nvPr/>
            </p:nvSpPr>
            <p:spPr bwMode="auto">
              <a:xfrm>
                <a:off x="1289" y="1583"/>
                <a:ext cx="260" cy="231"/>
              </a:xfrm>
              <a:prstGeom prst="rect">
                <a:avLst/>
              </a:prstGeom>
              <a:noFill/>
              <a:ln>
                <a:noFill/>
              </a:ln>
              <a:effectLst/>
              <a:extLst>
                <a:ext uri="{909E8E84-426E-40DD-AFC4-6F175D3DCCD1}">
                  <a14:hiddenFill xmlns:a14="http://schemas.microsoft.com/office/drawing/2010/main">
                    <a:solidFill>
                      <a:srgbClr val="99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Times New Roman" pitchFamily="18" charset="0"/>
                    <a:ea typeface="宋体" charset="-122"/>
                  </a:defRPr>
                </a:lvl1pPr>
                <a:lvl2pPr marL="742950" indent="-285750" algn="l" eaLnBrk="0" hangingPunct="0">
                  <a:spcBef>
                    <a:spcPct val="20000"/>
                  </a:spcBef>
                  <a:buChar char="–"/>
                  <a:defRPr kumimoji="1" sz="2800">
                    <a:solidFill>
                      <a:schemeClr val="tx1"/>
                    </a:solidFill>
                    <a:latin typeface="Times New Roman" pitchFamily="18" charset="0"/>
                    <a:ea typeface="宋体" charset="-122"/>
                  </a:defRPr>
                </a:lvl2pPr>
                <a:lvl3pPr marL="1143000" indent="-228600" algn="l" eaLnBrk="0" hangingPunct="0">
                  <a:spcBef>
                    <a:spcPct val="20000"/>
                  </a:spcBef>
                  <a:buChar char="•"/>
                  <a:defRPr kumimoji="1" sz="2400">
                    <a:solidFill>
                      <a:schemeClr val="tx1"/>
                    </a:solidFill>
                    <a:latin typeface="Times New Roman" pitchFamily="18" charset="0"/>
                    <a:ea typeface="宋体" charset="-122"/>
                  </a:defRPr>
                </a:lvl3pPr>
                <a:lvl4pPr marL="1600200" indent="-228600" algn="l" eaLnBrk="0" hangingPunct="0">
                  <a:spcBef>
                    <a:spcPct val="20000"/>
                  </a:spcBef>
                  <a:buChar char="–"/>
                  <a:defRPr kumimoji="1" sz="2000">
                    <a:solidFill>
                      <a:schemeClr val="tx1"/>
                    </a:solidFill>
                    <a:latin typeface="Times New Roman" pitchFamily="18" charset="0"/>
                    <a:ea typeface="宋体" charset="-122"/>
                  </a:defRPr>
                </a:lvl4pPr>
                <a:lvl5pPr marL="2057400" indent="-228600" algn="l" eaLnBrk="0" hangingPunct="0">
                  <a:spcBef>
                    <a:spcPct val="20000"/>
                  </a:spcBef>
                  <a:buChar char="»"/>
                  <a:defRPr kumimoji="1" sz="2000">
                    <a:solidFill>
                      <a:schemeClr val="tx1"/>
                    </a:solidFill>
                    <a:latin typeface="Times New Roman" pitchFamily="18" charset="0"/>
                    <a:ea typeface="宋体" charset="-122"/>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宋体" charset="-122"/>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宋体" charset="-122"/>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宋体" charset="-122"/>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宋体" charset="-122"/>
                  </a:defRPr>
                </a:lvl9pPr>
              </a:lstStyle>
              <a:p>
                <a:pPr algn="ctr" eaLnBrk="1" hangingPunct="1">
                  <a:spcBef>
                    <a:spcPct val="0"/>
                  </a:spcBef>
                  <a:buFontTx/>
                  <a:buNone/>
                </a:pPr>
                <a:r>
                  <a:rPr lang="en-US" altLang="zh-CN" sz="1800"/>
                  <a:t>10</a:t>
                </a:r>
              </a:p>
            </p:txBody>
          </p:sp>
          <p:sp>
            <p:nvSpPr>
              <p:cNvPr id="12" name="Text Box 4">
                <a:extLst>
                  <a:ext uri="{FF2B5EF4-FFF2-40B4-BE49-F238E27FC236}">
                    <a16:creationId xmlns:a16="http://schemas.microsoft.com/office/drawing/2014/main" id="{1F1A6102-FA1A-8346-9655-0936DE59FEBE}"/>
                  </a:ext>
                </a:extLst>
              </p:cNvPr>
              <p:cNvSpPr txBox="1">
                <a:spLocks noChangeArrowheads="1"/>
              </p:cNvSpPr>
              <p:nvPr/>
            </p:nvSpPr>
            <p:spPr bwMode="auto">
              <a:xfrm>
                <a:off x="1813" y="1583"/>
                <a:ext cx="308" cy="231"/>
              </a:xfrm>
              <a:prstGeom prst="rect">
                <a:avLst/>
              </a:prstGeom>
              <a:noFill/>
              <a:ln>
                <a:noFill/>
              </a:ln>
              <a:effectLst/>
              <a:extLst>
                <a:ext uri="{909E8E84-426E-40DD-AFC4-6F175D3DCCD1}">
                  <a14:hiddenFill xmlns:a14="http://schemas.microsoft.com/office/drawing/2010/main">
                    <a:solidFill>
                      <a:srgbClr val="99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Times New Roman" pitchFamily="18" charset="0"/>
                    <a:ea typeface="宋体" charset="-122"/>
                  </a:defRPr>
                </a:lvl1pPr>
                <a:lvl2pPr marL="742950" indent="-285750" algn="l" eaLnBrk="0" hangingPunct="0">
                  <a:spcBef>
                    <a:spcPct val="20000"/>
                  </a:spcBef>
                  <a:buChar char="–"/>
                  <a:defRPr kumimoji="1" sz="2800">
                    <a:solidFill>
                      <a:schemeClr val="tx1"/>
                    </a:solidFill>
                    <a:latin typeface="Times New Roman" pitchFamily="18" charset="0"/>
                    <a:ea typeface="宋体" charset="-122"/>
                  </a:defRPr>
                </a:lvl2pPr>
                <a:lvl3pPr marL="1143000" indent="-228600" algn="l" eaLnBrk="0" hangingPunct="0">
                  <a:spcBef>
                    <a:spcPct val="20000"/>
                  </a:spcBef>
                  <a:buChar char="•"/>
                  <a:defRPr kumimoji="1" sz="2400">
                    <a:solidFill>
                      <a:schemeClr val="tx1"/>
                    </a:solidFill>
                    <a:latin typeface="Times New Roman" pitchFamily="18" charset="0"/>
                    <a:ea typeface="宋体" charset="-122"/>
                  </a:defRPr>
                </a:lvl3pPr>
                <a:lvl4pPr marL="1600200" indent="-228600" algn="l" eaLnBrk="0" hangingPunct="0">
                  <a:spcBef>
                    <a:spcPct val="20000"/>
                  </a:spcBef>
                  <a:buChar char="–"/>
                  <a:defRPr kumimoji="1" sz="2000">
                    <a:solidFill>
                      <a:schemeClr val="tx1"/>
                    </a:solidFill>
                    <a:latin typeface="Times New Roman" pitchFamily="18" charset="0"/>
                    <a:ea typeface="宋体" charset="-122"/>
                  </a:defRPr>
                </a:lvl4pPr>
                <a:lvl5pPr marL="2057400" indent="-228600" algn="l" eaLnBrk="0" hangingPunct="0">
                  <a:spcBef>
                    <a:spcPct val="20000"/>
                  </a:spcBef>
                  <a:buChar char="»"/>
                  <a:defRPr kumimoji="1" sz="2000">
                    <a:solidFill>
                      <a:schemeClr val="tx1"/>
                    </a:solidFill>
                    <a:latin typeface="Times New Roman" pitchFamily="18" charset="0"/>
                    <a:ea typeface="宋体" charset="-122"/>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宋体" charset="-122"/>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宋体" charset="-122"/>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宋体" charset="-122"/>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宋体" charset="-122"/>
                  </a:defRPr>
                </a:lvl9pPr>
              </a:lstStyle>
              <a:p>
                <a:pPr algn="ctr" eaLnBrk="1" hangingPunct="1">
                  <a:spcBef>
                    <a:spcPct val="0"/>
                  </a:spcBef>
                  <a:buFontTx/>
                  <a:buNone/>
                </a:pPr>
                <a:r>
                  <a:rPr lang="en-US" altLang="zh-CN" sz="1800"/>
                  <a:t>10</a:t>
                </a:r>
                <a:r>
                  <a:rPr lang="en-US" altLang="zh-CN" sz="1800" baseline="30000"/>
                  <a:t>2</a:t>
                </a:r>
              </a:p>
            </p:txBody>
          </p:sp>
          <p:sp>
            <p:nvSpPr>
              <p:cNvPr id="13" name="Text Box 5">
                <a:extLst>
                  <a:ext uri="{FF2B5EF4-FFF2-40B4-BE49-F238E27FC236}">
                    <a16:creationId xmlns:a16="http://schemas.microsoft.com/office/drawing/2014/main" id="{52C5D32F-F9F9-3B47-91EF-3D8AC4A953FA}"/>
                  </a:ext>
                </a:extLst>
              </p:cNvPr>
              <p:cNvSpPr txBox="1">
                <a:spLocks noChangeArrowheads="1"/>
              </p:cNvSpPr>
              <p:nvPr/>
            </p:nvSpPr>
            <p:spPr bwMode="auto">
              <a:xfrm>
                <a:off x="2335" y="1583"/>
                <a:ext cx="308" cy="231"/>
              </a:xfrm>
              <a:prstGeom prst="rect">
                <a:avLst/>
              </a:prstGeom>
              <a:noFill/>
              <a:ln>
                <a:noFill/>
              </a:ln>
              <a:effectLst/>
              <a:extLst>
                <a:ext uri="{909E8E84-426E-40DD-AFC4-6F175D3DCCD1}">
                  <a14:hiddenFill xmlns:a14="http://schemas.microsoft.com/office/drawing/2010/main">
                    <a:solidFill>
                      <a:srgbClr val="99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Times New Roman" pitchFamily="18" charset="0"/>
                    <a:ea typeface="宋体" charset="-122"/>
                  </a:defRPr>
                </a:lvl1pPr>
                <a:lvl2pPr marL="742950" indent="-285750" algn="l" eaLnBrk="0" hangingPunct="0">
                  <a:spcBef>
                    <a:spcPct val="20000"/>
                  </a:spcBef>
                  <a:buChar char="–"/>
                  <a:defRPr kumimoji="1" sz="2800">
                    <a:solidFill>
                      <a:schemeClr val="tx1"/>
                    </a:solidFill>
                    <a:latin typeface="Times New Roman" pitchFamily="18" charset="0"/>
                    <a:ea typeface="宋体" charset="-122"/>
                  </a:defRPr>
                </a:lvl2pPr>
                <a:lvl3pPr marL="1143000" indent="-228600" algn="l" eaLnBrk="0" hangingPunct="0">
                  <a:spcBef>
                    <a:spcPct val="20000"/>
                  </a:spcBef>
                  <a:buChar char="•"/>
                  <a:defRPr kumimoji="1" sz="2400">
                    <a:solidFill>
                      <a:schemeClr val="tx1"/>
                    </a:solidFill>
                    <a:latin typeface="Times New Roman" pitchFamily="18" charset="0"/>
                    <a:ea typeface="宋体" charset="-122"/>
                  </a:defRPr>
                </a:lvl3pPr>
                <a:lvl4pPr marL="1600200" indent="-228600" algn="l" eaLnBrk="0" hangingPunct="0">
                  <a:spcBef>
                    <a:spcPct val="20000"/>
                  </a:spcBef>
                  <a:buChar char="–"/>
                  <a:defRPr kumimoji="1" sz="2000">
                    <a:solidFill>
                      <a:schemeClr val="tx1"/>
                    </a:solidFill>
                    <a:latin typeface="Times New Roman" pitchFamily="18" charset="0"/>
                    <a:ea typeface="宋体" charset="-122"/>
                  </a:defRPr>
                </a:lvl4pPr>
                <a:lvl5pPr marL="2057400" indent="-228600" algn="l" eaLnBrk="0" hangingPunct="0">
                  <a:spcBef>
                    <a:spcPct val="20000"/>
                  </a:spcBef>
                  <a:buChar char="»"/>
                  <a:defRPr kumimoji="1" sz="2000">
                    <a:solidFill>
                      <a:schemeClr val="tx1"/>
                    </a:solidFill>
                    <a:latin typeface="Times New Roman" pitchFamily="18" charset="0"/>
                    <a:ea typeface="宋体" charset="-122"/>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宋体" charset="-122"/>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宋体" charset="-122"/>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宋体" charset="-122"/>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宋体" charset="-122"/>
                  </a:defRPr>
                </a:lvl9pPr>
              </a:lstStyle>
              <a:p>
                <a:pPr algn="ctr" eaLnBrk="1" hangingPunct="1">
                  <a:spcBef>
                    <a:spcPct val="0"/>
                  </a:spcBef>
                  <a:buFontTx/>
                  <a:buNone/>
                </a:pPr>
                <a:r>
                  <a:rPr lang="en-US" altLang="zh-CN" sz="1800"/>
                  <a:t>10</a:t>
                </a:r>
                <a:r>
                  <a:rPr lang="en-US" altLang="zh-CN" sz="1800" baseline="30000"/>
                  <a:t>3</a:t>
                </a:r>
              </a:p>
            </p:txBody>
          </p:sp>
          <p:sp>
            <p:nvSpPr>
              <p:cNvPr id="14" name="Text Box 6">
                <a:extLst>
                  <a:ext uri="{FF2B5EF4-FFF2-40B4-BE49-F238E27FC236}">
                    <a16:creationId xmlns:a16="http://schemas.microsoft.com/office/drawing/2014/main" id="{D700A335-2439-CB41-8498-A001F909BD70}"/>
                  </a:ext>
                </a:extLst>
              </p:cNvPr>
              <p:cNvSpPr txBox="1">
                <a:spLocks noChangeArrowheads="1"/>
              </p:cNvSpPr>
              <p:nvPr/>
            </p:nvSpPr>
            <p:spPr bwMode="auto">
              <a:xfrm>
                <a:off x="2883" y="1583"/>
                <a:ext cx="308" cy="231"/>
              </a:xfrm>
              <a:prstGeom prst="rect">
                <a:avLst/>
              </a:prstGeom>
              <a:noFill/>
              <a:ln>
                <a:noFill/>
              </a:ln>
              <a:effectLst/>
              <a:extLst>
                <a:ext uri="{909E8E84-426E-40DD-AFC4-6F175D3DCCD1}">
                  <a14:hiddenFill xmlns:a14="http://schemas.microsoft.com/office/drawing/2010/main">
                    <a:solidFill>
                      <a:srgbClr val="99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Times New Roman" pitchFamily="18" charset="0"/>
                    <a:ea typeface="宋体" charset="-122"/>
                  </a:defRPr>
                </a:lvl1pPr>
                <a:lvl2pPr marL="742950" indent="-285750" algn="l" eaLnBrk="0" hangingPunct="0">
                  <a:spcBef>
                    <a:spcPct val="20000"/>
                  </a:spcBef>
                  <a:buChar char="–"/>
                  <a:defRPr kumimoji="1" sz="2800">
                    <a:solidFill>
                      <a:schemeClr val="tx1"/>
                    </a:solidFill>
                    <a:latin typeface="Times New Roman" pitchFamily="18" charset="0"/>
                    <a:ea typeface="宋体" charset="-122"/>
                  </a:defRPr>
                </a:lvl2pPr>
                <a:lvl3pPr marL="1143000" indent="-228600" algn="l" eaLnBrk="0" hangingPunct="0">
                  <a:spcBef>
                    <a:spcPct val="20000"/>
                  </a:spcBef>
                  <a:buChar char="•"/>
                  <a:defRPr kumimoji="1" sz="2400">
                    <a:solidFill>
                      <a:schemeClr val="tx1"/>
                    </a:solidFill>
                    <a:latin typeface="Times New Roman" pitchFamily="18" charset="0"/>
                    <a:ea typeface="宋体" charset="-122"/>
                  </a:defRPr>
                </a:lvl3pPr>
                <a:lvl4pPr marL="1600200" indent="-228600" algn="l" eaLnBrk="0" hangingPunct="0">
                  <a:spcBef>
                    <a:spcPct val="20000"/>
                  </a:spcBef>
                  <a:buChar char="–"/>
                  <a:defRPr kumimoji="1" sz="2000">
                    <a:solidFill>
                      <a:schemeClr val="tx1"/>
                    </a:solidFill>
                    <a:latin typeface="Times New Roman" pitchFamily="18" charset="0"/>
                    <a:ea typeface="宋体" charset="-122"/>
                  </a:defRPr>
                </a:lvl4pPr>
                <a:lvl5pPr marL="2057400" indent="-228600" algn="l" eaLnBrk="0" hangingPunct="0">
                  <a:spcBef>
                    <a:spcPct val="20000"/>
                  </a:spcBef>
                  <a:buChar char="»"/>
                  <a:defRPr kumimoji="1" sz="2000">
                    <a:solidFill>
                      <a:schemeClr val="tx1"/>
                    </a:solidFill>
                    <a:latin typeface="Times New Roman" pitchFamily="18" charset="0"/>
                    <a:ea typeface="宋体" charset="-122"/>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宋体" charset="-122"/>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宋体" charset="-122"/>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宋体" charset="-122"/>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宋体" charset="-122"/>
                  </a:defRPr>
                </a:lvl9pPr>
              </a:lstStyle>
              <a:p>
                <a:pPr algn="ctr" eaLnBrk="1" hangingPunct="1">
                  <a:spcBef>
                    <a:spcPct val="0"/>
                  </a:spcBef>
                  <a:buFontTx/>
                  <a:buNone/>
                </a:pPr>
                <a:r>
                  <a:rPr lang="en-US" altLang="zh-CN" sz="1800"/>
                  <a:t>10</a:t>
                </a:r>
                <a:r>
                  <a:rPr lang="en-US" altLang="zh-CN" sz="1800" baseline="30000"/>
                  <a:t>4</a:t>
                </a:r>
              </a:p>
            </p:txBody>
          </p:sp>
          <p:sp>
            <p:nvSpPr>
              <p:cNvPr id="15" name="Text Box 7">
                <a:extLst>
                  <a:ext uri="{FF2B5EF4-FFF2-40B4-BE49-F238E27FC236}">
                    <a16:creationId xmlns:a16="http://schemas.microsoft.com/office/drawing/2014/main" id="{2CFBFF95-E95D-4747-8A8B-C48632ACBD60}"/>
                  </a:ext>
                </a:extLst>
              </p:cNvPr>
              <p:cNvSpPr txBox="1">
                <a:spLocks noChangeArrowheads="1"/>
              </p:cNvSpPr>
              <p:nvPr/>
            </p:nvSpPr>
            <p:spPr bwMode="auto">
              <a:xfrm>
                <a:off x="3442" y="1583"/>
                <a:ext cx="308" cy="231"/>
              </a:xfrm>
              <a:prstGeom prst="rect">
                <a:avLst/>
              </a:prstGeom>
              <a:noFill/>
              <a:ln>
                <a:noFill/>
              </a:ln>
              <a:effectLst/>
              <a:extLst>
                <a:ext uri="{909E8E84-426E-40DD-AFC4-6F175D3DCCD1}">
                  <a14:hiddenFill xmlns:a14="http://schemas.microsoft.com/office/drawing/2010/main">
                    <a:solidFill>
                      <a:srgbClr val="99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Times New Roman" pitchFamily="18" charset="0"/>
                    <a:ea typeface="宋体" charset="-122"/>
                  </a:defRPr>
                </a:lvl1pPr>
                <a:lvl2pPr marL="742950" indent="-285750" algn="l" eaLnBrk="0" hangingPunct="0">
                  <a:spcBef>
                    <a:spcPct val="20000"/>
                  </a:spcBef>
                  <a:buChar char="–"/>
                  <a:defRPr kumimoji="1" sz="2800">
                    <a:solidFill>
                      <a:schemeClr val="tx1"/>
                    </a:solidFill>
                    <a:latin typeface="Times New Roman" pitchFamily="18" charset="0"/>
                    <a:ea typeface="宋体" charset="-122"/>
                  </a:defRPr>
                </a:lvl2pPr>
                <a:lvl3pPr marL="1143000" indent="-228600" algn="l" eaLnBrk="0" hangingPunct="0">
                  <a:spcBef>
                    <a:spcPct val="20000"/>
                  </a:spcBef>
                  <a:buChar char="•"/>
                  <a:defRPr kumimoji="1" sz="2400">
                    <a:solidFill>
                      <a:schemeClr val="tx1"/>
                    </a:solidFill>
                    <a:latin typeface="Times New Roman" pitchFamily="18" charset="0"/>
                    <a:ea typeface="宋体" charset="-122"/>
                  </a:defRPr>
                </a:lvl3pPr>
                <a:lvl4pPr marL="1600200" indent="-228600" algn="l" eaLnBrk="0" hangingPunct="0">
                  <a:spcBef>
                    <a:spcPct val="20000"/>
                  </a:spcBef>
                  <a:buChar char="–"/>
                  <a:defRPr kumimoji="1" sz="2000">
                    <a:solidFill>
                      <a:schemeClr val="tx1"/>
                    </a:solidFill>
                    <a:latin typeface="Times New Roman" pitchFamily="18" charset="0"/>
                    <a:ea typeface="宋体" charset="-122"/>
                  </a:defRPr>
                </a:lvl4pPr>
                <a:lvl5pPr marL="2057400" indent="-228600" algn="l" eaLnBrk="0" hangingPunct="0">
                  <a:spcBef>
                    <a:spcPct val="20000"/>
                  </a:spcBef>
                  <a:buChar char="»"/>
                  <a:defRPr kumimoji="1" sz="2000">
                    <a:solidFill>
                      <a:schemeClr val="tx1"/>
                    </a:solidFill>
                    <a:latin typeface="Times New Roman" pitchFamily="18" charset="0"/>
                    <a:ea typeface="宋体" charset="-122"/>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宋体" charset="-122"/>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宋体" charset="-122"/>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宋体" charset="-122"/>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宋体" charset="-122"/>
                  </a:defRPr>
                </a:lvl9pPr>
              </a:lstStyle>
              <a:p>
                <a:pPr algn="ctr" eaLnBrk="1" hangingPunct="1">
                  <a:spcBef>
                    <a:spcPct val="0"/>
                  </a:spcBef>
                  <a:buFontTx/>
                  <a:buNone/>
                </a:pPr>
                <a:r>
                  <a:rPr lang="en-US" altLang="zh-CN" sz="1800"/>
                  <a:t>10</a:t>
                </a:r>
                <a:r>
                  <a:rPr lang="en-US" altLang="zh-CN" sz="1800" baseline="30000"/>
                  <a:t>5</a:t>
                </a:r>
              </a:p>
            </p:txBody>
          </p:sp>
          <p:sp>
            <p:nvSpPr>
              <p:cNvPr id="16" name="Text Box 8">
                <a:extLst>
                  <a:ext uri="{FF2B5EF4-FFF2-40B4-BE49-F238E27FC236}">
                    <a16:creationId xmlns:a16="http://schemas.microsoft.com/office/drawing/2014/main" id="{AA95510D-B193-3343-8F3F-37D458DB7998}"/>
                  </a:ext>
                </a:extLst>
              </p:cNvPr>
              <p:cNvSpPr txBox="1">
                <a:spLocks noChangeArrowheads="1"/>
              </p:cNvSpPr>
              <p:nvPr/>
            </p:nvSpPr>
            <p:spPr bwMode="auto">
              <a:xfrm>
                <a:off x="3972" y="1583"/>
                <a:ext cx="308" cy="231"/>
              </a:xfrm>
              <a:prstGeom prst="rect">
                <a:avLst/>
              </a:prstGeom>
              <a:noFill/>
              <a:ln>
                <a:noFill/>
              </a:ln>
              <a:effectLst/>
              <a:extLst>
                <a:ext uri="{909E8E84-426E-40DD-AFC4-6F175D3DCCD1}">
                  <a14:hiddenFill xmlns:a14="http://schemas.microsoft.com/office/drawing/2010/main">
                    <a:solidFill>
                      <a:srgbClr val="99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Times New Roman" pitchFamily="18" charset="0"/>
                    <a:ea typeface="宋体" charset="-122"/>
                  </a:defRPr>
                </a:lvl1pPr>
                <a:lvl2pPr marL="742950" indent="-285750" algn="l" eaLnBrk="0" hangingPunct="0">
                  <a:spcBef>
                    <a:spcPct val="20000"/>
                  </a:spcBef>
                  <a:buChar char="–"/>
                  <a:defRPr kumimoji="1" sz="2800">
                    <a:solidFill>
                      <a:schemeClr val="tx1"/>
                    </a:solidFill>
                    <a:latin typeface="Times New Roman" pitchFamily="18" charset="0"/>
                    <a:ea typeface="宋体" charset="-122"/>
                  </a:defRPr>
                </a:lvl2pPr>
                <a:lvl3pPr marL="1143000" indent="-228600" algn="l" eaLnBrk="0" hangingPunct="0">
                  <a:spcBef>
                    <a:spcPct val="20000"/>
                  </a:spcBef>
                  <a:buChar char="•"/>
                  <a:defRPr kumimoji="1" sz="2400">
                    <a:solidFill>
                      <a:schemeClr val="tx1"/>
                    </a:solidFill>
                    <a:latin typeface="Times New Roman" pitchFamily="18" charset="0"/>
                    <a:ea typeface="宋体" charset="-122"/>
                  </a:defRPr>
                </a:lvl3pPr>
                <a:lvl4pPr marL="1600200" indent="-228600" algn="l" eaLnBrk="0" hangingPunct="0">
                  <a:spcBef>
                    <a:spcPct val="20000"/>
                  </a:spcBef>
                  <a:buChar char="–"/>
                  <a:defRPr kumimoji="1" sz="2000">
                    <a:solidFill>
                      <a:schemeClr val="tx1"/>
                    </a:solidFill>
                    <a:latin typeface="Times New Roman" pitchFamily="18" charset="0"/>
                    <a:ea typeface="宋体" charset="-122"/>
                  </a:defRPr>
                </a:lvl4pPr>
                <a:lvl5pPr marL="2057400" indent="-228600" algn="l" eaLnBrk="0" hangingPunct="0">
                  <a:spcBef>
                    <a:spcPct val="20000"/>
                  </a:spcBef>
                  <a:buChar char="»"/>
                  <a:defRPr kumimoji="1" sz="2000">
                    <a:solidFill>
                      <a:schemeClr val="tx1"/>
                    </a:solidFill>
                    <a:latin typeface="Times New Roman" pitchFamily="18" charset="0"/>
                    <a:ea typeface="宋体" charset="-122"/>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宋体" charset="-122"/>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宋体" charset="-122"/>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宋体" charset="-122"/>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宋体" charset="-122"/>
                  </a:defRPr>
                </a:lvl9pPr>
              </a:lstStyle>
              <a:p>
                <a:pPr algn="ctr" eaLnBrk="1" hangingPunct="1">
                  <a:spcBef>
                    <a:spcPct val="0"/>
                  </a:spcBef>
                  <a:buFontTx/>
                  <a:buNone/>
                </a:pPr>
                <a:r>
                  <a:rPr lang="en-US" altLang="zh-CN" sz="1800"/>
                  <a:t>10</a:t>
                </a:r>
                <a:r>
                  <a:rPr lang="en-US" altLang="zh-CN" sz="1800" baseline="30000"/>
                  <a:t>6</a:t>
                </a:r>
              </a:p>
            </p:txBody>
          </p:sp>
          <p:sp>
            <p:nvSpPr>
              <p:cNvPr id="17" name="Text Box 12">
                <a:extLst>
                  <a:ext uri="{FF2B5EF4-FFF2-40B4-BE49-F238E27FC236}">
                    <a16:creationId xmlns:a16="http://schemas.microsoft.com/office/drawing/2014/main" id="{027FE3B0-FDC0-CF44-8A12-1107CEC27A90}"/>
                  </a:ext>
                </a:extLst>
              </p:cNvPr>
              <p:cNvSpPr txBox="1">
                <a:spLocks noChangeArrowheads="1"/>
              </p:cNvSpPr>
              <p:nvPr/>
            </p:nvSpPr>
            <p:spPr bwMode="auto">
              <a:xfrm>
                <a:off x="4537" y="1569"/>
                <a:ext cx="659" cy="23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Times New Roman" pitchFamily="18" charset="0"/>
                    <a:ea typeface="宋体" charset="-122"/>
                  </a:defRPr>
                </a:lvl1pPr>
                <a:lvl2pPr marL="742950" indent="-285750" algn="l" eaLnBrk="0" hangingPunct="0">
                  <a:spcBef>
                    <a:spcPct val="20000"/>
                  </a:spcBef>
                  <a:buChar char="–"/>
                  <a:defRPr kumimoji="1" sz="2800">
                    <a:solidFill>
                      <a:schemeClr val="tx1"/>
                    </a:solidFill>
                    <a:latin typeface="Times New Roman" pitchFamily="18" charset="0"/>
                    <a:ea typeface="宋体" charset="-122"/>
                  </a:defRPr>
                </a:lvl2pPr>
                <a:lvl3pPr marL="1143000" indent="-228600" algn="l" eaLnBrk="0" hangingPunct="0">
                  <a:spcBef>
                    <a:spcPct val="20000"/>
                  </a:spcBef>
                  <a:buChar char="•"/>
                  <a:defRPr kumimoji="1" sz="2400">
                    <a:solidFill>
                      <a:schemeClr val="tx1"/>
                    </a:solidFill>
                    <a:latin typeface="Times New Roman" pitchFamily="18" charset="0"/>
                    <a:ea typeface="宋体" charset="-122"/>
                  </a:defRPr>
                </a:lvl3pPr>
                <a:lvl4pPr marL="1600200" indent="-228600" algn="l" eaLnBrk="0" hangingPunct="0">
                  <a:spcBef>
                    <a:spcPct val="20000"/>
                  </a:spcBef>
                  <a:buChar char="–"/>
                  <a:defRPr kumimoji="1" sz="2000">
                    <a:solidFill>
                      <a:schemeClr val="tx1"/>
                    </a:solidFill>
                    <a:latin typeface="Times New Roman" pitchFamily="18" charset="0"/>
                    <a:ea typeface="宋体" charset="-122"/>
                  </a:defRPr>
                </a:lvl4pPr>
                <a:lvl5pPr marL="2057400" indent="-228600" algn="l" eaLnBrk="0" hangingPunct="0">
                  <a:spcBef>
                    <a:spcPct val="20000"/>
                  </a:spcBef>
                  <a:buChar char="»"/>
                  <a:defRPr kumimoji="1" sz="2000">
                    <a:solidFill>
                      <a:schemeClr val="tx1"/>
                    </a:solidFill>
                    <a:latin typeface="Times New Roman" pitchFamily="18" charset="0"/>
                    <a:ea typeface="宋体" charset="-122"/>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宋体" charset="-122"/>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宋体" charset="-122"/>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宋体" charset="-122"/>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宋体" charset="-122"/>
                  </a:defRPr>
                </a:lvl9pPr>
              </a:lstStyle>
              <a:p>
                <a:pPr algn="ctr" eaLnBrk="1" hangingPunct="1">
                  <a:spcBef>
                    <a:spcPct val="0"/>
                  </a:spcBef>
                  <a:buFontTx/>
                  <a:buNone/>
                </a:pPr>
                <a:r>
                  <a:rPr lang="en-US" altLang="zh-CN" sz="1800" i="1" dirty="0">
                    <a:latin typeface="Symbol" pitchFamily="18" charset="2"/>
                  </a:rPr>
                  <a:t>w</a:t>
                </a:r>
                <a:r>
                  <a:rPr lang="en-US" altLang="zh-CN" sz="1800" dirty="0">
                    <a:latin typeface="Symbol" pitchFamily="18" charset="2"/>
                  </a:rPr>
                  <a:t> </a:t>
                </a:r>
                <a:r>
                  <a:rPr lang="en-US" altLang="zh-CN" sz="1800" dirty="0"/>
                  <a:t>(rad/s)</a:t>
                </a:r>
              </a:p>
            </p:txBody>
          </p:sp>
          <p:sp>
            <p:nvSpPr>
              <p:cNvPr id="18" name="Line 14">
                <a:extLst>
                  <a:ext uri="{FF2B5EF4-FFF2-40B4-BE49-F238E27FC236}">
                    <a16:creationId xmlns:a16="http://schemas.microsoft.com/office/drawing/2014/main" id="{9EFB6D30-ADB6-8047-9E7B-80E2FFE9885B}"/>
                  </a:ext>
                </a:extLst>
              </p:cNvPr>
              <p:cNvSpPr>
                <a:spLocks noChangeShapeType="1"/>
              </p:cNvSpPr>
              <p:nvPr/>
            </p:nvSpPr>
            <p:spPr bwMode="auto">
              <a:xfrm flipV="1">
                <a:off x="923" y="2129"/>
                <a:ext cx="1090" cy="10"/>
              </a:xfrm>
              <a:prstGeom prst="line">
                <a:avLst/>
              </a:prstGeom>
              <a:noFill/>
              <a:ln w="22225">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9" name="Line 15">
                <a:extLst>
                  <a:ext uri="{FF2B5EF4-FFF2-40B4-BE49-F238E27FC236}">
                    <a16:creationId xmlns:a16="http://schemas.microsoft.com/office/drawing/2014/main" id="{CFE104AD-6464-CC49-B240-97DE40E32BF5}"/>
                  </a:ext>
                </a:extLst>
              </p:cNvPr>
              <p:cNvSpPr>
                <a:spLocks noChangeShapeType="1"/>
              </p:cNvSpPr>
              <p:nvPr/>
            </p:nvSpPr>
            <p:spPr bwMode="auto">
              <a:xfrm flipV="1">
                <a:off x="905" y="2714"/>
                <a:ext cx="1666" cy="10"/>
              </a:xfrm>
              <a:prstGeom prst="line">
                <a:avLst/>
              </a:prstGeom>
              <a:noFill/>
              <a:ln w="22225">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0" name="Line 16">
                <a:extLst>
                  <a:ext uri="{FF2B5EF4-FFF2-40B4-BE49-F238E27FC236}">
                    <a16:creationId xmlns:a16="http://schemas.microsoft.com/office/drawing/2014/main" id="{2FBDF379-6CF9-2E4E-8C60-E6A04E5AC655}"/>
                  </a:ext>
                </a:extLst>
              </p:cNvPr>
              <p:cNvSpPr>
                <a:spLocks noChangeShapeType="1"/>
              </p:cNvSpPr>
              <p:nvPr/>
            </p:nvSpPr>
            <p:spPr bwMode="auto">
              <a:xfrm flipV="1">
                <a:off x="906" y="3034"/>
                <a:ext cx="2187" cy="10"/>
              </a:xfrm>
              <a:prstGeom prst="line">
                <a:avLst/>
              </a:prstGeom>
              <a:noFill/>
              <a:ln w="22225">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1" name="Line 17">
                <a:extLst>
                  <a:ext uri="{FF2B5EF4-FFF2-40B4-BE49-F238E27FC236}">
                    <a16:creationId xmlns:a16="http://schemas.microsoft.com/office/drawing/2014/main" id="{0532D68B-22E5-4749-8E42-AE56131A4B85}"/>
                  </a:ext>
                </a:extLst>
              </p:cNvPr>
              <p:cNvSpPr>
                <a:spLocks noChangeShapeType="1"/>
              </p:cNvSpPr>
              <p:nvPr/>
            </p:nvSpPr>
            <p:spPr bwMode="auto">
              <a:xfrm>
                <a:off x="1984" y="1856"/>
                <a:ext cx="11" cy="290"/>
              </a:xfrm>
              <a:prstGeom prst="line">
                <a:avLst/>
              </a:prstGeom>
              <a:noFill/>
              <a:ln w="22225">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2" name="Line 18">
                <a:extLst>
                  <a:ext uri="{FF2B5EF4-FFF2-40B4-BE49-F238E27FC236}">
                    <a16:creationId xmlns:a16="http://schemas.microsoft.com/office/drawing/2014/main" id="{C88488AC-97DF-0E47-87A2-0FB4D0525008}"/>
                  </a:ext>
                </a:extLst>
              </p:cNvPr>
              <p:cNvSpPr>
                <a:spLocks noChangeShapeType="1"/>
              </p:cNvSpPr>
              <p:nvPr/>
            </p:nvSpPr>
            <p:spPr bwMode="auto">
              <a:xfrm>
                <a:off x="2533" y="1829"/>
                <a:ext cx="29" cy="893"/>
              </a:xfrm>
              <a:prstGeom prst="line">
                <a:avLst/>
              </a:prstGeom>
              <a:noFill/>
              <a:ln w="22225">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3" name="Line 19">
                <a:extLst>
                  <a:ext uri="{FF2B5EF4-FFF2-40B4-BE49-F238E27FC236}">
                    <a16:creationId xmlns:a16="http://schemas.microsoft.com/office/drawing/2014/main" id="{EDC835A0-04C0-1A4A-83F8-A636B74E926E}"/>
                  </a:ext>
                </a:extLst>
              </p:cNvPr>
              <p:cNvSpPr>
                <a:spLocks noChangeShapeType="1"/>
              </p:cNvSpPr>
              <p:nvPr/>
            </p:nvSpPr>
            <p:spPr bwMode="auto">
              <a:xfrm>
                <a:off x="3082" y="1857"/>
                <a:ext cx="38" cy="1196"/>
              </a:xfrm>
              <a:prstGeom prst="line">
                <a:avLst/>
              </a:prstGeom>
              <a:noFill/>
              <a:ln w="22225">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4" name="Line 20">
                <a:extLst>
                  <a:ext uri="{FF2B5EF4-FFF2-40B4-BE49-F238E27FC236}">
                    <a16:creationId xmlns:a16="http://schemas.microsoft.com/office/drawing/2014/main" id="{3857FC1E-C44D-1E47-8E6C-47D8F4546483}"/>
                  </a:ext>
                </a:extLst>
              </p:cNvPr>
              <p:cNvSpPr>
                <a:spLocks noChangeShapeType="1"/>
              </p:cNvSpPr>
              <p:nvPr/>
            </p:nvSpPr>
            <p:spPr bwMode="auto">
              <a:xfrm flipV="1">
                <a:off x="897" y="3555"/>
                <a:ext cx="3330" cy="28"/>
              </a:xfrm>
              <a:prstGeom prst="line">
                <a:avLst/>
              </a:prstGeom>
              <a:noFill/>
              <a:ln w="22225">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5" name="Line 21">
                <a:extLst>
                  <a:ext uri="{FF2B5EF4-FFF2-40B4-BE49-F238E27FC236}">
                    <a16:creationId xmlns:a16="http://schemas.microsoft.com/office/drawing/2014/main" id="{BBE118CF-08DD-DB43-A13B-4AEE51EB03A7}"/>
                  </a:ext>
                </a:extLst>
              </p:cNvPr>
              <p:cNvSpPr>
                <a:spLocks noChangeShapeType="1"/>
              </p:cNvSpPr>
              <p:nvPr/>
            </p:nvSpPr>
            <p:spPr bwMode="auto">
              <a:xfrm>
                <a:off x="3622" y="1866"/>
                <a:ext cx="47" cy="1424"/>
              </a:xfrm>
              <a:prstGeom prst="line">
                <a:avLst/>
              </a:prstGeom>
              <a:noFill/>
              <a:ln w="22225">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6" name="Line 22">
                <a:extLst>
                  <a:ext uri="{FF2B5EF4-FFF2-40B4-BE49-F238E27FC236}">
                    <a16:creationId xmlns:a16="http://schemas.microsoft.com/office/drawing/2014/main" id="{76765F27-0D62-764B-A6D1-047880CF21B3}"/>
                  </a:ext>
                </a:extLst>
              </p:cNvPr>
              <p:cNvSpPr>
                <a:spLocks noChangeShapeType="1"/>
              </p:cNvSpPr>
              <p:nvPr/>
            </p:nvSpPr>
            <p:spPr bwMode="auto">
              <a:xfrm flipV="1">
                <a:off x="924" y="3299"/>
                <a:ext cx="2726" cy="19"/>
              </a:xfrm>
              <a:prstGeom prst="line">
                <a:avLst/>
              </a:prstGeom>
              <a:noFill/>
              <a:ln w="22225">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7" name="Line 23">
                <a:extLst>
                  <a:ext uri="{FF2B5EF4-FFF2-40B4-BE49-F238E27FC236}">
                    <a16:creationId xmlns:a16="http://schemas.microsoft.com/office/drawing/2014/main" id="{781AF52F-4F61-1A40-966A-22E870281C1F}"/>
                  </a:ext>
                </a:extLst>
              </p:cNvPr>
              <p:cNvSpPr>
                <a:spLocks noChangeShapeType="1"/>
              </p:cNvSpPr>
              <p:nvPr/>
            </p:nvSpPr>
            <p:spPr bwMode="auto">
              <a:xfrm>
                <a:off x="4170" y="1875"/>
                <a:ext cx="56" cy="1699"/>
              </a:xfrm>
              <a:prstGeom prst="line">
                <a:avLst/>
              </a:prstGeom>
              <a:noFill/>
              <a:ln w="22225">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8" name="Line 25">
                <a:extLst>
                  <a:ext uri="{FF2B5EF4-FFF2-40B4-BE49-F238E27FC236}">
                    <a16:creationId xmlns:a16="http://schemas.microsoft.com/office/drawing/2014/main" id="{093597F7-E8D8-F94D-AC64-8F63F1C70D0D}"/>
                  </a:ext>
                </a:extLst>
              </p:cNvPr>
              <p:cNvSpPr>
                <a:spLocks noChangeShapeType="1"/>
              </p:cNvSpPr>
              <p:nvPr/>
            </p:nvSpPr>
            <p:spPr bwMode="auto">
              <a:xfrm>
                <a:off x="1984" y="2130"/>
                <a:ext cx="576" cy="595"/>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9" name="Line 26">
                <a:extLst>
                  <a:ext uri="{FF2B5EF4-FFF2-40B4-BE49-F238E27FC236}">
                    <a16:creationId xmlns:a16="http://schemas.microsoft.com/office/drawing/2014/main" id="{67FD96AD-053C-DA4B-81F3-83ABE3F44BC9}"/>
                  </a:ext>
                </a:extLst>
              </p:cNvPr>
              <p:cNvSpPr>
                <a:spLocks noChangeShapeType="1"/>
              </p:cNvSpPr>
              <p:nvPr/>
            </p:nvSpPr>
            <p:spPr bwMode="auto">
              <a:xfrm>
                <a:off x="2551" y="2715"/>
                <a:ext cx="1124" cy="604"/>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0" name="Line 27">
                <a:extLst>
                  <a:ext uri="{FF2B5EF4-FFF2-40B4-BE49-F238E27FC236}">
                    <a16:creationId xmlns:a16="http://schemas.microsoft.com/office/drawing/2014/main" id="{BFBAB43A-7F61-6442-AB2A-F48D4E15C250}"/>
                  </a:ext>
                </a:extLst>
              </p:cNvPr>
              <p:cNvSpPr>
                <a:spLocks noChangeShapeType="1"/>
              </p:cNvSpPr>
              <p:nvPr/>
            </p:nvSpPr>
            <p:spPr bwMode="auto">
              <a:xfrm>
                <a:off x="3648" y="3291"/>
                <a:ext cx="576" cy="266"/>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 name="Line 28">
                <a:extLst>
                  <a:ext uri="{FF2B5EF4-FFF2-40B4-BE49-F238E27FC236}">
                    <a16:creationId xmlns:a16="http://schemas.microsoft.com/office/drawing/2014/main" id="{883C2371-6B33-054D-948C-02EFA4DF8D43}"/>
                  </a:ext>
                </a:extLst>
              </p:cNvPr>
              <p:cNvSpPr>
                <a:spLocks noChangeShapeType="1"/>
              </p:cNvSpPr>
              <p:nvPr/>
            </p:nvSpPr>
            <p:spPr bwMode="auto">
              <a:xfrm>
                <a:off x="4224" y="3557"/>
                <a:ext cx="667"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sp>
          <p:nvSpPr>
            <p:cNvPr id="2" name="文本框 1">
              <a:extLst>
                <a:ext uri="{FF2B5EF4-FFF2-40B4-BE49-F238E27FC236}">
                  <a16:creationId xmlns:a16="http://schemas.microsoft.com/office/drawing/2014/main" id="{A8A59663-522E-C042-AD51-BB40D99991BC}"/>
                </a:ext>
              </a:extLst>
            </p:cNvPr>
            <p:cNvSpPr txBox="1"/>
            <p:nvPr/>
          </p:nvSpPr>
          <p:spPr>
            <a:xfrm>
              <a:off x="1189391" y="1970385"/>
              <a:ext cx="593432" cy="461665"/>
            </a:xfrm>
            <a:prstGeom prst="rect">
              <a:avLst/>
            </a:prstGeom>
            <a:solidFill>
              <a:schemeClr val="bg1"/>
            </a:solidFill>
          </p:spPr>
          <p:txBody>
            <a:bodyPr wrap="none" rtlCol="0">
              <a:spAutoFit/>
            </a:bodyPr>
            <a:lstStyle/>
            <a:p>
              <a:r>
                <a:rPr kumimoji="1" lang="en-US" altLang="zh-CN" sz="2400" i="1" dirty="0" err="1"/>
                <a:t>φ</a:t>
              </a:r>
              <a:r>
                <a:rPr kumimoji="1" lang="zh-CN" altLang="en-US" sz="2400" i="1" dirty="0"/>
                <a:t>   </a:t>
              </a:r>
            </a:p>
          </p:txBody>
        </p:sp>
      </p:grpSp>
    </p:spTree>
    <p:extLst>
      <p:ext uri="{BB962C8B-B14F-4D97-AF65-F5344CB8AC3E}">
        <p14:creationId xmlns:p14="http://schemas.microsoft.com/office/powerpoint/2010/main" val="2126122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B5BD6369-4C03-4142-BDC0-70C43D838132}"/>
              </a:ext>
            </a:extLst>
          </p:cNvPr>
          <p:cNvPicPr>
            <a:picLocks noChangeAspect="1"/>
          </p:cNvPicPr>
          <p:nvPr/>
        </p:nvPicPr>
        <p:blipFill>
          <a:blip r:embed="rId2"/>
          <a:stretch>
            <a:fillRect/>
          </a:stretch>
        </p:blipFill>
        <p:spPr>
          <a:xfrm>
            <a:off x="892457" y="0"/>
            <a:ext cx="7359086" cy="6858000"/>
          </a:xfrm>
          <a:prstGeom prst="rect">
            <a:avLst/>
          </a:prstGeom>
        </p:spPr>
      </p:pic>
      <p:sp>
        <p:nvSpPr>
          <p:cNvPr id="5" name="文本框 4">
            <a:extLst>
              <a:ext uri="{FF2B5EF4-FFF2-40B4-BE49-F238E27FC236}">
                <a16:creationId xmlns:a16="http://schemas.microsoft.com/office/drawing/2014/main" id="{2681CA4F-FF9F-F045-A7BB-6F81E81A323C}"/>
              </a:ext>
            </a:extLst>
          </p:cNvPr>
          <p:cNvSpPr txBox="1"/>
          <p:nvPr/>
        </p:nvSpPr>
        <p:spPr>
          <a:xfrm>
            <a:off x="5486400" y="2514600"/>
            <a:ext cx="2544286" cy="338554"/>
          </a:xfrm>
          <a:prstGeom prst="rect">
            <a:avLst/>
          </a:prstGeom>
          <a:noFill/>
        </p:spPr>
        <p:txBody>
          <a:bodyPr wrap="none" rtlCol="0">
            <a:spAutoFit/>
          </a:bodyPr>
          <a:lstStyle/>
          <a:p>
            <a:r>
              <a:rPr kumimoji="1" lang="en-US" altLang="zh-CN" dirty="0">
                <a:solidFill>
                  <a:srgbClr val="0432FF"/>
                </a:solidFill>
              </a:rPr>
              <a:t>①</a:t>
            </a:r>
            <a:r>
              <a:rPr kumimoji="1" lang="zh-CN" altLang="en-US" dirty="0">
                <a:solidFill>
                  <a:srgbClr val="0432FF"/>
                </a:solidFill>
              </a:rPr>
              <a:t>主极点由旁路电容引起</a:t>
            </a:r>
          </a:p>
        </p:txBody>
      </p:sp>
      <p:sp>
        <p:nvSpPr>
          <p:cNvPr id="10" name="文本框 9">
            <a:extLst>
              <a:ext uri="{FF2B5EF4-FFF2-40B4-BE49-F238E27FC236}">
                <a16:creationId xmlns:a16="http://schemas.microsoft.com/office/drawing/2014/main" id="{BF1E4FB5-8EB4-5C47-8539-53B89567600C}"/>
              </a:ext>
            </a:extLst>
          </p:cNvPr>
          <p:cNvSpPr txBox="1"/>
          <p:nvPr/>
        </p:nvSpPr>
        <p:spPr>
          <a:xfrm>
            <a:off x="5029200" y="3581400"/>
            <a:ext cx="3329758" cy="338554"/>
          </a:xfrm>
          <a:prstGeom prst="rect">
            <a:avLst/>
          </a:prstGeom>
          <a:noFill/>
        </p:spPr>
        <p:txBody>
          <a:bodyPr wrap="none" rtlCol="0">
            <a:spAutoFit/>
          </a:bodyPr>
          <a:lstStyle/>
          <a:p>
            <a:r>
              <a:rPr kumimoji="1" lang="en-US" altLang="zh-CN" dirty="0">
                <a:solidFill>
                  <a:srgbClr val="0432FF"/>
                </a:solidFill>
              </a:rPr>
              <a:t>②</a:t>
            </a:r>
            <a:r>
              <a:rPr kumimoji="1" lang="zh-CN" altLang="en-US" dirty="0">
                <a:solidFill>
                  <a:srgbClr val="0432FF"/>
                </a:solidFill>
              </a:rPr>
              <a:t>其他两个极点频率远低于主极点</a:t>
            </a:r>
          </a:p>
        </p:txBody>
      </p:sp>
      <p:sp>
        <p:nvSpPr>
          <p:cNvPr id="12" name="灯片编号占位符 1">
            <a:extLst>
              <a:ext uri="{FF2B5EF4-FFF2-40B4-BE49-F238E27FC236}">
                <a16:creationId xmlns:a16="http://schemas.microsoft.com/office/drawing/2014/main" id="{7BDFF857-40E5-4545-849E-78AF9C8E51F3}"/>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19</a:t>
            </a:fld>
            <a:endParaRPr lang="en-US" altLang="zh-CN" dirty="0"/>
          </a:p>
        </p:txBody>
      </p:sp>
      <p:pic>
        <p:nvPicPr>
          <p:cNvPr id="2" name="图片 1">
            <a:extLst>
              <a:ext uri="{FF2B5EF4-FFF2-40B4-BE49-F238E27FC236}">
                <a16:creationId xmlns:a16="http://schemas.microsoft.com/office/drawing/2014/main" id="{8CE6699D-B1BE-4E4D-ADD3-1BE87740A6FD}"/>
              </a:ext>
            </a:extLst>
          </p:cNvPr>
          <p:cNvPicPr>
            <a:picLocks noChangeAspect="1"/>
          </p:cNvPicPr>
          <p:nvPr/>
        </p:nvPicPr>
        <p:blipFill>
          <a:blip r:embed="rId3"/>
          <a:stretch>
            <a:fillRect/>
          </a:stretch>
        </p:blipFill>
        <p:spPr>
          <a:xfrm>
            <a:off x="98143" y="-6495"/>
            <a:ext cx="8153400" cy="171523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DE59F144-EE99-EA40-AC1C-D60A92A7CF34}"/>
              </a:ext>
            </a:extLst>
          </p:cNvPr>
          <p:cNvSpPr>
            <a:spLocks noGrp="1"/>
          </p:cNvSpPr>
          <p:nvPr>
            <p:ph type="title" idx="4294967295"/>
          </p:nvPr>
        </p:nvSpPr>
        <p:spPr>
          <a:xfrm>
            <a:off x="838200" y="152400"/>
            <a:ext cx="4038600" cy="1295400"/>
          </a:xfrm>
        </p:spPr>
        <p:txBody>
          <a:bodyPr/>
          <a:lstStyle/>
          <a:p>
            <a:pPr eaLnBrk="1" hangingPunct="1"/>
            <a:r>
              <a:rPr lang="zh-CN" altLang="en-US">
                <a:ea typeface="宋体" panose="02010600030101010101" pitchFamily="2" charset="-122"/>
              </a:rPr>
              <a:t>举例</a:t>
            </a:r>
            <a:r>
              <a:rPr lang="en-US" altLang="zh-CN">
                <a:ea typeface="宋体" panose="02010600030101010101" pitchFamily="2" charset="-122"/>
              </a:rPr>
              <a:t>:  </a:t>
            </a:r>
            <a:r>
              <a:rPr lang="zh-CN" altLang="en-US">
                <a:ea typeface="宋体" panose="02010600030101010101" pitchFamily="2" charset="-122"/>
              </a:rPr>
              <a:t>人类的声音信号 </a:t>
            </a:r>
            <a:r>
              <a:rPr lang="en-US" altLang="zh-CN">
                <a:ea typeface="宋体" panose="02010600030101010101" pitchFamily="2" charset="-122"/>
              </a:rPr>
              <a:t>I</a:t>
            </a:r>
          </a:p>
        </p:txBody>
      </p:sp>
      <p:sp>
        <p:nvSpPr>
          <p:cNvPr id="16387" name="Content Placeholder 2">
            <a:extLst>
              <a:ext uri="{FF2B5EF4-FFF2-40B4-BE49-F238E27FC236}">
                <a16:creationId xmlns:a16="http://schemas.microsoft.com/office/drawing/2014/main" id="{8D8D2252-E53C-3E41-8BC6-E68F21CF8224}"/>
              </a:ext>
            </a:extLst>
          </p:cNvPr>
          <p:cNvSpPr>
            <a:spLocks noGrp="1"/>
          </p:cNvSpPr>
          <p:nvPr>
            <p:ph idx="4294967295"/>
          </p:nvPr>
        </p:nvSpPr>
        <p:spPr>
          <a:xfrm>
            <a:off x="685800" y="4876800"/>
            <a:ext cx="7772400" cy="1447800"/>
          </a:xfrm>
        </p:spPr>
        <p:txBody>
          <a:bodyPr/>
          <a:lstStyle/>
          <a:p>
            <a:pPr eaLnBrk="1" hangingPunct="1"/>
            <a:r>
              <a:rPr lang="zh-CN" altLang="en-US">
                <a:ea typeface="宋体" panose="02010600030101010101" pitchFamily="2" charset="-122"/>
              </a:rPr>
              <a:t>人自然的声音频率在 </a:t>
            </a:r>
            <a:r>
              <a:rPr lang="en-US" altLang="zh-CN">
                <a:ea typeface="宋体" panose="02010600030101010101" pitchFamily="2" charset="-122"/>
              </a:rPr>
              <a:t>20Hz </a:t>
            </a:r>
            <a:r>
              <a:rPr lang="zh-CN" altLang="en-US">
                <a:ea typeface="宋体" panose="02010600030101010101" pitchFamily="2" charset="-122"/>
              </a:rPr>
              <a:t>到</a:t>
            </a:r>
            <a:r>
              <a:rPr lang="en-US" altLang="zh-CN">
                <a:ea typeface="宋体" panose="02010600030101010101" pitchFamily="2" charset="-122"/>
              </a:rPr>
              <a:t> 20kHz </a:t>
            </a:r>
            <a:r>
              <a:rPr lang="zh-CN" altLang="en-US">
                <a:ea typeface="宋体" panose="02010600030101010101" pitchFamily="2" charset="-122"/>
              </a:rPr>
              <a:t>之间</a:t>
            </a:r>
            <a:r>
              <a:rPr lang="en-US" altLang="zh-CN">
                <a:ea typeface="宋体" panose="02010600030101010101" pitchFamily="2" charset="-122"/>
              </a:rPr>
              <a:t>, </a:t>
            </a:r>
            <a:r>
              <a:rPr lang="zh-CN" altLang="en-US">
                <a:ea typeface="宋体" panose="02010600030101010101" pitchFamily="2" charset="-122"/>
              </a:rPr>
              <a:t>但是电话系统的频率通常是</a:t>
            </a:r>
            <a:r>
              <a:rPr lang="en-US" altLang="zh-CN">
                <a:ea typeface="宋体" panose="02010600030101010101" pitchFamily="2" charset="-122"/>
              </a:rPr>
              <a:t> 400Hz </a:t>
            </a:r>
            <a:r>
              <a:rPr lang="zh-CN" altLang="en-US">
                <a:ea typeface="宋体" panose="02010600030101010101" pitchFamily="2" charset="-122"/>
              </a:rPr>
              <a:t>到</a:t>
            </a:r>
            <a:r>
              <a:rPr lang="en-US" altLang="zh-CN">
                <a:ea typeface="宋体" panose="02010600030101010101" pitchFamily="2" charset="-122"/>
              </a:rPr>
              <a:t> 3.5kHz. </a:t>
            </a:r>
          </a:p>
          <a:p>
            <a:pPr eaLnBrk="1" hangingPunct="1"/>
            <a:r>
              <a:rPr lang="zh-CN" altLang="en-US">
                <a:ea typeface="宋体" panose="02010600030101010101" pitchFamily="2" charset="-122"/>
              </a:rPr>
              <a:t>因此，在电话里听到的声音往往与实际面对面交谈时听到的声音不一致；</a:t>
            </a:r>
            <a:r>
              <a:rPr lang="en-US" altLang="zh-CN">
                <a:ea typeface="宋体" panose="02010600030101010101" pitchFamily="2" charset="-122"/>
              </a:rPr>
              <a:t>   </a:t>
            </a:r>
          </a:p>
        </p:txBody>
      </p:sp>
      <p:pic>
        <p:nvPicPr>
          <p:cNvPr id="17412" name="Picture 6">
            <a:extLst>
              <a:ext uri="{FF2B5EF4-FFF2-40B4-BE49-F238E27FC236}">
                <a16:creationId xmlns:a16="http://schemas.microsoft.com/office/drawing/2014/main" id="{CEE6BE85-E599-234A-A4FA-B24C4231EE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263" y="2500313"/>
            <a:ext cx="8977312" cy="164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413" name="Group 19">
            <a:extLst>
              <a:ext uri="{FF2B5EF4-FFF2-40B4-BE49-F238E27FC236}">
                <a16:creationId xmlns:a16="http://schemas.microsoft.com/office/drawing/2014/main" id="{0E793F24-31FD-574A-BFD7-F0E319DEA7FE}"/>
              </a:ext>
            </a:extLst>
          </p:cNvPr>
          <p:cNvGrpSpPr>
            <a:grpSpLocks/>
          </p:cNvGrpSpPr>
          <p:nvPr/>
        </p:nvGrpSpPr>
        <p:grpSpPr bwMode="auto">
          <a:xfrm>
            <a:off x="1774825" y="1828800"/>
            <a:ext cx="1752600" cy="457200"/>
            <a:chOff x="1774208" y="1828800"/>
            <a:chExt cx="1752600" cy="457200"/>
          </a:xfrm>
        </p:grpSpPr>
        <p:sp>
          <p:nvSpPr>
            <p:cNvPr id="17417" name="Rounded Rectangle 15">
              <a:extLst>
                <a:ext uri="{FF2B5EF4-FFF2-40B4-BE49-F238E27FC236}">
                  <a16:creationId xmlns:a16="http://schemas.microsoft.com/office/drawing/2014/main" id="{7973596D-9A4A-3B4E-BE54-99CA54D9AF63}"/>
                </a:ext>
              </a:extLst>
            </p:cNvPr>
            <p:cNvSpPr>
              <a:spLocks noChangeArrowheads="1"/>
            </p:cNvSpPr>
            <p:nvPr/>
          </p:nvSpPr>
          <p:spPr bwMode="auto">
            <a:xfrm>
              <a:off x="1774208" y="1828800"/>
              <a:ext cx="1752600" cy="457200"/>
            </a:xfrm>
            <a:prstGeom prst="roundRect">
              <a:avLst>
                <a:gd name="adj" fmla="val 16667"/>
              </a:avLst>
            </a:prstGeom>
            <a:solidFill>
              <a:schemeClr val="accent1"/>
            </a:solidFill>
            <a:ln w="9525">
              <a:solidFill>
                <a:schemeClr val="tx1"/>
              </a:solidFill>
              <a:round/>
              <a:headEnd/>
              <a:tailEnd/>
            </a:ln>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endParaRPr lang="zh-CN" altLang="zh-CN">
                <a:latin typeface="Times New Roman" panose="02020603050405020304" pitchFamily="18" charset="0"/>
                <a:ea typeface="宋体" panose="02010600030101010101" pitchFamily="2" charset="-122"/>
              </a:endParaRPr>
            </a:p>
          </p:txBody>
        </p:sp>
        <p:sp>
          <p:nvSpPr>
            <p:cNvPr id="17418" name="TextBox 11">
              <a:extLst>
                <a:ext uri="{FF2B5EF4-FFF2-40B4-BE49-F238E27FC236}">
                  <a16:creationId xmlns:a16="http://schemas.microsoft.com/office/drawing/2014/main" id="{DDEC5CDF-C213-E64C-951A-3F0947FA7420}"/>
                </a:ext>
              </a:extLst>
            </p:cNvPr>
            <p:cNvSpPr txBox="1">
              <a:spLocks noChangeArrowheads="1"/>
            </p:cNvSpPr>
            <p:nvPr/>
          </p:nvSpPr>
          <p:spPr bwMode="auto">
            <a:xfrm>
              <a:off x="1774208" y="1884139"/>
              <a:ext cx="1711046" cy="400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r>
                <a:rPr lang="en-US" altLang="zh-CN" sz="2000">
                  <a:latin typeface="Arial" panose="020B0604020202020204" pitchFamily="34" charset="0"/>
                  <a:ea typeface="宋体" panose="02010600030101010101" pitchFamily="2" charset="-122"/>
                  <a:cs typeface="Arial" panose="020B0604020202020204" pitchFamily="34" charset="0"/>
                </a:rPr>
                <a:t>Natural Voice</a:t>
              </a:r>
            </a:p>
          </p:txBody>
        </p:sp>
      </p:grpSp>
      <p:grpSp>
        <p:nvGrpSpPr>
          <p:cNvPr id="17414" name="Group 18">
            <a:extLst>
              <a:ext uri="{FF2B5EF4-FFF2-40B4-BE49-F238E27FC236}">
                <a16:creationId xmlns:a16="http://schemas.microsoft.com/office/drawing/2014/main" id="{71B77EBD-5FE0-B64B-90C0-1DF1B50A01FA}"/>
              </a:ext>
            </a:extLst>
          </p:cNvPr>
          <p:cNvGrpSpPr>
            <a:grpSpLocks/>
          </p:cNvGrpSpPr>
          <p:nvPr/>
        </p:nvGrpSpPr>
        <p:grpSpPr bwMode="auto">
          <a:xfrm>
            <a:off x="6477000" y="1871663"/>
            <a:ext cx="2133600" cy="457200"/>
            <a:chOff x="6144904" y="1871246"/>
            <a:chExt cx="2133600" cy="457200"/>
          </a:xfrm>
        </p:grpSpPr>
        <p:sp>
          <p:nvSpPr>
            <p:cNvPr id="17415" name="Rounded Rectangle 14">
              <a:extLst>
                <a:ext uri="{FF2B5EF4-FFF2-40B4-BE49-F238E27FC236}">
                  <a16:creationId xmlns:a16="http://schemas.microsoft.com/office/drawing/2014/main" id="{29B75E78-1DA8-FC45-A4BB-31E5986AD010}"/>
                </a:ext>
              </a:extLst>
            </p:cNvPr>
            <p:cNvSpPr>
              <a:spLocks noChangeArrowheads="1"/>
            </p:cNvSpPr>
            <p:nvPr/>
          </p:nvSpPr>
          <p:spPr bwMode="auto">
            <a:xfrm>
              <a:off x="6186458" y="1871246"/>
              <a:ext cx="2092046" cy="457200"/>
            </a:xfrm>
            <a:prstGeom prst="roundRect">
              <a:avLst>
                <a:gd name="adj" fmla="val 16667"/>
              </a:avLst>
            </a:prstGeom>
            <a:solidFill>
              <a:schemeClr val="accent1"/>
            </a:solidFill>
            <a:ln w="9525">
              <a:solidFill>
                <a:schemeClr val="tx1"/>
              </a:solidFill>
              <a:round/>
              <a:headEnd/>
              <a:tailEnd/>
            </a:ln>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endParaRPr lang="zh-CN" altLang="zh-CN">
                <a:latin typeface="Times New Roman" panose="02020603050405020304" pitchFamily="18" charset="0"/>
                <a:ea typeface="宋体" panose="02010600030101010101" pitchFamily="2" charset="-122"/>
              </a:endParaRPr>
            </a:p>
          </p:txBody>
        </p:sp>
        <p:sp>
          <p:nvSpPr>
            <p:cNvPr id="17416" name="TextBox 12">
              <a:extLst>
                <a:ext uri="{FF2B5EF4-FFF2-40B4-BE49-F238E27FC236}">
                  <a16:creationId xmlns:a16="http://schemas.microsoft.com/office/drawing/2014/main" id="{5D168BE1-04F6-4F44-8948-7FFA2B022AD7}"/>
                </a:ext>
              </a:extLst>
            </p:cNvPr>
            <p:cNvSpPr txBox="1">
              <a:spLocks noChangeArrowheads="1"/>
            </p:cNvSpPr>
            <p:nvPr/>
          </p:nvSpPr>
          <p:spPr bwMode="auto">
            <a:xfrm>
              <a:off x="6144904" y="1918784"/>
              <a:ext cx="2133600" cy="400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r>
                <a:rPr lang="en-US" altLang="zh-CN" sz="2000" dirty="0">
                  <a:latin typeface="Times New Roman" panose="02020603050405020304" pitchFamily="18" charset="0"/>
                  <a:ea typeface="宋体" panose="02010600030101010101" pitchFamily="2" charset="-122"/>
                </a:rPr>
                <a:t>Telephone System</a:t>
              </a:r>
            </a:p>
          </p:txBody>
        </p:sp>
      </p:grpSp>
      <p:sp>
        <p:nvSpPr>
          <p:cNvPr id="12" name="灯片编号占位符 1">
            <a:extLst>
              <a:ext uri="{FF2B5EF4-FFF2-40B4-BE49-F238E27FC236}">
                <a16:creationId xmlns:a16="http://schemas.microsoft.com/office/drawing/2014/main" id="{34A2548A-45BA-6045-8BD7-28EDE6768571}"/>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2</a:t>
            </a:fld>
            <a:endParaRPr lang="en-US" altLang="zh-CN"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5B476-EFA7-FB41-8388-0B9E1370EF3C}"/>
              </a:ext>
            </a:extLst>
          </p:cNvPr>
          <p:cNvSpPr>
            <a:spLocks noGrp="1"/>
          </p:cNvSpPr>
          <p:nvPr>
            <p:ph type="title"/>
          </p:nvPr>
        </p:nvSpPr>
        <p:spPr/>
        <p:txBody>
          <a:bodyPr/>
          <a:lstStyle/>
          <a:p>
            <a:r>
              <a:rPr lang="zh-CN" altLang="en-US" dirty="0"/>
              <a:t>下限截止频率 </a:t>
            </a:r>
            <a:r>
              <a:rPr lang="en-US" altLang="zh-CN" dirty="0" err="1"/>
              <a:t>f</a:t>
            </a:r>
            <a:r>
              <a:rPr lang="en-US" altLang="zh-CN" baseline="-25000" dirty="0" err="1"/>
              <a:t>L</a:t>
            </a:r>
            <a:r>
              <a:rPr lang="zh-CN" altLang="en-US" dirty="0"/>
              <a:t> 的通用近似计算方法</a:t>
            </a:r>
            <a:endParaRPr lang="en-US" dirty="0"/>
          </a:p>
        </p:txBody>
      </p:sp>
      <p:pic>
        <p:nvPicPr>
          <p:cNvPr id="7" name="Picture 6">
            <a:extLst>
              <a:ext uri="{FF2B5EF4-FFF2-40B4-BE49-F238E27FC236}">
                <a16:creationId xmlns:a16="http://schemas.microsoft.com/office/drawing/2014/main" id="{AFF916B0-AE25-7048-9A99-4A5B2836C3A6}"/>
              </a:ext>
            </a:extLst>
          </p:cNvPr>
          <p:cNvPicPr>
            <a:picLocks noChangeAspect="1"/>
          </p:cNvPicPr>
          <p:nvPr/>
        </p:nvPicPr>
        <p:blipFill>
          <a:blip r:embed="rId2"/>
          <a:stretch>
            <a:fillRect/>
          </a:stretch>
        </p:blipFill>
        <p:spPr>
          <a:xfrm>
            <a:off x="0" y="2438400"/>
            <a:ext cx="9144000" cy="3824409"/>
          </a:xfrm>
          <a:prstGeom prst="rect">
            <a:avLst/>
          </a:prstGeom>
        </p:spPr>
      </p:pic>
      <p:pic>
        <p:nvPicPr>
          <p:cNvPr id="3" name="Picture 2">
            <a:extLst>
              <a:ext uri="{FF2B5EF4-FFF2-40B4-BE49-F238E27FC236}">
                <a16:creationId xmlns:a16="http://schemas.microsoft.com/office/drawing/2014/main" id="{80C5DEDD-1C04-E847-BACD-B3B7C46B026D}"/>
              </a:ext>
            </a:extLst>
          </p:cNvPr>
          <p:cNvPicPr>
            <a:picLocks noChangeAspect="1"/>
          </p:cNvPicPr>
          <p:nvPr/>
        </p:nvPicPr>
        <p:blipFill>
          <a:blip r:embed="rId3"/>
          <a:stretch>
            <a:fillRect/>
          </a:stretch>
        </p:blipFill>
        <p:spPr>
          <a:xfrm>
            <a:off x="3429000" y="5289857"/>
            <a:ext cx="431800" cy="304800"/>
          </a:xfrm>
          <a:prstGeom prst="rect">
            <a:avLst/>
          </a:prstGeom>
        </p:spPr>
      </p:pic>
      <p:sp>
        <p:nvSpPr>
          <p:cNvPr id="9" name="矩形 8">
            <a:extLst>
              <a:ext uri="{FF2B5EF4-FFF2-40B4-BE49-F238E27FC236}">
                <a16:creationId xmlns:a16="http://schemas.microsoft.com/office/drawing/2014/main" id="{DD0F393B-989A-8A44-8B0A-3686BFE48493}"/>
              </a:ext>
            </a:extLst>
          </p:cNvPr>
          <p:cNvSpPr/>
          <p:nvPr/>
        </p:nvSpPr>
        <p:spPr>
          <a:xfrm>
            <a:off x="4838700" y="382406"/>
            <a:ext cx="4038600" cy="1015663"/>
          </a:xfrm>
          <a:prstGeom prst="rect">
            <a:avLst/>
          </a:prstGeom>
        </p:spPr>
        <p:txBody>
          <a:bodyPr wrap="square">
            <a:spAutoFit/>
          </a:bodyPr>
          <a:lstStyle/>
          <a:p>
            <a:r>
              <a:rPr kumimoji="1" lang="zh-CN" altLang="en-US" sz="2000" dirty="0">
                <a:solidFill>
                  <a:srgbClr val="C00000"/>
                </a:solidFill>
                <a:ea typeface="宋体" panose="02010600030101010101" pitchFamily="2" charset="-122"/>
              </a:rPr>
              <a:t>当电路</a:t>
            </a:r>
            <a:r>
              <a:rPr kumimoji="1" lang="zh-CN" altLang="en-US" sz="2000" b="1" dirty="0">
                <a:solidFill>
                  <a:srgbClr val="00B050"/>
                </a:solidFill>
                <a:ea typeface="宋体" panose="02010600030101010101" pitchFamily="2" charset="-122"/>
              </a:rPr>
              <a:t>不</a:t>
            </a:r>
            <a:r>
              <a:rPr kumimoji="1" lang="zh-CN" altLang="en-US" sz="2000" dirty="0">
                <a:solidFill>
                  <a:srgbClr val="0432FF"/>
                </a:solidFill>
                <a:ea typeface="宋体" panose="02010600030101010101" pitchFamily="2" charset="-122"/>
              </a:rPr>
              <a:t>存在主极点</a:t>
            </a:r>
            <a:r>
              <a:rPr kumimoji="1" lang="zh-CN" altLang="en-US" sz="2000" dirty="0">
                <a:solidFill>
                  <a:srgbClr val="C00000"/>
                </a:solidFill>
                <a:ea typeface="宋体" panose="02010600030101010101" pitchFamily="2" charset="-122"/>
              </a:rPr>
              <a:t>时，可用“</a:t>
            </a:r>
            <a:r>
              <a:rPr kumimoji="1" lang="zh-CN" altLang="en-US" sz="2000" b="1" dirty="0">
                <a:solidFill>
                  <a:srgbClr val="0432FF"/>
                </a:solidFill>
                <a:ea typeface="宋体" panose="02010600030101010101" pitchFamily="2" charset="-122"/>
              </a:rPr>
              <a:t>短路时间常数法</a:t>
            </a:r>
            <a:r>
              <a:rPr kumimoji="1" lang="zh-CN" altLang="en-US" sz="2000" dirty="0">
                <a:solidFill>
                  <a:srgbClr val="C00000"/>
                </a:solidFill>
                <a:ea typeface="宋体" panose="02010600030101010101" pitchFamily="2" charset="-122"/>
              </a:rPr>
              <a:t>”估算电路的下限截止频率</a:t>
            </a:r>
            <a:r>
              <a:rPr kumimoji="1" lang="en-US" altLang="zh-CN" sz="2000" dirty="0" err="1">
                <a:solidFill>
                  <a:srgbClr val="C00000"/>
                </a:solidFill>
                <a:ea typeface="宋体" panose="02010600030101010101" pitchFamily="2" charset="-122"/>
              </a:rPr>
              <a:t>f</a:t>
            </a:r>
            <a:r>
              <a:rPr kumimoji="1" lang="en-US" altLang="zh-CN" sz="2000" baseline="-25000" dirty="0" err="1">
                <a:solidFill>
                  <a:srgbClr val="C00000"/>
                </a:solidFill>
                <a:ea typeface="宋体" panose="02010600030101010101" pitchFamily="2" charset="-122"/>
              </a:rPr>
              <a:t>L</a:t>
            </a:r>
            <a:endParaRPr kumimoji="1" lang="zh-CN" altLang="en-US" baseline="-25000" dirty="0">
              <a:solidFill>
                <a:srgbClr val="C00000"/>
              </a:solidFill>
              <a:ea typeface="宋体" panose="02010600030101010101" pitchFamily="2" charset="-122"/>
            </a:endParaRPr>
          </a:p>
        </p:txBody>
      </p:sp>
      <p:pic>
        <p:nvPicPr>
          <p:cNvPr id="4" name="图片 3">
            <a:extLst>
              <a:ext uri="{FF2B5EF4-FFF2-40B4-BE49-F238E27FC236}">
                <a16:creationId xmlns:a16="http://schemas.microsoft.com/office/drawing/2014/main" id="{F9B6BBEB-2DEE-8749-9431-671931B5B5B7}"/>
              </a:ext>
            </a:extLst>
          </p:cNvPr>
          <p:cNvPicPr>
            <a:picLocks noChangeAspect="1"/>
          </p:cNvPicPr>
          <p:nvPr/>
        </p:nvPicPr>
        <p:blipFill>
          <a:blip r:embed="rId4"/>
          <a:stretch>
            <a:fillRect/>
          </a:stretch>
        </p:blipFill>
        <p:spPr>
          <a:xfrm>
            <a:off x="0" y="1933147"/>
            <a:ext cx="6680200" cy="393700"/>
          </a:xfrm>
          <a:prstGeom prst="rect">
            <a:avLst/>
          </a:prstGeom>
        </p:spPr>
      </p:pic>
      <p:sp>
        <p:nvSpPr>
          <p:cNvPr id="10" name="文本框 9">
            <a:extLst>
              <a:ext uri="{FF2B5EF4-FFF2-40B4-BE49-F238E27FC236}">
                <a16:creationId xmlns:a16="http://schemas.microsoft.com/office/drawing/2014/main" id="{FEE939A8-73D8-F148-B9DC-06B06DDEE960}"/>
              </a:ext>
            </a:extLst>
          </p:cNvPr>
          <p:cNvSpPr txBox="1"/>
          <p:nvPr/>
        </p:nvSpPr>
        <p:spPr>
          <a:xfrm>
            <a:off x="3109109" y="2473640"/>
            <a:ext cx="1688283" cy="338554"/>
          </a:xfrm>
          <a:prstGeom prst="rect">
            <a:avLst/>
          </a:prstGeom>
          <a:noFill/>
        </p:spPr>
        <p:txBody>
          <a:bodyPr wrap="none" rtlCol="0">
            <a:spAutoFit/>
          </a:bodyPr>
          <a:lstStyle/>
          <a:p>
            <a:r>
              <a:rPr kumimoji="1" lang="en-US" altLang="zh-CN" dirty="0">
                <a:solidFill>
                  <a:srgbClr val="0432FF"/>
                </a:solidFill>
              </a:rPr>
              <a:t>①</a:t>
            </a:r>
            <a:r>
              <a:rPr kumimoji="1" lang="zh-CN" altLang="en-US" dirty="0">
                <a:solidFill>
                  <a:srgbClr val="0432FF"/>
                </a:solidFill>
              </a:rPr>
              <a:t>输入信号置零</a:t>
            </a:r>
          </a:p>
        </p:txBody>
      </p:sp>
      <p:sp>
        <p:nvSpPr>
          <p:cNvPr id="11" name="文本框 10">
            <a:extLst>
              <a:ext uri="{FF2B5EF4-FFF2-40B4-BE49-F238E27FC236}">
                <a16:creationId xmlns:a16="http://schemas.microsoft.com/office/drawing/2014/main" id="{3D9DDCB1-10A4-9645-BE91-2F96BBFBF53B}"/>
              </a:ext>
            </a:extLst>
          </p:cNvPr>
          <p:cNvSpPr txBox="1"/>
          <p:nvPr/>
        </p:nvSpPr>
        <p:spPr>
          <a:xfrm>
            <a:off x="2876958" y="3367178"/>
            <a:ext cx="5451813" cy="338554"/>
          </a:xfrm>
          <a:prstGeom prst="rect">
            <a:avLst/>
          </a:prstGeom>
          <a:noFill/>
        </p:spPr>
        <p:txBody>
          <a:bodyPr wrap="none" rtlCol="0">
            <a:spAutoFit/>
          </a:bodyPr>
          <a:lstStyle/>
          <a:p>
            <a:r>
              <a:rPr kumimoji="1" lang="en-US" altLang="zh-CN" dirty="0">
                <a:solidFill>
                  <a:srgbClr val="0432FF"/>
                </a:solidFill>
              </a:rPr>
              <a:t>②</a:t>
            </a:r>
            <a:r>
              <a:rPr kumimoji="1" lang="zh-CN" altLang="en-US" dirty="0">
                <a:solidFill>
                  <a:srgbClr val="0432FF"/>
                </a:solidFill>
              </a:rPr>
              <a:t>一次考虑一个电容，分析时将其他电容</a:t>
            </a:r>
            <a:r>
              <a:rPr kumimoji="1" lang="zh-CN" altLang="en-US" dirty="0">
                <a:solidFill>
                  <a:srgbClr val="C00000"/>
                </a:solidFill>
              </a:rPr>
              <a:t>短路</a:t>
            </a:r>
            <a:r>
              <a:rPr kumimoji="1" lang="zh-CN" altLang="en-US" dirty="0">
                <a:solidFill>
                  <a:srgbClr val="0432FF"/>
                </a:solidFill>
              </a:rPr>
              <a:t>（理想化）</a:t>
            </a:r>
          </a:p>
        </p:txBody>
      </p:sp>
      <p:sp>
        <p:nvSpPr>
          <p:cNvPr id="12" name="文本框 11">
            <a:extLst>
              <a:ext uri="{FF2B5EF4-FFF2-40B4-BE49-F238E27FC236}">
                <a16:creationId xmlns:a16="http://schemas.microsoft.com/office/drawing/2014/main" id="{EB8A6ECF-609B-B74B-AD1E-0FAFD9633415}"/>
              </a:ext>
            </a:extLst>
          </p:cNvPr>
          <p:cNvSpPr txBox="1"/>
          <p:nvPr/>
        </p:nvSpPr>
        <p:spPr>
          <a:xfrm>
            <a:off x="3200400" y="4283151"/>
            <a:ext cx="4985467" cy="338554"/>
          </a:xfrm>
          <a:prstGeom prst="rect">
            <a:avLst/>
          </a:prstGeom>
          <a:noFill/>
        </p:spPr>
        <p:txBody>
          <a:bodyPr wrap="none" rtlCol="0">
            <a:spAutoFit/>
          </a:bodyPr>
          <a:lstStyle/>
          <a:p>
            <a:r>
              <a:rPr kumimoji="1" lang="en-US" altLang="zh-CN" dirty="0">
                <a:solidFill>
                  <a:srgbClr val="0432FF"/>
                </a:solidFill>
              </a:rPr>
              <a:t>③</a:t>
            </a:r>
            <a:r>
              <a:rPr kumimoji="1" lang="zh-CN" altLang="en-US" dirty="0">
                <a:solidFill>
                  <a:srgbClr val="0432FF"/>
                </a:solidFill>
              </a:rPr>
              <a:t>求电容两端的等效电阻，并得到相应的时间常数</a:t>
            </a:r>
            <a:r>
              <a:rPr kumimoji="1" lang="en-US" altLang="zh-CN" dirty="0">
                <a:solidFill>
                  <a:srgbClr val="0432FF"/>
                </a:solidFill>
              </a:rPr>
              <a:t>RC</a:t>
            </a:r>
            <a:endParaRPr kumimoji="1" lang="zh-CN" altLang="en-US" dirty="0">
              <a:solidFill>
                <a:srgbClr val="0432FF"/>
              </a:solidFill>
            </a:endParaRPr>
          </a:p>
        </p:txBody>
      </p:sp>
      <p:sp>
        <p:nvSpPr>
          <p:cNvPr id="13" name="文本框 12">
            <a:extLst>
              <a:ext uri="{FF2B5EF4-FFF2-40B4-BE49-F238E27FC236}">
                <a16:creationId xmlns:a16="http://schemas.microsoft.com/office/drawing/2014/main" id="{C2DB2F6D-3FCC-8A41-A9AA-A7AD1141007C}"/>
              </a:ext>
            </a:extLst>
          </p:cNvPr>
          <p:cNvSpPr txBox="1"/>
          <p:nvPr/>
        </p:nvSpPr>
        <p:spPr>
          <a:xfrm>
            <a:off x="4134470" y="4733258"/>
            <a:ext cx="2704587" cy="338554"/>
          </a:xfrm>
          <a:prstGeom prst="rect">
            <a:avLst/>
          </a:prstGeom>
          <a:noFill/>
        </p:spPr>
        <p:txBody>
          <a:bodyPr wrap="none" rtlCol="0">
            <a:spAutoFit/>
          </a:bodyPr>
          <a:lstStyle/>
          <a:p>
            <a:r>
              <a:rPr kumimoji="1" lang="en-US" altLang="zh-CN" dirty="0">
                <a:solidFill>
                  <a:srgbClr val="0432FF"/>
                </a:solidFill>
              </a:rPr>
              <a:t>④</a:t>
            </a:r>
            <a:r>
              <a:rPr kumimoji="1" lang="zh-CN" altLang="en-US" dirty="0">
                <a:solidFill>
                  <a:srgbClr val="0432FF"/>
                </a:solidFill>
              </a:rPr>
              <a:t>求和计算下限截止频率 </a:t>
            </a:r>
            <a:r>
              <a:rPr kumimoji="1" lang="en-US" altLang="zh-CN" dirty="0" err="1">
                <a:solidFill>
                  <a:srgbClr val="0432FF"/>
                </a:solidFill>
              </a:rPr>
              <a:t>f</a:t>
            </a:r>
            <a:r>
              <a:rPr kumimoji="1" lang="en-US" altLang="zh-CN" baseline="-25000" dirty="0" err="1">
                <a:solidFill>
                  <a:srgbClr val="0432FF"/>
                </a:solidFill>
              </a:rPr>
              <a:t>L</a:t>
            </a:r>
            <a:endParaRPr kumimoji="1" lang="zh-CN" altLang="en-US" baseline="-25000" dirty="0">
              <a:solidFill>
                <a:srgbClr val="0432FF"/>
              </a:solidFill>
            </a:endParaRPr>
          </a:p>
        </p:txBody>
      </p:sp>
      <p:sp>
        <p:nvSpPr>
          <p:cNvPr id="15" name="灯片编号占位符 1">
            <a:extLst>
              <a:ext uri="{FF2B5EF4-FFF2-40B4-BE49-F238E27FC236}">
                <a16:creationId xmlns:a16="http://schemas.microsoft.com/office/drawing/2014/main" id="{37DB342E-E396-9F4A-904E-33FC73B1E552}"/>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20</a:t>
            </a:fld>
            <a:endParaRPr lang="en-US" altLang="zh-CN" dirty="0"/>
          </a:p>
        </p:txBody>
      </p:sp>
    </p:spTree>
    <p:extLst>
      <p:ext uri="{BB962C8B-B14F-4D97-AF65-F5344CB8AC3E}">
        <p14:creationId xmlns:p14="http://schemas.microsoft.com/office/powerpoint/2010/main" val="23996573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14611901-381F-1849-9341-588F6CB41370}"/>
              </a:ext>
            </a:extLst>
          </p:cNvPr>
          <p:cNvPicPr>
            <a:picLocks noChangeAspect="1"/>
          </p:cNvPicPr>
          <p:nvPr/>
        </p:nvPicPr>
        <p:blipFill>
          <a:blip r:embed="rId2"/>
          <a:stretch>
            <a:fillRect/>
          </a:stretch>
        </p:blipFill>
        <p:spPr>
          <a:xfrm>
            <a:off x="152400" y="152400"/>
            <a:ext cx="3136900" cy="431800"/>
          </a:xfrm>
          <a:prstGeom prst="rect">
            <a:avLst/>
          </a:prstGeom>
        </p:spPr>
      </p:pic>
      <p:pic>
        <p:nvPicPr>
          <p:cNvPr id="7" name="图片 6">
            <a:extLst>
              <a:ext uri="{FF2B5EF4-FFF2-40B4-BE49-F238E27FC236}">
                <a16:creationId xmlns:a16="http://schemas.microsoft.com/office/drawing/2014/main" id="{C643564E-1C2B-374E-B85B-405B5A53AA9D}"/>
              </a:ext>
            </a:extLst>
          </p:cNvPr>
          <p:cNvPicPr>
            <a:picLocks noChangeAspect="1"/>
          </p:cNvPicPr>
          <p:nvPr/>
        </p:nvPicPr>
        <p:blipFill>
          <a:blip r:embed="rId3"/>
          <a:stretch>
            <a:fillRect/>
          </a:stretch>
        </p:blipFill>
        <p:spPr>
          <a:xfrm>
            <a:off x="30480" y="1028098"/>
            <a:ext cx="4008120" cy="2445499"/>
          </a:xfrm>
          <a:prstGeom prst="rect">
            <a:avLst/>
          </a:prstGeom>
        </p:spPr>
      </p:pic>
      <p:pic>
        <p:nvPicPr>
          <p:cNvPr id="8" name="图片 7">
            <a:extLst>
              <a:ext uri="{FF2B5EF4-FFF2-40B4-BE49-F238E27FC236}">
                <a16:creationId xmlns:a16="http://schemas.microsoft.com/office/drawing/2014/main" id="{CB5D6388-9561-E349-8BAB-C6D09CAAC025}"/>
              </a:ext>
            </a:extLst>
          </p:cNvPr>
          <p:cNvPicPr>
            <a:picLocks noChangeAspect="1"/>
          </p:cNvPicPr>
          <p:nvPr/>
        </p:nvPicPr>
        <p:blipFill>
          <a:blip r:embed="rId4"/>
          <a:stretch>
            <a:fillRect/>
          </a:stretch>
        </p:blipFill>
        <p:spPr>
          <a:xfrm>
            <a:off x="4535264" y="1162732"/>
            <a:ext cx="4380136" cy="2190068"/>
          </a:xfrm>
          <a:prstGeom prst="rect">
            <a:avLst/>
          </a:prstGeom>
        </p:spPr>
      </p:pic>
      <p:sp>
        <p:nvSpPr>
          <p:cNvPr id="9" name="右箭头 8">
            <a:extLst>
              <a:ext uri="{FF2B5EF4-FFF2-40B4-BE49-F238E27FC236}">
                <a16:creationId xmlns:a16="http://schemas.microsoft.com/office/drawing/2014/main" id="{D822BC73-7388-C643-B17E-010BF30EADB2}"/>
              </a:ext>
            </a:extLst>
          </p:cNvPr>
          <p:cNvSpPr/>
          <p:nvPr/>
        </p:nvSpPr>
        <p:spPr bwMode="auto">
          <a:xfrm>
            <a:off x="4191000" y="1828800"/>
            <a:ext cx="533400" cy="304800"/>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1600" b="0" i="0" u="none" strike="noStrike" cap="none" normalizeH="0" baseline="0">
              <a:ln>
                <a:noFill/>
              </a:ln>
              <a:solidFill>
                <a:schemeClr val="tx1"/>
              </a:solidFill>
              <a:effectLst/>
              <a:latin typeface="Calibri" pitchFamily="34" charset="0"/>
            </a:endParaRPr>
          </a:p>
        </p:txBody>
      </p:sp>
      <p:sp>
        <p:nvSpPr>
          <p:cNvPr id="10" name="文本框 9">
            <a:extLst>
              <a:ext uri="{FF2B5EF4-FFF2-40B4-BE49-F238E27FC236}">
                <a16:creationId xmlns:a16="http://schemas.microsoft.com/office/drawing/2014/main" id="{A423A464-1303-454A-998D-76B08F623032}"/>
              </a:ext>
            </a:extLst>
          </p:cNvPr>
          <p:cNvSpPr txBox="1"/>
          <p:nvPr/>
        </p:nvSpPr>
        <p:spPr>
          <a:xfrm>
            <a:off x="152400" y="3748218"/>
            <a:ext cx="1353256" cy="400110"/>
          </a:xfrm>
          <a:prstGeom prst="rect">
            <a:avLst/>
          </a:prstGeom>
          <a:noFill/>
        </p:spPr>
        <p:txBody>
          <a:bodyPr wrap="none" rtlCol="0">
            <a:spAutoFit/>
          </a:bodyPr>
          <a:lstStyle/>
          <a:p>
            <a:r>
              <a:rPr kumimoji="1" lang="en-US" altLang="zh-CN" sz="2000" dirty="0">
                <a:solidFill>
                  <a:srgbClr val="0432FF"/>
                </a:solidFill>
              </a:rPr>
              <a:t>①</a:t>
            </a:r>
            <a:r>
              <a:rPr kumimoji="1" lang="zh-CN" altLang="en-US" sz="2000" dirty="0">
                <a:solidFill>
                  <a:srgbClr val="0432FF"/>
                </a:solidFill>
              </a:rPr>
              <a:t>考虑</a:t>
            </a:r>
            <a:r>
              <a:rPr kumimoji="1" lang="en-US" altLang="zh-CN" sz="2000" dirty="0">
                <a:solidFill>
                  <a:srgbClr val="0432FF"/>
                </a:solidFill>
              </a:rPr>
              <a:t>C</a:t>
            </a:r>
            <a:r>
              <a:rPr kumimoji="1" lang="en-US" altLang="zh-CN" sz="2000" baseline="-25000" dirty="0">
                <a:solidFill>
                  <a:srgbClr val="0432FF"/>
                </a:solidFill>
              </a:rPr>
              <a:t>C1</a:t>
            </a:r>
          </a:p>
        </p:txBody>
      </p:sp>
      <p:pic>
        <p:nvPicPr>
          <p:cNvPr id="11" name="图片 10">
            <a:extLst>
              <a:ext uri="{FF2B5EF4-FFF2-40B4-BE49-F238E27FC236}">
                <a16:creationId xmlns:a16="http://schemas.microsoft.com/office/drawing/2014/main" id="{2A5D62A1-168E-964E-9F22-243475FB4D20}"/>
              </a:ext>
            </a:extLst>
          </p:cNvPr>
          <p:cNvPicPr>
            <a:picLocks noChangeAspect="1"/>
          </p:cNvPicPr>
          <p:nvPr/>
        </p:nvPicPr>
        <p:blipFill>
          <a:blip r:embed="rId5"/>
          <a:stretch>
            <a:fillRect/>
          </a:stretch>
        </p:blipFill>
        <p:spPr>
          <a:xfrm>
            <a:off x="878847" y="4086772"/>
            <a:ext cx="2311386" cy="1810122"/>
          </a:xfrm>
          <a:prstGeom prst="rect">
            <a:avLst/>
          </a:prstGeom>
        </p:spPr>
      </p:pic>
      <p:pic>
        <p:nvPicPr>
          <p:cNvPr id="12" name="图片 11">
            <a:extLst>
              <a:ext uri="{FF2B5EF4-FFF2-40B4-BE49-F238E27FC236}">
                <a16:creationId xmlns:a16="http://schemas.microsoft.com/office/drawing/2014/main" id="{013FC56C-F395-E945-8318-67D9C49D8FA5}"/>
              </a:ext>
            </a:extLst>
          </p:cNvPr>
          <p:cNvPicPr>
            <a:picLocks noChangeAspect="1"/>
          </p:cNvPicPr>
          <p:nvPr/>
        </p:nvPicPr>
        <p:blipFill>
          <a:blip r:embed="rId6"/>
          <a:stretch>
            <a:fillRect/>
          </a:stretch>
        </p:blipFill>
        <p:spPr>
          <a:xfrm>
            <a:off x="3948763" y="4257081"/>
            <a:ext cx="1903475" cy="467320"/>
          </a:xfrm>
          <a:prstGeom prst="rect">
            <a:avLst/>
          </a:prstGeom>
        </p:spPr>
      </p:pic>
      <p:pic>
        <p:nvPicPr>
          <p:cNvPr id="13" name="图片 12">
            <a:extLst>
              <a:ext uri="{FF2B5EF4-FFF2-40B4-BE49-F238E27FC236}">
                <a16:creationId xmlns:a16="http://schemas.microsoft.com/office/drawing/2014/main" id="{0C54FD09-8A7D-1342-86D3-E4EB125C7897}"/>
              </a:ext>
            </a:extLst>
          </p:cNvPr>
          <p:cNvPicPr>
            <a:picLocks noChangeAspect="1"/>
          </p:cNvPicPr>
          <p:nvPr/>
        </p:nvPicPr>
        <p:blipFill>
          <a:blip r:embed="rId7"/>
          <a:stretch>
            <a:fillRect/>
          </a:stretch>
        </p:blipFill>
        <p:spPr>
          <a:xfrm>
            <a:off x="4038600" y="4914069"/>
            <a:ext cx="1295400" cy="406400"/>
          </a:xfrm>
          <a:prstGeom prst="rect">
            <a:avLst/>
          </a:prstGeom>
        </p:spPr>
      </p:pic>
      <p:sp>
        <p:nvSpPr>
          <p:cNvPr id="14" name="灯片编号占位符 1">
            <a:extLst>
              <a:ext uri="{FF2B5EF4-FFF2-40B4-BE49-F238E27FC236}">
                <a16:creationId xmlns:a16="http://schemas.microsoft.com/office/drawing/2014/main" id="{E816E5BD-1F55-B64B-95EB-6F66FE2FDA7D}"/>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21</a:t>
            </a:fld>
            <a:endParaRPr lang="en-US" altLang="zh-CN" dirty="0"/>
          </a:p>
        </p:txBody>
      </p:sp>
    </p:spTree>
    <p:extLst>
      <p:ext uri="{BB962C8B-B14F-4D97-AF65-F5344CB8AC3E}">
        <p14:creationId xmlns:p14="http://schemas.microsoft.com/office/powerpoint/2010/main" val="22367698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14611901-381F-1849-9341-588F6CB41370}"/>
              </a:ext>
            </a:extLst>
          </p:cNvPr>
          <p:cNvPicPr>
            <a:picLocks noChangeAspect="1"/>
          </p:cNvPicPr>
          <p:nvPr/>
        </p:nvPicPr>
        <p:blipFill>
          <a:blip r:embed="rId2"/>
          <a:stretch>
            <a:fillRect/>
          </a:stretch>
        </p:blipFill>
        <p:spPr>
          <a:xfrm>
            <a:off x="152400" y="152400"/>
            <a:ext cx="3136900" cy="431800"/>
          </a:xfrm>
          <a:prstGeom prst="rect">
            <a:avLst/>
          </a:prstGeom>
        </p:spPr>
      </p:pic>
      <p:pic>
        <p:nvPicPr>
          <p:cNvPr id="7" name="图片 6">
            <a:extLst>
              <a:ext uri="{FF2B5EF4-FFF2-40B4-BE49-F238E27FC236}">
                <a16:creationId xmlns:a16="http://schemas.microsoft.com/office/drawing/2014/main" id="{C643564E-1C2B-374E-B85B-405B5A53AA9D}"/>
              </a:ext>
            </a:extLst>
          </p:cNvPr>
          <p:cNvPicPr>
            <a:picLocks noChangeAspect="1"/>
          </p:cNvPicPr>
          <p:nvPr/>
        </p:nvPicPr>
        <p:blipFill>
          <a:blip r:embed="rId3"/>
          <a:stretch>
            <a:fillRect/>
          </a:stretch>
        </p:blipFill>
        <p:spPr>
          <a:xfrm>
            <a:off x="30480" y="1028098"/>
            <a:ext cx="4008120" cy="2445499"/>
          </a:xfrm>
          <a:prstGeom prst="rect">
            <a:avLst/>
          </a:prstGeom>
        </p:spPr>
      </p:pic>
      <p:pic>
        <p:nvPicPr>
          <p:cNvPr id="8" name="图片 7">
            <a:extLst>
              <a:ext uri="{FF2B5EF4-FFF2-40B4-BE49-F238E27FC236}">
                <a16:creationId xmlns:a16="http://schemas.microsoft.com/office/drawing/2014/main" id="{CB5D6388-9561-E349-8BAB-C6D09CAAC025}"/>
              </a:ext>
            </a:extLst>
          </p:cNvPr>
          <p:cNvPicPr>
            <a:picLocks noChangeAspect="1"/>
          </p:cNvPicPr>
          <p:nvPr/>
        </p:nvPicPr>
        <p:blipFill>
          <a:blip r:embed="rId4"/>
          <a:stretch>
            <a:fillRect/>
          </a:stretch>
        </p:blipFill>
        <p:spPr>
          <a:xfrm>
            <a:off x="4535264" y="1162732"/>
            <a:ext cx="4380136" cy="2190068"/>
          </a:xfrm>
          <a:prstGeom prst="rect">
            <a:avLst/>
          </a:prstGeom>
        </p:spPr>
      </p:pic>
      <p:sp>
        <p:nvSpPr>
          <p:cNvPr id="9" name="右箭头 8">
            <a:extLst>
              <a:ext uri="{FF2B5EF4-FFF2-40B4-BE49-F238E27FC236}">
                <a16:creationId xmlns:a16="http://schemas.microsoft.com/office/drawing/2014/main" id="{D822BC73-7388-C643-B17E-010BF30EADB2}"/>
              </a:ext>
            </a:extLst>
          </p:cNvPr>
          <p:cNvSpPr/>
          <p:nvPr/>
        </p:nvSpPr>
        <p:spPr bwMode="auto">
          <a:xfrm>
            <a:off x="4191000" y="1828800"/>
            <a:ext cx="533400" cy="304800"/>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1600" b="0" i="0" u="none" strike="noStrike" cap="none" normalizeH="0" baseline="0">
              <a:ln>
                <a:noFill/>
              </a:ln>
              <a:solidFill>
                <a:schemeClr val="tx1"/>
              </a:solidFill>
              <a:effectLst/>
              <a:latin typeface="Calibri" pitchFamily="34" charset="0"/>
            </a:endParaRPr>
          </a:p>
        </p:txBody>
      </p:sp>
      <p:sp>
        <p:nvSpPr>
          <p:cNvPr id="10" name="文本框 9">
            <a:extLst>
              <a:ext uri="{FF2B5EF4-FFF2-40B4-BE49-F238E27FC236}">
                <a16:creationId xmlns:a16="http://schemas.microsoft.com/office/drawing/2014/main" id="{A423A464-1303-454A-998D-76B08F623032}"/>
              </a:ext>
            </a:extLst>
          </p:cNvPr>
          <p:cNvSpPr txBox="1"/>
          <p:nvPr/>
        </p:nvSpPr>
        <p:spPr>
          <a:xfrm>
            <a:off x="152400" y="3748218"/>
            <a:ext cx="1258678" cy="400110"/>
          </a:xfrm>
          <a:prstGeom prst="rect">
            <a:avLst/>
          </a:prstGeom>
          <a:noFill/>
        </p:spPr>
        <p:txBody>
          <a:bodyPr wrap="none" rtlCol="0">
            <a:spAutoFit/>
          </a:bodyPr>
          <a:lstStyle/>
          <a:p>
            <a:r>
              <a:rPr kumimoji="1" lang="en-US" altLang="zh-CN" sz="2000" dirty="0">
                <a:solidFill>
                  <a:srgbClr val="0432FF"/>
                </a:solidFill>
              </a:rPr>
              <a:t>②</a:t>
            </a:r>
            <a:r>
              <a:rPr kumimoji="1" lang="zh-CN" altLang="en-US" sz="2000" dirty="0">
                <a:solidFill>
                  <a:srgbClr val="0432FF"/>
                </a:solidFill>
              </a:rPr>
              <a:t>考虑</a:t>
            </a:r>
            <a:r>
              <a:rPr kumimoji="1" lang="en-US" altLang="zh-CN" sz="2000" dirty="0">
                <a:solidFill>
                  <a:srgbClr val="0432FF"/>
                </a:solidFill>
              </a:rPr>
              <a:t>C</a:t>
            </a:r>
            <a:r>
              <a:rPr kumimoji="1" lang="en-US" altLang="zh-CN" sz="2000" baseline="-25000" dirty="0">
                <a:solidFill>
                  <a:srgbClr val="0432FF"/>
                </a:solidFill>
              </a:rPr>
              <a:t>E</a:t>
            </a:r>
          </a:p>
        </p:txBody>
      </p:sp>
      <p:pic>
        <p:nvPicPr>
          <p:cNvPr id="2" name="图片 1">
            <a:extLst>
              <a:ext uri="{FF2B5EF4-FFF2-40B4-BE49-F238E27FC236}">
                <a16:creationId xmlns:a16="http://schemas.microsoft.com/office/drawing/2014/main" id="{E6B52588-8719-1C4E-AE0C-2623C5CFAB66}"/>
              </a:ext>
            </a:extLst>
          </p:cNvPr>
          <p:cNvPicPr>
            <a:picLocks noChangeAspect="1"/>
          </p:cNvPicPr>
          <p:nvPr/>
        </p:nvPicPr>
        <p:blipFill>
          <a:blip r:embed="rId5"/>
          <a:stretch>
            <a:fillRect/>
          </a:stretch>
        </p:blipFill>
        <p:spPr>
          <a:xfrm>
            <a:off x="4880743" y="4148328"/>
            <a:ext cx="2540000" cy="762000"/>
          </a:xfrm>
          <a:prstGeom prst="rect">
            <a:avLst/>
          </a:prstGeom>
        </p:spPr>
      </p:pic>
      <p:pic>
        <p:nvPicPr>
          <p:cNvPr id="3" name="图片 2">
            <a:extLst>
              <a:ext uri="{FF2B5EF4-FFF2-40B4-BE49-F238E27FC236}">
                <a16:creationId xmlns:a16="http://schemas.microsoft.com/office/drawing/2014/main" id="{3814548D-A538-364F-AEC2-91B8D1533C3C}"/>
              </a:ext>
            </a:extLst>
          </p:cNvPr>
          <p:cNvPicPr>
            <a:picLocks noChangeAspect="1"/>
          </p:cNvPicPr>
          <p:nvPr/>
        </p:nvPicPr>
        <p:blipFill>
          <a:blip r:embed="rId6"/>
          <a:stretch>
            <a:fillRect/>
          </a:stretch>
        </p:blipFill>
        <p:spPr>
          <a:xfrm>
            <a:off x="1695183" y="3748218"/>
            <a:ext cx="2540000" cy="3008443"/>
          </a:xfrm>
          <a:prstGeom prst="rect">
            <a:avLst/>
          </a:prstGeom>
        </p:spPr>
      </p:pic>
      <p:pic>
        <p:nvPicPr>
          <p:cNvPr id="4" name="图片 3">
            <a:extLst>
              <a:ext uri="{FF2B5EF4-FFF2-40B4-BE49-F238E27FC236}">
                <a16:creationId xmlns:a16="http://schemas.microsoft.com/office/drawing/2014/main" id="{06DE97B6-BF95-334E-BD0D-893ADDE686EE}"/>
              </a:ext>
            </a:extLst>
          </p:cNvPr>
          <p:cNvPicPr>
            <a:picLocks noChangeAspect="1"/>
          </p:cNvPicPr>
          <p:nvPr/>
        </p:nvPicPr>
        <p:blipFill>
          <a:blip r:embed="rId7"/>
          <a:stretch>
            <a:fillRect/>
          </a:stretch>
        </p:blipFill>
        <p:spPr>
          <a:xfrm>
            <a:off x="4868043" y="5244419"/>
            <a:ext cx="1282700" cy="381000"/>
          </a:xfrm>
          <a:prstGeom prst="rect">
            <a:avLst/>
          </a:prstGeom>
        </p:spPr>
      </p:pic>
      <p:sp>
        <p:nvSpPr>
          <p:cNvPr id="14" name="灯片编号占位符 1">
            <a:extLst>
              <a:ext uri="{FF2B5EF4-FFF2-40B4-BE49-F238E27FC236}">
                <a16:creationId xmlns:a16="http://schemas.microsoft.com/office/drawing/2014/main" id="{D703B122-9946-6B47-B401-09E55B104DD1}"/>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22</a:t>
            </a:fld>
            <a:endParaRPr lang="en-US" altLang="zh-CN" dirty="0"/>
          </a:p>
        </p:txBody>
      </p:sp>
    </p:spTree>
    <p:extLst>
      <p:ext uri="{BB962C8B-B14F-4D97-AF65-F5344CB8AC3E}">
        <p14:creationId xmlns:p14="http://schemas.microsoft.com/office/powerpoint/2010/main" val="40944992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14611901-381F-1849-9341-588F6CB41370}"/>
              </a:ext>
            </a:extLst>
          </p:cNvPr>
          <p:cNvPicPr>
            <a:picLocks noChangeAspect="1"/>
          </p:cNvPicPr>
          <p:nvPr/>
        </p:nvPicPr>
        <p:blipFill>
          <a:blip r:embed="rId2"/>
          <a:stretch>
            <a:fillRect/>
          </a:stretch>
        </p:blipFill>
        <p:spPr>
          <a:xfrm>
            <a:off x="152400" y="152400"/>
            <a:ext cx="3136900" cy="431800"/>
          </a:xfrm>
          <a:prstGeom prst="rect">
            <a:avLst/>
          </a:prstGeom>
        </p:spPr>
      </p:pic>
      <p:pic>
        <p:nvPicPr>
          <p:cNvPr id="7" name="图片 6">
            <a:extLst>
              <a:ext uri="{FF2B5EF4-FFF2-40B4-BE49-F238E27FC236}">
                <a16:creationId xmlns:a16="http://schemas.microsoft.com/office/drawing/2014/main" id="{C643564E-1C2B-374E-B85B-405B5A53AA9D}"/>
              </a:ext>
            </a:extLst>
          </p:cNvPr>
          <p:cNvPicPr>
            <a:picLocks noChangeAspect="1"/>
          </p:cNvPicPr>
          <p:nvPr/>
        </p:nvPicPr>
        <p:blipFill>
          <a:blip r:embed="rId3"/>
          <a:stretch>
            <a:fillRect/>
          </a:stretch>
        </p:blipFill>
        <p:spPr>
          <a:xfrm>
            <a:off x="30480" y="1028098"/>
            <a:ext cx="4008120" cy="2445499"/>
          </a:xfrm>
          <a:prstGeom prst="rect">
            <a:avLst/>
          </a:prstGeom>
        </p:spPr>
      </p:pic>
      <p:pic>
        <p:nvPicPr>
          <p:cNvPr id="8" name="图片 7">
            <a:extLst>
              <a:ext uri="{FF2B5EF4-FFF2-40B4-BE49-F238E27FC236}">
                <a16:creationId xmlns:a16="http://schemas.microsoft.com/office/drawing/2014/main" id="{CB5D6388-9561-E349-8BAB-C6D09CAAC025}"/>
              </a:ext>
            </a:extLst>
          </p:cNvPr>
          <p:cNvPicPr>
            <a:picLocks noChangeAspect="1"/>
          </p:cNvPicPr>
          <p:nvPr/>
        </p:nvPicPr>
        <p:blipFill>
          <a:blip r:embed="rId4"/>
          <a:stretch>
            <a:fillRect/>
          </a:stretch>
        </p:blipFill>
        <p:spPr>
          <a:xfrm>
            <a:off x="4535264" y="1162732"/>
            <a:ext cx="4380136" cy="2190068"/>
          </a:xfrm>
          <a:prstGeom prst="rect">
            <a:avLst/>
          </a:prstGeom>
        </p:spPr>
      </p:pic>
      <p:sp>
        <p:nvSpPr>
          <p:cNvPr id="9" name="右箭头 8">
            <a:extLst>
              <a:ext uri="{FF2B5EF4-FFF2-40B4-BE49-F238E27FC236}">
                <a16:creationId xmlns:a16="http://schemas.microsoft.com/office/drawing/2014/main" id="{D822BC73-7388-C643-B17E-010BF30EADB2}"/>
              </a:ext>
            </a:extLst>
          </p:cNvPr>
          <p:cNvSpPr/>
          <p:nvPr/>
        </p:nvSpPr>
        <p:spPr bwMode="auto">
          <a:xfrm>
            <a:off x="4191000" y="1828800"/>
            <a:ext cx="533400" cy="304800"/>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1600" b="0" i="0" u="none" strike="noStrike" cap="none" normalizeH="0" baseline="0">
              <a:ln>
                <a:noFill/>
              </a:ln>
              <a:solidFill>
                <a:schemeClr val="tx1"/>
              </a:solidFill>
              <a:effectLst/>
              <a:latin typeface="Calibri" pitchFamily="34" charset="0"/>
            </a:endParaRPr>
          </a:p>
        </p:txBody>
      </p:sp>
      <p:sp>
        <p:nvSpPr>
          <p:cNvPr id="10" name="文本框 9">
            <a:extLst>
              <a:ext uri="{FF2B5EF4-FFF2-40B4-BE49-F238E27FC236}">
                <a16:creationId xmlns:a16="http://schemas.microsoft.com/office/drawing/2014/main" id="{A423A464-1303-454A-998D-76B08F623032}"/>
              </a:ext>
            </a:extLst>
          </p:cNvPr>
          <p:cNvSpPr txBox="1"/>
          <p:nvPr/>
        </p:nvSpPr>
        <p:spPr>
          <a:xfrm>
            <a:off x="152400" y="3748218"/>
            <a:ext cx="1353256" cy="400110"/>
          </a:xfrm>
          <a:prstGeom prst="rect">
            <a:avLst/>
          </a:prstGeom>
          <a:noFill/>
        </p:spPr>
        <p:txBody>
          <a:bodyPr wrap="none" rtlCol="0">
            <a:spAutoFit/>
          </a:bodyPr>
          <a:lstStyle/>
          <a:p>
            <a:r>
              <a:rPr kumimoji="1" lang="en-US" altLang="zh-CN" sz="2000" dirty="0">
                <a:solidFill>
                  <a:srgbClr val="0432FF"/>
                </a:solidFill>
              </a:rPr>
              <a:t>③</a:t>
            </a:r>
            <a:r>
              <a:rPr kumimoji="1" lang="zh-CN" altLang="en-US" sz="2000" dirty="0">
                <a:solidFill>
                  <a:srgbClr val="0432FF"/>
                </a:solidFill>
              </a:rPr>
              <a:t>考虑</a:t>
            </a:r>
            <a:r>
              <a:rPr kumimoji="1" lang="en-US" altLang="zh-CN" sz="2000" dirty="0">
                <a:solidFill>
                  <a:srgbClr val="0432FF"/>
                </a:solidFill>
              </a:rPr>
              <a:t>C</a:t>
            </a:r>
            <a:r>
              <a:rPr kumimoji="1" lang="en-US" altLang="zh-CN" sz="2000" baseline="-25000" dirty="0">
                <a:solidFill>
                  <a:srgbClr val="0432FF"/>
                </a:solidFill>
              </a:rPr>
              <a:t>C2</a:t>
            </a:r>
          </a:p>
        </p:txBody>
      </p:sp>
      <p:pic>
        <p:nvPicPr>
          <p:cNvPr id="5" name="图片 4">
            <a:extLst>
              <a:ext uri="{FF2B5EF4-FFF2-40B4-BE49-F238E27FC236}">
                <a16:creationId xmlns:a16="http://schemas.microsoft.com/office/drawing/2014/main" id="{0CD5C49C-62EF-954D-A19E-90244B7246B0}"/>
              </a:ext>
            </a:extLst>
          </p:cNvPr>
          <p:cNvPicPr>
            <a:picLocks noChangeAspect="1"/>
          </p:cNvPicPr>
          <p:nvPr/>
        </p:nvPicPr>
        <p:blipFill>
          <a:blip r:embed="rId5"/>
          <a:stretch>
            <a:fillRect/>
          </a:stretch>
        </p:blipFill>
        <p:spPr>
          <a:xfrm>
            <a:off x="609600" y="4216400"/>
            <a:ext cx="2565400" cy="2489200"/>
          </a:xfrm>
          <a:prstGeom prst="rect">
            <a:avLst/>
          </a:prstGeom>
        </p:spPr>
      </p:pic>
      <p:pic>
        <p:nvPicPr>
          <p:cNvPr id="11" name="图片 10">
            <a:extLst>
              <a:ext uri="{FF2B5EF4-FFF2-40B4-BE49-F238E27FC236}">
                <a16:creationId xmlns:a16="http://schemas.microsoft.com/office/drawing/2014/main" id="{941E8605-E579-F34E-8816-AFE56EC9CB3C}"/>
              </a:ext>
            </a:extLst>
          </p:cNvPr>
          <p:cNvPicPr>
            <a:picLocks noChangeAspect="1"/>
          </p:cNvPicPr>
          <p:nvPr/>
        </p:nvPicPr>
        <p:blipFill>
          <a:blip r:embed="rId6"/>
          <a:stretch>
            <a:fillRect/>
          </a:stretch>
        </p:blipFill>
        <p:spPr>
          <a:xfrm>
            <a:off x="3284755" y="4502151"/>
            <a:ext cx="1460500" cy="444500"/>
          </a:xfrm>
          <a:prstGeom prst="rect">
            <a:avLst/>
          </a:prstGeom>
        </p:spPr>
      </p:pic>
      <p:pic>
        <p:nvPicPr>
          <p:cNvPr id="12" name="图片 11">
            <a:extLst>
              <a:ext uri="{FF2B5EF4-FFF2-40B4-BE49-F238E27FC236}">
                <a16:creationId xmlns:a16="http://schemas.microsoft.com/office/drawing/2014/main" id="{E74C2E0C-3128-7640-9047-C990A7BE4971}"/>
              </a:ext>
            </a:extLst>
          </p:cNvPr>
          <p:cNvPicPr>
            <a:picLocks noChangeAspect="1"/>
          </p:cNvPicPr>
          <p:nvPr/>
        </p:nvPicPr>
        <p:blipFill>
          <a:blip r:embed="rId7"/>
          <a:stretch>
            <a:fillRect/>
          </a:stretch>
        </p:blipFill>
        <p:spPr>
          <a:xfrm>
            <a:off x="3284755" y="5222575"/>
            <a:ext cx="1308100" cy="444500"/>
          </a:xfrm>
          <a:prstGeom prst="rect">
            <a:avLst/>
          </a:prstGeom>
        </p:spPr>
      </p:pic>
      <p:sp>
        <p:nvSpPr>
          <p:cNvPr id="13" name="文本框 12">
            <a:extLst>
              <a:ext uri="{FF2B5EF4-FFF2-40B4-BE49-F238E27FC236}">
                <a16:creationId xmlns:a16="http://schemas.microsoft.com/office/drawing/2014/main" id="{6B1A7097-3674-4646-AD47-29806C80B192}"/>
              </a:ext>
            </a:extLst>
          </p:cNvPr>
          <p:cNvSpPr txBox="1"/>
          <p:nvPr/>
        </p:nvSpPr>
        <p:spPr>
          <a:xfrm>
            <a:off x="5181600" y="3816290"/>
            <a:ext cx="3533340" cy="400110"/>
          </a:xfrm>
          <a:prstGeom prst="rect">
            <a:avLst/>
          </a:prstGeom>
          <a:noFill/>
        </p:spPr>
        <p:txBody>
          <a:bodyPr wrap="none" rtlCol="0">
            <a:spAutoFit/>
          </a:bodyPr>
          <a:lstStyle/>
          <a:p>
            <a:r>
              <a:rPr kumimoji="1" lang="en-US" altLang="zh-CN" sz="2000" dirty="0">
                <a:solidFill>
                  <a:srgbClr val="0432FF"/>
                </a:solidFill>
              </a:rPr>
              <a:t>④</a:t>
            </a:r>
            <a:r>
              <a:rPr kumimoji="1" lang="zh-CN" altLang="en-US" sz="2000" dirty="0">
                <a:solidFill>
                  <a:srgbClr val="0432FF"/>
                </a:solidFill>
              </a:rPr>
              <a:t>求和，得到下限截止频率 </a:t>
            </a:r>
            <a:r>
              <a:rPr kumimoji="1" lang="en-US" altLang="zh-CN" sz="2000" dirty="0" err="1">
                <a:solidFill>
                  <a:srgbClr val="0432FF"/>
                </a:solidFill>
              </a:rPr>
              <a:t>f</a:t>
            </a:r>
            <a:r>
              <a:rPr kumimoji="1" lang="en-US" altLang="zh-CN" sz="2000" baseline="-25000" dirty="0" err="1">
                <a:solidFill>
                  <a:srgbClr val="0432FF"/>
                </a:solidFill>
              </a:rPr>
              <a:t>L</a:t>
            </a:r>
            <a:endParaRPr kumimoji="1" lang="en-US" altLang="zh-CN" sz="2000" baseline="-25000" dirty="0">
              <a:solidFill>
                <a:srgbClr val="0432FF"/>
              </a:solidFill>
            </a:endParaRPr>
          </a:p>
        </p:txBody>
      </p:sp>
      <p:pic>
        <p:nvPicPr>
          <p:cNvPr id="14" name="图片 13">
            <a:extLst>
              <a:ext uri="{FF2B5EF4-FFF2-40B4-BE49-F238E27FC236}">
                <a16:creationId xmlns:a16="http://schemas.microsoft.com/office/drawing/2014/main" id="{87096489-8757-9A44-8BBA-BB1B99BFDCFA}"/>
              </a:ext>
            </a:extLst>
          </p:cNvPr>
          <p:cNvPicPr>
            <a:picLocks noChangeAspect="1"/>
          </p:cNvPicPr>
          <p:nvPr/>
        </p:nvPicPr>
        <p:blipFill>
          <a:blip r:embed="rId8"/>
          <a:stretch>
            <a:fillRect/>
          </a:stretch>
        </p:blipFill>
        <p:spPr>
          <a:xfrm>
            <a:off x="5638800" y="4837515"/>
            <a:ext cx="3224454" cy="585392"/>
          </a:xfrm>
          <a:prstGeom prst="rect">
            <a:avLst/>
          </a:prstGeom>
          <a:ln>
            <a:solidFill>
              <a:srgbClr val="C00000"/>
            </a:solidFill>
          </a:ln>
        </p:spPr>
      </p:pic>
      <p:sp>
        <p:nvSpPr>
          <p:cNvPr id="15" name="灯片编号占位符 1">
            <a:extLst>
              <a:ext uri="{FF2B5EF4-FFF2-40B4-BE49-F238E27FC236}">
                <a16:creationId xmlns:a16="http://schemas.microsoft.com/office/drawing/2014/main" id="{FECEADD5-39E7-FC46-BCDE-21B14B7EEBC6}"/>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23</a:t>
            </a:fld>
            <a:endParaRPr lang="en-US" altLang="zh-CN" dirty="0"/>
          </a:p>
        </p:txBody>
      </p:sp>
    </p:spTree>
    <p:extLst>
      <p:ext uri="{BB962C8B-B14F-4D97-AF65-F5344CB8AC3E}">
        <p14:creationId xmlns:p14="http://schemas.microsoft.com/office/powerpoint/2010/main" val="40109216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36F41007-DE35-4245-BA44-A5E634BD3E7F}"/>
              </a:ext>
            </a:extLst>
          </p:cNvPr>
          <p:cNvPicPr>
            <a:picLocks noChangeAspect="1"/>
          </p:cNvPicPr>
          <p:nvPr/>
        </p:nvPicPr>
        <p:blipFill>
          <a:blip r:embed="rId2"/>
          <a:stretch>
            <a:fillRect/>
          </a:stretch>
        </p:blipFill>
        <p:spPr>
          <a:xfrm>
            <a:off x="423130" y="0"/>
            <a:ext cx="8297740" cy="6858000"/>
          </a:xfrm>
          <a:prstGeom prst="rect">
            <a:avLst/>
          </a:prstGeom>
        </p:spPr>
      </p:pic>
      <p:cxnSp>
        <p:nvCxnSpPr>
          <p:cNvPr id="8" name="直线连接符 7">
            <a:extLst>
              <a:ext uri="{FF2B5EF4-FFF2-40B4-BE49-F238E27FC236}">
                <a16:creationId xmlns:a16="http://schemas.microsoft.com/office/drawing/2014/main" id="{F4350B33-6004-8B48-BB08-0A0D87DEAC4E}"/>
              </a:ext>
            </a:extLst>
          </p:cNvPr>
          <p:cNvCxnSpPr/>
          <p:nvPr/>
        </p:nvCxnSpPr>
        <p:spPr bwMode="auto">
          <a:xfrm>
            <a:off x="1219200" y="4876800"/>
            <a:ext cx="4343400" cy="0"/>
          </a:xfrm>
          <a:prstGeom prst="line">
            <a:avLst/>
          </a:prstGeom>
          <a:solidFill>
            <a:schemeClr val="accent1"/>
          </a:solidFill>
          <a:ln w="9525" cap="flat" cmpd="sng" algn="ctr">
            <a:solidFill>
              <a:srgbClr val="C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直线连接符 8">
            <a:extLst>
              <a:ext uri="{FF2B5EF4-FFF2-40B4-BE49-F238E27FC236}">
                <a16:creationId xmlns:a16="http://schemas.microsoft.com/office/drawing/2014/main" id="{E7052551-6143-9E42-AA4C-1804453F1705}"/>
              </a:ext>
            </a:extLst>
          </p:cNvPr>
          <p:cNvCxnSpPr/>
          <p:nvPr/>
        </p:nvCxnSpPr>
        <p:spPr bwMode="auto">
          <a:xfrm>
            <a:off x="1219200" y="6096000"/>
            <a:ext cx="2438400" cy="0"/>
          </a:xfrm>
          <a:prstGeom prst="line">
            <a:avLst/>
          </a:prstGeom>
          <a:solidFill>
            <a:schemeClr val="accent1"/>
          </a:solidFill>
          <a:ln w="9525" cap="flat" cmpd="sng" algn="ctr">
            <a:solidFill>
              <a:srgbClr val="C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灯片编号占位符 1">
            <a:extLst>
              <a:ext uri="{FF2B5EF4-FFF2-40B4-BE49-F238E27FC236}">
                <a16:creationId xmlns:a16="http://schemas.microsoft.com/office/drawing/2014/main" id="{73AF3B59-D4FD-9949-9AF2-5C198A908AE5}"/>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24</a:t>
            </a:fld>
            <a:endParaRPr lang="en-US" altLang="zh-CN" dirty="0"/>
          </a:p>
        </p:txBody>
      </p:sp>
      <p:pic>
        <p:nvPicPr>
          <p:cNvPr id="2" name="图片 1">
            <a:extLst>
              <a:ext uri="{FF2B5EF4-FFF2-40B4-BE49-F238E27FC236}">
                <a16:creationId xmlns:a16="http://schemas.microsoft.com/office/drawing/2014/main" id="{101455D8-967A-5A49-B9AD-EF3FD0D9DDC2}"/>
              </a:ext>
            </a:extLst>
          </p:cNvPr>
          <p:cNvPicPr>
            <a:picLocks noChangeAspect="1"/>
          </p:cNvPicPr>
          <p:nvPr/>
        </p:nvPicPr>
        <p:blipFill>
          <a:blip r:embed="rId3"/>
          <a:stretch>
            <a:fillRect/>
          </a:stretch>
        </p:blipFill>
        <p:spPr>
          <a:xfrm>
            <a:off x="135670" y="63500"/>
            <a:ext cx="8585200" cy="1612900"/>
          </a:xfrm>
          <a:prstGeom prst="rect">
            <a:avLst/>
          </a:prstGeom>
        </p:spPr>
      </p:pic>
    </p:spTree>
    <p:extLst>
      <p:ext uri="{BB962C8B-B14F-4D97-AF65-F5344CB8AC3E}">
        <p14:creationId xmlns:p14="http://schemas.microsoft.com/office/powerpoint/2010/main" val="24233404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43CD913C-A356-224C-BAEC-7DDA8BD6754F}"/>
              </a:ext>
            </a:extLst>
          </p:cNvPr>
          <p:cNvPicPr>
            <a:picLocks noChangeAspect="1"/>
          </p:cNvPicPr>
          <p:nvPr/>
        </p:nvPicPr>
        <p:blipFill>
          <a:blip r:embed="rId2"/>
          <a:stretch>
            <a:fillRect/>
          </a:stretch>
        </p:blipFill>
        <p:spPr>
          <a:xfrm>
            <a:off x="0" y="1767590"/>
            <a:ext cx="9144000" cy="3322820"/>
          </a:xfrm>
          <a:prstGeom prst="rect">
            <a:avLst/>
          </a:prstGeom>
        </p:spPr>
      </p:pic>
      <p:cxnSp>
        <p:nvCxnSpPr>
          <p:cNvPr id="7" name="直线连接符 6">
            <a:extLst>
              <a:ext uri="{FF2B5EF4-FFF2-40B4-BE49-F238E27FC236}">
                <a16:creationId xmlns:a16="http://schemas.microsoft.com/office/drawing/2014/main" id="{B386C0B4-3CF6-2842-BA92-2F29712AF4CF}"/>
              </a:ext>
            </a:extLst>
          </p:cNvPr>
          <p:cNvCxnSpPr/>
          <p:nvPr/>
        </p:nvCxnSpPr>
        <p:spPr bwMode="auto">
          <a:xfrm>
            <a:off x="1143000" y="2209800"/>
            <a:ext cx="2590800" cy="0"/>
          </a:xfrm>
          <a:prstGeom prst="line">
            <a:avLst/>
          </a:prstGeom>
          <a:solidFill>
            <a:schemeClr val="accent1"/>
          </a:solidFill>
          <a:ln w="9525" cap="flat" cmpd="sng" algn="ctr">
            <a:solidFill>
              <a:srgbClr val="C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灯片编号占位符 1">
            <a:extLst>
              <a:ext uri="{FF2B5EF4-FFF2-40B4-BE49-F238E27FC236}">
                <a16:creationId xmlns:a16="http://schemas.microsoft.com/office/drawing/2014/main" id="{48967C02-501D-3243-AD9E-CD71796AE0EB}"/>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25</a:t>
            </a:fld>
            <a:endParaRPr lang="en-US" altLang="zh-CN" dirty="0"/>
          </a:p>
        </p:txBody>
      </p:sp>
    </p:spTree>
    <p:extLst>
      <p:ext uri="{BB962C8B-B14F-4D97-AF65-F5344CB8AC3E}">
        <p14:creationId xmlns:p14="http://schemas.microsoft.com/office/powerpoint/2010/main" val="17038394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0103998B-9D99-B944-83D3-2031EB5DF818}"/>
              </a:ext>
            </a:extLst>
          </p:cNvPr>
          <p:cNvSpPr>
            <a:spLocks noGrp="1"/>
          </p:cNvSpPr>
          <p:nvPr>
            <p:ph type="title" idx="4294967295"/>
          </p:nvPr>
        </p:nvSpPr>
        <p:spPr>
          <a:xfrm>
            <a:off x="676977" y="1866900"/>
            <a:ext cx="5257800" cy="1295400"/>
          </a:xfrm>
        </p:spPr>
        <p:txBody>
          <a:bodyPr/>
          <a:lstStyle/>
          <a:p>
            <a:r>
              <a:rPr lang="zh-CN" altLang="en-US" dirty="0">
                <a:ea typeface="宋体" panose="02010600030101010101" pitchFamily="2" charset="-122"/>
              </a:rPr>
              <a:t>增益下降</a:t>
            </a:r>
            <a:r>
              <a:rPr lang="en-US" altLang="zh-CN" dirty="0">
                <a:ea typeface="宋体" panose="02010600030101010101" pitchFamily="2" charset="-122"/>
              </a:rPr>
              <a:t>:  </a:t>
            </a:r>
            <a:r>
              <a:rPr lang="zh-CN" altLang="en-US" dirty="0">
                <a:ea typeface="宋体" panose="02010600030101010101" pitchFamily="2" charset="-122"/>
              </a:rPr>
              <a:t>简单的低通滤波器</a:t>
            </a:r>
            <a:endParaRPr lang="en-US" altLang="zh-CN" dirty="0">
              <a:ea typeface="宋体" panose="02010600030101010101" pitchFamily="2" charset="-122"/>
            </a:endParaRPr>
          </a:p>
        </p:txBody>
      </p:sp>
      <p:sp>
        <p:nvSpPr>
          <p:cNvPr id="19459" name="Content Placeholder 2">
            <a:extLst>
              <a:ext uri="{FF2B5EF4-FFF2-40B4-BE49-F238E27FC236}">
                <a16:creationId xmlns:a16="http://schemas.microsoft.com/office/drawing/2014/main" id="{BEC33BF9-1D7A-BF4A-9EB6-F161EEB978B9}"/>
              </a:ext>
            </a:extLst>
          </p:cNvPr>
          <p:cNvSpPr>
            <a:spLocks noGrp="1"/>
          </p:cNvSpPr>
          <p:nvPr>
            <p:ph idx="4294967295"/>
          </p:nvPr>
        </p:nvSpPr>
        <p:spPr>
          <a:xfrm>
            <a:off x="685800" y="5105400"/>
            <a:ext cx="7772400" cy="1219200"/>
          </a:xfrm>
        </p:spPr>
        <p:txBody>
          <a:bodyPr/>
          <a:lstStyle/>
          <a:p>
            <a:pPr>
              <a:buFont typeface="Wingdings" charset="2"/>
              <a:buChar char="§"/>
              <a:defRPr/>
            </a:pPr>
            <a:r>
              <a:rPr lang="zh-CN" altLang="en-US" dirty="0">
                <a:ea typeface="宋体" charset="0"/>
              </a:rPr>
              <a:t>频率增加 </a:t>
            </a:r>
            <a:r>
              <a:rPr lang="en-US" altLang="zh-CN" dirty="0">
                <a:ea typeface="宋体" charset="0"/>
                <a:sym typeface="Wingdings" charset="2"/>
              </a:rPr>
              <a:t> </a:t>
            </a:r>
            <a:r>
              <a:rPr lang="en-US" altLang="zh-CN" dirty="0">
                <a:ea typeface="宋体" charset="0"/>
              </a:rPr>
              <a:t>C</a:t>
            </a:r>
            <a:r>
              <a:rPr lang="en-US" altLang="zh-CN" baseline="-25000" dirty="0">
                <a:ea typeface="宋体" charset="0"/>
              </a:rPr>
              <a:t>1 </a:t>
            </a:r>
            <a:r>
              <a:rPr lang="zh-CN" altLang="en-US" dirty="0">
                <a:ea typeface="宋体" charset="0"/>
              </a:rPr>
              <a:t>的阻抗下降 </a:t>
            </a:r>
            <a:r>
              <a:rPr lang="en-US" altLang="zh-CN" dirty="0">
                <a:ea typeface="宋体" charset="0"/>
                <a:sym typeface="Wingdings" charset="2"/>
              </a:rPr>
              <a:t> </a:t>
            </a:r>
            <a:r>
              <a:rPr lang="en-US" altLang="zh-CN" dirty="0" err="1">
                <a:ea typeface="宋体" charset="0"/>
                <a:sym typeface="Wingdings" charset="2"/>
              </a:rPr>
              <a:t>V</a:t>
            </a:r>
            <a:r>
              <a:rPr lang="en-US" altLang="zh-CN" baseline="-25000" dirty="0" err="1">
                <a:ea typeface="宋体" charset="0"/>
                <a:sym typeface="Wingdings" charset="2"/>
              </a:rPr>
              <a:t>out</a:t>
            </a:r>
            <a:r>
              <a:rPr lang="zh-CN" altLang="en-US" dirty="0">
                <a:ea typeface="宋体" charset="0"/>
                <a:sym typeface="Wingdings" charset="2"/>
              </a:rPr>
              <a:t>下降</a:t>
            </a:r>
            <a:endParaRPr lang="en-US" altLang="zh-CN" dirty="0">
              <a:ea typeface="宋体" charset="0"/>
              <a:sym typeface="Wingdings" charset="2"/>
            </a:endParaRPr>
          </a:p>
        </p:txBody>
      </p:sp>
      <p:pic>
        <p:nvPicPr>
          <p:cNvPr id="25604" name="Picture 2">
            <a:extLst>
              <a:ext uri="{FF2B5EF4-FFF2-40B4-BE49-F238E27FC236}">
                <a16:creationId xmlns:a16="http://schemas.microsoft.com/office/drawing/2014/main" id="{B52D36E0-ED1B-DD49-BB4F-EBEAECAC79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1218" y="2743200"/>
            <a:ext cx="7421563"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标题 2">
            <a:extLst>
              <a:ext uri="{FF2B5EF4-FFF2-40B4-BE49-F238E27FC236}">
                <a16:creationId xmlns:a16="http://schemas.microsoft.com/office/drawing/2014/main" id="{82B833F6-6260-DE41-9D25-4DD2C3E85221}"/>
              </a:ext>
            </a:extLst>
          </p:cNvPr>
          <p:cNvSpPr txBox="1">
            <a:spLocks/>
          </p:cNvSpPr>
          <p:nvPr/>
        </p:nvSpPr>
        <p:spPr>
          <a:xfrm>
            <a:off x="685800" y="152400"/>
            <a:ext cx="3657600" cy="1295400"/>
          </a:xfrm>
          <a:prstGeom prst="rect">
            <a:avLst/>
          </a:prstGeom>
        </p:spPr>
        <p:txBody>
          <a:bodyPr/>
          <a:lstStyle>
            <a:lvl1pPr algn="ctr" rtl="0" eaLnBrk="0" fontAlgn="base" hangingPunct="0">
              <a:spcBef>
                <a:spcPct val="0"/>
              </a:spcBef>
              <a:spcAft>
                <a:spcPct val="0"/>
              </a:spcAft>
              <a:defRPr sz="2800" b="1">
                <a:solidFill>
                  <a:schemeClr val="tx2"/>
                </a:solidFill>
                <a:latin typeface="+mj-lt"/>
                <a:ea typeface="+mj-ea"/>
                <a:cs typeface="+mj-cs"/>
              </a:defRPr>
            </a:lvl1pPr>
            <a:lvl2pPr algn="ctr" rtl="0" eaLnBrk="0" fontAlgn="base" hangingPunct="0">
              <a:spcBef>
                <a:spcPct val="0"/>
              </a:spcBef>
              <a:spcAft>
                <a:spcPct val="0"/>
              </a:spcAft>
              <a:defRPr sz="2800" b="1">
                <a:solidFill>
                  <a:schemeClr val="tx2"/>
                </a:solidFill>
                <a:latin typeface="Calibri" pitchFamily="34" charset="0"/>
              </a:defRPr>
            </a:lvl2pPr>
            <a:lvl3pPr algn="ctr" rtl="0" eaLnBrk="0" fontAlgn="base" hangingPunct="0">
              <a:spcBef>
                <a:spcPct val="0"/>
              </a:spcBef>
              <a:spcAft>
                <a:spcPct val="0"/>
              </a:spcAft>
              <a:defRPr sz="2800" b="1">
                <a:solidFill>
                  <a:schemeClr val="tx2"/>
                </a:solidFill>
                <a:latin typeface="Calibri" pitchFamily="34" charset="0"/>
              </a:defRPr>
            </a:lvl3pPr>
            <a:lvl4pPr algn="ctr" rtl="0" eaLnBrk="0" fontAlgn="base" hangingPunct="0">
              <a:spcBef>
                <a:spcPct val="0"/>
              </a:spcBef>
              <a:spcAft>
                <a:spcPct val="0"/>
              </a:spcAft>
              <a:defRPr sz="2800" b="1">
                <a:solidFill>
                  <a:schemeClr val="tx2"/>
                </a:solidFill>
                <a:latin typeface="Calibri" pitchFamily="34" charset="0"/>
              </a:defRPr>
            </a:lvl4pPr>
            <a:lvl5pPr algn="ctr" rtl="0" eaLnBrk="0" fontAlgn="base" hangingPunct="0">
              <a:spcBef>
                <a:spcPct val="0"/>
              </a:spcBef>
              <a:spcAft>
                <a:spcPct val="0"/>
              </a:spcAft>
              <a:defRPr sz="2800" b="1">
                <a:solidFill>
                  <a:schemeClr val="tx2"/>
                </a:solidFill>
                <a:latin typeface="Calibri" pitchFamily="34" charset="0"/>
              </a:defRPr>
            </a:lvl5pPr>
            <a:lvl6pPr marL="457200" algn="ctr" rtl="0" fontAlgn="base">
              <a:spcBef>
                <a:spcPct val="0"/>
              </a:spcBef>
              <a:spcAft>
                <a:spcPct val="0"/>
              </a:spcAft>
              <a:defRPr sz="2800" b="1">
                <a:solidFill>
                  <a:schemeClr val="tx2"/>
                </a:solidFill>
                <a:latin typeface="Calibri" pitchFamily="34" charset="0"/>
              </a:defRPr>
            </a:lvl6pPr>
            <a:lvl7pPr marL="914400" algn="ctr" rtl="0" fontAlgn="base">
              <a:spcBef>
                <a:spcPct val="0"/>
              </a:spcBef>
              <a:spcAft>
                <a:spcPct val="0"/>
              </a:spcAft>
              <a:defRPr sz="2800" b="1">
                <a:solidFill>
                  <a:schemeClr val="tx2"/>
                </a:solidFill>
                <a:latin typeface="Calibri" pitchFamily="34" charset="0"/>
              </a:defRPr>
            </a:lvl7pPr>
            <a:lvl8pPr marL="1371600" algn="ctr" rtl="0" fontAlgn="base">
              <a:spcBef>
                <a:spcPct val="0"/>
              </a:spcBef>
              <a:spcAft>
                <a:spcPct val="0"/>
              </a:spcAft>
              <a:defRPr sz="2800" b="1">
                <a:solidFill>
                  <a:schemeClr val="tx2"/>
                </a:solidFill>
                <a:latin typeface="Calibri" pitchFamily="34" charset="0"/>
              </a:defRPr>
            </a:lvl8pPr>
            <a:lvl9pPr marL="1828800" algn="ctr" rtl="0" fontAlgn="base">
              <a:spcBef>
                <a:spcPct val="0"/>
              </a:spcBef>
              <a:spcAft>
                <a:spcPct val="0"/>
              </a:spcAft>
              <a:defRPr sz="2800" b="1">
                <a:solidFill>
                  <a:schemeClr val="tx2"/>
                </a:solidFill>
                <a:latin typeface="Calibri" pitchFamily="34" charset="0"/>
              </a:defRPr>
            </a:lvl9pPr>
          </a:lstStyle>
          <a:p>
            <a:r>
              <a:rPr kumimoji="1" lang="zh-CN" altLang="en-US" kern="0" dirty="0"/>
              <a:t>放大器电路高频响应</a:t>
            </a:r>
          </a:p>
        </p:txBody>
      </p:sp>
      <p:sp>
        <p:nvSpPr>
          <p:cNvPr id="7" name="灯片编号占位符 1">
            <a:extLst>
              <a:ext uri="{FF2B5EF4-FFF2-40B4-BE49-F238E27FC236}">
                <a16:creationId xmlns:a16="http://schemas.microsoft.com/office/drawing/2014/main" id="{CD774260-8A8F-3A42-90D8-126BE596A2A9}"/>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26</a:t>
            </a:fld>
            <a:endParaRPr lang="en-US" altLang="zh-CN"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Picture 11">
            <a:extLst>
              <a:ext uri="{FF2B5EF4-FFF2-40B4-BE49-F238E27FC236}">
                <a16:creationId xmlns:a16="http://schemas.microsoft.com/office/drawing/2014/main" id="{AB184F7A-F79E-9644-B2A9-9AE6001D44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90600"/>
            <a:ext cx="8936038" cy="285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5" name="Rectangle 2">
            <a:extLst>
              <a:ext uri="{FF2B5EF4-FFF2-40B4-BE49-F238E27FC236}">
                <a16:creationId xmlns:a16="http://schemas.microsoft.com/office/drawing/2014/main" id="{9125BA19-C53C-6B4F-A847-BC32982493BC}"/>
              </a:ext>
            </a:extLst>
          </p:cNvPr>
          <p:cNvSpPr>
            <a:spLocks noGrp="1" noChangeArrowheads="1"/>
          </p:cNvSpPr>
          <p:nvPr>
            <p:ph type="title" idx="4294967295"/>
          </p:nvPr>
        </p:nvSpPr>
        <p:spPr>
          <a:xfrm>
            <a:off x="838200" y="152400"/>
            <a:ext cx="4648200" cy="838200"/>
          </a:xfrm>
        </p:spPr>
        <p:txBody>
          <a:bodyPr/>
          <a:lstStyle/>
          <a:p>
            <a:pPr eaLnBrk="1" hangingPunct="1"/>
            <a:r>
              <a:rPr lang="zh-CN" altLang="en-US">
                <a:ea typeface="宋体" panose="02010600030101010101" pitchFamily="2" charset="-122"/>
              </a:rPr>
              <a:t>增益下降</a:t>
            </a:r>
            <a:r>
              <a:rPr lang="en-US" altLang="zh-CN">
                <a:ea typeface="宋体" panose="02010600030101010101" pitchFamily="2" charset="-122"/>
              </a:rPr>
              <a:t>:  Common Source</a:t>
            </a:r>
            <a:r>
              <a:rPr lang="en-US" altLang="zh-CN" baseline="-25000">
                <a:ea typeface="宋体" panose="02010600030101010101" pitchFamily="2" charset="-122"/>
              </a:rPr>
              <a:t> </a:t>
            </a:r>
            <a:endParaRPr lang="en-US" altLang="zh-CN">
              <a:ea typeface="宋体" panose="02010600030101010101" pitchFamily="2" charset="-122"/>
            </a:endParaRPr>
          </a:p>
        </p:txBody>
      </p:sp>
      <p:sp>
        <p:nvSpPr>
          <p:cNvPr id="20486" name="Rectangle 3">
            <a:extLst>
              <a:ext uri="{FF2B5EF4-FFF2-40B4-BE49-F238E27FC236}">
                <a16:creationId xmlns:a16="http://schemas.microsoft.com/office/drawing/2014/main" id="{1A70E8AB-A82A-8A48-9A49-4D33C4A97A65}"/>
              </a:ext>
            </a:extLst>
          </p:cNvPr>
          <p:cNvSpPr>
            <a:spLocks noGrp="1" noChangeArrowheads="1"/>
          </p:cNvSpPr>
          <p:nvPr>
            <p:ph type="body" idx="4294967295"/>
          </p:nvPr>
        </p:nvSpPr>
        <p:spPr>
          <a:xfrm>
            <a:off x="685800" y="5334000"/>
            <a:ext cx="7772400" cy="990600"/>
          </a:xfrm>
        </p:spPr>
        <p:txBody>
          <a:bodyPr/>
          <a:lstStyle/>
          <a:p>
            <a:pPr eaLnBrk="1" hangingPunct="1">
              <a:lnSpc>
                <a:spcPct val="90000"/>
              </a:lnSpc>
              <a:buFont typeface="Wingdings" charset="2"/>
              <a:buChar char="§"/>
              <a:defRPr/>
            </a:pPr>
            <a:r>
              <a:rPr lang="zh-CN" altLang="en-US" dirty="0">
                <a:ea typeface="宋体" charset="0"/>
              </a:rPr>
              <a:t>频率增加 </a:t>
            </a:r>
            <a:r>
              <a:rPr lang="en-US" altLang="zh-CN" dirty="0">
                <a:ea typeface="宋体" charset="0"/>
                <a:sym typeface="Wingdings" charset="2"/>
              </a:rPr>
              <a:t> </a:t>
            </a:r>
            <a:r>
              <a:rPr lang="zh-CN" altLang="en-US" dirty="0">
                <a:ea typeface="宋体" charset="0"/>
              </a:rPr>
              <a:t>电容负载 </a:t>
            </a:r>
            <a:r>
              <a:rPr lang="en-US" altLang="zh-CN" dirty="0">
                <a:ea typeface="宋体" charset="0"/>
              </a:rPr>
              <a:t>C</a:t>
            </a:r>
            <a:r>
              <a:rPr lang="en-US" altLang="zh-CN" baseline="-25000" dirty="0">
                <a:ea typeface="宋体" charset="0"/>
              </a:rPr>
              <a:t>L</a:t>
            </a:r>
            <a:r>
              <a:rPr lang="zh-CN" altLang="en-US" dirty="0">
                <a:ea typeface="宋体" charset="0"/>
              </a:rPr>
              <a:t>的阻抗降低 </a:t>
            </a:r>
            <a:r>
              <a:rPr lang="en-US" altLang="zh-CN" dirty="0">
                <a:ea typeface="宋体" charset="0"/>
                <a:sym typeface="Wingdings" charset="2"/>
              </a:rPr>
              <a:t> </a:t>
            </a:r>
            <a:r>
              <a:rPr lang="zh-CN" altLang="en-US" dirty="0">
                <a:ea typeface="宋体" charset="0"/>
                <a:sym typeface="Wingdings" charset="2"/>
              </a:rPr>
              <a:t>“输出端到地的总阻抗”降低 </a:t>
            </a:r>
            <a:r>
              <a:rPr lang="en-US" altLang="zh-CN" dirty="0">
                <a:ea typeface="宋体" charset="0"/>
                <a:sym typeface="Wingdings" charset="2"/>
              </a:rPr>
              <a:t> </a:t>
            </a:r>
            <a:r>
              <a:rPr lang="zh-CN" altLang="en-US" dirty="0">
                <a:ea typeface="宋体" charset="0"/>
                <a:sym typeface="Wingdings" charset="2"/>
              </a:rPr>
              <a:t>放大器增益下降；</a:t>
            </a:r>
            <a:endParaRPr lang="en-US" altLang="zh-CN" dirty="0">
              <a:ea typeface="宋体" charset="0"/>
            </a:endParaRPr>
          </a:p>
        </p:txBody>
      </p:sp>
      <p:grpSp>
        <p:nvGrpSpPr>
          <p:cNvPr id="26629" name="Group 10">
            <a:extLst>
              <a:ext uri="{FF2B5EF4-FFF2-40B4-BE49-F238E27FC236}">
                <a16:creationId xmlns:a16="http://schemas.microsoft.com/office/drawing/2014/main" id="{1AA6FDDD-0980-1841-B7E3-E069943942F5}"/>
              </a:ext>
            </a:extLst>
          </p:cNvPr>
          <p:cNvGrpSpPr>
            <a:grpSpLocks/>
          </p:cNvGrpSpPr>
          <p:nvPr/>
        </p:nvGrpSpPr>
        <p:grpSpPr bwMode="auto">
          <a:xfrm>
            <a:off x="2590800" y="3886200"/>
            <a:ext cx="3581400" cy="1066800"/>
            <a:chOff x="3168" y="1680"/>
            <a:chExt cx="2448" cy="768"/>
          </a:xfrm>
        </p:grpSpPr>
        <p:sp>
          <p:nvSpPr>
            <p:cNvPr id="26630" name="AutoShape 9">
              <a:extLst>
                <a:ext uri="{FF2B5EF4-FFF2-40B4-BE49-F238E27FC236}">
                  <a16:creationId xmlns:a16="http://schemas.microsoft.com/office/drawing/2014/main" id="{6B358AD4-5819-564C-821C-7B1478C2F2B7}"/>
                </a:ext>
              </a:extLst>
            </p:cNvPr>
            <p:cNvSpPr>
              <a:spLocks noChangeArrowheads="1"/>
            </p:cNvSpPr>
            <p:nvPr/>
          </p:nvSpPr>
          <p:spPr bwMode="auto">
            <a:xfrm>
              <a:off x="3168" y="1680"/>
              <a:ext cx="2448" cy="768"/>
            </a:xfrm>
            <a:prstGeom prst="roundRect">
              <a:avLst>
                <a:gd name="adj" fmla="val 16667"/>
              </a:avLst>
            </a:prstGeom>
            <a:solidFill>
              <a:schemeClr val="accent1"/>
            </a:solidFill>
            <a:ln w="9525">
              <a:solidFill>
                <a:schemeClr val="tx1"/>
              </a:solidFill>
              <a:round/>
              <a:headEnd/>
              <a:tailEnd/>
            </a:ln>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endParaRPr lang="zh-CN" altLang="zh-CN">
                <a:latin typeface="Times New Roman" panose="02020603050405020304" pitchFamily="18" charset="0"/>
                <a:ea typeface="宋体" panose="02010600030101010101" pitchFamily="2" charset="-122"/>
              </a:endParaRPr>
            </a:p>
          </p:txBody>
        </p:sp>
        <p:graphicFrame>
          <p:nvGraphicFramePr>
            <p:cNvPr id="26631" name="Object 8">
              <a:extLst>
                <a:ext uri="{FF2B5EF4-FFF2-40B4-BE49-F238E27FC236}">
                  <a16:creationId xmlns:a16="http://schemas.microsoft.com/office/drawing/2014/main" id="{CAAC41DD-9068-0C40-B60A-7C0A6ED2C31D}"/>
                </a:ext>
              </a:extLst>
            </p:cNvPr>
            <p:cNvGraphicFramePr>
              <a:graphicFrameLocks noChangeAspect="1"/>
            </p:cNvGraphicFramePr>
            <p:nvPr/>
          </p:nvGraphicFramePr>
          <p:xfrm>
            <a:off x="3280" y="1728"/>
            <a:ext cx="2225" cy="672"/>
          </p:xfrm>
          <a:graphic>
            <a:graphicData uri="http://schemas.openxmlformats.org/presentationml/2006/ole">
              <mc:AlternateContent xmlns:mc="http://schemas.openxmlformats.org/markup-compatibility/2006">
                <mc:Choice xmlns:v="urn:schemas-microsoft-com:vml" Requires="v">
                  <p:oleObj name="Equation" r:id="rId3" imgW="33934400" imgH="10236200" progId="Equation.DSMT4">
                    <p:embed/>
                  </p:oleObj>
                </mc:Choice>
                <mc:Fallback>
                  <p:oleObj name="Equation" r:id="rId3" imgW="33934400" imgH="10236200" progId="Equation.DSMT4">
                    <p:embed/>
                    <p:pic>
                      <p:nvPicPr>
                        <p:cNvPr id="0"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80" y="1728"/>
                          <a:ext cx="2225" cy="6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pSp>
      <p:sp>
        <p:nvSpPr>
          <p:cNvPr id="9" name="灯片编号占位符 1">
            <a:extLst>
              <a:ext uri="{FF2B5EF4-FFF2-40B4-BE49-F238E27FC236}">
                <a16:creationId xmlns:a16="http://schemas.microsoft.com/office/drawing/2014/main" id="{063610B3-C9DA-1241-BFF2-4C3D80B2FBA2}"/>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27</a:t>
            </a:fld>
            <a:endParaRPr lang="en-US" altLang="zh-CN"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2">
            <a:extLst>
              <a:ext uri="{FF2B5EF4-FFF2-40B4-BE49-F238E27FC236}">
                <a16:creationId xmlns:a16="http://schemas.microsoft.com/office/drawing/2014/main" id="{A1C18791-D7D2-D442-AA47-C99AB24B23F8}"/>
              </a:ext>
            </a:extLst>
          </p:cNvPr>
          <p:cNvSpPr>
            <a:spLocks noGrp="1" noChangeArrowheads="1"/>
          </p:cNvSpPr>
          <p:nvPr>
            <p:ph type="title" idx="4294967295"/>
          </p:nvPr>
        </p:nvSpPr>
        <p:spPr>
          <a:xfrm>
            <a:off x="838200" y="152400"/>
            <a:ext cx="4191000" cy="1295400"/>
          </a:xfrm>
        </p:spPr>
        <p:txBody>
          <a:bodyPr/>
          <a:lstStyle/>
          <a:p>
            <a:pPr eaLnBrk="1" hangingPunct="1">
              <a:defRPr/>
            </a:pPr>
            <a:r>
              <a:rPr lang="en-US" altLang="zh-CN" dirty="0">
                <a:ea typeface="宋体" charset="0"/>
              </a:rPr>
              <a:t>CS </a:t>
            </a:r>
            <a:r>
              <a:rPr lang="zh-CN" altLang="en-US" dirty="0">
                <a:ea typeface="宋体" charset="0"/>
              </a:rPr>
              <a:t>结构的频率响应（</a:t>
            </a:r>
            <a:r>
              <a:rPr lang="en-US" altLang="zh-CN" dirty="0">
                <a:ea typeface="宋体" charset="0"/>
              </a:rPr>
              <a:t>IC</a:t>
            </a:r>
            <a:r>
              <a:rPr lang="zh-CN" altLang="en-US" dirty="0">
                <a:ea typeface="宋体" charset="0"/>
              </a:rPr>
              <a:t>）</a:t>
            </a:r>
            <a:endParaRPr lang="en-US" altLang="zh-CN" dirty="0">
              <a:ea typeface="宋体" charset="0"/>
            </a:endParaRPr>
          </a:p>
        </p:txBody>
      </p:sp>
      <p:sp>
        <p:nvSpPr>
          <p:cNvPr id="21509" name="Rectangle 3">
            <a:extLst>
              <a:ext uri="{FF2B5EF4-FFF2-40B4-BE49-F238E27FC236}">
                <a16:creationId xmlns:a16="http://schemas.microsoft.com/office/drawing/2014/main" id="{198D7F5E-9D62-784D-8A0C-0EA438061ABE}"/>
              </a:ext>
            </a:extLst>
          </p:cNvPr>
          <p:cNvSpPr>
            <a:spLocks noGrp="1" noChangeArrowheads="1"/>
          </p:cNvSpPr>
          <p:nvPr>
            <p:ph type="body" idx="4294967295"/>
          </p:nvPr>
        </p:nvSpPr>
        <p:spPr>
          <a:xfrm>
            <a:off x="685800" y="5029200"/>
            <a:ext cx="7772400" cy="1295400"/>
          </a:xfrm>
        </p:spPr>
        <p:txBody>
          <a:bodyPr/>
          <a:lstStyle/>
          <a:p>
            <a:pPr eaLnBrk="1" hangingPunct="1">
              <a:lnSpc>
                <a:spcPct val="90000"/>
              </a:lnSpc>
            </a:pPr>
            <a:r>
              <a:rPr lang="zh-CN" altLang="en-US">
                <a:ea typeface="宋体" panose="02010600030101010101" pitchFamily="2" charset="-122"/>
              </a:rPr>
              <a:t>低频时，电容开路，增益是平坦的；</a:t>
            </a:r>
            <a:endParaRPr lang="en-US" altLang="zh-CN">
              <a:ea typeface="宋体" panose="02010600030101010101" pitchFamily="2" charset="-122"/>
            </a:endParaRPr>
          </a:p>
          <a:p>
            <a:pPr eaLnBrk="1" hangingPunct="1">
              <a:lnSpc>
                <a:spcPct val="90000"/>
              </a:lnSpc>
            </a:pPr>
            <a:r>
              <a:rPr lang="zh-CN" altLang="en-US">
                <a:ea typeface="宋体" panose="02010600030101010101" pitchFamily="2" charset="-122"/>
              </a:rPr>
              <a:t>频率增加时，电容阻抗逐渐下降，并趋于短路 </a:t>
            </a:r>
            <a:r>
              <a:rPr lang="en-US" altLang="zh-CN">
                <a:ea typeface="宋体" panose="02010600030101010101" pitchFamily="2" charset="-122"/>
                <a:sym typeface="Wingdings" pitchFamily="2" charset="2"/>
              </a:rPr>
              <a:t> </a:t>
            </a:r>
            <a:r>
              <a:rPr lang="zh-CN" altLang="en-US">
                <a:ea typeface="宋体" panose="02010600030101010101" pitchFamily="2" charset="-122"/>
                <a:sym typeface="Wingdings" pitchFamily="2" charset="2"/>
              </a:rPr>
              <a:t>增益下降；</a:t>
            </a:r>
            <a:endParaRPr lang="en-US" altLang="zh-CN">
              <a:ea typeface="宋体" panose="02010600030101010101" pitchFamily="2" charset="-122"/>
              <a:sym typeface="Wingdings" pitchFamily="2" charset="2"/>
            </a:endParaRPr>
          </a:p>
          <a:p>
            <a:pPr eaLnBrk="1" hangingPunct="1">
              <a:lnSpc>
                <a:spcPct val="90000"/>
              </a:lnSpc>
            </a:pPr>
            <a:r>
              <a:rPr lang="zh-CN" altLang="en-US">
                <a:ea typeface="宋体" panose="02010600030101010101" pitchFamily="2" charset="-122"/>
              </a:rPr>
              <a:t>当</a:t>
            </a:r>
            <a:r>
              <a:rPr lang="en-US" altLang="zh-CN">
                <a:ea typeface="宋体" panose="02010600030101010101" pitchFamily="2" charset="-122"/>
              </a:rPr>
              <a:t> </a:t>
            </a:r>
            <a:r>
              <a:rPr lang="el-GR" altLang="zh-CN">
                <a:cs typeface="Arial" panose="020B0604020202020204" pitchFamily="34" charset="0"/>
              </a:rPr>
              <a:t>ω</a:t>
            </a:r>
            <a:r>
              <a:rPr lang="en-US" altLang="zh-CN">
                <a:ea typeface="宋体" panose="02010600030101010101" pitchFamily="2" charset="-122"/>
                <a:cs typeface="Arial" panose="020B0604020202020204" pitchFamily="34" charset="0"/>
              </a:rPr>
              <a:t>=1/(R</a:t>
            </a:r>
            <a:r>
              <a:rPr lang="en-US" altLang="zh-CN" baseline="-25000">
                <a:ea typeface="宋体" panose="02010600030101010101" pitchFamily="2" charset="-122"/>
                <a:cs typeface="Arial" panose="020B0604020202020204" pitchFamily="34" charset="0"/>
              </a:rPr>
              <a:t>D</a:t>
            </a:r>
            <a:r>
              <a:rPr lang="en-US" altLang="zh-CN">
                <a:ea typeface="宋体" panose="02010600030101010101" pitchFamily="2" charset="-122"/>
                <a:cs typeface="Arial" panose="020B0604020202020204" pitchFamily="34" charset="0"/>
              </a:rPr>
              <a:t>C</a:t>
            </a:r>
            <a:r>
              <a:rPr lang="en-US" altLang="zh-CN" baseline="-25000">
                <a:ea typeface="宋体" panose="02010600030101010101" pitchFamily="2" charset="-122"/>
                <a:cs typeface="Arial" panose="020B0604020202020204" pitchFamily="34" charset="0"/>
              </a:rPr>
              <a:t>L</a:t>
            </a:r>
            <a:r>
              <a:rPr lang="en-US" altLang="zh-CN">
                <a:ea typeface="宋体" panose="02010600030101010101" pitchFamily="2" charset="-122"/>
                <a:cs typeface="Arial" panose="020B0604020202020204" pitchFamily="34" charset="0"/>
              </a:rPr>
              <a:t>), </a:t>
            </a:r>
            <a:r>
              <a:rPr lang="zh-CN" altLang="en-US">
                <a:ea typeface="宋体" panose="02010600030101010101" pitchFamily="2" charset="-122"/>
                <a:cs typeface="Arial" panose="020B0604020202020204" pitchFamily="34" charset="0"/>
              </a:rPr>
              <a:t>增益下降</a:t>
            </a:r>
            <a:r>
              <a:rPr lang="en-US" altLang="zh-CN">
                <a:ea typeface="宋体" panose="02010600030101010101" pitchFamily="2" charset="-122"/>
                <a:cs typeface="Arial" panose="020B0604020202020204" pitchFamily="34" charset="0"/>
              </a:rPr>
              <a:t> 3dB.</a:t>
            </a:r>
            <a:r>
              <a:rPr lang="en-US" altLang="zh-CN">
                <a:ea typeface="宋体" panose="02010600030101010101" pitchFamily="2" charset="-122"/>
              </a:rPr>
              <a:t>  </a:t>
            </a:r>
          </a:p>
        </p:txBody>
      </p:sp>
      <p:pic>
        <p:nvPicPr>
          <p:cNvPr id="27652" name="Picture 4">
            <a:extLst>
              <a:ext uri="{FF2B5EF4-FFF2-40B4-BE49-F238E27FC236}">
                <a16:creationId xmlns:a16="http://schemas.microsoft.com/office/drawing/2014/main" id="{0A13582F-4B52-DD49-B7BE-A5B43D08BB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 y="1181100"/>
            <a:ext cx="5400675" cy="351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7653" name="Object 5">
            <a:extLst>
              <a:ext uri="{FF2B5EF4-FFF2-40B4-BE49-F238E27FC236}">
                <a16:creationId xmlns:a16="http://schemas.microsoft.com/office/drawing/2014/main" id="{EB7F67D6-74D3-6A4A-BF67-91331827CE47}"/>
              </a:ext>
            </a:extLst>
          </p:cNvPr>
          <p:cNvGraphicFramePr>
            <a:graphicFrameLocks noChangeAspect="1"/>
          </p:cNvGraphicFramePr>
          <p:nvPr/>
        </p:nvGraphicFramePr>
        <p:xfrm>
          <a:off x="4495800" y="3270250"/>
          <a:ext cx="1828800" cy="317500"/>
        </p:xfrm>
        <a:graphic>
          <a:graphicData uri="http://schemas.openxmlformats.org/presentationml/2006/ole">
            <mc:AlternateContent xmlns:mc="http://schemas.openxmlformats.org/markup-compatibility/2006">
              <mc:Choice xmlns:v="urn:schemas-microsoft-com:vml" Requires="v">
                <p:oleObj name="Equation" r:id="rId3" imgW="3505200" imgH="7315200" progId="Equation.3">
                  <p:embed/>
                </p:oleObj>
              </mc:Choice>
              <mc:Fallback>
                <p:oleObj name="Equation" r:id="rId3" imgW="3505200" imgH="731520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5800" y="3270250"/>
                        <a:ext cx="1828800" cy="317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pSp>
        <p:nvGrpSpPr>
          <p:cNvPr id="27654" name="Group 8">
            <a:extLst>
              <a:ext uri="{FF2B5EF4-FFF2-40B4-BE49-F238E27FC236}">
                <a16:creationId xmlns:a16="http://schemas.microsoft.com/office/drawing/2014/main" id="{70E6A44E-D6B5-3348-B0F2-3FA8FFC1DB2C}"/>
              </a:ext>
            </a:extLst>
          </p:cNvPr>
          <p:cNvGrpSpPr>
            <a:grpSpLocks/>
          </p:cNvGrpSpPr>
          <p:nvPr/>
        </p:nvGrpSpPr>
        <p:grpSpPr bwMode="auto">
          <a:xfrm>
            <a:off x="5775325" y="2468563"/>
            <a:ext cx="2590800" cy="1036637"/>
            <a:chOff x="3504" y="1488"/>
            <a:chExt cx="2160" cy="864"/>
          </a:xfrm>
        </p:grpSpPr>
        <p:sp>
          <p:nvSpPr>
            <p:cNvPr id="27659" name="AutoShape 7">
              <a:extLst>
                <a:ext uri="{FF2B5EF4-FFF2-40B4-BE49-F238E27FC236}">
                  <a16:creationId xmlns:a16="http://schemas.microsoft.com/office/drawing/2014/main" id="{0F65C8DC-C361-F449-8CBA-A4DDDF98F6E1}"/>
                </a:ext>
              </a:extLst>
            </p:cNvPr>
            <p:cNvSpPr>
              <a:spLocks noChangeArrowheads="1"/>
            </p:cNvSpPr>
            <p:nvPr/>
          </p:nvSpPr>
          <p:spPr bwMode="auto">
            <a:xfrm>
              <a:off x="3504" y="1488"/>
              <a:ext cx="2160" cy="864"/>
            </a:xfrm>
            <a:prstGeom prst="roundRect">
              <a:avLst>
                <a:gd name="adj" fmla="val 16667"/>
              </a:avLst>
            </a:prstGeom>
            <a:solidFill>
              <a:schemeClr val="accent1"/>
            </a:solidFill>
            <a:ln w="9525">
              <a:solidFill>
                <a:schemeClr val="tx1"/>
              </a:solidFill>
              <a:round/>
              <a:headEnd/>
              <a:tailEnd/>
            </a:ln>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endParaRPr lang="zh-CN" altLang="zh-CN">
                <a:latin typeface="Times New Roman" panose="02020603050405020304" pitchFamily="18" charset="0"/>
                <a:ea typeface="宋体" panose="02010600030101010101" pitchFamily="2" charset="-122"/>
              </a:endParaRPr>
            </a:p>
          </p:txBody>
        </p:sp>
        <p:graphicFrame>
          <p:nvGraphicFramePr>
            <p:cNvPr id="27660" name="Object 6">
              <a:extLst>
                <a:ext uri="{FF2B5EF4-FFF2-40B4-BE49-F238E27FC236}">
                  <a16:creationId xmlns:a16="http://schemas.microsoft.com/office/drawing/2014/main" id="{F5341916-2A86-FD46-8C0E-4EDE35C377C3}"/>
                </a:ext>
              </a:extLst>
            </p:cNvPr>
            <p:cNvGraphicFramePr>
              <a:graphicFrameLocks noChangeAspect="1"/>
            </p:cNvGraphicFramePr>
            <p:nvPr/>
          </p:nvGraphicFramePr>
          <p:xfrm>
            <a:off x="3552" y="1536"/>
            <a:ext cx="2080" cy="747"/>
          </p:xfrm>
          <a:graphic>
            <a:graphicData uri="http://schemas.openxmlformats.org/presentationml/2006/ole">
              <mc:AlternateContent xmlns:mc="http://schemas.openxmlformats.org/markup-compatibility/2006">
                <mc:Choice xmlns:v="urn:schemas-microsoft-com:vml" Requires="v">
                  <p:oleObj name="Equation" r:id="rId5" imgW="49733200" imgH="17843500" progId="Equation.3">
                    <p:embed/>
                  </p:oleObj>
                </mc:Choice>
                <mc:Fallback>
                  <p:oleObj name="Equation" r:id="rId5" imgW="49733200" imgH="17843500"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52" y="1536"/>
                          <a:ext cx="2080" cy="7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pSp>
      <p:grpSp>
        <p:nvGrpSpPr>
          <p:cNvPr id="27655" name="Group 10">
            <a:extLst>
              <a:ext uri="{FF2B5EF4-FFF2-40B4-BE49-F238E27FC236}">
                <a16:creationId xmlns:a16="http://schemas.microsoft.com/office/drawing/2014/main" id="{0A7A6F29-1327-8346-85AB-23160668874D}"/>
              </a:ext>
            </a:extLst>
          </p:cNvPr>
          <p:cNvGrpSpPr>
            <a:grpSpLocks/>
          </p:cNvGrpSpPr>
          <p:nvPr/>
        </p:nvGrpSpPr>
        <p:grpSpPr bwMode="auto">
          <a:xfrm>
            <a:off x="5699125" y="1000125"/>
            <a:ext cx="2743200" cy="817563"/>
            <a:chOff x="3168" y="1680"/>
            <a:chExt cx="2448" cy="768"/>
          </a:xfrm>
        </p:grpSpPr>
        <p:sp>
          <p:nvSpPr>
            <p:cNvPr id="27657" name="AutoShape 9">
              <a:extLst>
                <a:ext uri="{FF2B5EF4-FFF2-40B4-BE49-F238E27FC236}">
                  <a16:creationId xmlns:a16="http://schemas.microsoft.com/office/drawing/2014/main" id="{74D2F324-487B-C64B-9C6C-BC9DE72EECB6}"/>
                </a:ext>
              </a:extLst>
            </p:cNvPr>
            <p:cNvSpPr>
              <a:spLocks noChangeArrowheads="1"/>
            </p:cNvSpPr>
            <p:nvPr/>
          </p:nvSpPr>
          <p:spPr bwMode="auto">
            <a:xfrm>
              <a:off x="3168" y="1680"/>
              <a:ext cx="2448" cy="768"/>
            </a:xfrm>
            <a:prstGeom prst="roundRect">
              <a:avLst>
                <a:gd name="adj" fmla="val 16667"/>
              </a:avLst>
            </a:prstGeom>
            <a:solidFill>
              <a:schemeClr val="accent1"/>
            </a:solidFill>
            <a:ln w="9525">
              <a:solidFill>
                <a:schemeClr val="tx1"/>
              </a:solidFill>
              <a:round/>
              <a:headEnd/>
              <a:tailEnd/>
            </a:ln>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endParaRPr lang="zh-CN" altLang="zh-CN">
                <a:latin typeface="Times New Roman" panose="02020603050405020304" pitchFamily="18" charset="0"/>
                <a:ea typeface="宋体" panose="02010600030101010101" pitchFamily="2" charset="-122"/>
              </a:endParaRPr>
            </a:p>
          </p:txBody>
        </p:sp>
        <p:graphicFrame>
          <p:nvGraphicFramePr>
            <p:cNvPr id="27658" name="Object 8">
              <a:extLst>
                <a:ext uri="{FF2B5EF4-FFF2-40B4-BE49-F238E27FC236}">
                  <a16:creationId xmlns:a16="http://schemas.microsoft.com/office/drawing/2014/main" id="{7B83E160-9E0A-8D49-AD5A-7919FE8050A9}"/>
                </a:ext>
              </a:extLst>
            </p:cNvPr>
            <p:cNvGraphicFramePr>
              <a:graphicFrameLocks noChangeAspect="1"/>
            </p:cNvGraphicFramePr>
            <p:nvPr/>
          </p:nvGraphicFramePr>
          <p:xfrm>
            <a:off x="3280" y="1728"/>
            <a:ext cx="2225" cy="672"/>
          </p:xfrm>
          <a:graphic>
            <a:graphicData uri="http://schemas.openxmlformats.org/presentationml/2006/ole">
              <mc:AlternateContent xmlns:mc="http://schemas.openxmlformats.org/markup-compatibility/2006">
                <mc:Choice xmlns:v="urn:schemas-microsoft-com:vml" Requires="v">
                  <p:oleObj name="Equation" r:id="rId7" imgW="33934400" imgH="10236200" progId="Equation.DSMT4">
                    <p:embed/>
                  </p:oleObj>
                </mc:Choice>
                <mc:Fallback>
                  <p:oleObj name="Equation" r:id="rId7" imgW="33934400" imgH="10236200" progId="Equation.DSMT4">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80" y="1728"/>
                          <a:ext cx="2225" cy="6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pSp>
      <p:sp>
        <p:nvSpPr>
          <p:cNvPr id="27656" name="下箭头 1">
            <a:extLst>
              <a:ext uri="{FF2B5EF4-FFF2-40B4-BE49-F238E27FC236}">
                <a16:creationId xmlns:a16="http://schemas.microsoft.com/office/drawing/2014/main" id="{70984505-95CA-CC4B-903C-ADC77DB41E8E}"/>
              </a:ext>
            </a:extLst>
          </p:cNvPr>
          <p:cNvSpPr>
            <a:spLocks noChangeArrowheads="1"/>
          </p:cNvSpPr>
          <p:nvPr/>
        </p:nvSpPr>
        <p:spPr bwMode="auto">
          <a:xfrm>
            <a:off x="6986588" y="1911350"/>
            <a:ext cx="168275" cy="450850"/>
          </a:xfrm>
          <a:prstGeom prst="downArrow">
            <a:avLst>
              <a:gd name="adj1" fmla="val 50000"/>
              <a:gd name="adj2" fmla="val 50025"/>
            </a:avLst>
          </a:prstGeom>
          <a:solidFill>
            <a:schemeClr val="accent1"/>
          </a:solidFill>
          <a:ln w="9525">
            <a:solidFill>
              <a:schemeClr val="tx1"/>
            </a:solidFill>
            <a:round/>
            <a:headEnd/>
            <a:tailEnd/>
          </a:ln>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endParaRPr lang="zh-CN" altLang="en-US" baseline="30000">
              <a:latin typeface="Times New Roman" panose="02020603050405020304" pitchFamily="18" charset="0"/>
              <a:ea typeface="宋体" panose="02010600030101010101" pitchFamily="2" charset="-122"/>
            </a:endParaRPr>
          </a:p>
        </p:txBody>
      </p:sp>
      <p:sp>
        <p:nvSpPr>
          <p:cNvPr id="14" name="灯片编号占位符 1">
            <a:extLst>
              <a:ext uri="{FF2B5EF4-FFF2-40B4-BE49-F238E27FC236}">
                <a16:creationId xmlns:a16="http://schemas.microsoft.com/office/drawing/2014/main" id="{1F47AA5E-6BA5-B04B-A2DA-783FC14ED5C1}"/>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28</a:t>
            </a:fld>
            <a:endParaRPr lang="en-US" altLang="zh-CN"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2">
            <a:extLst>
              <a:ext uri="{FF2B5EF4-FFF2-40B4-BE49-F238E27FC236}">
                <a16:creationId xmlns:a16="http://schemas.microsoft.com/office/drawing/2014/main" id="{6A239B3E-CD66-B648-A55E-3336F1126CF3}"/>
              </a:ext>
            </a:extLst>
          </p:cNvPr>
          <p:cNvSpPr>
            <a:spLocks noGrp="1" noChangeArrowheads="1"/>
          </p:cNvSpPr>
          <p:nvPr>
            <p:ph type="title" idx="4294967295"/>
          </p:nvPr>
        </p:nvSpPr>
        <p:spPr/>
        <p:txBody>
          <a:bodyPr/>
          <a:lstStyle/>
          <a:p>
            <a:pPr eaLnBrk="1" hangingPunct="1"/>
            <a:r>
              <a:rPr lang="zh-CN" altLang="en-US">
                <a:ea typeface="宋体" panose="02010600030101010101" pitchFamily="2" charset="-122"/>
              </a:rPr>
              <a:t>举例</a:t>
            </a:r>
            <a:r>
              <a:rPr lang="en-US" altLang="zh-CN">
                <a:ea typeface="宋体" panose="02010600030101010101" pitchFamily="2" charset="-122"/>
              </a:rPr>
              <a:t>: Figure of Merit</a:t>
            </a:r>
          </a:p>
        </p:txBody>
      </p:sp>
      <p:sp>
        <p:nvSpPr>
          <p:cNvPr id="22533" name="Rectangle 3">
            <a:extLst>
              <a:ext uri="{FF2B5EF4-FFF2-40B4-BE49-F238E27FC236}">
                <a16:creationId xmlns:a16="http://schemas.microsoft.com/office/drawing/2014/main" id="{C2DB7CB2-6E7D-E44D-9C0B-BEB25893F6CF}"/>
              </a:ext>
            </a:extLst>
          </p:cNvPr>
          <p:cNvSpPr>
            <a:spLocks noGrp="1" noChangeArrowheads="1"/>
          </p:cNvSpPr>
          <p:nvPr>
            <p:ph type="body" idx="4294967295"/>
          </p:nvPr>
        </p:nvSpPr>
        <p:spPr>
          <a:xfrm>
            <a:off x="457200" y="4573588"/>
            <a:ext cx="7772400" cy="2284412"/>
          </a:xfrm>
        </p:spPr>
        <p:txBody>
          <a:bodyPr/>
          <a:lstStyle/>
          <a:p>
            <a:pPr eaLnBrk="1" hangingPunct="1">
              <a:buFont typeface="Wingdings" charset="2"/>
              <a:buChar char="§"/>
              <a:defRPr/>
            </a:pPr>
            <a:r>
              <a:rPr lang="zh-CN" altLang="en-US" dirty="0">
                <a:ea typeface="宋体" charset="0"/>
              </a:rPr>
              <a:t>一般情况下，我们希望放大器的“增益”要大、“带宽”要大、“功耗”要小，因此，将“增益”</a:t>
            </a:r>
            <a:r>
              <a:rPr lang="en-US" altLang="zh-CN" dirty="0">
                <a:ea typeface="宋体" charset="0"/>
              </a:rPr>
              <a:t>×</a:t>
            </a:r>
            <a:r>
              <a:rPr lang="zh-CN" altLang="en-US" dirty="0">
                <a:ea typeface="宋体" charset="0"/>
              </a:rPr>
              <a:t>“带宽”</a:t>
            </a:r>
            <a:r>
              <a:rPr lang="en-US" altLang="zh-CN" dirty="0">
                <a:ea typeface="宋体" charset="0"/>
              </a:rPr>
              <a:t>÷</a:t>
            </a:r>
            <a:r>
              <a:rPr lang="zh-CN" altLang="en-US" dirty="0">
                <a:ea typeface="宋体" charset="0"/>
              </a:rPr>
              <a:t>“功耗”定义成电路优值（</a:t>
            </a:r>
            <a:r>
              <a:rPr lang="en-US" altLang="zh-CN" dirty="0">
                <a:ea typeface="宋体" charset="0"/>
              </a:rPr>
              <a:t>Figure of Merit, FOM</a:t>
            </a:r>
            <a:r>
              <a:rPr lang="zh-CN" altLang="en-US" dirty="0">
                <a:ea typeface="宋体" charset="0"/>
              </a:rPr>
              <a:t>），</a:t>
            </a:r>
            <a:r>
              <a:rPr lang="en-US" altLang="zh-CN" dirty="0">
                <a:ea typeface="宋体" charset="0"/>
              </a:rPr>
              <a:t>FOM</a:t>
            </a:r>
            <a:r>
              <a:rPr lang="zh-CN" altLang="en-US" dirty="0">
                <a:ea typeface="宋体" charset="0"/>
              </a:rPr>
              <a:t>越大，放大器的性能越好；</a:t>
            </a:r>
            <a:endParaRPr lang="en-US" altLang="zh-CN" dirty="0">
              <a:ea typeface="宋体" charset="0"/>
            </a:endParaRPr>
          </a:p>
          <a:p>
            <a:pPr eaLnBrk="1" hangingPunct="1">
              <a:buFont typeface="Wingdings" charset="2"/>
              <a:buChar char="§"/>
              <a:defRPr/>
            </a:pPr>
            <a:r>
              <a:rPr lang="zh-CN" altLang="en-US" dirty="0">
                <a:ea typeface="宋体" charset="0"/>
              </a:rPr>
              <a:t>对于</a:t>
            </a:r>
            <a:r>
              <a:rPr lang="en-US" altLang="zh-CN" dirty="0">
                <a:ea typeface="宋体" charset="0"/>
              </a:rPr>
              <a:t>CS</a:t>
            </a:r>
            <a:r>
              <a:rPr lang="zh-CN" altLang="en-US" dirty="0">
                <a:ea typeface="宋体" charset="0"/>
              </a:rPr>
              <a:t>（</a:t>
            </a:r>
            <a:r>
              <a:rPr lang="en-US" altLang="zh-CN" dirty="0">
                <a:ea typeface="宋体" charset="0"/>
              </a:rPr>
              <a:t>CE</a:t>
            </a:r>
            <a:r>
              <a:rPr lang="zh-CN" altLang="en-US" dirty="0">
                <a:ea typeface="宋体" charset="0"/>
              </a:rPr>
              <a:t>）结构，低温、低电压、低负载电容有利于提高电路</a:t>
            </a:r>
            <a:r>
              <a:rPr lang="en-US" altLang="zh-CN" dirty="0">
                <a:ea typeface="宋体" charset="0"/>
              </a:rPr>
              <a:t>FOM</a:t>
            </a:r>
          </a:p>
        </p:txBody>
      </p:sp>
      <p:pic>
        <p:nvPicPr>
          <p:cNvPr id="28676" name="Picture 5">
            <a:extLst>
              <a:ext uri="{FF2B5EF4-FFF2-40B4-BE49-F238E27FC236}">
                <a16:creationId xmlns:a16="http://schemas.microsoft.com/office/drawing/2014/main" id="{4CFA5F9A-95F4-2248-971D-E8EE0AFA67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1014413"/>
            <a:ext cx="4572000" cy="346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8677" name="Group 8">
            <a:extLst>
              <a:ext uri="{FF2B5EF4-FFF2-40B4-BE49-F238E27FC236}">
                <a16:creationId xmlns:a16="http://schemas.microsoft.com/office/drawing/2014/main" id="{FF080686-DF35-A446-B02A-5D9274CFEF47}"/>
              </a:ext>
            </a:extLst>
          </p:cNvPr>
          <p:cNvGrpSpPr>
            <a:grpSpLocks/>
          </p:cNvGrpSpPr>
          <p:nvPr/>
        </p:nvGrpSpPr>
        <p:grpSpPr bwMode="auto">
          <a:xfrm>
            <a:off x="5867400" y="1211263"/>
            <a:ext cx="2209800" cy="871537"/>
            <a:chOff x="3456" y="1680"/>
            <a:chExt cx="1824" cy="720"/>
          </a:xfrm>
        </p:grpSpPr>
        <p:sp>
          <p:nvSpPr>
            <p:cNvPr id="28679" name="AutoShape 7">
              <a:extLst>
                <a:ext uri="{FF2B5EF4-FFF2-40B4-BE49-F238E27FC236}">
                  <a16:creationId xmlns:a16="http://schemas.microsoft.com/office/drawing/2014/main" id="{1CBF8FD8-39BB-CD42-97CB-584376D1A828}"/>
                </a:ext>
              </a:extLst>
            </p:cNvPr>
            <p:cNvSpPr>
              <a:spLocks noChangeArrowheads="1"/>
            </p:cNvSpPr>
            <p:nvPr/>
          </p:nvSpPr>
          <p:spPr bwMode="auto">
            <a:xfrm>
              <a:off x="3456" y="1680"/>
              <a:ext cx="1824" cy="720"/>
            </a:xfrm>
            <a:prstGeom prst="roundRect">
              <a:avLst>
                <a:gd name="adj" fmla="val 16667"/>
              </a:avLst>
            </a:prstGeom>
            <a:solidFill>
              <a:schemeClr val="accent1"/>
            </a:solidFill>
            <a:ln w="9525">
              <a:solidFill>
                <a:schemeClr val="tx1"/>
              </a:solidFill>
              <a:round/>
              <a:headEnd/>
              <a:tailEnd/>
            </a:ln>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endParaRPr lang="zh-CN" altLang="zh-CN">
                <a:latin typeface="Times New Roman" panose="02020603050405020304" pitchFamily="18" charset="0"/>
                <a:ea typeface="宋体" panose="02010600030101010101" pitchFamily="2" charset="-122"/>
              </a:endParaRPr>
            </a:p>
          </p:txBody>
        </p:sp>
        <p:graphicFrame>
          <p:nvGraphicFramePr>
            <p:cNvPr id="28680" name="Object 6">
              <a:extLst>
                <a:ext uri="{FF2B5EF4-FFF2-40B4-BE49-F238E27FC236}">
                  <a16:creationId xmlns:a16="http://schemas.microsoft.com/office/drawing/2014/main" id="{4389C18F-AE4D-C445-AD04-3C3FCA19260C}"/>
                </a:ext>
              </a:extLst>
            </p:cNvPr>
            <p:cNvGraphicFramePr>
              <a:graphicFrameLocks noChangeAspect="1"/>
            </p:cNvGraphicFramePr>
            <p:nvPr/>
          </p:nvGraphicFramePr>
          <p:xfrm>
            <a:off x="3456" y="1728"/>
            <a:ext cx="1824" cy="615"/>
          </p:xfrm>
          <a:graphic>
            <a:graphicData uri="http://schemas.openxmlformats.org/presentationml/2006/ole">
              <mc:AlternateContent xmlns:mc="http://schemas.openxmlformats.org/markup-compatibility/2006">
                <mc:Choice xmlns:v="urn:schemas-microsoft-com:vml" Requires="v">
                  <p:oleObj name="Equation" r:id="rId3" imgW="45935900" imgH="15506700" progId="Equation.3">
                    <p:embed/>
                  </p:oleObj>
                </mc:Choice>
                <mc:Fallback>
                  <p:oleObj name="Equation" r:id="rId3" imgW="45935900" imgH="15506700" progId="Equation.3">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56" y="1728"/>
                          <a:ext cx="1824" cy="6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pSp>
      <p:pic>
        <p:nvPicPr>
          <p:cNvPr id="28678" name="图片 1">
            <a:extLst>
              <a:ext uri="{FF2B5EF4-FFF2-40B4-BE49-F238E27FC236}">
                <a16:creationId xmlns:a16="http://schemas.microsoft.com/office/drawing/2014/main" id="{5C27D2CF-5133-8448-94AD-CEB09D56B16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029200" y="2509838"/>
            <a:ext cx="3657600" cy="151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灯片编号占位符 1">
            <a:extLst>
              <a:ext uri="{FF2B5EF4-FFF2-40B4-BE49-F238E27FC236}">
                <a16:creationId xmlns:a16="http://schemas.microsoft.com/office/drawing/2014/main" id="{122A7EE9-F876-E14D-9E80-C653333CD8B4}"/>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29</a:t>
            </a:fld>
            <a:endParaRPr lang="en-US" altLang="zh-CN"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FE7AD77C-5AFC-8E46-A96C-28F10D59B6E8}"/>
              </a:ext>
            </a:extLst>
          </p:cNvPr>
          <p:cNvSpPr>
            <a:spLocks noGrp="1"/>
          </p:cNvSpPr>
          <p:nvPr>
            <p:ph type="title" idx="4294967295"/>
          </p:nvPr>
        </p:nvSpPr>
        <p:spPr>
          <a:xfrm>
            <a:off x="838200" y="152400"/>
            <a:ext cx="4114800" cy="1295400"/>
          </a:xfrm>
        </p:spPr>
        <p:txBody>
          <a:bodyPr/>
          <a:lstStyle/>
          <a:p>
            <a:r>
              <a:rPr lang="zh-CN" altLang="en-US">
                <a:ea typeface="宋体" panose="02010600030101010101" pitchFamily="2" charset="-122"/>
              </a:rPr>
              <a:t>举例</a:t>
            </a:r>
            <a:r>
              <a:rPr lang="en-US" altLang="zh-CN">
                <a:ea typeface="宋体" panose="02010600030101010101" pitchFamily="2" charset="-122"/>
              </a:rPr>
              <a:t>:  </a:t>
            </a:r>
            <a:r>
              <a:rPr lang="zh-CN" altLang="en-US">
                <a:ea typeface="宋体" panose="02010600030101010101" pitchFamily="2" charset="-122"/>
              </a:rPr>
              <a:t>人类的声音信号 </a:t>
            </a:r>
            <a:r>
              <a:rPr lang="en-US" altLang="zh-CN">
                <a:ea typeface="宋体" panose="02010600030101010101" pitchFamily="2" charset="-122"/>
              </a:rPr>
              <a:t>II</a:t>
            </a:r>
          </a:p>
        </p:txBody>
      </p:sp>
      <p:grpSp>
        <p:nvGrpSpPr>
          <p:cNvPr id="18435" name="Group 25">
            <a:extLst>
              <a:ext uri="{FF2B5EF4-FFF2-40B4-BE49-F238E27FC236}">
                <a16:creationId xmlns:a16="http://schemas.microsoft.com/office/drawing/2014/main" id="{47A6A9B7-71DE-A14A-BB1B-5E9BB3632D62}"/>
              </a:ext>
            </a:extLst>
          </p:cNvPr>
          <p:cNvGrpSpPr>
            <a:grpSpLocks/>
          </p:cNvGrpSpPr>
          <p:nvPr/>
        </p:nvGrpSpPr>
        <p:grpSpPr bwMode="auto">
          <a:xfrm>
            <a:off x="1371600" y="1905000"/>
            <a:ext cx="6858000" cy="762000"/>
            <a:chOff x="1371600" y="1447800"/>
            <a:chExt cx="6858000" cy="762000"/>
          </a:xfrm>
        </p:grpSpPr>
        <p:sp>
          <p:nvSpPr>
            <p:cNvPr id="18448" name="Rounded Rectangle 7">
              <a:extLst>
                <a:ext uri="{FF2B5EF4-FFF2-40B4-BE49-F238E27FC236}">
                  <a16:creationId xmlns:a16="http://schemas.microsoft.com/office/drawing/2014/main" id="{3385544D-D235-3F46-B060-35F587156B5B}"/>
                </a:ext>
              </a:extLst>
            </p:cNvPr>
            <p:cNvSpPr>
              <a:spLocks noChangeArrowheads="1"/>
            </p:cNvSpPr>
            <p:nvPr/>
          </p:nvSpPr>
          <p:spPr bwMode="auto">
            <a:xfrm>
              <a:off x="1371600" y="1447800"/>
              <a:ext cx="1752600" cy="762000"/>
            </a:xfrm>
            <a:prstGeom prst="roundRect">
              <a:avLst>
                <a:gd name="adj" fmla="val 16667"/>
              </a:avLst>
            </a:prstGeom>
            <a:solidFill>
              <a:schemeClr val="accent1"/>
            </a:solidFill>
            <a:ln w="9525">
              <a:solidFill>
                <a:schemeClr val="tx1"/>
              </a:solidFill>
              <a:round/>
              <a:headEnd/>
              <a:tailEnd/>
            </a:ln>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r>
                <a:rPr lang="en-US" altLang="zh-CN" dirty="0">
                  <a:latin typeface="Arial" panose="020B0604020202020204" pitchFamily="34" charset="0"/>
                  <a:ea typeface="宋体" panose="02010600030101010101" pitchFamily="2" charset="-122"/>
                </a:rPr>
                <a:t>Mouth</a:t>
              </a:r>
            </a:p>
          </p:txBody>
        </p:sp>
        <p:sp>
          <p:nvSpPr>
            <p:cNvPr id="18449" name="Rounded Rectangle 9">
              <a:extLst>
                <a:ext uri="{FF2B5EF4-FFF2-40B4-BE49-F238E27FC236}">
                  <a16:creationId xmlns:a16="http://schemas.microsoft.com/office/drawing/2014/main" id="{E0B9A564-86A3-A545-92F4-5A9AFC75C1E0}"/>
                </a:ext>
              </a:extLst>
            </p:cNvPr>
            <p:cNvSpPr>
              <a:spLocks noChangeArrowheads="1"/>
            </p:cNvSpPr>
            <p:nvPr/>
          </p:nvSpPr>
          <p:spPr bwMode="auto">
            <a:xfrm>
              <a:off x="6477000" y="1447800"/>
              <a:ext cx="1752600" cy="762000"/>
            </a:xfrm>
            <a:prstGeom prst="roundRect">
              <a:avLst>
                <a:gd name="adj" fmla="val 16667"/>
              </a:avLst>
            </a:prstGeom>
            <a:solidFill>
              <a:schemeClr val="accent1"/>
            </a:solidFill>
            <a:ln w="9525">
              <a:solidFill>
                <a:schemeClr val="tx1"/>
              </a:solidFill>
              <a:round/>
              <a:headEnd/>
              <a:tailEnd/>
            </a:ln>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r>
                <a:rPr lang="en-US" altLang="zh-CN" dirty="0">
                  <a:latin typeface="Arial" panose="020B0604020202020204" pitchFamily="34" charset="0"/>
                  <a:ea typeface="宋体" panose="02010600030101010101" pitchFamily="2" charset="-122"/>
                </a:rPr>
                <a:t>Recorder</a:t>
              </a:r>
            </a:p>
          </p:txBody>
        </p:sp>
        <p:sp>
          <p:nvSpPr>
            <p:cNvPr id="18450" name="Rounded Rectangle 13">
              <a:extLst>
                <a:ext uri="{FF2B5EF4-FFF2-40B4-BE49-F238E27FC236}">
                  <a16:creationId xmlns:a16="http://schemas.microsoft.com/office/drawing/2014/main" id="{B4FC5305-896B-124B-8847-DBA06F602979}"/>
                </a:ext>
              </a:extLst>
            </p:cNvPr>
            <p:cNvSpPr>
              <a:spLocks noChangeArrowheads="1"/>
            </p:cNvSpPr>
            <p:nvPr/>
          </p:nvSpPr>
          <p:spPr bwMode="auto">
            <a:xfrm>
              <a:off x="3886200" y="1447800"/>
              <a:ext cx="1752600" cy="762000"/>
            </a:xfrm>
            <a:prstGeom prst="roundRect">
              <a:avLst>
                <a:gd name="adj" fmla="val 16667"/>
              </a:avLst>
            </a:prstGeom>
            <a:solidFill>
              <a:schemeClr val="accent1"/>
            </a:solidFill>
            <a:ln w="9525">
              <a:solidFill>
                <a:schemeClr val="tx1"/>
              </a:solidFill>
              <a:round/>
              <a:headEnd/>
              <a:tailEnd/>
            </a:ln>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r>
                <a:rPr lang="en-US" altLang="zh-CN" dirty="0">
                  <a:latin typeface="Arial" panose="020B0604020202020204" pitchFamily="34" charset="0"/>
                  <a:ea typeface="宋体" panose="02010600030101010101" pitchFamily="2" charset="-122"/>
                </a:rPr>
                <a:t>Air</a:t>
              </a:r>
            </a:p>
          </p:txBody>
        </p:sp>
        <p:cxnSp>
          <p:nvCxnSpPr>
            <p:cNvPr id="18451" name="Straight Arrow Connector 16">
              <a:extLst>
                <a:ext uri="{FF2B5EF4-FFF2-40B4-BE49-F238E27FC236}">
                  <a16:creationId xmlns:a16="http://schemas.microsoft.com/office/drawing/2014/main" id="{5F01BDBD-88B5-1B4D-8022-353515D97A98}"/>
                </a:ext>
              </a:extLst>
            </p:cNvPr>
            <p:cNvCxnSpPr>
              <a:cxnSpLocks noChangeShapeType="1"/>
            </p:cNvCxnSpPr>
            <p:nvPr/>
          </p:nvCxnSpPr>
          <p:spPr bwMode="auto">
            <a:xfrm>
              <a:off x="3276600" y="1828800"/>
              <a:ext cx="533400" cy="1588"/>
            </a:xfrm>
            <a:prstGeom prst="straightConnector1">
              <a:avLst/>
            </a:prstGeom>
            <a:noFill/>
            <a:ln w="254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8452" name="Straight Arrow Connector 24">
              <a:extLst>
                <a:ext uri="{FF2B5EF4-FFF2-40B4-BE49-F238E27FC236}">
                  <a16:creationId xmlns:a16="http://schemas.microsoft.com/office/drawing/2014/main" id="{5FFCE239-649D-0545-9B77-AA1701B2131B}"/>
                </a:ext>
              </a:extLst>
            </p:cNvPr>
            <p:cNvCxnSpPr>
              <a:cxnSpLocks noChangeShapeType="1"/>
            </p:cNvCxnSpPr>
            <p:nvPr/>
          </p:nvCxnSpPr>
          <p:spPr bwMode="auto">
            <a:xfrm>
              <a:off x="5791200" y="1828800"/>
              <a:ext cx="533400" cy="1588"/>
            </a:xfrm>
            <a:prstGeom prst="straightConnector1">
              <a:avLst/>
            </a:prstGeom>
            <a:noFill/>
            <a:ln w="25400">
              <a:solidFill>
                <a:schemeClr val="tx1"/>
              </a:solidFill>
              <a:round/>
              <a:headEnd/>
              <a:tailEnd type="arrow" w="med" len="med"/>
            </a:ln>
            <a:extLst>
              <a:ext uri="{909E8E84-426E-40DD-AFC4-6F175D3DCCD1}">
                <a14:hiddenFill xmlns:a14="http://schemas.microsoft.com/office/drawing/2010/main">
                  <a:noFill/>
                </a14:hiddenFill>
              </a:ext>
            </a:extLst>
          </p:spPr>
        </p:cxnSp>
      </p:grpSp>
      <p:grpSp>
        <p:nvGrpSpPr>
          <p:cNvPr id="18436" name="Group 28">
            <a:extLst>
              <a:ext uri="{FF2B5EF4-FFF2-40B4-BE49-F238E27FC236}">
                <a16:creationId xmlns:a16="http://schemas.microsoft.com/office/drawing/2014/main" id="{FAB85619-D3D1-C947-A0D6-8729E3A0B0BD}"/>
              </a:ext>
            </a:extLst>
          </p:cNvPr>
          <p:cNvGrpSpPr>
            <a:grpSpLocks/>
          </p:cNvGrpSpPr>
          <p:nvPr/>
        </p:nvGrpSpPr>
        <p:grpSpPr bwMode="auto">
          <a:xfrm>
            <a:off x="1365250" y="3608388"/>
            <a:ext cx="6864350" cy="1801812"/>
            <a:chOff x="1365912" y="3581400"/>
            <a:chExt cx="6863688" cy="1801504"/>
          </a:xfrm>
        </p:grpSpPr>
        <p:sp>
          <p:nvSpPr>
            <p:cNvPr id="18440" name="Rounded Rectangle 10">
              <a:extLst>
                <a:ext uri="{FF2B5EF4-FFF2-40B4-BE49-F238E27FC236}">
                  <a16:creationId xmlns:a16="http://schemas.microsoft.com/office/drawing/2014/main" id="{F4F98386-DC1A-224E-B78E-1C8DF685E258}"/>
                </a:ext>
              </a:extLst>
            </p:cNvPr>
            <p:cNvSpPr>
              <a:spLocks noChangeArrowheads="1"/>
            </p:cNvSpPr>
            <p:nvPr/>
          </p:nvSpPr>
          <p:spPr bwMode="auto">
            <a:xfrm>
              <a:off x="1365912" y="3581400"/>
              <a:ext cx="1752431" cy="685683"/>
            </a:xfrm>
            <a:prstGeom prst="roundRect">
              <a:avLst>
                <a:gd name="adj" fmla="val 16667"/>
              </a:avLst>
            </a:prstGeom>
            <a:solidFill>
              <a:schemeClr val="accent1"/>
            </a:solidFill>
            <a:ln w="9525">
              <a:solidFill>
                <a:schemeClr val="tx1"/>
              </a:solidFill>
              <a:round/>
              <a:headEnd/>
              <a:tailEnd/>
            </a:ln>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r>
                <a:rPr lang="en-US" altLang="zh-CN" dirty="0">
                  <a:latin typeface="Arial" panose="020B0604020202020204" pitchFamily="34" charset="0"/>
                  <a:ea typeface="宋体" panose="02010600030101010101" pitchFamily="2" charset="-122"/>
                </a:rPr>
                <a:t>Mouth</a:t>
              </a:r>
            </a:p>
          </p:txBody>
        </p:sp>
        <p:sp>
          <p:nvSpPr>
            <p:cNvPr id="18441" name="Rounded Rectangle 11">
              <a:extLst>
                <a:ext uri="{FF2B5EF4-FFF2-40B4-BE49-F238E27FC236}">
                  <a16:creationId xmlns:a16="http://schemas.microsoft.com/office/drawing/2014/main" id="{E1A55598-8619-4F41-933A-0F81A8766159}"/>
                </a:ext>
              </a:extLst>
            </p:cNvPr>
            <p:cNvSpPr>
              <a:spLocks noChangeArrowheads="1"/>
            </p:cNvSpPr>
            <p:nvPr/>
          </p:nvSpPr>
          <p:spPr bwMode="auto">
            <a:xfrm>
              <a:off x="6477169" y="3581400"/>
              <a:ext cx="1752431" cy="685683"/>
            </a:xfrm>
            <a:prstGeom prst="roundRect">
              <a:avLst>
                <a:gd name="adj" fmla="val 16667"/>
              </a:avLst>
            </a:prstGeom>
            <a:solidFill>
              <a:schemeClr val="accent1"/>
            </a:solidFill>
            <a:ln w="9525">
              <a:solidFill>
                <a:schemeClr val="tx1"/>
              </a:solidFill>
              <a:round/>
              <a:headEnd/>
              <a:tailEnd/>
            </a:ln>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r>
                <a:rPr lang="en-US" altLang="zh-CN" dirty="0">
                  <a:latin typeface="Arial" panose="020B0604020202020204" pitchFamily="34" charset="0"/>
                  <a:ea typeface="宋体" panose="02010600030101010101" pitchFamily="2" charset="-122"/>
                </a:rPr>
                <a:t>Ear</a:t>
              </a:r>
            </a:p>
          </p:txBody>
        </p:sp>
        <p:sp>
          <p:nvSpPr>
            <p:cNvPr id="18442" name="Rounded Rectangle 12">
              <a:extLst>
                <a:ext uri="{FF2B5EF4-FFF2-40B4-BE49-F238E27FC236}">
                  <a16:creationId xmlns:a16="http://schemas.microsoft.com/office/drawing/2014/main" id="{11DE81AE-52D5-B246-B5E0-61A19269A049}"/>
                </a:ext>
              </a:extLst>
            </p:cNvPr>
            <p:cNvSpPr>
              <a:spLocks noChangeArrowheads="1"/>
            </p:cNvSpPr>
            <p:nvPr/>
          </p:nvSpPr>
          <p:spPr bwMode="auto">
            <a:xfrm>
              <a:off x="3886619" y="3581400"/>
              <a:ext cx="1752431" cy="685683"/>
            </a:xfrm>
            <a:prstGeom prst="roundRect">
              <a:avLst>
                <a:gd name="adj" fmla="val 16667"/>
              </a:avLst>
            </a:prstGeom>
            <a:solidFill>
              <a:schemeClr val="accent1"/>
            </a:solidFill>
            <a:ln w="9525">
              <a:solidFill>
                <a:schemeClr val="tx1"/>
              </a:solidFill>
              <a:round/>
              <a:headEnd/>
              <a:tailEnd/>
            </a:ln>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r>
                <a:rPr lang="en-US" altLang="zh-CN" dirty="0">
                  <a:latin typeface="Arial" panose="020B0604020202020204" pitchFamily="34" charset="0"/>
                  <a:ea typeface="宋体" panose="02010600030101010101" pitchFamily="2" charset="-122"/>
                </a:rPr>
                <a:t>Air</a:t>
              </a:r>
            </a:p>
          </p:txBody>
        </p:sp>
        <p:sp>
          <p:nvSpPr>
            <p:cNvPr id="18443" name="Rounded Rectangle 14">
              <a:extLst>
                <a:ext uri="{FF2B5EF4-FFF2-40B4-BE49-F238E27FC236}">
                  <a16:creationId xmlns:a16="http://schemas.microsoft.com/office/drawing/2014/main" id="{3E515CAD-A047-824E-8CD6-4B360684B167}"/>
                </a:ext>
              </a:extLst>
            </p:cNvPr>
            <p:cNvSpPr>
              <a:spLocks noChangeArrowheads="1"/>
            </p:cNvSpPr>
            <p:nvPr/>
          </p:nvSpPr>
          <p:spPr bwMode="auto">
            <a:xfrm>
              <a:off x="3872333" y="4697221"/>
              <a:ext cx="1752431" cy="685683"/>
            </a:xfrm>
            <a:prstGeom prst="roundRect">
              <a:avLst>
                <a:gd name="adj" fmla="val 16667"/>
              </a:avLst>
            </a:prstGeom>
            <a:solidFill>
              <a:schemeClr val="accent1"/>
            </a:solidFill>
            <a:ln w="9525">
              <a:solidFill>
                <a:schemeClr val="tx1"/>
              </a:solidFill>
              <a:round/>
              <a:headEnd/>
              <a:tailEnd/>
            </a:ln>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r>
                <a:rPr lang="en-US" altLang="zh-CN" dirty="0">
                  <a:latin typeface="Arial" panose="020B0604020202020204" pitchFamily="34" charset="0"/>
                  <a:ea typeface="宋体" panose="02010600030101010101" pitchFamily="2" charset="-122"/>
                </a:rPr>
                <a:t>Skull</a:t>
              </a:r>
            </a:p>
          </p:txBody>
        </p:sp>
        <p:cxnSp>
          <p:nvCxnSpPr>
            <p:cNvPr id="18444" name="Straight Arrow Connector 21">
              <a:extLst>
                <a:ext uri="{FF2B5EF4-FFF2-40B4-BE49-F238E27FC236}">
                  <a16:creationId xmlns:a16="http://schemas.microsoft.com/office/drawing/2014/main" id="{5FC77314-AC31-DA4C-A6C3-5FECECCDD950}"/>
                </a:ext>
              </a:extLst>
            </p:cNvPr>
            <p:cNvCxnSpPr>
              <a:cxnSpLocks noChangeShapeType="1"/>
            </p:cNvCxnSpPr>
            <p:nvPr/>
          </p:nvCxnSpPr>
          <p:spPr bwMode="auto">
            <a:xfrm rot="16200000" flipH="1">
              <a:off x="3048000" y="4419600"/>
              <a:ext cx="609600" cy="609600"/>
            </a:xfrm>
            <a:prstGeom prst="straightConnector1">
              <a:avLst/>
            </a:prstGeom>
            <a:noFill/>
            <a:ln w="254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8445" name="Straight Arrow Connector 23">
              <a:extLst>
                <a:ext uri="{FF2B5EF4-FFF2-40B4-BE49-F238E27FC236}">
                  <a16:creationId xmlns:a16="http://schemas.microsoft.com/office/drawing/2014/main" id="{BA7A3912-7E31-3745-A04E-58176BABEB6D}"/>
                </a:ext>
              </a:extLst>
            </p:cNvPr>
            <p:cNvCxnSpPr>
              <a:cxnSpLocks noChangeShapeType="1"/>
            </p:cNvCxnSpPr>
            <p:nvPr/>
          </p:nvCxnSpPr>
          <p:spPr bwMode="auto">
            <a:xfrm rot="5400000" flipH="1" flipV="1">
              <a:off x="5867400" y="4495800"/>
              <a:ext cx="609600" cy="609600"/>
            </a:xfrm>
            <a:prstGeom prst="straightConnector1">
              <a:avLst/>
            </a:prstGeom>
            <a:noFill/>
            <a:ln w="254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8446" name="Straight Arrow Connector 26">
              <a:extLst>
                <a:ext uri="{FF2B5EF4-FFF2-40B4-BE49-F238E27FC236}">
                  <a16:creationId xmlns:a16="http://schemas.microsoft.com/office/drawing/2014/main" id="{85534460-B8CA-934C-B704-4A96BB3B2359}"/>
                </a:ext>
              </a:extLst>
            </p:cNvPr>
            <p:cNvCxnSpPr>
              <a:cxnSpLocks noChangeShapeType="1"/>
            </p:cNvCxnSpPr>
            <p:nvPr/>
          </p:nvCxnSpPr>
          <p:spPr bwMode="auto">
            <a:xfrm>
              <a:off x="3278872" y="3919868"/>
              <a:ext cx="533400" cy="1588"/>
            </a:xfrm>
            <a:prstGeom prst="straightConnector1">
              <a:avLst/>
            </a:prstGeom>
            <a:noFill/>
            <a:ln w="254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8447" name="Straight Arrow Connector 27">
              <a:extLst>
                <a:ext uri="{FF2B5EF4-FFF2-40B4-BE49-F238E27FC236}">
                  <a16:creationId xmlns:a16="http://schemas.microsoft.com/office/drawing/2014/main" id="{92B5731C-C004-734D-B2DF-DB708FD0CD92}"/>
                </a:ext>
              </a:extLst>
            </p:cNvPr>
            <p:cNvCxnSpPr>
              <a:cxnSpLocks noChangeShapeType="1"/>
            </p:cNvCxnSpPr>
            <p:nvPr/>
          </p:nvCxnSpPr>
          <p:spPr bwMode="auto">
            <a:xfrm>
              <a:off x="5793472" y="3947164"/>
              <a:ext cx="533400" cy="1588"/>
            </a:xfrm>
            <a:prstGeom prst="straightConnector1">
              <a:avLst/>
            </a:prstGeom>
            <a:noFill/>
            <a:ln w="25400">
              <a:solidFill>
                <a:schemeClr val="tx1"/>
              </a:solidFill>
              <a:round/>
              <a:headEnd/>
              <a:tailEnd type="arrow" w="med" len="med"/>
            </a:ln>
            <a:extLst>
              <a:ext uri="{909E8E84-426E-40DD-AFC4-6F175D3DCCD1}">
                <a14:hiddenFill xmlns:a14="http://schemas.microsoft.com/office/drawing/2010/main">
                  <a:noFill/>
                </a14:hiddenFill>
              </a:ext>
            </a:extLst>
          </p:spPr>
        </p:cxnSp>
      </p:grpSp>
      <p:sp>
        <p:nvSpPr>
          <p:cNvPr id="18437" name="TextBox 29">
            <a:extLst>
              <a:ext uri="{FF2B5EF4-FFF2-40B4-BE49-F238E27FC236}">
                <a16:creationId xmlns:a16="http://schemas.microsoft.com/office/drawing/2014/main" id="{BA2A2BB2-F6A7-0144-BB70-AFCB58D8E9A6}"/>
              </a:ext>
            </a:extLst>
          </p:cNvPr>
          <p:cNvSpPr txBox="1">
            <a:spLocks noChangeArrowheads="1"/>
          </p:cNvSpPr>
          <p:nvPr/>
        </p:nvSpPr>
        <p:spPr bwMode="auto">
          <a:xfrm>
            <a:off x="1371600" y="1295400"/>
            <a:ext cx="6629400" cy="461963"/>
          </a:xfrm>
          <a:prstGeom prst="rect">
            <a:avLst/>
          </a:prstGeom>
          <a:solidFill>
            <a:schemeClr val="bg1"/>
          </a:solidFill>
          <a:ln>
            <a:noFill/>
          </a:ln>
        </p:spPr>
        <p:txBody>
          <a:bodyPr>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r>
              <a:rPr lang="zh-CN" altLang="en-US" dirty="0">
                <a:latin typeface="Arial" panose="020B0604020202020204" pitchFamily="34" charset="0"/>
                <a:ea typeface="宋体" panose="02010600030101010101" pitchFamily="2" charset="-122"/>
              </a:rPr>
              <a:t>从“嘴巴”到“空气”到“录音机”的路径</a:t>
            </a:r>
            <a:endParaRPr lang="en-US" altLang="zh-CN" dirty="0">
              <a:latin typeface="Arial" panose="020B0604020202020204" pitchFamily="34" charset="0"/>
              <a:ea typeface="宋体" panose="02010600030101010101" pitchFamily="2" charset="-122"/>
            </a:endParaRPr>
          </a:p>
        </p:txBody>
      </p:sp>
      <p:sp>
        <p:nvSpPr>
          <p:cNvPr id="18438" name="TextBox 30">
            <a:extLst>
              <a:ext uri="{FF2B5EF4-FFF2-40B4-BE49-F238E27FC236}">
                <a16:creationId xmlns:a16="http://schemas.microsoft.com/office/drawing/2014/main" id="{DAEBA693-B52D-E94D-B429-6A9E28EAD025}"/>
              </a:ext>
            </a:extLst>
          </p:cNvPr>
          <p:cNvSpPr txBox="1">
            <a:spLocks noChangeArrowheads="1"/>
          </p:cNvSpPr>
          <p:nvPr/>
        </p:nvSpPr>
        <p:spPr bwMode="auto">
          <a:xfrm>
            <a:off x="1219200" y="2971800"/>
            <a:ext cx="7010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r>
              <a:rPr lang="zh-CN" altLang="en-US">
                <a:latin typeface="Arial" panose="020B0604020202020204" pitchFamily="34" charset="0"/>
                <a:ea typeface="宋体" panose="02010600030101010101" pitchFamily="2" charset="-122"/>
              </a:rPr>
              <a:t>从“嘴巴”到“空气</a:t>
            </a:r>
            <a:r>
              <a:rPr lang="en-US" altLang="zh-CN">
                <a:latin typeface="Arial" panose="020B0604020202020204" pitchFamily="34" charset="0"/>
                <a:ea typeface="宋体" panose="02010600030101010101" pitchFamily="2" charset="-122"/>
              </a:rPr>
              <a:t>/</a:t>
            </a:r>
            <a:r>
              <a:rPr lang="zh-CN" altLang="en-US">
                <a:latin typeface="Arial" panose="020B0604020202020204" pitchFamily="34" charset="0"/>
                <a:ea typeface="宋体" panose="02010600030101010101" pitchFamily="2" charset="-122"/>
              </a:rPr>
              <a:t>头盖骨”再到“耳朵”的路径</a:t>
            </a:r>
            <a:endParaRPr lang="en-US" altLang="zh-CN">
              <a:latin typeface="Arial" panose="020B0604020202020204" pitchFamily="34" charset="0"/>
              <a:ea typeface="宋体" panose="02010600030101010101" pitchFamily="2" charset="-122"/>
            </a:endParaRPr>
          </a:p>
        </p:txBody>
      </p:sp>
      <p:sp>
        <p:nvSpPr>
          <p:cNvPr id="18439" name="Rectangle 3">
            <a:extLst>
              <a:ext uri="{FF2B5EF4-FFF2-40B4-BE49-F238E27FC236}">
                <a16:creationId xmlns:a16="http://schemas.microsoft.com/office/drawing/2014/main" id="{4CAB3339-0CFA-A745-A9E7-873092472CCF}"/>
              </a:ext>
            </a:extLst>
          </p:cNvPr>
          <p:cNvSpPr txBox="1">
            <a:spLocks noChangeArrowheads="1"/>
          </p:cNvSpPr>
          <p:nvPr/>
        </p:nvSpPr>
        <p:spPr bwMode="auto">
          <a:xfrm>
            <a:off x="685800" y="5638800"/>
            <a:ext cx="7772400" cy="762000"/>
          </a:xfrm>
          <a:prstGeom prst="rect">
            <a:avLst/>
          </a:prstGeom>
          <a:noFill/>
          <a:ln w="12700" cap="rnd">
            <a:solidFill>
              <a:srgbClr val="00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a:lstStyle>
            <a:lvl1pPr marL="342900" indent="-342900">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eaLnBrk="1" hangingPunct="1">
              <a:buClr>
                <a:srgbClr val="FF0000"/>
              </a:buClr>
              <a:buFont typeface="Wingdings" pitchFamily="2" charset="2"/>
              <a:buChar char="Ø"/>
            </a:pPr>
            <a:r>
              <a:rPr lang="zh-CN" altLang="en-US" sz="2000" b="1" dirty="0">
                <a:latin typeface="Arial" panose="020B0604020202020204" pitchFamily="34" charset="0"/>
                <a:ea typeface="宋体" panose="02010600030101010101" pitchFamily="2" charset="-122"/>
              </a:rPr>
              <a:t>因为信号路径不一样（不同路径具有不同的频率特性），所以最终得到的信号也不一样。</a:t>
            </a:r>
            <a:r>
              <a:rPr lang="zh-CN" altLang="en-US" sz="2000" b="1" dirty="0">
                <a:solidFill>
                  <a:srgbClr val="3333FF"/>
                </a:solidFill>
                <a:latin typeface="Arial" panose="020B0604020202020204" pitchFamily="34" charset="0"/>
                <a:ea typeface="宋体" panose="02010600030101010101" pitchFamily="2" charset="-122"/>
              </a:rPr>
              <a:t>有没有听自己的录音觉得很奇怪的经历？</a:t>
            </a:r>
            <a:endParaRPr lang="en-US" altLang="zh-CN" sz="2000" b="1" dirty="0">
              <a:solidFill>
                <a:srgbClr val="3333FF"/>
              </a:solidFill>
              <a:latin typeface="Arial" panose="020B0604020202020204" pitchFamily="34" charset="0"/>
              <a:ea typeface="宋体" panose="02010600030101010101" pitchFamily="2" charset="-122"/>
            </a:endParaRPr>
          </a:p>
        </p:txBody>
      </p:sp>
      <p:sp>
        <p:nvSpPr>
          <p:cNvPr id="22" name="灯片编号占位符 1">
            <a:extLst>
              <a:ext uri="{FF2B5EF4-FFF2-40B4-BE49-F238E27FC236}">
                <a16:creationId xmlns:a16="http://schemas.microsoft.com/office/drawing/2014/main" id="{3ECDC380-DA70-5745-A3FB-AEDF57AF71FF}"/>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3</a:t>
            </a:fld>
            <a:endParaRPr lang="en-US" altLang="zh-CN"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98EEF2AA-0E09-F947-9A46-CA4471327DD6}"/>
              </a:ext>
            </a:extLst>
          </p:cNvPr>
          <p:cNvSpPr>
            <a:spLocks noGrp="1"/>
          </p:cNvSpPr>
          <p:nvPr>
            <p:ph type="title" idx="4294967295"/>
          </p:nvPr>
        </p:nvSpPr>
        <p:spPr>
          <a:xfrm>
            <a:off x="838200" y="152400"/>
            <a:ext cx="6553200" cy="914400"/>
          </a:xfrm>
        </p:spPr>
        <p:txBody>
          <a:bodyPr/>
          <a:lstStyle/>
          <a:p>
            <a:pPr>
              <a:defRPr/>
            </a:pPr>
            <a:r>
              <a:rPr lang="en-US" altLang="zh-CN">
                <a:ea typeface="宋体" charset="0"/>
              </a:rPr>
              <a:t>Example:  Relationship between Frequency Response and Step Response</a:t>
            </a:r>
          </a:p>
        </p:txBody>
      </p:sp>
      <p:pic>
        <p:nvPicPr>
          <p:cNvPr id="29699" name="Picture 2">
            <a:extLst>
              <a:ext uri="{FF2B5EF4-FFF2-40B4-BE49-F238E27FC236}">
                <a16:creationId xmlns:a16="http://schemas.microsoft.com/office/drawing/2014/main" id="{6AE8C979-B5E6-ED4C-8694-E6EE3FDC6D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066800"/>
            <a:ext cx="743585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9700" name="Group 13">
            <a:extLst>
              <a:ext uri="{FF2B5EF4-FFF2-40B4-BE49-F238E27FC236}">
                <a16:creationId xmlns:a16="http://schemas.microsoft.com/office/drawing/2014/main" id="{F1D53E3B-B233-AD45-8CB2-EB0EA50AE97E}"/>
              </a:ext>
            </a:extLst>
          </p:cNvPr>
          <p:cNvGrpSpPr>
            <a:grpSpLocks/>
          </p:cNvGrpSpPr>
          <p:nvPr/>
        </p:nvGrpSpPr>
        <p:grpSpPr bwMode="auto">
          <a:xfrm>
            <a:off x="61913" y="3505200"/>
            <a:ext cx="4191000" cy="1219200"/>
            <a:chOff x="76200" y="3505200"/>
            <a:chExt cx="4191000" cy="1219200"/>
          </a:xfrm>
        </p:grpSpPr>
        <p:sp>
          <p:nvSpPr>
            <p:cNvPr id="29707" name="Rounded Rectangle 9">
              <a:extLst>
                <a:ext uri="{FF2B5EF4-FFF2-40B4-BE49-F238E27FC236}">
                  <a16:creationId xmlns:a16="http://schemas.microsoft.com/office/drawing/2014/main" id="{6E9C5C41-BDC6-D946-9B22-2BD15241309D}"/>
                </a:ext>
              </a:extLst>
            </p:cNvPr>
            <p:cNvSpPr>
              <a:spLocks noChangeArrowheads="1"/>
            </p:cNvSpPr>
            <p:nvPr/>
          </p:nvSpPr>
          <p:spPr bwMode="auto">
            <a:xfrm>
              <a:off x="76200" y="3505200"/>
              <a:ext cx="4191000" cy="1219200"/>
            </a:xfrm>
            <a:prstGeom prst="roundRect">
              <a:avLst>
                <a:gd name="adj" fmla="val 16667"/>
              </a:avLst>
            </a:prstGeom>
            <a:solidFill>
              <a:schemeClr val="accent1"/>
            </a:solidFill>
            <a:ln w="9525">
              <a:solidFill>
                <a:schemeClr val="tx1"/>
              </a:solidFill>
              <a:round/>
              <a:headEnd/>
              <a:tailEnd/>
            </a:ln>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endParaRPr lang="zh-CN" altLang="zh-CN">
                <a:latin typeface="Times New Roman" panose="02020603050405020304" pitchFamily="18" charset="0"/>
                <a:ea typeface="宋体" panose="02010600030101010101" pitchFamily="2" charset="-122"/>
              </a:endParaRPr>
            </a:p>
          </p:txBody>
        </p:sp>
        <p:graphicFrame>
          <p:nvGraphicFramePr>
            <p:cNvPr id="29708" name="Object 2">
              <a:extLst>
                <a:ext uri="{FF2B5EF4-FFF2-40B4-BE49-F238E27FC236}">
                  <a16:creationId xmlns:a16="http://schemas.microsoft.com/office/drawing/2014/main" id="{4712E42D-CDCD-B449-A4D5-4F3CB6161B27}"/>
                </a:ext>
              </a:extLst>
            </p:cNvPr>
            <p:cNvGraphicFramePr>
              <a:graphicFrameLocks noChangeAspect="1"/>
            </p:cNvGraphicFramePr>
            <p:nvPr/>
          </p:nvGraphicFramePr>
          <p:xfrm>
            <a:off x="152400" y="3581400"/>
            <a:ext cx="4069971" cy="1143000"/>
          </p:xfrm>
          <a:graphic>
            <a:graphicData uri="http://schemas.openxmlformats.org/presentationml/2006/ole">
              <mc:AlternateContent xmlns:mc="http://schemas.openxmlformats.org/markup-compatibility/2006">
                <mc:Choice xmlns:v="urn:schemas-microsoft-com:vml" Requires="v">
                  <p:oleObj name="Equation" r:id="rId3" imgW="37452300" imgH="10528300" progId="Equation.DSMT4">
                    <p:embed/>
                  </p:oleObj>
                </mc:Choice>
                <mc:Fallback>
                  <p:oleObj name="Equation" r:id="rId3" imgW="37452300" imgH="10528300"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3581400"/>
                          <a:ext cx="4069971"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pSp>
      <p:grpSp>
        <p:nvGrpSpPr>
          <p:cNvPr id="29701" name="Group 12">
            <a:extLst>
              <a:ext uri="{FF2B5EF4-FFF2-40B4-BE49-F238E27FC236}">
                <a16:creationId xmlns:a16="http://schemas.microsoft.com/office/drawing/2014/main" id="{9C1207B8-4583-324A-A8E0-41DCFFC59921}"/>
              </a:ext>
            </a:extLst>
          </p:cNvPr>
          <p:cNvGrpSpPr>
            <a:grpSpLocks/>
          </p:cNvGrpSpPr>
          <p:nvPr/>
        </p:nvGrpSpPr>
        <p:grpSpPr bwMode="auto">
          <a:xfrm>
            <a:off x="4618038" y="3505200"/>
            <a:ext cx="4451350" cy="1219200"/>
            <a:chOff x="4495800" y="3581400"/>
            <a:chExt cx="4451350" cy="1219200"/>
          </a:xfrm>
        </p:grpSpPr>
        <p:sp>
          <p:nvSpPr>
            <p:cNvPr id="29705" name="Rounded Rectangle 11">
              <a:extLst>
                <a:ext uri="{FF2B5EF4-FFF2-40B4-BE49-F238E27FC236}">
                  <a16:creationId xmlns:a16="http://schemas.microsoft.com/office/drawing/2014/main" id="{BC523946-F73C-9546-B9DD-B9641A576D9A}"/>
                </a:ext>
              </a:extLst>
            </p:cNvPr>
            <p:cNvSpPr>
              <a:spLocks noChangeArrowheads="1"/>
            </p:cNvSpPr>
            <p:nvPr/>
          </p:nvSpPr>
          <p:spPr bwMode="auto">
            <a:xfrm>
              <a:off x="4495800" y="3581400"/>
              <a:ext cx="4419600" cy="1219200"/>
            </a:xfrm>
            <a:prstGeom prst="roundRect">
              <a:avLst>
                <a:gd name="adj" fmla="val 16667"/>
              </a:avLst>
            </a:prstGeom>
            <a:solidFill>
              <a:schemeClr val="accent1"/>
            </a:solidFill>
            <a:ln w="9525">
              <a:solidFill>
                <a:schemeClr val="tx1"/>
              </a:solidFill>
              <a:round/>
              <a:headEnd/>
              <a:tailEnd/>
            </a:ln>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endParaRPr lang="zh-CN" altLang="zh-CN">
                <a:latin typeface="Times New Roman" panose="02020603050405020304" pitchFamily="18" charset="0"/>
                <a:ea typeface="宋体" panose="02010600030101010101" pitchFamily="2" charset="-122"/>
              </a:endParaRPr>
            </a:p>
          </p:txBody>
        </p:sp>
        <p:graphicFrame>
          <p:nvGraphicFramePr>
            <p:cNvPr id="29706" name="Content Placeholder 6">
              <a:extLst>
                <a:ext uri="{FF2B5EF4-FFF2-40B4-BE49-F238E27FC236}">
                  <a16:creationId xmlns:a16="http://schemas.microsoft.com/office/drawing/2014/main" id="{1CCE09B7-8A7A-CD43-96A0-6FF8091C8FCF}"/>
                </a:ext>
              </a:extLst>
            </p:cNvPr>
            <p:cNvGraphicFramePr>
              <a:graphicFrameLocks noChangeAspect="1"/>
            </p:cNvGraphicFramePr>
            <p:nvPr/>
          </p:nvGraphicFramePr>
          <p:xfrm>
            <a:off x="4495800" y="3657600"/>
            <a:ext cx="4451350" cy="1111250"/>
          </p:xfrm>
          <a:graphic>
            <a:graphicData uri="http://schemas.openxmlformats.org/presentationml/2006/ole">
              <mc:AlternateContent xmlns:mc="http://schemas.openxmlformats.org/markup-compatibility/2006">
                <mc:Choice xmlns:v="urn:schemas-microsoft-com:vml" Requires="v">
                  <p:oleObj name="Equation" r:id="rId5" imgW="40957500" imgH="10236200" progId="Equation.DSMT4">
                    <p:embed/>
                  </p:oleObj>
                </mc:Choice>
                <mc:Fallback>
                  <p:oleObj name="Equation" r:id="rId5" imgW="40957500" imgH="10236200" progId="Equation.DSMT4">
                    <p:embed/>
                    <p:pic>
                      <p:nvPicPr>
                        <p:cNvPr id="0" name="Content Placeholder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95800" y="3657600"/>
                          <a:ext cx="4451350" cy="1111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pSp>
      <p:sp>
        <p:nvSpPr>
          <p:cNvPr id="29702" name="Rectangle 3">
            <a:extLst>
              <a:ext uri="{FF2B5EF4-FFF2-40B4-BE49-F238E27FC236}">
                <a16:creationId xmlns:a16="http://schemas.microsoft.com/office/drawing/2014/main" id="{2003A715-89F9-E248-BAB2-30B3F0110734}"/>
              </a:ext>
            </a:extLst>
          </p:cNvPr>
          <p:cNvSpPr txBox="1">
            <a:spLocks noChangeArrowheads="1"/>
          </p:cNvSpPr>
          <p:nvPr/>
        </p:nvSpPr>
        <p:spPr bwMode="auto">
          <a:xfrm>
            <a:off x="457200" y="5715000"/>
            <a:ext cx="7772400" cy="609600"/>
          </a:xfrm>
          <a:prstGeom prst="rect">
            <a:avLst/>
          </a:prstGeom>
          <a:noFill/>
          <a:ln w="12700" cap="rnd">
            <a:solidFill>
              <a:srgbClr val="00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a:lstStyle>
            <a:lvl1pPr marL="342900" indent="-342900">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eaLnBrk="1" hangingPunct="1">
              <a:buClr>
                <a:srgbClr val="FF0000"/>
              </a:buClr>
              <a:buFont typeface="Wingdings" pitchFamily="2" charset="2"/>
              <a:buChar char="Ø"/>
            </a:pPr>
            <a:r>
              <a:rPr lang="en-US" altLang="zh-CN" sz="2000" b="1">
                <a:latin typeface="Arial" panose="020B0604020202020204" pitchFamily="34" charset="0"/>
                <a:ea typeface="宋体" panose="02010600030101010101" pitchFamily="2" charset="-122"/>
              </a:rPr>
              <a:t>R</a:t>
            </a:r>
            <a:r>
              <a:rPr lang="en-US" altLang="zh-CN" sz="2000" b="1" baseline="-25000">
                <a:latin typeface="Arial" panose="020B0604020202020204" pitchFamily="34" charset="0"/>
                <a:ea typeface="宋体" panose="02010600030101010101" pitchFamily="2" charset="-122"/>
              </a:rPr>
              <a:t>1</a:t>
            </a:r>
            <a:r>
              <a:rPr lang="en-US" altLang="zh-CN" sz="2000" b="1">
                <a:latin typeface="Arial" panose="020B0604020202020204" pitchFamily="34" charset="0"/>
                <a:ea typeface="宋体" panose="02010600030101010101" pitchFamily="2" charset="-122"/>
              </a:rPr>
              <a:t>C</a:t>
            </a:r>
            <a:r>
              <a:rPr lang="en-US" altLang="zh-CN" sz="2000" b="1" baseline="-25000">
                <a:latin typeface="Arial" panose="020B0604020202020204" pitchFamily="34" charset="0"/>
                <a:ea typeface="宋体" panose="02010600030101010101" pitchFamily="2" charset="-122"/>
              </a:rPr>
              <a:t>1</a:t>
            </a:r>
            <a:r>
              <a:rPr lang="en-US" altLang="zh-CN" sz="2000" b="1">
                <a:latin typeface="Arial" panose="020B0604020202020204" pitchFamily="34" charset="0"/>
                <a:ea typeface="宋体" panose="02010600030101010101" pitchFamily="2" charset="-122"/>
              </a:rPr>
              <a:t> </a:t>
            </a:r>
            <a:r>
              <a:rPr lang="zh-CN" altLang="en-US" sz="2000" b="1">
                <a:latin typeface="Arial" panose="020B0604020202020204" pitchFamily="34" charset="0"/>
                <a:ea typeface="宋体" panose="02010600030101010101" pitchFamily="2" charset="-122"/>
              </a:rPr>
              <a:t>增加 </a:t>
            </a:r>
            <a:r>
              <a:rPr lang="en-US" altLang="zh-CN" sz="2000" b="1">
                <a:latin typeface="Arial" panose="020B0604020202020204" pitchFamily="34" charset="0"/>
                <a:ea typeface="宋体" panose="02010600030101010101" pitchFamily="2" charset="-122"/>
                <a:sym typeface="Wingdings" pitchFamily="2" charset="2"/>
              </a:rPr>
              <a:t> </a:t>
            </a:r>
            <a:r>
              <a:rPr lang="zh-CN" altLang="en-US" sz="2000" b="1">
                <a:latin typeface="Arial" panose="020B0604020202020204" pitchFamily="34" charset="0"/>
                <a:ea typeface="宋体" panose="02010600030101010101" pitchFamily="2" charset="-122"/>
                <a:sym typeface="Wingdings" pitchFamily="2" charset="2"/>
              </a:rPr>
              <a:t>带宽下降（频域） </a:t>
            </a:r>
            <a:r>
              <a:rPr lang="en-US" altLang="zh-CN" sz="2000" b="1">
                <a:latin typeface="Arial" panose="020B0604020202020204" pitchFamily="34" charset="0"/>
                <a:ea typeface="宋体" panose="02010600030101010101" pitchFamily="2" charset="-122"/>
                <a:sym typeface="Wingdings" pitchFamily="2" charset="2"/>
              </a:rPr>
              <a:t> </a:t>
            </a:r>
            <a:r>
              <a:rPr lang="zh-CN" altLang="en-US" sz="2000" b="1">
                <a:latin typeface="Arial" panose="020B0604020202020204" pitchFamily="34" charset="0"/>
                <a:ea typeface="宋体" panose="02010600030101010101" pitchFamily="2" charset="-122"/>
                <a:sym typeface="Wingdings" pitchFamily="2" charset="2"/>
              </a:rPr>
              <a:t>阶跃响应变慢（时域）</a:t>
            </a:r>
            <a:endParaRPr lang="en-US" altLang="zh-CN" sz="2000" b="1" i="1">
              <a:latin typeface="Arial" panose="020B0604020202020204" pitchFamily="34" charset="0"/>
              <a:ea typeface="宋体" panose="02010600030101010101" pitchFamily="2" charset="-122"/>
            </a:endParaRPr>
          </a:p>
        </p:txBody>
      </p:sp>
      <p:sp>
        <p:nvSpPr>
          <p:cNvPr id="29703" name="文本框 1">
            <a:extLst>
              <a:ext uri="{FF2B5EF4-FFF2-40B4-BE49-F238E27FC236}">
                <a16:creationId xmlns:a16="http://schemas.microsoft.com/office/drawing/2014/main" id="{4F22302F-BF4F-2D4E-BDE3-17AC5817DADC}"/>
              </a:ext>
            </a:extLst>
          </p:cNvPr>
          <p:cNvSpPr txBox="1">
            <a:spLocks noChangeArrowheads="1"/>
          </p:cNvSpPr>
          <p:nvPr/>
        </p:nvSpPr>
        <p:spPr bwMode="auto">
          <a:xfrm>
            <a:off x="1371600" y="4953000"/>
            <a:ext cx="14160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r>
              <a:rPr lang="zh-CN" altLang="en-US" baseline="30000">
                <a:latin typeface="Times New Roman" panose="02020603050405020304" pitchFamily="18" charset="0"/>
                <a:ea typeface="宋体" panose="02010600030101010101" pitchFamily="2" charset="-122"/>
              </a:rPr>
              <a:t>频域传输函数</a:t>
            </a:r>
          </a:p>
        </p:txBody>
      </p:sp>
      <p:sp>
        <p:nvSpPr>
          <p:cNvPr id="29704" name="文本框 13">
            <a:extLst>
              <a:ext uri="{FF2B5EF4-FFF2-40B4-BE49-F238E27FC236}">
                <a16:creationId xmlns:a16="http://schemas.microsoft.com/office/drawing/2014/main" id="{58058075-9C00-F84B-BED1-0C7D9E2A5401}"/>
              </a:ext>
            </a:extLst>
          </p:cNvPr>
          <p:cNvSpPr txBox="1">
            <a:spLocks noChangeArrowheads="1"/>
          </p:cNvSpPr>
          <p:nvPr/>
        </p:nvSpPr>
        <p:spPr bwMode="auto">
          <a:xfrm>
            <a:off x="6089650" y="4946650"/>
            <a:ext cx="14160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r>
              <a:rPr lang="zh-CN" altLang="en-US" baseline="30000">
                <a:latin typeface="Times New Roman" panose="02020603050405020304" pitchFamily="18" charset="0"/>
                <a:ea typeface="宋体" panose="02010600030101010101" pitchFamily="2" charset="-122"/>
              </a:rPr>
              <a:t>时域阶跃响应</a:t>
            </a:r>
          </a:p>
        </p:txBody>
      </p:sp>
      <p:sp>
        <p:nvSpPr>
          <p:cNvPr id="14" name="灯片编号占位符 1">
            <a:extLst>
              <a:ext uri="{FF2B5EF4-FFF2-40B4-BE49-F238E27FC236}">
                <a16:creationId xmlns:a16="http://schemas.microsoft.com/office/drawing/2014/main" id="{ECF1C3B8-B4B2-414C-A332-C0048B789B8B}"/>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30</a:t>
            </a:fld>
            <a:endParaRPr lang="en-US" altLang="zh-CN"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2">
            <a:extLst>
              <a:ext uri="{FF2B5EF4-FFF2-40B4-BE49-F238E27FC236}">
                <a16:creationId xmlns:a16="http://schemas.microsoft.com/office/drawing/2014/main" id="{D6C44A91-BA53-C44C-A2CD-22E54A0A445D}"/>
              </a:ext>
            </a:extLst>
          </p:cNvPr>
          <p:cNvSpPr>
            <a:spLocks noGrp="1" noChangeArrowheads="1"/>
          </p:cNvSpPr>
          <p:nvPr>
            <p:ph type="title" idx="4294967295"/>
          </p:nvPr>
        </p:nvSpPr>
        <p:spPr/>
        <p:txBody>
          <a:bodyPr/>
          <a:lstStyle/>
          <a:p>
            <a:pPr eaLnBrk="1" hangingPunct="1">
              <a:defRPr/>
            </a:pPr>
            <a:r>
              <a:rPr lang="en-US" altLang="zh-CN">
                <a:ea typeface="宋体" charset="0"/>
              </a:rPr>
              <a:t>Bode Plot</a:t>
            </a:r>
            <a:r>
              <a:rPr lang="zh-CN" altLang="en-US">
                <a:ea typeface="宋体" charset="0"/>
              </a:rPr>
              <a:t>（波特图）</a:t>
            </a:r>
            <a:endParaRPr lang="en-US" altLang="zh-CN">
              <a:ea typeface="宋体" charset="0"/>
            </a:endParaRPr>
          </a:p>
        </p:txBody>
      </p:sp>
      <p:sp>
        <p:nvSpPr>
          <p:cNvPr id="24581" name="Rectangle 3">
            <a:extLst>
              <a:ext uri="{FF2B5EF4-FFF2-40B4-BE49-F238E27FC236}">
                <a16:creationId xmlns:a16="http://schemas.microsoft.com/office/drawing/2014/main" id="{F2AA2D3C-A24B-0848-A0E2-A5E74F29E5A4}"/>
              </a:ext>
            </a:extLst>
          </p:cNvPr>
          <p:cNvSpPr>
            <a:spLocks noGrp="1" noChangeArrowheads="1"/>
          </p:cNvSpPr>
          <p:nvPr>
            <p:ph type="body" idx="4294967295"/>
          </p:nvPr>
        </p:nvSpPr>
        <p:spPr>
          <a:xfrm>
            <a:off x="685800" y="5410200"/>
            <a:ext cx="8458200" cy="914400"/>
          </a:xfrm>
        </p:spPr>
        <p:txBody>
          <a:bodyPr/>
          <a:lstStyle/>
          <a:p>
            <a:pPr eaLnBrk="1" hangingPunct="1"/>
            <a:r>
              <a:rPr lang="zh-CN" altLang="en-US" dirty="0">
                <a:ea typeface="宋体" panose="02010600030101010101" pitchFamily="2" charset="-122"/>
              </a:rPr>
              <a:t>频率从低到高，碰到零点</a:t>
            </a:r>
            <a:r>
              <a:rPr lang="el-GR" altLang="zh-CN" dirty="0">
                <a:cs typeface="Arial" panose="020B0604020202020204" pitchFamily="34" charset="0"/>
              </a:rPr>
              <a:t>ω</a:t>
            </a:r>
            <a:r>
              <a:rPr lang="en-US" altLang="zh-CN" baseline="-25000" dirty="0" err="1">
                <a:ea typeface="宋体" panose="02010600030101010101" pitchFamily="2" charset="-122"/>
                <a:cs typeface="Arial" panose="020B0604020202020204" pitchFamily="34" charset="0"/>
              </a:rPr>
              <a:t>zj</a:t>
            </a:r>
            <a:r>
              <a:rPr lang="zh-CN" altLang="en-US" dirty="0">
                <a:ea typeface="宋体" panose="02010600030101010101" pitchFamily="2" charset="-122"/>
                <a:cs typeface="Arial" panose="020B0604020202020204" pitchFamily="34" charset="0"/>
              </a:rPr>
              <a:t>，幅度的斜率上升</a:t>
            </a:r>
            <a:r>
              <a:rPr lang="en-US" altLang="zh-CN" dirty="0">
                <a:ea typeface="宋体" panose="02010600030101010101" pitchFamily="2" charset="-122"/>
                <a:cs typeface="Arial" panose="020B0604020202020204" pitchFamily="34" charset="0"/>
              </a:rPr>
              <a:t>20</a:t>
            </a:r>
            <a:r>
              <a:rPr lang="zh-CN" altLang="en-US" dirty="0">
                <a:ea typeface="宋体" panose="02010600030101010101" pitchFamily="2" charset="-122"/>
                <a:cs typeface="Arial" panose="020B0604020202020204" pitchFamily="34" charset="0"/>
              </a:rPr>
              <a:t> </a:t>
            </a:r>
            <a:r>
              <a:rPr lang="en-US" altLang="zh-CN" dirty="0">
                <a:ea typeface="宋体" panose="02010600030101010101" pitchFamily="2" charset="-122"/>
                <a:cs typeface="Arial" panose="020B0604020202020204" pitchFamily="34" charset="0"/>
              </a:rPr>
              <a:t>dB/</a:t>
            </a:r>
            <a:r>
              <a:rPr lang="en-US" altLang="zh-CN" dirty="0" err="1">
                <a:ea typeface="宋体" panose="02010600030101010101" pitchFamily="2" charset="-122"/>
                <a:cs typeface="Arial" panose="020B0604020202020204" pitchFamily="34" charset="0"/>
              </a:rPr>
              <a:t>dec</a:t>
            </a:r>
            <a:endParaRPr lang="en-US" altLang="zh-CN" dirty="0">
              <a:ea typeface="宋体" panose="02010600030101010101" pitchFamily="2" charset="-122"/>
              <a:cs typeface="Arial" panose="020B0604020202020204" pitchFamily="34" charset="0"/>
            </a:endParaRPr>
          </a:p>
          <a:p>
            <a:pPr eaLnBrk="1" hangingPunct="1"/>
            <a:r>
              <a:rPr lang="zh-CN" altLang="en-US" dirty="0">
                <a:ea typeface="宋体" panose="02010600030101010101" pitchFamily="2" charset="-122"/>
              </a:rPr>
              <a:t>频率从低到高，碰到极点</a:t>
            </a:r>
            <a:r>
              <a:rPr lang="el-GR" altLang="zh-CN" dirty="0">
                <a:cs typeface="Arial" panose="020B0604020202020204" pitchFamily="34" charset="0"/>
              </a:rPr>
              <a:t>ω</a:t>
            </a:r>
            <a:r>
              <a:rPr lang="en-US" altLang="zh-CN" baseline="-25000" dirty="0" err="1">
                <a:ea typeface="宋体" panose="02010600030101010101" pitchFamily="2" charset="-122"/>
              </a:rPr>
              <a:t>pj</a:t>
            </a:r>
            <a:r>
              <a:rPr lang="zh-CN" altLang="en-US" dirty="0">
                <a:ea typeface="宋体" panose="02010600030101010101" pitchFamily="2" charset="-122"/>
              </a:rPr>
              <a:t>，幅度的斜率下降</a:t>
            </a:r>
            <a:r>
              <a:rPr lang="en-US" altLang="zh-CN" dirty="0">
                <a:ea typeface="宋体" panose="02010600030101010101" pitchFamily="2" charset="-122"/>
              </a:rPr>
              <a:t>20</a:t>
            </a:r>
            <a:r>
              <a:rPr lang="zh-CN" altLang="en-US" dirty="0">
                <a:ea typeface="宋体" panose="02010600030101010101" pitchFamily="2" charset="-122"/>
              </a:rPr>
              <a:t> </a:t>
            </a:r>
            <a:r>
              <a:rPr lang="en-US" altLang="zh-CN" dirty="0">
                <a:ea typeface="宋体" panose="02010600030101010101" pitchFamily="2" charset="-122"/>
              </a:rPr>
              <a:t>dB/</a:t>
            </a:r>
            <a:r>
              <a:rPr lang="en-US" altLang="zh-CN" dirty="0" err="1">
                <a:ea typeface="宋体" panose="02010600030101010101" pitchFamily="2" charset="-122"/>
              </a:rPr>
              <a:t>dec</a:t>
            </a:r>
            <a:endParaRPr lang="el-GR" altLang="zh-CN" dirty="0">
              <a:cs typeface="Arial" panose="020B0604020202020204" pitchFamily="34" charset="0"/>
            </a:endParaRPr>
          </a:p>
        </p:txBody>
      </p:sp>
      <p:grpSp>
        <p:nvGrpSpPr>
          <p:cNvPr id="30724" name="Group 6">
            <a:extLst>
              <a:ext uri="{FF2B5EF4-FFF2-40B4-BE49-F238E27FC236}">
                <a16:creationId xmlns:a16="http://schemas.microsoft.com/office/drawing/2014/main" id="{24FE8D35-9C13-3546-B8C8-479CED58FDE9}"/>
              </a:ext>
            </a:extLst>
          </p:cNvPr>
          <p:cNvGrpSpPr>
            <a:grpSpLocks/>
          </p:cNvGrpSpPr>
          <p:nvPr/>
        </p:nvGrpSpPr>
        <p:grpSpPr bwMode="auto">
          <a:xfrm>
            <a:off x="2133600" y="1981200"/>
            <a:ext cx="4876800" cy="2362200"/>
            <a:chOff x="1344" y="1104"/>
            <a:chExt cx="3072" cy="1488"/>
          </a:xfrm>
        </p:grpSpPr>
        <p:sp>
          <p:nvSpPr>
            <p:cNvPr id="30725" name="AutoShape 5">
              <a:extLst>
                <a:ext uri="{FF2B5EF4-FFF2-40B4-BE49-F238E27FC236}">
                  <a16:creationId xmlns:a16="http://schemas.microsoft.com/office/drawing/2014/main" id="{92B58568-A6C0-2441-B05B-4D93D7767918}"/>
                </a:ext>
              </a:extLst>
            </p:cNvPr>
            <p:cNvSpPr>
              <a:spLocks noChangeArrowheads="1"/>
            </p:cNvSpPr>
            <p:nvPr/>
          </p:nvSpPr>
          <p:spPr bwMode="auto">
            <a:xfrm>
              <a:off x="1344" y="1104"/>
              <a:ext cx="3072" cy="1488"/>
            </a:xfrm>
            <a:prstGeom prst="roundRect">
              <a:avLst>
                <a:gd name="adj" fmla="val 16667"/>
              </a:avLst>
            </a:prstGeom>
            <a:solidFill>
              <a:schemeClr val="accent1"/>
            </a:solidFill>
            <a:ln w="9525">
              <a:solidFill>
                <a:schemeClr val="tx1"/>
              </a:solidFill>
              <a:round/>
              <a:headEnd/>
              <a:tailEnd/>
            </a:ln>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endParaRPr lang="zh-CN" altLang="zh-CN">
                <a:latin typeface="Times New Roman" panose="02020603050405020304" pitchFamily="18" charset="0"/>
                <a:ea typeface="宋体" panose="02010600030101010101" pitchFamily="2" charset="-122"/>
              </a:endParaRPr>
            </a:p>
          </p:txBody>
        </p:sp>
        <p:graphicFrame>
          <p:nvGraphicFramePr>
            <p:cNvPr id="30726" name="Object 4">
              <a:extLst>
                <a:ext uri="{FF2B5EF4-FFF2-40B4-BE49-F238E27FC236}">
                  <a16:creationId xmlns:a16="http://schemas.microsoft.com/office/drawing/2014/main" id="{BB5F7DC4-2E47-F342-BA9A-EE7DD5FDEF96}"/>
                </a:ext>
              </a:extLst>
            </p:cNvPr>
            <p:cNvGraphicFramePr>
              <a:graphicFrameLocks noChangeAspect="1"/>
            </p:cNvGraphicFramePr>
            <p:nvPr/>
          </p:nvGraphicFramePr>
          <p:xfrm>
            <a:off x="1344" y="1104"/>
            <a:ext cx="3072" cy="1435"/>
          </p:xfrm>
          <a:graphic>
            <a:graphicData uri="http://schemas.openxmlformats.org/presentationml/2006/ole">
              <mc:AlternateContent xmlns:mc="http://schemas.openxmlformats.org/markup-compatibility/2006">
                <mc:Choice xmlns:v="urn:schemas-microsoft-com:vml" Requires="v">
                  <p:oleObj name="Equation" r:id="rId2" imgW="75780900" imgH="35394900" progId="Equation.3">
                    <p:embed/>
                  </p:oleObj>
                </mc:Choice>
                <mc:Fallback>
                  <p:oleObj name="Equation" r:id="rId2" imgW="75780900" imgH="35394900" progId="Equation.3">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4" y="1104"/>
                          <a:ext cx="3072" cy="143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pSp>
      <p:sp>
        <p:nvSpPr>
          <p:cNvPr id="2" name="矩形 1">
            <a:extLst>
              <a:ext uri="{FF2B5EF4-FFF2-40B4-BE49-F238E27FC236}">
                <a16:creationId xmlns:a16="http://schemas.microsoft.com/office/drawing/2014/main" id="{1AE0D226-5C90-F340-89B8-7D9D5E51108F}"/>
              </a:ext>
            </a:extLst>
          </p:cNvPr>
          <p:cNvSpPr/>
          <p:nvPr/>
        </p:nvSpPr>
        <p:spPr>
          <a:xfrm>
            <a:off x="4267200" y="292268"/>
            <a:ext cx="4572000" cy="1015663"/>
          </a:xfrm>
          <a:prstGeom prst="rect">
            <a:avLst/>
          </a:prstGeom>
        </p:spPr>
        <p:txBody>
          <a:bodyPr>
            <a:spAutoFit/>
          </a:bodyPr>
          <a:lstStyle/>
          <a:p>
            <a:pPr lvl="1"/>
            <a:r>
              <a:rPr kumimoji="1" lang="zh-CN" altLang="en-US" sz="2000" dirty="0"/>
              <a:t>频率用对数坐标</a:t>
            </a:r>
            <a:endParaRPr kumimoji="1" lang="en-US" altLang="zh-CN" sz="2000" dirty="0"/>
          </a:p>
          <a:p>
            <a:pPr lvl="1"/>
            <a:r>
              <a:rPr kumimoji="1" lang="zh-CN" altLang="en-US" sz="2000" dirty="0"/>
              <a:t>幅度用</a:t>
            </a:r>
            <a:r>
              <a:rPr kumimoji="1" lang="en-US" altLang="zh-CN" sz="2000" dirty="0"/>
              <a:t>dB</a:t>
            </a:r>
          </a:p>
          <a:p>
            <a:pPr lvl="1"/>
            <a:r>
              <a:rPr kumimoji="1" lang="zh-CN" altLang="en-US" sz="2000" dirty="0"/>
              <a:t>相位用角度</a:t>
            </a:r>
            <a:endParaRPr kumimoji="1" lang="en-US" altLang="zh-CN" sz="2000" dirty="0"/>
          </a:p>
        </p:txBody>
      </p:sp>
      <p:sp>
        <p:nvSpPr>
          <p:cNvPr id="3" name="左大括号 2">
            <a:extLst>
              <a:ext uri="{FF2B5EF4-FFF2-40B4-BE49-F238E27FC236}">
                <a16:creationId xmlns:a16="http://schemas.microsoft.com/office/drawing/2014/main" id="{300CBD00-A227-9B4F-900C-084F33930005}"/>
              </a:ext>
            </a:extLst>
          </p:cNvPr>
          <p:cNvSpPr/>
          <p:nvPr/>
        </p:nvSpPr>
        <p:spPr bwMode="auto">
          <a:xfrm>
            <a:off x="4267200" y="457200"/>
            <a:ext cx="381002" cy="685800"/>
          </a:xfrm>
          <a:prstGeom prst="leftBrac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1600" b="0" i="0" u="none" strike="noStrike" cap="none" normalizeH="0" baseline="0">
              <a:ln>
                <a:noFill/>
              </a:ln>
              <a:solidFill>
                <a:schemeClr val="tx1"/>
              </a:solidFill>
              <a:effectLst/>
              <a:latin typeface="Calibri" pitchFamily="34" charset="0"/>
            </a:endParaRPr>
          </a:p>
        </p:txBody>
      </p:sp>
      <p:sp>
        <p:nvSpPr>
          <p:cNvPr id="10" name="灯片编号占位符 1">
            <a:extLst>
              <a:ext uri="{FF2B5EF4-FFF2-40B4-BE49-F238E27FC236}">
                <a16:creationId xmlns:a16="http://schemas.microsoft.com/office/drawing/2014/main" id="{C3FF9224-782B-B749-B019-2BC400ACB12D}"/>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31</a:t>
            </a:fld>
            <a:endParaRPr lang="en-US" altLang="zh-CN"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2">
            <a:extLst>
              <a:ext uri="{FF2B5EF4-FFF2-40B4-BE49-F238E27FC236}">
                <a16:creationId xmlns:a16="http://schemas.microsoft.com/office/drawing/2014/main" id="{9936FA36-0865-CF49-A3AE-2481465BEF07}"/>
              </a:ext>
            </a:extLst>
          </p:cNvPr>
          <p:cNvSpPr>
            <a:spLocks noGrp="1" noChangeArrowheads="1"/>
          </p:cNvSpPr>
          <p:nvPr>
            <p:ph type="title" idx="4294967295"/>
          </p:nvPr>
        </p:nvSpPr>
        <p:spPr/>
        <p:txBody>
          <a:bodyPr/>
          <a:lstStyle/>
          <a:p>
            <a:pPr eaLnBrk="1" hangingPunct="1">
              <a:defRPr/>
            </a:pPr>
            <a:r>
              <a:rPr lang="en-US" altLang="zh-CN">
                <a:ea typeface="宋体" charset="0"/>
              </a:rPr>
              <a:t>Example: Bode Plot</a:t>
            </a:r>
          </a:p>
        </p:txBody>
      </p:sp>
      <p:sp>
        <p:nvSpPr>
          <p:cNvPr id="25605" name="Rectangle 3">
            <a:extLst>
              <a:ext uri="{FF2B5EF4-FFF2-40B4-BE49-F238E27FC236}">
                <a16:creationId xmlns:a16="http://schemas.microsoft.com/office/drawing/2014/main" id="{0D9AC98F-0EBA-1648-8FB0-C7D53153CEAB}"/>
              </a:ext>
            </a:extLst>
          </p:cNvPr>
          <p:cNvSpPr>
            <a:spLocks noGrp="1" noChangeArrowheads="1"/>
          </p:cNvSpPr>
          <p:nvPr>
            <p:ph type="body" idx="4294967295"/>
          </p:nvPr>
        </p:nvSpPr>
        <p:spPr>
          <a:xfrm>
            <a:off x="685800" y="5295900"/>
            <a:ext cx="7772400" cy="1028700"/>
          </a:xfrm>
        </p:spPr>
        <p:txBody>
          <a:bodyPr/>
          <a:lstStyle/>
          <a:p>
            <a:pPr eaLnBrk="1" hangingPunct="1">
              <a:lnSpc>
                <a:spcPct val="90000"/>
              </a:lnSpc>
            </a:pPr>
            <a:r>
              <a:rPr lang="zh-CN" altLang="en-US">
                <a:ea typeface="宋体" panose="02010600030101010101" pitchFamily="2" charset="-122"/>
              </a:rPr>
              <a:t>该电路只有一个极点</a:t>
            </a:r>
            <a:r>
              <a:rPr lang="en-US" altLang="zh-CN">
                <a:ea typeface="宋体" panose="02010600030101010101" pitchFamily="2" charset="-122"/>
              </a:rPr>
              <a:t> 1/(R</a:t>
            </a:r>
            <a:r>
              <a:rPr lang="en-US" altLang="zh-CN" baseline="-25000">
                <a:ea typeface="宋体" panose="02010600030101010101" pitchFamily="2" charset="-122"/>
              </a:rPr>
              <a:t>D</a:t>
            </a:r>
            <a:r>
              <a:rPr lang="en-US" altLang="zh-CN">
                <a:ea typeface="宋体" panose="02010600030101010101" pitchFamily="2" charset="-122"/>
              </a:rPr>
              <a:t>C</a:t>
            </a:r>
            <a:r>
              <a:rPr lang="en-US" altLang="zh-CN" baseline="-25000">
                <a:ea typeface="宋体" panose="02010600030101010101" pitchFamily="2" charset="-122"/>
              </a:rPr>
              <a:t>L</a:t>
            </a:r>
            <a:r>
              <a:rPr lang="en-US" altLang="zh-CN">
                <a:ea typeface="宋体" panose="02010600030101010101" pitchFamily="2" charset="-122"/>
              </a:rPr>
              <a:t>)</a:t>
            </a:r>
            <a:r>
              <a:rPr lang="zh-CN" altLang="en-US">
                <a:ea typeface="宋体" panose="02010600030101010101" pitchFamily="2" charset="-122"/>
              </a:rPr>
              <a:t>，没有零点，因此经过</a:t>
            </a:r>
            <a:r>
              <a:rPr lang="el-GR" altLang="zh-CN">
                <a:cs typeface="Arial" panose="020B0604020202020204" pitchFamily="34" charset="0"/>
              </a:rPr>
              <a:t>ω</a:t>
            </a:r>
            <a:r>
              <a:rPr lang="en-US" altLang="zh-CN" baseline="-25000">
                <a:ea typeface="宋体" panose="02010600030101010101" pitchFamily="2" charset="-122"/>
                <a:cs typeface="Arial" panose="020B0604020202020204" pitchFamily="34" charset="0"/>
              </a:rPr>
              <a:t>p1</a:t>
            </a:r>
            <a:r>
              <a:rPr lang="zh-CN" altLang="en-US">
                <a:ea typeface="宋体" panose="02010600030101010101" pitchFamily="2" charset="-122"/>
                <a:cs typeface="Arial" panose="020B0604020202020204" pitchFamily="34" charset="0"/>
              </a:rPr>
              <a:t>后，波特图的斜率从</a:t>
            </a:r>
            <a:r>
              <a:rPr lang="en-US" altLang="zh-CN">
                <a:ea typeface="宋体" panose="02010600030101010101" pitchFamily="2" charset="-122"/>
              </a:rPr>
              <a:t> 0 </a:t>
            </a:r>
            <a:r>
              <a:rPr lang="zh-CN" altLang="en-US">
                <a:ea typeface="宋体" panose="02010600030101010101" pitchFamily="2" charset="-122"/>
              </a:rPr>
              <a:t>下降到</a:t>
            </a:r>
            <a:r>
              <a:rPr lang="en-US" altLang="zh-CN">
                <a:ea typeface="宋体" panose="02010600030101010101" pitchFamily="2" charset="-122"/>
              </a:rPr>
              <a:t> -20dB/dec. </a:t>
            </a:r>
          </a:p>
        </p:txBody>
      </p:sp>
      <p:grpSp>
        <p:nvGrpSpPr>
          <p:cNvPr id="31748" name="Group 8">
            <a:extLst>
              <a:ext uri="{FF2B5EF4-FFF2-40B4-BE49-F238E27FC236}">
                <a16:creationId xmlns:a16="http://schemas.microsoft.com/office/drawing/2014/main" id="{ABDDB8BB-B33A-D74E-BEFB-E447AC35F09E}"/>
              </a:ext>
            </a:extLst>
          </p:cNvPr>
          <p:cNvGrpSpPr>
            <a:grpSpLocks/>
          </p:cNvGrpSpPr>
          <p:nvPr/>
        </p:nvGrpSpPr>
        <p:grpSpPr bwMode="auto">
          <a:xfrm>
            <a:off x="6629400" y="3998913"/>
            <a:ext cx="2133600" cy="990600"/>
            <a:chOff x="2064" y="2688"/>
            <a:chExt cx="1344" cy="624"/>
          </a:xfrm>
        </p:grpSpPr>
        <p:sp>
          <p:nvSpPr>
            <p:cNvPr id="31760" name="AutoShape 7">
              <a:extLst>
                <a:ext uri="{FF2B5EF4-FFF2-40B4-BE49-F238E27FC236}">
                  <a16:creationId xmlns:a16="http://schemas.microsoft.com/office/drawing/2014/main" id="{19841B81-266D-9B44-A0E3-1077E3ACCF2B}"/>
                </a:ext>
              </a:extLst>
            </p:cNvPr>
            <p:cNvSpPr>
              <a:spLocks noChangeArrowheads="1"/>
            </p:cNvSpPr>
            <p:nvPr/>
          </p:nvSpPr>
          <p:spPr bwMode="auto">
            <a:xfrm>
              <a:off x="2064" y="2688"/>
              <a:ext cx="1344" cy="624"/>
            </a:xfrm>
            <a:prstGeom prst="roundRect">
              <a:avLst>
                <a:gd name="adj" fmla="val 16667"/>
              </a:avLst>
            </a:prstGeom>
            <a:solidFill>
              <a:schemeClr val="accent1"/>
            </a:solidFill>
            <a:ln w="9525">
              <a:solidFill>
                <a:schemeClr val="tx1"/>
              </a:solidFill>
              <a:round/>
              <a:headEnd/>
              <a:tailEnd/>
            </a:ln>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endParaRPr lang="zh-CN" altLang="zh-CN">
                <a:latin typeface="Times New Roman" panose="02020603050405020304" pitchFamily="18" charset="0"/>
                <a:ea typeface="宋体" panose="02010600030101010101" pitchFamily="2" charset="-122"/>
              </a:endParaRPr>
            </a:p>
          </p:txBody>
        </p:sp>
        <p:graphicFrame>
          <p:nvGraphicFramePr>
            <p:cNvPr id="31761" name="Object 5">
              <a:extLst>
                <a:ext uri="{FF2B5EF4-FFF2-40B4-BE49-F238E27FC236}">
                  <a16:creationId xmlns:a16="http://schemas.microsoft.com/office/drawing/2014/main" id="{11A7E135-26BA-854C-B7C5-AD2CADC10DDC}"/>
                </a:ext>
              </a:extLst>
            </p:cNvPr>
            <p:cNvGraphicFramePr>
              <a:graphicFrameLocks noChangeAspect="1"/>
            </p:cNvGraphicFramePr>
            <p:nvPr/>
          </p:nvGraphicFramePr>
          <p:xfrm>
            <a:off x="2112" y="2688"/>
            <a:ext cx="1248" cy="624"/>
          </p:xfrm>
          <a:graphic>
            <a:graphicData uri="http://schemas.openxmlformats.org/presentationml/2006/ole">
              <mc:AlternateContent xmlns:mc="http://schemas.openxmlformats.org/markup-compatibility/2006">
                <mc:Choice xmlns:v="urn:schemas-microsoft-com:vml" Requires="v">
                  <p:oleObj name="Equation" r:id="rId2" imgW="31013400" imgH="15506700" progId="Equation.3">
                    <p:embed/>
                  </p:oleObj>
                </mc:Choice>
                <mc:Fallback>
                  <p:oleObj name="Equation" r:id="rId2" imgW="31013400" imgH="15506700" progId="Equation.3">
                    <p:embed/>
                    <p:pic>
                      <p:nvPicPr>
                        <p:cNvPr id="0"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2" y="2688"/>
                          <a:ext cx="1248" cy="6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pSp>
      <p:grpSp>
        <p:nvGrpSpPr>
          <p:cNvPr id="31749" name="Group 15">
            <a:extLst>
              <a:ext uri="{FF2B5EF4-FFF2-40B4-BE49-F238E27FC236}">
                <a16:creationId xmlns:a16="http://schemas.microsoft.com/office/drawing/2014/main" id="{B3B27E56-ECAE-2B46-9C14-DB3C65D41AAF}"/>
              </a:ext>
            </a:extLst>
          </p:cNvPr>
          <p:cNvGrpSpPr>
            <a:grpSpLocks/>
          </p:cNvGrpSpPr>
          <p:nvPr/>
        </p:nvGrpSpPr>
        <p:grpSpPr bwMode="auto">
          <a:xfrm>
            <a:off x="228600" y="1066800"/>
            <a:ext cx="8382000" cy="2716213"/>
            <a:chOff x="144" y="912"/>
            <a:chExt cx="5280" cy="1711"/>
          </a:xfrm>
        </p:grpSpPr>
        <p:pic>
          <p:nvPicPr>
            <p:cNvPr id="31758" name="Picture 4">
              <a:extLst>
                <a:ext uri="{FF2B5EF4-FFF2-40B4-BE49-F238E27FC236}">
                  <a16:creationId xmlns:a16="http://schemas.microsoft.com/office/drawing/2014/main" id="{6A883A7C-87A3-C94E-AA47-737CF6595F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 y="912"/>
              <a:ext cx="2256" cy="1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9" name="Picture 14">
              <a:extLst>
                <a:ext uri="{FF2B5EF4-FFF2-40B4-BE49-F238E27FC236}">
                  <a16:creationId xmlns:a16="http://schemas.microsoft.com/office/drawing/2014/main" id="{6539B7E7-4B26-104B-B045-6BC516E5083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48" y="1104"/>
              <a:ext cx="2976" cy="1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1750" name="Group 8">
            <a:extLst>
              <a:ext uri="{FF2B5EF4-FFF2-40B4-BE49-F238E27FC236}">
                <a16:creationId xmlns:a16="http://schemas.microsoft.com/office/drawing/2014/main" id="{20A82414-06E4-4942-9F65-023169302768}"/>
              </a:ext>
            </a:extLst>
          </p:cNvPr>
          <p:cNvGrpSpPr>
            <a:grpSpLocks/>
          </p:cNvGrpSpPr>
          <p:nvPr/>
        </p:nvGrpSpPr>
        <p:grpSpPr bwMode="auto">
          <a:xfrm>
            <a:off x="3657600" y="4035425"/>
            <a:ext cx="2209800" cy="939800"/>
            <a:chOff x="3504" y="1488"/>
            <a:chExt cx="2160" cy="864"/>
          </a:xfrm>
        </p:grpSpPr>
        <p:sp>
          <p:nvSpPr>
            <p:cNvPr id="31756" name="AutoShape 7">
              <a:extLst>
                <a:ext uri="{FF2B5EF4-FFF2-40B4-BE49-F238E27FC236}">
                  <a16:creationId xmlns:a16="http://schemas.microsoft.com/office/drawing/2014/main" id="{498D7EA7-39FE-E64F-9CFF-40B059A69DEB}"/>
                </a:ext>
              </a:extLst>
            </p:cNvPr>
            <p:cNvSpPr>
              <a:spLocks noChangeArrowheads="1"/>
            </p:cNvSpPr>
            <p:nvPr/>
          </p:nvSpPr>
          <p:spPr bwMode="auto">
            <a:xfrm>
              <a:off x="3504" y="1488"/>
              <a:ext cx="2160" cy="864"/>
            </a:xfrm>
            <a:prstGeom prst="roundRect">
              <a:avLst>
                <a:gd name="adj" fmla="val 16667"/>
              </a:avLst>
            </a:prstGeom>
            <a:solidFill>
              <a:schemeClr val="accent1"/>
            </a:solidFill>
            <a:ln w="9525">
              <a:solidFill>
                <a:schemeClr val="tx1"/>
              </a:solidFill>
              <a:round/>
              <a:headEnd/>
              <a:tailEnd/>
            </a:ln>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endParaRPr lang="zh-CN" altLang="zh-CN">
                <a:latin typeface="Times New Roman" panose="02020603050405020304" pitchFamily="18" charset="0"/>
                <a:ea typeface="宋体" panose="02010600030101010101" pitchFamily="2" charset="-122"/>
              </a:endParaRPr>
            </a:p>
          </p:txBody>
        </p:sp>
        <p:graphicFrame>
          <p:nvGraphicFramePr>
            <p:cNvPr id="31757" name="Object 6">
              <a:extLst>
                <a:ext uri="{FF2B5EF4-FFF2-40B4-BE49-F238E27FC236}">
                  <a16:creationId xmlns:a16="http://schemas.microsoft.com/office/drawing/2014/main" id="{26F0A1FC-3836-D848-BE45-FE6162392646}"/>
                </a:ext>
              </a:extLst>
            </p:cNvPr>
            <p:cNvGraphicFramePr>
              <a:graphicFrameLocks noChangeAspect="1"/>
            </p:cNvGraphicFramePr>
            <p:nvPr/>
          </p:nvGraphicFramePr>
          <p:xfrm>
            <a:off x="3552" y="1536"/>
            <a:ext cx="2080" cy="747"/>
          </p:xfrm>
          <a:graphic>
            <a:graphicData uri="http://schemas.openxmlformats.org/presentationml/2006/ole">
              <mc:AlternateContent xmlns:mc="http://schemas.openxmlformats.org/markup-compatibility/2006">
                <mc:Choice xmlns:v="urn:schemas-microsoft-com:vml" Requires="v">
                  <p:oleObj name="Equation" r:id="rId6" imgW="49733200" imgH="17843500" progId="Equation.3">
                    <p:embed/>
                  </p:oleObj>
                </mc:Choice>
                <mc:Fallback>
                  <p:oleObj name="Equation" r:id="rId6" imgW="49733200" imgH="17843500" progId="Equation.3">
                    <p:embed/>
                    <p:pic>
                      <p:nvPicPr>
                        <p:cNvPr id="0"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52" y="1536"/>
                          <a:ext cx="2080" cy="7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pSp>
      <p:grpSp>
        <p:nvGrpSpPr>
          <p:cNvPr id="31751" name="Group 10">
            <a:extLst>
              <a:ext uri="{FF2B5EF4-FFF2-40B4-BE49-F238E27FC236}">
                <a16:creationId xmlns:a16="http://schemas.microsoft.com/office/drawing/2014/main" id="{A7CEFEAD-F694-BB46-BCC4-EDE0267E9C4E}"/>
              </a:ext>
            </a:extLst>
          </p:cNvPr>
          <p:cNvGrpSpPr>
            <a:grpSpLocks/>
          </p:cNvGrpSpPr>
          <p:nvPr/>
        </p:nvGrpSpPr>
        <p:grpSpPr bwMode="auto">
          <a:xfrm>
            <a:off x="152400" y="4100513"/>
            <a:ext cx="2743200" cy="817562"/>
            <a:chOff x="3168" y="1680"/>
            <a:chExt cx="2448" cy="768"/>
          </a:xfrm>
        </p:grpSpPr>
        <p:sp>
          <p:nvSpPr>
            <p:cNvPr id="31754" name="AutoShape 9">
              <a:extLst>
                <a:ext uri="{FF2B5EF4-FFF2-40B4-BE49-F238E27FC236}">
                  <a16:creationId xmlns:a16="http://schemas.microsoft.com/office/drawing/2014/main" id="{237063F8-3E54-0448-9B67-AACCF437E139}"/>
                </a:ext>
              </a:extLst>
            </p:cNvPr>
            <p:cNvSpPr>
              <a:spLocks noChangeArrowheads="1"/>
            </p:cNvSpPr>
            <p:nvPr/>
          </p:nvSpPr>
          <p:spPr bwMode="auto">
            <a:xfrm>
              <a:off x="3168" y="1680"/>
              <a:ext cx="2448" cy="768"/>
            </a:xfrm>
            <a:prstGeom prst="roundRect">
              <a:avLst>
                <a:gd name="adj" fmla="val 16667"/>
              </a:avLst>
            </a:prstGeom>
            <a:solidFill>
              <a:schemeClr val="accent1"/>
            </a:solidFill>
            <a:ln w="9525">
              <a:solidFill>
                <a:schemeClr val="tx1"/>
              </a:solidFill>
              <a:round/>
              <a:headEnd/>
              <a:tailEnd/>
            </a:ln>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endParaRPr lang="zh-CN" altLang="zh-CN">
                <a:latin typeface="Times New Roman" panose="02020603050405020304" pitchFamily="18" charset="0"/>
                <a:ea typeface="宋体" panose="02010600030101010101" pitchFamily="2" charset="-122"/>
              </a:endParaRPr>
            </a:p>
          </p:txBody>
        </p:sp>
        <p:graphicFrame>
          <p:nvGraphicFramePr>
            <p:cNvPr id="31755" name="Object 8">
              <a:extLst>
                <a:ext uri="{FF2B5EF4-FFF2-40B4-BE49-F238E27FC236}">
                  <a16:creationId xmlns:a16="http://schemas.microsoft.com/office/drawing/2014/main" id="{49FF1C84-CC9F-6C40-8B27-0BEC7668ACFA}"/>
                </a:ext>
              </a:extLst>
            </p:cNvPr>
            <p:cNvGraphicFramePr>
              <a:graphicFrameLocks noChangeAspect="1"/>
            </p:cNvGraphicFramePr>
            <p:nvPr/>
          </p:nvGraphicFramePr>
          <p:xfrm>
            <a:off x="3280" y="1728"/>
            <a:ext cx="2225" cy="672"/>
          </p:xfrm>
          <a:graphic>
            <a:graphicData uri="http://schemas.openxmlformats.org/presentationml/2006/ole">
              <mc:AlternateContent xmlns:mc="http://schemas.openxmlformats.org/markup-compatibility/2006">
                <mc:Choice xmlns:v="urn:schemas-microsoft-com:vml" Requires="v">
                  <p:oleObj name="Equation" r:id="rId8" imgW="33934400" imgH="10236200" progId="Equation.DSMT4">
                    <p:embed/>
                  </p:oleObj>
                </mc:Choice>
                <mc:Fallback>
                  <p:oleObj name="Equation" r:id="rId8" imgW="33934400" imgH="10236200" progId="Equation.DSMT4">
                    <p:embed/>
                    <p:pic>
                      <p:nvPicPr>
                        <p:cNvPr id="0" name="Object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80" y="1728"/>
                          <a:ext cx="2225" cy="6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pSp>
      <p:sp>
        <p:nvSpPr>
          <p:cNvPr id="31752" name="右箭头 1">
            <a:extLst>
              <a:ext uri="{FF2B5EF4-FFF2-40B4-BE49-F238E27FC236}">
                <a16:creationId xmlns:a16="http://schemas.microsoft.com/office/drawing/2014/main" id="{8F7D0158-3A6B-7646-B7BF-ECD428FC040B}"/>
              </a:ext>
            </a:extLst>
          </p:cNvPr>
          <p:cNvSpPr>
            <a:spLocks noChangeArrowheads="1"/>
          </p:cNvSpPr>
          <p:nvPr/>
        </p:nvSpPr>
        <p:spPr bwMode="auto">
          <a:xfrm>
            <a:off x="3021013" y="4391025"/>
            <a:ext cx="512762" cy="230188"/>
          </a:xfrm>
          <a:prstGeom prst="rightArrow">
            <a:avLst>
              <a:gd name="adj1" fmla="val 50000"/>
              <a:gd name="adj2" fmla="val 50100"/>
            </a:avLst>
          </a:prstGeom>
          <a:solidFill>
            <a:schemeClr val="accent1"/>
          </a:solidFill>
          <a:ln w="9525">
            <a:solidFill>
              <a:schemeClr val="tx1"/>
            </a:solidFill>
            <a:round/>
            <a:headEnd/>
            <a:tailEnd/>
          </a:ln>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endParaRPr lang="zh-CN" altLang="en-US" baseline="30000">
              <a:latin typeface="Times New Roman" panose="02020603050405020304" pitchFamily="18" charset="0"/>
              <a:ea typeface="宋体" panose="02010600030101010101" pitchFamily="2" charset="-122"/>
            </a:endParaRPr>
          </a:p>
        </p:txBody>
      </p:sp>
      <p:sp>
        <p:nvSpPr>
          <p:cNvPr id="31753" name="右箭头 2">
            <a:extLst>
              <a:ext uri="{FF2B5EF4-FFF2-40B4-BE49-F238E27FC236}">
                <a16:creationId xmlns:a16="http://schemas.microsoft.com/office/drawing/2014/main" id="{1F42C303-EDD3-DB4F-A676-32768B481F00}"/>
              </a:ext>
            </a:extLst>
          </p:cNvPr>
          <p:cNvSpPr>
            <a:spLocks noChangeArrowheads="1"/>
          </p:cNvSpPr>
          <p:nvPr/>
        </p:nvSpPr>
        <p:spPr bwMode="auto">
          <a:xfrm>
            <a:off x="6005513" y="4381500"/>
            <a:ext cx="485775" cy="223838"/>
          </a:xfrm>
          <a:prstGeom prst="rightArrow">
            <a:avLst>
              <a:gd name="adj1" fmla="val 50000"/>
              <a:gd name="adj2" fmla="val 50136"/>
            </a:avLst>
          </a:prstGeom>
          <a:solidFill>
            <a:schemeClr val="accent1"/>
          </a:solidFill>
          <a:ln w="9525">
            <a:solidFill>
              <a:schemeClr val="tx1"/>
            </a:solidFill>
            <a:round/>
            <a:headEnd/>
            <a:tailEnd/>
          </a:ln>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endParaRPr lang="zh-CN" altLang="en-US" baseline="30000">
              <a:latin typeface="Times New Roman" panose="02020603050405020304" pitchFamily="18" charset="0"/>
              <a:ea typeface="宋体" panose="02010600030101010101" pitchFamily="2" charset="-122"/>
            </a:endParaRPr>
          </a:p>
        </p:txBody>
      </p:sp>
      <p:sp>
        <p:nvSpPr>
          <p:cNvPr id="19" name="灯片编号占位符 1">
            <a:extLst>
              <a:ext uri="{FF2B5EF4-FFF2-40B4-BE49-F238E27FC236}">
                <a16:creationId xmlns:a16="http://schemas.microsoft.com/office/drawing/2014/main" id="{6526E6A4-491F-4844-8822-8561C40F5336}"/>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32</a:t>
            </a:fld>
            <a:endParaRPr lang="en-US" altLang="zh-CN"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标题 4">
            <a:extLst>
              <a:ext uri="{FF2B5EF4-FFF2-40B4-BE49-F238E27FC236}">
                <a16:creationId xmlns:a16="http://schemas.microsoft.com/office/drawing/2014/main" id="{6729B509-A522-E140-9A29-088DC849D305}"/>
              </a:ext>
            </a:extLst>
          </p:cNvPr>
          <p:cNvSpPr>
            <a:spLocks noGrp="1"/>
          </p:cNvSpPr>
          <p:nvPr>
            <p:ph type="title"/>
          </p:nvPr>
        </p:nvSpPr>
        <p:spPr/>
        <p:txBody>
          <a:bodyPr/>
          <a:lstStyle/>
          <a:p>
            <a:r>
              <a:rPr lang="zh-CN" altLang="en-US" dirty="0">
                <a:ea typeface="宋体" panose="02010600030101010101" pitchFamily="2" charset="-122"/>
              </a:rPr>
              <a:t>电路“结点”对高频“极点”的贡献</a:t>
            </a:r>
          </a:p>
        </p:txBody>
      </p:sp>
      <p:sp>
        <p:nvSpPr>
          <p:cNvPr id="26627" name="内容占位符 5">
            <a:extLst>
              <a:ext uri="{FF2B5EF4-FFF2-40B4-BE49-F238E27FC236}">
                <a16:creationId xmlns:a16="http://schemas.microsoft.com/office/drawing/2014/main" id="{ADE6FA5F-7EDA-024A-B949-E1C6DE8FB88A}"/>
              </a:ext>
            </a:extLst>
          </p:cNvPr>
          <p:cNvSpPr>
            <a:spLocks noGrp="1"/>
          </p:cNvSpPr>
          <p:nvPr>
            <p:ph idx="1"/>
          </p:nvPr>
        </p:nvSpPr>
        <p:spPr>
          <a:xfrm>
            <a:off x="838200" y="2286000"/>
            <a:ext cx="7772400" cy="2514600"/>
          </a:xfrm>
        </p:spPr>
        <p:txBody>
          <a:bodyPr/>
          <a:lstStyle/>
          <a:p>
            <a:r>
              <a:rPr lang="zh-CN" altLang="en-US" dirty="0">
                <a:ea typeface="宋体" panose="02010600030101010101" pitchFamily="2" charset="-122"/>
              </a:rPr>
              <a:t>如果信号通路上的“结点”</a:t>
            </a:r>
            <a:r>
              <a:rPr lang="zh-CN" altLang="en-US" i="1" dirty="0">
                <a:latin typeface="Times New Roman" panose="02020603050405020304" pitchFamily="18" charset="0"/>
                <a:ea typeface="宋体" panose="02010600030101010101" pitchFamily="2" charset="-122"/>
                <a:cs typeface="Times New Roman" panose="02020603050405020304" pitchFamily="18" charset="0"/>
              </a:rPr>
              <a:t> </a:t>
            </a:r>
            <a:r>
              <a:rPr lang="en-US" altLang="zh-CN" i="1" dirty="0">
                <a:latin typeface="Times New Roman" panose="02020603050405020304" pitchFamily="18" charset="0"/>
                <a:ea typeface="宋体" panose="02010600030101010101" pitchFamily="2" charset="-122"/>
                <a:cs typeface="Times New Roman" panose="02020603050405020304" pitchFamily="18" charset="0"/>
              </a:rPr>
              <a:t>j</a:t>
            </a:r>
            <a:r>
              <a:rPr lang="zh-CN" altLang="en-US" i="1" dirty="0">
                <a:latin typeface="Times New Roman" panose="02020603050405020304" pitchFamily="18" charset="0"/>
                <a:ea typeface="宋体" panose="02010600030101010101" pitchFamily="2" charset="-122"/>
                <a:cs typeface="Times New Roman" panose="02020603050405020304" pitchFamily="18" charset="0"/>
              </a:rPr>
              <a:t> </a:t>
            </a:r>
            <a:r>
              <a:rPr lang="zh-CN" altLang="en-US" dirty="0">
                <a:ea typeface="宋体" panose="02010600030101010101" pitchFamily="2" charset="-122"/>
              </a:rPr>
              <a:t>有一个对地的小信号电阻</a:t>
            </a:r>
            <a:r>
              <a:rPr lang="en-US" altLang="zh-CN" dirty="0" err="1">
                <a:ea typeface="宋体" panose="02010600030101010101" pitchFamily="2" charset="-122"/>
              </a:rPr>
              <a:t>R</a:t>
            </a:r>
            <a:r>
              <a:rPr lang="en-US" altLang="zh-CN" baseline="-25000" dirty="0" err="1">
                <a:ea typeface="宋体" panose="02010600030101010101" pitchFamily="2" charset="-122"/>
              </a:rPr>
              <a:t>j</a:t>
            </a:r>
            <a:r>
              <a:rPr lang="zh-CN" altLang="en-US" dirty="0">
                <a:ea typeface="宋体" panose="02010600030101010101" pitchFamily="2" charset="-122"/>
              </a:rPr>
              <a:t>，同时又有一个</a:t>
            </a:r>
            <a:r>
              <a:rPr lang="zh-CN" altLang="en-US" dirty="0">
                <a:solidFill>
                  <a:srgbClr val="0432FF"/>
                </a:solidFill>
                <a:ea typeface="宋体" panose="02010600030101010101" pitchFamily="2" charset="-122"/>
              </a:rPr>
              <a:t>对地的小信号电容</a:t>
            </a:r>
            <a:r>
              <a:rPr lang="en-US" altLang="zh-CN" dirty="0" err="1">
                <a:solidFill>
                  <a:srgbClr val="0432FF"/>
                </a:solidFill>
                <a:ea typeface="宋体" panose="02010600030101010101" pitchFamily="2" charset="-122"/>
              </a:rPr>
              <a:t>C</a:t>
            </a:r>
            <a:r>
              <a:rPr lang="en-US" altLang="zh-CN" baseline="-25000" dirty="0" err="1">
                <a:solidFill>
                  <a:srgbClr val="0432FF"/>
                </a:solidFill>
                <a:ea typeface="宋体" panose="02010600030101010101" pitchFamily="2" charset="-122"/>
              </a:rPr>
              <a:t>j</a:t>
            </a:r>
            <a:r>
              <a:rPr lang="zh-CN" altLang="en-US" dirty="0">
                <a:ea typeface="宋体" panose="02010600030101010101" pitchFamily="2" charset="-122"/>
              </a:rPr>
              <a:t>，那么，该结点将对传输函数贡献一个“</a:t>
            </a:r>
            <a:r>
              <a:rPr lang="zh-CN" altLang="en-US" dirty="0">
                <a:solidFill>
                  <a:srgbClr val="C00000"/>
                </a:solidFill>
                <a:ea typeface="宋体" panose="02010600030101010101" pitchFamily="2" charset="-122"/>
              </a:rPr>
              <a:t>高频极点</a:t>
            </a:r>
            <a:r>
              <a:rPr lang="zh-CN" altLang="en-US" dirty="0">
                <a:ea typeface="宋体" panose="02010600030101010101" pitchFamily="2" charset="-122"/>
              </a:rPr>
              <a:t>”（</a:t>
            </a:r>
            <a:r>
              <a:rPr lang="en-US" altLang="zh-CN" dirty="0" err="1">
                <a:ea typeface="宋体" panose="02010600030101010101" pitchFamily="2" charset="-122"/>
              </a:rPr>
              <a:t>R</a:t>
            </a:r>
            <a:r>
              <a:rPr lang="en-US" altLang="zh-CN" baseline="-25000" dirty="0" err="1">
                <a:ea typeface="宋体" panose="02010600030101010101" pitchFamily="2" charset="-122"/>
              </a:rPr>
              <a:t>j</a:t>
            </a:r>
            <a:r>
              <a:rPr lang="en-US" altLang="zh-CN" dirty="0" err="1">
                <a:ea typeface="宋体" panose="02010600030101010101" pitchFamily="2" charset="-122"/>
              </a:rPr>
              <a:t>C</a:t>
            </a:r>
            <a:r>
              <a:rPr lang="en-US" altLang="zh-CN" baseline="-25000" dirty="0" err="1">
                <a:ea typeface="宋体" panose="02010600030101010101" pitchFamily="2" charset="-122"/>
              </a:rPr>
              <a:t>j</a:t>
            </a:r>
            <a:r>
              <a:rPr lang="zh-CN" altLang="en-US" dirty="0">
                <a:ea typeface="宋体" panose="02010600030101010101" pitchFamily="2" charset="-122"/>
              </a:rPr>
              <a:t>）</a:t>
            </a:r>
            <a:r>
              <a:rPr lang="en-US" altLang="zh-CN" baseline="30000" dirty="0">
                <a:ea typeface="宋体" panose="02010600030101010101" pitchFamily="2" charset="-122"/>
              </a:rPr>
              <a:t>-1</a:t>
            </a:r>
          </a:p>
          <a:p>
            <a:endParaRPr lang="en-US" altLang="zh-CN" dirty="0">
              <a:ea typeface="宋体" panose="02010600030101010101" pitchFamily="2" charset="-122"/>
            </a:endParaRPr>
          </a:p>
        </p:txBody>
      </p:sp>
      <p:sp>
        <p:nvSpPr>
          <p:cNvPr id="5" name="灯片编号占位符 1">
            <a:extLst>
              <a:ext uri="{FF2B5EF4-FFF2-40B4-BE49-F238E27FC236}">
                <a16:creationId xmlns:a16="http://schemas.microsoft.com/office/drawing/2014/main" id="{94DCDF31-F4E2-3A47-A57D-2A58FAF4497E}"/>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33</a:t>
            </a:fld>
            <a:endParaRPr lang="en-US" altLang="zh-CN"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2">
            <a:extLst>
              <a:ext uri="{FF2B5EF4-FFF2-40B4-BE49-F238E27FC236}">
                <a16:creationId xmlns:a16="http://schemas.microsoft.com/office/drawing/2014/main" id="{5A7DCD00-2BC1-3A41-9551-14A6DAA1F47D}"/>
              </a:ext>
            </a:extLst>
          </p:cNvPr>
          <p:cNvSpPr>
            <a:spLocks noGrp="1" noChangeArrowheads="1"/>
          </p:cNvSpPr>
          <p:nvPr>
            <p:ph type="title" idx="4294967295"/>
          </p:nvPr>
        </p:nvSpPr>
        <p:spPr>
          <a:xfrm>
            <a:off x="838200" y="152400"/>
            <a:ext cx="4800600" cy="981075"/>
          </a:xfrm>
        </p:spPr>
        <p:txBody>
          <a:bodyPr/>
          <a:lstStyle/>
          <a:p>
            <a:pPr eaLnBrk="1" hangingPunct="1">
              <a:defRPr/>
            </a:pPr>
            <a:r>
              <a:rPr lang="en-US" altLang="zh-CN">
                <a:ea typeface="宋体" charset="0"/>
              </a:rPr>
              <a:t>Pole Identification Example I</a:t>
            </a:r>
          </a:p>
        </p:txBody>
      </p:sp>
      <p:pic>
        <p:nvPicPr>
          <p:cNvPr id="33795" name="Picture 4">
            <a:extLst>
              <a:ext uri="{FF2B5EF4-FFF2-40B4-BE49-F238E27FC236}">
                <a16:creationId xmlns:a16="http://schemas.microsoft.com/office/drawing/2014/main" id="{2D48A9CB-7532-0649-B7A1-1282132358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133475"/>
            <a:ext cx="5772150" cy="359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3796" name="Object 7">
            <a:extLst>
              <a:ext uri="{FF2B5EF4-FFF2-40B4-BE49-F238E27FC236}">
                <a16:creationId xmlns:a16="http://schemas.microsoft.com/office/drawing/2014/main" id="{44D4AC2C-1EB2-494F-AFA9-596253EA49C0}"/>
              </a:ext>
            </a:extLst>
          </p:cNvPr>
          <p:cNvGraphicFramePr>
            <a:graphicFrameLocks noChangeAspect="1"/>
          </p:cNvGraphicFramePr>
          <p:nvPr/>
        </p:nvGraphicFramePr>
        <p:xfrm>
          <a:off x="4495800" y="3270250"/>
          <a:ext cx="152400" cy="317500"/>
        </p:xfrm>
        <a:graphic>
          <a:graphicData uri="http://schemas.openxmlformats.org/presentationml/2006/ole">
            <mc:AlternateContent xmlns:mc="http://schemas.openxmlformats.org/markup-compatibility/2006">
              <mc:Choice xmlns:v="urn:schemas-microsoft-com:vml" Requires="v">
                <p:oleObj name="Equation" r:id="rId3" imgW="3505200" imgH="7315200" progId="Equation.3">
                  <p:embed/>
                </p:oleObj>
              </mc:Choice>
              <mc:Fallback>
                <p:oleObj name="Equation" r:id="rId3" imgW="3505200" imgH="7315200" progId="Equation.3">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5800" y="3270250"/>
                        <a:ext cx="152400" cy="317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pSp>
        <p:nvGrpSpPr>
          <p:cNvPr id="33797" name="Group 14">
            <a:extLst>
              <a:ext uri="{FF2B5EF4-FFF2-40B4-BE49-F238E27FC236}">
                <a16:creationId xmlns:a16="http://schemas.microsoft.com/office/drawing/2014/main" id="{02F18D89-1F2A-AE41-8D30-EE3088447417}"/>
              </a:ext>
            </a:extLst>
          </p:cNvPr>
          <p:cNvGrpSpPr>
            <a:grpSpLocks/>
          </p:cNvGrpSpPr>
          <p:nvPr/>
        </p:nvGrpSpPr>
        <p:grpSpPr bwMode="auto">
          <a:xfrm>
            <a:off x="123825" y="3810000"/>
            <a:ext cx="1828800" cy="914400"/>
            <a:chOff x="720" y="3120"/>
            <a:chExt cx="1296" cy="720"/>
          </a:xfrm>
        </p:grpSpPr>
        <p:sp>
          <p:nvSpPr>
            <p:cNvPr id="33804" name="AutoShape 9">
              <a:extLst>
                <a:ext uri="{FF2B5EF4-FFF2-40B4-BE49-F238E27FC236}">
                  <a16:creationId xmlns:a16="http://schemas.microsoft.com/office/drawing/2014/main" id="{FF1F7B51-9F96-964B-90D2-A61BBBC0D295}"/>
                </a:ext>
              </a:extLst>
            </p:cNvPr>
            <p:cNvSpPr>
              <a:spLocks noChangeArrowheads="1"/>
            </p:cNvSpPr>
            <p:nvPr/>
          </p:nvSpPr>
          <p:spPr bwMode="auto">
            <a:xfrm>
              <a:off x="720" y="3120"/>
              <a:ext cx="1296" cy="720"/>
            </a:xfrm>
            <a:prstGeom prst="roundRect">
              <a:avLst>
                <a:gd name="adj" fmla="val 16667"/>
              </a:avLst>
            </a:prstGeom>
            <a:solidFill>
              <a:schemeClr val="accent1"/>
            </a:solidFill>
            <a:ln w="9525">
              <a:solidFill>
                <a:schemeClr val="tx1"/>
              </a:solidFill>
              <a:round/>
              <a:headEnd/>
              <a:tailEnd/>
            </a:ln>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endParaRPr lang="zh-CN" altLang="zh-CN">
                <a:latin typeface="Times New Roman" panose="02020603050405020304" pitchFamily="18" charset="0"/>
                <a:ea typeface="宋体" panose="02010600030101010101" pitchFamily="2" charset="-122"/>
              </a:endParaRPr>
            </a:p>
          </p:txBody>
        </p:sp>
        <p:graphicFrame>
          <p:nvGraphicFramePr>
            <p:cNvPr id="33805" name="Object 6">
              <a:extLst>
                <a:ext uri="{FF2B5EF4-FFF2-40B4-BE49-F238E27FC236}">
                  <a16:creationId xmlns:a16="http://schemas.microsoft.com/office/drawing/2014/main" id="{C7AC9188-0C20-7A4F-BAF4-22AE13187276}"/>
                </a:ext>
              </a:extLst>
            </p:cNvPr>
            <p:cNvGraphicFramePr>
              <a:graphicFrameLocks noChangeAspect="1"/>
            </p:cNvGraphicFramePr>
            <p:nvPr/>
          </p:nvGraphicFramePr>
          <p:xfrm>
            <a:off x="768" y="3168"/>
            <a:ext cx="1200" cy="600"/>
          </p:xfrm>
          <a:graphic>
            <a:graphicData uri="http://schemas.openxmlformats.org/presentationml/2006/ole">
              <mc:AlternateContent xmlns:mc="http://schemas.openxmlformats.org/markup-compatibility/2006">
                <mc:Choice xmlns:v="urn:schemas-microsoft-com:vml" Requires="v">
                  <p:oleObj name="Equation" r:id="rId5" imgW="31013400" imgH="15506700" progId="Equation.3">
                    <p:embed/>
                  </p:oleObj>
                </mc:Choice>
                <mc:Fallback>
                  <p:oleObj name="Equation" r:id="rId5" imgW="31013400" imgH="15506700"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8" y="3168"/>
                          <a:ext cx="1200" cy="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pSp>
      <p:grpSp>
        <p:nvGrpSpPr>
          <p:cNvPr id="33798" name="Group 13">
            <a:extLst>
              <a:ext uri="{FF2B5EF4-FFF2-40B4-BE49-F238E27FC236}">
                <a16:creationId xmlns:a16="http://schemas.microsoft.com/office/drawing/2014/main" id="{6CF88135-FA38-7A44-8204-B909C9885FA9}"/>
              </a:ext>
            </a:extLst>
          </p:cNvPr>
          <p:cNvGrpSpPr>
            <a:grpSpLocks/>
          </p:cNvGrpSpPr>
          <p:nvPr/>
        </p:nvGrpSpPr>
        <p:grpSpPr bwMode="auto">
          <a:xfrm>
            <a:off x="7181850" y="3695700"/>
            <a:ext cx="1828800" cy="990600"/>
            <a:chOff x="3648" y="3120"/>
            <a:chExt cx="1296" cy="720"/>
          </a:xfrm>
        </p:grpSpPr>
        <p:sp>
          <p:nvSpPr>
            <p:cNvPr id="33802" name="AutoShape 12">
              <a:extLst>
                <a:ext uri="{FF2B5EF4-FFF2-40B4-BE49-F238E27FC236}">
                  <a16:creationId xmlns:a16="http://schemas.microsoft.com/office/drawing/2014/main" id="{A473EC8E-9923-3846-9F58-08673B35C389}"/>
                </a:ext>
              </a:extLst>
            </p:cNvPr>
            <p:cNvSpPr>
              <a:spLocks noChangeArrowheads="1"/>
            </p:cNvSpPr>
            <p:nvPr/>
          </p:nvSpPr>
          <p:spPr bwMode="auto">
            <a:xfrm>
              <a:off x="3648" y="3120"/>
              <a:ext cx="1296" cy="720"/>
            </a:xfrm>
            <a:prstGeom prst="roundRect">
              <a:avLst>
                <a:gd name="adj" fmla="val 16667"/>
              </a:avLst>
            </a:prstGeom>
            <a:solidFill>
              <a:schemeClr val="accent1"/>
            </a:solidFill>
            <a:ln w="9525">
              <a:solidFill>
                <a:schemeClr val="tx1"/>
              </a:solidFill>
              <a:round/>
              <a:headEnd/>
              <a:tailEnd/>
            </a:ln>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endParaRPr lang="zh-CN" altLang="zh-CN">
                <a:latin typeface="Times New Roman" panose="02020603050405020304" pitchFamily="18" charset="0"/>
                <a:ea typeface="宋体" panose="02010600030101010101" pitchFamily="2" charset="-122"/>
              </a:endParaRPr>
            </a:p>
          </p:txBody>
        </p:sp>
        <p:graphicFrame>
          <p:nvGraphicFramePr>
            <p:cNvPr id="33803" name="Object 8">
              <a:extLst>
                <a:ext uri="{FF2B5EF4-FFF2-40B4-BE49-F238E27FC236}">
                  <a16:creationId xmlns:a16="http://schemas.microsoft.com/office/drawing/2014/main" id="{D1975C16-22CD-9C4D-A3A7-2E442353934F}"/>
                </a:ext>
              </a:extLst>
            </p:cNvPr>
            <p:cNvGraphicFramePr>
              <a:graphicFrameLocks noChangeAspect="1"/>
            </p:cNvGraphicFramePr>
            <p:nvPr/>
          </p:nvGraphicFramePr>
          <p:xfrm>
            <a:off x="3744" y="3168"/>
            <a:ext cx="1152" cy="565"/>
          </p:xfrm>
          <a:graphic>
            <a:graphicData uri="http://schemas.openxmlformats.org/presentationml/2006/ole">
              <mc:AlternateContent xmlns:mc="http://schemas.openxmlformats.org/markup-compatibility/2006">
                <mc:Choice xmlns:v="urn:schemas-microsoft-com:vml" Requires="v">
                  <p:oleObj name="Equation" r:id="rId7" imgW="31597600" imgH="15506700" progId="Equation.3">
                    <p:embed/>
                  </p:oleObj>
                </mc:Choice>
                <mc:Fallback>
                  <p:oleObj name="Equation" r:id="rId7" imgW="31597600" imgH="15506700" progId="Equation.3">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44" y="3168"/>
                          <a:ext cx="1152" cy="5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pSp>
      <p:grpSp>
        <p:nvGrpSpPr>
          <p:cNvPr id="33799" name="Group 17">
            <a:extLst>
              <a:ext uri="{FF2B5EF4-FFF2-40B4-BE49-F238E27FC236}">
                <a16:creationId xmlns:a16="http://schemas.microsoft.com/office/drawing/2014/main" id="{D5D1E276-6BE5-DC42-BAE4-19D3F66FA16F}"/>
              </a:ext>
            </a:extLst>
          </p:cNvPr>
          <p:cNvGrpSpPr>
            <a:grpSpLocks/>
          </p:cNvGrpSpPr>
          <p:nvPr/>
        </p:nvGrpSpPr>
        <p:grpSpPr bwMode="auto">
          <a:xfrm>
            <a:off x="2143125" y="5029200"/>
            <a:ext cx="4953000" cy="1295400"/>
            <a:chOff x="1296" y="3072"/>
            <a:chExt cx="3120" cy="816"/>
          </a:xfrm>
        </p:grpSpPr>
        <p:sp>
          <p:nvSpPr>
            <p:cNvPr id="33800" name="AutoShape 16">
              <a:extLst>
                <a:ext uri="{FF2B5EF4-FFF2-40B4-BE49-F238E27FC236}">
                  <a16:creationId xmlns:a16="http://schemas.microsoft.com/office/drawing/2014/main" id="{17BA5C17-CD52-144E-99E6-15DC1F45AB48}"/>
                </a:ext>
              </a:extLst>
            </p:cNvPr>
            <p:cNvSpPr>
              <a:spLocks noChangeArrowheads="1"/>
            </p:cNvSpPr>
            <p:nvPr/>
          </p:nvSpPr>
          <p:spPr bwMode="auto">
            <a:xfrm>
              <a:off x="1296" y="3072"/>
              <a:ext cx="3120" cy="816"/>
            </a:xfrm>
            <a:prstGeom prst="roundRect">
              <a:avLst>
                <a:gd name="adj" fmla="val 16667"/>
              </a:avLst>
            </a:prstGeom>
            <a:solidFill>
              <a:schemeClr val="accent1"/>
            </a:solidFill>
            <a:ln w="9525">
              <a:solidFill>
                <a:schemeClr val="tx1"/>
              </a:solidFill>
              <a:round/>
              <a:headEnd/>
              <a:tailEnd/>
            </a:ln>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endParaRPr lang="zh-CN" altLang="zh-CN">
                <a:latin typeface="Times New Roman" panose="02020603050405020304" pitchFamily="18" charset="0"/>
                <a:ea typeface="宋体" panose="02010600030101010101" pitchFamily="2" charset="-122"/>
              </a:endParaRPr>
            </a:p>
          </p:txBody>
        </p:sp>
        <p:graphicFrame>
          <p:nvGraphicFramePr>
            <p:cNvPr id="33801" name="Object 15">
              <a:extLst>
                <a:ext uri="{FF2B5EF4-FFF2-40B4-BE49-F238E27FC236}">
                  <a16:creationId xmlns:a16="http://schemas.microsoft.com/office/drawing/2014/main" id="{2B798426-580C-6842-8B3E-2D7BE7A62B02}"/>
                </a:ext>
              </a:extLst>
            </p:cNvPr>
            <p:cNvGraphicFramePr>
              <a:graphicFrameLocks noChangeAspect="1"/>
            </p:cNvGraphicFramePr>
            <p:nvPr/>
          </p:nvGraphicFramePr>
          <p:xfrm>
            <a:off x="1392" y="3072"/>
            <a:ext cx="3024" cy="788"/>
          </p:xfrm>
          <a:graphic>
            <a:graphicData uri="http://schemas.openxmlformats.org/presentationml/2006/ole">
              <mc:AlternateContent xmlns:mc="http://schemas.openxmlformats.org/markup-compatibility/2006">
                <mc:Choice xmlns:v="urn:schemas-microsoft-com:vml" Requires="v">
                  <p:oleObj name="Equation" r:id="rId9" imgW="47104300" imgH="12293600" progId="Equation.3">
                    <p:embed/>
                  </p:oleObj>
                </mc:Choice>
                <mc:Fallback>
                  <p:oleObj name="Equation" r:id="rId9" imgW="47104300" imgH="12293600" progId="Equation.3">
                    <p:embed/>
                    <p:pic>
                      <p:nvPicPr>
                        <p:cNvPr id="0" name="Object 1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92" y="3072"/>
                          <a:ext cx="3024" cy="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pSp>
      <p:sp>
        <p:nvSpPr>
          <p:cNvPr id="15" name="灯片编号占位符 1">
            <a:extLst>
              <a:ext uri="{FF2B5EF4-FFF2-40B4-BE49-F238E27FC236}">
                <a16:creationId xmlns:a16="http://schemas.microsoft.com/office/drawing/2014/main" id="{DD5B2AD1-EC4C-B948-89BA-FAA17EEC0733}"/>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34</a:t>
            </a:fld>
            <a:endParaRPr lang="en-US" altLang="zh-CN"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Rectangle 2">
            <a:extLst>
              <a:ext uri="{FF2B5EF4-FFF2-40B4-BE49-F238E27FC236}">
                <a16:creationId xmlns:a16="http://schemas.microsoft.com/office/drawing/2014/main" id="{45246A87-F140-7049-B78A-DAAF4D2AF6B1}"/>
              </a:ext>
            </a:extLst>
          </p:cNvPr>
          <p:cNvSpPr>
            <a:spLocks noGrp="1" noChangeArrowheads="1"/>
          </p:cNvSpPr>
          <p:nvPr>
            <p:ph type="title" idx="4294967295"/>
          </p:nvPr>
        </p:nvSpPr>
        <p:spPr>
          <a:xfrm>
            <a:off x="838200" y="152400"/>
            <a:ext cx="4876800" cy="838200"/>
          </a:xfrm>
        </p:spPr>
        <p:txBody>
          <a:bodyPr/>
          <a:lstStyle/>
          <a:p>
            <a:pPr eaLnBrk="1" hangingPunct="1">
              <a:defRPr/>
            </a:pPr>
            <a:r>
              <a:rPr lang="en-US" altLang="zh-CN">
                <a:ea typeface="宋体" charset="0"/>
              </a:rPr>
              <a:t>Pole Identification Example II</a:t>
            </a:r>
          </a:p>
        </p:txBody>
      </p:sp>
      <p:pic>
        <p:nvPicPr>
          <p:cNvPr id="34819" name="Picture 4">
            <a:extLst>
              <a:ext uri="{FF2B5EF4-FFF2-40B4-BE49-F238E27FC236}">
                <a16:creationId xmlns:a16="http://schemas.microsoft.com/office/drawing/2014/main" id="{4B0E8A30-FB4E-F840-A4B1-8712287F53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990600"/>
            <a:ext cx="5286375" cy="429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4820" name="Object 5">
            <a:extLst>
              <a:ext uri="{FF2B5EF4-FFF2-40B4-BE49-F238E27FC236}">
                <a16:creationId xmlns:a16="http://schemas.microsoft.com/office/drawing/2014/main" id="{F7D41620-4298-5940-A344-400B16855ADB}"/>
              </a:ext>
            </a:extLst>
          </p:cNvPr>
          <p:cNvGraphicFramePr>
            <a:graphicFrameLocks noChangeAspect="1"/>
          </p:cNvGraphicFramePr>
          <p:nvPr/>
        </p:nvGraphicFramePr>
        <p:xfrm>
          <a:off x="4495800" y="3270250"/>
          <a:ext cx="152400" cy="317500"/>
        </p:xfrm>
        <a:graphic>
          <a:graphicData uri="http://schemas.openxmlformats.org/presentationml/2006/ole">
            <mc:AlternateContent xmlns:mc="http://schemas.openxmlformats.org/markup-compatibility/2006">
              <mc:Choice xmlns:v="urn:schemas-microsoft-com:vml" Requires="v">
                <p:oleObj name="Equation" r:id="rId3" imgW="3505200" imgH="7315200" progId="Equation.3">
                  <p:embed/>
                </p:oleObj>
              </mc:Choice>
              <mc:Fallback>
                <p:oleObj name="Equation" r:id="rId3" imgW="3505200" imgH="731520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5800" y="3270250"/>
                        <a:ext cx="152400" cy="317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pSp>
        <p:nvGrpSpPr>
          <p:cNvPr id="8201" name="Group 15">
            <a:extLst>
              <a:ext uri="{FF2B5EF4-FFF2-40B4-BE49-F238E27FC236}">
                <a16:creationId xmlns:a16="http://schemas.microsoft.com/office/drawing/2014/main" id="{1D4CF573-2681-3F48-A779-0600688CDBBB}"/>
              </a:ext>
            </a:extLst>
          </p:cNvPr>
          <p:cNvGrpSpPr>
            <a:grpSpLocks/>
          </p:cNvGrpSpPr>
          <p:nvPr/>
        </p:nvGrpSpPr>
        <p:grpSpPr bwMode="auto">
          <a:xfrm>
            <a:off x="304800" y="4724400"/>
            <a:ext cx="7924800" cy="1600200"/>
            <a:chOff x="192" y="2976"/>
            <a:chExt cx="4992" cy="1008"/>
          </a:xfrm>
        </p:grpSpPr>
        <p:grpSp>
          <p:nvGrpSpPr>
            <p:cNvPr id="34822" name="Group 14">
              <a:extLst>
                <a:ext uri="{FF2B5EF4-FFF2-40B4-BE49-F238E27FC236}">
                  <a16:creationId xmlns:a16="http://schemas.microsoft.com/office/drawing/2014/main" id="{6A0F80D4-5BC9-F345-9D3C-BA3DD77D8E94}"/>
                </a:ext>
              </a:extLst>
            </p:cNvPr>
            <p:cNvGrpSpPr>
              <a:grpSpLocks/>
            </p:cNvGrpSpPr>
            <p:nvPr/>
          </p:nvGrpSpPr>
          <p:grpSpPr bwMode="auto">
            <a:xfrm>
              <a:off x="192" y="2976"/>
              <a:ext cx="1968" cy="1008"/>
              <a:chOff x="192" y="2976"/>
              <a:chExt cx="1968" cy="1008"/>
            </a:xfrm>
          </p:grpSpPr>
          <p:sp>
            <p:nvSpPr>
              <p:cNvPr id="34826" name="AutoShape 13">
                <a:extLst>
                  <a:ext uri="{FF2B5EF4-FFF2-40B4-BE49-F238E27FC236}">
                    <a16:creationId xmlns:a16="http://schemas.microsoft.com/office/drawing/2014/main" id="{DB73CF0E-6D28-DC47-B7DD-BC348A357ECA}"/>
                  </a:ext>
                </a:extLst>
              </p:cNvPr>
              <p:cNvSpPr>
                <a:spLocks noChangeArrowheads="1"/>
              </p:cNvSpPr>
              <p:nvPr/>
            </p:nvSpPr>
            <p:spPr bwMode="auto">
              <a:xfrm>
                <a:off x="192" y="2976"/>
                <a:ext cx="1968" cy="1008"/>
              </a:xfrm>
              <a:prstGeom prst="roundRect">
                <a:avLst>
                  <a:gd name="adj" fmla="val 16667"/>
                </a:avLst>
              </a:prstGeom>
              <a:solidFill>
                <a:schemeClr val="accent1"/>
              </a:solidFill>
              <a:ln w="9525">
                <a:solidFill>
                  <a:schemeClr val="tx1"/>
                </a:solidFill>
                <a:round/>
                <a:headEnd/>
                <a:tailEnd/>
              </a:ln>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endParaRPr lang="zh-CN" altLang="zh-CN">
                  <a:latin typeface="Times New Roman" panose="02020603050405020304" pitchFamily="18" charset="0"/>
                  <a:ea typeface="宋体" panose="02010600030101010101" pitchFamily="2" charset="-122"/>
                </a:endParaRPr>
              </a:p>
            </p:txBody>
          </p:sp>
          <p:graphicFrame>
            <p:nvGraphicFramePr>
              <p:cNvPr id="34827" name="Object 8">
                <a:extLst>
                  <a:ext uri="{FF2B5EF4-FFF2-40B4-BE49-F238E27FC236}">
                    <a16:creationId xmlns:a16="http://schemas.microsoft.com/office/drawing/2014/main" id="{C28F36C2-D5B5-5549-90A3-0C280D853C0E}"/>
                  </a:ext>
                </a:extLst>
              </p:cNvPr>
              <p:cNvGraphicFramePr>
                <a:graphicFrameLocks noChangeAspect="1"/>
              </p:cNvGraphicFramePr>
              <p:nvPr/>
            </p:nvGraphicFramePr>
            <p:xfrm>
              <a:off x="225" y="2998"/>
              <a:ext cx="1902" cy="940"/>
            </p:xfrm>
            <a:graphic>
              <a:graphicData uri="http://schemas.openxmlformats.org/presentationml/2006/ole">
                <mc:AlternateContent xmlns:mc="http://schemas.openxmlformats.org/markup-compatibility/2006">
                  <mc:Choice xmlns:v="urn:schemas-microsoft-com:vml" Requires="v">
                    <p:oleObj name="Equation" r:id="rId5" imgW="49149000" imgH="24282400" progId="Equation.3">
                      <p:embed/>
                    </p:oleObj>
                  </mc:Choice>
                  <mc:Fallback>
                    <p:oleObj name="Equation" r:id="rId5" imgW="49149000" imgH="24282400" progId="Equation.3">
                      <p:embed/>
                      <p:pic>
                        <p:nvPicPr>
                          <p:cNvPr id="0"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5" y="2998"/>
                            <a:ext cx="1902" cy="9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pSp>
        <p:grpSp>
          <p:nvGrpSpPr>
            <p:cNvPr id="34823" name="Group 10">
              <a:extLst>
                <a:ext uri="{FF2B5EF4-FFF2-40B4-BE49-F238E27FC236}">
                  <a16:creationId xmlns:a16="http://schemas.microsoft.com/office/drawing/2014/main" id="{EE5A1CC1-0CE5-804C-8765-513BAB177C8B}"/>
                </a:ext>
              </a:extLst>
            </p:cNvPr>
            <p:cNvGrpSpPr>
              <a:grpSpLocks/>
            </p:cNvGrpSpPr>
            <p:nvPr/>
          </p:nvGrpSpPr>
          <p:grpSpPr bwMode="auto">
            <a:xfrm>
              <a:off x="3888" y="3120"/>
              <a:ext cx="1296" cy="720"/>
              <a:chOff x="3648" y="3120"/>
              <a:chExt cx="1296" cy="720"/>
            </a:xfrm>
          </p:grpSpPr>
          <p:sp>
            <p:nvSpPr>
              <p:cNvPr id="34824" name="AutoShape 11">
                <a:extLst>
                  <a:ext uri="{FF2B5EF4-FFF2-40B4-BE49-F238E27FC236}">
                    <a16:creationId xmlns:a16="http://schemas.microsoft.com/office/drawing/2014/main" id="{2DEE0587-290F-2A42-86FC-34704EA30509}"/>
                  </a:ext>
                </a:extLst>
              </p:cNvPr>
              <p:cNvSpPr>
                <a:spLocks noChangeArrowheads="1"/>
              </p:cNvSpPr>
              <p:nvPr/>
            </p:nvSpPr>
            <p:spPr bwMode="auto">
              <a:xfrm>
                <a:off x="3648" y="3120"/>
                <a:ext cx="1296" cy="720"/>
              </a:xfrm>
              <a:prstGeom prst="roundRect">
                <a:avLst>
                  <a:gd name="adj" fmla="val 16667"/>
                </a:avLst>
              </a:prstGeom>
              <a:solidFill>
                <a:schemeClr val="accent1"/>
              </a:solidFill>
              <a:ln w="9525">
                <a:solidFill>
                  <a:schemeClr val="tx1"/>
                </a:solidFill>
                <a:round/>
                <a:headEnd/>
                <a:tailEnd/>
              </a:ln>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endParaRPr lang="zh-CN" altLang="zh-CN">
                  <a:latin typeface="Times New Roman" panose="02020603050405020304" pitchFamily="18" charset="0"/>
                  <a:ea typeface="宋体" panose="02010600030101010101" pitchFamily="2" charset="-122"/>
                </a:endParaRPr>
              </a:p>
            </p:txBody>
          </p:sp>
          <p:graphicFrame>
            <p:nvGraphicFramePr>
              <p:cNvPr id="34825" name="Object 12">
                <a:extLst>
                  <a:ext uri="{FF2B5EF4-FFF2-40B4-BE49-F238E27FC236}">
                    <a16:creationId xmlns:a16="http://schemas.microsoft.com/office/drawing/2014/main" id="{E31FA9D5-B072-0C4B-BFAB-C47AF1CF8EF8}"/>
                  </a:ext>
                </a:extLst>
              </p:cNvPr>
              <p:cNvGraphicFramePr>
                <a:graphicFrameLocks noChangeAspect="1"/>
              </p:cNvGraphicFramePr>
              <p:nvPr/>
            </p:nvGraphicFramePr>
            <p:xfrm>
              <a:off x="3744" y="3168"/>
              <a:ext cx="1152" cy="565"/>
            </p:xfrm>
            <a:graphic>
              <a:graphicData uri="http://schemas.openxmlformats.org/presentationml/2006/ole">
                <mc:AlternateContent xmlns:mc="http://schemas.openxmlformats.org/markup-compatibility/2006">
                  <mc:Choice xmlns:v="urn:schemas-microsoft-com:vml" Requires="v">
                    <p:oleObj name="Equation" r:id="rId7" imgW="31597600" imgH="15506700" progId="Equation.3">
                      <p:embed/>
                    </p:oleObj>
                  </mc:Choice>
                  <mc:Fallback>
                    <p:oleObj name="Equation" r:id="rId7" imgW="31597600" imgH="15506700" progId="Equation.3">
                      <p:embed/>
                      <p:pic>
                        <p:nvPicPr>
                          <p:cNvPr id="0" name="Object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44" y="3168"/>
                            <a:ext cx="1152" cy="5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pSp>
      </p:grpSp>
      <p:sp>
        <p:nvSpPr>
          <p:cNvPr id="13" name="灯片编号占位符 1">
            <a:extLst>
              <a:ext uri="{FF2B5EF4-FFF2-40B4-BE49-F238E27FC236}">
                <a16:creationId xmlns:a16="http://schemas.microsoft.com/office/drawing/2014/main" id="{D7FEF544-78D2-9B40-97E4-13C57621E4AD}"/>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35</a:t>
            </a:fld>
            <a:endParaRPr lang="en-US" altLang="zh-CN"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nodeType="clickEffect">
                                  <p:stCondLst>
                                    <p:cond delay="0"/>
                                  </p:stCondLst>
                                  <p:childTnLst>
                                    <p:set>
                                      <p:cBhvr>
                                        <p:cTn id="6" dur="1" fill="hold">
                                          <p:stCondLst>
                                            <p:cond delay="0"/>
                                          </p:stCondLst>
                                        </p:cTn>
                                        <p:tgtEl>
                                          <p:spTgt spid="8201"/>
                                        </p:tgtEl>
                                        <p:attrNameLst>
                                          <p:attrName>style.visibility</p:attrName>
                                        </p:attrNameLst>
                                      </p:cBhvr>
                                      <p:to>
                                        <p:strVal val="visible"/>
                                      </p:to>
                                    </p:set>
                                    <p:animEffect transition="in" filter="barn(inVertical)">
                                      <p:cBhvr>
                                        <p:cTn id="7" dur="500"/>
                                        <p:tgtEl>
                                          <p:spTgt spid="82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Rectangle 2">
            <a:extLst>
              <a:ext uri="{FF2B5EF4-FFF2-40B4-BE49-F238E27FC236}">
                <a16:creationId xmlns:a16="http://schemas.microsoft.com/office/drawing/2014/main" id="{91374669-E746-F046-AE01-B9728D52A3EE}"/>
              </a:ext>
            </a:extLst>
          </p:cNvPr>
          <p:cNvSpPr>
            <a:spLocks noGrp="1" noChangeArrowheads="1"/>
          </p:cNvSpPr>
          <p:nvPr>
            <p:ph type="title" idx="4294967295"/>
          </p:nvPr>
        </p:nvSpPr>
        <p:spPr/>
        <p:txBody>
          <a:bodyPr/>
          <a:lstStyle/>
          <a:p>
            <a:pPr eaLnBrk="1" hangingPunct="1">
              <a:defRPr/>
            </a:pPr>
            <a:r>
              <a:rPr lang="zh-CN" altLang="en-US">
                <a:ea typeface="宋体" charset="0"/>
              </a:rPr>
              <a:t>浮接电容怎么处理？</a:t>
            </a:r>
            <a:endParaRPr lang="en-US" altLang="zh-CN">
              <a:ea typeface="宋体" charset="0"/>
            </a:endParaRPr>
          </a:p>
        </p:txBody>
      </p:sp>
      <p:sp>
        <p:nvSpPr>
          <p:cNvPr id="29701" name="Rectangle 3">
            <a:extLst>
              <a:ext uri="{FF2B5EF4-FFF2-40B4-BE49-F238E27FC236}">
                <a16:creationId xmlns:a16="http://schemas.microsoft.com/office/drawing/2014/main" id="{0BDBD911-E3D9-2542-80BF-FA89F765FE85}"/>
              </a:ext>
            </a:extLst>
          </p:cNvPr>
          <p:cNvSpPr>
            <a:spLocks noGrp="1" noChangeArrowheads="1"/>
          </p:cNvSpPr>
          <p:nvPr>
            <p:ph type="body" idx="4294967295"/>
          </p:nvPr>
        </p:nvSpPr>
        <p:spPr>
          <a:xfrm>
            <a:off x="685800" y="4800600"/>
            <a:ext cx="7772400" cy="1524000"/>
          </a:xfrm>
        </p:spPr>
        <p:txBody>
          <a:bodyPr/>
          <a:lstStyle/>
          <a:p>
            <a:pPr eaLnBrk="1" hangingPunct="1"/>
            <a:r>
              <a:rPr lang="zh-CN" altLang="en-US">
                <a:ea typeface="宋体" panose="02010600030101010101" pitchFamily="2" charset="-122"/>
              </a:rPr>
              <a:t>上述极点的原则是计算信号通路结点上</a:t>
            </a:r>
            <a:r>
              <a:rPr lang="zh-CN" altLang="en-US">
                <a:solidFill>
                  <a:srgbClr val="FF0000"/>
                </a:solidFill>
                <a:ea typeface="宋体" panose="02010600030101010101" pitchFamily="2" charset="-122"/>
              </a:rPr>
              <a:t>对地</a:t>
            </a:r>
            <a:r>
              <a:rPr lang="zh-CN" altLang="en-US">
                <a:ea typeface="宋体" panose="02010600030101010101" pitchFamily="2" charset="-122"/>
              </a:rPr>
              <a:t>的有效小信号电阻与电容</a:t>
            </a:r>
            <a:r>
              <a:rPr lang="en-US" altLang="zh-CN">
                <a:ea typeface="宋体" panose="02010600030101010101" pitchFamily="2" charset="-122"/>
              </a:rPr>
              <a:t>;</a:t>
            </a:r>
          </a:p>
          <a:p>
            <a:pPr eaLnBrk="1" hangingPunct="1"/>
            <a:r>
              <a:rPr lang="zh-CN" altLang="en-US">
                <a:ea typeface="宋体" panose="02010600030101010101" pitchFamily="2" charset="-122"/>
              </a:rPr>
              <a:t>但上图所示 </a:t>
            </a:r>
            <a:r>
              <a:rPr lang="en-US" altLang="zh-CN">
                <a:ea typeface="宋体" panose="02010600030101010101" pitchFamily="2" charset="-122"/>
              </a:rPr>
              <a:t>C</a:t>
            </a:r>
            <a:r>
              <a:rPr lang="en-US" altLang="zh-CN" baseline="-25000">
                <a:ea typeface="宋体" panose="02010600030101010101" pitchFamily="2" charset="-122"/>
              </a:rPr>
              <a:t>F</a:t>
            </a:r>
            <a:r>
              <a:rPr lang="en-US" altLang="zh-CN">
                <a:ea typeface="宋体" panose="02010600030101010101" pitchFamily="2" charset="-122"/>
              </a:rPr>
              <a:t> </a:t>
            </a:r>
            <a:r>
              <a:rPr lang="zh-CN" altLang="en-US">
                <a:ea typeface="宋体" panose="02010600030101010101" pitchFamily="2" charset="-122"/>
              </a:rPr>
              <a:t>两端均不接地，如何处理？</a:t>
            </a:r>
            <a:endParaRPr lang="en-US" altLang="zh-CN">
              <a:ea typeface="宋体" panose="02010600030101010101" pitchFamily="2" charset="-122"/>
            </a:endParaRPr>
          </a:p>
        </p:txBody>
      </p:sp>
      <p:pic>
        <p:nvPicPr>
          <p:cNvPr id="35844" name="Picture 4">
            <a:extLst>
              <a:ext uri="{FF2B5EF4-FFF2-40B4-BE49-F238E27FC236}">
                <a16:creationId xmlns:a16="http://schemas.microsoft.com/office/drawing/2014/main" id="{B7B44875-6356-584A-A2E5-04997BF6F6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1219200"/>
            <a:ext cx="4752975"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灯片编号占位符 1">
            <a:extLst>
              <a:ext uri="{FF2B5EF4-FFF2-40B4-BE49-F238E27FC236}">
                <a16:creationId xmlns:a16="http://schemas.microsoft.com/office/drawing/2014/main" id="{7A26B88B-A909-F648-A3D2-7E0830D8DD17}"/>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36</a:t>
            </a:fld>
            <a:endParaRPr lang="en-US" altLang="zh-CN"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2">
            <a:extLst>
              <a:ext uri="{FF2B5EF4-FFF2-40B4-BE49-F238E27FC236}">
                <a16:creationId xmlns:a16="http://schemas.microsoft.com/office/drawing/2014/main" id="{6383BC35-FC71-2B4F-B1BF-0482EE9E83A6}"/>
              </a:ext>
            </a:extLst>
          </p:cNvPr>
          <p:cNvSpPr>
            <a:spLocks noGrp="1" noChangeArrowheads="1"/>
          </p:cNvSpPr>
          <p:nvPr>
            <p:ph type="title" idx="4294967295"/>
          </p:nvPr>
        </p:nvSpPr>
        <p:spPr/>
        <p:txBody>
          <a:bodyPr/>
          <a:lstStyle/>
          <a:p>
            <a:pPr eaLnBrk="1" hangingPunct="1">
              <a:defRPr/>
            </a:pPr>
            <a:r>
              <a:rPr lang="en-US" altLang="zh-CN" dirty="0">
                <a:ea typeface="宋体" charset="0"/>
              </a:rPr>
              <a:t>Miller’s Theorem</a:t>
            </a:r>
            <a:br>
              <a:rPr lang="en-US" altLang="zh-CN" dirty="0">
                <a:ea typeface="宋体" charset="0"/>
              </a:rPr>
            </a:br>
            <a:r>
              <a:rPr lang="zh-CN" altLang="en-US" dirty="0">
                <a:ea typeface="宋体" charset="0"/>
              </a:rPr>
              <a:t>密勒定理</a:t>
            </a:r>
            <a:r>
              <a:rPr lang="en-US" altLang="zh-CN" dirty="0">
                <a:ea typeface="宋体" charset="0"/>
              </a:rPr>
              <a:t> </a:t>
            </a:r>
          </a:p>
        </p:txBody>
      </p:sp>
      <p:sp>
        <p:nvSpPr>
          <p:cNvPr id="30725" name="Rectangle 3">
            <a:extLst>
              <a:ext uri="{FF2B5EF4-FFF2-40B4-BE49-F238E27FC236}">
                <a16:creationId xmlns:a16="http://schemas.microsoft.com/office/drawing/2014/main" id="{03813810-0C72-3E42-B791-D8A9274C4199}"/>
              </a:ext>
            </a:extLst>
          </p:cNvPr>
          <p:cNvSpPr>
            <a:spLocks noGrp="1" noChangeArrowheads="1"/>
          </p:cNvSpPr>
          <p:nvPr>
            <p:ph type="body" idx="4294967295"/>
          </p:nvPr>
        </p:nvSpPr>
        <p:spPr>
          <a:xfrm>
            <a:off x="685800" y="5486400"/>
            <a:ext cx="7772400" cy="914400"/>
          </a:xfrm>
        </p:spPr>
        <p:txBody>
          <a:bodyPr/>
          <a:lstStyle/>
          <a:p>
            <a:pPr eaLnBrk="1" hangingPunct="1">
              <a:buFont typeface="Wingdings" charset="2"/>
              <a:buChar char="§"/>
              <a:defRPr/>
            </a:pPr>
            <a:r>
              <a:rPr lang="zh-CN" altLang="en-US" dirty="0">
                <a:ea typeface="宋体" charset="0"/>
              </a:rPr>
              <a:t>如果结点①到结点②的增益为 </a:t>
            </a:r>
            <a:r>
              <a:rPr lang="en-US" altLang="zh-CN" dirty="0">
                <a:ea typeface="宋体" charset="0"/>
              </a:rPr>
              <a:t>A</a:t>
            </a:r>
            <a:r>
              <a:rPr lang="en-US" altLang="zh-CN" baseline="-25000" dirty="0">
                <a:ea typeface="宋体" charset="0"/>
              </a:rPr>
              <a:t>v </a:t>
            </a:r>
            <a:r>
              <a:rPr lang="zh-CN" altLang="en-US" dirty="0">
                <a:ea typeface="宋体" charset="0"/>
              </a:rPr>
              <a:t>，那么浮动</a:t>
            </a:r>
            <a:r>
              <a:rPr lang="zh-CN" altLang="en-US" dirty="0">
                <a:solidFill>
                  <a:srgbClr val="C00000"/>
                </a:solidFill>
                <a:ea typeface="宋体" charset="0"/>
              </a:rPr>
              <a:t>阻抗</a:t>
            </a:r>
            <a:r>
              <a:rPr lang="en-US" altLang="zh-CN" dirty="0">
                <a:solidFill>
                  <a:srgbClr val="C00000"/>
                </a:solidFill>
                <a:ea typeface="宋体" charset="0"/>
              </a:rPr>
              <a:t> Z</a:t>
            </a:r>
            <a:r>
              <a:rPr lang="en-US" altLang="zh-CN" baseline="-25000" dirty="0">
                <a:solidFill>
                  <a:srgbClr val="C00000"/>
                </a:solidFill>
                <a:ea typeface="宋体" charset="0"/>
              </a:rPr>
              <a:t>F </a:t>
            </a:r>
            <a:r>
              <a:rPr lang="zh-CN" altLang="en-US" dirty="0">
                <a:ea typeface="宋体" charset="0"/>
              </a:rPr>
              <a:t>可以等效成两个到地的阻抗</a:t>
            </a:r>
            <a:r>
              <a:rPr lang="en-US" altLang="zh-CN" dirty="0">
                <a:ea typeface="宋体" charset="0"/>
              </a:rPr>
              <a:t> Z</a:t>
            </a:r>
            <a:r>
              <a:rPr lang="en-US" altLang="zh-CN" baseline="-25000" dirty="0">
                <a:ea typeface="宋体" charset="0"/>
              </a:rPr>
              <a:t>1 </a:t>
            </a:r>
            <a:r>
              <a:rPr lang="zh-CN" altLang="en-US" dirty="0">
                <a:ea typeface="宋体" charset="0"/>
              </a:rPr>
              <a:t>和</a:t>
            </a:r>
            <a:r>
              <a:rPr lang="en-US" altLang="zh-CN" dirty="0">
                <a:ea typeface="宋体" charset="0"/>
              </a:rPr>
              <a:t> Z</a:t>
            </a:r>
            <a:r>
              <a:rPr lang="en-US" altLang="zh-CN" baseline="-25000" dirty="0">
                <a:ea typeface="宋体" charset="0"/>
              </a:rPr>
              <a:t>2</a:t>
            </a:r>
            <a:r>
              <a:rPr lang="en-US" altLang="zh-CN" dirty="0">
                <a:ea typeface="宋体" charset="0"/>
              </a:rPr>
              <a:t>. </a:t>
            </a:r>
          </a:p>
        </p:txBody>
      </p:sp>
      <p:grpSp>
        <p:nvGrpSpPr>
          <p:cNvPr id="36868" name="Group 17">
            <a:extLst>
              <a:ext uri="{FF2B5EF4-FFF2-40B4-BE49-F238E27FC236}">
                <a16:creationId xmlns:a16="http://schemas.microsoft.com/office/drawing/2014/main" id="{F7DDCBA7-CE0E-EC4B-AEAC-918A55CC451C}"/>
              </a:ext>
            </a:extLst>
          </p:cNvPr>
          <p:cNvGrpSpPr>
            <a:grpSpLocks/>
          </p:cNvGrpSpPr>
          <p:nvPr/>
        </p:nvGrpSpPr>
        <p:grpSpPr bwMode="auto">
          <a:xfrm>
            <a:off x="2209800" y="4267200"/>
            <a:ext cx="5276850" cy="1066800"/>
            <a:chOff x="1392" y="2688"/>
            <a:chExt cx="3324" cy="672"/>
          </a:xfrm>
        </p:grpSpPr>
        <p:grpSp>
          <p:nvGrpSpPr>
            <p:cNvPr id="36875" name="Group 11">
              <a:extLst>
                <a:ext uri="{FF2B5EF4-FFF2-40B4-BE49-F238E27FC236}">
                  <a16:creationId xmlns:a16="http://schemas.microsoft.com/office/drawing/2014/main" id="{B5646A9E-BB51-954A-A99C-A2B64F916B8D}"/>
                </a:ext>
              </a:extLst>
            </p:cNvPr>
            <p:cNvGrpSpPr>
              <a:grpSpLocks/>
            </p:cNvGrpSpPr>
            <p:nvPr/>
          </p:nvGrpSpPr>
          <p:grpSpPr bwMode="auto">
            <a:xfrm>
              <a:off x="1392" y="2688"/>
              <a:ext cx="1104" cy="649"/>
              <a:chOff x="1392" y="2688"/>
              <a:chExt cx="1104" cy="649"/>
            </a:xfrm>
          </p:grpSpPr>
          <p:sp>
            <p:nvSpPr>
              <p:cNvPr id="36879" name="AutoShape 10">
                <a:extLst>
                  <a:ext uri="{FF2B5EF4-FFF2-40B4-BE49-F238E27FC236}">
                    <a16:creationId xmlns:a16="http://schemas.microsoft.com/office/drawing/2014/main" id="{6461E4CE-F3CE-5D46-BAAD-6E8CDA303610}"/>
                  </a:ext>
                </a:extLst>
              </p:cNvPr>
              <p:cNvSpPr>
                <a:spLocks noChangeArrowheads="1"/>
              </p:cNvSpPr>
              <p:nvPr/>
            </p:nvSpPr>
            <p:spPr bwMode="auto">
              <a:xfrm>
                <a:off x="1392" y="2688"/>
                <a:ext cx="1104" cy="624"/>
              </a:xfrm>
              <a:prstGeom prst="roundRect">
                <a:avLst>
                  <a:gd name="adj" fmla="val 16667"/>
                </a:avLst>
              </a:prstGeom>
              <a:solidFill>
                <a:schemeClr val="accent1"/>
              </a:solidFill>
              <a:ln w="9525">
                <a:solidFill>
                  <a:schemeClr val="tx1"/>
                </a:solidFill>
                <a:round/>
                <a:headEnd/>
                <a:tailEnd/>
              </a:ln>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endParaRPr lang="zh-CN" altLang="zh-CN">
                  <a:latin typeface="Times New Roman" panose="02020603050405020304" pitchFamily="18" charset="0"/>
                  <a:ea typeface="宋体" panose="02010600030101010101" pitchFamily="2" charset="-122"/>
                </a:endParaRPr>
              </a:p>
            </p:txBody>
          </p:sp>
          <p:graphicFrame>
            <p:nvGraphicFramePr>
              <p:cNvPr id="36880" name="Object 8">
                <a:extLst>
                  <a:ext uri="{FF2B5EF4-FFF2-40B4-BE49-F238E27FC236}">
                    <a16:creationId xmlns:a16="http://schemas.microsoft.com/office/drawing/2014/main" id="{41679AC3-78EC-A84D-8842-3DAB9C5F2C14}"/>
                  </a:ext>
                </a:extLst>
              </p:cNvPr>
              <p:cNvGraphicFramePr>
                <a:graphicFrameLocks noChangeAspect="1"/>
              </p:cNvGraphicFramePr>
              <p:nvPr/>
            </p:nvGraphicFramePr>
            <p:xfrm>
              <a:off x="1392" y="2688"/>
              <a:ext cx="1104" cy="649"/>
            </p:xfrm>
            <a:graphic>
              <a:graphicData uri="http://schemas.openxmlformats.org/presentationml/2006/ole">
                <mc:AlternateContent xmlns:mc="http://schemas.openxmlformats.org/markup-compatibility/2006">
                  <mc:Choice xmlns:v="urn:schemas-microsoft-com:vml" Requires="v">
                    <p:oleObj name="Equation" r:id="rId2" imgW="26327100" imgH="15506700" progId="Equation.3">
                      <p:embed/>
                    </p:oleObj>
                  </mc:Choice>
                  <mc:Fallback>
                    <p:oleObj name="Equation" r:id="rId2" imgW="26327100" imgH="15506700" progId="Equation.3">
                      <p:embed/>
                      <p:pic>
                        <p:nvPicPr>
                          <p:cNvPr id="0" name="Object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2" y="2688"/>
                            <a:ext cx="1104" cy="6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pSp>
        <p:grpSp>
          <p:nvGrpSpPr>
            <p:cNvPr id="36876" name="Group 13">
              <a:extLst>
                <a:ext uri="{FF2B5EF4-FFF2-40B4-BE49-F238E27FC236}">
                  <a16:creationId xmlns:a16="http://schemas.microsoft.com/office/drawing/2014/main" id="{1B3B958D-6D4C-A344-90B9-74EA3457EB7E}"/>
                </a:ext>
              </a:extLst>
            </p:cNvPr>
            <p:cNvGrpSpPr>
              <a:grpSpLocks/>
            </p:cNvGrpSpPr>
            <p:nvPr/>
          </p:nvGrpSpPr>
          <p:grpSpPr bwMode="auto">
            <a:xfrm>
              <a:off x="3348" y="2688"/>
              <a:ext cx="1368" cy="672"/>
              <a:chOff x="3348" y="2688"/>
              <a:chExt cx="1368" cy="672"/>
            </a:xfrm>
          </p:grpSpPr>
          <p:sp>
            <p:nvSpPr>
              <p:cNvPr id="36877" name="AutoShape 12">
                <a:extLst>
                  <a:ext uri="{FF2B5EF4-FFF2-40B4-BE49-F238E27FC236}">
                    <a16:creationId xmlns:a16="http://schemas.microsoft.com/office/drawing/2014/main" id="{AAB65404-EE3D-234B-B46A-C6B4CE0E477C}"/>
                  </a:ext>
                </a:extLst>
              </p:cNvPr>
              <p:cNvSpPr>
                <a:spLocks noChangeArrowheads="1"/>
              </p:cNvSpPr>
              <p:nvPr/>
            </p:nvSpPr>
            <p:spPr bwMode="auto">
              <a:xfrm>
                <a:off x="3360" y="2688"/>
                <a:ext cx="1344" cy="672"/>
              </a:xfrm>
              <a:prstGeom prst="roundRect">
                <a:avLst>
                  <a:gd name="adj" fmla="val 16667"/>
                </a:avLst>
              </a:prstGeom>
              <a:solidFill>
                <a:schemeClr val="accent1"/>
              </a:solidFill>
              <a:ln w="9525">
                <a:solidFill>
                  <a:schemeClr val="tx1"/>
                </a:solidFill>
                <a:round/>
                <a:headEnd/>
                <a:tailEnd/>
              </a:ln>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endParaRPr lang="zh-CN" altLang="zh-CN">
                  <a:latin typeface="Times New Roman" panose="02020603050405020304" pitchFamily="18" charset="0"/>
                  <a:ea typeface="宋体" panose="02010600030101010101" pitchFamily="2" charset="-122"/>
                </a:endParaRPr>
              </a:p>
            </p:txBody>
          </p:sp>
          <p:graphicFrame>
            <p:nvGraphicFramePr>
              <p:cNvPr id="36878" name="Object 9">
                <a:extLst>
                  <a:ext uri="{FF2B5EF4-FFF2-40B4-BE49-F238E27FC236}">
                    <a16:creationId xmlns:a16="http://schemas.microsoft.com/office/drawing/2014/main" id="{78E6763D-115E-484D-BFC5-724DB4A69FF0}"/>
                  </a:ext>
                </a:extLst>
              </p:cNvPr>
              <p:cNvGraphicFramePr>
                <a:graphicFrameLocks noChangeAspect="1"/>
              </p:cNvGraphicFramePr>
              <p:nvPr/>
            </p:nvGraphicFramePr>
            <p:xfrm>
              <a:off x="3348" y="2688"/>
              <a:ext cx="1368" cy="654"/>
            </p:xfrm>
            <a:graphic>
              <a:graphicData uri="http://schemas.openxmlformats.org/presentationml/2006/ole">
                <mc:AlternateContent xmlns:mc="http://schemas.openxmlformats.org/markup-compatibility/2006">
                  <mc:Choice xmlns:v="urn:schemas-microsoft-com:vml" Requires="v">
                    <p:oleObj name="Equation" r:id="rId4" imgW="32473900" imgH="15506700" progId="Equation.3">
                      <p:embed/>
                    </p:oleObj>
                  </mc:Choice>
                  <mc:Fallback>
                    <p:oleObj name="Equation" r:id="rId4" imgW="32473900" imgH="15506700" progId="Equation.3">
                      <p:embed/>
                      <p:pic>
                        <p:nvPicPr>
                          <p:cNvPr id="0" name="Object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48" y="2688"/>
                            <a:ext cx="1368" cy="6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pSp>
      </p:grpSp>
      <p:grpSp>
        <p:nvGrpSpPr>
          <p:cNvPr id="36869" name="Group 16">
            <a:extLst>
              <a:ext uri="{FF2B5EF4-FFF2-40B4-BE49-F238E27FC236}">
                <a16:creationId xmlns:a16="http://schemas.microsoft.com/office/drawing/2014/main" id="{3572AB82-442F-5C45-A9D4-0BDA523B92CF}"/>
              </a:ext>
            </a:extLst>
          </p:cNvPr>
          <p:cNvGrpSpPr>
            <a:grpSpLocks/>
          </p:cNvGrpSpPr>
          <p:nvPr/>
        </p:nvGrpSpPr>
        <p:grpSpPr bwMode="auto">
          <a:xfrm>
            <a:off x="190500" y="1016000"/>
            <a:ext cx="8648700" cy="2867025"/>
            <a:chOff x="120" y="640"/>
            <a:chExt cx="5448" cy="1806"/>
          </a:xfrm>
        </p:grpSpPr>
        <p:grpSp>
          <p:nvGrpSpPr>
            <p:cNvPr id="36870" name="Group 7">
              <a:extLst>
                <a:ext uri="{FF2B5EF4-FFF2-40B4-BE49-F238E27FC236}">
                  <a16:creationId xmlns:a16="http://schemas.microsoft.com/office/drawing/2014/main" id="{7CB831B4-FCE5-D745-9E4B-AD53C076DF85}"/>
                </a:ext>
              </a:extLst>
            </p:cNvPr>
            <p:cNvGrpSpPr>
              <a:grpSpLocks/>
            </p:cNvGrpSpPr>
            <p:nvPr/>
          </p:nvGrpSpPr>
          <p:grpSpPr bwMode="auto">
            <a:xfrm>
              <a:off x="120" y="640"/>
              <a:ext cx="5448" cy="1806"/>
              <a:chOff x="144" y="1008"/>
              <a:chExt cx="5448" cy="1806"/>
            </a:xfrm>
          </p:grpSpPr>
          <p:pic>
            <p:nvPicPr>
              <p:cNvPr id="36872" name="Picture 4">
                <a:extLst>
                  <a:ext uri="{FF2B5EF4-FFF2-40B4-BE49-F238E27FC236}">
                    <a16:creationId xmlns:a16="http://schemas.microsoft.com/office/drawing/2014/main" id="{411DC9B6-86ED-1844-B55E-440ED367152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4" y="1248"/>
                <a:ext cx="2694" cy="1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3" name="Picture 5">
                <a:extLst>
                  <a:ext uri="{FF2B5EF4-FFF2-40B4-BE49-F238E27FC236}">
                    <a16:creationId xmlns:a16="http://schemas.microsoft.com/office/drawing/2014/main" id="{4F331260-532E-3148-B647-77B8779465C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88" y="1056"/>
                <a:ext cx="876" cy="1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4" name="Picture 6">
                <a:extLst>
                  <a:ext uri="{FF2B5EF4-FFF2-40B4-BE49-F238E27FC236}">
                    <a16:creationId xmlns:a16="http://schemas.microsoft.com/office/drawing/2014/main" id="{B6B09582-E9C8-AB41-994D-FAF411603C4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56" y="1008"/>
                <a:ext cx="936" cy="1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6871" name="AutoShape 15">
              <a:extLst>
                <a:ext uri="{FF2B5EF4-FFF2-40B4-BE49-F238E27FC236}">
                  <a16:creationId xmlns:a16="http://schemas.microsoft.com/office/drawing/2014/main" id="{FF2E972C-CB0D-EB40-BF87-643622F490CF}"/>
                </a:ext>
              </a:extLst>
            </p:cNvPr>
            <p:cNvSpPr>
              <a:spLocks noChangeArrowheads="1"/>
            </p:cNvSpPr>
            <p:nvPr/>
          </p:nvSpPr>
          <p:spPr bwMode="auto">
            <a:xfrm>
              <a:off x="2720" y="1688"/>
              <a:ext cx="432" cy="240"/>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5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endParaRPr lang="en-US"/>
            </a:p>
          </p:txBody>
        </p:sp>
      </p:grpSp>
      <p:sp>
        <p:nvSpPr>
          <p:cNvPr id="18" name="灯片编号占位符 1">
            <a:extLst>
              <a:ext uri="{FF2B5EF4-FFF2-40B4-BE49-F238E27FC236}">
                <a16:creationId xmlns:a16="http://schemas.microsoft.com/office/drawing/2014/main" id="{A4D46E79-259A-D14C-A990-5AFA2FEE0921}"/>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37</a:t>
            </a:fld>
            <a:endParaRPr lang="en-US" altLang="zh-CN"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图片 2">
            <a:extLst>
              <a:ext uri="{FF2B5EF4-FFF2-40B4-BE49-F238E27FC236}">
                <a16:creationId xmlns:a16="http://schemas.microsoft.com/office/drawing/2014/main" id="{16892320-FF36-8444-8E18-61554038EE4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066800"/>
            <a:ext cx="7385050" cy="517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文本框 1">
            <a:extLst>
              <a:ext uri="{FF2B5EF4-FFF2-40B4-BE49-F238E27FC236}">
                <a16:creationId xmlns:a16="http://schemas.microsoft.com/office/drawing/2014/main" id="{775A3B0F-C5A8-8A47-9437-C879BA223A81}"/>
              </a:ext>
            </a:extLst>
          </p:cNvPr>
          <p:cNvSpPr txBox="1"/>
          <p:nvPr/>
        </p:nvSpPr>
        <p:spPr>
          <a:xfrm>
            <a:off x="920750" y="1066800"/>
            <a:ext cx="1980029" cy="400110"/>
          </a:xfrm>
          <a:prstGeom prst="rect">
            <a:avLst/>
          </a:prstGeom>
          <a:noFill/>
        </p:spPr>
        <p:txBody>
          <a:bodyPr wrap="none" rtlCol="0">
            <a:spAutoFit/>
          </a:bodyPr>
          <a:lstStyle/>
          <a:p>
            <a:r>
              <a:rPr kumimoji="1" lang="zh-CN" altLang="en-US" sz="2000" dirty="0"/>
              <a:t>密勒定理的推导</a:t>
            </a:r>
          </a:p>
        </p:txBody>
      </p:sp>
      <p:sp>
        <p:nvSpPr>
          <p:cNvPr id="3" name="文本框 2">
            <a:extLst>
              <a:ext uri="{FF2B5EF4-FFF2-40B4-BE49-F238E27FC236}">
                <a16:creationId xmlns:a16="http://schemas.microsoft.com/office/drawing/2014/main" id="{2DB82F2E-242A-5847-A786-BBD84D7EB058}"/>
              </a:ext>
            </a:extLst>
          </p:cNvPr>
          <p:cNvSpPr txBox="1"/>
          <p:nvPr/>
        </p:nvSpPr>
        <p:spPr>
          <a:xfrm>
            <a:off x="4274482" y="4495800"/>
            <a:ext cx="595035" cy="338554"/>
          </a:xfrm>
          <a:prstGeom prst="rect">
            <a:avLst/>
          </a:prstGeom>
          <a:noFill/>
        </p:spPr>
        <p:txBody>
          <a:bodyPr wrap="none" rtlCol="0">
            <a:spAutoFit/>
          </a:bodyPr>
          <a:lstStyle/>
          <a:p>
            <a:r>
              <a:rPr kumimoji="1" lang="zh-CN" altLang="en-US" dirty="0">
                <a:solidFill>
                  <a:srgbClr val="C00000"/>
                </a:solidFill>
              </a:rPr>
              <a:t>等效</a:t>
            </a:r>
          </a:p>
        </p:txBody>
      </p:sp>
      <p:sp>
        <p:nvSpPr>
          <p:cNvPr id="6" name="灯片编号占位符 1">
            <a:extLst>
              <a:ext uri="{FF2B5EF4-FFF2-40B4-BE49-F238E27FC236}">
                <a16:creationId xmlns:a16="http://schemas.microsoft.com/office/drawing/2014/main" id="{705D9355-38D7-7148-9AF3-4159452FFDA6}"/>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38</a:t>
            </a:fld>
            <a:endParaRPr lang="en-US" altLang="zh-CN"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2">
            <a:extLst>
              <a:ext uri="{FF2B5EF4-FFF2-40B4-BE49-F238E27FC236}">
                <a16:creationId xmlns:a16="http://schemas.microsoft.com/office/drawing/2014/main" id="{C8D6C582-2BF9-B241-8406-7D58EEB12D77}"/>
              </a:ext>
            </a:extLst>
          </p:cNvPr>
          <p:cNvSpPr>
            <a:spLocks noGrp="1" noChangeArrowheads="1"/>
          </p:cNvSpPr>
          <p:nvPr>
            <p:ph type="title" idx="4294967295"/>
          </p:nvPr>
        </p:nvSpPr>
        <p:spPr/>
        <p:txBody>
          <a:bodyPr/>
          <a:lstStyle/>
          <a:p>
            <a:pPr eaLnBrk="1" hangingPunct="1">
              <a:defRPr/>
            </a:pPr>
            <a:r>
              <a:rPr lang="en-US" altLang="zh-CN">
                <a:ea typeface="宋体" charset="0"/>
              </a:rPr>
              <a:t>Miller Multiplication</a:t>
            </a:r>
          </a:p>
        </p:txBody>
      </p:sp>
      <p:sp>
        <p:nvSpPr>
          <p:cNvPr id="32773" name="Rectangle 3">
            <a:extLst>
              <a:ext uri="{FF2B5EF4-FFF2-40B4-BE49-F238E27FC236}">
                <a16:creationId xmlns:a16="http://schemas.microsoft.com/office/drawing/2014/main" id="{C39A1545-37CA-234E-990C-F58466EE6262}"/>
              </a:ext>
            </a:extLst>
          </p:cNvPr>
          <p:cNvSpPr>
            <a:spLocks noGrp="1" noChangeArrowheads="1"/>
          </p:cNvSpPr>
          <p:nvPr>
            <p:ph type="body" idx="4294967295"/>
          </p:nvPr>
        </p:nvSpPr>
        <p:spPr>
          <a:xfrm>
            <a:off x="685800" y="4419600"/>
            <a:ext cx="7772400" cy="1905000"/>
          </a:xfrm>
        </p:spPr>
        <p:txBody>
          <a:bodyPr/>
          <a:lstStyle/>
          <a:p>
            <a:pPr eaLnBrk="1" hangingPunct="1">
              <a:lnSpc>
                <a:spcPct val="90000"/>
              </a:lnSpc>
            </a:pPr>
            <a:r>
              <a:rPr lang="zh-CN" altLang="en-US">
                <a:ea typeface="宋体" panose="02010600030101010101" pitchFamily="2" charset="-122"/>
              </a:rPr>
              <a:t>使用</a:t>
            </a:r>
            <a:r>
              <a:rPr lang="en-US" altLang="zh-CN">
                <a:ea typeface="宋体" panose="02010600030101010101" pitchFamily="2" charset="-122"/>
              </a:rPr>
              <a:t>Miller</a:t>
            </a:r>
            <a:r>
              <a:rPr lang="zh-CN" altLang="en-US">
                <a:ea typeface="宋体" panose="02010600030101010101" pitchFamily="2" charset="-122"/>
              </a:rPr>
              <a:t>定理，我们可以方便地将跨接在输入与输出之间的浮动电容等效成两个分别到地的电容；</a:t>
            </a:r>
            <a:endParaRPr lang="en-US" altLang="zh-CN">
              <a:ea typeface="宋体" panose="02010600030101010101" pitchFamily="2" charset="-122"/>
            </a:endParaRPr>
          </a:p>
          <a:p>
            <a:pPr eaLnBrk="1" hangingPunct="1">
              <a:lnSpc>
                <a:spcPct val="90000"/>
              </a:lnSpc>
            </a:pPr>
            <a:r>
              <a:rPr lang="zh-CN" altLang="en-US">
                <a:ea typeface="宋体" panose="02010600030101010101" pitchFamily="2" charset="-122"/>
              </a:rPr>
              <a:t>若放大器的增益为 </a:t>
            </a:r>
            <a:r>
              <a:rPr lang="en-US" altLang="zh-CN">
                <a:ea typeface="宋体" panose="02010600030101010101" pitchFamily="2" charset="-122"/>
              </a:rPr>
              <a:t>-A</a:t>
            </a:r>
            <a:r>
              <a:rPr lang="en-US" altLang="zh-CN" baseline="-25000">
                <a:ea typeface="宋体" panose="02010600030101010101" pitchFamily="2" charset="-122"/>
              </a:rPr>
              <a:t>0</a:t>
            </a:r>
            <a:r>
              <a:rPr lang="zh-CN" altLang="en-US">
                <a:ea typeface="宋体" panose="02010600030101010101" pitchFamily="2" charset="-122"/>
              </a:rPr>
              <a:t>（</a:t>
            </a:r>
            <a:r>
              <a:rPr lang="en-US" altLang="zh-CN">
                <a:ea typeface="宋体" panose="02010600030101010101" pitchFamily="2" charset="-122"/>
              </a:rPr>
              <a:t>A</a:t>
            </a:r>
            <a:r>
              <a:rPr lang="en-US" altLang="zh-CN" baseline="-25000">
                <a:ea typeface="宋体" panose="02010600030101010101" pitchFamily="2" charset="-122"/>
              </a:rPr>
              <a:t>0</a:t>
            </a:r>
            <a:r>
              <a:rPr lang="en-US" altLang="zh-CN">
                <a:ea typeface="宋体" panose="02010600030101010101" pitchFamily="2" charset="-122"/>
              </a:rPr>
              <a:t>&gt;1</a:t>
            </a:r>
            <a:r>
              <a:rPr lang="zh-CN" altLang="en-US">
                <a:ea typeface="宋体" panose="02010600030101010101" pitchFamily="2" charset="-122"/>
              </a:rPr>
              <a:t>），那么等效到输入端的电容值为</a:t>
            </a:r>
            <a:r>
              <a:rPr lang="en-US" altLang="zh-CN">
                <a:ea typeface="宋体" panose="02010600030101010101" pitchFamily="2" charset="-122"/>
              </a:rPr>
              <a:t>C</a:t>
            </a:r>
            <a:r>
              <a:rPr lang="en-US" altLang="zh-CN" baseline="-25000">
                <a:ea typeface="宋体" panose="02010600030101010101" pitchFamily="2" charset="-122"/>
              </a:rPr>
              <a:t>F</a:t>
            </a:r>
            <a:r>
              <a:rPr lang="zh-CN" altLang="en-US">
                <a:ea typeface="宋体" panose="02010600030101010101" pitchFamily="2" charset="-122"/>
              </a:rPr>
              <a:t>（</a:t>
            </a:r>
            <a:r>
              <a:rPr lang="en-US" altLang="zh-CN">
                <a:ea typeface="宋体" panose="02010600030101010101" pitchFamily="2" charset="-122"/>
              </a:rPr>
              <a:t>1+A</a:t>
            </a:r>
            <a:r>
              <a:rPr lang="en-US" altLang="zh-CN" baseline="-25000">
                <a:ea typeface="宋体" panose="02010600030101010101" pitchFamily="2" charset="-122"/>
              </a:rPr>
              <a:t>0</a:t>
            </a:r>
            <a:r>
              <a:rPr lang="zh-CN" altLang="en-US">
                <a:ea typeface="宋体" panose="02010600030101010101" pitchFamily="2" charset="-122"/>
              </a:rPr>
              <a:t>），相比原先的</a:t>
            </a:r>
            <a:r>
              <a:rPr lang="en-US" altLang="zh-CN">
                <a:ea typeface="宋体" panose="02010600030101010101" pitchFamily="2" charset="-122"/>
              </a:rPr>
              <a:t>C</a:t>
            </a:r>
            <a:r>
              <a:rPr lang="en-US" altLang="zh-CN" baseline="-25000">
                <a:ea typeface="宋体" panose="02010600030101010101" pitchFamily="2" charset="-122"/>
              </a:rPr>
              <a:t>F</a:t>
            </a:r>
            <a:r>
              <a:rPr lang="zh-CN" altLang="en-US">
                <a:ea typeface="宋体" panose="02010600030101010101" pitchFamily="2" charset="-122"/>
              </a:rPr>
              <a:t>放大到了（</a:t>
            </a:r>
            <a:r>
              <a:rPr lang="en-US" altLang="zh-CN">
                <a:ea typeface="宋体" panose="02010600030101010101" pitchFamily="2" charset="-122"/>
              </a:rPr>
              <a:t>1+A</a:t>
            </a:r>
            <a:r>
              <a:rPr lang="en-US" altLang="zh-CN" baseline="-25000">
                <a:ea typeface="宋体" panose="02010600030101010101" pitchFamily="2" charset="-122"/>
              </a:rPr>
              <a:t>0</a:t>
            </a:r>
            <a:r>
              <a:rPr lang="zh-CN" altLang="en-US">
                <a:ea typeface="宋体" panose="02010600030101010101" pitchFamily="2" charset="-122"/>
              </a:rPr>
              <a:t>）倍，这一现象称之为</a:t>
            </a:r>
            <a:r>
              <a:rPr lang="en-US" altLang="zh-CN">
                <a:ea typeface="宋体" panose="02010600030101010101" pitchFamily="2" charset="-122"/>
              </a:rPr>
              <a:t> Miller multiplication.</a:t>
            </a:r>
          </a:p>
        </p:txBody>
      </p:sp>
      <p:grpSp>
        <p:nvGrpSpPr>
          <p:cNvPr id="38916" name="Group 14">
            <a:extLst>
              <a:ext uri="{FF2B5EF4-FFF2-40B4-BE49-F238E27FC236}">
                <a16:creationId xmlns:a16="http://schemas.microsoft.com/office/drawing/2014/main" id="{D42D5339-1B3C-BF4B-BE4F-DB4FEF99658F}"/>
              </a:ext>
            </a:extLst>
          </p:cNvPr>
          <p:cNvGrpSpPr>
            <a:grpSpLocks/>
          </p:cNvGrpSpPr>
          <p:nvPr/>
        </p:nvGrpSpPr>
        <p:grpSpPr bwMode="auto">
          <a:xfrm>
            <a:off x="533400" y="1676400"/>
            <a:ext cx="8134350" cy="2038350"/>
            <a:chOff x="336" y="1248"/>
            <a:chExt cx="5124" cy="1284"/>
          </a:xfrm>
        </p:grpSpPr>
        <p:pic>
          <p:nvPicPr>
            <p:cNvPr id="38917" name="Picture 12">
              <a:extLst>
                <a:ext uri="{FF2B5EF4-FFF2-40B4-BE49-F238E27FC236}">
                  <a16:creationId xmlns:a16="http://schemas.microsoft.com/office/drawing/2014/main" id="{9B4AD96A-705C-AB4D-8E19-D375228BD3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 y="1248"/>
              <a:ext cx="5124" cy="1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8" name="AutoShape 13">
              <a:extLst>
                <a:ext uri="{FF2B5EF4-FFF2-40B4-BE49-F238E27FC236}">
                  <a16:creationId xmlns:a16="http://schemas.microsoft.com/office/drawing/2014/main" id="{C70FF9BA-ACEF-874D-9C6F-F00C0CB918A7}"/>
                </a:ext>
              </a:extLst>
            </p:cNvPr>
            <p:cNvSpPr>
              <a:spLocks noChangeArrowheads="1"/>
            </p:cNvSpPr>
            <p:nvPr/>
          </p:nvSpPr>
          <p:spPr bwMode="auto">
            <a:xfrm>
              <a:off x="2544" y="1824"/>
              <a:ext cx="336" cy="144"/>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43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endParaRPr lang="en-US"/>
            </a:p>
          </p:txBody>
        </p:sp>
      </p:grpSp>
      <p:sp>
        <p:nvSpPr>
          <p:cNvPr id="8" name="灯片编号占位符 1">
            <a:extLst>
              <a:ext uri="{FF2B5EF4-FFF2-40B4-BE49-F238E27FC236}">
                <a16:creationId xmlns:a16="http://schemas.microsoft.com/office/drawing/2014/main" id="{1735426F-9986-194B-BEE4-DA942E6DC7C7}"/>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39</a:t>
            </a:fld>
            <a:endParaRPr lang="en-US" altLang="zh-CN"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038AA0C1-B5ED-6B48-82C2-E906042E5912}"/>
              </a:ext>
            </a:extLst>
          </p:cNvPr>
          <p:cNvSpPr>
            <a:spLocks noGrp="1"/>
          </p:cNvSpPr>
          <p:nvPr>
            <p:ph type="title" idx="4294967295"/>
          </p:nvPr>
        </p:nvSpPr>
        <p:spPr/>
        <p:txBody>
          <a:bodyPr/>
          <a:lstStyle/>
          <a:p>
            <a:r>
              <a:rPr lang="zh-CN" altLang="en-US">
                <a:ea typeface="宋体" panose="02010600030101010101" pitchFamily="2" charset="-122"/>
              </a:rPr>
              <a:t>举例</a:t>
            </a:r>
            <a:r>
              <a:rPr lang="en-US" altLang="zh-CN">
                <a:ea typeface="宋体" panose="02010600030101010101" pitchFamily="2" charset="-122"/>
              </a:rPr>
              <a:t>:  </a:t>
            </a:r>
            <a:r>
              <a:rPr lang="zh-CN" altLang="en-US">
                <a:ea typeface="宋体" panose="02010600030101010101" pitchFamily="2" charset="-122"/>
              </a:rPr>
              <a:t>视频信号</a:t>
            </a:r>
            <a:endParaRPr lang="en-US" altLang="zh-CN">
              <a:ea typeface="宋体" panose="02010600030101010101" pitchFamily="2" charset="-122"/>
            </a:endParaRPr>
          </a:p>
        </p:txBody>
      </p:sp>
      <p:sp>
        <p:nvSpPr>
          <p:cNvPr id="18435" name="Content Placeholder 2">
            <a:extLst>
              <a:ext uri="{FF2B5EF4-FFF2-40B4-BE49-F238E27FC236}">
                <a16:creationId xmlns:a16="http://schemas.microsoft.com/office/drawing/2014/main" id="{6FF50E40-8FB5-F444-8CBE-8CFD60C8801B}"/>
              </a:ext>
            </a:extLst>
          </p:cNvPr>
          <p:cNvSpPr>
            <a:spLocks noGrp="1"/>
          </p:cNvSpPr>
          <p:nvPr>
            <p:ph idx="4294967295"/>
          </p:nvPr>
        </p:nvSpPr>
        <p:spPr>
          <a:xfrm>
            <a:off x="685800" y="5105400"/>
            <a:ext cx="7772400" cy="1295400"/>
          </a:xfrm>
        </p:spPr>
        <p:txBody>
          <a:bodyPr/>
          <a:lstStyle/>
          <a:p>
            <a:pPr>
              <a:buFont typeface="Wingdings" charset="2"/>
              <a:buChar char="§"/>
              <a:defRPr/>
            </a:pPr>
            <a:r>
              <a:rPr lang="zh-CN" altLang="en-US">
                <a:ea typeface="宋体" charset="0"/>
              </a:rPr>
              <a:t>若传输视频信号的路径带宽不够大 </a:t>
            </a:r>
            <a:r>
              <a:rPr lang="en-US" altLang="zh-CN">
                <a:ea typeface="宋体" charset="0"/>
                <a:sym typeface="Wingdings" charset="2"/>
              </a:rPr>
              <a:t> </a:t>
            </a:r>
            <a:r>
              <a:rPr lang="zh-CN" altLang="en-US">
                <a:ea typeface="宋体" charset="0"/>
                <a:sym typeface="Wingdings" charset="2"/>
              </a:rPr>
              <a:t>输出的信号会变模糊 （信号不能快速从</a:t>
            </a:r>
            <a:r>
              <a:rPr lang="en-US" altLang="zh-CN">
                <a:ea typeface="宋体" charset="0"/>
                <a:sym typeface="Wingdings" charset="2"/>
              </a:rPr>
              <a:t>0</a:t>
            </a:r>
            <a:r>
              <a:rPr lang="zh-CN" altLang="en-US">
                <a:ea typeface="宋体" charset="0"/>
                <a:sym typeface="Wingdings" charset="2"/>
              </a:rPr>
              <a:t>变到</a:t>
            </a:r>
            <a:r>
              <a:rPr lang="en-US" altLang="zh-CN">
                <a:ea typeface="宋体" charset="0"/>
                <a:sym typeface="Wingdings" charset="2"/>
              </a:rPr>
              <a:t>1</a:t>
            </a:r>
            <a:r>
              <a:rPr lang="zh-CN" altLang="en-US">
                <a:ea typeface="宋体" charset="0"/>
                <a:sym typeface="Wingdings" charset="2"/>
              </a:rPr>
              <a:t>，或从</a:t>
            </a:r>
            <a:r>
              <a:rPr lang="en-US" altLang="zh-CN">
                <a:ea typeface="宋体" charset="0"/>
                <a:sym typeface="Wingdings" charset="2"/>
              </a:rPr>
              <a:t>1</a:t>
            </a:r>
            <a:r>
              <a:rPr lang="zh-CN" altLang="en-US">
                <a:ea typeface="宋体" charset="0"/>
                <a:sym typeface="Wingdings" charset="2"/>
              </a:rPr>
              <a:t>变到</a:t>
            </a:r>
            <a:r>
              <a:rPr lang="en-US" altLang="zh-CN">
                <a:ea typeface="宋体" charset="0"/>
                <a:sym typeface="Wingdings" charset="2"/>
              </a:rPr>
              <a:t>0</a:t>
            </a:r>
            <a:r>
              <a:rPr lang="zh-CN" altLang="en-US">
                <a:ea typeface="宋体" charset="0"/>
                <a:sym typeface="Wingdings" charset="2"/>
              </a:rPr>
              <a:t>）</a:t>
            </a:r>
            <a:endParaRPr lang="en-US" altLang="zh-CN">
              <a:ea typeface="宋体" charset="0"/>
            </a:endParaRPr>
          </a:p>
        </p:txBody>
      </p:sp>
      <p:pic>
        <p:nvPicPr>
          <p:cNvPr id="19460" name="Picture 2">
            <a:extLst>
              <a:ext uri="{FF2B5EF4-FFF2-40B4-BE49-F238E27FC236}">
                <a16:creationId xmlns:a16="http://schemas.microsoft.com/office/drawing/2014/main" id="{A64FAE79-388B-4B4C-B30B-6DB77BE281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875" y="1346200"/>
            <a:ext cx="4410075" cy="248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9461" name="Group 13">
            <a:extLst>
              <a:ext uri="{FF2B5EF4-FFF2-40B4-BE49-F238E27FC236}">
                <a16:creationId xmlns:a16="http://schemas.microsoft.com/office/drawing/2014/main" id="{4D041FE8-F607-F64B-A01F-4E23BE076715}"/>
              </a:ext>
            </a:extLst>
          </p:cNvPr>
          <p:cNvGrpSpPr>
            <a:grpSpLocks/>
          </p:cNvGrpSpPr>
          <p:nvPr/>
        </p:nvGrpSpPr>
        <p:grpSpPr bwMode="auto">
          <a:xfrm>
            <a:off x="2406650" y="4052889"/>
            <a:ext cx="1853764" cy="476310"/>
            <a:chOff x="2514600" y="4038600"/>
            <a:chExt cx="1853022" cy="476497"/>
          </a:xfrm>
        </p:grpSpPr>
        <p:sp>
          <p:nvSpPr>
            <p:cNvPr id="19465" name="Rounded Rectangle 9">
              <a:extLst>
                <a:ext uri="{FF2B5EF4-FFF2-40B4-BE49-F238E27FC236}">
                  <a16:creationId xmlns:a16="http://schemas.microsoft.com/office/drawing/2014/main" id="{15424E48-BD16-7D4E-81C7-CC21DBE40749}"/>
                </a:ext>
              </a:extLst>
            </p:cNvPr>
            <p:cNvSpPr>
              <a:spLocks noChangeArrowheads="1"/>
            </p:cNvSpPr>
            <p:nvPr/>
          </p:nvSpPr>
          <p:spPr bwMode="auto">
            <a:xfrm>
              <a:off x="2514600" y="4038600"/>
              <a:ext cx="1828800" cy="381000"/>
            </a:xfrm>
            <a:prstGeom prst="roundRect">
              <a:avLst>
                <a:gd name="adj" fmla="val 16667"/>
              </a:avLst>
            </a:prstGeom>
            <a:solidFill>
              <a:schemeClr val="accent1"/>
            </a:solidFill>
            <a:ln w="9525">
              <a:solidFill>
                <a:schemeClr val="tx1"/>
              </a:solidFill>
              <a:round/>
              <a:headEnd/>
              <a:tailEnd/>
            </a:ln>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endParaRPr lang="zh-CN" altLang="zh-CN">
                <a:latin typeface="Times New Roman" panose="02020603050405020304" pitchFamily="18" charset="0"/>
                <a:ea typeface="宋体" panose="02010600030101010101" pitchFamily="2" charset="-122"/>
              </a:endParaRPr>
            </a:p>
          </p:txBody>
        </p:sp>
        <p:sp>
          <p:nvSpPr>
            <p:cNvPr id="8" name="TextBox 7">
              <a:extLst>
                <a:ext uri="{FF2B5EF4-FFF2-40B4-BE49-F238E27FC236}">
                  <a16:creationId xmlns:a16="http://schemas.microsoft.com/office/drawing/2014/main" id="{FD2E5355-60D7-A34F-928D-4E3FAAE30597}"/>
                </a:ext>
              </a:extLst>
            </p:cNvPr>
            <p:cNvSpPr txBox="1"/>
            <p:nvPr/>
          </p:nvSpPr>
          <p:spPr>
            <a:xfrm>
              <a:off x="2521383" y="4114830"/>
              <a:ext cx="1846239" cy="400267"/>
            </a:xfrm>
            <a:prstGeom prst="rect">
              <a:avLst/>
            </a:prstGeom>
            <a:noFill/>
          </p:spPr>
          <p:txBody>
            <a:bodyPr wrap="none">
              <a:spAutoFit/>
            </a:bodyPr>
            <a:lstStyle/>
            <a:p>
              <a:pPr algn="ctr" eaLnBrk="1" hangingPunct="1">
                <a:defRPr/>
              </a:pPr>
              <a:r>
                <a:rPr lang="en-US" sz="2000" dirty="0">
                  <a:latin typeface="+mj-lt"/>
                </a:rPr>
                <a:t>High Bandwidth</a:t>
              </a:r>
            </a:p>
          </p:txBody>
        </p:sp>
      </p:grpSp>
      <p:grpSp>
        <p:nvGrpSpPr>
          <p:cNvPr id="19462" name="Group 14">
            <a:extLst>
              <a:ext uri="{FF2B5EF4-FFF2-40B4-BE49-F238E27FC236}">
                <a16:creationId xmlns:a16="http://schemas.microsoft.com/office/drawing/2014/main" id="{ECA875EE-C151-784C-9563-A4BDD2474F52}"/>
              </a:ext>
            </a:extLst>
          </p:cNvPr>
          <p:cNvGrpSpPr>
            <a:grpSpLocks/>
          </p:cNvGrpSpPr>
          <p:nvPr/>
        </p:nvGrpSpPr>
        <p:grpSpPr bwMode="auto">
          <a:xfrm>
            <a:off x="5307013" y="4038601"/>
            <a:ext cx="1828405" cy="476310"/>
            <a:chOff x="5334000" y="4038600"/>
            <a:chExt cx="1829042" cy="476496"/>
          </a:xfrm>
        </p:grpSpPr>
        <p:sp>
          <p:nvSpPr>
            <p:cNvPr id="19463" name="Rounded Rectangle 12">
              <a:extLst>
                <a:ext uri="{FF2B5EF4-FFF2-40B4-BE49-F238E27FC236}">
                  <a16:creationId xmlns:a16="http://schemas.microsoft.com/office/drawing/2014/main" id="{6DD211FF-42CD-3A47-A411-C00CC14CDB8A}"/>
                </a:ext>
              </a:extLst>
            </p:cNvPr>
            <p:cNvSpPr>
              <a:spLocks noChangeArrowheads="1"/>
            </p:cNvSpPr>
            <p:nvPr/>
          </p:nvSpPr>
          <p:spPr bwMode="auto">
            <a:xfrm>
              <a:off x="5334000" y="4038600"/>
              <a:ext cx="1828800" cy="381000"/>
            </a:xfrm>
            <a:prstGeom prst="roundRect">
              <a:avLst>
                <a:gd name="adj" fmla="val 16667"/>
              </a:avLst>
            </a:prstGeom>
            <a:solidFill>
              <a:schemeClr val="accent1"/>
            </a:solidFill>
            <a:ln w="9525">
              <a:solidFill>
                <a:schemeClr val="tx1"/>
              </a:solidFill>
              <a:round/>
              <a:headEnd/>
              <a:tailEnd/>
            </a:ln>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endParaRPr lang="zh-CN" altLang="zh-CN">
                <a:latin typeface="Times New Roman" panose="02020603050405020304" pitchFamily="18" charset="0"/>
                <a:ea typeface="宋体" panose="02010600030101010101" pitchFamily="2" charset="-122"/>
              </a:endParaRPr>
            </a:p>
          </p:txBody>
        </p:sp>
        <p:sp>
          <p:nvSpPr>
            <p:cNvPr id="9" name="TextBox 8">
              <a:extLst>
                <a:ext uri="{FF2B5EF4-FFF2-40B4-BE49-F238E27FC236}">
                  <a16:creationId xmlns:a16="http://schemas.microsoft.com/office/drawing/2014/main" id="{73A95AE0-E19A-FA43-8B62-2300F9031357}"/>
                </a:ext>
              </a:extLst>
            </p:cNvPr>
            <p:cNvSpPr txBox="1"/>
            <p:nvPr/>
          </p:nvSpPr>
          <p:spPr>
            <a:xfrm>
              <a:off x="5366155" y="4114830"/>
              <a:ext cx="1796887" cy="400266"/>
            </a:xfrm>
            <a:prstGeom prst="rect">
              <a:avLst/>
            </a:prstGeom>
            <a:noFill/>
          </p:spPr>
          <p:txBody>
            <a:bodyPr wrap="none">
              <a:spAutoFit/>
            </a:bodyPr>
            <a:lstStyle/>
            <a:p>
              <a:pPr algn="ctr" eaLnBrk="1" hangingPunct="1">
                <a:defRPr/>
              </a:pPr>
              <a:r>
                <a:rPr lang="en-US" sz="2000" dirty="0">
                  <a:latin typeface="+mj-lt"/>
                </a:rPr>
                <a:t>Low Bandwidth</a:t>
              </a:r>
            </a:p>
          </p:txBody>
        </p:sp>
      </p:grpSp>
      <p:sp>
        <p:nvSpPr>
          <p:cNvPr id="12" name="灯片编号占位符 1">
            <a:extLst>
              <a:ext uri="{FF2B5EF4-FFF2-40B4-BE49-F238E27FC236}">
                <a16:creationId xmlns:a16="http://schemas.microsoft.com/office/drawing/2014/main" id="{391FBCEA-ECB1-8941-B2D0-5A594ADB6C00}"/>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4</a:t>
            </a:fld>
            <a:endParaRPr lang="en-US" altLang="zh-CN"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2">
            <a:extLst>
              <a:ext uri="{FF2B5EF4-FFF2-40B4-BE49-F238E27FC236}">
                <a16:creationId xmlns:a16="http://schemas.microsoft.com/office/drawing/2014/main" id="{ED031586-ECFB-A048-B7E7-A39F28008947}"/>
              </a:ext>
            </a:extLst>
          </p:cNvPr>
          <p:cNvSpPr>
            <a:spLocks noGrp="1" noChangeArrowheads="1"/>
          </p:cNvSpPr>
          <p:nvPr>
            <p:ph type="title" idx="4294967295"/>
          </p:nvPr>
        </p:nvSpPr>
        <p:spPr/>
        <p:txBody>
          <a:bodyPr/>
          <a:lstStyle/>
          <a:p>
            <a:pPr eaLnBrk="1" hangingPunct="1">
              <a:defRPr/>
            </a:pPr>
            <a:r>
              <a:rPr lang="en-US" altLang="zh-CN">
                <a:ea typeface="宋体" charset="0"/>
              </a:rPr>
              <a:t>Example: Miller Theorem</a:t>
            </a:r>
          </a:p>
        </p:txBody>
      </p:sp>
      <p:pic>
        <p:nvPicPr>
          <p:cNvPr id="39939" name="Picture 4">
            <a:extLst>
              <a:ext uri="{FF2B5EF4-FFF2-40B4-BE49-F238E27FC236}">
                <a16:creationId xmlns:a16="http://schemas.microsoft.com/office/drawing/2014/main" id="{CDBE2A05-89E6-404D-89F3-D8918CC4B9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219200"/>
            <a:ext cx="8763000" cy="269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9940" name="Group 16">
            <a:extLst>
              <a:ext uri="{FF2B5EF4-FFF2-40B4-BE49-F238E27FC236}">
                <a16:creationId xmlns:a16="http://schemas.microsoft.com/office/drawing/2014/main" id="{8E3AB63F-0137-8D47-A557-B637C12D8AC6}"/>
              </a:ext>
            </a:extLst>
          </p:cNvPr>
          <p:cNvGrpSpPr>
            <a:grpSpLocks/>
          </p:cNvGrpSpPr>
          <p:nvPr/>
        </p:nvGrpSpPr>
        <p:grpSpPr bwMode="auto">
          <a:xfrm>
            <a:off x="468313" y="4240213"/>
            <a:ext cx="8148637" cy="1550987"/>
            <a:chOff x="468576" y="4239904"/>
            <a:chExt cx="8148374" cy="1551296"/>
          </a:xfrm>
        </p:grpSpPr>
        <p:grpSp>
          <p:nvGrpSpPr>
            <p:cNvPr id="39941" name="Group 14">
              <a:extLst>
                <a:ext uri="{FF2B5EF4-FFF2-40B4-BE49-F238E27FC236}">
                  <a16:creationId xmlns:a16="http://schemas.microsoft.com/office/drawing/2014/main" id="{4B39E45D-E3EB-5049-B776-8DF91B97EE58}"/>
                </a:ext>
              </a:extLst>
            </p:cNvPr>
            <p:cNvGrpSpPr>
              <a:grpSpLocks/>
            </p:cNvGrpSpPr>
            <p:nvPr/>
          </p:nvGrpSpPr>
          <p:grpSpPr bwMode="auto">
            <a:xfrm>
              <a:off x="468576" y="4239904"/>
              <a:ext cx="3657600" cy="1524000"/>
              <a:chOff x="304800" y="4267200"/>
              <a:chExt cx="3657600" cy="1524000"/>
            </a:xfrm>
          </p:grpSpPr>
          <p:sp>
            <p:nvSpPr>
              <p:cNvPr id="39945" name="AutoShape 9">
                <a:extLst>
                  <a:ext uri="{FF2B5EF4-FFF2-40B4-BE49-F238E27FC236}">
                    <a16:creationId xmlns:a16="http://schemas.microsoft.com/office/drawing/2014/main" id="{F0CFDDC4-7C88-2B46-8313-BC049A3EE393}"/>
                  </a:ext>
                </a:extLst>
              </p:cNvPr>
              <p:cNvSpPr>
                <a:spLocks noChangeArrowheads="1"/>
              </p:cNvSpPr>
              <p:nvPr/>
            </p:nvSpPr>
            <p:spPr bwMode="auto">
              <a:xfrm>
                <a:off x="304800" y="4267200"/>
                <a:ext cx="3657600" cy="1524000"/>
              </a:xfrm>
              <a:prstGeom prst="roundRect">
                <a:avLst>
                  <a:gd name="adj" fmla="val 16667"/>
                </a:avLst>
              </a:prstGeom>
              <a:solidFill>
                <a:schemeClr val="accent1"/>
              </a:solidFill>
              <a:ln w="9525">
                <a:solidFill>
                  <a:schemeClr val="tx1"/>
                </a:solidFill>
                <a:round/>
                <a:headEnd/>
                <a:tailEnd/>
              </a:ln>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endParaRPr lang="zh-CN" altLang="zh-CN">
                  <a:latin typeface="Times New Roman" panose="02020603050405020304" pitchFamily="18" charset="0"/>
                  <a:ea typeface="宋体" panose="02010600030101010101" pitchFamily="2" charset="-122"/>
                </a:endParaRPr>
              </a:p>
            </p:txBody>
          </p:sp>
          <p:graphicFrame>
            <p:nvGraphicFramePr>
              <p:cNvPr id="39946" name="Object 5">
                <a:extLst>
                  <a:ext uri="{FF2B5EF4-FFF2-40B4-BE49-F238E27FC236}">
                    <a16:creationId xmlns:a16="http://schemas.microsoft.com/office/drawing/2014/main" id="{F7F1CF91-0EAB-E743-960C-D502FF950FE3}"/>
                  </a:ext>
                </a:extLst>
              </p:cNvPr>
              <p:cNvGraphicFramePr>
                <a:graphicFrameLocks noChangeAspect="1"/>
              </p:cNvGraphicFramePr>
              <p:nvPr/>
            </p:nvGraphicFramePr>
            <p:xfrm>
              <a:off x="381000" y="4495800"/>
              <a:ext cx="3429000" cy="985838"/>
            </p:xfrm>
            <a:graphic>
              <a:graphicData uri="http://schemas.openxmlformats.org/presentationml/2006/ole">
                <mc:AlternateContent xmlns:mc="http://schemas.openxmlformats.org/markup-compatibility/2006">
                  <mc:Choice xmlns:v="urn:schemas-microsoft-com:vml" Requires="v">
                    <p:oleObj name="Equation" r:id="rId4" imgW="53835300" imgH="15506700" progId="Equation.3">
                      <p:embed/>
                    </p:oleObj>
                  </mc:Choice>
                  <mc:Fallback>
                    <p:oleObj name="Equation" r:id="rId4" imgW="53835300" imgH="15506700" progId="Equation.3">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 y="4495800"/>
                            <a:ext cx="3429000" cy="9858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pSp>
        <p:grpSp>
          <p:nvGrpSpPr>
            <p:cNvPr id="39942" name="Group 15">
              <a:extLst>
                <a:ext uri="{FF2B5EF4-FFF2-40B4-BE49-F238E27FC236}">
                  <a16:creationId xmlns:a16="http://schemas.microsoft.com/office/drawing/2014/main" id="{C7A40E73-0ABD-0342-B31F-401EA3846F53}"/>
                </a:ext>
              </a:extLst>
            </p:cNvPr>
            <p:cNvGrpSpPr>
              <a:grpSpLocks/>
            </p:cNvGrpSpPr>
            <p:nvPr/>
          </p:nvGrpSpPr>
          <p:grpSpPr bwMode="auto">
            <a:xfrm>
              <a:off x="4953000" y="4267200"/>
              <a:ext cx="3663950" cy="1524000"/>
              <a:chOff x="4953000" y="4267200"/>
              <a:chExt cx="3663950" cy="1524000"/>
            </a:xfrm>
          </p:grpSpPr>
          <p:sp>
            <p:nvSpPr>
              <p:cNvPr id="39943" name="AutoShape 9">
                <a:extLst>
                  <a:ext uri="{FF2B5EF4-FFF2-40B4-BE49-F238E27FC236}">
                    <a16:creationId xmlns:a16="http://schemas.microsoft.com/office/drawing/2014/main" id="{77EA667E-53DD-0944-B661-DC0EAD87AA54}"/>
                  </a:ext>
                </a:extLst>
              </p:cNvPr>
              <p:cNvSpPr>
                <a:spLocks noChangeArrowheads="1"/>
              </p:cNvSpPr>
              <p:nvPr/>
            </p:nvSpPr>
            <p:spPr bwMode="auto">
              <a:xfrm>
                <a:off x="4953000" y="4267200"/>
                <a:ext cx="3657600" cy="1524000"/>
              </a:xfrm>
              <a:prstGeom prst="roundRect">
                <a:avLst>
                  <a:gd name="adj" fmla="val 16667"/>
                </a:avLst>
              </a:prstGeom>
              <a:solidFill>
                <a:schemeClr val="accent1"/>
              </a:solidFill>
              <a:ln w="9525">
                <a:solidFill>
                  <a:schemeClr val="tx1"/>
                </a:solidFill>
                <a:round/>
                <a:headEnd/>
                <a:tailEnd/>
              </a:ln>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endParaRPr lang="zh-CN" altLang="zh-CN">
                  <a:latin typeface="Times New Roman" panose="02020603050405020304" pitchFamily="18" charset="0"/>
                  <a:ea typeface="宋体" panose="02010600030101010101" pitchFamily="2" charset="-122"/>
                </a:endParaRPr>
              </a:p>
            </p:txBody>
          </p:sp>
          <p:graphicFrame>
            <p:nvGraphicFramePr>
              <p:cNvPr id="39944" name="Object 6">
                <a:extLst>
                  <a:ext uri="{FF2B5EF4-FFF2-40B4-BE49-F238E27FC236}">
                    <a16:creationId xmlns:a16="http://schemas.microsoft.com/office/drawing/2014/main" id="{BFC37EA6-1EA4-804C-AEE4-3E97AA98A13F}"/>
                  </a:ext>
                </a:extLst>
              </p:cNvPr>
              <p:cNvGraphicFramePr>
                <a:graphicFrameLocks noChangeAspect="1"/>
              </p:cNvGraphicFramePr>
              <p:nvPr/>
            </p:nvGraphicFramePr>
            <p:xfrm>
              <a:off x="4953000" y="4267200"/>
              <a:ext cx="3663950" cy="1512888"/>
            </p:xfrm>
            <a:graphic>
              <a:graphicData uri="http://schemas.openxmlformats.org/presentationml/2006/ole">
                <mc:AlternateContent xmlns:mc="http://schemas.openxmlformats.org/markup-compatibility/2006">
                  <mc:Choice xmlns:v="urn:schemas-microsoft-com:vml" Requires="v">
                    <p:oleObj name="Equation" r:id="rId6" imgW="58801000" imgH="24282400" progId="Equation.DSMT4">
                      <p:embed/>
                    </p:oleObj>
                  </mc:Choice>
                  <mc:Fallback>
                    <p:oleObj name="Equation" r:id="rId6" imgW="58801000" imgH="24282400" progId="Equation.DSMT4">
                      <p:embed/>
                      <p:pic>
                        <p:nvPicPr>
                          <p:cNvPr id="0"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53000" y="4267200"/>
                            <a:ext cx="3663950" cy="15128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pSp>
      </p:grpSp>
      <p:sp>
        <p:nvSpPr>
          <p:cNvPr id="12" name="灯片编号占位符 1">
            <a:extLst>
              <a:ext uri="{FF2B5EF4-FFF2-40B4-BE49-F238E27FC236}">
                <a16:creationId xmlns:a16="http://schemas.microsoft.com/office/drawing/2014/main" id="{1CC8EFC1-112F-C949-859C-CA15699B84CF}"/>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40</a:t>
            </a:fld>
            <a:endParaRPr lang="en-US" altLang="zh-CN"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标题 3">
            <a:extLst>
              <a:ext uri="{FF2B5EF4-FFF2-40B4-BE49-F238E27FC236}">
                <a16:creationId xmlns:a16="http://schemas.microsoft.com/office/drawing/2014/main" id="{818F9DD7-50F6-6849-9067-41EE83DE7975}"/>
              </a:ext>
            </a:extLst>
          </p:cNvPr>
          <p:cNvSpPr>
            <a:spLocks noGrp="1"/>
          </p:cNvSpPr>
          <p:nvPr>
            <p:ph type="title"/>
          </p:nvPr>
        </p:nvSpPr>
        <p:spPr>
          <a:xfrm>
            <a:off x="838200" y="152400"/>
            <a:ext cx="3962400" cy="1295400"/>
          </a:xfrm>
        </p:spPr>
        <p:txBody>
          <a:bodyPr/>
          <a:lstStyle/>
          <a:p>
            <a:r>
              <a:rPr lang="zh-CN" altLang="en-US">
                <a:ea typeface="宋体" panose="02010600030101010101" pitchFamily="2" charset="-122"/>
              </a:rPr>
              <a:t>如果结点①到结点②之间的增益为“正”呢？</a:t>
            </a:r>
          </a:p>
        </p:txBody>
      </p:sp>
      <p:pic>
        <p:nvPicPr>
          <p:cNvPr id="41987" name="图片 2">
            <a:extLst>
              <a:ext uri="{FF2B5EF4-FFF2-40B4-BE49-F238E27FC236}">
                <a16:creationId xmlns:a16="http://schemas.microsoft.com/office/drawing/2014/main" id="{7B75A963-824C-A14F-8CCB-7E22C87D930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63538" y="1371600"/>
            <a:ext cx="8416925" cy="339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1988" name="Group 17">
            <a:extLst>
              <a:ext uri="{FF2B5EF4-FFF2-40B4-BE49-F238E27FC236}">
                <a16:creationId xmlns:a16="http://schemas.microsoft.com/office/drawing/2014/main" id="{8B94E9F8-8108-E24A-90C0-37C0DE6FBD3C}"/>
              </a:ext>
            </a:extLst>
          </p:cNvPr>
          <p:cNvGrpSpPr>
            <a:grpSpLocks/>
          </p:cNvGrpSpPr>
          <p:nvPr/>
        </p:nvGrpSpPr>
        <p:grpSpPr bwMode="auto">
          <a:xfrm>
            <a:off x="2133600" y="5219700"/>
            <a:ext cx="5276850" cy="1066800"/>
            <a:chOff x="1392" y="2688"/>
            <a:chExt cx="3324" cy="672"/>
          </a:xfrm>
        </p:grpSpPr>
        <p:grpSp>
          <p:nvGrpSpPr>
            <p:cNvPr id="41991" name="Group 11">
              <a:extLst>
                <a:ext uri="{FF2B5EF4-FFF2-40B4-BE49-F238E27FC236}">
                  <a16:creationId xmlns:a16="http://schemas.microsoft.com/office/drawing/2014/main" id="{EFAD30F5-26F7-BF4F-A008-EA386C4FDB80}"/>
                </a:ext>
              </a:extLst>
            </p:cNvPr>
            <p:cNvGrpSpPr>
              <a:grpSpLocks/>
            </p:cNvGrpSpPr>
            <p:nvPr/>
          </p:nvGrpSpPr>
          <p:grpSpPr bwMode="auto">
            <a:xfrm>
              <a:off x="1392" y="2688"/>
              <a:ext cx="1104" cy="649"/>
              <a:chOff x="1392" y="2688"/>
              <a:chExt cx="1104" cy="649"/>
            </a:xfrm>
          </p:grpSpPr>
          <p:sp>
            <p:nvSpPr>
              <p:cNvPr id="41995" name="AutoShape 10">
                <a:extLst>
                  <a:ext uri="{FF2B5EF4-FFF2-40B4-BE49-F238E27FC236}">
                    <a16:creationId xmlns:a16="http://schemas.microsoft.com/office/drawing/2014/main" id="{95BF028A-DE29-394F-B2EA-ED754D120A3C}"/>
                  </a:ext>
                </a:extLst>
              </p:cNvPr>
              <p:cNvSpPr>
                <a:spLocks noChangeArrowheads="1"/>
              </p:cNvSpPr>
              <p:nvPr/>
            </p:nvSpPr>
            <p:spPr bwMode="auto">
              <a:xfrm>
                <a:off x="1392" y="2688"/>
                <a:ext cx="1104" cy="624"/>
              </a:xfrm>
              <a:prstGeom prst="roundRect">
                <a:avLst>
                  <a:gd name="adj" fmla="val 16667"/>
                </a:avLst>
              </a:prstGeom>
              <a:solidFill>
                <a:schemeClr val="accent1"/>
              </a:solidFill>
              <a:ln w="9525">
                <a:solidFill>
                  <a:schemeClr val="tx1"/>
                </a:solidFill>
                <a:round/>
                <a:headEnd/>
                <a:tailEnd/>
              </a:ln>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endParaRPr lang="zh-CN" altLang="zh-CN">
                  <a:latin typeface="Times New Roman" panose="02020603050405020304" pitchFamily="18" charset="0"/>
                  <a:ea typeface="宋体" panose="02010600030101010101" pitchFamily="2" charset="-122"/>
                </a:endParaRPr>
              </a:p>
            </p:txBody>
          </p:sp>
          <p:graphicFrame>
            <p:nvGraphicFramePr>
              <p:cNvPr id="41996" name="Object 8">
                <a:extLst>
                  <a:ext uri="{FF2B5EF4-FFF2-40B4-BE49-F238E27FC236}">
                    <a16:creationId xmlns:a16="http://schemas.microsoft.com/office/drawing/2014/main" id="{2CE85F76-FC66-F54A-8C01-E8BE96A70882}"/>
                  </a:ext>
                </a:extLst>
              </p:cNvPr>
              <p:cNvGraphicFramePr>
                <a:graphicFrameLocks noChangeAspect="1"/>
              </p:cNvGraphicFramePr>
              <p:nvPr/>
            </p:nvGraphicFramePr>
            <p:xfrm>
              <a:off x="1392" y="2688"/>
              <a:ext cx="1104" cy="649"/>
            </p:xfrm>
            <a:graphic>
              <a:graphicData uri="http://schemas.openxmlformats.org/presentationml/2006/ole">
                <mc:AlternateContent xmlns:mc="http://schemas.openxmlformats.org/markup-compatibility/2006">
                  <mc:Choice xmlns:v="urn:schemas-microsoft-com:vml" Requires="v">
                    <p:oleObj name="Equation" r:id="rId3" imgW="26327100" imgH="15506700" progId="Equation.3">
                      <p:embed/>
                    </p:oleObj>
                  </mc:Choice>
                  <mc:Fallback>
                    <p:oleObj name="Equation" r:id="rId3" imgW="26327100" imgH="15506700" progId="Equation.3">
                      <p:embed/>
                      <p:pic>
                        <p:nvPicPr>
                          <p:cNvPr id="0"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92" y="2688"/>
                            <a:ext cx="1104" cy="6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pSp>
        <p:grpSp>
          <p:nvGrpSpPr>
            <p:cNvPr id="41992" name="Group 13">
              <a:extLst>
                <a:ext uri="{FF2B5EF4-FFF2-40B4-BE49-F238E27FC236}">
                  <a16:creationId xmlns:a16="http://schemas.microsoft.com/office/drawing/2014/main" id="{7168750D-CF6D-FB4F-B7D0-7CF4FE22A25A}"/>
                </a:ext>
              </a:extLst>
            </p:cNvPr>
            <p:cNvGrpSpPr>
              <a:grpSpLocks/>
            </p:cNvGrpSpPr>
            <p:nvPr/>
          </p:nvGrpSpPr>
          <p:grpSpPr bwMode="auto">
            <a:xfrm>
              <a:off x="3348" y="2688"/>
              <a:ext cx="1368" cy="672"/>
              <a:chOff x="3348" y="2688"/>
              <a:chExt cx="1368" cy="672"/>
            </a:xfrm>
          </p:grpSpPr>
          <p:sp>
            <p:nvSpPr>
              <p:cNvPr id="41993" name="AutoShape 12">
                <a:extLst>
                  <a:ext uri="{FF2B5EF4-FFF2-40B4-BE49-F238E27FC236}">
                    <a16:creationId xmlns:a16="http://schemas.microsoft.com/office/drawing/2014/main" id="{81865ED0-EF64-BC4F-AB3C-9CF485322D93}"/>
                  </a:ext>
                </a:extLst>
              </p:cNvPr>
              <p:cNvSpPr>
                <a:spLocks noChangeArrowheads="1"/>
              </p:cNvSpPr>
              <p:nvPr/>
            </p:nvSpPr>
            <p:spPr bwMode="auto">
              <a:xfrm>
                <a:off x="3360" y="2688"/>
                <a:ext cx="1344" cy="672"/>
              </a:xfrm>
              <a:prstGeom prst="roundRect">
                <a:avLst>
                  <a:gd name="adj" fmla="val 16667"/>
                </a:avLst>
              </a:prstGeom>
              <a:solidFill>
                <a:schemeClr val="accent1"/>
              </a:solidFill>
              <a:ln w="9525">
                <a:solidFill>
                  <a:schemeClr val="tx1"/>
                </a:solidFill>
                <a:round/>
                <a:headEnd/>
                <a:tailEnd/>
              </a:ln>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endParaRPr lang="zh-CN" altLang="zh-CN">
                  <a:latin typeface="Times New Roman" panose="02020603050405020304" pitchFamily="18" charset="0"/>
                  <a:ea typeface="宋体" panose="02010600030101010101" pitchFamily="2" charset="-122"/>
                </a:endParaRPr>
              </a:p>
            </p:txBody>
          </p:sp>
          <p:graphicFrame>
            <p:nvGraphicFramePr>
              <p:cNvPr id="41994" name="Object 9">
                <a:extLst>
                  <a:ext uri="{FF2B5EF4-FFF2-40B4-BE49-F238E27FC236}">
                    <a16:creationId xmlns:a16="http://schemas.microsoft.com/office/drawing/2014/main" id="{20782836-653C-4343-9B9A-3DF2B23537ED}"/>
                  </a:ext>
                </a:extLst>
              </p:cNvPr>
              <p:cNvGraphicFramePr>
                <a:graphicFrameLocks noChangeAspect="1"/>
              </p:cNvGraphicFramePr>
              <p:nvPr/>
            </p:nvGraphicFramePr>
            <p:xfrm>
              <a:off x="3348" y="2688"/>
              <a:ext cx="1368" cy="654"/>
            </p:xfrm>
            <a:graphic>
              <a:graphicData uri="http://schemas.openxmlformats.org/presentationml/2006/ole">
                <mc:AlternateContent xmlns:mc="http://schemas.openxmlformats.org/markup-compatibility/2006">
                  <mc:Choice xmlns:v="urn:schemas-microsoft-com:vml" Requires="v">
                    <p:oleObj name="Equation" r:id="rId5" imgW="32473900" imgH="15506700" progId="Equation.3">
                      <p:embed/>
                    </p:oleObj>
                  </mc:Choice>
                  <mc:Fallback>
                    <p:oleObj name="Equation" r:id="rId5" imgW="32473900" imgH="15506700" progId="Equation.3">
                      <p:embed/>
                      <p:pic>
                        <p:nvPicPr>
                          <p:cNvPr id="0" name="Object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48" y="2688"/>
                            <a:ext cx="1368" cy="6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pSp>
      </p:grpSp>
      <p:cxnSp>
        <p:nvCxnSpPr>
          <p:cNvPr id="41989" name="直接连接符 13">
            <a:extLst>
              <a:ext uri="{FF2B5EF4-FFF2-40B4-BE49-F238E27FC236}">
                <a16:creationId xmlns:a16="http://schemas.microsoft.com/office/drawing/2014/main" id="{9252EA22-1EA7-D548-B254-63B2D417A7FF}"/>
              </a:ext>
            </a:extLst>
          </p:cNvPr>
          <p:cNvCxnSpPr>
            <a:cxnSpLocks noChangeShapeType="1"/>
          </p:cNvCxnSpPr>
          <p:nvPr/>
        </p:nvCxnSpPr>
        <p:spPr bwMode="auto">
          <a:xfrm>
            <a:off x="1600200" y="3200400"/>
            <a:ext cx="3200400"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cxnSp>
      <p:cxnSp>
        <p:nvCxnSpPr>
          <p:cNvPr id="41990" name="直接连接符 15">
            <a:extLst>
              <a:ext uri="{FF2B5EF4-FFF2-40B4-BE49-F238E27FC236}">
                <a16:creationId xmlns:a16="http://schemas.microsoft.com/office/drawing/2014/main" id="{30D50E33-EA96-174C-9824-46EF74C9C949}"/>
              </a:ext>
            </a:extLst>
          </p:cNvPr>
          <p:cNvCxnSpPr>
            <a:cxnSpLocks noChangeShapeType="1"/>
          </p:cNvCxnSpPr>
          <p:nvPr/>
        </p:nvCxnSpPr>
        <p:spPr bwMode="auto">
          <a:xfrm>
            <a:off x="457200" y="3429000"/>
            <a:ext cx="762000"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cxnSp>
      <p:cxnSp>
        <p:nvCxnSpPr>
          <p:cNvPr id="3" name="Straight Connector 2">
            <a:extLst>
              <a:ext uri="{FF2B5EF4-FFF2-40B4-BE49-F238E27FC236}">
                <a16:creationId xmlns:a16="http://schemas.microsoft.com/office/drawing/2014/main" id="{5CAEDC99-559F-7442-92C4-675D2870EEF9}"/>
              </a:ext>
            </a:extLst>
          </p:cNvPr>
          <p:cNvCxnSpPr/>
          <p:nvPr/>
        </p:nvCxnSpPr>
        <p:spPr bwMode="auto">
          <a:xfrm>
            <a:off x="1905000" y="4495800"/>
            <a:ext cx="1295400" cy="0"/>
          </a:xfrm>
          <a:prstGeom prst="line">
            <a:avLst/>
          </a:prstGeom>
          <a:solidFill>
            <a:schemeClr val="accent1"/>
          </a:solidFill>
          <a:ln w="95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Straight Connector 15">
            <a:extLst>
              <a:ext uri="{FF2B5EF4-FFF2-40B4-BE49-F238E27FC236}">
                <a16:creationId xmlns:a16="http://schemas.microsoft.com/office/drawing/2014/main" id="{B43A55FF-0C4E-D44B-9D5C-C76B57EA1866}"/>
              </a:ext>
            </a:extLst>
          </p:cNvPr>
          <p:cNvCxnSpPr>
            <a:cxnSpLocks/>
          </p:cNvCxnSpPr>
          <p:nvPr/>
        </p:nvCxnSpPr>
        <p:spPr bwMode="auto">
          <a:xfrm>
            <a:off x="1219200" y="4724400"/>
            <a:ext cx="914400" cy="0"/>
          </a:xfrm>
          <a:prstGeom prst="line">
            <a:avLst/>
          </a:prstGeom>
          <a:solidFill>
            <a:schemeClr val="accent1"/>
          </a:solidFill>
          <a:ln w="95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 name="文本框 1">
            <a:extLst>
              <a:ext uri="{FF2B5EF4-FFF2-40B4-BE49-F238E27FC236}">
                <a16:creationId xmlns:a16="http://schemas.microsoft.com/office/drawing/2014/main" id="{6EA554AF-C857-5A46-AA22-AF92ECB584BE}"/>
              </a:ext>
            </a:extLst>
          </p:cNvPr>
          <p:cNvSpPr txBox="1"/>
          <p:nvPr/>
        </p:nvSpPr>
        <p:spPr>
          <a:xfrm>
            <a:off x="457200" y="4762500"/>
            <a:ext cx="4493538" cy="338554"/>
          </a:xfrm>
          <a:prstGeom prst="rect">
            <a:avLst/>
          </a:prstGeom>
          <a:noFill/>
        </p:spPr>
        <p:txBody>
          <a:bodyPr wrap="none" rtlCol="0">
            <a:spAutoFit/>
          </a:bodyPr>
          <a:lstStyle/>
          <a:p>
            <a:r>
              <a:rPr kumimoji="1" lang="zh-CN" altLang="en-US" dirty="0">
                <a:solidFill>
                  <a:srgbClr val="0432FF"/>
                </a:solidFill>
              </a:rPr>
              <a:t>等效的负电容可以抵消部分与之并联的寄生电容</a:t>
            </a:r>
          </a:p>
        </p:txBody>
      </p:sp>
      <p:sp>
        <p:nvSpPr>
          <p:cNvPr id="17" name="灯片编号占位符 1">
            <a:extLst>
              <a:ext uri="{FF2B5EF4-FFF2-40B4-BE49-F238E27FC236}">
                <a16:creationId xmlns:a16="http://schemas.microsoft.com/office/drawing/2014/main" id="{1034053B-AFDD-5B4E-9C95-3AF44227E8F5}"/>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41</a:t>
            </a:fld>
            <a:endParaRPr lang="en-US" altLang="zh-CN"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CC889FDD-DBBD-BA44-96EB-E22D965B8786}"/>
              </a:ext>
            </a:extLst>
          </p:cNvPr>
          <p:cNvSpPr>
            <a:spLocks noGrp="1" noChangeArrowheads="1"/>
          </p:cNvSpPr>
          <p:nvPr>
            <p:ph type="title"/>
          </p:nvPr>
        </p:nvSpPr>
        <p:spPr/>
        <p:txBody>
          <a:bodyPr/>
          <a:lstStyle/>
          <a:p>
            <a:pPr>
              <a:defRPr/>
            </a:pPr>
            <a:r>
              <a:rPr lang="zh-CN" altLang="en-US">
                <a:ea typeface="宋体" charset="0"/>
              </a:rPr>
              <a:t>高通滤波器响应</a:t>
            </a:r>
            <a:endParaRPr lang="en-US" altLang="zh-CN">
              <a:ea typeface="宋体" charset="0"/>
            </a:endParaRPr>
          </a:p>
        </p:txBody>
      </p:sp>
      <p:pic>
        <p:nvPicPr>
          <p:cNvPr id="43010" name="Picture 4">
            <a:extLst>
              <a:ext uri="{FF2B5EF4-FFF2-40B4-BE49-F238E27FC236}">
                <a16:creationId xmlns:a16="http://schemas.microsoft.com/office/drawing/2014/main" id="{54117F15-703E-064A-9025-167EB82125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219200"/>
            <a:ext cx="7296150" cy="265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3011" name="Group 8">
            <a:extLst>
              <a:ext uri="{FF2B5EF4-FFF2-40B4-BE49-F238E27FC236}">
                <a16:creationId xmlns:a16="http://schemas.microsoft.com/office/drawing/2014/main" id="{1C707CBD-0810-DB49-8299-49E2F12BCB52}"/>
              </a:ext>
            </a:extLst>
          </p:cNvPr>
          <p:cNvGrpSpPr>
            <a:grpSpLocks/>
          </p:cNvGrpSpPr>
          <p:nvPr/>
        </p:nvGrpSpPr>
        <p:grpSpPr bwMode="auto">
          <a:xfrm>
            <a:off x="3429000" y="4191000"/>
            <a:ext cx="2286000" cy="896938"/>
            <a:chOff x="2112" y="2784"/>
            <a:chExt cx="1488" cy="576"/>
          </a:xfrm>
        </p:grpSpPr>
        <p:sp>
          <p:nvSpPr>
            <p:cNvPr id="43014" name="AutoShape 7">
              <a:extLst>
                <a:ext uri="{FF2B5EF4-FFF2-40B4-BE49-F238E27FC236}">
                  <a16:creationId xmlns:a16="http://schemas.microsoft.com/office/drawing/2014/main" id="{BAFFEC3E-C7BD-8D48-B8AC-F1378DE06031}"/>
                </a:ext>
              </a:extLst>
            </p:cNvPr>
            <p:cNvSpPr>
              <a:spLocks noChangeArrowheads="1"/>
            </p:cNvSpPr>
            <p:nvPr/>
          </p:nvSpPr>
          <p:spPr bwMode="auto">
            <a:xfrm>
              <a:off x="2112" y="2784"/>
              <a:ext cx="1488" cy="576"/>
            </a:xfrm>
            <a:prstGeom prst="roundRect">
              <a:avLst>
                <a:gd name="adj" fmla="val 16667"/>
              </a:avLst>
            </a:prstGeom>
            <a:solidFill>
              <a:schemeClr val="accent1"/>
            </a:solidFill>
            <a:ln w="9525">
              <a:solidFill>
                <a:schemeClr val="tx1"/>
              </a:solidFill>
              <a:round/>
              <a:headEnd/>
              <a:tailEnd/>
            </a:ln>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endParaRPr lang="zh-CN" altLang="zh-CN">
                <a:latin typeface="Times New Roman" panose="02020603050405020304" pitchFamily="18" charset="0"/>
                <a:ea typeface="宋体" panose="02010600030101010101" pitchFamily="2" charset="-122"/>
              </a:endParaRPr>
            </a:p>
          </p:txBody>
        </p:sp>
        <p:graphicFrame>
          <p:nvGraphicFramePr>
            <p:cNvPr id="43015" name="Object 5">
              <a:extLst>
                <a:ext uri="{FF2B5EF4-FFF2-40B4-BE49-F238E27FC236}">
                  <a16:creationId xmlns:a16="http://schemas.microsoft.com/office/drawing/2014/main" id="{CA77BC0B-1A00-5046-9D09-6A7BC7F98140}"/>
                </a:ext>
              </a:extLst>
            </p:cNvPr>
            <p:cNvGraphicFramePr>
              <a:graphicFrameLocks noChangeAspect="1"/>
            </p:cNvGraphicFramePr>
            <p:nvPr/>
          </p:nvGraphicFramePr>
          <p:xfrm>
            <a:off x="2160" y="2784"/>
            <a:ext cx="1440" cy="565"/>
          </p:xfrm>
          <a:graphic>
            <a:graphicData uri="http://schemas.openxmlformats.org/presentationml/2006/ole">
              <mc:AlternateContent xmlns:mc="http://schemas.openxmlformats.org/markup-compatibility/2006">
                <mc:Choice xmlns:v="urn:schemas-microsoft-com:vml" Requires="v">
                  <p:oleObj name="Equation" r:id="rId3" imgW="29845000" imgH="11696700" progId="Equation.3">
                    <p:embed/>
                  </p:oleObj>
                </mc:Choice>
                <mc:Fallback>
                  <p:oleObj name="Equation" r:id="rId3" imgW="29845000" imgH="1169670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0" y="2784"/>
                          <a:ext cx="1440" cy="5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pSp>
      <p:sp>
        <p:nvSpPr>
          <p:cNvPr id="43012" name="Rectangle 3">
            <a:extLst>
              <a:ext uri="{FF2B5EF4-FFF2-40B4-BE49-F238E27FC236}">
                <a16:creationId xmlns:a16="http://schemas.microsoft.com/office/drawing/2014/main" id="{04F78FAB-4E51-ED4C-B09F-9C9402970506}"/>
              </a:ext>
            </a:extLst>
          </p:cNvPr>
          <p:cNvSpPr>
            <a:spLocks noChangeArrowheads="1"/>
          </p:cNvSpPr>
          <p:nvPr/>
        </p:nvSpPr>
        <p:spPr bwMode="auto">
          <a:xfrm>
            <a:off x="609600" y="5257800"/>
            <a:ext cx="7772400" cy="990600"/>
          </a:xfrm>
          <a:prstGeom prst="rect">
            <a:avLst/>
          </a:prstGeom>
          <a:noFill/>
          <a:ln w="12700" cap="rnd">
            <a:solidFill>
              <a:srgbClr val="00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a:lstStyle>
            <a:lvl1pPr marL="342900" indent="-342900">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eaLnBrk="1" hangingPunct="1">
              <a:lnSpc>
                <a:spcPct val="90000"/>
              </a:lnSpc>
              <a:buClr>
                <a:srgbClr val="FF0000"/>
              </a:buClr>
              <a:buFont typeface="Wingdings" pitchFamily="2" charset="2"/>
              <a:buChar char="Ø"/>
            </a:pPr>
            <a:r>
              <a:rPr lang="zh-CN" altLang="en-US" sz="2000" b="1">
                <a:latin typeface="Arial" panose="020B0604020202020204" pitchFamily="34" charset="0"/>
                <a:ea typeface="宋体" panose="02010600030101010101" pitchFamily="2" charset="-122"/>
              </a:rPr>
              <a:t>该传输函数有一个零点（</a:t>
            </a:r>
            <a:r>
              <a:rPr lang="en-US" altLang="zh-CN" sz="2000" b="1">
                <a:latin typeface="Arial" panose="020B0604020202020204" pitchFamily="34" charset="0"/>
                <a:ea typeface="宋体" panose="02010600030101010101" pitchFamily="2" charset="-122"/>
              </a:rPr>
              <a:t>0</a:t>
            </a:r>
            <a:r>
              <a:rPr lang="zh-CN" altLang="en-US" sz="2000" b="1">
                <a:latin typeface="Arial" panose="020B0604020202020204" pitchFamily="34" charset="0"/>
                <a:ea typeface="宋体" panose="02010600030101010101" pitchFamily="2" charset="-122"/>
              </a:rPr>
              <a:t>）和一个极点（</a:t>
            </a:r>
            <a:r>
              <a:rPr lang="en-US" altLang="zh-CN" sz="2000" b="1">
                <a:latin typeface="Arial" panose="020B0604020202020204" pitchFamily="34" charset="0"/>
                <a:ea typeface="宋体" panose="02010600030101010101" pitchFamily="2" charset="-122"/>
              </a:rPr>
              <a:t>1/R</a:t>
            </a:r>
            <a:r>
              <a:rPr lang="en-US" altLang="zh-CN" sz="2000" b="1" baseline="-25000">
                <a:latin typeface="Arial" panose="020B0604020202020204" pitchFamily="34" charset="0"/>
                <a:ea typeface="宋体" panose="02010600030101010101" pitchFamily="2" charset="-122"/>
              </a:rPr>
              <a:t>1</a:t>
            </a:r>
            <a:r>
              <a:rPr lang="en-US" altLang="zh-CN" sz="2000" b="1">
                <a:latin typeface="Arial" panose="020B0604020202020204" pitchFamily="34" charset="0"/>
                <a:ea typeface="宋体" panose="02010600030101010101" pitchFamily="2" charset="-122"/>
              </a:rPr>
              <a:t>C</a:t>
            </a:r>
            <a:r>
              <a:rPr lang="en-US" altLang="zh-CN" sz="2000" b="1" baseline="-25000">
                <a:latin typeface="Arial" panose="020B0604020202020204" pitchFamily="34" charset="0"/>
                <a:ea typeface="宋体" panose="02010600030101010101" pitchFamily="2" charset="-122"/>
              </a:rPr>
              <a:t>1</a:t>
            </a:r>
            <a:r>
              <a:rPr lang="zh-CN" altLang="en-US" sz="2000" b="1">
                <a:latin typeface="Arial" panose="020B0604020202020204" pitchFamily="34" charset="0"/>
                <a:ea typeface="宋体" panose="02010600030101010101" pitchFamily="2" charset="-122"/>
              </a:rPr>
              <a:t>）；</a:t>
            </a:r>
            <a:endParaRPr lang="en-US" altLang="zh-CN" sz="2000" b="1">
              <a:latin typeface="Arial" panose="020B0604020202020204" pitchFamily="34" charset="0"/>
              <a:ea typeface="宋体" panose="02010600030101010101" pitchFamily="2" charset="-122"/>
            </a:endParaRPr>
          </a:p>
          <a:p>
            <a:pPr eaLnBrk="1" hangingPunct="1">
              <a:lnSpc>
                <a:spcPct val="90000"/>
              </a:lnSpc>
              <a:buClr>
                <a:srgbClr val="FF0000"/>
              </a:buClr>
              <a:buFont typeface="Wingdings" pitchFamily="2" charset="2"/>
              <a:buChar char="Ø"/>
            </a:pPr>
            <a:r>
              <a:rPr lang="zh-CN" altLang="en-US" sz="2000" b="1">
                <a:latin typeface="Arial" panose="020B0604020202020204" pitchFamily="34" charset="0"/>
                <a:ea typeface="宋体" panose="02010600030101010101" pitchFamily="2" charset="-122"/>
              </a:rPr>
              <a:t>直流时，</a:t>
            </a:r>
            <a:r>
              <a:rPr lang="en-US" altLang="zh-CN" sz="2000" b="1">
                <a:latin typeface="Arial" panose="020B0604020202020204" pitchFamily="34" charset="0"/>
                <a:ea typeface="宋体" panose="02010600030101010101" pitchFamily="2" charset="-122"/>
              </a:rPr>
              <a:t>C1</a:t>
            </a:r>
            <a:r>
              <a:rPr lang="zh-CN" altLang="en-US" sz="2000" b="1">
                <a:latin typeface="Arial" panose="020B0604020202020204" pitchFamily="34" charset="0"/>
                <a:ea typeface="宋体" panose="02010600030101010101" pitchFamily="2" charset="-122"/>
              </a:rPr>
              <a:t>开路，传输函数为零；过了零点后，波特图的斜率增加</a:t>
            </a:r>
            <a:r>
              <a:rPr lang="en-US" altLang="zh-CN" sz="2000" b="1">
                <a:latin typeface="Arial" panose="020B0604020202020204" pitchFamily="34" charset="0"/>
                <a:ea typeface="宋体" panose="02010600030101010101" pitchFamily="2" charset="-122"/>
              </a:rPr>
              <a:t>20dB/dec</a:t>
            </a:r>
            <a:r>
              <a:rPr lang="zh-CN" altLang="en-US" sz="2000" b="1">
                <a:latin typeface="Arial" panose="020B0604020202020204" pitchFamily="34" charset="0"/>
                <a:ea typeface="宋体" panose="02010600030101010101" pitchFamily="2" charset="-122"/>
              </a:rPr>
              <a:t>；过了极点后，波特图的斜率减小</a:t>
            </a:r>
            <a:r>
              <a:rPr lang="en-US" altLang="zh-CN" sz="2000" b="1">
                <a:latin typeface="Arial" panose="020B0604020202020204" pitchFamily="34" charset="0"/>
                <a:ea typeface="宋体" panose="02010600030101010101" pitchFamily="2" charset="-122"/>
              </a:rPr>
              <a:t>20dB/dec;</a:t>
            </a:r>
          </a:p>
        </p:txBody>
      </p:sp>
      <p:sp>
        <p:nvSpPr>
          <p:cNvPr id="9" name="灯片编号占位符 1">
            <a:extLst>
              <a:ext uri="{FF2B5EF4-FFF2-40B4-BE49-F238E27FC236}">
                <a16:creationId xmlns:a16="http://schemas.microsoft.com/office/drawing/2014/main" id="{763422B3-3B16-0C48-BC8E-F41B0D2B5FE7}"/>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42</a:t>
            </a:fld>
            <a:endParaRPr lang="en-US" altLang="zh-CN"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B89950D1-9308-D748-9A0C-01A0C3C75AF1}"/>
              </a:ext>
            </a:extLst>
          </p:cNvPr>
          <p:cNvSpPr>
            <a:spLocks noGrp="1" noChangeArrowheads="1"/>
          </p:cNvSpPr>
          <p:nvPr>
            <p:ph type="title"/>
          </p:nvPr>
        </p:nvSpPr>
        <p:spPr>
          <a:xfrm>
            <a:off x="838200" y="152400"/>
            <a:ext cx="4916488" cy="838200"/>
          </a:xfrm>
        </p:spPr>
        <p:txBody>
          <a:bodyPr/>
          <a:lstStyle/>
          <a:p>
            <a:pPr>
              <a:defRPr/>
            </a:pPr>
            <a:r>
              <a:rPr lang="en-US" altLang="zh-CN">
                <a:ea typeface="宋体" charset="0"/>
              </a:rPr>
              <a:t>Example:  Audio Amplifier</a:t>
            </a:r>
          </a:p>
        </p:txBody>
      </p:sp>
      <p:pic>
        <p:nvPicPr>
          <p:cNvPr id="44034" name="Picture 4">
            <a:extLst>
              <a:ext uri="{FF2B5EF4-FFF2-40B4-BE49-F238E27FC236}">
                <a16:creationId xmlns:a16="http://schemas.microsoft.com/office/drawing/2014/main" id="{4E1AE80F-1761-D045-A8DC-7392504C44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990600"/>
            <a:ext cx="4191000" cy="322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4035" name="Group 12">
            <a:extLst>
              <a:ext uri="{FF2B5EF4-FFF2-40B4-BE49-F238E27FC236}">
                <a16:creationId xmlns:a16="http://schemas.microsoft.com/office/drawing/2014/main" id="{4D1F7EAB-009F-3A4A-B69E-F5C8ADDB74DE}"/>
              </a:ext>
            </a:extLst>
          </p:cNvPr>
          <p:cNvGrpSpPr>
            <a:grpSpLocks/>
          </p:cNvGrpSpPr>
          <p:nvPr/>
        </p:nvGrpSpPr>
        <p:grpSpPr bwMode="auto">
          <a:xfrm>
            <a:off x="1981200" y="1066800"/>
            <a:ext cx="1905000" cy="620713"/>
            <a:chOff x="624" y="2784"/>
            <a:chExt cx="1200" cy="391"/>
          </a:xfrm>
        </p:grpSpPr>
        <p:sp>
          <p:nvSpPr>
            <p:cNvPr id="44045" name="AutoShape 10">
              <a:extLst>
                <a:ext uri="{FF2B5EF4-FFF2-40B4-BE49-F238E27FC236}">
                  <a16:creationId xmlns:a16="http://schemas.microsoft.com/office/drawing/2014/main" id="{B8628A6A-E6E9-2F4A-AFD7-EDD07306893B}"/>
                </a:ext>
              </a:extLst>
            </p:cNvPr>
            <p:cNvSpPr>
              <a:spLocks noChangeArrowheads="1"/>
            </p:cNvSpPr>
            <p:nvPr/>
          </p:nvSpPr>
          <p:spPr bwMode="auto">
            <a:xfrm>
              <a:off x="624" y="2784"/>
              <a:ext cx="1200" cy="384"/>
            </a:xfrm>
            <a:prstGeom prst="roundRect">
              <a:avLst>
                <a:gd name="adj" fmla="val 16667"/>
              </a:avLst>
            </a:prstGeom>
            <a:solidFill>
              <a:schemeClr val="accent1"/>
            </a:solidFill>
            <a:ln w="9525">
              <a:solidFill>
                <a:schemeClr val="tx1"/>
              </a:solidFill>
              <a:round/>
              <a:headEnd/>
              <a:tailEnd/>
            </a:ln>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endParaRPr lang="zh-CN" altLang="zh-CN">
                <a:latin typeface="Times New Roman" panose="02020603050405020304" pitchFamily="18" charset="0"/>
                <a:ea typeface="宋体" panose="02010600030101010101" pitchFamily="2" charset="-122"/>
              </a:endParaRPr>
            </a:p>
          </p:txBody>
        </p:sp>
        <p:graphicFrame>
          <p:nvGraphicFramePr>
            <p:cNvPr id="44046" name="Object 5">
              <a:extLst>
                <a:ext uri="{FF2B5EF4-FFF2-40B4-BE49-F238E27FC236}">
                  <a16:creationId xmlns:a16="http://schemas.microsoft.com/office/drawing/2014/main" id="{3DC37A22-9334-BC4F-8E17-A8EC3BE983CA}"/>
                </a:ext>
              </a:extLst>
            </p:cNvPr>
            <p:cNvGraphicFramePr>
              <a:graphicFrameLocks noChangeAspect="1"/>
            </p:cNvGraphicFramePr>
            <p:nvPr/>
          </p:nvGraphicFramePr>
          <p:xfrm>
            <a:off x="624" y="2832"/>
            <a:ext cx="1200" cy="343"/>
          </p:xfrm>
          <a:graphic>
            <a:graphicData uri="http://schemas.openxmlformats.org/presentationml/2006/ole">
              <mc:AlternateContent xmlns:mc="http://schemas.openxmlformats.org/markup-compatibility/2006">
                <mc:Choice xmlns:v="urn:schemas-microsoft-com:vml" Requires="v">
                  <p:oleObj name="Equation" r:id="rId3" imgW="18427700" imgH="5270500" progId="Equation.3">
                    <p:embed/>
                  </p:oleObj>
                </mc:Choice>
                <mc:Fallback>
                  <p:oleObj name="Equation" r:id="rId3" imgW="18427700" imgH="527050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 y="2832"/>
                          <a:ext cx="1200" cy="3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pSp>
      <p:grpSp>
        <p:nvGrpSpPr>
          <p:cNvPr id="44036" name="Group 13">
            <a:extLst>
              <a:ext uri="{FF2B5EF4-FFF2-40B4-BE49-F238E27FC236}">
                <a16:creationId xmlns:a16="http://schemas.microsoft.com/office/drawing/2014/main" id="{299CF2E8-7EBF-A24C-8CAD-267B799C21C2}"/>
              </a:ext>
            </a:extLst>
          </p:cNvPr>
          <p:cNvGrpSpPr>
            <a:grpSpLocks/>
          </p:cNvGrpSpPr>
          <p:nvPr/>
        </p:nvGrpSpPr>
        <p:grpSpPr bwMode="auto">
          <a:xfrm>
            <a:off x="6400800" y="3095625"/>
            <a:ext cx="1905000" cy="609600"/>
            <a:chOff x="3696" y="2784"/>
            <a:chExt cx="1200" cy="384"/>
          </a:xfrm>
        </p:grpSpPr>
        <p:sp>
          <p:nvSpPr>
            <p:cNvPr id="44043" name="AutoShape 11">
              <a:extLst>
                <a:ext uri="{FF2B5EF4-FFF2-40B4-BE49-F238E27FC236}">
                  <a16:creationId xmlns:a16="http://schemas.microsoft.com/office/drawing/2014/main" id="{5ABF34E5-58F1-2C4E-BD18-6867CC786FD6}"/>
                </a:ext>
              </a:extLst>
            </p:cNvPr>
            <p:cNvSpPr>
              <a:spLocks noChangeArrowheads="1"/>
            </p:cNvSpPr>
            <p:nvPr/>
          </p:nvSpPr>
          <p:spPr bwMode="auto">
            <a:xfrm>
              <a:off x="3696" y="2784"/>
              <a:ext cx="1200" cy="384"/>
            </a:xfrm>
            <a:prstGeom prst="roundRect">
              <a:avLst>
                <a:gd name="adj" fmla="val 16667"/>
              </a:avLst>
            </a:prstGeom>
            <a:solidFill>
              <a:schemeClr val="accent1"/>
            </a:solidFill>
            <a:ln w="9525">
              <a:solidFill>
                <a:schemeClr val="tx1"/>
              </a:solidFill>
              <a:round/>
              <a:headEnd/>
              <a:tailEnd/>
            </a:ln>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endParaRPr lang="zh-CN" altLang="zh-CN">
                <a:latin typeface="Times New Roman" panose="02020603050405020304" pitchFamily="18" charset="0"/>
                <a:ea typeface="宋体" panose="02010600030101010101" pitchFamily="2" charset="-122"/>
              </a:endParaRPr>
            </a:p>
          </p:txBody>
        </p:sp>
        <p:graphicFrame>
          <p:nvGraphicFramePr>
            <p:cNvPr id="44044" name="Object 9">
              <a:extLst>
                <a:ext uri="{FF2B5EF4-FFF2-40B4-BE49-F238E27FC236}">
                  <a16:creationId xmlns:a16="http://schemas.microsoft.com/office/drawing/2014/main" id="{259D0F94-9C81-A44C-8F9B-F1B13E939EAB}"/>
                </a:ext>
              </a:extLst>
            </p:cNvPr>
            <p:cNvGraphicFramePr>
              <a:graphicFrameLocks noChangeAspect="1"/>
            </p:cNvGraphicFramePr>
            <p:nvPr/>
          </p:nvGraphicFramePr>
          <p:xfrm>
            <a:off x="3744" y="2832"/>
            <a:ext cx="1104" cy="293"/>
          </p:xfrm>
          <a:graphic>
            <a:graphicData uri="http://schemas.openxmlformats.org/presentationml/2006/ole">
              <mc:AlternateContent xmlns:mc="http://schemas.openxmlformats.org/markup-compatibility/2006">
                <mc:Choice xmlns:v="urn:schemas-microsoft-com:vml" Requires="v">
                  <p:oleObj name="Equation" r:id="rId5" imgW="18719800" imgH="4978400" progId="Equation.3">
                    <p:embed/>
                  </p:oleObj>
                </mc:Choice>
                <mc:Fallback>
                  <p:oleObj name="Equation" r:id="rId5" imgW="18719800" imgH="4978400" progId="Equation.3">
                    <p:embed/>
                    <p:pic>
                      <p:nvPicPr>
                        <p:cNvPr id="0" name="Object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44" y="2832"/>
                          <a:ext cx="1104" cy="29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pSp>
      <p:sp>
        <p:nvSpPr>
          <p:cNvPr id="44037" name="Rectangle 3">
            <a:extLst>
              <a:ext uri="{FF2B5EF4-FFF2-40B4-BE49-F238E27FC236}">
                <a16:creationId xmlns:a16="http://schemas.microsoft.com/office/drawing/2014/main" id="{E7200B28-F57E-B046-B9D1-3F4244BB84D9}"/>
              </a:ext>
            </a:extLst>
          </p:cNvPr>
          <p:cNvSpPr>
            <a:spLocks noChangeArrowheads="1"/>
          </p:cNvSpPr>
          <p:nvPr/>
        </p:nvSpPr>
        <p:spPr bwMode="auto">
          <a:xfrm>
            <a:off x="838200" y="4371975"/>
            <a:ext cx="7772400" cy="1952625"/>
          </a:xfrm>
          <a:prstGeom prst="rect">
            <a:avLst/>
          </a:prstGeom>
          <a:noFill/>
          <a:ln w="12700" cap="rnd">
            <a:solidFill>
              <a:srgbClr val="00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a:lstStyle>
            <a:lvl1pPr marL="342900" indent="-342900">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eaLnBrk="1" hangingPunct="1">
              <a:lnSpc>
                <a:spcPct val="90000"/>
              </a:lnSpc>
              <a:buClr>
                <a:srgbClr val="FF0000"/>
              </a:buClr>
              <a:buFont typeface="Wingdings" pitchFamily="2" charset="2"/>
              <a:buChar char="Ø"/>
            </a:pPr>
            <a:r>
              <a:rPr lang="zh-CN" altLang="en-US" sz="2000" b="1" dirty="0">
                <a:latin typeface="Arial" panose="020B0604020202020204" pitchFamily="34" charset="0"/>
                <a:ea typeface="宋体" panose="02010600030101010101" pitchFamily="2" charset="-122"/>
              </a:rPr>
              <a:t>为了成功地传输声音信号 </a:t>
            </a:r>
            <a:r>
              <a:rPr lang="en-US" altLang="zh-CN" sz="2000" b="1" dirty="0">
                <a:latin typeface="Arial" panose="020B0604020202020204" pitchFamily="34" charset="0"/>
                <a:ea typeface="宋体" panose="02010600030101010101" pitchFamily="2" charset="-122"/>
              </a:rPr>
              <a:t>(20 Hz-20 </a:t>
            </a:r>
            <a:r>
              <a:rPr lang="en-US" altLang="zh-CN" sz="2000" b="1" dirty="0" err="1">
                <a:latin typeface="Arial" panose="020B0604020202020204" pitchFamily="34" charset="0"/>
                <a:ea typeface="宋体" panose="02010600030101010101" pitchFamily="2" charset="-122"/>
              </a:rPr>
              <a:t>KHz</a:t>
            </a:r>
            <a:r>
              <a:rPr lang="en-US" altLang="zh-CN" sz="2000" b="1" dirty="0">
                <a:latin typeface="Arial" panose="020B0604020202020204" pitchFamily="34" charset="0"/>
                <a:ea typeface="宋体" panose="02010600030101010101" pitchFamily="2" charset="-122"/>
              </a:rPr>
              <a:t>), </a:t>
            </a:r>
            <a:r>
              <a:rPr lang="zh-CN" altLang="en-US" sz="2000" b="1" dirty="0">
                <a:latin typeface="Arial" panose="020B0604020202020204" pitchFamily="34" charset="0"/>
                <a:ea typeface="宋体" panose="02010600030101010101" pitchFamily="2" charset="-122"/>
              </a:rPr>
              <a:t>需要合适的输入输出电容值；</a:t>
            </a:r>
            <a:endParaRPr lang="en-US" altLang="zh-CN" sz="2000" b="1" dirty="0">
              <a:latin typeface="Arial" panose="020B0604020202020204" pitchFamily="34" charset="0"/>
              <a:ea typeface="宋体" panose="02010600030101010101" pitchFamily="2" charset="-122"/>
            </a:endParaRPr>
          </a:p>
          <a:p>
            <a:pPr eaLnBrk="1" hangingPunct="1">
              <a:lnSpc>
                <a:spcPct val="90000"/>
              </a:lnSpc>
              <a:buClr>
                <a:srgbClr val="FF0000"/>
              </a:buClr>
              <a:buFont typeface="Wingdings" pitchFamily="2" charset="2"/>
              <a:buChar char="Ø"/>
            </a:pPr>
            <a:r>
              <a:rPr lang="en-US" altLang="zh-CN" sz="2000" b="1" dirty="0">
                <a:latin typeface="Arial" panose="020B0604020202020204" pitchFamily="34" charset="0"/>
                <a:ea typeface="宋体" panose="02010600030101010101" pitchFamily="2" charset="-122"/>
              </a:rPr>
              <a:t>C</a:t>
            </a:r>
            <a:r>
              <a:rPr lang="en-US" altLang="zh-CN" sz="2000" b="1" baseline="-25000" dirty="0">
                <a:latin typeface="Arial" panose="020B0604020202020204" pitchFamily="34" charset="0"/>
                <a:ea typeface="宋体" panose="02010600030101010101" pitchFamily="2" charset="-122"/>
              </a:rPr>
              <a:t>i</a:t>
            </a:r>
            <a:r>
              <a:rPr lang="zh-CN" altLang="en-US" sz="2000" b="1" dirty="0">
                <a:latin typeface="Arial" panose="020B0604020202020204" pitchFamily="34" charset="0"/>
                <a:ea typeface="宋体" panose="02010600030101010101" pitchFamily="2" charset="-122"/>
              </a:rPr>
              <a:t>是信号通路上的串接电容，所以其极点决定了下限截止频率</a:t>
            </a:r>
            <a:r>
              <a:rPr lang="en-US" altLang="zh-CN" sz="2000" b="1" dirty="0">
                <a:latin typeface="Arial" panose="020B0604020202020204" pitchFamily="34" charset="0"/>
                <a:ea typeface="宋体" panose="02010600030101010101" pitchFamily="2" charset="-122"/>
              </a:rPr>
              <a:t>20Hz </a:t>
            </a:r>
            <a:r>
              <a:rPr lang="zh-CN" altLang="en-US" sz="2000" b="1" dirty="0">
                <a:latin typeface="Arial" panose="020B0604020202020204" pitchFamily="34" charset="0"/>
                <a:ea typeface="宋体" panose="02010600030101010101" pitchFamily="2" charset="-122"/>
                <a:sym typeface="Wingdings" pitchFamily="2" charset="2"/>
              </a:rPr>
              <a:t>（</a:t>
            </a:r>
            <a:r>
              <a:rPr lang="en-US" altLang="zh-CN" sz="2000" b="1" dirty="0">
                <a:latin typeface="Arial" panose="020B0604020202020204" pitchFamily="34" charset="0"/>
                <a:ea typeface="宋体" panose="02010600030101010101" pitchFamily="2" charset="-122"/>
                <a:sym typeface="Wingdings" pitchFamily="2" charset="2"/>
              </a:rPr>
              <a:t>1/</a:t>
            </a:r>
            <a:r>
              <a:rPr lang="en-US" altLang="zh-CN" sz="2000" b="1" dirty="0" err="1">
                <a:latin typeface="Arial" panose="020B0604020202020204" pitchFamily="34" charset="0"/>
                <a:ea typeface="宋体" panose="02010600030101010101" pitchFamily="2" charset="-122"/>
                <a:sym typeface="Wingdings" pitchFamily="2" charset="2"/>
              </a:rPr>
              <a:t>R</a:t>
            </a:r>
            <a:r>
              <a:rPr lang="en-US" altLang="zh-CN" sz="2000" b="1" baseline="-25000" dirty="0" err="1">
                <a:latin typeface="Arial" panose="020B0604020202020204" pitchFamily="34" charset="0"/>
                <a:ea typeface="宋体" panose="02010600030101010101" pitchFamily="2" charset="-122"/>
                <a:sym typeface="Wingdings" pitchFamily="2" charset="2"/>
              </a:rPr>
              <a:t>i</a:t>
            </a:r>
            <a:r>
              <a:rPr lang="en-US" altLang="zh-CN" sz="2000" b="1" dirty="0" err="1">
                <a:latin typeface="Arial" panose="020B0604020202020204" pitchFamily="34" charset="0"/>
                <a:ea typeface="宋体" panose="02010600030101010101" pitchFamily="2" charset="-122"/>
                <a:sym typeface="Wingdings" pitchFamily="2" charset="2"/>
              </a:rPr>
              <a:t>C</a:t>
            </a:r>
            <a:r>
              <a:rPr lang="en-US" altLang="zh-CN" sz="2000" b="1" baseline="-25000" dirty="0" err="1">
                <a:latin typeface="Arial" panose="020B0604020202020204" pitchFamily="34" charset="0"/>
                <a:ea typeface="宋体" panose="02010600030101010101" pitchFamily="2" charset="-122"/>
                <a:sym typeface="Wingdings" pitchFamily="2" charset="2"/>
              </a:rPr>
              <a:t>i</a:t>
            </a:r>
            <a:r>
              <a:rPr lang="en-US" altLang="zh-CN" sz="2000" b="1" dirty="0">
                <a:latin typeface="Arial" panose="020B0604020202020204" pitchFamily="34" charset="0"/>
                <a:ea typeface="宋体" panose="02010600030101010101" pitchFamily="2" charset="-122"/>
                <a:sym typeface="Wingdings" pitchFamily="2" charset="2"/>
              </a:rPr>
              <a:t>=2pi*20Hz  C</a:t>
            </a:r>
            <a:r>
              <a:rPr lang="en-US" altLang="zh-CN" sz="2000" b="1" baseline="-25000" dirty="0">
                <a:latin typeface="Arial" panose="020B0604020202020204" pitchFamily="34" charset="0"/>
                <a:ea typeface="宋体" panose="02010600030101010101" pitchFamily="2" charset="-122"/>
                <a:sym typeface="Wingdings" pitchFamily="2" charset="2"/>
              </a:rPr>
              <a:t>i</a:t>
            </a:r>
            <a:r>
              <a:rPr lang="en-US" altLang="zh-CN" sz="2000" b="1" dirty="0">
                <a:latin typeface="Arial" panose="020B0604020202020204" pitchFamily="34" charset="0"/>
                <a:ea typeface="宋体" panose="02010600030101010101" pitchFamily="2" charset="-122"/>
                <a:sym typeface="Wingdings" pitchFamily="2" charset="2"/>
              </a:rPr>
              <a:t>=79.6nF</a:t>
            </a:r>
            <a:r>
              <a:rPr lang="zh-CN" altLang="en-US" sz="2000" b="1" dirty="0">
                <a:latin typeface="Arial" panose="020B0604020202020204" pitchFamily="34" charset="0"/>
                <a:ea typeface="宋体" panose="02010600030101010101" pitchFamily="2" charset="-122"/>
                <a:sym typeface="Wingdings" pitchFamily="2" charset="2"/>
              </a:rPr>
              <a:t>）</a:t>
            </a:r>
            <a:r>
              <a:rPr lang="zh-CN" altLang="en-US" sz="2000" b="1" dirty="0">
                <a:latin typeface="Arial" panose="020B0604020202020204" pitchFamily="34" charset="0"/>
                <a:ea typeface="宋体" panose="02010600030101010101" pitchFamily="2" charset="-122"/>
              </a:rPr>
              <a:t>；</a:t>
            </a:r>
            <a:endParaRPr lang="en-US" altLang="zh-CN" sz="2000" b="1" dirty="0">
              <a:latin typeface="Arial" panose="020B0604020202020204" pitchFamily="34" charset="0"/>
              <a:ea typeface="宋体" panose="02010600030101010101" pitchFamily="2" charset="-122"/>
            </a:endParaRPr>
          </a:p>
          <a:p>
            <a:pPr eaLnBrk="1" hangingPunct="1">
              <a:lnSpc>
                <a:spcPct val="90000"/>
              </a:lnSpc>
              <a:buClr>
                <a:srgbClr val="FF0000"/>
              </a:buClr>
              <a:buFont typeface="Wingdings" pitchFamily="2" charset="2"/>
              <a:buChar char="Ø"/>
            </a:pPr>
            <a:r>
              <a:rPr lang="en-US" altLang="zh-CN" sz="2000" b="1" dirty="0">
                <a:latin typeface="Arial" panose="020B0604020202020204" pitchFamily="34" charset="0"/>
                <a:ea typeface="宋体" panose="02010600030101010101" pitchFamily="2" charset="-122"/>
              </a:rPr>
              <a:t>C</a:t>
            </a:r>
            <a:r>
              <a:rPr lang="en-US" altLang="zh-CN" sz="2000" b="1" baseline="-25000" dirty="0">
                <a:latin typeface="Arial" panose="020B0604020202020204" pitchFamily="34" charset="0"/>
                <a:ea typeface="宋体" panose="02010600030101010101" pitchFamily="2" charset="-122"/>
              </a:rPr>
              <a:t>L</a:t>
            </a:r>
            <a:r>
              <a:rPr lang="zh-CN" altLang="en-US" sz="2000" b="1" dirty="0">
                <a:latin typeface="Arial" panose="020B0604020202020204" pitchFamily="34" charset="0"/>
                <a:ea typeface="宋体" panose="02010600030101010101" pitchFamily="2" charset="-122"/>
              </a:rPr>
              <a:t>是信号通路上到地的电容，所以其极点决定了上限截止频率</a:t>
            </a:r>
            <a:r>
              <a:rPr lang="en-US" altLang="zh-CN" sz="2000" b="1" dirty="0">
                <a:latin typeface="Arial" panose="020B0604020202020204" pitchFamily="34" charset="0"/>
                <a:ea typeface="宋体" panose="02010600030101010101" pitchFamily="2" charset="-122"/>
              </a:rPr>
              <a:t>20kHz</a:t>
            </a:r>
          </a:p>
          <a:p>
            <a:pPr eaLnBrk="1" hangingPunct="1">
              <a:lnSpc>
                <a:spcPct val="90000"/>
              </a:lnSpc>
              <a:buClr>
                <a:srgbClr val="FF0000"/>
              </a:buClr>
              <a:buFont typeface="Wingdings" pitchFamily="2" charset="2"/>
              <a:buChar char="Ø"/>
            </a:pPr>
            <a:endParaRPr lang="en-US" altLang="zh-CN" sz="2000" b="1" dirty="0">
              <a:latin typeface="Arial" panose="020B0604020202020204" pitchFamily="34" charset="0"/>
              <a:ea typeface="宋体" panose="02010600030101010101" pitchFamily="2" charset="-122"/>
            </a:endParaRPr>
          </a:p>
        </p:txBody>
      </p:sp>
      <p:grpSp>
        <p:nvGrpSpPr>
          <p:cNvPr id="44038" name="Group 21">
            <a:extLst>
              <a:ext uri="{FF2B5EF4-FFF2-40B4-BE49-F238E27FC236}">
                <a16:creationId xmlns:a16="http://schemas.microsoft.com/office/drawing/2014/main" id="{7BD2661A-48B9-9E44-BE9C-6E1A80778326}"/>
              </a:ext>
            </a:extLst>
          </p:cNvPr>
          <p:cNvGrpSpPr>
            <a:grpSpLocks/>
          </p:cNvGrpSpPr>
          <p:nvPr/>
        </p:nvGrpSpPr>
        <p:grpSpPr bwMode="auto">
          <a:xfrm>
            <a:off x="2667000" y="2749550"/>
            <a:ext cx="1981200" cy="984250"/>
            <a:chOff x="2352" y="2784"/>
            <a:chExt cx="1248" cy="620"/>
          </a:xfrm>
        </p:grpSpPr>
        <p:sp>
          <p:nvSpPr>
            <p:cNvPr id="44041" name="AutoShape 20">
              <a:extLst>
                <a:ext uri="{FF2B5EF4-FFF2-40B4-BE49-F238E27FC236}">
                  <a16:creationId xmlns:a16="http://schemas.microsoft.com/office/drawing/2014/main" id="{83FFD1E8-CBEC-1742-9ADC-42C9559838DA}"/>
                </a:ext>
              </a:extLst>
            </p:cNvPr>
            <p:cNvSpPr>
              <a:spLocks noChangeArrowheads="1"/>
            </p:cNvSpPr>
            <p:nvPr/>
          </p:nvSpPr>
          <p:spPr bwMode="auto">
            <a:xfrm>
              <a:off x="2352" y="2784"/>
              <a:ext cx="1248" cy="576"/>
            </a:xfrm>
            <a:prstGeom prst="roundRect">
              <a:avLst>
                <a:gd name="adj" fmla="val 16667"/>
              </a:avLst>
            </a:prstGeom>
            <a:solidFill>
              <a:schemeClr val="accent1"/>
            </a:solidFill>
            <a:ln w="9525">
              <a:solidFill>
                <a:schemeClr val="tx1"/>
              </a:solidFill>
              <a:round/>
              <a:headEnd/>
              <a:tailEnd/>
            </a:ln>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endParaRPr lang="zh-CN" altLang="zh-CN">
                <a:latin typeface="Times New Roman" panose="02020603050405020304" pitchFamily="18" charset="0"/>
                <a:ea typeface="宋体" panose="02010600030101010101" pitchFamily="2" charset="-122"/>
              </a:endParaRPr>
            </a:p>
          </p:txBody>
        </p:sp>
        <p:graphicFrame>
          <p:nvGraphicFramePr>
            <p:cNvPr id="44042" name="Object 19">
              <a:extLst>
                <a:ext uri="{FF2B5EF4-FFF2-40B4-BE49-F238E27FC236}">
                  <a16:creationId xmlns:a16="http://schemas.microsoft.com/office/drawing/2014/main" id="{9AE44A9E-9C53-654C-8BDC-BE7110C4C51B}"/>
                </a:ext>
              </a:extLst>
            </p:cNvPr>
            <p:cNvGraphicFramePr>
              <a:graphicFrameLocks noChangeAspect="1"/>
            </p:cNvGraphicFramePr>
            <p:nvPr/>
          </p:nvGraphicFramePr>
          <p:xfrm>
            <a:off x="2400" y="2784"/>
            <a:ext cx="1173" cy="620"/>
          </p:xfrm>
          <a:graphic>
            <a:graphicData uri="http://schemas.openxmlformats.org/presentationml/2006/ole">
              <mc:AlternateContent xmlns:mc="http://schemas.openxmlformats.org/markup-compatibility/2006">
                <mc:Choice xmlns:v="urn:schemas-microsoft-com:vml" Requires="v">
                  <p:oleObj name="Equation" r:id="rId7" imgW="19900900" imgH="10528300" progId="Equation.3">
                    <p:embed/>
                  </p:oleObj>
                </mc:Choice>
                <mc:Fallback>
                  <p:oleObj name="Equation" r:id="rId7" imgW="19900900" imgH="10528300" progId="Equation.3">
                    <p:embed/>
                    <p:pic>
                      <p:nvPicPr>
                        <p:cNvPr id="0" name="Object 1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00" y="2784"/>
                          <a:ext cx="1173" cy="6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pSp>
      <p:pic>
        <p:nvPicPr>
          <p:cNvPr id="44040" name="图片 1">
            <a:extLst>
              <a:ext uri="{FF2B5EF4-FFF2-40B4-BE49-F238E27FC236}">
                <a16:creationId xmlns:a16="http://schemas.microsoft.com/office/drawing/2014/main" id="{DC18D372-E154-474A-B853-E98C2DF42ADD}"/>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648075" y="5970588"/>
            <a:ext cx="2106613" cy="811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文本框 1">
            <a:extLst>
              <a:ext uri="{FF2B5EF4-FFF2-40B4-BE49-F238E27FC236}">
                <a16:creationId xmlns:a16="http://schemas.microsoft.com/office/drawing/2014/main" id="{E13A633E-A6DF-1542-AA6B-0C5AE569CA9A}"/>
              </a:ext>
            </a:extLst>
          </p:cNvPr>
          <p:cNvSpPr txBox="1"/>
          <p:nvPr/>
        </p:nvSpPr>
        <p:spPr>
          <a:xfrm>
            <a:off x="5486400" y="32891"/>
            <a:ext cx="3657600" cy="1077218"/>
          </a:xfrm>
          <a:prstGeom prst="rect">
            <a:avLst/>
          </a:prstGeom>
          <a:noFill/>
        </p:spPr>
        <p:txBody>
          <a:bodyPr wrap="square" rtlCol="0">
            <a:spAutoFit/>
          </a:bodyPr>
          <a:lstStyle/>
          <a:p>
            <a:pPr marL="285750" indent="-285750">
              <a:buFont typeface="Arial" panose="020B0604020202020204" pitchFamily="34" charset="0"/>
              <a:buChar char="•"/>
            </a:pPr>
            <a:r>
              <a:rPr kumimoji="1" lang="zh-CN" altLang="en-US" dirty="0"/>
              <a:t>信号通路上</a:t>
            </a:r>
            <a:r>
              <a:rPr kumimoji="1" lang="zh-CN" altLang="en-US" dirty="0">
                <a:solidFill>
                  <a:srgbClr val="C00000"/>
                </a:solidFill>
              </a:rPr>
              <a:t>串接</a:t>
            </a:r>
            <a:r>
              <a:rPr kumimoji="1" lang="zh-CN" altLang="en-US" dirty="0"/>
              <a:t>的电容，具有</a:t>
            </a:r>
            <a:r>
              <a:rPr kumimoji="1" lang="zh-CN" altLang="en-US" dirty="0">
                <a:solidFill>
                  <a:srgbClr val="C00000"/>
                </a:solidFill>
              </a:rPr>
              <a:t>高通</a:t>
            </a:r>
            <a:r>
              <a:rPr kumimoji="1" lang="zh-CN" altLang="en-US" dirty="0"/>
              <a:t>特性，引入</a:t>
            </a:r>
            <a:r>
              <a:rPr kumimoji="1" lang="zh-CN" altLang="en-US" dirty="0">
                <a:solidFill>
                  <a:srgbClr val="C00000"/>
                </a:solidFill>
              </a:rPr>
              <a:t>低频极点</a:t>
            </a:r>
            <a:endParaRPr kumimoji="1" lang="en-US" altLang="zh-CN" dirty="0">
              <a:solidFill>
                <a:srgbClr val="C00000"/>
              </a:solidFill>
            </a:endParaRPr>
          </a:p>
          <a:p>
            <a:pPr marL="285750" indent="-285750">
              <a:buFont typeface="Arial" panose="020B0604020202020204" pitchFamily="34" charset="0"/>
              <a:buChar char="•"/>
            </a:pPr>
            <a:r>
              <a:rPr kumimoji="1" lang="zh-CN" altLang="en-US" dirty="0"/>
              <a:t>信号通路上</a:t>
            </a:r>
            <a:r>
              <a:rPr kumimoji="1" lang="zh-CN" altLang="en-US" dirty="0">
                <a:solidFill>
                  <a:srgbClr val="0432FF"/>
                </a:solidFill>
              </a:rPr>
              <a:t>到地</a:t>
            </a:r>
            <a:r>
              <a:rPr kumimoji="1" lang="zh-CN" altLang="en-US" dirty="0"/>
              <a:t>的电容，具有</a:t>
            </a:r>
            <a:r>
              <a:rPr kumimoji="1" lang="zh-CN" altLang="en-US" dirty="0">
                <a:solidFill>
                  <a:srgbClr val="0432FF"/>
                </a:solidFill>
              </a:rPr>
              <a:t>低通</a:t>
            </a:r>
            <a:r>
              <a:rPr kumimoji="1" lang="zh-CN" altLang="en-US" dirty="0"/>
              <a:t>特性，引入</a:t>
            </a:r>
            <a:r>
              <a:rPr kumimoji="1" lang="zh-CN" altLang="en-US" dirty="0">
                <a:solidFill>
                  <a:srgbClr val="0432FF"/>
                </a:solidFill>
              </a:rPr>
              <a:t>高频极点</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9FE36CC5-93CF-8F45-B1BF-3B7D520B63BA}"/>
              </a:ext>
            </a:extLst>
          </p:cNvPr>
          <p:cNvSpPr>
            <a:spLocks noGrp="1" noChangeArrowheads="1"/>
          </p:cNvSpPr>
          <p:nvPr>
            <p:ph type="title"/>
          </p:nvPr>
        </p:nvSpPr>
        <p:spPr/>
        <p:txBody>
          <a:bodyPr/>
          <a:lstStyle/>
          <a:p>
            <a:pPr>
              <a:defRPr/>
            </a:pPr>
            <a:r>
              <a:rPr lang="zh-CN" altLang="en-US">
                <a:ea typeface="宋体" charset="0"/>
              </a:rPr>
              <a:t>电容耦合 </a:t>
            </a:r>
            <a:r>
              <a:rPr lang="en-US" altLang="zh-CN">
                <a:ea typeface="宋体" charset="0"/>
              </a:rPr>
              <a:t>vs. </a:t>
            </a:r>
            <a:r>
              <a:rPr lang="zh-CN" altLang="en-US">
                <a:ea typeface="宋体" charset="0"/>
              </a:rPr>
              <a:t>直接耦合</a:t>
            </a:r>
            <a:endParaRPr lang="en-US" altLang="zh-CN">
              <a:ea typeface="宋体" charset="0"/>
            </a:endParaRPr>
          </a:p>
        </p:txBody>
      </p:sp>
      <p:sp>
        <p:nvSpPr>
          <p:cNvPr id="38915" name="Rectangle 3">
            <a:extLst>
              <a:ext uri="{FF2B5EF4-FFF2-40B4-BE49-F238E27FC236}">
                <a16:creationId xmlns:a16="http://schemas.microsoft.com/office/drawing/2014/main" id="{26781295-5720-904F-A6C5-ECF4CD8D087F}"/>
              </a:ext>
            </a:extLst>
          </p:cNvPr>
          <p:cNvSpPr>
            <a:spLocks noGrp="1" noChangeArrowheads="1"/>
          </p:cNvSpPr>
          <p:nvPr>
            <p:ph type="body" idx="1"/>
          </p:nvPr>
        </p:nvSpPr>
        <p:spPr>
          <a:xfrm>
            <a:off x="685800" y="5105400"/>
            <a:ext cx="7772400" cy="1143000"/>
          </a:xfrm>
        </p:spPr>
        <p:txBody>
          <a:bodyPr/>
          <a:lstStyle/>
          <a:p>
            <a:pPr>
              <a:buFont typeface="Wingdings" charset="2"/>
              <a:buChar char="§"/>
              <a:defRPr/>
            </a:pPr>
            <a:r>
              <a:rPr lang="zh-CN" altLang="en-US">
                <a:ea typeface="宋体" charset="0"/>
              </a:rPr>
              <a:t>电容耦合使</a:t>
            </a:r>
            <a:r>
              <a:rPr lang="en-US" altLang="zh-CN">
                <a:ea typeface="宋体" charset="0"/>
              </a:rPr>
              <a:t> AC </a:t>
            </a:r>
            <a:r>
              <a:rPr lang="zh-CN" altLang="en-US">
                <a:ea typeface="宋体" charset="0"/>
              </a:rPr>
              <a:t>信号能从</a:t>
            </a:r>
            <a:r>
              <a:rPr lang="en-US" altLang="zh-CN">
                <a:ea typeface="宋体" charset="0"/>
              </a:rPr>
              <a:t> Y </a:t>
            </a:r>
            <a:r>
              <a:rPr lang="zh-CN" altLang="en-US">
                <a:ea typeface="宋体" charset="0"/>
              </a:rPr>
              <a:t>到达</a:t>
            </a:r>
            <a:r>
              <a:rPr lang="en-US" altLang="zh-CN">
                <a:ea typeface="宋体" charset="0"/>
              </a:rPr>
              <a:t> X</a:t>
            </a:r>
            <a:r>
              <a:rPr lang="zh-CN" altLang="en-US">
                <a:ea typeface="宋体" charset="0"/>
              </a:rPr>
              <a:t>，但直流信号不能通过；</a:t>
            </a:r>
            <a:endParaRPr lang="en-US" altLang="zh-CN">
              <a:ea typeface="宋体" charset="0"/>
            </a:endParaRPr>
          </a:p>
          <a:p>
            <a:pPr>
              <a:buFont typeface="Wingdings" charset="2"/>
              <a:buChar char="§"/>
              <a:defRPr/>
            </a:pPr>
            <a:r>
              <a:rPr lang="zh-CN" altLang="en-US">
                <a:ea typeface="宋体" charset="0"/>
              </a:rPr>
              <a:t>电容耦合使的</a:t>
            </a:r>
            <a:r>
              <a:rPr lang="en-US" altLang="zh-CN">
                <a:ea typeface="宋体" charset="0"/>
              </a:rPr>
              <a:t>M2</a:t>
            </a:r>
            <a:r>
              <a:rPr lang="zh-CN" altLang="en-US">
                <a:ea typeface="宋体" charset="0"/>
              </a:rPr>
              <a:t>和</a:t>
            </a:r>
            <a:r>
              <a:rPr lang="en-US" altLang="zh-CN">
                <a:ea typeface="宋体" charset="0"/>
              </a:rPr>
              <a:t>M1</a:t>
            </a:r>
            <a:r>
              <a:rPr lang="zh-CN" altLang="en-US">
                <a:ea typeface="宋体" charset="0"/>
              </a:rPr>
              <a:t>的直流偏置相互不影响，直接耦合不能实现这一功能</a:t>
            </a:r>
            <a:endParaRPr lang="en-US" altLang="zh-CN">
              <a:ea typeface="宋体" charset="0"/>
            </a:endParaRPr>
          </a:p>
        </p:txBody>
      </p:sp>
      <p:pic>
        <p:nvPicPr>
          <p:cNvPr id="45059" name="Picture 4">
            <a:extLst>
              <a:ext uri="{FF2B5EF4-FFF2-40B4-BE49-F238E27FC236}">
                <a16:creationId xmlns:a16="http://schemas.microsoft.com/office/drawing/2014/main" id="{404245B4-CA03-5D40-863C-A9C72C40D5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143000"/>
            <a:ext cx="8410575" cy="287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5060" name="Group 10">
            <a:extLst>
              <a:ext uri="{FF2B5EF4-FFF2-40B4-BE49-F238E27FC236}">
                <a16:creationId xmlns:a16="http://schemas.microsoft.com/office/drawing/2014/main" id="{F5D19722-992B-FC4C-831A-218D5DF4289A}"/>
              </a:ext>
            </a:extLst>
          </p:cNvPr>
          <p:cNvGrpSpPr>
            <a:grpSpLocks/>
          </p:cNvGrpSpPr>
          <p:nvPr/>
        </p:nvGrpSpPr>
        <p:grpSpPr bwMode="auto">
          <a:xfrm>
            <a:off x="838200" y="4114800"/>
            <a:ext cx="3135887" cy="400050"/>
            <a:chOff x="816" y="2832"/>
            <a:chExt cx="1248" cy="252"/>
          </a:xfrm>
        </p:grpSpPr>
        <p:sp>
          <p:nvSpPr>
            <p:cNvPr id="45065" name="AutoShape 7">
              <a:extLst>
                <a:ext uri="{FF2B5EF4-FFF2-40B4-BE49-F238E27FC236}">
                  <a16:creationId xmlns:a16="http://schemas.microsoft.com/office/drawing/2014/main" id="{A0572F4B-7C5E-6642-8E85-6FF6F5B6870A}"/>
                </a:ext>
              </a:extLst>
            </p:cNvPr>
            <p:cNvSpPr>
              <a:spLocks noChangeArrowheads="1"/>
            </p:cNvSpPr>
            <p:nvPr/>
          </p:nvSpPr>
          <p:spPr bwMode="auto">
            <a:xfrm>
              <a:off x="816" y="2866"/>
              <a:ext cx="1248" cy="192"/>
            </a:xfrm>
            <a:prstGeom prst="roundRect">
              <a:avLst>
                <a:gd name="adj" fmla="val 16667"/>
              </a:avLst>
            </a:prstGeom>
            <a:solidFill>
              <a:schemeClr val="accent1"/>
            </a:solidFill>
            <a:ln w="9525">
              <a:solidFill>
                <a:schemeClr val="tx1"/>
              </a:solidFill>
              <a:round/>
              <a:headEnd/>
              <a:tailEnd/>
            </a:ln>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endParaRPr lang="zh-CN" altLang="zh-CN">
                <a:latin typeface="Times New Roman" panose="02020603050405020304" pitchFamily="18" charset="0"/>
                <a:ea typeface="宋体" panose="02010600030101010101" pitchFamily="2" charset="-122"/>
              </a:endParaRPr>
            </a:p>
          </p:txBody>
        </p:sp>
        <p:sp>
          <p:nvSpPr>
            <p:cNvPr id="45066" name="Text Box 5">
              <a:extLst>
                <a:ext uri="{FF2B5EF4-FFF2-40B4-BE49-F238E27FC236}">
                  <a16:creationId xmlns:a16="http://schemas.microsoft.com/office/drawing/2014/main" id="{B3B67CB1-37F6-2242-8DD4-2EEDC12C6938}"/>
                </a:ext>
              </a:extLst>
            </p:cNvPr>
            <p:cNvSpPr txBox="1">
              <a:spLocks noChangeArrowheads="1"/>
            </p:cNvSpPr>
            <p:nvPr/>
          </p:nvSpPr>
          <p:spPr bwMode="auto">
            <a:xfrm>
              <a:off x="963" y="2832"/>
              <a:ext cx="1011"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r>
                <a:rPr lang="en-US" altLang="zh-CN" sz="2000" dirty="0">
                  <a:latin typeface="Arial" panose="020B0604020202020204" pitchFamily="34" charset="0"/>
                  <a:ea typeface="宋体" panose="02010600030101010101" pitchFamily="2" charset="-122"/>
                </a:rPr>
                <a:t>Capacitive Coupling </a:t>
              </a:r>
            </a:p>
          </p:txBody>
        </p:sp>
      </p:grpSp>
      <p:grpSp>
        <p:nvGrpSpPr>
          <p:cNvPr id="45061" name="Group 9">
            <a:extLst>
              <a:ext uri="{FF2B5EF4-FFF2-40B4-BE49-F238E27FC236}">
                <a16:creationId xmlns:a16="http://schemas.microsoft.com/office/drawing/2014/main" id="{C716658B-D51D-9A42-A148-802331B44411}"/>
              </a:ext>
            </a:extLst>
          </p:cNvPr>
          <p:cNvGrpSpPr>
            <a:grpSpLocks/>
          </p:cNvGrpSpPr>
          <p:nvPr/>
        </p:nvGrpSpPr>
        <p:grpSpPr bwMode="auto">
          <a:xfrm>
            <a:off x="5868988" y="4152900"/>
            <a:ext cx="2560637" cy="400050"/>
            <a:chOff x="3689" y="2784"/>
            <a:chExt cx="1248" cy="252"/>
          </a:xfrm>
        </p:grpSpPr>
        <p:sp>
          <p:nvSpPr>
            <p:cNvPr id="45063" name="AutoShape 8">
              <a:extLst>
                <a:ext uri="{FF2B5EF4-FFF2-40B4-BE49-F238E27FC236}">
                  <a16:creationId xmlns:a16="http://schemas.microsoft.com/office/drawing/2014/main" id="{689753B6-D8D4-3440-AEC5-185A56E1FEE5}"/>
                </a:ext>
              </a:extLst>
            </p:cNvPr>
            <p:cNvSpPr>
              <a:spLocks noChangeArrowheads="1"/>
            </p:cNvSpPr>
            <p:nvPr/>
          </p:nvSpPr>
          <p:spPr bwMode="auto">
            <a:xfrm>
              <a:off x="3689" y="2805"/>
              <a:ext cx="1248" cy="192"/>
            </a:xfrm>
            <a:prstGeom prst="roundRect">
              <a:avLst>
                <a:gd name="adj" fmla="val 16667"/>
              </a:avLst>
            </a:prstGeom>
            <a:solidFill>
              <a:schemeClr val="accent1"/>
            </a:solidFill>
            <a:ln w="9525">
              <a:solidFill>
                <a:schemeClr val="tx1"/>
              </a:solidFill>
              <a:round/>
              <a:headEnd/>
              <a:tailEnd/>
            </a:ln>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endParaRPr lang="zh-CN" altLang="zh-CN">
                <a:latin typeface="Times New Roman" panose="02020603050405020304" pitchFamily="18" charset="0"/>
                <a:ea typeface="宋体" panose="02010600030101010101" pitchFamily="2" charset="-122"/>
              </a:endParaRPr>
            </a:p>
          </p:txBody>
        </p:sp>
        <p:sp>
          <p:nvSpPr>
            <p:cNvPr id="45064" name="Text Box 6">
              <a:extLst>
                <a:ext uri="{FF2B5EF4-FFF2-40B4-BE49-F238E27FC236}">
                  <a16:creationId xmlns:a16="http://schemas.microsoft.com/office/drawing/2014/main" id="{57A125FF-C88C-3A49-9897-4E6D79EF3533}"/>
                </a:ext>
              </a:extLst>
            </p:cNvPr>
            <p:cNvSpPr txBox="1">
              <a:spLocks noChangeArrowheads="1"/>
            </p:cNvSpPr>
            <p:nvPr/>
          </p:nvSpPr>
          <p:spPr bwMode="auto">
            <a:xfrm>
              <a:off x="3809" y="2784"/>
              <a:ext cx="980"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r>
                <a:rPr lang="en-US" altLang="zh-CN" sz="2000" dirty="0">
                  <a:latin typeface="Arial" panose="020B0604020202020204" pitchFamily="34" charset="0"/>
                  <a:ea typeface="宋体" panose="02010600030101010101" pitchFamily="2" charset="-122"/>
                </a:rPr>
                <a:t>Direct Coupling </a:t>
              </a:r>
            </a:p>
          </p:txBody>
        </p:sp>
      </p:grpSp>
      <p:sp>
        <p:nvSpPr>
          <p:cNvPr id="12" name="灯片编号占位符 1">
            <a:extLst>
              <a:ext uri="{FF2B5EF4-FFF2-40B4-BE49-F238E27FC236}">
                <a16:creationId xmlns:a16="http://schemas.microsoft.com/office/drawing/2014/main" id="{0C9A491C-5271-F44B-B3CF-ECAD535F0DB1}"/>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44</a:t>
            </a:fld>
            <a:endParaRPr lang="en-US" altLang="zh-CN"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1C674B30-6B03-F948-AE70-BF9F1AB04002}"/>
              </a:ext>
            </a:extLst>
          </p:cNvPr>
          <p:cNvSpPr>
            <a:spLocks noGrp="1" noChangeArrowheads="1"/>
          </p:cNvSpPr>
          <p:nvPr>
            <p:ph type="title"/>
          </p:nvPr>
        </p:nvSpPr>
        <p:spPr/>
        <p:txBody>
          <a:bodyPr/>
          <a:lstStyle/>
          <a:p>
            <a:pPr>
              <a:defRPr/>
            </a:pPr>
            <a:r>
              <a:rPr lang="zh-CN" altLang="en-US">
                <a:ea typeface="宋体" charset="0"/>
              </a:rPr>
              <a:t>典型的频率响应</a:t>
            </a:r>
            <a:endParaRPr lang="en-US" altLang="zh-CN">
              <a:ea typeface="宋体" charset="0"/>
            </a:endParaRPr>
          </a:p>
        </p:txBody>
      </p:sp>
      <p:pic>
        <p:nvPicPr>
          <p:cNvPr id="46082" name="Picture 4">
            <a:extLst>
              <a:ext uri="{FF2B5EF4-FFF2-40B4-BE49-F238E27FC236}">
                <a16:creationId xmlns:a16="http://schemas.microsoft.com/office/drawing/2014/main" id="{0637DD0A-6BA9-A54A-BABF-8CC42BCCB0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1828800"/>
            <a:ext cx="4933950" cy="241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6083" name="Group 14">
            <a:extLst>
              <a:ext uri="{FF2B5EF4-FFF2-40B4-BE49-F238E27FC236}">
                <a16:creationId xmlns:a16="http://schemas.microsoft.com/office/drawing/2014/main" id="{550A6CC9-A290-3747-A6EB-00F09AB73EBE}"/>
              </a:ext>
            </a:extLst>
          </p:cNvPr>
          <p:cNvGrpSpPr>
            <a:grpSpLocks/>
          </p:cNvGrpSpPr>
          <p:nvPr/>
        </p:nvGrpSpPr>
        <p:grpSpPr bwMode="auto">
          <a:xfrm>
            <a:off x="2338388" y="4114801"/>
            <a:ext cx="5684838" cy="1090613"/>
            <a:chOff x="1473" y="2592"/>
            <a:chExt cx="3581" cy="687"/>
          </a:xfrm>
        </p:grpSpPr>
        <p:grpSp>
          <p:nvGrpSpPr>
            <p:cNvPr id="46085" name="Group 11">
              <a:extLst>
                <a:ext uri="{FF2B5EF4-FFF2-40B4-BE49-F238E27FC236}">
                  <a16:creationId xmlns:a16="http://schemas.microsoft.com/office/drawing/2014/main" id="{C08A571C-2F6E-F241-8F25-13FA8E900B3A}"/>
                </a:ext>
              </a:extLst>
            </p:cNvPr>
            <p:cNvGrpSpPr>
              <a:grpSpLocks/>
            </p:cNvGrpSpPr>
            <p:nvPr/>
          </p:nvGrpSpPr>
          <p:grpSpPr bwMode="auto">
            <a:xfrm>
              <a:off x="1473" y="3018"/>
              <a:ext cx="954" cy="261"/>
              <a:chOff x="1377" y="2832"/>
              <a:chExt cx="954" cy="261"/>
            </a:xfrm>
          </p:grpSpPr>
          <p:sp>
            <p:nvSpPr>
              <p:cNvPr id="46091" name="AutoShape 8">
                <a:extLst>
                  <a:ext uri="{FF2B5EF4-FFF2-40B4-BE49-F238E27FC236}">
                    <a16:creationId xmlns:a16="http://schemas.microsoft.com/office/drawing/2014/main" id="{A496AEE7-9473-3645-9704-966EAA628C1B}"/>
                  </a:ext>
                </a:extLst>
              </p:cNvPr>
              <p:cNvSpPr>
                <a:spLocks noChangeArrowheads="1"/>
              </p:cNvSpPr>
              <p:nvPr/>
            </p:nvSpPr>
            <p:spPr bwMode="auto">
              <a:xfrm>
                <a:off x="1377" y="2832"/>
                <a:ext cx="927" cy="259"/>
              </a:xfrm>
              <a:prstGeom prst="roundRect">
                <a:avLst>
                  <a:gd name="adj" fmla="val 16667"/>
                </a:avLst>
              </a:prstGeom>
              <a:solidFill>
                <a:schemeClr val="accent1"/>
              </a:solidFill>
              <a:ln w="9525">
                <a:solidFill>
                  <a:schemeClr val="tx1"/>
                </a:solidFill>
                <a:round/>
                <a:headEnd/>
                <a:tailEnd/>
              </a:ln>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endParaRPr lang="zh-CN" altLang="zh-CN">
                  <a:latin typeface="Times New Roman" panose="02020603050405020304" pitchFamily="18" charset="0"/>
                  <a:ea typeface="宋体" panose="02010600030101010101" pitchFamily="2" charset="-122"/>
                </a:endParaRPr>
              </a:p>
            </p:txBody>
          </p:sp>
          <p:sp>
            <p:nvSpPr>
              <p:cNvPr id="46092" name="Text Box 5">
                <a:extLst>
                  <a:ext uri="{FF2B5EF4-FFF2-40B4-BE49-F238E27FC236}">
                    <a16:creationId xmlns:a16="http://schemas.microsoft.com/office/drawing/2014/main" id="{D95EA444-0E65-EF4F-8E78-B5C6984982C4}"/>
                  </a:ext>
                </a:extLst>
              </p:cNvPr>
              <p:cNvSpPr txBox="1">
                <a:spLocks noChangeArrowheads="1"/>
              </p:cNvSpPr>
              <p:nvPr/>
            </p:nvSpPr>
            <p:spPr bwMode="auto">
              <a:xfrm>
                <a:off x="1404" y="2880"/>
                <a:ext cx="927"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r>
                  <a:rPr lang="en-US" altLang="zh-CN" sz="1600" dirty="0">
                    <a:latin typeface="Arial" panose="020B0604020202020204" pitchFamily="34" charset="0"/>
                    <a:ea typeface="宋体" panose="02010600030101010101" pitchFamily="2" charset="-122"/>
                  </a:rPr>
                  <a:t>Lower Corner</a:t>
                </a:r>
              </a:p>
            </p:txBody>
          </p:sp>
        </p:grpSp>
        <p:grpSp>
          <p:nvGrpSpPr>
            <p:cNvPr id="46086" name="Group 10">
              <a:extLst>
                <a:ext uri="{FF2B5EF4-FFF2-40B4-BE49-F238E27FC236}">
                  <a16:creationId xmlns:a16="http://schemas.microsoft.com/office/drawing/2014/main" id="{F8473064-0D64-F347-9145-503AC41CC340}"/>
                </a:ext>
              </a:extLst>
            </p:cNvPr>
            <p:cNvGrpSpPr>
              <a:grpSpLocks/>
            </p:cNvGrpSpPr>
            <p:nvPr/>
          </p:nvGrpSpPr>
          <p:grpSpPr bwMode="auto">
            <a:xfrm>
              <a:off x="4119" y="3017"/>
              <a:ext cx="935" cy="260"/>
              <a:chOff x="3600" y="2880"/>
              <a:chExt cx="935" cy="260"/>
            </a:xfrm>
          </p:grpSpPr>
          <p:sp>
            <p:nvSpPr>
              <p:cNvPr id="46089" name="AutoShape 9">
                <a:extLst>
                  <a:ext uri="{FF2B5EF4-FFF2-40B4-BE49-F238E27FC236}">
                    <a16:creationId xmlns:a16="http://schemas.microsoft.com/office/drawing/2014/main" id="{D0C3BEBC-8AF1-724C-89D2-17CD6C71C2A0}"/>
                  </a:ext>
                </a:extLst>
              </p:cNvPr>
              <p:cNvSpPr>
                <a:spLocks noChangeArrowheads="1"/>
              </p:cNvSpPr>
              <p:nvPr/>
            </p:nvSpPr>
            <p:spPr bwMode="auto">
              <a:xfrm>
                <a:off x="3648" y="2880"/>
                <a:ext cx="887" cy="259"/>
              </a:xfrm>
              <a:prstGeom prst="roundRect">
                <a:avLst>
                  <a:gd name="adj" fmla="val 16667"/>
                </a:avLst>
              </a:prstGeom>
              <a:solidFill>
                <a:schemeClr val="accent1"/>
              </a:solidFill>
              <a:ln w="9525">
                <a:solidFill>
                  <a:schemeClr val="tx1"/>
                </a:solidFill>
                <a:round/>
                <a:headEnd/>
                <a:tailEnd/>
              </a:ln>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endParaRPr lang="zh-CN" altLang="zh-CN">
                  <a:latin typeface="Times New Roman" panose="02020603050405020304" pitchFamily="18" charset="0"/>
                  <a:ea typeface="宋体" panose="02010600030101010101" pitchFamily="2" charset="-122"/>
                </a:endParaRPr>
              </a:p>
            </p:txBody>
          </p:sp>
          <p:sp>
            <p:nvSpPr>
              <p:cNvPr id="46090" name="Text Box 6">
                <a:extLst>
                  <a:ext uri="{FF2B5EF4-FFF2-40B4-BE49-F238E27FC236}">
                    <a16:creationId xmlns:a16="http://schemas.microsoft.com/office/drawing/2014/main" id="{49136E51-FFE8-174C-A92E-F96920E583E3}"/>
                  </a:ext>
                </a:extLst>
              </p:cNvPr>
              <p:cNvSpPr txBox="1">
                <a:spLocks noChangeArrowheads="1"/>
              </p:cNvSpPr>
              <p:nvPr/>
            </p:nvSpPr>
            <p:spPr bwMode="auto">
              <a:xfrm>
                <a:off x="3600" y="2927"/>
                <a:ext cx="935"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ctr" eaLnBrk="1" hangingPunct="1">
                  <a:spcBef>
                    <a:spcPct val="0"/>
                  </a:spcBef>
                  <a:buFontTx/>
                  <a:buNone/>
                </a:pPr>
                <a:r>
                  <a:rPr lang="en-US" altLang="zh-CN" sz="1600" dirty="0">
                    <a:latin typeface="Arial" panose="020B0604020202020204" pitchFamily="34" charset="0"/>
                    <a:ea typeface="宋体" panose="02010600030101010101" pitchFamily="2" charset="-122"/>
                  </a:rPr>
                  <a:t>Upper Corner </a:t>
                </a:r>
              </a:p>
            </p:txBody>
          </p:sp>
        </p:grpSp>
        <p:sp>
          <p:nvSpPr>
            <p:cNvPr id="46087" name="Line 12">
              <a:extLst>
                <a:ext uri="{FF2B5EF4-FFF2-40B4-BE49-F238E27FC236}">
                  <a16:creationId xmlns:a16="http://schemas.microsoft.com/office/drawing/2014/main" id="{2EE4469F-CABB-0E4C-8B44-9242FDC1E5B3}"/>
                </a:ext>
              </a:extLst>
            </p:cNvPr>
            <p:cNvSpPr>
              <a:spLocks noChangeShapeType="1"/>
            </p:cNvSpPr>
            <p:nvPr/>
          </p:nvSpPr>
          <p:spPr bwMode="auto">
            <a:xfrm flipV="1">
              <a:off x="2160" y="2592"/>
              <a:ext cx="480" cy="38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6088" name="Line 13">
              <a:extLst>
                <a:ext uri="{FF2B5EF4-FFF2-40B4-BE49-F238E27FC236}">
                  <a16:creationId xmlns:a16="http://schemas.microsoft.com/office/drawing/2014/main" id="{43E6226C-952E-A348-866C-CAE48593609A}"/>
                </a:ext>
              </a:extLst>
            </p:cNvPr>
            <p:cNvSpPr>
              <a:spLocks noChangeShapeType="1"/>
            </p:cNvSpPr>
            <p:nvPr/>
          </p:nvSpPr>
          <p:spPr bwMode="auto">
            <a:xfrm flipH="1" flipV="1">
              <a:off x="3984" y="2640"/>
              <a:ext cx="528" cy="33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14" name="灯片编号占位符 1">
            <a:extLst>
              <a:ext uri="{FF2B5EF4-FFF2-40B4-BE49-F238E27FC236}">
                <a16:creationId xmlns:a16="http://schemas.microsoft.com/office/drawing/2014/main" id="{DF2464D5-7EEE-6A49-B123-6D6BBD2AF437}"/>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45</a:t>
            </a:fld>
            <a:endParaRPr lang="en-US" altLang="zh-CN"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CD0724D2-38A8-3F47-8669-DE13AB81F126}"/>
              </a:ext>
            </a:extLst>
          </p:cNvPr>
          <p:cNvSpPr>
            <a:spLocks noGrp="1"/>
          </p:cNvSpPr>
          <p:nvPr>
            <p:ph type="title"/>
          </p:nvPr>
        </p:nvSpPr>
        <p:spPr/>
        <p:txBody>
          <a:bodyPr/>
          <a:lstStyle/>
          <a:p>
            <a:r>
              <a:rPr kumimoji="1" lang="zh-CN" altLang="en-US">
                <a:ea typeface="宋体" panose="02010600030101010101" pitchFamily="2" charset="-122"/>
              </a:rPr>
              <a:t>作业</a:t>
            </a:r>
          </a:p>
        </p:txBody>
      </p:sp>
      <p:sp>
        <p:nvSpPr>
          <p:cNvPr id="9" name="灯片编号占位符 1">
            <a:extLst>
              <a:ext uri="{FF2B5EF4-FFF2-40B4-BE49-F238E27FC236}">
                <a16:creationId xmlns:a16="http://schemas.microsoft.com/office/drawing/2014/main" id="{F9A1F132-5979-D44F-8C6E-E17E7461AC54}"/>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46</a:t>
            </a:fld>
            <a:endParaRPr lang="en-US" altLang="zh-CN"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FB8AE87F-F677-D94A-B4DD-30059541A7D0}"/>
              </a:ext>
            </a:extLst>
          </p:cNvPr>
          <p:cNvPicPr>
            <a:picLocks noChangeAspect="1"/>
          </p:cNvPicPr>
          <p:nvPr/>
        </p:nvPicPr>
        <p:blipFill>
          <a:blip r:embed="rId2"/>
          <a:stretch>
            <a:fillRect/>
          </a:stretch>
        </p:blipFill>
        <p:spPr>
          <a:xfrm>
            <a:off x="0" y="533400"/>
            <a:ext cx="8331200" cy="1524000"/>
          </a:xfrm>
          <a:prstGeom prst="rect">
            <a:avLst/>
          </a:prstGeom>
        </p:spPr>
      </p:pic>
      <p:pic>
        <p:nvPicPr>
          <p:cNvPr id="6" name="图片 5">
            <a:extLst>
              <a:ext uri="{FF2B5EF4-FFF2-40B4-BE49-F238E27FC236}">
                <a16:creationId xmlns:a16="http://schemas.microsoft.com/office/drawing/2014/main" id="{EFE619BE-ABDA-7043-8A7C-9E840F43A5AD}"/>
              </a:ext>
            </a:extLst>
          </p:cNvPr>
          <p:cNvPicPr>
            <a:picLocks noChangeAspect="1"/>
          </p:cNvPicPr>
          <p:nvPr/>
        </p:nvPicPr>
        <p:blipFill>
          <a:blip r:embed="rId3"/>
          <a:stretch>
            <a:fillRect/>
          </a:stretch>
        </p:blipFill>
        <p:spPr>
          <a:xfrm>
            <a:off x="685800" y="2438400"/>
            <a:ext cx="4572000" cy="2892688"/>
          </a:xfrm>
          <a:prstGeom prst="rect">
            <a:avLst/>
          </a:prstGeom>
        </p:spPr>
      </p:pic>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ED51D02F-E526-FF44-840C-9B7F1C28BBF7}"/>
                  </a:ext>
                </a:extLst>
              </p:cNvPr>
              <p:cNvSpPr txBox="1"/>
              <p:nvPr/>
            </p:nvSpPr>
            <p:spPr>
              <a:xfrm>
                <a:off x="4876800" y="284285"/>
                <a:ext cx="1335302"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zh-CN" i="1" smtClean="0">
                              <a:latin typeface="Cambria Math" panose="02040503050406030204" pitchFamily="18" charset="0"/>
                            </a:rPr>
                          </m:ctrlPr>
                        </m:sSubPr>
                        <m:e>
                          <m:r>
                            <a:rPr kumimoji="1" lang="en-US" altLang="zh-CN" b="0" i="1" smtClean="0">
                              <a:latin typeface="Cambria Math" panose="02040503050406030204" pitchFamily="18" charset="0"/>
                            </a:rPr>
                            <m:t>𝑅</m:t>
                          </m:r>
                        </m:e>
                        <m:sub>
                          <m:r>
                            <a:rPr kumimoji="1" lang="en-US" altLang="zh-CN" b="0" i="1" smtClean="0">
                              <a:latin typeface="Cambria Math" panose="02040503050406030204" pitchFamily="18" charset="0"/>
                            </a:rPr>
                            <m:t>𝐵</m:t>
                          </m:r>
                        </m:sub>
                      </m:sSub>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𝑅</m:t>
                          </m:r>
                        </m:e>
                        <m:sub>
                          <m:r>
                            <a:rPr kumimoji="1" lang="en-US" altLang="zh-CN" b="0" i="1" smtClean="0">
                              <a:latin typeface="Cambria Math" panose="02040503050406030204" pitchFamily="18" charset="0"/>
                            </a:rPr>
                            <m:t>𝐵</m:t>
                          </m:r>
                          <m:r>
                            <a:rPr kumimoji="1" lang="en-US" altLang="zh-CN" b="0" i="1" smtClean="0">
                              <a:latin typeface="Cambria Math" panose="02040503050406030204" pitchFamily="18" charset="0"/>
                            </a:rPr>
                            <m:t>1</m:t>
                          </m:r>
                        </m:sub>
                      </m:sSub>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𝑅</m:t>
                          </m:r>
                        </m:e>
                        <m:sub>
                          <m:r>
                            <a:rPr kumimoji="1" lang="en-US" altLang="zh-CN" b="0" i="1" smtClean="0">
                              <a:latin typeface="Cambria Math" panose="02040503050406030204" pitchFamily="18" charset="0"/>
                            </a:rPr>
                            <m:t>𝐵</m:t>
                          </m:r>
                          <m:r>
                            <a:rPr kumimoji="1" lang="en-US" altLang="zh-CN" b="0" i="1" smtClean="0">
                              <a:latin typeface="Cambria Math" panose="02040503050406030204" pitchFamily="18" charset="0"/>
                            </a:rPr>
                            <m:t>2</m:t>
                          </m:r>
                        </m:sub>
                      </m:sSub>
                    </m:oMath>
                  </m:oMathPara>
                </a14:m>
                <a:endParaRPr kumimoji="1" lang="zh-CN" altLang="en-US" dirty="0"/>
              </a:p>
            </p:txBody>
          </p:sp>
        </mc:Choice>
        <mc:Fallback xmlns="">
          <p:sp>
            <p:nvSpPr>
              <p:cNvPr id="7" name="文本框 6">
                <a:extLst>
                  <a:ext uri="{FF2B5EF4-FFF2-40B4-BE49-F238E27FC236}">
                    <a16:creationId xmlns:a16="http://schemas.microsoft.com/office/drawing/2014/main" id="{ED51D02F-E526-FF44-840C-9B7F1C28BBF7}"/>
                  </a:ext>
                </a:extLst>
              </p:cNvPr>
              <p:cNvSpPr txBox="1">
                <a:spLocks noRot="1" noChangeAspect="1" noMove="1" noResize="1" noEditPoints="1" noAdjustHandles="1" noChangeArrowheads="1" noChangeShapeType="1" noTextEdit="1"/>
              </p:cNvSpPr>
              <p:nvPr/>
            </p:nvSpPr>
            <p:spPr>
              <a:xfrm>
                <a:off x="4876800" y="284285"/>
                <a:ext cx="1335302" cy="246221"/>
              </a:xfrm>
              <a:prstGeom prst="rect">
                <a:avLst/>
              </a:prstGeom>
              <a:blipFill>
                <a:blip r:embed="rId4"/>
                <a:stretch>
                  <a:fillRect l="-3774" r="-943" b="-3000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139696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1">
            <a:extLst>
              <a:ext uri="{FF2B5EF4-FFF2-40B4-BE49-F238E27FC236}">
                <a16:creationId xmlns:a16="http://schemas.microsoft.com/office/drawing/2014/main" id="{50330EC1-649D-6F4F-A8EA-C10802846ECE}"/>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48</a:t>
            </a:fld>
            <a:endParaRPr lang="en-US" altLang="zh-CN" dirty="0"/>
          </a:p>
        </p:txBody>
      </p:sp>
      <p:pic>
        <p:nvPicPr>
          <p:cNvPr id="2" name="图片 1">
            <a:extLst>
              <a:ext uri="{FF2B5EF4-FFF2-40B4-BE49-F238E27FC236}">
                <a16:creationId xmlns:a16="http://schemas.microsoft.com/office/drawing/2014/main" id="{DE78FBF1-2D04-7548-A3C6-13E18DBE1A31}"/>
              </a:ext>
            </a:extLst>
          </p:cNvPr>
          <p:cNvPicPr>
            <a:picLocks noChangeAspect="1"/>
          </p:cNvPicPr>
          <p:nvPr/>
        </p:nvPicPr>
        <p:blipFill>
          <a:blip r:embed="rId2"/>
          <a:stretch>
            <a:fillRect/>
          </a:stretch>
        </p:blipFill>
        <p:spPr>
          <a:xfrm>
            <a:off x="0" y="481897"/>
            <a:ext cx="8610600" cy="1612900"/>
          </a:xfrm>
          <a:prstGeom prst="rect">
            <a:avLst/>
          </a:prstGeom>
        </p:spPr>
      </p:pic>
      <p:pic>
        <p:nvPicPr>
          <p:cNvPr id="3" name="图片 2">
            <a:extLst>
              <a:ext uri="{FF2B5EF4-FFF2-40B4-BE49-F238E27FC236}">
                <a16:creationId xmlns:a16="http://schemas.microsoft.com/office/drawing/2014/main" id="{A613FB3B-8026-CD4C-8012-36921C1DF9F6}"/>
              </a:ext>
            </a:extLst>
          </p:cNvPr>
          <p:cNvPicPr>
            <a:picLocks noChangeAspect="1"/>
          </p:cNvPicPr>
          <p:nvPr/>
        </p:nvPicPr>
        <p:blipFill>
          <a:blip r:embed="rId3"/>
          <a:stretch>
            <a:fillRect/>
          </a:stretch>
        </p:blipFill>
        <p:spPr>
          <a:xfrm>
            <a:off x="381000" y="2819400"/>
            <a:ext cx="4635500" cy="2717800"/>
          </a:xfrm>
          <a:prstGeom prst="rect">
            <a:avLst/>
          </a:prstGeom>
        </p:spPr>
      </p:pic>
    </p:spTree>
    <p:extLst>
      <p:ext uri="{BB962C8B-B14F-4D97-AF65-F5344CB8AC3E}">
        <p14:creationId xmlns:p14="http://schemas.microsoft.com/office/powerpoint/2010/main" val="28410756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Footer Placeholder 4">
            <a:extLst>
              <a:ext uri="{FF2B5EF4-FFF2-40B4-BE49-F238E27FC236}">
                <a16:creationId xmlns:a16="http://schemas.microsoft.com/office/drawing/2014/main" id="{D707B2B8-9DDC-714B-8F3C-2EA7F4A85952}"/>
              </a:ext>
            </a:extLst>
          </p:cNvPr>
          <p:cNvSpPr>
            <a:spLocks noGrp="1"/>
          </p:cNvSpPr>
          <p:nvPr>
            <p:ph type="ftr" sz="quarter" idx="10"/>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spcBef>
                <a:spcPct val="20000"/>
              </a:spcBef>
              <a:buFont typeface="Wingdings" charset="2"/>
              <a:buChar char="§"/>
              <a:defRPr sz="2400">
                <a:solidFill>
                  <a:schemeClr val="tx1"/>
                </a:solidFill>
                <a:latin typeface="Calibri" charset="0"/>
              </a:defRPr>
            </a:lvl1pPr>
            <a:lvl2pPr marL="742950" indent="-285750">
              <a:spcBef>
                <a:spcPct val="20000"/>
              </a:spcBef>
              <a:buFont typeface="Wingdings" charset="2"/>
              <a:buChar char="§"/>
              <a:defRPr sz="2400">
                <a:solidFill>
                  <a:schemeClr val="tx1"/>
                </a:solidFill>
                <a:latin typeface="Calibri" charset="0"/>
              </a:defRPr>
            </a:lvl2pPr>
            <a:lvl3pPr marL="1143000" indent="-228600">
              <a:spcBef>
                <a:spcPct val="20000"/>
              </a:spcBef>
              <a:buFont typeface="Wingdings" charset="2"/>
              <a:buChar char="§"/>
              <a:defRPr sz="2000">
                <a:solidFill>
                  <a:schemeClr val="tx1"/>
                </a:solidFill>
                <a:latin typeface="Calibri" charset="0"/>
              </a:defRPr>
            </a:lvl3pPr>
            <a:lvl4pPr marL="1600200" indent="-228600">
              <a:spcBef>
                <a:spcPct val="20000"/>
              </a:spcBef>
              <a:buFont typeface="Wingdings" charset="2"/>
              <a:buChar char="§"/>
              <a:defRPr sz="2000">
                <a:solidFill>
                  <a:schemeClr val="tx1"/>
                </a:solidFill>
                <a:latin typeface="Calibri" charset="0"/>
              </a:defRPr>
            </a:lvl4pPr>
            <a:lvl5pPr marL="2057400" indent="-228600">
              <a:spcBef>
                <a:spcPct val="20000"/>
              </a:spcBef>
              <a:buFont typeface="Wingdings" charset="2"/>
              <a:buChar char="§"/>
              <a:defRPr sz="1600">
                <a:solidFill>
                  <a:schemeClr val="tx1"/>
                </a:solidFill>
                <a:latin typeface="Calibri" charset="0"/>
              </a:defRPr>
            </a:lvl5pPr>
            <a:lvl6pPr marL="2514600" indent="-228600" eaLnBrk="0" fontAlgn="base" hangingPunct="0">
              <a:spcBef>
                <a:spcPct val="20000"/>
              </a:spcBef>
              <a:spcAft>
                <a:spcPct val="0"/>
              </a:spcAft>
              <a:buFont typeface="Wingdings" charset="2"/>
              <a:buChar char="§"/>
              <a:defRPr sz="1600">
                <a:solidFill>
                  <a:schemeClr val="tx1"/>
                </a:solidFill>
                <a:latin typeface="Calibri" charset="0"/>
              </a:defRPr>
            </a:lvl6pPr>
            <a:lvl7pPr marL="2971800" indent="-228600" eaLnBrk="0" fontAlgn="base" hangingPunct="0">
              <a:spcBef>
                <a:spcPct val="20000"/>
              </a:spcBef>
              <a:spcAft>
                <a:spcPct val="0"/>
              </a:spcAft>
              <a:buFont typeface="Wingdings" charset="2"/>
              <a:buChar char="§"/>
              <a:defRPr sz="1600">
                <a:solidFill>
                  <a:schemeClr val="tx1"/>
                </a:solidFill>
                <a:latin typeface="Calibri" charset="0"/>
              </a:defRPr>
            </a:lvl7pPr>
            <a:lvl8pPr marL="3429000" indent="-228600" eaLnBrk="0" fontAlgn="base" hangingPunct="0">
              <a:spcBef>
                <a:spcPct val="20000"/>
              </a:spcBef>
              <a:spcAft>
                <a:spcPct val="0"/>
              </a:spcAft>
              <a:buFont typeface="Wingdings" charset="2"/>
              <a:buChar char="§"/>
              <a:defRPr sz="1600">
                <a:solidFill>
                  <a:schemeClr val="tx1"/>
                </a:solidFill>
                <a:latin typeface="Calibri" charset="0"/>
              </a:defRPr>
            </a:lvl8pPr>
            <a:lvl9pPr marL="3886200" indent="-228600" eaLnBrk="0" fontAlgn="base" hangingPunct="0">
              <a:spcBef>
                <a:spcPct val="20000"/>
              </a:spcBef>
              <a:spcAft>
                <a:spcPct val="0"/>
              </a:spcAft>
              <a:buFont typeface="Wingdings" charset="2"/>
              <a:buChar char="§"/>
              <a:defRPr sz="1600">
                <a:solidFill>
                  <a:schemeClr val="tx1"/>
                </a:solidFill>
                <a:latin typeface="Calibri" charset="0"/>
              </a:defRPr>
            </a:lvl9pPr>
          </a:lstStyle>
          <a:p>
            <a:pPr>
              <a:spcBef>
                <a:spcPct val="0"/>
              </a:spcBef>
              <a:buFontTx/>
              <a:buNone/>
              <a:defRPr/>
            </a:pPr>
            <a:endParaRPr lang="en-US" altLang="zh-CN" sz="1000">
              <a:ea typeface="宋体" charset="0"/>
            </a:endParaRPr>
          </a:p>
          <a:p>
            <a:pPr>
              <a:spcBef>
                <a:spcPct val="0"/>
              </a:spcBef>
              <a:buFontTx/>
              <a:buNone/>
              <a:defRPr/>
            </a:pPr>
            <a:r>
              <a:rPr lang="en-US" altLang="zh-CN" sz="1000">
                <a:ea typeface="宋体" charset="0"/>
              </a:rPr>
              <a:t>Oxford University Publishing</a:t>
            </a:r>
          </a:p>
          <a:p>
            <a:pPr>
              <a:spcBef>
                <a:spcPct val="0"/>
              </a:spcBef>
              <a:buFontTx/>
              <a:buNone/>
              <a:defRPr/>
            </a:pPr>
            <a:r>
              <a:rPr lang="en-US" altLang="zh-CN" sz="1000">
                <a:ea typeface="宋体" charset="0"/>
              </a:rPr>
              <a:t>Microelectronic Circuits by Adel S. Sedra and Kenneth C. Smith (0195323033)</a:t>
            </a:r>
          </a:p>
        </p:txBody>
      </p:sp>
      <p:sp>
        <p:nvSpPr>
          <p:cNvPr id="97283" name="Rectangle 5">
            <a:extLst>
              <a:ext uri="{FF2B5EF4-FFF2-40B4-BE49-F238E27FC236}">
                <a16:creationId xmlns:a16="http://schemas.microsoft.com/office/drawing/2014/main" id="{7FB76666-D9B0-2E4F-956C-551141374970}"/>
              </a:ext>
            </a:extLst>
          </p:cNvPr>
          <p:cNvSpPr>
            <a:spLocks noChangeArrowheads="1"/>
          </p:cNvSpPr>
          <p:nvPr/>
        </p:nvSpPr>
        <p:spPr bwMode="auto">
          <a:xfrm>
            <a:off x="0" y="6096000"/>
            <a:ext cx="9144000" cy="7620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endParaRPr lang="zh-CN" altLang="zh-CN" sz="1600">
              <a:ea typeface="宋体" panose="02010600030101010101" pitchFamily="2" charset="-122"/>
            </a:endParaRPr>
          </a:p>
        </p:txBody>
      </p:sp>
      <p:sp>
        <p:nvSpPr>
          <p:cNvPr id="97284" name="Rectangle 2">
            <a:extLst>
              <a:ext uri="{FF2B5EF4-FFF2-40B4-BE49-F238E27FC236}">
                <a16:creationId xmlns:a16="http://schemas.microsoft.com/office/drawing/2014/main" id="{2A1F3902-6C73-AF45-8EA5-84D3AB9B7ADF}"/>
              </a:ext>
            </a:extLst>
          </p:cNvPr>
          <p:cNvSpPr>
            <a:spLocks noGrp="1" noChangeArrowheads="1"/>
          </p:cNvSpPr>
          <p:nvPr>
            <p:ph type="title"/>
          </p:nvPr>
        </p:nvSpPr>
        <p:spPr/>
        <p:txBody>
          <a:bodyPr/>
          <a:lstStyle/>
          <a:p>
            <a:pPr eaLnBrk="1" hangingPunct="1">
              <a:defRPr/>
            </a:pPr>
            <a:r>
              <a:rPr lang="en-US" altLang="zh-CN" sz="3200" b="0">
                <a:ea typeface="宋体" charset="0"/>
              </a:rPr>
              <a:t>1.6.4. </a:t>
            </a:r>
            <a:r>
              <a:rPr lang="en-US" altLang="zh-CN" sz="3200">
                <a:ea typeface="宋体" charset="0"/>
              </a:rPr>
              <a:t>Single Time-Constant Networks</a:t>
            </a:r>
          </a:p>
        </p:txBody>
      </p:sp>
      <p:sp>
        <p:nvSpPr>
          <p:cNvPr id="97285" name="Rectangle 3">
            <a:extLst>
              <a:ext uri="{FF2B5EF4-FFF2-40B4-BE49-F238E27FC236}">
                <a16:creationId xmlns:a16="http://schemas.microsoft.com/office/drawing/2014/main" id="{469AA9DD-7DDE-FA44-A34D-C98D0220D20D}"/>
              </a:ext>
            </a:extLst>
          </p:cNvPr>
          <p:cNvSpPr>
            <a:spLocks noGrp="1" noChangeArrowheads="1"/>
          </p:cNvSpPr>
          <p:nvPr>
            <p:ph type="body" sz="half" idx="1"/>
          </p:nvPr>
        </p:nvSpPr>
        <p:spPr>
          <a:xfrm>
            <a:off x="381000" y="2057400"/>
            <a:ext cx="8305800" cy="4648200"/>
          </a:xfrm>
        </p:spPr>
        <p:txBody>
          <a:bodyPr/>
          <a:lstStyle/>
          <a:p>
            <a:pPr eaLnBrk="1" hangingPunct="1">
              <a:buFont typeface="Wingdings" charset="2"/>
              <a:buChar char="§"/>
              <a:defRPr/>
            </a:pPr>
            <a:r>
              <a:rPr lang="en-US" altLang="zh-CN" sz="2800" b="1" dirty="0">
                <a:solidFill>
                  <a:srgbClr val="3333FF"/>
                </a:solidFill>
                <a:ea typeface="宋体" charset="0"/>
              </a:rPr>
              <a:t>single time–constant (STC) network</a:t>
            </a:r>
            <a:r>
              <a:rPr lang="en-US" altLang="zh-CN" sz="2800" dirty="0">
                <a:ea typeface="宋体" charset="0"/>
              </a:rPr>
              <a:t> – is composed of (or may be reduced to) </a:t>
            </a:r>
            <a:r>
              <a:rPr lang="en-US" altLang="zh-CN" sz="2800" dirty="0">
                <a:solidFill>
                  <a:srgbClr val="3333FF"/>
                </a:solidFill>
                <a:ea typeface="宋体" charset="0"/>
              </a:rPr>
              <a:t>one</a:t>
            </a:r>
            <a:r>
              <a:rPr lang="en-US" altLang="zh-CN" sz="2800" dirty="0">
                <a:ea typeface="宋体" charset="0"/>
              </a:rPr>
              <a:t> reactive component and one resistance.</a:t>
            </a:r>
          </a:p>
          <a:p>
            <a:pPr lvl="1" eaLnBrk="1" hangingPunct="1">
              <a:buFont typeface="Wingdings" charset="2"/>
              <a:buChar char="§"/>
              <a:defRPr/>
            </a:pPr>
            <a:r>
              <a:rPr lang="en-US" altLang="zh-CN" sz="2800" b="1" dirty="0">
                <a:solidFill>
                  <a:srgbClr val="3333FF"/>
                </a:solidFill>
                <a:ea typeface="宋体" charset="0"/>
              </a:rPr>
              <a:t>(a) low pass filter</a:t>
            </a:r>
            <a:r>
              <a:rPr lang="en-US" altLang="zh-CN" sz="2800" b="1" dirty="0">
                <a:ea typeface="宋体" charset="0"/>
              </a:rPr>
              <a:t> </a:t>
            </a:r>
            <a:r>
              <a:rPr lang="en-US" altLang="zh-CN" sz="2800" dirty="0">
                <a:ea typeface="宋体" charset="0"/>
              </a:rPr>
              <a:t>– attenuates output at high frequencies, allow low</a:t>
            </a:r>
            <a:r>
              <a:rPr lang="zh-CN" altLang="en-US" sz="2800" dirty="0">
                <a:ea typeface="宋体" charset="0"/>
              </a:rPr>
              <a:t> </a:t>
            </a:r>
            <a:r>
              <a:rPr lang="en-US" altLang="zh-CN" sz="2800" dirty="0">
                <a:ea typeface="宋体" charset="0"/>
              </a:rPr>
              <a:t>frequencies to pass</a:t>
            </a:r>
          </a:p>
          <a:p>
            <a:pPr lvl="1" eaLnBrk="1" hangingPunct="1">
              <a:buFont typeface="Wingdings" charset="2"/>
              <a:buChar char="§"/>
              <a:defRPr/>
            </a:pPr>
            <a:r>
              <a:rPr lang="en-US" altLang="zh-CN" sz="2800" b="1" dirty="0">
                <a:solidFill>
                  <a:srgbClr val="3333FF"/>
                </a:solidFill>
                <a:ea typeface="宋体" charset="0"/>
              </a:rPr>
              <a:t>(b) high pass filter</a:t>
            </a:r>
            <a:r>
              <a:rPr lang="en-US" altLang="zh-CN" sz="2800" b="1" dirty="0">
                <a:ea typeface="宋体" charset="0"/>
              </a:rPr>
              <a:t> </a:t>
            </a:r>
            <a:r>
              <a:rPr lang="en-US" altLang="zh-CN" sz="2800" dirty="0">
                <a:ea typeface="宋体" charset="0"/>
              </a:rPr>
              <a:t>– attenuates output at low frequencies, allow high frequencies to pass</a:t>
            </a:r>
          </a:p>
          <a:p>
            <a:pPr eaLnBrk="1" hangingPunct="1">
              <a:buFont typeface="Wingdings" charset="2"/>
              <a:buChar char="§"/>
              <a:defRPr/>
            </a:pPr>
            <a:r>
              <a:rPr lang="en-US" altLang="zh-CN" sz="2800" b="1" dirty="0">
                <a:solidFill>
                  <a:srgbClr val="3333FF"/>
                </a:solidFill>
                <a:ea typeface="宋体" charset="0"/>
              </a:rPr>
              <a:t>time constant (</a:t>
            </a:r>
            <a:r>
              <a:rPr lang="en-US" altLang="zh-CN" sz="2800" i="1" dirty="0">
                <a:solidFill>
                  <a:srgbClr val="3333FF"/>
                </a:solidFill>
                <a:latin typeface="Symbol" charset="2"/>
                <a:ea typeface="宋体" charset="0"/>
              </a:rPr>
              <a:t>t</a:t>
            </a:r>
            <a:r>
              <a:rPr lang="en-US" altLang="zh-CN" sz="2800" i="1" dirty="0">
                <a:solidFill>
                  <a:schemeClr val="bg1"/>
                </a:solidFill>
                <a:latin typeface="Symbol" charset="2"/>
                <a:ea typeface="宋体" charset="0"/>
              </a:rPr>
              <a:t>.</a:t>
            </a:r>
            <a:r>
              <a:rPr lang="en-US" altLang="zh-CN" sz="2800" b="1" dirty="0">
                <a:solidFill>
                  <a:srgbClr val="3333FF"/>
                </a:solidFill>
                <a:ea typeface="宋体" charset="0"/>
              </a:rPr>
              <a:t>)</a:t>
            </a:r>
            <a:r>
              <a:rPr lang="en-US" altLang="zh-CN" sz="2800" dirty="0">
                <a:ea typeface="宋体" charset="0"/>
              </a:rPr>
              <a:t> – describes the length of time required for a network transient to settle from step change (</a:t>
            </a:r>
            <a:r>
              <a:rPr lang="en-US" altLang="zh-CN" sz="2800" i="1" dirty="0">
                <a:latin typeface="Symbol" charset="2"/>
                <a:ea typeface="宋体" charset="0"/>
              </a:rPr>
              <a:t>t</a:t>
            </a:r>
            <a:r>
              <a:rPr lang="en-US" altLang="zh-CN" sz="2800" dirty="0">
                <a:ea typeface="宋体" charset="0"/>
              </a:rPr>
              <a:t> = </a:t>
            </a:r>
            <a:r>
              <a:rPr lang="en-US" altLang="zh-CN" sz="2800" i="1" dirty="0">
                <a:ea typeface="宋体" charset="0"/>
              </a:rPr>
              <a:t>L</a:t>
            </a:r>
            <a:r>
              <a:rPr lang="en-US" altLang="zh-CN" sz="2800" dirty="0">
                <a:ea typeface="宋体" charset="0"/>
              </a:rPr>
              <a:t> / </a:t>
            </a:r>
            <a:r>
              <a:rPr lang="en-US" altLang="zh-CN" sz="2800" i="1" dirty="0">
                <a:ea typeface="宋体" charset="0"/>
              </a:rPr>
              <a:t>R </a:t>
            </a:r>
            <a:r>
              <a:rPr lang="en-US" altLang="zh-CN" sz="2800" dirty="0">
                <a:ea typeface="宋体" charset="0"/>
              </a:rPr>
              <a:t>= </a:t>
            </a:r>
            <a:r>
              <a:rPr lang="en-US" altLang="zh-CN" sz="2800" i="1" dirty="0">
                <a:ea typeface="宋体" charset="0"/>
              </a:rPr>
              <a:t>RC</a:t>
            </a:r>
            <a:r>
              <a:rPr lang="en-US" altLang="zh-CN" sz="2800" dirty="0">
                <a:ea typeface="宋体" charset="0"/>
              </a:rPr>
              <a:t>)</a:t>
            </a:r>
          </a:p>
        </p:txBody>
      </p:sp>
      <p:pic>
        <p:nvPicPr>
          <p:cNvPr id="20485" name="Picture 4" descr="se01F22">
            <a:extLst>
              <a:ext uri="{FF2B5EF4-FFF2-40B4-BE49-F238E27FC236}">
                <a16:creationId xmlns:a16="http://schemas.microsoft.com/office/drawing/2014/main" id="{E2CD873C-B91C-524B-BE11-1B47794BBD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62450" y="-34925"/>
            <a:ext cx="4795838" cy="191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6" name="文本框 7">
            <a:extLst>
              <a:ext uri="{FF2B5EF4-FFF2-40B4-BE49-F238E27FC236}">
                <a16:creationId xmlns:a16="http://schemas.microsoft.com/office/drawing/2014/main" id="{B8C0433D-0E05-FD4E-B7E8-7FA0F90A5234}"/>
              </a:ext>
            </a:extLst>
          </p:cNvPr>
          <p:cNvSpPr txBox="1">
            <a:spLocks noChangeArrowheads="1"/>
          </p:cNvSpPr>
          <p:nvPr/>
        </p:nvSpPr>
        <p:spPr bwMode="auto">
          <a:xfrm>
            <a:off x="7467600" y="6351588"/>
            <a:ext cx="14160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600">
                <a:solidFill>
                  <a:schemeClr val="tx1"/>
                </a:solidFill>
                <a:latin typeface="Calibri" panose="020F0502020204030204" pitchFamily="34" charset="0"/>
              </a:defRPr>
            </a:lvl1pPr>
            <a:lvl2pPr marL="742950" indent="-285750">
              <a:defRPr sz="1600">
                <a:solidFill>
                  <a:schemeClr val="tx1"/>
                </a:solidFill>
                <a:latin typeface="Calibri" panose="020F0502020204030204" pitchFamily="34" charset="0"/>
              </a:defRPr>
            </a:lvl2pPr>
            <a:lvl3pPr marL="1143000" indent="-228600">
              <a:defRPr sz="1600">
                <a:solidFill>
                  <a:schemeClr val="tx1"/>
                </a:solidFill>
                <a:latin typeface="Calibri" panose="020F0502020204030204" pitchFamily="34" charset="0"/>
              </a:defRPr>
            </a:lvl3pPr>
            <a:lvl4pPr marL="1600200" indent="-228600">
              <a:defRPr sz="1600">
                <a:solidFill>
                  <a:schemeClr val="tx1"/>
                </a:solidFill>
                <a:latin typeface="Calibri" panose="020F0502020204030204" pitchFamily="34" charset="0"/>
              </a:defRPr>
            </a:lvl4pPr>
            <a:lvl5pPr marL="2057400" indent="-228600">
              <a:defRPr sz="1600">
                <a:solidFill>
                  <a:schemeClr val="tx1"/>
                </a:solidFill>
                <a:latin typeface="Calibri" panose="020F0502020204030204" pitchFamily="34" charset="0"/>
              </a:defRPr>
            </a:lvl5pPr>
            <a:lvl6pPr marL="2514600" indent="-228600" eaLnBrk="0" fontAlgn="base" hangingPunct="0">
              <a:spcBef>
                <a:spcPct val="0"/>
              </a:spcBef>
              <a:spcAft>
                <a:spcPct val="0"/>
              </a:spcAft>
              <a:defRPr sz="1600">
                <a:solidFill>
                  <a:schemeClr val="tx1"/>
                </a:solidFill>
                <a:latin typeface="Calibri" panose="020F0502020204030204" pitchFamily="34" charset="0"/>
              </a:defRPr>
            </a:lvl6pPr>
            <a:lvl7pPr marL="2971800" indent="-228600" eaLnBrk="0" fontAlgn="base" hangingPunct="0">
              <a:spcBef>
                <a:spcPct val="0"/>
              </a:spcBef>
              <a:spcAft>
                <a:spcPct val="0"/>
              </a:spcAft>
              <a:defRPr sz="1600">
                <a:solidFill>
                  <a:schemeClr val="tx1"/>
                </a:solidFill>
                <a:latin typeface="Calibri" panose="020F0502020204030204" pitchFamily="34" charset="0"/>
              </a:defRPr>
            </a:lvl7pPr>
            <a:lvl8pPr marL="3429000" indent="-228600" eaLnBrk="0" fontAlgn="base" hangingPunct="0">
              <a:spcBef>
                <a:spcPct val="0"/>
              </a:spcBef>
              <a:spcAft>
                <a:spcPct val="0"/>
              </a:spcAft>
              <a:defRPr sz="1600">
                <a:solidFill>
                  <a:schemeClr val="tx1"/>
                </a:solidFill>
                <a:latin typeface="Calibri" panose="020F0502020204030204" pitchFamily="34" charset="0"/>
              </a:defRPr>
            </a:lvl8pPr>
            <a:lvl9pPr marL="3886200" indent="-228600" eaLnBrk="0" fontAlgn="base" hangingPunct="0">
              <a:spcBef>
                <a:spcPct val="0"/>
              </a:spcBef>
              <a:spcAft>
                <a:spcPct val="0"/>
              </a:spcAft>
              <a:defRPr sz="1600">
                <a:solidFill>
                  <a:schemeClr val="tx1"/>
                </a:solidFill>
                <a:latin typeface="Calibri" panose="020F0502020204030204" pitchFamily="34" charset="0"/>
              </a:defRPr>
            </a:lvl9pPr>
          </a:lstStyle>
          <a:p>
            <a:r>
              <a:rPr kumimoji="1" lang="zh-CN" altLang="en-US" sz="2400" b="1">
                <a:solidFill>
                  <a:srgbClr val="3333FF"/>
                </a:solidFill>
                <a:ea typeface="宋体" panose="02010600030101010101" pitchFamily="2" charset="-122"/>
              </a:rPr>
              <a:t>（回顾）</a:t>
            </a:r>
          </a:p>
        </p:txBody>
      </p:sp>
      <p:sp>
        <p:nvSpPr>
          <p:cNvPr id="8" name="灯片编号占位符 1">
            <a:extLst>
              <a:ext uri="{FF2B5EF4-FFF2-40B4-BE49-F238E27FC236}">
                <a16:creationId xmlns:a16="http://schemas.microsoft.com/office/drawing/2014/main" id="{C1F54F02-2892-E04A-A006-E9445B52552C}"/>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5</a:t>
            </a:fld>
            <a:endParaRPr lang="en-US" altLang="zh-CN" dirty="0"/>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5C3E0B0B-35DD-B841-A1A8-39209C55B3F3}"/>
              </a:ext>
            </a:extLst>
          </p:cNvPr>
          <p:cNvSpPr>
            <a:spLocks noGrp="1"/>
          </p:cNvSpPr>
          <p:nvPr>
            <p:ph type="title"/>
          </p:nvPr>
        </p:nvSpPr>
        <p:spPr>
          <a:xfrm>
            <a:off x="838200" y="152400"/>
            <a:ext cx="4038600" cy="1295400"/>
          </a:xfrm>
        </p:spPr>
        <p:txBody>
          <a:bodyPr/>
          <a:lstStyle/>
          <a:p>
            <a:r>
              <a:rPr kumimoji="1" lang="en-US" altLang="zh-CN">
                <a:ea typeface="宋体" panose="02010600030101010101" pitchFamily="2" charset="-122"/>
              </a:rPr>
              <a:t>S</a:t>
            </a:r>
            <a:r>
              <a:rPr kumimoji="1" lang="zh-CN" altLang="en-US">
                <a:ea typeface="宋体" panose="02010600030101010101" pitchFamily="2" charset="-122"/>
              </a:rPr>
              <a:t>（复频率）域分析，极点、零点和波特图</a:t>
            </a:r>
          </a:p>
        </p:txBody>
      </p:sp>
      <p:sp>
        <p:nvSpPr>
          <p:cNvPr id="4" name="内容占位符 3">
            <a:extLst>
              <a:ext uri="{FF2B5EF4-FFF2-40B4-BE49-F238E27FC236}">
                <a16:creationId xmlns:a16="http://schemas.microsoft.com/office/drawing/2014/main" id="{039CFAC8-D27D-9341-82B5-BEF08F8360AA}"/>
              </a:ext>
            </a:extLst>
          </p:cNvPr>
          <p:cNvSpPr>
            <a:spLocks noGrp="1"/>
          </p:cNvSpPr>
          <p:nvPr>
            <p:ph idx="1"/>
          </p:nvPr>
        </p:nvSpPr>
        <p:spPr>
          <a:xfrm>
            <a:off x="114300" y="1911350"/>
            <a:ext cx="8763000" cy="4038600"/>
          </a:xfrm>
        </p:spPr>
        <p:txBody>
          <a:bodyPr/>
          <a:lstStyle/>
          <a:p>
            <a:r>
              <a:rPr kumimoji="1" lang="zh-CN" altLang="en-US">
                <a:ea typeface="宋体" panose="02010600030101010101" pitchFamily="2" charset="-122"/>
              </a:rPr>
              <a:t>分析放大器的频率响应时，主要工作之一是分析放大器的电压增益在</a:t>
            </a:r>
            <a:r>
              <a:rPr kumimoji="1" lang="en-US" altLang="zh-CN">
                <a:ea typeface="宋体" panose="02010600030101010101" pitchFamily="2" charset="-122"/>
              </a:rPr>
              <a:t>s</a:t>
            </a:r>
            <a:r>
              <a:rPr kumimoji="1" lang="zh-CN" altLang="en-US">
                <a:ea typeface="宋体" panose="02010600030101010101" pitchFamily="2" charset="-122"/>
              </a:rPr>
              <a:t>域的表达式；</a:t>
            </a:r>
          </a:p>
          <a:p>
            <a:pPr lvl="1"/>
            <a:r>
              <a:rPr kumimoji="1" lang="zh-CN" altLang="en-US">
                <a:ea typeface="宋体" panose="02010600030101010101" pitchFamily="2" charset="-122"/>
              </a:rPr>
              <a:t>电容 </a:t>
            </a:r>
            <a:r>
              <a:rPr kumimoji="1" lang="zh-CN" altLang="en-US">
                <a:ea typeface="宋体" panose="02010600030101010101" pitchFamily="2" charset="-122"/>
                <a:sym typeface="Wingdings" pitchFamily="2" charset="2"/>
              </a:rPr>
              <a:t></a:t>
            </a:r>
            <a:r>
              <a:rPr kumimoji="1" lang="en-US" altLang="zh-CN">
                <a:ea typeface="宋体" panose="02010600030101010101" pitchFamily="2" charset="-122"/>
                <a:sym typeface="Wingdings" pitchFamily="2" charset="2"/>
              </a:rPr>
              <a:t> </a:t>
            </a:r>
            <a:r>
              <a:rPr kumimoji="1" lang="zh-CN" altLang="en-US">
                <a:ea typeface="宋体" panose="02010600030101010101" pitchFamily="2" charset="-122"/>
                <a:sym typeface="Wingdings" pitchFamily="2" charset="2"/>
              </a:rPr>
              <a:t>导纳为 </a:t>
            </a:r>
            <a:r>
              <a:rPr kumimoji="1" lang="en-US" altLang="zh-CN">
                <a:ea typeface="宋体" panose="02010600030101010101" pitchFamily="2" charset="-122"/>
                <a:sym typeface="Wingdings" pitchFamily="2" charset="2"/>
              </a:rPr>
              <a:t>sC</a:t>
            </a:r>
            <a:r>
              <a:rPr kumimoji="1" lang="zh-CN" altLang="en-US">
                <a:ea typeface="宋体" panose="02010600030101010101" pitchFamily="2" charset="-122"/>
                <a:sym typeface="Wingdings" pitchFamily="2" charset="2"/>
              </a:rPr>
              <a:t>； 电感  阻抗为 </a:t>
            </a:r>
            <a:r>
              <a:rPr kumimoji="1" lang="en-US" altLang="zh-CN">
                <a:ea typeface="宋体" panose="02010600030101010101" pitchFamily="2" charset="-122"/>
                <a:sym typeface="Wingdings" pitchFamily="2" charset="2"/>
              </a:rPr>
              <a:t>sL</a:t>
            </a:r>
            <a:r>
              <a:rPr kumimoji="1" lang="zh-CN" altLang="en-US">
                <a:ea typeface="宋体" panose="02010600030101010101" pitchFamily="2" charset="-122"/>
                <a:sym typeface="Wingdings" pitchFamily="2" charset="2"/>
              </a:rPr>
              <a:t>；</a:t>
            </a:r>
          </a:p>
          <a:p>
            <a:pPr lvl="1"/>
            <a:r>
              <a:rPr kumimoji="1" lang="zh-CN" altLang="en-US">
                <a:ea typeface="宋体" panose="02010600030101010101" pitchFamily="2" charset="-122"/>
              </a:rPr>
              <a:t>分析出电压增益（电压传输函数）的表达式</a:t>
            </a:r>
          </a:p>
          <a:p>
            <a:pPr lvl="1">
              <a:buFont typeface="Wingdings" pitchFamily="2" charset="2"/>
              <a:buNone/>
            </a:pPr>
            <a:endParaRPr kumimoji="1" lang="zh-CN" altLang="en-US">
              <a:ea typeface="宋体" panose="02010600030101010101" pitchFamily="2" charset="-122"/>
            </a:endParaRPr>
          </a:p>
        </p:txBody>
      </p:sp>
      <p:pic>
        <p:nvPicPr>
          <p:cNvPr id="73731" name="图片 4">
            <a:extLst>
              <a:ext uri="{FF2B5EF4-FFF2-40B4-BE49-F238E27FC236}">
                <a16:creationId xmlns:a16="http://schemas.microsoft.com/office/drawing/2014/main" id="{B8E31145-3AD0-9C46-A668-B82A8652659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58000" y="3200400"/>
            <a:ext cx="19050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2" name="图片 6">
            <a:extLst>
              <a:ext uri="{FF2B5EF4-FFF2-40B4-BE49-F238E27FC236}">
                <a16:creationId xmlns:a16="http://schemas.microsoft.com/office/drawing/2014/main" id="{6C60117C-3432-0D4D-A22C-59033735F82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1500" y="3700462"/>
            <a:ext cx="8001000" cy="315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灯片编号占位符 1">
            <a:extLst>
              <a:ext uri="{FF2B5EF4-FFF2-40B4-BE49-F238E27FC236}">
                <a16:creationId xmlns:a16="http://schemas.microsoft.com/office/drawing/2014/main" id="{F734D913-C852-7343-828A-0204F4138820}"/>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6</a:t>
            </a:fld>
            <a:endParaRPr lang="en-US" altLang="zh-CN"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75637E73-8DBA-994C-BE8D-877A2DF3C2FD}"/>
              </a:ext>
            </a:extLst>
          </p:cNvPr>
          <p:cNvSpPr>
            <a:spLocks noGrp="1"/>
          </p:cNvSpPr>
          <p:nvPr>
            <p:ph type="title"/>
          </p:nvPr>
        </p:nvSpPr>
        <p:spPr/>
        <p:txBody>
          <a:bodyPr/>
          <a:lstStyle/>
          <a:p>
            <a:r>
              <a:rPr kumimoji="1" lang="en-US" altLang="zh-CN">
                <a:ea typeface="宋体" panose="02010600030101010101" pitchFamily="2" charset="-122"/>
              </a:rPr>
              <a:t>S</a:t>
            </a:r>
            <a:r>
              <a:rPr kumimoji="1" lang="zh-CN" altLang="en-US">
                <a:ea typeface="宋体" panose="02010600030101010101" pitchFamily="2" charset="-122"/>
              </a:rPr>
              <a:t>域分析，极点、零点和波特图</a:t>
            </a:r>
          </a:p>
        </p:txBody>
      </p:sp>
      <p:sp>
        <p:nvSpPr>
          <p:cNvPr id="4" name="内容占位符 3">
            <a:extLst>
              <a:ext uri="{FF2B5EF4-FFF2-40B4-BE49-F238E27FC236}">
                <a16:creationId xmlns:a16="http://schemas.microsoft.com/office/drawing/2014/main" id="{21E83B52-F6D9-BF43-85CE-942D03DB3917}"/>
              </a:ext>
            </a:extLst>
          </p:cNvPr>
          <p:cNvSpPr>
            <a:spLocks noGrp="1"/>
          </p:cNvSpPr>
          <p:nvPr>
            <p:ph idx="1"/>
          </p:nvPr>
        </p:nvSpPr>
        <p:spPr>
          <a:xfrm>
            <a:off x="114300" y="1911350"/>
            <a:ext cx="8763000" cy="4946650"/>
          </a:xfrm>
        </p:spPr>
        <p:txBody>
          <a:bodyPr/>
          <a:lstStyle/>
          <a:p>
            <a:pPr lvl="1"/>
            <a:r>
              <a:rPr kumimoji="1" lang="en-US" altLang="zh-CN">
                <a:ea typeface="宋体" panose="02010600030101010101" pitchFamily="2" charset="-122"/>
              </a:rPr>
              <a:t>s</a:t>
            </a:r>
            <a:r>
              <a:rPr kumimoji="1" lang="zh-CN" altLang="en-US">
                <a:ea typeface="宋体" panose="02010600030101010101" pitchFamily="2" charset="-122"/>
              </a:rPr>
              <a:t>域 </a:t>
            </a:r>
            <a:r>
              <a:rPr kumimoji="1" lang="zh-CN" altLang="en-US">
                <a:ea typeface="宋体" panose="02010600030101010101" pitchFamily="2" charset="-122"/>
                <a:sym typeface="Wingdings" pitchFamily="2" charset="2"/>
              </a:rPr>
              <a:t> 物理频率域：</a:t>
            </a:r>
          </a:p>
          <a:p>
            <a:pPr lvl="1"/>
            <a:r>
              <a:rPr kumimoji="1" lang="zh-CN" altLang="en-US">
                <a:ea typeface="宋体" panose="02010600030101010101" pitchFamily="2" charset="-122"/>
                <a:sym typeface="Wingdings" pitchFamily="2" charset="2"/>
              </a:rPr>
              <a:t>       </a:t>
            </a:r>
            <a:endParaRPr kumimoji="1" lang="en-US" altLang="zh-CN">
              <a:ea typeface="宋体" panose="02010600030101010101" pitchFamily="2" charset="-122"/>
              <a:sym typeface="Wingdings" pitchFamily="2" charset="2"/>
            </a:endParaRPr>
          </a:p>
          <a:p>
            <a:pPr lvl="2"/>
            <a:r>
              <a:rPr kumimoji="1" lang="en-US" altLang="zh-CN">
                <a:ea typeface="宋体" panose="02010600030101010101" pitchFamily="2" charset="-122"/>
                <a:sym typeface="Wingdings" pitchFamily="2" charset="2"/>
              </a:rPr>
              <a:t>      </a:t>
            </a:r>
            <a:r>
              <a:rPr kumimoji="1" lang="zh-CN" altLang="en-US">
                <a:ea typeface="宋体" panose="02010600030101010101" pitchFamily="2" charset="-122"/>
                <a:sym typeface="Wingdings" pitchFamily="2" charset="2"/>
              </a:rPr>
              <a:t>    的幅度：</a:t>
            </a:r>
            <a:r>
              <a:rPr kumimoji="1" lang="zh-CN" altLang="en-US">
                <a:solidFill>
                  <a:srgbClr val="3333FF"/>
                </a:solidFill>
                <a:ea typeface="宋体" panose="02010600030101010101" pitchFamily="2" charset="-122"/>
                <a:sym typeface="Wingdings" pitchFamily="2" charset="2"/>
              </a:rPr>
              <a:t>幅频特性</a:t>
            </a:r>
            <a:r>
              <a:rPr kumimoji="1" lang="zh-CN" altLang="en-US">
                <a:ea typeface="宋体" panose="02010600030101010101" pitchFamily="2" charset="-122"/>
                <a:sym typeface="Wingdings" pitchFamily="2" charset="2"/>
              </a:rPr>
              <a:t>；</a:t>
            </a:r>
          </a:p>
          <a:p>
            <a:pPr lvl="2"/>
            <a:r>
              <a:rPr kumimoji="1" lang="zh-CN" altLang="en-US">
                <a:ea typeface="宋体" panose="02010600030101010101" pitchFamily="2" charset="-122"/>
                <a:sym typeface="Wingdings" pitchFamily="2" charset="2"/>
              </a:rPr>
              <a:t>          的角度（相位）：</a:t>
            </a:r>
            <a:r>
              <a:rPr kumimoji="1" lang="zh-CN" altLang="en-US">
                <a:solidFill>
                  <a:srgbClr val="3333FF"/>
                </a:solidFill>
                <a:ea typeface="宋体" panose="02010600030101010101" pitchFamily="2" charset="-122"/>
                <a:sym typeface="Wingdings" pitchFamily="2" charset="2"/>
              </a:rPr>
              <a:t>相频特性</a:t>
            </a:r>
            <a:r>
              <a:rPr kumimoji="1" lang="zh-CN" altLang="en-US">
                <a:ea typeface="宋体" panose="02010600030101010101" pitchFamily="2" charset="-122"/>
                <a:sym typeface="Wingdings" pitchFamily="2" charset="2"/>
              </a:rPr>
              <a:t>；</a:t>
            </a:r>
          </a:p>
          <a:p>
            <a:pPr lvl="2"/>
            <a:r>
              <a:rPr kumimoji="1" lang="zh-CN" altLang="en-US">
                <a:solidFill>
                  <a:srgbClr val="3333FF"/>
                </a:solidFill>
                <a:ea typeface="宋体" panose="02010600030101010101" pitchFamily="2" charset="-122"/>
                <a:sym typeface="Wingdings" pitchFamily="2" charset="2"/>
              </a:rPr>
              <a:t>波特图</a:t>
            </a:r>
            <a:r>
              <a:rPr kumimoji="1" lang="zh-CN" altLang="en-US">
                <a:ea typeface="宋体" panose="02010600030101010101" pitchFamily="2" charset="-122"/>
                <a:sym typeface="Wingdings" pitchFamily="2" charset="2"/>
              </a:rPr>
              <a:t>，即画出放大器的上述幅频特性和相频特性</a:t>
            </a:r>
          </a:p>
          <a:p>
            <a:pPr lvl="1"/>
            <a:r>
              <a:rPr kumimoji="1" lang="zh-CN" altLang="en-US">
                <a:ea typeface="宋体" panose="02010600030101010101" pitchFamily="2" charset="-122"/>
                <a:sym typeface="Wingdings" pitchFamily="2" charset="2"/>
              </a:rPr>
              <a:t>在许多情况下，也可以不转变到物理频率域，而直接在</a:t>
            </a:r>
            <a:r>
              <a:rPr kumimoji="1" lang="en-US" altLang="zh-CN">
                <a:ea typeface="宋体" panose="02010600030101010101" pitchFamily="2" charset="-122"/>
                <a:sym typeface="Wingdings" pitchFamily="2" charset="2"/>
              </a:rPr>
              <a:t>s</a:t>
            </a:r>
            <a:r>
              <a:rPr kumimoji="1" lang="zh-CN" altLang="en-US">
                <a:ea typeface="宋体" panose="02010600030101010101" pitchFamily="2" charset="-122"/>
                <a:sym typeface="Wingdings" pitchFamily="2" charset="2"/>
              </a:rPr>
              <a:t>域中进行分析</a:t>
            </a:r>
          </a:p>
          <a:p>
            <a:pPr lvl="1"/>
            <a:endParaRPr kumimoji="1" lang="zh-CN" altLang="en-US">
              <a:ea typeface="宋体" panose="02010600030101010101" pitchFamily="2" charset="-122"/>
              <a:sym typeface="Wingdings" pitchFamily="2" charset="2"/>
            </a:endParaRPr>
          </a:p>
          <a:p>
            <a:pPr lvl="2"/>
            <a:r>
              <a:rPr kumimoji="1" lang="zh-CN" altLang="en-US">
                <a:ea typeface="宋体" panose="02010600030101010101" pitchFamily="2" charset="-122"/>
                <a:sym typeface="Wingdings" pitchFamily="2" charset="2"/>
              </a:rPr>
              <a:t>其中系数</a:t>
            </a:r>
            <a:r>
              <a:rPr kumimoji="1" lang="en-US" altLang="zh-CN">
                <a:ea typeface="宋体" panose="02010600030101010101" pitchFamily="2" charset="-122"/>
                <a:sym typeface="Wingdings" pitchFamily="2" charset="2"/>
              </a:rPr>
              <a:t>a</a:t>
            </a:r>
            <a:r>
              <a:rPr kumimoji="1" lang="zh-CN" altLang="en-US">
                <a:ea typeface="宋体" panose="02010600030101010101" pitchFamily="2" charset="-122"/>
                <a:sym typeface="Wingdings" pitchFamily="2" charset="2"/>
              </a:rPr>
              <a:t>、</a:t>
            </a:r>
            <a:r>
              <a:rPr kumimoji="1" lang="en-US" altLang="zh-CN">
                <a:ea typeface="宋体" panose="02010600030101010101" pitchFamily="2" charset="-122"/>
                <a:sym typeface="Wingdings" pitchFamily="2" charset="2"/>
              </a:rPr>
              <a:t>b</a:t>
            </a:r>
            <a:r>
              <a:rPr kumimoji="1" lang="zh-CN" altLang="en-US">
                <a:ea typeface="宋体" panose="02010600030101010101" pitchFamily="2" charset="-122"/>
                <a:sym typeface="Wingdings" pitchFamily="2" charset="2"/>
              </a:rPr>
              <a:t>是实数；分子的阶数</a:t>
            </a:r>
            <a:r>
              <a:rPr kumimoji="1" lang="en-US" altLang="zh-CN">
                <a:ea typeface="宋体" panose="02010600030101010101" pitchFamily="2" charset="-122"/>
                <a:sym typeface="Wingdings" pitchFamily="2" charset="2"/>
              </a:rPr>
              <a:t>m</a:t>
            </a:r>
            <a:r>
              <a:rPr kumimoji="1" lang="zh-CN" altLang="en-US">
                <a:ea typeface="宋体" panose="02010600030101010101" pitchFamily="2" charset="-122"/>
                <a:sym typeface="Wingdings" pitchFamily="2" charset="2"/>
              </a:rPr>
              <a:t> ≤ 分母的阶数</a:t>
            </a:r>
            <a:r>
              <a:rPr kumimoji="1" lang="en-US" altLang="zh-CN">
                <a:ea typeface="宋体" panose="02010600030101010101" pitchFamily="2" charset="-122"/>
                <a:sym typeface="Wingdings" pitchFamily="2" charset="2"/>
              </a:rPr>
              <a:t>n</a:t>
            </a:r>
            <a:r>
              <a:rPr kumimoji="1" lang="zh-CN" altLang="en-US">
                <a:ea typeface="宋体" panose="02010600030101010101" pitchFamily="2" charset="-122"/>
                <a:sym typeface="Wingdings" pitchFamily="2" charset="2"/>
              </a:rPr>
              <a:t>；</a:t>
            </a:r>
            <a:r>
              <a:rPr kumimoji="1" lang="en-US" altLang="zh-CN">
                <a:ea typeface="宋体" panose="02010600030101010101" pitchFamily="2" charset="-122"/>
                <a:sym typeface="Wingdings" pitchFamily="2" charset="2"/>
              </a:rPr>
              <a:t>n</a:t>
            </a:r>
            <a:r>
              <a:rPr kumimoji="1" lang="zh-CN" altLang="en-US">
                <a:ea typeface="宋体" panose="02010600030101010101" pitchFamily="2" charset="-122"/>
                <a:sym typeface="Wingdings" pitchFamily="2" charset="2"/>
              </a:rPr>
              <a:t>称为传输函数的阶数；</a:t>
            </a:r>
          </a:p>
          <a:p>
            <a:pPr lvl="2"/>
            <a:r>
              <a:rPr kumimoji="1" lang="zh-CN" altLang="en-US">
                <a:ea typeface="宋体" panose="02010600030101010101" pitchFamily="2" charset="-122"/>
                <a:sym typeface="Wingdings" pitchFamily="2" charset="2"/>
              </a:rPr>
              <a:t>对于一个稳定电路（自己不产生信号），分母多项式的所有根都具有负的实部</a:t>
            </a:r>
          </a:p>
          <a:p>
            <a:pPr lvl="2"/>
            <a:endParaRPr kumimoji="1" lang="en-US" altLang="zh-CN">
              <a:ea typeface="宋体" panose="02010600030101010101" pitchFamily="2" charset="-122"/>
              <a:sym typeface="Wingdings" pitchFamily="2" charset="2"/>
            </a:endParaRPr>
          </a:p>
          <a:p>
            <a:pPr lvl="1">
              <a:buFont typeface="Wingdings" pitchFamily="2" charset="2"/>
              <a:buNone/>
            </a:pPr>
            <a:endParaRPr kumimoji="1" lang="zh-CN" altLang="en-US">
              <a:ea typeface="宋体" panose="02010600030101010101" pitchFamily="2" charset="-122"/>
            </a:endParaRPr>
          </a:p>
        </p:txBody>
      </p:sp>
      <p:pic>
        <p:nvPicPr>
          <p:cNvPr id="74755" name="图片 5">
            <a:extLst>
              <a:ext uri="{FF2B5EF4-FFF2-40B4-BE49-F238E27FC236}">
                <a16:creationId xmlns:a16="http://schemas.microsoft.com/office/drawing/2014/main" id="{C8F401F7-F786-E444-A213-2427F62444A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1981200"/>
            <a:ext cx="1701800"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6" name="图片 1">
            <a:extLst>
              <a:ext uri="{FF2B5EF4-FFF2-40B4-BE49-F238E27FC236}">
                <a16:creationId xmlns:a16="http://schemas.microsoft.com/office/drawing/2014/main" id="{32189371-03BC-2246-9CAA-D0A1991BC6A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14400" y="2438400"/>
            <a:ext cx="444500"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7" name="图片 7">
            <a:extLst>
              <a:ext uri="{FF2B5EF4-FFF2-40B4-BE49-F238E27FC236}">
                <a16:creationId xmlns:a16="http://schemas.microsoft.com/office/drawing/2014/main" id="{B3FADE05-CCAD-D04C-9BA9-B6C2E9FEEC6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752600" y="2409825"/>
            <a:ext cx="622300"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8" name="图片 8">
            <a:extLst>
              <a:ext uri="{FF2B5EF4-FFF2-40B4-BE49-F238E27FC236}">
                <a16:creationId xmlns:a16="http://schemas.microsoft.com/office/drawing/2014/main" id="{55D9AC2A-F568-484B-AE74-C43047D43C7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260475" y="2857500"/>
            <a:ext cx="622300"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9" name="图片 9">
            <a:extLst>
              <a:ext uri="{FF2B5EF4-FFF2-40B4-BE49-F238E27FC236}">
                <a16:creationId xmlns:a16="http://schemas.microsoft.com/office/drawing/2014/main" id="{F9F0A75A-A97E-3B48-8264-BB51366C76D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260475" y="3200400"/>
            <a:ext cx="622300"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60" name="图片 11">
            <a:extLst>
              <a:ext uri="{FF2B5EF4-FFF2-40B4-BE49-F238E27FC236}">
                <a16:creationId xmlns:a16="http://schemas.microsoft.com/office/drawing/2014/main" id="{9C1A2DC2-8AD4-AD4C-A62C-005B0337A38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768600" y="4267200"/>
            <a:ext cx="3454400"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灯片编号占位符 1">
            <a:extLst>
              <a:ext uri="{FF2B5EF4-FFF2-40B4-BE49-F238E27FC236}">
                <a16:creationId xmlns:a16="http://schemas.microsoft.com/office/drawing/2014/main" id="{FEB7D0CB-E8AC-394A-8997-F28527355C13}"/>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7</a:t>
            </a:fld>
            <a:endParaRPr lang="en-US" altLang="zh-CN"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3FC0A4E-688F-9F42-B5D5-D4B9D0A4FDD7}"/>
              </a:ext>
            </a:extLst>
          </p:cNvPr>
          <p:cNvSpPr>
            <a:spLocks noGrp="1"/>
          </p:cNvSpPr>
          <p:nvPr>
            <p:ph type="title"/>
          </p:nvPr>
        </p:nvSpPr>
        <p:spPr/>
        <p:txBody>
          <a:bodyPr/>
          <a:lstStyle/>
          <a:p>
            <a:endParaRPr kumimoji="1" lang="zh-CN" altLang="en-US">
              <a:ea typeface="宋体" panose="02010600030101010101" pitchFamily="2" charset="-122"/>
            </a:endParaRPr>
          </a:p>
        </p:txBody>
      </p:sp>
      <p:sp>
        <p:nvSpPr>
          <p:cNvPr id="3" name="内容占位符 2">
            <a:extLst>
              <a:ext uri="{FF2B5EF4-FFF2-40B4-BE49-F238E27FC236}">
                <a16:creationId xmlns:a16="http://schemas.microsoft.com/office/drawing/2014/main" id="{868274A5-527D-0941-9E14-15F9F853B78A}"/>
              </a:ext>
            </a:extLst>
          </p:cNvPr>
          <p:cNvSpPr>
            <a:spLocks noGrp="1"/>
          </p:cNvSpPr>
          <p:nvPr>
            <p:ph idx="1"/>
          </p:nvPr>
        </p:nvSpPr>
        <p:spPr/>
        <p:txBody>
          <a:bodyPr/>
          <a:lstStyle/>
          <a:p>
            <a:r>
              <a:rPr kumimoji="1" lang="zh-CN" altLang="en-US">
                <a:ea typeface="宋体" panose="02010600030101010101" pitchFamily="2" charset="-122"/>
              </a:rPr>
              <a:t>一阶传输函数</a:t>
            </a:r>
            <a:r>
              <a:rPr kumimoji="1" lang="en-US" altLang="zh-CN">
                <a:ea typeface="宋体" panose="02010600030101010101" pitchFamily="2" charset="-122"/>
              </a:rPr>
              <a:t>(n=1)</a:t>
            </a:r>
            <a:endParaRPr kumimoji="1" lang="zh-CN" altLang="en-US">
              <a:ea typeface="宋体" panose="02010600030101010101" pitchFamily="2" charset="-122"/>
            </a:endParaRPr>
          </a:p>
          <a:p>
            <a:endParaRPr kumimoji="1" lang="zh-CN" altLang="en-US">
              <a:ea typeface="宋体" panose="02010600030101010101" pitchFamily="2" charset="-122"/>
            </a:endParaRPr>
          </a:p>
          <a:p>
            <a:pPr lvl="1"/>
            <a:r>
              <a:rPr kumimoji="1" lang="zh-CN" altLang="en-US">
                <a:ea typeface="宋体" panose="02010600030101010101" pitchFamily="2" charset="-122"/>
              </a:rPr>
              <a:t>低通</a:t>
            </a:r>
            <a:r>
              <a:rPr kumimoji="1" lang="en-US" altLang="zh-CN">
                <a:ea typeface="宋体" panose="02010600030101010101" pitchFamily="2" charset="-122"/>
              </a:rPr>
              <a:t>STC</a:t>
            </a:r>
            <a:r>
              <a:rPr kumimoji="1" lang="zh-CN" altLang="en-US">
                <a:ea typeface="宋体" panose="02010600030101010101" pitchFamily="2" charset="-122"/>
              </a:rPr>
              <a:t>：</a:t>
            </a:r>
          </a:p>
          <a:p>
            <a:pPr lvl="1"/>
            <a:endParaRPr kumimoji="1" lang="zh-CN" altLang="en-US">
              <a:ea typeface="宋体" panose="02010600030101010101" pitchFamily="2" charset="-122"/>
            </a:endParaRPr>
          </a:p>
          <a:p>
            <a:pPr lvl="1"/>
            <a:endParaRPr kumimoji="1" lang="zh-CN" altLang="en-US">
              <a:ea typeface="宋体" panose="02010600030101010101" pitchFamily="2" charset="-122"/>
            </a:endParaRPr>
          </a:p>
          <a:p>
            <a:pPr lvl="1"/>
            <a:r>
              <a:rPr kumimoji="1" lang="zh-CN" altLang="en-US">
                <a:ea typeface="宋体" panose="02010600030101010101" pitchFamily="2" charset="-122"/>
              </a:rPr>
              <a:t>高通</a:t>
            </a:r>
            <a:r>
              <a:rPr kumimoji="1" lang="en-US" altLang="zh-CN">
                <a:ea typeface="宋体" panose="02010600030101010101" pitchFamily="2" charset="-122"/>
              </a:rPr>
              <a:t>STC</a:t>
            </a:r>
            <a:r>
              <a:rPr kumimoji="1" lang="zh-CN" altLang="en-US">
                <a:ea typeface="宋体" panose="02010600030101010101" pitchFamily="2" charset="-122"/>
              </a:rPr>
              <a:t>：</a:t>
            </a:r>
          </a:p>
        </p:txBody>
      </p:sp>
      <p:sp>
        <p:nvSpPr>
          <p:cNvPr id="77827" name="页脚占位符 3">
            <a:extLst>
              <a:ext uri="{FF2B5EF4-FFF2-40B4-BE49-F238E27FC236}">
                <a16:creationId xmlns:a16="http://schemas.microsoft.com/office/drawing/2014/main" id="{ECD3B55F-EC94-7641-9489-ED855D5815C2}"/>
              </a:ext>
            </a:extLst>
          </p:cNvPr>
          <p:cNvSpPr>
            <a:spLocks noGrp="1"/>
          </p:cNvSpPr>
          <p:nvPr>
            <p:ph type="ftr" sz="quarter" idx="10"/>
          </p:nvPr>
        </p:nvSpPr>
        <p:spPr>
          <a:noFill/>
        </p:spPr>
        <p:txBody>
          <a:bodyPr/>
          <a:lstStyle>
            <a:lvl1pPr>
              <a:defRPr sz="1600">
                <a:solidFill>
                  <a:schemeClr val="tx1"/>
                </a:solidFill>
                <a:latin typeface="Calibri" panose="020F0502020204030204" pitchFamily="34" charset="0"/>
              </a:defRPr>
            </a:lvl1pPr>
            <a:lvl2pPr marL="742950" indent="-285750">
              <a:defRPr sz="1600">
                <a:solidFill>
                  <a:schemeClr val="tx1"/>
                </a:solidFill>
                <a:latin typeface="Calibri" panose="020F0502020204030204" pitchFamily="34" charset="0"/>
              </a:defRPr>
            </a:lvl2pPr>
            <a:lvl3pPr marL="1143000" indent="-228600">
              <a:defRPr sz="1600">
                <a:solidFill>
                  <a:schemeClr val="tx1"/>
                </a:solidFill>
                <a:latin typeface="Calibri" panose="020F0502020204030204" pitchFamily="34" charset="0"/>
              </a:defRPr>
            </a:lvl3pPr>
            <a:lvl4pPr marL="1600200" indent="-228600">
              <a:defRPr sz="1600">
                <a:solidFill>
                  <a:schemeClr val="tx1"/>
                </a:solidFill>
                <a:latin typeface="Calibri" panose="020F0502020204030204" pitchFamily="34" charset="0"/>
              </a:defRPr>
            </a:lvl4pPr>
            <a:lvl5pPr marL="2057400" indent="-228600">
              <a:defRPr sz="1600">
                <a:solidFill>
                  <a:schemeClr val="tx1"/>
                </a:solidFill>
                <a:latin typeface="Calibri" panose="020F0502020204030204" pitchFamily="34" charset="0"/>
              </a:defRPr>
            </a:lvl5pPr>
            <a:lvl6pPr marL="2514600" indent="-228600" eaLnBrk="0" fontAlgn="base" hangingPunct="0">
              <a:spcBef>
                <a:spcPct val="0"/>
              </a:spcBef>
              <a:spcAft>
                <a:spcPct val="0"/>
              </a:spcAft>
              <a:defRPr sz="1600">
                <a:solidFill>
                  <a:schemeClr val="tx1"/>
                </a:solidFill>
                <a:latin typeface="Calibri" panose="020F0502020204030204" pitchFamily="34" charset="0"/>
              </a:defRPr>
            </a:lvl6pPr>
            <a:lvl7pPr marL="2971800" indent="-228600" eaLnBrk="0" fontAlgn="base" hangingPunct="0">
              <a:spcBef>
                <a:spcPct val="0"/>
              </a:spcBef>
              <a:spcAft>
                <a:spcPct val="0"/>
              </a:spcAft>
              <a:defRPr sz="1600">
                <a:solidFill>
                  <a:schemeClr val="tx1"/>
                </a:solidFill>
                <a:latin typeface="Calibri" panose="020F0502020204030204" pitchFamily="34" charset="0"/>
              </a:defRPr>
            </a:lvl7pPr>
            <a:lvl8pPr marL="3429000" indent="-228600" eaLnBrk="0" fontAlgn="base" hangingPunct="0">
              <a:spcBef>
                <a:spcPct val="0"/>
              </a:spcBef>
              <a:spcAft>
                <a:spcPct val="0"/>
              </a:spcAft>
              <a:defRPr sz="1600">
                <a:solidFill>
                  <a:schemeClr val="tx1"/>
                </a:solidFill>
                <a:latin typeface="Calibri" panose="020F0502020204030204" pitchFamily="34" charset="0"/>
              </a:defRPr>
            </a:lvl8pPr>
            <a:lvl9pPr marL="3886200" indent="-228600" eaLnBrk="0" fontAlgn="base" hangingPunct="0">
              <a:spcBef>
                <a:spcPct val="0"/>
              </a:spcBef>
              <a:spcAft>
                <a:spcPct val="0"/>
              </a:spcAft>
              <a:defRPr sz="1600">
                <a:solidFill>
                  <a:schemeClr val="tx1"/>
                </a:solidFill>
                <a:latin typeface="Calibri" panose="020F0502020204030204" pitchFamily="34" charset="0"/>
              </a:defRPr>
            </a:lvl9pPr>
          </a:lstStyle>
          <a:p>
            <a:endParaRPr lang="en-US" altLang="en-US" sz="1000"/>
          </a:p>
          <a:p>
            <a:r>
              <a:rPr lang="en-US" altLang="en-US" sz="1000"/>
              <a:t>Oxford University Publishing</a:t>
            </a:r>
          </a:p>
          <a:p>
            <a:r>
              <a:rPr lang="en-US" altLang="en-US" sz="1000"/>
              <a:t>Microelectronic Circuits by Adel S. Sedra and Kenneth C. Smith (0195323033)</a:t>
            </a:r>
          </a:p>
        </p:txBody>
      </p:sp>
      <p:pic>
        <p:nvPicPr>
          <p:cNvPr id="77828" name="图片 5">
            <a:extLst>
              <a:ext uri="{FF2B5EF4-FFF2-40B4-BE49-F238E27FC236}">
                <a16:creationId xmlns:a16="http://schemas.microsoft.com/office/drawing/2014/main" id="{C09C0D6E-8F4B-AF4B-BCA3-F6DA9BE03B7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29000" y="1981200"/>
            <a:ext cx="167640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29" name="图片 6">
            <a:extLst>
              <a:ext uri="{FF2B5EF4-FFF2-40B4-BE49-F238E27FC236}">
                <a16:creationId xmlns:a16="http://schemas.microsoft.com/office/drawing/2014/main" id="{E17AEA2A-2CA7-1345-8664-C6883720EB9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00300" y="2857500"/>
            <a:ext cx="1549400"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30" name="图片 7">
            <a:extLst>
              <a:ext uri="{FF2B5EF4-FFF2-40B4-BE49-F238E27FC236}">
                <a16:creationId xmlns:a16="http://schemas.microsoft.com/office/drawing/2014/main" id="{917D71C9-68FF-D34F-843C-1370226D2E1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414588" y="4127500"/>
            <a:ext cx="15748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31" name="图片 8">
            <a:extLst>
              <a:ext uri="{FF2B5EF4-FFF2-40B4-BE49-F238E27FC236}">
                <a16:creationId xmlns:a16="http://schemas.microsoft.com/office/drawing/2014/main" id="{A78FF345-E65A-0647-A0BC-6840C049205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71550" y="3492500"/>
            <a:ext cx="6591300"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文本框 3">
            <a:extLst>
              <a:ext uri="{FF2B5EF4-FFF2-40B4-BE49-F238E27FC236}">
                <a16:creationId xmlns:a16="http://schemas.microsoft.com/office/drawing/2014/main" id="{6CF1F8C8-A573-6346-A442-2DE49B958583}"/>
              </a:ext>
            </a:extLst>
          </p:cNvPr>
          <p:cNvSpPr txBox="1"/>
          <p:nvPr/>
        </p:nvSpPr>
        <p:spPr>
          <a:xfrm>
            <a:off x="4670564" y="3005723"/>
            <a:ext cx="1415772" cy="338554"/>
          </a:xfrm>
          <a:prstGeom prst="rect">
            <a:avLst/>
          </a:prstGeom>
          <a:noFill/>
        </p:spPr>
        <p:txBody>
          <a:bodyPr wrap="none" rtlCol="0">
            <a:spAutoFit/>
          </a:bodyPr>
          <a:lstStyle/>
          <a:p>
            <a:r>
              <a:rPr kumimoji="1" lang="zh-CN" altLang="en-US" dirty="0">
                <a:solidFill>
                  <a:srgbClr val="0432FF"/>
                </a:solidFill>
              </a:rPr>
              <a:t>分子无一次项</a:t>
            </a:r>
          </a:p>
        </p:txBody>
      </p:sp>
      <p:sp>
        <p:nvSpPr>
          <p:cNvPr id="10" name="文本框 9">
            <a:extLst>
              <a:ext uri="{FF2B5EF4-FFF2-40B4-BE49-F238E27FC236}">
                <a16:creationId xmlns:a16="http://schemas.microsoft.com/office/drawing/2014/main" id="{A109CF3E-3967-9542-B5DD-AF58594B8E2B}"/>
              </a:ext>
            </a:extLst>
          </p:cNvPr>
          <p:cNvSpPr txBox="1"/>
          <p:nvPr/>
        </p:nvSpPr>
        <p:spPr>
          <a:xfrm>
            <a:off x="4670564" y="4313823"/>
            <a:ext cx="1415772" cy="338554"/>
          </a:xfrm>
          <a:prstGeom prst="rect">
            <a:avLst/>
          </a:prstGeom>
          <a:noFill/>
        </p:spPr>
        <p:txBody>
          <a:bodyPr wrap="none" rtlCol="0">
            <a:spAutoFit/>
          </a:bodyPr>
          <a:lstStyle/>
          <a:p>
            <a:r>
              <a:rPr kumimoji="1" lang="zh-CN" altLang="en-US" dirty="0">
                <a:solidFill>
                  <a:srgbClr val="0432FF"/>
                </a:solidFill>
              </a:rPr>
              <a:t>分子有一次项</a:t>
            </a:r>
          </a:p>
        </p:txBody>
      </p:sp>
      <p:cxnSp>
        <p:nvCxnSpPr>
          <p:cNvPr id="6" name="直线连接符 5">
            <a:extLst>
              <a:ext uri="{FF2B5EF4-FFF2-40B4-BE49-F238E27FC236}">
                <a16:creationId xmlns:a16="http://schemas.microsoft.com/office/drawing/2014/main" id="{565B2CB3-BA1C-4B42-B924-884A71222574}"/>
              </a:ext>
            </a:extLst>
          </p:cNvPr>
          <p:cNvCxnSpPr/>
          <p:nvPr/>
        </p:nvCxnSpPr>
        <p:spPr bwMode="auto">
          <a:xfrm>
            <a:off x="6086336" y="3848100"/>
            <a:ext cx="1476514" cy="0"/>
          </a:xfrm>
          <a:prstGeom prst="line">
            <a:avLst/>
          </a:prstGeom>
          <a:solidFill>
            <a:schemeClr val="accent1"/>
          </a:solidFill>
          <a:ln w="19050" cap="flat" cmpd="sng" algn="ctr">
            <a:solidFill>
              <a:srgbClr val="C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 name="文本框 12">
            <a:extLst>
              <a:ext uri="{FF2B5EF4-FFF2-40B4-BE49-F238E27FC236}">
                <a16:creationId xmlns:a16="http://schemas.microsoft.com/office/drawing/2014/main" id="{EDB904DE-B14C-FA45-B594-71A764D71FD1}"/>
              </a:ext>
            </a:extLst>
          </p:cNvPr>
          <p:cNvSpPr txBox="1"/>
          <p:nvPr/>
        </p:nvSpPr>
        <p:spPr>
          <a:xfrm>
            <a:off x="6629400" y="3898324"/>
            <a:ext cx="2286000" cy="584775"/>
          </a:xfrm>
          <a:prstGeom prst="rect">
            <a:avLst/>
          </a:prstGeom>
          <a:noFill/>
        </p:spPr>
        <p:txBody>
          <a:bodyPr wrap="square" rtlCol="0">
            <a:spAutoFit/>
          </a:bodyPr>
          <a:lstStyle/>
          <a:p>
            <a:r>
              <a:rPr kumimoji="1" lang="zh-CN" altLang="en-US" dirty="0">
                <a:solidFill>
                  <a:srgbClr val="C00000"/>
                </a:solidFill>
              </a:rPr>
              <a:t>即：当</a:t>
            </a:r>
            <a:r>
              <a:rPr kumimoji="1" lang="en-US" altLang="zh-CN" dirty="0">
                <a:solidFill>
                  <a:srgbClr val="C00000"/>
                </a:solidFill>
                <a:latin typeface="Symbol" pitchFamily="2" charset="2"/>
              </a:rPr>
              <a:t>w</a:t>
            </a:r>
            <a:r>
              <a:rPr kumimoji="1" lang="en-US" altLang="zh-CN" dirty="0">
                <a:solidFill>
                  <a:srgbClr val="C00000"/>
                </a:solidFill>
              </a:rPr>
              <a:t> = </a:t>
            </a:r>
            <a:r>
              <a:rPr kumimoji="1" lang="en-US" altLang="zh-CN" dirty="0">
                <a:solidFill>
                  <a:srgbClr val="C00000"/>
                </a:solidFill>
                <a:latin typeface="Symbol" pitchFamily="2" charset="2"/>
              </a:rPr>
              <a:t>w</a:t>
            </a:r>
            <a:r>
              <a:rPr kumimoji="1" lang="en-US" altLang="zh-CN" baseline="-25000" dirty="0">
                <a:solidFill>
                  <a:srgbClr val="C00000"/>
                </a:solidFill>
              </a:rPr>
              <a:t>0</a:t>
            </a:r>
            <a:r>
              <a:rPr kumimoji="1" lang="zh-CN" altLang="en-US" dirty="0">
                <a:solidFill>
                  <a:srgbClr val="C00000"/>
                </a:solidFill>
              </a:rPr>
              <a:t>时，分母的模为</a:t>
            </a:r>
            <a:r>
              <a:rPr kumimoji="1" lang="en-US" altLang="zh-CN" dirty="0">
                <a:solidFill>
                  <a:srgbClr val="C00000"/>
                </a:solidFill>
              </a:rPr>
              <a:t>DC</a:t>
            </a:r>
            <a:r>
              <a:rPr kumimoji="1" lang="zh-CN" altLang="en-US" dirty="0">
                <a:solidFill>
                  <a:srgbClr val="C00000"/>
                </a:solidFill>
              </a:rPr>
              <a:t>时的         倍</a:t>
            </a:r>
          </a:p>
        </p:txBody>
      </p:sp>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CEC9131D-050A-784D-AB0E-0C2B124A7727}"/>
                  </a:ext>
                </a:extLst>
              </p:cNvPr>
              <p:cNvSpPr txBox="1"/>
              <p:nvPr/>
            </p:nvSpPr>
            <p:spPr>
              <a:xfrm>
                <a:off x="8001000" y="4190711"/>
                <a:ext cx="295081" cy="27526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ad>
                        <m:radPr>
                          <m:degHide m:val="on"/>
                          <m:ctrlPr>
                            <a:rPr kumimoji="1" lang="zh-CN" altLang="en-US" i="1" smtClean="0">
                              <a:solidFill>
                                <a:srgbClr val="C00000"/>
                              </a:solidFill>
                              <a:latin typeface="Cambria Math" panose="02040503050406030204" pitchFamily="18" charset="0"/>
                            </a:rPr>
                          </m:ctrlPr>
                        </m:radPr>
                        <m:deg/>
                        <m:e>
                          <m:r>
                            <a:rPr kumimoji="1" lang="en-US" altLang="zh-CN" b="0" i="1" smtClean="0">
                              <a:solidFill>
                                <a:srgbClr val="C00000"/>
                              </a:solidFill>
                              <a:latin typeface="Cambria Math" panose="02040503050406030204" pitchFamily="18" charset="0"/>
                            </a:rPr>
                            <m:t>2</m:t>
                          </m:r>
                        </m:e>
                      </m:rad>
                    </m:oMath>
                  </m:oMathPara>
                </a14:m>
                <a:endParaRPr kumimoji="1" lang="zh-CN" altLang="en-US" dirty="0"/>
              </a:p>
            </p:txBody>
          </p:sp>
        </mc:Choice>
        <mc:Fallback xmlns="">
          <p:sp>
            <p:nvSpPr>
              <p:cNvPr id="7" name="文本框 6">
                <a:extLst>
                  <a:ext uri="{FF2B5EF4-FFF2-40B4-BE49-F238E27FC236}">
                    <a16:creationId xmlns:a16="http://schemas.microsoft.com/office/drawing/2014/main" id="{CEC9131D-050A-784D-AB0E-0C2B124A7727}"/>
                  </a:ext>
                </a:extLst>
              </p:cNvPr>
              <p:cNvSpPr txBox="1">
                <a:spLocks noRot="1" noChangeAspect="1" noMove="1" noResize="1" noEditPoints="1" noAdjustHandles="1" noChangeArrowheads="1" noChangeShapeType="1" noTextEdit="1"/>
              </p:cNvSpPr>
              <p:nvPr/>
            </p:nvSpPr>
            <p:spPr>
              <a:xfrm>
                <a:off x="8001000" y="4190711"/>
                <a:ext cx="295081" cy="275268"/>
              </a:xfrm>
              <a:prstGeom prst="rect">
                <a:avLst/>
              </a:prstGeom>
              <a:blipFill>
                <a:blip r:embed="rId6"/>
                <a:stretch>
                  <a:fillRect r="-16667"/>
                </a:stretch>
              </a:blipFill>
            </p:spPr>
            <p:txBody>
              <a:bodyPr/>
              <a:lstStyle/>
              <a:p>
                <a:r>
                  <a:rPr lang="zh-CN" altLang="en-US">
                    <a:noFill/>
                  </a:rPr>
                  <a:t> </a:t>
                </a:r>
              </a:p>
            </p:txBody>
          </p:sp>
        </mc:Fallback>
      </mc:AlternateContent>
      <p:sp>
        <p:nvSpPr>
          <p:cNvPr id="15" name="灯片编号占位符 1">
            <a:extLst>
              <a:ext uri="{FF2B5EF4-FFF2-40B4-BE49-F238E27FC236}">
                <a16:creationId xmlns:a16="http://schemas.microsoft.com/office/drawing/2014/main" id="{477C74F6-9932-B24E-AD1B-D516EC6E2BD8}"/>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8</a:t>
            </a:fld>
            <a:endParaRPr lang="en-US" altLang="zh-CN"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Footer Placeholder 4">
            <a:extLst>
              <a:ext uri="{FF2B5EF4-FFF2-40B4-BE49-F238E27FC236}">
                <a16:creationId xmlns:a16="http://schemas.microsoft.com/office/drawing/2014/main" id="{4BEBCCAF-EA92-0743-B528-0E4B6D4DB6AB}"/>
              </a:ext>
            </a:extLst>
          </p:cNvPr>
          <p:cNvSpPr>
            <a:spLocks noGrp="1"/>
          </p:cNvSpPr>
          <p:nvPr>
            <p:ph type="ftr" sz="quarter" idx="10"/>
          </p:nvPr>
        </p:nvSpPr>
        <p:spPr>
          <a:noFill/>
        </p:spPr>
        <p:txBody>
          <a:bodyP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spcBef>
                <a:spcPct val="0"/>
              </a:spcBef>
              <a:buFontTx/>
              <a:buNone/>
            </a:pPr>
            <a:endParaRPr lang="en-US" altLang="zh-CN" sz="1000"/>
          </a:p>
          <a:p>
            <a:pPr>
              <a:spcBef>
                <a:spcPct val="0"/>
              </a:spcBef>
              <a:buFontTx/>
              <a:buNone/>
            </a:pPr>
            <a:r>
              <a:rPr lang="en-US" altLang="zh-CN" sz="1000"/>
              <a:t>Oxford University Publishing</a:t>
            </a:r>
          </a:p>
          <a:p>
            <a:pPr>
              <a:spcBef>
                <a:spcPct val="0"/>
              </a:spcBef>
              <a:buFontTx/>
              <a:buNone/>
            </a:pPr>
            <a:r>
              <a:rPr lang="en-US" altLang="zh-CN" sz="1000"/>
              <a:t>Microelectronic Circuits by Adel S. Sedra and Kenneth C. Smith (0195323033)</a:t>
            </a:r>
          </a:p>
        </p:txBody>
      </p:sp>
      <p:sp>
        <p:nvSpPr>
          <p:cNvPr id="102403" name="Rectangle 2">
            <a:extLst>
              <a:ext uri="{FF2B5EF4-FFF2-40B4-BE49-F238E27FC236}">
                <a16:creationId xmlns:a16="http://schemas.microsoft.com/office/drawing/2014/main" id="{2B6750BC-C6D3-4343-8D6D-ACC46A4AF542}"/>
              </a:ext>
            </a:extLst>
          </p:cNvPr>
          <p:cNvSpPr>
            <a:spLocks noGrp="1" noChangeArrowheads="1"/>
          </p:cNvSpPr>
          <p:nvPr>
            <p:ph type="title"/>
          </p:nvPr>
        </p:nvSpPr>
        <p:spPr>
          <a:noFill/>
        </p:spPr>
        <p:txBody>
          <a:bodyPr/>
          <a:lstStyle/>
          <a:p>
            <a:pPr eaLnBrk="1" hangingPunct="1"/>
            <a:r>
              <a:rPr lang="en-US" altLang="zh-CN" sz="3200" b="0">
                <a:ea typeface="宋体" panose="02010600030101010101" pitchFamily="2" charset="-122"/>
              </a:rPr>
              <a:t>1.6.4. </a:t>
            </a:r>
            <a:r>
              <a:rPr lang="en-US" altLang="zh-CN" sz="3200">
                <a:ea typeface="宋体" panose="02010600030101010101" pitchFamily="2" charset="-122"/>
              </a:rPr>
              <a:t>Single Time-Constant Networks</a:t>
            </a:r>
          </a:p>
        </p:txBody>
      </p:sp>
      <p:sp>
        <p:nvSpPr>
          <p:cNvPr id="102404" name="Rectangle 3">
            <a:extLst>
              <a:ext uri="{FF2B5EF4-FFF2-40B4-BE49-F238E27FC236}">
                <a16:creationId xmlns:a16="http://schemas.microsoft.com/office/drawing/2014/main" id="{1652AA13-24A0-EA46-9A34-B6B03FD4F7F0}"/>
              </a:ext>
            </a:extLst>
          </p:cNvPr>
          <p:cNvSpPr>
            <a:spLocks noChangeArrowheads="1"/>
          </p:cNvSpPr>
          <p:nvPr/>
        </p:nvSpPr>
        <p:spPr bwMode="auto">
          <a:xfrm>
            <a:off x="0" y="0"/>
            <a:ext cx="9144000" cy="6858000"/>
          </a:xfrm>
          <a:prstGeom prst="rect">
            <a:avLst/>
          </a:prstGeom>
          <a:solidFill>
            <a:schemeClr val="bg1">
              <a:alpha val="89803"/>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Wingdings" pitchFamily="2" charset="2"/>
              <a:buChar char="§"/>
              <a:defRPr sz="2400">
                <a:solidFill>
                  <a:schemeClr val="tx1"/>
                </a:solidFill>
                <a:latin typeface="Calibri" panose="020F0502020204030204" pitchFamily="34" charset="0"/>
              </a:defRPr>
            </a:lvl1pPr>
            <a:lvl2pPr marL="742950" indent="-285750">
              <a:spcBef>
                <a:spcPct val="20000"/>
              </a:spcBef>
              <a:buFont typeface="Wingdings" pitchFamily="2" charset="2"/>
              <a:buChar char="§"/>
              <a:defRPr sz="2400">
                <a:solidFill>
                  <a:schemeClr val="tx1"/>
                </a:solidFill>
                <a:latin typeface="Calibri" panose="020F0502020204030204" pitchFamily="34" charset="0"/>
              </a:defRPr>
            </a:lvl2pPr>
            <a:lvl3pPr marL="1143000" indent="-228600">
              <a:spcBef>
                <a:spcPct val="20000"/>
              </a:spcBef>
              <a:buFont typeface="Wingdings" pitchFamily="2" charset="2"/>
              <a:buChar char="§"/>
              <a:defRPr sz="2000">
                <a:solidFill>
                  <a:schemeClr val="tx1"/>
                </a:solidFill>
                <a:latin typeface="Calibri" panose="020F0502020204030204" pitchFamily="34" charset="0"/>
              </a:defRPr>
            </a:lvl3pPr>
            <a:lvl4pPr marL="1600200" indent="-228600">
              <a:spcBef>
                <a:spcPct val="20000"/>
              </a:spcBef>
              <a:buFont typeface="Wingdings" pitchFamily="2" charset="2"/>
              <a:buChar char="§"/>
              <a:defRPr sz="2000">
                <a:solidFill>
                  <a:schemeClr val="tx1"/>
                </a:solidFill>
                <a:latin typeface="Calibri" panose="020F0502020204030204" pitchFamily="34" charset="0"/>
              </a:defRPr>
            </a:lvl4pPr>
            <a:lvl5pPr marL="2057400" indent="-228600">
              <a:spcBef>
                <a:spcPct val="20000"/>
              </a:spcBef>
              <a:buFont typeface="Wingdings" pitchFamily="2" charset="2"/>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Wingdings" pitchFamily="2" charset="2"/>
              <a:buChar char="§"/>
              <a:defRPr sz="1600">
                <a:solidFill>
                  <a:schemeClr val="tx1"/>
                </a:solidFill>
                <a:latin typeface="Calibri" panose="020F0502020204030204" pitchFamily="34" charset="0"/>
              </a:defRPr>
            </a:lvl9pPr>
          </a:lstStyle>
          <a:p>
            <a:pPr algn="r" eaLnBrk="1" hangingPunct="1">
              <a:spcBef>
                <a:spcPct val="0"/>
              </a:spcBef>
              <a:buFontTx/>
              <a:buNone/>
            </a:pPr>
            <a:endParaRPr lang="zh-CN" altLang="zh-CN" sz="1600">
              <a:ea typeface="宋体" panose="02010600030101010101" pitchFamily="2" charset="-122"/>
            </a:endParaRPr>
          </a:p>
        </p:txBody>
      </p:sp>
      <p:pic>
        <p:nvPicPr>
          <p:cNvPr id="4" name="Picture 3">
            <a:extLst>
              <a:ext uri="{FF2B5EF4-FFF2-40B4-BE49-F238E27FC236}">
                <a16:creationId xmlns:a16="http://schemas.microsoft.com/office/drawing/2014/main" id="{C874DBAF-B56D-904E-B629-467CF4500AB6}"/>
              </a:ext>
            </a:extLst>
          </p:cNvPr>
          <p:cNvPicPr>
            <a:picLocks noChangeAspect="1"/>
          </p:cNvPicPr>
          <p:nvPr/>
        </p:nvPicPr>
        <p:blipFill>
          <a:blip r:embed="rId2"/>
          <a:stretch>
            <a:fillRect/>
          </a:stretch>
        </p:blipFill>
        <p:spPr>
          <a:xfrm>
            <a:off x="0" y="1477617"/>
            <a:ext cx="9144000" cy="5366630"/>
          </a:xfrm>
          <a:prstGeom prst="rect">
            <a:avLst/>
          </a:prstGeom>
        </p:spPr>
      </p:pic>
      <p:sp>
        <p:nvSpPr>
          <p:cNvPr id="102406" name="文本框 1">
            <a:extLst>
              <a:ext uri="{FF2B5EF4-FFF2-40B4-BE49-F238E27FC236}">
                <a16:creationId xmlns:a16="http://schemas.microsoft.com/office/drawing/2014/main" id="{8C974668-7284-6344-BC0D-B289312A0B1F}"/>
              </a:ext>
            </a:extLst>
          </p:cNvPr>
          <p:cNvSpPr txBox="1">
            <a:spLocks noChangeArrowheads="1"/>
          </p:cNvSpPr>
          <p:nvPr/>
        </p:nvSpPr>
        <p:spPr bwMode="auto">
          <a:xfrm>
            <a:off x="8148637" y="1782417"/>
            <a:ext cx="833437" cy="40011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gn="r">
              <a:defRPr sz="1600">
                <a:solidFill>
                  <a:schemeClr val="tx1"/>
                </a:solidFill>
                <a:latin typeface="Calibri" panose="020F0502020204030204" pitchFamily="34" charset="0"/>
              </a:defRPr>
            </a:lvl1pPr>
            <a:lvl2pPr marL="742950" indent="-285750" algn="r">
              <a:defRPr sz="1600">
                <a:solidFill>
                  <a:schemeClr val="tx1"/>
                </a:solidFill>
                <a:latin typeface="Calibri" panose="020F0502020204030204" pitchFamily="34" charset="0"/>
              </a:defRPr>
            </a:lvl2pPr>
            <a:lvl3pPr marL="1143000" indent="-228600" algn="r">
              <a:defRPr sz="1600">
                <a:solidFill>
                  <a:schemeClr val="tx1"/>
                </a:solidFill>
                <a:latin typeface="Calibri" panose="020F0502020204030204" pitchFamily="34" charset="0"/>
              </a:defRPr>
            </a:lvl3pPr>
            <a:lvl4pPr marL="1600200" indent="-228600" algn="r">
              <a:defRPr sz="1600">
                <a:solidFill>
                  <a:schemeClr val="tx1"/>
                </a:solidFill>
                <a:latin typeface="Calibri" panose="020F0502020204030204" pitchFamily="34" charset="0"/>
              </a:defRPr>
            </a:lvl4pPr>
            <a:lvl5pPr marL="2057400" indent="-228600" algn="r">
              <a:defRPr sz="1600">
                <a:solidFill>
                  <a:schemeClr val="tx1"/>
                </a:solidFill>
                <a:latin typeface="Calibri" panose="020F0502020204030204" pitchFamily="34" charset="0"/>
              </a:defRPr>
            </a:lvl5pPr>
            <a:lvl6pPr marL="2514600" indent="-228600" algn="r" eaLnBrk="0" fontAlgn="base" hangingPunct="0">
              <a:spcBef>
                <a:spcPct val="0"/>
              </a:spcBef>
              <a:spcAft>
                <a:spcPct val="0"/>
              </a:spcAft>
              <a:defRPr sz="1600">
                <a:solidFill>
                  <a:schemeClr val="tx1"/>
                </a:solidFill>
                <a:latin typeface="Calibri" panose="020F0502020204030204" pitchFamily="34" charset="0"/>
              </a:defRPr>
            </a:lvl6pPr>
            <a:lvl7pPr marL="2971800" indent="-228600" algn="r" eaLnBrk="0" fontAlgn="base" hangingPunct="0">
              <a:spcBef>
                <a:spcPct val="0"/>
              </a:spcBef>
              <a:spcAft>
                <a:spcPct val="0"/>
              </a:spcAft>
              <a:defRPr sz="1600">
                <a:solidFill>
                  <a:schemeClr val="tx1"/>
                </a:solidFill>
                <a:latin typeface="Calibri" panose="020F0502020204030204" pitchFamily="34" charset="0"/>
              </a:defRPr>
            </a:lvl7pPr>
            <a:lvl8pPr marL="3429000" indent="-228600" algn="r" eaLnBrk="0" fontAlgn="base" hangingPunct="0">
              <a:spcBef>
                <a:spcPct val="0"/>
              </a:spcBef>
              <a:spcAft>
                <a:spcPct val="0"/>
              </a:spcAft>
              <a:defRPr sz="1600">
                <a:solidFill>
                  <a:schemeClr val="tx1"/>
                </a:solidFill>
                <a:latin typeface="Calibri" panose="020F0502020204030204" pitchFamily="34" charset="0"/>
              </a:defRPr>
            </a:lvl8pPr>
            <a:lvl9pPr marL="3886200" indent="-228600" algn="r" eaLnBrk="0" fontAlgn="base" hangingPunct="0">
              <a:spcBef>
                <a:spcPct val="0"/>
              </a:spcBef>
              <a:spcAft>
                <a:spcPct val="0"/>
              </a:spcAft>
              <a:defRPr sz="1600">
                <a:solidFill>
                  <a:schemeClr val="tx1"/>
                </a:solidFill>
                <a:latin typeface="Calibri" panose="020F0502020204030204" pitchFamily="34" charset="0"/>
              </a:defRPr>
            </a:lvl9pPr>
          </a:lstStyle>
          <a:p>
            <a:pPr algn="l" eaLnBrk="1" hangingPunct="1"/>
            <a:r>
              <a:rPr lang="en-US" altLang="zh-CN" sz="2000" i="1" dirty="0">
                <a:latin typeface="Times New Roman" panose="02020603050405020304" pitchFamily="18" charset="0"/>
                <a:ea typeface="宋体" panose="02010600030101010101" pitchFamily="2" charset="-122"/>
                <a:cs typeface="Times New Roman" panose="02020603050405020304" pitchFamily="18" charset="0"/>
              </a:rPr>
              <a:t>s</a:t>
            </a:r>
            <a:r>
              <a:rPr lang="en-US" altLang="zh-CN" sz="2000" dirty="0">
                <a:ea typeface="宋体" panose="02010600030101010101" pitchFamily="2" charset="-122"/>
              </a:rPr>
              <a:t> =</a:t>
            </a:r>
            <a:r>
              <a:rPr lang="zh-CN" altLang="en-US" sz="2000" dirty="0">
                <a:ea typeface="宋体" panose="02010600030101010101" pitchFamily="2" charset="-122"/>
              </a:rPr>
              <a:t> </a:t>
            </a:r>
            <a:r>
              <a:rPr lang="en-US" altLang="zh-CN" sz="2000" i="1" dirty="0" err="1">
                <a:ea typeface="宋体" panose="02010600030101010101" pitchFamily="2" charset="-122"/>
              </a:rPr>
              <a:t>j</a:t>
            </a:r>
            <a:r>
              <a:rPr lang="en-US" altLang="zh-CN" sz="2000" dirty="0" err="1">
                <a:latin typeface="Symbol" pitchFamily="2" charset="2"/>
                <a:ea typeface="宋体" panose="02010600030101010101" pitchFamily="2" charset="-122"/>
              </a:rPr>
              <a:t>w</a:t>
            </a:r>
            <a:endParaRPr lang="zh-CN" altLang="en-US" sz="2000" dirty="0">
              <a:latin typeface="Symbol" pitchFamily="2" charset="2"/>
              <a:ea typeface="宋体" panose="02010600030101010101" pitchFamily="2" charset="-122"/>
            </a:endParaRPr>
          </a:p>
        </p:txBody>
      </p:sp>
      <p:pic>
        <p:nvPicPr>
          <p:cNvPr id="7" name="Picture 4" descr="se01F22">
            <a:extLst>
              <a:ext uri="{FF2B5EF4-FFF2-40B4-BE49-F238E27FC236}">
                <a16:creationId xmlns:a16="http://schemas.microsoft.com/office/drawing/2014/main" id="{FD5DF25D-C594-3F4B-8EA5-601454612D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3800" y="-6504"/>
            <a:ext cx="4414837" cy="1759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图片 1">
            <a:extLst>
              <a:ext uri="{FF2B5EF4-FFF2-40B4-BE49-F238E27FC236}">
                <a16:creationId xmlns:a16="http://schemas.microsoft.com/office/drawing/2014/main" id="{564A1685-035D-5048-9206-CFCD19F4B63F}"/>
              </a:ext>
            </a:extLst>
          </p:cNvPr>
          <p:cNvPicPr>
            <a:picLocks noChangeAspect="1"/>
          </p:cNvPicPr>
          <p:nvPr/>
        </p:nvPicPr>
        <p:blipFill>
          <a:blip r:embed="rId4"/>
          <a:stretch>
            <a:fillRect/>
          </a:stretch>
        </p:blipFill>
        <p:spPr>
          <a:xfrm>
            <a:off x="5257800" y="2730500"/>
            <a:ext cx="795277" cy="1231900"/>
          </a:xfrm>
          <a:prstGeom prst="rect">
            <a:avLst/>
          </a:prstGeom>
        </p:spPr>
      </p:pic>
      <p:pic>
        <p:nvPicPr>
          <p:cNvPr id="3" name="图片 2">
            <a:extLst>
              <a:ext uri="{FF2B5EF4-FFF2-40B4-BE49-F238E27FC236}">
                <a16:creationId xmlns:a16="http://schemas.microsoft.com/office/drawing/2014/main" id="{63EDDFB9-C41C-2E46-81CC-C8B92D1C527E}"/>
              </a:ext>
            </a:extLst>
          </p:cNvPr>
          <p:cNvPicPr>
            <a:picLocks noChangeAspect="1"/>
          </p:cNvPicPr>
          <p:nvPr/>
        </p:nvPicPr>
        <p:blipFill>
          <a:blip r:embed="rId5"/>
          <a:stretch>
            <a:fillRect/>
          </a:stretch>
        </p:blipFill>
        <p:spPr>
          <a:xfrm>
            <a:off x="8186797" y="2795377"/>
            <a:ext cx="795277" cy="864767"/>
          </a:xfrm>
          <a:prstGeom prst="rect">
            <a:avLst/>
          </a:prstGeom>
        </p:spPr>
      </p:pic>
      <p:cxnSp>
        <p:nvCxnSpPr>
          <p:cNvPr id="6" name="直线箭头连接符 5">
            <a:extLst>
              <a:ext uri="{FF2B5EF4-FFF2-40B4-BE49-F238E27FC236}">
                <a16:creationId xmlns:a16="http://schemas.microsoft.com/office/drawing/2014/main" id="{3065D6BB-9DC4-5A45-AD14-FA6CFEB408A6}"/>
              </a:ext>
            </a:extLst>
          </p:cNvPr>
          <p:cNvCxnSpPr/>
          <p:nvPr/>
        </p:nvCxnSpPr>
        <p:spPr bwMode="auto">
          <a:xfrm flipH="1">
            <a:off x="4724400" y="3346450"/>
            <a:ext cx="533400" cy="313694"/>
          </a:xfrm>
          <a:prstGeom prst="straightConnector1">
            <a:avLst/>
          </a:prstGeom>
          <a:solidFill>
            <a:schemeClr val="accent1"/>
          </a:solidFill>
          <a:ln w="38100" cap="flat" cmpd="sng" algn="ctr">
            <a:solidFill>
              <a:srgbClr val="C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直线箭头连接符 11">
            <a:extLst>
              <a:ext uri="{FF2B5EF4-FFF2-40B4-BE49-F238E27FC236}">
                <a16:creationId xmlns:a16="http://schemas.microsoft.com/office/drawing/2014/main" id="{52075EF7-10D6-8546-B6C7-2A9A49F16375}"/>
              </a:ext>
            </a:extLst>
          </p:cNvPr>
          <p:cNvCxnSpPr/>
          <p:nvPr/>
        </p:nvCxnSpPr>
        <p:spPr bwMode="auto">
          <a:xfrm flipH="1">
            <a:off x="7543800" y="3184250"/>
            <a:ext cx="604838" cy="397150"/>
          </a:xfrm>
          <a:prstGeom prst="straightConnector1">
            <a:avLst/>
          </a:prstGeom>
          <a:solidFill>
            <a:schemeClr val="accent1"/>
          </a:solidFill>
          <a:ln w="38100" cap="flat" cmpd="sng" algn="ctr">
            <a:solidFill>
              <a:srgbClr val="C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直线连接符 12">
            <a:extLst>
              <a:ext uri="{FF2B5EF4-FFF2-40B4-BE49-F238E27FC236}">
                <a16:creationId xmlns:a16="http://schemas.microsoft.com/office/drawing/2014/main" id="{07348B65-34D0-2645-8A25-A8C450F31AF7}"/>
              </a:ext>
            </a:extLst>
          </p:cNvPr>
          <p:cNvCxnSpPr/>
          <p:nvPr/>
        </p:nvCxnSpPr>
        <p:spPr bwMode="auto">
          <a:xfrm>
            <a:off x="4191000" y="3962400"/>
            <a:ext cx="381000" cy="0"/>
          </a:xfrm>
          <a:prstGeom prst="line">
            <a:avLst/>
          </a:prstGeom>
          <a:solidFill>
            <a:schemeClr val="accent1"/>
          </a:solidFill>
          <a:ln w="38100" cap="flat" cmpd="sng" algn="ctr">
            <a:solidFill>
              <a:srgbClr val="C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 name="直线连接符 17">
            <a:extLst>
              <a:ext uri="{FF2B5EF4-FFF2-40B4-BE49-F238E27FC236}">
                <a16:creationId xmlns:a16="http://schemas.microsoft.com/office/drawing/2014/main" id="{A1F825C6-B887-6048-82DF-A4A252B6D2E6}"/>
              </a:ext>
            </a:extLst>
          </p:cNvPr>
          <p:cNvCxnSpPr/>
          <p:nvPr/>
        </p:nvCxnSpPr>
        <p:spPr bwMode="auto">
          <a:xfrm>
            <a:off x="7010400" y="3962400"/>
            <a:ext cx="381000" cy="0"/>
          </a:xfrm>
          <a:prstGeom prst="line">
            <a:avLst/>
          </a:prstGeom>
          <a:solidFill>
            <a:schemeClr val="accent1"/>
          </a:solidFill>
          <a:ln w="38100" cap="flat" cmpd="sng" algn="ctr">
            <a:solidFill>
              <a:srgbClr val="C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 name="灯片编号占位符 1">
            <a:extLst>
              <a:ext uri="{FF2B5EF4-FFF2-40B4-BE49-F238E27FC236}">
                <a16:creationId xmlns:a16="http://schemas.microsoft.com/office/drawing/2014/main" id="{4F1CC760-0485-5C4B-BD0A-B18070E218C1}"/>
              </a:ext>
            </a:extLst>
          </p:cNvPr>
          <p:cNvSpPr txBox="1">
            <a:spLocks/>
          </p:cNvSpPr>
          <p:nvPr/>
        </p:nvSpPr>
        <p:spPr bwMode="auto">
          <a:xfrm>
            <a:off x="6988904" y="365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CN"/>
            </a:defPPr>
            <a:lvl1pPr algn="r" rtl="0" eaLnBrk="1" fontAlgn="base" hangingPunct="1">
              <a:spcBef>
                <a:spcPct val="0"/>
              </a:spcBef>
              <a:spcAft>
                <a:spcPct val="0"/>
              </a:spcAft>
              <a:defRPr sz="2400" b="1" kern="1200">
                <a:solidFill>
                  <a:srgbClr val="0070C0"/>
                </a:solidFill>
                <a:effectLst/>
                <a:latin typeface="Arial" charset="0"/>
                <a:ea typeface="宋体" charset="0"/>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fld id="{6C1E34A1-BD04-B143-A538-2BB0BE278DBD}" type="slidenum">
              <a:rPr lang="en-US" altLang="zh-CN" smtClean="0"/>
              <a:pPr>
                <a:defRPr/>
              </a:pPr>
              <a:t>9</a:t>
            </a:fld>
            <a:endParaRPr lang="en-US" altLang="zh-CN" dirty="0"/>
          </a:p>
        </p:txBody>
      </p:sp>
      <p:sp>
        <p:nvSpPr>
          <p:cNvPr id="14" name="矩形 13">
            <a:extLst>
              <a:ext uri="{FF2B5EF4-FFF2-40B4-BE49-F238E27FC236}">
                <a16:creationId xmlns:a16="http://schemas.microsoft.com/office/drawing/2014/main" id="{B506B5F5-1A22-A24E-B53B-64F52103D541}"/>
              </a:ext>
            </a:extLst>
          </p:cNvPr>
          <p:cNvSpPr/>
          <p:nvPr/>
        </p:nvSpPr>
        <p:spPr bwMode="auto">
          <a:xfrm>
            <a:off x="3657600" y="2730500"/>
            <a:ext cx="914400" cy="615950"/>
          </a:xfrm>
          <a:prstGeom prst="rect">
            <a:avLst/>
          </a:prstGeom>
          <a:noFill/>
          <a:ln w="19050"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1600" b="0" i="0" u="none" strike="noStrike" cap="none" normalizeH="0" baseline="0">
              <a:ln>
                <a:noFill/>
              </a:ln>
              <a:solidFill>
                <a:schemeClr val="tx1"/>
              </a:solidFill>
              <a:effectLst/>
              <a:latin typeface="Calibri" pitchFamily="34" charset="0"/>
            </a:endParaRPr>
          </a:p>
        </p:txBody>
      </p:sp>
      <p:sp>
        <p:nvSpPr>
          <p:cNvPr id="15" name="文本框 14">
            <a:extLst>
              <a:ext uri="{FF2B5EF4-FFF2-40B4-BE49-F238E27FC236}">
                <a16:creationId xmlns:a16="http://schemas.microsoft.com/office/drawing/2014/main" id="{9753BAC6-B027-884C-84CB-033A73C9D9E7}"/>
              </a:ext>
            </a:extLst>
          </p:cNvPr>
          <p:cNvSpPr txBox="1"/>
          <p:nvPr/>
        </p:nvSpPr>
        <p:spPr>
          <a:xfrm>
            <a:off x="2286060" y="2746087"/>
            <a:ext cx="1104840" cy="584775"/>
          </a:xfrm>
          <a:prstGeom prst="rect">
            <a:avLst/>
          </a:prstGeom>
          <a:noFill/>
        </p:spPr>
        <p:txBody>
          <a:bodyPr wrap="square" rtlCol="0">
            <a:spAutoFit/>
          </a:bodyPr>
          <a:lstStyle/>
          <a:p>
            <a:r>
              <a:rPr kumimoji="1" lang="zh-CN" altLang="en-US" b="1" dirty="0">
                <a:solidFill>
                  <a:srgbClr val="00B050"/>
                </a:solidFill>
              </a:rPr>
              <a:t>传递函数标准形式</a:t>
            </a:r>
          </a:p>
        </p:txBody>
      </p:sp>
      <p:sp>
        <p:nvSpPr>
          <p:cNvPr id="22" name="文本框 21">
            <a:extLst>
              <a:ext uri="{FF2B5EF4-FFF2-40B4-BE49-F238E27FC236}">
                <a16:creationId xmlns:a16="http://schemas.microsoft.com/office/drawing/2014/main" id="{4732C29B-E1F5-2547-A410-65F3D871D7FE}"/>
              </a:ext>
            </a:extLst>
          </p:cNvPr>
          <p:cNvSpPr txBox="1"/>
          <p:nvPr/>
        </p:nvSpPr>
        <p:spPr>
          <a:xfrm>
            <a:off x="3392617" y="2352981"/>
            <a:ext cx="1104840" cy="338554"/>
          </a:xfrm>
          <a:prstGeom prst="rect">
            <a:avLst/>
          </a:prstGeom>
          <a:noFill/>
        </p:spPr>
        <p:txBody>
          <a:bodyPr wrap="square" rtlCol="0">
            <a:spAutoFit/>
          </a:bodyPr>
          <a:lstStyle/>
          <a:p>
            <a:r>
              <a:rPr kumimoji="1" lang="zh-CN" altLang="en-US" b="1" dirty="0">
                <a:solidFill>
                  <a:srgbClr val="00B050"/>
                </a:solidFill>
              </a:rPr>
              <a:t>低通</a:t>
            </a:r>
            <a:r>
              <a:rPr kumimoji="1" lang="en-US" altLang="zh-CN" b="1" dirty="0">
                <a:solidFill>
                  <a:srgbClr val="00B050"/>
                </a:solidFill>
              </a:rPr>
              <a:t>STC</a:t>
            </a:r>
            <a:endParaRPr kumimoji="1" lang="zh-CN" altLang="en-US" b="1" dirty="0">
              <a:solidFill>
                <a:srgbClr val="00B050"/>
              </a:solidFill>
            </a:endParaRPr>
          </a:p>
        </p:txBody>
      </p:sp>
      <p:sp>
        <p:nvSpPr>
          <p:cNvPr id="23" name="文本框 22">
            <a:extLst>
              <a:ext uri="{FF2B5EF4-FFF2-40B4-BE49-F238E27FC236}">
                <a16:creationId xmlns:a16="http://schemas.microsoft.com/office/drawing/2014/main" id="{7AB2503F-DB8D-5242-A32B-3F42BAE20A35}"/>
              </a:ext>
            </a:extLst>
          </p:cNvPr>
          <p:cNvSpPr txBox="1"/>
          <p:nvPr/>
        </p:nvSpPr>
        <p:spPr>
          <a:xfrm>
            <a:off x="6160664" y="2352981"/>
            <a:ext cx="1104840" cy="338554"/>
          </a:xfrm>
          <a:prstGeom prst="rect">
            <a:avLst/>
          </a:prstGeom>
          <a:noFill/>
        </p:spPr>
        <p:txBody>
          <a:bodyPr wrap="square" rtlCol="0">
            <a:spAutoFit/>
          </a:bodyPr>
          <a:lstStyle/>
          <a:p>
            <a:r>
              <a:rPr kumimoji="1" lang="zh-CN" altLang="en-US" b="1" dirty="0">
                <a:solidFill>
                  <a:srgbClr val="00B050"/>
                </a:solidFill>
              </a:rPr>
              <a:t>高通</a:t>
            </a:r>
            <a:r>
              <a:rPr kumimoji="1" lang="en-US" altLang="zh-CN" b="1" dirty="0">
                <a:solidFill>
                  <a:srgbClr val="00B050"/>
                </a:solidFill>
              </a:rPr>
              <a:t>STC</a:t>
            </a:r>
            <a:endParaRPr kumimoji="1" lang="zh-CN" altLang="en-US" b="1" dirty="0">
              <a:solidFill>
                <a:srgbClr val="00B050"/>
              </a:solidFill>
            </a:endParaRPr>
          </a:p>
        </p:txBody>
      </p:sp>
      <p:sp>
        <p:nvSpPr>
          <p:cNvPr id="24" name="矩形 23">
            <a:extLst>
              <a:ext uri="{FF2B5EF4-FFF2-40B4-BE49-F238E27FC236}">
                <a16:creationId xmlns:a16="http://schemas.microsoft.com/office/drawing/2014/main" id="{225B26DD-5B40-0242-83D4-2BD21FBD8014}"/>
              </a:ext>
            </a:extLst>
          </p:cNvPr>
          <p:cNvSpPr/>
          <p:nvPr/>
        </p:nvSpPr>
        <p:spPr bwMode="auto">
          <a:xfrm>
            <a:off x="6351104" y="2736850"/>
            <a:ext cx="914400" cy="615950"/>
          </a:xfrm>
          <a:prstGeom prst="rect">
            <a:avLst/>
          </a:prstGeom>
          <a:noFill/>
          <a:ln w="19050"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1600" b="0" i="0" u="none" strike="noStrike" cap="none" normalizeH="0" baseline="0">
              <a:ln>
                <a:noFill/>
              </a:ln>
              <a:solidFill>
                <a:schemeClr val="tx1"/>
              </a:solidFill>
              <a:effectLst/>
              <a:latin typeface="Calibri" pitchFamily="34" charset="0"/>
            </a:endParaRPr>
          </a:p>
        </p:txBody>
      </p:sp>
      <p:sp>
        <p:nvSpPr>
          <p:cNvPr id="20" name="文本框 6">
            <a:extLst>
              <a:ext uri="{FF2B5EF4-FFF2-40B4-BE49-F238E27FC236}">
                <a16:creationId xmlns:a16="http://schemas.microsoft.com/office/drawing/2014/main" id="{DC1FF2E7-96F9-9940-B260-5F6328FAEF7C}"/>
              </a:ext>
            </a:extLst>
          </p:cNvPr>
          <p:cNvSpPr txBox="1">
            <a:spLocks noChangeArrowheads="1"/>
          </p:cNvSpPr>
          <p:nvPr/>
        </p:nvSpPr>
        <p:spPr bwMode="auto">
          <a:xfrm>
            <a:off x="228600" y="90499"/>
            <a:ext cx="14160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600">
                <a:solidFill>
                  <a:schemeClr val="tx1"/>
                </a:solidFill>
                <a:latin typeface="Calibri" panose="020F0502020204030204" pitchFamily="34" charset="0"/>
              </a:defRPr>
            </a:lvl1pPr>
            <a:lvl2pPr marL="742950" indent="-285750">
              <a:defRPr sz="1600">
                <a:solidFill>
                  <a:schemeClr val="tx1"/>
                </a:solidFill>
                <a:latin typeface="Calibri" panose="020F0502020204030204" pitchFamily="34" charset="0"/>
              </a:defRPr>
            </a:lvl2pPr>
            <a:lvl3pPr marL="1143000" indent="-228600">
              <a:defRPr sz="1600">
                <a:solidFill>
                  <a:schemeClr val="tx1"/>
                </a:solidFill>
                <a:latin typeface="Calibri" panose="020F0502020204030204" pitchFamily="34" charset="0"/>
              </a:defRPr>
            </a:lvl3pPr>
            <a:lvl4pPr marL="1600200" indent="-228600">
              <a:defRPr sz="1600">
                <a:solidFill>
                  <a:schemeClr val="tx1"/>
                </a:solidFill>
                <a:latin typeface="Calibri" panose="020F0502020204030204" pitchFamily="34" charset="0"/>
              </a:defRPr>
            </a:lvl4pPr>
            <a:lvl5pPr marL="2057400" indent="-228600">
              <a:defRPr sz="1600">
                <a:solidFill>
                  <a:schemeClr val="tx1"/>
                </a:solidFill>
                <a:latin typeface="Calibri" panose="020F0502020204030204" pitchFamily="34" charset="0"/>
              </a:defRPr>
            </a:lvl5pPr>
            <a:lvl6pPr marL="2514600" indent="-228600" eaLnBrk="0" fontAlgn="base" hangingPunct="0">
              <a:spcBef>
                <a:spcPct val="0"/>
              </a:spcBef>
              <a:spcAft>
                <a:spcPct val="0"/>
              </a:spcAft>
              <a:defRPr sz="1600">
                <a:solidFill>
                  <a:schemeClr val="tx1"/>
                </a:solidFill>
                <a:latin typeface="Calibri" panose="020F0502020204030204" pitchFamily="34" charset="0"/>
              </a:defRPr>
            </a:lvl6pPr>
            <a:lvl7pPr marL="2971800" indent="-228600" eaLnBrk="0" fontAlgn="base" hangingPunct="0">
              <a:spcBef>
                <a:spcPct val="0"/>
              </a:spcBef>
              <a:spcAft>
                <a:spcPct val="0"/>
              </a:spcAft>
              <a:defRPr sz="1600">
                <a:solidFill>
                  <a:schemeClr val="tx1"/>
                </a:solidFill>
                <a:latin typeface="Calibri" panose="020F0502020204030204" pitchFamily="34" charset="0"/>
              </a:defRPr>
            </a:lvl7pPr>
            <a:lvl8pPr marL="3429000" indent="-228600" eaLnBrk="0" fontAlgn="base" hangingPunct="0">
              <a:spcBef>
                <a:spcPct val="0"/>
              </a:spcBef>
              <a:spcAft>
                <a:spcPct val="0"/>
              </a:spcAft>
              <a:defRPr sz="1600">
                <a:solidFill>
                  <a:schemeClr val="tx1"/>
                </a:solidFill>
                <a:latin typeface="Calibri" panose="020F0502020204030204" pitchFamily="34" charset="0"/>
              </a:defRPr>
            </a:lvl8pPr>
            <a:lvl9pPr marL="3886200" indent="-228600" eaLnBrk="0" fontAlgn="base" hangingPunct="0">
              <a:spcBef>
                <a:spcPct val="0"/>
              </a:spcBef>
              <a:spcAft>
                <a:spcPct val="0"/>
              </a:spcAft>
              <a:defRPr sz="1600">
                <a:solidFill>
                  <a:schemeClr val="tx1"/>
                </a:solidFill>
                <a:latin typeface="Calibri" panose="020F0502020204030204" pitchFamily="34" charset="0"/>
              </a:defRPr>
            </a:lvl9pPr>
          </a:lstStyle>
          <a:p>
            <a:r>
              <a:rPr kumimoji="1" lang="zh-CN" altLang="en-US" sz="2400" b="1" dirty="0">
                <a:solidFill>
                  <a:srgbClr val="3333FF"/>
                </a:solidFill>
                <a:ea typeface="宋体" panose="02010600030101010101" pitchFamily="2" charset="-122"/>
              </a:rPr>
              <a:t>（回顾）</a:t>
            </a:r>
          </a:p>
        </p:txBody>
      </p:sp>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6AF44998-529E-C1C4-0EF2-48A278C8C4E7}"/>
                  </a:ext>
                </a:extLst>
              </p:cNvPr>
              <p:cNvSpPr txBox="1"/>
              <p:nvPr/>
            </p:nvSpPr>
            <p:spPr>
              <a:xfrm>
                <a:off x="5294671" y="3992217"/>
                <a:ext cx="597343" cy="713593"/>
              </a:xfrm>
              <a:prstGeom prst="rect">
                <a:avLst/>
              </a:prstGeom>
              <a:noFill/>
              <a:ln>
                <a:solidFill>
                  <a:srgbClr val="0432FF"/>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kumimoji="1" lang="en-US" altLang="zh-CN" i="1" smtClean="0">
                              <a:latin typeface="Cambria Math" panose="02040503050406030204" pitchFamily="18" charset="0"/>
                            </a:rPr>
                          </m:ctrlPr>
                        </m:fPr>
                        <m:num>
                          <m:r>
                            <a:rPr kumimoji="1" lang="en-US" altLang="zh-CN" b="0" i="1" smtClean="0">
                              <a:latin typeface="Cambria Math" panose="02040503050406030204" pitchFamily="18" charset="0"/>
                            </a:rPr>
                            <m:t>𝐾</m:t>
                          </m:r>
                        </m:num>
                        <m:den>
                          <m:r>
                            <a:rPr kumimoji="1" lang="en-US" altLang="zh-CN" b="0" i="1" smtClean="0">
                              <a:latin typeface="Cambria Math" panose="02040503050406030204" pitchFamily="18" charset="0"/>
                            </a:rPr>
                            <m:t>1+</m:t>
                          </m:r>
                          <m:f>
                            <m:fPr>
                              <m:ctrlPr>
                                <a:rPr kumimoji="1" lang="en-US" altLang="zh-CN" b="0" i="1" smtClean="0">
                                  <a:latin typeface="Cambria Math" panose="02040503050406030204" pitchFamily="18" charset="0"/>
                                </a:rPr>
                              </m:ctrlPr>
                            </m:fPr>
                            <m:num>
                              <m:r>
                                <a:rPr kumimoji="1" lang="en-US" altLang="zh-CN" b="0" i="1" smtClean="0">
                                  <a:latin typeface="Cambria Math" panose="02040503050406030204" pitchFamily="18" charset="0"/>
                                </a:rPr>
                                <m:t>𝑗𝑓</m:t>
                              </m:r>
                            </m:num>
                            <m:den>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𝑓</m:t>
                                  </m:r>
                                </m:e>
                                <m:sub>
                                  <m:r>
                                    <a:rPr kumimoji="1" lang="en-US" altLang="zh-CN" b="0" i="1" smtClean="0">
                                      <a:latin typeface="Cambria Math" panose="02040503050406030204" pitchFamily="18" charset="0"/>
                                    </a:rPr>
                                    <m:t>0</m:t>
                                  </m:r>
                                </m:sub>
                              </m:sSub>
                            </m:den>
                          </m:f>
                        </m:den>
                      </m:f>
                    </m:oMath>
                  </m:oMathPara>
                </a14:m>
                <a:endParaRPr kumimoji="1" lang="zh-CN" altLang="en-US" dirty="0"/>
              </a:p>
            </p:txBody>
          </p:sp>
        </mc:Choice>
        <mc:Fallback xmlns="">
          <p:sp>
            <p:nvSpPr>
              <p:cNvPr id="5" name="文本框 4">
                <a:extLst>
                  <a:ext uri="{FF2B5EF4-FFF2-40B4-BE49-F238E27FC236}">
                    <a16:creationId xmlns:a16="http://schemas.microsoft.com/office/drawing/2014/main" id="{6AF44998-529E-C1C4-0EF2-48A278C8C4E7}"/>
                  </a:ext>
                </a:extLst>
              </p:cNvPr>
              <p:cNvSpPr txBox="1">
                <a:spLocks noRot="1" noChangeAspect="1" noMove="1" noResize="1" noEditPoints="1" noAdjustHandles="1" noChangeArrowheads="1" noChangeShapeType="1" noTextEdit="1"/>
              </p:cNvSpPr>
              <p:nvPr/>
            </p:nvSpPr>
            <p:spPr>
              <a:xfrm>
                <a:off x="5294671" y="3992217"/>
                <a:ext cx="597343" cy="713593"/>
              </a:xfrm>
              <a:prstGeom prst="rect">
                <a:avLst/>
              </a:prstGeom>
              <a:blipFill>
                <a:blip r:embed="rId6"/>
                <a:stretch>
                  <a:fillRect l="-6122" r="-8163" b="-8475"/>
                </a:stretch>
              </a:blipFill>
              <a:ln>
                <a:solidFill>
                  <a:srgbClr val="0432FF"/>
                </a:solidFill>
              </a:ln>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BB01FD47-0B20-4DDE-A1EC-34C91DC0E656}"/>
                  </a:ext>
                </a:extLst>
              </p:cNvPr>
              <p:cNvSpPr txBox="1"/>
              <p:nvPr/>
            </p:nvSpPr>
            <p:spPr>
              <a:xfrm>
                <a:off x="8266683" y="3994675"/>
                <a:ext cx="597343" cy="713593"/>
              </a:xfrm>
              <a:prstGeom prst="rect">
                <a:avLst/>
              </a:prstGeom>
              <a:noFill/>
              <a:ln>
                <a:solidFill>
                  <a:srgbClr val="0432FF"/>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kumimoji="1" lang="en-US" altLang="zh-CN" i="1" smtClean="0">
                              <a:latin typeface="Cambria Math" panose="02040503050406030204" pitchFamily="18" charset="0"/>
                            </a:rPr>
                          </m:ctrlPr>
                        </m:fPr>
                        <m:num>
                          <m:r>
                            <a:rPr kumimoji="1" lang="en-US" altLang="zh-CN" b="0" i="1" smtClean="0">
                              <a:latin typeface="Cambria Math" panose="02040503050406030204" pitchFamily="18" charset="0"/>
                            </a:rPr>
                            <m:t>𝐾</m:t>
                          </m:r>
                        </m:num>
                        <m:den>
                          <m:r>
                            <a:rPr kumimoji="1" lang="en-US" altLang="zh-CN" b="0" i="1" smtClean="0">
                              <a:latin typeface="Cambria Math" panose="02040503050406030204" pitchFamily="18" charset="0"/>
                            </a:rPr>
                            <m:t>1+</m:t>
                          </m:r>
                          <m:f>
                            <m:fPr>
                              <m:ctrlPr>
                                <a:rPr kumimoji="1" lang="en-US" altLang="zh-CN" b="0" i="1" smtClean="0">
                                  <a:latin typeface="Cambria Math" panose="02040503050406030204" pitchFamily="18" charset="0"/>
                                </a:rPr>
                              </m:ctrlPr>
                            </m:fPr>
                            <m:num>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𝑓</m:t>
                                  </m:r>
                                </m:e>
                                <m:sub>
                                  <m:r>
                                    <a:rPr kumimoji="1" lang="en-US" altLang="zh-CN" b="0" i="1" smtClean="0">
                                      <a:latin typeface="Cambria Math" panose="02040503050406030204" pitchFamily="18" charset="0"/>
                                    </a:rPr>
                                    <m:t>0</m:t>
                                  </m:r>
                                </m:sub>
                              </m:sSub>
                            </m:num>
                            <m:den>
                              <m:r>
                                <a:rPr kumimoji="1" lang="en-US" altLang="zh-CN" b="0" i="1" smtClean="0">
                                  <a:latin typeface="Cambria Math" panose="02040503050406030204" pitchFamily="18" charset="0"/>
                                </a:rPr>
                                <m:t>𝑗𝑓</m:t>
                              </m:r>
                            </m:den>
                          </m:f>
                        </m:den>
                      </m:f>
                    </m:oMath>
                  </m:oMathPara>
                </a14:m>
                <a:endParaRPr kumimoji="1" lang="zh-CN" altLang="en-US" dirty="0"/>
              </a:p>
            </p:txBody>
          </p:sp>
        </mc:Choice>
        <mc:Fallback xmlns="">
          <p:sp>
            <p:nvSpPr>
              <p:cNvPr id="8" name="文本框 7">
                <a:extLst>
                  <a:ext uri="{FF2B5EF4-FFF2-40B4-BE49-F238E27FC236}">
                    <a16:creationId xmlns:a16="http://schemas.microsoft.com/office/drawing/2014/main" id="{BB01FD47-0B20-4DDE-A1EC-34C91DC0E656}"/>
                  </a:ext>
                </a:extLst>
              </p:cNvPr>
              <p:cNvSpPr txBox="1">
                <a:spLocks noRot="1" noChangeAspect="1" noMove="1" noResize="1" noEditPoints="1" noAdjustHandles="1" noChangeArrowheads="1" noChangeShapeType="1" noTextEdit="1"/>
              </p:cNvSpPr>
              <p:nvPr/>
            </p:nvSpPr>
            <p:spPr>
              <a:xfrm>
                <a:off x="8266683" y="3994675"/>
                <a:ext cx="597343" cy="713593"/>
              </a:xfrm>
              <a:prstGeom prst="rect">
                <a:avLst/>
              </a:prstGeom>
              <a:blipFill>
                <a:blip r:embed="rId7"/>
                <a:stretch>
                  <a:fillRect l="-6122" r="-8163" b="-8475"/>
                </a:stretch>
              </a:blipFill>
              <a:ln>
                <a:solidFill>
                  <a:srgbClr val="0432FF"/>
                </a:solidFill>
              </a:ln>
            </p:spPr>
            <p:txBody>
              <a:bodyPr/>
              <a:lstStyle/>
              <a:p>
                <a:r>
                  <a:rPr lang="zh-CN" altLang="en-US">
                    <a:noFill/>
                  </a:rPr>
                  <a:t> </a:t>
                </a:r>
              </a:p>
            </p:txBody>
          </p:sp>
        </mc:Fallback>
      </mc:AlternateContent>
      <p:cxnSp>
        <p:nvCxnSpPr>
          <p:cNvPr id="9" name="直线箭头连接符 8">
            <a:extLst>
              <a:ext uri="{FF2B5EF4-FFF2-40B4-BE49-F238E27FC236}">
                <a16:creationId xmlns:a16="http://schemas.microsoft.com/office/drawing/2014/main" id="{02333B2B-3391-81BF-6F63-59C56518D013}"/>
              </a:ext>
            </a:extLst>
          </p:cNvPr>
          <p:cNvCxnSpPr/>
          <p:nvPr/>
        </p:nvCxnSpPr>
        <p:spPr bwMode="auto">
          <a:xfrm flipH="1" flipV="1">
            <a:off x="4724400" y="3721435"/>
            <a:ext cx="570271" cy="270782"/>
          </a:xfrm>
          <a:prstGeom prst="straightConnector1">
            <a:avLst/>
          </a:prstGeom>
          <a:solidFill>
            <a:schemeClr val="accent1"/>
          </a:solidFill>
          <a:ln w="38100" cap="flat" cmpd="sng" algn="ctr">
            <a:solidFill>
              <a:srgbClr val="0432FF"/>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直线箭头连接符 15">
            <a:extLst>
              <a:ext uri="{FF2B5EF4-FFF2-40B4-BE49-F238E27FC236}">
                <a16:creationId xmlns:a16="http://schemas.microsoft.com/office/drawing/2014/main" id="{F33E0DF9-F1C0-3726-E635-BD596D8D3B54}"/>
              </a:ext>
            </a:extLst>
          </p:cNvPr>
          <p:cNvCxnSpPr/>
          <p:nvPr/>
        </p:nvCxnSpPr>
        <p:spPr bwMode="auto">
          <a:xfrm flipH="1" flipV="1">
            <a:off x="7543800" y="3666648"/>
            <a:ext cx="722883" cy="325569"/>
          </a:xfrm>
          <a:prstGeom prst="straightConnector1">
            <a:avLst/>
          </a:prstGeom>
          <a:solidFill>
            <a:schemeClr val="accent1"/>
          </a:solidFill>
          <a:ln w="38100" cap="flat" cmpd="sng" algn="ctr">
            <a:solidFill>
              <a:srgbClr val="0432FF"/>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5" name="文本框 24">
            <a:extLst>
              <a:ext uri="{FF2B5EF4-FFF2-40B4-BE49-F238E27FC236}">
                <a16:creationId xmlns:a16="http://schemas.microsoft.com/office/drawing/2014/main" id="{D4F1A95F-94DB-ECC8-0ACF-B08EDB3E6D2B}"/>
              </a:ext>
            </a:extLst>
          </p:cNvPr>
          <p:cNvSpPr txBox="1"/>
          <p:nvPr/>
        </p:nvSpPr>
        <p:spPr>
          <a:xfrm>
            <a:off x="8021222" y="4753240"/>
            <a:ext cx="1005403" cy="338554"/>
          </a:xfrm>
          <a:prstGeom prst="rect">
            <a:avLst/>
          </a:prstGeom>
          <a:noFill/>
        </p:spPr>
        <p:txBody>
          <a:bodyPr wrap="none" rtlCol="0">
            <a:spAutoFit/>
          </a:bodyPr>
          <a:lstStyle/>
          <a:p>
            <a:r>
              <a:rPr kumimoji="1" lang="zh-CN" altLang="en-US" dirty="0">
                <a:solidFill>
                  <a:srgbClr val="0432FF"/>
                </a:solidFill>
              </a:rPr>
              <a:t>低频极点</a:t>
            </a:r>
          </a:p>
        </p:txBody>
      </p:sp>
      <p:sp>
        <p:nvSpPr>
          <p:cNvPr id="26" name="文本框 25">
            <a:extLst>
              <a:ext uri="{FF2B5EF4-FFF2-40B4-BE49-F238E27FC236}">
                <a16:creationId xmlns:a16="http://schemas.microsoft.com/office/drawing/2014/main" id="{499011A2-1FC3-A955-8E30-1D8F18165AF9}"/>
              </a:ext>
            </a:extLst>
          </p:cNvPr>
          <p:cNvSpPr txBox="1"/>
          <p:nvPr/>
        </p:nvSpPr>
        <p:spPr>
          <a:xfrm>
            <a:off x="5090640" y="4747605"/>
            <a:ext cx="1005403" cy="338554"/>
          </a:xfrm>
          <a:prstGeom prst="rect">
            <a:avLst/>
          </a:prstGeom>
          <a:noFill/>
        </p:spPr>
        <p:txBody>
          <a:bodyPr wrap="none" rtlCol="0">
            <a:spAutoFit/>
          </a:bodyPr>
          <a:lstStyle/>
          <a:p>
            <a:r>
              <a:rPr kumimoji="1" lang="zh-CN" altLang="en-US" dirty="0">
                <a:solidFill>
                  <a:srgbClr val="0432FF"/>
                </a:solidFill>
              </a:rPr>
              <a:t>高频极点</a:t>
            </a:r>
          </a:p>
        </p:txBody>
      </p:sp>
    </p:spTree>
    <p:extLst>
      <p:ext uri="{BB962C8B-B14F-4D97-AF65-F5344CB8AC3E}">
        <p14:creationId xmlns:p14="http://schemas.microsoft.com/office/powerpoint/2010/main" val="526038145"/>
      </p:ext>
    </p:extLst>
  </p:cSld>
  <p:clrMapOvr>
    <a:masterClrMapping/>
  </p:clrMapOvr>
  <p:transition>
    <p:fade/>
  </p:transition>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Calibri"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1319</TotalTime>
  <Words>1799</Words>
  <Application>Microsoft Office PowerPoint</Application>
  <PresentationFormat>全屏显示(4:3)</PresentationFormat>
  <Paragraphs>246</Paragraphs>
  <Slides>48</Slides>
  <Notes>3</Notes>
  <HiddenSlides>0</HiddenSlides>
  <MMClips>0</MMClips>
  <ScaleCrop>false</ScaleCrop>
  <HeadingPairs>
    <vt:vector size="8" baseType="variant">
      <vt:variant>
        <vt:lpstr>已用的字体</vt:lpstr>
      </vt:variant>
      <vt:variant>
        <vt:i4>7</vt:i4>
      </vt:variant>
      <vt:variant>
        <vt:lpstr>主题</vt:lpstr>
      </vt:variant>
      <vt:variant>
        <vt:i4>1</vt:i4>
      </vt:variant>
      <vt:variant>
        <vt:lpstr>嵌入 OLE 服务器</vt:lpstr>
      </vt:variant>
      <vt:variant>
        <vt:i4>1</vt:i4>
      </vt:variant>
      <vt:variant>
        <vt:lpstr>幻灯片标题</vt:lpstr>
      </vt:variant>
      <vt:variant>
        <vt:i4>48</vt:i4>
      </vt:variant>
    </vt:vector>
  </HeadingPairs>
  <TitlesOfParts>
    <vt:vector size="57" baseType="lpstr">
      <vt:lpstr>宋体</vt:lpstr>
      <vt:lpstr>Arial</vt:lpstr>
      <vt:lpstr>Calibri</vt:lpstr>
      <vt:lpstr>Cambria Math</vt:lpstr>
      <vt:lpstr>Symbol</vt:lpstr>
      <vt:lpstr>Times New Roman</vt:lpstr>
      <vt:lpstr>Wingdings</vt:lpstr>
      <vt:lpstr>Default Design</vt:lpstr>
      <vt:lpstr>Equation</vt:lpstr>
      <vt:lpstr>Lecture 20 – Frequency Response, Part II</vt:lpstr>
      <vt:lpstr>举例:  人类的声音信号 I</vt:lpstr>
      <vt:lpstr>举例:  人类的声音信号 II</vt:lpstr>
      <vt:lpstr>举例:  视频信号</vt:lpstr>
      <vt:lpstr>1.6.4. Single Time-Constant Networks</vt:lpstr>
      <vt:lpstr>S（复频率）域分析，极点、零点和波特图</vt:lpstr>
      <vt:lpstr>S域分析，极点、零点和波特图</vt:lpstr>
      <vt:lpstr>PowerPoint 演示文稿</vt:lpstr>
      <vt:lpstr>1.6.4. Single Time-Constant Networks</vt:lpstr>
      <vt:lpstr>PowerPoint 演示文稿</vt:lpstr>
      <vt:lpstr>PowerPoint 演示文稿</vt:lpstr>
      <vt:lpstr>PowerPoint 演示文稿</vt:lpstr>
      <vt:lpstr>PowerPoint 演示文稿</vt:lpstr>
      <vt:lpstr>放大器电路低频响应</vt:lpstr>
      <vt:lpstr>PowerPoint 演示文稿</vt:lpstr>
      <vt:lpstr>PowerPoint 演示文稿</vt:lpstr>
      <vt:lpstr>传递函数波特图</vt:lpstr>
      <vt:lpstr>PowerPoint 演示文稿</vt:lpstr>
      <vt:lpstr>PowerPoint 演示文稿</vt:lpstr>
      <vt:lpstr>下限截止频率 fL 的通用近似计算方法</vt:lpstr>
      <vt:lpstr>PowerPoint 演示文稿</vt:lpstr>
      <vt:lpstr>PowerPoint 演示文稿</vt:lpstr>
      <vt:lpstr>PowerPoint 演示文稿</vt:lpstr>
      <vt:lpstr>PowerPoint 演示文稿</vt:lpstr>
      <vt:lpstr>PowerPoint 演示文稿</vt:lpstr>
      <vt:lpstr>增益下降:  简单的低通滤波器</vt:lpstr>
      <vt:lpstr>增益下降:  Common Source </vt:lpstr>
      <vt:lpstr>CS 结构的频率响应（IC）</vt:lpstr>
      <vt:lpstr>举例: Figure of Merit</vt:lpstr>
      <vt:lpstr>Example:  Relationship between Frequency Response and Step Response</vt:lpstr>
      <vt:lpstr>Bode Plot（波特图）</vt:lpstr>
      <vt:lpstr>Example: Bode Plot</vt:lpstr>
      <vt:lpstr>电路“结点”对高频“极点”的贡献</vt:lpstr>
      <vt:lpstr>Pole Identification Example I</vt:lpstr>
      <vt:lpstr>Pole Identification Example II</vt:lpstr>
      <vt:lpstr>浮接电容怎么处理？</vt:lpstr>
      <vt:lpstr>Miller’s Theorem 密勒定理 </vt:lpstr>
      <vt:lpstr>PowerPoint 演示文稿</vt:lpstr>
      <vt:lpstr>Miller Multiplication</vt:lpstr>
      <vt:lpstr>Example: Miller Theorem</vt:lpstr>
      <vt:lpstr>如果结点①到结点②之间的增益为“正”呢？</vt:lpstr>
      <vt:lpstr>高通滤波器响应</vt:lpstr>
      <vt:lpstr>Example:  Audio Amplifier</vt:lpstr>
      <vt:lpstr>电容耦合 vs. 直接耦合</vt:lpstr>
      <vt:lpstr>典型的频率响应</vt:lpstr>
      <vt:lpstr>作业</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23 – Frequency Response, Part I</dc:title>
  <dc:creator>Microsoft Office 用户</dc:creator>
  <cp:lastModifiedBy>hjin</cp:lastModifiedBy>
  <cp:revision>90</cp:revision>
  <cp:lastPrinted>2020-12-20T09:37:46Z</cp:lastPrinted>
  <dcterms:created xsi:type="dcterms:W3CDTF">2015-12-14T13:04:55Z</dcterms:created>
  <dcterms:modified xsi:type="dcterms:W3CDTF">2025-10-28T00:52:31Z</dcterms:modified>
</cp:coreProperties>
</file>