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7"/>
  </p:notesMasterIdLst>
  <p:sldIdLst>
    <p:sldId id="256" r:id="rId2"/>
    <p:sldId id="283" r:id="rId3"/>
    <p:sldId id="284" r:id="rId4"/>
    <p:sldId id="1202" r:id="rId5"/>
    <p:sldId id="285" r:id="rId6"/>
    <p:sldId id="286" r:id="rId7"/>
    <p:sldId id="287" r:id="rId8"/>
    <p:sldId id="1220" r:id="rId9"/>
    <p:sldId id="1221" r:id="rId10"/>
    <p:sldId id="1203" r:id="rId11"/>
    <p:sldId id="288" r:id="rId12"/>
    <p:sldId id="1204" r:id="rId13"/>
    <p:sldId id="1205" r:id="rId14"/>
    <p:sldId id="322" r:id="rId15"/>
    <p:sldId id="321" r:id="rId16"/>
    <p:sldId id="290" r:id="rId17"/>
    <p:sldId id="291" r:id="rId18"/>
    <p:sldId id="292" r:id="rId19"/>
    <p:sldId id="293" r:id="rId20"/>
    <p:sldId id="294" r:id="rId21"/>
    <p:sldId id="295" r:id="rId22"/>
    <p:sldId id="296" r:id="rId23"/>
    <p:sldId id="297" r:id="rId24"/>
    <p:sldId id="298" r:id="rId25"/>
    <p:sldId id="299" r:id="rId26"/>
    <p:sldId id="300" r:id="rId27"/>
    <p:sldId id="301" r:id="rId28"/>
    <p:sldId id="1207" r:id="rId29"/>
    <p:sldId id="1208" r:id="rId30"/>
    <p:sldId id="1209" r:id="rId31"/>
    <p:sldId id="1210" r:id="rId32"/>
    <p:sldId id="1211" r:id="rId33"/>
    <p:sldId id="325" r:id="rId34"/>
    <p:sldId id="1219" r:id="rId35"/>
    <p:sldId id="1212" r:id="rId36"/>
    <p:sldId id="1213" r:id="rId37"/>
    <p:sldId id="303" r:id="rId38"/>
    <p:sldId id="304" r:id="rId39"/>
    <p:sldId id="1215" r:id="rId40"/>
    <p:sldId id="1216" r:id="rId41"/>
    <p:sldId id="1217" r:id="rId42"/>
    <p:sldId id="1218" r:id="rId43"/>
    <p:sldId id="1214" r:id="rId44"/>
    <p:sldId id="324" r:id="rId45"/>
    <p:sldId id="1223" r:id="rId4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82" autoAdjust="0"/>
    <p:restoredTop sz="94377" autoAdjust="0"/>
  </p:normalViewPr>
  <p:slideViewPr>
    <p:cSldViewPr>
      <p:cViewPr varScale="1">
        <p:scale>
          <a:sx n="83" d="100"/>
          <a:sy n="83" d="100"/>
        </p:scale>
        <p:origin x="108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409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4DAC8E7E-71F6-6F48-B9C4-0C5B6FD0DD4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6D6426DE-4F6A-724C-81AE-D5F6DF1A49A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E64CC1FC-5AC7-604C-BC88-297C018CE89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4037" name="Rectangle 5">
            <a:extLst>
              <a:ext uri="{FF2B5EF4-FFF2-40B4-BE49-F238E27FC236}">
                <a16:creationId xmlns:a16="http://schemas.microsoft.com/office/drawing/2014/main" id="{EDCC13D8-F703-7946-8CE4-9019FABCB62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4038" name="Rectangle 6">
            <a:extLst>
              <a:ext uri="{FF2B5EF4-FFF2-40B4-BE49-F238E27FC236}">
                <a16:creationId xmlns:a16="http://schemas.microsoft.com/office/drawing/2014/main" id="{22DA4F75-31A5-C640-B17D-BE192CFD77C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9" name="Rectangle 7">
            <a:extLst>
              <a:ext uri="{FF2B5EF4-FFF2-40B4-BE49-F238E27FC236}">
                <a16:creationId xmlns:a16="http://schemas.microsoft.com/office/drawing/2014/main" id="{B934771F-85AF-5A4C-B98D-2F2D9246303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2108392-7DE5-6446-BA3B-955C6679F93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>
            <a:extLst>
              <a:ext uri="{FF2B5EF4-FFF2-40B4-BE49-F238E27FC236}">
                <a16:creationId xmlns:a16="http://schemas.microsoft.com/office/drawing/2014/main" id="{7B1A9CDB-DD88-0E41-AAD4-FAD4AFAD6B9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4" name="Notes Placeholder 2">
            <a:extLst>
              <a:ext uri="{FF2B5EF4-FFF2-40B4-BE49-F238E27FC236}">
                <a16:creationId xmlns:a16="http://schemas.microsoft.com/office/drawing/2014/main" id="{B55FAFFA-F155-EA4E-BB45-7CB6890B3B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zh-CN">
              <a:latin typeface="Times New Roman" panose="02020603050405020304" pitchFamily="18" charset="0"/>
            </a:endParaRPr>
          </a:p>
        </p:txBody>
      </p:sp>
      <p:sp>
        <p:nvSpPr>
          <p:cNvPr id="49155" name="Slide Number Placeholder 3">
            <a:extLst>
              <a:ext uri="{FF2B5EF4-FFF2-40B4-BE49-F238E27FC236}">
                <a16:creationId xmlns:a16="http://schemas.microsoft.com/office/drawing/2014/main" id="{5DA97826-02D5-B849-A061-5E9EBF7BFE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68B290-CC8B-5947-BC22-5C0B400F3620}" type="slidenum">
              <a:rPr lang="en-US" altLang="zh-CN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3</a:t>
            </a:fld>
            <a:endParaRPr lang="en-US" altLang="zh-CN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357567D-9EF0-4242-A013-6ADE7B94565B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en-US"/>
              <a:t>Oxford University Publishing</a:t>
            </a:r>
          </a:p>
          <a:p>
            <a:pPr>
              <a:defRPr/>
            </a:pPr>
            <a:r>
              <a:rPr lang="en-US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940A7A73-2FAA-FF4C-920E-D630D545352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9825B3-D47C-1E4B-98A5-B34ECF72B5D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95125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BC57F6A-B3E2-FD45-89B4-F01FB18273D2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en-US"/>
              <a:t>Oxford University Publishing</a:t>
            </a:r>
          </a:p>
          <a:p>
            <a:pPr>
              <a:defRPr/>
            </a:pPr>
            <a:r>
              <a:rPr lang="en-US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DEC816A-3B8E-544B-B943-84386BA70DA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AD0861-DF7A-3248-A99B-8B8B3A7FBFA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08646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152400"/>
            <a:ext cx="2190750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" y="152400"/>
            <a:ext cx="6419850" cy="5943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D08D4BB-F89A-3145-B72A-A626AAC0E6E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en-US"/>
              <a:t>Oxford University Publishing</a:t>
            </a:r>
          </a:p>
          <a:p>
            <a:pPr>
              <a:defRPr/>
            </a:pPr>
            <a:r>
              <a:rPr lang="en-US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6C74A02-FF73-5C49-84B9-8B89341A1EC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DF7CEE-2AB1-714F-9A13-BCBEDA9D8A5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344375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3657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" y="2057400"/>
            <a:ext cx="43053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2057400"/>
            <a:ext cx="43053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072F429-F66A-4940-B2F2-258E8E4501B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en-US"/>
              <a:t>Oxford University Publishing</a:t>
            </a:r>
          </a:p>
          <a:p>
            <a:pPr>
              <a:defRPr/>
            </a:pPr>
            <a:r>
              <a:rPr lang="en-US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580DEA5-B1B2-CB43-807F-B6EF5EA2172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6E8A45-B34C-9C4D-804A-D9A3B18679B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937550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3657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52400" y="2057400"/>
            <a:ext cx="4305300" cy="4038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10100" y="2057400"/>
            <a:ext cx="43053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10100" y="4152900"/>
            <a:ext cx="43053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B6B714-9B19-E946-9946-32DBE7567088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en-US"/>
              <a:t>Oxford University Publishing</a:t>
            </a:r>
          </a:p>
          <a:p>
            <a:pPr>
              <a:defRPr/>
            </a:pPr>
            <a:r>
              <a:rPr lang="en-US"/>
              <a:t>Microelectronic Circuits by Adel S. Sedra and Kenneth C. Smith (0195323033)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2981488-865F-E447-8251-912F89B9F3C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1A4DC6-B0DE-E449-8A02-2034455D704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830084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152400"/>
            <a:ext cx="7848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4038600"/>
            <a:ext cx="3810000" cy="1066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4038600"/>
            <a:ext cx="3810000" cy="1066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5800" y="5257800"/>
            <a:ext cx="3810000" cy="1066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5257800"/>
            <a:ext cx="3810000" cy="1066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1">
            <a:extLst>
              <a:ext uri="{FF2B5EF4-FFF2-40B4-BE49-F238E27FC236}">
                <a16:creationId xmlns:a16="http://schemas.microsoft.com/office/drawing/2014/main" id="{09D67B8F-38D9-E444-A072-4245CE30426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92EF6025-8868-C841-8838-E18C42977E9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B8ECB3-7D67-FB4A-A20F-911E879EA55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223133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7848600" cy="762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4038600"/>
            <a:ext cx="3810000" cy="2286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4038600"/>
            <a:ext cx="3810000" cy="1066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5257800"/>
            <a:ext cx="3810000" cy="1066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11">
            <a:extLst>
              <a:ext uri="{FF2B5EF4-FFF2-40B4-BE49-F238E27FC236}">
                <a16:creationId xmlns:a16="http://schemas.microsoft.com/office/drawing/2014/main" id="{B4850EF6-DD55-8949-8DC3-218806489E8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zh-CN" altLang="zh-CN"/>
          </a:p>
        </p:txBody>
      </p:sp>
      <p:sp>
        <p:nvSpPr>
          <p:cNvPr id="7" name="Rectangle 12">
            <a:extLst>
              <a:ext uri="{FF2B5EF4-FFF2-40B4-BE49-F238E27FC236}">
                <a16:creationId xmlns:a16="http://schemas.microsoft.com/office/drawing/2014/main" id="{2F76F89B-7267-0942-869E-6FE5919370E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9F00F-8AC4-2C46-8CCF-6AB6D5731C5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91386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277FDB0-1562-264B-85A0-5053DBC97CA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en-US"/>
              <a:t>Oxford University Publishing</a:t>
            </a:r>
          </a:p>
          <a:p>
            <a:pPr>
              <a:defRPr/>
            </a:pPr>
            <a:r>
              <a:rPr lang="en-US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1EEA290-92FB-0641-97A7-010B88907A7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DB9676-858E-2F44-B68A-8822A770387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85175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EE67DD7-DBD4-9A4C-B6AA-4B03E0D8742B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en-US"/>
              <a:t>Oxford University Publishing</a:t>
            </a:r>
          </a:p>
          <a:p>
            <a:pPr>
              <a:defRPr/>
            </a:pPr>
            <a:r>
              <a:rPr lang="en-US"/>
              <a:t>Microelectronic Circuits by Adel S. Sedra and Kenneth C. Smith (0195323033)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2BD7588-7886-A249-8311-E3471A5573D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99D668-49AE-EF44-AD72-58DBA243AD1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91521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2057400"/>
            <a:ext cx="43053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2057400"/>
            <a:ext cx="43053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466CF13-E3CC-7241-8074-DFDE415ADF9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en-US"/>
              <a:t>Oxford University Publishing</a:t>
            </a:r>
          </a:p>
          <a:p>
            <a:pPr>
              <a:defRPr/>
            </a:pPr>
            <a:r>
              <a:rPr lang="en-US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37DE132-72EB-C149-A14A-75DD340E0DC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7639BF-EED3-234D-A1F1-063B84DD045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317807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1F0A8980-407D-114D-A3C1-829ABF207B1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en-US"/>
              <a:t>Oxford University Publishing</a:t>
            </a:r>
          </a:p>
          <a:p>
            <a:pPr>
              <a:defRPr/>
            </a:pPr>
            <a:r>
              <a:rPr lang="en-US"/>
              <a:t>Microelectronic Circuits by Adel S. Sedra and Kenneth C. Smith (0195323033)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4E8E5D3F-EB97-CA43-8187-897C0E738F7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72C7D0-23A4-B04D-B295-81C0CB4C303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96139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3C4CCAC-B54A-E14A-B3C1-C913A4EF6EFA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en-US"/>
              <a:t>Oxford University Publishing</a:t>
            </a:r>
          </a:p>
          <a:p>
            <a:pPr>
              <a:defRPr/>
            </a:pPr>
            <a:r>
              <a:rPr lang="en-US"/>
              <a:t>Microelectronic Circuits by Adel S. Sedra and Kenneth C. Smith (0195323033)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DB3508D-6546-F248-B9AA-873E31583D4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C9A5CE-E36A-B74C-88E0-94D7EBF9AC0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91850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A5D410B8-D343-6A48-9CE2-FB77B02938B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en-US"/>
              <a:t>Oxford University Publishing</a:t>
            </a:r>
          </a:p>
          <a:p>
            <a:pPr>
              <a:defRPr/>
            </a:pPr>
            <a:r>
              <a:rPr lang="en-US"/>
              <a:t>Microelectronic Circuits by Adel S. Sedra and Kenneth C. Smith (0195323033)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9994F1D9-1D08-C84B-A502-F2AA6208EC3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3E33FB-1D9C-E648-A20D-B93F20C642D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55871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4CD9015-E8D7-4742-A12B-F90694E28AA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en-US"/>
              <a:t>Oxford University Publishing</a:t>
            </a:r>
          </a:p>
          <a:p>
            <a:pPr>
              <a:defRPr/>
            </a:pPr>
            <a:r>
              <a:rPr lang="en-US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6BE749A-9DFE-654D-AEC3-8FCA347F3E6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B49F52-FB06-984C-83C9-91BF529B021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05693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9A823BD-0EA9-1B49-B536-49968ED1A858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en-US"/>
              <a:t>Oxford University Publishing</a:t>
            </a:r>
          </a:p>
          <a:p>
            <a:pPr>
              <a:defRPr/>
            </a:pPr>
            <a:r>
              <a:rPr lang="en-US"/>
              <a:t>Microelectronic Circuits by Adel S. Sedra and Kenneth C. Smith (0195323033)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D73EA0B-71E4-5346-B4FE-C0318C76D48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2E23AF-F840-7340-A56E-86297028DD1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5472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91">
            <a:extLst>
              <a:ext uri="{FF2B5EF4-FFF2-40B4-BE49-F238E27FC236}">
                <a16:creationId xmlns:a16="http://schemas.microsoft.com/office/drawing/2014/main" id="{D8860506-515B-614C-BFCE-8BE95C568F4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371600" cy="1676400"/>
          </a:xfrm>
          <a:prstGeom prst="rect">
            <a:avLst/>
          </a:prstGeom>
          <a:solidFill>
            <a:srgbClr val="D9D9D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endParaRPr lang="zh-CN" altLang="zh-CN">
              <a:ea typeface="宋体" panose="02010600030101010101" pitchFamily="2" charset="-122"/>
            </a:endParaRPr>
          </a:p>
        </p:txBody>
      </p:sp>
      <p:pic>
        <p:nvPicPr>
          <p:cNvPr id="1027" name="Picture 83" descr="other logo for powerpoint">
            <a:extLst>
              <a:ext uri="{FF2B5EF4-FFF2-40B4-BE49-F238E27FC236}">
                <a16:creationId xmlns:a16="http://schemas.microsoft.com/office/drawing/2014/main" id="{C1DDB7A3-DDCC-E645-951B-25BA9973F24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lum bright="90000" contrast="-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819400"/>
            <a:ext cx="212090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16">
            <a:extLst>
              <a:ext uri="{FF2B5EF4-FFF2-40B4-BE49-F238E27FC236}">
                <a16:creationId xmlns:a16="http://schemas.microsoft.com/office/drawing/2014/main" id="{8E69C9D8-9A17-FE40-B1EA-E20394349B4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371600" y="0"/>
            <a:ext cx="4114800" cy="1676400"/>
          </a:xfrm>
          <a:prstGeom prst="rect">
            <a:avLst/>
          </a:prstGeom>
          <a:gradFill rotWithShape="1">
            <a:gsLst>
              <a:gs pos="0">
                <a:srgbClr val="D9D9D9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1029" name="Rectangle 2">
            <a:extLst>
              <a:ext uri="{FF2B5EF4-FFF2-40B4-BE49-F238E27FC236}">
                <a16:creationId xmlns:a16="http://schemas.microsoft.com/office/drawing/2014/main" id="{D1930063-7D69-794B-AEDD-21B13AC63A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152400"/>
            <a:ext cx="36576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title style</a:t>
            </a:r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D9A898FE-1A26-A741-9DE5-ABE036B516C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28600" y="6172200"/>
            <a:ext cx="43434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b="1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endParaRPr lang="en-US"/>
          </a:p>
          <a:p>
            <a:pPr>
              <a:defRPr/>
            </a:pPr>
            <a:r>
              <a:rPr lang="en-US"/>
              <a:t>Oxford University Publishing</a:t>
            </a:r>
          </a:p>
          <a:p>
            <a:pPr>
              <a:defRPr/>
            </a:pPr>
            <a:r>
              <a:rPr lang="en-US"/>
              <a:t>Microelectronic Circuits by Adel S. Sedra and Kenneth C. Smith (0195323033)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F17F552-C873-CD48-A379-EB6FD247D3A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defRPr/>
            </a:pPr>
            <a:fld id="{66055C04-FD7C-AD4E-92CF-CD58AC92016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1032" name="Rectangle 13">
            <a:extLst>
              <a:ext uri="{FF2B5EF4-FFF2-40B4-BE49-F238E27FC236}">
                <a16:creationId xmlns:a16="http://schemas.microsoft.com/office/drawing/2014/main" id="{74FEEEE0-5989-D940-A752-832E2FFA17B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371600" y="1600200"/>
            <a:ext cx="4114800" cy="304800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1033" name="Rectangle 93">
            <a:extLst>
              <a:ext uri="{FF2B5EF4-FFF2-40B4-BE49-F238E27FC236}">
                <a16:creationId xmlns:a16="http://schemas.microsoft.com/office/drawing/2014/main" id="{6D307515-9A56-834B-B427-39B25380C550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1600200"/>
            <a:ext cx="1371600" cy="3048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endParaRPr lang="zh-CN" altLang="zh-CN">
              <a:ea typeface="宋体" panose="02010600030101010101" pitchFamily="2" charset="-122"/>
            </a:endParaRPr>
          </a:p>
        </p:txBody>
      </p:sp>
      <p:pic>
        <p:nvPicPr>
          <p:cNvPr id="1034" name="Picture 94" descr="oxford logo4">
            <a:extLst>
              <a:ext uri="{FF2B5EF4-FFF2-40B4-BE49-F238E27FC236}">
                <a16:creationId xmlns:a16="http://schemas.microsoft.com/office/drawing/2014/main" id="{FE3F79CF-0E29-2747-ADDE-E50A39B7E5A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152400"/>
            <a:ext cx="506412" cy="12954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95" descr="book cover2">
            <a:extLst>
              <a:ext uri="{FF2B5EF4-FFF2-40B4-BE49-F238E27FC236}">
                <a16:creationId xmlns:a16="http://schemas.microsoft.com/office/drawing/2014/main" id="{AB2511AD-0C99-314A-AAD8-DED3031DED3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286000"/>
            <a:ext cx="2797175" cy="369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6" name="Rectangle 96">
            <a:extLst>
              <a:ext uri="{FF2B5EF4-FFF2-40B4-BE49-F238E27FC236}">
                <a16:creationId xmlns:a16="http://schemas.microsoft.com/office/drawing/2014/main" id="{FD280DBE-97A5-8748-A298-DBA2FB5B0A04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457200" y="2133600"/>
            <a:ext cx="4038600" cy="4038600"/>
          </a:xfrm>
          <a:prstGeom prst="rect">
            <a:avLst/>
          </a:prstGeom>
          <a:solidFill>
            <a:schemeClr val="bg1">
              <a:alpha val="94901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endParaRPr lang="zh-CN" altLang="zh-CN">
              <a:ea typeface="宋体" panose="02010600030101010101" pitchFamily="2" charset="-122"/>
            </a:endParaRPr>
          </a:p>
        </p:txBody>
      </p:sp>
      <p:sp>
        <p:nvSpPr>
          <p:cNvPr id="1037" name="Rectangle 3">
            <a:extLst>
              <a:ext uri="{FF2B5EF4-FFF2-40B4-BE49-F238E27FC236}">
                <a16:creationId xmlns:a16="http://schemas.microsoft.com/office/drawing/2014/main" id="{75151F3E-5268-1B46-9A8C-AEE353E747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" y="2057400"/>
            <a:ext cx="8763000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oleObject" Target="../embeddings/oleObject2.bin"/><Relationship Id="rId7" Type="http://schemas.openxmlformats.org/officeDocument/2006/relationships/image" Target="../media/image3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36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2.emf"/><Relationship Id="rId7" Type="http://schemas.openxmlformats.org/officeDocument/2006/relationships/image" Target="../media/image45.png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4.png"/><Relationship Id="rId5" Type="http://schemas.openxmlformats.org/officeDocument/2006/relationships/image" Target="../media/image43.emf"/><Relationship Id="rId4" Type="http://schemas.openxmlformats.org/officeDocument/2006/relationships/oleObject" Target="../embeddings/oleObject5.bin"/><Relationship Id="rId9" Type="http://schemas.openxmlformats.org/officeDocument/2006/relationships/image" Target="../media/image47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em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5.emf"/><Relationship Id="rId7" Type="http://schemas.openxmlformats.org/officeDocument/2006/relationships/image" Target="../media/image58.png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7.e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60.emf"/><Relationship Id="rId7" Type="http://schemas.openxmlformats.org/officeDocument/2006/relationships/image" Target="../media/image58.png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2.e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61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11" Type="http://schemas.openxmlformats.org/officeDocument/2006/relationships/image" Target="../media/image179.png"/><Relationship Id="rId5" Type="http://schemas.openxmlformats.org/officeDocument/2006/relationships/image" Target="../media/image67.png"/><Relationship Id="rId10" Type="http://schemas.openxmlformats.org/officeDocument/2006/relationships/image" Target="../media/image72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image" Target="../media/image80.emf"/><Relationship Id="rId7" Type="http://schemas.openxmlformats.org/officeDocument/2006/relationships/image" Target="../media/image83.png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2.png"/><Relationship Id="rId11" Type="http://schemas.openxmlformats.org/officeDocument/2006/relationships/image" Target="../media/image85.emf"/><Relationship Id="rId5" Type="http://schemas.openxmlformats.org/officeDocument/2006/relationships/image" Target="../media/image81.emf"/><Relationship Id="rId10" Type="http://schemas.openxmlformats.org/officeDocument/2006/relationships/oleObject" Target="../embeddings/oleObject16.bin"/><Relationship Id="rId4" Type="http://schemas.openxmlformats.org/officeDocument/2006/relationships/oleObject" Target="../embeddings/oleObject14.bin"/><Relationship Id="rId9" Type="http://schemas.openxmlformats.org/officeDocument/2006/relationships/image" Target="../media/image8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88.png"/><Relationship Id="rId7" Type="http://schemas.openxmlformats.org/officeDocument/2006/relationships/image" Target="../media/image92.png"/><Relationship Id="rId12" Type="http://schemas.openxmlformats.org/officeDocument/2006/relationships/image" Target="../media/image97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11" Type="http://schemas.openxmlformats.org/officeDocument/2006/relationships/image" Target="../media/image96.png"/><Relationship Id="rId5" Type="http://schemas.openxmlformats.org/officeDocument/2006/relationships/image" Target="../media/image90.png"/><Relationship Id="rId10" Type="http://schemas.openxmlformats.org/officeDocument/2006/relationships/image" Target="../media/image95.png"/><Relationship Id="rId4" Type="http://schemas.openxmlformats.org/officeDocument/2006/relationships/image" Target="../media/image89.png"/><Relationship Id="rId9" Type="http://schemas.openxmlformats.org/officeDocument/2006/relationships/image" Target="../media/image9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13" Type="http://schemas.openxmlformats.org/officeDocument/2006/relationships/image" Target="../media/image86.png"/><Relationship Id="rId3" Type="http://schemas.openxmlformats.org/officeDocument/2006/relationships/image" Target="../media/image99.png"/><Relationship Id="rId7" Type="http://schemas.openxmlformats.org/officeDocument/2006/relationships/image" Target="../media/image103.png"/><Relationship Id="rId12" Type="http://schemas.openxmlformats.org/officeDocument/2006/relationships/image" Target="../media/image107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png"/><Relationship Id="rId11" Type="http://schemas.openxmlformats.org/officeDocument/2006/relationships/image" Target="../media/image106.png"/><Relationship Id="rId5" Type="http://schemas.openxmlformats.org/officeDocument/2006/relationships/image" Target="../media/image101.png"/><Relationship Id="rId15" Type="http://schemas.openxmlformats.org/officeDocument/2006/relationships/image" Target="../media/image108.png"/><Relationship Id="rId10" Type="http://schemas.openxmlformats.org/officeDocument/2006/relationships/image" Target="../media/image720.png"/><Relationship Id="rId4" Type="http://schemas.openxmlformats.org/officeDocument/2006/relationships/image" Target="../media/image100.png"/><Relationship Id="rId9" Type="http://schemas.openxmlformats.org/officeDocument/2006/relationships/image" Target="../media/image105.png"/><Relationship Id="rId14" Type="http://schemas.openxmlformats.org/officeDocument/2006/relationships/image" Target="../media/image750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13" Type="http://schemas.openxmlformats.org/officeDocument/2006/relationships/image" Target="../media/image120.png"/><Relationship Id="rId18" Type="http://schemas.openxmlformats.org/officeDocument/2006/relationships/image" Target="../media/image920.png"/><Relationship Id="rId3" Type="http://schemas.openxmlformats.org/officeDocument/2006/relationships/image" Target="../media/image110.png"/><Relationship Id="rId21" Type="http://schemas.openxmlformats.org/officeDocument/2006/relationships/image" Target="../media/image125.png"/><Relationship Id="rId7" Type="http://schemas.openxmlformats.org/officeDocument/2006/relationships/image" Target="../media/image114.png"/><Relationship Id="rId12" Type="http://schemas.openxmlformats.org/officeDocument/2006/relationships/image" Target="../media/image119.png"/><Relationship Id="rId17" Type="http://schemas.openxmlformats.org/officeDocument/2006/relationships/image" Target="../media/image124.png"/><Relationship Id="rId2" Type="http://schemas.openxmlformats.org/officeDocument/2006/relationships/image" Target="../media/image109.png"/><Relationship Id="rId16" Type="http://schemas.openxmlformats.org/officeDocument/2006/relationships/image" Target="../media/image123.png"/><Relationship Id="rId20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3.png"/><Relationship Id="rId11" Type="http://schemas.openxmlformats.org/officeDocument/2006/relationships/image" Target="../media/image118.png"/><Relationship Id="rId5" Type="http://schemas.openxmlformats.org/officeDocument/2006/relationships/image" Target="../media/image112.png"/><Relationship Id="rId15" Type="http://schemas.openxmlformats.org/officeDocument/2006/relationships/image" Target="../media/image122.png"/><Relationship Id="rId10" Type="http://schemas.openxmlformats.org/officeDocument/2006/relationships/image" Target="../media/image117.png"/><Relationship Id="rId19" Type="http://schemas.openxmlformats.org/officeDocument/2006/relationships/image" Target="../media/image930.png"/><Relationship Id="rId4" Type="http://schemas.openxmlformats.org/officeDocument/2006/relationships/image" Target="../media/image111.png"/><Relationship Id="rId9" Type="http://schemas.openxmlformats.org/officeDocument/2006/relationships/image" Target="../media/image116.png"/><Relationship Id="rId14" Type="http://schemas.openxmlformats.org/officeDocument/2006/relationships/image" Target="../media/image121.png"/><Relationship Id="rId22" Type="http://schemas.openxmlformats.org/officeDocument/2006/relationships/image" Target="../media/image126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png"/><Relationship Id="rId3" Type="http://schemas.openxmlformats.org/officeDocument/2006/relationships/image" Target="../media/image128.png"/><Relationship Id="rId7" Type="http://schemas.openxmlformats.org/officeDocument/2006/relationships/image" Target="../media/image132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1.png"/><Relationship Id="rId5" Type="http://schemas.openxmlformats.org/officeDocument/2006/relationships/image" Target="../media/image130.png"/><Relationship Id="rId4" Type="http://schemas.openxmlformats.org/officeDocument/2006/relationships/image" Target="../media/image129.png"/><Relationship Id="rId9" Type="http://schemas.openxmlformats.org/officeDocument/2006/relationships/image" Target="../media/image134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8.png"/><Relationship Id="rId3" Type="http://schemas.openxmlformats.org/officeDocument/2006/relationships/image" Target="../media/image136.png"/><Relationship Id="rId7" Type="http://schemas.openxmlformats.org/officeDocument/2006/relationships/image" Target="../media/image1010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0.png"/><Relationship Id="rId5" Type="http://schemas.openxmlformats.org/officeDocument/2006/relationships/image" Target="../media/image990.png"/><Relationship Id="rId4" Type="http://schemas.openxmlformats.org/officeDocument/2006/relationships/image" Target="../media/image137.png"/><Relationship Id="rId9" Type="http://schemas.openxmlformats.org/officeDocument/2006/relationships/image" Target="../media/image139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5.png"/><Relationship Id="rId3" Type="http://schemas.openxmlformats.org/officeDocument/2006/relationships/image" Target="../media/image141.png"/><Relationship Id="rId7" Type="http://schemas.openxmlformats.org/officeDocument/2006/relationships/image" Target="../media/image145.png"/><Relationship Id="rId12" Type="http://schemas.openxmlformats.org/officeDocument/2006/relationships/image" Target="../media/image249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4.png"/><Relationship Id="rId11" Type="http://schemas.openxmlformats.org/officeDocument/2006/relationships/image" Target="../media/image248.png"/><Relationship Id="rId5" Type="http://schemas.openxmlformats.org/officeDocument/2006/relationships/image" Target="../media/image143.png"/><Relationship Id="rId10" Type="http://schemas.openxmlformats.org/officeDocument/2006/relationships/image" Target="../media/image247.png"/><Relationship Id="rId4" Type="http://schemas.openxmlformats.org/officeDocument/2006/relationships/image" Target="../media/image142.png"/><Relationship Id="rId9" Type="http://schemas.openxmlformats.org/officeDocument/2006/relationships/image" Target="../media/image24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8.e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147.emf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emf"/><Relationship Id="rId3" Type="http://schemas.openxmlformats.org/officeDocument/2006/relationships/image" Target="../media/image150.emf"/><Relationship Id="rId7" Type="http://schemas.openxmlformats.org/officeDocument/2006/relationships/oleObject" Target="../embeddings/oleObject21.bin"/><Relationship Id="rId2" Type="http://schemas.openxmlformats.org/officeDocument/2006/relationships/oleObject" Target="../embeddings/oleObject19.bin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52.png"/><Relationship Id="rId5" Type="http://schemas.openxmlformats.org/officeDocument/2006/relationships/image" Target="../media/image151.emf"/><Relationship Id="rId4" Type="http://schemas.openxmlformats.org/officeDocument/2006/relationships/oleObject" Target="../embeddings/oleObject20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emf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4.bin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56.emf"/><Relationship Id="rId5" Type="http://schemas.openxmlformats.org/officeDocument/2006/relationships/oleObject" Target="../embeddings/oleObject23.bin"/><Relationship Id="rId4" Type="http://schemas.openxmlformats.org/officeDocument/2006/relationships/image" Target="../media/image155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0.png"/><Relationship Id="rId4" Type="http://schemas.openxmlformats.org/officeDocument/2006/relationships/image" Target="../media/image159.e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4.png"/><Relationship Id="rId4" Type="http://schemas.openxmlformats.org/officeDocument/2006/relationships/image" Target="../media/image16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6.png"/><Relationship Id="rId7" Type="http://schemas.openxmlformats.org/officeDocument/2006/relationships/image" Target="../media/image2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D2E3351-0775-5E47-B0BD-4FEAD39AFEC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zh-CN" dirty="0">
                <a:ea typeface="宋体" panose="02010600030101010101" pitchFamily="2" charset="-122"/>
              </a:rPr>
              <a:t>Lecture</a:t>
            </a:r>
            <a:r>
              <a:rPr kumimoji="1" lang="zh-CN" altLang="en-US" dirty="0">
                <a:ea typeface="宋体" panose="02010600030101010101" pitchFamily="2" charset="-122"/>
              </a:rPr>
              <a:t> </a:t>
            </a:r>
            <a:r>
              <a:rPr kumimoji="1" lang="en-US" altLang="zh-CN" dirty="0">
                <a:ea typeface="宋体" panose="02010600030101010101" pitchFamily="2" charset="-122"/>
              </a:rPr>
              <a:t>21 – Frequency Response, Part III</a:t>
            </a:r>
            <a:endParaRPr kumimoji="1" lang="zh-CN" altLang="en-US" dirty="0">
              <a:ea typeface="宋体" panose="02010600030101010101" pitchFamily="2" charset="-122"/>
            </a:endParaRPr>
          </a:p>
        </p:txBody>
      </p:sp>
      <p:sp>
        <p:nvSpPr>
          <p:cNvPr id="71683" name="页脚占位符 3">
            <a:extLst>
              <a:ext uri="{FF2B5EF4-FFF2-40B4-BE49-F238E27FC236}">
                <a16:creationId xmlns:a16="http://schemas.microsoft.com/office/drawing/2014/main" id="{341EE790-9BD2-4C4F-858B-AEBE8771A85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 sz="1000"/>
          </a:p>
          <a:p>
            <a:r>
              <a:rPr lang="en-US" altLang="en-US" sz="1000"/>
              <a:t>Oxford University Publishing</a:t>
            </a:r>
          </a:p>
          <a:p>
            <a:r>
              <a:rPr lang="en-US" altLang="en-US" sz="1000"/>
              <a:t>Microelectronic Circuits by Adel S. Sedra and Kenneth C. Smith (0195323033)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脚占位符 1">
            <a:extLst>
              <a:ext uri="{FF2B5EF4-FFF2-40B4-BE49-F238E27FC236}">
                <a16:creationId xmlns:a16="http://schemas.microsoft.com/office/drawing/2014/main" id="{E0F3AD7F-B842-3049-8D23-90E155D3AAF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  <a:p>
            <a:pPr>
              <a:defRPr/>
            </a:pPr>
            <a:r>
              <a:rPr lang="en-US"/>
              <a:t>Oxford University Publishing</a:t>
            </a:r>
          </a:p>
          <a:p>
            <a:pPr>
              <a:defRPr/>
            </a:pPr>
            <a:r>
              <a:rPr lang="en-US"/>
              <a:t>Microelectronic Circuits by Adel S. Sedra and Kenneth C. Smith (0195323033)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7E4F09B0-7460-1040-866E-27143D8A1F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7369"/>
            <a:ext cx="9144000" cy="5023262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37DF0C8D-7516-3E4C-8A98-50412B4CADB7}"/>
              </a:ext>
            </a:extLst>
          </p:cNvPr>
          <p:cNvSpPr txBox="1"/>
          <p:nvPr/>
        </p:nvSpPr>
        <p:spPr>
          <a:xfrm>
            <a:off x="533400" y="1143000"/>
            <a:ext cx="427432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为简单起见，也可以不考虑</a:t>
            </a:r>
            <a:r>
              <a:rPr kumimoji="1" lang="en-US" altLang="zh-CN" dirty="0">
                <a:solidFill>
                  <a:srgbClr val="C00000"/>
                </a:solidFill>
              </a:rPr>
              <a:t>D</a:t>
            </a:r>
            <a:r>
              <a:rPr kumimoji="1" lang="zh-CN" altLang="en-US" dirty="0">
                <a:solidFill>
                  <a:srgbClr val="C00000"/>
                </a:solidFill>
              </a:rPr>
              <a:t>和</a:t>
            </a:r>
            <a:r>
              <a:rPr kumimoji="1" lang="en-US" altLang="zh-CN" dirty="0">
                <a:solidFill>
                  <a:srgbClr val="C00000"/>
                </a:solidFill>
              </a:rPr>
              <a:t>S</a:t>
            </a:r>
            <a:r>
              <a:rPr kumimoji="1" lang="zh-CN" altLang="en-US" dirty="0">
                <a:solidFill>
                  <a:srgbClr val="C00000"/>
                </a:solidFill>
              </a:rPr>
              <a:t>到衬底的寄生电容，所以最简单的</a:t>
            </a:r>
            <a:r>
              <a:rPr kumimoji="1" lang="en-US" altLang="zh-CN" dirty="0">
                <a:solidFill>
                  <a:srgbClr val="C00000"/>
                </a:solidFill>
              </a:rPr>
              <a:t>MOSFET</a:t>
            </a:r>
            <a:r>
              <a:rPr kumimoji="1" lang="zh-CN" altLang="en-US" dirty="0">
                <a:solidFill>
                  <a:srgbClr val="C00000"/>
                </a:solidFill>
              </a:rPr>
              <a:t>高频寄生电容模型只需考虑</a:t>
            </a:r>
            <a:r>
              <a:rPr kumimoji="1" lang="en-US" altLang="zh-CN" sz="2000" dirty="0" err="1">
                <a:solidFill>
                  <a:srgbClr val="0432FF"/>
                </a:solidFill>
              </a:rPr>
              <a:t>C</a:t>
            </a:r>
            <a:r>
              <a:rPr kumimoji="1" lang="en-US" altLang="zh-CN" sz="2000" baseline="-25000" dirty="0" err="1">
                <a:solidFill>
                  <a:srgbClr val="0432FF"/>
                </a:solidFill>
              </a:rPr>
              <a:t>gs</a:t>
            </a:r>
            <a:r>
              <a:rPr kumimoji="1" lang="zh-CN" altLang="en-US" dirty="0">
                <a:solidFill>
                  <a:srgbClr val="C00000"/>
                </a:solidFill>
              </a:rPr>
              <a:t>和</a:t>
            </a:r>
            <a:r>
              <a:rPr kumimoji="1" lang="en-US" altLang="zh-CN" sz="2000" dirty="0" err="1">
                <a:solidFill>
                  <a:srgbClr val="0432FF"/>
                </a:solidFill>
              </a:rPr>
              <a:t>C</a:t>
            </a:r>
            <a:r>
              <a:rPr kumimoji="1" lang="en-US" altLang="zh-CN" sz="2000" baseline="-25000" dirty="0" err="1">
                <a:solidFill>
                  <a:srgbClr val="0432FF"/>
                </a:solidFill>
              </a:rPr>
              <a:t>gd</a:t>
            </a:r>
            <a:endParaRPr kumimoji="1" lang="en-US" altLang="zh-CN" dirty="0">
              <a:solidFill>
                <a:srgbClr val="0432FF"/>
              </a:solidFill>
            </a:endParaRPr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BA15DEBD-7510-464C-910F-9F37285E548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10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081071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2">
            <a:extLst>
              <a:ext uri="{FF2B5EF4-FFF2-40B4-BE49-F238E27FC236}">
                <a16:creationId xmlns:a16="http://schemas.microsoft.com/office/drawing/2014/main" id="{A10A8ED0-183C-6243-B7E0-02B895163D1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>
                <a:ea typeface="宋体" charset="0"/>
              </a:rPr>
              <a:t>Example: Capacitance Identification</a:t>
            </a:r>
          </a:p>
        </p:txBody>
      </p:sp>
      <p:grpSp>
        <p:nvGrpSpPr>
          <p:cNvPr id="53251" name="Group 6">
            <a:extLst>
              <a:ext uri="{FF2B5EF4-FFF2-40B4-BE49-F238E27FC236}">
                <a16:creationId xmlns:a16="http://schemas.microsoft.com/office/drawing/2014/main" id="{233159B4-A919-C145-AC5D-195584F7A2AC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1143000"/>
            <a:ext cx="7905750" cy="5514975"/>
            <a:chOff x="48" y="720"/>
            <a:chExt cx="4980" cy="3474"/>
          </a:xfrm>
        </p:grpSpPr>
        <p:pic>
          <p:nvPicPr>
            <p:cNvPr id="53252" name="Picture 5">
              <a:extLst>
                <a:ext uri="{FF2B5EF4-FFF2-40B4-BE49-F238E27FC236}">
                  <a16:creationId xmlns:a16="http://schemas.microsoft.com/office/drawing/2014/main" id="{94059260-0236-754D-8F4F-873CB7380FC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2" y="720"/>
              <a:ext cx="2916" cy="3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3253" name="Picture 4">
              <a:extLst>
                <a:ext uri="{FF2B5EF4-FFF2-40B4-BE49-F238E27FC236}">
                  <a16:creationId xmlns:a16="http://schemas.microsoft.com/office/drawing/2014/main" id="{A92D3C34-D7F1-334C-A553-A4F5995653A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" y="1206"/>
              <a:ext cx="2160" cy="2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147C7479-47BE-F746-9E63-A58F18C3719C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11</a:t>
            </a:fld>
            <a:endParaRPr lang="en-US" altLang="zh-CN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2">
            <a:extLst>
              <a:ext uri="{FF2B5EF4-FFF2-40B4-BE49-F238E27FC236}">
                <a16:creationId xmlns:a16="http://schemas.microsoft.com/office/drawing/2014/main" id="{9E45D16C-A8F7-EB43-BCC0-80E10F166BA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838200" y="152400"/>
            <a:ext cx="5029200" cy="12954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>
                <a:ea typeface="宋体" charset="0"/>
              </a:rPr>
              <a:t>Transit Frequency</a:t>
            </a:r>
            <a:r>
              <a:rPr lang="zh-CN" altLang="en-US" dirty="0">
                <a:ea typeface="宋体" charset="0"/>
              </a:rPr>
              <a:t>（特征频率）</a:t>
            </a:r>
            <a:endParaRPr lang="en-US" altLang="zh-CN" dirty="0">
              <a:ea typeface="宋体" charset="0"/>
            </a:endParaRPr>
          </a:p>
        </p:txBody>
      </p:sp>
      <p:sp>
        <p:nvSpPr>
          <p:cNvPr id="48133" name="Rectangle 3">
            <a:extLst>
              <a:ext uri="{FF2B5EF4-FFF2-40B4-BE49-F238E27FC236}">
                <a16:creationId xmlns:a16="http://schemas.microsoft.com/office/drawing/2014/main" id="{96F6456C-D157-8741-869A-625B9E77EEE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61199" y="5586471"/>
            <a:ext cx="7772400" cy="762000"/>
          </a:xfrm>
        </p:spPr>
        <p:txBody>
          <a:bodyPr/>
          <a:lstStyle/>
          <a:p>
            <a:pPr eaLnBrk="1" hangingPunct="1">
              <a:buFont typeface="Wingdings" charset="2"/>
              <a:buChar char="§"/>
              <a:defRPr/>
            </a:pPr>
            <a:r>
              <a:rPr lang="zh-CN" altLang="en-US" dirty="0">
                <a:solidFill>
                  <a:srgbClr val="3333FF"/>
                </a:solidFill>
                <a:ea typeface="宋体" charset="0"/>
              </a:rPr>
              <a:t>特征频率（</a:t>
            </a:r>
            <a:r>
              <a:rPr lang="en-US" altLang="zh-CN" dirty="0">
                <a:solidFill>
                  <a:srgbClr val="3333FF"/>
                </a:solidFill>
                <a:ea typeface="宋体" charset="0"/>
              </a:rPr>
              <a:t> </a:t>
            </a:r>
            <a:r>
              <a:rPr lang="en-US" altLang="zh-CN" dirty="0" err="1">
                <a:solidFill>
                  <a:srgbClr val="3333FF"/>
                </a:solidFill>
                <a:ea typeface="宋体" charset="0"/>
              </a:rPr>
              <a:t>f</a:t>
            </a:r>
            <a:r>
              <a:rPr lang="en-US" altLang="zh-CN" baseline="-25000" dirty="0" err="1">
                <a:solidFill>
                  <a:srgbClr val="3333FF"/>
                </a:solidFill>
                <a:ea typeface="宋体" charset="0"/>
              </a:rPr>
              <a:t>T</a:t>
            </a:r>
            <a:r>
              <a:rPr lang="zh-CN" altLang="en-US" dirty="0">
                <a:solidFill>
                  <a:srgbClr val="3333FF"/>
                </a:solidFill>
                <a:ea typeface="宋体" charset="0"/>
              </a:rPr>
              <a:t>）</a:t>
            </a:r>
            <a:r>
              <a:rPr lang="zh-CN" altLang="en-US" dirty="0">
                <a:ea typeface="宋体" charset="0"/>
              </a:rPr>
              <a:t>：也称为</a:t>
            </a:r>
            <a:r>
              <a:rPr lang="en-US" altLang="zh-CN" dirty="0">
                <a:ea typeface="宋体" charset="0"/>
              </a:rPr>
              <a:t>unity-gain frequency, </a:t>
            </a:r>
            <a:r>
              <a:rPr lang="zh-CN" altLang="en-US" dirty="0">
                <a:ea typeface="宋体" charset="0"/>
              </a:rPr>
              <a:t>定义为当</a:t>
            </a:r>
            <a:r>
              <a:rPr lang="en-US" altLang="zh-CN" dirty="0">
                <a:ea typeface="宋体" charset="0"/>
              </a:rPr>
              <a:t>Common</a:t>
            </a:r>
            <a:r>
              <a:rPr lang="zh-CN" altLang="en-US" dirty="0">
                <a:ea typeface="宋体" charset="0"/>
              </a:rPr>
              <a:t> </a:t>
            </a:r>
            <a:r>
              <a:rPr lang="en-US" altLang="zh-CN" dirty="0">
                <a:ea typeface="宋体" charset="0"/>
              </a:rPr>
              <a:t>Source</a:t>
            </a:r>
            <a:r>
              <a:rPr lang="zh-CN" altLang="en-US" dirty="0">
                <a:ea typeface="宋体" charset="0"/>
              </a:rPr>
              <a:t>结构的</a:t>
            </a:r>
            <a:r>
              <a:rPr lang="zh-CN" altLang="en-US" dirty="0">
                <a:solidFill>
                  <a:srgbClr val="FF0000"/>
                </a:solidFill>
                <a:ea typeface="宋体" charset="0"/>
              </a:rPr>
              <a:t>短路电流增益</a:t>
            </a:r>
            <a:r>
              <a:rPr lang="zh-CN" altLang="en-US" dirty="0">
                <a:ea typeface="宋体" charset="0"/>
              </a:rPr>
              <a:t>降到</a:t>
            </a:r>
            <a:r>
              <a:rPr lang="en-US" altLang="zh-CN" dirty="0">
                <a:ea typeface="宋体" charset="0"/>
              </a:rPr>
              <a:t>1</a:t>
            </a:r>
            <a:r>
              <a:rPr lang="zh-CN" altLang="en-US" dirty="0">
                <a:ea typeface="宋体" charset="0"/>
              </a:rPr>
              <a:t>时的频率</a:t>
            </a:r>
            <a:endParaRPr lang="en-US" altLang="zh-CN" dirty="0">
              <a:ea typeface="宋体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DBC2A0BB-82CD-7248-AB22-9725B6D187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3036" y="1065599"/>
            <a:ext cx="1943100" cy="4445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5DDD02C-66C0-4F4A-8342-6F89106789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5469" y="1641380"/>
            <a:ext cx="1155700" cy="368300"/>
          </a:xfrm>
          <a:prstGeom prst="rect">
            <a:avLst/>
          </a:prstGeom>
        </p:spPr>
      </p:pic>
      <p:sp>
        <p:nvSpPr>
          <p:cNvPr id="8" name="右箭头 7">
            <a:extLst>
              <a:ext uri="{FF2B5EF4-FFF2-40B4-BE49-F238E27FC236}">
                <a16:creationId xmlns:a16="http://schemas.microsoft.com/office/drawing/2014/main" id="{947DA01C-B838-4C48-A998-787FCE53DA14}"/>
              </a:ext>
            </a:extLst>
          </p:cNvPr>
          <p:cNvSpPr/>
          <p:nvPr/>
        </p:nvSpPr>
        <p:spPr bwMode="auto">
          <a:xfrm>
            <a:off x="7508571" y="1752600"/>
            <a:ext cx="340029" cy="15240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29408320-6D3B-BB48-A832-C15055260C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2899" y="1641380"/>
            <a:ext cx="1041400" cy="3683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87787635-AADA-D44C-B5DD-6FA57E43F3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4345" y="2081599"/>
            <a:ext cx="1752600" cy="723900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01C48AE-DBFC-D846-AC0B-8FA85FD5B3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50606" y="2877150"/>
            <a:ext cx="1879600" cy="736600"/>
          </a:xfrm>
          <a:prstGeom prst="rect">
            <a:avLst/>
          </a:prstGeom>
        </p:spPr>
      </p:pic>
      <p:sp>
        <p:nvSpPr>
          <p:cNvPr id="21" name="右箭头 20">
            <a:extLst>
              <a:ext uri="{FF2B5EF4-FFF2-40B4-BE49-F238E27FC236}">
                <a16:creationId xmlns:a16="http://schemas.microsoft.com/office/drawing/2014/main" id="{B9DA833A-CE2B-754B-9DB5-C504334D9A15}"/>
              </a:ext>
            </a:extLst>
          </p:cNvPr>
          <p:cNvSpPr/>
          <p:nvPr/>
        </p:nvSpPr>
        <p:spPr bwMode="auto">
          <a:xfrm>
            <a:off x="5901884" y="3169250"/>
            <a:ext cx="340029" cy="15240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0CA523B8-7658-FC4C-B1CA-2005C7228C4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5319" y="4267200"/>
            <a:ext cx="2070100" cy="7239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5E6E442D-4786-F34D-8724-A0148D9CA32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33800" y="4421204"/>
            <a:ext cx="2006600" cy="457200"/>
          </a:xfrm>
          <a:prstGeom prst="rect">
            <a:avLst/>
          </a:prstGeom>
        </p:spPr>
      </p:pic>
      <p:sp>
        <p:nvSpPr>
          <p:cNvPr id="24" name="右箭头 23">
            <a:extLst>
              <a:ext uri="{FF2B5EF4-FFF2-40B4-BE49-F238E27FC236}">
                <a16:creationId xmlns:a16="http://schemas.microsoft.com/office/drawing/2014/main" id="{ABC3DC97-2D55-8649-A0D5-54FF176E4AF0}"/>
              </a:ext>
            </a:extLst>
          </p:cNvPr>
          <p:cNvSpPr/>
          <p:nvPr/>
        </p:nvSpPr>
        <p:spPr bwMode="auto">
          <a:xfrm>
            <a:off x="3276600" y="4573604"/>
            <a:ext cx="340029" cy="15240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728D8DC4-7868-8C41-870E-7CDC5ED16B6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2506" y="4306904"/>
            <a:ext cx="1917700" cy="685800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26" name="右箭头 25">
            <a:extLst>
              <a:ext uri="{FF2B5EF4-FFF2-40B4-BE49-F238E27FC236}">
                <a16:creationId xmlns:a16="http://schemas.microsoft.com/office/drawing/2014/main" id="{CB725612-C8EE-D940-BC14-E7B07FED2C4C}"/>
              </a:ext>
            </a:extLst>
          </p:cNvPr>
          <p:cNvSpPr/>
          <p:nvPr/>
        </p:nvSpPr>
        <p:spPr bwMode="auto">
          <a:xfrm>
            <a:off x="5769568" y="4553551"/>
            <a:ext cx="340029" cy="15240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9" name="灯片编号占位符 1">
            <a:extLst>
              <a:ext uri="{FF2B5EF4-FFF2-40B4-BE49-F238E27FC236}">
                <a16:creationId xmlns:a16="http://schemas.microsoft.com/office/drawing/2014/main" id="{658682C8-9EA9-DC4C-9EFE-120DE7A12BD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12</a:t>
            </a:fld>
            <a:endParaRPr lang="en-US" altLang="zh-CN" dirty="0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ECBA964B-AB4A-3D46-9285-E7D03C96517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8953" y="1327150"/>
            <a:ext cx="5207000" cy="252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1453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2">
            <a:extLst>
              <a:ext uri="{FF2B5EF4-FFF2-40B4-BE49-F238E27FC236}">
                <a16:creationId xmlns:a16="http://schemas.microsoft.com/office/drawing/2014/main" id="{9E45D16C-A8F7-EB43-BCC0-80E10F166BA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838200" y="152400"/>
            <a:ext cx="5029200" cy="12954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>
                <a:ea typeface="宋体" charset="0"/>
              </a:rPr>
              <a:t>Transit Frequency</a:t>
            </a:r>
            <a:r>
              <a:rPr lang="zh-CN" altLang="en-US" dirty="0">
                <a:ea typeface="宋体" charset="0"/>
              </a:rPr>
              <a:t>（特征频率）</a:t>
            </a:r>
            <a:endParaRPr lang="en-US" altLang="zh-CN" dirty="0">
              <a:ea typeface="宋体" charset="0"/>
            </a:endParaRPr>
          </a:p>
        </p:txBody>
      </p:sp>
      <p:pic>
        <p:nvPicPr>
          <p:cNvPr id="54276" name="Picture 4">
            <a:extLst>
              <a:ext uri="{FF2B5EF4-FFF2-40B4-BE49-F238E27FC236}">
                <a16:creationId xmlns:a16="http://schemas.microsoft.com/office/drawing/2014/main" id="{D933D6E1-6BBE-B247-A906-076D4062A4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95400"/>
            <a:ext cx="8839200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4277" name="Group 11">
            <a:extLst>
              <a:ext uri="{FF2B5EF4-FFF2-40B4-BE49-F238E27FC236}">
                <a16:creationId xmlns:a16="http://schemas.microsoft.com/office/drawing/2014/main" id="{B7D090FE-CEDB-F54C-B5E2-0FA5D69F0C05}"/>
              </a:ext>
            </a:extLst>
          </p:cNvPr>
          <p:cNvGrpSpPr>
            <a:grpSpLocks/>
          </p:cNvGrpSpPr>
          <p:nvPr/>
        </p:nvGrpSpPr>
        <p:grpSpPr bwMode="auto">
          <a:xfrm>
            <a:off x="1143000" y="3763963"/>
            <a:ext cx="5997575" cy="1027112"/>
            <a:chOff x="720" y="2563"/>
            <a:chExt cx="3778" cy="647"/>
          </a:xfrm>
        </p:grpSpPr>
        <p:graphicFrame>
          <p:nvGraphicFramePr>
            <p:cNvPr id="54280" name="Object 5">
              <a:extLst>
                <a:ext uri="{FF2B5EF4-FFF2-40B4-BE49-F238E27FC236}">
                  <a16:creationId xmlns:a16="http://schemas.microsoft.com/office/drawing/2014/main" id="{A4338162-02AD-FD40-BD46-08F26EA7172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20" y="2584"/>
            <a:ext cx="1008" cy="62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25450800" imgH="15798800" progId="Equation.DSMT4">
                    <p:embed/>
                  </p:oleObj>
                </mc:Choice>
                <mc:Fallback>
                  <p:oleObj name="Equation" r:id="rId3" imgW="25450800" imgH="15798800" progId="Equation.DSMT4">
                    <p:embed/>
                    <p:pic>
                      <p:nvPicPr>
                        <p:cNvPr id="54280" name="Object 5">
                          <a:extLst>
                            <a:ext uri="{FF2B5EF4-FFF2-40B4-BE49-F238E27FC236}">
                              <a16:creationId xmlns:a16="http://schemas.microsoft.com/office/drawing/2014/main" id="{A4338162-02AD-FD40-BD46-08F26EA7172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20" y="2584"/>
                          <a:ext cx="1008" cy="62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4281" name="Object 6">
              <a:extLst>
                <a:ext uri="{FF2B5EF4-FFF2-40B4-BE49-F238E27FC236}">
                  <a16:creationId xmlns:a16="http://schemas.microsoft.com/office/drawing/2014/main" id="{19F9F200-74DE-E849-A7E3-5D9244199BD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462" y="2563"/>
            <a:ext cx="1036" cy="62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27495500" imgH="15798800" progId="Equation.3">
                    <p:embed/>
                  </p:oleObj>
                </mc:Choice>
                <mc:Fallback>
                  <p:oleObj name="Equation" r:id="rId5" imgW="27495500" imgH="15798800" progId="Equation.3">
                    <p:embed/>
                    <p:pic>
                      <p:nvPicPr>
                        <p:cNvPr id="54281" name="Object 6">
                          <a:extLst>
                            <a:ext uri="{FF2B5EF4-FFF2-40B4-BE49-F238E27FC236}">
                              <a16:creationId xmlns:a16="http://schemas.microsoft.com/office/drawing/2014/main" id="{19F9F200-74DE-E849-A7E3-5D9244199BD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462" y="2563"/>
                          <a:ext cx="1036" cy="62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54278" name="图片 1">
            <a:extLst>
              <a:ext uri="{FF2B5EF4-FFF2-40B4-BE49-F238E27FC236}">
                <a16:creationId xmlns:a16="http://schemas.microsoft.com/office/drawing/2014/main" id="{E708C77B-4246-2D41-A9B0-50A452A862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843337"/>
            <a:ext cx="2816225" cy="1014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9" name="图片 2">
            <a:extLst>
              <a:ext uri="{FF2B5EF4-FFF2-40B4-BE49-F238E27FC236}">
                <a16:creationId xmlns:a16="http://schemas.microsoft.com/office/drawing/2014/main" id="{8CF5C8E6-8521-F645-B712-766D89BD474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8588" y="3848225"/>
            <a:ext cx="2851150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57B24C25-42F6-6D48-B289-937E8C3DC72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13</a:t>
            </a:fld>
            <a:endParaRPr lang="en-US" altLang="zh-CN" dirty="0"/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ACFAA496-9EE7-9848-91A6-FF58EB4D97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199" y="5586471"/>
            <a:ext cx="7772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buFont typeface="Wingdings" charset="2"/>
              <a:buChar char="§"/>
              <a:defRPr/>
            </a:pPr>
            <a:r>
              <a:rPr lang="zh-CN" altLang="en-US" kern="0">
                <a:solidFill>
                  <a:srgbClr val="3333FF"/>
                </a:solidFill>
                <a:ea typeface="宋体" charset="0"/>
              </a:rPr>
              <a:t>特征频率（</a:t>
            </a:r>
            <a:r>
              <a:rPr lang="en-US" altLang="zh-CN" kern="0">
                <a:solidFill>
                  <a:srgbClr val="3333FF"/>
                </a:solidFill>
                <a:ea typeface="宋体" charset="0"/>
              </a:rPr>
              <a:t> f</a:t>
            </a:r>
            <a:r>
              <a:rPr lang="en-US" altLang="zh-CN" kern="0" baseline="-25000">
                <a:solidFill>
                  <a:srgbClr val="3333FF"/>
                </a:solidFill>
                <a:ea typeface="宋体" charset="0"/>
              </a:rPr>
              <a:t>T</a:t>
            </a:r>
            <a:r>
              <a:rPr lang="zh-CN" altLang="en-US" kern="0">
                <a:solidFill>
                  <a:srgbClr val="3333FF"/>
                </a:solidFill>
                <a:ea typeface="宋体" charset="0"/>
              </a:rPr>
              <a:t>）</a:t>
            </a:r>
            <a:r>
              <a:rPr lang="zh-CN" altLang="en-US" kern="0">
                <a:ea typeface="宋体" charset="0"/>
              </a:rPr>
              <a:t>：也称为</a:t>
            </a:r>
            <a:r>
              <a:rPr lang="en-US" altLang="zh-CN" kern="0">
                <a:ea typeface="宋体" charset="0"/>
              </a:rPr>
              <a:t>unity-gain frequency, </a:t>
            </a:r>
            <a:r>
              <a:rPr lang="zh-CN" altLang="en-US" kern="0">
                <a:ea typeface="宋体" charset="0"/>
              </a:rPr>
              <a:t>定义为当</a:t>
            </a:r>
            <a:r>
              <a:rPr lang="en-US" altLang="zh-CN" kern="0">
                <a:ea typeface="宋体" charset="0"/>
              </a:rPr>
              <a:t>Common</a:t>
            </a:r>
            <a:r>
              <a:rPr lang="zh-CN" altLang="en-US" kern="0">
                <a:ea typeface="宋体" charset="0"/>
              </a:rPr>
              <a:t> </a:t>
            </a:r>
            <a:r>
              <a:rPr lang="en-US" altLang="zh-CN" kern="0">
                <a:ea typeface="宋体" charset="0"/>
              </a:rPr>
              <a:t>Source</a:t>
            </a:r>
            <a:r>
              <a:rPr lang="zh-CN" altLang="en-US" kern="0">
                <a:ea typeface="宋体" charset="0"/>
              </a:rPr>
              <a:t>结构的</a:t>
            </a:r>
            <a:r>
              <a:rPr lang="zh-CN" altLang="en-US" kern="0">
                <a:solidFill>
                  <a:srgbClr val="FF0000"/>
                </a:solidFill>
                <a:ea typeface="宋体" charset="0"/>
              </a:rPr>
              <a:t>短路电流增益</a:t>
            </a:r>
            <a:r>
              <a:rPr lang="zh-CN" altLang="en-US" kern="0">
                <a:ea typeface="宋体" charset="0"/>
              </a:rPr>
              <a:t>降到</a:t>
            </a:r>
            <a:r>
              <a:rPr lang="en-US" altLang="zh-CN" kern="0">
                <a:ea typeface="宋体" charset="0"/>
              </a:rPr>
              <a:t>1</a:t>
            </a:r>
            <a:r>
              <a:rPr lang="zh-CN" altLang="en-US" kern="0">
                <a:ea typeface="宋体" charset="0"/>
              </a:rPr>
              <a:t>时的频率</a:t>
            </a:r>
            <a:endParaRPr lang="en-US" altLang="zh-CN" kern="0" dirty="0"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4320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FF0C5BD-34D6-2F41-AA79-CCBA77B10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>
              <a:ea typeface="宋体" panose="02010600030101010101" pitchFamily="2" charset="-122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31B2BA4-7CC5-7D41-A57D-D5BC46AFCAE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kumimoji="1" lang="zh-CN" altLang="en-US">
              <a:ea typeface="宋体" panose="02010600030101010101" pitchFamily="2" charset="-122"/>
            </a:endParaRP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1AF5F37-1E1C-714D-9E1A-2CCC7F053E7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kumimoji="1" lang="zh-CN" altLang="en-US">
              <a:ea typeface="宋体" panose="02010600030101010101" pitchFamily="2" charset="-122"/>
            </a:endParaRPr>
          </a:p>
        </p:txBody>
      </p:sp>
      <p:sp>
        <p:nvSpPr>
          <p:cNvPr id="83972" name="页脚占位符 4">
            <a:extLst>
              <a:ext uri="{FF2B5EF4-FFF2-40B4-BE49-F238E27FC236}">
                <a16:creationId xmlns:a16="http://schemas.microsoft.com/office/drawing/2014/main" id="{62E7355B-4DC9-C04A-82D7-BD8874B5BEB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 sz="1000"/>
          </a:p>
          <a:p>
            <a:r>
              <a:rPr lang="en-US" altLang="en-US" sz="1000"/>
              <a:t>Oxford University Publishing</a:t>
            </a:r>
          </a:p>
          <a:p>
            <a:r>
              <a:rPr lang="en-US" altLang="en-US" sz="1000"/>
              <a:t>Microelectronic Circuits by Adel S. Sedra and Kenneth C. Smith (0195323033)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0CC0A0-AF86-9F4B-8611-57C98E7E83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4408"/>
            <a:ext cx="9144000" cy="6289183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93AEA852-B2E8-7D44-81C7-71A4025156C5}"/>
              </a:ext>
            </a:extLst>
          </p:cNvPr>
          <p:cNvSpPr/>
          <p:nvPr/>
        </p:nvSpPr>
        <p:spPr bwMode="auto">
          <a:xfrm>
            <a:off x="152400" y="5181600"/>
            <a:ext cx="1447800" cy="609600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D87D857E-6C5B-6442-833A-176B647492C4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14</a:t>
            </a:fld>
            <a:endParaRPr lang="en-US" altLang="zh-CN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2277FA5-0E15-3C43-9524-41835E3F26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CN" altLang="en-US">
              <a:ea typeface="宋体" panose="02010600030101010101" pitchFamily="2" charset="-122"/>
            </a:endParaRP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D11CBEB-2E2A-894E-842E-6E13D25A842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kumimoji="1" lang="zh-CN" altLang="en-US">
              <a:ea typeface="宋体" panose="02010600030101010101" pitchFamily="2" charset="-122"/>
            </a:endParaRP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2DF9AB4-1F9A-C54D-991B-54D3C0B92F9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kumimoji="1" lang="zh-CN" altLang="en-US" dirty="0">
              <a:ea typeface="宋体" panose="02010600030101010101" pitchFamily="2" charset="-122"/>
            </a:endParaRPr>
          </a:p>
        </p:txBody>
      </p:sp>
      <p:sp>
        <p:nvSpPr>
          <p:cNvPr id="84996" name="页脚占位符 4">
            <a:extLst>
              <a:ext uri="{FF2B5EF4-FFF2-40B4-BE49-F238E27FC236}">
                <a16:creationId xmlns:a16="http://schemas.microsoft.com/office/drawing/2014/main" id="{1FA5B3E0-35CC-2043-839C-E0BDC6A657E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 sz="1000"/>
          </a:p>
          <a:p>
            <a:r>
              <a:rPr lang="en-US" altLang="en-US" sz="1000"/>
              <a:t>Oxford University Publishing</a:t>
            </a:r>
          </a:p>
          <a:p>
            <a:r>
              <a:rPr lang="en-US" altLang="en-US" sz="1000"/>
              <a:t>Microelectronic Circuits by Adel S. Sedra and Kenneth C. Smith (0195323033)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E18D75-8204-3649-86B2-52E756ACB7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1419" y="0"/>
            <a:ext cx="6441161" cy="6858000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4079155F-4AED-7344-B2BE-DA1749948764}"/>
              </a:ext>
            </a:extLst>
          </p:cNvPr>
          <p:cNvSpPr/>
          <p:nvPr/>
        </p:nvSpPr>
        <p:spPr bwMode="auto">
          <a:xfrm>
            <a:off x="5181600" y="6324600"/>
            <a:ext cx="1219200" cy="457200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698C4BA5-5A46-3244-A1BF-4EE801D08801}"/>
              </a:ext>
            </a:extLst>
          </p:cNvPr>
          <p:cNvSpPr/>
          <p:nvPr/>
        </p:nvSpPr>
        <p:spPr bwMode="auto">
          <a:xfrm>
            <a:off x="1475810" y="5867400"/>
            <a:ext cx="962590" cy="476250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FDD462D7-1E76-4543-BE8B-7590FEE8C537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15</a:t>
            </a:fld>
            <a:endParaRPr lang="en-US" altLang="zh-CN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9E30C0CC-BBD6-404F-96C0-C65B34973D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zh-CN">
                <a:ea typeface="宋体" charset="0"/>
              </a:rPr>
              <a:t>Example:  Transit Frequency Calculation</a:t>
            </a:r>
          </a:p>
        </p:txBody>
      </p:sp>
      <p:grpSp>
        <p:nvGrpSpPr>
          <p:cNvPr id="55298" name="Group 12">
            <a:extLst>
              <a:ext uri="{FF2B5EF4-FFF2-40B4-BE49-F238E27FC236}">
                <a16:creationId xmlns:a16="http://schemas.microsoft.com/office/drawing/2014/main" id="{2E913365-3895-FE47-BD7C-85918120AD3B}"/>
              </a:ext>
            </a:extLst>
          </p:cNvPr>
          <p:cNvGrpSpPr>
            <a:grpSpLocks/>
          </p:cNvGrpSpPr>
          <p:nvPr/>
        </p:nvGrpSpPr>
        <p:grpSpPr bwMode="auto">
          <a:xfrm>
            <a:off x="5696527" y="4887912"/>
            <a:ext cx="2895600" cy="762000"/>
            <a:chOff x="3312" y="1728"/>
            <a:chExt cx="1824" cy="480"/>
          </a:xfrm>
        </p:grpSpPr>
        <p:sp>
          <p:nvSpPr>
            <p:cNvPr id="55305" name="AutoShape 9">
              <a:extLst>
                <a:ext uri="{FF2B5EF4-FFF2-40B4-BE49-F238E27FC236}">
                  <a16:creationId xmlns:a16="http://schemas.microsoft.com/office/drawing/2014/main" id="{3465EF42-1650-A04A-85C1-0E1FA1F24E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2" y="1728"/>
              <a:ext cx="1824" cy="48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55306" name="Object 4">
              <a:extLst>
                <a:ext uri="{FF2B5EF4-FFF2-40B4-BE49-F238E27FC236}">
                  <a16:creationId xmlns:a16="http://schemas.microsoft.com/office/drawing/2014/main" id="{DABA3BF2-E05A-0445-9863-116776D908D4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27895401"/>
                </p:ext>
              </p:extLst>
            </p:nvPr>
          </p:nvGraphicFramePr>
          <p:xfrm>
            <a:off x="3360" y="1728"/>
            <a:ext cx="1728" cy="47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33350200" imgH="9067800" progId="Equation.3">
                    <p:embed/>
                  </p:oleObj>
                </mc:Choice>
                <mc:Fallback>
                  <p:oleObj name="Equation" r:id="rId2" imgW="33350200" imgH="9067800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60" y="1728"/>
                          <a:ext cx="1728" cy="47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5299" name="Group 11">
            <a:extLst>
              <a:ext uri="{FF2B5EF4-FFF2-40B4-BE49-F238E27FC236}">
                <a16:creationId xmlns:a16="http://schemas.microsoft.com/office/drawing/2014/main" id="{0276E18A-0480-C245-AD7D-62D4D382A4D2}"/>
              </a:ext>
            </a:extLst>
          </p:cNvPr>
          <p:cNvGrpSpPr>
            <a:grpSpLocks/>
          </p:cNvGrpSpPr>
          <p:nvPr/>
        </p:nvGrpSpPr>
        <p:grpSpPr bwMode="auto">
          <a:xfrm>
            <a:off x="1676400" y="4437063"/>
            <a:ext cx="2209800" cy="1676400"/>
            <a:chOff x="2208" y="2976"/>
            <a:chExt cx="1488" cy="1104"/>
          </a:xfrm>
        </p:grpSpPr>
        <p:sp>
          <p:nvSpPr>
            <p:cNvPr id="55303" name="AutoShape 10">
              <a:extLst>
                <a:ext uri="{FF2B5EF4-FFF2-40B4-BE49-F238E27FC236}">
                  <a16:creationId xmlns:a16="http://schemas.microsoft.com/office/drawing/2014/main" id="{A90E0D97-35A3-BC40-BEFE-8B06FA7E7E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8" y="2976"/>
              <a:ext cx="1488" cy="110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55304" name="Object 6">
              <a:extLst>
                <a:ext uri="{FF2B5EF4-FFF2-40B4-BE49-F238E27FC236}">
                  <a16:creationId xmlns:a16="http://schemas.microsoft.com/office/drawing/2014/main" id="{E34DEC08-2C0C-EF4A-B967-584B8865AB8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304" y="3024"/>
            <a:ext cx="1392" cy="105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27800300" imgH="21069300" progId="Equation.3">
                    <p:embed/>
                  </p:oleObj>
                </mc:Choice>
                <mc:Fallback>
                  <p:oleObj name="Equation" r:id="rId4" imgW="27800300" imgH="21069300" progId="Equation.3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04" y="3024"/>
                          <a:ext cx="1392" cy="105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55300" name="Picture 8">
            <a:extLst>
              <a:ext uri="{FF2B5EF4-FFF2-40B4-BE49-F238E27FC236}">
                <a16:creationId xmlns:a16="http://schemas.microsoft.com/office/drawing/2014/main" id="{80E6C8AE-F1F2-6745-83C3-C47FA7FBE6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000"/>
            <a:ext cx="4953000" cy="262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6E4503F-2A13-9241-9046-EDD9BCBB94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02745" y="1970088"/>
            <a:ext cx="2794000" cy="762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4EAB880-3B99-4B4C-8CBD-1D0E901648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28854" y="935243"/>
            <a:ext cx="2794000" cy="91063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D24AD87-32CD-874F-B889-B5F4CFBD0BD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94250" y="2980758"/>
            <a:ext cx="4349750" cy="829242"/>
          </a:xfrm>
          <a:prstGeom prst="rect">
            <a:avLst/>
          </a:prstGeom>
        </p:spPr>
      </p:pic>
      <p:sp>
        <p:nvSpPr>
          <p:cNvPr id="5" name="Down Arrow 4">
            <a:extLst>
              <a:ext uri="{FF2B5EF4-FFF2-40B4-BE49-F238E27FC236}">
                <a16:creationId xmlns:a16="http://schemas.microsoft.com/office/drawing/2014/main" id="{B21DB1F7-8994-E149-9759-E87CF8088D56}"/>
              </a:ext>
            </a:extLst>
          </p:cNvPr>
          <p:cNvSpPr/>
          <p:nvPr/>
        </p:nvSpPr>
        <p:spPr bwMode="auto">
          <a:xfrm>
            <a:off x="6969125" y="3962400"/>
            <a:ext cx="422275" cy="685800"/>
          </a:xfrm>
          <a:prstGeom prst="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B8B651F5-8781-9B4E-87AB-967243DD223A}"/>
              </a:ext>
            </a:extLst>
          </p:cNvPr>
          <p:cNvSpPr txBox="1"/>
          <p:nvPr/>
        </p:nvSpPr>
        <p:spPr>
          <a:xfrm>
            <a:off x="5474967" y="5942668"/>
            <a:ext cx="36481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>
                <a:solidFill>
                  <a:srgbClr val="C00000"/>
                </a:solidFill>
              </a:rPr>
              <a:t>L</a:t>
            </a:r>
            <a:r>
              <a:rPr kumimoji="1" lang="zh-CN" altLang="en-US" dirty="0">
                <a:solidFill>
                  <a:srgbClr val="C00000"/>
                </a:solidFill>
              </a:rPr>
              <a:t>越小（工艺约先进），特征频率越高</a:t>
            </a:r>
          </a:p>
        </p:txBody>
      </p:sp>
      <p:sp>
        <p:nvSpPr>
          <p:cNvPr id="15" name="灯片编号占位符 1">
            <a:extLst>
              <a:ext uri="{FF2B5EF4-FFF2-40B4-BE49-F238E27FC236}">
                <a16:creationId xmlns:a16="http://schemas.microsoft.com/office/drawing/2014/main" id="{BC38972C-AE34-4043-AC66-0F1D0E154FF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16</a:t>
            </a:fld>
            <a:endParaRPr lang="en-US" altLang="zh-CN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标题 1">
            <a:extLst>
              <a:ext uri="{FF2B5EF4-FFF2-40B4-BE49-F238E27FC236}">
                <a16:creationId xmlns:a16="http://schemas.microsoft.com/office/drawing/2014/main" id="{26A83272-0468-B74F-92F1-20EB9F1E2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ea typeface="宋体" panose="02010600030101010101" pitchFamily="2" charset="-122"/>
              </a:rPr>
              <a:t>可用电感来消除输入寄生电容</a:t>
            </a:r>
          </a:p>
        </p:txBody>
      </p:sp>
      <p:pic>
        <p:nvPicPr>
          <p:cNvPr id="56323" name="图片 5">
            <a:extLst>
              <a:ext uri="{FF2B5EF4-FFF2-40B4-BE49-F238E27FC236}">
                <a16:creationId xmlns:a16="http://schemas.microsoft.com/office/drawing/2014/main" id="{67BAA250-F02D-1D47-B5DE-174167B605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219200"/>
            <a:ext cx="7861300" cy="483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6324" name="直接连接符 7">
            <a:extLst>
              <a:ext uri="{FF2B5EF4-FFF2-40B4-BE49-F238E27FC236}">
                <a16:creationId xmlns:a16="http://schemas.microsoft.com/office/drawing/2014/main" id="{0E2416CF-2E42-D54C-8509-E7E4E2F3AE9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590800" y="1905000"/>
            <a:ext cx="34290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4DF20FEE-A432-4440-8C2C-DCE32EA3913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17</a:t>
            </a:fld>
            <a:endParaRPr lang="en-US" altLang="zh-CN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90B4D053-4EA8-E445-9B14-AA21060E24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zh-CN">
                <a:ea typeface="宋体" charset="0"/>
              </a:rPr>
              <a:t>Analysis Summary</a:t>
            </a:r>
          </a:p>
        </p:txBody>
      </p:sp>
      <p:sp>
        <p:nvSpPr>
          <p:cNvPr id="57346" name="AutoShape 5">
            <a:extLst>
              <a:ext uri="{FF2B5EF4-FFF2-40B4-BE49-F238E27FC236}">
                <a16:creationId xmlns:a16="http://schemas.microsoft.com/office/drawing/2014/main" id="{6AAE03D5-80D3-9047-ABC0-F9169D0409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0"/>
            <a:ext cx="8763000" cy="5181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7FAC006F-1A72-C64D-8B5D-268B3752EB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676400"/>
            <a:ext cx="8458200" cy="4191000"/>
          </a:xfrm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Wingdings" charset="2"/>
              <a:buChar char="§"/>
              <a:defRPr/>
            </a:pPr>
            <a:r>
              <a:rPr lang="zh-CN" altLang="en-US" dirty="0">
                <a:ea typeface="宋体" charset="0"/>
              </a:rPr>
              <a:t>频率响应：传输函数幅度、相位随频率变化的关系；</a:t>
            </a:r>
            <a:endParaRPr lang="en-US" altLang="zh-CN" dirty="0">
              <a:ea typeface="宋体" charset="0"/>
            </a:endParaRPr>
          </a:p>
          <a:p>
            <a:pPr>
              <a:buFont typeface="Wingdings" charset="2"/>
              <a:buChar char="§"/>
              <a:defRPr/>
            </a:pPr>
            <a:endParaRPr lang="en-US" altLang="zh-CN" dirty="0">
              <a:ea typeface="宋体" charset="0"/>
            </a:endParaRPr>
          </a:p>
          <a:p>
            <a:pPr>
              <a:buFont typeface="Wingdings" charset="2"/>
              <a:buChar char="§"/>
              <a:defRPr/>
            </a:pPr>
            <a:r>
              <a:rPr lang="zh-CN" altLang="en-US" dirty="0">
                <a:ea typeface="宋体" charset="0"/>
              </a:rPr>
              <a:t>若已知传输函数的零极点，用</a:t>
            </a:r>
            <a:r>
              <a:rPr lang="en-US" altLang="zh-CN" dirty="0">
                <a:ea typeface="宋体" charset="0"/>
              </a:rPr>
              <a:t>Bode</a:t>
            </a:r>
            <a:r>
              <a:rPr lang="zh-CN" altLang="en-US" dirty="0">
                <a:ea typeface="宋体" charset="0"/>
              </a:rPr>
              <a:t>近似可以快速画出频率响应（零点增加</a:t>
            </a:r>
            <a:r>
              <a:rPr lang="en-US" altLang="zh-CN" dirty="0">
                <a:ea typeface="宋体" charset="0"/>
              </a:rPr>
              <a:t>20dB/</a:t>
            </a:r>
            <a:r>
              <a:rPr lang="en-US" altLang="zh-CN" dirty="0" err="1">
                <a:ea typeface="宋体" charset="0"/>
              </a:rPr>
              <a:t>dec</a:t>
            </a:r>
            <a:r>
              <a:rPr lang="zh-CN" altLang="en-US" dirty="0">
                <a:ea typeface="宋体" charset="0"/>
              </a:rPr>
              <a:t>，极点减小</a:t>
            </a:r>
            <a:r>
              <a:rPr lang="en-US" altLang="zh-CN" dirty="0">
                <a:ea typeface="宋体" charset="0"/>
              </a:rPr>
              <a:t>20dB/</a:t>
            </a:r>
            <a:r>
              <a:rPr lang="en-US" altLang="zh-CN" dirty="0" err="1">
                <a:ea typeface="宋体" charset="0"/>
              </a:rPr>
              <a:t>dec</a:t>
            </a:r>
            <a:r>
              <a:rPr lang="zh-CN" altLang="en-US" dirty="0">
                <a:ea typeface="宋体" charset="0"/>
              </a:rPr>
              <a:t>）；</a:t>
            </a:r>
            <a:endParaRPr lang="en-US" altLang="zh-CN" dirty="0">
              <a:ea typeface="宋体" charset="0"/>
            </a:endParaRPr>
          </a:p>
          <a:p>
            <a:pPr>
              <a:buFont typeface="Wingdings" charset="2"/>
              <a:buChar char="§"/>
              <a:defRPr/>
            </a:pPr>
            <a:endParaRPr lang="en-US" altLang="zh-CN" dirty="0">
              <a:ea typeface="宋体" charset="0"/>
            </a:endParaRPr>
          </a:p>
          <a:p>
            <a:pPr>
              <a:buFont typeface="Wingdings" charset="2"/>
              <a:buChar char="§"/>
              <a:defRPr/>
            </a:pPr>
            <a:r>
              <a:rPr lang="zh-CN" altLang="en-US" dirty="0">
                <a:ea typeface="宋体" charset="0"/>
              </a:rPr>
              <a:t>一般而言，信号通路上的“结点”都关联着传输函数的一个“极点”；</a:t>
            </a:r>
            <a:endParaRPr lang="en-US" altLang="zh-CN" dirty="0">
              <a:ea typeface="宋体" charset="0"/>
            </a:endParaRPr>
          </a:p>
          <a:p>
            <a:pPr>
              <a:buFont typeface="Wingdings" charset="2"/>
              <a:buChar char="§"/>
              <a:defRPr/>
            </a:pPr>
            <a:endParaRPr lang="en-US" altLang="zh-CN" dirty="0">
              <a:ea typeface="宋体" charset="0"/>
            </a:endParaRPr>
          </a:p>
          <a:p>
            <a:pPr>
              <a:buFont typeface="Wingdings" charset="2"/>
              <a:buChar char="§"/>
              <a:defRPr/>
            </a:pPr>
            <a:r>
              <a:rPr lang="en-US" altLang="zh-CN" dirty="0">
                <a:ea typeface="宋体" charset="0"/>
              </a:rPr>
              <a:t>Miller’s </a:t>
            </a:r>
            <a:r>
              <a:rPr lang="zh-CN" altLang="en-US" dirty="0">
                <a:ea typeface="宋体" charset="0"/>
              </a:rPr>
              <a:t>定理可将浮接的电容转化为到地的电容；</a:t>
            </a:r>
            <a:endParaRPr lang="en-US" altLang="zh-CN" dirty="0">
              <a:ea typeface="宋体" charset="0"/>
            </a:endParaRPr>
          </a:p>
          <a:p>
            <a:pPr>
              <a:buFont typeface="Wingdings" charset="2"/>
              <a:buChar char="§"/>
              <a:defRPr/>
            </a:pPr>
            <a:endParaRPr lang="en-US" altLang="zh-CN" dirty="0">
              <a:ea typeface="宋体" charset="0"/>
            </a:endParaRPr>
          </a:p>
          <a:p>
            <a:pPr>
              <a:buFont typeface="Wingdings" charset="2"/>
              <a:buChar char="§"/>
              <a:defRPr/>
            </a:pPr>
            <a:r>
              <a:rPr lang="en-US" altLang="zh-CN" dirty="0">
                <a:ea typeface="宋体" charset="0"/>
              </a:rPr>
              <a:t>Bipolar </a:t>
            </a:r>
            <a:r>
              <a:rPr lang="zh-CN" altLang="en-US" dirty="0">
                <a:ea typeface="宋体" charset="0"/>
              </a:rPr>
              <a:t>有三个寄生电容，</a:t>
            </a:r>
            <a:r>
              <a:rPr lang="en-US" altLang="zh-CN" dirty="0">
                <a:ea typeface="宋体" charset="0"/>
              </a:rPr>
              <a:t>MOS </a:t>
            </a:r>
            <a:r>
              <a:rPr lang="zh-CN" altLang="en-US" dirty="0">
                <a:ea typeface="宋体" charset="0"/>
              </a:rPr>
              <a:t>有四个寄生电容，这些电容影响着电路的高频特性；</a:t>
            </a:r>
            <a:endParaRPr lang="en-US" altLang="zh-CN" dirty="0">
              <a:ea typeface="宋体" charset="0"/>
            </a:endParaRPr>
          </a:p>
          <a:p>
            <a:pPr>
              <a:buFont typeface="Wingdings" charset="2"/>
              <a:buChar char="§"/>
              <a:defRPr/>
            </a:pPr>
            <a:endParaRPr lang="en-US" altLang="zh-CN" dirty="0">
              <a:ea typeface="宋体" charset="0"/>
            </a:endParaRP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26680205-A9CD-7D4E-844A-F3C9E44102B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18</a:t>
            </a:fld>
            <a:endParaRPr lang="en-US" altLang="zh-CN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>
            <a:extLst>
              <a:ext uri="{FF2B5EF4-FFF2-40B4-BE49-F238E27FC236}">
                <a16:creationId xmlns:a16="http://schemas.microsoft.com/office/drawing/2014/main" id="{70AE4718-27D1-6540-B919-B9CFE76347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zh-CN" altLang="en-US">
                <a:ea typeface="宋体" charset="0"/>
              </a:rPr>
              <a:t>高频电路的分析步骤</a:t>
            </a:r>
            <a:endParaRPr lang="en-US" altLang="zh-CN">
              <a:ea typeface="宋体" charset="0"/>
            </a:endParaRPr>
          </a:p>
        </p:txBody>
      </p:sp>
      <p:sp>
        <p:nvSpPr>
          <p:cNvPr id="58370" name="AutoShape 4">
            <a:extLst>
              <a:ext uri="{FF2B5EF4-FFF2-40B4-BE49-F238E27FC236}">
                <a16:creationId xmlns:a16="http://schemas.microsoft.com/office/drawing/2014/main" id="{C2642B6F-B0EE-7444-93F4-CA7E4F98EA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219200"/>
            <a:ext cx="8305800" cy="50292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zh-CN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C49FEA40-901E-A045-A70C-5D1465A2E9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3962400"/>
          </a:xfrm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z="2000" dirty="0">
                <a:ea typeface="宋体" panose="02010600030101010101" pitchFamily="2" charset="-122"/>
              </a:rPr>
              <a:t>①分析哪个电容影响着低频响应，并计算其低频极点（此时可忽略晶体管的寄生电容），</a:t>
            </a:r>
            <a:r>
              <a:rPr lang="zh-CN" altLang="en-US" sz="2000" b="1" dirty="0">
                <a:solidFill>
                  <a:srgbClr val="0432FF"/>
                </a:solidFill>
                <a:ea typeface="宋体" panose="02010600030101010101" pitchFamily="2" charset="-122"/>
              </a:rPr>
              <a:t>计算下限截止频率 </a:t>
            </a:r>
            <a:r>
              <a:rPr lang="en-US" altLang="zh-CN" sz="2000" b="1" dirty="0" err="1">
                <a:solidFill>
                  <a:srgbClr val="0432FF"/>
                </a:solidFill>
                <a:ea typeface="宋体" panose="02010600030101010101" pitchFamily="2" charset="-122"/>
              </a:rPr>
              <a:t>f</a:t>
            </a:r>
            <a:r>
              <a:rPr lang="en-US" altLang="zh-CN" sz="2000" b="1" baseline="-25000" dirty="0" err="1">
                <a:solidFill>
                  <a:srgbClr val="0432FF"/>
                </a:solidFill>
                <a:ea typeface="宋体" panose="02010600030101010101" pitchFamily="2" charset="-122"/>
              </a:rPr>
              <a:t>L</a:t>
            </a:r>
            <a:endParaRPr lang="en-US" altLang="zh-CN" sz="2000" b="1" baseline="-25000" dirty="0">
              <a:solidFill>
                <a:srgbClr val="0432FF"/>
              </a:solidFill>
              <a:ea typeface="宋体" panose="02010600030101010101" pitchFamily="2" charset="-122"/>
            </a:endParaRPr>
          </a:p>
          <a:p>
            <a:endParaRPr lang="en-US" altLang="zh-CN" sz="2000" dirty="0">
              <a:ea typeface="宋体" panose="02010600030101010101" pitchFamily="2" charset="-122"/>
            </a:endParaRPr>
          </a:p>
          <a:p>
            <a:r>
              <a:rPr lang="zh-CN" altLang="en-US" sz="2000" dirty="0">
                <a:ea typeface="宋体" panose="02010600030101010101" pitchFamily="2" charset="-122"/>
              </a:rPr>
              <a:t>②计算通带增益</a:t>
            </a:r>
            <a:r>
              <a:rPr lang="en-US" altLang="zh-CN" sz="2000" dirty="0">
                <a:ea typeface="宋体" panose="02010600030101010101" pitchFamily="2" charset="-122"/>
              </a:rPr>
              <a:t>/</a:t>
            </a:r>
            <a:r>
              <a:rPr lang="zh-CN" altLang="en-US" sz="2000" dirty="0">
                <a:ea typeface="宋体" panose="02010600030101010101" pitchFamily="2" charset="-122"/>
              </a:rPr>
              <a:t>中频增益（理想化：电路电容用短路替代，并忽略晶体管的寄生电容）</a:t>
            </a:r>
            <a:endParaRPr lang="en-US" altLang="zh-CN" sz="2000" dirty="0">
              <a:ea typeface="宋体" panose="02010600030101010101" pitchFamily="2" charset="-122"/>
            </a:endParaRPr>
          </a:p>
          <a:p>
            <a:endParaRPr lang="en-US" altLang="zh-CN" sz="2000" dirty="0">
              <a:ea typeface="宋体" panose="02010600030101010101" pitchFamily="2" charset="-122"/>
            </a:endParaRPr>
          </a:p>
          <a:p>
            <a:r>
              <a:rPr lang="zh-CN" altLang="en-US" sz="2000" dirty="0">
                <a:ea typeface="宋体" panose="02010600030101010101" pitchFamily="2" charset="-122"/>
              </a:rPr>
              <a:t>③将晶体管的寄生电容考虑进来</a:t>
            </a:r>
            <a:endParaRPr lang="en-US" altLang="zh-CN" sz="2000" dirty="0">
              <a:ea typeface="宋体" panose="02010600030101010101" pitchFamily="2" charset="-122"/>
            </a:endParaRPr>
          </a:p>
          <a:p>
            <a:endParaRPr lang="en-US" altLang="zh-CN" sz="2000" dirty="0">
              <a:ea typeface="宋体" panose="02010600030101010101" pitchFamily="2" charset="-122"/>
            </a:endParaRPr>
          </a:p>
          <a:p>
            <a:r>
              <a:rPr lang="zh-CN" altLang="en-US" sz="2000" dirty="0">
                <a:ea typeface="宋体" panose="02010600030101010101" pitchFamily="2" charset="-122"/>
              </a:rPr>
              <a:t>④合并到地的电容；</a:t>
            </a:r>
            <a:endParaRPr lang="en-US" altLang="zh-CN" sz="2000" dirty="0">
              <a:ea typeface="宋体" panose="02010600030101010101" pitchFamily="2" charset="-122"/>
            </a:endParaRPr>
          </a:p>
          <a:p>
            <a:endParaRPr lang="en-US" altLang="zh-CN" sz="2000" dirty="0">
              <a:ea typeface="宋体" panose="02010600030101010101" pitchFamily="2" charset="-122"/>
            </a:endParaRPr>
          </a:p>
          <a:p>
            <a:r>
              <a:rPr lang="zh-CN" altLang="en-US" sz="2000" dirty="0">
                <a:ea typeface="宋体" panose="02010600030101010101" pitchFamily="2" charset="-122"/>
              </a:rPr>
              <a:t>⑤分析高频零极点，</a:t>
            </a:r>
            <a:r>
              <a:rPr lang="zh-CN" altLang="en-US" sz="2000" b="1" dirty="0">
                <a:solidFill>
                  <a:srgbClr val="C00000"/>
                </a:solidFill>
                <a:ea typeface="宋体" panose="02010600030101010101" pitchFamily="2" charset="-122"/>
              </a:rPr>
              <a:t>计算上限截止频率 </a:t>
            </a:r>
            <a:r>
              <a:rPr lang="en-US" altLang="zh-CN" sz="2000" b="1" dirty="0" err="1">
                <a:solidFill>
                  <a:srgbClr val="C00000"/>
                </a:solidFill>
                <a:ea typeface="宋体" panose="02010600030101010101" pitchFamily="2" charset="-122"/>
              </a:rPr>
              <a:t>f</a:t>
            </a:r>
            <a:r>
              <a:rPr lang="en-US" altLang="zh-CN" sz="2000" b="1" baseline="-25000" dirty="0" err="1">
                <a:solidFill>
                  <a:srgbClr val="C00000"/>
                </a:solidFill>
                <a:ea typeface="宋体" panose="02010600030101010101" pitchFamily="2" charset="-122"/>
              </a:rPr>
              <a:t>H</a:t>
            </a:r>
            <a:endParaRPr lang="en-US" altLang="zh-CN" sz="2000" b="1" baseline="-25000" dirty="0">
              <a:solidFill>
                <a:srgbClr val="C00000"/>
              </a:solidFill>
              <a:ea typeface="宋体" panose="02010600030101010101" pitchFamily="2" charset="-122"/>
            </a:endParaRPr>
          </a:p>
          <a:p>
            <a:endParaRPr lang="en-US" altLang="zh-CN" sz="2000" dirty="0">
              <a:ea typeface="宋体" panose="02010600030101010101" pitchFamily="2" charset="-122"/>
            </a:endParaRPr>
          </a:p>
          <a:p>
            <a:r>
              <a:rPr lang="zh-CN" altLang="en-US" sz="2000" dirty="0">
                <a:ea typeface="宋体" panose="02010600030101010101" pitchFamily="2" charset="-122"/>
              </a:rPr>
              <a:t>⑥使用“波特近似”或者“精确分析”画出频率响应曲线；</a:t>
            </a:r>
            <a:endParaRPr lang="en-US" altLang="zh-CN" sz="2000" dirty="0">
              <a:ea typeface="宋体" panose="02010600030101010101" pitchFamily="2" charset="-122"/>
            </a:endParaRPr>
          </a:p>
        </p:txBody>
      </p:sp>
      <p:sp>
        <p:nvSpPr>
          <p:cNvPr id="5" name="灯片编号占位符 1">
            <a:extLst>
              <a:ext uri="{FF2B5EF4-FFF2-40B4-BE49-F238E27FC236}">
                <a16:creationId xmlns:a16="http://schemas.microsoft.com/office/drawing/2014/main" id="{105759F5-21DA-6048-B07F-EDE00C9D472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19</a:t>
            </a:fld>
            <a:endParaRPr lang="en-US" altLang="zh-CN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2">
            <a:extLst>
              <a:ext uri="{FF2B5EF4-FFF2-40B4-BE49-F238E27FC236}">
                <a16:creationId xmlns:a16="http://schemas.microsoft.com/office/drawing/2014/main" id="{19CCEC42-F996-6D45-BC9B-EDCEB5D0AD2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CN" altLang="en-US">
                <a:ea typeface="宋体" charset="0"/>
              </a:rPr>
              <a:t>三极管的高频模型</a:t>
            </a:r>
            <a:endParaRPr lang="en-US" altLang="zh-CN">
              <a:ea typeface="宋体" charset="0"/>
            </a:endParaRPr>
          </a:p>
        </p:txBody>
      </p:sp>
      <p:sp>
        <p:nvSpPr>
          <p:cNvPr id="40965" name="Rectangle 3">
            <a:extLst>
              <a:ext uri="{FF2B5EF4-FFF2-40B4-BE49-F238E27FC236}">
                <a16:creationId xmlns:a16="http://schemas.microsoft.com/office/drawing/2014/main" id="{4C8B691C-3E80-6D48-881D-9AB08C502CDB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5486400"/>
            <a:ext cx="7772400" cy="927100"/>
          </a:xfrm>
        </p:spPr>
        <p:txBody>
          <a:bodyPr/>
          <a:lstStyle/>
          <a:p>
            <a:pPr eaLnBrk="1" hangingPunct="1"/>
            <a:r>
              <a:rPr lang="zh-CN" altLang="en-US">
                <a:ea typeface="宋体" panose="02010600030101010101" pitchFamily="2" charset="-122"/>
              </a:rPr>
              <a:t>高频时，电容的影响不可忽略；</a:t>
            </a:r>
            <a:endParaRPr lang="en-US" altLang="zh-CN">
              <a:ea typeface="宋体" panose="02010600030101010101" pitchFamily="2" charset="-122"/>
            </a:endParaRPr>
          </a:p>
          <a:p>
            <a:pPr eaLnBrk="1" hangingPunct="1"/>
            <a:r>
              <a:rPr lang="en-US" altLang="zh-CN">
                <a:ea typeface="宋体" panose="02010600030101010101" pitchFamily="2" charset="-122"/>
              </a:rPr>
              <a:t>C</a:t>
            </a:r>
            <a:r>
              <a:rPr lang="en-US" altLang="zh-CN" baseline="-25000">
                <a:ea typeface="宋体" panose="02010600030101010101" pitchFamily="2" charset="-122"/>
              </a:rPr>
              <a:t>b </a:t>
            </a:r>
            <a:r>
              <a:rPr lang="zh-CN" altLang="en-US">
                <a:ea typeface="宋体" panose="02010600030101010101" pitchFamily="2" charset="-122"/>
              </a:rPr>
              <a:t>为正向偏置</a:t>
            </a:r>
            <a:r>
              <a:rPr lang="en-US" altLang="zh-CN">
                <a:ea typeface="宋体" panose="02010600030101010101" pitchFamily="2" charset="-122"/>
              </a:rPr>
              <a:t>PN</a:t>
            </a:r>
            <a:r>
              <a:rPr lang="zh-CN" altLang="en-US">
                <a:ea typeface="宋体" panose="02010600030101010101" pitchFamily="2" charset="-122"/>
              </a:rPr>
              <a:t>结的扩散电容</a:t>
            </a:r>
            <a:r>
              <a:rPr lang="en-US" altLang="zh-CN">
                <a:ea typeface="宋体" panose="02010600030101010101" pitchFamily="2" charset="-122"/>
              </a:rPr>
              <a:t>, C</a:t>
            </a:r>
            <a:r>
              <a:rPr lang="en-US" altLang="zh-CN" baseline="-25000">
                <a:ea typeface="宋体" panose="02010600030101010101" pitchFamily="2" charset="-122"/>
                <a:sym typeface="Symbol" pitchFamily="2" charset="2"/>
              </a:rPr>
              <a:t> </a:t>
            </a:r>
            <a:r>
              <a:rPr lang="zh-CN" altLang="en-US">
                <a:ea typeface="宋体" panose="02010600030101010101" pitchFamily="2" charset="-122"/>
                <a:sym typeface="Symbol" pitchFamily="2" charset="2"/>
              </a:rPr>
              <a:t>和</a:t>
            </a:r>
            <a:r>
              <a:rPr lang="en-US" altLang="zh-CN">
                <a:ea typeface="宋体" panose="02010600030101010101" pitchFamily="2" charset="-122"/>
                <a:sym typeface="Symbol" pitchFamily="2" charset="2"/>
              </a:rPr>
              <a:t> C</a:t>
            </a:r>
            <a:r>
              <a:rPr lang="en-US" altLang="zh-CN" baseline="-25000">
                <a:ea typeface="宋体" panose="02010600030101010101" pitchFamily="2" charset="-122"/>
                <a:sym typeface="Symbol" pitchFamily="2" charset="2"/>
              </a:rPr>
              <a:t>je </a:t>
            </a:r>
            <a:r>
              <a:rPr lang="zh-CN" altLang="en-US">
                <a:ea typeface="宋体" panose="02010600030101010101" pitchFamily="2" charset="-122"/>
                <a:sym typeface="Symbol" pitchFamily="2" charset="2"/>
              </a:rPr>
              <a:t>分别为耗尽层势垒电容；</a:t>
            </a:r>
            <a:endParaRPr lang="en-US" altLang="zh-CN">
              <a:ea typeface="宋体" panose="02010600030101010101" pitchFamily="2" charset="-122"/>
              <a:sym typeface="Symbol" pitchFamily="2" charset="2"/>
            </a:endParaRPr>
          </a:p>
        </p:txBody>
      </p:sp>
      <p:grpSp>
        <p:nvGrpSpPr>
          <p:cNvPr id="47108" name="Group 10">
            <a:extLst>
              <a:ext uri="{FF2B5EF4-FFF2-40B4-BE49-F238E27FC236}">
                <a16:creationId xmlns:a16="http://schemas.microsoft.com/office/drawing/2014/main" id="{FE5C53E8-028C-EA47-A31D-7D9EA2848CBA}"/>
              </a:ext>
            </a:extLst>
          </p:cNvPr>
          <p:cNvGrpSpPr>
            <a:grpSpLocks/>
          </p:cNvGrpSpPr>
          <p:nvPr/>
        </p:nvGrpSpPr>
        <p:grpSpPr bwMode="auto">
          <a:xfrm>
            <a:off x="223838" y="990600"/>
            <a:ext cx="8686800" cy="3886200"/>
            <a:chOff x="288" y="672"/>
            <a:chExt cx="5472" cy="2448"/>
          </a:xfrm>
        </p:grpSpPr>
        <p:pic>
          <p:nvPicPr>
            <p:cNvPr id="47112" name="Picture 4">
              <a:extLst>
                <a:ext uri="{FF2B5EF4-FFF2-40B4-BE49-F238E27FC236}">
                  <a16:creationId xmlns:a16="http://schemas.microsoft.com/office/drawing/2014/main" id="{8F38F8BC-66B5-7946-BDB0-582FD9F916A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672"/>
              <a:ext cx="1837" cy="2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7113" name="Picture 6">
              <a:extLst>
                <a:ext uri="{FF2B5EF4-FFF2-40B4-BE49-F238E27FC236}">
                  <a16:creationId xmlns:a16="http://schemas.microsoft.com/office/drawing/2014/main" id="{513B2F71-0002-1E4C-A551-4F65629639B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2" y="960"/>
              <a:ext cx="3408" cy="17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7109" name="Group 9">
            <a:extLst>
              <a:ext uri="{FF2B5EF4-FFF2-40B4-BE49-F238E27FC236}">
                <a16:creationId xmlns:a16="http://schemas.microsoft.com/office/drawing/2014/main" id="{7C34C25E-5D58-F044-B9E2-D220F8AE74EF}"/>
              </a:ext>
            </a:extLst>
          </p:cNvPr>
          <p:cNvGrpSpPr>
            <a:grpSpLocks/>
          </p:cNvGrpSpPr>
          <p:nvPr/>
        </p:nvGrpSpPr>
        <p:grpSpPr bwMode="auto">
          <a:xfrm>
            <a:off x="3429000" y="4419600"/>
            <a:ext cx="2209800" cy="609600"/>
            <a:chOff x="2160" y="2832"/>
            <a:chExt cx="1344" cy="336"/>
          </a:xfrm>
        </p:grpSpPr>
        <p:sp>
          <p:nvSpPr>
            <p:cNvPr id="47110" name="AutoShape 8">
              <a:extLst>
                <a:ext uri="{FF2B5EF4-FFF2-40B4-BE49-F238E27FC236}">
                  <a16:creationId xmlns:a16="http://schemas.microsoft.com/office/drawing/2014/main" id="{64DE9D4B-08C3-4341-8416-04F0020D62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0" y="2832"/>
              <a:ext cx="1344" cy="33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47111" name="Object 7">
              <a:extLst>
                <a:ext uri="{FF2B5EF4-FFF2-40B4-BE49-F238E27FC236}">
                  <a16:creationId xmlns:a16="http://schemas.microsoft.com/office/drawing/2014/main" id="{4911DF04-83FB-954E-9F22-5C94EEDE44E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449" y="2891"/>
            <a:ext cx="755" cy="2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18719800" imgH="5270500" progId="Equation.DSMT4">
                    <p:embed/>
                  </p:oleObj>
                </mc:Choice>
                <mc:Fallback>
                  <p:oleObj name="Equation" r:id="rId4" imgW="18719800" imgH="5270500" progId="Equation.DSMT4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49" y="2891"/>
                          <a:ext cx="755" cy="2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F81A6170-B2D7-384E-97D7-061F581B54B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</a:t>
            </a:fld>
            <a:endParaRPr lang="en-US" altLang="zh-CN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04EBC846-8B30-164B-9F16-DE83F4F6B20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zh-CN" sz="2000">
                <a:ea typeface="宋体" charset="0"/>
              </a:rPr>
              <a:t>Frequency Response of CS Stage</a:t>
            </a:r>
            <a:br>
              <a:rPr lang="en-US" altLang="zh-CN" sz="2000">
                <a:ea typeface="宋体" charset="0"/>
              </a:rPr>
            </a:br>
            <a:r>
              <a:rPr lang="en-US" altLang="zh-CN" sz="2000">
                <a:ea typeface="宋体" charset="0"/>
              </a:rPr>
              <a:t>with Bypassed Degeneration</a:t>
            </a:r>
          </a:p>
        </p:txBody>
      </p:sp>
      <p:pic>
        <p:nvPicPr>
          <p:cNvPr id="59394" name="Picture 7">
            <a:extLst>
              <a:ext uri="{FF2B5EF4-FFF2-40B4-BE49-F238E27FC236}">
                <a16:creationId xmlns:a16="http://schemas.microsoft.com/office/drawing/2014/main" id="{07A1F5DA-81B8-4040-839B-C40F4A8972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122363"/>
            <a:ext cx="7848600" cy="314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9395" name="Group 11">
            <a:extLst>
              <a:ext uri="{FF2B5EF4-FFF2-40B4-BE49-F238E27FC236}">
                <a16:creationId xmlns:a16="http://schemas.microsoft.com/office/drawing/2014/main" id="{BE6F7E6C-E457-7E45-AB89-C2D2B99A6362}"/>
              </a:ext>
            </a:extLst>
          </p:cNvPr>
          <p:cNvGrpSpPr>
            <a:grpSpLocks/>
          </p:cNvGrpSpPr>
          <p:nvPr/>
        </p:nvGrpSpPr>
        <p:grpSpPr bwMode="auto">
          <a:xfrm>
            <a:off x="2667000" y="4318000"/>
            <a:ext cx="3276600" cy="882650"/>
            <a:chOff x="1488" y="2688"/>
            <a:chExt cx="2112" cy="576"/>
          </a:xfrm>
        </p:grpSpPr>
        <p:sp>
          <p:nvSpPr>
            <p:cNvPr id="59399" name="AutoShape 10">
              <a:extLst>
                <a:ext uri="{FF2B5EF4-FFF2-40B4-BE49-F238E27FC236}">
                  <a16:creationId xmlns:a16="http://schemas.microsoft.com/office/drawing/2014/main" id="{28DF7E26-EA3B-744E-9144-07C13DD3E2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2688"/>
              <a:ext cx="2112" cy="57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59400" name="Object 8">
              <a:extLst>
                <a:ext uri="{FF2B5EF4-FFF2-40B4-BE49-F238E27FC236}">
                  <a16:creationId xmlns:a16="http://schemas.microsoft.com/office/drawing/2014/main" id="{19AE46CD-4CD7-BF41-A793-B5219B7BB8F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536" y="2688"/>
            <a:ext cx="2064" cy="5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41249600" imgH="11112500" progId="Equation.3">
                    <p:embed/>
                  </p:oleObj>
                </mc:Choice>
                <mc:Fallback>
                  <p:oleObj name="Equation" r:id="rId3" imgW="41249600" imgH="11112500" progId="Equation.3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36" y="2688"/>
                          <a:ext cx="2064" cy="5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9396" name="Rectangle 3">
            <a:extLst>
              <a:ext uri="{FF2B5EF4-FFF2-40B4-BE49-F238E27FC236}">
                <a16:creationId xmlns:a16="http://schemas.microsoft.com/office/drawing/2014/main" id="{F2F47D39-29AB-794E-94D6-97AFBF87F5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5324475"/>
            <a:ext cx="7772400" cy="1076325"/>
          </a:xfrm>
          <a:prstGeom prst="rect">
            <a:avLst/>
          </a:prstGeom>
          <a:noFill/>
          <a:ln w="12700" cap="rnd">
            <a:solidFill>
              <a:srgbClr val="00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rgbClr val="FF0000"/>
              </a:buClr>
              <a:buFont typeface="Wingdings" pitchFamily="2" charset="2"/>
              <a:buChar char="Ø"/>
            </a:pPr>
            <a:r>
              <a:rPr lang="zh-CN" altLang="en-US" sz="2000" b="1">
                <a:latin typeface="Arial" panose="020B0604020202020204" pitchFamily="34" charset="0"/>
                <a:ea typeface="宋体" panose="02010600030101010101" pitchFamily="2" charset="-122"/>
              </a:rPr>
              <a:t>为了增加通带增益</a:t>
            </a:r>
            <a:r>
              <a:rPr lang="en-US" altLang="zh-CN" sz="2000" b="1">
                <a:latin typeface="Arial" panose="020B0604020202020204" pitchFamily="34" charset="0"/>
                <a:ea typeface="宋体" panose="02010600030101010101" pitchFamily="2" charset="-122"/>
              </a:rPr>
              <a:t>, </a:t>
            </a:r>
            <a:r>
              <a:rPr lang="zh-CN" altLang="en-US" sz="2000" b="1">
                <a:latin typeface="Arial" panose="020B0604020202020204" pitchFamily="34" charset="0"/>
                <a:ea typeface="宋体" panose="02010600030101010101" pitchFamily="2" charset="-122"/>
              </a:rPr>
              <a:t>添加一旁路电容</a:t>
            </a:r>
            <a:r>
              <a:rPr lang="en-US" altLang="zh-CN" sz="2000" b="1">
                <a:latin typeface="Arial" panose="020B0604020202020204" pitchFamily="34" charset="0"/>
                <a:ea typeface="宋体" panose="02010600030101010101" pitchFamily="2" charset="-122"/>
              </a:rPr>
              <a:t> C</a:t>
            </a:r>
            <a:r>
              <a:rPr lang="en-US" altLang="zh-CN" sz="2000" b="1" baseline="-25000">
                <a:latin typeface="Arial" panose="020B0604020202020204" pitchFamily="34" charset="0"/>
                <a:ea typeface="宋体" panose="02010600030101010101" pitchFamily="2" charset="-122"/>
              </a:rPr>
              <a:t>b</a:t>
            </a:r>
            <a:r>
              <a:rPr lang="zh-CN" altLang="en-US" sz="2000" b="1">
                <a:latin typeface="Arial" panose="020B0604020202020204" pitchFamily="34" charset="0"/>
                <a:ea typeface="宋体" panose="02010600030101010101" pitchFamily="2" charset="-122"/>
              </a:rPr>
              <a:t>；</a:t>
            </a:r>
            <a:endParaRPr lang="en-US" altLang="zh-CN" sz="2000" b="1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Ø"/>
            </a:pPr>
            <a:r>
              <a:rPr lang="zh-CN" altLang="en-US" sz="2000" b="1">
                <a:latin typeface="Arial" panose="020B0604020202020204" pitchFamily="34" charset="0"/>
                <a:ea typeface="宋体" panose="02010600030101010101" pitchFamily="2" charset="-122"/>
              </a:rPr>
              <a:t>极点频率必须低于最小的信号频率；</a:t>
            </a:r>
            <a:endParaRPr lang="en-US" altLang="zh-CN" sz="2000" b="1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eaLnBrk="1" hangingPunct="1">
              <a:buClr>
                <a:srgbClr val="FF0000"/>
              </a:buClr>
              <a:buFont typeface="Wingdings" pitchFamily="2" charset="2"/>
              <a:buChar char="Ø"/>
            </a:pPr>
            <a:r>
              <a:rPr lang="zh-CN" altLang="en-US" sz="1800" b="1" i="1">
                <a:latin typeface="Arial" panose="020B0604020202020204" pitchFamily="34" charset="0"/>
                <a:ea typeface="宋体" panose="02010600030101010101" pitchFamily="2" charset="-122"/>
              </a:rPr>
              <a:t>注：输入</a:t>
            </a:r>
            <a:r>
              <a:rPr lang="en-US" altLang="zh-CN" sz="1800" b="1" i="1">
                <a:latin typeface="Arial" panose="020B0604020202020204" pitchFamily="34" charset="0"/>
                <a:ea typeface="宋体" panose="02010600030101010101" pitchFamily="2" charset="-122"/>
              </a:rPr>
              <a:t>C</a:t>
            </a:r>
            <a:r>
              <a:rPr lang="en-US" altLang="zh-CN" sz="1800" b="1" i="1" baseline="-25000">
                <a:latin typeface="Arial" panose="020B0604020202020204" pitchFamily="34" charset="0"/>
                <a:ea typeface="宋体" panose="02010600030101010101" pitchFamily="2" charset="-122"/>
              </a:rPr>
              <a:t>i</a:t>
            </a:r>
            <a:r>
              <a:rPr lang="zh-CN" altLang="en-US" sz="1800" b="1" i="1">
                <a:latin typeface="Arial" panose="020B0604020202020204" pitchFamily="34" charset="0"/>
                <a:ea typeface="宋体" panose="02010600030101010101" pitchFamily="2" charset="-122"/>
              </a:rPr>
              <a:t>引起的高通结构在前面已分析，这里从</a:t>
            </a:r>
            <a:r>
              <a:rPr lang="en-US" altLang="zh-CN" sz="1800" b="1" i="1">
                <a:latin typeface="Arial" panose="020B0604020202020204" pitchFamily="34" charset="0"/>
                <a:ea typeface="宋体" panose="02010600030101010101" pitchFamily="2" charset="-122"/>
              </a:rPr>
              <a:t>X</a:t>
            </a:r>
            <a:r>
              <a:rPr lang="zh-CN" altLang="en-US" sz="1800" b="1" i="1">
                <a:latin typeface="Arial" panose="020B0604020202020204" pitchFamily="34" charset="0"/>
                <a:ea typeface="宋体" panose="02010600030101010101" pitchFamily="2" charset="-122"/>
              </a:rPr>
              <a:t>点开始分析；</a:t>
            </a:r>
            <a:endParaRPr lang="en-US" altLang="zh-CN" sz="1800" b="1" i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9398" name="文本框 1">
            <a:extLst>
              <a:ext uri="{FF2B5EF4-FFF2-40B4-BE49-F238E27FC236}">
                <a16:creationId xmlns:a16="http://schemas.microsoft.com/office/drawing/2014/main" id="{1400C8D2-9E28-CE43-8422-7E33C87348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4421188"/>
            <a:ext cx="162083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baseline="30000">
                <a:latin typeface="Times New Roman" panose="02020603050405020304" pitchFamily="18" charset="0"/>
                <a:ea typeface="宋体" panose="02010600030101010101" pitchFamily="2" charset="-122"/>
              </a:rPr>
              <a:t>①②低频分析：</a:t>
            </a:r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76B24D78-0F01-0A43-9FC3-61E861DE250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20</a:t>
            </a:fld>
            <a:endParaRPr lang="en-US" altLang="zh-CN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Rectangle 2">
            <a:extLst>
              <a:ext uri="{FF2B5EF4-FFF2-40B4-BE49-F238E27FC236}">
                <a16:creationId xmlns:a16="http://schemas.microsoft.com/office/drawing/2014/main" id="{77828533-D18E-5B49-9AFB-E372CD64DBE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>
                <a:ea typeface="宋体" charset="0"/>
              </a:rPr>
              <a:t>Unified Model for CE and CS Stages</a:t>
            </a:r>
          </a:p>
        </p:txBody>
      </p:sp>
      <p:pic>
        <p:nvPicPr>
          <p:cNvPr id="60419" name="图片 1">
            <a:extLst>
              <a:ext uri="{FF2B5EF4-FFF2-40B4-BE49-F238E27FC236}">
                <a16:creationId xmlns:a16="http://schemas.microsoft.com/office/drawing/2014/main" id="{39813DB6-B8FB-C54D-A8E4-A888C08D03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76200"/>
            <a:ext cx="8113713" cy="60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20" name="文本框 2">
            <a:extLst>
              <a:ext uri="{FF2B5EF4-FFF2-40B4-BE49-F238E27FC236}">
                <a16:creationId xmlns:a16="http://schemas.microsoft.com/office/drawing/2014/main" id="{1C3CA44E-11A4-344D-B40B-86FD7E6353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4572000"/>
            <a:ext cx="1524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baseline="30000">
                <a:latin typeface="Times New Roman" panose="02020603050405020304" pitchFamily="18" charset="0"/>
                <a:ea typeface="宋体" panose="02010600030101010101" pitchFamily="2" charset="-122"/>
              </a:rPr>
              <a:t>③④考虑管子的寄生电容</a:t>
            </a:r>
          </a:p>
        </p:txBody>
      </p:sp>
      <p:sp>
        <p:nvSpPr>
          <p:cNvPr id="60421" name="文本框 1">
            <a:extLst>
              <a:ext uri="{FF2B5EF4-FFF2-40B4-BE49-F238E27FC236}">
                <a16:creationId xmlns:a16="http://schemas.microsoft.com/office/drawing/2014/main" id="{853B6C60-BAD5-6241-8AE0-250E8EE84D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6124575"/>
            <a:ext cx="23939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kumimoji="1" lang="en-US" altLang="zh-CN">
                <a:solidFill>
                  <a:srgbClr val="3333FF"/>
                </a:solidFill>
                <a:ea typeface="宋体" panose="02010600030101010101" pitchFamily="2" charset="-122"/>
              </a:rPr>
              <a:t>BJT</a:t>
            </a:r>
            <a:r>
              <a:rPr kumimoji="1" lang="zh-CN" altLang="en-US">
                <a:solidFill>
                  <a:srgbClr val="3333FF"/>
                </a:solidFill>
                <a:ea typeface="宋体" panose="02010600030101010101" pitchFamily="2" charset="-122"/>
              </a:rPr>
              <a:t>和</a:t>
            </a:r>
            <a:r>
              <a:rPr kumimoji="1" lang="en-US" altLang="zh-CN">
                <a:solidFill>
                  <a:srgbClr val="3333FF"/>
                </a:solidFill>
                <a:ea typeface="宋体" panose="02010600030101010101" pitchFamily="2" charset="-122"/>
              </a:rPr>
              <a:t>MOSFET</a:t>
            </a:r>
            <a:r>
              <a:rPr kumimoji="1" lang="zh-CN" altLang="en-US">
                <a:solidFill>
                  <a:srgbClr val="3333FF"/>
                </a:solidFill>
                <a:ea typeface="宋体" panose="02010600030101010101" pitchFamily="2" charset="-122"/>
              </a:rPr>
              <a:t>的统一模型</a:t>
            </a:r>
          </a:p>
        </p:txBody>
      </p:sp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90A9C3A0-7729-7545-94EB-7554EB63FE7A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21</a:t>
            </a:fld>
            <a:endParaRPr lang="en-US" altLang="zh-CN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Rectangle 2">
            <a:extLst>
              <a:ext uri="{FF2B5EF4-FFF2-40B4-BE49-F238E27FC236}">
                <a16:creationId xmlns:a16="http://schemas.microsoft.com/office/drawing/2014/main" id="{DD6482D8-1E19-7C41-B580-BB2C0857D16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838200" y="152400"/>
            <a:ext cx="5943600" cy="8382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>
                <a:solidFill>
                  <a:schemeClr val="tx1"/>
                </a:solidFill>
                <a:ea typeface="宋体" charset="0"/>
              </a:rPr>
              <a:t>Unified Model Using Miller’s Theorem</a:t>
            </a:r>
            <a:r>
              <a:rPr lang="en-US" altLang="zh-CN">
                <a:ea typeface="宋体" charset="0"/>
              </a:rPr>
              <a:t> </a:t>
            </a:r>
          </a:p>
        </p:txBody>
      </p:sp>
      <p:pic>
        <p:nvPicPr>
          <p:cNvPr id="61442" name="图片 1">
            <a:extLst>
              <a:ext uri="{FF2B5EF4-FFF2-40B4-BE49-F238E27FC236}">
                <a16:creationId xmlns:a16="http://schemas.microsoft.com/office/drawing/2014/main" id="{E94C22C7-D498-9340-BA12-5397A3A49B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990600"/>
            <a:ext cx="4476750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3" name="图片 2">
            <a:extLst>
              <a:ext uri="{FF2B5EF4-FFF2-40B4-BE49-F238E27FC236}">
                <a16:creationId xmlns:a16="http://schemas.microsoft.com/office/drawing/2014/main" id="{595BA979-679D-8543-A753-A71E3BD6FA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990600"/>
            <a:ext cx="4343400" cy="160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4" name="图片 1">
            <a:extLst>
              <a:ext uri="{FF2B5EF4-FFF2-40B4-BE49-F238E27FC236}">
                <a16:creationId xmlns:a16="http://schemas.microsoft.com/office/drawing/2014/main" id="{6105FD9F-8005-F74E-A6DC-D452586F9B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2590800"/>
            <a:ext cx="7886700" cy="408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灯片编号占位符 1">
            <a:extLst>
              <a:ext uri="{FF2B5EF4-FFF2-40B4-BE49-F238E27FC236}">
                <a16:creationId xmlns:a16="http://schemas.microsoft.com/office/drawing/2014/main" id="{B15CE0E9-0D96-784D-9CE8-1D7B3F5666EA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22</a:t>
            </a:fld>
            <a:endParaRPr lang="en-US" altLang="zh-CN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6A722B5E-7A35-AF4F-BC78-93D0B972C2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zh-CN" dirty="0">
                <a:ea typeface="宋体" charset="0"/>
              </a:rPr>
              <a:t>Example:  CE Stage</a:t>
            </a:r>
          </a:p>
        </p:txBody>
      </p:sp>
      <p:grpSp>
        <p:nvGrpSpPr>
          <p:cNvPr id="62466" name="Group 10">
            <a:extLst>
              <a:ext uri="{FF2B5EF4-FFF2-40B4-BE49-F238E27FC236}">
                <a16:creationId xmlns:a16="http://schemas.microsoft.com/office/drawing/2014/main" id="{834B00F4-377A-624B-B8DC-E6F64175F1EB}"/>
              </a:ext>
            </a:extLst>
          </p:cNvPr>
          <p:cNvGrpSpPr>
            <a:grpSpLocks/>
          </p:cNvGrpSpPr>
          <p:nvPr/>
        </p:nvGrpSpPr>
        <p:grpSpPr bwMode="auto">
          <a:xfrm>
            <a:off x="2362200" y="3514725"/>
            <a:ext cx="1447800" cy="2057400"/>
            <a:chOff x="3648" y="960"/>
            <a:chExt cx="912" cy="1296"/>
          </a:xfrm>
        </p:grpSpPr>
        <p:sp>
          <p:nvSpPr>
            <p:cNvPr id="62476" name="AutoShape 9">
              <a:extLst>
                <a:ext uri="{FF2B5EF4-FFF2-40B4-BE49-F238E27FC236}">
                  <a16:creationId xmlns:a16="http://schemas.microsoft.com/office/drawing/2014/main" id="{761BEE81-BA9E-FD42-8B4D-4C13FEDD73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8" y="960"/>
              <a:ext cx="912" cy="129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62477" name="Object 5">
              <a:extLst>
                <a:ext uri="{FF2B5EF4-FFF2-40B4-BE49-F238E27FC236}">
                  <a16:creationId xmlns:a16="http://schemas.microsoft.com/office/drawing/2014/main" id="{F1996276-FE2D-CC4A-B358-D39AE342965E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792" y="960"/>
            <a:ext cx="719" cy="129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17843500" imgH="32181800" progId="Equation.3">
                    <p:embed/>
                  </p:oleObj>
                </mc:Choice>
                <mc:Fallback>
                  <p:oleObj name="Equation" r:id="rId2" imgW="17843500" imgH="32181800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92" y="960"/>
                          <a:ext cx="719" cy="129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62467" name="Picture 4">
            <a:extLst>
              <a:ext uri="{FF2B5EF4-FFF2-40B4-BE49-F238E27FC236}">
                <a16:creationId xmlns:a16="http://schemas.microsoft.com/office/drawing/2014/main" id="{D7CD61FA-A1D1-A54C-86BE-9FB48D0028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88" y="1141413"/>
            <a:ext cx="2819400" cy="203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2468" name="Group 12">
            <a:extLst>
              <a:ext uri="{FF2B5EF4-FFF2-40B4-BE49-F238E27FC236}">
                <a16:creationId xmlns:a16="http://schemas.microsoft.com/office/drawing/2014/main" id="{45B690E7-8E98-0E44-87DF-0FBD347767C4}"/>
              </a:ext>
            </a:extLst>
          </p:cNvPr>
          <p:cNvGrpSpPr>
            <a:grpSpLocks/>
          </p:cNvGrpSpPr>
          <p:nvPr/>
        </p:nvGrpSpPr>
        <p:grpSpPr bwMode="auto">
          <a:xfrm>
            <a:off x="4806950" y="4456113"/>
            <a:ext cx="2654300" cy="1123950"/>
            <a:chOff x="2064" y="2688"/>
            <a:chExt cx="1488" cy="576"/>
          </a:xfrm>
        </p:grpSpPr>
        <p:sp>
          <p:nvSpPr>
            <p:cNvPr id="62474" name="AutoShape 11">
              <a:extLst>
                <a:ext uri="{FF2B5EF4-FFF2-40B4-BE49-F238E27FC236}">
                  <a16:creationId xmlns:a16="http://schemas.microsoft.com/office/drawing/2014/main" id="{16F09815-2904-5240-A9FA-A49064ABB2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64" y="2688"/>
              <a:ext cx="1488" cy="57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62475" name="Object 7">
              <a:extLst>
                <a:ext uri="{FF2B5EF4-FFF2-40B4-BE49-F238E27FC236}">
                  <a16:creationId xmlns:a16="http://schemas.microsoft.com/office/drawing/2014/main" id="{0D5CDB06-1E65-AD42-AF98-A87BDFA68C1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112" y="2688"/>
            <a:ext cx="1440" cy="5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34226500" imgH="13462000" progId="Equation.3">
                    <p:embed/>
                  </p:oleObj>
                </mc:Choice>
                <mc:Fallback>
                  <p:oleObj name="Equation" r:id="rId5" imgW="34226500" imgH="13462000" progId="Equation.3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12" y="2688"/>
                          <a:ext cx="1440" cy="56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2469" name="Rectangle 3">
            <a:extLst>
              <a:ext uri="{FF2B5EF4-FFF2-40B4-BE49-F238E27FC236}">
                <a16:creationId xmlns:a16="http://schemas.microsoft.com/office/drawing/2014/main" id="{C34C8EAD-4B19-2849-9CD3-260CAE582F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5848350"/>
            <a:ext cx="7772400" cy="552450"/>
          </a:xfrm>
          <a:prstGeom prst="rect">
            <a:avLst/>
          </a:prstGeom>
          <a:noFill/>
          <a:ln w="12700" cap="rnd">
            <a:solidFill>
              <a:srgbClr val="00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Clr>
                <a:srgbClr val="FF0000"/>
              </a:buClr>
              <a:buFont typeface="Wingdings" pitchFamily="2" charset="2"/>
              <a:buChar char="Ø"/>
            </a:pPr>
            <a:r>
              <a:rPr lang="zh-CN" altLang="en-US" sz="2000" b="1">
                <a:latin typeface="Arial" panose="020B0604020202020204" pitchFamily="34" charset="0"/>
                <a:ea typeface="宋体" panose="02010600030101010101" pitchFamily="2" charset="-122"/>
              </a:rPr>
              <a:t>输入极点是瓶颈</a:t>
            </a:r>
            <a:endParaRPr lang="en-US" altLang="zh-CN" sz="2000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62471" name="图片 2">
            <a:extLst>
              <a:ext uri="{FF2B5EF4-FFF2-40B4-BE49-F238E27FC236}">
                <a16:creationId xmlns:a16="http://schemas.microsoft.com/office/drawing/2014/main" id="{BAF2A850-F721-114D-9C08-93672EC93E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825" y="2233613"/>
            <a:ext cx="3638550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472" name="图片 3">
            <a:extLst>
              <a:ext uri="{FF2B5EF4-FFF2-40B4-BE49-F238E27FC236}">
                <a16:creationId xmlns:a16="http://schemas.microsoft.com/office/drawing/2014/main" id="{AFE580FF-4961-A348-B76B-00DDCAFDCC3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1101725"/>
            <a:ext cx="5286375" cy="105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73" name="文本框 4">
            <a:extLst>
              <a:ext uri="{FF2B5EF4-FFF2-40B4-BE49-F238E27FC236}">
                <a16:creationId xmlns:a16="http://schemas.microsoft.com/office/drawing/2014/main" id="{D901490E-52F3-C845-AFAA-D4E7914644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650" y="4246563"/>
            <a:ext cx="1211263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baseline="30000">
                <a:latin typeface="Times New Roman" panose="02020603050405020304" pitchFamily="18" charset="0"/>
                <a:ea typeface="宋体" panose="02010600030101010101" pitchFamily="2" charset="-122"/>
              </a:rPr>
              <a:t>⑤分析高频零极点</a:t>
            </a:r>
          </a:p>
        </p:txBody>
      </p:sp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026850C2-88CF-0E4B-8978-48A3275A067A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23</a:t>
            </a:fld>
            <a:endParaRPr lang="en-US" altLang="zh-CN" dirty="0"/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E815BB32-D399-4F44-A2A7-BE9F8763C662}"/>
              </a:ext>
            </a:extLst>
          </p:cNvPr>
          <p:cNvSpPr txBox="1"/>
          <p:nvPr/>
        </p:nvSpPr>
        <p:spPr>
          <a:xfrm>
            <a:off x="554771" y="4868510"/>
            <a:ext cx="1415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信号通路结点</a:t>
            </a:r>
            <a:endParaRPr kumimoji="1" lang="en-US" altLang="zh-CN" dirty="0"/>
          </a:p>
          <a:p>
            <a:r>
              <a:rPr kumimoji="1" lang="zh-CN" altLang="en-US" dirty="0"/>
              <a:t>极点估算法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80FB60AA-4363-9E4C-826F-C9D9529439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7772400" cy="914400"/>
          </a:xfrm>
        </p:spPr>
        <p:txBody>
          <a:bodyPr/>
          <a:lstStyle/>
          <a:p>
            <a:pPr>
              <a:defRPr/>
            </a:pPr>
            <a:r>
              <a:rPr lang="zh-CN" altLang="en-US">
                <a:ea typeface="宋体" charset="0"/>
              </a:rPr>
              <a:t>若</a:t>
            </a:r>
            <a:r>
              <a:rPr lang="en-US" altLang="zh-CN" dirty="0">
                <a:ea typeface="宋体" charset="0"/>
              </a:rPr>
              <a:t>MOS</a:t>
            </a:r>
            <a:r>
              <a:rPr lang="zh-CN" altLang="en-US" dirty="0">
                <a:ea typeface="宋体" charset="0"/>
              </a:rPr>
              <a:t>管的宽度减半、偏置电流也减半，如何？</a:t>
            </a:r>
            <a:endParaRPr lang="en-US" altLang="zh-CN" dirty="0">
              <a:ea typeface="宋体" charset="0"/>
            </a:endParaRPr>
          </a:p>
        </p:txBody>
      </p:sp>
      <p:grpSp>
        <p:nvGrpSpPr>
          <p:cNvPr id="63490" name="Group 10">
            <a:extLst>
              <a:ext uri="{FF2B5EF4-FFF2-40B4-BE49-F238E27FC236}">
                <a16:creationId xmlns:a16="http://schemas.microsoft.com/office/drawing/2014/main" id="{BC085893-8AC4-CD41-878B-C009B62ABA2F}"/>
              </a:ext>
            </a:extLst>
          </p:cNvPr>
          <p:cNvGrpSpPr>
            <a:grpSpLocks/>
          </p:cNvGrpSpPr>
          <p:nvPr/>
        </p:nvGrpSpPr>
        <p:grpSpPr bwMode="auto">
          <a:xfrm>
            <a:off x="6248400" y="2336800"/>
            <a:ext cx="1447800" cy="533400"/>
            <a:chOff x="3792" y="1344"/>
            <a:chExt cx="912" cy="336"/>
          </a:xfrm>
        </p:grpSpPr>
        <p:sp>
          <p:nvSpPr>
            <p:cNvPr id="63500" name="AutoShape 9">
              <a:extLst>
                <a:ext uri="{FF2B5EF4-FFF2-40B4-BE49-F238E27FC236}">
                  <a16:creationId xmlns:a16="http://schemas.microsoft.com/office/drawing/2014/main" id="{DFF9B4B2-D3C5-9346-9328-81D6A35A77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2" y="1344"/>
              <a:ext cx="912" cy="33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63501" name="Object 5">
              <a:extLst>
                <a:ext uri="{FF2B5EF4-FFF2-40B4-BE49-F238E27FC236}">
                  <a16:creationId xmlns:a16="http://schemas.microsoft.com/office/drawing/2014/main" id="{090C8B2C-CB8F-A044-B0C9-C04652365B1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888" y="1344"/>
            <a:ext cx="816" cy="3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12585700" imgH="4686300" progId="Equation.3">
                    <p:embed/>
                  </p:oleObj>
                </mc:Choice>
                <mc:Fallback>
                  <p:oleObj name="Equation" r:id="rId2" imgW="12585700" imgH="4686300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88" y="1344"/>
                          <a:ext cx="816" cy="30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63491" name="Picture 4">
            <a:extLst>
              <a:ext uri="{FF2B5EF4-FFF2-40B4-BE49-F238E27FC236}">
                <a16:creationId xmlns:a16="http://schemas.microsoft.com/office/drawing/2014/main" id="{59BCBB13-4D2F-8141-B209-BF6C9D29D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143000"/>
            <a:ext cx="3276600" cy="2316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3492" name="Group 12">
            <a:extLst>
              <a:ext uri="{FF2B5EF4-FFF2-40B4-BE49-F238E27FC236}">
                <a16:creationId xmlns:a16="http://schemas.microsoft.com/office/drawing/2014/main" id="{A169FDB8-E3B9-454D-A387-367DC65AD1D2}"/>
              </a:ext>
            </a:extLst>
          </p:cNvPr>
          <p:cNvGrpSpPr>
            <a:grpSpLocks/>
          </p:cNvGrpSpPr>
          <p:nvPr/>
        </p:nvGrpSpPr>
        <p:grpSpPr bwMode="auto">
          <a:xfrm>
            <a:off x="4876800" y="3856038"/>
            <a:ext cx="4038600" cy="2514600"/>
            <a:chOff x="1892" y="2461"/>
            <a:chExt cx="2544" cy="1584"/>
          </a:xfrm>
        </p:grpSpPr>
        <p:sp>
          <p:nvSpPr>
            <p:cNvPr id="63498" name="AutoShape 11">
              <a:extLst>
                <a:ext uri="{FF2B5EF4-FFF2-40B4-BE49-F238E27FC236}">
                  <a16:creationId xmlns:a16="http://schemas.microsoft.com/office/drawing/2014/main" id="{F48C2AE1-0553-6946-8C82-42E95F951A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2" y="2461"/>
              <a:ext cx="2544" cy="158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63499" name="Object 7">
              <a:extLst>
                <a:ext uri="{FF2B5EF4-FFF2-40B4-BE49-F238E27FC236}">
                  <a16:creationId xmlns:a16="http://schemas.microsoft.com/office/drawing/2014/main" id="{61AA0AE2-4C88-E345-80EE-CE200D929BA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920" y="2496"/>
            <a:ext cx="2448" cy="149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51790600" imgH="31597600" progId="Equation.3">
                    <p:embed/>
                  </p:oleObj>
                </mc:Choice>
                <mc:Fallback>
                  <p:oleObj name="Equation" r:id="rId5" imgW="51790600" imgH="31597600" progId="Equation.3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20" y="2496"/>
                          <a:ext cx="2448" cy="149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63494" name="图片 13">
            <a:extLst>
              <a:ext uri="{FF2B5EF4-FFF2-40B4-BE49-F238E27FC236}">
                <a16:creationId xmlns:a16="http://schemas.microsoft.com/office/drawing/2014/main" id="{179BF6E3-0EFA-274E-9F2D-623C3FCBD4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111625"/>
            <a:ext cx="3638550" cy="197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5" name="右箭头 1">
            <a:extLst>
              <a:ext uri="{FF2B5EF4-FFF2-40B4-BE49-F238E27FC236}">
                <a16:creationId xmlns:a16="http://schemas.microsoft.com/office/drawing/2014/main" id="{421466FF-DC5C-8B43-889D-5CD85AC403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0" y="5029200"/>
            <a:ext cx="838200" cy="228600"/>
          </a:xfrm>
          <a:prstGeom prst="rightArrow">
            <a:avLst>
              <a:gd name="adj1" fmla="val 50000"/>
              <a:gd name="adj2" fmla="val 49992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 baseline="300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3496" name="下箭头 2">
            <a:extLst>
              <a:ext uri="{FF2B5EF4-FFF2-40B4-BE49-F238E27FC236}">
                <a16:creationId xmlns:a16="http://schemas.microsoft.com/office/drawing/2014/main" id="{027173E0-42DC-CA4F-BDB3-3386A38F9F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38950" y="2979738"/>
            <a:ext cx="266700" cy="7620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 baseline="300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63497" name="图片 3">
            <a:extLst>
              <a:ext uri="{FF2B5EF4-FFF2-40B4-BE49-F238E27FC236}">
                <a16:creationId xmlns:a16="http://schemas.microsoft.com/office/drawing/2014/main" id="{1027A245-03CB-BA49-8683-BABEA42D282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4025" y="987425"/>
            <a:ext cx="26098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C5C666DE-8380-1040-8E72-6DB1684736C9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24</a:t>
            </a:fld>
            <a:endParaRPr lang="en-US" altLang="zh-CN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2" name="Rectangle 2">
            <a:extLst>
              <a:ext uri="{FF2B5EF4-FFF2-40B4-BE49-F238E27FC236}">
                <a16:creationId xmlns:a16="http://schemas.microsoft.com/office/drawing/2014/main" id="{09926808-B887-4841-86EF-D214C434015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381000" y="152400"/>
            <a:ext cx="8305800" cy="92075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dirty="0">
                <a:ea typeface="宋体" charset="0"/>
              </a:rPr>
              <a:t>Direct Analysis of CE and CS Stages</a:t>
            </a:r>
            <a:r>
              <a:rPr lang="zh-CN" altLang="en-US" dirty="0">
                <a:ea typeface="宋体" charset="0"/>
              </a:rPr>
              <a:t>，求上限截止频率</a:t>
            </a:r>
            <a:endParaRPr lang="en-US" altLang="zh-CN" dirty="0">
              <a:ea typeface="宋体" charset="0"/>
            </a:endParaRPr>
          </a:p>
        </p:txBody>
      </p:sp>
      <p:pic>
        <p:nvPicPr>
          <p:cNvPr id="64516" name="图片 1">
            <a:extLst>
              <a:ext uri="{FF2B5EF4-FFF2-40B4-BE49-F238E27FC236}">
                <a16:creationId xmlns:a16="http://schemas.microsoft.com/office/drawing/2014/main" id="{3C0FE879-2D7C-F747-BC28-1DB1A48759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738" y="962025"/>
            <a:ext cx="4446587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7" name="图片 2">
            <a:extLst>
              <a:ext uri="{FF2B5EF4-FFF2-40B4-BE49-F238E27FC236}">
                <a16:creationId xmlns:a16="http://schemas.microsoft.com/office/drawing/2014/main" id="{85CFA076-DCAC-CF4D-8C98-C352631875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19200"/>
            <a:ext cx="4191000" cy="120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8" name="下箭头 3">
            <a:extLst>
              <a:ext uri="{FF2B5EF4-FFF2-40B4-BE49-F238E27FC236}">
                <a16:creationId xmlns:a16="http://schemas.microsoft.com/office/drawing/2014/main" id="{F0650470-044E-4742-AC8F-12F271D249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1700" y="2513013"/>
            <a:ext cx="304800" cy="533400"/>
          </a:xfrm>
          <a:prstGeom prst="downArrow">
            <a:avLst>
              <a:gd name="adj1" fmla="val 50000"/>
              <a:gd name="adj2" fmla="val 4999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 baseline="300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64519" name="图片 4">
            <a:extLst>
              <a:ext uri="{FF2B5EF4-FFF2-40B4-BE49-F238E27FC236}">
                <a16:creationId xmlns:a16="http://schemas.microsoft.com/office/drawing/2014/main" id="{65396627-8B0C-F047-AB93-59660DF003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192463"/>
            <a:ext cx="4943475" cy="182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20" name="文本框 5">
            <a:extLst>
              <a:ext uri="{FF2B5EF4-FFF2-40B4-BE49-F238E27FC236}">
                <a16:creationId xmlns:a16="http://schemas.microsoft.com/office/drawing/2014/main" id="{E9A31197-848D-264F-A836-E4FEAC861A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238" y="2895600"/>
            <a:ext cx="1295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baseline="30000">
                <a:latin typeface="Times New Roman" panose="02020603050405020304" pitchFamily="18" charset="0"/>
                <a:ea typeface="宋体" panose="02010600030101010101" pitchFamily="2" charset="-122"/>
              </a:rPr>
              <a:t>⑥精确分析，并画出频响曲线</a:t>
            </a:r>
          </a:p>
        </p:txBody>
      </p:sp>
      <p:pic>
        <p:nvPicPr>
          <p:cNvPr id="64521" name="图片 9">
            <a:extLst>
              <a:ext uri="{FF2B5EF4-FFF2-40B4-BE49-F238E27FC236}">
                <a16:creationId xmlns:a16="http://schemas.microsoft.com/office/drawing/2014/main" id="{C1E5E01C-4834-D64F-AC50-B9CFC0A7BF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78" y="5160964"/>
            <a:ext cx="3429001" cy="1192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22" name="右箭头 10">
            <a:extLst>
              <a:ext uri="{FF2B5EF4-FFF2-40B4-BE49-F238E27FC236}">
                <a16:creationId xmlns:a16="http://schemas.microsoft.com/office/drawing/2014/main" id="{9C78C565-BE34-CB4C-803A-2425CD25C1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0" y="4495800"/>
            <a:ext cx="685800" cy="30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 baseline="300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64523" name="图片 11">
            <a:extLst>
              <a:ext uri="{FF2B5EF4-FFF2-40B4-BE49-F238E27FC236}">
                <a16:creationId xmlns:a16="http://schemas.microsoft.com/office/drawing/2014/main" id="{411586B7-05C7-D944-9785-CE46758339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25" y="4252913"/>
            <a:ext cx="971550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24" name="文本框 12">
            <a:extLst>
              <a:ext uri="{FF2B5EF4-FFF2-40B4-BE49-F238E27FC236}">
                <a16:creationId xmlns:a16="http://schemas.microsoft.com/office/drawing/2014/main" id="{B8F3D489-2BAE-574E-9204-C45312BF10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4017963"/>
            <a:ext cx="59531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baseline="30000">
                <a:latin typeface="Times New Roman" panose="02020603050405020304" pitchFamily="18" charset="0"/>
                <a:ea typeface="宋体" panose="02010600030101010101" pitchFamily="2" charset="-122"/>
              </a:rPr>
              <a:t>假设</a:t>
            </a:r>
          </a:p>
        </p:txBody>
      </p:sp>
      <p:pic>
        <p:nvPicPr>
          <p:cNvPr id="64525" name="图片 13">
            <a:extLst>
              <a:ext uri="{FF2B5EF4-FFF2-40B4-BE49-F238E27FC236}">
                <a16:creationId xmlns:a16="http://schemas.microsoft.com/office/drawing/2014/main" id="{5A657289-1D49-054B-9F5C-CE809670AA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4138613"/>
            <a:ext cx="1162050" cy="87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26" name="图片 14">
            <a:extLst>
              <a:ext uri="{FF2B5EF4-FFF2-40B4-BE49-F238E27FC236}">
                <a16:creationId xmlns:a16="http://schemas.microsoft.com/office/drawing/2014/main" id="{24493BE7-12B5-D04F-8576-B33EF4BCB9B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107420"/>
            <a:ext cx="4552622" cy="484187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27" name="图片 15">
            <a:extLst>
              <a:ext uri="{FF2B5EF4-FFF2-40B4-BE49-F238E27FC236}">
                <a16:creationId xmlns:a16="http://schemas.microsoft.com/office/drawing/2014/main" id="{B2237FC4-5E5C-4348-B279-027B281D030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0376" y="5991225"/>
            <a:ext cx="3429000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28" name="文本框 16">
            <a:extLst>
              <a:ext uri="{FF2B5EF4-FFF2-40B4-BE49-F238E27FC236}">
                <a16:creationId xmlns:a16="http://schemas.microsoft.com/office/drawing/2014/main" id="{9EB8C4FF-67EE-114D-B42A-31F147109E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5834" y="3860800"/>
            <a:ext cx="162095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baseline="30000" dirty="0">
                <a:latin typeface="Times New Roman" panose="02020603050405020304" pitchFamily="18" charset="0"/>
                <a:ea typeface="宋体" panose="02010600030101010101" pitchFamily="2" charset="-122"/>
              </a:rPr>
              <a:t>“</a:t>
            </a:r>
            <a:r>
              <a:rPr lang="zh-CN" altLang="en-US" baseline="30000" dirty="0">
                <a:solidFill>
                  <a:srgbClr val="0432FF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精确分析法”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8A123AC-6CD7-A140-9E30-F73D2933088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72000" y="5629156"/>
            <a:ext cx="775414" cy="561252"/>
          </a:xfrm>
          <a:prstGeom prst="rect">
            <a:avLst/>
          </a:prstGeom>
          <a:ln>
            <a:solidFill>
              <a:srgbClr val="FF0000"/>
            </a:solidFill>
          </a:ln>
        </p:spPr>
      </p:pic>
      <p:cxnSp>
        <p:nvCxnSpPr>
          <p:cNvPr id="3" name="直线箭头连接符 2">
            <a:extLst>
              <a:ext uri="{FF2B5EF4-FFF2-40B4-BE49-F238E27FC236}">
                <a16:creationId xmlns:a16="http://schemas.microsoft.com/office/drawing/2014/main" id="{E74A4977-492F-2942-84A3-EAF221104FFB}"/>
              </a:ext>
            </a:extLst>
          </p:cNvPr>
          <p:cNvCxnSpPr>
            <a:endCxn id="64524" idx="3"/>
          </p:cNvCxnSpPr>
          <p:nvPr/>
        </p:nvCxnSpPr>
        <p:spPr bwMode="auto">
          <a:xfrm flipH="1">
            <a:off x="5929313" y="3725863"/>
            <a:ext cx="609600" cy="4619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" name="文本框 3">
            <a:extLst>
              <a:ext uri="{FF2B5EF4-FFF2-40B4-BE49-F238E27FC236}">
                <a16:creationId xmlns:a16="http://schemas.microsoft.com/office/drawing/2014/main" id="{5E0F4CA8-A469-3F42-AEC4-D2BED606394C}"/>
              </a:ext>
            </a:extLst>
          </p:cNvPr>
          <p:cNvSpPr txBox="1"/>
          <p:nvPr/>
        </p:nvSpPr>
        <p:spPr>
          <a:xfrm>
            <a:off x="6145831" y="3439111"/>
            <a:ext cx="30219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该情况下</a:t>
            </a:r>
            <a:r>
              <a:rPr kumimoji="1" lang="en-US" altLang="zh-CN" dirty="0">
                <a:solidFill>
                  <a:srgbClr val="C00000"/>
                </a:solidFill>
                <a:latin typeface="Symbol" pitchFamily="2" charset="2"/>
              </a:rPr>
              <a:t>w</a:t>
            </a:r>
            <a:r>
              <a:rPr kumimoji="1" lang="en-US" altLang="zh-CN" baseline="-25000" dirty="0">
                <a:solidFill>
                  <a:srgbClr val="C00000"/>
                </a:solidFill>
              </a:rPr>
              <a:t>p1</a:t>
            </a:r>
            <a:r>
              <a:rPr kumimoji="1" lang="zh-CN" altLang="en-US" dirty="0">
                <a:solidFill>
                  <a:srgbClr val="C00000"/>
                </a:solidFill>
              </a:rPr>
              <a:t>即为上限截止频率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DF2EDEF2-AF51-B048-9E35-99E4CFBCEE43}"/>
              </a:ext>
            </a:extLst>
          </p:cNvPr>
          <p:cNvSpPr txBox="1"/>
          <p:nvPr/>
        </p:nvSpPr>
        <p:spPr>
          <a:xfrm>
            <a:off x="5521593" y="5629156"/>
            <a:ext cx="35813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b="1" dirty="0">
                <a:solidFill>
                  <a:srgbClr val="C00000"/>
                </a:solidFill>
              </a:rPr>
              <a:t>方法</a:t>
            </a:r>
            <a:r>
              <a:rPr kumimoji="1" lang="en-US" altLang="zh-CN" b="1" dirty="0">
                <a:solidFill>
                  <a:srgbClr val="C00000"/>
                </a:solidFill>
              </a:rPr>
              <a:t>2</a:t>
            </a:r>
            <a:r>
              <a:rPr kumimoji="1" lang="zh-CN" altLang="en-US" b="1" dirty="0">
                <a:solidFill>
                  <a:srgbClr val="C00000"/>
                </a:solidFill>
              </a:rPr>
              <a:t>（主极点法）</a:t>
            </a:r>
            <a:r>
              <a:rPr kumimoji="1" lang="zh-CN" altLang="en-US" dirty="0">
                <a:solidFill>
                  <a:srgbClr val="C00000"/>
                </a:solidFill>
              </a:rPr>
              <a:t>：存在主极点的情况下，可先用中频增益做</a:t>
            </a:r>
            <a:r>
              <a:rPr kumimoji="1" lang="en-US" altLang="zh-CN" dirty="0">
                <a:solidFill>
                  <a:srgbClr val="C00000"/>
                </a:solidFill>
              </a:rPr>
              <a:t>Miller</a:t>
            </a:r>
            <a:r>
              <a:rPr kumimoji="1" lang="zh-CN" altLang="en-US" dirty="0">
                <a:solidFill>
                  <a:srgbClr val="C00000"/>
                </a:solidFill>
              </a:rPr>
              <a:t>等效，然后求</a:t>
            </a:r>
            <a:r>
              <a:rPr kumimoji="1" lang="en-US" altLang="zh-CN" dirty="0">
                <a:solidFill>
                  <a:srgbClr val="C00000"/>
                </a:solidFill>
              </a:rPr>
              <a:t>X</a:t>
            </a:r>
            <a:r>
              <a:rPr kumimoji="1" lang="zh-CN" altLang="en-US" dirty="0">
                <a:solidFill>
                  <a:srgbClr val="C00000"/>
                </a:solidFill>
              </a:rPr>
              <a:t>、</a:t>
            </a:r>
            <a:r>
              <a:rPr kumimoji="1" lang="en-US" altLang="zh-CN" dirty="0">
                <a:solidFill>
                  <a:srgbClr val="C00000"/>
                </a:solidFill>
              </a:rPr>
              <a:t>Y</a:t>
            </a:r>
            <a:r>
              <a:rPr kumimoji="1" lang="zh-CN" altLang="en-US" dirty="0">
                <a:solidFill>
                  <a:srgbClr val="C00000"/>
                </a:solidFill>
              </a:rPr>
              <a:t>点电容的</a:t>
            </a:r>
            <a:r>
              <a:rPr kumimoji="1" lang="en-US" altLang="zh-CN" dirty="0">
                <a:solidFill>
                  <a:srgbClr val="C00000"/>
                </a:solidFill>
              </a:rPr>
              <a:t>RC</a:t>
            </a:r>
            <a:r>
              <a:rPr kumimoji="1" lang="zh-CN" altLang="en-US" dirty="0">
                <a:solidFill>
                  <a:srgbClr val="C00000"/>
                </a:solidFill>
              </a:rPr>
              <a:t>之和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16">
                <a:extLst>
                  <a:ext uri="{FF2B5EF4-FFF2-40B4-BE49-F238E27FC236}">
                    <a16:creationId xmlns:a16="http://schemas.microsoft.com/office/drawing/2014/main" id="{AA52FDA6-0587-D14D-8396-6E3D2F5B3A76}"/>
                  </a:ext>
                </a:extLst>
              </p:cNvPr>
              <p:cNvSpPr txBox="1"/>
              <p:nvPr/>
            </p:nvSpPr>
            <p:spPr>
              <a:xfrm>
                <a:off x="2719386" y="2454325"/>
                <a:ext cx="5205413" cy="719364"/>
              </a:xfrm>
              <a:prstGeom prst="rect">
                <a:avLst/>
              </a:prstGeom>
              <a:noFill/>
              <a:ln>
                <a:solidFill>
                  <a:srgbClr val="0432FF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zh-CN" altLang="en-US" dirty="0"/>
                  <a:t>求上限截止频率 </a:t>
                </a:r>
                <a:r>
                  <a:rPr lang="en-US" altLang="zh-CN" dirty="0" err="1"/>
                  <a:t>f</a:t>
                </a:r>
                <a:r>
                  <a:rPr lang="en-US" altLang="zh-CN" baseline="-25000" dirty="0" err="1"/>
                  <a:t>H</a:t>
                </a:r>
                <a:r>
                  <a:rPr lang="zh-CN" altLang="en-US" dirty="0"/>
                  <a:t> 的</a:t>
                </a:r>
                <a:r>
                  <a:rPr lang="zh-CN" altLang="en-US" b="1" dirty="0">
                    <a:solidFill>
                      <a:srgbClr val="0432FF"/>
                    </a:solidFill>
                  </a:rPr>
                  <a:t>方法</a:t>
                </a:r>
                <a:r>
                  <a:rPr lang="en-US" altLang="zh-CN" b="1" dirty="0">
                    <a:solidFill>
                      <a:srgbClr val="0432FF"/>
                    </a:solidFill>
                  </a:rPr>
                  <a:t>1</a:t>
                </a:r>
                <a:r>
                  <a:rPr lang="zh-CN" altLang="en-US" b="1" dirty="0">
                    <a:solidFill>
                      <a:srgbClr val="0432FF"/>
                    </a:solidFill>
                  </a:rPr>
                  <a:t>（解析法）</a:t>
                </a:r>
                <a:r>
                  <a:rPr lang="zh-CN" altLang="en-US" dirty="0"/>
                  <a:t>：将 </a:t>
                </a:r>
                <a:r>
                  <a:rPr lang="en-US" altLang="zh-CN" i="1" dirty="0"/>
                  <a:t>s</a:t>
                </a:r>
                <a:r>
                  <a:rPr lang="zh-CN" altLang="en-US" dirty="0"/>
                  <a:t> 用</a:t>
                </a:r>
                <a:r>
                  <a:rPr lang="en-US" altLang="zh-CN" dirty="0"/>
                  <a:t>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altLang="zh-CN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替代</a:t>
                </a:r>
                <a:r>
                  <a:rPr lang="zh-CN" altLang="en-US" dirty="0"/>
                  <a:t>，得到</a:t>
                </a:r>
                <a14:m>
                  <m:oMath xmlns:m="http://schemas.openxmlformats.org/officeDocument/2006/math">
                    <m:r>
                      <a:rPr lang="en-US" altLang="zh-CN" b="0" i="0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𝑜𝑢𝑡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𝑇h𝑒𝑣</m:t>
                            </m:r>
                          </m:sub>
                        </m:sSub>
                      </m:den>
                    </m:f>
                    <m:d>
                      <m:dPr>
                        <m:ctrlPr>
                          <a:rPr lang="en-US" altLang="zh-CN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e>
                    </m:d>
                  </m:oMath>
                </a14:m>
                <a:r>
                  <a:rPr lang="en-US" dirty="0"/>
                  <a:t>, </a:t>
                </a:r>
                <a:r>
                  <a:rPr lang="en-US" dirty="0" err="1"/>
                  <a:t>令其值</a:t>
                </a:r>
                <a:r>
                  <a:rPr lang="zh-CN" altLang="en-US" dirty="0"/>
                  <a:t>等于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CN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b>
                        </m:sSub>
                      </m:num>
                      <m:den>
                        <m:rad>
                          <m:radPr>
                            <m:degHide m:val="on"/>
                            <m:ctrlPr>
                              <a:rPr lang="en-US" altLang="zh-CN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den>
                    </m:f>
                  </m:oMath>
                </a14:m>
                <a:r>
                  <a:rPr lang="zh-CN" altLang="en-US" dirty="0"/>
                  <a:t>，求得的</a:t>
                </a:r>
                <a14:m>
                  <m:oMath xmlns:m="http://schemas.openxmlformats.org/officeDocument/2006/math">
                    <m:r>
                      <a:rPr lang="zh-CN" alt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CN" altLang="en-US" i="1" smtClean="0">
                        <a:latin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zh-CN" altLang="en-US" dirty="0"/>
                  <a:t> 即为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6" name="TextBox 16">
                <a:extLst>
                  <a:ext uri="{FF2B5EF4-FFF2-40B4-BE49-F238E27FC236}">
                    <a16:creationId xmlns:a16="http://schemas.microsoft.com/office/drawing/2014/main" id="{AA52FDA6-0587-D14D-8396-6E3D2F5B3A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9386" y="2454325"/>
                <a:ext cx="5205413" cy="719364"/>
              </a:xfrm>
              <a:prstGeom prst="rect">
                <a:avLst/>
              </a:prstGeom>
              <a:blipFill>
                <a:blip r:embed="rId11"/>
                <a:stretch>
                  <a:fillRect l="-485"/>
                </a:stretch>
              </a:blipFill>
              <a:ln>
                <a:solidFill>
                  <a:srgbClr val="0432FF"/>
                </a:solidFill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直线箭头连接符 10">
            <a:extLst>
              <a:ext uri="{FF2B5EF4-FFF2-40B4-BE49-F238E27FC236}">
                <a16:creationId xmlns:a16="http://schemas.microsoft.com/office/drawing/2014/main" id="{7470CB56-7BB0-0C44-8846-03577250A91C}"/>
              </a:ext>
            </a:extLst>
          </p:cNvPr>
          <p:cNvCxnSpPr/>
          <p:nvPr/>
        </p:nvCxnSpPr>
        <p:spPr bwMode="auto">
          <a:xfrm flipH="1">
            <a:off x="4343400" y="3192463"/>
            <a:ext cx="533400" cy="41592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432FF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" name="灯片编号占位符 1">
            <a:extLst>
              <a:ext uri="{FF2B5EF4-FFF2-40B4-BE49-F238E27FC236}">
                <a16:creationId xmlns:a16="http://schemas.microsoft.com/office/drawing/2014/main" id="{D0F007D4-701D-8845-9CC2-E12C082215F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25</a:t>
            </a:fld>
            <a:endParaRPr lang="en-US" altLang="zh-CN" dirty="0"/>
          </a:p>
        </p:txBody>
      </p:sp>
      <p:cxnSp>
        <p:nvCxnSpPr>
          <p:cNvPr id="5" name="直线连接符 4">
            <a:extLst>
              <a:ext uri="{FF2B5EF4-FFF2-40B4-BE49-F238E27FC236}">
                <a16:creationId xmlns:a16="http://schemas.microsoft.com/office/drawing/2014/main" id="{8FA2EE3D-02A3-8741-8BCD-D98CD5DA58DE}"/>
              </a:ext>
            </a:extLst>
          </p:cNvPr>
          <p:cNvCxnSpPr/>
          <p:nvPr/>
        </p:nvCxnSpPr>
        <p:spPr bwMode="auto">
          <a:xfrm>
            <a:off x="5191125" y="3429000"/>
            <a:ext cx="3931379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线连接符 8">
            <a:extLst>
              <a:ext uri="{FF2B5EF4-FFF2-40B4-BE49-F238E27FC236}">
                <a16:creationId xmlns:a16="http://schemas.microsoft.com/office/drawing/2014/main" id="{EFDDC9CB-1E7C-FD49-9CDB-77672AA180EB}"/>
              </a:ext>
            </a:extLst>
          </p:cNvPr>
          <p:cNvCxnSpPr/>
          <p:nvPr/>
        </p:nvCxnSpPr>
        <p:spPr bwMode="auto">
          <a:xfrm>
            <a:off x="5191125" y="3429000"/>
            <a:ext cx="0" cy="1585913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线连接符 11">
            <a:extLst>
              <a:ext uri="{FF2B5EF4-FFF2-40B4-BE49-F238E27FC236}">
                <a16:creationId xmlns:a16="http://schemas.microsoft.com/office/drawing/2014/main" id="{A883D948-5C93-1F45-BE86-E3E8B5C2969C}"/>
              </a:ext>
            </a:extLst>
          </p:cNvPr>
          <p:cNvCxnSpPr/>
          <p:nvPr/>
        </p:nvCxnSpPr>
        <p:spPr bwMode="auto">
          <a:xfrm flipH="1">
            <a:off x="3448379" y="5014913"/>
            <a:ext cx="1742746" cy="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线连接符 13">
            <a:extLst>
              <a:ext uri="{FF2B5EF4-FFF2-40B4-BE49-F238E27FC236}">
                <a16:creationId xmlns:a16="http://schemas.microsoft.com/office/drawing/2014/main" id="{BEC4AF55-BCEC-F94C-849F-083E5D2DA3BA}"/>
              </a:ext>
            </a:extLst>
          </p:cNvPr>
          <p:cNvCxnSpPr/>
          <p:nvPr/>
        </p:nvCxnSpPr>
        <p:spPr bwMode="auto">
          <a:xfrm>
            <a:off x="3448379" y="5014913"/>
            <a:ext cx="0" cy="1843087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2">
            <a:extLst>
              <a:ext uri="{FF2B5EF4-FFF2-40B4-BE49-F238E27FC236}">
                <a16:creationId xmlns:a16="http://schemas.microsoft.com/office/drawing/2014/main" id="{B2DD6217-5942-3244-9ABE-C758AEBFC74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>
                <a:ea typeface="宋体" charset="0"/>
              </a:rPr>
              <a:t>Direct Analysis of CE and CS Stages</a:t>
            </a:r>
            <a:r>
              <a:rPr lang="zh-CN" altLang="en-US">
                <a:ea typeface="宋体" charset="0"/>
              </a:rPr>
              <a:t>（直接精确分析）</a:t>
            </a:r>
            <a:endParaRPr lang="en-US" altLang="zh-CN">
              <a:ea typeface="宋体" charset="0"/>
            </a:endParaRPr>
          </a:p>
        </p:txBody>
      </p:sp>
      <p:grpSp>
        <p:nvGrpSpPr>
          <p:cNvPr id="65539" name="Group 6">
            <a:extLst>
              <a:ext uri="{FF2B5EF4-FFF2-40B4-BE49-F238E27FC236}">
                <a16:creationId xmlns:a16="http://schemas.microsoft.com/office/drawing/2014/main" id="{4D70724B-3965-D34E-94FD-95B9B4C0243D}"/>
              </a:ext>
            </a:extLst>
          </p:cNvPr>
          <p:cNvGrpSpPr>
            <a:grpSpLocks/>
          </p:cNvGrpSpPr>
          <p:nvPr/>
        </p:nvGrpSpPr>
        <p:grpSpPr bwMode="auto">
          <a:xfrm>
            <a:off x="304800" y="1489075"/>
            <a:ext cx="8610600" cy="3505200"/>
            <a:chOff x="144" y="960"/>
            <a:chExt cx="5424" cy="2208"/>
          </a:xfrm>
        </p:grpSpPr>
        <p:sp>
          <p:nvSpPr>
            <p:cNvPr id="65541" name="AutoShape 5">
              <a:extLst>
                <a:ext uri="{FF2B5EF4-FFF2-40B4-BE49-F238E27FC236}">
                  <a16:creationId xmlns:a16="http://schemas.microsoft.com/office/drawing/2014/main" id="{A3CB3044-2557-794D-8EFA-ABC55A6B9C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960"/>
              <a:ext cx="5424" cy="220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65542" name="Object 4">
              <a:extLst>
                <a:ext uri="{FF2B5EF4-FFF2-40B4-BE49-F238E27FC236}">
                  <a16:creationId xmlns:a16="http://schemas.microsoft.com/office/drawing/2014/main" id="{8B480096-CF7B-9340-8B8B-1AC3674421F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40" y="960"/>
            <a:ext cx="5280" cy="209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126390400" imgH="50025300" progId="Equation.3">
                    <p:embed/>
                  </p:oleObj>
                </mc:Choice>
                <mc:Fallback>
                  <p:oleObj name="Equation" r:id="rId2" imgW="126390400" imgH="50025300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" y="960"/>
                          <a:ext cx="5280" cy="209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5540" name="Rectangle 3">
            <a:extLst>
              <a:ext uri="{FF2B5EF4-FFF2-40B4-BE49-F238E27FC236}">
                <a16:creationId xmlns:a16="http://schemas.microsoft.com/office/drawing/2014/main" id="{B8726EC8-78E7-F440-B728-44629A6690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5257800"/>
            <a:ext cx="7772400" cy="1066800"/>
          </a:xfrm>
          <a:prstGeom prst="rect">
            <a:avLst/>
          </a:prstGeom>
          <a:noFill/>
          <a:ln w="12700" cap="rnd">
            <a:solidFill>
              <a:srgbClr val="00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zh-CN" altLang="en-US" sz="2000" b="1" dirty="0">
                <a:solidFill>
                  <a:srgbClr val="C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直接分析可以看出传输函数还有一个零点</a:t>
            </a:r>
            <a:r>
              <a:rPr lang="zh-CN" altLang="en-US" sz="2000" b="1" dirty="0">
                <a:latin typeface="Arial" panose="020B0604020202020204" pitchFamily="34" charset="0"/>
                <a:ea typeface="宋体" panose="02010600030101010101" pitchFamily="2" charset="-122"/>
              </a:rPr>
              <a:t>，但</a:t>
            </a:r>
            <a:r>
              <a:rPr lang="en-US" altLang="zh-CN" sz="2000" b="1" dirty="0" err="1">
                <a:latin typeface="Arial" panose="020B0604020202020204" pitchFamily="34" charset="0"/>
                <a:ea typeface="宋体" panose="02010600030101010101" pitchFamily="2" charset="-122"/>
              </a:rPr>
              <a:t>C</a:t>
            </a:r>
            <a:r>
              <a:rPr lang="en-US" altLang="zh-CN" sz="2000" b="1" baseline="-25000" dirty="0" err="1">
                <a:latin typeface="Arial" panose="020B0604020202020204" pitchFamily="34" charset="0"/>
                <a:ea typeface="宋体" panose="02010600030101010101" pitchFamily="2" charset="-122"/>
              </a:rPr>
              <a:t>xy</a:t>
            </a:r>
            <a:r>
              <a:rPr lang="zh-CN" altLang="en-US" sz="2000" b="1" dirty="0">
                <a:latin typeface="Arial" panose="020B0604020202020204" pitchFamily="34" charset="0"/>
                <a:ea typeface="宋体" panose="02010600030101010101" pitchFamily="2" charset="-122"/>
              </a:rPr>
              <a:t>比较小，该零点的频率往往很高，不影响电路性能</a:t>
            </a:r>
            <a:endParaRPr lang="en-US" altLang="zh-CN" sz="20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24C03209-5093-0D4F-82A8-A664749BEAC7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26</a:t>
            </a:fld>
            <a:endParaRPr lang="en-US" altLang="zh-CN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0" name="Rectangle 2">
            <a:extLst>
              <a:ext uri="{FF2B5EF4-FFF2-40B4-BE49-F238E27FC236}">
                <a16:creationId xmlns:a16="http://schemas.microsoft.com/office/drawing/2014/main" id="{06FC352B-1F54-6E47-840A-B1DBAD47F90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838200" y="152400"/>
            <a:ext cx="6248400" cy="930275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>
                <a:ea typeface="宋体" charset="0"/>
              </a:rPr>
              <a:t>Example: CE and CS Direct Analysis</a:t>
            </a:r>
          </a:p>
        </p:txBody>
      </p:sp>
      <p:grpSp>
        <p:nvGrpSpPr>
          <p:cNvPr id="66563" name="Group 9">
            <a:extLst>
              <a:ext uri="{FF2B5EF4-FFF2-40B4-BE49-F238E27FC236}">
                <a16:creationId xmlns:a16="http://schemas.microsoft.com/office/drawing/2014/main" id="{8FC4AF54-D9A0-2741-B4BB-AC8B15EFA7F6}"/>
              </a:ext>
            </a:extLst>
          </p:cNvPr>
          <p:cNvGrpSpPr>
            <a:grpSpLocks/>
          </p:cNvGrpSpPr>
          <p:nvPr/>
        </p:nvGrpSpPr>
        <p:grpSpPr bwMode="auto">
          <a:xfrm>
            <a:off x="381000" y="4419600"/>
            <a:ext cx="8382000" cy="1905000"/>
            <a:chOff x="240" y="2448"/>
            <a:chExt cx="5280" cy="1200"/>
          </a:xfrm>
        </p:grpSpPr>
        <p:sp>
          <p:nvSpPr>
            <p:cNvPr id="66566" name="AutoShape 8">
              <a:extLst>
                <a:ext uri="{FF2B5EF4-FFF2-40B4-BE49-F238E27FC236}">
                  <a16:creationId xmlns:a16="http://schemas.microsoft.com/office/drawing/2014/main" id="{15D02115-FFCC-FF49-A659-4769E45350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" y="2448"/>
              <a:ext cx="5280" cy="120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66567" name="Object 6">
              <a:extLst>
                <a:ext uri="{FF2B5EF4-FFF2-40B4-BE49-F238E27FC236}">
                  <a16:creationId xmlns:a16="http://schemas.microsoft.com/office/drawing/2014/main" id="{D4498862-52B9-7F47-B8D0-3E2631D3778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40" y="2448"/>
            <a:ext cx="5240" cy="11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147751800" imgH="32766000" progId="Equation.3">
                    <p:embed/>
                  </p:oleObj>
                </mc:Choice>
                <mc:Fallback>
                  <p:oleObj name="Equation" r:id="rId2" imgW="147751800" imgH="32766000" progId="Equation.3">
                    <p:embed/>
                    <p:pic>
                      <p:nvPicPr>
                        <p:cNvPr id="66567" name="Object 6">
                          <a:extLst>
                            <a:ext uri="{FF2B5EF4-FFF2-40B4-BE49-F238E27FC236}">
                              <a16:creationId xmlns:a16="http://schemas.microsoft.com/office/drawing/2014/main" id="{D4498862-52B9-7F47-B8D0-3E2631D37788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" y="2448"/>
                          <a:ext cx="5240" cy="116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66564" name="Picture 12">
            <a:extLst>
              <a:ext uri="{FF2B5EF4-FFF2-40B4-BE49-F238E27FC236}">
                <a16:creationId xmlns:a16="http://schemas.microsoft.com/office/drawing/2014/main" id="{EB78F83C-1E6A-7C45-8152-D67AF948DA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1143000"/>
            <a:ext cx="9077325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5" name="图片 1">
            <a:extLst>
              <a:ext uri="{FF2B5EF4-FFF2-40B4-BE49-F238E27FC236}">
                <a16:creationId xmlns:a16="http://schemas.microsoft.com/office/drawing/2014/main" id="{4F7A65F6-504A-3243-A8C6-D290BA82FA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1713" y="1219200"/>
            <a:ext cx="2590800" cy="95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AA9B556-1C0A-9F43-8681-97D351D0B8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0600" y="3798023"/>
            <a:ext cx="775414" cy="561252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542F4CA5-8142-C445-89AF-86AA2DCA50C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27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2901684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6C0B8E5-4C23-644B-A9AA-15B940078ACF}"/>
              </a:ext>
            </a:extLst>
          </p:cNvPr>
          <p:cNvSpPr txBox="1"/>
          <p:nvPr/>
        </p:nvSpPr>
        <p:spPr>
          <a:xfrm>
            <a:off x="-12985" y="2852402"/>
            <a:ext cx="91505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0432FF"/>
                </a:solidFill>
              </a:rPr>
              <a:t>方法</a:t>
            </a:r>
            <a:r>
              <a:rPr lang="en-US" altLang="zh-CN" sz="2000" b="1" dirty="0">
                <a:solidFill>
                  <a:srgbClr val="0432FF"/>
                </a:solidFill>
              </a:rPr>
              <a:t>3</a:t>
            </a:r>
            <a:r>
              <a:rPr lang="zh-CN" altLang="en-US" sz="2000" b="1" dirty="0">
                <a:solidFill>
                  <a:srgbClr val="0432FF"/>
                </a:solidFill>
              </a:rPr>
              <a:t>（</a:t>
            </a:r>
            <a:r>
              <a:rPr lang="en-US" altLang="zh-CN" sz="2000" b="1" dirty="0">
                <a:solidFill>
                  <a:srgbClr val="0432FF"/>
                </a:solidFill>
              </a:rPr>
              <a:t>Miller</a:t>
            </a:r>
            <a:r>
              <a:rPr lang="zh-CN" altLang="en-US" sz="2000" b="1" dirty="0">
                <a:solidFill>
                  <a:srgbClr val="0432FF"/>
                </a:solidFill>
              </a:rPr>
              <a:t>近似）</a:t>
            </a:r>
            <a:r>
              <a:rPr lang="zh-CN" altLang="en-US" sz="2000" dirty="0"/>
              <a:t>：</a:t>
            </a:r>
            <a:r>
              <a:rPr lang="zh-CN" altLang="en-US" sz="2000" dirty="0">
                <a:solidFill>
                  <a:srgbClr val="000000"/>
                </a:solidFill>
              </a:rPr>
              <a:t>将</a:t>
            </a:r>
            <a:r>
              <a:rPr lang="en-US" altLang="zh-CN" sz="2000" dirty="0">
                <a:solidFill>
                  <a:srgbClr val="000000"/>
                </a:solidFill>
              </a:rPr>
              <a:t>C</a:t>
            </a:r>
            <a:r>
              <a:rPr lang="en-US" altLang="zh-CN" sz="2000" baseline="-25000" dirty="0">
                <a:solidFill>
                  <a:srgbClr val="000000"/>
                </a:solidFill>
              </a:rPr>
              <a:t>XY</a:t>
            </a:r>
            <a:r>
              <a:rPr lang="zh-CN" altLang="en-US" sz="2000" dirty="0">
                <a:solidFill>
                  <a:srgbClr val="000000"/>
                </a:solidFill>
              </a:rPr>
              <a:t> </a:t>
            </a:r>
            <a:r>
              <a:rPr lang="en-US" altLang="zh-CN" sz="2000" dirty="0">
                <a:solidFill>
                  <a:srgbClr val="000000"/>
                </a:solidFill>
              </a:rPr>
              <a:t>Miller</a:t>
            </a:r>
            <a:r>
              <a:rPr lang="zh-CN" altLang="en-US" sz="2000" dirty="0">
                <a:solidFill>
                  <a:srgbClr val="000000"/>
                </a:solidFill>
              </a:rPr>
              <a:t>等效到输入 </a:t>
            </a:r>
            <a:r>
              <a:rPr lang="en-US" altLang="zh-CN" sz="2000" dirty="0">
                <a:solidFill>
                  <a:srgbClr val="000000"/>
                </a:solidFill>
              </a:rPr>
              <a:t>X</a:t>
            </a:r>
            <a:r>
              <a:rPr lang="zh-CN" altLang="en-US" sz="2000" dirty="0">
                <a:solidFill>
                  <a:srgbClr val="000000"/>
                </a:solidFill>
              </a:rPr>
              <a:t> 和输出 </a:t>
            </a:r>
            <a:r>
              <a:rPr lang="en-US" altLang="zh-CN" sz="2000" dirty="0">
                <a:solidFill>
                  <a:srgbClr val="000000"/>
                </a:solidFill>
              </a:rPr>
              <a:t>Y</a:t>
            </a:r>
            <a:r>
              <a:rPr lang="zh-CN" altLang="en-US" sz="2000" dirty="0">
                <a:solidFill>
                  <a:srgbClr val="000000"/>
                </a:solidFill>
              </a:rPr>
              <a:t>，再用信号通路极点法得到两个极点，</a:t>
            </a:r>
            <a:r>
              <a:rPr lang="zh-CN" altLang="en-US" sz="2000" dirty="0">
                <a:solidFill>
                  <a:srgbClr val="FF0000"/>
                </a:solidFill>
              </a:rPr>
              <a:t>因</a:t>
            </a:r>
            <a:r>
              <a:rPr lang="en-US" altLang="zh-CN" sz="2000" dirty="0">
                <a:solidFill>
                  <a:srgbClr val="FF0000"/>
                </a:solidFill>
              </a:rPr>
              <a:t>X</a:t>
            </a:r>
            <a:r>
              <a:rPr lang="zh-CN" altLang="en-US" sz="2000" dirty="0">
                <a:solidFill>
                  <a:srgbClr val="FF0000"/>
                </a:solidFill>
              </a:rPr>
              <a:t>点处关联的极点频率往往较小，所以其为上限截止频率 </a:t>
            </a:r>
            <a:r>
              <a:rPr lang="en-US" altLang="zh-CN" sz="2000" dirty="0" err="1">
                <a:solidFill>
                  <a:srgbClr val="FF0000"/>
                </a:solidFill>
              </a:rPr>
              <a:t>f</a:t>
            </a:r>
            <a:r>
              <a:rPr lang="en-US" altLang="zh-CN" sz="2000" baseline="-25000" dirty="0" err="1">
                <a:solidFill>
                  <a:srgbClr val="FF0000"/>
                </a:solidFill>
              </a:rPr>
              <a:t>H</a:t>
            </a:r>
            <a:r>
              <a:rPr lang="zh-CN" altLang="en-US" sz="2000" dirty="0">
                <a:solidFill>
                  <a:srgbClr val="000000"/>
                </a:solidFill>
              </a:rPr>
              <a:t>：</a:t>
            </a:r>
            <a:endParaRPr lang="en-US" sz="2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0C91581-A33C-E248-A73E-69E032D044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23" y="562733"/>
            <a:ext cx="6616700" cy="22352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92682A9-4323-1245-9A37-02F0AC2EEA9E}"/>
              </a:ext>
            </a:extLst>
          </p:cNvPr>
          <p:cNvSpPr txBox="1"/>
          <p:nvPr/>
        </p:nvSpPr>
        <p:spPr>
          <a:xfrm>
            <a:off x="5529070" y="823316"/>
            <a:ext cx="36215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</a:rPr>
              <a:t>确定</a:t>
            </a:r>
            <a:r>
              <a:rPr lang="en-US" altLang="zh-CN" sz="2000" dirty="0">
                <a:solidFill>
                  <a:srgbClr val="FF0000"/>
                </a:solidFill>
              </a:rPr>
              <a:t>CS/CE</a:t>
            </a:r>
            <a:r>
              <a:rPr lang="zh-CN" altLang="en-US" sz="2000" dirty="0">
                <a:solidFill>
                  <a:srgbClr val="FF0000"/>
                </a:solidFill>
              </a:rPr>
              <a:t>结构的上限截止频率</a:t>
            </a:r>
            <a:endParaRPr lang="en-US" sz="2000" dirty="0">
              <a:solidFill>
                <a:srgbClr val="FF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E864258-2097-C04E-89FF-7CDBD69701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1559" y="4480705"/>
            <a:ext cx="4821824" cy="598789"/>
          </a:xfrm>
          <a:prstGeom prst="rect">
            <a:avLst/>
          </a:prstGeom>
          <a:ln>
            <a:solidFill>
              <a:srgbClr val="00B050"/>
            </a:solidFill>
          </a:ln>
        </p:spPr>
      </p:pic>
      <p:sp>
        <p:nvSpPr>
          <p:cNvPr id="12" name="Left Brace 11">
            <a:extLst>
              <a:ext uri="{FF2B5EF4-FFF2-40B4-BE49-F238E27FC236}">
                <a16:creationId xmlns:a16="http://schemas.microsoft.com/office/drawing/2014/main" id="{81A47856-305F-E743-A2D0-24D8ADF42D49}"/>
              </a:ext>
            </a:extLst>
          </p:cNvPr>
          <p:cNvSpPr/>
          <p:nvPr/>
        </p:nvSpPr>
        <p:spPr bwMode="auto">
          <a:xfrm rot="16200000">
            <a:off x="6079235" y="4098035"/>
            <a:ext cx="304800" cy="2471930"/>
          </a:xfrm>
          <a:prstGeom prst="leftBrac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6" name="Left Brace 15">
            <a:extLst>
              <a:ext uri="{FF2B5EF4-FFF2-40B4-BE49-F238E27FC236}">
                <a16:creationId xmlns:a16="http://schemas.microsoft.com/office/drawing/2014/main" id="{30E9EEE0-FC1B-6F4D-A18E-4A7BD74F91FF}"/>
              </a:ext>
            </a:extLst>
          </p:cNvPr>
          <p:cNvSpPr/>
          <p:nvPr/>
        </p:nvSpPr>
        <p:spPr bwMode="auto">
          <a:xfrm rot="16200000">
            <a:off x="8237981" y="4716016"/>
            <a:ext cx="304802" cy="1235965"/>
          </a:xfrm>
          <a:prstGeom prst="leftBrac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64196F-6617-5E4B-B42D-89A0D348CE40}"/>
              </a:ext>
            </a:extLst>
          </p:cNvPr>
          <p:cNvSpPr txBox="1"/>
          <p:nvPr/>
        </p:nvSpPr>
        <p:spPr>
          <a:xfrm>
            <a:off x="5529070" y="5612863"/>
            <a:ext cx="15215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输入</a:t>
            </a:r>
            <a:r>
              <a:rPr lang="en-US" altLang="zh-CN" dirty="0"/>
              <a:t>X</a:t>
            </a:r>
            <a:r>
              <a:rPr lang="zh-CN" altLang="en-US" dirty="0"/>
              <a:t>处的极点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28B68D3-104D-6545-A272-1C1FFD0ED33E}"/>
              </a:ext>
            </a:extLst>
          </p:cNvPr>
          <p:cNvSpPr txBox="1"/>
          <p:nvPr/>
        </p:nvSpPr>
        <p:spPr>
          <a:xfrm>
            <a:off x="7622430" y="5588503"/>
            <a:ext cx="15151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输入</a:t>
            </a:r>
            <a:r>
              <a:rPr lang="en-US" altLang="zh-CN" dirty="0"/>
              <a:t>Y</a:t>
            </a:r>
            <a:r>
              <a:rPr lang="zh-CN" altLang="en-US" dirty="0"/>
              <a:t>处的极点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7DD0CC2-CCCC-544F-AA16-CA17256C92CA}"/>
              </a:ext>
            </a:extLst>
          </p:cNvPr>
          <p:cNvSpPr txBox="1"/>
          <p:nvPr/>
        </p:nvSpPr>
        <p:spPr>
          <a:xfrm>
            <a:off x="68256" y="3560288"/>
            <a:ext cx="408007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/>
              <a:t>Miller</a:t>
            </a:r>
            <a:r>
              <a:rPr lang="zh-CN" altLang="en-US" sz="2000" dirty="0"/>
              <a:t> 近似将主极点分裂成了输入</a:t>
            </a:r>
            <a:r>
              <a:rPr lang="en-US" altLang="zh-CN" sz="2000" dirty="0"/>
              <a:t>X</a:t>
            </a:r>
            <a:r>
              <a:rPr lang="zh-CN" altLang="en-US" sz="2000" dirty="0"/>
              <a:t>和输出</a:t>
            </a:r>
            <a:r>
              <a:rPr lang="en-US" altLang="zh-CN" sz="2000" dirty="0"/>
              <a:t>Y</a:t>
            </a:r>
            <a:r>
              <a:rPr lang="zh-CN" altLang="en-US" sz="2000" dirty="0"/>
              <a:t>处的两个极点；</a:t>
            </a:r>
            <a:endParaRPr lang="en-US" altLang="zh-CN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 dirty="0"/>
              <a:t>Miller</a:t>
            </a:r>
            <a:r>
              <a:rPr lang="zh-CN" altLang="en-US" sz="2000" dirty="0"/>
              <a:t> 近似是有较大误差的，但有助于直观分析；</a:t>
            </a:r>
            <a:endParaRPr lang="en-US" altLang="zh-CN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000" dirty="0"/>
              <a:t>当</a:t>
            </a:r>
            <a:r>
              <a:rPr lang="en-US" altLang="zh-CN" sz="2000" dirty="0"/>
              <a:t>Miller</a:t>
            </a:r>
            <a:r>
              <a:rPr lang="zh-CN" altLang="en-US" sz="2000" dirty="0"/>
              <a:t>近似得到的</a:t>
            </a:r>
            <a:r>
              <a:rPr lang="en-US" altLang="zh-CN" sz="2000" dirty="0"/>
              <a:t>X</a:t>
            </a:r>
            <a:r>
              <a:rPr lang="zh-CN" altLang="en-US" sz="2000" dirty="0"/>
              <a:t>、</a:t>
            </a:r>
            <a:r>
              <a:rPr lang="en-US" altLang="zh-CN" sz="2000" dirty="0"/>
              <a:t>Y</a:t>
            </a:r>
            <a:r>
              <a:rPr lang="zh-CN" altLang="en-US" sz="2000" dirty="0"/>
              <a:t>两处的极点相隔较远时，误差较小</a:t>
            </a:r>
            <a:endParaRPr lang="en-US" altLang="zh-CN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2000" b="1" dirty="0">
                <a:solidFill>
                  <a:srgbClr val="0432FF"/>
                </a:solidFill>
              </a:rPr>
              <a:t>若由</a:t>
            </a:r>
            <a:r>
              <a:rPr lang="en-US" altLang="zh-CN" sz="2000" b="1" dirty="0">
                <a:solidFill>
                  <a:srgbClr val="0432FF"/>
                </a:solidFill>
              </a:rPr>
              <a:t>Miller</a:t>
            </a:r>
            <a:r>
              <a:rPr lang="zh-CN" altLang="en-US" sz="2000" b="1" dirty="0">
                <a:solidFill>
                  <a:srgbClr val="0432FF"/>
                </a:solidFill>
              </a:rPr>
              <a:t>近似计算出的两极点频率接近时，则需用方法</a:t>
            </a:r>
            <a:r>
              <a:rPr lang="en-US" altLang="zh-CN" sz="2000" b="1" dirty="0">
                <a:solidFill>
                  <a:srgbClr val="0432FF"/>
                </a:solidFill>
              </a:rPr>
              <a:t>2</a:t>
            </a:r>
            <a:endParaRPr lang="en-US" sz="2000" b="1" dirty="0">
              <a:solidFill>
                <a:srgbClr val="0432FF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BDF7C8C-52D6-0346-B591-B047FE61EC52}"/>
              </a:ext>
            </a:extLst>
          </p:cNvPr>
          <p:cNvSpPr txBox="1"/>
          <p:nvPr/>
        </p:nvSpPr>
        <p:spPr>
          <a:xfrm>
            <a:off x="4889879" y="6110711"/>
            <a:ext cx="2882520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000" dirty="0">
                <a:solidFill>
                  <a:srgbClr val="FF0000"/>
                </a:solidFill>
              </a:rPr>
              <a:t>输入</a:t>
            </a:r>
            <a:r>
              <a:rPr lang="en-US" altLang="zh-CN" sz="2000" dirty="0">
                <a:solidFill>
                  <a:srgbClr val="FF0000"/>
                </a:solidFill>
              </a:rPr>
              <a:t>X</a:t>
            </a:r>
            <a:r>
              <a:rPr lang="zh-CN" altLang="en-US" sz="2000" dirty="0">
                <a:solidFill>
                  <a:srgbClr val="FF0000"/>
                </a:solidFill>
              </a:rPr>
              <a:t>点处的极点是瓶颈</a:t>
            </a:r>
            <a:endParaRPr lang="en-US" altLang="zh-CN" sz="2000" dirty="0">
              <a:solidFill>
                <a:srgbClr val="FF0000"/>
              </a:solidFill>
            </a:endParaRPr>
          </a:p>
          <a:p>
            <a:pPr algn="ctr"/>
            <a:r>
              <a:rPr lang="zh-CN" altLang="en-US" sz="1800" dirty="0">
                <a:solidFill>
                  <a:srgbClr val="FF0000"/>
                </a:solidFill>
              </a:rPr>
              <a:t>（</a:t>
            </a:r>
            <a:r>
              <a:rPr lang="en-US" altLang="zh-CN" sz="1800" dirty="0">
                <a:solidFill>
                  <a:srgbClr val="FF0000"/>
                </a:solidFill>
              </a:rPr>
              <a:t>RC</a:t>
            </a:r>
            <a:r>
              <a:rPr lang="zh-CN" altLang="en-US" sz="1800" dirty="0">
                <a:solidFill>
                  <a:srgbClr val="FF0000"/>
                </a:solidFill>
              </a:rPr>
              <a:t>最大，频率最低）</a:t>
            </a:r>
            <a:endParaRPr lang="en-US" sz="2000" dirty="0">
              <a:solidFill>
                <a:srgbClr val="FF0000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D621B94-9600-9D46-8121-E7CC218BA6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9570" y="3813985"/>
            <a:ext cx="2984472" cy="528615"/>
          </a:xfrm>
          <a:prstGeom prst="rect">
            <a:avLst/>
          </a:prstGeom>
          <a:ln>
            <a:solidFill>
              <a:srgbClr val="0432FF"/>
            </a:solidFill>
          </a:ln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FC666E98-5043-094E-8211-B93E32225597}"/>
              </a:ext>
            </a:extLst>
          </p:cNvPr>
          <p:cNvCxnSpPr/>
          <p:nvPr/>
        </p:nvCxnSpPr>
        <p:spPr bwMode="auto">
          <a:xfrm>
            <a:off x="4148330" y="4401058"/>
            <a:ext cx="0" cy="245694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B050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AFC2D2F6-513E-4642-9254-301AF4239D91}"/>
              </a:ext>
            </a:extLst>
          </p:cNvPr>
          <p:cNvCxnSpPr/>
          <p:nvPr/>
        </p:nvCxnSpPr>
        <p:spPr bwMode="auto">
          <a:xfrm>
            <a:off x="4148330" y="4401058"/>
            <a:ext cx="5002244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rgbClr val="00B050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82CC1D27-C41E-DB4E-80C1-B215E72C8F01}"/>
              </a:ext>
            </a:extLst>
          </p:cNvPr>
          <p:cNvSpPr txBox="1"/>
          <p:nvPr/>
        </p:nvSpPr>
        <p:spPr>
          <a:xfrm>
            <a:off x="8025433" y="3770097"/>
            <a:ext cx="12224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rgbClr val="00B050"/>
                </a:solidFill>
              </a:rPr>
              <a:t>方法</a:t>
            </a:r>
            <a:r>
              <a:rPr lang="en-US" altLang="zh-CN" dirty="0">
                <a:solidFill>
                  <a:srgbClr val="00B050"/>
                </a:solidFill>
              </a:rPr>
              <a:t>2</a:t>
            </a:r>
            <a:r>
              <a:rPr lang="zh-CN" altLang="en-US" dirty="0">
                <a:solidFill>
                  <a:srgbClr val="00B050"/>
                </a:solidFill>
              </a:rPr>
              <a:t>和方法</a:t>
            </a:r>
            <a:r>
              <a:rPr lang="en-US" altLang="zh-CN" dirty="0">
                <a:solidFill>
                  <a:srgbClr val="00B050"/>
                </a:solidFill>
              </a:rPr>
              <a:t>3</a:t>
            </a:r>
            <a:r>
              <a:rPr lang="zh-CN" altLang="en-US" dirty="0">
                <a:solidFill>
                  <a:srgbClr val="00B050"/>
                </a:solidFill>
              </a:rPr>
              <a:t>的关系</a:t>
            </a:r>
            <a:endParaRPr lang="en-US" dirty="0">
              <a:solidFill>
                <a:srgbClr val="00B050"/>
              </a:solidFill>
            </a:endParaRP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3D60DC76-6151-0A40-ABFF-7C0B9B9447D0}"/>
              </a:ext>
            </a:extLst>
          </p:cNvPr>
          <p:cNvCxnSpPr>
            <a:stCxn id="26" idx="1"/>
          </p:cNvCxnSpPr>
          <p:nvPr/>
        </p:nvCxnSpPr>
        <p:spPr bwMode="auto">
          <a:xfrm flipH="1">
            <a:off x="7564492" y="4062485"/>
            <a:ext cx="460941" cy="33857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文本框 2">
            <a:extLst>
              <a:ext uri="{FF2B5EF4-FFF2-40B4-BE49-F238E27FC236}">
                <a16:creationId xmlns:a16="http://schemas.microsoft.com/office/drawing/2014/main" id="{FDD6726B-B951-B14A-8249-CC9928AD9723}"/>
              </a:ext>
            </a:extLst>
          </p:cNvPr>
          <p:cNvSpPr txBox="1"/>
          <p:nvPr/>
        </p:nvSpPr>
        <p:spPr>
          <a:xfrm>
            <a:off x="6072159" y="2167396"/>
            <a:ext cx="29562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与方法</a:t>
            </a:r>
            <a:r>
              <a:rPr kumimoji="1" lang="en-US" altLang="zh-CN" dirty="0"/>
              <a:t>2</a:t>
            </a:r>
            <a:r>
              <a:rPr kumimoji="1" lang="zh-CN" altLang="en-US" dirty="0"/>
              <a:t>的区别是不做求和运算</a:t>
            </a:r>
          </a:p>
        </p:txBody>
      </p:sp>
      <p:cxnSp>
        <p:nvCxnSpPr>
          <p:cNvPr id="6" name="直线箭头连接符 5">
            <a:extLst>
              <a:ext uri="{FF2B5EF4-FFF2-40B4-BE49-F238E27FC236}">
                <a16:creationId xmlns:a16="http://schemas.microsoft.com/office/drawing/2014/main" id="{0DB46269-058D-3941-BE9D-38A3FC94C4E2}"/>
              </a:ext>
            </a:extLst>
          </p:cNvPr>
          <p:cNvCxnSpPr>
            <a:stCxn id="3" idx="2"/>
          </p:cNvCxnSpPr>
          <p:nvPr/>
        </p:nvCxnSpPr>
        <p:spPr bwMode="auto">
          <a:xfrm flipH="1">
            <a:off x="7200812" y="2505950"/>
            <a:ext cx="349477" cy="4027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文本框 6">
            <a:extLst>
              <a:ext uri="{FF2B5EF4-FFF2-40B4-BE49-F238E27FC236}">
                <a16:creationId xmlns:a16="http://schemas.microsoft.com/office/drawing/2014/main" id="{7B19A734-A153-CA4C-9C2E-03A380BF76F1}"/>
              </a:ext>
            </a:extLst>
          </p:cNvPr>
          <p:cNvSpPr txBox="1"/>
          <p:nvPr/>
        </p:nvSpPr>
        <p:spPr>
          <a:xfrm>
            <a:off x="4139468" y="5079494"/>
            <a:ext cx="6992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b="1" dirty="0">
                <a:solidFill>
                  <a:srgbClr val="00B050"/>
                </a:solidFill>
              </a:rPr>
              <a:t>方法</a:t>
            </a:r>
            <a:r>
              <a:rPr kumimoji="1" lang="en-US" altLang="zh-CN" b="1" dirty="0">
                <a:solidFill>
                  <a:srgbClr val="00B050"/>
                </a:solidFill>
              </a:rPr>
              <a:t>2</a:t>
            </a:r>
            <a:endParaRPr kumimoji="1" lang="zh-CN" altLang="en-US" b="1" dirty="0">
              <a:solidFill>
                <a:srgbClr val="00B050"/>
              </a:solidFill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C97BB634-DACB-664F-A870-DBEFDD414FA8}"/>
              </a:ext>
            </a:extLst>
          </p:cNvPr>
          <p:cNvSpPr txBox="1"/>
          <p:nvPr/>
        </p:nvSpPr>
        <p:spPr>
          <a:xfrm>
            <a:off x="4139468" y="3469426"/>
            <a:ext cx="41985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>
                <a:solidFill>
                  <a:srgbClr val="0432FF"/>
                </a:solidFill>
              </a:rPr>
              <a:t>方法</a:t>
            </a:r>
            <a:r>
              <a:rPr kumimoji="1" lang="en-US" altLang="zh-CN" dirty="0">
                <a:solidFill>
                  <a:srgbClr val="0432FF"/>
                </a:solidFill>
              </a:rPr>
              <a:t>3</a:t>
            </a:r>
            <a:r>
              <a:rPr kumimoji="1" lang="zh-CN" altLang="en-US" dirty="0">
                <a:solidFill>
                  <a:srgbClr val="0432FF"/>
                </a:solidFill>
              </a:rPr>
              <a:t>，</a:t>
            </a:r>
            <a:r>
              <a:rPr kumimoji="1" lang="zh-CN" altLang="en-US" b="1" dirty="0">
                <a:solidFill>
                  <a:srgbClr val="0432FF"/>
                </a:solidFill>
              </a:rPr>
              <a:t>用</a:t>
            </a:r>
            <a:r>
              <a:rPr kumimoji="1" lang="en-US" altLang="zh-CN" b="1" dirty="0">
                <a:solidFill>
                  <a:srgbClr val="0432FF"/>
                </a:solidFill>
              </a:rPr>
              <a:t>Miller</a:t>
            </a:r>
            <a:r>
              <a:rPr kumimoji="1" lang="zh-CN" altLang="en-US" b="1" dirty="0">
                <a:solidFill>
                  <a:srgbClr val="0432FF"/>
                </a:solidFill>
              </a:rPr>
              <a:t>等效获得</a:t>
            </a:r>
            <a:r>
              <a:rPr kumimoji="1" lang="en-US" altLang="zh-CN" b="1" dirty="0">
                <a:solidFill>
                  <a:srgbClr val="0432FF"/>
                </a:solidFill>
              </a:rPr>
              <a:t>X</a:t>
            </a:r>
            <a:r>
              <a:rPr kumimoji="1" lang="zh-CN" altLang="en-US" b="1" dirty="0">
                <a:solidFill>
                  <a:srgbClr val="0432FF"/>
                </a:solidFill>
              </a:rPr>
              <a:t>处的极点，作为</a:t>
            </a:r>
            <a:r>
              <a:rPr kumimoji="1" lang="en-US" altLang="zh-CN" b="1" dirty="0" err="1">
                <a:solidFill>
                  <a:srgbClr val="0432FF"/>
                </a:solidFill>
              </a:rPr>
              <a:t>f</a:t>
            </a:r>
            <a:r>
              <a:rPr kumimoji="1" lang="en-US" altLang="zh-CN" b="1" baseline="-25000" dirty="0" err="1">
                <a:solidFill>
                  <a:srgbClr val="0432FF"/>
                </a:solidFill>
              </a:rPr>
              <a:t>H</a:t>
            </a:r>
            <a:endParaRPr kumimoji="1" lang="zh-CN" altLang="en-US" b="1" baseline="-25000" dirty="0">
              <a:solidFill>
                <a:srgbClr val="0432FF"/>
              </a:solidFill>
            </a:endParaRPr>
          </a:p>
        </p:txBody>
      </p:sp>
      <p:sp>
        <p:nvSpPr>
          <p:cNvPr id="21" name="灯片编号占位符 1">
            <a:extLst>
              <a:ext uri="{FF2B5EF4-FFF2-40B4-BE49-F238E27FC236}">
                <a16:creationId xmlns:a16="http://schemas.microsoft.com/office/drawing/2014/main" id="{13D4C3BA-5DC5-FB43-A7D1-FBEEA49CE28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28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6764191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id="{533FFA67-E88E-BD4E-A0D4-BF94255866F6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>
              <a:defRPr/>
            </a:pPr>
            <a:r>
              <a:rPr lang="en-US" altLang="zh-CN">
                <a:ea typeface="宋体" charset="0"/>
              </a:rPr>
              <a:t>Example:  Comparison Between Different Methods</a:t>
            </a:r>
          </a:p>
        </p:txBody>
      </p:sp>
      <p:grpSp>
        <p:nvGrpSpPr>
          <p:cNvPr id="67586" name="Group 19">
            <a:extLst>
              <a:ext uri="{FF2B5EF4-FFF2-40B4-BE49-F238E27FC236}">
                <a16:creationId xmlns:a16="http://schemas.microsoft.com/office/drawing/2014/main" id="{6F84DDFF-9AE2-464A-968A-8CD349BD949A}"/>
              </a:ext>
            </a:extLst>
          </p:cNvPr>
          <p:cNvGrpSpPr>
            <a:grpSpLocks/>
          </p:cNvGrpSpPr>
          <p:nvPr/>
        </p:nvGrpSpPr>
        <p:grpSpPr bwMode="auto">
          <a:xfrm>
            <a:off x="6420051" y="5645751"/>
            <a:ext cx="2366963" cy="922338"/>
            <a:chOff x="144" y="3552"/>
            <a:chExt cx="1491" cy="581"/>
          </a:xfrm>
        </p:grpSpPr>
        <p:sp>
          <p:nvSpPr>
            <p:cNvPr id="67605" name="AutoShape 16">
              <a:extLst>
                <a:ext uri="{FF2B5EF4-FFF2-40B4-BE49-F238E27FC236}">
                  <a16:creationId xmlns:a16="http://schemas.microsoft.com/office/drawing/2014/main" id="{6520EA3C-F9E7-EA4C-A9FF-E6A44771DD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3552"/>
              <a:ext cx="1488" cy="57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67606" name="Object 8">
              <a:extLst>
                <a:ext uri="{FF2B5EF4-FFF2-40B4-BE49-F238E27FC236}">
                  <a16:creationId xmlns:a16="http://schemas.microsoft.com/office/drawing/2014/main" id="{6B9FB84E-95F7-E640-9699-156C54B87209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95" y="3567"/>
            <a:ext cx="1440" cy="56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34226500" imgH="13462000" progId="Equation.3">
                    <p:embed/>
                  </p:oleObj>
                </mc:Choice>
                <mc:Fallback>
                  <p:oleObj name="Equation" r:id="rId2" imgW="34226500" imgH="13462000" progId="Equation.3">
                    <p:embed/>
                    <p:pic>
                      <p:nvPicPr>
                        <p:cNvPr id="67606" name="Object 8">
                          <a:extLst>
                            <a:ext uri="{FF2B5EF4-FFF2-40B4-BE49-F238E27FC236}">
                              <a16:creationId xmlns:a16="http://schemas.microsoft.com/office/drawing/2014/main" id="{6B9FB84E-95F7-E640-9699-156C54B87209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5" y="3567"/>
                          <a:ext cx="1440" cy="56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7587" name="Group 20">
            <a:extLst>
              <a:ext uri="{FF2B5EF4-FFF2-40B4-BE49-F238E27FC236}">
                <a16:creationId xmlns:a16="http://schemas.microsoft.com/office/drawing/2014/main" id="{B2449B01-9F13-5540-8021-BB994B24F8E0}"/>
              </a:ext>
            </a:extLst>
          </p:cNvPr>
          <p:cNvGrpSpPr>
            <a:grpSpLocks/>
          </p:cNvGrpSpPr>
          <p:nvPr/>
        </p:nvGrpSpPr>
        <p:grpSpPr bwMode="auto">
          <a:xfrm>
            <a:off x="171651" y="5618764"/>
            <a:ext cx="2362200" cy="949325"/>
            <a:chOff x="2304" y="3504"/>
            <a:chExt cx="1488" cy="598"/>
          </a:xfrm>
        </p:grpSpPr>
        <p:sp>
          <p:nvSpPr>
            <p:cNvPr id="67603" name="AutoShape 17">
              <a:extLst>
                <a:ext uri="{FF2B5EF4-FFF2-40B4-BE49-F238E27FC236}">
                  <a16:creationId xmlns:a16="http://schemas.microsoft.com/office/drawing/2014/main" id="{DE2BA442-1A3E-3146-A1AF-298E711CE2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" y="3504"/>
              <a:ext cx="1488" cy="57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67604" name="Object 10">
              <a:extLst>
                <a:ext uri="{FF2B5EF4-FFF2-40B4-BE49-F238E27FC236}">
                  <a16:creationId xmlns:a16="http://schemas.microsoft.com/office/drawing/2014/main" id="{0EF76CAC-BC55-F441-A31E-CE75FBF574E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304" y="3522"/>
            <a:ext cx="1488" cy="5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34518600" imgH="13462000" progId="Equation.3">
                    <p:embed/>
                  </p:oleObj>
                </mc:Choice>
                <mc:Fallback>
                  <p:oleObj name="Equation" r:id="rId4" imgW="34518600" imgH="13462000" progId="Equation.3">
                    <p:embed/>
                    <p:pic>
                      <p:nvPicPr>
                        <p:cNvPr id="67604" name="Object 10">
                          <a:extLst>
                            <a:ext uri="{FF2B5EF4-FFF2-40B4-BE49-F238E27FC236}">
                              <a16:creationId xmlns:a16="http://schemas.microsoft.com/office/drawing/2014/main" id="{0EF76CAC-BC55-F441-A31E-CE75FBF574E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04" y="3522"/>
                          <a:ext cx="1488" cy="5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67588" name="Picture 4">
            <a:extLst>
              <a:ext uri="{FF2B5EF4-FFF2-40B4-BE49-F238E27FC236}">
                <a16:creationId xmlns:a16="http://schemas.microsoft.com/office/drawing/2014/main" id="{E47B2A11-942E-5B4F-B53F-A50DEC92F4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8" y="955675"/>
            <a:ext cx="2743200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9" name="Picture 5">
            <a:extLst>
              <a:ext uri="{FF2B5EF4-FFF2-40B4-BE49-F238E27FC236}">
                <a16:creationId xmlns:a16="http://schemas.microsoft.com/office/drawing/2014/main" id="{5A29D481-12EC-1545-843A-9669B03B60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143000"/>
            <a:ext cx="6096000" cy="363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7590" name="Group 21">
            <a:extLst>
              <a:ext uri="{FF2B5EF4-FFF2-40B4-BE49-F238E27FC236}">
                <a16:creationId xmlns:a16="http://schemas.microsoft.com/office/drawing/2014/main" id="{6883A5E4-9F96-F942-83B2-C4ABE639DCB2}"/>
              </a:ext>
            </a:extLst>
          </p:cNvPr>
          <p:cNvGrpSpPr>
            <a:grpSpLocks/>
          </p:cNvGrpSpPr>
          <p:nvPr/>
        </p:nvGrpSpPr>
        <p:grpSpPr bwMode="auto">
          <a:xfrm>
            <a:off x="3295851" y="5653689"/>
            <a:ext cx="2363788" cy="914400"/>
            <a:chOff x="4080" y="3504"/>
            <a:chExt cx="1489" cy="576"/>
          </a:xfrm>
        </p:grpSpPr>
        <p:sp>
          <p:nvSpPr>
            <p:cNvPr id="67601" name="AutoShape 18">
              <a:extLst>
                <a:ext uri="{FF2B5EF4-FFF2-40B4-BE49-F238E27FC236}">
                  <a16:creationId xmlns:a16="http://schemas.microsoft.com/office/drawing/2014/main" id="{5BF750B7-653A-454A-ADBB-E1958FD73F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0" y="3504"/>
              <a:ext cx="1488" cy="57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67602" name="Object 12">
              <a:extLst>
                <a:ext uri="{FF2B5EF4-FFF2-40B4-BE49-F238E27FC236}">
                  <a16:creationId xmlns:a16="http://schemas.microsoft.com/office/drawing/2014/main" id="{F01DB9DB-DB8D-174E-B50D-88EF922961C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177" y="3506"/>
            <a:ext cx="1392" cy="5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8" imgW="34518600" imgH="13462000" progId="Equation.3">
                    <p:embed/>
                  </p:oleObj>
                </mc:Choice>
                <mc:Fallback>
                  <p:oleObj name="Equation" r:id="rId8" imgW="34518600" imgH="13462000" progId="Equation.3">
                    <p:embed/>
                    <p:pic>
                      <p:nvPicPr>
                        <p:cNvPr id="67602" name="Object 12">
                          <a:extLst>
                            <a:ext uri="{FF2B5EF4-FFF2-40B4-BE49-F238E27FC236}">
                              <a16:creationId xmlns:a16="http://schemas.microsoft.com/office/drawing/2014/main" id="{F01DB9DB-DB8D-174E-B50D-88EF922961C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177" y="3506"/>
                          <a:ext cx="1392" cy="54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7591" name="Group 15">
            <a:extLst>
              <a:ext uri="{FF2B5EF4-FFF2-40B4-BE49-F238E27FC236}">
                <a16:creationId xmlns:a16="http://schemas.microsoft.com/office/drawing/2014/main" id="{5BE37DD5-EBDC-0848-A7E7-7FFFDCB0F827}"/>
              </a:ext>
            </a:extLst>
          </p:cNvPr>
          <p:cNvGrpSpPr>
            <a:grpSpLocks/>
          </p:cNvGrpSpPr>
          <p:nvPr/>
        </p:nvGrpSpPr>
        <p:grpSpPr bwMode="auto">
          <a:xfrm>
            <a:off x="152400" y="2643188"/>
            <a:ext cx="1524000" cy="2535237"/>
            <a:chOff x="96" y="1776"/>
            <a:chExt cx="960" cy="1597"/>
          </a:xfrm>
        </p:grpSpPr>
        <p:sp>
          <p:nvSpPr>
            <p:cNvPr id="67599" name="AutoShape 14">
              <a:extLst>
                <a:ext uri="{FF2B5EF4-FFF2-40B4-BE49-F238E27FC236}">
                  <a16:creationId xmlns:a16="http://schemas.microsoft.com/office/drawing/2014/main" id="{16E024A1-98D9-F841-B399-E7A8B21A20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" y="1776"/>
              <a:ext cx="960" cy="158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67600" name="Object 6">
              <a:extLst>
                <a:ext uri="{FF2B5EF4-FFF2-40B4-BE49-F238E27FC236}">
                  <a16:creationId xmlns:a16="http://schemas.microsoft.com/office/drawing/2014/main" id="{9E2AABEF-DE73-A14E-9E6C-B6F98EFE2C4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65" y="1789"/>
            <a:ext cx="873" cy="15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0" imgW="20777200" imgH="37744400" progId="Equation.3">
                    <p:embed/>
                  </p:oleObj>
                </mc:Choice>
                <mc:Fallback>
                  <p:oleObj name="Equation" r:id="rId10" imgW="20777200" imgH="37744400" progId="Equation.3">
                    <p:embed/>
                    <p:pic>
                      <p:nvPicPr>
                        <p:cNvPr id="67600" name="Object 6">
                          <a:extLst>
                            <a:ext uri="{FF2B5EF4-FFF2-40B4-BE49-F238E27FC236}">
                              <a16:creationId xmlns:a16="http://schemas.microsoft.com/office/drawing/2014/main" id="{9E2AABEF-DE73-A14E-9E6C-B6F98EFE2C4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5" y="1789"/>
                          <a:ext cx="873" cy="15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7592" name="Text Box 22">
            <a:extLst>
              <a:ext uri="{FF2B5EF4-FFF2-40B4-BE49-F238E27FC236}">
                <a16:creationId xmlns:a16="http://schemas.microsoft.com/office/drawing/2014/main" id="{B8C9D5BC-EAE8-E14F-9D00-15AEF215E6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9911" y="5215538"/>
            <a:ext cx="8842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i="1" u="sng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Miller’s</a:t>
            </a:r>
            <a:r>
              <a:rPr lang="en-US" altLang="zh-CN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</a:p>
        </p:txBody>
      </p:sp>
      <p:sp>
        <p:nvSpPr>
          <p:cNvPr id="67593" name="Text Box 23">
            <a:extLst>
              <a:ext uri="{FF2B5EF4-FFF2-40B4-BE49-F238E27FC236}">
                <a16:creationId xmlns:a16="http://schemas.microsoft.com/office/drawing/2014/main" id="{76C1E272-A377-5A49-A46A-7EFB86038A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851" y="5217126"/>
            <a:ext cx="7493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i="1" u="sng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Exact</a:t>
            </a:r>
            <a:r>
              <a:rPr lang="en-US" altLang="zh-CN" u="sng" dirty="0"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</a:p>
        </p:txBody>
      </p:sp>
      <p:sp>
        <p:nvSpPr>
          <p:cNvPr id="67594" name="Text Box 24">
            <a:extLst>
              <a:ext uri="{FF2B5EF4-FFF2-40B4-BE49-F238E27FC236}">
                <a16:creationId xmlns:a16="http://schemas.microsoft.com/office/drawing/2014/main" id="{1C46805E-3A9C-8041-9DC5-E4307CC192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29251" y="5217126"/>
            <a:ext cx="15716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CN" i="1" u="sng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Dominant Pole</a:t>
            </a:r>
            <a:r>
              <a:rPr lang="en-US" altLang="zh-CN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 </a:t>
            </a:r>
          </a:p>
        </p:txBody>
      </p:sp>
      <p:sp>
        <p:nvSpPr>
          <p:cNvPr id="67596" name="文本框 1">
            <a:extLst>
              <a:ext uri="{FF2B5EF4-FFF2-40B4-BE49-F238E27FC236}">
                <a16:creationId xmlns:a16="http://schemas.microsoft.com/office/drawing/2014/main" id="{E5B0B784-7633-AB46-9D87-08FF958BDE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3124" y="6606511"/>
            <a:ext cx="207781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b="1" baseline="30000" dirty="0">
                <a:latin typeface="Times New Roman" panose="02020603050405020304" pitchFamily="18" charset="0"/>
                <a:ea typeface="宋体" panose="02010600030101010101" pitchFamily="2" charset="-122"/>
              </a:rPr>
              <a:t>方法</a:t>
            </a:r>
            <a:r>
              <a:rPr lang="en-US" altLang="zh-CN" b="1" baseline="30000" dirty="0">
                <a:latin typeface="Times New Roman" panose="02020603050405020304" pitchFamily="18" charset="0"/>
                <a:ea typeface="宋体" panose="02010600030101010101" pitchFamily="2" charset="-122"/>
              </a:rPr>
              <a:t>3</a:t>
            </a:r>
            <a:r>
              <a:rPr lang="zh-CN" altLang="en-US" b="1" baseline="30000" dirty="0">
                <a:latin typeface="Times New Roman" panose="02020603050405020304" pitchFamily="18" charset="0"/>
                <a:ea typeface="宋体" panose="02010600030101010101" pitchFamily="2" charset="-122"/>
              </a:rPr>
              <a:t>：</a:t>
            </a:r>
            <a:r>
              <a:rPr lang="en-US" altLang="zh-CN" b="1" baseline="30000" dirty="0">
                <a:latin typeface="Times New Roman" panose="02020603050405020304" pitchFamily="18" charset="0"/>
                <a:ea typeface="宋体" panose="02010600030101010101" pitchFamily="2" charset="-122"/>
              </a:rPr>
              <a:t>Miller</a:t>
            </a:r>
            <a:r>
              <a:rPr lang="zh-CN" altLang="en-US" b="1" baseline="30000" dirty="0">
                <a:latin typeface="Times New Roman" panose="02020603050405020304" pitchFamily="18" charset="0"/>
                <a:ea typeface="宋体" panose="02010600030101010101" pitchFamily="2" charset="-122"/>
              </a:rPr>
              <a:t>近似法</a:t>
            </a:r>
          </a:p>
        </p:txBody>
      </p:sp>
      <p:sp>
        <p:nvSpPr>
          <p:cNvPr id="67597" name="文本框 22">
            <a:extLst>
              <a:ext uri="{FF2B5EF4-FFF2-40B4-BE49-F238E27FC236}">
                <a16:creationId xmlns:a16="http://schemas.microsoft.com/office/drawing/2014/main" id="{541773BE-143D-5943-AB3F-4ED0AC9A9D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722" y="6606511"/>
            <a:ext cx="194155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b="1" baseline="30000" dirty="0">
                <a:latin typeface="Times New Roman" panose="02020603050405020304" pitchFamily="18" charset="0"/>
                <a:ea typeface="宋体" panose="02010600030101010101" pitchFamily="2" charset="-122"/>
              </a:rPr>
              <a:t>方法</a:t>
            </a:r>
            <a:r>
              <a:rPr lang="en-US" altLang="zh-CN" b="1" baseline="30000" dirty="0"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r>
              <a:rPr lang="zh-CN" altLang="en-US" b="1" baseline="30000" dirty="0">
                <a:latin typeface="Times New Roman" panose="02020603050405020304" pitchFamily="18" charset="0"/>
                <a:ea typeface="宋体" panose="02010600030101010101" pitchFamily="2" charset="-122"/>
              </a:rPr>
              <a:t>：精确分析法</a:t>
            </a:r>
          </a:p>
        </p:txBody>
      </p:sp>
      <p:sp>
        <p:nvSpPr>
          <p:cNvPr id="67598" name="文本框 23">
            <a:extLst>
              <a:ext uri="{FF2B5EF4-FFF2-40B4-BE49-F238E27FC236}">
                <a16:creationId xmlns:a16="http://schemas.microsoft.com/office/drawing/2014/main" id="{3DBD4BAD-0974-C84A-99FC-0853B98302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88219" y="6606511"/>
            <a:ext cx="173477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b="1" baseline="30000" dirty="0">
                <a:latin typeface="Times New Roman" panose="02020603050405020304" pitchFamily="18" charset="0"/>
                <a:ea typeface="宋体" panose="02010600030101010101" pitchFamily="2" charset="-122"/>
              </a:rPr>
              <a:t>方法</a:t>
            </a:r>
            <a:r>
              <a:rPr lang="en-US" altLang="zh-CN" b="1" baseline="30000" dirty="0"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zh-CN" altLang="en-US" b="1" baseline="30000" dirty="0">
                <a:latin typeface="Times New Roman" panose="02020603050405020304" pitchFamily="18" charset="0"/>
                <a:ea typeface="宋体" panose="02010600030101010101" pitchFamily="2" charset="-122"/>
              </a:rPr>
              <a:t>：主极点法</a:t>
            </a:r>
          </a:p>
        </p:txBody>
      </p:sp>
      <p:sp>
        <p:nvSpPr>
          <p:cNvPr id="23" name="灯片编号占位符 1">
            <a:extLst>
              <a:ext uri="{FF2B5EF4-FFF2-40B4-BE49-F238E27FC236}">
                <a16:creationId xmlns:a16="http://schemas.microsoft.com/office/drawing/2014/main" id="{83F41F32-FF1E-2342-9B06-CC3D0FFC28D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29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470394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2">
            <a:extLst>
              <a:ext uri="{FF2B5EF4-FFF2-40B4-BE49-F238E27FC236}">
                <a16:creationId xmlns:a16="http://schemas.microsoft.com/office/drawing/2014/main" id="{5D8E6B76-9852-CE4E-9D25-9DB1590237C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>
                <a:solidFill>
                  <a:schemeClr val="tx1"/>
                </a:solidFill>
                <a:ea typeface="宋体" charset="0"/>
              </a:rPr>
              <a:t>High-Frequency Model of Integrated Bipolar Transistor</a:t>
            </a:r>
          </a:p>
        </p:txBody>
      </p:sp>
      <p:sp>
        <p:nvSpPr>
          <p:cNvPr id="41989" name="Rectangle 3">
            <a:extLst>
              <a:ext uri="{FF2B5EF4-FFF2-40B4-BE49-F238E27FC236}">
                <a16:creationId xmlns:a16="http://schemas.microsoft.com/office/drawing/2014/main" id="{546AFAB9-8E3C-364D-AFD7-0A2A5335DD46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5257800"/>
            <a:ext cx="7772400" cy="1066800"/>
          </a:xfrm>
        </p:spPr>
        <p:txBody>
          <a:bodyPr/>
          <a:lstStyle/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三极管的高频模型包含</a:t>
            </a:r>
            <a:r>
              <a:rPr lang="zh-CN" altLang="en-US" dirty="0">
                <a:solidFill>
                  <a:srgbClr val="FF0000"/>
                </a:solidFill>
                <a:ea typeface="宋体" panose="02010600030101010101" pitchFamily="2" charset="-122"/>
              </a:rPr>
              <a:t>三个</a:t>
            </a:r>
            <a:r>
              <a:rPr lang="zh-CN" altLang="en-US" dirty="0">
                <a:ea typeface="宋体" panose="02010600030101010101" pitchFamily="2" charset="-122"/>
              </a:rPr>
              <a:t>电容</a:t>
            </a:r>
            <a:r>
              <a:rPr lang="en-US" altLang="zh-CN" dirty="0">
                <a:ea typeface="宋体" panose="02010600030101010101" pitchFamily="2" charset="-122"/>
              </a:rPr>
              <a:t>.【</a:t>
            </a:r>
            <a:r>
              <a:rPr lang="zh-CN" altLang="en-US" dirty="0">
                <a:ea typeface="宋体" panose="02010600030101010101" pitchFamily="2" charset="-122"/>
              </a:rPr>
              <a:t>教材中把</a:t>
            </a:r>
            <a:r>
              <a:rPr lang="en-US" altLang="zh-CN" dirty="0">
                <a:ea typeface="宋体" panose="02010600030101010101" pitchFamily="2" charset="-122"/>
              </a:rPr>
              <a:t>C</a:t>
            </a:r>
            <a:r>
              <a:rPr lang="en-US" altLang="zh-CN" baseline="-25000" dirty="0">
                <a:ea typeface="宋体" panose="02010600030101010101" pitchFamily="2" charset="-122"/>
              </a:rPr>
              <a:t>CS</a:t>
            </a:r>
            <a:r>
              <a:rPr lang="zh-CN" altLang="en-US" dirty="0">
                <a:ea typeface="宋体" panose="02010600030101010101" pitchFamily="2" charset="-122"/>
              </a:rPr>
              <a:t>也忽略了</a:t>
            </a:r>
            <a:r>
              <a:rPr lang="en-US" altLang="zh-CN" dirty="0">
                <a:ea typeface="宋体" panose="02010600030101010101" pitchFamily="2" charset="-122"/>
              </a:rPr>
              <a:t>】</a:t>
            </a:r>
          </a:p>
          <a:p>
            <a:pPr eaLnBrk="1" hangingPunct="1"/>
            <a:r>
              <a:rPr lang="zh-CN" altLang="en-US" dirty="0">
                <a:ea typeface="宋体" panose="02010600030101010101" pitchFamily="2" charset="-122"/>
              </a:rPr>
              <a:t>发射极与衬底之间无电容！可从结构图理解；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grpSp>
        <p:nvGrpSpPr>
          <p:cNvPr id="48132" name="Group 11">
            <a:extLst>
              <a:ext uri="{FF2B5EF4-FFF2-40B4-BE49-F238E27FC236}">
                <a16:creationId xmlns:a16="http://schemas.microsoft.com/office/drawing/2014/main" id="{F7139F88-C211-9A42-8EAF-336735F57A82}"/>
              </a:ext>
            </a:extLst>
          </p:cNvPr>
          <p:cNvGrpSpPr>
            <a:grpSpLocks/>
          </p:cNvGrpSpPr>
          <p:nvPr/>
        </p:nvGrpSpPr>
        <p:grpSpPr bwMode="auto">
          <a:xfrm>
            <a:off x="190500" y="1065213"/>
            <a:ext cx="8953500" cy="4154487"/>
            <a:chOff x="96" y="671"/>
            <a:chExt cx="5640" cy="2617"/>
          </a:xfrm>
        </p:grpSpPr>
        <p:grpSp>
          <p:nvGrpSpPr>
            <p:cNvPr id="48136" name="Group 6">
              <a:extLst>
                <a:ext uri="{FF2B5EF4-FFF2-40B4-BE49-F238E27FC236}">
                  <a16:creationId xmlns:a16="http://schemas.microsoft.com/office/drawing/2014/main" id="{9ED3BF14-7D7F-D440-83C7-0CF6B3D6D8D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6" y="671"/>
              <a:ext cx="5640" cy="1445"/>
              <a:chOff x="96" y="859"/>
              <a:chExt cx="5640" cy="1445"/>
            </a:xfrm>
          </p:grpSpPr>
          <p:pic>
            <p:nvPicPr>
              <p:cNvPr id="48138" name="Picture 4">
                <a:extLst>
                  <a:ext uri="{FF2B5EF4-FFF2-40B4-BE49-F238E27FC236}">
                    <a16:creationId xmlns:a16="http://schemas.microsoft.com/office/drawing/2014/main" id="{C148B406-5C70-454E-B9F9-38E61BD2072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6" y="859"/>
                <a:ext cx="2688" cy="144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8139" name="Picture 5">
                <a:extLst>
                  <a:ext uri="{FF2B5EF4-FFF2-40B4-BE49-F238E27FC236}">
                    <a16:creationId xmlns:a16="http://schemas.microsoft.com/office/drawing/2014/main" id="{7C9C2D8E-DFA8-A54B-987C-66C88AF6228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60" y="912"/>
                <a:ext cx="2976" cy="13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48137" name="Picture 10">
              <a:extLst>
                <a:ext uri="{FF2B5EF4-FFF2-40B4-BE49-F238E27FC236}">
                  <a16:creationId xmlns:a16="http://schemas.microsoft.com/office/drawing/2014/main" id="{62DA8379-44CC-B846-B58C-7F0BFBF656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4" y="1926"/>
              <a:ext cx="1650" cy="1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8133" name="椭圆 1">
            <a:extLst>
              <a:ext uri="{FF2B5EF4-FFF2-40B4-BE49-F238E27FC236}">
                <a16:creationId xmlns:a16="http://schemas.microsoft.com/office/drawing/2014/main" id="{2BC29AE1-05B8-DC48-93FC-0AB17D9A4F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0" y="4038600"/>
            <a:ext cx="9144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 baseline="300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8134" name="椭圆 11">
            <a:extLst>
              <a:ext uri="{FF2B5EF4-FFF2-40B4-BE49-F238E27FC236}">
                <a16:creationId xmlns:a16="http://schemas.microsoft.com/office/drawing/2014/main" id="{894F1B90-E5E7-F048-A981-213CEF72C25F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076700" y="3138488"/>
            <a:ext cx="9144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 baseline="300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8135" name="椭圆 12">
            <a:extLst>
              <a:ext uri="{FF2B5EF4-FFF2-40B4-BE49-F238E27FC236}">
                <a16:creationId xmlns:a16="http://schemas.microsoft.com/office/drawing/2014/main" id="{989BC1AA-7E5F-3A4C-8900-1DCE514393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9675" y="3848100"/>
            <a:ext cx="914400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 baseline="300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2" name="灯片编号占位符 1">
            <a:extLst>
              <a:ext uri="{FF2B5EF4-FFF2-40B4-BE49-F238E27FC236}">
                <a16:creationId xmlns:a16="http://schemas.microsoft.com/office/drawing/2014/main" id="{77E81ABB-D543-0248-BAFB-4050F2803BA6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</a:t>
            </a:fld>
            <a:endParaRPr lang="en-US" altLang="zh-CN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6C0B8E5-4C23-644B-A9AA-15B940078ACF}"/>
              </a:ext>
            </a:extLst>
          </p:cNvPr>
          <p:cNvSpPr txBox="1"/>
          <p:nvPr/>
        </p:nvSpPr>
        <p:spPr>
          <a:xfrm>
            <a:off x="0" y="3480068"/>
            <a:ext cx="91505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rgbClr val="0432FF"/>
                </a:solidFill>
              </a:rPr>
              <a:t>方法</a:t>
            </a:r>
            <a:r>
              <a:rPr lang="en-US" altLang="zh-CN" sz="2000" b="1" dirty="0">
                <a:solidFill>
                  <a:srgbClr val="0432FF"/>
                </a:solidFill>
              </a:rPr>
              <a:t>4</a:t>
            </a:r>
            <a:r>
              <a:rPr lang="zh-CN" altLang="en-US" sz="2000" b="1" dirty="0">
                <a:solidFill>
                  <a:srgbClr val="0432FF"/>
                </a:solidFill>
              </a:rPr>
              <a:t>（开路时间常数法）</a:t>
            </a:r>
            <a:r>
              <a:rPr lang="zh-CN" altLang="en-US" sz="2000" dirty="0"/>
              <a:t>：每次考虑一个电容，将其余电容</a:t>
            </a:r>
            <a:r>
              <a:rPr lang="zh-CN" altLang="en-US" sz="2000" b="1" dirty="0">
                <a:solidFill>
                  <a:srgbClr val="0432FF"/>
                </a:solidFill>
              </a:rPr>
              <a:t>开路</a:t>
            </a:r>
            <a:r>
              <a:rPr lang="zh-CN" altLang="en-US" sz="2000" dirty="0"/>
              <a:t>（理想化）</a:t>
            </a:r>
            <a:endParaRPr lang="en-US" sz="2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0C91581-A33C-E248-A73E-69E032D044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1" y="996870"/>
            <a:ext cx="6616700" cy="22352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92682A9-4323-1245-9A37-02F0AC2EEA9E}"/>
              </a:ext>
            </a:extLst>
          </p:cNvPr>
          <p:cNvSpPr txBox="1"/>
          <p:nvPr/>
        </p:nvSpPr>
        <p:spPr>
          <a:xfrm>
            <a:off x="5529070" y="823316"/>
            <a:ext cx="36215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</a:rPr>
              <a:t>确定</a:t>
            </a:r>
            <a:r>
              <a:rPr lang="en-US" altLang="zh-CN" sz="2000" dirty="0">
                <a:solidFill>
                  <a:srgbClr val="FF0000"/>
                </a:solidFill>
              </a:rPr>
              <a:t>CS/CE</a:t>
            </a:r>
            <a:r>
              <a:rPr lang="zh-CN" altLang="en-US" sz="2000" dirty="0">
                <a:solidFill>
                  <a:srgbClr val="FF0000"/>
                </a:solidFill>
              </a:rPr>
              <a:t>结构的上限截止频率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D986B5A-55BC-F04E-B2A8-C44B0E8BC8CD}"/>
              </a:ext>
            </a:extLst>
          </p:cNvPr>
          <p:cNvSpPr txBox="1"/>
          <p:nvPr/>
        </p:nvSpPr>
        <p:spPr>
          <a:xfrm>
            <a:off x="152400" y="3962400"/>
            <a:ext cx="9030036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800" dirty="0"/>
              <a:t>该方法是分析 </a:t>
            </a:r>
            <a:r>
              <a:rPr lang="en-US" altLang="zh-CN" sz="1800" i="1" dirty="0" err="1"/>
              <a:t>f</a:t>
            </a:r>
            <a:r>
              <a:rPr lang="en-US" altLang="zh-CN" sz="1800" i="1" baseline="-25000" dirty="0" err="1"/>
              <a:t>L</a:t>
            </a:r>
            <a:r>
              <a:rPr lang="zh-CN" altLang="en-US" sz="1800" i="1" baseline="-25000" dirty="0"/>
              <a:t> </a:t>
            </a:r>
            <a:r>
              <a:rPr lang="zh-CN" altLang="en-US" sz="1800" dirty="0"/>
              <a:t>时采用的“短路时间常数”法的对偶</a:t>
            </a:r>
            <a:endParaRPr lang="en-US" altLang="zh-CN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800" dirty="0"/>
              <a:t>请注意，分析 </a:t>
            </a:r>
            <a:r>
              <a:rPr lang="en-US" altLang="zh-CN" sz="1800" i="1" dirty="0" err="1"/>
              <a:t>f</a:t>
            </a:r>
            <a:r>
              <a:rPr lang="en-US" altLang="zh-CN" sz="1800" i="1" baseline="-25000" dirty="0" err="1"/>
              <a:t>L</a:t>
            </a:r>
            <a:r>
              <a:rPr lang="zh-CN" altLang="en-US" sz="1800" i="1" baseline="-25000" dirty="0"/>
              <a:t> </a:t>
            </a:r>
            <a:r>
              <a:rPr lang="zh-CN" altLang="en-US" sz="1800" dirty="0"/>
              <a:t>将其他电容短路（理想化）；分析 </a:t>
            </a:r>
            <a:r>
              <a:rPr lang="en-US" altLang="zh-CN" sz="1800" i="1" dirty="0" err="1"/>
              <a:t>f</a:t>
            </a:r>
            <a:r>
              <a:rPr lang="en-US" altLang="zh-CN" sz="1800" i="1" baseline="-25000" dirty="0" err="1"/>
              <a:t>H</a:t>
            </a:r>
            <a:r>
              <a:rPr lang="zh-CN" altLang="en-US" sz="1800" i="1" baseline="-25000" dirty="0"/>
              <a:t> </a:t>
            </a:r>
            <a:r>
              <a:rPr lang="zh-CN" altLang="en-US" sz="1800" dirty="0"/>
              <a:t>将其他电容开路（也是理想化）</a:t>
            </a:r>
            <a:endParaRPr lang="en-US" altLang="zh-CN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800" b="1" dirty="0"/>
              <a:t>步骤如下</a:t>
            </a:r>
            <a:endParaRPr lang="en-US" altLang="zh-CN" sz="1800" b="1" dirty="0"/>
          </a:p>
          <a:p>
            <a:r>
              <a:rPr lang="en-US" altLang="zh-CN" sz="1800" dirty="0"/>
              <a:t>①</a:t>
            </a:r>
            <a:r>
              <a:rPr lang="zh-CN" altLang="en-US" sz="1800" dirty="0"/>
              <a:t>输入信号需置零</a:t>
            </a:r>
            <a:endParaRPr lang="en-US" altLang="zh-CN" sz="1800" dirty="0"/>
          </a:p>
          <a:p>
            <a:r>
              <a:rPr lang="en-US" altLang="zh-CN" sz="1800" dirty="0"/>
              <a:t>②</a:t>
            </a:r>
            <a:r>
              <a:rPr lang="zh-CN" altLang="en-US" sz="1800" dirty="0"/>
              <a:t>一次考虑一个电容，分析时将其他电容</a:t>
            </a:r>
            <a:r>
              <a:rPr lang="zh-CN" altLang="en-US" sz="1800" b="1" dirty="0">
                <a:solidFill>
                  <a:srgbClr val="0432FF"/>
                </a:solidFill>
              </a:rPr>
              <a:t>开路</a:t>
            </a:r>
            <a:r>
              <a:rPr lang="zh-CN" altLang="en-US" sz="1800" dirty="0"/>
              <a:t>（理想化）</a:t>
            </a:r>
            <a:endParaRPr lang="en-US" altLang="zh-CN" sz="1800" dirty="0"/>
          </a:p>
          <a:p>
            <a:r>
              <a:rPr lang="en-US" altLang="zh-CN" sz="1800" dirty="0"/>
              <a:t>③</a:t>
            </a:r>
            <a:r>
              <a:rPr lang="zh-CN" altLang="en-US" sz="1800" dirty="0"/>
              <a:t>求电容两端的等效电阻，并得到相应的时间常数</a:t>
            </a:r>
            <a:r>
              <a:rPr lang="en-US" altLang="zh-CN" sz="1800" dirty="0"/>
              <a:t>RC</a:t>
            </a:r>
          </a:p>
          <a:p>
            <a:r>
              <a:rPr lang="en-US" altLang="zh-CN" sz="1800" dirty="0"/>
              <a:t>④</a:t>
            </a:r>
            <a:r>
              <a:rPr lang="zh-CN" altLang="en-US" sz="1800" dirty="0"/>
              <a:t>求和计算上限截止频率</a:t>
            </a:r>
            <a:endParaRPr lang="en-US" altLang="zh-CN" sz="1800" dirty="0"/>
          </a:p>
          <a:p>
            <a:endParaRPr lang="en-US" altLang="zh-CN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8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F00D031-1B9C-214C-80B2-7FCAB6D965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4121" y="5843848"/>
            <a:ext cx="1752600" cy="735659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D9493B6-B308-1541-867D-59524BAF367C}"/>
              </a:ext>
            </a:extLst>
          </p:cNvPr>
          <p:cNvSpPr txBox="1"/>
          <p:nvPr/>
        </p:nvSpPr>
        <p:spPr>
          <a:xfrm>
            <a:off x="6659981" y="4767602"/>
            <a:ext cx="22702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* ①</a:t>
            </a:r>
            <a:r>
              <a:rPr lang="zh-CN" altLang="en-US" sz="2000" dirty="0"/>
              <a:t>存在主极点时适用；</a:t>
            </a:r>
            <a:r>
              <a:rPr lang="en-US" altLang="zh-CN" sz="2000" dirty="0"/>
              <a:t>②</a:t>
            </a:r>
            <a:r>
              <a:rPr lang="zh-CN" altLang="en-US" sz="2000" dirty="0"/>
              <a:t>不存在主极点时精度也还不错</a:t>
            </a:r>
            <a:r>
              <a:rPr lang="en-US" altLang="zh-CN" sz="2000" dirty="0"/>
              <a:t>③</a:t>
            </a:r>
            <a:r>
              <a:rPr lang="zh-CN" altLang="en-US" sz="2000" dirty="0"/>
              <a:t>当电路中极点不能直观地看出时适用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0EC9E8C4-0190-5348-A231-A5754714BE81}"/>
              </a:ext>
            </a:extLst>
          </p:cNvPr>
          <p:cNvSpPr txBox="1"/>
          <p:nvPr/>
        </p:nvSpPr>
        <p:spPr>
          <a:xfrm>
            <a:off x="0" y="3156014"/>
            <a:ext cx="42883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000" b="1" dirty="0">
                <a:solidFill>
                  <a:srgbClr val="C00000"/>
                </a:solidFill>
              </a:rPr>
              <a:t>教材中用的方法，考试时请用此方法</a:t>
            </a:r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EF6CF3CE-0B4D-DE40-9756-6B732ACAD398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30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7964801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3A1EAC2-433C-8F4F-B2A1-2403AA5C34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6716" y="124478"/>
            <a:ext cx="6299200" cy="235223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0E4E715-AFA1-9C40-B6EC-9A98B40BD4E1}"/>
              </a:ext>
            </a:extLst>
          </p:cNvPr>
          <p:cNvSpPr txBox="1"/>
          <p:nvPr/>
        </p:nvSpPr>
        <p:spPr>
          <a:xfrm>
            <a:off x="94248" y="533400"/>
            <a:ext cx="3621504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CN" altLang="en-US" sz="2000" dirty="0">
                <a:solidFill>
                  <a:srgbClr val="FF0000"/>
                </a:solidFill>
              </a:rPr>
              <a:t>确定</a:t>
            </a:r>
            <a:r>
              <a:rPr lang="en-US" altLang="zh-CN" sz="2000" dirty="0">
                <a:solidFill>
                  <a:srgbClr val="FF0000"/>
                </a:solidFill>
              </a:rPr>
              <a:t>CS/CE</a:t>
            </a:r>
            <a:r>
              <a:rPr lang="zh-CN" altLang="en-US" sz="2000" dirty="0">
                <a:solidFill>
                  <a:srgbClr val="FF0000"/>
                </a:solidFill>
              </a:rPr>
              <a:t>结构的上限截止频率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4CAB0D-BBF9-3B40-9BFE-6B1FA19737E1}"/>
              </a:ext>
            </a:extLst>
          </p:cNvPr>
          <p:cNvSpPr txBox="1"/>
          <p:nvPr/>
        </p:nvSpPr>
        <p:spPr>
          <a:xfrm>
            <a:off x="94248" y="1062574"/>
            <a:ext cx="3502947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zh-CN" altLang="en-US" sz="2000" b="1" dirty="0">
                <a:solidFill>
                  <a:srgbClr val="0432FF"/>
                </a:solidFill>
              </a:rPr>
              <a:t>方法</a:t>
            </a:r>
            <a:r>
              <a:rPr lang="en-US" altLang="zh-CN" sz="2000" b="1" dirty="0">
                <a:solidFill>
                  <a:srgbClr val="0432FF"/>
                </a:solidFill>
              </a:rPr>
              <a:t>4</a:t>
            </a:r>
            <a:r>
              <a:rPr lang="zh-CN" altLang="en-US" sz="2000" b="1" dirty="0">
                <a:solidFill>
                  <a:srgbClr val="0432FF"/>
                </a:solidFill>
              </a:rPr>
              <a:t> （开路时间常数）</a:t>
            </a:r>
            <a:r>
              <a:rPr lang="zh-CN" altLang="en-US" sz="2000" dirty="0"/>
              <a:t>举例</a:t>
            </a:r>
            <a:endParaRPr lang="en-US" sz="2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6155EB6-4A87-C047-A83D-B0648786B5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048000"/>
            <a:ext cx="1827192" cy="16806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0A1D28C-9B47-B443-92D6-1E2800006C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9362" y="3026079"/>
            <a:ext cx="3192780" cy="2057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17BACE7-4D91-0840-8F9D-AC7E016DB3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22797" y="3026079"/>
            <a:ext cx="3502947" cy="163354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7C7E589-2F55-624D-8CEC-DE155D9723EB}"/>
              </a:ext>
            </a:extLst>
          </p:cNvPr>
          <p:cNvSpPr txBox="1"/>
          <p:nvPr/>
        </p:nvSpPr>
        <p:spPr>
          <a:xfrm>
            <a:off x="343354" y="2544726"/>
            <a:ext cx="15792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①</a:t>
            </a:r>
            <a:r>
              <a:rPr lang="zh-CN" altLang="en-US" sz="2000" dirty="0"/>
              <a:t>只考虑</a:t>
            </a:r>
            <a:r>
              <a:rPr lang="en-US" altLang="zh-CN" sz="2000" dirty="0" err="1"/>
              <a:t>C</a:t>
            </a:r>
            <a:r>
              <a:rPr lang="en-US" altLang="zh-CN" sz="2000" baseline="-25000" dirty="0" err="1"/>
              <a:t>gs</a:t>
            </a:r>
            <a:endParaRPr lang="en-US" sz="2000" baseline="-25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0E87919-5E35-144A-B203-1AE0A4FB5AA8}"/>
              </a:ext>
            </a:extLst>
          </p:cNvPr>
          <p:cNvSpPr txBox="1"/>
          <p:nvPr/>
        </p:nvSpPr>
        <p:spPr>
          <a:xfrm>
            <a:off x="3015164" y="2544726"/>
            <a:ext cx="16001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/>
              <a:t>②</a:t>
            </a:r>
            <a:r>
              <a:rPr lang="zh-CN" altLang="en-US" sz="2000" dirty="0"/>
              <a:t>只考虑</a:t>
            </a:r>
            <a:r>
              <a:rPr lang="en-US" altLang="zh-CN" sz="2000" dirty="0" err="1"/>
              <a:t>C</a:t>
            </a:r>
            <a:r>
              <a:rPr lang="en-US" altLang="zh-CN" sz="2000" baseline="-25000" dirty="0" err="1"/>
              <a:t>gd</a:t>
            </a:r>
            <a:endParaRPr lang="en-US" sz="2000" baseline="-25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CB36405-41F7-FF4C-B6CB-B2C9898A4407}"/>
              </a:ext>
            </a:extLst>
          </p:cNvPr>
          <p:cNvSpPr txBox="1"/>
          <p:nvPr/>
        </p:nvSpPr>
        <p:spPr>
          <a:xfrm>
            <a:off x="5783895" y="2544726"/>
            <a:ext cx="15039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/>
              <a:t>③</a:t>
            </a:r>
            <a:r>
              <a:rPr lang="zh-CN" altLang="en-US" sz="2000" dirty="0"/>
              <a:t>只考虑</a:t>
            </a:r>
            <a:r>
              <a:rPr lang="en-US" altLang="zh-CN" sz="2000" dirty="0"/>
              <a:t>C</a:t>
            </a:r>
            <a:r>
              <a:rPr lang="en-US" altLang="zh-CN" sz="2000" baseline="-25000" dirty="0"/>
              <a:t>L</a:t>
            </a:r>
            <a:endParaRPr lang="en-US" sz="2000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62A4A49-749E-DE40-9AB9-F270195F86DE}"/>
              </a:ext>
            </a:extLst>
          </p:cNvPr>
          <p:cNvCxnSpPr>
            <a:cxnSpLocks/>
          </p:cNvCxnSpPr>
          <p:nvPr/>
        </p:nvCxnSpPr>
        <p:spPr bwMode="auto">
          <a:xfrm flipH="1">
            <a:off x="2017251" y="2540551"/>
            <a:ext cx="19668" cy="317444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432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0F46642-5E66-4A4D-9140-1F46AF3C816C}"/>
              </a:ext>
            </a:extLst>
          </p:cNvPr>
          <p:cNvCxnSpPr>
            <a:cxnSpLocks/>
          </p:cNvCxnSpPr>
          <p:nvPr/>
        </p:nvCxnSpPr>
        <p:spPr bwMode="auto">
          <a:xfrm>
            <a:off x="5522800" y="2557252"/>
            <a:ext cx="9294" cy="315774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432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5130988-7EE1-EA4E-8260-0B325B311D7A}"/>
              </a:ext>
            </a:extLst>
          </p:cNvPr>
          <p:cNvCxnSpPr>
            <a:cxnSpLocks/>
          </p:cNvCxnSpPr>
          <p:nvPr/>
        </p:nvCxnSpPr>
        <p:spPr bwMode="auto">
          <a:xfrm flipH="1">
            <a:off x="94248" y="5715000"/>
            <a:ext cx="880731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0432FF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51CD0AFE-C676-A747-9810-AD5ADD677F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3846" y="5134624"/>
            <a:ext cx="997754" cy="39910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B1A3A45-6FEC-5D48-AA60-4DDAF95A96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83716" y="5062249"/>
            <a:ext cx="2464072" cy="578109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5B0B353-933A-1741-893E-381F7D9578E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10422" y="5122397"/>
            <a:ext cx="850884" cy="34035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DC4D938-29C3-4248-BFBB-3E5DD8014D3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2323" y="5759684"/>
            <a:ext cx="1320800" cy="6858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D3995A6-D686-1249-A05F-6E6918E0228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61443" y="5869521"/>
            <a:ext cx="330200" cy="3302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FD13EB4F-F083-4041-8D6E-C8BA16A6553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11400" y="5804293"/>
            <a:ext cx="4521200" cy="4445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2C6284EB-6166-0846-8DA3-6792BF4DB2B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11128" y="6338085"/>
            <a:ext cx="4762500" cy="469900"/>
          </a:xfrm>
          <a:prstGeom prst="rect">
            <a:avLst/>
          </a:prstGeom>
        </p:spPr>
      </p:pic>
      <p:sp>
        <p:nvSpPr>
          <p:cNvPr id="33" name="Left-Right Arrow 32">
            <a:extLst>
              <a:ext uri="{FF2B5EF4-FFF2-40B4-BE49-F238E27FC236}">
                <a16:creationId xmlns:a16="http://schemas.microsoft.com/office/drawing/2014/main" id="{B1D08DC5-F139-2942-B5D8-FBAC0A9C7F47}"/>
              </a:ext>
            </a:extLst>
          </p:cNvPr>
          <p:cNvSpPr/>
          <p:nvPr/>
        </p:nvSpPr>
        <p:spPr bwMode="auto">
          <a:xfrm>
            <a:off x="1826390" y="6483092"/>
            <a:ext cx="762000" cy="260116"/>
          </a:xfrm>
          <a:prstGeom prst="left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9C0A5E1-0D33-6145-90A2-BE5437504588}"/>
              </a:ext>
            </a:extLst>
          </p:cNvPr>
          <p:cNvSpPr txBox="1"/>
          <p:nvPr/>
        </p:nvSpPr>
        <p:spPr>
          <a:xfrm>
            <a:off x="6961306" y="5869521"/>
            <a:ext cx="763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800" b="1" dirty="0">
                <a:solidFill>
                  <a:srgbClr val="0432FF"/>
                </a:solidFill>
              </a:rPr>
              <a:t>方法</a:t>
            </a:r>
            <a:r>
              <a:rPr lang="en-US" altLang="zh-CN" sz="1800" b="1" dirty="0">
                <a:solidFill>
                  <a:srgbClr val="0432FF"/>
                </a:solidFill>
              </a:rPr>
              <a:t>4</a:t>
            </a:r>
            <a:endParaRPr lang="en-US" sz="1800" b="1" dirty="0">
              <a:solidFill>
                <a:srgbClr val="0432FF"/>
              </a:solidFill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B1E94B2-ADBF-2D4D-98F0-616A17644906}"/>
              </a:ext>
            </a:extLst>
          </p:cNvPr>
          <p:cNvSpPr txBox="1"/>
          <p:nvPr/>
        </p:nvSpPr>
        <p:spPr>
          <a:xfrm>
            <a:off x="1909872" y="6263272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</a:rPr>
              <a:t>相等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ADD0433B-8790-754F-8EB2-62C5AD73C433}"/>
              </a:ext>
            </a:extLst>
          </p:cNvPr>
          <p:cNvSpPr txBox="1"/>
          <p:nvPr/>
        </p:nvSpPr>
        <p:spPr>
          <a:xfrm>
            <a:off x="7508438" y="6269140"/>
            <a:ext cx="1614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1800" b="1" dirty="0">
                <a:solidFill>
                  <a:srgbClr val="C00000"/>
                </a:solidFill>
              </a:rPr>
              <a:t>也可以</a:t>
            </a:r>
            <a:r>
              <a:rPr kumimoji="1" lang="en-US" altLang="zh-CN" sz="1800" b="1" dirty="0">
                <a:solidFill>
                  <a:srgbClr val="C00000"/>
                </a:solidFill>
              </a:rPr>
              <a:t>Miller</a:t>
            </a:r>
            <a:r>
              <a:rPr kumimoji="1" lang="zh-CN" altLang="en-US" sz="1800" b="1" dirty="0">
                <a:solidFill>
                  <a:srgbClr val="C00000"/>
                </a:solidFill>
              </a:rPr>
              <a:t>等效后再计算</a:t>
            </a:r>
          </a:p>
        </p:txBody>
      </p:sp>
      <p:sp>
        <p:nvSpPr>
          <p:cNvPr id="26" name="灯片编号占位符 1">
            <a:extLst>
              <a:ext uri="{FF2B5EF4-FFF2-40B4-BE49-F238E27FC236}">
                <a16:creationId xmlns:a16="http://schemas.microsoft.com/office/drawing/2014/main" id="{9924C864-CF79-E341-A7B9-BE76E605600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31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7361064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F5720C5-7264-EE4B-BC32-48629D9003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95"/>
            <a:ext cx="9144000" cy="16847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FC10E59-4F5A-D44D-800F-AF2FFDB86B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00" y="1600200"/>
            <a:ext cx="4876800" cy="222917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F3CACF8-8CA9-E744-8C11-A60D53D1A92F}"/>
              </a:ext>
            </a:extLst>
          </p:cNvPr>
          <p:cNvSpPr txBox="1"/>
          <p:nvPr/>
        </p:nvSpPr>
        <p:spPr>
          <a:xfrm>
            <a:off x="152400" y="1981200"/>
            <a:ext cx="16882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①</a:t>
            </a:r>
            <a:r>
              <a:rPr lang="zh-CN" altLang="en-US" dirty="0"/>
              <a:t>计算中频增益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CD9D2CB-0C32-564A-824B-39EBEAE517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663" y="2403706"/>
            <a:ext cx="1854850" cy="4918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EF4E9FF-02A0-0A46-AA8F-35BC058E2A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619" y="2895600"/>
            <a:ext cx="3423781" cy="29406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346CE24-4572-B241-9C16-5EAEDF8A51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9707" y="3145328"/>
            <a:ext cx="2311400" cy="28367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ADDFDFF-4E0B-B84A-B6F5-B2270DACC5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9707" y="3429000"/>
            <a:ext cx="2566444" cy="45896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7E976D5-E44F-3D4B-9C8D-6F3203A1F8FD}"/>
              </a:ext>
            </a:extLst>
          </p:cNvPr>
          <p:cNvSpPr txBox="1"/>
          <p:nvPr/>
        </p:nvSpPr>
        <p:spPr>
          <a:xfrm>
            <a:off x="152400" y="3962401"/>
            <a:ext cx="61800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②Miller</a:t>
            </a:r>
            <a:r>
              <a:rPr lang="zh-CN" altLang="en-US" dirty="0"/>
              <a:t>等效，将</a:t>
            </a:r>
            <a:r>
              <a:rPr lang="en-US" altLang="zh-CN" dirty="0" err="1"/>
              <a:t>C</a:t>
            </a:r>
            <a:r>
              <a:rPr lang="en-US" altLang="zh-CN" baseline="-25000" dirty="0" err="1"/>
              <a:t>gd</a:t>
            </a:r>
            <a:r>
              <a:rPr lang="zh-CN" altLang="en-US" dirty="0"/>
              <a:t>分别折算到</a:t>
            </a:r>
            <a:r>
              <a:rPr lang="en-US" altLang="zh-CN" dirty="0"/>
              <a:t>G</a:t>
            </a:r>
            <a:r>
              <a:rPr lang="zh-CN" altLang="en-US" dirty="0"/>
              <a:t>和</a:t>
            </a:r>
            <a:r>
              <a:rPr lang="en-US" altLang="zh-CN" dirty="0"/>
              <a:t>D</a:t>
            </a:r>
            <a:r>
              <a:rPr lang="zh-CN" altLang="en-US" dirty="0"/>
              <a:t>，开路时间常数法计算每个</a:t>
            </a:r>
            <a:r>
              <a:rPr lang="en-US" altLang="zh-CN" dirty="0"/>
              <a:t>RC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FCB9F61-6399-7C47-9265-AD19C66341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6533" y="4410239"/>
            <a:ext cx="2564837" cy="5879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D529F2A-5FEC-1A4D-BCD3-534950349F2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96433" y="4421270"/>
            <a:ext cx="2941533" cy="34300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53C7365-2F89-1F4C-819B-4A895A4132F0}"/>
                  </a:ext>
                </a:extLst>
              </p:cNvPr>
              <p:cNvSpPr txBox="1"/>
              <p:nvPr/>
            </p:nvSpPr>
            <p:spPr>
              <a:xfrm>
                <a:off x="224249" y="5187627"/>
                <a:ext cx="2285754" cy="2662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𝑠𝑖𝑔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||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𝑖𝑛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=0.417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dirty="0"/>
                  <a:t>s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53C7365-2F89-1F4C-819B-4A895A4132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249" y="5187627"/>
                <a:ext cx="2285754" cy="266227"/>
              </a:xfrm>
              <a:prstGeom prst="rect">
                <a:avLst/>
              </a:prstGeom>
              <a:blipFill>
                <a:blip r:embed="rId10"/>
                <a:stretch>
                  <a:fillRect l="-3867" t="-23810" r="-3867" b="-380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4330DE4C-FC0E-6346-958D-2A6D6B099F84}"/>
              </a:ext>
            </a:extLst>
          </p:cNvPr>
          <p:cNvSpPr txBox="1"/>
          <p:nvPr/>
        </p:nvSpPr>
        <p:spPr>
          <a:xfrm>
            <a:off x="140742" y="5725306"/>
            <a:ext cx="347543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③</a:t>
            </a:r>
            <a:r>
              <a:rPr lang="zh-CN" altLang="en-US" dirty="0"/>
              <a:t>两个</a:t>
            </a:r>
            <a:r>
              <a:rPr lang="en-US" altLang="zh-CN" dirty="0"/>
              <a:t>RC</a:t>
            </a:r>
            <a:r>
              <a:rPr lang="zh-CN" altLang="en-US" dirty="0"/>
              <a:t>相差较大，可忽略</a:t>
            </a:r>
            <a:r>
              <a:rPr lang="en-US" altLang="zh-CN" dirty="0"/>
              <a:t>D</a:t>
            </a:r>
            <a:r>
              <a:rPr lang="zh-CN" altLang="en-US" dirty="0"/>
              <a:t>结点的</a:t>
            </a:r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EAD1DC0-0C99-2049-B9BD-A8B18DAB41C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4249" y="6144100"/>
            <a:ext cx="1604776" cy="55695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2D255BF-56DC-2244-9790-442F1BD4114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87569" y="6253262"/>
            <a:ext cx="926924" cy="25747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6B072D1-642D-5F44-A742-8ACDB1D9308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115353" y="3820589"/>
            <a:ext cx="1752600" cy="735659"/>
          </a:xfrm>
          <a:prstGeom prst="rect">
            <a:avLst/>
          </a:prstGeom>
          <a:ln>
            <a:solidFill>
              <a:srgbClr val="FF0000"/>
            </a:solidFill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635359B-7F56-6F44-9C56-15C56D061D1E}"/>
                  </a:ext>
                </a:extLst>
              </p:cNvPr>
              <p:cNvSpPr txBox="1"/>
              <p:nvPr/>
            </p:nvSpPr>
            <p:spPr>
              <a:xfrm>
                <a:off x="2822224" y="5205797"/>
                <a:ext cx="1936749" cy="2662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Sup>
                            <m:sSubSup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𝑔𝑑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=0.00285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635359B-7F56-6F44-9C56-15C56D061D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2224" y="5205797"/>
                <a:ext cx="1936749" cy="266227"/>
              </a:xfrm>
              <a:prstGeom prst="rect">
                <a:avLst/>
              </a:prstGeom>
              <a:blipFill>
                <a:blip r:embed="rId14"/>
                <a:stretch>
                  <a:fillRect l="-1948" r="-1299"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图片 1">
            <a:extLst>
              <a:ext uri="{FF2B5EF4-FFF2-40B4-BE49-F238E27FC236}">
                <a16:creationId xmlns:a16="http://schemas.microsoft.com/office/drawing/2014/main" id="{05371F63-603A-0149-B021-889456BDE30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64118" y="6122594"/>
            <a:ext cx="3673364" cy="612227"/>
          </a:xfrm>
          <a:prstGeom prst="rect">
            <a:avLst/>
          </a:prstGeom>
        </p:spPr>
      </p:pic>
      <p:sp>
        <p:nvSpPr>
          <p:cNvPr id="20" name="TextBox 17">
            <a:extLst>
              <a:ext uri="{FF2B5EF4-FFF2-40B4-BE49-F238E27FC236}">
                <a16:creationId xmlns:a16="http://schemas.microsoft.com/office/drawing/2014/main" id="{E3ADAB86-3274-E745-B468-F343F9A0F4B0}"/>
              </a:ext>
            </a:extLst>
          </p:cNvPr>
          <p:cNvSpPr txBox="1"/>
          <p:nvPr/>
        </p:nvSpPr>
        <p:spPr>
          <a:xfrm>
            <a:off x="4419600" y="5725306"/>
            <a:ext cx="27494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④</a:t>
            </a:r>
            <a:r>
              <a:rPr lang="zh-CN" altLang="en-US" dirty="0"/>
              <a:t>零点远高于上限截止频率</a:t>
            </a:r>
            <a:endParaRPr lang="en-US" dirty="0"/>
          </a:p>
        </p:txBody>
      </p:sp>
      <p:sp>
        <p:nvSpPr>
          <p:cNvPr id="22" name="灯片编号占位符 1">
            <a:extLst>
              <a:ext uri="{FF2B5EF4-FFF2-40B4-BE49-F238E27FC236}">
                <a16:creationId xmlns:a16="http://schemas.microsoft.com/office/drawing/2014/main" id="{496AA07B-A431-FB4A-BEFD-825A142629A5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989412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95A85-C651-844E-909A-0CFC5F8FE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61E29BC-A45F-744B-82E1-835DE285EF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52400"/>
            <a:ext cx="8763000" cy="18565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723ACEE-7311-234E-AACD-038063FC64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1752600"/>
            <a:ext cx="4495800" cy="264365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9110E7F-296C-0945-8645-305C73A8AB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057400"/>
            <a:ext cx="5029201" cy="1371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6BB1548-AB46-6C4B-BCCC-CF43CCE3F07D}"/>
              </a:ext>
            </a:extLst>
          </p:cNvPr>
          <p:cNvSpPr txBox="1"/>
          <p:nvPr/>
        </p:nvSpPr>
        <p:spPr>
          <a:xfrm>
            <a:off x="0" y="3445781"/>
            <a:ext cx="4686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①</a:t>
            </a:r>
            <a:r>
              <a:rPr lang="zh-CN" altLang="en-US" dirty="0"/>
              <a:t>分析上限截止频率时，耦合电容和旁路电容可理想化处理，因为频率足够高。计算小信号参数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A5A765A-FDB7-0A49-82D0-A538279916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4047337"/>
            <a:ext cx="2412155" cy="166766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F5E2264-8001-7548-968C-389CB9F0909A}"/>
              </a:ext>
            </a:extLst>
          </p:cNvPr>
          <p:cNvSpPr txBox="1"/>
          <p:nvPr/>
        </p:nvSpPr>
        <p:spPr>
          <a:xfrm>
            <a:off x="0" y="5741655"/>
            <a:ext cx="21336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③</a:t>
            </a:r>
            <a:r>
              <a:rPr lang="zh-CN" altLang="en-US" dirty="0"/>
              <a:t>由 </a:t>
            </a:r>
            <a:r>
              <a:rPr lang="en-US" altLang="zh-CN" i="1" dirty="0" err="1"/>
              <a:t>f</a:t>
            </a:r>
            <a:r>
              <a:rPr lang="en-US" altLang="zh-CN" i="1" baseline="-25000" dirty="0" err="1"/>
              <a:t>T</a:t>
            </a:r>
            <a:r>
              <a:rPr lang="zh-CN" altLang="en-US" i="1" baseline="-25000" dirty="0"/>
              <a:t> </a:t>
            </a:r>
            <a:r>
              <a:rPr lang="zh-CN" altLang="en-US" dirty="0"/>
              <a:t>计算出 </a:t>
            </a:r>
            <a:r>
              <a:rPr lang="en-US" altLang="zh-CN" dirty="0"/>
              <a:t>C</a:t>
            </a:r>
            <a:r>
              <a:rPr lang="en-US" altLang="zh-CN" baseline="-25000" dirty="0"/>
              <a:t>π</a:t>
            </a:r>
            <a:r>
              <a:rPr lang="en-US" altLang="zh-CN" dirty="0"/>
              <a:t>+C</a:t>
            </a:r>
            <a:r>
              <a:rPr lang="en-US" altLang="zh-CN" baseline="-25000" dirty="0"/>
              <a:t>µ</a:t>
            </a:r>
            <a:endParaRPr lang="en-US" baseline="-250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8513788-FDCD-1B42-857C-CE38C6A3BAD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" y="6157390"/>
            <a:ext cx="2707652" cy="46683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D9CF087-D301-424C-978E-F6E6276F5D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21244" y="6565137"/>
            <a:ext cx="798159" cy="27254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55CFD2C-96C3-ED46-93EB-341380083330}"/>
              </a:ext>
            </a:extLst>
          </p:cNvPr>
          <p:cNvSpPr txBox="1"/>
          <p:nvPr/>
        </p:nvSpPr>
        <p:spPr>
          <a:xfrm>
            <a:off x="2906659" y="4057703"/>
            <a:ext cx="21336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②</a:t>
            </a:r>
            <a:r>
              <a:rPr lang="zh-CN" altLang="en-US" dirty="0"/>
              <a:t>计算中频增益</a:t>
            </a:r>
            <a:endParaRPr lang="en-US" baseline="-25000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7382D77-8FDF-AD4C-906E-8DED4550C07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38317" y="4423404"/>
            <a:ext cx="3308350" cy="63662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7FFA052-CE94-964C-8377-D943DEEAD137}"/>
              </a:ext>
            </a:extLst>
          </p:cNvPr>
          <p:cNvSpPr txBox="1"/>
          <p:nvPr/>
        </p:nvSpPr>
        <p:spPr>
          <a:xfrm>
            <a:off x="6346667" y="4542614"/>
            <a:ext cx="23767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err="1"/>
              <a:t>V</a:t>
            </a:r>
            <a:r>
              <a:rPr lang="en-US" i="1" baseline="-25000" dirty="0" err="1"/>
              <a:t>sig</a:t>
            </a:r>
            <a:r>
              <a:rPr lang="zh-CN" altLang="en-US" i="1" dirty="0"/>
              <a:t>，</a:t>
            </a:r>
            <a:r>
              <a:rPr lang="en-US" altLang="zh-CN" i="1" dirty="0" err="1"/>
              <a:t>R</a:t>
            </a:r>
            <a:r>
              <a:rPr lang="en-US" altLang="zh-CN" i="1" baseline="-25000" dirty="0" err="1"/>
              <a:t>sig</a:t>
            </a:r>
            <a:r>
              <a:rPr lang="zh-CN" altLang="en-US" i="1" dirty="0"/>
              <a:t>，</a:t>
            </a:r>
            <a:r>
              <a:rPr lang="en-US" altLang="zh-CN" i="1" dirty="0"/>
              <a:t>R</a:t>
            </a:r>
            <a:r>
              <a:rPr lang="en-US" altLang="zh-CN" i="1" baseline="-25000" dirty="0"/>
              <a:t>B</a:t>
            </a:r>
            <a:r>
              <a:rPr lang="zh-CN" altLang="en-US" dirty="0"/>
              <a:t>戴维南等效</a:t>
            </a:r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48A4F7B-36F4-A74D-9D52-FE0B5F82387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49291" y="5072093"/>
            <a:ext cx="1356442" cy="3311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79F2617-35D7-B74E-852D-8FDCDED88DB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81500" y="5105276"/>
            <a:ext cx="592190" cy="22081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3E984AF8-DBEB-8A48-9A5E-31AA3BCD0DF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96474" y="5073326"/>
            <a:ext cx="2290675" cy="36650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E29933F-D055-2F46-8657-027A2F5993B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09933" y="5053493"/>
            <a:ext cx="622300" cy="3683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B9131DC-7A67-3647-927F-E2040CFFAED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68638" y="5124475"/>
            <a:ext cx="819121" cy="22633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607842DD-0EC3-B94B-AEFA-F0BD77CAAC20}"/>
              </a:ext>
            </a:extLst>
          </p:cNvPr>
          <p:cNvSpPr txBox="1"/>
          <p:nvPr/>
        </p:nvSpPr>
        <p:spPr>
          <a:xfrm>
            <a:off x="2919403" y="5462432"/>
            <a:ext cx="3024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④</a:t>
            </a:r>
            <a:r>
              <a:rPr lang="zh-CN" altLang="en-US" dirty="0"/>
              <a:t>开路时间常数法计算每个</a:t>
            </a:r>
            <a:r>
              <a:rPr lang="en-US" altLang="zh-CN" dirty="0"/>
              <a:t>RC</a:t>
            </a:r>
            <a:endParaRPr lang="en-US" baseline="-25000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AB8E5C24-504D-C748-87CB-9AD750A6FF8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049291" y="5764966"/>
            <a:ext cx="2133601" cy="32737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9403CD3-B74E-0845-BAD0-3BC26E9100D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82892" y="5805370"/>
            <a:ext cx="760708" cy="21299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B0B66D6-3EF9-6148-BC47-3E376EB2E36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177454" y="5764966"/>
            <a:ext cx="1922446" cy="31406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1B5EA7E-AFB5-E44A-84D4-6C50C8C0E84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068638" y="5746340"/>
            <a:ext cx="966840" cy="28244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CCBCDB8-E2BB-554A-9A44-3EEE0739A690}"/>
                  </a:ext>
                </a:extLst>
              </p:cNvPr>
              <p:cNvSpPr txBox="1"/>
              <p:nvPr/>
            </p:nvSpPr>
            <p:spPr>
              <a:xfrm>
                <a:off x="3237009" y="6170494"/>
                <a:ext cx="1803251" cy="2744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𝑠𝑖𝑔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=0.211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1CCBCDB8-E2BB-554A-9A44-3EEE0739A6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7009" y="6170494"/>
                <a:ext cx="1803251" cy="274499"/>
              </a:xfrm>
              <a:prstGeom prst="rect">
                <a:avLst/>
              </a:prstGeom>
              <a:blipFill>
                <a:blip r:embed="rId18"/>
                <a:stretch>
                  <a:fillRect l="-2098" r="-2797" b="-22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562A248-2FAC-A64C-92F5-DC73EACB4779}"/>
                  </a:ext>
                </a:extLst>
              </p:cNvPr>
              <p:cNvSpPr txBox="1"/>
              <p:nvPr/>
            </p:nvSpPr>
            <p:spPr>
              <a:xfrm>
                <a:off x="3223061" y="6512592"/>
                <a:ext cx="1601016" cy="2660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bSup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=0.003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C562A248-2FAC-A64C-92F5-DC73EACB47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3061" y="6512592"/>
                <a:ext cx="1601016" cy="266035"/>
              </a:xfrm>
              <a:prstGeom prst="rect">
                <a:avLst/>
              </a:prstGeom>
              <a:blipFill>
                <a:blip r:embed="rId19"/>
                <a:stretch>
                  <a:fillRect l="-2362" r="-3150"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107DE89C-14B1-8F41-9B82-5F3C99B88376}"/>
              </a:ext>
            </a:extLst>
          </p:cNvPr>
          <p:cNvSpPr txBox="1"/>
          <p:nvPr/>
        </p:nvSpPr>
        <p:spPr>
          <a:xfrm>
            <a:off x="5096474" y="6185192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⑤</a:t>
            </a:r>
            <a:r>
              <a:rPr lang="zh-CN" altLang="en-US" dirty="0"/>
              <a:t>两个</a:t>
            </a:r>
            <a:r>
              <a:rPr lang="en-US" altLang="zh-CN" dirty="0"/>
              <a:t>RC</a:t>
            </a:r>
            <a:r>
              <a:rPr lang="zh-CN" altLang="en-US" dirty="0"/>
              <a:t>相差较</a:t>
            </a:r>
            <a:endParaRPr lang="en-US" altLang="zh-CN" dirty="0"/>
          </a:p>
          <a:p>
            <a:r>
              <a:rPr lang="zh-CN" altLang="en-US" dirty="0"/>
              <a:t>大，可忽略负载端</a:t>
            </a:r>
            <a:endParaRPr lang="en-US" dirty="0"/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546B2067-C22B-9A45-ACEE-E6D9B18024C7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807136" y="1805765"/>
            <a:ext cx="1306407" cy="548368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F2EE323-778A-5941-A00B-DB8540DC330A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855205" y="6205263"/>
            <a:ext cx="1157340" cy="544631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0FF84DF5-C17C-FF4B-BC77-F488A81CD0C5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014303" y="6311044"/>
            <a:ext cx="935090" cy="278301"/>
          </a:xfrm>
          <a:prstGeom prst="rect">
            <a:avLst/>
          </a:prstGeom>
        </p:spPr>
      </p:pic>
      <p:sp>
        <p:nvSpPr>
          <p:cNvPr id="34" name="灯片编号占位符 1">
            <a:extLst>
              <a:ext uri="{FF2B5EF4-FFF2-40B4-BE49-F238E27FC236}">
                <a16:creationId xmlns:a16="http://schemas.microsoft.com/office/drawing/2014/main" id="{39059E02-6CBF-EA49-B53D-F1BB9CC3E80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692549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587473C8-C3BA-5A45-B176-6FEC3BA533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152400"/>
            <a:ext cx="8356600" cy="4953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5770230-DB2E-AE4F-B22D-8687AE682D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38200"/>
            <a:ext cx="4960367" cy="198588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686BE1E-0CA7-DA42-A84F-BAE5673182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3057542"/>
            <a:ext cx="5440408" cy="3044536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7CEAEB93-C10C-6D4A-A931-E06F10827C41}"/>
              </a:ext>
            </a:extLst>
          </p:cNvPr>
          <p:cNvSpPr txBox="1"/>
          <p:nvPr/>
        </p:nvSpPr>
        <p:spPr>
          <a:xfrm>
            <a:off x="4840143" y="2636710"/>
            <a:ext cx="41373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/>
              <a:t>当</a:t>
            </a:r>
            <a:r>
              <a:rPr kumimoji="1" lang="en-US" altLang="zh-CN" dirty="0" err="1"/>
              <a:t>R</a:t>
            </a:r>
            <a:r>
              <a:rPr kumimoji="1" lang="en-US" altLang="zh-CN" baseline="-25000" dirty="0" err="1"/>
              <a:t>sig</a:t>
            </a:r>
            <a:r>
              <a:rPr kumimoji="1" lang="zh-CN" altLang="en-US" dirty="0"/>
              <a:t>很小时，上限截止频率由输出结点决定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E4E96B79-751D-C44D-A3DA-985B6413FE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73831" y="717213"/>
            <a:ext cx="3756314" cy="1873587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C3F6D173-990A-FB49-875A-CBDAF2F810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72200" y="4705977"/>
            <a:ext cx="2591376" cy="658464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764C547-B122-744F-B95F-6B456F0E7C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2073" y="3024638"/>
            <a:ext cx="977900" cy="4318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37F023FC-20E9-6A45-B185-56A49911B30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86318" y="3520515"/>
            <a:ext cx="1993900" cy="45720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3414C511-841D-5142-8D34-76616F255FB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07388" y="3934962"/>
            <a:ext cx="2489200" cy="685800"/>
          </a:xfrm>
          <a:prstGeom prst="rect">
            <a:avLst/>
          </a:prstGeom>
        </p:spPr>
      </p:pic>
      <p:sp>
        <p:nvSpPr>
          <p:cNvPr id="15" name="左大括号 14">
            <a:extLst>
              <a:ext uri="{FF2B5EF4-FFF2-40B4-BE49-F238E27FC236}">
                <a16:creationId xmlns:a16="http://schemas.microsoft.com/office/drawing/2014/main" id="{614259C6-1251-3842-B2C5-B5244D9E3958}"/>
              </a:ext>
            </a:extLst>
          </p:cNvPr>
          <p:cNvSpPr/>
          <p:nvPr/>
        </p:nvSpPr>
        <p:spPr bwMode="auto">
          <a:xfrm>
            <a:off x="5638800" y="3240538"/>
            <a:ext cx="228600" cy="1243411"/>
          </a:xfrm>
          <a:prstGeom prst="leftBrac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6" name="右箭头 15">
            <a:extLst>
              <a:ext uri="{FF2B5EF4-FFF2-40B4-BE49-F238E27FC236}">
                <a16:creationId xmlns:a16="http://schemas.microsoft.com/office/drawing/2014/main" id="{DD29A227-C57A-914B-81C8-E16386277F41}"/>
              </a:ext>
            </a:extLst>
          </p:cNvPr>
          <p:cNvSpPr/>
          <p:nvPr/>
        </p:nvSpPr>
        <p:spPr bwMode="auto">
          <a:xfrm>
            <a:off x="5743863" y="4953883"/>
            <a:ext cx="342900" cy="167987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1F5F5972-221F-B544-9BBF-24AAC598A574}"/>
              </a:ext>
            </a:extLst>
          </p:cNvPr>
          <p:cNvSpPr/>
          <p:nvPr/>
        </p:nvSpPr>
        <p:spPr bwMode="auto">
          <a:xfrm>
            <a:off x="3048000" y="4267200"/>
            <a:ext cx="1066800" cy="353562"/>
          </a:xfrm>
          <a:prstGeom prst="rect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4FC6F88B-CE8D-3249-A105-D887625AA3EB}"/>
              </a:ext>
            </a:extLst>
          </p:cNvPr>
          <p:cNvSpPr txBox="1"/>
          <p:nvPr/>
        </p:nvSpPr>
        <p:spPr>
          <a:xfrm>
            <a:off x="2834646" y="6164117"/>
            <a:ext cx="6065507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注意：管子的特征频率 </a:t>
            </a:r>
            <a:r>
              <a:rPr kumimoji="1" lang="en-US" altLang="zh-CN" dirty="0" err="1"/>
              <a:t>f</a:t>
            </a:r>
            <a:r>
              <a:rPr kumimoji="1" lang="en-US" altLang="zh-CN" baseline="-25000" dirty="0" err="1"/>
              <a:t>T</a:t>
            </a:r>
            <a:r>
              <a:rPr kumimoji="1" lang="zh-CN" altLang="en-US" dirty="0"/>
              <a:t> 是大写，电路的</a:t>
            </a:r>
            <a:r>
              <a:rPr kumimoji="1" lang="en-US" altLang="zh-CN" dirty="0"/>
              <a:t>unity</a:t>
            </a:r>
            <a:r>
              <a:rPr kumimoji="1" lang="zh-CN" altLang="en-US" dirty="0"/>
              <a:t> </a:t>
            </a:r>
            <a:r>
              <a:rPr kumimoji="1" lang="en-US" altLang="zh-CN" dirty="0"/>
              <a:t>gain</a:t>
            </a:r>
            <a:r>
              <a:rPr kumimoji="1" lang="zh-CN" altLang="en-US" dirty="0"/>
              <a:t> 频率 </a:t>
            </a:r>
            <a:r>
              <a:rPr kumimoji="1" lang="en-US" altLang="zh-CN" dirty="0"/>
              <a:t>f</a:t>
            </a:r>
            <a:r>
              <a:rPr kumimoji="1" lang="en-US" altLang="zh-CN" baseline="-25000" dirty="0"/>
              <a:t>t</a:t>
            </a:r>
            <a:r>
              <a:rPr kumimoji="1" lang="zh-CN" altLang="en-US" dirty="0"/>
              <a:t> 是小写</a:t>
            </a:r>
          </a:p>
        </p:txBody>
      </p:sp>
    </p:spTree>
    <p:extLst>
      <p:ext uri="{BB962C8B-B14F-4D97-AF65-F5344CB8AC3E}">
        <p14:creationId xmlns:p14="http://schemas.microsoft.com/office/powerpoint/2010/main" val="12616502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CBEFFE2-9102-A44A-AB0D-99756BC3F6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895"/>
            <a:ext cx="9144000" cy="247859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F652D03-CB08-A849-8F7C-6E3F77893DCF}"/>
              </a:ext>
            </a:extLst>
          </p:cNvPr>
          <p:cNvSpPr txBox="1"/>
          <p:nvPr/>
        </p:nvSpPr>
        <p:spPr>
          <a:xfrm>
            <a:off x="304800" y="2667000"/>
            <a:ext cx="16882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①</a:t>
            </a:r>
            <a:r>
              <a:rPr lang="zh-CN" altLang="en-US" dirty="0"/>
              <a:t>计算中频增益</a:t>
            </a: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370AAD-DB7F-2042-986A-3B76E9D32D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933" y="2990566"/>
            <a:ext cx="2654300" cy="381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35C0889-F2C7-8F42-B98F-62D3DDF01C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0233" y="3047479"/>
            <a:ext cx="1175567" cy="26717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DBA7092-152F-D441-8491-3ED96CFE9DDF}"/>
              </a:ext>
            </a:extLst>
          </p:cNvPr>
          <p:cNvSpPr txBox="1"/>
          <p:nvPr/>
        </p:nvSpPr>
        <p:spPr>
          <a:xfrm>
            <a:off x="304799" y="3537952"/>
            <a:ext cx="29336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②</a:t>
            </a:r>
            <a:r>
              <a:rPr lang="zh-CN" altLang="en-US" dirty="0"/>
              <a:t>开路时间常数法计算每个</a:t>
            </a:r>
            <a:r>
              <a:rPr lang="en-US" altLang="zh-CN" dirty="0"/>
              <a:t>RC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F92EA02-34E9-9C46-B5B3-C90CE93C87F8}"/>
                  </a:ext>
                </a:extLst>
              </p:cNvPr>
              <p:cNvSpPr txBox="1"/>
              <p:nvPr/>
            </p:nvSpPr>
            <p:spPr>
              <a:xfrm>
                <a:off x="633709" y="4042892"/>
                <a:ext cx="3487301" cy="2662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𝑔𝑠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𝑔𝑑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=87.5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fF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F92EA02-34E9-9C46-B5B3-C90CE93C87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709" y="4042892"/>
                <a:ext cx="3487301" cy="266227"/>
              </a:xfrm>
              <a:prstGeom prst="rect">
                <a:avLst/>
              </a:prstGeom>
              <a:blipFill>
                <a:blip r:embed="rId5"/>
                <a:stretch>
                  <a:fillRect l="-364" t="-4545" r="-364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FD75E0E-2A8A-BC4E-81F3-0BCE40359862}"/>
                  </a:ext>
                </a:extLst>
              </p:cNvPr>
              <p:cNvSpPr txBox="1"/>
              <p:nvPr/>
            </p:nvSpPr>
            <p:spPr>
              <a:xfrm>
                <a:off x="6084909" y="4026260"/>
                <a:ext cx="1829796" cy="2662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𝑠𝑖𝑔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||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𝑖𝑛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 </m:t>
                    </m:r>
                  </m:oMath>
                </a14:m>
                <a:r>
                  <a:rPr lang="en-US" dirty="0"/>
                  <a:t>s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FD75E0E-2A8A-BC4E-81F3-0BCE403598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4909" y="4026260"/>
                <a:ext cx="1829796" cy="266227"/>
              </a:xfrm>
              <a:prstGeom prst="rect">
                <a:avLst/>
              </a:prstGeom>
              <a:blipFill>
                <a:blip r:embed="rId6"/>
                <a:stretch>
                  <a:fillRect l="-4828" t="-18182" r="-5517" b="-31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2C0E867E-6B32-BC41-9129-5E4AFD24EF9F}"/>
              </a:ext>
            </a:extLst>
          </p:cNvPr>
          <p:cNvSpPr txBox="1"/>
          <p:nvPr/>
        </p:nvSpPr>
        <p:spPr>
          <a:xfrm>
            <a:off x="4577862" y="4006728"/>
            <a:ext cx="14718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R</a:t>
            </a:r>
            <a:r>
              <a:rPr lang="en-US" baseline="-25000" dirty="0" err="1"/>
              <a:t>sig</a:t>
            </a:r>
            <a:r>
              <a:rPr lang="zh-CN" altLang="en-US" dirty="0"/>
              <a:t>很小，所以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6F80852-AED7-F649-A9FF-C2CBEE78E9AA}"/>
                  </a:ext>
                </a:extLst>
              </p:cNvPr>
              <p:cNvSpPr txBox="1"/>
              <p:nvPr/>
            </p:nvSpPr>
            <p:spPr>
              <a:xfrm>
                <a:off x="650865" y="4604745"/>
                <a:ext cx="3605026" cy="2662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Sup>
                            <m:sSubSup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  <m: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𝑔𝑑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)=10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k</m:t>
                      </m:r>
                      <m:r>
                        <m:rPr>
                          <m:sty m:val="p"/>
                        </m:rPr>
                        <a:rPr lang="el-G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Ω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l-G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30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fF</m:t>
                      </m:r>
                      <m:r>
                        <a:rPr lang="en-US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=0.3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ns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6F80852-AED7-F649-A9FF-C2CBEE78E9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865" y="4604745"/>
                <a:ext cx="3605026" cy="266227"/>
              </a:xfrm>
              <a:prstGeom prst="rect">
                <a:avLst/>
              </a:prstGeom>
              <a:blipFill>
                <a:blip r:embed="rId7"/>
                <a:stretch>
                  <a:fillRect l="-702" t="-9091" r="-351" b="-227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5" name="Picture 14">
            <a:extLst>
              <a:ext uri="{FF2B5EF4-FFF2-40B4-BE49-F238E27FC236}">
                <a16:creationId xmlns:a16="http://schemas.microsoft.com/office/drawing/2014/main" id="{4EB741A4-F3B3-6143-B300-34D63998F8A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3709" y="5475264"/>
            <a:ext cx="2171700" cy="6858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DCF1425-630D-6C48-9161-F6BA97CFE5A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05409" y="5653064"/>
            <a:ext cx="1384300" cy="33020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D492133-7C97-D948-BBA4-6C8477FA85C6}"/>
              </a:ext>
            </a:extLst>
          </p:cNvPr>
          <p:cNvSpPr txBox="1"/>
          <p:nvPr/>
        </p:nvSpPr>
        <p:spPr>
          <a:xfrm>
            <a:off x="304799" y="5003841"/>
            <a:ext cx="31516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③</a:t>
            </a:r>
            <a:r>
              <a:rPr lang="zh-CN" altLang="en-US" dirty="0"/>
              <a:t>两个</a:t>
            </a:r>
            <a:r>
              <a:rPr lang="en-US" altLang="zh-CN" dirty="0"/>
              <a:t>RC</a:t>
            </a:r>
            <a:r>
              <a:rPr lang="zh-CN" altLang="en-US" dirty="0"/>
              <a:t>相差较大，可忽略一个</a:t>
            </a:r>
            <a:endParaRPr lang="en-US" dirty="0"/>
          </a:p>
        </p:txBody>
      </p:sp>
      <p:sp>
        <p:nvSpPr>
          <p:cNvPr id="18" name="灯片编号占位符 1">
            <a:extLst>
              <a:ext uri="{FF2B5EF4-FFF2-40B4-BE49-F238E27FC236}">
                <a16:creationId xmlns:a16="http://schemas.microsoft.com/office/drawing/2014/main" id="{6E3B3EC2-E17B-EC4C-B2A8-E2672D12D8F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35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4440792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CF4CD-4F30-EE48-965A-0EAC128EA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5F7B75-59B1-624E-80DC-C2C75D67A8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1" y="514531"/>
            <a:ext cx="9144000" cy="14514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A134CA6-9828-0841-9FD8-BA53F096A8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6318" y="1987062"/>
            <a:ext cx="5111750" cy="190863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47D186D-394E-D44A-9B27-577BFCE15459}"/>
              </a:ext>
            </a:extLst>
          </p:cNvPr>
          <p:cNvSpPr txBox="1"/>
          <p:nvPr/>
        </p:nvSpPr>
        <p:spPr>
          <a:xfrm>
            <a:off x="152400" y="2209800"/>
            <a:ext cx="32287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①</a:t>
            </a:r>
            <a:r>
              <a:rPr lang="zh-CN" altLang="en-US" dirty="0"/>
              <a:t>方法</a:t>
            </a:r>
            <a:r>
              <a:rPr lang="en-US" altLang="zh-CN" dirty="0"/>
              <a:t>4</a:t>
            </a:r>
            <a:r>
              <a:rPr lang="zh-CN" altLang="en-US" dirty="0"/>
              <a:t>，直接用开路时间常数法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72F50F6-908E-EA45-AEA5-9D38B8E97B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262" y="2619950"/>
            <a:ext cx="3352800" cy="12757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8E17076-2D0D-E643-B301-7A6D3DD584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" y="3983288"/>
            <a:ext cx="4267200" cy="110418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C82637A-0EBB-7041-A2EB-4ED28A00AB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5369" y="5189129"/>
            <a:ext cx="2968831" cy="6662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00DFA12-9309-4146-B4E0-05E2C80691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400" y="5957023"/>
            <a:ext cx="4127500" cy="63244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35D58FF-0600-1942-BC61-59366175FD78}"/>
              </a:ext>
            </a:extLst>
          </p:cNvPr>
          <p:cNvSpPr txBox="1"/>
          <p:nvPr/>
        </p:nvSpPr>
        <p:spPr>
          <a:xfrm>
            <a:off x="4563794" y="3983288"/>
            <a:ext cx="4580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②</a:t>
            </a:r>
            <a:r>
              <a:rPr lang="zh-CN" altLang="en-US" dirty="0"/>
              <a:t>方法</a:t>
            </a:r>
            <a:r>
              <a:rPr lang="en-US" altLang="zh-CN" dirty="0"/>
              <a:t>2</a:t>
            </a:r>
            <a:r>
              <a:rPr lang="zh-CN" altLang="en-US" dirty="0"/>
              <a:t>，先用</a:t>
            </a:r>
            <a:r>
              <a:rPr lang="en-US" altLang="zh-CN" dirty="0"/>
              <a:t>Miller</a:t>
            </a:r>
            <a:r>
              <a:rPr lang="zh-CN" altLang="en-US" dirty="0"/>
              <a:t>等效，再用开路时间常数法</a:t>
            </a:r>
            <a:r>
              <a:rPr lang="zh-CN" altLang="en-US" dirty="0">
                <a:solidFill>
                  <a:srgbClr val="FF0000"/>
                </a:solidFill>
              </a:rPr>
              <a:t>（更直观）</a:t>
            </a:r>
            <a:endParaRPr lang="en-US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50EB3B3-5AEF-4C4B-8A44-596AD91B1861}"/>
                  </a:ext>
                </a:extLst>
              </p:cNvPr>
              <p:cNvSpPr txBox="1"/>
              <p:nvPr/>
            </p:nvSpPr>
            <p:spPr>
              <a:xfrm>
                <a:off x="4671080" y="4539367"/>
                <a:ext cx="3487301" cy="2662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𝑔𝑠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𝑔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sub>
                            <m:sup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bSup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𝑔𝑑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=87.5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fF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50EB3B3-5AEF-4C4B-8A44-596AD91B18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1080" y="4539367"/>
                <a:ext cx="3487301" cy="266227"/>
              </a:xfrm>
              <a:prstGeom prst="rect">
                <a:avLst/>
              </a:prstGeom>
              <a:blipFill>
                <a:blip r:embed="rId8"/>
                <a:stretch>
                  <a:fillRect l="-364" t="-4545" r="-364" b="-2727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EEE1914-C2FE-9548-BB0B-06A836AF4189}"/>
                  </a:ext>
                </a:extLst>
              </p:cNvPr>
              <p:cNvSpPr txBox="1"/>
              <p:nvPr/>
            </p:nvSpPr>
            <p:spPr>
              <a:xfrm>
                <a:off x="4671080" y="4951180"/>
                <a:ext cx="1631601" cy="2744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𝑠𝑖𝑔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𝑖𝑛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=875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</m:t>
                    </m:r>
                  </m:oMath>
                </a14:m>
                <a:r>
                  <a:rPr lang="en-US" dirty="0"/>
                  <a:t>s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EEE1914-C2FE-9548-BB0B-06A836AF41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1080" y="4951180"/>
                <a:ext cx="1631601" cy="274499"/>
              </a:xfrm>
              <a:prstGeom prst="rect">
                <a:avLst/>
              </a:prstGeom>
              <a:blipFill>
                <a:blip r:embed="rId9"/>
                <a:stretch>
                  <a:fillRect l="-4651" t="-22727" r="-6202" b="-3181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04A652E-769E-DA4E-8472-55953BC7F146}"/>
                  </a:ext>
                </a:extLst>
              </p:cNvPr>
              <p:cNvSpPr txBox="1"/>
              <p:nvPr/>
            </p:nvSpPr>
            <p:spPr>
              <a:xfrm>
                <a:off x="4671079" y="5329158"/>
                <a:ext cx="2047484" cy="26622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𝑜𝑢𝑡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𝑔𝑑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||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=30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fF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04A652E-769E-DA4E-8472-55953BC7F1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1079" y="5329158"/>
                <a:ext cx="2047484" cy="266227"/>
              </a:xfrm>
              <a:prstGeom prst="rect">
                <a:avLst/>
              </a:prstGeom>
              <a:blipFill>
                <a:blip r:embed="rId10"/>
                <a:stretch>
                  <a:fillRect l="-1852" t="-9524" r="-1852" b="-2381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DC38DD9-C9C2-5444-BD26-40EDFA4D5E56}"/>
                  </a:ext>
                </a:extLst>
              </p:cNvPr>
              <p:cNvSpPr txBox="1"/>
              <p:nvPr/>
            </p:nvSpPr>
            <p:spPr>
              <a:xfrm>
                <a:off x="4671080" y="5710802"/>
                <a:ext cx="1590372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𝑜𝑢𝑡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=300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p</m:t>
                    </m:r>
                  </m:oMath>
                </a14:m>
                <a:r>
                  <a:rPr lang="en-US" dirty="0"/>
                  <a:t>s</a:t>
                </a: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EDC38DD9-C9C2-5444-BD26-40EDFA4D5E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1080" y="5710802"/>
                <a:ext cx="1590372" cy="246221"/>
              </a:xfrm>
              <a:prstGeom prst="rect">
                <a:avLst/>
              </a:prstGeom>
              <a:blipFill>
                <a:blip r:embed="rId11"/>
                <a:stretch>
                  <a:fillRect l="-4762" t="-25000" r="-6349" b="-4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FA8673C-71FA-1D4E-857E-E82ECF97E2E1}"/>
                  </a:ext>
                </a:extLst>
              </p:cNvPr>
              <p:cNvSpPr txBox="1"/>
              <p:nvPr/>
            </p:nvSpPr>
            <p:spPr>
              <a:xfrm>
                <a:off x="4664662" y="6078223"/>
                <a:ext cx="1704184" cy="5974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=1175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ps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FA8673C-71FA-1D4E-857E-E82ECF97E2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4662" y="6078223"/>
                <a:ext cx="1704184" cy="597471"/>
              </a:xfrm>
              <a:prstGeom prst="rect">
                <a:avLst/>
              </a:prstGeom>
              <a:blipFill>
                <a:blip r:embed="rId12"/>
                <a:stretch>
                  <a:fillRect l="-43704" t="-147917" r="-2222" b="-2041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CC080227-2C0E-4144-88CB-90401BA5ABDA}"/>
              </a:ext>
            </a:extLst>
          </p:cNvPr>
          <p:cNvSpPr txBox="1"/>
          <p:nvPr/>
        </p:nvSpPr>
        <p:spPr>
          <a:xfrm>
            <a:off x="6602193" y="6187203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>
                <a:solidFill>
                  <a:srgbClr val="0432FF"/>
                </a:solidFill>
              </a:rPr>
              <a:t>与</a:t>
            </a:r>
            <a:r>
              <a:rPr lang="en-US" altLang="zh-CN" b="1" dirty="0">
                <a:solidFill>
                  <a:srgbClr val="0432FF"/>
                </a:solidFill>
              </a:rPr>
              <a:t>①</a:t>
            </a:r>
            <a:r>
              <a:rPr lang="zh-CN" altLang="en-US" b="1" dirty="0">
                <a:solidFill>
                  <a:srgbClr val="0432FF"/>
                </a:solidFill>
              </a:rPr>
              <a:t>相等</a:t>
            </a:r>
            <a:endParaRPr lang="en-US" b="1" dirty="0">
              <a:solidFill>
                <a:srgbClr val="0432FF"/>
              </a:solidFill>
            </a:endParaRPr>
          </a:p>
        </p:txBody>
      </p:sp>
      <p:sp>
        <p:nvSpPr>
          <p:cNvPr id="17" name="灯片编号占位符 1">
            <a:extLst>
              <a:ext uri="{FF2B5EF4-FFF2-40B4-BE49-F238E27FC236}">
                <a16:creationId xmlns:a16="http://schemas.microsoft.com/office/drawing/2014/main" id="{E2629089-BEBA-914D-ACDF-E33323EDC70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36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088177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8" name="Rectangle 2">
            <a:extLst>
              <a:ext uri="{FF2B5EF4-FFF2-40B4-BE49-F238E27FC236}">
                <a16:creationId xmlns:a16="http://schemas.microsoft.com/office/drawing/2014/main" id="{387EB88C-E5E2-B442-B915-251783C2519E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zh-CN" altLang="en-US">
                <a:ea typeface="宋体" charset="0"/>
              </a:rPr>
              <a:t>输入阻抗</a:t>
            </a:r>
            <a:endParaRPr lang="en-US" altLang="zh-CN">
              <a:ea typeface="宋体" charset="0"/>
            </a:endParaRPr>
          </a:p>
        </p:txBody>
      </p:sp>
      <p:pic>
        <p:nvPicPr>
          <p:cNvPr id="68611" name="Picture 4">
            <a:extLst>
              <a:ext uri="{FF2B5EF4-FFF2-40B4-BE49-F238E27FC236}">
                <a16:creationId xmlns:a16="http://schemas.microsoft.com/office/drawing/2014/main" id="{20554129-23DD-2B41-865F-A00BF941E2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58888"/>
            <a:ext cx="8763000" cy="293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8612" name="Group 15">
            <a:extLst>
              <a:ext uri="{FF2B5EF4-FFF2-40B4-BE49-F238E27FC236}">
                <a16:creationId xmlns:a16="http://schemas.microsoft.com/office/drawing/2014/main" id="{7B77120A-1E01-3948-B8EE-865FCBCE1523}"/>
              </a:ext>
            </a:extLst>
          </p:cNvPr>
          <p:cNvGrpSpPr>
            <a:grpSpLocks/>
          </p:cNvGrpSpPr>
          <p:nvPr/>
        </p:nvGrpSpPr>
        <p:grpSpPr bwMode="auto">
          <a:xfrm>
            <a:off x="47625" y="4953000"/>
            <a:ext cx="9055100" cy="1295400"/>
            <a:chOff x="48" y="3072"/>
            <a:chExt cx="5656" cy="720"/>
          </a:xfrm>
        </p:grpSpPr>
        <p:grpSp>
          <p:nvGrpSpPr>
            <p:cNvPr id="68613" name="Group 14">
              <a:extLst>
                <a:ext uri="{FF2B5EF4-FFF2-40B4-BE49-F238E27FC236}">
                  <a16:creationId xmlns:a16="http://schemas.microsoft.com/office/drawing/2014/main" id="{2A46E3B6-50C3-FC4C-88D7-C019A8146F3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" y="3072"/>
              <a:ext cx="2792" cy="720"/>
              <a:chOff x="48" y="3072"/>
              <a:chExt cx="2792" cy="720"/>
            </a:xfrm>
          </p:grpSpPr>
          <p:sp>
            <p:nvSpPr>
              <p:cNvPr id="68617" name="AutoShape 7">
                <a:extLst>
                  <a:ext uri="{FF2B5EF4-FFF2-40B4-BE49-F238E27FC236}">
                    <a16:creationId xmlns:a16="http://schemas.microsoft.com/office/drawing/2014/main" id="{3B9EBE3D-6DA8-354E-9B11-13ED00E12F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" y="3072"/>
                <a:ext cx="2784" cy="720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Wingdings" pitchFamily="2" charset="2"/>
                  <a:buChar char="§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§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§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§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§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zh-CN" altLang="zh-CN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graphicFrame>
            <p:nvGraphicFramePr>
              <p:cNvPr id="68618" name="Object 5">
                <a:extLst>
                  <a:ext uri="{FF2B5EF4-FFF2-40B4-BE49-F238E27FC236}">
                    <a16:creationId xmlns:a16="http://schemas.microsoft.com/office/drawing/2014/main" id="{72D91469-DCB5-9B4B-BC57-37B1645EDC3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8" y="3112"/>
              <a:ext cx="2784" cy="61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3" imgW="72847200" imgH="16090900" progId="Equation.3">
                      <p:embed/>
                    </p:oleObj>
                  </mc:Choice>
                  <mc:Fallback>
                    <p:oleObj name="Equation" r:id="rId3" imgW="72847200" imgH="16090900" progId="Equation.3">
                      <p:embed/>
                      <p:pic>
                        <p:nvPicPr>
                          <p:cNvPr id="0" name="Object 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8" y="3112"/>
                            <a:ext cx="2784" cy="61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>
                                      <a:alpha val="74997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68614" name="Group 13">
              <a:extLst>
                <a:ext uri="{FF2B5EF4-FFF2-40B4-BE49-F238E27FC236}">
                  <a16:creationId xmlns:a16="http://schemas.microsoft.com/office/drawing/2014/main" id="{5ED15CDD-008C-7D4B-B0F7-A59C4F4C5DE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52" y="3072"/>
              <a:ext cx="2752" cy="720"/>
              <a:chOff x="2912" y="3072"/>
              <a:chExt cx="2752" cy="720"/>
            </a:xfrm>
          </p:grpSpPr>
          <p:sp>
            <p:nvSpPr>
              <p:cNvPr id="68615" name="AutoShape 12">
                <a:extLst>
                  <a:ext uri="{FF2B5EF4-FFF2-40B4-BE49-F238E27FC236}">
                    <a16:creationId xmlns:a16="http://schemas.microsoft.com/office/drawing/2014/main" id="{3579CF02-6058-D44A-AF9E-554B6CD596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28" y="3072"/>
                <a:ext cx="2736" cy="720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Wingdings" pitchFamily="2" charset="2"/>
                  <a:buChar char="§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Wingdings" pitchFamily="2" charset="2"/>
                  <a:buChar char="§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§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§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§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Wingdings" pitchFamily="2" charset="2"/>
                  <a:buChar char="§"/>
                  <a:defRPr sz="16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endParaRPr lang="zh-CN" altLang="zh-CN">
                  <a:latin typeface="Times New Roman" panose="02020603050405020304" pitchFamily="18" charset="0"/>
                  <a:ea typeface="宋体" panose="02010600030101010101" pitchFamily="2" charset="-122"/>
                </a:endParaRPr>
              </a:p>
            </p:txBody>
          </p:sp>
          <p:graphicFrame>
            <p:nvGraphicFramePr>
              <p:cNvPr id="68616" name="Object 6">
                <a:extLst>
                  <a:ext uri="{FF2B5EF4-FFF2-40B4-BE49-F238E27FC236}">
                    <a16:creationId xmlns:a16="http://schemas.microsoft.com/office/drawing/2014/main" id="{7259D214-01E0-3A44-ADE3-943AE750B452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2912" y="3072"/>
              <a:ext cx="2736" cy="61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5" imgW="69342000" imgH="15506700" progId="Equation.3">
                      <p:embed/>
                    </p:oleObj>
                  </mc:Choice>
                  <mc:Fallback>
                    <p:oleObj name="Equation" r:id="rId5" imgW="69342000" imgH="15506700" progId="Equation.3">
                      <p:embed/>
                      <p:pic>
                        <p:nvPicPr>
                          <p:cNvPr id="0" name="Object 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912" y="3072"/>
                            <a:ext cx="2736" cy="61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>
                                      <a:alpha val="74997"/>
                                    </a:srgbClr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11" name="灯片编号占位符 1">
            <a:extLst>
              <a:ext uri="{FF2B5EF4-FFF2-40B4-BE49-F238E27FC236}">
                <a16:creationId xmlns:a16="http://schemas.microsoft.com/office/drawing/2014/main" id="{59006F7D-C024-9A48-A83F-C8E9F555663C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37</a:t>
            </a:fld>
            <a:endParaRPr lang="en-US" altLang="zh-CN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灯片编号占位符 1">
            <a:extLst>
              <a:ext uri="{FF2B5EF4-FFF2-40B4-BE49-F238E27FC236}">
                <a16:creationId xmlns:a16="http://schemas.microsoft.com/office/drawing/2014/main" id="{926EEFBE-FF5C-5341-88AC-7CF8F91FE31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FF552FE-B599-B64D-A1B1-4DDE9DF4691C}" type="slidenum">
              <a:rPr lang="en-US" altLang="zh-CN" sz="1200" smtClean="0">
                <a:solidFill>
                  <a:srgbClr val="000000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38</a:t>
            </a:fld>
            <a:endParaRPr lang="en-US" altLang="zh-CN" sz="12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69634" name="图片 2">
            <a:extLst>
              <a:ext uri="{FF2B5EF4-FFF2-40B4-BE49-F238E27FC236}">
                <a16:creationId xmlns:a16="http://schemas.microsoft.com/office/drawing/2014/main" id="{BF7D1D3B-E5D6-6E44-AEE3-6B945716FE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" y="533400"/>
            <a:ext cx="9047163" cy="603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5B4B0629-F62E-4140-B6BD-86CB150135D3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38</a:t>
            </a:fld>
            <a:endParaRPr lang="en-US" altLang="zh-CN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>
            <a:extLst>
              <a:ext uri="{FF2B5EF4-FFF2-40B4-BE49-F238E27FC236}">
                <a16:creationId xmlns:a16="http://schemas.microsoft.com/office/drawing/2014/main" id="{77CB296E-C4EE-5B49-8530-9685F539A2B0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zh-CN" altLang="en-US">
                <a:ea typeface="宋体" panose="02010600030101010101" pitchFamily="2" charset="-122"/>
              </a:rPr>
              <a:t>综合实例</a:t>
            </a:r>
            <a:r>
              <a:rPr lang="en-US" altLang="zh-CN">
                <a:ea typeface="宋体" panose="02010600030101010101" pitchFamily="2" charset="-122"/>
              </a:rPr>
              <a:t>1:  Capacitive Coupling</a:t>
            </a:r>
          </a:p>
        </p:txBody>
      </p:sp>
      <p:grpSp>
        <p:nvGrpSpPr>
          <p:cNvPr id="41987" name="Group 20">
            <a:extLst>
              <a:ext uri="{FF2B5EF4-FFF2-40B4-BE49-F238E27FC236}">
                <a16:creationId xmlns:a16="http://schemas.microsoft.com/office/drawing/2014/main" id="{FA094E0D-4986-3A48-8AA2-A661BA4FC174}"/>
              </a:ext>
            </a:extLst>
          </p:cNvPr>
          <p:cNvGrpSpPr>
            <a:grpSpLocks/>
          </p:cNvGrpSpPr>
          <p:nvPr/>
        </p:nvGrpSpPr>
        <p:grpSpPr bwMode="auto">
          <a:xfrm>
            <a:off x="2895600" y="5089525"/>
            <a:ext cx="3505200" cy="533400"/>
            <a:chOff x="1920" y="3072"/>
            <a:chExt cx="2208" cy="336"/>
          </a:xfrm>
        </p:grpSpPr>
        <p:sp>
          <p:nvSpPr>
            <p:cNvPr id="41995" name="AutoShape 14">
              <a:extLst>
                <a:ext uri="{FF2B5EF4-FFF2-40B4-BE49-F238E27FC236}">
                  <a16:creationId xmlns:a16="http://schemas.microsoft.com/office/drawing/2014/main" id="{19AA631C-04FD-7A45-B363-72F2E170BB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0" y="3072"/>
              <a:ext cx="2208" cy="33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41996" name="Object 5">
              <a:extLst>
                <a:ext uri="{FF2B5EF4-FFF2-40B4-BE49-F238E27FC236}">
                  <a16:creationId xmlns:a16="http://schemas.microsoft.com/office/drawing/2014/main" id="{F71D0976-8674-4347-B661-B101772A3B5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968" y="3120"/>
            <a:ext cx="2112" cy="2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2" imgW="39204900" imgH="5270500" progId="Equation.3">
                    <p:embed/>
                  </p:oleObj>
                </mc:Choice>
                <mc:Fallback>
                  <p:oleObj name="Equation" r:id="rId2" imgW="39204900" imgH="5270500" progId="Equation.3">
                    <p:embed/>
                    <p:pic>
                      <p:nvPicPr>
                        <p:cNvPr id="41996" name="Object 5">
                          <a:extLst>
                            <a:ext uri="{FF2B5EF4-FFF2-40B4-BE49-F238E27FC236}">
                              <a16:creationId xmlns:a16="http://schemas.microsoft.com/office/drawing/2014/main" id="{F71D0976-8674-4347-B661-B101772A3B5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68" y="3120"/>
                          <a:ext cx="2112" cy="28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1988" name="Group 23">
            <a:extLst>
              <a:ext uri="{FF2B5EF4-FFF2-40B4-BE49-F238E27FC236}">
                <a16:creationId xmlns:a16="http://schemas.microsoft.com/office/drawing/2014/main" id="{211D78B9-45D6-6C41-A3BE-C12B2B16BDDC}"/>
              </a:ext>
            </a:extLst>
          </p:cNvPr>
          <p:cNvGrpSpPr>
            <a:grpSpLocks/>
          </p:cNvGrpSpPr>
          <p:nvPr/>
        </p:nvGrpSpPr>
        <p:grpSpPr bwMode="auto">
          <a:xfrm>
            <a:off x="304800" y="5802313"/>
            <a:ext cx="3886200" cy="990600"/>
            <a:chOff x="192" y="3504"/>
            <a:chExt cx="2448" cy="624"/>
          </a:xfrm>
        </p:grpSpPr>
        <p:sp>
          <p:nvSpPr>
            <p:cNvPr id="41993" name="AutoShape 15">
              <a:extLst>
                <a:ext uri="{FF2B5EF4-FFF2-40B4-BE49-F238E27FC236}">
                  <a16:creationId xmlns:a16="http://schemas.microsoft.com/office/drawing/2014/main" id="{7BEC0F02-8A73-6D4C-B22B-26374EAA3A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" y="3504"/>
              <a:ext cx="2448" cy="62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41994" name="Object 9">
              <a:extLst>
                <a:ext uri="{FF2B5EF4-FFF2-40B4-BE49-F238E27FC236}">
                  <a16:creationId xmlns:a16="http://schemas.microsoft.com/office/drawing/2014/main" id="{CD022E9E-7632-3C4F-ADD2-AA5EF2023DA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92" y="3552"/>
            <a:ext cx="2448" cy="5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4" imgW="47980600" imgH="9944100" progId="Equation.3">
                    <p:embed/>
                  </p:oleObj>
                </mc:Choice>
                <mc:Fallback>
                  <p:oleObj name="Equation" r:id="rId4" imgW="47980600" imgH="9944100" progId="Equation.3">
                    <p:embed/>
                    <p:pic>
                      <p:nvPicPr>
                        <p:cNvPr id="41994" name="Object 9">
                          <a:extLst>
                            <a:ext uri="{FF2B5EF4-FFF2-40B4-BE49-F238E27FC236}">
                              <a16:creationId xmlns:a16="http://schemas.microsoft.com/office/drawing/2014/main" id="{CD022E9E-7632-3C4F-ADD2-AA5EF2023DA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2" y="3552"/>
                          <a:ext cx="2448" cy="5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41989" name="Picture 4">
            <a:extLst>
              <a:ext uri="{FF2B5EF4-FFF2-40B4-BE49-F238E27FC236}">
                <a16:creationId xmlns:a16="http://schemas.microsoft.com/office/drawing/2014/main" id="{86E1AB11-8870-1644-AA61-1B783D1B6A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028700"/>
            <a:ext cx="5867400" cy="348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990" name="Group 22">
            <a:extLst>
              <a:ext uri="{FF2B5EF4-FFF2-40B4-BE49-F238E27FC236}">
                <a16:creationId xmlns:a16="http://schemas.microsoft.com/office/drawing/2014/main" id="{9CF9271F-154D-E940-882E-34F9E33237A3}"/>
              </a:ext>
            </a:extLst>
          </p:cNvPr>
          <p:cNvGrpSpPr>
            <a:grpSpLocks/>
          </p:cNvGrpSpPr>
          <p:nvPr/>
        </p:nvGrpSpPr>
        <p:grpSpPr bwMode="auto">
          <a:xfrm>
            <a:off x="4818063" y="5786438"/>
            <a:ext cx="4038600" cy="990600"/>
            <a:chOff x="3072" y="3504"/>
            <a:chExt cx="2544" cy="624"/>
          </a:xfrm>
        </p:grpSpPr>
        <p:sp>
          <p:nvSpPr>
            <p:cNvPr id="41991" name="AutoShape 21">
              <a:extLst>
                <a:ext uri="{FF2B5EF4-FFF2-40B4-BE49-F238E27FC236}">
                  <a16:creationId xmlns:a16="http://schemas.microsoft.com/office/drawing/2014/main" id="{F2C6D4D1-9C9B-AF48-A641-8F2C920F0A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2" y="3504"/>
              <a:ext cx="2544" cy="62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41992" name="Object 11">
              <a:extLst>
                <a:ext uri="{FF2B5EF4-FFF2-40B4-BE49-F238E27FC236}">
                  <a16:creationId xmlns:a16="http://schemas.microsoft.com/office/drawing/2014/main" id="{C920CE11-BC59-F94B-85E1-C3E9F516FBD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072" y="3552"/>
            <a:ext cx="2544" cy="5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" imgW="49441100" imgH="9944100" progId="Equation.3">
                    <p:embed/>
                  </p:oleObj>
                </mc:Choice>
                <mc:Fallback>
                  <p:oleObj name="Equation" r:id="rId7" imgW="49441100" imgH="9944100" progId="Equation.3">
                    <p:embed/>
                    <p:pic>
                      <p:nvPicPr>
                        <p:cNvPr id="41992" name="Object 11">
                          <a:extLst>
                            <a:ext uri="{FF2B5EF4-FFF2-40B4-BE49-F238E27FC236}">
                              <a16:creationId xmlns:a16="http://schemas.microsoft.com/office/drawing/2014/main" id="{C920CE11-BC59-F94B-85E1-C3E9F516FBD0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72" y="3552"/>
                          <a:ext cx="2544" cy="5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3" name="灯片编号占位符 1">
            <a:extLst>
              <a:ext uri="{FF2B5EF4-FFF2-40B4-BE49-F238E27FC236}">
                <a16:creationId xmlns:a16="http://schemas.microsoft.com/office/drawing/2014/main" id="{6122163D-DC50-A64C-8C0F-EF26C683976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39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82349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脚占位符 1">
            <a:extLst>
              <a:ext uri="{FF2B5EF4-FFF2-40B4-BE49-F238E27FC236}">
                <a16:creationId xmlns:a16="http://schemas.microsoft.com/office/drawing/2014/main" id="{E0F3AD7F-B842-3049-8D23-90E155D3AAF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  <a:p>
            <a:pPr>
              <a:defRPr/>
            </a:pPr>
            <a:r>
              <a:rPr lang="en-US"/>
              <a:t>Oxford University Publishing</a:t>
            </a:r>
          </a:p>
          <a:p>
            <a:pPr>
              <a:defRPr/>
            </a:pPr>
            <a:r>
              <a:rPr lang="en-US"/>
              <a:t>Microelectronic Circuits by Adel S. Sedra and Kenneth C. Smith (0195323033)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F7351E2-00B4-2B44-A4C1-83DE958641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0"/>
            <a:ext cx="6804254" cy="68580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836C5D02-8FC6-8448-8196-54343703A279}"/>
              </a:ext>
            </a:extLst>
          </p:cNvPr>
          <p:cNvSpPr txBox="1"/>
          <p:nvPr/>
        </p:nvSpPr>
        <p:spPr>
          <a:xfrm>
            <a:off x="4336275" y="3810000"/>
            <a:ext cx="427432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solidFill>
                  <a:srgbClr val="C00000"/>
                </a:solidFill>
              </a:rPr>
              <a:t>为简单起见，我们教材上不考虑</a:t>
            </a:r>
            <a:r>
              <a:rPr kumimoji="1" lang="en-US" altLang="zh-CN" dirty="0">
                <a:solidFill>
                  <a:srgbClr val="C00000"/>
                </a:solidFill>
              </a:rPr>
              <a:t>C</a:t>
            </a:r>
            <a:r>
              <a:rPr kumimoji="1" lang="zh-CN" altLang="en-US" dirty="0">
                <a:solidFill>
                  <a:srgbClr val="C00000"/>
                </a:solidFill>
              </a:rPr>
              <a:t>到衬底的寄生电容，所以三极管的高频寄生电容只需考虑</a:t>
            </a:r>
            <a:r>
              <a:rPr kumimoji="1" lang="en-US" altLang="zh-CN" sz="2000" dirty="0">
                <a:solidFill>
                  <a:srgbClr val="0432FF"/>
                </a:solidFill>
              </a:rPr>
              <a:t>C</a:t>
            </a:r>
            <a:r>
              <a:rPr kumimoji="1" lang="en-US" altLang="zh-CN" sz="2000" baseline="-25000" dirty="0">
                <a:solidFill>
                  <a:srgbClr val="0432FF"/>
                </a:solidFill>
              </a:rPr>
              <a:t>π</a:t>
            </a:r>
            <a:r>
              <a:rPr kumimoji="1" lang="zh-CN" altLang="en-US" dirty="0">
                <a:solidFill>
                  <a:srgbClr val="C00000"/>
                </a:solidFill>
              </a:rPr>
              <a:t>和</a:t>
            </a:r>
            <a:r>
              <a:rPr kumimoji="1" lang="en-US" altLang="zh-CN" sz="2000" dirty="0">
                <a:solidFill>
                  <a:srgbClr val="0432FF"/>
                </a:solidFill>
              </a:rPr>
              <a:t>C</a:t>
            </a:r>
            <a:r>
              <a:rPr kumimoji="1" lang="en-US" altLang="zh-CN" sz="2000" baseline="-25000" dirty="0">
                <a:solidFill>
                  <a:srgbClr val="0432FF"/>
                </a:solidFill>
              </a:rPr>
              <a:t>µ</a:t>
            </a:r>
          </a:p>
          <a:p>
            <a:endParaRPr kumimoji="1" lang="en-US" altLang="zh-CN" dirty="0">
              <a:solidFill>
                <a:srgbClr val="C00000"/>
              </a:solidFill>
            </a:endParaRPr>
          </a:p>
          <a:p>
            <a:r>
              <a:rPr kumimoji="1" lang="zh-CN" altLang="en-US" dirty="0">
                <a:solidFill>
                  <a:srgbClr val="C00000"/>
                </a:solidFill>
              </a:rPr>
              <a:t>在教材第八版中，</a:t>
            </a:r>
            <a:r>
              <a:rPr kumimoji="1" lang="en-US" altLang="zh-CN" dirty="0" err="1">
                <a:solidFill>
                  <a:srgbClr val="0432FF"/>
                </a:solidFill>
              </a:rPr>
              <a:t>r</a:t>
            </a:r>
            <a:r>
              <a:rPr kumimoji="1" lang="en-US" altLang="zh-CN" baseline="-25000" dirty="0" err="1">
                <a:solidFill>
                  <a:srgbClr val="0432FF"/>
                </a:solidFill>
              </a:rPr>
              <a:t>x</a:t>
            </a:r>
            <a:r>
              <a:rPr kumimoji="1" lang="zh-CN" altLang="en-US" dirty="0">
                <a:solidFill>
                  <a:srgbClr val="C00000"/>
                </a:solidFill>
              </a:rPr>
              <a:t>也忽略了，不作考虑，但中文教材中仍保留，所以需要了解下</a:t>
            </a:r>
            <a:endParaRPr kumimoji="1" lang="en-US" altLang="zh-CN" dirty="0">
              <a:solidFill>
                <a:srgbClr val="C00000"/>
              </a:solidFill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73C63CB6-B046-594E-8097-4E521B0830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1275" y="2465597"/>
            <a:ext cx="812800" cy="29210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5DB7189B-BD52-4342-AE53-FD358CC99332}"/>
              </a:ext>
            </a:extLst>
          </p:cNvPr>
          <p:cNvSpPr txBox="1"/>
          <p:nvPr/>
        </p:nvSpPr>
        <p:spPr>
          <a:xfrm>
            <a:off x="4336275" y="2442370"/>
            <a:ext cx="41261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dirty="0"/>
              <a:t>添加了基极电阻 </a:t>
            </a:r>
            <a:r>
              <a:rPr kumimoji="1" lang="en-US" altLang="zh-CN" dirty="0" err="1"/>
              <a:t>r</a:t>
            </a:r>
            <a:r>
              <a:rPr kumimoji="1" lang="en-US" altLang="zh-CN" baseline="-25000" dirty="0" err="1"/>
              <a:t>x</a:t>
            </a:r>
            <a:r>
              <a:rPr kumimoji="1" lang="zh-CN" altLang="en-US" dirty="0"/>
              <a:t>，</a:t>
            </a:r>
            <a:endParaRPr kumimoji="1" lang="en-US" altLang="zh-CN" dirty="0"/>
          </a:p>
          <a:p>
            <a:r>
              <a:rPr kumimoji="1" lang="zh-CN" altLang="en-US" dirty="0"/>
              <a:t>在低频时，</a:t>
            </a:r>
            <a:r>
              <a:rPr kumimoji="1" lang="en-US" altLang="zh-CN" dirty="0" err="1"/>
              <a:t>r</a:t>
            </a:r>
            <a:r>
              <a:rPr kumimoji="1" lang="en-US" altLang="zh-CN" baseline="-25000" dirty="0" err="1"/>
              <a:t>x</a:t>
            </a:r>
            <a:r>
              <a:rPr kumimoji="1" lang="zh-CN" altLang="en-US" dirty="0"/>
              <a:t> 影响不大，但高频时需要考虑</a:t>
            </a:r>
          </a:p>
        </p:txBody>
      </p:sp>
      <p:sp>
        <p:nvSpPr>
          <p:cNvPr id="7" name="灯片编号占位符 1">
            <a:extLst>
              <a:ext uri="{FF2B5EF4-FFF2-40B4-BE49-F238E27FC236}">
                <a16:creationId xmlns:a16="http://schemas.microsoft.com/office/drawing/2014/main" id="{70258049-C532-A24B-B29F-759B673297F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331034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4">
            <a:extLst>
              <a:ext uri="{FF2B5EF4-FFF2-40B4-BE49-F238E27FC236}">
                <a16:creationId xmlns:a16="http://schemas.microsoft.com/office/drawing/2014/main" id="{60969DDE-2983-1C49-8621-AFCDD1F947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438400"/>
            <a:ext cx="4724400" cy="249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3011" name="Group 12">
            <a:extLst>
              <a:ext uri="{FF2B5EF4-FFF2-40B4-BE49-F238E27FC236}">
                <a16:creationId xmlns:a16="http://schemas.microsoft.com/office/drawing/2014/main" id="{ACD0A393-833B-5745-8D90-EA011805A176}"/>
              </a:ext>
            </a:extLst>
          </p:cNvPr>
          <p:cNvGrpSpPr>
            <a:grpSpLocks/>
          </p:cNvGrpSpPr>
          <p:nvPr/>
        </p:nvGrpSpPr>
        <p:grpSpPr bwMode="auto">
          <a:xfrm>
            <a:off x="5191125" y="2209800"/>
            <a:ext cx="3581400" cy="3200400"/>
            <a:chOff x="3216" y="1392"/>
            <a:chExt cx="2256" cy="2016"/>
          </a:xfrm>
        </p:grpSpPr>
        <p:sp>
          <p:nvSpPr>
            <p:cNvPr id="43014" name="AutoShape 11">
              <a:extLst>
                <a:ext uri="{FF2B5EF4-FFF2-40B4-BE49-F238E27FC236}">
                  <a16:creationId xmlns:a16="http://schemas.microsoft.com/office/drawing/2014/main" id="{1123B6A5-EE1E-3043-A52E-CD11FDF60C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6" y="1392"/>
              <a:ext cx="2256" cy="2016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43015" name="Object 5">
              <a:extLst>
                <a:ext uri="{FF2B5EF4-FFF2-40B4-BE49-F238E27FC236}">
                  <a16:creationId xmlns:a16="http://schemas.microsoft.com/office/drawing/2014/main" id="{179DDBA9-CC48-304E-BE8B-179B1EE7A30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240" y="2784"/>
            <a:ext cx="2208" cy="3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55003700" imgH="9944100" progId="Equation.3">
                    <p:embed/>
                  </p:oleObj>
                </mc:Choice>
                <mc:Fallback>
                  <p:oleObj name="Equation" r:id="rId3" imgW="55003700" imgH="9944100" progId="Equation.3">
                    <p:embed/>
                    <p:pic>
                      <p:nvPicPr>
                        <p:cNvPr id="43015" name="Object 5">
                          <a:extLst>
                            <a:ext uri="{FF2B5EF4-FFF2-40B4-BE49-F238E27FC236}">
                              <a16:creationId xmlns:a16="http://schemas.microsoft.com/office/drawing/2014/main" id="{179DDBA9-CC48-304E-BE8B-179B1EE7A30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40" y="2784"/>
                          <a:ext cx="2208" cy="39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016" name="Object 7">
              <a:extLst>
                <a:ext uri="{FF2B5EF4-FFF2-40B4-BE49-F238E27FC236}">
                  <a16:creationId xmlns:a16="http://schemas.microsoft.com/office/drawing/2014/main" id="{92AEE5DC-35AC-0E4B-96ED-5693A4709C8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258" y="2160"/>
            <a:ext cx="2064" cy="4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5" imgW="48856900" imgH="9944100" progId="Equation.3">
                    <p:embed/>
                  </p:oleObj>
                </mc:Choice>
                <mc:Fallback>
                  <p:oleObj name="Equation" r:id="rId5" imgW="48856900" imgH="9944100" progId="Equation.3">
                    <p:embed/>
                    <p:pic>
                      <p:nvPicPr>
                        <p:cNvPr id="43016" name="Object 7">
                          <a:extLst>
                            <a:ext uri="{FF2B5EF4-FFF2-40B4-BE49-F238E27FC236}">
                              <a16:creationId xmlns:a16="http://schemas.microsoft.com/office/drawing/2014/main" id="{92AEE5DC-35AC-0E4B-96ED-5693A4709C8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58" y="2160"/>
                          <a:ext cx="2064" cy="4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3017" name="Object 9">
              <a:extLst>
                <a:ext uri="{FF2B5EF4-FFF2-40B4-BE49-F238E27FC236}">
                  <a16:creationId xmlns:a16="http://schemas.microsoft.com/office/drawing/2014/main" id="{FA9A5F65-ADD2-9145-A5B1-8039ABFBBBE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840" y="1440"/>
            <a:ext cx="960" cy="49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" imgW="19304000" imgH="9944100" progId="Equation.3">
                    <p:embed/>
                  </p:oleObj>
                </mc:Choice>
                <mc:Fallback>
                  <p:oleObj name="Equation" r:id="rId7" imgW="19304000" imgH="9944100" progId="Equation.3">
                    <p:embed/>
                    <p:pic>
                      <p:nvPicPr>
                        <p:cNvPr id="43017" name="Object 9">
                          <a:extLst>
                            <a:ext uri="{FF2B5EF4-FFF2-40B4-BE49-F238E27FC236}">
                              <a16:creationId xmlns:a16="http://schemas.microsoft.com/office/drawing/2014/main" id="{FA9A5F65-ADD2-9145-A5B1-8039ABFBBBE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40" y="1440"/>
                          <a:ext cx="960" cy="49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0356" name="Rectangle 14">
            <a:extLst>
              <a:ext uri="{FF2B5EF4-FFF2-40B4-BE49-F238E27FC236}">
                <a16:creationId xmlns:a16="http://schemas.microsoft.com/office/drawing/2014/main" id="{3A9B8631-E96E-8C4E-A18D-9F4E13E2A2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ea typeface="宋体" panose="02010600030101010101" pitchFamily="2" charset="-122"/>
              </a:rPr>
              <a:t>综合实例</a:t>
            </a:r>
            <a:r>
              <a:rPr lang="en-US" altLang="zh-CN">
                <a:ea typeface="宋体" panose="02010600030101010101" pitchFamily="2" charset="-122"/>
              </a:rPr>
              <a:t>2:  </a:t>
            </a:r>
            <a:r>
              <a:rPr lang="zh-CN" altLang="en-US">
                <a:ea typeface="宋体" panose="02010600030101010101" pitchFamily="2" charset="-122"/>
              </a:rPr>
              <a:t>① </a:t>
            </a:r>
            <a:r>
              <a:rPr lang="en-US" altLang="zh-CN">
                <a:ea typeface="宋体" panose="02010600030101010101" pitchFamily="2" charset="-122"/>
              </a:rPr>
              <a:t>Low Frequency Design</a:t>
            </a:r>
          </a:p>
        </p:txBody>
      </p:sp>
      <p:sp>
        <p:nvSpPr>
          <p:cNvPr id="9" name="灯片编号占位符 1">
            <a:extLst>
              <a:ext uri="{FF2B5EF4-FFF2-40B4-BE49-F238E27FC236}">
                <a16:creationId xmlns:a16="http://schemas.microsoft.com/office/drawing/2014/main" id="{345E71F1-154F-674B-B33A-2E3CD3CDDD1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40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7224019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5">
            <a:extLst>
              <a:ext uri="{FF2B5EF4-FFF2-40B4-BE49-F238E27FC236}">
                <a16:creationId xmlns:a16="http://schemas.microsoft.com/office/drawing/2014/main" id="{C0A8686E-BA55-E449-B7AD-929DFB7546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38400"/>
            <a:ext cx="4343400" cy="247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4035" name="Group 9">
            <a:extLst>
              <a:ext uri="{FF2B5EF4-FFF2-40B4-BE49-F238E27FC236}">
                <a16:creationId xmlns:a16="http://schemas.microsoft.com/office/drawing/2014/main" id="{D7BD6D24-8C2A-D74B-BD78-E4DB0509B73C}"/>
              </a:ext>
            </a:extLst>
          </p:cNvPr>
          <p:cNvGrpSpPr>
            <a:grpSpLocks/>
          </p:cNvGrpSpPr>
          <p:nvPr/>
        </p:nvGrpSpPr>
        <p:grpSpPr bwMode="auto">
          <a:xfrm>
            <a:off x="4876800" y="3505200"/>
            <a:ext cx="3429000" cy="838200"/>
            <a:chOff x="3072" y="2208"/>
            <a:chExt cx="2160" cy="528"/>
          </a:xfrm>
        </p:grpSpPr>
        <p:sp>
          <p:nvSpPr>
            <p:cNvPr id="44038" name="AutoShape 8">
              <a:extLst>
                <a:ext uri="{FF2B5EF4-FFF2-40B4-BE49-F238E27FC236}">
                  <a16:creationId xmlns:a16="http://schemas.microsoft.com/office/drawing/2014/main" id="{C54EF44A-B97F-D44E-AAF5-E8BC0661C9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2" y="2208"/>
              <a:ext cx="2160" cy="52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graphicFrame>
          <p:nvGraphicFramePr>
            <p:cNvPr id="44039" name="Object 6">
              <a:extLst>
                <a:ext uri="{FF2B5EF4-FFF2-40B4-BE49-F238E27FC236}">
                  <a16:creationId xmlns:a16="http://schemas.microsoft.com/office/drawing/2014/main" id="{950558B2-FB20-5042-AE16-7DD33918665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072" y="2208"/>
            <a:ext cx="2160" cy="50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42418000" imgH="9944100" progId="Equation.3">
                    <p:embed/>
                  </p:oleObj>
                </mc:Choice>
                <mc:Fallback>
                  <p:oleObj name="Equation" r:id="rId3" imgW="42418000" imgH="9944100" progId="Equation.3">
                    <p:embed/>
                    <p:pic>
                      <p:nvPicPr>
                        <p:cNvPr id="44039" name="Object 6">
                          <a:extLst>
                            <a:ext uri="{FF2B5EF4-FFF2-40B4-BE49-F238E27FC236}">
                              <a16:creationId xmlns:a16="http://schemas.microsoft.com/office/drawing/2014/main" id="{950558B2-FB20-5042-AE16-7DD33918665A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72" y="2208"/>
                          <a:ext cx="2160" cy="50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>
                                    <a:alpha val="74997"/>
                                  </a:srgbClr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1380" name="Rectangle 11">
            <a:extLst>
              <a:ext uri="{FF2B5EF4-FFF2-40B4-BE49-F238E27FC236}">
                <a16:creationId xmlns:a16="http://schemas.microsoft.com/office/drawing/2014/main" id="{B620DE78-18E5-AD40-A844-15D85D2933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5105400" cy="1295400"/>
          </a:xfrm>
        </p:spPr>
        <p:txBody>
          <a:bodyPr/>
          <a:lstStyle/>
          <a:p>
            <a:r>
              <a:rPr lang="zh-CN" altLang="en-US">
                <a:ea typeface="宋体" panose="02010600030101010101" pitchFamily="2" charset="-122"/>
              </a:rPr>
              <a:t>综合实例</a:t>
            </a:r>
            <a:r>
              <a:rPr lang="en-US" altLang="zh-CN">
                <a:ea typeface="宋体" panose="02010600030101010101" pitchFamily="2" charset="-122"/>
              </a:rPr>
              <a:t>:  </a:t>
            </a:r>
            <a:r>
              <a:rPr lang="zh-CN" altLang="en-US">
                <a:ea typeface="宋体" panose="02010600030101010101" pitchFamily="2" charset="-122"/>
              </a:rPr>
              <a:t>② </a:t>
            </a:r>
            <a:r>
              <a:rPr lang="en-US" altLang="zh-CN">
                <a:ea typeface="宋体" panose="02010600030101010101" pitchFamily="2" charset="-122"/>
              </a:rPr>
              <a:t>Midband Design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6D8B35DB-54E8-164B-8755-8E08B1287A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6000" y="5105400"/>
            <a:ext cx="7721600" cy="317500"/>
          </a:xfrm>
          <a:prstGeom prst="rect">
            <a:avLst/>
          </a:prstGeom>
        </p:spPr>
      </p:pic>
      <p:sp>
        <p:nvSpPr>
          <p:cNvPr id="8" name="灯片编号占位符 1">
            <a:extLst>
              <a:ext uri="{FF2B5EF4-FFF2-40B4-BE49-F238E27FC236}">
                <a16:creationId xmlns:a16="http://schemas.microsoft.com/office/drawing/2014/main" id="{C5875B9E-8007-2848-96BE-C4ECB2ACC4AB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41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538055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6">
            <a:extLst>
              <a:ext uri="{FF2B5EF4-FFF2-40B4-BE49-F238E27FC236}">
                <a16:creationId xmlns:a16="http://schemas.microsoft.com/office/drawing/2014/main" id="{5A4A3036-04B6-974F-AC39-0CEC7F52F7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5638800" cy="321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03" name="Rectangle 2">
            <a:extLst>
              <a:ext uri="{FF2B5EF4-FFF2-40B4-BE49-F238E27FC236}">
                <a16:creationId xmlns:a16="http://schemas.microsoft.com/office/drawing/2014/main" id="{6E8F3B2C-828F-7544-93F3-C6B1CC9024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152400"/>
            <a:ext cx="6934200" cy="990600"/>
          </a:xfrm>
        </p:spPr>
        <p:txBody>
          <a:bodyPr/>
          <a:lstStyle/>
          <a:p>
            <a:r>
              <a:rPr lang="zh-CN" altLang="en-US">
                <a:ea typeface="宋体" panose="02010600030101010101" pitchFamily="2" charset="-122"/>
              </a:rPr>
              <a:t>综合实例</a:t>
            </a:r>
            <a:r>
              <a:rPr lang="en-US" altLang="zh-CN">
                <a:ea typeface="宋体" panose="02010600030101010101" pitchFamily="2" charset="-122"/>
              </a:rPr>
              <a:t>:  </a:t>
            </a:r>
            <a:r>
              <a:rPr lang="zh-CN" altLang="en-US">
                <a:ea typeface="宋体" panose="02010600030101010101" pitchFamily="2" charset="-122"/>
              </a:rPr>
              <a:t>③</a:t>
            </a:r>
            <a:r>
              <a:rPr lang="en-US" altLang="zh-CN">
                <a:ea typeface="宋体" panose="02010600030101010101" pitchFamily="2" charset="-122"/>
              </a:rPr>
              <a:t>~</a:t>
            </a:r>
            <a:r>
              <a:rPr lang="zh-CN" altLang="en-US">
                <a:ea typeface="宋体" panose="02010600030101010101" pitchFamily="2" charset="-122"/>
              </a:rPr>
              <a:t>⑥ </a:t>
            </a:r>
            <a:r>
              <a:rPr lang="en-US" altLang="zh-CN">
                <a:ea typeface="宋体" panose="02010600030101010101" pitchFamily="2" charset="-122"/>
              </a:rPr>
              <a:t>High Frequency Design</a:t>
            </a:r>
          </a:p>
        </p:txBody>
      </p:sp>
      <p:pic>
        <p:nvPicPr>
          <p:cNvPr id="45060" name="Picture 7">
            <a:extLst>
              <a:ext uri="{FF2B5EF4-FFF2-40B4-BE49-F238E27FC236}">
                <a16:creationId xmlns:a16="http://schemas.microsoft.com/office/drawing/2014/main" id="{869CC3EC-07C5-1047-A263-1B476392D4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8782050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2" name="文本框 1">
            <a:extLst>
              <a:ext uri="{FF2B5EF4-FFF2-40B4-BE49-F238E27FC236}">
                <a16:creationId xmlns:a16="http://schemas.microsoft.com/office/drawing/2014/main" id="{277A6DDB-BD05-C84D-90B6-F3ABE0762B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538" y="1295400"/>
            <a:ext cx="3905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baseline="30000">
                <a:latin typeface="Times New Roman" panose="02020603050405020304" pitchFamily="18" charset="0"/>
                <a:ea typeface="宋体" panose="02010600030101010101" pitchFamily="2" charset="-122"/>
              </a:rPr>
              <a:t>③</a:t>
            </a:r>
          </a:p>
        </p:txBody>
      </p:sp>
      <p:sp>
        <p:nvSpPr>
          <p:cNvPr id="45063" name="文本框 10">
            <a:extLst>
              <a:ext uri="{FF2B5EF4-FFF2-40B4-BE49-F238E27FC236}">
                <a16:creationId xmlns:a16="http://schemas.microsoft.com/office/drawing/2014/main" id="{25305198-C4C8-4940-AC9D-42DA7A5BFD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1138" y="1295400"/>
            <a:ext cx="3905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baseline="30000">
                <a:latin typeface="Times New Roman" panose="02020603050405020304" pitchFamily="18" charset="0"/>
                <a:ea typeface="宋体" panose="02010600030101010101" pitchFamily="2" charset="-122"/>
              </a:rPr>
              <a:t>④</a:t>
            </a:r>
          </a:p>
        </p:txBody>
      </p:sp>
      <p:pic>
        <p:nvPicPr>
          <p:cNvPr id="45064" name="图片 2">
            <a:extLst>
              <a:ext uri="{FF2B5EF4-FFF2-40B4-BE49-F238E27FC236}">
                <a16:creationId xmlns:a16="http://schemas.microsoft.com/office/drawing/2014/main" id="{4001E39E-0354-6F4A-86C4-DA5C6963E7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649663"/>
            <a:ext cx="259080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5" name="图片 3">
            <a:extLst>
              <a:ext uri="{FF2B5EF4-FFF2-40B4-BE49-F238E27FC236}">
                <a16:creationId xmlns:a16="http://schemas.microsoft.com/office/drawing/2014/main" id="{F8E812C5-EFF9-D749-B6B3-D3C7E19064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5016500"/>
            <a:ext cx="2990850" cy="111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6" name="文本框 13">
            <a:extLst>
              <a:ext uri="{FF2B5EF4-FFF2-40B4-BE49-F238E27FC236}">
                <a16:creationId xmlns:a16="http://schemas.microsoft.com/office/drawing/2014/main" id="{D8CFB066-7DEF-AF49-BAAB-470780AF17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4863" y="3313113"/>
            <a:ext cx="390525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baseline="30000">
                <a:latin typeface="Times New Roman" panose="02020603050405020304" pitchFamily="18" charset="0"/>
                <a:ea typeface="宋体" panose="02010600030101010101" pitchFamily="2" charset="-122"/>
              </a:rPr>
              <a:t>⑤</a:t>
            </a:r>
          </a:p>
        </p:txBody>
      </p:sp>
      <p:sp>
        <p:nvSpPr>
          <p:cNvPr id="45067" name="文本框 4">
            <a:extLst>
              <a:ext uri="{FF2B5EF4-FFF2-40B4-BE49-F238E27FC236}">
                <a16:creationId xmlns:a16="http://schemas.microsoft.com/office/drawing/2014/main" id="{0BE19AD9-C690-9C4C-8EB2-1299D511A2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5863" y="3482975"/>
            <a:ext cx="2646362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baseline="30000">
                <a:latin typeface="Times New Roman" panose="02020603050405020304" pitchFamily="18" charset="0"/>
                <a:ea typeface="宋体" panose="02010600030101010101" pitchFamily="2" charset="-122"/>
              </a:rPr>
              <a:t>第一级放大器贡献两个极点</a:t>
            </a:r>
          </a:p>
        </p:txBody>
      </p:sp>
      <p:sp>
        <p:nvSpPr>
          <p:cNvPr id="45068" name="文本框 15">
            <a:extLst>
              <a:ext uri="{FF2B5EF4-FFF2-40B4-BE49-F238E27FC236}">
                <a16:creationId xmlns:a16="http://schemas.microsoft.com/office/drawing/2014/main" id="{18B28D22-A63B-7040-9552-4439704B24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61100" y="4816475"/>
            <a:ext cx="26463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baseline="30000">
                <a:latin typeface="Times New Roman" panose="02020603050405020304" pitchFamily="18" charset="0"/>
                <a:ea typeface="宋体" panose="02010600030101010101" pitchFamily="2" charset="-122"/>
              </a:rPr>
              <a:t>第二级放大器贡献一个极点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86162C5-2AF1-5A4E-A1E5-3333DEAC60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2825" y="3733800"/>
            <a:ext cx="942975" cy="304800"/>
          </a:xfrm>
          <a:prstGeom prst="rect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 baseline="300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5070" name="文本框 17">
            <a:extLst>
              <a:ext uri="{FF2B5EF4-FFF2-40B4-BE49-F238E27FC236}">
                <a16:creationId xmlns:a16="http://schemas.microsoft.com/office/drawing/2014/main" id="{EF449EF5-6753-1748-81F3-B5198606EF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4138" y="3390900"/>
            <a:ext cx="3905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CN" altLang="en-US" baseline="30000">
                <a:latin typeface="Times New Roman" panose="02020603050405020304" pitchFamily="18" charset="0"/>
                <a:ea typeface="宋体" panose="02010600030101010101" pitchFamily="2" charset="-122"/>
              </a:rPr>
              <a:t>⑥</a:t>
            </a:r>
          </a:p>
        </p:txBody>
      </p:sp>
      <p:sp>
        <p:nvSpPr>
          <p:cNvPr id="14" name="灯片编号占位符 1">
            <a:extLst>
              <a:ext uri="{FF2B5EF4-FFF2-40B4-BE49-F238E27FC236}">
                <a16:creationId xmlns:a16="http://schemas.microsoft.com/office/drawing/2014/main" id="{AF3244A3-061B-9540-9977-98890F5184E0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04478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1AC3A-B251-0B42-9487-B6FA15B0D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放大器频率响应分析小结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078048-F8F9-C343-90CB-EA20EAC09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2057400"/>
            <a:ext cx="8991600" cy="4038600"/>
          </a:xfrm>
        </p:spPr>
        <p:txBody>
          <a:bodyPr/>
          <a:lstStyle/>
          <a:p>
            <a:r>
              <a:rPr lang="en-US" dirty="0"/>
              <a:t>Step</a:t>
            </a:r>
            <a:r>
              <a:rPr lang="zh-CN" altLang="en-US" dirty="0"/>
              <a:t> </a:t>
            </a:r>
            <a:r>
              <a:rPr lang="en-US" altLang="zh-CN" dirty="0"/>
              <a:t>1</a:t>
            </a:r>
            <a:r>
              <a:rPr lang="zh-CN" altLang="en-US" dirty="0"/>
              <a:t>： 观察电路中的电容，将它们按低频衰减和高频衰减分类</a:t>
            </a:r>
            <a:endParaRPr lang="en-US" altLang="zh-CN" dirty="0"/>
          </a:p>
          <a:p>
            <a:pPr lvl="1"/>
            <a:r>
              <a:rPr lang="zh-CN" altLang="en-US" dirty="0"/>
              <a:t>隔直电容、旁路电容贡献低频极点；</a:t>
            </a:r>
            <a:endParaRPr lang="en-US" altLang="zh-CN" dirty="0"/>
          </a:p>
          <a:p>
            <a:pPr lvl="1"/>
            <a:r>
              <a:rPr lang="zh-CN" altLang="en-US" dirty="0"/>
              <a:t>信号通路上到地的电容（管子寄生电容、负载电容）贡献高频极点；</a:t>
            </a:r>
            <a:endParaRPr lang="en-US" altLang="zh-CN" dirty="0"/>
          </a:p>
          <a:p>
            <a:pPr lvl="1"/>
            <a:r>
              <a:rPr lang="zh-CN" altLang="en-US" dirty="0"/>
              <a:t>若有跨接电容，用</a:t>
            </a:r>
            <a:r>
              <a:rPr lang="en-US" altLang="zh-CN" dirty="0"/>
              <a:t>Miller</a:t>
            </a:r>
            <a:r>
              <a:rPr lang="zh-CN" altLang="en-US" dirty="0"/>
              <a:t>等效；</a:t>
            </a:r>
            <a:endParaRPr lang="en-US" altLang="zh-CN" dirty="0"/>
          </a:p>
          <a:p>
            <a:r>
              <a:rPr lang="en-US" altLang="zh-CN" dirty="0"/>
              <a:t>Step</a:t>
            </a:r>
            <a:r>
              <a:rPr lang="zh-CN" altLang="en-US" dirty="0"/>
              <a:t> </a:t>
            </a:r>
            <a:r>
              <a:rPr lang="en-US" altLang="zh-CN" dirty="0"/>
              <a:t>2</a:t>
            </a:r>
            <a:r>
              <a:rPr lang="zh-CN" altLang="en-US" dirty="0"/>
              <a:t>：低频特性（下限截止频率的计算）</a:t>
            </a:r>
            <a:endParaRPr lang="en-US" altLang="zh-CN" dirty="0"/>
          </a:p>
          <a:p>
            <a:pPr lvl="1"/>
            <a:r>
              <a:rPr lang="zh-CN" altLang="en-US" dirty="0"/>
              <a:t>采用短路时间常数法，信号源置零；</a:t>
            </a:r>
            <a:endParaRPr lang="en-US" altLang="zh-CN" dirty="0"/>
          </a:p>
          <a:p>
            <a:r>
              <a:rPr lang="en-US" altLang="zh-CN" dirty="0"/>
              <a:t>Step3</a:t>
            </a:r>
            <a:r>
              <a:rPr lang="zh-CN" altLang="en-US" dirty="0"/>
              <a:t>：高频特性（上限截止频率的计算）</a:t>
            </a:r>
            <a:endParaRPr lang="en-US" altLang="zh-CN" dirty="0"/>
          </a:p>
          <a:p>
            <a:pPr lvl="1"/>
            <a:r>
              <a:rPr lang="zh-CN" altLang="en-US" dirty="0"/>
              <a:t>采用开路时间常数法，信号源置零，</a:t>
            </a:r>
            <a:r>
              <a:rPr lang="en-US" altLang="zh-CN" dirty="0"/>
              <a:t>Miller</a:t>
            </a:r>
            <a:r>
              <a:rPr lang="zh-CN" altLang="en-US" dirty="0"/>
              <a:t>等效</a:t>
            </a:r>
            <a:endParaRPr lang="en-US" altLang="zh-CN" dirty="0"/>
          </a:p>
          <a:p>
            <a:r>
              <a:rPr lang="en-US" altLang="zh-CN" dirty="0"/>
              <a:t>Step4</a:t>
            </a:r>
            <a:r>
              <a:rPr lang="zh-CN" altLang="en-US" dirty="0"/>
              <a:t>：如有必要，根据</a:t>
            </a:r>
            <a:r>
              <a:rPr lang="en-US" altLang="zh-CN" dirty="0"/>
              <a:t>Bode</a:t>
            </a:r>
            <a:r>
              <a:rPr lang="zh-CN" altLang="en-US" dirty="0"/>
              <a:t>规则，勾勒出幅频特性</a:t>
            </a:r>
            <a:endParaRPr lang="en-US" altLang="zh-CN" dirty="0"/>
          </a:p>
          <a:p>
            <a:r>
              <a:rPr lang="zh-CN" altLang="en-US" dirty="0"/>
              <a:t>若要考虑零点，需写出传递函数表达式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672D08F-1E86-DD46-8D8A-735CD074C8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600" y="3683000"/>
            <a:ext cx="1346200" cy="787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24C8307-858B-1F42-B32A-DD999BE8EC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4500672"/>
            <a:ext cx="1676400" cy="703674"/>
          </a:xfrm>
          <a:prstGeom prst="rect">
            <a:avLst/>
          </a:prstGeom>
          <a:ln>
            <a:solidFill>
              <a:srgbClr val="0432FF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1C1D10B-311F-9343-B726-4989B754F6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4900" y="3924300"/>
            <a:ext cx="431800" cy="3048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5C3E16C-2A2C-4E45-9E9A-7C69B424C5CA}"/>
              </a:ext>
            </a:extLst>
          </p:cNvPr>
          <p:cNvSpPr txBox="1"/>
          <p:nvPr/>
        </p:nvSpPr>
        <p:spPr>
          <a:xfrm>
            <a:off x="7350168" y="3429000"/>
            <a:ext cx="14300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</a:rPr>
              <a:t>主极点</a:t>
            </a:r>
            <a:r>
              <a:rPr lang="en-US" altLang="zh-CN" dirty="0">
                <a:solidFill>
                  <a:srgbClr val="FF0000"/>
                </a:solidFill>
              </a:rPr>
              <a:t>RC</a:t>
            </a:r>
            <a:r>
              <a:rPr lang="zh-CN" altLang="en-US" dirty="0">
                <a:solidFill>
                  <a:srgbClr val="FF0000"/>
                </a:solidFill>
              </a:rPr>
              <a:t>最小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BDD7F1-22C9-2E45-BCAB-45C0AD555A3F}"/>
              </a:ext>
            </a:extLst>
          </p:cNvPr>
          <p:cNvSpPr txBox="1"/>
          <p:nvPr/>
        </p:nvSpPr>
        <p:spPr>
          <a:xfrm>
            <a:off x="7735589" y="4175515"/>
            <a:ext cx="14300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>
                <a:solidFill>
                  <a:srgbClr val="0432FF"/>
                </a:solidFill>
              </a:rPr>
              <a:t>主极点</a:t>
            </a:r>
            <a:r>
              <a:rPr lang="en-US" altLang="zh-CN" dirty="0">
                <a:solidFill>
                  <a:srgbClr val="0432FF"/>
                </a:solidFill>
              </a:rPr>
              <a:t>RC</a:t>
            </a:r>
            <a:r>
              <a:rPr lang="zh-CN" altLang="en-US" dirty="0">
                <a:solidFill>
                  <a:srgbClr val="0432FF"/>
                </a:solidFill>
              </a:rPr>
              <a:t>最大</a:t>
            </a:r>
            <a:endParaRPr lang="en-US" dirty="0">
              <a:solidFill>
                <a:srgbClr val="0432FF"/>
              </a:solidFill>
            </a:endParaRPr>
          </a:p>
        </p:txBody>
      </p: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E2A365CA-F9E6-6241-807D-3C75E35E64B1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43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157129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>
            <a:extLst>
              <a:ext uri="{FF2B5EF4-FFF2-40B4-BE49-F238E27FC236}">
                <a16:creationId xmlns:a16="http://schemas.microsoft.com/office/drawing/2014/main" id="{CD0724D2-38A8-3F47-8669-DE13AB81F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>
                <a:ea typeface="宋体" panose="02010600030101010101" pitchFamily="2" charset="-122"/>
              </a:rPr>
              <a:t>作业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483EB282-679B-A946-8653-621B2355A6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3660252"/>
            <a:ext cx="4432300" cy="29591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59DB0C0-551A-B747-A98E-2322F18A94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43000"/>
            <a:ext cx="8547100" cy="8001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B81C68F-A13F-6343-90F6-D2982B2F1E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2038785"/>
            <a:ext cx="8153400" cy="1525782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40B6A9F3-242F-B147-B60B-9C7EE8A43C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" y="1154522"/>
            <a:ext cx="8267700" cy="7747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910C30D-0CDC-524B-81FA-79BA39F1B1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1953230"/>
            <a:ext cx="8051800" cy="147577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05A0D4E-E3E6-FA44-9512-934CE874FC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962400"/>
            <a:ext cx="3975100" cy="2133600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17BDF9E1-07E1-EB47-BC7C-B2BCFB2502FD}"/>
              </a:ext>
            </a:extLst>
          </p:cNvPr>
          <p:cNvSpPr txBox="1"/>
          <p:nvPr/>
        </p:nvSpPr>
        <p:spPr>
          <a:xfrm>
            <a:off x="2026966" y="1614676"/>
            <a:ext cx="487634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kHz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30135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Rectangle 2">
            <a:extLst>
              <a:ext uri="{FF2B5EF4-FFF2-40B4-BE49-F238E27FC236}">
                <a16:creationId xmlns:a16="http://schemas.microsoft.com/office/drawing/2014/main" id="{469C7C24-1105-EB42-99F2-433B40F1041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838200" y="152400"/>
            <a:ext cx="4800600" cy="574675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>
                <a:ea typeface="宋体" charset="0"/>
              </a:rPr>
              <a:t>Example: Capacitance Identification</a:t>
            </a:r>
          </a:p>
        </p:txBody>
      </p:sp>
      <p:pic>
        <p:nvPicPr>
          <p:cNvPr id="50179" name="Picture 4">
            <a:extLst>
              <a:ext uri="{FF2B5EF4-FFF2-40B4-BE49-F238E27FC236}">
                <a16:creationId xmlns:a16="http://schemas.microsoft.com/office/drawing/2014/main" id="{DBFF9653-B577-7A4B-8C99-17DF7D11B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14400"/>
            <a:ext cx="8534400" cy="529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灯片编号占位符 1">
            <a:extLst>
              <a:ext uri="{FF2B5EF4-FFF2-40B4-BE49-F238E27FC236}">
                <a16:creationId xmlns:a16="http://schemas.microsoft.com/office/drawing/2014/main" id="{56F30C02-DBA6-1641-9522-974D78E7E702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5</a:t>
            </a:fld>
            <a:endParaRPr lang="en-US" altLang="zh-CN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Rectangle 2">
            <a:extLst>
              <a:ext uri="{FF2B5EF4-FFF2-40B4-BE49-F238E27FC236}">
                <a16:creationId xmlns:a16="http://schemas.microsoft.com/office/drawing/2014/main" id="{A699E16E-A51B-C843-9243-3555E4FEB8C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zh-CN">
                <a:ea typeface="宋体" charset="0"/>
              </a:rPr>
              <a:t>MOS Intrinsic Capacitances</a:t>
            </a:r>
          </a:p>
        </p:txBody>
      </p:sp>
      <p:sp>
        <p:nvSpPr>
          <p:cNvPr id="45061" name="Rectangle 3">
            <a:extLst>
              <a:ext uri="{FF2B5EF4-FFF2-40B4-BE49-F238E27FC236}">
                <a16:creationId xmlns:a16="http://schemas.microsoft.com/office/drawing/2014/main" id="{9DA4D038-6D7D-8340-B317-9DC0BE600CE5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5562600"/>
            <a:ext cx="7772400" cy="762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zh-CN" altLang="en-US" dirty="0">
                <a:ea typeface="宋体" panose="02010600030101010101" pitchFamily="2" charset="-122"/>
              </a:rPr>
              <a:t>对于</a:t>
            </a:r>
            <a:r>
              <a:rPr lang="en-US" altLang="zh-CN" dirty="0">
                <a:ea typeface="宋体" panose="02010600030101010101" pitchFamily="2" charset="-122"/>
              </a:rPr>
              <a:t>MOS, </a:t>
            </a:r>
            <a:r>
              <a:rPr lang="zh-CN" altLang="en-US" dirty="0">
                <a:ea typeface="宋体" panose="02010600030101010101" pitchFamily="2" charset="-122"/>
              </a:rPr>
              <a:t>有三处寄生电容：①栅极和沟道之间的电容；②源极</a:t>
            </a:r>
            <a:r>
              <a:rPr lang="en-US" altLang="zh-CN" dirty="0">
                <a:ea typeface="宋体" panose="02010600030101010101" pitchFamily="2" charset="-122"/>
              </a:rPr>
              <a:t>/</a:t>
            </a:r>
            <a:r>
              <a:rPr lang="zh-CN" altLang="en-US" dirty="0">
                <a:ea typeface="宋体" panose="02010600030101010101" pitchFamily="2" charset="-122"/>
              </a:rPr>
              <a:t>漏极与衬底之间的电容；③栅极与源极</a:t>
            </a:r>
            <a:r>
              <a:rPr lang="en-US" altLang="zh-CN" dirty="0">
                <a:ea typeface="宋体" panose="02010600030101010101" pitchFamily="2" charset="-122"/>
              </a:rPr>
              <a:t>/</a:t>
            </a:r>
            <a:r>
              <a:rPr lang="zh-CN" altLang="en-US" dirty="0">
                <a:ea typeface="宋体" panose="02010600030101010101" pitchFamily="2" charset="-122"/>
              </a:rPr>
              <a:t>漏极重合部分之间的电容</a:t>
            </a:r>
            <a:endParaRPr lang="en-US" altLang="zh-CN" dirty="0">
              <a:ea typeface="宋体" panose="02010600030101010101" pitchFamily="2" charset="-122"/>
            </a:endParaRPr>
          </a:p>
        </p:txBody>
      </p:sp>
      <p:grpSp>
        <p:nvGrpSpPr>
          <p:cNvPr id="51204" name="Group 11">
            <a:extLst>
              <a:ext uri="{FF2B5EF4-FFF2-40B4-BE49-F238E27FC236}">
                <a16:creationId xmlns:a16="http://schemas.microsoft.com/office/drawing/2014/main" id="{4C4AACC1-51EF-5A47-A658-B6905CA24F83}"/>
              </a:ext>
            </a:extLst>
          </p:cNvPr>
          <p:cNvGrpSpPr>
            <a:grpSpLocks/>
          </p:cNvGrpSpPr>
          <p:nvPr/>
        </p:nvGrpSpPr>
        <p:grpSpPr bwMode="auto">
          <a:xfrm>
            <a:off x="228600" y="990600"/>
            <a:ext cx="8763000" cy="3760788"/>
            <a:chOff x="144" y="624"/>
            <a:chExt cx="5520" cy="2369"/>
          </a:xfrm>
        </p:grpSpPr>
        <p:pic>
          <p:nvPicPr>
            <p:cNvPr id="51205" name="Picture 4">
              <a:extLst>
                <a:ext uri="{FF2B5EF4-FFF2-40B4-BE49-F238E27FC236}">
                  <a16:creationId xmlns:a16="http://schemas.microsoft.com/office/drawing/2014/main" id="{84242F87-3065-F844-88CE-8CB6DAAE1D6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" y="1730"/>
              <a:ext cx="3984" cy="1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1206" name="Picture 5">
              <a:extLst>
                <a:ext uri="{FF2B5EF4-FFF2-40B4-BE49-F238E27FC236}">
                  <a16:creationId xmlns:a16="http://schemas.microsoft.com/office/drawing/2014/main" id="{22B2F86E-1C2E-5946-8A96-1ECFE5EE54E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12" y="624"/>
              <a:ext cx="2352" cy="13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207" name="Oval 6">
              <a:extLst>
                <a:ext uri="{FF2B5EF4-FFF2-40B4-BE49-F238E27FC236}">
                  <a16:creationId xmlns:a16="http://schemas.microsoft.com/office/drawing/2014/main" id="{E189EFDD-E637-7940-984F-1E6E68DD6A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1824"/>
              <a:ext cx="528" cy="480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Wingdings" pitchFamily="2" charset="2"/>
                <a:buChar char="§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Wingdings" pitchFamily="2" charset="2"/>
                <a:buChar char="§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Wingdings" pitchFamily="2" charset="2"/>
                <a:buChar char="§"/>
                <a:defRPr sz="16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zh-CN" altLang="zh-CN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  <p:sp>
          <p:nvSpPr>
            <p:cNvPr id="51208" name="Line 8">
              <a:extLst>
                <a:ext uri="{FF2B5EF4-FFF2-40B4-BE49-F238E27FC236}">
                  <a16:creationId xmlns:a16="http://schemas.microsoft.com/office/drawing/2014/main" id="{C92755ED-3532-2448-BB54-1E851E98C74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496" y="768"/>
              <a:ext cx="912" cy="110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09" name="Line 10">
              <a:extLst>
                <a:ext uri="{FF2B5EF4-FFF2-40B4-BE49-F238E27FC236}">
                  <a16:creationId xmlns:a16="http://schemas.microsoft.com/office/drawing/2014/main" id="{ED927A56-B310-C24E-9A9E-6E45B751716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80" y="1904"/>
              <a:ext cx="1248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灯片编号占位符 1">
            <a:extLst>
              <a:ext uri="{FF2B5EF4-FFF2-40B4-BE49-F238E27FC236}">
                <a16:creationId xmlns:a16="http://schemas.microsoft.com/office/drawing/2014/main" id="{02A9DF60-CD3D-084F-8C7F-4268A96C526F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6</a:t>
            </a:fld>
            <a:endParaRPr lang="en-US" altLang="zh-CN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Rectangle 2">
            <a:extLst>
              <a:ext uri="{FF2B5EF4-FFF2-40B4-BE49-F238E27FC236}">
                <a16:creationId xmlns:a16="http://schemas.microsoft.com/office/drawing/2014/main" id="{F3AFAD8B-0CBA-5148-9A6E-532263EEF8C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838200" y="152400"/>
            <a:ext cx="7543800" cy="823913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>
                <a:ea typeface="宋体" charset="0"/>
              </a:rPr>
              <a:t>Gate Oxide Capacitance Partition and Full Model</a:t>
            </a:r>
          </a:p>
        </p:txBody>
      </p:sp>
      <p:sp>
        <p:nvSpPr>
          <p:cNvPr id="46085" name="Rectangle 3">
            <a:extLst>
              <a:ext uri="{FF2B5EF4-FFF2-40B4-BE49-F238E27FC236}">
                <a16:creationId xmlns:a16="http://schemas.microsoft.com/office/drawing/2014/main" id="{0D57817C-E2C0-CA42-B8D9-CD34DFB24CF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4352925"/>
            <a:ext cx="8839200" cy="2047875"/>
          </a:xfrm>
        </p:spPr>
        <p:txBody>
          <a:bodyPr/>
          <a:lstStyle/>
          <a:p>
            <a:pPr eaLnBrk="1" hangingPunct="1">
              <a:buFont typeface="Wingdings" charset="2"/>
              <a:buChar char="§"/>
              <a:defRPr/>
            </a:pPr>
            <a:r>
              <a:rPr lang="zh-CN" altLang="en-US" dirty="0">
                <a:ea typeface="宋体" charset="0"/>
              </a:rPr>
              <a:t>因为</a:t>
            </a:r>
            <a:r>
              <a:rPr lang="en-US" altLang="zh-CN" dirty="0">
                <a:ea typeface="宋体" charset="0"/>
              </a:rPr>
              <a:t>MOS</a:t>
            </a:r>
            <a:r>
              <a:rPr lang="zh-CN" altLang="en-US" dirty="0">
                <a:ea typeface="宋体" charset="0"/>
              </a:rPr>
              <a:t>模型中无沟道端点，所以栅极和沟道之间的电容</a:t>
            </a:r>
            <a:r>
              <a:rPr lang="en-US" altLang="zh-CN" dirty="0" err="1">
                <a:ea typeface="宋体" charset="0"/>
              </a:rPr>
              <a:t>C</a:t>
            </a:r>
            <a:r>
              <a:rPr lang="en-US" altLang="zh-CN" baseline="-25000" dirty="0" err="1">
                <a:ea typeface="宋体" charset="0"/>
              </a:rPr>
              <a:t>gate</a:t>
            </a:r>
            <a:r>
              <a:rPr lang="zh-CN" altLang="en-US" dirty="0">
                <a:ea typeface="宋体" charset="0"/>
              </a:rPr>
              <a:t>被分配到栅极与源极、栅极与漏极之间的电容</a:t>
            </a:r>
            <a:r>
              <a:rPr lang="en-US" altLang="zh-CN" dirty="0">
                <a:ea typeface="宋体" charset="0"/>
              </a:rPr>
              <a:t>C</a:t>
            </a:r>
            <a:r>
              <a:rPr lang="en-US" altLang="zh-CN" baseline="-25000" dirty="0">
                <a:ea typeface="宋体" charset="0"/>
              </a:rPr>
              <a:t>1</a:t>
            </a:r>
            <a:r>
              <a:rPr lang="zh-CN" altLang="en-US" dirty="0">
                <a:ea typeface="宋体" charset="0"/>
              </a:rPr>
              <a:t>、</a:t>
            </a:r>
            <a:r>
              <a:rPr lang="en-US" altLang="zh-CN" dirty="0">
                <a:ea typeface="宋体" charset="0"/>
              </a:rPr>
              <a:t>C</a:t>
            </a:r>
            <a:r>
              <a:rPr lang="en-US" altLang="zh-CN" baseline="-25000" dirty="0">
                <a:ea typeface="宋体" charset="0"/>
              </a:rPr>
              <a:t>2</a:t>
            </a:r>
            <a:r>
              <a:rPr lang="zh-CN" altLang="en-US" dirty="0">
                <a:ea typeface="宋体" charset="0"/>
              </a:rPr>
              <a:t>表示；</a:t>
            </a:r>
            <a:endParaRPr lang="en-US" altLang="zh-CN" dirty="0">
              <a:ea typeface="宋体" charset="0"/>
            </a:endParaRPr>
          </a:p>
        </p:txBody>
      </p:sp>
      <p:grpSp>
        <p:nvGrpSpPr>
          <p:cNvPr id="52227" name="Group 11">
            <a:extLst>
              <a:ext uri="{FF2B5EF4-FFF2-40B4-BE49-F238E27FC236}">
                <a16:creationId xmlns:a16="http://schemas.microsoft.com/office/drawing/2014/main" id="{39C11BBC-3976-6A45-8312-BE5E0554BA22}"/>
              </a:ext>
            </a:extLst>
          </p:cNvPr>
          <p:cNvGrpSpPr>
            <a:grpSpLocks/>
          </p:cNvGrpSpPr>
          <p:nvPr/>
        </p:nvGrpSpPr>
        <p:grpSpPr bwMode="auto">
          <a:xfrm>
            <a:off x="1066800" y="912813"/>
            <a:ext cx="7086600" cy="3276600"/>
            <a:chOff x="384" y="582"/>
            <a:chExt cx="5232" cy="2497"/>
          </a:xfrm>
        </p:grpSpPr>
        <p:grpSp>
          <p:nvGrpSpPr>
            <p:cNvPr id="52233" name="Group 6">
              <a:extLst>
                <a:ext uri="{FF2B5EF4-FFF2-40B4-BE49-F238E27FC236}">
                  <a16:creationId xmlns:a16="http://schemas.microsoft.com/office/drawing/2014/main" id="{FED4C6DB-067E-4D45-A2CC-038F3F30344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4" y="582"/>
              <a:ext cx="5232" cy="1717"/>
              <a:chOff x="384" y="960"/>
              <a:chExt cx="5232" cy="1717"/>
            </a:xfrm>
          </p:grpSpPr>
          <p:pic>
            <p:nvPicPr>
              <p:cNvPr id="52235" name="Picture 4">
                <a:extLst>
                  <a:ext uri="{FF2B5EF4-FFF2-40B4-BE49-F238E27FC236}">
                    <a16:creationId xmlns:a16="http://schemas.microsoft.com/office/drawing/2014/main" id="{34D60F1E-F7BF-E940-A764-C00E82E6AF2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4" y="1008"/>
                <a:ext cx="2178" cy="10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2236" name="Picture 5">
                <a:extLst>
                  <a:ext uri="{FF2B5EF4-FFF2-40B4-BE49-F238E27FC236}">
                    <a16:creationId xmlns:a16="http://schemas.microsoft.com/office/drawing/2014/main" id="{32764705-621D-3E4F-BE85-BEA08FBC1EC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00" y="960"/>
                <a:ext cx="3216" cy="17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52234" name="Picture 10">
              <a:extLst>
                <a:ext uri="{FF2B5EF4-FFF2-40B4-BE49-F238E27FC236}">
                  <a16:creationId xmlns:a16="http://schemas.microsoft.com/office/drawing/2014/main" id="{A9C7C4EC-19AB-D74A-BFD3-FFEE9A6745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8" y="1645"/>
              <a:ext cx="1668" cy="14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2228" name="椭圆 1">
            <a:extLst>
              <a:ext uri="{FF2B5EF4-FFF2-40B4-BE49-F238E27FC236}">
                <a16:creationId xmlns:a16="http://schemas.microsoft.com/office/drawing/2014/main" id="{BC592E19-E2D5-4649-8C1A-7071878F55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7663" y="3048000"/>
            <a:ext cx="769937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 baseline="300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2229" name="椭圆 11">
            <a:extLst>
              <a:ext uri="{FF2B5EF4-FFF2-40B4-BE49-F238E27FC236}">
                <a16:creationId xmlns:a16="http://schemas.microsoft.com/office/drawing/2014/main" id="{101CE1B6-5DA8-A04C-BC27-BCA21EB3F761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368675" y="2292351"/>
            <a:ext cx="771525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 baseline="300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2230" name="椭圆 12">
            <a:extLst>
              <a:ext uri="{FF2B5EF4-FFF2-40B4-BE49-F238E27FC236}">
                <a16:creationId xmlns:a16="http://schemas.microsoft.com/office/drawing/2014/main" id="{412EADD6-86AC-4446-81E2-10CB4EC0B4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1025" y="2735263"/>
            <a:ext cx="769938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 baseline="300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2231" name="椭圆 13">
            <a:extLst>
              <a:ext uri="{FF2B5EF4-FFF2-40B4-BE49-F238E27FC236}">
                <a16:creationId xmlns:a16="http://schemas.microsoft.com/office/drawing/2014/main" id="{F45B6111-1408-EE45-9CE4-0081812C5A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3088" y="3568700"/>
            <a:ext cx="769937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 baseline="300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52232" name="图片 2">
            <a:extLst>
              <a:ext uri="{FF2B5EF4-FFF2-40B4-BE49-F238E27FC236}">
                <a16:creationId xmlns:a16="http://schemas.microsoft.com/office/drawing/2014/main" id="{8424F1D4-FC8D-954A-AA5A-D7B6B9ACEB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2717800"/>
            <a:ext cx="1649413" cy="142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灯片编号占位符 1">
            <a:extLst>
              <a:ext uri="{FF2B5EF4-FFF2-40B4-BE49-F238E27FC236}">
                <a16:creationId xmlns:a16="http://schemas.microsoft.com/office/drawing/2014/main" id="{E56D56B3-9FD9-2542-AD26-FDAA9EF7D24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7</a:t>
            </a:fld>
            <a:endParaRPr lang="en-US" altLang="zh-CN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Rectangle 2">
            <a:extLst>
              <a:ext uri="{FF2B5EF4-FFF2-40B4-BE49-F238E27FC236}">
                <a16:creationId xmlns:a16="http://schemas.microsoft.com/office/drawing/2014/main" id="{F3AFAD8B-0CBA-5148-9A6E-532263EEF8C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838200" y="152400"/>
            <a:ext cx="7543800" cy="823913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>
                <a:ea typeface="宋体" charset="0"/>
              </a:rPr>
              <a:t>Gate Oxide Capacitance Partition and Full Model</a:t>
            </a:r>
          </a:p>
        </p:txBody>
      </p:sp>
      <p:sp>
        <p:nvSpPr>
          <p:cNvPr id="46085" name="Rectangle 3">
            <a:extLst>
              <a:ext uri="{FF2B5EF4-FFF2-40B4-BE49-F238E27FC236}">
                <a16:creationId xmlns:a16="http://schemas.microsoft.com/office/drawing/2014/main" id="{0D57817C-E2C0-CA42-B8D9-CD34DFB24CF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63597" y="5123191"/>
            <a:ext cx="4114800" cy="1518020"/>
          </a:xfrm>
        </p:spPr>
        <p:txBody>
          <a:bodyPr/>
          <a:lstStyle/>
          <a:p>
            <a:pPr eaLnBrk="1" hangingPunct="1">
              <a:buFont typeface="Wingdings" charset="2"/>
              <a:buChar char="§"/>
              <a:defRPr/>
            </a:pPr>
            <a:r>
              <a:rPr lang="zh-CN" altLang="en-US" dirty="0">
                <a:ea typeface="宋体" charset="0"/>
              </a:rPr>
              <a:t>工作在饱和区时</a:t>
            </a:r>
            <a:r>
              <a:rPr lang="en-US" altLang="zh-CN" dirty="0">
                <a:ea typeface="宋体" charset="0"/>
              </a:rPr>
              <a:t>C</a:t>
            </a:r>
            <a:r>
              <a:rPr lang="en-US" altLang="zh-CN" baseline="-25000" dirty="0">
                <a:ea typeface="宋体" charset="0"/>
              </a:rPr>
              <a:t>1</a:t>
            </a:r>
            <a:r>
              <a:rPr lang="en-US" altLang="zh-CN" dirty="0">
                <a:ea typeface="宋体" charset="0"/>
              </a:rPr>
              <a:t> </a:t>
            </a:r>
            <a:r>
              <a:rPr lang="en-US" altLang="zh-CN" dirty="0">
                <a:ea typeface="宋体" charset="0"/>
                <a:cs typeface="Arial" charset="0"/>
              </a:rPr>
              <a:t>~ </a:t>
            </a:r>
            <a:r>
              <a:rPr lang="en-US" altLang="zh-CN" dirty="0" err="1">
                <a:ea typeface="宋体" charset="0"/>
                <a:cs typeface="Arial" charset="0"/>
              </a:rPr>
              <a:t>C</a:t>
            </a:r>
            <a:r>
              <a:rPr lang="en-US" altLang="zh-CN" baseline="-25000" dirty="0" err="1">
                <a:ea typeface="宋体" charset="0"/>
                <a:cs typeface="Arial" charset="0"/>
              </a:rPr>
              <a:t>gate</a:t>
            </a:r>
            <a:r>
              <a:rPr lang="en-US" altLang="zh-CN" dirty="0">
                <a:ea typeface="宋体" charset="0"/>
                <a:cs typeface="Arial" charset="0"/>
              </a:rPr>
              <a:t>,  C</a:t>
            </a:r>
            <a:r>
              <a:rPr lang="en-US" altLang="zh-CN" baseline="-25000" dirty="0">
                <a:ea typeface="宋体" charset="0"/>
                <a:cs typeface="Arial" charset="0"/>
              </a:rPr>
              <a:t>2  </a:t>
            </a:r>
            <a:r>
              <a:rPr lang="en-US" altLang="zh-CN" dirty="0">
                <a:ea typeface="宋体" charset="0"/>
                <a:cs typeface="Arial" charset="0"/>
              </a:rPr>
              <a:t>~ 0.  </a:t>
            </a:r>
            <a:r>
              <a:rPr lang="zh-CN" altLang="en-US" dirty="0">
                <a:ea typeface="宋体" charset="0"/>
                <a:cs typeface="Arial" charset="0"/>
              </a:rPr>
              <a:t>它们与栅极源极、栅极漏极之间的</a:t>
            </a:r>
            <a:r>
              <a:rPr lang="en-US" altLang="zh-CN" dirty="0">
                <a:ea typeface="宋体" charset="0"/>
                <a:cs typeface="Arial" charset="0"/>
              </a:rPr>
              <a:t>overlap</a:t>
            </a:r>
            <a:r>
              <a:rPr lang="zh-CN" altLang="en-US" dirty="0">
                <a:ea typeface="宋体" charset="0"/>
                <a:cs typeface="Arial" charset="0"/>
              </a:rPr>
              <a:t>电容合并，形成</a:t>
            </a:r>
            <a:r>
              <a:rPr lang="en-US" altLang="zh-CN" dirty="0">
                <a:ea typeface="宋体" charset="0"/>
                <a:cs typeface="Arial" charset="0"/>
              </a:rPr>
              <a:t>C</a:t>
            </a:r>
            <a:r>
              <a:rPr lang="en-US" altLang="zh-CN" baseline="-25000" dirty="0">
                <a:ea typeface="宋体" charset="0"/>
                <a:cs typeface="Arial" charset="0"/>
              </a:rPr>
              <a:t>gs </a:t>
            </a:r>
            <a:r>
              <a:rPr lang="zh-CN" altLang="en-US" dirty="0">
                <a:ea typeface="宋体" charset="0"/>
                <a:cs typeface="Arial" charset="0"/>
              </a:rPr>
              <a:t>和</a:t>
            </a:r>
            <a:r>
              <a:rPr lang="en-US" altLang="zh-CN" dirty="0">
                <a:ea typeface="宋体" charset="0"/>
                <a:cs typeface="Arial" charset="0"/>
              </a:rPr>
              <a:t> </a:t>
            </a:r>
            <a:r>
              <a:rPr lang="en-US" altLang="zh-CN" dirty="0" err="1">
                <a:ea typeface="宋体" charset="0"/>
                <a:cs typeface="Arial" charset="0"/>
              </a:rPr>
              <a:t>C</a:t>
            </a:r>
            <a:r>
              <a:rPr lang="en-US" altLang="zh-CN" baseline="-25000" dirty="0" err="1">
                <a:ea typeface="宋体" charset="0"/>
                <a:cs typeface="Arial" charset="0"/>
              </a:rPr>
              <a:t>gd</a:t>
            </a:r>
            <a:r>
              <a:rPr lang="en-US" altLang="zh-CN" dirty="0">
                <a:ea typeface="宋体" charset="0"/>
                <a:cs typeface="Arial" charset="0"/>
              </a:rPr>
              <a:t>.</a:t>
            </a:r>
          </a:p>
        </p:txBody>
      </p:sp>
      <p:grpSp>
        <p:nvGrpSpPr>
          <p:cNvPr id="52227" name="Group 11">
            <a:extLst>
              <a:ext uri="{FF2B5EF4-FFF2-40B4-BE49-F238E27FC236}">
                <a16:creationId xmlns:a16="http://schemas.microsoft.com/office/drawing/2014/main" id="{39C11BBC-3976-6A45-8312-BE5E0554BA22}"/>
              </a:ext>
            </a:extLst>
          </p:cNvPr>
          <p:cNvGrpSpPr>
            <a:grpSpLocks/>
          </p:cNvGrpSpPr>
          <p:nvPr/>
        </p:nvGrpSpPr>
        <p:grpSpPr bwMode="auto">
          <a:xfrm>
            <a:off x="1066800" y="912813"/>
            <a:ext cx="7086600" cy="3276600"/>
            <a:chOff x="384" y="582"/>
            <a:chExt cx="5232" cy="2497"/>
          </a:xfrm>
        </p:grpSpPr>
        <p:grpSp>
          <p:nvGrpSpPr>
            <p:cNvPr id="52233" name="Group 6">
              <a:extLst>
                <a:ext uri="{FF2B5EF4-FFF2-40B4-BE49-F238E27FC236}">
                  <a16:creationId xmlns:a16="http://schemas.microsoft.com/office/drawing/2014/main" id="{FED4C6DB-067E-4D45-A2CC-038F3F30344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4" y="582"/>
              <a:ext cx="5232" cy="1717"/>
              <a:chOff x="384" y="960"/>
              <a:chExt cx="5232" cy="1717"/>
            </a:xfrm>
          </p:grpSpPr>
          <p:pic>
            <p:nvPicPr>
              <p:cNvPr id="52235" name="Picture 4">
                <a:extLst>
                  <a:ext uri="{FF2B5EF4-FFF2-40B4-BE49-F238E27FC236}">
                    <a16:creationId xmlns:a16="http://schemas.microsoft.com/office/drawing/2014/main" id="{34D60F1E-F7BF-E940-A764-C00E82E6AF2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4" y="1008"/>
                <a:ext cx="2178" cy="10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2236" name="Picture 5">
                <a:extLst>
                  <a:ext uri="{FF2B5EF4-FFF2-40B4-BE49-F238E27FC236}">
                    <a16:creationId xmlns:a16="http://schemas.microsoft.com/office/drawing/2014/main" id="{32764705-621D-3E4F-BE85-BEA08FBC1EC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00" y="960"/>
                <a:ext cx="3216" cy="17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52234" name="Picture 10">
              <a:extLst>
                <a:ext uri="{FF2B5EF4-FFF2-40B4-BE49-F238E27FC236}">
                  <a16:creationId xmlns:a16="http://schemas.microsoft.com/office/drawing/2014/main" id="{A9C7C4EC-19AB-D74A-BFD3-FFEE9A6745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8" y="1645"/>
              <a:ext cx="1668" cy="14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2228" name="椭圆 1">
            <a:extLst>
              <a:ext uri="{FF2B5EF4-FFF2-40B4-BE49-F238E27FC236}">
                <a16:creationId xmlns:a16="http://schemas.microsoft.com/office/drawing/2014/main" id="{BC592E19-E2D5-4649-8C1A-7071878F55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7663" y="3048000"/>
            <a:ext cx="769937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 baseline="300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2229" name="椭圆 11">
            <a:extLst>
              <a:ext uri="{FF2B5EF4-FFF2-40B4-BE49-F238E27FC236}">
                <a16:creationId xmlns:a16="http://schemas.microsoft.com/office/drawing/2014/main" id="{101CE1B6-5DA8-A04C-BC27-BCA21EB3F761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368675" y="2292351"/>
            <a:ext cx="771525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 baseline="300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2230" name="椭圆 12">
            <a:extLst>
              <a:ext uri="{FF2B5EF4-FFF2-40B4-BE49-F238E27FC236}">
                <a16:creationId xmlns:a16="http://schemas.microsoft.com/office/drawing/2014/main" id="{412EADD6-86AC-4446-81E2-10CB4EC0B4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1025" y="2735263"/>
            <a:ext cx="769938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 baseline="300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2231" name="椭圆 13">
            <a:extLst>
              <a:ext uri="{FF2B5EF4-FFF2-40B4-BE49-F238E27FC236}">
                <a16:creationId xmlns:a16="http://schemas.microsoft.com/office/drawing/2014/main" id="{F45B6111-1408-EE45-9CE4-0081812C5A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3088" y="3568700"/>
            <a:ext cx="769937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 baseline="300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52232" name="图片 2">
            <a:extLst>
              <a:ext uri="{FF2B5EF4-FFF2-40B4-BE49-F238E27FC236}">
                <a16:creationId xmlns:a16="http://schemas.microsoft.com/office/drawing/2014/main" id="{8424F1D4-FC8D-954A-AA5A-D7B6B9ACEB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2717800"/>
            <a:ext cx="1649413" cy="142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C0BD4ADC-D191-8341-9EF1-ADB9925C904D}"/>
              </a:ext>
            </a:extLst>
          </p:cNvPr>
          <p:cNvSpPr txBox="1"/>
          <p:nvPr/>
        </p:nvSpPr>
        <p:spPr>
          <a:xfrm>
            <a:off x="2287763" y="4393636"/>
            <a:ext cx="936795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zh-CN" i="1" dirty="0" err="1">
                <a:solidFill>
                  <a:srgbClr val="C00000"/>
                </a:solidFill>
              </a:rPr>
              <a:t>C</a:t>
            </a:r>
            <a:r>
              <a:rPr kumimoji="1" lang="en-US" altLang="zh-CN" baseline="-25000" dirty="0" err="1">
                <a:solidFill>
                  <a:srgbClr val="C00000"/>
                </a:solidFill>
              </a:rPr>
              <a:t>gd</a:t>
            </a:r>
            <a:r>
              <a:rPr kumimoji="1" lang="zh-CN" altLang="en-US" baseline="-25000" dirty="0">
                <a:solidFill>
                  <a:srgbClr val="C00000"/>
                </a:solidFill>
              </a:rPr>
              <a:t> </a:t>
            </a:r>
            <a:r>
              <a:rPr kumimoji="1" lang="en-US" altLang="zh-CN" dirty="0">
                <a:solidFill>
                  <a:srgbClr val="C00000"/>
                </a:solidFill>
              </a:rPr>
              <a:t>&lt;&lt;</a:t>
            </a:r>
            <a:r>
              <a:rPr kumimoji="1" lang="zh-CN" altLang="en-US" dirty="0">
                <a:solidFill>
                  <a:srgbClr val="C00000"/>
                </a:solidFill>
              </a:rPr>
              <a:t> </a:t>
            </a:r>
            <a:r>
              <a:rPr kumimoji="1" lang="en-US" altLang="zh-CN" i="1" dirty="0" err="1">
                <a:solidFill>
                  <a:srgbClr val="C00000"/>
                </a:solidFill>
              </a:rPr>
              <a:t>C</a:t>
            </a:r>
            <a:r>
              <a:rPr kumimoji="1" lang="en-US" altLang="zh-CN" baseline="-25000" dirty="0" err="1">
                <a:solidFill>
                  <a:srgbClr val="C00000"/>
                </a:solidFill>
              </a:rPr>
              <a:t>gs</a:t>
            </a:r>
            <a:endParaRPr kumimoji="1" lang="zh-CN" altLang="en-US" baseline="-25000" dirty="0">
              <a:solidFill>
                <a:srgbClr val="C00000"/>
              </a:solidFill>
            </a:endParaRPr>
          </a:p>
        </p:txBody>
      </p:sp>
      <p:sp>
        <p:nvSpPr>
          <p:cNvPr id="17" name="灯片编号占位符 1">
            <a:extLst>
              <a:ext uri="{FF2B5EF4-FFF2-40B4-BE49-F238E27FC236}">
                <a16:creationId xmlns:a16="http://schemas.microsoft.com/office/drawing/2014/main" id="{E56D56B3-9FD9-2542-AD26-FDAA9EF7D24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8</a:t>
            </a:fld>
            <a:endParaRPr lang="en-US" altLang="zh-CN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DBD0F7B-EBBE-774D-AC41-301101F528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46135" y="4309480"/>
            <a:ext cx="4342278" cy="2503656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71699C2-C20D-8C42-8C54-ADA0397322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59785" y="3365500"/>
            <a:ext cx="1282700" cy="406400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16056BB9-053E-4349-8BC9-1F48B61E1527}"/>
              </a:ext>
            </a:extLst>
          </p:cNvPr>
          <p:cNvSpPr txBox="1"/>
          <p:nvPr/>
        </p:nvSpPr>
        <p:spPr>
          <a:xfrm>
            <a:off x="77942" y="3412490"/>
            <a:ext cx="12486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Overlap</a:t>
            </a:r>
            <a:r>
              <a:rPr kumimoji="1" lang="zh-CN" altLang="en-US" dirty="0"/>
              <a:t>电容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AC5D1F6E-C7B8-E948-8CB6-EE14F2C5D68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2279" y="3989669"/>
            <a:ext cx="1854200" cy="5334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4DC8DEC-A27A-EA46-836B-18AE3FF625C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2279" y="4640434"/>
            <a:ext cx="9271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8527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Rectangle 2">
            <a:extLst>
              <a:ext uri="{FF2B5EF4-FFF2-40B4-BE49-F238E27FC236}">
                <a16:creationId xmlns:a16="http://schemas.microsoft.com/office/drawing/2014/main" id="{F3AFAD8B-0CBA-5148-9A6E-532263EEF8C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838200" y="152400"/>
            <a:ext cx="7543800" cy="823913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>
                <a:ea typeface="宋体" charset="0"/>
              </a:rPr>
              <a:t>Gate Oxide Capacitance Partition and Full Model</a:t>
            </a:r>
          </a:p>
        </p:txBody>
      </p:sp>
      <p:sp>
        <p:nvSpPr>
          <p:cNvPr id="46085" name="Rectangle 3">
            <a:extLst>
              <a:ext uri="{FF2B5EF4-FFF2-40B4-BE49-F238E27FC236}">
                <a16:creationId xmlns:a16="http://schemas.microsoft.com/office/drawing/2014/main" id="{0D57817C-E2C0-CA42-B8D9-CD34DFB24CF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4352925"/>
            <a:ext cx="8839200" cy="2047875"/>
          </a:xfrm>
        </p:spPr>
        <p:txBody>
          <a:bodyPr/>
          <a:lstStyle/>
          <a:p>
            <a:pPr eaLnBrk="1" hangingPunct="1">
              <a:buFont typeface="Wingdings" charset="2"/>
              <a:buChar char="§"/>
              <a:defRPr/>
            </a:pPr>
            <a:r>
              <a:rPr lang="zh-CN" altLang="en-US" dirty="0">
                <a:ea typeface="宋体" charset="0"/>
              </a:rPr>
              <a:t>因为</a:t>
            </a:r>
            <a:r>
              <a:rPr lang="en-US" altLang="zh-CN" dirty="0">
                <a:ea typeface="宋体" charset="0"/>
              </a:rPr>
              <a:t>MOS</a:t>
            </a:r>
            <a:r>
              <a:rPr lang="zh-CN" altLang="en-US" dirty="0">
                <a:ea typeface="宋体" charset="0"/>
              </a:rPr>
              <a:t>模型中无沟道端点，所以栅极和沟道之间的电容</a:t>
            </a:r>
            <a:r>
              <a:rPr lang="en-US" altLang="zh-CN" dirty="0" err="1">
                <a:ea typeface="宋体" charset="0"/>
              </a:rPr>
              <a:t>C</a:t>
            </a:r>
            <a:r>
              <a:rPr lang="en-US" altLang="zh-CN" baseline="-25000" dirty="0" err="1">
                <a:ea typeface="宋体" charset="0"/>
              </a:rPr>
              <a:t>gate</a:t>
            </a:r>
            <a:r>
              <a:rPr lang="zh-CN" altLang="en-US" dirty="0">
                <a:ea typeface="宋体" charset="0"/>
              </a:rPr>
              <a:t>被分配到栅极与源极、栅极与漏极之间的电容</a:t>
            </a:r>
            <a:r>
              <a:rPr lang="en-US" altLang="zh-CN" dirty="0">
                <a:ea typeface="宋体" charset="0"/>
              </a:rPr>
              <a:t>C</a:t>
            </a:r>
            <a:r>
              <a:rPr lang="en-US" altLang="zh-CN" baseline="-25000" dirty="0">
                <a:ea typeface="宋体" charset="0"/>
              </a:rPr>
              <a:t>1</a:t>
            </a:r>
            <a:r>
              <a:rPr lang="zh-CN" altLang="en-US" dirty="0">
                <a:ea typeface="宋体" charset="0"/>
              </a:rPr>
              <a:t>、</a:t>
            </a:r>
            <a:r>
              <a:rPr lang="en-US" altLang="zh-CN" dirty="0">
                <a:ea typeface="宋体" charset="0"/>
              </a:rPr>
              <a:t>C</a:t>
            </a:r>
            <a:r>
              <a:rPr lang="en-US" altLang="zh-CN" baseline="-25000" dirty="0">
                <a:ea typeface="宋体" charset="0"/>
              </a:rPr>
              <a:t>2</a:t>
            </a:r>
            <a:r>
              <a:rPr lang="zh-CN" altLang="en-US" dirty="0">
                <a:ea typeface="宋体" charset="0"/>
              </a:rPr>
              <a:t>表示；</a:t>
            </a:r>
            <a:endParaRPr lang="en-US" altLang="zh-CN" dirty="0">
              <a:ea typeface="宋体" charset="0"/>
            </a:endParaRPr>
          </a:p>
          <a:p>
            <a:pPr eaLnBrk="1" hangingPunct="1">
              <a:buFont typeface="Wingdings" charset="2"/>
              <a:buChar char="§"/>
              <a:defRPr/>
            </a:pPr>
            <a:r>
              <a:rPr lang="zh-CN" altLang="en-US" dirty="0">
                <a:ea typeface="宋体" charset="0"/>
              </a:rPr>
              <a:t>工作在饱和区时</a:t>
            </a:r>
            <a:r>
              <a:rPr lang="en-US" altLang="zh-CN" dirty="0">
                <a:ea typeface="宋体" charset="0"/>
              </a:rPr>
              <a:t>C</a:t>
            </a:r>
            <a:r>
              <a:rPr lang="en-US" altLang="zh-CN" baseline="-25000" dirty="0">
                <a:ea typeface="宋体" charset="0"/>
              </a:rPr>
              <a:t>1</a:t>
            </a:r>
            <a:r>
              <a:rPr lang="en-US" altLang="zh-CN" dirty="0">
                <a:ea typeface="宋体" charset="0"/>
              </a:rPr>
              <a:t> </a:t>
            </a:r>
            <a:r>
              <a:rPr lang="en-US" altLang="zh-CN" dirty="0">
                <a:ea typeface="宋体" charset="0"/>
                <a:cs typeface="Arial" charset="0"/>
              </a:rPr>
              <a:t>~ </a:t>
            </a:r>
            <a:r>
              <a:rPr lang="en-US" altLang="zh-CN" dirty="0" err="1">
                <a:ea typeface="宋体" charset="0"/>
                <a:cs typeface="Arial" charset="0"/>
              </a:rPr>
              <a:t>C</a:t>
            </a:r>
            <a:r>
              <a:rPr lang="en-US" altLang="zh-CN" baseline="-25000" dirty="0" err="1">
                <a:ea typeface="宋体" charset="0"/>
                <a:cs typeface="Arial" charset="0"/>
              </a:rPr>
              <a:t>gate</a:t>
            </a:r>
            <a:r>
              <a:rPr lang="en-US" altLang="zh-CN" dirty="0">
                <a:ea typeface="宋体" charset="0"/>
                <a:cs typeface="Arial" charset="0"/>
              </a:rPr>
              <a:t>,  C</a:t>
            </a:r>
            <a:r>
              <a:rPr lang="en-US" altLang="zh-CN" baseline="-25000" dirty="0">
                <a:ea typeface="宋体" charset="0"/>
                <a:cs typeface="Arial" charset="0"/>
              </a:rPr>
              <a:t>2  </a:t>
            </a:r>
            <a:r>
              <a:rPr lang="en-US" altLang="zh-CN" dirty="0">
                <a:ea typeface="宋体" charset="0"/>
                <a:cs typeface="Arial" charset="0"/>
              </a:rPr>
              <a:t>~ 0.  </a:t>
            </a:r>
            <a:r>
              <a:rPr lang="zh-CN" altLang="en-US" dirty="0">
                <a:ea typeface="宋体" charset="0"/>
                <a:cs typeface="Arial" charset="0"/>
              </a:rPr>
              <a:t>它们与栅极源极、栅极漏极之间的重合电容合并，形成</a:t>
            </a:r>
            <a:r>
              <a:rPr lang="en-US" altLang="zh-CN" dirty="0">
                <a:ea typeface="宋体" charset="0"/>
                <a:cs typeface="Arial" charset="0"/>
              </a:rPr>
              <a:t>C</a:t>
            </a:r>
            <a:r>
              <a:rPr lang="en-US" altLang="zh-CN" baseline="-25000" dirty="0">
                <a:ea typeface="宋体" charset="0"/>
                <a:cs typeface="Arial" charset="0"/>
              </a:rPr>
              <a:t>GS </a:t>
            </a:r>
            <a:r>
              <a:rPr lang="zh-CN" altLang="en-US" dirty="0">
                <a:ea typeface="宋体" charset="0"/>
                <a:cs typeface="Arial" charset="0"/>
              </a:rPr>
              <a:t>和</a:t>
            </a:r>
            <a:r>
              <a:rPr lang="en-US" altLang="zh-CN" dirty="0">
                <a:ea typeface="宋体" charset="0"/>
                <a:cs typeface="Arial" charset="0"/>
              </a:rPr>
              <a:t> C</a:t>
            </a:r>
            <a:r>
              <a:rPr lang="en-US" altLang="zh-CN" baseline="-25000" dirty="0">
                <a:ea typeface="宋体" charset="0"/>
                <a:cs typeface="Arial" charset="0"/>
              </a:rPr>
              <a:t>GD</a:t>
            </a:r>
            <a:r>
              <a:rPr lang="en-US" altLang="zh-CN" dirty="0">
                <a:ea typeface="宋体" charset="0"/>
                <a:cs typeface="Arial" charset="0"/>
              </a:rPr>
              <a:t>.</a:t>
            </a:r>
          </a:p>
          <a:p>
            <a:pPr eaLnBrk="1" hangingPunct="1">
              <a:buFont typeface="Wingdings" charset="2"/>
              <a:buChar char="§"/>
              <a:defRPr/>
            </a:pPr>
            <a:r>
              <a:rPr lang="en-US" altLang="zh-CN" dirty="0">
                <a:ea typeface="宋体" charset="0"/>
                <a:cs typeface="Arial" charset="0"/>
              </a:rPr>
              <a:t>MOS</a:t>
            </a:r>
            <a:r>
              <a:rPr lang="zh-CN" altLang="en-US" dirty="0">
                <a:ea typeface="宋体" charset="0"/>
                <a:cs typeface="Arial" charset="0"/>
              </a:rPr>
              <a:t>高频模型共有</a:t>
            </a:r>
            <a:r>
              <a:rPr lang="en-US" altLang="zh-CN" dirty="0">
                <a:solidFill>
                  <a:srgbClr val="FF0000"/>
                </a:solidFill>
                <a:ea typeface="宋体" charset="0"/>
                <a:cs typeface="Arial" charset="0"/>
              </a:rPr>
              <a:t>4</a:t>
            </a:r>
            <a:r>
              <a:rPr lang="zh-CN" altLang="en-US" dirty="0">
                <a:ea typeface="宋体" charset="0"/>
                <a:cs typeface="Arial" charset="0"/>
              </a:rPr>
              <a:t>个电容（三极管是</a:t>
            </a:r>
            <a:r>
              <a:rPr lang="en-US" altLang="zh-CN" dirty="0">
                <a:ea typeface="宋体" charset="0"/>
                <a:cs typeface="Arial" charset="0"/>
              </a:rPr>
              <a:t>3</a:t>
            </a:r>
            <a:r>
              <a:rPr lang="zh-CN" altLang="en-US" dirty="0">
                <a:ea typeface="宋体" charset="0"/>
                <a:cs typeface="Arial" charset="0"/>
              </a:rPr>
              <a:t>个，无</a:t>
            </a:r>
            <a:r>
              <a:rPr lang="en-US" altLang="zh-CN" dirty="0">
                <a:ea typeface="宋体" charset="0"/>
                <a:cs typeface="Arial" charset="0"/>
              </a:rPr>
              <a:t>C</a:t>
            </a:r>
            <a:r>
              <a:rPr lang="en-US" altLang="zh-CN" baseline="-25000" dirty="0">
                <a:ea typeface="宋体" charset="0"/>
                <a:cs typeface="Arial" charset="0"/>
              </a:rPr>
              <a:t>EB</a:t>
            </a:r>
            <a:r>
              <a:rPr lang="zh-CN" altLang="en-US" dirty="0">
                <a:ea typeface="宋体" charset="0"/>
                <a:cs typeface="Arial" charset="0"/>
              </a:rPr>
              <a:t>）；注意三极管里衬底用</a:t>
            </a:r>
            <a:r>
              <a:rPr lang="en-US" altLang="zh-CN" dirty="0">
                <a:ea typeface="宋体" charset="0"/>
                <a:cs typeface="Arial" charset="0"/>
              </a:rPr>
              <a:t>S</a:t>
            </a:r>
            <a:r>
              <a:rPr lang="zh-CN" altLang="en-US" dirty="0">
                <a:ea typeface="宋体" charset="0"/>
                <a:cs typeface="Arial" charset="0"/>
              </a:rPr>
              <a:t>表示，</a:t>
            </a:r>
            <a:r>
              <a:rPr lang="en-US" altLang="zh-CN" dirty="0">
                <a:ea typeface="宋体" charset="0"/>
                <a:cs typeface="Arial" charset="0"/>
              </a:rPr>
              <a:t>MOS</a:t>
            </a:r>
            <a:r>
              <a:rPr lang="zh-CN" altLang="en-US" dirty="0">
                <a:ea typeface="宋体" charset="0"/>
                <a:cs typeface="Arial" charset="0"/>
              </a:rPr>
              <a:t>里衬底用</a:t>
            </a:r>
            <a:r>
              <a:rPr lang="en-US" altLang="zh-CN" dirty="0">
                <a:ea typeface="宋体" charset="0"/>
                <a:cs typeface="Arial" charset="0"/>
              </a:rPr>
              <a:t>B</a:t>
            </a:r>
            <a:r>
              <a:rPr lang="zh-CN" altLang="en-US" dirty="0">
                <a:ea typeface="宋体" charset="0"/>
                <a:cs typeface="Arial" charset="0"/>
              </a:rPr>
              <a:t>表示</a:t>
            </a:r>
            <a:endParaRPr lang="en-US" altLang="zh-CN" dirty="0">
              <a:ea typeface="宋体" charset="0"/>
              <a:cs typeface="Arial" charset="0"/>
            </a:endParaRPr>
          </a:p>
        </p:txBody>
      </p:sp>
      <p:grpSp>
        <p:nvGrpSpPr>
          <p:cNvPr id="52227" name="Group 11">
            <a:extLst>
              <a:ext uri="{FF2B5EF4-FFF2-40B4-BE49-F238E27FC236}">
                <a16:creationId xmlns:a16="http://schemas.microsoft.com/office/drawing/2014/main" id="{39C11BBC-3976-6A45-8312-BE5E0554BA22}"/>
              </a:ext>
            </a:extLst>
          </p:cNvPr>
          <p:cNvGrpSpPr>
            <a:grpSpLocks/>
          </p:cNvGrpSpPr>
          <p:nvPr/>
        </p:nvGrpSpPr>
        <p:grpSpPr bwMode="auto">
          <a:xfrm>
            <a:off x="1066800" y="912813"/>
            <a:ext cx="7086600" cy="3276600"/>
            <a:chOff x="384" y="582"/>
            <a:chExt cx="5232" cy="2497"/>
          </a:xfrm>
        </p:grpSpPr>
        <p:grpSp>
          <p:nvGrpSpPr>
            <p:cNvPr id="52233" name="Group 6">
              <a:extLst>
                <a:ext uri="{FF2B5EF4-FFF2-40B4-BE49-F238E27FC236}">
                  <a16:creationId xmlns:a16="http://schemas.microsoft.com/office/drawing/2014/main" id="{FED4C6DB-067E-4D45-A2CC-038F3F30344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4" y="582"/>
              <a:ext cx="5232" cy="1717"/>
              <a:chOff x="384" y="960"/>
              <a:chExt cx="5232" cy="1717"/>
            </a:xfrm>
          </p:grpSpPr>
          <p:pic>
            <p:nvPicPr>
              <p:cNvPr id="52235" name="Picture 4">
                <a:extLst>
                  <a:ext uri="{FF2B5EF4-FFF2-40B4-BE49-F238E27FC236}">
                    <a16:creationId xmlns:a16="http://schemas.microsoft.com/office/drawing/2014/main" id="{34D60F1E-F7BF-E940-A764-C00E82E6AF2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4" y="1008"/>
                <a:ext cx="2178" cy="10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2236" name="Picture 5">
                <a:extLst>
                  <a:ext uri="{FF2B5EF4-FFF2-40B4-BE49-F238E27FC236}">
                    <a16:creationId xmlns:a16="http://schemas.microsoft.com/office/drawing/2014/main" id="{32764705-621D-3E4F-BE85-BEA08FBC1EC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00" y="960"/>
                <a:ext cx="3216" cy="17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52234" name="Picture 10">
              <a:extLst>
                <a:ext uri="{FF2B5EF4-FFF2-40B4-BE49-F238E27FC236}">
                  <a16:creationId xmlns:a16="http://schemas.microsoft.com/office/drawing/2014/main" id="{A9C7C4EC-19AB-D74A-BFD3-FFEE9A6745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8" y="1645"/>
              <a:ext cx="1668" cy="14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2228" name="椭圆 1">
            <a:extLst>
              <a:ext uri="{FF2B5EF4-FFF2-40B4-BE49-F238E27FC236}">
                <a16:creationId xmlns:a16="http://schemas.microsoft.com/office/drawing/2014/main" id="{BC592E19-E2D5-4649-8C1A-7071878F55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7663" y="3048000"/>
            <a:ext cx="769937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 baseline="300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2229" name="椭圆 11">
            <a:extLst>
              <a:ext uri="{FF2B5EF4-FFF2-40B4-BE49-F238E27FC236}">
                <a16:creationId xmlns:a16="http://schemas.microsoft.com/office/drawing/2014/main" id="{101CE1B6-5DA8-A04C-BC27-BCA21EB3F761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368675" y="2292351"/>
            <a:ext cx="771525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 baseline="300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2230" name="椭圆 12">
            <a:extLst>
              <a:ext uri="{FF2B5EF4-FFF2-40B4-BE49-F238E27FC236}">
                <a16:creationId xmlns:a16="http://schemas.microsoft.com/office/drawing/2014/main" id="{412EADD6-86AC-4446-81E2-10CB4EC0B4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1025" y="2735263"/>
            <a:ext cx="769938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 baseline="300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2231" name="椭圆 13">
            <a:extLst>
              <a:ext uri="{FF2B5EF4-FFF2-40B4-BE49-F238E27FC236}">
                <a16:creationId xmlns:a16="http://schemas.microsoft.com/office/drawing/2014/main" id="{F45B6111-1408-EE45-9CE4-0081812C5A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83088" y="3568700"/>
            <a:ext cx="769937" cy="3810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zh-CN" altLang="en-US" baseline="300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52232" name="图片 2">
            <a:extLst>
              <a:ext uri="{FF2B5EF4-FFF2-40B4-BE49-F238E27FC236}">
                <a16:creationId xmlns:a16="http://schemas.microsoft.com/office/drawing/2014/main" id="{8424F1D4-FC8D-954A-AA5A-D7B6B9ACEB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2717800"/>
            <a:ext cx="1649413" cy="142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灯片编号占位符 1">
            <a:extLst>
              <a:ext uri="{FF2B5EF4-FFF2-40B4-BE49-F238E27FC236}">
                <a16:creationId xmlns:a16="http://schemas.microsoft.com/office/drawing/2014/main" id="{E56D56B3-9FD9-2542-AD26-FDAA9EF7D24D}"/>
              </a:ext>
            </a:extLst>
          </p:cNvPr>
          <p:cNvSpPr txBox="1">
            <a:spLocks/>
          </p:cNvSpPr>
          <p:nvPr/>
        </p:nvSpPr>
        <p:spPr bwMode="auto">
          <a:xfrm>
            <a:off x="6988904" y="36513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2400" b="1" kern="1200">
                <a:solidFill>
                  <a:srgbClr val="0070C0"/>
                </a:solidFill>
                <a:effectLst/>
                <a:latin typeface="Arial" charset="0"/>
                <a:ea typeface="宋体" charset="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>
              <a:defRPr/>
            </a:pPr>
            <a:fld id="{6C1E34A1-BD04-B143-A538-2BB0BE278DBD}" type="slidenum">
              <a:rPr lang="en-US" altLang="zh-CN" smtClean="0"/>
              <a:pPr>
                <a:defRPr/>
              </a:pPr>
              <a:t>9</a:t>
            </a:fld>
            <a:endParaRPr lang="en-US" altLang="zh-CN" dirty="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399DDA65-FBCA-AD4E-823C-CE75B1C11FFA}"/>
              </a:ext>
            </a:extLst>
          </p:cNvPr>
          <p:cNvSpPr txBox="1"/>
          <p:nvPr/>
        </p:nvSpPr>
        <p:spPr>
          <a:xfrm>
            <a:off x="2277031" y="3745936"/>
            <a:ext cx="936795" cy="338554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zh-CN" i="1" dirty="0" err="1">
                <a:solidFill>
                  <a:srgbClr val="C00000"/>
                </a:solidFill>
              </a:rPr>
              <a:t>C</a:t>
            </a:r>
            <a:r>
              <a:rPr kumimoji="1" lang="en-US" altLang="zh-CN" baseline="-25000" dirty="0" err="1">
                <a:solidFill>
                  <a:srgbClr val="C00000"/>
                </a:solidFill>
              </a:rPr>
              <a:t>gd</a:t>
            </a:r>
            <a:r>
              <a:rPr kumimoji="1" lang="zh-CN" altLang="en-US" baseline="-25000" dirty="0">
                <a:solidFill>
                  <a:srgbClr val="C00000"/>
                </a:solidFill>
              </a:rPr>
              <a:t> </a:t>
            </a:r>
            <a:r>
              <a:rPr kumimoji="1" lang="en-US" altLang="zh-CN" dirty="0">
                <a:solidFill>
                  <a:srgbClr val="C00000"/>
                </a:solidFill>
              </a:rPr>
              <a:t>&lt;&lt;</a:t>
            </a:r>
            <a:r>
              <a:rPr kumimoji="1" lang="zh-CN" altLang="en-US" dirty="0">
                <a:solidFill>
                  <a:srgbClr val="C00000"/>
                </a:solidFill>
              </a:rPr>
              <a:t> </a:t>
            </a:r>
            <a:r>
              <a:rPr kumimoji="1" lang="en-US" altLang="zh-CN" i="1" dirty="0" err="1">
                <a:solidFill>
                  <a:srgbClr val="C00000"/>
                </a:solidFill>
              </a:rPr>
              <a:t>C</a:t>
            </a:r>
            <a:r>
              <a:rPr kumimoji="1" lang="en-US" altLang="zh-CN" baseline="-25000" dirty="0" err="1">
                <a:solidFill>
                  <a:srgbClr val="C00000"/>
                </a:solidFill>
              </a:rPr>
              <a:t>gs</a:t>
            </a:r>
            <a:endParaRPr kumimoji="1" lang="zh-CN" altLang="en-US" baseline="-25000" dirty="0">
              <a:solidFill>
                <a:srgbClr val="C00000"/>
              </a:solidFill>
            </a:endParaRP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41FB58CA-A80E-FA43-A6BF-34A82ABD7E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9053" y="2717800"/>
            <a:ext cx="1282700" cy="406400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C3601BB8-DB00-184C-B61C-F8980E92ABC3}"/>
              </a:ext>
            </a:extLst>
          </p:cNvPr>
          <p:cNvSpPr txBox="1"/>
          <p:nvPr/>
        </p:nvSpPr>
        <p:spPr>
          <a:xfrm>
            <a:off x="67210" y="2764790"/>
            <a:ext cx="12486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Overlap</a:t>
            </a:r>
            <a:r>
              <a:rPr kumimoji="1" lang="zh-CN" altLang="en-US" dirty="0"/>
              <a:t>电容</a:t>
            </a: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7B515BDF-9F55-7C45-9933-A222BD4BBB3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1547" y="3341969"/>
            <a:ext cx="1854200" cy="533400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5455E02B-FE9C-4248-9F09-252976C59C3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1547" y="3992734"/>
            <a:ext cx="927100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270047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libri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1086</TotalTime>
  <Words>1915</Words>
  <Application>Microsoft Office PowerPoint</Application>
  <PresentationFormat>全屏显示(4:3)</PresentationFormat>
  <Paragraphs>239</Paragraphs>
  <Slides>45</Slides>
  <Notes>1</Notes>
  <HiddenSlides>0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45</vt:i4>
      </vt:variant>
    </vt:vector>
  </HeadingPairs>
  <TitlesOfParts>
    <vt:vector size="54" baseType="lpstr">
      <vt:lpstr>宋体</vt:lpstr>
      <vt:lpstr>Arial</vt:lpstr>
      <vt:lpstr>Calibri</vt:lpstr>
      <vt:lpstr>Cambria Math</vt:lpstr>
      <vt:lpstr>Symbol</vt:lpstr>
      <vt:lpstr>Times New Roman</vt:lpstr>
      <vt:lpstr>Wingdings</vt:lpstr>
      <vt:lpstr>Default Design</vt:lpstr>
      <vt:lpstr>Equation</vt:lpstr>
      <vt:lpstr>Lecture 21 – Frequency Response, Part III</vt:lpstr>
      <vt:lpstr>三极管的高频模型</vt:lpstr>
      <vt:lpstr>High-Frequency Model of Integrated Bipolar Transistor</vt:lpstr>
      <vt:lpstr>PowerPoint 演示文稿</vt:lpstr>
      <vt:lpstr>Example: Capacitance Identification</vt:lpstr>
      <vt:lpstr>MOS Intrinsic Capacitances</vt:lpstr>
      <vt:lpstr>Gate Oxide Capacitance Partition and Full Model</vt:lpstr>
      <vt:lpstr>Gate Oxide Capacitance Partition and Full Model</vt:lpstr>
      <vt:lpstr>Gate Oxide Capacitance Partition and Full Model</vt:lpstr>
      <vt:lpstr>PowerPoint 演示文稿</vt:lpstr>
      <vt:lpstr>Example: Capacitance Identification</vt:lpstr>
      <vt:lpstr>Transit Frequency（特征频率）</vt:lpstr>
      <vt:lpstr>Transit Frequency（特征频率）</vt:lpstr>
      <vt:lpstr>PowerPoint 演示文稿</vt:lpstr>
      <vt:lpstr>PowerPoint 演示文稿</vt:lpstr>
      <vt:lpstr>Example:  Transit Frequency Calculation</vt:lpstr>
      <vt:lpstr>可用电感来消除输入寄生电容</vt:lpstr>
      <vt:lpstr>Analysis Summary</vt:lpstr>
      <vt:lpstr>高频电路的分析步骤</vt:lpstr>
      <vt:lpstr>Frequency Response of CS Stage with Bypassed Degeneration</vt:lpstr>
      <vt:lpstr>Unified Model for CE and CS Stages</vt:lpstr>
      <vt:lpstr>Unified Model Using Miller’s Theorem </vt:lpstr>
      <vt:lpstr>Example:  CE Stage</vt:lpstr>
      <vt:lpstr>若MOS管的宽度减半、偏置电流也减半，如何？</vt:lpstr>
      <vt:lpstr>Direct Analysis of CE and CS Stages，求上限截止频率</vt:lpstr>
      <vt:lpstr>Direct Analysis of CE and CS Stages（直接精确分析）</vt:lpstr>
      <vt:lpstr>Example: CE and CS Direct Analysis</vt:lpstr>
      <vt:lpstr>PowerPoint 演示文稿</vt:lpstr>
      <vt:lpstr>Example:  Comparison Between Different Methods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输入阻抗</vt:lpstr>
      <vt:lpstr>PowerPoint 演示文稿</vt:lpstr>
      <vt:lpstr>综合实例1:  Capacitive Coupling</vt:lpstr>
      <vt:lpstr>综合实例2:  ① Low Frequency Design</vt:lpstr>
      <vt:lpstr>综合实例:  ② Midband Design</vt:lpstr>
      <vt:lpstr>综合实例:  ③~⑥ High Frequency Design</vt:lpstr>
      <vt:lpstr>放大器频率响应分析小结</vt:lpstr>
      <vt:lpstr>作业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23 – Frequency Response, Part I</dc:title>
  <dc:creator>Microsoft Office 用户</dc:creator>
  <cp:lastModifiedBy>hjin</cp:lastModifiedBy>
  <cp:revision>93</cp:revision>
  <cp:lastPrinted>2020-12-20T15:23:21Z</cp:lastPrinted>
  <dcterms:created xsi:type="dcterms:W3CDTF">2015-12-14T13:04:55Z</dcterms:created>
  <dcterms:modified xsi:type="dcterms:W3CDTF">2025-10-28T00:51:36Z</dcterms:modified>
</cp:coreProperties>
</file>