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308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352" r:id="rId11"/>
    <p:sldId id="353" r:id="rId12"/>
    <p:sldId id="348" r:id="rId13"/>
    <p:sldId id="349" r:id="rId14"/>
    <p:sldId id="265" r:id="rId15"/>
    <p:sldId id="309" r:id="rId16"/>
    <p:sldId id="266" r:id="rId17"/>
    <p:sldId id="26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50" r:id="rId30"/>
    <p:sldId id="321" r:id="rId31"/>
    <p:sldId id="322" r:id="rId32"/>
    <p:sldId id="323" r:id="rId33"/>
    <p:sldId id="324" r:id="rId34"/>
    <p:sldId id="325" r:id="rId35"/>
    <p:sldId id="326" r:id="rId36"/>
    <p:sldId id="327" r:id="rId37"/>
    <p:sldId id="270" r:id="rId38"/>
    <p:sldId id="271" r:id="rId39"/>
    <p:sldId id="272" r:id="rId40"/>
    <p:sldId id="273" r:id="rId41"/>
    <p:sldId id="274" r:id="rId42"/>
    <p:sldId id="281" r:id="rId43"/>
    <p:sldId id="283" r:id="rId44"/>
    <p:sldId id="285" r:id="rId45"/>
    <p:sldId id="286" r:id="rId46"/>
    <p:sldId id="287" r:id="rId47"/>
    <p:sldId id="288" r:id="rId48"/>
    <p:sldId id="330" r:id="rId49"/>
    <p:sldId id="332" r:id="rId50"/>
    <p:sldId id="328" r:id="rId51"/>
    <p:sldId id="333" r:id="rId52"/>
    <p:sldId id="339" r:id="rId53"/>
    <p:sldId id="340" r:id="rId54"/>
    <p:sldId id="341" r:id="rId55"/>
    <p:sldId id="342" r:id="rId56"/>
    <p:sldId id="343" r:id="rId57"/>
    <p:sldId id="329" r:id="rId58"/>
    <p:sldId id="351" r:id="rId5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55" autoAdjust="0"/>
    <p:restoredTop sz="95238" autoAdjust="0"/>
  </p:normalViewPr>
  <p:slideViewPr>
    <p:cSldViewPr>
      <p:cViewPr varScale="1">
        <p:scale>
          <a:sx n="84" d="100"/>
          <a:sy n="84" d="100"/>
        </p:scale>
        <p:origin x="1365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2311D87-3D69-1240-85C2-D2C6D8152A4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63763BA-D060-3B44-840A-11E371D2F8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7710AE-03AB-234F-A54F-B121820D431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788CA695-5C5C-FA43-BEF8-CA56125AD42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19485530-B795-B146-8261-34FC066070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BF6362DA-321F-F84D-BA50-E4389E2D17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5EFD03C-BF9D-D84C-83FE-10BC19BE2A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EFD03C-BF9D-D84C-83FE-10BC19BE2AFC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089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E112D51-1CF8-5449-B48C-951624FEF6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9395" name="备注占位符 2">
            <a:extLst>
              <a:ext uri="{FF2B5EF4-FFF2-40B4-BE49-F238E27FC236}">
                <a16:creationId xmlns:a16="http://schemas.microsoft.com/office/drawing/2014/main" id="{3931EB2F-2643-2945-ADA7-F1D4F2BD45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9396" name="灯片编号占位符 3">
            <a:extLst>
              <a:ext uri="{FF2B5EF4-FFF2-40B4-BE49-F238E27FC236}">
                <a16:creationId xmlns:a16="http://schemas.microsoft.com/office/drawing/2014/main" id="{E52F0FE4-EE25-2947-9A96-160D9E0A3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4074D95-C0F4-7541-8781-B9B6E1D7ED48}" type="slidenum">
              <a:rPr lang="en-US" altLang="zh-CN" sz="1200" smtClean="0">
                <a:latin typeface="Arial" panose="020B0604020202020204" pitchFamily="34" charset="0"/>
              </a:rPr>
              <a:pPr/>
              <a:t>49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AE68C4C-FEF4-BC4E-864F-30A4BC4573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60F5BE9-898C-4B45-88C6-83088E647AF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3B082-A2F6-824F-AE06-54A9842AE45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9154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9168F13-0193-F345-819F-241850BFD40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2822EF-34AD-DE45-9154-A74B6714E68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267C6-0FB5-E745-AA8C-E6534A440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260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656D16-F7F3-FA4D-9C34-D570285769A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07EA2E-D1D2-5E4A-8EA9-9038D542528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4E95D9-A1F9-FA4D-BE92-6981BE3B62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824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39D001-BE8E-0F40-A864-917C643ACF4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70B5E31-3455-AA46-AAD6-B8D1BA7609F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F3578-CD74-EF41-A642-45A12184EF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6146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B9D0EC-D80C-624E-9425-4BC30CF2112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63E8A6-D05C-1349-8EDA-B390F509C93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D0401-6227-6C41-BFEF-36286845BC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91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FA8CDC6-4FBF-734B-AD42-D221D403D8B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9D73C8-D366-5740-917B-652EEE45FA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D6D42-235B-A04D-96C3-789F51AB7C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7232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EBC4FCD-7C5A-904B-8918-19210B9A4D1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7FC6E3-CBF6-3D4F-961E-A346A76EA10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70D00-6ED7-1342-8E79-A54AFA48F6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9185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AF0567-5EF9-D04B-85CE-DE12CF02CE6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0CEAB3A-D6CE-2249-A89E-045E78812D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48703-AE77-764E-BD37-570A0E7EC4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276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BD589BA-015A-3347-9FB0-443B0271C95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4DECAA2-68F4-BA4E-85CD-9E0C5E261B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30A40-EC62-5146-B1B4-1776F286EF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839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90CC271-6D79-AE4F-B940-A0364BE1938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E347A27-61E9-0C42-8519-9E2CB5A2F46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1C70B-BC3E-DF4E-A44E-A79DD55CE5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586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FB10A0E-512E-AE49-BCDF-9C4E50C897E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D1B733B-A34A-4240-8BBA-87379599FE8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28FACC-8013-9E40-A400-401BCEA9EB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817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811E9E-519F-3F4E-B83F-B3AC219BA7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610CF1-BA46-AD4A-8FD6-893B7C2193D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FD083-EC51-324D-A662-1A638CE091F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454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2D9324-5D6C-E34E-A51C-C102689082B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DD7C2D-DCCB-724B-AD25-6F1E04CDC3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9D770-3865-F643-9FC7-FC4CEB86B4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399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15C87CE0-BAEC-0341-9168-6EB0D6E3566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604EC810-A0EC-E640-A408-87EFE48A1B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04540925-E281-814B-A6FA-A88AF8D1C56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040BAC4F-4561-714E-954A-C47A92BFB7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D6D2CD5-82FA-5943-AFE9-06F670F2ADD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85FE2CC-33E2-DB42-BE64-18673CED79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7E792FBF-80BF-9641-9630-C021B4035F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6A0DBB6-9845-0F41-9246-A7E277E5BD0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E461FC3A-2C9A-EC47-AA0B-8D197712DCB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FDE60756-9862-0640-AD6C-A861C90626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E08D6881-024B-AA49-AE86-AFE2E73B1C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A077E7A3-F691-384C-B7ED-4BCCE84CE14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71A7D747-8E94-234A-93F3-EB4C3A7745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4.jpe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79.emf"/><Relationship Id="rId4" Type="http://schemas.openxmlformats.org/officeDocument/2006/relationships/image" Target="../media/image76.emf"/><Relationship Id="rId9" Type="http://schemas.openxmlformats.org/officeDocument/2006/relationships/oleObject" Target="../embeddings/oleObject10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e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83.emf"/><Relationship Id="rId4" Type="http://schemas.openxmlformats.org/officeDocument/2006/relationships/image" Target="../media/image76.emf"/><Relationship Id="rId9" Type="http://schemas.openxmlformats.org/officeDocument/2006/relationships/oleObject" Target="../embeddings/oleObject14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emf"/><Relationship Id="rId7" Type="http://schemas.openxmlformats.org/officeDocument/2006/relationships/image" Target="../media/image95.png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0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0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0.png"/><Relationship Id="rId7" Type="http://schemas.openxmlformats.org/officeDocument/2006/relationships/image" Target="../media/image14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11" Type="http://schemas.openxmlformats.org/officeDocument/2006/relationships/image" Target="../media/image144.png"/><Relationship Id="rId5" Type="http://schemas.openxmlformats.org/officeDocument/2006/relationships/image" Target="../media/image132.png"/><Relationship Id="rId10" Type="http://schemas.openxmlformats.org/officeDocument/2006/relationships/image" Target="../media/image143.png"/><Relationship Id="rId4" Type="http://schemas.openxmlformats.org/officeDocument/2006/relationships/image" Target="../media/image131.png"/><Relationship Id="rId9" Type="http://schemas.openxmlformats.org/officeDocument/2006/relationships/image" Target="../media/image14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2.png"/><Relationship Id="rId5" Type="http://schemas.openxmlformats.org/officeDocument/2006/relationships/image" Target="../media/image151.emf"/><Relationship Id="rId4" Type="http://schemas.openxmlformats.org/officeDocument/2006/relationships/oleObject" Target="../embeddings/oleObject17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7.emf"/><Relationship Id="rId4" Type="http://schemas.openxmlformats.org/officeDocument/2006/relationships/oleObject" Target="../embeddings/oleObject19.bin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1.bin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emf"/><Relationship Id="rId11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png"/><Relationship Id="rId4" Type="http://schemas.openxmlformats.org/officeDocument/2006/relationships/image" Target="../media/image5.emf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DBBB0D5A-8933-A847-82A9-53BB4C9E33A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8600" y="2286000"/>
            <a:ext cx="86868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5400" dirty="0">
                <a:solidFill>
                  <a:srgbClr val="3333FF"/>
                </a:solidFill>
                <a:ea typeface="宋体" panose="02010600030101010101" pitchFamily="2" charset="-122"/>
              </a:rPr>
              <a:t>Lecture 22--</a:t>
            </a:r>
            <a:r>
              <a:rPr lang="en-US" altLang="zh-CN" sz="5400" b="0" dirty="0">
                <a:solidFill>
                  <a:srgbClr val="3333FF"/>
                </a:solidFill>
                <a:ea typeface="宋体" panose="02010600030101010101" pitchFamily="2" charset="-122"/>
              </a:rPr>
              <a:t>Feedback, part I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A8D8D386-C7A3-AB48-8FA1-145F4AF7E2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62000" y="4038600"/>
            <a:ext cx="80772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200" b="1" dirty="0">
                <a:ea typeface="宋体" panose="02010600030101010101" pitchFamily="2" charset="-122"/>
              </a:rPr>
              <a:t>Chapter</a:t>
            </a:r>
            <a:r>
              <a:rPr lang="zh-CN" altLang="en-US" sz="3200" b="1" dirty="0">
                <a:ea typeface="宋体" panose="02010600030101010101" pitchFamily="2" charset="-122"/>
              </a:rPr>
              <a:t> </a:t>
            </a:r>
            <a:r>
              <a:rPr lang="en-US" altLang="zh-CN" sz="3200" b="1" dirty="0">
                <a:ea typeface="宋体" panose="02010600030101010101" pitchFamily="2" charset="-122"/>
              </a:rPr>
              <a:t>11</a:t>
            </a:r>
            <a:r>
              <a:rPr lang="en-US" altLang="zh-CN" sz="3200" dirty="0">
                <a:ea typeface="宋体" panose="02010600030101010101" pitchFamily="2" charset="-122"/>
              </a:rPr>
              <a:t>, from </a:t>
            </a:r>
            <a:r>
              <a:rPr lang="en-US" altLang="zh-CN" sz="3200" b="1" dirty="0">
                <a:ea typeface="宋体" panose="02010600030101010101" pitchFamily="2" charset="-122"/>
              </a:rPr>
              <a:t>Microelectronic Circuits</a:t>
            </a:r>
            <a:r>
              <a:rPr lang="en-US" altLang="zh-CN" sz="3200" dirty="0">
                <a:ea typeface="宋体" panose="02010600030101010101" pitchFamily="2" charset="-122"/>
              </a:rPr>
              <a:t> 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by </a:t>
            </a:r>
            <a:r>
              <a:rPr lang="en-US" altLang="zh-CN" sz="3200" dirty="0" err="1">
                <a:ea typeface="宋体" panose="02010600030101010101" pitchFamily="2" charset="-122"/>
              </a:rPr>
              <a:t>Sedra</a:t>
            </a:r>
            <a:r>
              <a:rPr lang="en-US" altLang="zh-CN" sz="3200" dirty="0">
                <a:ea typeface="宋体" panose="02010600030101010101" pitchFamily="2" charset="-122"/>
              </a:rPr>
              <a:t> and Smith</a:t>
            </a:r>
          </a:p>
          <a:p>
            <a:pPr algn="l" eaLnBrk="1" hangingPunct="1">
              <a:defRPr/>
            </a:pPr>
            <a:r>
              <a:rPr lang="en-US" altLang="zh-CN" sz="3200" dirty="0">
                <a:ea typeface="宋体" panose="02010600030101010101" pitchFamily="2" charset="-122"/>
              </a:rPr>
              <a:t>Oxford Publishing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9CE83C-15CF-2149-9023-623A50DDD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loop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</a:t>
            </a:r>
            <a:r>
              <a:rPr kumimoji="1" lang="zh-CN" altLang="en-US" dirty="0"/>
              <a:t> </a:t>
            </a:r>
            <a:r>
              <a:rPr kumimoji="1" lang="en-US" altLang="zh-CN" dirty="0"/>
              <a:t>Aβ</a:t>
            </a:r>
            <a:r>
              <a:rPr kumimoji="1" lang="zh-CN" altLang="en-US" dirty="0"/>
              <a:t> 是负反馈里最重要的参数 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B9CA8D7-3239-1049-B8BC-2230AE35E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981200"/>
            <a:ext cx="8153400" cy="3302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EDC69F2A-EBFA-6448-8922-267AD85E7D86}"/>
              </a:ext>
            </a:extLst>
          </p:cNvPr>
          <p:cNvSpPr txBox="1"/>
          <p:nvPr/>
        </p:nvSpPr>
        <p:spPr>
          <a:xfrm>
            <a:off x="4648200" y="2286000"/>
            <a:ext cx="4174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 决定了反馈的极性：</a:t>
            </a:r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为正，则为负反馈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87B5F3B-1894-5549-943C-842A88517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244600"/>
            <a:ext cx="1308100" cy="6604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625B9AB-17F2-EC42-B047-EA663D784516}"/>
              </a:ext>
            </a:extLst>
          </p:cNvPr>
          <p:cNvSpPr txBox="1"/>
          <p:nvPr/>
        </p:nvSpPr>
        <p:spPr>
          <a:xfrm>
            <a:off x="2310315" y="2895769"/>
            <a:ext cx="55018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 决定了闭环增益与理想深反馈的接近程度：</a:t>
            </a:r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&gt;&gt;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1,</a:t>
            </a:r>
            <a:r>
              <a:rPr kumimoji="1" lang="zh-CN" altLang="en-US" dirty="0">
                <a:solidFill>
                  <a:srgbClr val="0432FF"/>
                </a:solidFill>
              </a:rPr>
              <a:t> 则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4FA49DA-6FAE-A340-ABC3-08802EEA0D6E}"/>
                  </a:ext>
                </a:extLst>
              </p:cNvPr>
              <p:cNvSpPr txBox="1"/>
              <p:nvPr/>
            </p:nvSpPr>
            <p:spPr>
              <a:xfrm>
                <a:off x="7620000" y="2895769"/>
                <a:ext cx="856195" cy="3682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kumimoji="1" lang="en-US" altLang="zh-CN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type m:val="skw"/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A4FA49DA-6FAE-A340-ABC3-08802EEA0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0" y="2895769"/>
                <a:ext cx="856195" cy="368242"/>
              </a:xfrm>
              <a:prstGeom prst="rect">
                <a:avLst/>
              </a:prstGeom>
              <a:blipFill>
                <a:blip r:embed="rId4"/>
                <a:stretch>
                  <a:fillRect l="-5970" t="-137931" r="-25373" b="-1965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5DE6800D-6294-D047-9B85-2DAC151068C9}"/>
              </a:ext>
            </a:extLst>
          </p:cNvPr>
          <p:cNvCxnSpPr/>
          <p:nvPr/>
        </p:nvCxnSpPr>
        <p:spPr bwMode="auto">
          <a:xfrm>
            <a:off x="2971800" y="3505200"/>
            <a:ext cx="40386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B06EBE2E-6088-6C4E-826B-C5157EF87BD3}"/>
              </a:ext>
            </a:extLst>
          </p:cNvPr>
          <p:cNvSpPr txBox="1"/>
          <p:nvPr/>
        </p:nvSpPr>
        <p:spPr>
          <a:xfrm>
            <a:off x="5532729" y="3776078"/>
            <a:ext cx="3491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放大器的各种性能都按（</a:t>
            </a:r>
            <a:r>
              <a:rPr kumimoji="1" lang="en-US" altLang="zh-CN" dirty="0">
                <a:solidFill>
                  <a:srgbClr val="0432FF"/>
                </a:solidFill>
              </a:rPr>
              <a:t>1+Aβ</a:t>
            </a:r>
            <a:r>
              <a:rPr kumimoji="1" lang="zh-CN" altLang="en-US" dirty="0">
                <a:solidFill>
                  <a:srgbClr val="0432FF"/>
                </a:solidFill>
              </a:rPr>
              <a:t>）缩放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2110EBC-3369-6B4E-860E-4EA6AC790AED}"/>
              </a:ext>
            </a:extLst>
          </p:cNvPr>
          <p:cNvSpPr txBox="1"/>
          <p:nvPr/>
        </p:nvSpPr>
        <p:spPr>
          <a:xfrm>
            <a:off x="838200" y="5220474"/>
            <a:ext cx="7637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 是频率相关量，所以当频率变化时，负反馈可能会不稳定。设计稳定的负反馈放大器，需要考虑</a:t>
            </a:r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的频率特性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52ED5A76-5213-6448-AAD4-DBB774FA40A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537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A50DC08-5DE3-DF4C-8A41-656B1E81E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90" y="0"/>
            <a:ext cx="7277219" cy="6858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F52A49F-4AF2-E541-8C49-F72158FDE16A}"/>
              </a:ext>
            </a:extLst>
          </p:cNvPr>
          <p:cNvSpPr txBox="1"/>
          <p:nvPr/>
        </p:nvSpPr>
        <p:spPr>
          <a:xfrm>
            <a:off x="5029200" y="457200"/>
            <a:ext cx="23519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那么，如何计算 </a:t>
            </a:r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 呢？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A31B54A-B458-4D49-B4F9-52AF15CA5E19}"/>
              </a:ext>
            </a:extLst>
          </p:cNvPr>
          <p:cNvSpPr txBox="1"/>
          <p:nvPr/>
        </p:nvSpPr>
        <p:spPr>
          <a:xfrm>
            <a:off x="1600200" y="26670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计算步骤：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C0B727E-A969-6F4B-94F0-C9697177194C}"/>
              </a:ext>
            </a:extLst>
          </p:cNvPr>
          <p:cNvSpPr txBox="1"/>
          <p:nvPr/>
        </p:nvSpPr>
        <p:spPr>
          <a:xfrm>
            <a:off x="2590800" y="3005554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信号源置零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AA25036-1A81-C54A-9381-62CA81AD7B61}"/>
              </a:ext>
            </a:extLst>
          </p:cNvPr>
          <p:cNvSpPr txBox="1"/>
          <p:nvPr/>
        </p:nvSpPr>
        <p:spPr>
          <a:xfrm>
            <a:off x="946745" y="461913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738E250-B131-B44C-813E-F3B595A91618}"/>
              </a:ext>
            </a:extLst>
          </p:cNvPr>
          <p:cNvSpPr txBox="1"/>
          <p:nvPr/>
        </p:nvSpPr>
        <p:spPr>
          <a:xfrm>
            <a:off x="3296998" y="3962400"/>
            <a:ext cx="4993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在合适的地方将反馈环断开（确保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和</a:t>
            </a:r>
            <a:r>
              <a:rPr kumimoji="1" lang="en-US" altLang="zh-CN" dirty="0">
                <a:solidFill>
                  <a:srgbClr val="0432FF"/>
                </a:solidFill>
              </a:rPr>
              <a:t>β</a:t>
            </a:r>
            <a:r>
              <a:rPr kumimoji="1" lang="zh-CN" altLang="en-US" dirty="0">
                <a:solidFill>
                  <a:srgbClr val="0432FF"/>
                </a:solidFill>
              </a:rPr>
              <a:t>不受影响）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A0771CD-00E8-C447-9B4A-37CB6D00D364}"/>
              </a:ext>
            </a:extLst>
          </p:cNvPr>
          <p:cNvSpPr txBox="1"/>
          <p:nvPr/>
        </p:nvSpPr>
        <p:spPr>
          <a:xfrm>
            <a:off x="1572705" y="4931777"/>
            <a:ext cx="5932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在断点处施加测试信号 </a:t>
            </a:r>
            <a:r>
              <a:rPr kumimoji="1" lang="en-US" altLang="zh-CN" dirty="0" err="1">
                <a:solidFill>
                  <a:srgbClr val="0432FF"/>
                </a:solidFill>
              </a:rPr>
              <a:t>x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t</a:t>
            </a:r>
            <a:r>
              <a:rPr kumimoji="1" lang="zh-CN" altLang="en-US" dirty="0">
                <a:solidFill>
                  <a:srgbClr val="0432FF"/>
                </a:solidFill>
              </a:rPr>
              <a:t>，求通过回路返回到断点处的信号 </a:t>
            </a:r>
            <a:r>
              <a:rPr kumimoji="1" lang="en-US" altLang="zh-CN" dirty="0" err="1">
                <a:solidFill>
                  <a:srgbClr val="0432FF"/>
                </a:solidFill>
              </a:rPr>
              <a:t>x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r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795FE9E-F346-7E4B-8F62-1533371A6151}"/>
              </a:ext>
            </a:extLst>
          </p:cNvPr>
          <p:cNvSpPr txBox="1"/>
          <p:nvPr/>
        </p:nvSpPr>
        <p:spPr>
          <a:xfrm>
            <a:off x="933390" y="6017342"/>
            <a:ext cx="76519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负反馈系统，</a:t>
            </a:r>
            <a:r>
              <a:rPr kumimoji="1" lang="en-US" altLang="zh-CN" dirty="0">
                <a:solidFill>
                  <a:srgbClr val="C00000"/>
                </a:solidFill>
              </a:rPr>
              <a:t>Aβ</a:t>
            </a:r>
            <a:r>
              <a:rPr kumimoji="1" lang="zh-CN" altLang="en-US" dirty="0">
                <a:solidFill>
                  <a:srgbClr val="C00000"/>
                </a:solidFill>
              </a:rPr>
              <a:t>为正，所以 </a:t>
            </a:r>
            <a:r>
              <a:rPr kumimoji="1" lang="en-US" altLang="zh-CN" dirty="0" err="1">
                <a:solidFill>
                  <a:srgbClr val="C00000"/>
                </a:solidFill>
              </a:rPr>
              <a:t>x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r</a:t>
            </a:r>
            <a:r>
              <a:rPr kumimoji="1" lang="zh-CN" altLang="en-US" dirty="0">
                <a:solidFill>
                  <a:srgbClr val="C00000"/>
                </a:solidFill>
              </a:rPr>
              <a:t> 和 </a:t>
            </a:r>
            <a:r>
              <a:rPr kumimoji="1" lang="en-US" altLang="zh-CN" dirty="0" err="1">
                <a:solidFill>
                  <a:srgbClr val="C00000"/>
                </a:solidFill>
              </a:rPr>
              <a:t>x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t</a:t>
            </a:r>
            <a:r>
              <a:rPr kumimoji="1" lang="zh-CN" altLang="en-US" dirty="0">
                <a:solidFill>
                  <a:srgbClr val="C00000"/>
                </a:solidFill>
              </a:rPr>
              <a:t> 相位相反，这也是判断反馈是否为负反馈的方法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332A590D-9B90-7D49-9157-4C7AF00DD67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47749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D5984A-DF6D-7148-9C22-025B525D7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7393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535B31-E332-BC47-91E5-DE11FA8F9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053" y="3882103"/>
            <a:ext cx="6874947" cy="29727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F7C638-9366-AB40-8D15-EF0F07640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739382"/>
            <a:ext cx="7391400" cy="1142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64E81E-B980-2545-8765-E6ECAE1D0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8816" y="1128895"/>
            <a:ext cx="1330325" cy="483079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94C12B-2F14-4A41-ADAB-51C233264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9317" y="1096641"/>
            <a:ext cx="1153856" cy="546100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5ED1A8-D9A5-9A4E-8358-6BE93AD48419}"/>
              </a:ext>
            </a:extLst>
          </p:cNvPr>
          <p:cNvCxnSpPr>
            <a:stCxn id="9" idx="1"/>
          </p:cNvCxnSpPr>
          <p:nvPr/>
        </p:nvCxnSpPr>
        <p:spPr bwMode="auto">
          <a:xfrm flipH="1">
            <a:off x="2433379" y="1370435"/>
            <a:ext cx="325437" cy="2415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E72E7988-A1E3-A84D-AABF-41056FACB1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8224" y="1203305"/>
            <a:ext cx="730250" cy="332772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F63536-9090-9C46-8E64-D2E57147F7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5906" y="1128895"/>
            <a:ext cx="1280587" cy="501750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3C7D4CF-EC80-9F4F-A951-4E0F3F414F05}"/>
              </a:ext>
            </a:extLst>
          </p:cNvPr>
          <p:cNvCxnSpPr/>
          <p:nvPr/>
        </p:nvCxnSpPr>
        <p:spPr bwMode="auto">
          <a:xfrm flipH="1">
            <a:off x="4802982" y="1491204"/>
            <a:ext cx="251879" cy="6423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FDEAFA4-040A-E24D-AD10-B0BB85BEC7C3}"/>
              </a:ext>
            </a:extLst>
          </p:cNvPr>
          <p:cNvCxnSpPr>
            <a:cxnSpLocks/>
          </p:cNvCxnSpPr>
          <p:nvPr/>
        </p:nvCxnSpPr>
        <p:spPr bwMode="auto">
          <a:xfrm flipH="1">
            <a:off x="7453956" y="2620458"/>
            <a:ext cx="568077" cy="1831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D74A5FF2-0A19-CE4C-B119-459652D52D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8747" y="3063289"/>
            <a:ext cx="1863172" cy="494905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6E96185-9E9F-9B45-B984-218117F951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76303" y="3197732"/>
            <a:ext cx="435997" cy="214035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5E2EE56-7C72-BA4B-BE2D-B7F99478513A}"/>
              </a:ext>
            </a:extLst>
          </p:cNvPr>
          <p:cNvCxnSpPr/>
          <p:nvPr/>
        </p:nvCxnSpPr>
        <p:spPr bwMode="auto">
          <a:xfrm flipH="1" flipV="1">
            <a:off x="4191000" y="3197732"/>
            <a:ext cx="467747" cy="1070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A6E76E59-171A-2049-B64E-DEE21134A6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61815"/>
            <a:ext cx="2433379" cy="989977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191D49D-EEA0-BB45-809F-589D8AFEA17B}"/>
              </a:ext>
            </a:extLst>
          </p:cNvPr>
          <p:cNvCxnSpPr/>
          <p:nvPr/>
        </p:nvCxnSpPr>
        <p:spPr bwMode="auto">
          <a:xfrm flipH="1" flipV="1">
            <a:off x="1676400" y="3429000"/>
            <a:ext cx="381000" cy="6808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AFFD68D9-9C02-1C43-B596-C474CF6D62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1978" y="2373006"/>
            <a:ext cx="982077" cy="494905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4573463-7757-0E4D-9B0B-A7A90120841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93773" y="2842198"/>
            <a:ext cx="980282" cy="315684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390A877-37D6-DE4B-9EB7-0744AC069C2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91978" y="3152384"/>
            <a:ext cx="859632" cy="512306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3D628C-F3CD-C643-8E6A-813B092001A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2789" y="5399451"/>
            <a:ext cx="1564611" cy="314721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91397D9-D28B-0D4A-B1C8-4D44DDB4C2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723" y="5854173"/>
            <a:ext cx="3139353" cy="545974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67DD664-C5DA-414F-A5CD-3B70CADDD0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9050" y="6448766"/>
            <a:ext cx="1990003" cy="284286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F2FB144-6401-8F4D-B12A-35EF317AE236}"/>
              </a:ext>
            </a:extLst>
          </p:cNvPr>
          <p:cNvCxnSpPr/>
          <p:nvPr/>
        </p:nvCxnSpPr>
        <p:spPr bwMode="auto">
          <a:xfrm flipV="1">
            <a:off x="1866900" y="3769408"/>
            <a:ext cx="2019300" cy="163004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958FF93B-CC70-7448-AB4E-F344276D017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9100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3053C28-3D63-3446-A936-5747433C88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52400"/>
            <a:ext cx="8102600" cy="6553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1E01D-2A15-CE45-A37D-A911A1D1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95400"/>
            <a:ext cx="4343400" cy="193930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857E464-DBD2-5A49-A683-53DBC9B8FDA3}"/>
              </a:ext>
            </a:extLst>
          </p:cNvPr>
          <p:cNvSpPr txBox="1"/>
          <p:nvPr/>
        </p:nvSpPr>
        <p:spPr>
          <a:xfrm>
            <a:off x="5638800" y="3838231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基本放大器的输入信号缩小了（</a:t>
            </a:r>
            <a:r>
              <a:rPr kumimoji="1" lang="en-US" altLang="zh-CN" dirty="0">
                <a:solidFill>
                  <a:srgbClr val="C00000"/>
                </a:solidFill>
              </a:rPr>
              <a:t>1+Aβ</a:t>
            </a:r>
            <a:r>
              <a:rPr kumimoji="1" lang="zh-CN" altLang="en-US" dirty="0">
                <a:solidFill>
                  <a:srgbClr val="C00000"/>
                </a:solidFill>
              </a:rPr>
              <a:t>）倍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513FFBA-EA5A-3E42-A161-A4C6DB5B47FA}"/>
              </a:ext>
            </a:extLst>
          </p:cNvPr>
          <p:cNvSpPr/>
          <p:nvPr/>
        </p:nvSpPr>
        <p:spPr bwMode="auto">
          <a:xfrm>
            <a:off x="4114800" y="4267200"/>
            <a:ext cx="1447800" cy="5334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45780B24-F748-E345-B257-4551111C99C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0631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E214F75A-4C77-C844-AE99-4C01FB20C4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2514600" cy="1866900"/>
          </a:xfrm>
          <a:solidFill>
            <a:schemeClr val="bg1"/>
          </a:solidFill>
        </p:spPr>
        <p:txBody>
          <a:bodyPr/>
          <a:lstStyle/>
          <a:p>
            <a:pPr algn="l" eaLnBrk="1" hangingPunct="1">
              <a:defRPr/>
            </a:pPr>
            <a:r>
              <a:rPr lang="en-US" altLang="zh-CN" b="0" dirty="0">
                <a:ea typeface="宋体" panose="02010600030101010101" pitchFamily="2" charset="-122"/>
              </a:rPr>
              <a:t>11.2.</a:t>
            </a:r>
            <a:r>
              <a:rPr lang="en-US" altLang="zh-CN" dirty="0">
                <a:ea typeface="宋体" panose="02010600030101010101" pitchFamily="2" charset="-122"/>
              </a:rPr>
              <a:t> Some Properties of Negative Feedback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DA3488AD-C27F-6F44-B0AA-6C9B510A81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2800" b="1" dirty="0">
                <a:ea typeface="宋体" panose="02010600030101010101" pitchFamily="2" charset="-122"/>
              </a:rPr>
              <a:t>11.2.1. Gain De-sensitivity</a:t>
            </a:r>
          </a:p>
          <a:p>
            <a:pPr lvl="1"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Equations (10.8) and (10.9) define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de-sensitivity factor of (1+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A</a:t>
            </a:r>
            <a:r>
              <a:rPr lang="en-US" altLang="zh-CN" sz="2800" i="1" dirty="0">
                <a:solidFill>
                  <a:srgbClr val="FF0000"/>
                </a:solidFill>
                <a:latin typeface="Symbol" panose="05050102010706020507" pitchFamily="18" charset="2"/>
                <a:ea typeface="宋体" panose="02010600030101010101" pitchFamily="2" charset="-122"/>
              </a:rPr>
              <a:t>b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).</a:t>
            </a:r>
          </a:p>
        </p:txBody>
      </p:sp>
      <p:pic>
        <p:nvPicPr>
          <p:cNvPr id="12292" name="图片 1">
            <a:extLst>
              <a:ext uri="{FF2B5EF4-FFF2-40B4-BE49-F238E27FC236}">
                <a16:creationId xmlns:a16="http://schemas.microsoft.com/office/drawing/2014/main" id="{0A3D2D42-F0C2-0543-A9B4-EEDB8DF24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3657600"/>
            <a:ext cx="458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图片 2">
            <a:extLst>
              <a:ext uri="{FF2B5EF4-FFF2-40B4-BE49-F238E27FC236}">
                <a16:creationId xmlns:a16="http://schemas.microsoft.com/office/drawing/2014/main" id="{F25398F2-E643-9D44-BA6A-65BD3C036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4914900"/>
            <a:ext cx="45085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图片 3">
            <a:extLst>
              <a:ext uri="{FF2B5EF4-FFF2-40B4-BE49-F238E27FC236}">
                <a16:creationId xmlns:a16="http://schemas.microsoft.com/office/drawing/2014/main" id="{2D2E4632-D066-B749-83A7-5F4F6D6296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5680075"/>
            <a:ext cx="5194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下箭头 5">
            <a:extLst>
              <a:ext uri="{FF2B5EF4-FFF2-40B4-BE49-F238E27FC236}">
                <a16:creationId xmlns:a16="http://schemas.microsoft.com/office/drawing/2014/main" id="{79F49D76-80FF-C842-AAE6-BF09EAA97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350" y="4343400"/>
            <a:ext cx="228600" cy="5334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8" name="Picture 4" descr="se10F01">
            <a:extLst>
              <a:ext uri="{FF2B5EF4-FFF2-40B4-BE49-F238E27FC236}">
                <a16:creationId xmlns:a16="http://schemas.microsoft.com/office/drawing/2014/main" id="{81DA9431-96B8-DF41-93C3-95DCB602E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-15875"/>
            <a:ext cx="66294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E9EA0F-B3D1-D041-92CA-5E8E6AF838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3492821"/>
            <a:ext cx="2698750" cy="850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8F648A-432E-9B44-A3C0-E9E00C6869B7}"/>
              </a:ext>
            </a:extLst>
          </p:cNvPr>
          <p:cNvSpPr txBox="1"/>
          <p:nvPr/>
        </p:nvSpPr>
        <p:spPr>
          <a:xfrm>
            <a:off x="4503629" y="2143095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负反馈的作用之一：增益去敏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B923B08-FFC5-D440-A1B2-F9B5C02AB8DE}"/>
              </a:ext>
            </a:extLst>
          </p:cNvPr>
          <p:cNvSpPr txBox="1"/>
          <p:nvPr/>
        </p:nvSpPr>
        <p:spPr>
          <a:xfrm>
            <a:off x="120192" y="3793123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闭环增益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0A499B2-1FDA-5A4F-9EAE-B8C2005A2055}"/>
              </a:ext>
            </a:extLst>
          </p:cNvPr>
          <p:cNvSpPr txBox="1"/>
          <p:nvPr/>
        </p:nvSpPr>
        <p:spPr>
          <a:xfrm>
            <a:off x="688062" y="4450348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两边求微分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D105F13-6D65-0B48-8336-5BF7B30718C3}"/>
              </a:ext>
            </a:extLst>
          </p:cNvPr>
          <p:cNvSpPr txBox="1"/>
          <p:nvPr/>
        </p:nvSpPr>
        <p:spPr>
          <a:xfrm>
            <a:off x="2933700" y="6232951"/>
            <a:ext cx="636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若因各种因素导致基本放大器的增益（开环增益）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有</a:t>
            </a:r>
            <a:r>
              <a:rPr kumimoji="1" lang="en-US" altLang="zh-CN" dirty="0">
                <a:solidFill>
                  <a:srgbClr val="0432FF"/>
                </a:solidFill>
              </a:rPr>
              <a:t>p%</a:t>
            </a:r>
            <a:r>
              <a:rPr kumimoji="1" lang="zh-CN" altLang="en-US" dirty="0">
                <a:solidFill>
                  <a:srgbClr val="0432FF"/>
                </a:solidFill>
              </a:rPr>
              <a:t>的变化，则形成负反馈后闭环增益 </a:t>
            </a:r>
            <a:r>
              <a:rPr kumimoji="1" lang="en-US" altLang="zh-CN" dirty="0" err="1">
                <a:solidFill>
                  <a:srgbClr val="0432FF"/>
                </a:solidFill>
              </a:rPr>
              <a:t>A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f</a:t>
            </a:r>
            <a:r>
              <a:rPr kumimoji="1" lang="zh-CN" altLang="en-US" baseline="-25000" dirty="0">
                <a:solidFill>
                  <a:srgbClr val="0432FF"/>
                </a:solidFill>
              </a:rPr>
              <a:t> </a:t>
            </a:r>
            <a:r>
              <a:rPr kumimoji="1" lang="zh-CN" altLang="en-US" dirty="0">
                <a:solidFill>
                  <a:srgbClr val="0432FF"/>
                </a:solidFill>
              </a:rPr>
              <a:t>的变化显著降低，缩放因子是（</a:t>
            </a:r>
            <a:r>
              <a:rPr kumimoji="1" lang="en-US" altLang="zh-CN" dirty="0">
                <a:solidFill>
                  <a:srgbClr val="0432FF"/>
                </a:solidFill>
              </a:rPr>
              <a:t>1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+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r>
              <a:rPr kumimoji="1" lang="en-US" altLang="zh-CN" dirty="0">
                <a:solidFill>
                  <a:srgbClr val="0432FF"/>
                </a:solidFill>
              </a:rPr>
              <a:t>Aβ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5D0A54A8-78A2-C844-A94B-07F0CC2FA5B4}"/>
              </a:ext>
            </a:extLst>
          </p:cNvPr>
          <p:cNvCxnSpPr>
            <a:cxnSpLocks/>
            <a:stCxn id="13" idx="1"/>
          </p:cNvCxnSpPr>
          <p:nvPr/>
        </p:nvCxnSpPr>
        <p:spPr bwMode="auto">
          <a:xfrm flipH="1" flipV="1">
            <a:off x="2438400" y="6360813"/>
            <a:ext cx="495300" cy="1645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C70525FB-AED0-CC46-A28E-71DC1CCBD83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4C6981CF-A1A6-1147-897B-D36D497492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 b="0" dirty="0">
                <a:ea typeface="宋体" panose="02010600030101010101" pitchFamily="2" charset="-122"/>
              </a:rPr>
              <a:t>11.2.</a:t>
            </a:r>
            <a:r>
              <a:rPr lang="en-US" altLang="zh-CN" sz="3200" dirty="0">
                <a:ea typeface="宋体" panose="02010600030101010101" pitchFamily="2" charset="-122"/>
              </a:rPr>
              <a:t> Some Properties of Negative Feedback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12D15ACE-5B8F-564D-AC25-29D45718B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2800" b="1" dirty="0">
                <a:ea typeface="宋体" panose="02010600030101010101" pitchFamily="2" charset="-122"/>
              </a:rPr>
              <a:t>11.2.2. Bandwidth Extension</a:t>
            </a:r>
          </a:p>
          <a:p>
            <a:pPr lvl="1"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Equations (10.10) through (10.13) demonstrate how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3-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dB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frequencies may be shifted</a:t>
            </a:r>
            <a:r>
              <a:rPr lang="en-US" altLang="zh-CN" sz="2800" dirty="0">
                <a:ea typeface="宋体" panose="02010600030101010101" pitchFamily="2" charset="-122"/>
              </a:rPr>
              <a:t> via negative feedback.</a:t>
            </a:r>
          </a:p>
        </p:txBody>
      </p:sp>
      <p:pic>
        <p:nvPicPr>
          <p:cNvPr id="13316" name="图片 1">
            <a:extLst>
              <a:ext uri="{FF2B5EF4-FFF2-40B4-BE49-F238E27FC236}">
                <a16:creationId xmlns:a16="http://schemas.microsoft.com/office/drawing/2014/main" id="{32CEBF40-A0C2-1D41-86B7-6A0D6DA7A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3581400"/>
            <a:ext cx="44831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图片 2">
            <a:extLst>
              <a:ext uri="{FF2B5EF4-FFF2-40B4-BE49-F238E27FC236}">
                <a16:creationId xmlns:a16="http://schemas.microsoft.com/office/drawing/2014/main" id="{32D4C483-855F-4442-B93E-B2E74C58B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72013"/>
            <a:ext cx="180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图片 3">
            <a:extLst>
              <a:ext uri="{FF2B5EF4-FFF2-40B4-BE49-F238E27FC236}">
                <a16:creationId xmlns:a16="http://schemas.microsoft.com/office/drawing/2014/main" id="{2EB3D2D3-9DF7-9240-852E-AEBF36E8D4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63" y="4672013"/>
            <a:ext cx="49672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图片 4">
            <a:extLst>
              <a:ext uri="{FF2B5EF4-FFF2-40B4-BE49-F238E27FC236}">
                <a16:creationId xmlns:a16="http://schemas.microsoft.com/office/drawing/2014/main" id="{07C1EEBC-1325-3541-8CF1-308B7C3682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5445125"/>
            <a:ext cx="7975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下箭头 6">
            <a:extLst>
              <a:ext uri="{FF2B5EF4-FFF2-40B4-BE49-F238E27FC236}">
                <a16:creationId xmlns:a16="http://schemas.microsoft.com/office/drawing/2014/main" id="{BAF55931-AE0A-7347-A16E-14AE48827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267200"/>
            <a:ext cx="228600" cy="404813"/>
          </a:xfrm>
          <a:prstGeom prst="downArrow">
            <a:avLst>
              <a:gd name="adj1" fmla="val 50000"/>
              <a:gd name="adj2" fmla="val 5005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4DE330-6084-264F-AB24-5BF4B411568A}"/>
              </a:ext>
            </a:extLst>
          </p:cNvPr>
          <p:cNvSpPr txBox="1"/>
          <p:nvPr/>
        </p:nvSpPr>
        <p:spPr>
          <a:xfrm>
            <a:off x="1189771" y="3885784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引入负反馈前</a:t>
            </a:r>
            <a:endParaRPr lang="en-US" altLang="zh-CN" dirty="0">
              <a:solidFill>
                <a:srgbClr val="0432FF"/>
              </a:solidFill>
            </a:endParaRPr>
          </a:p>
          <a:p>
            <a:r>
              <a:rPr lang="zh-CN" altLang="en-US" dirty="0">
                <a:solidFill>
                  <a:srgbClr val="0432FF"/>
                </a:solidFill>
              </a:rPr>
              <a:t>（开环增益）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9AF471-E208-2F42-A039-F379A78CE3C0}"/>
              </a:ext>
            </a:extLst>
          </p:cNvPr>
          <p:cNvSpPr txBox="1"/>
          <p:nvPr/>
        </p:nvSpPr>
        <p:spPr>
          <a:xfrm>
            <a:off x="-48914" y="4659184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引入负反馈后</a:t>
            </a:r>
            <a:endParaRPr lang="en-US" altLang="zh-CN" dirty="0">
              <a:solidFill>
                <a:srgbClr val="0432FF"/>
              </a:solidFill>
            </a:endParaRPr>
          </a:p>
          <a:p>
            <a:r>
              <a:rPr lang="zh-CN" altLang="en-US" dirty="0">
                <a:solidFill>
                  <a:srgbClr val="0432FF"/>
                </a:solidFill>
              </a:rPr>
              <a:t>（闭环增益）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27255C-E07F-DA4B-BFF1-2F66E6A71678}"/>
              </a:ext>
            </a:extLst>
          </p:cNvPr>
          <p:cNvSpPr txBox="1"/>
          <p:nvPr/>
        </p:nvSpPr>
        <p:spPr>
          <a:xfrm>
            <a:off x="3351134" y="6232086"/>
            <a:ext cx="3102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上限截止频率扩大（</a:t>
            </a:r>
            <a:r>
              <a:rPr lang="en-US" altLang="zh-CN" dirty="0">
                <a:solidFill>
                  <a:srgbClr val="0432FF"/>
                </a:solidFill>
              </a:rPr>
              <a:t>1+A</a:t>
            </a:r>
            <a:r>
              <a:rPr lang="en-US" altLang="zh-CN" baseline="-25000" dirty="0">
                <a:solidFill>
                  <a:srgbClr val="0432FF"/>
                </a:solidFill>
              </a:rPr>
              <a:t>M</a:t>
            </a:r>
            <a:r>
              <a:rPr lang="en-US" altLang="zh-CN" dirty="0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）倍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44B28C-0171-BF4E-84A7-49FE9696DE0F}"/>
              </a:ext>
            </a:extLst>
          </p:cNvPr>
          <p:cNvSpPr txBox="1"/>
          <p:nvPr/>
        </p:nvSpPr>
        <p:spPr>
          <a:xfrm>
            <a:off x="4935602" y="2127220"/>
            <a:ext cx="3518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负反馈的作用之二：带宽增加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AABFD0-A55F-5D48-8E4A-527D73A198DC}"/>
              </a:ext>
            </a:extLst>
          </p:cNvPr>
          <p:cNvSpPr txBox="1"/>
          <p:nvPr/>
        </p:nvSpPr>
        <p:spPr>
          <a:xfrm>
            <a:off x="5763931" y="4360377"/>
            <a:ext cx="2582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中频增益减小（</a:t>
            </a:r>
            <a:r>
              <a:rPr lang="en-US" altLang="zh-CN" dirty="0">
                <a:solidFill>
                  <a:srgbClr val="0432FF"/>
                </a:solidFill>
              </a:rPr>
              <a:t>1+A</a:t>
            </a:r>
            <a:r>
              <a:rPr lang="en-US" altLang="zh-CN" baseline="-25000" dirty="0">
                <a:solidFill>
                  <a:srgbClr val="0432FF"/>
                </a:solidFill>
              </a:rPr>
              <a:t>M</a:t>
            </a:r>
            <a:r>
              <a:rPr lang="en-US" altLang="zh-CN" dirty="0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）倍</a:t>
            </a:r>
            <a:endParaRPr lang="en-US" dirty="0">
              <a:solidFill>
                <a:srgbClr val="0432FF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9438A71-B9CB-9B4A-8477-372BD914A623}"/>
              </a:ext>
            </a:extLst>
          </p:cNvPr>
          <p:cNvCxnSpPr/>
          <p:nvPr/>
        </p:nvCxnSpPr>
        <p:spPr bwMode="auto">
          <a:xfrm flipH="1">
            <a:off x="5892006" y="4698931"/>
            <a:ext cx="356394" cy="20116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42CFCB7-07AA-924A-9B70-46A8099AE09E}"/>
              </a:ext>
            </a:extLst>
          </p:cNvPr>
          <p:cNvCxnSpPr>
            <a:stCxn id="11" idx="0"/>
          </p:cNvCxnSpPr>
          <p:nvPr/>
        </p:nvCxnSpPr>
        <p:spPr bwMode="auto">
          <a:xfrm flipV="1">
            <a:off x="4902200" y="5838826"/>
            <a:ext cx="127000" cy="393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2CB2893-170B-204B-9174-E10FA4A8F656}"/>
              </a:ext>
            </a:extLst>
          </p:cNvPr>
          <p:cNvSpPr txBox="1"/>
          <p:nvPr/>
        </p:nvSpPr>
        <p:spPr>
          <a:xfrm>
            <a:off x="6844636" y="5926823"/>
            <a:ext cx="2021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增益</a:t>
            </a:r>
            <a:r>
              <a:rPr lang="en-US" altLang="zh-CN" dirty="0">
                <a:solidFill>
                  <a:srgbClr val="FF0000"/>
                </a:solidFill>
              </a:rPr>
              <a:t>×</a:t>
            </a:r>
            <a:r>
              <a:rPr lang="zh-CN" altLang="en-US" dirty="0">
                <a:solidFill>
                  <a:srgbClr val="FF0000"/>
                </a:solidFill>
              </a:rPr>
              <a:t>带宽 </a:t>
            </a:r>
            <a:r>
              <a:rPr lang="en-US" altLang="zh-CN" dirty="0">
                <a:solidFill>
                  <a:srgbClr val="FF0000"/>
                </a:solidFill>
              </a:rPr>
              <a:t>=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constant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22E2916-3339-C04A-A598-EB0A5C2D3635}"/>
              </a:ext>
            </a:extLst>
          </p:cNvPr>
          <p:cNvCxnSpPr/>
          <p:nvPr/>
        </p:nvCxnSpPr>
        <p:spPr bwMode="auto">
          <a:xfrm>
            <a:off x="7055310" y="4799514"/>
            <a:ext cx="336090" cy="112730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9BEE4C3-6718-4C44-996A-C3B4225AC59D}"/>
              </a:ext>
            </a:extLst>
          </p:cNvPr>
          <p:cNvCxnSpPr>
            <a:stCxn id="11" idx="3"/>
          </p:cNvCxnSpPr>
          <p:nvPr/>
        </p:nvCxnSpPr>
        <p:spPr bwMode="auto">
          <a:xfrm flipV="1">
            <a:off x="6453265" y="6218237"/>
            <a:ext cx="480935" cy="1831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DFF0B1BB-B5CF-AA40-98B9-6BDCC5999D0D}"/>
              </a:ext>
            </a:extLst>
          </p:cNvPr>
          <p:cNvSpPr txBox="1"/>
          <p:nvPr/>
        </p:nvSpPr>
        <p:spPr>
          <a:xfrm>
            <a:off x="4419301" y="3574436"/>
            <a:ext cx="1905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一个高频极点，</a:t>
            </a:r>
            <a:r>
              <a:rPr kumimoji="1" lang="en-US" altLang="zh-CN" dirty="0" err="1">
                <a:solidFill>
                  <a:srgbClr val="0432FF"/>
                </a:solidFill>
                <a:latin typeface="Symbol" pitchFamily="2" charset="2"/>
              </a:rPr>
              <a:t>w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H</a:t>
            </a:r>
            <a:r>
              <a:rPr kumimoji="1" lang="zh-CN" altLang="en-US" dirty="0">
                <a:solidFill>
                  <a:srgbClr val="0432FF"/>
                </a:solidFill>
              </a:rPr>
              <a:t>为上限截止频率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CB7E161B-903F-164A-9BEC-46A5D0602F0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>
            <a:extLst>
              <a:ext uri="{FF2B5EF4-FFF2-40B4-BE49-F238E27FC236}">
                <a16:creationId xmlns:a16="http://schemas.microsoft.com/office/drawing/2014/main" id="{C2779195-DE1B-A947-A015-E4A806C02D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14339" name="Rectangle 4">
            <a:extLst>
              <a:ext uri="{FF2B5EF4-FFF2-40B4-BE49-F238E27FC236}">
                <a16:creationId xmlns:a16="http://schemas.microsoft.com/office/drawing/2014/main" id="{8017DB25-D2F8-604A-9D99-CE9F233DA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pic>
        <p:nvPicPr>
          <p:cNvPr id="14340" name="Picture 4" descr="se10F03">
            <a:extLst>
              <a:ext uri="{FF2B5EF4-FFF2-40B4-BE49-F238E27FC236}">
                <a16:creationId xmlns:a16="http://schemas.microsoft.com/office/drawing/2014/main" id="{D165A5BA-3301-9E4A-BCD0-CC243C3A13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8610600" cy="500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 descr="F">
            <a:extLst>
              <a:ext uri="{FF2B5EF4-FFF2-40B4-BE49-F238E27FC236}">
                <a16:creationId xmlns:a16="http://schemas.microsoft.com/office/drawing/2014/main" id="{8A9BF370-973B-DB48-937C-B1D05FC54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11888"/>
            <a:ext cx="85344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文本框 1">
            <a:extLst>
              <a:ext uri="{FF2B5EF4-FFF2-40B4-BE49-F238E27FC236}">
                <a16:creationId xmlns:a16="http://schemas.microsoft.com/office/drawing/2014/main" id="{DB5C6368-331C-924D-AA55-59B301B67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71" y="388084"/>
            <a:ext cx="6968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③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因 </a:t>
            </a:r>
            <a:r>
              <a:rPr lang="en-US" altLang="zh-CN" sz="2000" dirty="0" err="1">
                <a:solidFill>
                  <a:srgbClr val="3333FF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000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L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 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&lt;&lt; </a:t>
            </a:r>
            <a:r>
              <a:rPr lang="en-US" altLang="zh-CN" sz="2000" dirty="0" err="1">
                <a:solidFill>
                  <a:srgbClr val="3333FF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000" baseline="-25000" dirty="0" err="1">
                <a:solidFill>
                  <a:srgbClr val="3333FF"/>
                </a:solidFill>
                <a:ea typeface="宋体" panose="02010600030101010101" pitchFamily="2" charset="-122"/>
              </a:rPr>
              <a:t>H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，所以负反馈使得放大器的带宽展宽（</a:t>
            </a:r>
            <a:r>
              <a:rPr lang="en-US" altLang="zh-CN" sz="2000" dirty="0">
                <a:solidFill>
                  <a:srgbClr val="3333FF"/>
                </a:solidFill>
                <a:ea typeface="宋体" panose="02010600030101010101" pitchFamily="2" charset="-122"/>
              </a:rPr>
              <a:t>1+Aβ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）倍</a:t>
            </a: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91299ED7-7DC8-384E-B1A9-4DE08527DA77}"/>
              </a:ext>
            </a:extLst>
          </p:cNvPr>
          <p:cNvSpPr txBox="1"/>
          <p:nvPr/>
        </p:nvSpPr>
        <p:spPr>
          <a:xfrm>
            <a:off x="5842226" y="5181600"/>
            <a:ext cx="3265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432FF"/>
                </a:solidFill>
              </a:rPr>
              <a:t>①</a:t>
            </a:r>
            <a:r>
              <a:rPr lang="zh-CN" altLang="en-US" dirty="0">
                <a:solidFill>
                  <a:srgbClr val="0432FF"/>
                </a:solidFill>
              </a:rPr>
              <a:t>上限截止频率扩大（</a:t>
            </a:r>
            <a:r>
              <a:rPr lang="en-US" altLang="zh-CN" dirty="0">
                <a:solidFill>
                  <a:srgbClr val="0432FF"/>
                </a:solidFill>
              </a:rPr>
              <a:t>1+A</a:t>
            </a:r>
            <a:r>
              <a:rPr lang="en-US" altLang="zh-CN" baseline="-25000" dirty="0">
                <a:solidFill>
                  <a:srgbClr val="0432FF"/>
                </a:solidFill>
              </a:rPr>
              <a:t>M</a:t>
            </a:r>
            <a:r>
              <a:rPr lang="en-US" altLang="zh-CN" dirty="0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）倍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E48D5544-1789-1B4F-9D5B-2B4C53112B2E}"/>
              </a:ext>
            </a:extLst>
          </p:cNvPr>
          <p:cNvSpPr txBox="1"/>
          <p:nvPr/>
        </p:nvSpPr>
        <p:spPr>
          <a:xfrm>
            <a:off x="-8641" y="5181600"/>
            <a:ext cx="38811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0432FF"/>
                </a:solidFill>
              </a:rPr>
              <a:t>②</a:t>
            </a:r>
            <a:r>
              <a:rPr lang="zh-CN" altLang="en-US" dirty="0">
                <a:solidFill>
                  <a:srgbClr val="0432FF"/>
                </a:solidFill>
              </a:rPr>
              <a:t>同理，下限截止频率缩小（</a:t>
            </a:r>
            <a:r>
              <a:rPr lang="en-US" altLang="zh-CN" dirty="0">
                <a:solidFill>
                  <a:srgbClr val="0432FF"/>
                </a:solidFill>
              </a:rPr>
              <a:t>1+A</a:t>
            </a:r>
            <a:r>
              <a:rPr lang="en-US" altLang="zh-CN" baseline="-25000" dirty="0">
                <a:solidFill>
                  <a:srgbClr val="0432FF"/>
                </a:solidFill>
              </a:rPr>
              <a:t>M</a:t>
            </a:r>
            <a:r>
              <a:rPr lang="en-US" altLang="zh-CN" dirty="0">
                <a:solidFill>
                  <a:srgbClr val="0432FF"/>
                </a:solidFill>
              </a:rPr>
              <a:t>ß</a:t>
            </a:r>
            <a:r>
              <a:rPr lang="zh-CN" altLang="en-US" dirty="0">
                <a:solidFill>
                  <a:srgbClr val="0432FF"/>
                </a:solidFill>
              </a:rPr>
              <a:t>）倍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ECC8B37-DA0D-904F-85CE-2AA894D7522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E344AD-E8FE-7947-A3FC-105D2B120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5888993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1817A97-0EFA-A744-A281-4BE95DDC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87630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FAA26D3D-D897-4be2-8F04-BA451C77F1D7}"/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en-US" altLang="zh-CN" sz="2800" b="1" kern="0" dirty="0">
                <a:ea typeface="宋体" panose="02010600030101010101" pitchFamily="2" charset="-122"/>
              </a:rPr>
              <a:t>11.2.4. Reduction in Nonlinear Distortion</a:t>
            </a:r>
          </a:p>
          <a:p>
            <a:pPr lvl="1" eaLnBrk="1" hangingPunct="1">
              <a:defRPr/>
            </a:pPr>
            <a:r>
              <a:rPr lang="en-US" altLang="zh-CN" sz="2800" kern="0" dirty="0">
                <a:ea typeface="宋体" panose="02010600030101010101" pitchFamily="2" charset="-122"/>
              </a:rPr>
              <a:t>Negative feedback may facilitate </a:t>
            </a:r>
            <a:r>
              <a:rPr lang="en-US" altLang="zh-CN" sz="2800" kern="0" dirty="0">
                <a:solidFill>
                  <a:srgbClr val="FF0000"/>
                </a:solidFill>
                <a:ea typeface="宋体" panose="02010600030101010101" pitchFamily="2" charset="-122"/>
              </a:rPr>
              <a:t>linearization.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EC5FE8-E5C7-0049-87FF-5F586DB4DC75}"/>
              </a:ext>
            </a:extLst>
          </p:cNvPr>
          <p:cNvSpPr txBox="1"/>
          <p:nvPr/>
        </p:nvSpPr>
        <p:spPr>
          <a:xfrm>
            <a:off x="304800" y="1371600"/>
            <a:ext cx="3886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负反馈的作用之三：增加线性度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0874D8F-3C96-FC4A-A882-467AF5FB0A00}"/>
              </a:ext>
            </a:extLst>
          </p:cNvPr>
          <p:cNvSpPr txBox="1"/>
          <p:nvPr/>
        </p:nvSpPr>
        <p:spPr>
          <a:xfrm>
            <a:off x="5638800" y="1238600"/>
            <a:ext cx="1006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无负反馈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B364389-9F53-AD46-8C58-C38CAB057885}"/>
              </a:ext>
            </a:extLst>
          </p:cNvPr>
          <p:cNvSpPr txBox="1"/>
          <p:nvPr/>
        </p:nvSpPr>
        <p:spPr>
          <a:xfrm>
            <a:off x="7162800" y="1233101"/>
            <a:ext cx="1006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有负反馈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35EBA377-C577-2A45-A9EC-80A68F6F8F1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874" name="Rectangle 2">
            <a:extLst>
              <a:ext uri="{FF2B5EF4-FFF2-40B4-BE49-F238E27FC236}">
                <a16:creationId xmlns:a16="http://schemas.microsoft.com/office/drawing/2014/main" id="{9C7D1466-FF3C-EE4A-8498-68A2E15D8E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19600" cy="1295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Four Types of Amplifiers</a:t>
            </a:r>
            <a:r>
              <a:rPr lang="zh-CN" altLang="en-US">
                <a:ea typeface="宋体" panose="02010600030101010101" pitchFamily="2" charset="-122"/>
              </a:rPr>
              <a:t>（放大器的四种类型）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1231876" name="Picture 4">
            <a:extLst>
              <a:ext uri="{FF2B5EF4-FFF2-40B4-BE49-F238E27FC236}">
                <a16:creationId xmlns:a16="http://schemas.microsoft.com/office/drawing/2014/main" id="{C8F09A8D-D7D4-F14E-B1B1-DDE0983CD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320800"/>
            <a:ext cx="8839200" cy="43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437" name="图片 1">
            <a:extLst>
              <a:ext uri="{FF2B5EF4-FFF2-40B4-BE49-F238E27FC236}">
                <a16:creationId xmlns:a16="http://schemas.microsoft.com/office/drawing/2014/main" id="{D9D08DE7-665D-7E43-AB61-4E68C781C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97563"/>
            <a:ext cx="8077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5F655D-369B-3049-A237-30B6F1061D23}"/>
              </a:ext>
            </a:extLst>
          </p:cNvPr>
          <p:cNvSpPr txBox="1"/>
          <p:nvPr/>
        </p:nvSpPr>
        <p:spPr>
          <a:xfrm>
            <a:off x="7400012" y="157439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跨阻放大器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C441B-9A17-5842-8F23-70717E7B621A}"/>
              </a:ext>
            </a:extLst>
          </p:cNvPr>
          <p:cNvSpPr txBox="1"/>
          <p:nvPr/>
        </p:nvSpPr>
        <p:spPr>
          <a:xfrm>
            <a:off x="685800" y="40386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跨导放大器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1216E3-0C67-AA41-BFF2-904333928E84}"/>
              </a:ext>
            </a:extLst>
          </p:cNvPr>
          <p:cNvSpPr txBox="1"/>
          <p:nvPr/>
        </p:nvSpPr>
        <p:spPr>
          <a:xfrm>
            <a:off x="2667000" y="1537286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电压放大器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D417F-0B2F-AF44-9ADA-09BF0285B65D}"/>
              </a:ext>
            </a:extLst>
          </p:cNvPr>
          <p:cNvSpPr txBox="1"/>
          <p:nvPr/>
        </p:nvSpPr>
        <p:spPr>
          <a:xfrm>
            <a:off x="5470832" y="39624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电流放大器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FB87-20C4-A247-9F81-5CA69CAC6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0" y="2590800"/>
            <a:ext cx="1238250" cy="381000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44D3299F-6694-9A44-A1F5-E0142AF4F62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898" name="Rectangle 2">
            <a:extLst>
              <a:ext uri="{FF2B5EF4-FFF2-40B4-BE49-F238E27FC236}">
                <a16:creationId xmlns:a16="http://schemas.microsoft.com/office/drawing/2014/main" id="{13207816-1684-D64E-99B5-A2D1A3B167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Ideal Models of the Four Amplifier Types </a:t>
            </a:r>
            <a:r>
              <a:rPr lang="zh-CN" altLang="en-US" dirty="0">
                <a:ea typeface="宋体" panose="02010600030101010101" pitchFamily="2" charset="-122"/>
              </a:rPr>
              <a:t>（理想模型）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32900" name="Picture 4">
            <a:extLst>
              <a:ext uri="{FF2B5EF4-FFF2-40B4-BE49-F238E27FC236}">
                <a16:creationId xmlns:a16="http://schemas.microsoft.com/office/drawing/2014/main" id="{29039121-6557-AB47-82BB-F1CEDC5C2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219200"/>
            <a:ext cx="8686800" cy="408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9461" name="图片 1">
            <a:extLst>
              <a:ext uri="{FF2B5EF4-FFF2-40B4-BE49-F238E27FC236}">
                <a16:creationId xmlns:a16="http://schemas.microsoft.com/office/drawing/2014/main" id="{1948C817-60B1-6C4C-ADEE-9242BB4AB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5611813"/>
            <a:ext cx="7877175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28F640B5-D120-BC4B-AC31-ED20808BEFC0}"/>
              </a:ext>
            </a:extLst>
          </p:cNvPr>
          <p:cNvSpPr txBox="1"/>
          <p:nvPr/>
        </p:nvSpPr>
        <p:spPr>
          <a:xfrm>
            <a:off x="7467600" y="25146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跨阻放大器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2094D1F-172E-2A47-B08E-1BD7CE50DD81}"/>
              </a:ext>
            </a:extLst>
          </p:cNvPr>
          <p:cNvSpPr txBox="1"/>
          <p:nvPr/>
        </p:nvSpPr>
        <p:spPr>
          <a:xfrm>
            <a:off x="2557006" y="466429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跨导放大器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33F95E7-5AB3-4147-933F-DC98D7098D77}"/>
              </a:ext>
            </a:extLst>
          </p:cNvPr>
          <p:cNvSpPr txBox="1"/>
          <p:nvPr/>
        </p:nvSpPr>
        <p:spPr>
          <a:xfrm>
            <a:off x="2557006" y="25146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电压放大器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55FE33D-F292-DB4C-B102-7FEDA395F1A8}"/>
              </a:ext>
            </a:extLst>
          </p:cNvPr>
          <p:cNvSpPr txBox="1"/>
          <p:nvPr/>
        </p:nvSpPr>
        <p:spPr>
          <a:xfrm>
            <a:off x="7467600" y="4665077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电流放大器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8C380E6D-BA1E-C34E-9D9C-CB67A237BBD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8A2B6F-10DA-E143-9927-489E4C1A2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课程纲要</a:t>
            </a:r>
          </a:p>
        </p:txBody>
      </p:sp>
      <p:sp>
        <p:nvSpPr>
          <p:cNvPr id="4099" name="Rectangle 1">
            <a:extLst>
              <a:ext uri="{FF2B5EF4-FFF2-40B4-BE49-F238E27FC236}">
                <a16:creationId xmlns:a16="http://schemas.microsoft.com/office/drawing/2014/main" id="{CC372FB9-3343-B145-8023-FB763ADDB7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000" y="1295400"/>
            <a:ext cx="4798108" cy="5299912"/>
          </a:xfrm>
          <a:solidFill>
            <a:schemeClr val="bg1"/>
          </a:solidFill>
        </p:spPr>
        <p:txBody>
          <a:bodyPr wrap="none" anchor="ctr">
            <a:spAutoFit/>
          </a:bodyPr>
          <a:lstStyle/>
          <a:p>
            <a:r>
              <a:rPr lang="en-US" altLang="zh-CN" sz="1800" dirty="0"/>
              <a:t>11.1  </a:t>
            </a:r>
            <a:r>
              <a:rPr lang="zh-CN" altLang="zh-CN" sz="1800" dirty="0"/>
              <a:t>反馈原理</a:t>
            </a:r>
          </a:p>
          <a:p>
            <a:r>
              <a:rPr lang="en-US" altLang="zh-CN" sz="1800" dirty="0"/>
              <a:t>	11.1.1  </a:t>
            </a:r>
            <a:r>
              <a:rPr lang="zh-CN" altLang="zh-CN" sz="1800" dirty="0"/>
              <a:t>反馈基本结构</a:t>
            </a:r>
          </a:p>
          <a:p>
            <a:r>
              <a:rPr lang="en-US" altLang="zh-CN" sz="1800" dirty="0"/>
              <a:t>	11.1.2  </a:t>
            </a:r>
            <a:r>
              <a:rPr lang="zh-CN" altLang="zh-CN" sz="1800" dirty="0"/>
              <a:t>负反馈放大电路的四种组态</a:t>
            </a:r>
          </a:p>
          <a:p>
            <a:r>
              <a:rPr lang="en-US" altLang="zh-CN" sz="1800" dirty="0"/>
              <a:t>11.1.3  </a:t>
            </a:r>
            <a:r>
              <a:rPr lang="zh-CN" altLang="zh-CN" sz="1800" dirty="0"/>
              <a:t>负反馈对放大器性能的影响</a:t>
            </a:r>
          </a:p>
          <a:p>
            <a:r>
              <a:rPr lang="en-US" altLang="zh-CN" sz="1800" dirty="0"/>
              <a:t>11.1.4  </a:t>
            </a:r>
            <a:r>
              <a:rPr lang="zh-CN" altLang="zh-CN" sz="1800" dirty="0"/>
              <a:t>反馈组态判断</a:t>
            </a:r>
          </a:p>
          <a:p>
            <a:r>
              <a:rPr lang="en-US" altLang="zh-CN" sz="1800" dirty="0"/>
              <a:t>11.1.5  </a:t>
            </a:r>
            <a:r>
              <a:rPr lang="zh-CN" altLang="zh-CN" sz="1800" dirty="0"/>
              <a:t>负反馈电路的拆环</a:t>
            </a:r>
          </a:p>
          <a:p>
            <a:r>
              <a:rPr lang="en-US" altLang="zh-CN" sz="1800" dirty="0"/>
              <a:t>11.2  </a:t>
            </a:r>
            <a:r>
              <a:rPr lang="zh-CN" altLang="zh-CN" sz="1800" dirty="0"/>
              <a:t>四种负反馈组态分析计算</a:t>
            </a:r>
          </a:p>
          <a:p>
            <a:r>
              <a:rPr lang="en-US" altLang="zh-CN" sz="1800" dirty="0"/>
              <a:t>	11.2.1  </a:t>
            </a:r>
            <a:r>
              <a:rPr lang="zh-CN" altLang="zh-CN" sz="1800" dirty="0"/>
              <a:t>电压串联负反馈电路分析计算</a:t>
            </a:r>
          </a:p>
          <a:p>
            <a:r>
              <a:rPr lang="en-US" altLang="zh-CN" sz="1800" dirty="0"/>
              <a:t>	11.2.2  </a:t>
            </a:r>
            <a:r>
              <a:rPr lang="zh-CN" altLang="zh-CN" sz="1800" dirty="0"/>
              <a:t>电流串联负反馈电路分析计算</a:t>
            </a:r>
          </a:p>
          <a:p>
            <a:r>
              <a:rPr lang="en-US" altLang="zh-CN" sz="1800" dirty="0"/>
              <a:t>	11.2.3  </a:t>
            </a:r>
            <a:r>
              <a:rPr lang="zh-CN" altLang="zh-CN" sz="1800" dirty="0"/>
              <a:t>电压并联负反馈电路分析计算</a:t>
            </a:r>
          </a:p>
          <a:p>
            <a:r>
              <a:rPr lang="en-US" altLang="zh-CN" sz="1800" dirty="0"/>
              <a:t>	11.2.4  </a:t>
            </a:r>
            <a:r>
              <a:rPr lang="zh-CN" altLang="zh-CN" sz="1800" dirty="0"/>
              <a:t>电流并联负反馈电路分析计算</a:t>
            </a:r>
          </a:p>
          <a:p>
            <a:r>
              <a:rPr lang="en-US" altLang="zh-CN" sz="1800" dirty="0"/>
              <a:t>11.3  </a:t>
            </a:r>
            <a:r>
              <a:rPr lang="zh-CN" altLang="zh-CN" sz="1800" dirty="0"/>
              <a:t>负反馈电路的稳定性问题</a:t>
            </a:r>
          </a:p>
          <a:p>
            <a:r>
              <a:rPr lang="en-US" altLang="zh-CN" sz="1800" dirty="0"/>
              <a:t>	11.3.1  </a:t>
            </a:r>
            <a:r>
              <a:rPr lang="zh-CN" altLang="zh-CN" sz="1800" dirty="0"/>
              <a:t>稳定性问题</a:t>
            </a:r>
          </a:p>
          <a:p>
            <a:r>
              <a:rPr lang="en-US" altLang="zh-CN" sz="1800" dirty="0"/>
              <a:t>	11.3.2  </a:t>
            </a:r>
            <a:r>
              <a:rPr lang="zh-CN" altLang="zh-CN" sz="1800" dirty="0"/>
              <a:t>稳定判据和稳定裕度</a:t>
            </a:r>
            <a:br>
              <a:rPr lang="en-US" altLang="zh-CN" sz="1800" dirty="0"/>
            </a:br>
            <a:r>
              <a:rPr lang="en-US" altLang="zh-CN" sz="1800" dirty="0"/>
              <a:t>	11.3.3  </a:t>
            </a:r>
            <a:r>
              <a:rPr lang="zh-CN" altLang="zh-CN" sz="1800" dirty="0"/>
              <a:t>负反馈电路稳定性分析</a:t>
            </a:r>
          </a:p>
          <a:p>
            <a:r>
              <a:rPr lang="en-US" altLang="zh-CN" sz="1800" dirty="0"/>
              <a:t>	11.3.4  </a:t>
            </a:r>
            <a:r>
              <a:rPr lang="zh-CN" altLang="zh-CN" sz="1800" dirty="0"/>
              <a:t>负反馈电路自激振荡的消除</a:t>
            </a:r>
            <a:endParaRPr lang="zh-CN" altLang="en-US" sz="1600" dirty="0"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46753BCC-AD56-1D4C-8120-E9FF8830117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922" name="Rectangle 2">
            <a:extLst>
              <a:ext uri="{FF2B5EF4-FFF2-40B4-BE49-F238E27FC236}">
                <a16:creationId xmlns:a16="http://schemas.microsoft.com/office/drawing/2014/main" id="{1DE83C78-4674-494C-97FE-6A42DB7F7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648200" cy="1295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Realistic Models of the Four Amplifier Types</a:t>
            </a:r>
            <a:r>
              <a:rPr lang="zh-CN" altLang="en-US">
                <a:ea typeface="宋体" panose="02010600030101010101" pitchFamily="2" charset="-122"/>
              </a:rPr>
              <a:t>（实际模型）</a:t>
            </a:r>
            <a:endParaRPr lang="en-US" altLang="zh-CN">
              <a:ea typeface="宋体" panose="02010600030101010101" pitchFamily="2" charset="-122"/>
            </a:endParaRPr>
          </a:p>
        </p:txBody>
      </p:sp>
      <p:grpSp>
        <p:nvGrpSpPr>
          <p:cNvPr id="20484" name="Group 10">
            <a:extLst>
              <a:ext uri="{FF2B5EF4-FFF2-40B4-BE49-F238E27FC236}">
                <a16:creationId xmlns:a16="http://schemas.microsoft.com/office/drawing/2014/main" id="{1B6F4F00-AC41-9F47-91B8-A31453555024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828800"/>
            <a:ext cx="8686800" cy="3581400"/>
            <a:chOff x="-672" y="954"/>
            <a:chExt cx="6582" cy="2874"/>
          </a:xfrm>
        </p:grpSpPr>
        <p:grpSp>
          <p:nvGrpSpPr>
            <p:cNvPr id="20486" name="Group 8">
              <a:extLst>
                <a:ext uri="{FF2B5EF4-FFF2-40B4-BE49-F238E27FC236}">
                  <a16:creationId xmlns:a16="http://schemas.microsoft.com/office/drawing/2014/main" id="{05B0B659-6F78-2F42-AD36-EF984B13FA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72" y="954"/>
              <a:ext cx="6582" cy="1302"/>
              <a:chOff x="-672" y="1274"/>
              <a:chExt cx="6582" cy="1302"/>
            </a:xfrm>
          </p:grpSpPr>
          <p:pic>
            <p:nvPicPr>
              <p:cNvPr id="1233924" name="Picture 4">
                <a:extLst>
                  <a:ext uri="{FF2B5EF4-FFF2-40B4-BE49-F238E27FC236}">
                    <a16:creationId xmlns:a16="http://schemas.microsoft.com/office/drawing/2014/main" id="{8F2828DA-5D4F-B542-AB46-BFA8F1D78A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672" y="1344"/>
                <a:ext cx="3192" cy="12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33925" name="Picture 5">
                <a:extLst>
                  <a:ext uri="{FF2B5EF4-FFF2-40B4-BE49-F238E27FC236}">
                    <a16:creationId xmlns:a16="http://schemas.microsoft.com/office/drawing/2014/main" id="{E917A7EE-D15A-CC4E-B687-A989889A00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928" y="1274"/>
                <a:ext cx="2982" cy="13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0487" name="Group 9">
              <a:extLst>
                <a:ext uri="{FF2B5EF4-FFF2-40B4-BE49-F238E27FC236}">
                  <a16:creationId xmlns:a16="http://schemas.microsoft.com/office/drawing/2014/main" id="{5D9145FE-037D-6E46-862B-054E023C5D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624" y="2496"/>
              <a:ext cx="6384" cy="1332"/>
              <a:chOff x="-624" y="2736"/>
              <a:chExt cx="6384" cy="1332"/>
            </a:xfrm>
          </p:grpSpPr>
          <p:pic>
            <p:nvPicPr>
              <p:cNvPr id="1233926" name="Picture 6">
                <a:extLst>
                  <a:ext uri="{FF2B5EF4-FFF2-40B4-BE49-F238E27FC236}">
                    <a16:creationId xmlns:a16="http://schemas.microsoft.com/office/drawing/2014/main" id="{371929A1-3F18-1B4E-9F90-60EBA71992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-624" y="2928"/>
                <a:ext cx="3221" cy="110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33927" name="Picture 7">
                <a:extLst>
                  <a:ext uri="{FF2B5EF4-FFF2-40B4-BE49-F238E27FC236}">
                    <a16:creationId xmlns:a16="http://schemas.microsoft.com/office/drawing/2014/main" id="{E5D64166-0DC5-7746-B619-47D903D3E3C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766" y="2733"/>
                <a:ext cx="2994" cy="13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20485" name="文本框 1">
            <a:extLst>
              <a:ext uri="{FF2B5EF4-FFF2-40B4-BE49-F238E27FC236}">
                <a16:creationId xmlns:a16="http://schemas.microsoft.com/office/drawing/2014/main" id="{A2372F14-02D9-7B4F-8571-09F5AE090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38782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400">
                <a:solidFill>
                  <a:srgbClr val="3333FF"/>
                </a:solidFill>
                <a:ea typeface="宋体" panose="02010600030101010101" pitchFamily="2" charset="-122"/>
              </a:rPr>
              <a:t>输出电压：用戴维南等效；</a:t>
            </a:r>
            <a:endParaRPr lang="en-US" altLang="zh-CN" sz="240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r>
              <a:rPr lang="zh-CN" altLang="en-US" sz="2400">
                <a:solidFill>
                  <a:srgbClr val="3333FF"/>
                </a:solidFill>
                <a:ea typeface="宋体" panose="02010600030101010101" pitchFamily="2" charset="-122"/>
              </a:rPr>
              <a:t>输出电流：用诺顿等效；</a:t>
            </a: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CF293F84-F252-0441-8AF2-89730D98F74C}"/>
              </a:ext>
            </a:extLst>
          </p:cNvPr>
          <p:cNvSpPr txBox="1"/>
          <p:nvPr/>
        </p:nvSpPr>
        <p:spPr>
          <a:xfrm>
            <a:off x="7425194" y="325972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跨阻放大器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475A2FD5-2A65-7349-A296-0E107CF789B2}"/>
              </a:ext>
            </a:extLst>
          </p:cNvPr>
          <p:cNvSpPr txBox="1"/>
          <p:nvPr/>
        </p:nvSpPr>
        <p:spPr>
          <a:xfrm>
            <a:off x="2514600" y="5409414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跨导放大器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B117DF79-7D7A-3844-9555-DAC50872BB50}"/>
              </a:ext>
            </a:extLst>
          </p:cNvPr>
          <p:cNvSpPr txBox="1"/>
          <p:nvPr/>
        </p:nvSpPr>
        <p:spPr>
          <a:xfrm>
            <a:off x="2514600" y="3259723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电压放大器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A8DE3C6A-0FF4-1344-8F5B-2E589BDD232A}"/>
              </a:ext>
            </a:extLst>
          </p:cNvPr>
          <p:cNvSpPr txBox="1"/>
          <p:nvPr/>
        </p:nvSpPr>
        <p:spPr>
          <a:xfrm>
            <a:off x="7425194" y="5410200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</a:rPr>
              <a:t>电流放大器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9A3CBC30-9036-244F-970D-14643A76EAF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970" name="Rectangle 2">
            <a:extLst>
              <a:ext uri="{FF2B5EF4-FFF2-40B4-BE49-F238E27FC236}">
                <a16:creationId xmlns:a16="http://schemas.microsoft.com/office/drawing/2014/main" id="{34621051-BEE6-BD4F-ADC9-787016E750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Sensing a Voltage</a:t>
            </a:r>
            <a:r>
              <a:rPr lang="zh-CN" altLang="en-US">
                <a:ea typeface="宋体" panose="02010600030101010101" pitchFamily="2" charset="-122"/>
              </a:rPr>
              <a:t>（电压感知）</a:t>
            </a:r>
            <a:r>
              <a:rPr lang="en-US" altLang="zh-CN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35971" name="Rectangle 3">
            <a:extLst>
              <a:ext uri="{FF2B5EF4-FFF2-40B4-BE49-F238E27FC236}">
                <a16:creationId xmlns:a16="http://schemas.microsoft.com/office/drawing/2014/main" id="{CC71A5D8-24D8-1D4C-A6A5-74B34C818B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410200"/>
            <a:ext cx="7772400" cy="914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理想的电压表（阻抗无穷大）可以用来感知电压（与输出信号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并联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35972" name="Picture 4">
            <a:extLst>
              <a:ext uri="{FF2B5EF4-FFF2-40B4-BE49-F238E27FC236}">
                <a16:creationId xmlns:a16="http://schemas.microsoft.com/office/drawing/2014/main" id="{D56EF864-D09C-EB42-B6FA-DFB5DB056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743200"/>
            <a:ext cx="564832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088C0AED-F01C-244D-BB89-2BADF74121E4}"/>
              </a:ext>
            </a:extLst>
          </p:cNvPr>
          <p:cNvSpPr txBox="1"/>
          <p:nvPr/>
        </p:nvSpPr>
        <p:spPr>
          <a:xfrm>
            <a:off x="915332" y="2016294"/>
            <a:ext cx="7542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负反馈系统需要从输出感知信号（电压或电流），那么，感知是如何实现的？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DB6DE6B5-E746-7946-B9A0-4B3F2707992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994" name="Rectangle 2">
            <a:extLst>
              <a:ext uri="{FF2B5EF4-FFF2-40B4-BE49-F238E27FC236}">
                <a16:creationId xmlns:a16="http://schemas.microsoft.com/office/drawing/2014/main" id="{E6D7BA0E-5D5B-8443-AF71-3505C14FEF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334000" cy="8318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Sensing and Returning a Voltage</a:t>
            </a:r>
            <a:br>
              <a:rPr lang="en-US" altLang="zh-CN" dirty="0"/>
            </a:br>
            <a:r>
              <a:rPr lang="zh-CN" altLang="en-US" dirty="0">
                <a:ea typeface="宋体" panose="02010600030101010101" pitchFamily="2" charset="-122"/>
              </a:rPr>
              <a:t>（感知和返回电压）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36995" name="Rectangle 3">
            <a:extLst>
              <a:ext uri="{FF2B5EF4-FFF2-40B4-BE49-F238E27FC236}">
                <a16:creationId xmlns:a16="http://schemas.microsoft.com/office/drawing/2014/main" id="{F0CE5550-9DCE-724B-A4A4-E3A69969BC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257800"/>
            <a:ext cx="7772400" cy="160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同样的，要使反馈网络能正确地感知输出电压，反馈网络的输入阻抗需要足够大（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模拟一个电压表</a:t>
            </a:r>
            <a:r>
              <a:rPr lang="zh-CN" altLang="en-US" dirty="0">
                <a:ea typeface="宋体" panose="02010600030101010101" pitchFamily="2" charset="-122"/>
              </a:rPr>
              <a:t>），并且并联到输出上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1 </a:t>
            </a:r>
            <a:r>
              <a:rPr lang="en-US" altLang="zh-CN" dirty="0">
                <a:ea typeface="宋体" panose="02010600030101010101" pitchFamily="2" charset="-122"/>
              </a:rPr>
              <a:t>and R</a:t>
            </a:r>
            <a:r>
              <a:rPr lang="en-US" altLang="zh-CN" baseline="-25000" dirty="0">
                <a:ea typeface="宋体" panose="02010600030101010101" pitchFamily="2" charset="-122"/>
              </a:rPr>
              <a:t>2 </a:t>
            </a:r>
            <a:r>
              <a:rPr lang="zh-CN" altLang="en-US" dirty="0">
                <a:ea typeface="宋体" panose="02010600030101010101" pitchFamily="2" charset="-122"/>
              </a:rPr>
              <a:t>同时也返回了电压</a:t>
            </a:r>
            <a:r>
              <a:rPr lang="en-US" altLang="zh-CN" dirty="0">
                <a:ea typeface="宋体" panose="02010600030101010101" pitchFamily="2" charset="-122"/>
              </a:rPr>
              <a:t>V</a:t>
            </a:r>
            <a:r>
              <a:rPr lang="en-US" altLang="zh-CN" baseline="-25000" dirty="0">
                <a:ea typeface="宋体" panose="02010600030101010101" pitchFamily="2" charset="-122"/>
              </a:rPr>
              <a:t>F</a:t>
            </a:r>
            <a:r>
              <a:rPr lang="zh-CN" altLang="en-US" dirty="0">
                <a:ea typeface="宋体" panose="02010600030101010101" pitchFamily="2" charset="-122"/>
              </a:rPr>
              <a:t>到输入端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22533" name="Group 7">
            <a:extLst>
              <a:ext uri="{FF2B5EF4-FFF2-40B4-BE49-F238E27FC236}">
                <a16:creationId xmlns:a16="http://schemas.microsoft.com/office/drawing/2014/main" id="{507B9F9C-CC91-6C42-BC78-3818DF172FCF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4419600"/>
            <a:ext cx="2209800" cy="609600"/>
            <a:chOff x="2400" y="2656"/>
            <a:chExt cx="1392" cy="384"/>
          </a:xfrm>
        </p:grpSpPr>
        <p:sp>
          <p:nvSpPr>
            <p:cNvPr id="1236998" name="AutoShape 6">
              <a:extLst>
                <a:ext uri="{FF2B5EF4-FFF2-40B4-BE49-F238E27FC236}">
                  <a16:creationId xmlns:a16="http://schemas.microsoft.com/office/drawing/2014/main" id="{BE240E69-3B32-C948-91F2-EA202D2E7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656"/>
              <a:ext cx="1392" cy="3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22542" name="Object 5">
              <a:extLst>
                <a:ext uri="{FF2B5EF4-FFF2-40B4-BE49-F238E27FC236}">
                  <a16:creationId xmlns:a16="http://schemas.microsoft.com/office/drawing/2014/main" id="{4DC3D601-3E0C-004C-9B44-EA3FCE6CE5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8" y="2688"/>
            <a:ext cx="1296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28384500" imgH="7315200" progId="Equation.3">
                    <p:embed/>
                  </p:oleObj>
                </mc:Choice>
                <mc:Fallback>
                  <p:oleObj name="Equation" r:id="rId2" imgW="28384500" imgH="73152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8" y="2688"/>
                          <a:ext cx="1296" cy="3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34" name="Group 17">
            <a:extLst>
              <a:ext uri="{FF2B5EF4-FFF2-40B4-BE49-F238E27FC236}">
                <a16:creationId xmlns:a16="http://schemas.microsoft.com/office/drawing/2014/main" id="{92600014-103F-B24B-81CF-6B22F7A27D70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090613"/>
            <a:ext cx="8224838" cy="2586037"/>
            <a:chOff x="417" y="687"/>
            <a:chExt cx="5181" cy="1629"/>
          </a:xfrm>
        </p:grpSpPr>
        <p:grpSp>
          <p:nvGrpSpPr>
            <p:cNvPr id="22535" name="Group 16">
              <a:extLst>
                <a:ext uri="{FF2B5EF4-FFF2-40B4-BE49-F238E27FC236}">
                  <a16:creationId xmlns:a16="http://schemas.microsoft.com/office/drawing/2014/main" id="{A64BA137-17CF-E34E-841F-FA3ACE42AA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" y="687"/>
              <a:ext cx="5181" cy="1629"/>
              <a:chOff x="435" y="687"/>
              <a:chExt cx="5181" cy="1629"/>
            </a:xfrm>
          </p:grpSpPr>
          <p:pic>
            <p:nvPicPr>
              <p:cNvPr id="1236996" name="Picture 4">
                <a:extLst>
                  <a:ext uri="{FF2B5EF4-FFF2-40B4-BE49-F238E27FC236}">
                    <a16:creationId xmlns:a16="http://schemas.microsoft.com/office/drawing/2014/main" id="{0E8B6F31-41A6-F248-B316-4995F226218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72" y="687"/>
                <a:ext cx="4944" cy="16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37005" name="Picture 13">
                <a:extLst>
                  <a:ext uri="{FF2B5EF4-FFF2-40B4-BE49-F238E27FC236}">
                    <a16:creationId xmlns:a16="http://schemas.microsoft.com/office/drawing/2014/main" id="{8A9FFD09-B747-1E49-91D5-C5D584B724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" y="1455"/>
                <a:ext cx="1580" cy="7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2536" name="Group 11">
              <a:extLst>
                <a:ext uri="{FF2B5EF4-FFF2-40B4-BE49-F238E27FC236}">
                  <a16:creationId xmlns:a16="http://schemas.microsoft.com/office/drawing/2014/main" id="{4145B776-0221-AB40-8E9D-0C54D67A34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0" y="1584"/>
              <a:ext cx="1251" cy="551"/>
              <a:chOff x="480" y="2544"/>
              <a:chExt cx="1200" cy="596"/>
            </a:xfrm>
          </p:grpSpPr>
          <p:sp>
            <p:nvSpPr>
              <p:cNvPr id="1237000" name="Rectangle 8">
                <a:extLst>
                  <a:ext uri="{FF2B5EF4-FFF2-40B4-BE49-F238E27FC236}">
                    <a16:creationId xmlns:a16="http://schemas.microsoft.com/office/drawing/2014/main" id="{99A90EAE-F7C2-7541-8BCF-94873384C1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2544"/>
                <a:ext cx="1200" cy="577"/>
              </a:xfrm>
              <a:prstGeom prst="rect">
                <a:avLst/>
              </a:prstGeom>
              <a:noFill/>
              <a:ln w="57150">
                <a:solidFill>
                  <a:srgbClr val="0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237002" name="Text Box 10">
                <a:extLst>
                  <a:ext uri="{FF2B5EF4-FFF2-40B4-BE49-F238E27FC236}">
                    <a16:creationId xmlns:a16="http://schemas.microsoft.com/office/drawing/2014/main" id="{EF00E02F-0CA9-D34A-91F5-E470A2CD4F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2640"/>
                <a:ext cx="1152" cy="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Feedback</a:t>
                </a:r>
              </a:p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Network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30BD366-7B72-2745-A629-E5054245D1BA}"/>
              </a:ext>
            </a:extLst>
          </p:cNvPr>
          <p:cNvSpPr txBox="1"/>
          <p:nvPr/>
        </p:nvSpPr>
        <p:spPr>
          <a:xfrm>
            <a:off x="3811171" y="2622292"/>
            <a:ext cx="198002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感知电压：并联</a:t>
            </a:r>
            <a:endParaRPr lang="en-US" sz="20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615A01B-E7C3-184B-880D-C53B92A097D5}"/>
              </a:ext>
            </a:extLst>
          </p:cNvPr>
          <p:cNvSpPr txBox="1"/>
          <p:nvPr/>
        </p:nvSpPr>
        <p:spPr>
          <a:xfrm>
            <a:off x="7688901" y="99078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输出量是电压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7435478-30B3-364C-8330-A7DB44C3E443}"/>
              </a:ext>
            </a:extLst>
          </p:cNvPr>
          <p:cNvSpPr txBox="1"/>
          <p:nvPr/>
        </p:nvSpPr>
        <p:spPr>
          <a:xfrm>
            <a:off x="6167438" y="2810814"/>
            <a:ext cx="1033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返回的也是电压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20B470E-FEE2-FA43-8605-17D91929BC83}"/>
              </a:ext>
            </a:extLst>
          </p:cNvPr>
          <p:cNvSpPr txBox="1"/>
          <p:nvPr/>
        </p:nvSpPr>
        <p:spPr>
          <a:xfrm>
            <a:off x="5867400" y="4566235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感知电压用大电阻并联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ADDBE9E6-FA04-9C4D-A01D-E59B2BFEE9E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018" name="Rectangle 2">
            <a:extLst>
              <a:ext uri="{FF2B5EF4-FFF2-40B4-BE49-F238E27FC236}">
                <a16:creationId xmlns:a16="http://schemas.microsoft.com/office/drawing/2014/main" id="{8E55A85C-2F18-E141-8253-0C953D5CE8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Sensing a Current</a:t>
            </a:r>
            <a:r>
              <a:rPr lang="zh-CN" altLang="en-US" dirty="0">
                <a:ea typeface="宋体" panose="02010600030101010101" pitchFamily="2" charset="-122"/>
              </a:rPr>
              <a:t>（感知电流）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238019" name="Rectangle 3">
            <a:extLst>
              <a:ext uri="{FF2B5EF4-FFF2-40B4-BE49-F238E27FC236}">
                <a16:creationId xmlns:a16="http://schemas.microsoft.com/office/drawing/2014/main" id="{72F76E3F-2F04-3D4B-A8F5-EB0E86A29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667190"/>
            <a:ext cx="7772400" cy="838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理想电流表（零阻抗）可用来感知电流（与输出信号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串联</a:t>
            </a:r>
            <a:r>
              <a:rPr lang="zh-CN" altLang="en-US" dirty="0">
                <a:ea typeface="宋体" panose="02010600030101010101" pitchFamily="2" charset="-122"/>
              </a:rPr>
              <a:t>）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电流表实际上是由一个小电阻和并联的电压表构成；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38020" name="Picture 4">
            <a:extLst>
              <a:ext uri="{FF2B5EF4-FFF2-40B4-BE49-F238E27FC236}">
                <a16:creationId xmlns:a16="http://schemas.microsoft.com/office/drawing/2014/main" id="{A37101E2-B665-2B40-B3A5-BD937B34E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" y="1371600"/>
            <a:ext cx="8915400" cy="297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E010A3E-58C7-314F-AEBB-FCD8024FA428}"/>
              </a:ext>
            </a:extLst>
          </p:cNvPr>
          <p:cNvSpPr txBox="1"/>
          <p:nvPr/>
        </p:nvSpPr>
        <p:spPr>
          <a:xfrm>
            <a:off x="3429000" y="3028890"/>
            <a:ext cx="198002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感知电流：串联</a:t>
            </a:r>
            <a:endParaRPr lang="en-US" sz="2000" dirty="0"/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6CB34E47-BAD9-6248-966A-824BFED78EF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42" name="Rectangle 2">
            <a:extLst>
              <a:ext uri="{FF2B5EF4-FFF2-40B4-BE49-F238E27FC236}">
                <a16:creationId xmlns:a16="http://schemas.microsoft.com/office/drawing/2014/main" id="{AEF218B9-2152-4444-AD25-67C4D5327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486400" cy="74295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Sensing and Returning a Current</a:t>
            </a:r>
            <a:r>
              <a:rPr lang="zh-CN" altLang="en-US" dirty="0">
                <a:ea typeface="宋体" panose="02010600030101010101" pitchFamily="2" charset="-122"/>
              </a:rPr>
              <a:t>（感知和返回电流）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239043" name="Rectangle 3">
            <a:extLst>
              <a:ext uri="{FF2B5EF4-FFF2-40B4-BE49-F238E27FC236}">
                <a16:creationId xmlns:a16="http://schemas.microsoft.com/office/drawing/2014/main" id="{28AE136F-AC8D-4246-8D21-ABA72502A4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105400"/>
            <a:ext cx="7772400" cy="12192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同样，要使反馈网络能正确地感知输出电流，其输入阻抗应该足够小（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模拟一个电流表</a:t>
            </a:r>
            <a:r>
              <a:rPr lang="zh-CN" altLang="en-US" dirty="0">
                <a:ea typeface="宋体" panose="02010600030101010101" pitchFamily="2" charset="-122"/>
              </a:rPr>
              <a:t>），且串联到输出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R</a:t>
            </a:r>
            <a:r>
              <a:rPr lang="en-US" altLang="zh-CN" baseline="-25000" dirty="0">
                <a:ea typeface="宋体" panose="02010600030101010101" pitchFamily="2" charset="-122"/>
              </a:rPr>
              <a:t>S </a:t>
            </a:r>
            <a:r>
              <a:rPr lang="zh-CN" altLang="en-US" dirty="0">
                <a:ea typeface="宋体" panose="02010600030101010101" pitchFamily="2" charset="-122"/>
              </a:rPr>
              <a:t>必须足够小，以保证其电压降不会对</a:t>
            </a:r>
            <a:r>
              <a:rPr lang="en-US" altLang="zh-CN" dirty="0" err="1">
                <a:ea typeface="宋体" panose="02010600030101010101" pitchFamily="2" charset="-122"/>
              </a:rPr>
              <a:t>I</a:t>
            </a:r>
            <a:r>
              <a:rPr lang="en-US" altLang="zh-CN" baseline="-25000" dirty="0" err="1">
                <a:ea typeface="宋体" panose="02010600030101010101" pitchFamily="2" charset="-122"/>
              </a:rPr>
              <a:t>out</a:t>
            </a:r>
            <a:r>
              <a:rPr lang="zh-CN" altLang="en-US" dirty="0">
                <a:ea typeface="宋体" panose="02010600030101010101" pitchFamily="2" charset="-122"/>
              </a:rPr>
              <a:t>产生影响</a:t>
            </a:r>
            <a:r>
              <a:rPr lang="en-US" altLang="zh-CN" dirty="0">
                <a:ea typeface="宋体" panose="02010600030101010101" pitchFamily="2" charset="-122"/>
              </a:rPr>
              <a:t>.</a:t>
            </a:r>
          </a:p>
        </p:txBody>
      </p:sp>
      <p:grpSp>
        <p:nvGrpSpPr>
          <p:cNvPr id="24581" name="Group 7">
            <a:extLst>
              <a:ext uri="{FF2B5EF4-FFF2-40B4-BE49-F238E27FC236}">
                <a16:creationId xmlns:a16="http://schemas.microsoft.com/office/drawing/2014/main" id="{61282211-3140-934A-BDED-F15528A8EA58}"/>
              </a:ext>
            </a:extLst>
          </p:cNvPr>
          <p:cNvGrpSpPr>
            <a:grpSpLocks/>
          </p:cNvGrpSpPr>
          <p:nvPr/>
        </p:nvGrpSpPr>
        <p:grpSpPr bwMode="auto">
          <a:xfrm>
            <a:off x="4038600" y="3987800"/>
            <a:ext cx="1219200" cy="533400"/>
            <a:chOff x="2736" y="2352"/>
            <a:chExt cx="768" cy="336"/>
          </a:xfrm>
        </p:grpSpPr>
        <p:sp>
          <p:nvSpPr>
            <p:cNvPr id="1239046" name="AutoShape 6">
              <a:extLst>
                <a:ext uri="{FF2B5EF4-FFF2-40B4-BE49-F238E27FC236}">
                  <a16:creationId xmlns:a16="http://schemas.microsoft.com/office/drawing/2014/main" id="{E774C6CA-ABE2-6D4E-8E90-ACF9057318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2352"/>
              <a:ext cx="768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24595" name="Object 5">
              <a:extLst>
                <a:ext uri="{FF2B5EF4-FFF2-40B4-BE49-F238E27FC236}">
                  <a16:creationId xmlns:a16="http://schemas.microsoft.com/office/drawing/2014/main" id="{6730E55C-1F0F-734A-9C4D-4FF872B99DA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60" y="2352"/>
            <a:ext cx="720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6383000" imgH="7607300" progId="Equation.3">
                    <p:embed/>
                  </p:oleObj>
                </mc:Choice>
                <mc:Fallback>
                  <p:oleObj name="Equation" r:id="rId2" imgW="16383000" imgH="76073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0" y="2352"/>
                          <a:ext cx="720" cy="3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582" name="Group 20">
            <a:extLst>
              <a:ext uri="{FF2B5EF4-FFF2-40B4-BE49-F238E27FC236}">
                <a16:creationId xmlns:a16="http://schemas.microsoft.com/office/drawing/2014/main" id="{2EC1BA8D-7CB3-0C4E-96B5-C7AEBBEE9E65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19163"/>
            <a:ext cx="8305800" cy="2967037"/>
            <a:chOff x="192" y="624"/>
            <a:chExt cx="5232" cy="1869"/>
          </a:xfrm>
        </p:grpSpPr>
        <p:grpSp>
          <p:nvGrpSpPr>
            <p:cNvPr id="24583" name="Group 19">
              <a:extLst>
                <a:ext uri="{FF2B5EF4-FFF2-40B4-BE49-F238E27FC236}">
                  <a16:creationId xmlns:a16="http://schemas.microsoft.com/office/drawing/2014/main" id="{DBD441B7-274A-234B-90CA-94F3B78A2B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5232" cy="1869"/>
              <a:chOff x="288" y="672"/>
              <a:chExt cx="5232" cy="1869"/>
            </a:xfrm>
          </p:grpSpPr>
          <p:pic>
            <p:nvPicPr>
              <p:cNvPr id="1239044" name="Picture 4">
                <a:extLst>
                  <a:ext uri="{FF2B5EF4-FFF2-40B4-BE49-F238E27FC236}">
                    <a16:creationId xmlns:a16="http://schemas.microsoft.com/office/drawing/2014/main" id="{9A5FC191-CAB4-B641-BCC4-E095C34314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88" y="672"/>
                <a:ext cx="5232" cy="18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39058" name="Picture 18">
                <a:extLst>
                  <a:ext uri="{FF2B5EF4-FFF2-40B4-BE49-F238E27FC236}">
                    <a16:creationId xmlns:a16="http://schemas.microsoft.com/office/drawing/2014/main" id="{7E041D81-2039-704B-8D8C-7D22FB05EAB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" y="1584"/>
                <a:ext cx="1388" cy="9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4584" name="Group 17">
              <a:extLst>
                <a:ext uri="{FF2B5EF4-FFF2-40B4-BE49-F238E27FC236}">
                  <a16:creationId xmlns:a16="http://schemas.microsoft.com/office/drawing/2014/main" id="{5F829EA2-8AB2-1642-99B8-10C8A92247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680"/>
              <a:ext cx="1304" cy="572"/>
              <a:chOff x="528" y="2352"/>
              <a:chExt cx="1304" cy="572"/>
            </a:xfrm>
          </p:grpSpPr>
          <p:grpSp>
            <p:nvGrpSpPr>
              <p:cNvPr id="24585" name="Group 8">
                <a:extLst>
                  <a:ext uri="{FF2B5EF4-FFF2-40B4-BE49-F238E27FC236}">
                    <a16:creationId xmlns:a16="http://schemas.microsoft.com/office/drawing/2014/main" id="{FB313286-8535-8D48-B764-6E788E009D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" y="2352"/>
                <a:ext cx="1304" cy="572"/>
                <a:chOff x="480" y="2544"/>
                <a:chExt cx="1200" cy="576"/>
              </a:xfrm>
            </p:grpSpPr>
            <p:sp>
              <p:nvSpPr>
                <p:cNvPr id="1239049" name="Rectangle 9">
                  <a:extLst>
                    <a:ext uri="{FF2B5EF4-FFF2-40B4-BE49-F238E27FC236}">
                      <a16:creationId xmlns:a16="http://schemas.microsoft.com/office/drawing/2014/main" id="{6139BFEA-C9F3-244B-82F7-AA66BFB91F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0" y="2544"/>
                  <a:ext cx="1200" cy="576"/>
                </a:xfrm>
                <a:prstGeom prst="rect">
                  <a:avLst/>
                </a:prstGeom>
                <a:noFill/>
                <a:ln w="57150">
                  <a:solidFill>
                    <a:srgbClr val="00008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aseline="30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 eaLnBrk="1" hangingPunct="1">
                    <a:defRPr/>
                  </a:pPr>
                  <a:endParaRPr lang="zh-CN" altLang="en-US"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239050" name="Text Box 10">
                  <a:extLst>
                    <a:ext uri="{FF2B5EF4-FFF2-40B4-BE49-F238E27FC236}">
                      <a16:creationId xmlns:a16="http://schemas.microsoft.com/office/drawing/2014/main" id="{A015EAE4-4085-574A-80BE-F86F6CE4482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80" y="2640"/>
                  <a:ext cx="1152" cy="46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 eaLnBrk="1" hangingPunct="1">
                    <a:defRPr/>
                  </a:pPr>
                  <a:r>
                    <a:rPr lang="en-US" altLang="zh-CN" sz="2000" b="1" dirty="0">
                      <a:solidFill>
                        <a:srgbClr val="000080"/>
                      </a:solidFill>
                      <a:latin typeface="Arial" charset="0"/>
                    </a:rPr>
                    <a:t>Feedback</a:t>
                  </a:r>
                </a:p>
                <a:p>
                  <a:pPr algn="ctr" eaLnBrk="1" hangingPunct="1">
                    <a:defRPr/>
                  </a:pPr>
                  <a:r>
                    <a:rPr lang="en-US" altLang="zh-CN" sz="2000" b="1" dirty="0">
                      <a:solidFill>
                        <a:srgbClr val="000080"/>
                      </a:solidFill>
                      <a:latin typeface="Arial" charset="0"/>
                    </a:rPr>
                    <a:t>Network</a:t>
                  </a:r>
                </a:p>
              </p:txBody>
            </p:sp>
          </p:grpSp>
          <p:grpSp>
            <p:nvGrpSpPr>
              <p:cNvPr id="24586" name="Group 16">
                <a:extLst>
                  <a:ext uri="{FF2B5EF4-FFF2-40B4-BE49-F238E27FC236}">
                    <a16:creationId xmlns:a16="http://schemas.microsoft.com/office/drawing/2014/main" id="{0235087A-9D98-9847-9C40-6640677D97D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12" y="2464"/>
                <a:ext cx="96" cy="336"/>
                <a:chOff x="1536" y="2448"/>
                <a:chExt cx="96" cy="336"/>
              </a:xfrm>
            </p:grpSpPr>
            <p:sp>
              <p:nvSpPr>
                <p:cNvPr id="1239051" name="Line 11">
                  <a:extLst>
                    <a:ext uri="{FF2B5EF4-FFF2-40B4-BE49-F238E27FC236}">
                      <a16:creationId xmlns:a16="http://schemas.microsoft.com/office/drawing/2014/main" id="{2320ED9C-B854-AF4A-8331-DCCD856C5D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36" y="2448"/>
                  <a:ext cx="96" cy="0"/>
                </a:xfrm>
                <a:prstGeom prst="line">
                  <a:avLst/>
                </a:prstGeom>
                <a:noFill/>
                <a:ln w="2921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eaLnBrk="1" hangingPunct="1">
                    <a:defRPr/>
                  </a:pPr>
                  <a:endParaRPr lang="zh-CN" altLang="en-US">
                    <a:latin typeface="Times New Roman" charset="0"/>
                  </a:endParaRPr>
                </a:p>
              </p:txBody>
            </p:sp>
            <p:sp>
              <p:nvSpPr>
                <p:cNvPr id="1239052" name="Line 12">
                  <a:extLst>
                    <a:ext uri="{FF2B5EF4-FFF2-40B4-BE49-F238E27FC236}">
                      <a16:creationId xmlns:a16="http://schemas.microsoft.com/office/drawing/2014/main" id="{C72762F7-CBA7-8547-8ECF-B860EAF7CB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36" y="2448"/>
                  <a:ext cx="0" cy="336"/>
                </a:xfrm>
                <a:prstGeom prst="line">
                  <a:avLst/>
                </a:prstGeom>
                <a:noFill/>
                <a:ln w="2921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eaLnBrk="1" hangingPunct="1">
                    <a:defRPr/>
                  </a:pPr>
                  <a:endParaRPr lang="zh-CN" altLang="en-US">
                    <a:latin typeface="Times New Roman" charset="0"/>
                  </a:endParaRPr>
                </a:p>
              </p:txBody>
            </p:sp>
            <p:sp>
              <p:nvSpPr>
                <p:cNvPr id="1239053" name="Line 13">
                  <a:extLst>
                    <a:ext uri="{FF2B5EF4-FFF2-40B4-BE49-F238E27FC236}">
                      <a16:creationId xmlns:a16="http://schemas.microsoft.com/office/drawing/2014/main" id="{4C334642-AA3E-6C4B-B443-1FEFCD28CE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36" y="2784"/>
                  <a:ext cx="96" cy="0"/>
                </a:xfrm>
                <a:prstGeom prst="line">
                  <a:avLst/>
                </a:prstGeom>
                <a:noFill/>
                <a:ln w="29210">
                  <a:solidFill>
                    <a:srgbClr val="00008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 eaLnBrk="1" hangingPunct="1">
                    <a:defRPr/>
                  </a:pPr>
                  <a:endParaRPr lang="zh-CN" altLang="en-US">
                    <a:latin typeface="Times New Roman" charset="0"/>
                  </a:endParaRPr>
                </a:p>
              </p:txBody>
            </p:sp>
          </p:grpSp>
        </p:grp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3083192A-96E5-EC47-9F96-B2C4BAB0DEA6}"/>
              </a:ext>
            </a:extLst>
          </p:cNvPr>
          <p:cNvSpPr txBox="1"/>
          <p:nvPr/>
        </p:nvSpPr>
        <p:spPr>
          <a:xfrm>
            <a:off x="8305800" y="1810763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输出量是电流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AE78E84A-1E2D-9449-98C5-A9BFAF8342AE}"/>
              </a:ext>
            </a:extLst>
          </p:cNvPr>
          <p:cNvSpPr txBox="1"/>
          <p:nvPr/>
        </p:nvSpPr>
        <p:spPr>
          <a:xfrm>
            <a:off x="6248400" y="2895191"/>
            <a:ext cx="83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返回的是电压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63E414B-5B66-A44C-B4C9-53E3596DCFE6}"/>
              </a:ext>
            </a:extLst>
          </p:cNvPr>
          <p:cNvSpPr txBox="1"/>
          <p:nvPr/>
        </p:nvSpPr>
        <p:spPr>
          <a:xfrm>
            <a:off x="5410200" y="4064166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感知电流用小电阻串联</a:t>
            </a:r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712F357E-123B-5A42-9487-B264507C8DE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066" name="Rectangle 2">
            <a:extLst>
              <a:ext uri="{FF2B5EF4-FFF2-40B4-BE49-F238E27FC236}">
                <a16:creationId xmlns:a16="http://schemas.microsoft.com/office/drawing/2014/main" id="{6B73277F-C18F-2B48-BB80-41A33E59AE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12954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Addition of Two Voltage Sources</a:t>
            </a:r>
            <a:r>
              <a:rPr lang="zh-CN" altLang="en-US" dirty="0">
                <a:ea typeface="宋体" panose="02010600030101010101" pitchFamily="2" charset="-122"/>
              </a:rPr>
              <a:t>（电压相加</a:t>
            </a:r>
            <a:r>
              <a:rPr lang="en-US" altLang="zh-CN" dirty="0">
                <a:ea typeface="宋体" panose="02010600030101010101" pitchFamily="2" charset="-122"/>
              </a:rPr>
              <a:t>/</a:t>
            </a:r>
            <a:r>
              <a:rPr lang="zh-CN" altLang="en-US" dirty="0">
                <a:ea typeface="宋体" panose="02010600030101010101" pitchFamily="2" charset="-122"/>
              </a:rPr>
              <a:t>减）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240067" name="Rectangle 3">
            <a:extLst>
              <a:ext uri="{FF2B5EF4-FFF2-40B4-BE49-F238E27FC236}">
                <a16:creationId xmlns:a16="http://schemas.microsoft.com/office/drawing/2014/main" id="{C38DE9C4-3C8B-AD43-B2BF-D79FA33DF7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实现电压相加或相减：串联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</a:rPr>
              <a:t>反馈网络需与输入信号源相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串联</a:t>
            </a:r>
            <a:endParaRPr lang="en-US" altLang="zh-CN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grpSp>
        <p:nvGrpSpPr>
          <p:cNvPr id="25605" name="Group 11">
            <a:extLst>
              <a:ext uri="{FF2B5EF4-FFF2-40B4-BE49-F238E27FC236}">
                <a16:creationId xmlns:a16="http://schemas.microsoft.com/office/drawing/2014/main" id="{A44AE15B-CF1B-A844-B3AF-5AC23FCEE6D0}"/>
              </a:ext>
            </a:extLst>
          </p:cNvPr>
          <p:cNvGrpSpPr>
            <a:grpSpLocks/>
          </p:cNvGrpSpPr>
          <p:nvPr/>
        </p:nvGrpSpPr>
        <p:grpSpPr bwMode="auto">
          <a:xfrm>
            <a:off x="708025" y="2562225"/>
            <a:ext cx="7727950" cy="3000375"/>
            <a:chOff x="432" y="816"/>
            <a:chExt cx="4868" cy="1890"/>
          </a:xfrm>
        </p:grpSpPr>
        <p:grpSp>
          <p:nvGrpSpPr>
            <p:cNvPr id="25606" name="Group 9">
              <a:extLst>
                <a:ext uri="{FF2B5EF4-FFF2-40B4-BE49-F238E27FC236}">
                  <a16:creationId xmlns:a16="http://schemas.microsoft.com/office/drawing/2014/main" id="{EA58C5CA-D609-3B4C-A720-42ABADABE4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" y="816"/>
              <a:ext cx="4868" cy="1890"/>
              <a:chOff x="432" y="816"/>
              <a:chExt cx="4868" cy="1890"/>
            </a:xfrm>
          </p:grpSpPr>
          <p:pic>
            <p:nvPicPr>
              <p:cNvPr id="1240068" name="Picture 4">
                <a:extLst>
                  <a:ext uri="{FF2B5EF4-FFF2-40B4-BE49-F238E27FC236}">
                    <a16:creationId xmlns:a16="http://schemas.microsoft.com/office/drawing/2014/main" id="{F1FF63FD-F6EB-1743-9A89-E640DC5F50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32" y="816"/>
                <a:ext cx="4635" cy="18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40072" name="Picture 8">
                <a:extLst>
                  <a:ext uri="{FF2B5EF4-FFF2-40B4-BE49-F238E27FC236}">
                    <a16:creationId xmlns:a16="http://schemas.microsoft.com/office/drawing/2014/main" id="{58882355-03DB-354D-B844-9C4DE16222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0" y="1584"/>
                <a:ext cx="1580" cy="86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5607" name="Group 5">
              <a:extLst>
                <a:ext uri="{FF2B5EF4-FFF2-40B4-BE49-F238E27FC236}">
                  <a16:creationId xmlns:a16="http://schemas.microsoft.com/office/drawing/2014/main" id="{BD1087FE-45E9-BE41-9A09-C78845EAE5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36" y="1728"/>
              <a:ext cx="1251" cy="557"/>
              <a:chOff x="480" y="2544"/>
              <a:chExt cx="1200" cy="576"/>
            </a:xfrm>
          </p:grpSpPr>
          <p:sp>
            <p:nvSpPr>
              <p:cNvPr id="1240070" name="Rectangle 6">
                <a:extLst>
                  <a:ext uri="{FF2B5EF4-FFF2-40B4-BE49-F238E27FC236}">
                    <a16:creationId xmlns:a16="http://schemas.microsoft.com/office/drawing/2014/main" id="{E9D068D4-26AF-8748-AF66-F822576E2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2544"/>
                <a:ext cx="1200" cy="576"/>
              </a:xfrm>
              <a:prstGeom prst="rect">
                <a:avLst/>
              </a:prstGeom>
              <a:noFill/>
              <a:ln w="57150">
                <a:solidFill>
                  <a:srgbClr val="0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240071" name="Text Box 7">
                <a:extLst>
                  <a:ext uri="{FF2B5EF4-FFF2-40B4-BE49-F238E27FC236}">
                    <a16:creationId xmlns:a16="http://schemas.microsoft.com/office/drawing/2014/main" id="{7DD0E724-777A-FC4C-8BD5-869D95811D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2640"/>
                <a:ext cx="1152" cy="4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Feedback</a:t>
                </a:r>
              </a:p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Network</a:t>
                </a: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930888A-D5C5-BB44-B7E9-E4E3F9BD09AA}"/>
              </a:ext>
            </a:extLst>
          </p:cNvPr>
          <p:cNvSpPr txBox="1"/>
          <p:nvPr/>
        </p:nvSpPr>
        <p:spPr>
          <a:xfrm>
            <a:off x="1965910" y="4363885"/>
            <a:ext cx="198002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电压相减：串联</a:t>
            </a:r>
            <a:endParaRPr lang="en-US" sz="200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ED528A2-C45C-AC48-93F7-FA94BD81120C}"/>
              </a:ext>
            </a:extLst>
          </p:cNvPr>
          <p:cNvSpPr txBox="1"/>
          <p:nvPr/>
        </p:nvSpPr>
        <p:spPr>
          <a:xfrm>
            <a:off x="800566" y="1910054"/>
            <a:ext cx="7542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rgbClr val="0432FF"/>
                </a:solidFill>
              </a:rPr>
              <a:t>反馈网络从输出端感知到的信号要返回到输入端，并与信号源相减，如何实现的？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4E381FE6-04B1-AF4E-A17E-545DC6D1A32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090" name="Rectangle 2">
            <a:extLst>
              <a:ext uri="{FF2B5EF4-FFF2-40B4-BE49-F238E27FC236}">
                <a16:creationId xmlns:a16="http://schemas.microsoft.com/office/drawing/2014/main" id="{A8A3A2E5-03C5-7D45-BF3C-D367236C9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/>
              <a:t>Practical Circuits to Subtract Two Voltage Sources</a:t>
            </a:r>
          </a:p>
        </p:txBody>
      </p:sp>
      <p:sp>
        <p:nvSpPr>
          <p:cNvPr id="1241091" name="Rectangle 3">
            <a:extLst>
              <a:ext uri="{FF2B5EF4-FFF2-40B4-BE49-F238E27FC236}">
                <a16:creationId xmlns:a16="http://schemas.microsoft.com/office/drawing/2014/main" id="{FA6FD097-F870-E247-81CF-C65934223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105400"/>
            <a:ext cx="77724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实用的、实现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电压相减</a:t>
            </a:r>
            <a:r>
              <a:rPr lang="zh-CN" altLang="en-US" dirty="0">
                <a:ea typeface="宋体" panose="02010600030101010101" pitchFamily="2" charset="-122"/>
              </a:rPr>
              <a:t>功能的电路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41092" name="Picture 4">
            <a:extLst>
              <a:ext uri="{FF2B5EF4-FFF2-40B4-BE49-F238E27FC236}">
                <a16:creationId xmlns:a16="http://schemas.microsoft.com/office/drawing/2014/main" id="{D056E210-E491-464B-A01F-76B184965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2133600"/>
            <a:ext cx="7924800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76D3818-1F77-0C42-94AF-693BB220D1E5}"/>
              </a:ext>
            </a:extLst>
          </p:cNvPr>
          <p:cNvSpPr txBox="1"/>
          <p:nvPr/>
        </p:nvSpPr>
        <p:spPr>
          <a:xfrm>
            <a:off x="2514600" y="3730658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差分放大器，输入是（</a:t>
            </a:r>
            <a:r>
              <a:rPr kumimoji="1" lang="en-US" altLang="zh-CN" dirty="0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in</a:t>
            </a:r>
            <a:r>
              <a:rPr kumimoji="1" lang="en-US" altLang="zh-CN" dirty="0">
                <a:solidFill>
                  <a:srgbClr val="0432FF"/>
                </a:solidFill>
              </a:rPr>
              <a:t>-V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F</a:t>
            </a:r>
            <a:r>
              <a:rPr kumimoji="1" lang="zh-CN" altLang="en-US" dirty="0">
                <a:solidFill>
                  <a:srgbClr val="0432FF"/>
                </a:solidFill>
              </a:rPr>
              <a:t>）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F638142-9242-E64C-B4D9-4FA31AE9EB80}"/>
              </a:ext>
            </a:extLst>
          </p:cNvPr>
          <p:cNvSpPr txBox="1"/>
          <p:nvPr/>
        </p:nvSpPr>
        <p:spPr>
          <a:xfrm>
            <a:off x="6359165" y="3709448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MOSFET</a:t>
            </a:r>
            <a:r>
              <a:rPr kumimoji="1" lang="zh-CN" altLang="en-US" dirty="0">
                <a:solidFill>
                  <a:srgbClr val="0432FF"/>
                </a:solidFill>
              </a:rPr>
              <a:t>，本质上是 将 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baseline="-25000" dirty="0">
                <a:solidFill>
                  <a:srgbClr val="0432FF"/>
                </a:solidFill>
              </a:rPr>
              <a:t> </a:t>
            </a:r>
            <a:r>
              <a:rPr kumimoji="1" lang="zh-CN" altLang="en-US" dirty="0">
                <a:solidFill>
                  <a:srgbClr val="0432FF"/>
                </a:solidFill>
              </a:rPr>
              <a:t>（</a:t>
            </a:r>
            <a:r>
              <a:rPr kumimoji="1" lang="en-US" altLang="zh-CN" dirty="0" err="1">
                <a:solidFill>
                  <a:srgbClr val="0432FF"/>
                </a:solidFill>
              </a:rPr>
              <a:t>v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F</a:t>
            </a:r>
            <a:r>
              <a:rPr kumimoji="1" lang="en-US" altLang="zh-CN" dirty="0">
                <a:solidFill>
                  <a:srgbClr val="0432FF"/>
                </a:solidFill>
              </a:rPr>
              <a:t>-v</a:t>
            </a:r>
            <a:r>
              <a:rPr kumimoji="1" lang="en-US" altLang="zh-CN" baseline="-25000" dirty="0">
                <a:solidFill>
                  <a:srgbClr val="0432FF"/>
                </a:solidFill>
              </a:rPr>
              <a:t>in</a:t>
            </a:r>
            <a:r>
              <a:rPr kumimoji="1" lang="zh-CN" altLang="en-US" dirty="0">
                <a:solidFill>
                  <a:srgbClr val="0432FF"/>
                </a:solidFill>
              </a:rPr>
              <a:t>）转换为</a:t>
            </a:r>
            <a:r>
              <a:rPr kumimoji="1" lang="en-US" altLang="zh-CN" dirty="0" err="1">
                <a:solidFill>
                  <a:srgbClr val="0432FF"/>
                </a:solidFill>
              </a:rPr>
              <a:t>i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D</a:t>
            </a:r>
            <a:endParaRPr kumimoji="1" lang="zh-CN" altLang="en-US" baseline="-25000" dirty="0">
              <a:solidFill>
                <a:srgbClr val="0432FF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8A8CB1D2-006C-514C-AE5D-73F3D07F2A5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114" name="Rectangle 2">
            <a:extLst>
              <a:ext uri="{FF2B5EF4-FFF2-40B4-BE49-F238E27FC236}">
                <a16:creationId xmlns:a16="http://schemas.microsoft.com/office/drawing/2014/main" id="{7CF9BF0A-FDFE-2B4B-AA3E-94A081E257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343400" cy="12954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Addition of Two Current Sources</a:t>
            </a:r>
            <a:r>
              <a:rPr lang="zh-CN" altLang="en-US" dirty="0">
                <a:ea typeface="宋体" panose="02010600030101010101" pitchFamily="2" charset="-122"/>
              </a:rPr>
              <a:t>（电流相加</a:t>
            </a:r>
            <a:r>
              <a:rPr lang="en-US" altLang="zh-CN" dirty="0">
                <a:ea typeface="宋体" panose="02010600030101010101" pitchFamily="2" charset="-122"/>
              </a:rPr>
              <a:t>/</a:t>
            </a:r>
            <a:r>
              <a:rPr lang="zh-CN" altLang="en-US" dirty="0">
                <a:ea typeface="宋体" panose="02010600030101010101" pitchFamily="2" charset="-122"/>
              </a:rPr>
              <a:t>减）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1242115" name="Rectangle 3">
            <a:extLst>
              <a:ext uri="{FF2B5EF4-FFF2-40B4-BE49-F238E27FC236}">
                <a16:creationId xmlns:a16="http://schemas.microsoft.com/office/drawing/2014/main" id="{1FE71EBA-F8F1-504B-97FA-9CABFF410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257800"/>
            <a:ext cx="7772400" cy="1066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电流相加或相减：并联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dirty="0">
                <a:ea typeface="宋体" panose="02010600030101010101" pitchFamily="2" charset="-122"/>
                <a:sym typeface="Wingdings" pitchFamily="2" charset="2"/>
              </a:rPr>
              <a:t>反馈网络与输入信号源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并联</a:t>
            </a:r>
            <a:endParaRPr lang="en-US" altLang="zh-CN" b="1" dirty="0">
              <a:solidFill>
                <a:srgbClr val="0432FF"/>
              </a:solidFill>
              <a:ea typeface="宋体" panose="02010600030101010101" pitchFamily="2" charset="-122"/>
            </a:endParaRPr>
          </a:p>
        </p:txBody>
      </p:sp>
      <p:grpSp>
        <p:nvGrpSpPr>
          <p:cNvPr id="27653" name="Group 18">
            <a:extLst>
              <a:ext uri="{FF2B5EF4-FFF2-40B4-BE49-F238E27FC236}">
                <a16:creationId xmlns:a16="http://schemas.microsoft.com/office/drawing/2014/main" id="{F74FF289-65CA-784B-B0B0-9E267958B31F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95400"/>
            <a:ext cx="8039100" cy="2705100"/>
            <a:chOff x="288" y="720"/>
            <a:chExt cx="5064" cy="1704"/>
          </a:xfrm>
        </p:grpSpPr>
        <p:grpSp>
          <p:nvGrpSpPr>
            <p:cNvPr id="27654" name="Group 17">
              <a:extLst>
                <a:ext uri="{FF2B5EF4-FFF2-40B4-BE49-F238E27FC236}">
                  <a16:creationId xmlns:a16="http://schemas.microsoft.com/office/drawing/2014/main" id="{63E9439B-33F8-E946-9512-62DA7A9B71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20"/>
              <a:ext cx="5064" cy="1704"/>
              <a:chOff x="288" y="720"/>
              <a:chExt cx="5064" cy="1704"/>
            </a:xfrm>
          </p:grpSpPr>
          <p:pic>
            <p:nvPicPr>
              <p:cNvPr id="1242116" name="Picture 4">
                <a:extLst>
                  <a:ext uri="{FF2B5EF4-FFF2-40B4-BE49-F238E27FC236}">
                    <a16:creationId xmlns:a16="http://schemas.microsoft.com/office/drawing/2014/main" id="{D4655934-A9D0-BA44-A1D7-AA11AABD4E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88" y="720"/>
                <a:ext cx="4992" cy="17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pic>
            <p:nvPicPr>
              <p:cNvPr id="1242127" name="Picture 15">
                <a:extLst>
                  <a:ext uri="{FF2B5EF4-FFF2-40B4-BE49-F238E27FC236}">
                    <a16:creationId xmlns:a16="http://schemas.microsoft.com/office/drawing/2014/main" id="{A7EA4BAD-13A1-964C-96FB-8FEDDC41B3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4" y="1536"/>
                <a:ext cx="1248" cy="65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27655" name="Group 12">
              <a:extLst>
                <a:ext uri="{FF2B5EF4-FFF2-40B4-BE49-F238E27FC236}">
                  <a16:creationId xmlns:a16="http://schemas.microsoft.com/office/drawing/2014/main" id="{322D9CB9-953D-0546-A62D-791784FF595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8" y="1584"/>
              <a:ext cx="1104" cy="557"/>
              <a:chOff x="480" y="2544"/>
              <a:chExt cx="1200" cy="576"/>
            </a:xfrm>
          </p:grpSpPr>
          <p:sp>
            <p:nvSpPr>
              <p:cNvPr id="1242125" name="Rectangle 13">
                <a:extLst>
                  <a:ext uri="{FF2B5EF4-FFF2-40B4-BE49-F238E27FC236}">
                    <a16:creationId xmlns:a16="http://schemas.microsoft.com/office/drawing/2014/main" id="{D661B80A-0531-444D-84DE-2BF90AB08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2544"/>
                <a:ext cx="1200" cy="576"/>
              </a:xfrm>
              <a:prstGeom prst="rect">
                <a:avLst/>
              </a:prstGeom>
              <a:noFill/>
              <a:ln w="57150">
                <a:solidFill>
                  <a:srgbClr val="00008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aseline="30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242126" name="Text Box 14">
                <a:extLst>
                  <a:ext uri="{FF2B5EF4-FFF2-40B4-BE49-F238E27FC236}">
                    <a16:creationId xmlns:a16="http://schemas.microsoft.com/office/drawing/2014/main" id="{8A21D10D-A00A-A041-9D2A-42D24A0998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0" y="2640"/>
                <a:ext cx="1152" cy="47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Feedback</a:t>
                </a:r>
              </a:p>
              <a:p>
                <a:pPr algn="ctr" eaLnBrk="1" hangingPunct="1">
                  <a:defRPr/>
                </a:pPr>
                <a:r>
                  <a:rPr lang="en-US" altLang="zh-CN" sz="2000" b="1" dirty="0">
                    <a:solidFill>
                      <a:srgbClr val="000080"/>
                    </a:solidFill>
                    <a:latin typeface="Arial" charset="0"/>
                  </a:rPr>
                  <a:t>Network</a:t>
                </a:r>
              </a:p>
            </p:txBody>
          </p:sp>
        </p:grp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A6086DF-80F1-BC4D-9115-ACF23154DF93}"/>
              </a:ext>
            </a:extLst>
          </p:cNvPr>
          <p:cNvSpPr txBox="1"/>
          <p:nvPr/>
        </p:nvSpPr>
        <p:spPr>
          <a:xfrm>
            <a:off x="2286000" y="2909064"/>
            <a:ext cx="1980029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000" dirty="0"/>
              <a:t>电流相减：并联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940881B-C146-8A42-9EF5-ABD1852F31A3}"/>
                  </a:ext>
                </a:extLst>
              </p:cNvPr>
              <p:cNvSpPr txBox="1"/>
              <p:nvPr/>
            </p:nvSpPr>
            <p:spPr>
              <a:xfrm>
                <a:off x="5638800" y="4147873"/>
                <a:ext cx="115961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rgbClr val="0432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rgbClr val="0432FF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2940881B-C146-8A42-9EF5-ABD1852F3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4147873"/>
                <a:ext cx="1159613" cy="246221"/>
              </a:xfrm>
              <a:prstGeom prst="rect">
                <a:avLst/>
              </a:prstGeom>
              <a:blipFill>
                <a:blip r:embed="rId4"/>
                <a:stretch>
                  <a:fillRect l="-2198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BE31547E-0C01-C84C-92F0-80BF99105FC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138" name="Rectangle 2">
            <a:extLst>
              <a:ext uri="{FF2B5EF4-FFF2-40B4-BE49-F238E27FC236}">
                <a16:creationId xmlns:a16="http://schemas.microsoft.com/office/drawing/2014/main" id="{5AA834A0-4089-144D-B855-8F595079F9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Practical Circuits to Subtract Two Current Sources</a:t>
            </a:r>
          </a:p>
        </p:txBody>
      </p:sp>
      <p:sp>
        <p:nvSpPr>
          <p:cNvPr id="1243139" name="Rectangle 3">
            <a:extLst>
              <a:ext uri="{FF2B5EF4-FFF2-40B4-BE49-F238E27FC236}">
                <a16:creationId xmlns:a16="http://schemas.microsoft.com/office/drawing/2014/main" id="{33ED28AF-5281-5343-8A8F-D48A02E07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356225"/>
            <a:ext cx="7772400" cy="9683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实用的、实现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电流相减</a:t>
            </a:r>
            <a:r>
              <a:rPr lang="zh-CN" altLang="en-US" dirty="0">
                <a:ea typeface="宋体" panose="02010600030101010101" pitchFamily="2" charset="-122"/>
              </a:rPr>
              <a:t>功能的电路；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43141" name="Picture 5">
            <a:extLst>
              <a:ext uri="{FF2B5EF4-FFF2-40B4-BE49-F238E27FC236}">
                <a16:creationId xmlns:a16="http://schemas.microsoft.com/office/drawing/2014/main" id="{91E67A03-2AAB-6747-93FE-3E31BA3D4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6738" y="3333750"/>
            <a:ext cx="3905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28678" name="Group 7">
            <a:extLst>
              <a:ext uri="{FF2B5EF4-FFF2-40B4-BE49-F238E27FC236}">
                <a16:creationId xmlns:a16="http://schemas.microsoft.com/office/drawing/2014/main" id="{4A2C7FC9-D1B3-C446-9F89-CC446BD4FCD6}"/>
              </a:ext>
            </a:extLst>
          </p:cNvPr>
          <p:cNvGrpSpPr>
            <a:grpSpLocks/>
          </p:cNvGrpSpPr>
          <p:nvPr/>
        </p:nvGrpSpPr>
        <p:grpSpPr bwMode="auto">
          <a:xfrm>
            <a:off x="190500" y="1501775"/>
            <a:ext cx="8610600" cy="2536825"/>
            <a:chOff x="0" y="864"/>
            <a:chExt cx="5424" cy="1598"/>
          </a:xfrm>
        </p:grpSpPr>
        <p:pic>
          <p:nvPicPr>
            <p:cNvPr id="1243140" name="Picture 4">
              <a:extLst>
                <a:ext uri="{FF2B5EF4-FFF2-40B4-BE49-F238E27FC236}">
                  <a16:creationId xmlns:a16="http://schemas.microsoft.com/office/drawing/2014/main" id="{A2ED1B79-B8F0-034A-B8EF-EB967C265A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864"/>
              <a:ext cx="5424" cy="1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243142" name="Picture 6">
              <a:extLst>
                <a:ext uri="{FF2B5EF4-FFF2-40B4-BE49-F238E27FC236}">
                  <a16:creationId xmlns:a16="http://schemas.microsoft.com/office/drawing/2014/main" id="{F354729D-00C3-AF42-81C4-9DCEED6D3C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456" y="2208"/>
              <a:ext cx="384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F878A107-D5E0-844B-A72A-16FFA5DE797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49BD5-0523-E046-9BF9-99F0082F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5F76716-21D4-F941-8EC8-CEBCD657A5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570855"/>
              </p:ext>
            </p:extLst>
          </p:nvPr>
        </p:nvGraphicFramePr>
        <p:xfrm>
          <a:off x="152400" y="2057400"/>
          <a:ext cx="8763000" cy="329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840961389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3509934074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4151364739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感知电压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感知电流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8823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返回电压</a:t>
                      </a:r>
                      <a:endParaRPr lang="en-US" sz="2400" dirty="0">
                        <a:solidFill>
                          <a:srgbClr val="0432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输出并联大电阻</a:t>
                      </a:r>
                      <a:endParaRPr lang="en-US" altLang="zh-CN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输入串联</a:t>
                      </a:r>
                      <a:endParaRPr lang="en-US" altLang="zh-CN" sz="2400" dirty="0">
                        <a:solidFill>
                          <a:srgbClr val="0432FF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/>
                        <a:t>（电压放大器）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输出串联小电阻</a:t>
                      </a:r>
                      <a:endParaRPr lang="en-US" altLang="zh-CN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输入串联</a:t>
                      </a:r>
                      <a:endParaRPr lang="en-US" altLang="zh-CN" sz="2400" dirty="0">
                        <a:solidFill>
                          <a:srgbClr val="0432FF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/>
                        <a:t>（跨导放大器）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9967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返回电流</a:t>
                      </a:r>
                      <a:endParaRPr lang="en-US" sz="2400" dirty="0">
                        <a:solidFill>
                          <a:srgbClr val="0432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输出并联大电阻</a:t>
                      </a:r>
                      <a:endParaRPr lang="en-US" altLang="zh-CN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输入并联</a:t>
                      </a:r>
                      <a:endParaRPr lang="en-US" altLang="zh-CN" sz="2400" dirty="0">
                        <a:solidFill>
                          <a:srgbClr val="0432FF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/>
                        <a:t>（跨阻放大器）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FF0000"/>
                          </a:solidFill>
                        </a:rPr>
                        <a:t>输出串联小电阻</a:t>
                      </a:r>
                      <a:endParaRPr lang="en-US" altLang="zh-CN" sz="2400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rgbClr val="0432FF"/>
                          </a:solidFill>
                        </a:rPr>
                        <a:t>输入并联</a:t>
                      </a:r>
                      <a:endParaRPr lang="en-US" altLang="zh-CN" sz="2400" dirty="0">
                        <a:solidFill>
                          <a:srgbClr val="0432FF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（电流放大器）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541856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9DC7B-C204-8D4F-AAC4-50B725F138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  <a:p>
            <a:pPr>
              <a:defRPr/>
            </a:pPr>
            <a:r>
              <a:rPr lang="en-US" altLang="zh-CN"/>
              <a:t>Oxford University Publishing</a:t>
            </a:r>
          </a:p>
          <a:p>
            <a:pPr>
              <a:defRPr/>
            </a:pPr>
            <a:r>
              <a:rPr lang="en-US" altLang="zh-CN"/>
              <a:t>Microelectronic Circuits by Adel S. Sedra and Kenneth C. Smith (0195323033)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4A18DEE-7341-F244-A67C-0E0E8BD3EE5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58316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>
            <a:extLst>
              <a:ext uri="{FF2B5EF4-FFF2-40B4-BE49-F238E27FC236}">
                <a16:creationId xmlns:a16="http://schemas.microsoft.com/office/drawing/2014/main" id="{0A7572F7-44EF-FB4F-A3EB-D19A61E521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0E9FA936-FFF2-6148-88B3-8754E07DCD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Introduction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92FF04BD-C8B4-E94E-BF19-807D736E5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800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b="1">
                <a:ea typeface="宋体" panose="02010600030101010101" pitchFamily="2" charset="-122"/>
              </a:rPr>
              <a:t>IN THIS CHAPTER YOU WILL LEARN </a:t>
            </a:r>
            <a:r>
              <a:rPr lang="zh-CN" altLang="en-US" b="1">
                <a:solidFill>
                  <a:srgbClr val="3333FF"/>
                </a:solidFill>
                <a:ea typeface="宋体" panose="02010600030101010101" pitchFamily="2" charset="-122"/>
              </a:rPr>
              <a:t>主要学习负反馈</a:t>
            </a:r>
            <a:endParaRPr lang="en-US" altLang="zh-CN" b="1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general structure</a:t>
            </a:r>
            <a:r>
              <a:rPr lang="en-US" altLang="zh-CN">
                <a:ea typeface="宋体" panose="02010600030101010101" pitchFamily="2" charset="-122"/>
              </a:rPr>
              <a:t> of the negative-feedback amplifier and the basic principle that underlies its operation.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通用结构与基本原理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advantages of negative feedback</a:t>
            </a:r>
            <a:r>
              <a:rPr lang="en-US" altLang="zh-CN">
                <a:ea typeface="宋体" panose="02010600030101010101" pitchFamily="2" charset="-122"/>
              </a:rPr>
              <a:t>, how these come about, and at what cost. 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优点及代价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The appropriate feedback topology to employ with each of the four amplifier types: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voltage, current, trans-conductance, and trans-resistance.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四种基本组态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>
                <a:ea typeface="宋体" panose="02010600030101010101" pitchFamily="2" charset="-122"/>
              </a:rPr>
              <a:t>Why and how negative-feedback amplifiers </a:t>
            </a:r>
            <a:r>
              <a:rPr lang="en-US" altLang="zh-CN">
                <a:solidFill>
                  <a:srgbClr val="FF0000"/>
                </a:solidFill>
                <a:ea typeface="宋体" panose="02010600030101010101" pitchFamily="2" charset="-122"/>
              </a:rPr>
              <a:t>may be unstable (i.e. oscillate)</a:t>
            </a:r>
            <a:r>
              <a:rPr lang="en-US" altLang="zh-CN">
                <a:ea typeface="宋体" panose="02010600030101010101" pitchFamily="2" charset="-122"/>
              </a:rPr>
              <a:t> and how to design the circuit to ensure stable performance.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稳定性问题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AA7CF383-FAA7-0645-93FC-03F55904011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162" name="Rectangle 2">
            <a:extLst>
              <a:ext uri="{FF2B5EF4-FFF2-40B4-BE49-F238E27FC236}">
                <a16:creationId xmlns:a16="http://schemas.microsoft.com/office/drawing/2014/main" id="{6892B364-D7D5-6741-9B2A-63DE456055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953000" cy="914400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Example:  Sense and Return</a:t>
            </a:r>
            <a:r>
              <a:rPr lang="zh-CN" altLang="en-US" dirty="0">
                <a:ea typeface="宋体" panose="02010600030101010101" pitchFamily="2" charset="-122"/>
              </a:rPr>
              <a:t>（感知电压，返回电压）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244163" name="Rectangle 3">
            <a:extLst>
              <a:ext uri="{FF2B5EF4-FFF2-40B4-BE49-F238E27FC236}">
                <a16:creationId xmlns:a16="http://schemas.microsoft.com/office/drawing/2014/main" id="{0B140B95-49D1-9F4D-9BBF-88561B3EB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5105400"/>
            <a:ext cx="7772400" cy="1219200"/>
          </a:xfrm>
        </p:spPr>
        <p:txBody>
          <a:bodyPr/>
          <a:lstStyle/>
          <a:p>
            <a:pPr eaLnBrk="1" hangingPunct="1">
              <a:buFont typeface="Wingdings" charset="2"/>
              <a:buChar char="Ø"/>
              <a:defRPr/>
            </a:pPr>
            <a:r>
              <a:rPr lang="en-US" altLang="zh-CN" dirty="0"/>
              <a:t>R</a:t>
            </a:r>
            <a:r>
              <a:rPr lang="en-US" altLang="zh-CN" baseline="-25000" dirty="0"/>
              <a:t>1 </a:t>
            </a:r>
            <a:r>
              <a:rPr lang="en-US" altLang="zh-CN" dirty="0"/>
              <a:t>and R</a:t>
            </a:r>
            <a:r>
              <a:rPr lang="en-US" altLang="zh-CN" baseline="-25000" dirty="0"/>
              <a:t>2 </a:t>
            </a:r>
            <a:r>
              <a:rPr lang="en-US" altLang="zh-CN" dirty="0"/>
              <a:t>sense and return the output voltage to feedforward network consisting of M</a:t>
            </a:r>
            <a:r>
              <a:rPr lang="en-US" altLang="zh-CN" baseline="-25000" dirty="0"/>
              <a:t>1</a:t>
            </a:r>
            <a:r>
              <a:rPr lang="en-US" altLang="zh-CN" dirty="0"/>
              <a:t>- M</a:t>
            </a:r>
            <a:r>
              <a:rPr lang="en-US" altLang="zh-CN" baseline="-25000" dirty="0"/>
              <a:t>4</a:t>
            </a:r>
            <a:r>
              <a:rPr lang="en-US" altLang="zh-CN" dirty="0"/>
              <a:t>.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US" altLang="zh-CN" dirty="0"/>
              <a:t>M</a:t>
            </a:r>
            <a:r>
              <a:rPr lang="en-US" altLang="zh-CN" baseline="-25000" dirty="0"/>
              <a:t>1 </a:t>
            </a:r>
            <a:r>
              <a:rPr lang="en-US" altLang="zh-CN" dirty="0"/>
              <a:t>and M</a:t>
            </a:r>
            <a:r>
              <a:rPr lang="en-US" altLang="zh-CN" baseline="-25000" dirty="0"/>
              <a:t>2 </a:t>
            </a:r>
            <a:r>
              <a:rPr lang="en-US" altLang="zh-CN" dirty="0"/>
              <a:t>also act as a voltage subtractor.</a:t>
            </a:r>
          </a:p>
        </p:txBody>
      </p:sp>
      <p:pic>
        <p:nvPicPr>
          <p:cNvPr id="1244164" name="Picture 4">
            <a:extLst>
              <a:ext uri="{FF2B5EF4-FFF2-40B4-BE49-F238E27FC236}">
                <a16:creationId xmlns:a16="http://schemas.microsoft.com/office/drawing/2014/main" id="{0A138F9F-B8C2-1C4D-A002-ED2DFC948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066800"/>
            <a:ext cx="4433888" cy="334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FD96620-AE41-5148-8977-018E7F5397AB}"/>
              </a:ext>
            </a:extLst>
          </p:cNvPr>
          <p:cNvSpPr/>
          <p:nvPr/>
        </p:nvSpPr>
        <p:spPr bwMode="auto">
          <a:xfrm>
            <a:off x="5562600" y="2286000"/>
            <a:ext cx="838200" cy="1752600"/>
          </a:xfrm>
          <a:prstGeom prst="rect">
            <a:avLst/>
          </a:prstGeom>
          <a:noFill/>
          <a:ln w="19050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3F3634E-04AF-FD42-8BB6-AE8C4F527C5E}"/>
              </a:ext>
            </a:extLst>
          </p:cNvPr>
          <p:cNvSpPr txBox="1"/>
          <p:nvPr/>
        </p:nvSpPr>
        <p:spPr>
          <a:xfrm>
            <a:off x="6096000" y="155160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感知电压</a:t>
            </a:r>
          </a:p>
        </p:txBody>
      </p:sp>
      <p:cxnSp>
        <p:nvCxnSpPr>
          <p:cNvPr id="5" name="直线箭头连接符 4">
            <a:extLst>
              <a:ext uri="{FF2B5EF4-FFF2-40B4-BE49-F238E27FC236}">
                <a16:creationId xmlns:a16="http://schemas.microsoft.com/office/drawing/2014/main" id="{E96DD414-D62A-6447-B0A9-686F483BAB7F}"/>
              </a:ext>
            </a:extLst>
          </p:cNvPr>
          <p:cNvCxnSpPr/>
          <p:nvPr/>
        </p:nvCxnSpPr>
        <p:spPr bwMode="auto">
          <a:xfrm flipH="1">
            <a:off x="5981700" y="1912937"/>
            <a:ext cx="342900" cy="2206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F3249199-DBDE-9C4A-8839-5BB2A0EF750C}"/>
              </a:ext>
            </a:extLst>
          </p:cNvPr>
          <p:cNvSpPr txBox="1"/>
          <p:nvPr/>
        </p:nvSpPr>
        <p:spPr>
          <a:xfrm>
            <a:off x="5014912" y="342900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返回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电压</a:t>
            </a: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DD4047C3-D656-8B49-956D-F80C9E3345C8}"/>
              </a:ext>
            </a:extLst>
          </p:cNvPr>
          <p:cNvCxnSpPr>
            <a:stCxn id="9" idx="0"/>
          </p:cNvCxnSpPr>
          <p:nvPr/>
        </p:nvCxnSpPr>
        <p:spPr bwMode="auto">
          <a:xfrm flipV="1">
            <a:off x="5312430" y="3048000"/>
            <a:ext cx="17397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8383903D-DB1F-9B4B-B1CA-272562AD7D0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A77F57B-EAB1-914A-A492-3993B995E2F4}"/>
              </a:ext>
            </a:extLst>
          </p:cNvPr>
          <p:cNvSpPr txBox="1"/>
          <p:nvPr/>
        </p:nvSpPr>
        <p:spPr>
          <a:xfrm>
            <a:off x="6948488" y="1528821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（并联一个大电阻）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186" name="Rectangle 2">
            <a:extLst>
              <a:ext uri="{FF2B5EF4-FFF2-40B4-BE49-F238E27FC236}">
                <a16:creationId xmlns:a16="http://schemas.microsoft.com/office/drawing/2014/main" id="{93B99EF2-9DA8-B44E-9635-2949916226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191000" cy="950913"/>
          </a:xfrm>
        </p:spPr>
        <p:txBody>
          <a:bodyPr/>
          <a:lstStyle/>
          <a:p>
            <a:pPr eaLnBrk="1" hangingPunct="1"/>
            <a:r>
              <a:rPr lang="en-US" altLang="zh-CN" dirty="0">
                <a:ea typeface="宋体" panose="02010600030101010101" pitchFamily="2" charset="-122"/>
              </a:rPr>
              <a:t>Example:  Feedback Factor</a:t>
            </a:r>
            <a:r>
              <a:rPr lang="zh-CN" altLang="en-US" dirty="0">
                <a:ea typeface="宋体" panose="02010600030101010101" pitchFamily="2" charset="-122"/>
              </a:rPr>
              <a:t>（反馈因子“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β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或</a:t>
            </a:r>
            <a:r>
              <a:rPr lang="en-US" altLang="zh-CN" dirty="0">
                <a:solidFill>
                  <a:srgbClr val="0432FF"/>
                </a:solidFill>
                <a:ea typeface="宋体" panose="02010600030101010101" pitchFamily="2" charset="-122"/>
              </a:rPr>
              <a:t>K</a:t>
            </a:r>
            <a:r>
              <a:rPr lang="zh-CN" altLang="en-US" dirty="0">
                <a:ea typeface="宋体" panose="02010600030101010101" pitchFamily="2" charset="-122"/>
              </a:rPr>
              <a:t>”）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1245188" name="Picture 4">
            <a:extLst>
              <a:ext uri="{FF2B5EF4-FFF2-40B4-BE49-F238E27FC236}">
                <a16:creationId xmlns:a16="http://schemas.microsoft.com/office/drawing/2014/main" id="{02528F5C-9DA1-244D-9EBE-87A49BC6D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103313"/>
            <a:ext cx="5638800" cy="407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0725" name="Group 7">
            <a:extLst>
              <a:ext uri="{FF2B5EF4-FFF2-40B4-BE49-F238E27FC236}">
                <a16:creationId xmlns:a16="http://schemas.microsoft.com/office/drawing/2014/main" id="{22296E5D-6FDA-924D-88CB-EC371530C9DD}"/>
              </a:ext>
            </a:extLst>
          </p:cNvPr>
          <p:cNvGrpSpPr>
            <a:grpSpLocks/>
          </p:cNvGrpSpPr>
          <p:nvPr/>
        </p:nvGrpSpPr>
        <p:grpSpPr bwMode="auto">
          <a:xfrm>
            <a:off x="3098800" y="5346700"/>
            <a:ext cx="2971800" cy="1219200"/>
            <a:chOff x="2112" y="3360"/>
            <a:chExt cx="1872" cy="768"/>
          </a:xfrm>
        </p:grpSpPr>
        <p:sp>
          <p:nvSpPr>
            <p:cNvPr id="1245190" name="AutoShape 6">
              <a:extLst>
                <a:ext uri="{FF2B5EF4-FFF2-40B4-BE49-F238E27FC236}">
                  <a16:creationId xmlns:a16="http://schemas.microsoft.com/office/drawing/2014/main" id="{48FF1450-DAD9-7D45-88FD-AB435E55DB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360"/>
              <a:ext cx="1872" cy="76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0728" name="Object 5">
              <a:extLst>
                <a:ext uri="{FF2B5EF4-FFF2-40B4-BE49-F238E27FC236}">
                  <a16:creationId xmlns:a16="http://schemas.microsoft.com/office/drawing/2014/main" id="{9EFEB956-3C47-E043-AAC6-C2C3A05500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208" y="3360"/>
            <a:ext cx="1728" cy="7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35394900" imgH="15506700" progId="Equation.3">
                    <p:embed/>
                  </p:oleObj>
                </mc:Choice>
                <mc:Fallback>
                  <p:oleObj name="Equation" r:id="rId3" imgW="35394900" imgH="155067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3360"/>
                          <a:ext cx="1728" cy="75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726" name="文本框 1">
            <a:extLst>
              <a:ext uri="{FF2B5EF4-FFF2-40B4-BE49-F238E27FC236}">
                <a16:creationId xmlns:a16="http://schemas.microsoft.com/office/drawing/2014/main" id="{35E2D4D3-DBD9-4E48-8D00-C15F8BC9F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76548"/>
            <a:ext cx="29546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</a:rPr>
              <a:t>感知电压，返回电流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47746DC-6935-4C4C-8925-0B89FED99AB6}"/>
              </a:ext>
            </a:extLst>
          </p:cNvPr>
          <p:cNvSpPr/>
          <p:nvPr/>
        </p:nvSpPr>
        <p:spPr bwMode="auto">
          <a:xfrm>
            <a:off x="2590800" y="3810000"/>
            <a:ext cx="3810000" cy="1371600"/>
          </a:xfrm>
          <a:prstGeom prst="rect">
            <a:avLst/>
          </a:prstGeom>
          <a:noFill/>
          <a:ln w="19050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7AC6CE2-87C3-854F-9DA5-A39F58832B4A}"/>
              </a:ext>
            </a:extLst>
          </p:cNvPr>
          <p:cNvSpPr txBox="1"/>
          <p:nvPr/>
        </p:nvSpPr>
        <p:spPr>
          <a:xfrm>
            <a:off x="6324600" y="3276600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感知电压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54EEB06-09D0-6444-A492-2E33A29458B9}"/>
              </a:ext>
            </a:extLst>
          </p:cNvPr>
          <p:cNvSpPr txBox="1"/>
          <p:nvPr/>
        </p:nvSpPr>
        <p:spPr>
          <a:xfrm>
            <a:off x="2521883" y="3225225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返回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电流</a:t>
            </a:r>
          </a:p>
        </p:txBody>
      </p:sp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CA994BEF-CDBB-8149-A11E-E92329D6B735}"/>
              </a:ext>
            </a:extLst>
          </p:cNvPr>
          <p:cNvCxnSpPr>
            <a:stCxn id="2" idx="1"/>
          </p:cNvCxnSpPr>
          <p:nvPr/>
        </p:nvCxnSpPr>
        <p:spPr bwMode="auto">
          <a:xfrm flipH="1">
            <a:off x="5994400" y="3445877"/>
            <a:ext cx="330200" cy="3641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EFABE364-FFA3-F740-8BA7-8D8D8AD33F1F}"/>
              </a:ext>
            </a:extLst>
          </p:cNvPr>
          <p:cNvCxnSpPr/>
          <p:nvPr/>
        </p:nvCxnSpPr>
        <p:spPr bwMode="auto">
          <a:xfrm>
            <a:off x="2933700" y="3702343"/>
            <a:ext cx="165100" cy="9019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DF81176D-7084-774D-909E-221DE56B10C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4BB37DA-BB3A-ED4E-BC87-4DAE2FC06590}"/>
              </a:ext>
            </a:extLst>
          </p:cNvPr>
          <p:cNvSpPr txBox="1"/>
          <p:nvPr/>
        </p:nvSpPr>
        <p:spPr>
          <a:xfrm>
            <a:off x="7170757" y="3259723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（并联一个大电阻）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210" name="Rectangle 2">
            <a:extLst>
              <a:ext uri="{FF2B5EF4-FFF2-40B4-BE49-F238E27FC236}">
                <a16:creationId xmlns:a16="http://schemas.microsoft.com/office/drawing/2014/main" id="{F4CDC85F-6BDA-DB4A-81F5-25FE209F4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Input Impedance of an Ideal Feedback Network</a:t>
            </a:r>
          </a:p>
        </p:txBody>
      </p:sp>
      <p:sp>
        <p:nvSpPr>
          <p:cNvPr id="1246211" name="Rectangle 3">
            <a:extLst>
              <a:ext uri="{FF2B5EF4-FFF2-40B4-BE49-F238E27FC236}">
                <a16:creationId xmlns:a16="http://schemas.microsoft.com/office/drawing/2014/main" id="{60701ED6-4E6F-414C-BDAD-92D16BDB1E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3413" y="4884738"/>
            <a:ext cx="8053387" cy="9144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对于电压感知的反馈网络，其理想的输入阻抗应该为无穷大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（不影响原有电路），类似电压表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对于电流感知的反馈网络，其理想的输入阻抗应该为零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（不影响原有电路） ，类似电流表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46212" name="Picture 4">
            <a:extLst>
              <a:ext uri="{FF2B5EF4-FFF2-40B4-BE49-F238E27FC236}">
                <a16:creationId xmlns:a16="http://schemas.microsoft.com/office/drawing/2014/main" id="{67D2F7F4-3C82-0046-92D8-96B29179C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447800"/>
            <a:ext cx="64484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56C725C5-B9F9-2B41-8DAD-DEE3EBBC011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234" name="Rectangle 2">
            <a:extLst>
              <a:ext uri="{FF2B5EF4-FFF2-40B4-BE49-F238E27FC236}">
                <a16:creationId xmlns:a16="http://schemas.microsoft.com/office/drawing/2014/main" id="{5A35EE8A-CEAA-8347-819B-A18E60742B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2672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Output Impedance of an Ideal Feedback Network</a:t>
            </a:r>
          </a:p>
        </p:txBody>
      </p:sp>
      <p:sp>
        <p:nvSpPr>
          <p:cNvPr id="1247235" name="Rectangle 3">
            <a:extLst>
              <a:ext uri="{FF2B5EF4-FFF2-40B4-BE49-F238E27FC236}">
                <a16:creationId xmlns:a16="http://schemas.microsoft.com/office/drawing/2014/main" id="{9E3940F6-FBBA-344F-9876-0F9EB91F6E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8620" y="4419600"/>
            <a:ext cx="7772400" cy="22860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对于返回电压量的反馈网络，串联，其理想的输出阻抗应该为零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（不影响原有电路），不影响从信号源往右看的输入阻抗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对于返回电流量的反馈网络，并联，其理想的输出阻抗应该为无穷大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（不影响原有电路），不影响从信号源往右看的输入阻抗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pic>
        <p:nvPicPr>
          <p:cNvPr id="1247236" name="Picture 4">
            <a:extLst>
              <a:ext uri="{FF2B5EF4-FFF2-40B4-BE49-F238E27FC236}">
                <a16:creationId xmlns:a16="http://schemas.microsoft.com/office/drawing/2014/main" id="{D75E8595-C436-4B45-9518-5495A51D1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975" y="1227138"/>
            <a:ext cx="802005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3C57093F-E14A-EF43-9290-86E17BBEFAA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260" name="Rectangle 4">
            <a:extLst>
              <a:ext uri="{FF2B5EF4-FFF2-40B4-BE49-F238E27FC236}">
                <a16:creationId xmlns:a16="http://schemas.microsoft.com/office/drawing/2014/main" id="{6F26FC27-3804-F74C-BF49-128825E88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057400"/>
            <a:ext cx="5562600" cy="4330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248258" name="Rectangle 2">
            <a:extLst>
              <a:ext uri="{FF2B5EF4-FFF2-40B4-BE49-F238E27FC236}">
                <a16:creationId xmlns:a16="http://schemas.microsoft.com/office/drawing/2014/main" id="{E60ABB20-1B44-CC4D-849A-A5FB8BDC41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943600" cy="1295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Determining the Polarity of Feedback</a:t>
            </a:r>
            <a:r>
              <a:rPr lang="zh-CN" altLang="en-US">
                <a:ea typeface="宋体" panose="02010600030101010101" pitchFamily="2" charset="-122"/>
              </a:rPr>
              <a:t>（如何判断反馈网络的极性）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248259" name="Rectangle 3">
            <a:extLst>
              <a:ext uri="{FF2B5EF4-FFF2-40B4-BE49-F238E27FC236}">
                <a16:creationId xmlns:a16="http://schemas.microsoft.com/office/drawing/2014/main" id="{81D076D3-6A08-0240-A4B9-416B9C6F2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47800" y="2057400"/>
            <a:ext cx="5638800" cy="43307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1)   Assume the input goes either up or down.</a:t>
            </a:r>
            <a:r>
              <a:rPr lang="zh-CN" altLang="en-US">
                <a:ea typeface="宋体" panose="02010600030101010101" pitchFamily="2" charset="-122"/>
              </a:rPr>
              <a:t>假设输入信号上升或下降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2)  Follow the signal through the loop.</a:t>
            </a:r>
            <a:r>
              <a:rPr lang="zh-CN" altLang="en-US">
                <a:ea typeface="宋体" panose="02010600030101010101" pitchFamily="2" charset="-122"/>
              </a:rPr>
              <a:t>沿环路逐步分析信号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3)  Determine whether the returned quantity enhances or opposes the original change.</a:t>
            </a:r>
            <a:r>
              <a:rPr lang="zh-CN" altLang="en-US">
                <a:ea typeface="宋体" panose="02010600030101010101" pitchFamily="2" charset="-122"/>
              </a:rPr>
              <a:t>判断返回量是使初始假设增强（正反馈）还是使初始假设减弱（负反馈）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FBC4398D-6487-574A-A776-46285A71534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34</a:t>
            </a:fld>
            <a:endParaRPr lang="en-US" altLang="zh-CN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82" name="Rectangle 2">
            <a:extLst>
              <a:ext uri="{FF2B5EF4-FFF2-40B4-BE49-F238E27FC236}">
                <a16:creationId xmlns:a16="http://schemas.microsoft.com/office/drawing/2014/main" id="{BC6D1702-CAB1-A346-B548-D1E901FF11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334000" cy="787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Polarity of Feedback Example I</a:t>
            </a:r>
          </a:p>
        </p:txBody>
      </p:sp>
      <p:pic>
        <p:nvPicPr>
          <p:cNvPr id="1249284" name="Picture 4">
            <a:extLst>
              <a:ext uri="{FF2B5EF4-FFF2-40B4-BE49-F238E27FC236}">
                <a16:creationId xmlns:a16="http://schemas.microsoft.com/office/drawing/2014/main" id="{BAAA249D-3B6F-9E41-A2A0-6B660BF15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939800"/>
            <a:ext cx="5319713" cy="418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4821" name="Group 18">
            <a:extLst>
              <a:ext uri="{FF2B5EF4-FFF2-40B4-BE49-F238E27FC236}">
                <a16:creationId xmlns:a16="http://schemas.microsoft.com/office/drawing/2014/main" id="{D923121B-DC9D-004C-B008-E2CC5B87A9A6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143500"/>
            <a:ext cx="8839200" cy="838200"/>
            <a:chOff x="0" y="3552"/>
            <a:chExt cx="5760" cy="528"/>
          </a:xfrm>
        </p:grpSpPr>
        <p:sp>
          <p:nvSpPr>
            <p:cNvPr id="1249297" name="AutoShape 17">
              <a:extLst>
                <a:ext uri="{FF2B5EF4-FFF2-40B4-BE49-F238E27FC236}">
                  <a16:creationId xmlns:a16="http://schemas.microsoft.com/office/drawing/2014/main" id="{7D802134-B9AA-A04C-B3B8-B507C8191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552"/>
              <a:ext cx="5760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4824" name="Object 5">
              <a:extLst>
                <a:ext uri="{FF2B5EF4-FFF2-40B4-BE49-F238E27FC236}">
                  <a16:creationId xmlns:a16="http://schemas.microsoft.com/office/drawing/2014/main" id="{582F2575-1543-254B-B986-D7898F2E159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4" y="3720"/>
            <a:ext cx="504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2293600" imgH="8191500" progId="Equation.3">
                    <p:embed/>
                  </p:oleObj>
                </mc:Choice>
                <mc:Fallback>
                  <p:oleObj name="Equation" r:id="rId3" imgW="12293600" imgH="81915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" y="3720"/>
                          <a:ext cx="504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25" name="Object 6">
              <a:extLst>
                <a:ext uri="{FF2B5EF4-FFF2-40B4-BE49-F238E27FC236}">
                  <a16:creationId xmlns:a16="http://schemas.microsoft.com/office/drawing/2014/main" id="{CCA0BBDC-4121-D247-BABA-B1A379CF973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76" y="3704"/>
            <a:ext cx="1240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8384500" imgH="7899400" progId="Equation.3">
                    <p:embed/>
                  </p:oleObj>
                </mc:Choice>
                <mc:Fallback>
                  <p:oleObj name="Equation" r:id="rId5" imgW="28384500" imgH="78994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76" y="3704"/>
                          <a:ext cx="1240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26" name="Object 7">
              <a:extLst>
                <a:ext uri="{FF2B5EF4-FFF2-40B4-BE49-F238E27FC236}">
                  <a16:creationId xmlns:a16="http://schemas.microsoft.com/office/drawing/2014/main" id="{E5C856D6-A2F5-F043-B5FC-F0540D9DB9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96" y="3720"/>
            <a:ext cx="1136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6619200" imgH="8191500" progId="Equation.3">
                    <p:embed/>
                  </p:oleObj>
                </mc:Choice>
                <mc:Fallback>
                  <p:oleObj name="Equation" r:id="rId7" imgW="26619200" imgH="81915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6" y="3720"/>
                          <a:ext cx="1136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27" name="Object 9">
              <a:extLst>
                <a:ext uri="{FF2B5EF4-FFF2-40B4-BE49-F238E27FC236}">
                  <a16:creationId xmlns:a16="http://schemas.microsoft.com/office/drawing/2014/main" id="{7FDDEF66-F97C-CC43-BDD5-0F12CB475DF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512" y="3704"/>
            <a:ext cx="1248" cy="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8384500" imgH="7899400" progId="Equation.3">
                    <p:embed/>
                  </p:oleObj>
                </mc:Choice>
                <mc:Fallback>
                  <p:oleObj name="Equation" r:id="rId9" imgW="28384500" imgH="78994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3704"/>
                          <a:ext cx="1248" cy="3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9291" name="AutoShape 11">
              <a:extLst>
                <a:ext uri="{FF2B5EF4-FFF2-40B4-BE49-F238E27FC236}">
                  <a16:creationId xmlns:a16="http://schemas.microsoft.com/office/drawing/2014/main" id="{8CB78702-BCAA-A846-AD80-18A839A9C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" y="374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49295" name="AutoShape 15">
              <a:extLst>
                <a:ext uri="{FF2B5EF4-FFF2-40B4-BE49-F238E27FC236}">
                  <a16:creationId xmlns:a16="http://schemas.microsoft.com/office/drawing/2014/main" id="{D054D2C9-7A51-8248-9215-EEBC533B6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0" y="374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49296" name="AutoShape 16">
              <a:extLst>
                <a:ext uri="{FF2B5EF4-FFF2-40B4-BE49-F238E27FC236}">
                  <a16:creationId xmlns:a16="http://schemas.microsoft.com/office/drawing/2014/main" id="{199B9200-FC4C-A846-89BD-322D297F3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8" y="3736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1249299" name="Text Box 19">
            <a:extLst>
              <a:ext uri="{FF2B5EF4-FFF2-40B4-BE49-F238E27FC236}">
                <a16:creationId xmlns:a16="http://schemas.microsoft.com/office/drawing/2014/main" id="{CB7F5A1E-8E2D-6349-9E72-EBE72CFBC6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6057900"/>
            <a:ext cx="2576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i="1" dirty="0">
                <a:latin typeface="Times New Roman" charset="0"/>
              </a:rPr>
              <a:t>Negative Feedback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3087584-C9F1-C040-96BA-3F8A1E5F286E}"/>
              </a:ext>
            </a:extLst>
          </p:cNvPr>
          <p:cNvSpPr txBox="1"/>
          <p:nvPr/>
        </p:nvSpPr>
        <p:spPr>
          <a:xfrm>
            <a:off x="60951" y="4571645"/>
            <a:ext cx="3980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分析</a:t>
            </a:r>
            <a:r>
              <a:rPr kumimoji="1" lang="zh-CN" altLang="en-US" dirty="0">
                <a:solidFill>
                  <a:srgbClr val="C00000"/>
                </a:solidFill>
              </a:rPr>
              <a:t>总量</a:t>
            </a:r>
            <a:r>
              <a:rPr kumimoji="1" lang="zh-CN" altLang="en-US" dirty="0">
                <a:solidFill>
                  <a:srgbClr val="0432FF"/>
                </a:solidFill>
              </a:rPr>
              <a:t>（直流偏置</a:t>
            </a:r>
            <a:r>
              <a:rPr kumimoji="1" lang="en-US" altLang="zh-CN" dirty="0">
                <a:solidFill>
                  <a:srgbClr val="0432FF"/>
                </a:solidFill>
              </a:rPr>
              <a:t>+</a:t>
            </a:r>
            <a:r>
              <a:rPr kumimoji="1" lang="zh-CN" altLang="en-US" dirty="0">
                <a:solidFill>
                  <a:srgbClr val="0432FF"/>
                </a:solidFill>
              </a:rPr>
              <a:t>小信号）的变化情况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或</a:t>
            </a:r>
            <a:r>
              <a:rPr kumimoji="1" lang="zh-CN" altLang="en-US" dirty="0">
                <a:solidFill>
                  <a:srgbClr val="C00000"/>
                </a:solidFill>
              </a:rPr>
              <a:t>小信号</a:t>
            </a:r>
            <a:r>
              <a:rPr kumimoji="1" lang="zh-CN" altLang="en-US" dirty="0">
                <a:solidFill>
                  <a:srgbClr val="0432FF"/>
                </a:solidFill>
              </a:rPr>
              <a:t>的变化情况，两者都可以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97E784FC-438E-8847-AAC4-9E014EB117F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306" name="Rectangle 2">
            <a:extLst>
              <a:ext uri="{FF2B5EF4-FFF2-40B4-BE49-F238E27FC236}">
                <a16:creationId xmlns:a16="http://schemas.microsoft.com/office/drawing/2014/main" id="{B126C662-0940-534E-967F-D1D31C13DC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0292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Polarity of Feedback Example II</a:t>
            </a:r>
          </a:p>
        </p:txBody>
      </p:sp>
      <p:pic>
        <p:nvPicPr>
          <p:cNvPr id="1250308" name="Picture 4">
            <a:extLst>
              <a:ext uri="{FF2B5EF4-FFF2-40B4-BE49-F238E27FC236}">
                <a16:creationId xmlns:a16="http://schemas.microsoft.com/office/drawing/2014/main" id="{0D2FA797-51EC-1D40-806F-46CAE4086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066800"/>
            <a:ext cx="576262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35845" name="Group 15">
            <a:extLst>
              <a:ext uri="{FF2B5EF4-FFF2-40B4-BE49-F238E27FC236}">
                <a16:creationId xmlns:a16="http://schemas.microsoft.com/office/drawing/2014/main" id="{5BB6CAFF-F03F-6E4C-BAB4-BA0ABF31D140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143500"/>
            <a:ext cx="8839200" cy="838200"/>
            <a:chOff x="96" y="3240"/>
            <a:chExt cx="5568" cy="528"/>
          </a:xfrm>
        </p:grpSpPr>
        <p:sp>
          <p:nvSpPr>
            <p:cNvPr id="1250310" name="AutoShape 6">
              <a:extLst>
                <a:ext uri="{FF2B5EF4-FFF2-40B4-BE49-F238E27FC236}">
                  <a16:creationId xmlns:a16="http://schemas.microsoft.com/office/drawing/2014/main" id="{59C74853-7260-464D-A652-F7C018D6C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3240"/>
              <a:ext cx="5568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35848" name="Object 7">
              <a:extLst>
                <a:ext uri="{FF2B5EF4-FFF2-40B4-BE49-F238E27FC236}">
                  <a16:creationId xmlns:a16="http://schemas.microsoft.com/office/drawing/2014/main" id="{577E1EEB-ABBC-5F4B-8463-9124B52256F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5" y="3408"/>
            <a:ext cx="48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2293600" imgH="8191500" progId="Equation.3">
                    <p:embed/>
                  </p:oleObj>
                </mc:Choice>
                <mc:Fallback>
                  <p:oleObj name="Equation" r:id="rId3" imgW="12293600" imgH="81915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5" y="3408"/>
                          <a:ext cx="487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49" name="Object 8">
              <a:extLst>
                <a:ext uri="{FF2B5EF4-FFF2-40B4-BE49-F238E27FC236}">
                  <a16:creationId xmlns:a16="http://schemas.microsoft.com/office/drawing/2014/main" id="{3E464C53-2F43-FB41-A278-F5EB620D56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77" y="3392"/>
            <a:ext cx="1111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6327100" imgH="7899400" progId="Equation.3">
                    <p:embed/>
                  </p:oleObj>
                </mc:Choice>
                <mc:Fallback>
                  <p:oleObj name="Equation" r:id="rId5" imgW="26327100" imgH="78994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7" y="3392"/>
                          <a:ext cx="1111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50" name="Object 9">
              <a:extLst>
                <a:ext uri="{FF2B5EF4-FFF2-40B4-BE49-F238E27FC236}">
                  <a16:creationId xmlns:a16="http://schemas.microsoft.com/office/drawing/2014/main" id="{F1CD3122-30FD-934A-8D76-84F3D7A2A53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95" y="3408"/>
            <a:ext cx="1099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26619200" imgH="8191500" progId="Equation.3">
                    <p:embed/>
                  </p:oleObj>
                </mc:Choice>
                <mc:Fallback>
                  <p:oleObj name="Equation" r:id="rId7" imgW="26619200" imgH="81915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5" y="3408"/>
                          <a:ext cx="1099" cy="3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5851" name="Object 10">
              <a:extLst>
                <a:ext uri="{FF2B5EF4-FFF2-40B4-BE49-F238E27FC236}">
                  <a16:creationId xmlns:a16="http://schemas.microsoft.com/office/drawing/2014/main" id="{999806DF-4701-9344-B4F0-BC6BCAD6E05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429" y="3392"/>
            <a:ext cx="1120" cy="3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26327100" imgH="7899400" progId="Equation.3">
                    <p:embed/>
                  </p:oleObj>
                </mc:Choice>
                <mc:Fallback>
                  <p:oleObj name="Equation" r:id="rId9" imgW="26327100" imgH="78994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9" y="3392"/>
                          <a:ext cx="1120" cy="3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50315" name="AutoShape 11">
              <a:extLst>
                <a:ext uri="{FF2B5EF4-FFF2-40B4-BE49-F238E27FC236}">
                  <a16:creationId xmlns:a16="http://schemas.microsoft.com/office/drawing/2014/main" id="{00013AEC-C6E6-1B4C-B8E2-E2178C8AB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3" y="3432"/>
              <a:ext cx="278" cy="144"/>
            </a:xfrm>
            <a:prstGeom prst="rightArrow">
              <a:avLst>
                <a:gd name="adj1" fmla="val 50000"/>
                <a:gd name="adj2" fmla="val 48264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50316" name="AutoShape 12">
              <a:extLst>
                <a:ext uri="{FF2B5EF4-FFF2-40B4-BE49-F238E27FC236}">
                  <a16:creationId xmlns:a16="http://schemas.microsoft.com/office/drawing/2014/main" id="{D52C1E0A-B51F-564D-95F4-DD1E72356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2" y="3432"/>
              <a:ext cx="278" cy="144"/>
            </a:xfrm>
            <a:prstGeom prst="rightArrow">
              <a:avLst>
                <a:gd name="adj1" fmla="val 50000"/>
                <a:gd name="adj2" fmla="val 48264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250317" name="AutoShape 13">
              <a:extLst>
                <a:ext uri="{FF2B5EF4-FFF2-40B4-BE49-F238E27FC236}">
                  <a16:creationId xmlns:a16="http://schemas.microsoft.com/office/drawing/2014/main" id="{56AF6924-B808-4842-BE01-3701625BF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5" y="3424"/>
              <a:ext cx="278" cy="144"/>
            </a:xfrm>
            <a:prstGeom prst="rightArrow">
              <a:avLst>
                <a:gd name="adj1" fmla="val 50000"/>
                <a:gd name="adj2" fmla="val 48264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1250318" name="Text Box 14">
            <a:extLst>
              <a:ext uri="{FF2B5EF4-FFF2-40B4-BE49-F238E27FC236}">
                <a16:creationId xmlns:a16="http://schemas.microsoft.com/office/drawing/2014/main" id="{B21A7C78-CDC6-9346-B46B-6AA112F87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163" y="6057900"/>
            <a:ext cx="25765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n-US" altLang="zh-CN" sz="3600" b="1" i="1" dirty="0">
                <a:latin typeface="Times New Roman" charset="0"/>
              </a:rPr>
              <a:t>Negative Feedback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F0B67293-644F-6949-AC70-20BC6AFC19D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CD7E2B38-892D-E041-8AC3-7C984D9F3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宋体" panose="02010600030101010101" pitchFamily="2" charset="-122"/>
              </a:rPr>
              <a:t>The Four Basic Feedback Topologies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9DBB7C6B-F9D0-DF44-A050-810005687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10.3.1. Voltage Amplifiers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电压串联负反馈电路 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series-shunt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10.3.2. Current Amplifiers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电流并联负反馈电路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shunt-series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10.3.3. Trans-conductance Amplifiers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电流串联负反馈电路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series-series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10.3.4. Trans-resistance Amplifiers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电压并联负反馈电路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C00000"/>
                </a:solidFill>
                <a:ea typeface="宋体" panose="02010600030101010101" pitchFamily="2" charset="-122"/>
              </a:rPr>
              <a:t>shunt-shunt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</a:p>
          <a:p>
            <a:pPr eaLnBrk="1" hangingPunct="1">
              <a:buFont typeface="Wingdings" pitchFamily="2" charset="2"/>
              <a:buNone/>
            </a:pP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CN" altLang="en-US" dirty="0">
                <a:ea typeface="宋体" panose="02010600030101010101" pitchFamily="2" charset="-122"/>
              </a:rPr>
              <a:t>反馈量若取自输出电压（电流），则称为电压（电流）反馈；</a:t>
            </a:r>
            <a:endParaRPr lang="en-US" altLang="zh-CN" dirty="0">
              <a:ea typeface="宋体" panose="02010600030101010101" pitchFamily="2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CN" altLang="en-US" dirty="0">
                <a:ea typeface="宋体" panose="02010600030101010101" pitchFamily="2" charset="-122"/>
              </a:rPr>
              <a:t>反馈量与输入量若以电压（电流）方式相叠加，则称为串联（并联）反馈；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7F7A9A-10BD-7745-A5C7-DE2827603551}"/>
              </a:ext>
            </a:extLst>
          </p:cNvPr>
          <p:cNvSpPr txBox="1"/>
          <p:nvPr/>
        </p:nvSpPr>
        <p:spPr>
          <a:xfrm>
            <a:off x="4337086" y="114431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432FF"/>
                </a:solidFill>
              </a:rPr>
              <a:t>感知</a:t>
            </a:r>
            <a:endParaRPr lang="en-US" altLang="zh-CN" sz="2000" dirty="0">
              <a:solidFill>
                <a:srgbClr val="0432FF"/>
              </a:solidFill>
            </a:endParaRPr>
          </a:p>
          <a:p>
            <a:r>
              <a:rPr lang="zh-CN" altLang="en-US" sz="2000" dirty="0"/>
              <a:t>输出</a:t>
            </a:r>
            <a:endParaRPr lang="en-US" sz="20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272173A-BCA2-7E48-A0D2-D7C73249D948}"/>
              </a:ext>
            </a:extLst>
          </p:cNvPr>
          <p:cNvCxnSpPr>
            <a:cxnSpLocks/>
            <a:stCxn id="2" idx="2"/>
          </p:cNvCxnSpPr>
          <p:nvPr/>
        </p:nvCxnSpPr>
        <p:spPr bwMode="auto">
          <a:xfrm>
            <a:off x="4685900" y="1852198"/>
            <a:ext cx="24902" cy="3168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FBC7EB1-9B8A-674A-8614-3466AA596C28}"/>
              </a:ext>
            </a:extLst>
          </p:cNvPr>
          <p:cNvSpPr txBox="1"/>
          <p:nvPr/>
        </p:nvSpPr>
        <p:spPr>
          <a:xfrm>
            <a:off x="5340928" y="114431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0432FF"/>
                </a:solidFill>
              </a:rPr>
              <a:t>反馈</a:t>
            </a:r>
            <a:endParaRPr lang="en-US" altLang="zh-CN" sz="2000" dirty="0">
              <a:solidFill>
                <a:srgbClr val="0432FF"/>
              </a:solidFill>
            </a:endParaRPr>
          </a:p>
          <a:p>
            <a:r>
              <a:rPr lang="zh-CN" altLang="en-US" sz="2000" dirty="0"/>
              <a:t>输入</a:t>
            </a:r>
            <a:endParaRPr lang="en-US" sz="2000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C3AA57D-9891-7C41-9D0D-1F7ABCAADE0A}"/>
              </a:ext>
            </a:extLst>
          </p:cNvPr>
          <p:cNvCxnSpPr>
            <a:cxnSpLocks/>
            <a:stCxn id="7" idx="2"/>
          </p:cNvCxnSpPr>
          <p:nvPr/>
        </p:nvCxnSpPr>
        <p:spPr bwMode="auto">
          <a:xfrm flipH="1">
            <a:off x="5340928" y="1852198"/>
            <a:ext cx="348814" cy="3168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F14C642-EDFC-D248-AA1C-62B2EE13AD29}"/>
              </a:ext>
            </a:extLst>
          </p:cNvPr>
          <p:cNvSpPr txBox="1"/>
          <p:nvPr/>
        </p:nvSpPr>
        <p:spPr>
          <a:xfrm>
            <a:off x="5483127" y="146115"/>
            <a:ext cx="2236510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dirty="0"/>
              <a:t>注意中英文术语的不同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680CC8-52DA-074B-9ABB-7F0E6158AF60}"/>
              </a:ext>
            </a:extLst>
          </p:cNvPr>
          <p:cNvSpPr txBox="1"/>
          <p:nvPr/>
        </p:nvSpPr>
        <p:spPr>
          <a:xfrm>
            <a:off x="6861464" y="114431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</a:rPr>
              <a:t>返回</a:t>
            </a:r>
            <a:endParaRPr lang="en-US" altLang="zh-CN" sz="2000" dirty="0">
              <a:solidFill>
                <a:srgbClr val="C00000"/>
              </a:solidFill>
            </a:endParaRPr>
          </a:p>
          <a:p>
            <a:r>
              <a:rPr lang="zh-CN" altLang="en-US" sz="2000" dirty="0"/>
              <a:t>输入</a:t>
            </a:r>
            <a:endParaRPr lang="en-US" sz="20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DFC4D7A-961D-7547-9B34-285902543E8C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>
            <a:off x="7210278" y="1852198"/>
            <a:ext cx="192782" cy="3699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A0E0458-29ED-AB49-B7C5-0D5CF099E4F6}"/>
              </a:ext>
            </a:extLst>
          </p:cNvPr>
          <p:cNvSpPr txBox="1"/>
          <p:nvPr/>
        </p:nvSpPr>
        <p:spPr>
          <a:xfrm>
            <a:off x="8189218" y="1144312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C00000"/>
                </a:solidFill>
              </a:rPr>
              <a:t>感知</a:t>
            </a:r>
            <a:endParaRPr lang="en-US" altLang="zh-CN" sz="2000" dirty="0">
              <a:solidFill>
                <a:srgbClr val="C00000"/>
              </a:solidFill>
            </a:endParaRPr>
          </a:p>
          <a:p>
            <a:r>
              <a:rPr lang="zh-CN" altLang="en-US" sz="2000" dirty="0"/>
              <a:t>输出</a:t>
            </a:r>
            <a:endParaRPr lang="en-US" sz="20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C6E493-A22D-4445-8A88-BD16D98FE412}"/>
              </a:ext>
            </a:extLst>
          </p:cNvPr>
          <p:cNvCxnSpPr>
            <a:cxnSpLocks/>
            <a:stCxn id="16" idx="2"/>
          </p:cNvCxnSpPr>
          <p:nvPr/>
        </p:nvCxnSpPr>
        <p:spPr bwMode="auto">
          <a:xfrm flipH="1">
            <a:off x="8382000" y="1852198"/>
            <a:ext cx="156032" cy="3699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1CD69219-95E5-884E-8C25-F7C6DAD1A686}"/>
              </a:ext>
            </a:extLst>
          </p:cNvPr>
          <p:cNvSpPr txBox="1"/>
          <p:nvPr/>
        </p:nvSpPr>
        <p:spPr>
          <a:xfrm>
            <a:off x="6855520" y="831988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英文先描述返回情况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4C101F0-8498-134C-9D20-EEEFAF6B1CE9}"/>
              </a:ext>
            </a:extLst>
          </p:cNvPr>
          <p:cNvSpPr txBox="1"/>
          <p:nvPr/>
        </p:nvSpPr>
        <p:spPr>
          <a:xfrm>
            <a:off x="4297102" y="826635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中文先描述感知情况</a:t>
            </a: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5E2039CB-B799-DC46-A942-9652E320603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CAFF67B1-F659-9D41-8889-90802C4748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858000" cy="1295400"/>
          </a:xfrm>
        </p:spPr>
        <p:txBody>
          <a:bodyPr/>
          <a:lstStyle/>
          <a:p>
            <a:pPr eaLnBrk="1" hangingPunct="1"/>
            <a:r>
              <a:rPr lang="en-US" altLang="zh-CN" sz="3200" b="0" dirty="0">
                <a:ea typeface="宋体" panose="02010600030101010101" pitchFamily="2" charset="-122"/>
              </a:rPr>
              <a:t>11.3.</a:t>
            </a:r>
            <a:r>
              <a:rPr lang="zh-CN" altLang="en-US" sz="3200" b="0" dirty="0"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The</a:t>
            </a:r>
            <a:r>
              <a:rPr lang="zh-CN" altLang="en-US" sz="3200" dirty="0">
                <a:ea typeface="宋体" panose="02010600030101010101" pitchFamily="2" charset="-122"/>
              </a:rPr>
              <a:t> </a:t>
            </a:r>
            <a:r>
              <a:rPr lang="en-US" altLang="zh-CN" sz="3200" dirty="0">
                <a:ea typeface="宋体" panose="02010600030101010101" pitchFamily="2" charset="-122"/>
              </a:rPr>
              <a:t>Feedback Voltage Amplifiers</a:t>
            </a:r>
            <a:br>
              <a:rPr lang="en-US" altLang="zh-CN" sz="3200" dirty="0">
                <a:ea typeface="宋体" panose="02010600030101010101" pitchFamily="2" charset="-122"/>
              </a:rPr>
            </a:br>
            <a:r>
              <a:rPr lang="zh-CN" altLang="en-US" sz="3200" dirty="0">
                <a:ea typeface="宋体" panose="02010600030101010101" pitchFamily="2" charset="-122"/>
              </a:rPr>
              <a:t>电压串联负反馈电路</a:t>
            </a:r>
            <a:r>
              <a:rPr lang="en-US" altLang="zh-CN" sz="3200" dirty="0"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4A1CE264-0FAA-B84D-8053-B66CD8C50F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voltage amplifiers</a:t>
            </a:r>
            <a:r>
              <a:rPr lang="en-US" altLang="zh-CN" sz="2800" dirty="0">
                <a:ea typeface="宋体" panose="02010600030101010101" pitchFamily="2" charset="-122"/>
              </a:rPr>
              <a:t> – accept input voltage and yield output voltage.</a:t>
            </a: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VCVS</a:t>
            </a: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Thevenin Output</a:t>
            </a:r>
          </a:p>
          <a:p>
            <a:pPr eaLnBrk="1" hangingPunct="1"/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voltage-</a:t>
            </a:r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mixing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b="1" dirty="0">
                <a:solidFill>
                  <a:srgbClr val="00B050"/>
                </a:solidFill>
                <a:ea typeface="宋体" panose="02010600030101010101" pitchFamily="2" charset="-122"/>
              </a:rPr>
              <a:t>return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,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输入端叠加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)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/ voltage-</a:t>
            </a:r>
            <a:r>
              <a:rPr lang="en-US" altLang="zh-CN" sz="2800" b="1" dirty="0">
                <a:solidFill>
                  <a:srgbClr val="7030A0"/>
                </a:solidFill>
                <a:ea typeface="宋体" panose="02010600030101010101" pitchFamily="2" charset="-122"/>
              </a:rPr>
              <a:t>sampling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(</a:t>
            </a:r>
            <a:r>
              <a:rPr lang="en-US" altLang="zh-CN" sz="2800" b="1" dirty="0">
                <a:solidFill>
                  <a:srgbClr val="7030A0"/>
                </a:solidFill>
                <a:ea typeface="宋体" panose="02010600030101010101" pitchFamily="2" charset="-122"/>
              </a:rPr>
              <a:t>sense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,</a:t>
            </a:r>
            <a:r>
              <a:rPr lang="zh-CN" altLang="en-US" b="1" dirty="0">
                <a:solidFill>
                  <a:srgbClr val="3333FF"/>
                </a:solidFill>
                <a:ea typeface="宋体" panose="02010600030101010101" pitchFamily="2" charset="-122"/>
              </a:rPr>
              <a:t>输出端感知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)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sz="2800" dirty="0">
                <a:ea typeface="宋体" panose="02010600030101010101" pitchFamily="2" charset="-122"/>
              </a:rPr>
              <a:t>– is the topology most suitable for voltage amps.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Is also known as </a:t>
            </a:r>
            <a:r>
              <a:rPr lang="en-US" altLang="zh-CN" sz="2800" b="1" dirty="0">
                <a:solidFill>
                  <a:srgbClr val="3333FF"/>
                </a:solidFill>
                <a:ea typeface="宋体" panose="02010600030101010101" pitchFamily="2" charset="-122"/>
              </a:rPr>
              <a:t>series-shunt feedback.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Provides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high input resistance/low output resistance.</a:t>
            </a: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6B1BFA20-3785-834F-AA2D-D575F54CBA0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63F0C92-8884-344D-9CE8-7A330F2CD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174750"/>
            <a:ext cx="8559800" cy="4508500"/>
          </a:xfrm>
          <a:prstGeom prst="rect">
            <a:avLst/>
          </a:prstGeom>
        </p:spPr>
      </p:pic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9BBE6F01-EEF9-1848-B087-655EDDF7CE2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EF389424-C12F-A042-A4D0-8E1D95AB5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3D3342FD-F0AE-424A-917A-D17F640E09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991600" cy="3962400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Most physical systems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incorporate some sort of feedback.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许多物理系统包含着各种各样的反馈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Although theory of negative feedback was developed by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electrical engineers.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但负反馈最早是电子工程师的发明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Harold Black</a:t>
            </a:r>
            <a:r>
              <a:rPr lang="en-US" altLang="zh-CN" sz="2800">
                <a:ea typeface="宋体" panose="02010600030101010101" pitchFamily="2" charset="-122"/>
              </a:rPr>
              <a:t> with Western Electric Company</a:t>
            </a:r>
          </a:p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Feedback can be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negative (degenerative) or positive (regenerative).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反馈可以是正反馈，也可以是负反馈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9995E788-98A1-CE45-BA1B-D8B364A545E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3">
            <a:extLst>
              <a:ext uri="{FF2B5EF4-FFF2-40B4-BE49-F238E27FC236}">
                <a16:creationId xmlns:a16="http://schemas.microsoft.com/office/drawing/2014/main" id="{F35E5A82-5BBE-5E4B-A4E9-AF5F13EAD4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1981200"/>
            <a:ext cx="8763000" cy="4038600"/>
          </a:xfrm>
        </p:spPr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Increased input resistance results because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f</a:t>
            </a:r>
            <a:r>
              <a:rPr lang="en-US" altLang="zh-CN" sz="2800">
                <a:ea typeface="宋体" panose="02010600030101010101" pitchFamily="2" charset="-122"/>
              </a:rPr>
              <a:t> subtracts from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s</a:t>
            </a:r>
            <a:r>
              <a:rPr lang="en-US" altLang="zh-CN" sz="2800">
                <a:ea typeface="宋体" panose="02010600030101010101" pitchFamily="2" charset="-122"/>
              </a:rPr>
              <a:t>,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resulting in smaller signal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at the input.</a:t>
            </a: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Low </a:t>
            </a:r>
            <a:r>
              <a:rPr lang="en-US" altLang="zh-CN" sz="2800" i="1"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ea typeface="宋体" panose="02010600030101010101" pitchFamily="2" charset="-122"/>
              </a:rPr>
              <a:t>i</a:t>
            </a:r>
            <a:r>
              <a:rPr lang="en-US" altLang="zh-CN" sz="2800">
                <a:ea typeface="宋体" panose="02010600030101010101" pitchFamily="2" charset="-122"/>
              </a:rPr>
              <a:t> causes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input current to be smaller.</a:t>
            </a:r>
          </a:p>
          <a:p>
            <a:pPr lvl="1" eaLnBrk="1" hangingPunct="1"/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This effects higher input resistance. </a:t>
            </a:r>
          </a:p>
          <a:p>
            <a:pPr lvl="1" eaLnBrk="1" hangingPunct="1"/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输入串联，故输入阻抗增加；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Decrease output resistance results because feedback works to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keep 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as constant as possible.</a:t>
            </a:r>
          </a:p>
          <a:p>
            <a:pPr lvl="1" eaLnBrk="1" hangingPunct="1"/>
            <a:r>
              <a:rPr lang="en-US" altLang="zh-CN" sz="2800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D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V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800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D</a:t>
            </a:r>
            <a:r>
              <a:rPr lang="en-US" altLang="zh-CN" sz="2800" i="1">
                <a:solidFill>
                  <a:srgbClr val="FF0000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 i="1" baseline="-25000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800">
                <a:ea typeface="宋体" panose="02010600030101010101" pitchFamily="2" charset="-122"/>
              </a:rPr>
              <a:t> change / vary together.</a:t>
            </a:r>
          </a:p>
          <a:p>
            <a:pPr lvl="1" eaLnBrk="1" hangingPunct="1"/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This effects lower output resistance.</a:t>
            </a:r>
          </a:p>
          <a:p>
            <a:pPr lvl="1" eaLnBrk="1" hangingPunct="1"/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输出并联，故输出阻抗减小；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altLang="zh-CN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09400CAE-44BA-C649-A157-9A63051300E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>
            <a:extLst>
              <a:ext uri="{FF2B5EF4-FFF2-40B4-BE49-F238E27FC236}">
                <a16:creationId xmlns:a16="http://schemas.microsoft.com/office/drawing/2014/main" id="{04289125-5C10-604F-A814-739E91C76D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478DE6DD-AB23-3743-832E-1F542B7EB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32C7D94-051D-AC4E-B336-F65371BDC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244" y="-12569"/>
            <a:ext cx="5933512" cy="5821276"/>
          </a:xfrm>
          <a:prstGeom prst="rect">
            <a:avLst/>
          </a:prstGeom>
        </p:spPr>
      </p:pic>
      <p:sp>
        <p:nvSpPr>
          <p:cNvPr id="40966" name="文本框 1">
            <a:extLst>
              <a:ext uri="{FF2B5EF4-FFF2-40B4-BE49-F238E27FC236}">
                <a16:creationId xmlns:a16="http://schemas.microsoft.com/office/drawing/2014/main" id="{D2DED4A8-D005-6948-A89C-F0CE93121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276600"/>
            <a:ext cx="35702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400" dirty="0">
                <a:solidFill>
                  <a:srgbClr val="3333FF"/>
                </a:solidFill>
                <a:ea typeface="宋体" panose="02010600030101010101" pitchFamily="2" charset="-122"/>
              </a:rPr>
              <a:t>请判断反馈网络的极性，</a:t>
            </a:r>
            <a:endParaRPr lang="en-US" altLang="zh-CN" sz="24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3333FF"/>
                </a:solidFill>
                <a:ea typeface="宋体" panose="02010600030101010101" pitchFamily="2" charset="-122"/>
              </a:rPr>
              <a:t>是正反馈，还是负反馈？</a:t>
            </a:r>
            <a:endParaRPr lang="en-US" altLang="zh-CN" sz="2400" dirty="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85CE2C7-159D-9146-9519-DAB611A12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50" y="5880100"/>
            <a:ext cx="8470900" cy="5842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E8C580F-680B-8043-B4DE-EA4D5CB1F85D}"/>
              </a:ext>
            </a:extLst>
          </p:cNvPr>
          <p:cNvSpPr txBox="1"/>
          <p:nvPr/>
        </p:nvSpPr>
        <p:spPr>
          <a:xfrm>
            <a:off x="371901" y="4267200"/>
            <a:ext cx="3057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7030A0"/>
                </a:solidFill>
              </a:rPr>
              <a:t>Tips</a:t>
            </a:r>
            <a:r>
              <a:rPr kumimoji="1" lang="zh-CN" altLang="en-US" dirty="0">
                <a:solidFill>
                  <a:srgbClr val="7030A0"/>
                </a:solidFill>
              </a:rPr>
              <a:t>：假设输入信号突然有一微小增加，再依信号流进行分析</a:t>
            </a: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BC8EB874-18EF-644E-AB45-5E44AF1E162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0A99398-D7C5-4942-AB05-92BC95CF7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28600"/>
            <a:ext cx="6324600" cy="73141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15E1A0F-6BEA-1F4B-88ED-BD3C3D628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14220"/>
            <a:ext cx="2438400" cy="32084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D8DD1CF-77F3-B243-B857-89C447C85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4" y="1400264"/>
            <a:ext cx="6440966" cy="506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A7148A-A9C5-F446-8A58-5E5EEFD74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4419600"/>
            <a:ext cx="3429000" cy="17145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AA38BE85-B78B-2E48-9CDD-C3593C9C33C7}"/>
              </a:ext>
            </a:extLst>
          </p:cNvPr>
          <p:cNvSpPr txBox="1"/>
          <p:nvPr/>
        </p:nvSpPr>
        <p:spPr>
          <a:xfrm>
            <a:off x="5715000" y="838200"/>
            <a:ext cx="3410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理想情况：反馈网络（</a:t>
            </a:r>
            <a:r>
              <a:rPr kumimoji="1" lang="en-US" altLang="zh-CN" dirty="0"/>
              <a:t>β</a:t>
            </a:r>
            <a:r>
              <a:rPr kumimoji="1" lang="zh-CN" altLang="en-US" dirty="0"/>
              <a:t> </a:t>
            </a:r>
            <a:r>
              <a:rPr kumimoji="1" lang="en-US" altLang="zh-CN" dirty="0"/>
              <a:t>circuit</a:t>
            </a:r>
            <a:r>
              <a:rPr kumimoji="1" lang="zh-CN" altLang="en-US" dirty="0"/>
              <a:t>）的加入，</a:t>
            </a:r>
            <a:r>
              <a:rPr kumimoji="1" lang="zh-CN" altLang="en-US" dirty="0">
                <a:solidFill>
                  <a:srgbClr val="FF0000"/>
                </a:solidFill>
              </a:rPr>
              <a:t>对基本放大器</a:t>
            </a:r>
            <a:r>
              <a:rPr kumimoji="1" lang="zh-CN" altLang="en-US" dirty="0"/>
              <a:t>（</a:t>
            </a:r>
            <a:r>
              <a:rPr kumimoji="1" lang="en-US" altLang="zh-CN" dirty="0"/>
              <a:t>A</a:t>
            </a:r>
            <a:r>
              <a:rPr kumimoji="1" lang="zh-CN" altLang="en-US" dirty="0"/>
              <a:t> </a:t>
            </a:r>
            <a:r>
              <a:rPr kumimoji="1" lang="en-US" altLang="zh-CN" dirty="0"/>
              <a:t>circuit</a:t>
            </a:r>
            <a:r>
              <a:rPr kumimoji="1" lang="zh-CN" altLang="en-US" dirty="0"/>
              <a:t>）的输入输出特性</a:t>
            </a:r>
            <a:r>
              <a:rPr kumimoji="1" lang="zh-CN" altLang="en-US" dirty="0">
                <a:solidFill>
                  <a:srgbClr val="FF0000"/>
                </a:solidFill>
              </a:rPr>
              <a:t>无影响</a:t>
            </a:r>
            <a:r>
              <a:rPr kumimoji="1" lang="zh-CN" altLang="en-US" dirty="0"/>
              <a:t>，即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A47728E7-9D56-6D40-8D31-E939C16D6620}"/>
              </a:ext>
            </a:extLst>
          </p:cNvPr>
          <p:cNvSpPr/>
          <p:nvPr/>
        </p:nvSpPr>
        <p:spPr bwMode="auto">
          <a:xfrm>
            <a:off x="4648200" y="1524000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CF449F91-8743-194C-9F2A-160233BEA8DA}"/>
              </a:ext>
            </a:extLst>
          </p:cNvPr>
          <p:cNvSpPr/>
          <p:nvPr/>
        </p:nvSpPr>
        <p:spPr bwMode="auto">
          <a:xfrm>
            <a:off x="4648200" y="6046902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45B26D9-3C27-5B42-BD38-F29404029C83}"/>
              </a:ext>
            </a:extLst>
          </p:cNvPr>
          <p:cNvSpPr txBox="1"/>
          <p:nvPr/>
        </p:nvSpPr>
        <p:spPr>
          <a:xfrm>
            <a:off x="6623952" y="1797903"/>
            <a:ext cx="236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反馈网络从电路输出端看，阻抗无穷大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反馈网络从电路输入端看，阻抗为零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818BD03-E884-0D4B-8A96-0CDD25D50449}"/>
              </a:ext>
            </a:extLst>
          </p:cNvPr>
          <p:cNvSpPr txBox="1"/>
          <p:nvPr/>
        </p:nvSpPr>
        <p:spPr>
          <a:xfrm>
            <a:off x="4545291" y="4800600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DD86160-89D0-814C-9AD9-22F52C506011}"/>
              </a:ext>
            </a:extLst>
          </p:cNvPr>
          <p:cNvSpPr txBox="1"/>
          <p:nvPr/>
        </p:nvSpPr>
        <p:spPr>
          <a:xfrm>
            <a:off x="1159727" y="4812384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endParaRPr kumimoji="1" lang="zh-CN" altLang="en-US" dirty="0">
              <a:solidFill>
                <a:srgbClr val="0432FF"/>
              </a:solidFill>
            </a:endParaRPr>
          </a:p>
        </p:txBody>
      </p:sp>
      <p:sp>
        <p:nvSpPr>
          <p:cNvPr id="13" name="左箭头 12">
            <a:extLst>
              <a:ext uri="{FF2B5EF4-FFF2-40B4-BE49-F238E27FC236}">
                <a16:creationId xmlns:a16="http://schemas.microsoft.com/office/drawing/2014/main" id="{6AA82563-D7DA-F04E-BF80-1208B62A8445}"/>
              </a:ext>
            </a:extLst>
          </p:cNvPr>
          <p:cNvSpPr/>
          <p:nvPr/>
        </p:nvSpPr>
        <p:spPr bwMode="auto">
          <a:xfrm>
            <a:off x="4240491" y="4885238"/>
            <a:ext cx="304800" cy="169277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左箭头 16">
            <a:extLst>
              <a:ext uri="{FF2B5EF4-FFF2-40B4-BE49-F238E27FC236}">
                <a16:creationId xmlns:a16="http://schemas.microsoft.com/office/drawing/2014/main" id="{6997B51B-4A31-5C47-9B68-8C895189298D}"/>
              </a:ext>
            </a:extLst>
          </p:cNvPr>
          <p:cNvSpPr/>
          <p:nvPr/>
        </p:nvSpPr>
        <p:spPr bwMode="auto">
          <a:xfrm rot="10800000">
            <a:off x="1600200" y="4885238"/>
            <a:ext cx="304800" cy="169277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2AA7C5D-3CFB-6B46-8E5F-9CF7D2892E78}"/>
              </a:ext>
            </a:extLst>
          </p:cNvPr>
          <p:cNvSpPr txBox="1"/>
          <p:nvPr/>
        </p:nvSpPr>
        <p:spPr>
          <a:xfrm>
            <a:off x="2590800" y="636348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理想结构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DB99235D-7C99-FD40-873C-9E9EA6DBDCC2}"/>
              </a:ext>
            </a:extLst>
          </p:cNvPr>
          <p:cNvSpPr txBox="1"/>
          <p:nvPr/>
        </p:nvSpPr>
        <p:spPr>
          <a:xfrm>
            <a:off x="6917371" y="629828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等效电路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17C66562-DD48-AB45-9656-0733242B97D5}"/>
              </a:ext>
            </a:extLst>
          </p:cNvPr>
          <p:cNvSpPr/>
          <p:nvPr/>
        </p:nvSpPr>
        <p:spPr bwMode="auto">
          <a:xfrm>
            <a:off x="6557305" y="4981661"/>
            <a:ext cx="462648" cy="508085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D5B15755-96F7-9342-8CFC-96DE162458FA}"/>
              </a:ext>
            </a:extLst>
          </p:cNvPr>
          <p:cNvSpPr txBox="1"/>
          <p:nvPr/>
        </p:nvSpPr>
        <p:spPr>
          <a:xfrm>
            <a:off x="6196933" y="3626032"/>
            <a:ext cx="132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含反馈网络后，电路的输入阻抗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651D762-57A6-004F-8CD1-D49551AF592E}"/>
              </a:ext>
            </a:extLst>
          </p:cNvPr>
          <p:cNvSpPr txBox="1"/>
          <p:nvPr/>
        </p:nvSpPr>
        <p:spPr>
          <a:xfrm>
            <a:off x="7803013" y="3091011"/>
            <a:ext cx="1322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含反馈网络后，电路的输出阻抗</a:t>
            </a: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897E9B16-D2B3-4C47-9C26-0DE70D7CA16A}"/>
              </a:ext>
            </a:extLst>
          </p:cNvPr>
          <p:cNvCxnSpPr/>
          <p:nvPr/>
        </p:nvCxnSpPr>
        <p:spPr bwMode="auto">
          <a:xfrm flipH="1">
            <a:off x="6858000" y="4367338"/>
            <a:ext cx="131442" cy="6025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椭圆 25">
            <a:extLst>
              <a:ext uri="{FF2B5EF4-FFF2-40B4-BE49-F238E27FC236}">
                <a16:creationId xmlns:a16="http://schemas.microsoft.com/office/drawing/2014/main" id="{64D0344E-5E6B-494B-BD2A-3114420FC6F4}"/>
              </a:ext>
            </a:extLst>
          </p:cNvPr>
          <p:cNvSpPr/>
          <p:nvPr/>
        </p:nvSpPr>
        <p:spPr bwMode="auto">
          <a:xfrm>
            <a:off x="7945727" y="4461791"/>
            <a:ext cx="462648" cy="508085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27" name="直线箭头连接符 26">
            <a:extLst>
              <a:ext uri="{FF2B5EF4-FFF2-40B4-BE49-F238E27FC236}">
                <a16:creationId xmlns:a16="http://schemas.microsoft.com/office/drawing/2014/main" id="{AF023A29-C72B-EC49-97F0-98B7FD39D48C}"/>
              </a:ext>
            </a:extLst>
          </p:cNvPr>
          <p:cNvCxnSpPr/>
          <p:nvPr/>
        </p:nvCxnSpPr>
        <p:spPr bwMode="auto">
          <a:xfrm flipH="1">
            <a:off x="8266914" y="3872948"/>
            <a:ext cx="131442" cy="60253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文本框 23">
            <a:extLst>
              <a:ext uri="{FF2B5EF4-FFF2-40B4-BE49-F238E27FC236}">
                <a16:creationId xmlns:a16="http://schemas.microsoft.com/office/drawing/2014/main" id="{F17AF5F3-614B-FE42-BDF6-0A46857B70DC}"/>
              </a:ext>
            </a:extLst>
          </p:cNvPr>
          <p:cNvSpPr txBox="1"/>
          <p:nvPr/>
        </p:nvSpPr>
        <p:spPr>
          <a:xfrm>
            <a:off x="7764212" y="590434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闭环增益</a:t>
            </a:r>
          </a:p>
        </p:txBody>
      </p:sp>
      <p:cxnSp>
        <p:nvCxnSpPr>
          <p:cNvPr id="29" name="直线箭头连接符 28">
            <a:extLst>
              <a:ext uri="{FF2B5EF4-FFF2-40B4-BE49-F238E27FC236}">
                <a16:creationId xmlns:a16="http://schemas.microsoft.com/office/drawing/2014/main" id="{E69060B9-0543-5F4E-BAF2-228FE42EA5CE}"/>
              </a:ext>
            </a:extLst>
          </p:cNvPr>
          <p:cNvCxnSpPr>
            <a:stCxn id="24" idx="0"/>
          </p:cNvCxnSpPr>
          <p:nvPr/>
        </p:nvCxnSpPr>
        <p:spPr bwMode="auto">
          <a:xfrm flipH="1" flipV="1">
            <a:off x="7803013" y="5343822"/>
            <a:ext cx="463901" cy="5605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灯片编号占位符 1">
            <a:extLst>
              <a:ext uri="{FF2B5EF4-FFF2-40B4-BE49-F238E27FC236}">
                <a16:creationId xmlns:a16="http://schemas.microsoft.com/office/drawing/2014/main" id="{4B793B05-2527-8043-A7BC-70669195C33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9403D6F5-C106-1942-B729-109AB0A5B951}"/>
              </a:ext>
            </a:extLst>
          </p:cNvPr>
          <p:cNvSpPr/>
          <p:nvPr/>
        </p:nvSpPr>
        <p:spPr bwMode="auto">
          <a:xfrm>
            <a:off x="266404" y="3574633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759AE20C-2D1F-9C4E-9A98-85AC18DD63C2}"/>
              </a:ext>
            </a:extLst>
          </p:cNvPr>
          <p:cNvSpPr/>
          <p:nvPr/>
        </p:nvSpPr>
        <p:spPr bwMode="auto">
          <a:xfrm>
            <a:off x="5687394" y="3422233"/>
            <a:ext cx="914400" cy="304800"/>
          </a:xfrm>
          <a:prstGeom prst="ellipse">
            <a:avLst/>
          </a:prstGeom>
          <a:noFill/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9EA88457-4C4C-5646-B83B-A229033E7A20}"/>
              </a:ext>
            </a:extLst>
          </p:cNvPr>
          <p:cNvSpPr/>
          <p:nvPr/>
        </p:nvSpPr>
        <p:spPr bwMode="auto">
          <a:xfrm rot="5400000">
            <a:off x="2362200" y="2548354"/>
            <a:ext cx="609600" cy="304800"/>
          </a:xfrm>
          <a:prstGeom prst="ellipse">
            <a:avLst/>
          </a:prstGeom>
          <a:noFill/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158A7748-7675-F743-BEE2-4A4271085589}"/>
              </a:ext>
            </a:extLst>
          </p:cNvPr>
          <p:cNvSpPr/>
          <p:nvPr/>
        </p:nvSpPr>
        <p:spPr bwMode="auto">
          <a:xfrm rot="10800000">
            <a:off x="3390900" y="1905000"/>
            <a:ext cx="609600" cy="304800"/>
          </a:xfrm>
          <a:prstGeom prst="ellipse">
            <a:avLst/>
          </a:prstGeom>
          <a:noFill/>
          <a:ln w="3810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7D89A5B8-00F5-B643-8DC7-AB115E63A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 b="0">
                <a:ea typeface="宋体" panose="02010600030101010101" pitchFamily="2" charset="-122"/>
              </a:rPr>
              <a:t>10.4.1. </a:t>
            </a:r>
            <a:r>
              <a:rPr lang="en-US" altLang="zh-CN" sz="3200">
                <a:ea typeface="宋体" panose="02010600030101010101" pitchFamily="2" charset="-122"/>
              </a:rPr>
              <a:t>The Ideal Case</a:t>
            </a: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E210F9EF-7E5F-2F43-85C5-FDD03E33D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51205" name="Object 4">
            <a:extLst>
              <a:ext uri="{FF2B5EF4-FFF2-40B4-BE49-F238E27FC236}">
                <a16:creationId xmlns:a16="http://schemas.microsoft.com/office/drawing/2014/main" id="{F823B8FF-C416-1442-A2F9-33D6CF8747F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834173"/>
              </p:ext>
            </p:extLst>
          </p:nvPr>
        </p:nvGraphicFramePr>
        <p:xfrm>
          <a:off x="228601" y="1841500"/>
          <a:ext cx="4800600" cy="376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317400" imgH="39497000" progId="Equation.DSMT4">
                  <p:embed/>
                </p:oleObj>
              </mc:Choice>
              <mc:Fallback>
                <p:oleObj name="Equation" r:id="rId2" imgW="50317400" imgH="39497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1" y="1841500"/>
                        <a:ext cx="4800600" cy="376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06" name="图片 1">
            <a:extLst>
              <a:ext uri="{FF2B5EF4-FFF2-40B4-BE49-F238E27FC236}">
                <a16:creationId xmlns:a16="http://schemas.microsoft.com/office/drawing/2014/main" id="{EDCAA273-5F72-6F49-BE0C-C39E2DA84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21" y="5635025"/>
            <a:ext cx="1028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图片 2">
            <a:extLst>
              <a:ext uri="{FF2B5EF4-FFF2-40B4-BE49-F238E27FC236}">
                <a16:creationId xmlns:a16="http://schemas.microsoft.com/office/drawing/2014/main" id="{E3EAE3B6-0AAE-8C47-B5B8-0E4FE62A79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21" y="6143735"/>
            <a:ext cx="1270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右箭头 3">
            <a:extLst>
              <a:ext uri="{FF2B5EF4-FFF2-40B4-BE49-F238E27FC236}">
                <a16:creationId xmlns:a16="http://schemas.microsoft.com/office/drawing/2014/main" id="{A2A9DCD2-860A-FB42-B524-8E48D58F1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120" y="5786229"/>
            <a:ext cx="434975" cy="152400"/>
          </a:xfrm>
          <a:prstGeom prst="rightArrow">
            <a:avLst>
              <a:gd name="adj1" fmla="val 50000"/>
              <a:gd name="adj2" fmla="val 4992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51209" name="文本框 4">
            <a:extLst>
              <a:ext uri="{FF2B5EF4-FFF2-40B4-BE49-F238E27FC236}">
                <a16:creationId xmlns:a16="http://schemas.microsoft.com/office/drawing/2014/main" id="{C30B7E37-1FAE-4548-B355-82DC89C57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528" y="84614"/>
            <a:ext cx="4038600" cy="13234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结论：输入输出阻抗的增大或减小，都是以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（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</a:rPr>
              <a:t>1+Aβ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）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因子缩放的；</a:t>
            </a:r>
            <a:endParaRPr lang="en-US" altLang="zh-CN" sz="2000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且都变得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</a:rPr>
              <a:t>更好</a:t>
            </a:r>
            <a:r>
              <a:rPr lang="zh-CN" altLang="en-US" sz="2000" dirty="0">
                <a:solidFill>
                  <a:srgbClr val="3333FF"/>
                </a:solidFill>
                <a:ea typeface="宋体" panose="02010600030101010101" pitchFamily="2" charset="-122"/>
              </a:rPr>
              <a:t>了（输入阻抗增加、输出阻抗减小）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E16866A-DC74-1644-B912-FFA35D90610D}"/>
              </a:ext>
            </a:extLst>
          </p:cNvPr>
          <p:cNvSpPr/>
          <p:nvPr/>
        </p:nvSpPr>
        <p:spPr bwMode="auto">
          <a:xfrm>
            <a:off x="3019425" y="1841500"/>
            <a:ext cx="2162175" cy="8255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D4C38DE-07E0-9A41-9C6F-AC5E29908D6B}"/>
              </a:ext>
            </a:extLst>
          </p:cNvPr>
          <p:cNvSpPr/>
          <p:nvPr/>
        </p:nvSpPr>
        <p:spPr bwMode="auto">
          <a:xfrm>
            <a:off x="3019425" y="3479205"/>
            <a:ext cx="1857375" cy="48319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7106D16-24D4-F94C-BE24-6A146A588449}"/>
              </a:ext>
            </a:extLst>
          </p:cNvPr>
          <p:cNvSpPr/>
          <p:nvPr/>
        </p:nvSpPr>
        <p:spPr bwMode="auto">
          <a:xfrm>
            <a:off x="2628354" y="6119972"/>
            <a:ext cx="1271587" cy="64287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6AB3ED3-521D-9B4C-B7C7-7F6AC03FB7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6396" y="1524000"/>
            <a:ext cx="2404382" cy="1930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0A2C2C5-4961-6D4F-A8A6-9BA33319BB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9905" y="4000786"/>
            <a:ext cx="5055093" cy="19304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ABA231D-5F10-A149-A8D6-52DE27A2AE07}"/>
              </a:ext>
            </a:extLst>
          </p:cNvPr>
          <p:cNvSpPr txBox="1"/>
          <p:nvPr/>
        </p:nvSpPr>
        <p:spPr>
          <a:xfrm>
            <a:off x="4706181" y="5382925"/>
            <a:ext cx="2441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求输出阻抗时信号源置零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BA18FEC-2497-BF46-8686-2C59DF35650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077" y="5653476"/>
            <a:ext cx="1562100" cy="393700"/>
          </a:xfrm>
          <a:prstGeom prst="rect">
            <a:avLst/>
          </a:prstGeom>
        </p:spPr>
      </p:pic>
      <p:sp>
        <p:nvSpPr>
          <p:cNvPr id="17" name="右箭头 3">
            <a:extLst>
              <a:ext uri="{FF2B5EF4-FFF2-40B4-BE49-F238E27FC236}">
                <a16:creationId xmlns:a16="http://schemas.microsoft.com/office/drawing/2014/main" id="{0ED34E76-92BC-D74E-AF8A-0EAA29512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5119" y="6349117"/>
            <a:ext cx="434975" cy="152400"/>
          </a:xfrm>
          <a:prstGeom prst="rightArrow">
            <a:avLst>
              <a:gd name="adj1" fmla="val 50000"/>
              <a:gd name="adj2" fmla="val 4992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2196FDE6-3E80-0C49-9C79-F84DF4EB3B8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>
            <a:extLst>
              <a:ext uri="{FF2B5EF4-FFF2-40B4-BE49-F238E27FC236}">
                <a16:creationId xmlns:a16="http://schemas.microsoft.com/office/drawing/2014/main" id="{A37468A4-36D4-9F48-8B3B-613E535FB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In practical case, feedback network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will not be ideal</a:t>
            </a:r>
            <a:r>
              <a:rPr lang="en-US" altLang="zh-CN" sz="2800" dirty="0">
                <a:ea typeface="宋体" panose="02010600030101010101" pitchFamily="2" charset="-122"/>
              </a:rPr>
              <a:t> VCVS.</a:t>
            </a: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Actually, it is resistive and will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load the amplifier.</a:t>
            </a:r>
          </a:p>
          <a:p>
            <a:pPr eaLnBrk="1" hangingPunct="1">
              <a:defRPr/>
            </a:pPr>
            <a:endParaRPr lang="en-US" altLang="zh-CN" sz="1200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Source and load resistances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will affect</a:t>
            </a:r>
            <a:r>
              <a:rPr lang="en-US" altLang="zh-CN" sz="2800" dirty="0">
                <a:ea typeface="宋体" panose="02010600030101010101" pitchFamily="2" charset="-122"/>
              </a:rPr>
              <a:t> 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,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, and </a:t>
            </a:r>
            <a:r>
              <a:rPr lang="en-US" altLang="zh-CN" sz="2800" i="1" dirty="0"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.</a:t>
            </a:r>
          </a:p>
          <a:p>
            <a:pPr eaLnBrk="1" hangingPunct="1">
              <a:defRPr/>
            </a:pPr>
            <a:endParaRPr lang="en-US" altLang="zh-CN" sz="1200" dirty="0">
              <a:ea typeface="宋体" panose="02010600030101010101" pitchFamily="2" charset="-122"/>
            </a:endParaRP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Source and load resistances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should be lumped</a:t>
            </a:r>
            <a:r>
              <a:rPr lang="en-US" altLang="zh-CN" sz="2800" dirty="0">
                <a:ea typeface="宋体" panose="02010600030101010101" pitchFamily="2" charset="-122"/>
              </a:rPr>
              <a:t> with basic amplifier.</a:t>
            </a:r>
          </a:p>
          <a:p>
            <a:pPr eaLnBrk="1" hangingPunct="1">
              <a:defRPr/>
            </a:pPr>
            <a:r>
              <a:rPr lang="en-US" altLang="zh-CN" sz="2800" dirty="0">
                <a:ea typeface="宋体" panose="02010600030101010101" pitchFamily="2" charset="-122"/>
              </a:rPr>
              <a:t>Expressed as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two-port network.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2A18748-3FED-C84A-9C69-1775A908D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"/>
            <a:ext cx="2971800" cy="34764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EDA92B61-2E4F-294E-8D22-004AE9F85444}"/>
              </a:ext>
            </a:extLst>
          </p:cNvPr>
          <p:cNvSpPr txBox="1"/>
          <p:nvPr/>
        </p:nvSpPr>
        <p:spPr>
          <a:xfrm>
            <a:off x="1676400" y="2590800"/>
            <a:ext cx="6705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实际上，反馈网络往往是由电阻构成的，做不到阻抗无穷大或阻抗为零</a:t>
            </a:r>
            <a:endParaRPr kumimoji="1" lang="en-US" altLang="zh-CN" dirty="0">
              <a:solidFill>
                <a:srgbClr val="0432FF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950ECED-8B79-F94E-912B-CE350E4CF561}"/>
              </a:ext>
            </a:extLst>
          </p:cNvPr>
          <p:cNvSpPr/>
          <p:nvPr/>
        </p:nvSpPr>
        <p:spPr>
          <a:xfrm>
            <a:off x="3962400" y="342900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其对基本放大器的输入输出特性的影响不可忽略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16E3C83-F80C-DD4F-95EC-7ED110733141}"/>
              </a:ext>
            </a:extLst>
          </p:cNvPr>
          <p:cNvSpPr/>
          <p:nvPr/>
        </p:nvSpPr>
        <p:spPr>
          <a:xfrm>
            <a:off x="3429000" y="4174123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信号源内阻、负载电阻也会影响基本放大器的输入输出特性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42F270D-3CDC-4540-A74B-B3E2015163F2}"/>
              </a:ext>
            </a:extLst>
          </p:cNvPr>
          <p:cNvSpPr/>
          <p:nvPr/>
        </p:nvSpPr>
        <p:spPr>
          <a:xfrm>
            <a:off x="3200400" y="5856466"/>
            <a:ext cx="5486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反馈网络可用两端口网络来表述</a:t>
            </a:r>
            <a:endParaRPr lang="zh-CN" altLang="en-US" dirty="0">
              <a:solidFill>
                <a:srgbClr val="0432FF"/>
              </a:solidFill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C0E1ABF-8166-684D-A63C-661EDB615668}"/>
              </a:ext>
            </a:extLst>
          </p:cNvPr>
          <p:cNvSpPr txBox="1"/>
          <p:nvPr/>
        </p:nvSpPr>
        <p:spPr>
          <a:xfrm>
            <a:off x="348134" y="6265490"/>
            <a:ext cx="8348055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sz="2000" dirty="0">
                <a:solidFill>
                  <a:srgbClr val="C00000"/>
                </a:solidFill>
              </a:rPr>
              <a:t>所以我们的</a:t>
            </a:r>
            <a:r>
              <a:rPr kumimoji="1" lang="zh-CN" altLang="en-US" sz="2000" dirty="0">
                <a:solidFill>
                  <a:srgbClr val="00B050"/>
                </a:solidFill>
              </a:rPr>
              <a:t>目的</a:t>
            </a:r>
            <a:r>
              <a:rPr kumimoji="1" lang="zh-CN" altLang="en-US" sz="2000" dirty="0">
                <a:solidFill>
                  <a:srgbClr val="C00000"/>
                </a:solidFill>
              </a:rPr>
              <a:t>：将</a:t>
            </a:r>
            <a:r>
              <a:rPr kumimoji="1" lang="zh-CN" altLang="en-US" sz="2000" dirty="0">
                <a:solidFill>
                  <a:srgbClr val="0432FF"/>
                </a:solidFill>
              </a:rPr>
              <a:t>实际的</a:t>
            </a:r>
            <a:r>
              <a:rPr kumimoji="1" lang="zh-CN" altLang="en-US" sz="2000" dirty="0">
                <a:solidFill>
                  <a:srgbClr val="C00000"/>
                </a:solidFill>
              </a:rPr>
              <a:t>负反馈电路等效成</a:t>
            </a:r>
            <a:r>
              <a:rPr kumimoji="1" lang="zh-CN" altLang="en-US" sz="2000" dirty="0">
                <a:solidFill>
                  <a:srgbClr val="0432FF"/>
                </a:solidFill>
              </a:rPr>
              <a:t>理想的 </a:t>
            </a:r>
            <a:r>
              <a:rPr kumimoji="1" lang="zh-CN" altLang="en-US" sz="2000" dirty="0">
                <a:solidFill>
                  <a:srgbClr val="C00000"/>
                </a:solidFill>
              </a:rPr>
              <a:t>“</a:t>
            </a:r>
            <a:r>
              <a:rPr kumimoji="1" lang="en-US" altLang="zh-CN" sz="2000" dirty="0">
                <a:solidFill>
                  <a:srgbClr val="C00000"/>
                </a:solidFill>
              </a:rPr>
              <a:t>A</a:t>
            </a:r>
            <a:r>
              <a:rPr kumimoji="1" lang="zh-CN" altLang="en-US" sz="2000" dirty="0">
                <a:solidFill>
                  <a:srgbClr val="C00000"/>
                </a:solidFill>
              </a:rPr>
              <a:t> 电路” 和 “</a:t>
            </a:r>
            <a:r>
              <a:rPr kumimoji="1" lang="en-US" altLang="zh-CN" sz="2000" dirty="0">
                <a:solidFill>
                  <a:srgbClr val="C00000"/>
                </a:solidFill>
              </a:rPr>
              <a:t>β</a:t>
            </a:r>
            <a:r>
              <a:rPr kumimoji="1" lang="zh-CN" altLang="en-US" sz="2000" dirty="0">
                <a:solidFill>
                  <a:srgbClr val="C00000"/>
                </a:solidFill>
              </a:rPr>
              <a:t> 电路”</a:t>
            </a:r>
          </a:p>
        </p:txBody>
      </p: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303C8D3A-54E1-064D-8566-EE6E4D2EAE2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44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3">
            <a:extLst>
              <a:ext uri="{FF2B5EF4-FFF2-40B4-BE49-F238E27FC236}">
                <a16:creationId xmlns:a16="http://schemas.microsoft.com/office/drawing/2014/main" id="{12AD8FE1-43CA-6F47-9EB4-E4D915CC764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BA0AAABF-C418-E64D-871B-1FD4DA874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 dirty="0">
              <a:ea typeface="宋体" panose="02010600030101010101" pitchFamily="2" charset="-122"/>
            </a:endParaRPr>
          </a:p>
        </p:txBody>
      </p:sp>
      <p:pic>
        <p:nvPicPr>
          <p:cNvPr id="54276" name="Picture 4" descr="se10F14">
            <a:extLst>
              <a:ext uri="{FF2B5EF4-FFF2-40B4-BE49-F238E27FC236}">
                <a16:creationId xmlns:a16="http://schemas.microsoft.com/office/drawing/2014/main" id="{1A234F56-9C25-0749-AA16-79CDB9EF3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81175"/>
            <a:ext cx="86106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6" descr="F">
            <a:extLst>
              <a:ext uri="{FF2B5EF4-FFF2-40B4-BE49-F238E27FC236}">
                <a16:creationId xmlns:a16="http://schemas.microsoft.com/office/drawing/2014/main" id="{76CEA4FD-D544-2147-A83C-49EAFADDB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113463"/>
            <a:ext cx="86868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文本框 1">
            <a:extLst>
              <a:ext uri="{FF2B5EF4-FFF2-40B4-BE49-F238E27FC236}">
                <a16:creationId xmlns:a16="http://schemas.microsoft.com/office/drawing/2014/main" id="{BA868668-DE6C-EB47-AC11-F7580E6FC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152400"/>
            <a:ext cx="915507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i="1" dirty="0">
                <a:solidFill>
                  <a:srgbClr val="FF0000"/>
                </a:solidFill>
              </a:rPr>
              <a:t>h</a:t>
            </a:r>
            <a:r>
              <a:rPr lang="en-US" altLang="zh-CN" baseline="-25000" dirty="0">
                <a:solidFill>
                  <a:srgbClr val="FF0000"/>
                </a:solidFill>
              </a:rPr>
              <a:t>11 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，</a:t>
            </a:r>
            <a:r>
              <a:rPr lang="en-US" altLang="zh-CN" i="1" dirty="0">
                <a:solidFill>
                  <a:srgbClr val="FF0000"/>
                </a:solidFill>
              </a:rPr>
              <a:t> h</a:t>
            </a:r>
            <a:r>
              <a:rPr lang="en-US" altLang="zh-CN" baseline="-25000" dirty="0">
                <a:solidFill>
                  <a:srgbClr val="FF0000"/>
                </a:solidFill>
              </a:rPr>
              <a:t>22</a:t>
            </a:r>
            <a:r>
              <a:rPr lang="zh-CN" altLang="en-US" dirty="0">
                <a:ea typeface="宋体" panose="02010600030101010101" pitchFamily="2" charset="-122"/>
              </a:rPr>
              <a:t>表示实际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非理想</a:t>
            </a:r>
            <a:r>
              <a:rPr lang="zh-CN" altLang="en-US" dirty="0">
                <a:ea typeface="宋体" panose="02010600030101010101" pitchFamily="2" charset="-122"/>
              </a:rPr>
              <a:t>反馈网络对正向放大器的影响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①若将</a:t>
            </a:r>
            <a:r>
              <a:rPr lang="en-US" altLang="zh-CN" i="1" dirty="0"/>
              <a:t>h</a:t>
            </a:r>
            <a:r>
              <a:rPr lang="en-US" altLang="zh-CN" baseline="-25000" dirty="0"/>
              <a:t>11 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i="1" dirty="0"/>
              <a:t> h</a:t>
            </a:r>
            <a:r>
              <a:rPr lang="en-US" altLang="zh-CN" baseline="-25000" dirty="0"/>
              <a:t>22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归纳到正向放大器</a:t>
            </a:r>
            <a:r>
              <a:rPr lang="zh-CN" altLang="en-US" dirty="0">
                <a:ea typeface="宋体" panose="02010600030101010101" pitchFamily="2" charset="-122"/>
              </a:rPr>
              <a:t>中，则反馈网络就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变为理想</a:t>
            </a:r>
            <a:r>
              <a:rPr lang="zh-CN" altLang="en-US" dirty="0">
                <a:ea typeface="宋体" panose="02010600030101010101" pitchFamily="2" charset="-122"/>
              </a:rPr>
              <a:t>反馈网络；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②包含</a:t>
            </a:r>
            <a:r>
              <a:rPr lang="en-US" altLang="zh-CN" i="1" dirty="0"/>
              <a:t>h</a:t>
            </a:r>
            <a:r>
              <a:rPr lang="en-US" altLang="zh-CN" baseline="-25000" dirty="0"/>
              <a:t>11 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i="1" dirty="0"/>
              <a:t> h</a:t>
            </a:r>
            <a:r>
              <a:rPr lang="en-US" altLang="zh-CN" baseline="-25000" dirty="0"/>
              <a:t>22</a:t>
            </a:r>
            <a:r>
              <a:rPr lang="zh-CN" altLang="en-US" dirty="0">
                <a:ea typeface="宋体" panose="02010600030101010101" pitchFamily="2" charset="-122"/>
              </a:rPr>
              <a:t>后的正向放大器的增益为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；去除</a:t>
            </a:r>
            <a:r>
              <a:rPr lang="en-US" altLang="zh-CN" i="1" dirty="0"/>
              <a:t>h</a:t>
            </a:r>
            <a:r>
              <a:rPr lang="en-US" altLang="zh-CN" baseline="-25000" dirty="0"/>
              <a:t>11 </a:t>
            </a:r>
            <a:r>
              <a:rPr lang="zh-CN" altLang="en-US" dirty="0">
                <a:ea typeface="宋体" panose="02010600030101010101" pitchFamily="2" charset="-122"/>
              </a:rPr>
              <a:t>，</a:t>
            </a:r>
            <a:r>
              <a:rPr lang="en-US" altLang="zh-CN" i="1" dirty="0"/>
              <a:t> h</a:t>
            </a:r>
            <a:r>
              <a:rPr lang="en-US" altLang="zh-CN" baseline="-25000" dirty="0"/>
              <a:t>22</a:t>
            </a:r>
            <a:r>
              <a:rPr lang="zh-CN" altLang="en-US" dirty="0">
                <a:ea typeface="宋体" panose="02010600030101010101" pitchFamily="2" charset="-122"/>
              </a:rPr>
              <a:t>后的反馈网络的反馈系数为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β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A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、</a:t>
            </a:r>
            <a:r>
              <a:rPr lang="en-US" altLang="zh-CN" b="1" dirty="0">
                <a:solidFill>
                  <a:srgbClr val="00B050"/>
                </a:solidFill>
                <a:ea typeface="宋体" panose="02010600030101010101" pitchFamily="2" charset="-122"/>
              </a:rPr>
              <a:t>β</a:t>
            </a:r>
            <a:r>
              <a:rPr lang="zh-CN" altLang="en-US" b="1" dirty="0">
                <a:solidFill>
                  <a:srgbClr val="00B050"/>
                </a:solidFill>
                <a:ea typeface="宋体" panose="02010600030101010101" pitchFamily="2" charset="-122"/>
              </a:rPr>
              <a:t>为理想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③根据上述等效后的理想的</a:t>
            </a:r>
            <a:r>
              <a:rPr lang="en-US" altLang="zh-CN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和</a:t>
            </a:r>
            <a:r>
              <a:rPr lang="en-US" altLang="zh-CN" dirty="0">
                <a:ea typeface="宋体" panose="02010600030101010101" pitchFamily="2" charset="-122"/>
              </a:rPr>
              <a:t>β</a:t>
            </a:r>
            <a:r>
              <a:rPr lang="zh-CN" altLang="en-US" dirty="0">
                <a:ea typeface="宋体" panose="02010600030101010101" pitchFamily="2" charset="-122"/>
              </a:rPr>
              <a:t>，可以求得</a:t>
            </a:r>
            <a:r>
              <a:rPr lang="zh-CN" altLang="en-US" b="1" dirty="0">
                <a:solidFill>
                  <a:srgbClr val="00B0F0"/>
                </a:solidFill>
                <a:ea typeface="宋体" panose="02010600030101010101" pitchFamily="2" charset="-122"/>
              </a:rPr>
              <a:t>闭环增益</a:t>
            </a:r>
            <a:r>
              <a:rPr lang="en-US" altLang="zh-CN" b="1" dirty="0" err="1">
                <a:solidFill>
                  <a:srgbClr val="00B0F0"/>
                </a:solidFill>
                <a:ea typeface="宋体" panose="02010600030101010101" pitchFamily="2" charset="-122"/>
              </a:rPr>
              <a:t>A</a:t>
            </a:r>
            <a:r>
              <a:rPr lang="en-US" altLang="zh-CN" b="1" baseline="-25000" dirty="0" err="1">
                <a:solidFill>
                  <a:srgbClr val="00B0F0"/>
                </a:solidFill>
                <a:ea typeface="宋体" panose="02010600030101010101" pitchFamily="2" charset="-122"/>
              </a:rPr>
              <a:t>f</a:t>
            </a:r>
            <a:r>
              <a:rPr lang="zh-CN" altLang="en-US" dirty="0">
                <a:ea typeface="宋体" panose="02010600030101010101" pitchFamily="2" charset="-122"/>
              </a:rPr>
              <a:t>；</a:t>
            </a:r>
            <a:endParaRPr lang="en-US" altLang="zh-CN" dirty="0">
              <a:ea typeface="宋体" panose="02010600030101010101" pitchFamily="2" charset="-122"/>
            </a:endParaRPr>
          </a:p>
          <a:p>
            <a:r>
              <a:rPr lang="zh-CN" altLang="en-US" dirty="0">
                <a:ea typeface="宋体" panose="02010600030101010101" pitchFamily="2" charset="-122"/>
              </a:rPr>
              <a:t>④</a:t>
            </a:r>
            <a:r>
              <a:rPr lang="en-US" altLang="zh-CN" i="1" dirty="0"/>
              <a:t> h</a:t>
            </a:r>
            <a:r>
              <a:rPr lang="en-US" altLang="zh-CN" baseline="-25000" dirty="0"/>
              <a:t>11</a:t>
            </a:r>
            <a:r>
              <a:rPr lang="zh-CN" altLang="en-US" dirty="0">
                <a:ea typeface="宋体" panose="02010600030101010101" pitchFamily="2" charset="-122"/>
              </a:rPr>
              <a:t>和</a:t>
            </a:r>
            <a:r>
              <a:rPr lang="en-US" altLang="zh-CN" i="1" dirty="0"/>
              <a:t>h</a:t>
            </a:r>
            <a:r>
              <a:rPr lang="en-US" altLang="zh-CN" baseline="-25000" dirty="0"/>
              <a:t>22</a:t>
            </a:r>
            <a:r>
              <a:rPr lang="zh-CN" altLang="en-US" dirty="0">
                <a:ea typeface="宋体" panose="02010600030101010101" pitchFamily="2" charset="-122"/>
              </a:rPr>
              <a:t>的求法</a:t>
            </a:r>
            <a:r>
              <a:rPr lang="en-US" altLang="zh-CN" dirty="0">
                <a:ea typeface="宋体" panose="02010600030101010101" pitchFamily="2" charset="-122"/>
              </a:rPr>
              <a:t>(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simple rule</a:t>
            </a:r>
            <a:r>
              <a:rPr lang="en-US" altLang="zh-CN" dirty="0">
                <a:ea typeface="宋体" panose="02010600030101010101" pitchFamily="2" charset="-122"/>
              </a:rPr>
              <a:t>)</a:t>
            </a:r>
            <a:r>
              <a:rPr lang="zh-CN" altLang="en-US" dirty="0">
                <a:ea typeface="宋体" panose="02010600030101010101" pitchFamily="2" charset="-122"/>
              </a:rPr>
              <a:t>：另一端开路（串联）或短路（并联）</a:t>
            </a:r>
            <a:r>
              <a:rPr lang="en-US" altLang="zh-CN" dirty="0">
                <a:ea typeface="宋体" panose="02010600030101010101" pitchFamily="2" charset="-122"/>
              </a:rPr>
              <a:t>so as to </a:t>
            </a:r>
            <a:r>
              <a:rPr lang="en-US" altLang="zh-CN" b="1" dirty="0">
                <a:solidFill>
                  <a:srgbClr val="3333FF"/>
                </a:solidFill>
                <a:ea typeface="宋体" panose="02010600030101010101" pitchFamily="2" charset="-122"/>
              </a:rPr>
              <a:t>destroy</a:t>
            </a:r>
            <a:r>
              <a:rPr lang="en-US" altLang="zh-CN" dirty="0">
                <a:ea typeface="宋体" panose="02010600030101010101" pitchFamily="2" charset="-122"/>
              </a:rPr>
              <a:t> the feedback</a:t>
            </a:r>
            <a:endParaRPr lang="zh-CN" altLang="en-US" dirty="0">
              <a:ea typeface="宋体" panose="02010600030101010101" pitchFamily="2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8654A3-0B38-EA4C-8E2D-23858FF71D1D}"/>
              </a:ext>
            </a:extLst>
          </p:cNvPr>
          <p:cNvSpPr txBox="1"/>
          <p:nvPr/>
        </p:nvSpPr>
        <p:spPr>
          <a:xfrm>
            <a:off x="93663" y="3505200"/>
            <a:ext cx="2362200" cy="25545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什么是</a:t>
            </a:r>
            <a:r>
              <a:rPr lang="en-US" altLang="zh-CN" dirty="0">
                <a:solidFill>
                  <a:srgbClr val="0432FF"/>
                </a:solidFill>
              </a:rPr>
              <a:t>destroy</a:t>
            </a:r>
            <a:r>
              <a:rPr lang="zh-CN" altLang="en-US" dirty="0">
                <a:solidFill>
                  <a:srgbClr val="0432FF"/>
                </a:solidFill>
              </a:rPr>
              <a:t>？</a:t>
            </a:r>
            <a:endParaRPr lang="en-US" altLang="zh-CN" dirty="0">
              <a:solidFill>
                <a:srgbClr val="0432FF"/>
              </a:solidFill>
            </a:endParaRPr>
          </a:p>
          <a:p>
            <a:pPr marL="285750" indent="-285750">
              <a:buFontTx/>
              <a:buChar char="-"/>
            </a:pPr>
            <a:r>
              <a:rPr lang="zh-CN" altLang="en-US" dirty="0">
                <a:solidFill>
                  <a:srgbClr val="0432FF"/>
                </a:solidFill>
              </a:rPr>
              <a:t>并联则短路</a:t>
            </a:r>
            <a:endParaRPr lang="en-US" altLang="zh-CN" dirty="0">
              <a:solidFill>
                <a:srgbClr val="0432FF"/>
              </a:solidFill>
            </a:endParaRPr>
          </a:p>
          <a:p>
            <a:pPr marL="285750" indent="-285750">
              <a:buFontTx/>
              <a:buChar char="-"/>
            </a:pPr>
            <a:r>
              <a:rPr lang="zh-CN" altLang="en-US" dirty="0">
                <a:solidFill>
                  <a:srgbClr val="0432FF"/>
                </a:solidFill>
              </a:rPr>
              <a:t>串联则开路</a:t>
            </a:r>
            <a:endParaRPr lang="en-US" altLang="zh-CN" dirty="0">
              <a:solidFill>
                <a:srgbClr val="0432FF"/>
              </a:solidFill>
            </a:endParaRPr>
          </a:p>
          <a:p>
            <a:r>
              <a:rPr lang="en-US" altLang="zh-CN" dirty="0"/>
              <a:t>1</a:t>
            </a:r>
            <a:r>
              <a:rPr lang="zh-CN" altLang="en-US" dirty="0"/>
              <a:t>）计算反馈网络在感知端</a:t>
            </a:r>
            <a:r>
              <a:rPr lang="en-US" altLang="zh-CN" dirty="0"/>
              <a:t>②</a:t>
            </a:r>
            <a:r>
              <a:rPr lang="zh-CN" altLang="en-US" dirty="0"/>
              <a:t>对主电路的影响</a:t>
            </a:r>
            <a:r>
              <a:rPr lang="en-US" altLang="zh-CN" i="1" dirty="0"/>
              <a:t>h</a:t>
            </a:r>
            <a:r>
              <a:rPr lang="en-US" altLang="zh-CN" baseline="-25000" dirty="0"/>
              <a:t>22</a:t>
            </a:r>
            <a:r>
              <a:rPr lang="en-US" altLang="zh-CN" dirty="0"/>
              <a:t>;</a:t>
            </a:r>
            <a:r>
              <a:rPr lang="zh-CN" altLang="en-US" dirty="0"/>
              <a:t>（</a:t>
            </a:r>
            <a:r>
              <a:rPr lang="en-US" altLang="zh-CN" dirty="0"/>
              <a:t>destroy①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2)</a:t>
            </a:r>
            <a:r>
              <a:rPr lang="zh-CN" altLang="en-US" dirty="0"/>
              <a:t>计算反馈网络在反馈端</a:t>
            </a:r>
            <a:r>
              <a:rPr lang="en-US" altLang="zh-CN" dirty="0"/>
              <a:t>①</a:t>
            </a:r>
            <a:r>
              <a:rPr lang="zh-CN" altLang="en-US" dirty="0"/>
              <a:t>对主电路的影响</a:t>
            </a:r>
            <a:r>
              <a:rPr lang="en-US" altLang="zh-CN" i="1" dirty="0"/>
              <a:t>h</a:t>
            </a:r>
            <a:r>
              <a:rPr lang="en-US" altLang="zh-CN" baseline="-25000" dirty="0"/>
              <a:t>11 </a:t>
            </a:r>
            <a:r>
              <a:rPr lang="zh-CN" altLang="en-US" dirty="0"/>
              <a:t>；（</a:t>
            </a:r>
            <a:r>
              <a:rPr lang="en-US" altLang="zh-CN" dirty="0"/>
              <a:t>destroy②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3</a:t>
            </a:r>
            <a:r>
              <a:rPr lang="zh-CN" altLang="en-US" dirty="0"/>
              <a:t>）计算</a:t>
            </a:r>
            <a:r>
              <a:rPr lang="en-US" altLang="zh-CN" dirty="0" err="1"/>
              <a:t>ß</a:t>
            </a:r>
            <a:r>
              <a:rPr lang="zh-CN" altLang="en-US" dirty="0"/>
              <a:t>（</a:t>
            </a:r>
            <a:r>
              <a:rPr lang="en-US" altLang="zh-CN" dirty="0"/>
              <a:t>destroy①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E9FA73-70B8-9E4F-A3AC-C20C8DF13415}"/>
              </a:ext>
            </a:extLst>
          </p:cNvPr>
          <p:cNvSpPr txBox="1"/>
          <p:nvPr/>
        </p:nvSpPr>
        <p:spPr>
          <a:xfrm>
            <a:off x="6304072" y="4038600"/>
            <a:ext cx="2746265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i="1" dirty="0"/>
              <a:t>h</a:t>
            </a:r>
            <a:r>
              <a:rPr lang="en-US" altLang="zh-CN" baseline="-25000" dirty="0"/>
              <a:t>11</a:t>
            </a:r>
            <a:r>
              <a:rPr lang="zh-CN" altLang="en-US" dirty="0"/>
              <a:t>和</a:t>
            </a:r>
            <a:r>
              <a:rPr lang="en-US" altLang="zh-CN" i="1" dirty="0"/>
              <a:t>h</a:t>
            </a:r>
            <a:r>
              <a:rPr lang="en-US" altLang="zh-CN" baseline="-25000" dirty="0"/>
              <a:t>22</a:t>
            </a:r>
            <a:r>
              <a:rPr lang="zh-CN" altLang="en-US" dirty="0"/>
              <a:t>怎么加到</a:t>
            </a:r>
            <a:r>
              <a:rPr lang="en-US" altLang="zh-CN" dirty="0"/>
              <a:t>A</a:t>
            </a:r>
            <a:r>
              <a:rPr lang="zh-CN" altLang="en-US" dirty="0"/>
              <a:t>电路？</a:t>
            </a:r>
            <a:endParaRPr lang="en-US" altLang="zh-CN" dirty="0"/>
          </a:p>
          <a:p>
            <a:r>
              <a:rPr lang="zh-CN" altLang="en-US" dirty="0"/>
              <a:t>与反馈网络的接法</a:t>
            </a:r>
            <a:r>
              <a:rPr lang="zh-CN" altLang="en-US" dirty="0">
                <a:solidFill>
                  <a:srgbClr val="FF0000"/>
                </a:solidFill>
              </a:rPr>
              <a:t>一致</a:t>
            </a:r>
            <a:r>
              <a:rPr lang="zh-CN" altLang="en-US" dirty="0"/>
              <a:t>：</a:t>
            </a:r>
            <a:endParaRPr lang="en-US" altLang="zh-CN" dirty="0"/>
          </a:p>
          <a:p>
            <a:r>
              <a:rPr lang="zh-CN" altLang="en-US" dirty="0"/>
              <a:t>若并联，则添加并联电阻；</a:t>
            </a:r>
            <a:endParaRPr lang="en-US" altLang="zh-CN" dirty="0"/>
          </a:p>
          <a:p>
            <a:r>
              <a:rPr lang="zh-CN" altLang="en-US" dirty="0"/>
              <a:t>若串联，则添加串联电阻</a:t>
            </a:r>
            <a:endParaRPr lang="en-US" dirty="0"/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9B5260E-254D-9042-8030-CB35194BA29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45</a:t>
            </a:fld>
            <a:endParaRPr lang="en-US" altLang="zh-CN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6BED1087-0BD7-B34B-9A81-1E00D1DC5EC4}"/>
              </a:ext>
            </a:extLst>
          </p:cNvPr>
          <p:cNvSpPr/>
          <p:nvPr/>
        </p:nvSpPr>
        <p:spPr bwMode="auto">
          <a:xfrm>
            <a:off x="457200" y="26670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0723FE13-ECB7-BC4D-983B-0E8FCDF9E01A}"/>
              </a:ext>
            </a:extLst>
          </p:cNvPr>
          <p:cNvSpPr/>
          <p:nvPr/>
        </p:nvSpPr>
        <p:spPr bwMode="auto">
          <a:xfrm>
            <a:off x="4724400" y="26670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FD196D99-DA88-F648-BA12-FDF44B36DAB1}"/>
              </a:ext>
            </a:extLst>
          </p:cNvPr>
          <p:cNvSpPr/>
          <p:nvPr/>
        </p:nvSpPr>
        <p:spPr bwMode="auto">
          <a:xfrm>
            <a:off x="973137" y="26670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241E98D-D3D9-C545-AE48-10BB10B6D3A0}"/>
              </a:ext>
            </a:extLst>
          </p:cNvPr>
          <p:cNvSpPr/>
          <p:nvPr/>
        </p:nvSpPr>
        <p:spPr bwMode="auto">
          <a:xfrm>
            <a:off x="3733800" y="2667000"/>
            <a:ext cx="381000" cy="304800"/>
          </a:xfrm>
          <a:prstGeom prst="ellipse">
            <a:avLst/>
          </a:prstGeom>
          <a:noFill/>
          <a:ln w="28575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4C914A5A-E40E-2340-AB03-F8309C102D91}"/>
              </a:ext>
            </a:extLst>
          </p:cNvPr>
          <p:cNvSpPr/>
          <p:nvPr/>
        </p:nvSpPr>
        <p:spPr bwMode="auto">
          <a:xfrm>
            <a:off x="5562600" y="3698370"/>
            <a:ext cx="609600" cy="304800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Calibri" pitchFamily="34" charset="0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CBB88059-3D53-EF47-AF85-22D9059041CB}"/>
              </a:ext>
            </a:extLst>
          </p:cNvPr>
          <p:cNvSpPr/>
          <p:nvPr/>
        </p:nvSpPr>
        <p:spPr bwMode="auto">
          <a:xfrm>
            <a:off x="5228432" y="5729288"/>
            <a:ext cx="609600" cy="304800"/>
          </a:xfrm>
          <a:prstGeom prst="ellipse">
            <a:avLst/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Calibri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1AF16C6-B18C-FE47-8AB9-18EA46D40E85}"/>
              </a:ext>
            </a:extLst>
          </p:cNvPr>
          <p:cNvSpPr/>
          <p:nvPr/>
        </p:nvSpPr>
        <p:spPr bwMode="auto">
          <a:xfrm>
            <a:off x="5228432" y="1600200"/>
            <a:ext cx="3686968" cy="19050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77372C1-693A-054B-970E-79C1AF1D0763}"/>
              </a:ext>
            </a:extLst>
          </p:cNvPr>
          <p:cNvSpPr txBox="1"/>
          <p:nvPr/>
        </p:nvSpPr>
        <p:spPr>
          <a:xfrm>
            <a:off x="6261437" y="1422450"/>
            <a:ext cx="162095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非理想反馈网络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0A31577-F9F6-FB49-945B-7AD372C89C31}"/>
              </a:ext>
            </a:extLst>
          </p:cNvPr>
          <p:cNvSpPr/>
          <p:nvPr/>
        </p:nvSpPr>
        <p:spPr bwMode="auto">
          <a:xfrm>
            <a:off x="2880916" y="3629560"/>
            <a:ext cx="3380521" cy="2461677"/>
          </a:xfrm>
          <a:prstGeom prst="rect">
            <a:avLst/>
          </a:prstGeom>
          <a:noFill/>
          <a:ln w="9525" cap="flat" cmpd="sng" algn="ctr">
            <a:solidFill>
              <a:srgbClr val="0432FF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E5E34B3-597C-9049-8A8C-94869A5E5332}"/>
              </a:ext>
            </a:extLst>
          </p:cNvPr>
          <p:cNvSpPr txBox="1"/>
          <p:nvPr/>
        </p:nvSpPr>
        <p:spPr>
          <a:xfrm>
            <a:off x="3826014" y="3470861"/>
            <a:ext cx="14157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理想反馈网络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0F7E5937-6AB7-DB41-A14F-12FF616FD54F}"/>
              </a:ext>
            </a:extLst>
          </p:cNvPr>
          <p:cNvSpPr txBox="1"/>
          <p:nvPr/>
        </p:nvSpPr>
        <p:spPr>
          <a:xfrm>
            <a:off x="1648282" y="3351715"/>
            <a:ext cx="4940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注</a:t>
            </a:r>
            <a:r>
              <a:rPr kumimoji="1" lang="en-US" altLang="zh-CN" dirty="0">
                <a:solidFill>
                  <a:srgbClr val="FF0000"/>
                </a:solidFill>
              </a:rPr>
              <a:t>1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E99FF6-E876-4D41-848F-593F5E8F7A33}"/>
              </a:ext>
            </a:extLst>
          </p:cNvPr>
          <p:cNvSpPr txBox="1"/>
          <p:nvPr/>
        </p:nvSpPr>
        <p:spPr>
          <a:xfrm>
            <a:off x="8620544" y="3888091"/>
            <a:ext cx="4940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FF0000"/>
                </a:solidFill>
              </a:rPr>
              <a:t>注</a:t>
            </a:r>
            <a:r>
              <a:rPr kumimoji="1" lang="en-US" altLang="zh-CN" dirty="0">
                <a:solidFill>
                  <a:srgbClr val="FF0000"/>
                </a:solidFill>
              </a:rPr>
              <a:t>2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98C991E2-EF3F-FE43-8D4C-3F5F0AD7E0EB}"/>
              </a:ext>
            </a:extLst>
          </p:cNvPr>
          <p:cNvCxnSpPr/>
          <p:nvPr/>
        </p:nvCxnSpPr>
        <p:spPr bwMode="auto">
          <a:xfrm>
            <a:off x="0" y="1447800"/>
            <a:ext cx="9144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B5F956F-306C-B349-8D43-EAB579833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687" y="1541934"/>
            <a:ext cx="4137551" cy="284967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907C0A2-75ED-6048-9D41-9D0E0AB3C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" y="2552975"/>
            <a:ext cx="4955356" cy="264738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6E2DFD9-2731-6D40-81CF-B9FA5F041F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638" y="4504044"/>
            <a:ext cx="5562600" cy="153472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04452E7-D3B9-EA4A-89F2-71CF1DB8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5" y="6036413"/>
            <a:ext cx="9144000" cy="85256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FDD6D16-004C-D746-8B54-FA524FF6DFC2}"/>
              </a:ext>
            </a:extLst>
          </p:cNvPr>
          <p:cNvSpPr txBox="1"/>
          <p:nvPr/>
        </p:nvSpPr>
        <p:spPr>
          <a:xfrm>
            <a:off x="5181600" y="4053052"/>
            <a:ext cx="1790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理想化的 “</a:t>
            </a:r>
            <a:r>
              <a:rPr kumimoji="1" lang="en-US" altLang="zh-CN" dirty="0">
                <a:solidFill>
                  <a:srgbClr val="C00000"/>
                </a:solidFill>
              </a:rPr>
              <a:t>β</a:t>
            </a:r>
            <a:r>
              <a:rPr kumimoji="1" lang="zh-CN" altLang="en-US" dirty="0">
                <a:solidFill>
                  <a:srgbClr val="C00000"/>
                </a:solidFill>
              </a:rPr>
              <a:t> 电路”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3B1DA0F-6E9C-4849-9E01-0924A276CB30}"/>
              </a:ext>
            </a:extLst>
          </p:cNvPr>
          <p:cNvSpPr txBox="1"/>
          <p:nvPr/>
        </p:nvSpPr>
        <p:spPr>
          <a:xfrm>
            <a:off x="5791200" y="1687199"/>
            <a:ext cx="17832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理想化的 “</a:t>
            </a:r>
            <a:r>
              <a:rPr kumimoji="1" lang="en-US" altLang="zh-CN" dirty="0">
                <a:solidFill>
                  <a:srgbClr val="C00000"/>
                </a:solidFill>
              </a:rPr>
              <a:t>A</a:t>
            </a:r>
            <a:r>
              <a:rPr kumimoji="1" lang="zh-CN" altLang="en-US" dirty="0">
                <a:solidFill>
                  <a:srgbClr val="C00000"/>
                </a:solidFill>
              </a:rPr>
              <a:t> 电路”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E8B6AAB-AB0A-0F40-B378-7AFEEE6E92BB}"/>
              </a:ext>
            </a:extLst>
          </p:cNvPr>
          <p:cNvSpPr txBox="1"/>
          <p:nvPr/>
        </p:nvSpPr>
        <p:spPr>
          <a:xfrm>
            <a:off x="373232" y="3309796"/>
            <a:ext cx="1814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destroy②</a:t>
            </a:r>
            <a:r>
              <a:rPr kumimoji="1" lang="zh-CN" altLang="en-US" dirty="0">
                <a:solidFill>
                  <a:srgbClr val="C00000"/>
                </a:solidFill>
              </a:rPr>
              <a:t>获得</a:t>
            </a:r>
            <a:r>
              <a:rPr kumimoji="1" lang="en-US" altLang="zh-CN" dirty="0">
                <a:solidFill>
                  <a:srgbClr val="C00000"/>
                </a:solidFill>
              </a:rPr>
              <a:t>R11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FAD9342-F3C5-0D4C-8C11-0249B3595CF2}"/>
              </a:ext>
            </a:extLst>
          </p:cNvPr>
          <p:cNvSpPr txBox="1"/>
          <p:nvPr/>
        </p:nvSpPr>
        <p:spPr>
          <a:xfrm>
            <a:off x="2661596" y="3309796"/>
            <a:ext cx="18145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destroy①</a:t>
            </a:r>
            <a:r>
              <a:rPr kumimoji="1" lang="zh-CN" altLang="en-US" dirty="0">
                <a:solidFill>
                  <a:srgbClr val="C00000"/>
                </a:solidFill>
              </a:rPr>
              <a:t>获得</a:t>
            </a:r>
            <a:r>
              <a:rPr kumimoji="1" lang="en-US" altLang="zh-CN" dirty="0">
                <a:solidFill>
                  <a:srgbClr val="C00000"/>
                </a:solidFill>
              </a:rPr>
              <a:t>R22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25C20AD-F988-8044-A543-C037607A2FE5}"/>
              </a:ext>
            </a:extLst>
          </p:cNvPr>
          <p:cNvSpPr txBox="1"/>
          <p:nvPr/>
        </p:nvSpPr>
        <p:spPr>
          <a:xfrm>
            <a:off x="1219200" y="4527994"/>
            <a:ext cx="28341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destroy①</a:t>
            </a:r>
            <a:r>
              <a:rPr kumimoji="1" lang="zh-CN" altLang="en-US" dirty="0">
                <a:solidFill>
                  <a:srgbClr val="C00000"/>
                </a:solidFill>
              </a:rPr>
              <a:t>，施加激励，获得</a:t>
            </a:r>
            <a:r>
              <a:rPr kumimoji="1" lang="en-US" altLang="zh-CN" dirty="0">
                <a:solidFill>
                  <a:srgbClr val="C00000"/>
                </a:solidFill>
              </a:rPr>
              <a:t>β</a:t>
            </a:r>
            <a:endParaRPr kumimoji="1" lang="zh-CN" altLang="en-US" dirty="0">
              <a:solidFill>
                <a:srgbClr val="C00000"/>
              </a:solidFill>
            </a:endParaRPr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11700C25-9085-F648-8D2B-1E11058A36E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46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C32CF64-9611-3F44-9C60-58F1F2E049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18" y="118299"/>
            <a:ext cx="5416782" cy="2209800"/>
          </a:xfrm>
          <a:prstGeom prst="rect">
            <a:avLst/>
          </a:prstGeom>
          <a:ln w="19050">
            <a:solidFill>
              <a:srgbClr val="0432FF"/>
            </a:solidFill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55B7AA4-CB34-1144-ACE3-5C61B453D6FC}"/>
              </a:ext>
            </a:extLst>
          </p:cNvPr>
          <p:cNvSpPr txBox="1"/>
          <p:nvPr/>
        </p:nvSpPr>
        <p:spPr>
          <a:xfrm>
            <a:off x="228600" y="1905000"/>
            <a:ext cx="19812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实际的、对主电路有影响的反馈电路</a:t>
            </a: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9857E0F5-6DC5-DE4C-9DA3-14AA7DD56171}"/>
              </a:ext>
            </a:extLst>
          </p:cNvPr>
          <p:cNvSpPr/>
          <p:nvPr/>
        </p:nvSpPr>
        <p:spPr bwMode="auto">
          <a:xfrm>
            <a:off x="-76200" y="3352800"/>
            <a:ext cx="381000" cy="25254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8D603D15-F3F9-624F-966C-9F6DFD5036CC}"/>
              </a:ext>
            </a:extLst>
          </p:cNvPr>
          <p:cNvSpPr/>
          <p:nvPr/>
        </p:nvSpPr>
        <p:spPr bwMode="auto">
          <a:xfrm>
            <a:off x="4667806" y="3371853"/>
            <a:ext cx="381000" cy="252547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1DC9D4C3-A818-AF4C-97E5-8DF91DA8262D}"/>
              </a:ext>
            </a:extLst>
          </p:cNvPr>
          <p:cNvSpPr/>
          <p:nvPr/>
        </p:nvSpPr>
        <p:spPr bwMode="auto">
          <a:xfrm>
            <a:off x="305869" y="4627732"/>
            <a:ext cx="1018197" cy="57262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297AA4E4-8780-6649-8885-E6043C6E28AE}"/>
              </a:ext>
            </a:extLst>
          </p:cNvPr>
          <p:cNvSpPr/>
          <p:nvPr/>
        </p:nvSpPr>
        <p:spPr bwMode="auto">
          <a:xfrm>
            <a:off x="3862809" y="5499188"/>
            <a:ext cx="381000" cy="252547"/>
          </a:xfrm>
          <a:prstGeom prst="ellipse">
            <a:avLst/>
          </a:prstGeom>
          <a:noFill/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7D29B0DB-1C43-9542-A5B4-EF853157E8F8}"/>
              </a:ext>
            </a:extLst>
          </p:cNvPr>
          <p:cNvSpPr/>
          <p:nvPr/>
        </p:nvSpPr>
        <p:spPr bwMode="auto">
          <a:xfrm>
            <a:off x="8741504" y="5372914"/>
            <a:ext cx="381000" cy="252547"/>
          </a:xfrm>
          <a:prstGeom prst="ellipse">
            <a:avLst/>
          </a:prstGeom>
          <a:noFill/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321EC8A-32BE-0B44-B07D-C7CD24BC9123}"/>
              </a:ext>
            </a:extLst>
          </p:cNvPr>
          <p:cNvSpPr txBox="1"/>
          <p:nvPr/>
        </p:nvSpPr>
        <p:spPr>
          <a:xfrm>
            <a:off x="5129151" y="5427770"/>
            <a:ext cx="2762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计算“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 电路”的输入输出电阻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239591EF-686F-7443-9AD0-3BBD35638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200" b="0" dirty="0">
                <a:ea typeface="宋体" panose="02010600030101010101" pitchFamily="2" charset="-122"/>
              </a:rPr>
              <a:t>实际负反馈放大器的分析步骤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AB2303A-5788-B947-862F-4CD30C898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" y="1524000"/>
            <a:ext cx="8763000" cy="4038600"/>
          </a:xfrm>
          <a:solidFill>
            <a:schemeClr val="bg1"/>
          </a:solidFill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>
                <a:ea typeface="宋体" panose="02010600030101010101" pitchFamily="2" charset="-122"/>
              </a:rPr>
              <a:t>根据上述等效</a:t>
            </a:r>
            <a:r>
              <a:rPr lang="zh-CN" altLang="en-US" b="1" dirty="0">
                <a:solidFill>
                  <a:srgbClr val="0432FF"/>
                </a:solidFill>
                <a:ea typeface="宋体" panose="02010600030101010101" pitchFamily="2" charset="-122"/>
              </a:rPr>
              <a:t>拆分</a:t>
            </a:r>
            <a:r>
              <a:rPr lang="zh-CN" altLang="en-US" dirty="0">
                <a:ea typeface="宋体" panose="02010600030101010101" pitchFamily="2" charset="-122"/>
              </a:rPr>
              <a:t>规则，将实际负反馈放大电路拆分成理想的</a:t>
            </a:r>
            <a:r>
              <a:rPr lang="en-US" altLang="zh-CN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电路和理想的</a:t>
            </a:r>
            <a:r>
              <a:rPr lang="en-US" altLang="zh-CN" dirty="0">
                <a:ea typeface="宋体" panose="02010600030101010101" pitchFamily="2" charset="-122"/>
              </a:rPr>
              <a:t>β</a:t>
            </a:r>
            <a:r>
              <a:rPr lang="zh-CN" altLang="en-US" dirty="0">
                <a:ea typeface="宋体" panose="02010600030101010101" pitchFamily="2" charset="-122"/>
              </a:rPr>
              <a:t>电路</a:t>
            </a:r>
            <a:endParaRPr lang="en-US" altLang="zh-CN" dirty="0">
              <a:ea typeface="宋体" panose="02010600030101010101" pitchFamily="2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>
                <a:ea typeface="宋体" panose="02010600030101010101" pitchFamily="2" charset="-122"/>
              </a:rPr>
              <a:t>求</a:t>
            </a:r>
            <a:r>
              <a:rPr lang="en-US" altLang="zh-CN" dirty="0">
                <a:ea typeface="宋体" panose="02010600030101010101" pitchFamily="2" charset="-122"/>
              </a:rPr>
              <a:t>A</a:t>
            </a:r>
            <a:r>
              <a:rPr lang="zh-CN" altLang="en-US" dirty="0">
                <a:ea typeface="宋体" panose="02010600030101010101" pitchFamily="2" charset="-122"/>
              </a:rPr>
              <a:t>电路的输入输出阻抗（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包含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L </a:t>
            </a:r>
            <a:r>
              <a:rPr lang="zh-CN" altLang="en-US" dirty="0">
                <a:ea typeface="宋体" panose="02010600030101010101" pitchFamily="2" charset="-122"/>
              </a:rPr>
              <a:t>）：</a:t>
            </a:r>
            <a:r>
              <a:rPr lang="en-US" altLang="zh-CN" dirty="0">
                <a:ea typeface="宋体" panose="02010600030101010101" pitchFamily="2" charset="-122"/>
              </a:rPr>
              <a:t> </a:t>
            </a:r>
            <a:r>
              <a:rPr lang="en-US" altLang="zh-CN" sz="2800" i="1" dirty="0">
                <a:solidFill>
                  <a:srgbClr val="0432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solidFill>
                  <a:srgbClr val="0432FF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800" i="1" dirty="0">
                <a:solidFill>
                  <a:srgbClr val="0432FF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solidFill>
                  <a:srgbClr val="0432FF"/>
                </a:solidFill>
                <a:ea typeface="宋体" panose="02010600030101010101" pitchFamily="2" charset="-122"/>
              </a:rPr>
              <a:t>o</a:t>
            </a:r>
            <a:endParaRPr lang="en-US" altLang="zh-CN" sz="2800" b="1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>
                <a:ea typeface="宋体" panose="02010600030101010101" pitchFamily="2" charset="-122"/>
              </a:rPr>
              <a:t>求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包含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L</a:t>
            </a:r>
            <a:r>
              <a:rPr lang="zh-CN" altLang="en-US" dirty="0">
                <a:ea typeface="宋体" panose="02010600030101010101" pitchFamily="2" charset="-122"/>
              </a:rPr>
              <a:t>的负反馈电路的输入输出阻抗：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if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of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 </a:t>
            </a:r>
            <a:r>
              <a:rPr lang="zh-CN" altLang="en-US" sz="2800" dirty="0">
                <a:ea typeface="宋体" panose="02010600030101010101" pitchFamily="2" charset="-122"/>
              </a:rPr>
              <a:t>，</a:t>
            </a:r>
            <a:r>
              <a:rPr lang="zh-CN" altLang="en-US" dirty="0">
                <a:ea typeface="宋体" panose="02010600030101010101" pitchFamily="2" charset="-122"/>
              </a:rPr>
              <a:t>以及闭环增益，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按（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1+Aβ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）比例缩放</a:t>
            </a:r>
            <a:endParaRPr lang="en-US" altLang="zh-CN" dirty="0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US" altLang="zh-CN" dirty="0">
              <a:ea typeface="宋体" panose="02010600030101010101" pitchFamily="2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US" altLang="zh-CN" dirty="0">
              <a:ea typeface="宋体" panose="02010600030101010101" pitchFamily="2" charset="-122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zh-CN" altLang="en-US" dirty="0">
                <a:ea typeface="宋体" panose="02010600030101010101" pitchFamily="2" charset="-122"/>
              </a:rPr>
              <a:t>求实际负反馈电路的输入输出阻抗（</a:t>
            </a:r>
            <a:r>
              <a:rPr lang="zh-CN" altLang="en-US" dirty="0">
                <a:solidFill>
                  <a:srgbClr val="0432FF"/>
                </a:solidFill>
                <a:ea typeface="宋体" panose="02010600030101010101" pitchFamily="2" charset="-122"/>
              </a:rPr>
              <a:t>不包含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s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L </a:t>
            </a:r>
            <a:r>
              <a:rPr lang="zh-CN" altLang="en-US" dirty="0">
                <a:ea typeface="宋体" panose="02010600030101010101" pitchFamily="2" charset="-122"/>
              </a:rPr>
              <a:t>）：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in</a:t>
            </a:r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 and </a:t>
            </a:r>
            <a:r>
              <a:rPr lang="en-US" altLang="zh-CN" i="1" dirty="0">
                <a:solidFill>
                  <a:srgbClr val="FF0000"/>
                </a:solidFill>
                <a:ea typeface="宋体" panose="02010600030101010101" pitchFamily="2" charset="-122"/>
              </a:rPr>
              <a:t>R</a:t>
            </a:r>
            <a:r>
              <a:rPr lang="en-US" altLang="zh-CN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out</a:t>
            </a:r>
            <a:endParaRPr lang="en-US" altLang="zh-CN" sz="2800" dirty="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CC6FB45-200A-1643-B129-6548CA330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345" y="3657600"/>
            <a:ext cx="2057400" cy="93881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C3CDAAE-FAA8-BE42-8ED2-0DE63722B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054" y="5220425"/>
            <a:ext cx="1460500" cy="45294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2B0D133-79E5-7F48-AD22-B2D602159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054" y="5969540"/>
            <a:ext cx="2254250" cy="81226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B31D051-C4D9-C846-8BCF-82E8FA6143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3657600"/>
            <a:ext cx="2305050" cy="863078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B21EB817-2A59-CB45-A4FA-633F1E30A04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47</a:t>
            </a:fld>
            <a:endParaRPr lang="en-US" altLang="zh-CN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9252076-17FD-5644-8386-2B90C3023732}"/>
              </a:ext>
            </a:extLst>
          </p:cNvPr>
          <p:cNvSpPr txBox="1"/>
          <p:nvPr/>
        </p:nvSpPr>
        <p:spPr>
          <a:xfrm>
            <a:off x="6477000" y="5780481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B050"/>
                </a:solidFill>
              </a:rPr>
              <a:t>计算三个目标参数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1DE1CB-EC8F-2142-94B8-DDD595C1BE70}"/>
              </a:ext>
            </a:extLst>
          </p:cNvPr>
          <p:cNvSpPr txBox="1"/>
          <p:nvPr/>
        </p:nvSpPr>
        <p:spPr>
          <a:xfrm>
            <a:off x="6455923" y="3488323"/>
            <a:ext cx="4571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①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98C95F4-DBD0-704B-956A-6C0B262D9C14}"/>
              </a:ext>
            </a:extLst>
          </p:cNvPr>
          <p:cNvSpPr txBox="1"/>
          <p:nvPr/>
        </p:nvSpPr>
        <p:spPr>
          <a:xfrm>
            <a:off x="3919226" y="4995446"/>
            <a:ext cx="4571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②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2030989-0839-6A4B-8F6D-2A12FB09F826}"/>
              </a:ext>
            </a:extLst>
          </p:cNvPr>
          <p:cNvSpPr txBox="1"/>
          <p:nvPr/>
        </p:nvSpPr>
        <p:spPr>
          <a:xfrm>
            <a:off x="3919226" y="5778257"/>
            <a:ext cx="45717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③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页脚占位符 3">
            <a:extLst>
              <a:ext uri="{FF2B5EF4-FFF2-40B4-BE49-F238E27FC236}">
                <a16:creationId xmlns:a16="http://schemas.microsoft.com/office/drawing/2014/main" id="{2B321E65-EFBA-4147-A37A-0D3AEB555F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zh-CN" sz="1000"/>
          </a:p>
          <a:p>
            <a:r>
              <a:rPr lang="en-US" altLang="zh-CN" sz="1000"/>
              <a:t>Oxford University Publishing</a:t>
            </a:r>
          </a:p>
          <a:p>
            <a:r>
              <a:rPr lang="en-US" altLang="zh-CN" sz="1000"/>
              <a:t>Microelectronic Circuits by Adel S. Sedra and Kenneth C. Smith (0195323033)</a:t>
            </a:r>
          </a:p>
        </p:txBody>
      </p:sp>
      <p:pic>
        <p:nvPicPr>
          <p:cNvPr id="57350" name="图片 5">
            <a:extLst>
              <a:ext uri="{FF2B5EF4-FFF2-40B4-BE49-F238E27FC236}">
                <a16:creationId xmlns:a16="http://schemas.microsoft.com/office/drawing/2014/main" id="{AE3A8C65-F50A-5446-9D19-055C2FE06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3073400"/>
            <a:ext cx="45561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图片 6">
            <a:extLst>
              <a:ext uri="{FF2B5EF4-FFF2-40B4-BE49-F238E27FC236}">
                <a16:creationId xmlns:a16="http://schemas.microsoft.com/office/drawing/2014/main" id="{18A6F88A-0BE8-6E48-8991-6E696BCEE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138" y="3263900"/>
            <a:ext cx="4283075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2D868D3-22E4-8A49-A9F3-C8788960C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631"/>
            <a:ext cx="9144000" cy="270220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6637097-BE38-5641-8ACE-B9BE237A90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2500519"/>
            <a:ext cx="3276600" cy="265319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FE0BB14A-E2CD-FA4E-B928-AC0E5C1346D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48</a:t>
            </a:fld>
            <a:endParaRPr lang="en-US" altLang="zh-CN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1EE8FB-9F68-4842-96A0-F47709649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58371" name="图片 4">
            <a:extLst>
              <a:ext uri="{FF2B5EF4-FFF2-40B4-BE49-F238E27FC236}">
                <a16:creationId xmlns:a16="http://schemas.microsoft.com/office/drawing/2014/main" id="{185F9DED-A6DE-DF4D-87D9-FEA52E55BB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20638"/>
            <a:ext cx="4554537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图片 5">
            <a:extLst>
              <a:ext uri="{FF2B5EF4-FFF2-40B4-BE49-F238E27FC236}">
                <a16:creationId xmlns:a16="http://schemas.microsoft.com/office/drawing/2014/main" id="{C44BB9A0-E06A-704F-8AD3-3A3E4300C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209550"/>
            <a:ext cx="4281487" cy="344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文本框 6">
            <a:extLst>
              <a:ext uri="{FF2B5EF4-FFF2-40B4-BE49-F238E27FC236}">
                <a16:creationId xmlns:a16="http://schemas.microsoft.com/office/drawing/2014/main" id="{CCB7D8B4-5D43-AD4F-B847-616614F3F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943350"/>
            <a:ext cx="736432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zh-CN" altLang="en-US" sz="2000" dirty="0">
                <a:ea typeface="宋体" panose="02010600030101010101" pitchFamily="2" charset="-122"/>
              </a:rPr>
              <a:t>①判断反馈类型：感知电压，返回电压 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 </a:t>
            </a:r>
            <a:r>
              <a:rPr lang="zh-CN" altLang="en-US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电压串联负反馈电路</a:t>
            </a:r>
            <a:endParaRPr lang="en-US" altLang="zh-CN" sz="2000" dirty="0">
              <a:solidFill>
                <a:srgbClr val="0432FF"/>
              </a:solidFill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②计算反馈网络的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h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11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h</a:t>
            </a:r>
            <a:r>
              <a:rPr lang="en-US" altLang="zh-CN" sz="2000" baseline="-25000" dirty="0">
                <a:ea typeface="宋体" panose="02010600030101010101" pitchFamily="2" charset="-122"/>
                <a:sym typeface="Wingdings" pitchFamily="2" charset="2"/>
              </a:rPr>
              <a:t>22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，并将其包含进正向放大器，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计算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A</a:t>
            </a:r>
          </a:p>
          <a:p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③</a:t>
            </a:r>
            <a:r>
              <a:rPr lang="zh-CN" altLang="en-US" sz="2000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计算</a:t>
            </a:r>
            <a:r>
              <a:rPr lang="en-US" altLang="zh-CN" sz="2000" dirty="0">
                <a:solidFill>
                  <a:srgbClr val="C00000"/>
                </a:solidFill>
                <a:ea typeface="宋体" panose="02010600030101010101" pitchFamily="2" charset="-122"/>
                <a:sym typeface="Wingdings" pitchFamily="2" charset="2"/>
              </a:rPr>
              <a:t>β</a:t>
            </a:r>
            <a:r>
              <a:rPr lang="en-US" altLang="zh-CN" sz="2000" dirty="0">
                <a:solidFill>
                  <a:srgbClr val="0432FF"/>
                </a:solidFill>
                <a:ea typeface="宋体" panose="02010600030101010101" pitchFamily="2" charset="-122"/>
                <a:sym typeface="Wingdings" pitchFamily="2" charset="2"/>
              </a:rPr>
              <a:t>                                                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④计算闭环增益</a:t>
            </a:r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endParaRPr lang="en-US" altLang="zh-CN" sz="2000" dirty="0">
              <a:ea typeface="宋体" panose="02010600030101010101" pitchFamily="2" charset="-122"/>
              <a:sym typeface="Wingdings" pitchFamily="2" charset="2"/>
            </a:endParaRPr>
          </a:p>
          <a:p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⑤</a:t>
            </a:r>
            <a:r>
              <a:rPr lang="en-US" altLang="zh-CN" sz="2000" dirty="0">
                <a:ea typeface="宋体" panose="02010600030101010101" pitchFamily="2" charset="-122"/>
                <a:sym typeface="Wingdings" pitchFamily="2" charset="2"/>
              </a:rPr>
              <a:t>I/O</a:t>
            </a:r>
            <a:r>
              <a:rPr lang="zh-CN" altLang="en-US" sz="2000" dirty="0">
                <a:ea typeface="宋体" panose="02010600030101010101" pitchFamily="2" charset="-122"/>
                <a:sym typeface="Wingdings" pitchFamily="2" charset="2"/>
              </a:rPr>
              <a:t>阻抗</a:t>
            </a:r>
            <a:endParaRPr lang="zh-CN" altLang="en-US" sz="2000" dirty="0">
              <a:ea typeface="宋体" panose="02010600030101010101" pitchFamily="2" charset="-122"/>
            </a:endParaRPr>
          </a:p>
        </p:txBody>
      </p:sp>
      <p:pic>
        <p:nvPicPr>
          <p:cNvPr id="58374" name="图片 7">
            <a:extLst>
              <a:ext uri="{FF2B5EF4-FFF2-40B4-BE49-F238E27FC236}">
                <a16:creationId xmlns:a16="http://schemas.microsoft.com/office/drawing/2014/main" id="{A7D4DA2B-87A4-4C4A-B391-60C9B14059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716463"/>
            <a:ext cx="10922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图片 8">
            <a:extLst>
              <a:ext uri="{FF2B5EF4-FFF2-40B4-BE49-F238E27FC236}">
                <a16:creationId xmlns:a16="http://schemas.microsoft.com/office/drawing/2014/main" id="{AF566EF2-92F9-BC41-A77B-9224440701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057775"/>
            <a:ext cx="1181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图片 9">
            <a:extLst>
              <a:ext uri="{FF2B5EF4-FFF2-40B4-BE49-F238E27FC236}">
                <a16:creationId xmlns:a16="http://schemas.microsoft.com/office/drawing/2014/main" id="{00D938E4-A85E-E243-AE50-4A768BCB4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938" y="4705350"/>
            <a:ext cx="4167187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图片 10">
            <a:extLst>
              <a:ext uri="{FF2B5EF4-FFF2-40B4-BE49-F238E27FC236}">
                <a16:creationId xmlns:a16="http://schemas.microsoft.com/office/drawing/2014/main" id="{7BF07D85-5916-A641-AF88-AE38E5EF99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25" y="4927600"/>
            <a:ext cx="9779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8" name="图片 11">
            <a:extLst>
              <a:ext uri="{FF2B5EF4-FFF2-40B4-BE49-F238E27FC236}">
                <a16:creationId xmlns:a16="http://schemas.microsoft.com/office/drawing/2014/main" id="{BB7BFCF6-12B7-704D-A749-292A9389BE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325" y="5370513"/>
            <a:ext cx="25273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图片 12">
            <a:extLst>
              <a:ext uri="{FF2B5EF4-FFF2-40B4-BE49-F238E27FC236}">
                <a16:creationId xmlns:a16="http://schemas.microsoft.com/office/drawing/2014/main" id="{EC83E3BD-49A5-6546-A96A-E620134D7AC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38" y="5365750"/>
            <a:ext cx="29225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图片 13">
            <a:extLst>
              <a:ext uri="{FF2B5EF4-FFF2-40B4-BE49-F238E27FC236}">
                <a16:creationId xmlns:a16="http://schemas.microsoft.com/office/drawing/2014/main" id="{8A4442FD-CF61-AD42-8B57-4231706481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032500"/>
            <a:ext cx="14351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1" name="图片 14">
            <a:extLst>
              <a:ext uri="{FF2B5EF4-FFF2-40B4-BE49-F238E27FC236}">
                <a16:creationId xmlns:a16="http://schemas.microsoft.com/office/drawing/2014/main" id="{209046C2-052C-4D4D-9B42-A56CB039393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6024563"/>
            <a:ext cx="20193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2" name="图片 15">
            <a:extLst>
              <a:ext uri="{FF2B5EF4-FFF2-40B4-BE49-F238E27FC236}">
                <a16:creationId xmlns:a16="http://schemas.microsoft.com/office/drawing/2014/main" id="{158413F1-A141-084A-90C0-55F635793D2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019800"/>
            <a:ext cx="20574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3" name="图片 16">
            <a:extLst>
              <a:ext uri="{FF2B5EF4-FFF2-40B4-BE49-F238E27FC236}">
                <a16:creationId xmlns:a16="http://schemas.microsoft.com/office/drawing/2014/main" id="{7B1A40DD-1857-844A-ABA3-5A9BD03BD0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975350"/>
            <a:ext cx="1295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4" name="图片 17">
            <a:extLst>
              <a:ext uri="{FF2B5EF4-FFF2-40B4-BE49-F238E27FC236}">
                <a16:creationId xmlns:a16="http://schemas.microsoft.com/office/drawing/2014/main" id="{8FAE3AAF-DDD9-0D47-AF87-AD22C6C8F6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60198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5" name="图片 18">
            <a:extLst>
              <a:ext uri="{FF2B5EF4-FFF2-40B4-BE49-F238E27FC236}">
                <a16:creationId xmlns:a16="http://schemas.microsoft.com/office/drawing/2014/main" id="{F11632D3-ED11-8B4F-B20C-8F02BD50F9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6313488"/>
            <a:ext cx="1181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6" name="图片 19">
            <a:extLst>
              <a:ext uri="{FF2B5EF4-FFF2-40B4-BE49-F238E27FC236}">
                <a16:creationId xmlns:a16="http://schemas.microsoft.com/office/drawing/2014/main" id="{D42C672E-26F6-AA43-916A-98211D25213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88" y="6464300"/>
            <a:ext cx="20066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7" name="图片 20">
            <a:extLst>
              <a:ext uri="{FF2B5EF4-FFF2-40B4-BE49-F238E27FC236}">
                <a16:creationId xmlns:a16="http://schemas.microsoft.com/office/drawing/2014/main" id="{A5080F1B-5928-0040-9687-8251C8FA053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25" y="6362700"/>
            <a:ext cx="1727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8" name="图片 21">
            <a:extLst>
              <a:ext uri="{FF2B5EF4-FFF2-40B4-BE49-F238E27FC236}">
                <a16:creationId xmlns:a16="http://schemas.microsoft.com/office/drawing/2014/main" id="{3BC0B9AE-542E-1144-8E4E-0B2D921BA62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888" y="6407150"/>
            <a:ext cx="1244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9" name="图片 22">
            <a:extLst>
              <a:ext uri="{FF2B5EF4-FFF2-40B4-BE49-F238E27FC236}">
                <a16:creationId xmlns:a16="http://schemas.microsoft.com/office/drawing/2014/main" id="{0E7A08E5-B0EF-C143-8145-5DF56EC57B9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0" y="6400800"/>
            <a:ext cx="1168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A47494B-A1AB-DA42-822F-E454AD636EC1}"/>
              </a:ext>
            </a:extLst>
          </p:cNvPr>
          <p:cNvSpPr txBox="1"/>
          <p:nvPr/>
        </p:nvSpPr>
        <p:spPr>
          <a:xfrm>
            <a:off x="3354923" y="319318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destroy,</a:t>
            </a:r>
            <a:r>
              <a:rPr kumimoji="1" lang="zh-CN" altLang="en-US" dirty="0">
                <a:solidFill>
                  <a:srgbClr val="0432FF"/>
                </a:solidFill>
              </a:rPr>
              <a:t> 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r>
              <a:rPr kumimoji="1" lang="zh-CN" altLang="en-US" dirty="0">
                <a:solidFill>
                  <a:srgbClr val="0432FF"/>
                </a:solidFill>
              </a:rPr>
              <a:t>并联短路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9A5328A-639F-814F-9D79-30698AC9E879}"/>
              </a:ext>
            </a:extLst>
          </p:cNvPr>
          <p:cNvSpPr txBox="1"/>
          <p:nvPr/>
        </p:nvSpPr>
        <p:spPr>
          <a:xfrm>
            <a:off x="17463" y="3157463"/>
            <a:ext cx="109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destroy,</a:t>
            </a:r>
          </a:p>
          <a:p>
            <a:r>
              <a:rPr kumimoji="1" lang="zh-CN" altLang="en-US" dirty="0">
                <a:solidFill>
                  <a:srgbClr val="0432FF"/>
                </a:solidFill>
              </a:rPr>
              <a:t>串联开路</a:t>
            </a:r>
          </a:p>
        </p:txBody>
      </p:sp>
      <p:sp>
        <p:nvSpPr>
          <p:cNvPr id="24" name="灯片编号占位符 1">
            <a:extLst>
              <a:ext uri="{FF2B5EF4-FFF2-40B4-BE49-F238E27FC236}">
                <a16:creationId xmlns:a16="http://schemas.microsoft.com/office/drawing/2014/main" id="{F5042EB7-4E3A-5045-B13E-CF47F44E0A3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49</a:t>
            </a:fld>
            <a:endParaRPr lang="en-US" altLang="zh-C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3">
            <a:extLst>
              <a:ext uri="{FF2B5EF4-FFF2-40B4-BE49-F238E27FC236}">
                <a16:creationId xmlns:a16="http://schemas.microsoft.com/office/drawing/2014/main" id="{F05BACF8-04C9-E24C-B5FC-19FEF5FAAF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E71ACBD6-A7E2-3749-91FA-D57D34F4D0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20110FB-2FE5-EB46-85B7-9CF01D6D52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763000" cy="4800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Negative feedback may be used to: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负反馈的作用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desensitize</a:t>
            </a:r>
            <a:r>
              <a:rPr lang="en-US" altLang="zh-CN" sz="2800" dirty="0">
                <a:ea typeface="宋体" panose="02010600030101010101" pitchFamily="2" charset="-122"/>
              </a:rPr>
              <a:t> the gain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减小增益对温度、电阻阻值等因素的敏感度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reduce nonlinear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distortion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减小非线性失真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reduce the effect of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noise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减小噪声的影响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control the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input and output resistances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改变</a:t>
            </a:r>
            <a:r>
              <a:rPr lang="en-US" altLang="zh-CN" dirty="0">
                <a:solidFill>
                  <a:srgbClr val="3333FF"/>
                </a:solidFill>
                <a:ea typeface="宋体" panose="02010600030101010101" pitchFamily="2" charset="-122"/>
              </a:rPr>
              <a:t>I/O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阻抗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extend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bandwidth </a:t>
            </a:r>
            <a:r>
              <a:rPr lang="zh-CN" altLang="en-US" dirty="0">
                <a:solidFill>
                  <a:srgbClr val="3333FF"/>
                </a:solidFill>
                <a:ea typeface="宋体" panose="02010600030101010101" pitchFamily="2" charset="-122"/>
              </a:rPr>
              <a:t>扩大带宽</a:t>
            </a:r>
            <a:endParaRPr lang="en-US" altLang="zh-CN" dirty="0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dirty="0">
                <a:ea typeface="宋体" panose="02010600030101010101" pitchFamily="2" charset="-122"/>
              </a:rPr>
              <a:t>These characteristics result, however, in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loss of gain.</a:t>
            </a:r>
          </a:p>
          <a:p>
            <a:pPr lvl="1" eaLnBrk="1" hangingPunct="1"/>
            <a:r>
              <a:rPr lang="en-US" altLang="zh-CN" dirty="0">
                <a:solidFill>
                  <a:srgbClr val="FF0000"/>
                </a:solidFill>
                <a:ea typeface="宋体" panose="02010600030101010101" pitchFamily="2" charset="-122"/>
              </a:rPr>
              <a:t>“The basic idea of negative feedback is to trade-off gain for other desirable properties.” </a:t>
            </a:r>
            <a:r>
              <a:rPr lang="zh-CN" altLang="en-US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代价是牺牲增益</a:t>
            </a:r>
            <a:endParaRPr lang="en-US" altLang="zh-CN" dirty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BFC7B204-1E98-B849-BCEA-E84B1AF17F1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3C4B2E-D02D-AA46-90EE-81445C371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0420" name="图片 5">
            <a:extLst>
              <a:ext uri="{FF2B5EF4-FFF2-40B4-BE49-F238E27FC236}">
                <a16:creationId xmlns:a16="http://schemas.microsoft.com/office/drawing/2014/main" id="{101F4289-F262-9D42-A7F6-7D049EF5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475713"/>
            <a:ext cx="3517900" cy="319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图片 6">
            <a:extLst>
              <a:ext uri="{FF2B5EF4-FFF2-40B4-BE49-F238E27FC236}">
                <a16:creationId xmlns:a16="http://schemas.microsoft.com/office/drawing/2014/main" id="{75350047-5130-BF45-96B4-3620D65609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2471690"/>
            <a:ext cx="3041141" cy="3268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图片 7">
            <a:extLst>
              <a:ext uri="{FF2B5EF4-FFF2-40B4-BE49-F238E27FC236}">
                <a16:creationId xmlns:a16="http://schemas.microsoft.com/office/drawing/2014/main" id="{8FDDC5E7-6141-D14B-BCF7-FB943DC35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977" y="5181600"/>
            <a:ext cx="1981200" cy="154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图片 8">
            <a:extLst>
              <a:ext uri="{FF2B5EF4-FFF2-40B4-BE49-F238E27FC236}">
                <a16:creationId xmlns:a16="http://schemas.microsoft.com/office/drawing/2014/main" id="{6E2F1BF1-295D-504D-8C37-6EE8DA2E6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81" y="5019675"/>
            <a:ext cx="622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424" name="直接箭头连接符 10">
            <a:extLst>
              <a:ext uri="{FF2B5EF4-FFF2-40B4-BE49-F238E27FC236}">
                <a16:creationId xmlns:a16="http://schemas.microsoft.com/office/drawing/2014/main" id="{667F0AFF-B274-6E45-BEF7-2B7E4D24D0A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95531" y="4995224"/>
            <a:ext cx="5334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0425" name="图片 12">
            <a:extLst>
              <a:ext uri="{FF2B5EF4-FFF2-40B4-BE49-F238E27FC236}">
                <a16:creationId xmlns:a16="http://schemas.microsoft.com/office/drawing/2014/main" id="{D5454E41-78FA-3943-8C4B-37ECC2C066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538" y="5080980"/>
            <a:ext cx="609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426" name="直接箭头连接符 14">
            <a:extLst>
              <a:ext uri="{FF2B5EF4-FFF2-40B4-BE49-F238E27FC236}">
                <a16:creationId xmlns:a16="http://schemas.microsoft.com/office/drawing/2014/main" id="{98A9F62C-D8E2-AD48-9B91-6D49175B3FC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246438" y="5032931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0427" name="图片 15">
            <a:extLst>
              <a:ext uri="{FF2B5EF4-FFF2-40B4-BE49-F238E27FC236}">
                <a16:creationId xmlns:a16="http://schemas.microsoft.com/office/drawing/2014/main" id="{DE8CEF42-24AA-D84F-BC9A-4BDB33CC4B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00"/>
            <a:ext cx="37846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8" name="图片 16">
            <a:extLst>
              <a:ext uri="{FF2B5EF4-FFF2-40B4-BE49-F238E27FC236}">
                <a16:creationId xmlns:a16="http://schemas.microsoft.com/office/drawing/2014/main" id="{17EEB87D-21CD-8D4B-B084-4A3887CC99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5867400"/>
            <a:ext cx="12700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9" name="图片 17">
            <a:extLst>
              <a:ext uri="{FF2B5EF4-FFF2-40B4-BE49-F238E27FC236}">
                <a16:creationId xmlns:a16="http://schemas.microsoft.com/office/drawing/2014/main" id="{6ECB1E8F-6BF2-4A45-8547-E32790F2C3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6248400"/>
            <a:ext cx="14732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0" name="图片 18">
            <a:extLst>
              <a:ext uri="{FF2B5EF4-FFF2-40B4-BE49-F238E27FC236}">
                <a16:creationId xmlns:a16="http://schemas.microsoft.com/office/drawing/2014/main" id="{8EE3705D-EDE4-4E47-9064-5313F3A33B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725" y="6432550"/>
            <a:ext cx="4826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31" name="图片 19">
            <a:extLst>
              <a:ext uri="{FF2B5EF4-FFF2-40B4-BE49-F238E27FC236}">
                <a16:creationId xmlns:a16="http://schemas.microsoft.com/office/drawing/2014/main" id="{8AF1CE48-6725-FF4A-A139-776364E7781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6286500"/>
            <a:ext cx="39385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F5FD7A3-01E6-AE4A-88AC-87550150B9D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0998" y="-11273"/>
            <a:ext cx="9154998" cy="247026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0D5EDB2-966C-2C47-AFFD-C6EAD0417385}"/>
              </a:ext>
            </a:extLst>
          </p:cNvPr>
          <p:cNvSpPr txBox="1"/>
          <p:nvPr/>
        </p:nvSpPr>
        <p:spPr>
          <a:xfrm>
            <a:off x="286598" y="505132"/>
            <a:ext cx="42979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感知电压，返回电压：电压串联反馈电路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A8BA56E-8989-4F44-8D4C-31E1F0050244}"/>
              </a:ext>
            </a:extLst>
          </p:cNvPr>
          <p:cNvSpPr txBox="1"/>
          <p:nvPr/>
        </p:nvSpPr>
        <p:spPr>
          <a:xfrm>
            <a:off x="4414678" y="505132"/>
            <a:ext cx="21210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拆分</a:t>
            </a:r>
            <a:r>
              <a:rPr kumimoji="1" lang="en-US" altLang="zh-CN" dirty="0">
                <a:solidFill>
                  <a:srgbClr val="0432FF"/>
                </a:solidFill>
              </a:rPr>
              <a:t>A</a:t>
            </a:r>
            <a:r>
              <a:rPr kumimoji="1" lang="zh-CN" altLang="en-US" dirty="0">
                <a:solidFill>
                  <a:srgbClr val="0432FF"/>
                </a:solidFill>
              </a:rPr>
              <a:t>电路和</a:t>
            </a:r>
            <a:r>
              <a:rPr kumimoji="1" lang="en-US" altLang="zh-CN" dirty="0">
                <a:solidFill>
                  <a:srgbClr val="0432FF"/>
                </a:solidFill>
              </a:rPr>
              <a:t>β</a:t>
            </a:r>
            <a:r>
              <a:rPr kumimoji="1" lang="zh-CN" altLang="en-US" dirty="0">
                <a:solidFill>
                  <a:srgbClr val="0432FF"/>
                </a:solidFill>
              </a:rPr>
              <a:t>电路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138815F-FD98-0B49-BA32-6B95BAE3339F}"/>
              </a:ext>
            </a:extLst>
          </p:cNvPr>
          <p:cNvSpPr txBox="1"/>
          <p:nvPr/>
        </p:nvSpPr>
        <p:spPr>
          <a:xfrm>
            <a:off x="6610546" y="507161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分析计算</a:t>
            </a:r>
          </a:p>
        </p:txBody>
      </p:sp>
      <p:sp>
        <p:nvSpPr>
          <p:cNvPr id="20" name="灯片编号占位符 1">
            <a:extLst>
              <a:ext uri="{FF2B5EF4-FFF2-40B4-BE49-F238E27FC236}">
                <a16:creationId xmlns:a16="http://schemas.microsoft.com/office/drawing/2014/main" id="{EF3EF2ED-8830-9E40-A0B7-50BF50CB087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50</a:t>
            </a:fld>
            <a:endParaRPr lang="en-US" altLang="zh-CN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10E50C-D3D3-CB4F-ACE1-DE7DB6F83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pic>
        <p:nvPicPr>
          <p:cNvPr id="61443" name="图片 5">
            <a:extLst>
              <a:ext uri="{FF2B5EF4-FFF2-40B4-BE49-F238E27FC236}">
                <a16:creationId xmlns:a16="http://schemas.microsoft.com/office/drawing/2014/main" id="{FEBB0C02-030F-2543-9A50-223136DF0B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4483100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图片 6">
            <a:extLst>
              <a:ext uri="{FF2B5EF4-FFF2-40B4-BE49-F238E27FC236}">
                <a16:creationId xmlns:a16="http://schemas.microsoft.com/office/drawing/2014/main" id="{8FDF5811-6328-0641-9C2E-25802314E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50800"/>
            <a:ext cx="3733800" cy="4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图片 7">
            <a:extLst>
              <a:ext uri="{FF2B5EF4-FFF2-40B4-BE49-F238E27FC236}">
                <a16:creationId xmlns:a16="http://schemas.microsoft.com/office/drawing/2014/main" id="{55F2F8FA-8691-B643-8546-753BC762B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600" y="3098800"/>
            <a:ext cx="25654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图片 8">
            <a:extLst>
              <a:ext uri="{FF2B5EF4-FFF2-40B4-BE49-F238E27FC236}">
                <a16:creationId xmlns:a16="http://schemas.microsoft.com/office/drawing/2014/main" id="{FFB09F71-46D6-014C-8E47-E001CEF4A3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343275"/>
            <a:ext cx="622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447" name="直接箭头连接符 10">
            <a:extLst>
              <a:ext uri="{FF2B5EF4-FFF2-40B4-BE49-F238E27FC236}">
                <a16:creationId xmlns:a16="http://schemas.microsoft.com/office/drawing/2014/main" id="{502E346D-CC13-4440-AC90-0E59B755716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143000" y="3267075"/>
            <a:ext cx="5334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1448" name="图片 12">
            <a:extLst>
              <a:ext uri="{FF2B5EF4-FFF2-40B4-BE49-F238E27FC236}">
                <a16:creationId xmlns:a16="http://schemas.microsoft.com/office/drawing/2014/main" id="{9DB7CDBF-A835-474D-B66A-7A2541EF4B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800" y="3375025"/>
            <a:ext cx="609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1449" name="直接箭头连接符 14">
            <a:extLst>
              <a:ext uri="{FF2B5EF4-FFF2-40B4-BE49-F238E27FC236}">
                <a16:creationId xmlns:a16="http://schemas.microsoft.com/office/drawing/2014/main" id="{AC8DD6FA-9091-984D-808E-DB925D27C619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429000" y="3267075"/>
            <a:ext cx="6858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61450" name="图片 2">
            <a:extLst>
              <a:ext uri="{FF2B5EF4-FFF2-40B4-BE49-F238E27FC236}">
                <a16:creationId xmlns:a16="http://schemas.microsoft.com/office/drawing/2014/main" id="{6EEF58DE-42EF-A444-BA57-2183C7CB1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450" y="4267200"/>
            <a:ext cx="1714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1" name="图片 9">
            <a:extLst>
              <a:ext uri="{FF2B5EF4-FFF2-40B4-BE49-F238E27FC236}">
                <a16:creationId xmlns:a16="http://schemas.microsoft.com/office/drawing/2014/main" id="{A104D47F-0A2C-D14A-BA62-72732E81EF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256087"/>
            <a:ext cx="175260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2" name="图片 13">
            <a:extLst>
              <a:ext uri="{FF2B5EF4-FFF2-40B4-BE49-F238E27FC236}">
                <a16:creationId xmlns:a16="http://schemas.microsoft.com/office/drawing/2014/main" id="{7854C42B-6BC4-6C44-94FC-46063B1BDCA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143500"/>
            <a:ext cx="2971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3" name="图片 20">
            <a:extLst>
              <a:ext uri="{FF2B5EF4-FFF2-40B4-BE49-F238E27FC236}">
                <a16:creationId xmlns:a16="http://schemas.microsoft.com/office/drawing/2014/main" id="{6478D0F0-B34A-3B47-8937-2AA2B69572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086350"/>
            <a:ext cx="1905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4" name="图片 21">
            <a:extLst>
              <a:ext uri="{FF2B5EF4-FFF2-40B4-BE49-F238E27FC236}">
                <a16:creationId xmlns:a16="http://schemas.microsoft.com/office/drawing/2014/main" id="{04DD5650-22C0-6149-8CC1-C2A421EFA3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035675"/>
            <a:ext cx="7543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1779B6EF-BB90-144E-8F57-01D125B4CA1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51</a:t>
            </a:fld>
            <a:endParaRPr lang="en-US" altLang="zh-CN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954" name="Rectangle 2">
            <a:extLst>
              <a:ext uri="{FF2B5EF4-FFF2-40B4-BE49-F238E27FC236}">
                <a16:creationId xmlns:a16="http://schemas.microsoft.com/office/drawing/2014/main" id="{C8C99C97-A60F-094F-8E62-534C3565E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800600" cy="1295400"/>
          </a:xfrm>
        </p:spPr>
        <p:txBody>
          <a:bodyPr/>
          <a:lstStyle/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Rules for Breaking the Loop of Amplifier Types </a:t>
            </a:r>
            <a:r>
              <a:rPr lang="zh-CN" altLang="en-US">
                <a:ea typeface="宋体" panose="02010600030101010101" pitchFamily="2" charset="-122"/>
              </a:rPr>
              <a:t>另一种理解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1277956" name="Picture 4">
            <a:extLst>
              <a:ext uri="{FF2B5EF4-FFF2-40B4-BE49-F238E27FC236}">
                <a16:creationId xmlns:a16="http://schemas.microsoft.com/office/drawing/2014/main" id="{41D65DB2-67B0-FA4C-B7E1-62A755D35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33513"/>
            <a:ext cx="88392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9636" name="椭圆 5">
            <a:extLst>
              <a:ext uri="{FF2B5EF4-FFF2-40B4-BE49-F238E27FC236}">
                <a16:creationId xmlns:a16="http://schemas.microsoft.com/office/drawing/2014/main" id="{42E59D46-62EB-3A4B-AAF1-7D0827D7C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47800"/>
            <a:ext cx="609600" cy="5334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37" name="椭圆 8">
            <a:extLst>
              <a:ext uri="{FF2B5EF4-FFF2-40B4-BE49-F238E27FC236}">
                <a16:creationId xmlns:a16="http://schemas.microsoft.com/office/drawing/2014/main" id="{3AF29E4C-DF85-984D-8939-A86CC74AB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438400"/>
            <a:ext cx="609600" cy="5334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38" name="椭圆 9">
            <a:extLst>
              <a:ext uri="{FF2B5EF4-FFF2-40B4-BE49-F238E27FC236}">
                <a16:creationId xmlns:a16="http://schemas.microsoft.com/office/drawing/2014/main" id="{03C15674-EB7F-E345-85B2-D6BA8EBCF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657600"/>
            <a:ext cx="609600" cy="5334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39" name="椭圆 10">
            <a:extLst>
              <a:ext uri="{FF2B5EF4-FFF2-40B4-BE49-F238E27FC236}">
                <a16:creationId xmlns:a16="http://schemas.microsoft.com/office/drawing/2014/main" id="{F695C292-B90E-114A-BA74-37E7C7E1B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648200"/>
            <a:ext cx="609600" cy="5334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0" name="椭圆 11">
            <a:extLst>
              <a:ext uri="{FF2B5EF4-FFF2-40B4-BE49-F238E27FC236}">
                <a16:creationId xmlns:a16="http://schemas.microsoft.com/office/drawing/2014/main" id="{27202B23-023C-6848-9A28-FE0DA0564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2850" y="1981200"/>
            <a:ext cx="692150" cy="579438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1" name="椭圆 12">
            <a:extLst>
              <a:ext uri="{FF2B5EF4-FFF2-40B4-BE49-F238E27FC236}">
                <a16:creationId xmlns:a16="http://schemas.microsoft.com/office/drawing/2014/main" id="{B7D60809-2512-F44C-B733-67276C130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9125" y="2514600"/>
            <a:ext cx="692150" cy="579438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2" name="椭圆 13">
            <a:extLst>
              <a:ext uri="{FF2B5EF4-FFF2-40B4-BE49-F238E27FC236}">
                <a16:creationId xmlns:a16="http://schemas.microsoft.com/office/drawing/2014/main" id="{5F979ACE-1F61-364C-8C54-82E23FC88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4191000"/>
            <a:ext cx="692150" cy="579438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3" name="椭圆 14">
            <a:extLst>
              <a:ext uri="{FF2B5EF4-FFF2-40B4-BE49-F238E27FC236}">
                <a16:creationId xmlns:a16="http://schemas.microsoft.com/office/drawing/2014/main" id="{5C233244-8AC7-EC44-A21F-B5400FAEC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4725" y="4767263"/>
            <a:ext cx="692150" cy="577850"/>
          </a:xfrm>
          <a:prstGeom prst="ellipse">
            <a:avLst/>
          </a:prstGeom>
          <a:noFill/>
          <a:ln w="9525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4" name="矩形 6">
            <a:extLst>
              <a:ext uri="{FF2B5EF4-FFF2-40B4-BE49-F238E27FC236}">
                <a16:creationId xmlns:a16="http://schemas.microsoft.com/office/drawing/2014/main" id="{56FA4381-B624-524C-901E-09EB853FD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1524000"/>
            <a:ext cx="762000" cy="457200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5" name="矩形 16">
            <a:extLst>
              <a:ext uri="{FF2B5EF4-FFF2-40B4-BE49-F238E27FC236}">
                <a16:creationId xmlns:a16="http://schemas.microsoft.com/office/drawing/2014/main" id="{ED4B5B28-8247-4E40-8CAD-8AB64FA04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38" y="2705100"/>
            <a:ext cx="762000" cy="457200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6" name="矩形 17">
            <a:extLst>
              <a:ext uri="{FF2B5EF4-FFF2-40B4-BE49-F238E27FC236}">
                <a16:creationId xmlns:a16="http://schemas.microsoft.com/office/drawing/2014/main" id="{2A07C602-FD7D-7149-8ED1-AC1241829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063" y="1524000"/>
            <a:ext cx="762000" cy="457200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7" name="矩形 18">
            <a:extLst>
              <a:ext uri="{FF2B5EF4-FFF2-40B4-BE49-F238E27FC236}">
                <a16:creationId xmlns:a16="http://schemas.microsoft.com/office/drawing/2014/main" id="{05525B33-1945-094C-965B-C01F03D9E3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25" y="2636838"/>
            <a:ext cx="762000" cy="457200"/>
          </a:xfrm>
          <a:prstGeom prst="rect">
            <a:avLst/>
          </a:prstGeom>
          <a:noFill/>
          <a:ln w="9525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8" name="矩形 19">
            <a:extLst>
              <a:ext uri="{FF2B5EF4-FFF2-40B4-BE49-F238E27FC236}">
                <a16:creationId xmlns:a16="http://schemas.microsoft.com/office/drawing/2014/main" id="{3F64B8E3-1910-0643-BC9E-D14DB3B95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3125" y="3902075"/>
            <a:ext cx="561975" cy="746125"/>
          </a:xfrm>
          <a:prstGeom prst="rect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49" name="矩形 20">
            <a:extLst>
              <a:ext uri="{FF2B5EF4-FFF2-40B4-BE49-F238E27FC236}">
                <a16:creationId xmlns:a16="http://schemas.microsoft.com/office/drawing/2014/main" id="{EE55AA19-E97A-FA42-A812-A4B01B364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633913"/>
            <a:ext cx="561975" cy="746125"/>
          </a:xfrm>
          <a:prstGeom prst="rect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50" name="矩形 21">
            <a:extLst>
              <a:ext uri="{FF2B5EF4-FFF2-40B4-BE49-F238E27FC236}">
                <a16:creationId xmlns:a16="http://schemas.microsoft.com/office/drawing/2014/main" id="{EE7FBBEF-1D4C-0842-927C-E676F8092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4075" y="4051300"/>
            <a:ext cx="560388" cy="746125"/>
          </a:xfrm>
          <a:prstGeom prst="rect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9651" name="矩形 22">
            <a:extLst>
              <a:ext uri="{FF2B5EF4-FFF2-40B4-BE49-F238E27FC236}">
                <a16:creationId xmlns:a16="http://schemas.microsoft.com/office/drawing/2014/main" id="{815F1E23-5BC5-0A4C-965C-110246F9C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8775" y="4595813"/>
            <a:ext cx="560388" cy="746125"/>
          </a:xfrm>
          <a:prstGeom prst="rect">
            <a:avLst/>
          </a:prstGeom>
          <a:noFill/>
          <a:ln w="9525" algn="ctr">
            <a:solidFill>
              <a:srgbClr val="00B0F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5D22D7A-A99E-3D46-A8A7-56954968C34F}"/>
              </a:ext>
            </a:extLst>
          </p:cNvPr>
          <p:cNvSpPr txBox="1"/>
          <p:nvPr/>
        </p:nvSpPr>
        <p:spPr>
          <a:xfrm>
            <a:off x="153022" y="5790626"/>
            <a:ext cx="63510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将反馈网络复制一遍，并断开，断点处开路或短路，参考</a:t>
            </a:r>
            <a:r>
              <a:rPr kumimoji="1" lang="en-US" altLang="zh-CN" dirty="0">
                <a:solidFill>
                  <a:srgbClr val="C00000"/>
                </a:solidFill>
              </a:rPr>
              <a:t>destroy</a:t>
            </a:r>
            <a:r>
              <a:rPr kumimoji="1" lang="zh-CN" altLang="en-US" dirty="0">
                <a:solidFill>
                  <a:srgbClr val="C00000"/>
                </a:solidFill>
              </a:rPr>
              <a:t>原则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并联（感知电压，或返回电流），则短路</a:t>
            </a:r>
            <a:endParaRPr kumimoji="1" lang="en-US" altLang="zh-CN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C00000"/>
                </a:solidFill>
              </a:rPr>
              <a:t>串联（感知电流，或返回电压），则开路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B391E54-0351-7B4E-87F7-E2F138E8B741}"/>
              </a:ext>
            </a:extLst>
          </p:cNvPr>
          <p:cNvSpPr txBox="1"/>
          <p:nvPr/>
        </p:nvSpPr>
        <p:spPr>
          <a:xfrm>
            <a:off x="5893626" y="644903"/>
            <a:ext cx="2751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反馈网络符号用 </a:t>
            </a:r>
            <a:r>
              <a:rPr kumimoji="1" lang="en-US" altLang="zh-CN" dirty="0"/>
              <a:t>β</a:t>
            </a:r>
            <a:r>
              <a:rPr kumimoji="1" lang="zh-CN" altLang="en-US" dirty="0"/>
              <a:t>，也可用 </a:t>
            </a:r>
            <a:r>
              <a:rPr kumimoji="1" lang="en-US" altLang="zh-CN" dirty="0"/>
              <a:t>K</a:t>
            </a:r>
            <a:endParaRPr kumimoji="1" lang="zh-CN" altLang="en-US" dirty="0"/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D6628A26-9706-D340-82A2-6580278E9D4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52</a:t>
            </a:fld>
            <a:endParaRPr lang="en-US" altLang="zh-CN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页脚占位符 3">
            <a:extLst>
              <a:ext uri="{FF2B5EF4-FFF2-40B4-BE49-F238E27FC236}">
                <a16:creationId xmlns:a16="http://schemas.microsoft.com/office/drawing/2014/main" id="{2F14947E-591A-2D4A-AEB9-6FFDF32B61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70659" name="幻灯片编号占位符 4">
            <a:extLst>
              <a:ext uri="{FF2B5EF4-FFF2-40B4-BE49-F238E27FC236}">
                <a16:creationId xmlns:a16="http://schemas.microsoft.com/office/drawing/2014/main" id="{799139E3-9CB9-604A-BDBA-F4C8C8932B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817CC71-3822-4640-A50B-04E3986AD310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53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82050" name="Rectangle 2">
            <a:extLst>
              <a:ext uri="{FF2B5EF4-FFF2-40B4-BE49-F238E27FC236}">
                <a16:creationId xmlns:a16="http://schemas.microsoft.com/office/drawing/2014/main" id="{73F522D5-72C7-9D47-8977-BF2B264BA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33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    Breaking the Loop Example I</a:t>
            </a:r>
          </a:p>
        </p:txBody>
      </p:sp>
      <p:pic>
        <p:nvPicPr>
          <p:cNvPr id="1282052" name="Picture 4">
            <a:extLst>
              <a:ext uri="{FF2B5EF4-FFF2-40B4-BE49-F238E27FC236}">
                <a16:creationId xmlns:a16="http://schemas.microsoft.com/office/drawing/2014/main" id="{1EA0B407-562A-E24F-9698-9644E6CF4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90600"/>
            <a:ext cx="8763000" cy="362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70662" name="Group 7">
            <a:extLst>
              <a:ext uri="{FF2B5EF4-FFF2-40B4-BE49-F238E27FC236}">
                <a16:creationId xmlns:a16="http://schemas.microsoft.com/office/drawing/2014/main" id="{562DF48E-FD1D-E949-AF6C-304885B7508E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4826000"/>
            <a:ext cx="4724400" cy="1879600"/>
            <a:chOff x="1224" y="2944"/>
            <a:chExt cx="2976" cy="1328"/>
          </a:xfrm>
        </p:grpSpPr>
        <p:sp>
          <p:nvSpPr>
            <p:cNvPr id="1282054" name="AutoShape 6">
              <a:extLst>
                <a:ext uri="{FF2B5EF4-FFF2-40B4-BE49-F238E27FC236}">
                  <a16:creationId xmlns:a16="http://schemas.microsoft.com/office/drawing/2014/main" id="{DDC80B5C-1696-8D4B-B3D9-C138EC334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" y="2944"/>
              <a:ext cx="2976" cy="1295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0665" name="Object 5">
              <a:extLst>
                <a:ext uri="{FF2B5EF4-FFF2-40B4-BE49-F238E27FC236}">
                  <a16:creationId xmlns:a16="http://schemas.microsoft.com/office/drawing/2014/main" id="{F0643844-CC59-864D-BDA9-FC04A9C5CC8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48" y="3037"/>
            <a:ext cx="2928" cy="1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5239900" imgH="27495500" progId="Equation.3">
                    <p:embed/>
                  </p:oleObj>
                </mc:Choice>
                <mc:Fallback>
                  <p:oleObj name="Equation" r:id="rId3" imgW="65239900" imgH="274955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48" y="3037"/>
                          <a:ext cx="2928" cy="1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0663" name="图片 1">
            <a:extLst>
              <a:ext uri="{FF2B5EF4-FFF2-40B4-BE49-F238E27FC236}">
                <a16:creationId xmlns:a16="http://schemas.microsoft.com/office/drawing/2014/main" id="{77678D5C-96B8-AA47-AAF7-9E6DD6DE4A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4802188"/>
            <a:ext cx="3744912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75F938C8-4F01-BB4A-AE38-F5B5C827FA4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53</a:t>
            </a:fld>
            <a:endParaRPr lang="en-US" altLang="zh-CN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页脚占位符 3">
            <a:extLst>
              <a:ext uri="{FF2B5EF4-FFF2-40B4-BE49-F238E27FC236}">
                <a16:creationId xmlns:a16="http://schemas.microsoft.com/office/drawing/2014/main" id="{458297BF-DF3B-9F42-89E1-450FA37069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1283074" name="Rectangle 2">
            <a:extLst>
              <a:ext uri="{FF2B5EF4-FFF2-40B4-BE49-F238E27FC236}">
                <a16:creationId xmlns:a16="http://schemas.microsoft.com/office/drawing/2014/main" id="{6752B860-03D9-A243-8A4B-4190556275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4958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I</a:t>
            </a:r>
          </a:p>
        </p:txBody>
      </p:sp>
      <p:grpSp>
        <p:nvGrpSpPr>
          <p:cNvPr id="71685" name="Group 12">
            <a:extLst>
              <a:ext uri="{FF2B5EF4-FFF2-40B4-BE49-F238E27FC236}">
                <a16:creationId xmlns:a16="http://schemas.microsoft.com/office/drawing/2014/main" id="{E93B6B45-9957-0A4A-B095-B4AB8CAF7298}"/>
              </a:ext>
            </a:extLst>
          </p:cNvPr>
          <p:cNvGrpSpPr>
            <a:grpSpLocks/>
          </p:cNvGrpSpPr>
          <p:nvPr/>
        </p:nvGrpSpPr>
        <p:grpSpPr bwMode="auto">
          <a:xfrm>
            <a:off x="812800" y="1066800"/>
            <a:ext cx="7010400" cy="3048000"/>
            <a:chOff x="512" y="672"/>
            <a:chExt cx="4416" cy="1920"/>
          </a:xfrm>
        </p:grpSpPr>
        <p:pic>
          <p:nvPicPr>
            <p:cNvPr id="1283076" name="Picture 4">
              <a:extLst>
                <a:ext uri="{FF2B5EF4-FFF2-40B4-BE49-F238E27FC236}">
                  <a16:creationId xmlns:a16="http://schemas.microsoft.com/office/drawing/2014/main" id="{73BB7DEA-143B-FF4D-85B2-8600640BF1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12" y="672"/>
              <a:ext cx="2205" cy="17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283077" name="Picture 5">
              <a:extLst>
                <a:ext uri="{FF2B5EF4-FFF2-40B4-BE49-F238E27FC236}">
                  <a16:creationId xmlns:a16="http://schemas.microsoft.com/office/drawing/2014/main" id="{F7511C8B-99C6-544F-A51E-1BB7B714E3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94" y="1246"/>
              <a:ext cx="1734" cy="1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83078" name="AutoShape 6">
              <a:extLst>
                <a:ext uri="{FF2B5EF4-FFF2-40B4-BE49-F238E27FC236}">
                  <a16:creationId xmlns:a16="http://schemas.microsoft.com/office/drawing/2014/main" id="{BB4FD320-5032-8740-A44F-8DAF2AE49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7" y="1801"/>
              <a:ext cx="537" cy="240"/>
            </a:xfrm>
            <a:custGeom>
              <a:avLst/>
              <a:gdLst>
                <a:gd name="T0" fmla="*/ 403 w 21600"/>
                <a:gd name="T1" fmla="*/ 0 h 21600"/>
                <a:gd name="T2" fmla="*/ 0 w 21600"/>
                <a:gd name="T3" fmla="*/ 120 h 21600"/>
                <a:gd name="T4" fmla="*/ 403 w 21600"/>
                <a:gd name="T5" fmla="*/ 240 h 21600"/>
                <a:gd name="T6" fmla="*/ 537 w 21600"/>
                <a:gd name="T7" fmla="*/ 12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9 w 21600"/>
                <a:gd name="T13" fmla="*/ 5400 h 21600"/>
                <a:gd name="T14" fmla="*/ 18905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lnTo>
                    <a:pt x="1620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1283079" name="Rectangle 7">
              <a:extLst>
                <a:ext uri="{FF2B5EF4-FFF2-40B4-BE49-F238E27FC236}">
                  <a16:creationId xmlns:a16="http://schemas.microsoft.com/office/drawing/2014/main" id="{DE203E00-B3F1-FB4F-9D29-C75869670C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9" y="1086"/>
              <a:ext cx="671" cy="15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grpSp>
        <p:nvGrpSpPr>
          <p:cNvPr id="71686" name="Group 11">
            <a:extLst>
              <a:ext uri="{FF2B5EF4-FFF2-40B4-BE49-F238E27FC236}">
                <a16:creationId xmlns:a16="http://schemas.microsoft.com/office/drawing/2014/main" id="{F10BF597-DACC-2A4A-B68F-A4B253C302DF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4257675"/>
            <a:ext cx="5486400" cy="2133600"/>
            <a:chOff x="1104" y="2736"/>
            <a:chExt cx="3504" cy="1584"/>
          </a:xfrm>
        </p:grpSpPr>
        <p:sp>
          <p:nvSpPr>
            <p:cNvPr id="1283082" name="AutoShape 10">
              <a:extLst>
                <a:ext uri="{FF2B5EF4-FFF2-40B4-BE49-F238E27FC236}">
                  <a16:creationId xmlns:a16="http://schemas.microsoft.com/office/drawing/2014/main" id="{5A9418A7-B3D7-9147-8721-1BF7086B0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736"/>
              <a:ext cx="3504" cy="15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1689" name="Object 9">
              <a:extLst>
                <a:ext uri="{FF2B5EF4-FFF2-40B4-BE49-F238E27FC236}">
                  <a16:creationId xmlns:a16="http://schemas.microsoft.com/office/drawing/2014/main" id="{7567677D-DB91-E042-8E1E-BF924632DCB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00" y="2754"/>
            <a:ext cx="3360" cy="1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77825600" imgH="36283900" progId="Equation.3">
                    <p:embed/>
                  </p:oleObj>
                </mc:Choice>
                <mc:Fallback>
                  <p:oleObj name="Equation" r:id="rId4" imgW="77825600" imgH="362839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2754"/>
                          <a:ext cx="3360" cy="1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1687" name="图片 1">
            <a:extLst>
              <a:ext uri="{FF2B5EF4-FFF2-40B4-BE49-F238E27FC236}">
                <a16:creationId xmlns:a16="http://schemas.microsoft.com/office/drawing/2014/main" id="{784DEDD2-F817-7B4B-B44F-7896C49F27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14813"/>
            <a:ext cx="2366963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0CFCD763-D0CF-3F46-B040-C1FA13FD36E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54</a:t>
            </a:fld>
            <a:endParaRPr lang="en-US" altLang="zh-CN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页脚占位符 3">
            <a:extLst>
              <a:ext uri="{FF2B5EF4-FFF2-40B4-BE49-F238E27FC236}">
                <a16:creationId xmlns:a16="http://schemas.microsoft.com/office/drawing/2014/main" id="{F12ED8E5-6E03-3D4D-A091-62BF03CF995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zh-CN" sz="1000"/>
              <a:t>CH 12 Feedback</a:t>
            </a:r>
          </a:p>
        </p:txBody>
      </p:sp>
      <p:sp>
        <p:nvSpPr>
          <p:cNvPr id="1284098" name="Rectangle 2">
            <a:extLst>
              <a:ext uri="{FF2B5EF4-FFF2-40B4-BE49-F238E27FC236}">
                <a16:creationId xmlns:a16="http://schemas.microsoft.com/office/drawing/2014/main" id="{51755385-FE26-D141-9A98-578305079C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/>
              <a:t>Breaking the Loop Example II</a:t>
            </a:r>
          </a:p>
        </p:txBody>
      </p:sp>
      <p:pic>
        <p:nvPicPr>
          <p:cNvPr id="1284104" name="Picture 8">
            <a:extLst>
              <a:ext uri="{FF2B5EF4-FFF2-40B4-BE49-F238E27FC236}">
                <a16:creationId xmlns:a16="http://schemas.microsoft.com/office/drawing/2014/main" id="{DADD2B56-A969-A246-9430-46838AD3B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1524000"/>
            <a:ext cx="8991600" cy="266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72710" name="Group 11">
            <a:extLst>
              <a:ext uri="{FF2B5EF4-FFF2-40B4-BE49-F238E27FC236}">
                <a16:creationId xmlns:a16="http://schemas.microsoft.com/office/drawing/2014/main" id="{7ECFB050-84A2-A548-B31B-FE1794050459}"/>
              </a:ext>
            </a:extLst>
          </p:cNvPr>
          <p:cNvGrpSpPr>
            <a:grpSpLocks/>
          </p:cNvGrpSpPr>
          <p:nvPr/>
        </p:nvGrpSpPr>
        <p:grpSpPr bwMode="auto">
          <a:xfrm>
            <a:off x="1447800" y="4432300"/>
            <a:ext cx="6172200" cy="2043113"/>
            <a:chOff x="1008" y="2880"/>
            <a:chExt cx="3888" cy="1287"/>
          </a:xfrm>
        </p:grpSpPr>
        <p:sp>
          <p:nvSpPr>
            <p:cNvPr id="1284106" name="AutoShape 10">
              <a:extLst>
                <a:ext uri="{FF2B5EF4-FFF2-40B4-BE49-F238E27FC236}">
                  <a16:creationId xmlns:a16="http://schemas.microsoft.com/office/drawing/2014/main" id="{4A4BA1F2-22A4-264C-A073-9736E7778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880"/>
              <a:ext cx="3888" cy="124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2712" name="Object 9">
              <a:extLst>
                <a:ext uri="{FF2B5EF4-FFF2-40B4-BE49-F238E27FC236}">
                  <a16:creationId xmlns:a16="http://schemas.microsoft.com/office/drawing/2014/main" id="{0EE57884-A21C-C34F-BA13-6CF197FE9A1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12" y="2896"/>
            <a:ext cx="3648" cy="1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78994000" imgH="27495500" progId="Equation.3">
                    <p:embed/>
                  </p:oleObj>
                </mc:Choice>
                <mc:Fallback>
                  <p:oleObj name="Equation" r:id="rId3" imgW="78994000" imgH="274955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12" y="2896"/>
                          <a:ext cx="3648" cy="1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ABFCE09A-B154-924D-A968-740C886DD3A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55</a:t>
            </a:fld>
            <a:endParaRPr lang="en-US" altLang="zh-CN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122" name="Rectangle 2">
            <a:extLst>
              <a:ext uri="{FF2B5EF4-FFF2-40B4-BE49-F238E27FC236}">
                <a16:creationId xmlns:a16="http://schemas.microsoft.com/office/drawing/2014/main" id="{3CA6D612-6E3B-904D-B3E3-813A37DD30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4267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/>
              <a:t>Feedback Factor Example II</a:t>
            </a:r>
          </a:p>
        </p:txBody>
      </p:sp>
      <p:grpSp>
        <p:nvGrpSpPr>
          <p:cNvPr id="73733" name="Group 15">
            <a:extLst>
              <a:ext uri="{FF2B5EF4-FFF2-40B4-BE49-F238E27FC236}">
                <a16:creationId xmlns:a16="http://schemas.microsoft.com/office/drawing/2014/main" id="{FDA5D1EA-252F-0D44-BE12-72570539F0F3}"/>
              </a:ext>
            </a:extLst>
          </p:cNvPr>
          <p:cNvGrpSpPr>
            <a:grpSpLocks/>
          </p:cNvGrpSpPr>
          <p:nvPr/>
        </p:nvGrpSpPr>
        <p:grpSpPr bwMode="auto">
          <a:xfrm>
            <a:off x="0" y="1066800"/>
            <a:ext cx="5281613" cy="3352800"/>
            <a:chOff x="0" y="672"/>
            <a:chExt cx="3327" cy="2112"/>
          </a:xfrm>
        </p:grpSpPr>
        <p:pic>
          <p:nvPicPr>
            <p:cNvPr id="1285124" name="Picture 4">
              <a:extLst>
                <a:ext uri="{FF2B5EF4-FFF2-40B4-BE49-F238E27FC236}">
                  <a16:creationId xmlns:a16="http://schemas.microsoft.com/office/drawing/2014/main" id="{FE1AD6E8-2454-5242-9D1B-27F90D6BD4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672"/>
              <a:ext cx="3327" cy="2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285126" name="Rectangle 6">
              <a:extLst>
                <a:ext uri="{FF2B5EF4-FFF2-40B4-BE49-F238E27FC236}">
                  <a16:creationId xmlns:a16="http://schemas.microsoft.com/office/drawing/2014/main" id="{61C4622A-3039-8E41-BD20-7AD580C5C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4" y="1170"/>
              <a:ext cx="500" cy="135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</p:grpSp>
      <p:sp>
        <p:nvSpPr>
          <p:cNvPr id="1285128" name="AutoShape 8">
            <a:extLst>
              <a:ext uri="{FF2B5EF4-FFF2-40B4-BE49-F238E27FC236}">
                <a16:creationId xmlns:a16="http://schemas.microsoft.com/office/drawing/2014/main" id="{8DF57CD6-F6C3-6544-8026-E814B9293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0450" y="2535238"/>
            <a:ext cx="879475" cy="360362"/>
          </a:xfrm>
          <a:custGeom>
            <a:avLst/>
            <a:gdLst>
              <a:gd name="T0" fmla="*/ 659606 w 21600"/>
              <a:gd name="T1" fmla="*/ 0 h 21600"/>
              <a:gd name="T2" fmla="*/ 0 w 21600"/>
              <a:gd name="T3" fmla="*/ 180181 h 21600"/>
              <a:gd name="T4" fmla="*/ 659606 w 21600"/>
              <a:gd name="T5" fmla="*/ 360362 h 21600"/>
              <a:gd name="T6" fmla="*/ 879475 w 21600"/>
              <a:gd name="T7" fmla="*/ 180181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pic>
        <p:nvPicPr>
          <p:cNvPr id="1285133" name="Picture 13">
            <a:extLst>
              <a:ext uri="{FF2B5EF4-FFF2-40B4-BE49-F238E27FC236}">
                <a16:creationId xmlns:a16="http://schemas.microsoft.com/office/drawing/2014/main" id="{EBF1CBC3-6E9D-CE48-A59E-7A7CDE56B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676400"/>
            <a:ext cx="2590800" cy="208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73736" name="Group 12">
            <a:extLst>
              <a:ext uri="{FF2B5EF4-FFF2-40B4-BE49-F238E27FC236}">
                <a16:creationId xmlns:a16="http://schemas.microsoft.com/office/drawing/2014/main" id="{C05E7FD5-8902-0E44-8C67-80BAD0A797B5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254500"/>
            <a:ext cx="5410200" cy="2298700"/>
            <a:chOff x="1392" y="2736"/>
            <a:chExt cx="3408" cy="1584"/>
          </a:xfrm>
        </p:grpSpPr>
        <p:sp>
          <p:nvSpPr>
            <p:cNvPr id="1285131" name="AutoShape 11">
              <a:extLst>
                <a:ext uri="{FF2B5EF4-FFF2-40B4-BE49-F238E27FC236}">
                  <a16:creationId xmlns:a16="http://schemas.microsoft.com/office/drawing/2014/main" id="{D97DAD42-F445-1F45-9318-7F415B0C8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736"/>
              <a:ext cx="3408" cy="15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zh-CN" altLang="en-US">
                <a:ea typeface="宋体" panose="02010600030101010101" pitchFamily="2" charset="-122"/>
              </a:endParaRPr>
            </a:p>
          </p:txBody>
        </p:sp>
        <p:graphicFrame>
          <p:nvGraphicFramePr>
            <p:cNvPr id="73738" name="Object 10">
              <a:extLst>
                <a:ext uri="{FF2B5EF4-FFF2-40B4-BE49-F238E27FC236}">
                  <a16:creationId xmlns:a16="http://schemas.microsoft.com/office/drawing/2014/main" id="{4EC6B016-2B94-9844-8BAA-5AD3F757167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488" y="2751"/>
            <a:ext cx="3264" cy="15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75488800" imgH="36283900" progId="Equation.3">
                    <p:embed/>
                  </p:oleObj>
                </mc:Choice>
                <mc:Fallback>
                  <p:oleObj name="Equation" r:id="rId4" imgW="75488800" imgH="362839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2751"/>
                          <a:ext cx="3264" cy="15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6893DBB2-6A41-7C43-BE6B-A932E883FCCE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56</a:t>
            </a:fld>
            <a:endParaRPr lang="en-US" altLang="zh-CN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45AD16-9EDB-7C4F-B99F-058716301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作业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2B64EAA-B34D-3948-9C0B-66890F2226E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57</a:t>
            </a:fld>
            <a:endParaRPr lang="en-US" altLang="zh-CN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2B88A45-8793-D24F-9402-3E260803A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" y="1003429"/>
            <a:ext cx="9144000" cy="923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6B2776F-2E25-5042-B611-E9B750258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1" y="1897859"/>
            <a:ext cx="8439149" cy="76438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189016E-EB55-AB48-BEB0-729EB05E7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2662247"/>
            <a:ext cx="5715000" cy="37039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01F375-3ACA-145B-86B0-EAFA185F12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175" y="2789219"/>
            <a:ext cx="5019014" cy="406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0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BE044CEE-EFCC-D642-80ED-3A9A13135C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 sz="3200">
                <a:ea typeface="宋体" panose="02010600030101010101" pitchFamily="2" charset="-122"/>
              </a:rPr>
              <a:t>Introduction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A318670E-9EC0-B64D-B1B3-B54772939D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Under certain conditions,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negative feedback can be come positive. 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但是，负反馈也可能会转变成正反馈</a:t>
            </a:r>
            <a:r>
              <a:rPr lang="en-US" altLang="zh-CN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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  <a:sym typeface="Wingdings" pitchFamily="2" charset="2"/>
              </a:rPr>
              <a:t>振荡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This causes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oscillation.</a:t>
            </a:r>
          </a:p>
          <a:p>
            <a:pPr lvl="1" eaLnBrk="1" hangingPunct="1"/>
            <a:endParaRPr lang="en-US" altLang="zh-CN" sz="2800">
              <a:solidFill>
                <a:srgbClr val="FF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082DF245-BC0E-5A40-BAFE-619C0D4285B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3">
            <a:extLst>
              <a:ext uri="{FF2B5EF4-FFF2-40B4-BE49-F238E27FC236}">
                <a16:creationId xmlns:a16="http://schemas.microsoft.com/office/drawing/2014/main" id="{E6D077F8-7B89-374B-81B8-445C2A3672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The College of New Jersey (TCNJ) – ELC251 Electronics 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 b="0">
                <a:solidFill>
                  <a:srgbClr val="0000FF"/>
                </a:solidFill>
              </a:rPr>
              <a:t>http://anthony.deese.googlepages.com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CN" sz="1000"/>
              <a:t>Based on Textbook:</a:t>
            </a:r>
            <a:r>
              <a:rPr lang="en-US" altLang="zh-CN" sz="1000" b="0"/>
              <a:t> Microelectronic Circuits by Adel S. Sedra (0195323033)</a:t>
            </a:r>
          </a:p>
        </p:txBody>
      </p:sp>
      <p:sp>
        <p:nvSpPr>
          <p:cNvPr id="9219" name="Rectangle 5">
            <a:extLst>
              <a:ext uri="{FF2B5EF4-FFF2-40B4-BE49-F238E27FC236}">
                <a16:creationId xmlns:a16="http://schemas.microsoft.com/office/drawing/2014/main" id="{AB2B943B-3B76-284F-8BDF-8D3714513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7400"/>
            <a:ext cx="5410200" cy="480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B4B682B1-36BA-3A46-AD5E-6713D76F1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0104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b="0" dirty="0">
                <a:ea typeface="宋体" panose="02010600030101010101" pitchFamily="2" charset="-122"/>
              </a:rPr>
              <a:t>11.1.</a:t>
            </a:r>
            <a:r>
              <a:rPr lang="en-US" altLang="zh-CN" sz="3200" dirty="0">
                <a:ea typeface="宋体" panose="02010600030101010101" pitchFamily="2" charset="-122"/>
              </a:rPr>
              <a:t> </a:t>
            </a:r>
            <a:r>
              <a:rPr lang="zh-CN" altLang="en-US" sz="3200" dirty="0">
                <a:ea typeface="宋体" panose="02010600030101010101" pitchFamily="2" charset="-122"/>
              </a:rPr>
              <a:t>反馈的基本结构</a:t>
            </a:r>
            <a:endParaRPr lang="en-US" altLang="zh-CN" sz="3200" dirty="0">
              <a:ea typeface="宋体" panose="02010600030101010101" pitchFamily="2" charset="-122"/>
            </a:endParaRPr>
          </a:p>
        </p:txBody>
      </p:sp>
      <p:sp>
        <p:nvSpPr>
          <p:cNvPr id="7173" name="Rectangle 3">
            <a:extLst>
              <a:ext uri="{FF2B5EF4-FFF2-40B4-BE49-F238E27FC236}">
                <a16:creationId xmlns:a16="http://schemas.microsoft.com/office/drawing/2014/main" id="{400FA591-A149-7A4B-81FD-0585E41538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686800" cy="50292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Open-loop</a:t>
            </a:r>
            <a:r>
              <a:rPr lang="en-US" altLang="zh-CN" sz="2800" dirty="0">
                <a:ea typeface="宋体" panose="02010600030101010101" pitchFamily="2" charset="-122"/>
              </a:rPr>
              <a:t> amplifier has gain </a:t>
            </a:r>
            <a:r>
              <a:rPr lang="en-US" altLang="zh-CN" sz="2800" i="1" dirty="0">
                <a:ea typeface="宋体" panose="02010600030101010101" pitchFamily="2" charset="-122"/>
              </a:rPr>
              <a:t>A</a:t>
            </a:r>
            <a:r>
              <a:rPr lang="en-US" altLang="zh-CN" sz="2800" dirty="0">
                <a:ea typeface="宋体" panose="02010600030101010101" pitchFamily="2" charset="-122"/>
              </a:rPr>
              <a:t> (</a:t>
            </a:r>
            <a:r>
              <a:rPr lang="en-US" altLang="zh-CN" sz="2800" i="1" dirty="0">
                <a:ea typeface="宋体" panose="02010600030101010101" pitchFamily="2" charset="-122"/>
              </a:rPr>
              <a:t>x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ea typeface="宋体" panose="02010600030101010101" pitchFamily="2" charset="-122"/>
              </a:rPr>
              <a:t> = </a:t>
            </a:r>
            <a:r>
              <a:rPr lang="en-US" altLang="zh-CN" sz="2800" i="1" dirty="0" err="1">
                <a:ea typeface="宋体" panose="02010600030101010101" pitchFamily="2" charset="-122"/>
              </a:rPr>
              <a:t>Ax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). 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参数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①</a:t>
            </a:r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开环增益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A</a:t>
            </a:r>
            <a:endParaRPr lang="en-US" altLang="zh-CN" b="1" dirty="0">
              <a:solidFill>
                <a:srgbClr val="00B050"/>
              </a:solidFill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Output (</a:t>
            </a:r>
            <a:r>
              <a:rPr lang="en-US" altLang="zh-CN" sz="2800" i="1" dirty="0">
                <a:solidFill>
                  <a:srgbClr val="FF0000"/>
                </a:solidFill>
                <a:ea typeface="宋体" panose="02010600030101010101" pitchFamily="2" charset="-122"/>
              </a:rPr>
              <a:t>x</a:t>
            </a:r>
            <a:r>
              <a:rPr lang="en-US" altLang="zh-CN" sz="2800" i="1" baseline="-25000" dirty="0">
                <a:solidFill>
                  <a:srgbClr val="FF0000"/>
                </a:solidFill>
                <a:ea typeface="宋体" panose="02010600030101010101" pitchFamily="2" charset="-122"/>
              </a:rPr>
              <a:t>o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is fed to load as well as feedback network.</a:t>
            </a:r>
          </a:p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Feedback factor (</a:t>
            </a:r>
            <a:r>
              <a:rPr lang="en-US" altLang="zh-CN" sz="2800" i="1" dirty="0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b.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defines feedback signal (</a:t>
            </a:r>
            <a:r>
              <a:rPr lang="en-US" altLang="zh-CN" sz="2800" i="1" dirty="0" err="1">
                <a:ea typeface="宋体" panose="02010600030101010101" pitchFamily="2" charset="-122"/>
              </a:rPr>
              <a:t>x</a:t>
            </a:r>
            <a:r>
              <a:rPr lang="en-US" altLang="zh-CN" sz="2800" i="1" baseline="-25000" dirty="0" err="1">
                <a:ea typeface="宋体" panose="02010600030101010101" pitchFamily="2" charset="-122"/>
              </a:rPr>
              <a:t>f</a:t>
            </a:r>
            <a:r>
              <a:rPr lang="en-US" altLang="zh-CN" sz="2800" dirty="0">
                <a:ea typeface="宋体" panose="02010600030101010101" pitchFamily="2" charset="-122"/>
              </a:rPr>
              <a:t>).</a:t>
            </a:r>
          </a:p>
          <a:p>
            <a:pPr eaLnBrk="1" hangingPunct="1"/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Feedback signal (</a:t>
            </a:r>
            <a:r>
              <a:rPr lang="en-US" altLang="zh-CN" sz="2800" i="1" dirty="0" err="1">
                <a:solidFill>
                  <a:srgbClr val="FF0000"/>
                </a:solidFill>
                <a:ea typeface="宋体" panose="02010600030101010101" pitchFamily="2" charset="-122"/>
              </a:rPr>
              <a:t>x</a:t>
            </a:r>
            <a:r>
              <a:rPr lang="en-US" altLang="zh-CN" sz="2800" i="1" baseline="-25000" dirty="0" err="1">
                <a:solidFill>
                  <a:srgbClr val="FF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)</a:t>
            </a:r>
            <a:r>
              <a:rPr lang="en-US" altLang="zh-CN" sz="2800" dirty="0">
                <a:ea typeface="宋体" panose="02010600030101010101" pitchFamily="2" charset="-122"/>
              </a:rPr>
              <a:t> is </a:t>
            </a:r>
            <a:r>
              <a:rPr lang="en-US" altLang="zh-CN" sz="2800" dirty="0">
                <a:solidFill>
                  <a:srgbClr val="3333FF"/>
                </a:solidFill>
                <a:ea typeface="宋体" panose="02010600030101010101" pitchFamily="2" charset="-122"/>
              </a:rPr>
              <a:t>subtracted</a:t>
            </a:r>
            <a:r>
              <a:rPr lang="en-US" altLang="zh-CN" sz="2800" dirty="0">
                <a:ea typeface="宋体" panose="02010600030101010101" pitchFamily="2" charset="-122"/>
              </a:rPr>
              <a:t> from input (</a:t>
            </a:r>
            <a:r>
              <a:rPr lang="en-US" altLang="zh-CN" sz="2800" i="1" dirty="0">
                <a:ea typeface="宋体" panose="02010600030101010101" pitchFamily="2" charset="-122"/>
              </a:rPr>
              <a:t>x</a:t>
            </a:r>
            <a:r>
              <a:rPr lang="en-US" altLang="zh-CN" sz="2800" i="1" baseline="-25000" dirty="0">
                <a:ea typeface="宋体" panose="02010600030101010101" pitchFamily="2" charset="-122"/>
              </a:rPr>
              <a:t>i</a:t>
            </a:r>
            <a:r>
              <a:rPr lang="en-US" altLang="zh-CN" sz="2800" dirty="0">
                <a:ea typeface="宋体" panose="02010600030101010101" pitchFamily="2" charset="-122"/>
              </a:rPr>
              <a:t>).</a:t>
            </a:r>
          </a:p>
          <a:p>
            <a:pPr lvl="1" eaLnBrk="1" hangingPunct="1"/>
            <a:r>
              <a:rPr lang="en-US" altLang="zh-CN" sz="2800" dirty="0">
                <a:ea typeface="宋体" panose="02010600030101010101" pitchFamily="2" charset="-122"/>
              </a:rPr>
              <a:t>This characterizes </a:t>
            </a:r>
            <a:r>
              <a:rPr lang="en-US" altLang="zh-CN" sz="2800" dirty="0">
                <a:solidFill>
                  <a:srgbClr val="FF0000"/>
                </a:solidFill>
                <a:ea typeface="宋体" panose="02010600030101010101" pitchFamily="2" charset="-122"/>
              </a:rPr>
              <a:t>negative feedback.</a:t>
            </a:r>
          </a:p>
          <a:p>
            <a:pPr eaLnBrk="1" hangingPunct="1"/>
            <a:endParaRPr lang="en-US" altLang="zh-CN" sz="2800" dirty="0">
              <a:ea typeface="宋体" panose="02010600030101010101" pitchFamily="2" charset="-122"/>
            </a:endParaRPr>
          </a:p>
        </p:txBody>
      </p:sp>
      <p:pic>
        <p:nvPicPr>
          <p:cNvPr id="9222" name="Picture 4" descr="se10F01">
            <a:extLst>
              <a:ext uri="{FF2B5EF4-FFF2-40B4-BE49-F238E27FC236}">
                <a16:creationId xmlns:a16="http://schemas.microsoft.com/office/drawing/2014/main" id="{74829B80-6A57-994D-9F13-B9EA54FA8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944938"/>
            <a:ext cx="66294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Rectangle 6">
            <a:extLst>
              <a:ext uri="{FF2B5EF4-FFF2-40B4-BE49-F238E27FC236}">
                <a16:creationId xmlns:a16="http://schemas.microsoft.com/office/drawing/2014/main" id="{013D47EB-C137-214B-AED0-E1AD0E1F8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03925"/>
            <a:ext cx="876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ea typeface="宋体" panose="02010600030101010101" pitchFamily="2" charset="-122"/>
              </a:rPr>
              <a:t>Figure 11.1: </a:t>
            </a:r>
            <a:r>
              <a:rPr lang="en-US" altLang="zh-CN" sz="2000" dirty="0">
                <a:ea typeface="宋体" panose="02010600030101010101" pitchFamily="2" charset="-122"/>
              </a:rPr>
              <a:t>General structure of the feedback amplifier. This is a 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signal-flow diagram</a:t>
            </a:r>
            <a:r>
              <a:rPr lang="en-US" altLang="zh-CN" sz="2000" dirty="0">
                <a:ea typeface="宋体" panose="02010600030101010101" pitchFamily="2" charset="-122"/>
              </a:rPr>
              <a:t>, and the quantities </a:t>
            </a:r>
            <a:r>
              <a:rPr lang="en-US" altLang="zh-CN" sz="2000" b="1" i="1" dirty="0">
                <a:solidFill>
                  <a:srgbClr val="3333FF"/>
                </a:solidFill>
                <a:ea typeface="宋体" panose="02010600030101010101" pitchFamily="2" charset="-122"/>
              </a:rPr>
              <a:t>x </a:t>
            </a:r>
            <a:r>
              <a:rPr lang="en-US" altLang="zh-CN" sz="2000" b="1" dirty="0">
                <a:solidFill>
                  <a:srgbClr val="3333FF"/>
                </a:solidFill>
                <a:ea typeface="宋体" panose="02010600030101010101" pitchFamily="2" charset="-122"/>
              </a:rPr>
              <a:t>represent either voltage or current signals</a:t>
            </a:r>
            <a:r>
              <a:rPr lang="en-US" altLang="zh-CN" sz="2000" dirty="0"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6BE8178-22AC-A045-A869-14CC2CA3BF99}"/>
              </a:ext>
            </a:extLst>
          </p:cNvPr>
          <p:cNvSpPr txBox="1"/>
          <p:nvPr/>
        </p:nvSpPr>
        <p:spPr>
          <a:xfrm>
            <a:off x="990600" y="4978826"/>
            <a:ext cx="129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①</a:t>
            </a:r>
            <a:r>
              <a:rPr kumimoji="1" lang="zh-CN" altLang="en-US" dirty="0">
                <a:solidFill>
                  <a:srgbClr val="0432FF"/>
                </a:solidFill>
              </a:rPr>
              <a:t>信号可以是电压，也可以是电流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C7B83EB-A7CD-774F-A192-EAB1DB345E6E}"/>
              </a:ext>
            </a:extLst>
          </p:cNvPr>
          <p:cNvSpPr txBox="1"/>
          <p:nvPr/>
        </p:nvSpPr>
        <p:spPr>
          <a:xfrm>
            <a:off x="4907437" y="5621923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②</a:t>
            </a:r>
            <a:r>
              <a:rPr kumimoji="1" lang="zh-CN" altLang="en-US" dirty="0">
                <a:solidFill>
                  <a:srgbClr val="0432FF"/>
                </a:solidFill>
              </a:rPr>
              <a:t>感知输出信号并反馈到输入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6EE4344-6A2B-C64A-AB08-EB01B7F0D931}"/>
              </a:ext>
            </a:extLst>
          </p:cNvPr>
          <p:cNvSpPr txBox="1"/>
          <p:nvPr/>
        </p:nvSpPr>
        <p:spPr>
          <a:xfrm>
            <a:off x="1981200" y="3731097"/>
            <a:ext cx="29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432FF"/>
                </a:solidFill>
              </a:rPr>
              <a:t>③</a:t>
            </a:r>
            <a:r>
              <a:rPr kumimoji="1" lang="zh-CN" altLang="en-US" dirty="0">
                <a:solidFill>
                  <a:srgbClr val="0432FF"/>
                </a:solidFill>
              </a:rPr>
              <a:t>信号与反馈量相减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980A3BB-F059-5241-B4EB-451099BB1F46}"/>
              </a:ext>
            </a:extLst>
          </p:cNvPr>
          <p:cNvSpPr txBox="1"/>
          <p:nvPr/>
        </p:nvSpPr>
        <p:spPr>
          <a:xfrm>
            <a:off x="6248400" y="800901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反馈结构的</a:t>
            </a:r>
            <a:r>
              <a:rPr kumimoji="1" lang="zh-CN" altLang="en-US" b="1" dirty="0">
                <a:solidFill>
                  <a:srgbClr val="00B050"/>
                </a:solidFill>
              </a:rPr>
              <a:t>基本参数</a:t>
            </a:r>
            <a:r>
              <a:rPr kumimoji="1" lang="zh-CN" altLang="en-US" dirty="0"/>
              <a:t>：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D340A94-B222-044F-8690-88EBEDC4823B}"/>
              </a:ext>
            </a:extLst>
          </p:cNvPr>
          <p:cNvSpPr/>
          <p:nvPr/>
        </p:nvSpPr>
        <p:spPr>
          <a:xfrm>
            <a:off x="7543800" y="2028378"/>
            <a:ext cx="13564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参数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②</a:t>
            </a:r>
          </a:p>
          <a:p>
            <a:pPr eaLnBrk="1" hangingPunct="1"/>
            <a:r>
              <a:rPr lang="zh-CN" altLang="en-US" sz="2000" b="1" dirty="0">
                <a:solidFill>
                  <a:srgbClr val="00B050"/>
                </a:solidFill>
                <a:ea typeface="宋体" panose="02010600030101010101" pitchFamily="2" charset="-122"/>
              </a:rPr>
              <a:t>反馈因子</a:t>
            </a:r>
            <a:r>
              <a:rPr lang="en-US" altLang="zh-CN" sz="2000" b="1" dirty="0">
                <a:solidFill>
                  <a:srgbClr val="00B050"/>
                </a:solidFill>
                <a:ea typeface="宋体" panose="02010600030101010101" pitchFamily="2" charset="-122"/>
              </a:rPr>
              <a:t>β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439838-A781-CF42-9241-6C45F6ED7466}"/>
              </a:ext>
            </a:extLst>
          </p:cNvPr>
          <p:cNvSpPr txBox="1"/>
          <p:nvPr/>
        </p:nvSpPr>
        <p:spPr>
          <a:xfrm>
            <a:off x="4598708" y="3478904"/>
            <a:ext cx="42404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假设反馈网络</a:t>
            </a:r>
            <a:r>
              <a:rPr kumimoji="1" lang="en-US" altLang="zh-CN" b="1" dirty="0">
                <a:solidFill>
                  <a:srgbClr val="C00000"/>
                </a:solidFill>
              </a:rPr>
              <a:t>β</a:t>
            </a:r>
            <a:r>
              <a:rPr kumimoji="1" lang="zh-CN" altLang="en-US" b="1" dirty="0">
                <a:solidFill>
                  <a:srgbClr val="C00000"/>
                </a:solidFill>
              </a:rPr>
              <a:t>对基本放大器的增益</a:t>
            </a:r>
            <a:r>
              <a:rPr kumimoji="1" lang="en-US" altLang="zh-CN" b="1" dirty="0">
                <a:solidFill>
                  <a:srgbClr val="C00000"/>
                </a:solidFill>
              </a:rPr>
              <a:t>A</a:t>
            </a:r>
            <a:r>
              <a:rPr kumimoji="1" lang="zh-CN" altLang="en-US" b="1" dirty="0">
                <a:solidFill>
                  <a:srgbClr val="C00000"/>
                </a:solidFill>
              </a:rPr>
              <a:t>没影响（</a:t>
            </a:r>
            <a:r>
              <a:rPr kumimoji="1" lang="en-US" altLang="zh-CN" b="1" dirty="0">
                <a:solidFill>
                  <a:srgbClr val="C00000"/>
                </a:solidFill>
              </a:rPr>
              <a:t>does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not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load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the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amplifier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output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&amp;</a:t>
            </a:r>
            <a:r>
              <a:rPr kumimoji="1" lang="zh-CN" altLang="en-US" b="1" dirty="0">
                <a:solidFill>
                  <a:srgbClr val="C00000"/>
                </a:solidFill>
              </a:rPr>
              <a:t> </a:t>
            </a:r>
            <a:r>
              <a:rPr kumimoji="1" lang="en-US" altLang="zh-CN" b="1" dirty="0">
                <a:solidFill>
                  <a:srgbClr val="C00000"/>
                </a:solidFill>
              </a:rPr>
              <a:t>input</a:t>
            </a:r>
            <a:r>
              <a:rPr kumimoji="1" lang="zh-CN" altLang="en-US" b="1" dirty="0">
                <a:solidFill>
                  <a:srgbClr val="C00000"/>
                </a:solidFill>
              </a:rPr>
              <a:t>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4A76683-F319-A14C-93F4-BFC44EE66FD4}"/>
              </a:ext>
            </a:extLst>
          </p:cNvPr>
          <p:cNvSpPr txBox="1"/>
          <p:nvPr/>
        </p:nvSpPr>
        <p:spPr>
          <a:xfrm>
            <a:off x="5019260" y="3953461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基本放大器</a:t>
            </a:r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CE4AC91C-F6EA-4240-892E-9983657877B4}"/>
              </a:ext>
            </a:extLst>
          </p:cNvPr>
          <p:cNvCxnSpPr>
            <a:stCxn id="14" idx="1"/>
          </p:cNvCxnSpPr>
          <p:nvPr/>
        </p:nvCxnSpPr>
        <p:spPr bwMode="auto">
          <a:xfrm flipH="1">
            <a:off x="4714460" y="4122738"/>
            <a:ext cx="304800" cy="3861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6BB5DB89-7299-0F40-AA98-FD5ABDCBBB74}"/>
              </a:ext>
            </a:extLst>
          </p:cNvPr>
          <p:cNvSpPr txBox="1"/>
          <p:nvPr/>
        </p:nvSpPr>
        <p:spPr>
          <a:xfrm>
            <a:off x="4841565" y="5044917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反馈网络</a:t>
            </a:r>
          </a:p>
        </p:txBody>
      </p: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DD13A34D-8F11-F74F-AED8-771B08ADB656}"/>
              </a:ext>
            </a:extLst>
          </p:cNvPr>
          <p:cNvCxnSpPr/>
          <p:nvPr/>
        </p:nvCxnSpPr>
        <p:spPr bwMode="auto">
          <a:xfrm flipH="1">
            <a:off x="4759736" y="5317276"/>
            <a:ext cx="269464" cy="900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文本框 10">
            <a:extLst>
              <a:ext uri="{FF2B5EF4-FFF2-40B4-BE49-F238E27FC236}">
                <a16:creationId xmlns:a16="http://schemas.microsoft.com/office/drawing/2014/main" id="{7B3B04A1-AAC9-FF4A-81BB-1EF419429279}"/>
              </a:ext>
            </a:extLst>
          </p:cNvPr>
          <p:cNvSpPr txBox="1"/>
          <p:nvPr/>
        </p:nvSpPr>
        <p:spPr>
          <a:xfrm>
            <a:off x="6934199" y="1436212"/>
            <a:ext cx="2236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也即基本放大器的增益</a:t>
            </a: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0E85FE41-785D-FB4F-9613-31C354D2111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3">
            <a:extLst>
              <a:ext uri="{FF2B5EF4-FFF2-40B4-BE49-F238E27FC236}">
                <a16:creationId xmlns:a16="http://schemas.microsoft.com/office/drawing/2014/main" id="{76C58383-7E97-5445-BDC8-DE60ED7ED96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057400"/>
            <a:ext cx="8839200" cy="4038600"/>
          </a:xfrm>
        </p:spPr>
        <p:txBody>
          <a:bodyPr/>
          <a:lstStyle/>
          <a:p>
            <a:pPr eaLnBrk="1" hangingPunct="1"/>
            <a:r>
              <a:rPr lang="en-US" altLang="zh-CN" sz="2800">
                <a:ea typeface="宋体" panose="02010600030101010101" pitchFamily="2" charset="-122"/>
              </a:rPr>
              <a:t>Gain of feedback amplifier is defined in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(10.4).</a:t>
            </a:r>
            <a:endParaRPr lang="en-US" altLang="zh-CN">
              <a:solidFill>
                <a:srgbClr val="3333FF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Note that (10.4) may be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approximated at 1/</a:t>
            </a:r>
            <a:r>
              <a:rPr lang="en-US" altLang="zh-CN" sz="2800" i="1">
                <a:solidFill>
                  <a:srgbClr val="FF0000"/>
                </a:solidFill>
                <a:latin typeface="Symbol" pitchFamily="2" charset="2"/>
                <a:ea typeface="宋体" panose="02010600030101010101" pitchFamily="2" charset="-122"/>
              </a:rPr>
              <a:t>b.</a:t>
            </a:r>
            <a:r>
              <a:rPr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深度反馈</a:t>
            </a:r>
            <a:endParaRPr lang="en-US" altLang="zh-CN">
              <a:solidFill>
                <a:srgbClr val="FF0000"/>
              </a:solidFill>
              <a:ea typeface="宋体" panose="02010600030101010101" pitchFamily="2" charset="-122"/>
            </a:endParaRPr>
          </a:p>
          <a:p>
            <a:pPr lvl="1" eaLnBrk="1" hangingPunct="1"/>
            <a:r>
              <a:rPr lang="en-US" altLang="zh-CN" sz="2800">
                <a:ea typeface="宋体" panose="02010600030101010101" pitchFamily="2" charset="-122"/>
              </a:rPr>
              <a:t>As such, gain of feedback amplifier is </a:t>
            </a:r>
            <a:r>
              <a:rPr lang="en-US" altLang="zh-CN" sz="2800">
                <a:solidFill>
                  <a:srgbClr val="FF0000"/>
                </a:solidFill>
                <a:ea typeface="宋体" panose="02010600030101010101" pitchFamily="2" charset="-122"/>
              </a:rPr>
              <a:t>almost entirely determined by feedback network.</a:t>
            </a:r>
          </a:p>
        </p:txBody>
      </p:sp>
      <p:pic>
        <p:nvPicPr>
          <p:cNvPr id="10244" name="Picture 4" descr="se10F01">
            <a:extLst>
              <a:ext uri="{FF2B5EF4-FFF2-40B4-BE49-F238E27FC236}">
                <a16:creationId xmlns:a16="http://schemas.microsoft.com/office/drawing/2014/main" id="{4A83E879-FF54-A844-A8F7-850748A6A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0"/>
            <a:ext cx="66294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9DC11C8-2951-FE44-8C61-169BFF4AEDBD}"/>
              </a:ext>
            </a:extLst>
          </p:cNvPr>
          <p:cNvSpPr/>
          <p:nvPr/>
        </p:nvSpPr>
        <p:spPr>
          <a:xfrm>
            <a:off x="2895600" y="4572000"/>
            <a:ext cx="1416050" cy="461963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anose="02010600030101010101" pitchFamily="2" charset="-122"/>
              </a:rPr>
              <a:t>闭</a:t>
            </a:r>
            <a:r>
              <a:rPr lang="zh-CN" altLang="en-US" sz="2400">
                <a:solidFill>
                  <a:srgbClr val="3333FF"/>
                </a:solidFill>
                <a:ea typeface="宋体" panose="02010600030101010101" pitchFamily="2" charset="-122"/>
              </a:rPr>
              <a:t>环增益</a:t>
            </a:r>
            <a:endParaRPr lang="en-US" altLang="zh-CN" sz="2400">
              <a:solidFill>
                <a:srgbClr val="3333FF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10246" name="Object 4">
            <a:extLst>
              <a:ext uri="{FF2B5EF4-FFF2-40B4-BE49-F238E27FC236}">
                <a16:creationId xmlns:a16="http://schemas.microsoft.com/office/drawing/2014/main" id="{21E52BDB-60D8-8140-BBCF-00A4F566EDE6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895350" y="3886200"/>
          <a:ext cx="7277100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9982100" imgH="27800300" progId="Equation.DSMT4">
                  <p:embed/>
                </p:oleObj>
              </mc:Choice>
              <mc:Fallback>
                <p:oleObj name="Equation" r:id="rId3" imgW="59982100" imgH="27800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3886200"/>
                        <a:ext cx="7277100" cy="337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4">
            <a:extLst>
              <a:ext uri="{FF2B5EF4-FFF2-40B4-BE49-F238E27FC236}">
                <a16:creationId xmlns:a16="http://schemas.microsoft.com/office/drawing/2014/main" id="{3778666E-9685-954C-8D3C-3D1350ED2A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4550347"/>
              </p:ext>
            </p:extLst>
          </p:nvPr>
        </p:nvGraphicFramePr>
        <p:xfrm>
          <a:off x="304800" y="5859462"/>
          <a:ext cx="5791200" cy="99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9149000" imgH="8483600" progId="Equation.DSMT4">
                  <p:embed/>
                </p:oleObj>
              </mc:Choice>
              <mc:Fallback>
                <p:oleObj name="Equation" r:id="rId5" imgW="49149000" imgH="8483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859462"/>
                        <a:ext cx="5791200" cy="998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id="{E8AE0D95-3B9B-774D-99DB-EF9A165257DE}"/>
              </a:ext>
            </a:extLst>
          </p:cNvPr>
          <p:cNvSpPr txBox="1"/>
          <p:nvPr/>
        </p:nvSpPr>
        <p:spPr>
          <a:xfrm>
            <a:off x="1371600" y="969945"/>
            <a:ext cx="1351652" cy="113877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432FF"/>
                </a:solidFill>
              </a:rPr>
              <a:t>两个增益</a:t>
            </a:r>
            <a:endParaRPr kumimoji="1" lang="en-US" altLang="zh-CN" sz="2000" b="1" dirty="0">
              <a:solidFill>
                <a:srgbClr val="0432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0432FF"/>
                </a:solidFill>
              </a:rPr>
              <a:t>开环增益</a:t>
            </a:r>
            <a:endParaRPr kumimoji="1" lang="en-US" altLang="zh-CN" dirty="0">
              <a:solidFill>
                <a:srgbClr val="0432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1" lang="en-US" altLang="zh-CN" dirty="0">
              <a:solidFill>
                <a:srgbClr val="0432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dirty="0">
                <a:solidFill>
                  <a:srgbClr val="0432FF"/>
                </a:solidFill>
              </a:rPr>
              <a:t>闭环增益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E4E7753-1371-9C4C-BEA1-AF963E585930}"/>
                  </a:ext>
                </a:extLst>
              </p:cNvPr>
              <p:cNvSpPr txBox="1"/>
              <p:nvPr/>
            </p:nvSpPr>
            <p:spPr>
              <a:xfrm>
                <a:off x="2743200" y="1177194"/>
                <a:ext cx="653191" cy="4632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9E4E7753-1371-9C4C-BEA1-AF963E585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1177194"/>
                <a:ext cx="653191" cy="463268"/>
              </a:xfrm>
              <a:prstGeom prst="rect">
                <a:avLst/>
              </a:prstGeom>
              <a:blipFill>
                <a:blip r:embed="rId8"/>
                <a:stretch>
                  <a:fillRect l="-7843" b="-8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327CE17-DE56-2048-B5AA-8A20883B8033}"/>
                  </a:ext>
                </a:extLst>
              </p:cNvPr>
              <p:cNvSpPr txBox="1"/>
              <p:nvPr/>
            </p:nvSpPr>
            <p:spPr>
              <a:xfrm>
                <a:off x="2699213" y="1721926"/>
                <a:ext cx="741164" cy="4632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327CE17-DE56-2048-B5AA-8A20883B80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213" y="1721926"/>
                <a:ext cx="741164" cy="463268"/>
              </a:xfrm>
              <a:prstGeom prst="rect">
                <a:avLst/>
              </a:prstGeom>
              <a:blipFill>
                <a:blip r:embed="rId9"/>
                <a:stretch>
                  <a:fillRect l="-6780" b="-54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49AE68B-15B3-6147-AEE1-AD7859CFBB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18766" y="5010765"/>
            <a:ext cx="889000" cy="3683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14A18E7-9287-6942-B503-16D4B47D2AA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90486" y="5382960"/>
            <a:ext cx="901700" cy="406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E4FA088-5960-2A4E-8996-050337A885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90486" y="5786807"/>
            <a:ext cx="1168400" cy="393700"/>
          </a:xfrm>
          <a:prstGeom prst="rect">
            <a:avLst/>
          </a:prstGeom>
        </p:spPr>
      </p:pic>
      <p:sp>
        <p:nvSpPr>
          <p:cNvPr id="8" name="右大括号 7">
            <a:extLst>
              <a:ext uri="{FF2B5EF4-FFF2-40B4-BE49-F238E27FC236}">
                <a16:creationId xmlns:a16="http://schemas.microsoft.com/office/drawing/2014/main" id="{3096FD9F-03CE-9E45-B6D6-5DE16AB60C80}"/>
              </a:ext>
            </a:extLst>
          </p:cNvPr>
          <p:cNvSpPr/>
          <p:nvPr/>
        </p:nvSpPr>
        <p:spPr bwMode="auto">
          <a:xfrm>
            <a:off x="4268771" y="5116759"/>
            <a:ext cx="304800" cy="975395"/>
          </a:xfrm>
          <a:prstGeom prst="righ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F4E65CA6-B26D-3E49-9755-DD8B39284A70}"/>
              </a:ext>
            </a:extLst>
          </p:cNvPr>
          <p:cNvCxnSpPr/>
          <p:nvPr/>
        </p:nvCxnSpPr>
        <p:spPr bwMode="auto">
          <a:xfrm flipV="1">
            <a:off x="4648200" y="4876800"/>
            <a:ext cx="1066800" cy="762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7CFBE052-B45A-6F4C-BE6F-AE303CA6AC9D}"/>
              </a:ext>
            </a:extLst>
          </p:cNvPr>
          <p:cNvSpPr txBox="1"/>
          <p:nvPr/>
        </p:nvSpPr>
        <p:spPr>
          <a:xfrm>
            <a:off x="304800" y="5110460"/>
            <a:ext cx="2407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dirty="0">
                <a:solidFill>
                  <a:srgbClr val="0432FF"/>
                </a:solidFill>
              </a:rPr>
              <a:t>深度反馈时，闭环增益只与反馈系数</a:t>
            </a:r>
            <a:r>
              <a:rPr kumimoji="1" lang="en-US" altLang="zh-CN" sz="1800" dirty="0">
                <a:solidFill>
                  <a:srgbClr val="0432FF"/>
                </a:solidFill>
              </a:rPr>
              <a:t>β</a:t>
            </a:r>
            <a:r>
              <a:rPr kumimoji="1" lang="zh-CN" altLang="en-US" sz="1800" dirty="0">
                <a:solidFill>
                  <a:srgbClr val="0432FF"/>
                </a:solidFill>
              </a:rPr>
              <a:t>有关，与开环增益</a:t>
            </a:r>
            <a:r>
              <a:rPr kumimoji="1" lang="en-US" altLang="zh-CN" sz="1800" dirty="0">
                <a:solidFill>
                  <a:srgbClr val="0432FF"/>
                </a:solidFill>
              </a:rPr>
              <a:t>A</a:t>
            </a:r>
            <a:r>
              <a:rPr kumimoji="1" lang="zh-CN" altLang="en-US" sz="1800" dirty="0">
                <a:solidFill>
                  <a:srgbClr val="0432FF"/>
                </a:solidFill>
              </a:rPr>
              <a:t>无关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FE6BB7A2-AD48-3346-9A28-3F66ACE17884}"/>
              </a:ext>
            </a:extLst>
          </p:cNvPr>
          <p:cNvCxnSpPr/>
          <p:nvPr/>
        </p:nvCxnSpPr>
        <p:spPr bwMode="auto">
          <a:xfrm>
            <a:off x="2571750" y="5786807"/>
            <a:ext cx="472387" cy="393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52EE861D-52F7-214D-8E6C-0340E035C366}"/>
              </a:ext>
            </a:extLst>
          </p:cNvPr>
          <p:cNvSpPr txBox="1"/>
          <p:nvPr/>
        </p:nvSpPr>
        <p:spPr>
          <a:xfrm>
            <a:off x="8123468" y="530024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④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CA8B7238-7E55-4048-BF22-B62849B3B9EF}"/>
              </a:ext>
            </a:extLst>
          </p:cNvPr>
          <p:cNvCxnSpPr/>
          <p:nvPr/>
        </p:nvCxnSpPr>
        <p:spPr bwMode="auto">
          <a:xfrm flipH="1">
            <a:off x="7805040" y="5604456"/>
            <a:ext cx="413759" cy="3076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EED189C3-FE2A-2F49-9340-44D926BF9BC0}"/>
              </a:ext>
            </a:extLst>
          </p:cNvPr>
          <p:cNvSpPr txBox="1"/>
          <p:nvPr/>
        </p:nvSpPr>
        <p:spPr>
          <a:xfrm>
            <a:off x="8248650" y="633278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⑤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BAA3346C-4AAC-C649-8ADD-92760C040A42}"/>
              </a:ext>
            </a:extLst>
          </p:cNvPr>
          <p:cNvCxnSpPr>
            <a:stCxn id="23" idx="1"/>
          </p:cNvCxnSpPr>
          <p:nvPr/>
        </p:nvCxnSpPr>
        <p:spPr bwMode="auto">
          <a:xfrm flipH="1">
            <a:off x="7696200" y="6502063"/>
            <a:ext cx="552450" cy="56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A40721F9-DB4F-7D43-8826-6852F2514580}"/>
              </a:ext>
            </a:extLst>
          </p:cNvPr>
          <p:cNvSpPr txBox="1"/>
          <p:nvPr/>
        </p:nvSpPr>
        <p:spPr>
          <a:xfrm>
            <a:off x="2569961" y="4655368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50"/>
                </a:solidFill>
              </a:rPr>
              <a:t>③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8" name="灯片编号占位符 1">
            <a:extLst>
              <a:ext uri="{FF2B5EF4-FFF2-40B4-BE49-F238E27FC236}">
                <a16:creationId xmlns:a16="http://schemas.microsoft.com/office/drawing/2014/main" id="{AD63DAC3-6D6A-A849-8DD5-C5166930ECF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E9A36ACB-4439-074C-8A9C-74EBBC0B1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4953000" cy="487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zh-CN" sz="1600">
              <a:ea typeface="宋体" panose="02010600030101010101" pitchFamily="2" charset="-122"/>
            </a:endParaRPr>
          </a:p>
        </p:txBody>
      </p:sp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DF6911A8-ADF4-2B42-A70A-4E2BC56F192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28600" y="2286000"/>
          <a:ext cx="6307138" cy="415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982100" imgH="39497000" progId="Equation.DSMT4">
                  <p:embed/>
                </p:oleObj>
              </mc:Choice>
              <mc:Fallback>
                <p:oleObj name="Equation" r:id="rId2" imgW="59982100" imgH="39497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0"/>
                        <a:ext cx="6307138" cy="415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6" name="Picture 4" descr="se10F01">
            <a:extLst>
              <a:ext uri="{FF2B5EF4-FFF2-40B4-BE49-F238E27FC236}">
                <a16:creationId xmlns:a16="http://schemas.microsoft.com/office/drawing/2014/main" id="{64FD2AF6-7070-7040-AE16-03BEECB9A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-15875"/>
            <a:ext cx="6629400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70B1EA37-FD1B-714B-B85B-032AE970E66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6060</TotalTime>
  <Words>3184</Words>
  <Application>Microsoft Office PowerPoint</Application>
  <PresentationFormat>全屏显示(4:3)</PresentationFormat>
  <Paragraphs>433</Paragraphs>
  <Slides>58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58</vt:i4>
      </vt:variant>
    </vt:vector>
  </HeadingPairs>
  <TitlesOfParts>
    <vt:vector size="67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Lecture 22--Feedback, part I</vt:lpstr>
      <vt:lpstr>课程纲要</vt:lpstr>
      <vt:lpstr>Introduction</vt:lpstr>
      <vt:lpstr>Introduction</vt:lpstr>
      <vt:lpstr>Introduction</vt:lpstr>
      <vt:lpstr>Introduction</vt:lpstr>
      <vt:lpstr>11.1. 反馈的基本结构</vt:lpstr>
      <vt:lpstr>PowerPoint 演示文稿</vt:lpstr>
      <vt:lpstr>PowerPoint 演示文稿</vt:lpstr>
      <vt:lpstr>loop gain Aβ 是负反馈里最重要的参数 </vt:lpstr>
      <vt:lpstr>PowerPoint 演示文稿</vt:lpstr>
      <vt:lpstr>PowerPoint 演示文稿</vt:lpstr>
      <vt:lpstr>PowerPoint 演示文稿</vt:lpstr>
      <vt:lpstr>11.2. Some Properties of Negative Feedback</vt:lpstr>
      <vt:lpstr>11.2. Some Properties of Negative Feedback</vt:lpstr>
      <vt:lpstr>PowerPoint 演示文稿</vt:lpstr>
      <vt:lpstr>PowerPoint 演示文稿</vt:lpstr>
      <vt:lpstr>Four Types of Amplifiers（放大器的四种类型）</vt:lpstr>
      <vt:lpstr>Ideal Models of the Four Amplifier Types （理想模型）</vt:lpstr>
      <vt:lpstr>Realistic Models of the Four Amplifier Types（实际模型）</vt:lpstr>
      <vt:lpstr>Sensing a Voltage（电压感知） </vt:lpstr>
      <vt:lpstr>Sensing and Returning a Voltage （感知和返回电压） </vt:lpstr>
      <vt:lpstr>Sensing a Current（感知电流）</vt:lpstr>
      <vt:lpstr>Sensing and Returning a Current（感知和返回电流）</vt:lpstr>
      <vt:lpstr>Addition of Two Voltage Sources（电压相加/减）</vt:lpstr>
      <vt:lpstr>Practical Circuits to Subtract Two Voltage Sources</vt:lpstr>
      <vt:lpstr>Addition of Two Current Sources（电流相加/减）</vt:lpstr>
      <vt:lpstr>Practical Circuits to Subtract Two Current Sources</vt:lpstr>
      <vt:lpstr>总结</vt:lpstr>
      <vt:lpstr>Example:  Sense and Return（感知电压，返回电压） </vt:lpstr>
      <vt:lpstr>Example:  Feedback Factor（反馈因子“β或K”） </vt:lpstr>
      <vt:lpstr>Input Impedance of an Ideal Feedback Network</vt:lpstr>
      <vt:lpstr>Output Impedance of an Ideal Feedback Network</vt:lpstr>
      <vt:lpstr>Determining the Polarity of Feedback（如何判断反馈网络的极性）</vt:lpstr>
      <vt:lpstr>Polarity of Feedback Example I</vt:lpstr>
      <vt:lpstr>Polarity of Feedback Example II</vt:lpstr>
      <vt:lpstr>The Four Basic Feedback Topologies</vt:lpstr>
      <vt:lpstr>11.3. The Feedback Voltage Amplifiers 电压串联负反馈电路 </vt:lpstr>
      <vt:lpstr>PowerPoint 演示文稿</vt:lpstr>
      <vt:lpstr>PowerPoint 演示文稿</vt:lpstr>
      <vt:lpstr>PowerPoint 演示文稿</vt:lpstr>
      <vt:lpstr>PowerPoint 演示文稿</vt:lpstr>
      <vt:lpstr>10.4.1. The Ideal Case</vt:lpstr>
      <vt:lpstr>PowerPoint 演示文稿</vt:lpstr>
      <vt:lpstr>PowerPoint 演示文稿</vt:lpstr>
      <vt:lpstr>PowerPoint 演示文稿</vt:lpstr>
      <vt:lpstr>实际负反馈放大器的分析步骤</vt:lpstr>
      <vt:lpstr>PowerPoint 演示文稿</vt:lpstr>
      <vt:lpstr>PowerPoint 演示文稿</vt:lpstr>
      <vt:lpstr>PowerPoint 演示文稿</vt:lpstr>
      <vt:lpstr>PowerPoint 演示文稿</vt:lpstr>
      <vt:lpstr>Rules for Breaking the Loop of Amplifier Types 另一种理解</vt:lpstr>
      <vt:lpstr>    Breaking the Loop Example I</vt:lpstr>
      <vt:lpstr>Feedback Factor Example I</vt:lpstr>
      <vt:lpstr>Breaking the Loop Example II</vt:lpstr>
      <vt:lpstr>Feedback Factor Example II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25--Feedback, part I</dc:title>
  <dc:creator>Microsoft Office 用户</dc:creator>
  <cp:lastModifiedBy>hjin</cp:lastModifiedBy>
  <cp:revision>101</cp:revision>
  <dcterms:created xsi:type="dcterms:W3CDTF">2015-11-16T08:15:33Z</dcterms:created>
  <dcterms:modified xsi:type="dcterms:W3CDTF">2025-10-28T01:08:04Z</dcterms:modified>
</cp:coreProperties>
</file>