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350" r:id="rId3"/>
    <p:sldId id="357" r:id="rId4"/>
    <p:sldId id="358" r:id="rId5"/>
    <p:sldId id="351" r:id="rId6"/>
    <p:sldId id="352" r:id="rId7"/>
    <p:sldId id="334" r:id="rId8"/>
    <p:sldId id="290" r:id="rId9"/>
    <p:sldId id="335" r:id="rId10"/>
    <p:sldId id="336" r:id="rId11"/>
    <p:sldId id="337" r:id="rId12"/>
    <p:sldId id="338" r:id="rId13"/>
    <p:sldId id="344" r:id="rId14"/>
    <p:sldId id="345" r:id="rId15"/>
    <p:sldId id="346" r:id="rId16"/>
    <p:sldId id="347" r:id="rId17"/>
    <p:sldId id="259" r:id="rId18"/>
    <p:sldId id="272" r:id="rId19"/>
    <p:sldId id="273" r:id="rId20"/>
    <p:sldId id="300" r:id="rId21"/>
    <p:sldId id="301" r:id="rId22"/>
    <p:sldId id="304" r:id="rId23"/>
    <p:sldId id="305" r:id="rId24"/>
    <p:sldId id="261" r:id="rId25"/>
    <p:sldId id="274" r:id="rId26"/>
    <p:sldId id="262" r:id="rId27"/>
    <p:sldId id="302" r:id="rId28"/>
    <p:sldId id="303" r:id="rId29"/>
    <p:sldId id="275" r:id="rId30"/>
    <p:sldId id="362" r:id="rId31"/>
    <p:sldId id="359" r:id="rId32"/>
    <p:sldId id="360" r:id="rId33"/>
    <p:sldId id="361" r:id="rId34"/>
    <p:sldId id="265" r:id="rId35"/>
    <p:sldId id="266" r:id="rId36"/>
    <p:sldId id="276" r:id="rId37"/>
    <p:sldId id="271" r:id="rId38"/>
    <p:sldId id="280" r:id="rId39"/>
    <p:sldId id="281" r:id="rId40"/>
    <p:sldId id="282" r:id="rId41"/>
    <p:sldId id="283" r:id="rId42"/>
    <p:sldId id="353" r:id="rId43"/>
    <p:sldId id="284" r:id="rId44"/>
    <p:sldId id="285" r:id="rId45"/>
    <p:sldId id="286" r:id="rId46"/>
    <p:sldId id="287" r:id="rId47"/>
    <p:sldId id="288" r:id="rId48"/>
    <p:sldId id="297" r:id="rId49"/>
    <p:sldId id="298" r:id="rId50"/>
    <p:sldId id="299" r:id="rId51"/>
    <p:sldId id="289" r:id="rId52"/>
    <p:sldId id="354" r:id="rId53"/>
    <p:sldId id="291" r:id="rId54"/>
    <p:sldId id="292" r:id="rId55"/>
    <p:sldId id="293" r:id="rId56"/>
    <p:sldId id="294" r:id="rId57"/>
    <p:sldId id="295" r:id="rId58"/>
    <p:sldId id="296" r:id="rId59"/>
    <p:sldId id="355" r:id="rId60"/>
    <p:sldId id="356" r:id="rId61"/>
    <p:sldId id="306" r:id="rId62"/>
    <p:sldId id="349" r:id="rId6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5522" autoAdjust="0"/>
  </p:normalViewPr>
  <p:slideViewPr>
    <p:cSldViewPr>
      <p:cViewPr varScale="1">
        <p:scale>
          <a:sx n="84" d="100"/>
          <a:sy n="84" d="100"/>
        </p:scale>
        <p:origin x="117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2F36DD5-58CD-8C4D-8A76-BAC89CFB962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600B6D89-978D-1F40-9430-441C5F11112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DDB419B-F105-B14B-9B6B-E66099BACEF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84CF10D4-C214-CE49-945B-4618AB7A41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BE68E7BB-A144-2B43-899A-E24C447351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4E7C40AC-59EB-7048-AC47-7E0CBB8C3E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DD5653-779F-EA4D-B3E7-647E5D26EE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92D49B6-523F-744D-8C1E-C8CCFAB27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58819746-D624-B240-BF57-21EC7479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F6DDEEEF-D138-5C44-848D-7D29E9D3C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D04AD19-4634-924C-83DC-5CFD98C0C1B1}" type="slidenum">
              <a:rPr lang="en-US" altLang="zh-CN" sz="1200" smtClean="0">
                <a:latin typeface="Arial" panose="020B0604020202020204" pitchFamily="34" charset="0"/>
              </a:rPr>
              <a:pPr/>
              <a:t>17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379F96-9A4D-9545-A31F-52F381E05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219" name="备注占位符 2">
            <a:extLst>
              <a:ext uri="{FF2B5EF4-FFF2-40B4-BE49-F238E27FC236}">
                <a16:creationId xmlns:a16="http://schemas.microsoft.com/office/drawing/2014/main" id="{CCE262B3-2F12-9942-8362-DD71199FD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220" name="灯片编号占位符 3">
            <a:extLst>
              <a:ext uri="{FF2B5EF4-FFF2-40B4-BE49-F238E27FC236}">
                <a16:creationId xmlns:a16="http://schemas.microsoft.com/office/drawing/2014/main" id="{DC8BC85F-A92D-AE42-9AF2-F0F13008F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1CB4D5A-CF9E-5048-86D8-6A1CAA6A2B0A}" type="slidenum">
              <a:rPr lang="en-US" altLang="zh-CN" sz="1200" smtClean="0">
                <a:latin typeface="Arial" panose="020B0604020202020204" pitchFamily="34" charset="0"/>
              </a:rPr>
              <a:pPr/>
              <a:t>19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E796DB-348A-A94F-B662-23A33B3A45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5" name="备注占位符 2">
            <a:extLst>
              <a:ext uri="{FF2B5EF4-FFF2-40B4-BE49-F238E27FC236}">
                <a16:creationId xmlns:a16="http://schemas.microsoft.com/office/drawing/2014/main" id="{AC27A038-F5D8-DF44-BA50-96D70FFE0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3556" name="灯片编号占位符 3">
            <a:extLst>
              <a:ext uri="{FF2B5EF4-FFF2-40B4-BE49-F238E27FC236}">
                <a16:creationId xmlns:a16="http://schemas.microsoft.com/office/drawing/2014/main" id="{7D6D0E88-66F4-C045-8EF5-80A6896AE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C216E3-0B4C-5C4D-B5B8-3BCC0DA21FE8}" type="slidenum">
              <a:rPr lang="en-US" altLang="zh-CN" sz="1200" smtClean="0">
                <a:latin typeface="Arial" panose="020B0604020202020204" pitchFamily="34" charset="0"/>
              </a:rPr>
              <a:pPr/>
              <a:t>35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2F803D-9747-AE43-BF68-8775930C79F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B13606-2490-1548-B0E7-34040107495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6F5E6-FE47-A840-B711-0E2B2C9AB8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733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A340D5E-36D3-884C-A3B7-672F565475C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3ABB439-7BC5-584A-87D9-43943A3B71A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CA403-7793-A047-ADDB-C885F84FF0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622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064FD93-79B0-A748-BADF-42DBF55C4D4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18EA433-DE42-8744-963D-1A7DDA2871B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5DB10-9034-864B-8CBC-0D96C83649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683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6473BD-2F97-3348-813F-D832FFC1EA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D79F6F-9B6F-1748-9613-F806BDD06B1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73F3E-EC92-1648-8FDE-BBD3ECE8D4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321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150E8D-43FC-3347-AEF7-B6ED69CED60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57D8F-2C57-E440-B652-AA188163A76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0BED2-F354-C449-964E-E6DB2DE1D4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286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E0F781A-3C96-064C-8824-77FC472ECA5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B6239C-8B32-4A49-A2E3-5E856248FEA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A0664-D4B7-7C47-9B67-74B4439FA5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458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903AA8-6C26-2643-A37B-A59BB1F2E9C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C662C1-0CCB-D444-A2B4-91CEA03B582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C2082-996F-FA4D-B174-B42455FD75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031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58176A-9EAC-BD48-AC16-1F755996D0A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170485-BE92-AC4F-8DF0-D1009560FB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E09AE-24D9-7A40-9FCB-506C2281C1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255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FE0D987-02B3-2E47-BD3D-4EE3235E55F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43B3B85-F5B6-954E-B000-5080C8779C6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02857-BF0E-D04B-A1EA-2A25EFCC85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51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4689CDF-C560-8A49-9B02-976DB7D98E5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431648C-D706-E54C-8B45-70C0ADFEF6E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6CA30-3B1D-C742-8306-226F372018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276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2FFEAB9-3AB7-FD47-8CF7-01412A2B657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398DFA9-7569-EE4A-8A50-65FDB26700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35B3A-6D5F-7745-85E5-16A457C00A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169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C9A27F-6760-4F4C-B850-CA57F74E652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F7E306-7819-D94D-BDBF-0C32DF125F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89F25-833C-194A-86EE-E585C89875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955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F5EC8F-B23F-544B-BB98-A49E21E7A68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2236E7-F280-1848-B6AD-C29B0EA1A4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3E1AC-081D-0847-9D99-AC77DA1733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273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B8FE85B6-C5AE-D542-9E99-4E31E33E39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3F398654-F898-3C48-B4E5-86B450A9E7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D1364F97-39E1-FF4A-A10E-A48D1893E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99328CBC-FC66-1041-838C-8C8181F7B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A63C1096-A37C-AC4E-91E4-BBB3B247A27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AE14E8C-372A-714E-BA45-36B5BDD062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405B5D0-B71A-E84D-BB3A-E5E21F9EB5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083F7CCB-4AD7-5245-ABE7-0774514F11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2ED3A3B4-9263-3344-AF7B-33A1592538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0D2F2DBB-9E54-244C-BAB9-4A5A2D555C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8898785E-36F6-924E-B588-A4CA09F40F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4766746-CE51-5F4F-848F-48CE1D2ACF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B262646E-6CD9-3942-AAC4-696E0BBDE3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1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4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45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4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emf"/><Relationship Id="rId7" Type="http://schemas.openxmlformats.org/officeDocument/2006/relationships/image" Target="../media/image75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10" Type="http://schemas.openxmlformats.org/officeDocument/2006/relationships/image" Target="../media/image78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png"/><Relationship Id="rId7" Type="http://schemas.openxmlformats.org/officeDocument/2006/relationships/image" Target="../media/image84.e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emf"/><Relationship Id="rId4" Type="http://schemas.openxmlformats.org/officeDocument/2006/relationships/oleObject" Target="../embeddings/oleObject1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emf"/><Relationship Id="rId4" Type="http://schemas.openxmlformats.org/officeDocument/2006/relationships/oleObject" Target="../embeddings/oleObject12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11" Type="http://schemas.openxmlformats.org/officeDocument/2006/relationships/image" Target="../media/image160.jpe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openxmlformats.org/officeDocument/2006/relationships/image" Target="../media/image153.emf"/><Relationship Id="rId9" Type="http://schemas.openxmlformats.org/officeDocument/2006/relationships/image" Target="../media/image1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8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9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A2B44B24-6B57-6843-9074-1B3847FDDE1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2286000"/>
            <a:ext cx="86868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5400" dirty="0">
                <a:solidFill>
                  <a:srgbClr val="3333FF"/>
                </a:solidFill>
                <a:ea typeface="宋体" panose="02010600030101010101" pitchFamily="2" charset="-122"/>
              </a:rPr>
              <a:t>Lecture 23--</a:t>
            </a:r>
            <a:r>
              <a:rPr lang="en-US" altLang="zh-CN" sz="5400" b="0" dirty="0">
                <a:solidFill>
                  <a:srgbClr val="3333FF"/>
                </a:solidFill>
                <a:ea typeface="宋体" panose="02010600030101010101" pitchFamily="2" charset="-122"/>
              </a:rPr>
              <a:t>Feedback, part 2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E8B4E378-6EA6-BD4C-AE2E-0EDE9B8F8DF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from </a:t>
            </a:r>
            <a:r>
              <a:rPr lang="en-US" altLang="zh-CN" sz="3200" b="1">
                <a:ea typeface="宋体" panose="02010600030101010101" pitchFamily="2" charset="-122"/>
              </a:rPr>
              <a:t>Microelectronic Circuits</a:t>
            </a:r>
            <a:r>
              <a:rPr lang="en-US" altLang="zh-CN" sz="3200">
                <a:ea typeface="宋体" panose="02010600030101010101" pitchFamily="2" charset="-122"/>
              </a:rPr>
              <a:t> Text</a:t>
            </a:r>
          </a:p>
          <a:p>
            <a:pPr algn="l"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by Sedra and Smith</a:t>
            </a:r>
          </a:p>
          <a:p>
            <a:pPr algn="l"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2054C4-BCE8-DD47-9F5B-E59D4F5C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6563" name="图片 5">
            <a:extLst>
              <a:ext uri="{FF2B5EF4-FFF2-40B4-BE49-F238E27FC236}">
                <a16:creationId xmlns:a16="http://schemas.microsoft.com/office/drawing/2014/main" id="{E8FB534B-AA6C-5A45-8DC5-C2D1B7A49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325"/>
            <a:ext cx="28194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图片 6">
            <a:extLst>
              <a:ext uri="{FF2B5EF4-FFF2-40B4-BE49-F238E27FC236}">
                <a16:creationId xmlns:a16="http://schemas.microsoft.com/office/drawing/2014/main" id="{28027956-779C-FA44-8329-00F41CA0D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413" y="2325688"/>
            <a:ext cx="18288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图片 8">
            <a:extLst>
              <a:ext uri="{FF2B5EF4-FFF2-40B4-BE49-F238E27FC236}">
                <a16:creationId xmlns:a16="http://schemas.microsoft.com/office/drawing/2014/main" id="{F8EAE87F-442B-7E4B-A558-0D3B7C2C74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57163"/>
            <a:ext cx="55626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图片 9">
            <a:extLst>
              <a:ext uri="{FF2B5EF4-FFF2-40B4-BE49-F238E27FC236}">
                <a16:creationId xmlns:a16="http://schemas.microsoft.com/office/drawing/2014/main" id="{1DF6B904-244C-3F49-B922-60D75C2BA3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13" y="2284413"/>
            <a:ext cx="160178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文本框 10">
            <a:extLst>
              <a:ext uri="{FF2B5EF4-FFF2-40B4-BE49-F238E27FC236}">
                <a16:creationId xmlns:a16="http://schemas.microsoft.com/office/drawing/2014/main" id="{CA2833C8-299B-7A41-9E45-B072DFD36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3349625"/>
            <a:ext cx="16875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ea typeface="宋体" panose="02010600030101010101" pitchFamily="2" charset="-122"/>
              </a:rPr>
              <a:t>③计算闭环增益</a:t>
            </a:r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④计算</a:t>
            </a:r>
            <a:r>
              <a:rPr lang="en-US" altLang="zh-CN">
                <a:ea typeface="宋体" panose="02010600030101010101" pitchFamily="2" charset="-122"/>
              </a:rPr>
              <a:t>I/O</a:t>
            </a:r>
            <a:r>
              <a:rPr lang="zh-CN" altLang="en-US">
                <a:ea typeface="宋体" panose="02010600030101010101" pitchFamily="2" charset="-122"/>
              </a:rPr>
              <a:t>阻抗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66568" name="图片 21">
            <a:extLst>
              <a:ext uri="{FF2B5EF4-FFF2-40B4-BE49-F238E27FC236}">
                <a16:creationId xmlns:a16="http://schemas.microsoft.com/office/drawing/2014/main" id="{C2E66544-1B64-4943-8BB2-B0ADE44DEA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95900"/>
            <a:ext cx="14859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图片 22">
            <a:extLst>
              <a:ext uri="{FF2B5EF4-FFF2-40B4-BE49-F238E27FC236}">
                <a16:creationId xmlns:a16="http://schemas.microsoft.com/office/drawing/2014/main" id="{91F272C5-32F5-C54A-A26F-CA58CD2C26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5251450"/>
            <a:ext cx="16002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0" name="图片 23">
            <a:extLst>
              <a:ext uri="{FF2B5EF4-FFF2-40B4-BE49-F238E27FC236}">
                <a16:creationId xmlns:a16="http://schemas.microsoft.com/office/drawing/2014/main" id="{9DB11488-607A-194E-B145-54E5113A09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5919788"/>
            <a:ext cx="1587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1" name="图片 24">
            <a:extLst>
              <a:ext uri="{FF2B5EF4-FFF2-40B4-BE49-F238E27FC236}">
                <a16:creationId xmlns:a16="http://schemas.microsoft.com/office/drawing/2014/main" id="{9B5F53F6-2C94-EF4E-90B0-9952505E0D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3810000"/>
            <a:ext cx="3835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2" name="图片 25">
            <a:extLst>
              <a:ext uri="{FF2B5EF4-FFF2-40B4-BE49-F238E27FC236}">
                <a16:creationId xmlns:a16="http://schemas.microsoft.com/office/drawing/2014/main" id="{CF1E0AD1-2D77-3A47-B5B3-9DE7279D93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4054475"/>
            <a:ext cx="1181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3" name="图片 26">
            <a:extLst>
              <a:ext uri="{FF2B5EF4-FFF2-40B4-BE49-F238E27FC236}">
                <a16:creationId xmlns:a16="http://schemas.microsoft.com/office/drawing/2014/main" id="{38792CB5-72CA-3C49-AEA1-5F9A051685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62413"/>
            <a:ext cx="1320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4" name="图片 27">
            <a:extLst>
              <a:ext uri="{FF2B5EF4-FFF2-40B4-BE49-F238E27FC236}">
                <a16:creationId xmlns:a16="http://schemas.microsoft.com/office/drawing/2014/main" id="{ED93A0FA-CF4C-4944-9225-7EC2C3F2AEA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3" y="4078288"/>
            <a:ext cx="5969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5" name="图片 28">
            <a:extLst>
              <a:ext uri="{FF2B5EF4-FFF2-40B4-BE49-F238E27FC236}">
                <a16:creationId xmlns:a16="http://schemas.microsoft.com/office/drawing/2014/main" id="{48497011-112A-C745-9858-BA68181DDC8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5327650"/>
            <a:ext cx="2425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6" name="图片 29">
            <a:extLst>
              <a:ext uri="{FF2B5EF4-FFF2-40B4-BE49-F238E27FC236}">
                <a16:creationId xmlns:a16="http://schemas.microsoft.com/office/drawing/2014/main" id="{2FDF1DEF-627F-CB43-958C-2F703F4E3D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5270500"/>
            <a:ext cx="23622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7" name="右箭头 30">
            <a:extLst>
              <a:ext uri="{FF2B5EF4-FFF2-40B4-BE49-F238E27FC236}">
                <a16:creationId xmlns:a16="http://schemas.microsoft.com/office/drawing/2014/main" id="{05A6A912-7411-904E-B198-EDBA240C8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5448300"/>
            <a:ext cx="381000" cy="114300"/>
          </a:xfrm>
          <a:prstGeom prst="rightArrow">
            <a:avLst>
              <a:gd name="adj1" fmla="val 50000"/>
              <a:gd name="adj2" fmla="val 497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6578" name="图片 31">
            <a:extLst>
              <a:ext uri="{FF2B5EF4-FFF2-40B4-BE49-F238E27FC236}">
                <a16:creationId xmlns:a16="http://schemas.microsoft.com/office/drawing/2014/main" id="{AA77CA74-A76C-2C4B-A17A-70149089855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5643563"/>
            <a:ext cx="16764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9" name="图片 32">
            <a:extLst>
              <a:ext uri="{FF2B5EF4-FFF2-40B4-BE49-F238E27FC236}">
                <a16:creationId xmlns:a16="http://schemas.microsoft.com/office/drawing/2014/main" id="{D8958F75-6E43-4346-8698-C3D9E47FC1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75" y="5900738"/>
            <a:ext cx="3238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0" name="图片 33">
            <a:extLst>
              <a:ext uri="{FF2B5EF4-FFF2-40B4-BE49-F238E27FC236}">
                <a16:creationId xmlns:a16="http://schemas.microsoft.com/office/drawing/2014/main" id="{09EA3320-1BB5-764B-8A4C-E93FD2A9914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6540500"/>
            <a:ext cx="2425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1" name="图片 34">
            <a:extLst>
              <a:ext uri="{FF2B5EF4-FFF2-40B4-BE49-F238E27FC236}">
                <a16:creationId xmlns:a16="http://schemas.microsoft.com/office/drawing/2014/main" id="{30B052C2-ECEC-C74B-9D4F-9763C713D16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5922963"/>
            <a:ext cx="2413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82" name="右箭头 35">
            <a:extLst>
              <a:ext uri="{FF2B5EF4-FFF2-40B4-BE49-F238E27FC236}">
                <a16:creationId xmlns:a16="http://schemas.microsoft.com/office/drawing/2014/main" id="{67EFF823-F0A3-F847-8F3F-843FFA2BD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037263"/>
            <a:ext cx="641350" cy="169862"/>
          </a:xfrm>
          <a:prstGeom prst="rightArrow">
            <a:avLst>
              <a:gd name="adj1" fmla="val 50000"/>
              <a:gd name="adj2" fmla="val 5030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6583" name="图片 36">
            <a:extLst>
              <a:ext uri="{FF2B5EF4-FFF2-40B4-BE49-F238E27FC236}">
                <a16:creationId xmlns:a16="http://schemas.microsoft.com/office/drawing/2014/main" id="{6A254BCF-78CE-354F-A2ED-C2571949A18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038" y="6024563"/>
            <a:ext cx="16256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55854DC4-57A3-C341-8C35-F23A8A5E92B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9922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8A31F4-7AE7-2646-8091-3F406576C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7588" name="图片 5">
            <a:extLst>
              <a:ext uri="{FF2B5EF4-FFF2-40B4-BE49-F238E27FC236}">
                <a16:creationId xmlns:a16="http://schemas.microsoft.com/office/drawing/2014/main" id="{440AE8CC-CC71-0148-8C69-68BDAAAC8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3492500"/>
            <a:ext cx="79851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图片 6">
            <a:extLst>
              <a:ext uri="{FF2B5EF4-FFF2-40B4-BE49-F238E27FC236}">
                <a16:creationId xmlns:a16="http://schemas.microsoft.com/office/drawing/2014/main" id="{79333897-864C-B54B-9499-CD004F0A7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37038"/>
            <a:ext cx="3733800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图片 7">
            <a:extLst>
              <a:ext uri="{FF2B5EF4-FFF2-40B4-BE49-F238E27FC236}">
                <a16:creationId xmlns:a16="http://schemas.microsoft.com/office/drawing/2014/main" id="{A5B1F021-FF96-EF48-8C95-B5429CE3D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5089525"/>
            <a:ext cx="1168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图片 8">
            <a:extLst>
              <a:ext uri="{FF2B5EF4-FFF2-40B4-BE49-F238E27FC236}">
                <a16:creationId xmlns:a16="http://schemas.microsoft.com/office/drawing/2014/main" id="{E5543CAE-1A2F-4640-BBF0-3C0CB7554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4518025"/>
            <a:ext cx="25654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图片 9">
            <a:extLst>
              <a:ext uri="{FF2B5EF4-FFF2-40B4-BE49-F238E27FC236}">
                <a16:creationId xmlns:a16="http://schemas.microsoft.com/office/drawing/2014/main" id="{5B4C53DC-C13C-934D-95B8-ED4EB2E21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25" y="4683125"/>
            <a:ext cx="8128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图片 10">
            <a:extLst>
              <a:ext uri="{FF2B5EF4-FFF2-40B4-BE49-F238E27FC236}">
                <a16:creationId xmlns:a16="http://schemas.microsoft.com/office/drawing/2014/main" id="{6681FF6B-EBAA-894D-895D-B82F8B6033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5026025"/>
            <a:ext cx="28575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11">
            <a:extLst>
              <a:ext uri="{FF2B5EF4-FFF2-40B4-BE49-F238E27FC236}">
                <a16:creationId xmlns:a16="http://schemas.microsoft.com/office/drawing/2014/main" id="{B38DF935-7099-3340-AA9D-5027C567BD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5233988"/>
            <a:ext cx="10668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5" name="图片 12">
            <a:extLst>
              <a:ext uri="{FF2B5EF4-FFF2-40B4-BE49-F238E27FC236}">
                <a16:creationId xmlns:a16="http://schemas.microsoft.com/office/drawing/2014/main" id="{241C00A2-4F37-8D4D-B7A5-EDC215C8D4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5664200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6" name="图片 13">
            <a:extLst>
              <a:ext uri="{FF2B5EF4-FFF2-40B4-BE49-F238E27FC236}">
                <a16:creationId xmlns:a16="http://schemas.microsoft.com/office/drawing/2014/main" id="{EC372383-DF02-3749-93B9-6E055E1549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6278563"/>
            <a:ext cx="33528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472C75-A740-644B-96F4-F4C3E22FCA26}"/>
              </a:ext>
            </a:extLst>
          </p:cNvPr>
          <p:cNvSpPr txBox="1"/>
          <p:nvPr/>
        </p:nvSpPr>
        <p:spPr>
          <a:xfrm>
            <a:off x="4869366" y="3719825"/>
            <a:ext cx="4349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深反馈近似，可以得出增益，但得不出</a:t>
            </a:r>
            <a:r>
              <a:rPr lang="en-US" altLang="zh-CN" dirty="0">
                <a:solidFill>
                  <a:srgbClr val="0432FF"/>
                </a:solidFill>
              </a:rPr>
              <a:t>I/O</a:t>
            </a:r>
            <a:r>
              <a:rPr lang="zh-CN" altLang="en-US" dirty="0">
                <a:solidFill>
                  <a:srgbClr val="0432FF"/>
                </a:solidFill>
              </a:rPr>
              <a:t>阻抗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87361D-9DE0-D740-90C0-A9FC64AFAE79}"/>
              </a:ext>
            </a:extLst>
          </p:cNvPr>
          <p:cNvSpPr txBox="1"/>
          <p:nvPr/>
        </p:nvSpPr>
        <p:spPr>
          <a:xfrm>
            <a:off x="2084252" y="4223128"/>
            <a:ext cx="45768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拆分计算</a:t>
            </a:r>
            <a:r>
              <a:rPr lang="en-US" altLang="zh-CN" dirty="0">
                <a:solidFill>
                  <a:srgbClr val="0432FF"/>
                </a:solidFill>
              </a:rPr>
              <a:t>A</a:t>
            </a:r>
            <a:r>
              <a:rPr lang="zh-CN" altLang="en-US" dirty="0">
                <a:solidFill>
                  <a:srgbClr val="0432FF"/>
                </a:solidFill>
              </a:rPr>
              <a:t>、</a:t>
            </a:r>
            <a:r>
              <a:rPr lang="en-US" altLang="zh-CN" dirty="0" err="1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，可以得出增益，也可得出</a:t>
            </a:r>
            <a:r>
              <a:rPr lang="en-US" altLang="zh-CN" dirty="0">
                <a:solidFill>
                  <a:srgbClr val="0432FF"/>
                </a:solidFill>
              </a:rPr>
              <a:t>I/O</a:t>
            </a:r>
            <a:r>
              <a:rPr lang="zh-CN" altLang="en-US" dirty="0">
                <a:solidFill>
                  <a:srgbClr val="0432FF"/>
                </a:solidFill>
              </a:rPr>
              <a:t>阻抗</a:t>
            </a:r>
            <a:endParaRPr lang="en-US" dirty="0">
              <a:solidFill>
                <a:srgbClr val="0432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B55543D-A36B-CC43-AD4D-F895BD5DAF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7985125" cy="3519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84C1CB-C84F-034C-AE96-E10C23E234DC}"/>
              </a:ext>
            </a:extLst>
          </p:cNvPr>
          <p:cNvSpPr txBox="1"/>
          <p:nvPr/>
        </p:nvSpPr>
        <p:spPr>
          <a:xfrm>
            <a:off x="2214421" y="3204160"/>
            <a:ext cx="6391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因为负反馈分析里，</a:t>
            </a:r>
            <a:r>
              <a:rPr lang="en-US" altLang="zh-CN" dirty="0" err="1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指反馈网络的系数，所以三极管的</a:t>
            </a:r>
            <a:r>
              <a:rPr lang="en-US" altLang="zh-CN" dirty="0" err="1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用</a:t>
            </a:r>
            <a:r>
              <a:rPr lang="en-US" altLang="zh-CN" dirty="0" err="1">
                <a:solidFill>
                  <a:srgbClr val="0432FF"/>
                </a:solidFill>
              </a:rPr>
              <a:t>h</a:t>
            </a:r>
            <a:r>
              <a:rPr lang="en-US" altLang="zh-CN" baseline="-25000" dirty="0" err="1">
                <a:solidFill>
                  <a:srgbClr val="0432FF"/>
                </a:solidFill>
              </a:rPr>
              <a:t>fe</a:t>
            </a:r>
            <a:r>
              <a:rPr lang="zh-CN" altLang="en-US" dirty="0">
                <a:solidFill>
                  <a:srgbClr val="0432FF"/>
                </a:solidFill>
              </a:rPr>
              <a:t>表示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ED269D84-842A-2D42-A68F-0CBB3F0D166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0199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24C2A8-7BFA-4A4A-BBFF-EA685D656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 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4BB6B952-EC67-0746-BEC8-C1649373D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81400"/>
            <a:ext cx="5632450" cy="3148013"/>
          </a:xfrm>
        </p:spPr>
      </p:pic>
      <p:pic>
        <p:nvPicPr>
          <p:cNvPr id="68612" name="图片 4">
            <a:extLst>
              <a:ext uri="{FF2B5EF4-FFF2-40B4-BE49-F238E27FC236}">
                <a16:creationId xmlns:a16="http://schemas.microsoft.com/office/drawing/2014/main" id="{C6E7EBF7-CEA0-E540-99D7-37E3AFC00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4519613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图片 6">
            <a:extLst>
              <a:ext uri="{FF2B5EF4-FFF2-40B4-BE49-F238E27FC236}">
                <a16:creationId xmlns:a16="http://schemas.microsoft.com/office/drawing/2014/main" id="{5B7F65D1-BE7D-7B48-B00F-40F06FC75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5100"/>
            <a:ext cx="2476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图片 8">
            <a:extLst>
              <a:ext uri="{FF2B5EF4-FFF2-40B4-BE49-F238E27FC236}">
                <a16:creationId xmlns:a16="http://schemas.microsoft.com/office/drawing/2014/main" id="{FD8A660B-622F-1545-ADAD-D56063933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58850"/>
            <a:ext cx="44323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5" name="图片 9">
            <a:extLst>
              <a:ext uri="{FF2B5EF4-FFF2-40B4-BE49-F238E27FC236}">
                <a16:creationId xmlns:a16="http://schemas.microsoft.com/office/drawing/2014/main" id="{300FB209-543A-7743-9D43-F3EF9208F1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78000"/>
            <a:ext cx="30480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图片 10">
            <a:extLst>
              <a:ext uri="{FF2B5EF4-FFF2-40B4-BE49-F238E27FC236}">
                <a16:creationId xmlns:a16="http://schemas.microsoft.com/office/drawing/2014/main" id="{84F09608-7D3D-CB4F-AD4F-7A60F138D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514600"/>
            <a:ext cx="5842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7" name="右箭头 11">
            <a:extLst>
              <a:ext uri="{FF2B5EF4-FFF2-40B4-BE49-F238E27FC236}">
                <a16:creationId xmlns:a16="http://schemas.microsoft.com/office/drawing/2014/main" id="{EEEC0E8A-1200-C746-9E1C-2C24EAC08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686050"/>
            <a:ext cx="603250" cy="209550"/>
          </a:xfrm>
          <a:prstGeom prst="rightArrow">
            <a:avLst>
              <a:gd name="adj1" fmla="val 50000"/>
              <a:gd name="adj2" fmla="val 4996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8618" name="图片 12">
            <a:extLst>
              <a:ext uri="{FF2B5EF4-FFF2-40B4-BE49-F238E27FC236}">
                <a16:creationId xmlns:a16="http://schemas.microsoft.com/office/drawing/2014/main" id="{ACE94FF3-1B84-F848-B0AF-54D7BDCD76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641600"/>
            <a:ext cx="10033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9" name="图片 13">
            <a:extLst>
              <a:ext uri="{FF2B5EF4-FFF2-40B4-BE49-F238E27FC236}">
                <a16:creationId xmlns:a16="http://schemas.microsoft.com/office/drawing/2014/main" id="{4ABEAB5B-FEDD-1F46-858F-9509132A63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3149600"/>
            <a:ext cx="157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图片 14">
            <a:extLst>
              <a:ext uri="{FF2B5EF4-FFF2-40B4-BE49-F238E27FC236}">
                <a16:creationId xmlns:a16="http://schemas.microsoft.com/office/drawing/2014/main" id="{D9B89C08-9FD9-2D4A-9879-EF46B81A0C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3276600"/>
            <a:ext cx="11303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1" name="图片 15">
            <a:extLst>
              <a:ext uri="{FF2B5EF4-FFF2-40B4-BE49-F238E27FC236}">
                <a16:creationId xmlns:a16="http://schemas.microsoft.com/office/drawing/2014/main" id="{E1BCC16F-3154-AE47-AE53-078AA445FD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792538"/>
            <a:ext cx="3175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2" name="图片 16">
            <a:extLst>
              <a:ext uri="{FF2B5EF4-FFF2-40B4-BE49-F238E27FC236}">
                <a16:creationId xmlns:a16="http://schemas.microsoft.com/office/drawing/2014/main" id="{7A253F86-4063-7A4A-89A7-340DB6AC7A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3906838"/>
            <a:ext cx="8636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3" name="图片 17">
            <a:extLst>
              <a:ext uri="{FF2B5EF4-FFF2-40B4-BE49-F238E27FC236}">
                <a16:creationId xmlns:a16="http://schemas.microsoft.com/office/drawing/2014/main" id="{02C73665-1552-A842-B42A-1E402554B1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57700"/>
            <a:ext cx="1930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8624" name="直接连接符 19">
            <a:extLst>
              <a:ext uri="{FF2B5EF4-FFF2-40B4-BE49-F238E27FC236}">
                <a16:creationId xmlns:a16="http://schemas.microsoft.com/office/drawing/2014/main" id="{3C12D01B-998B-FF40-82A9-394734D760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2450" y="4419600"/>
            <a:ext cx="3435350" cy="285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8625" name="图片 20">
            <a:extLst>
              <a:ext uri="{FF2B5EF4-FFF2-40B4-BE49-F238E27FC236}">
                <a16:creationId xmlns:a16="http://schemas.microsoft.com/office/drawing/2014/main" id="{6FD75F72-8B08-8249-B6A1-A8D9E1FE72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4884738"/>
            <a:ext cx="318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6" name="图片 21">
            <a:extLst>
              <a:ext uri="{FF2B5EF4-FFF2-40B4-BE49-F238E27FC236}">
                <a16:creationId xmlns:a16="http://schemas.microsoft.com/office/drawing/2014/main" id="{CB91B5C1-7958-8E44-BEB2-39EE35601B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5321300"/>
            <a:ext cx="1511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7" name="图片 22">
            <a:extLst>
              <a:ext uri="{FF2B5EF4-FFF2-40B4-BE49-F238E27FC236}">
                <a16:creationId xmlns:a16="http://schemas.microsoft.com/office/drawing/2014/main" id="{681E90F7-E629-4940-8D6C-AC7E4E46F57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5727700"/>
            <a:ext cx="30226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824F481-DE2C-8A45-9A0A-40874DABD04D}"/>
              </a:ext>
            </a:extLst>
          </p:cNvPr>
          <p:cNvSpPr txBox="1"/>
          <p:nvPr/>
        </p:nvSpPr>
        <p:spPr>
          <a:xfrm>
            <a:off x="228600" y="3792538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电路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C1805C1-C093-6B41-BBAE-E43A30C66EB5}"/>
              </a:ext>
            </a:extLst>
          </p:cNvPr>
          <p:cNvSpPr txBox="1"/>
          <p:nvPr/>
        </p:nvSpPr>
        <p:spPr>
          <a:xfrm>
            <a:off x="7772400" y="30480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级联计算</a:t>
            </a: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B6989CA9-98C0-D14B-A348-71572F65C52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6431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页脚占位符 3">
            <a:extLst>
              <a:ext uri="{FF2B5EF4-FFF2-40B4-BE49-F238E27FC236}">
                <a16:creationId xmlns:a16="http://schemas.microsoft.com/office/drawing/2014/main" id="{6B2706EB-50F5-7D43-8617-4AB2DB04A2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74755" name="幻灯片编号占位符 4">
            <a:extLst>
              <a:ext uri="{FF2B5EF4-FFF2-40B4-BE49-F238E27FC236}">
                <a16:creationId xmlns:a16="http://schemas.microsoft.com/office/drawing/2014/main" id="{64476D39-7F98-1B44-A8D7-9939BB37B7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80BB98-D284-474D-B353-9BA211D8F7B0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90242" name="Rectangle 2">
            <a:extLst>
              <a:ext uri="{FF2B5EF4-FFF2-40B4-BE49-F238E27FC236}">
                <a16:creationId xmlns:a16="http://schemas.microsoft.com/office/drawing/2014/main" id="{76BA1F30-222D-8F40-AE92-8BA3B8E75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Breaking the Loop Example V </a:t>
            </a:r>
          </a:p>
        </p:txBody>
      </p:sp>
      <p:pic>
        <p:nvPicPr>
          <p:cNvPr id="1290245" name="Picture 5">
            <a:extLst>
              <a:ext uri="{FF2B5EF4-FFF2-40B4-BE49-F238E27FC236}">
                <a16:creationId xmlns:a16="http://schemas.microsoft.com/office/drawing/2014/main" id="{940DFB46-1977-C446-B22A-62D54940A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" y="1219200"/>
            <a:ext cx="9144000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74758" name="Group 8">
            <a:extLst>
              <a:ext uri="{FF2B5EF4-FFF2-40B4-BE49-F238E27FC236}">
                <a16:creationId xmlns:a16="http://schemas.microsoft.com/office/drawing/2014/main" id="{C3646693-8375-E14D-8569-58BA33E235A8}"/>
              </a:ext>
            </a:extLst>
          </p:cNvPr>
          <p:cNvGrpSpPr>
            <a:grpSpLocks/>
          </p:cNvGrpSpPr>
          <p:nvPr/>
        </p:nvGrpSpPr>
        <p:grpSpPr bwMode="auto">
          <a:xfrm>
            <a:off x="4149725" y="3962400"/>
            <a:ext cx="4918075" cy="2514600"/>
            <a:chOff x="1056" y="2496"/>
            <a:chExt cx="3098" cy="1584"/>
          </a:xfrm>
        </p:grpSpPr>
        <p:sp>
          <p:nvSpPr>
            <p:cNvPr id="1290247" name="AutoShape 7">
              <a:extLst>
                <a:ext uri="{FF2B5EF4-FFF2-40B4-BE49-F238E27FC236}">
                  <a16:creationId xmlns:a16="http://schemas.microsoft.com/office/drawing/2014/main" id="{C1D82D41-3019-494F-BA9C-600AAF4B3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96"/>
              <a:ext cx="3072" cy="15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4763" name="Object 6">
              <a:extLst>
                <a:ext uri="{FF2B5EF4-FFF2-40B4-BE49-F238E27FC236}">
                  <a16:creationId xmlns:a16="http://schemas.microsoft.com/office/drawing/2014/main" id="{73015831-0C33-864E-BF81-5EA914E742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9" y="2560"/>
            <a:ext cx="3075" cy="1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70510400" imgH="34810700" progId="Equation.3">
                    <p:embed/>
                  </p:oleObj>
                </mc:Choice>
                <mc:Fallback>
                  <p:oleObj name="Equation" r:id="rId3" imgW="70510400" imgH="34810700" progId="Equation.3">
                    <p:embed/>
                    <p:pic>
                      <p:nvPicPr>
                        <p:cNvPr id="74763" name="Object 6">
                          <a:extLst>
                            <a:ext uri="{FF2B5EF4-FFF2-40B4-BE49-F238E27FC236}">
                              <a16:creationId xmlns:a16="http://schemas.microsoft.com/office/drawing/2014/main" id="{73015831-0C33-864E-BF81-5EA914E7427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9" y="2560"/>
                          <a:ext cx="3075" cy="15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4759" name="图片 1">
            <a:extLst>
              <a:ext uri="{FF2B5EF4-FFF2-40B4-BE49-F238E27FC236}">
                <a16:creationId xmlns:a16="http://schemas.microsoft.com/office/drawing/2014/main" id="{63860A21-93AD-1645-AE8D-9335EC87D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3717925"/>
            <a:ext cx="258603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图片 2">
            <a:extLst>
              <a:ext uri="{FF2B5EF4-FFF2-40B4-BE49-F238E27FC236}">
                <a16:creationId xmlns:a16="http://schemas.microsoft.com/office/drawing/2014/main" id="{19BAE4B2-B19E-854B-BD87-477A23142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5029200"/>
            <a:ext cx="33242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文本框 3">
            <a:extLst>
              <a:ext uri="{FF2B5EF4-FFF2-40B4-BE49-F238E27FC236}">
                <a16:creationId xmlns:a16="http://schemas.microsoft.com/office/drawing/2014/main" id="{15E7FE15-3B5C-0242-A77A-D08C7EC89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" y="4576763"/>
            <a:ext cx="1416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</a:rPr>
              <a:t>输出阻抗计算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D3E4403C-4111-C541-BEB2-9C4C63679D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875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页脚占位符 3">
            <a:extLst>
              <a:ext uri="{FF2B5EF4-FFF2-40B4-BE49-F238E27FC236}">
                <a16:creationId xmlns:a16="http://schemas.microsoft.com/office/drawing/2014/main" id="{AB26EC7B-1C83-6245-865E-701C14DD8C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grpSp>
        <p:nvGrpSpPr>
          <p:cNvPr id="75780" name="Group 20">
            <a:extLst>
              <a:ext uri="{FF2B5EF4-FFF2-40B4-BE49-F238E27FC236}">
                <a16:creationId xmlns:a16="http://schemas.microsoft.com/office/drawing/2014/main" id="{595206EB-59DD-474C-BCE2-0D14479269E7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489450"/>
            <a:ext cx="7162800" cy="1905000"/>
            <a:chOff x="239" y="2882"/>
            <a:chExt cx="4849" cy="1438"/>
          </a:xfrm>
        </p:grpSpPr>
        <p:sp>
          <p:nvSpPr>
            <p:cNvPr id="1291280" name="AutoShape 16">
              <a:extLst>
                <a:ext uri="{FF2B5EF4-FFF2-40B4-BE49-F238E27FC236}">
                  <a16:creationId xmlns:a16="http://schemas.microsoft.com/office/drawing/2014/main" id="{F544F9D8-CA1F-3C44-B0F3-E09806454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" y="2882"/>
              <a:ext cx="4848" cy="143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5793" name="Object 11">
              <a:extLst>
                <a:ext uri="{FF2B5EF4-FFF2-40B4-BE49-F238E27FC236}">
                  <a16:creationId xmlns:a16="http://schemas.microsoft.com/office/drawing/2014/main" id="{ADC53582-3524-0440-8205-0EBCBA5B0F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7" y="2913"/>
            <a:ext cx="4801" cy="1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23761500" imgH="36283900" progId="Equation.3">
                    <p:embed/>
                  </p:oleObj>
                </mc:Choice>
                <mc:Fallback>
                  <p:oleObj name="Equation" r:id="rId2" imgW="123761500" imgH="36283900" progId="Equation.3">
                    <p:embed/>
                    <p:pic>
                      <p:nvPicPr>
                        <p:cNvPr id="75793" name="Object 11">
                          <a:extLst>
                            <a:ext uri="{FF2B5EF4-FFF2-40B4-BE49-F238E27FC236}">
                              <a16:creationId xmlns:a16="http://schemas.microsoft.com/office/drawing/2014/main" id="{ADC53582-3524-0440-8205-0EBCBA5B0F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" y="2913"/>
                          <a:ext cx="4801" cy="1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91266" name="Rectangle 2">
            <a:extLst>
              <a:ext uri="{FF2B5EF4-FFF2-40B4-BE49-F238E27FC236}">
                <a16:creationId xmlns:a16="http://schemas.microsoft.com/office/drawing/2014/main" id="{3E27382A-9772-6242-A1C8-37E9FE734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724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V</a:t>
            </a:r>
          </a:p>
        </p:txBody>
      </p:sp>
      <p:graphicFrame>
        <p:nvGraphicFramePr>
          <p:cNvPr id="75782" name="Object 9">
            <a:extLst>
              <a:ext uri="{FF2B5EF4-FFF2-40B4-BE49-F238E27FC236}">
                <a16:creationId xmlns:a16="http://schemas.microsoft.com/office/drawing/2014/main" id="{3DB5F575-1213-B24D-9E4D-091E8CFB13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3270250"/>
          <a:ext cx="914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05200" imgH="7315200" progId="Equation.3">
                  <p:embed/>
                </p:oleObj>
              </mc:Choice>
              <mc:Fallback>
                <p:oleObj name="Equation" r:id="rId4" imgW="3505200" imgH="7315200" progId="Equation.3">
                  <p:embed/>
                  <p:pic>
                    <p:nvPicPr>
                      <p:cNvPr id="75782" name="Object 9">
                        <a:extLst>
                          <a:ext uri="{FF2B5EF4-FFF2-40B4-BE49-F238E27FC236}">
                            <a16:creationId xmlns:a16="http://schemas.microsoft.com/office/drawing/2014/main" id="{3DB5F575-1213-B24D-9E4D-091E8CFB13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70250"/>
                        <a:ext cx="914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783" name="Group 19">
            <a:extLst>
              <a:ext uri="{FF2B5EF4-FFF2-40B4-BE49-F238E27FC236}">
                <a16:creationId xmlns:a16="http://schemas.microsoft.com/office/drawing/2014/main" id="{24E8D0A5-986E-9A4D-9900-F330A0752B9F}"/>
              </a:ext>
            </a:extLst>
          </p:cNvPr>
          <p:cNvGrpSpPr>
            <a:grpSpLocks/>
          </p:cNvGrpSpPr>
          <p:nvPr/>
        </p:nvGrpSpPr>
        <p:grpSpPr bwMode="auto">
          <a:xfrm>
            <a:off x="0" y="990600"/>
            <a:ext cx="8458200" cy="3471863"/>
            <a:chOff x="0" y="645"/>
            <a:chExt cx="5328" cy="2187"/>
          </a:xfrm>
        </p:grpSpPr>
        <p:pic>
          <p:nvPicPr>
            <p:cNvPr id="1291268" name="Picture 4">
              <a:extLst>
                <a:ext uri="{FF2B5EF4-FFF2-40B4-BE49-F238E27FC236}">
                  <a16:creationId xmlns:a16="http://schemas.microsoft.com/office/drawing/2014/main" id="{B9B3D3DF-5ADF-9F49-91F7-A683D0E5F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645"/>
              <a:ext cx="3266" cy="2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75786" name="Group 10">
              <a:extLst>
                <a:ext uri="{FF2B5EF4-FFF2-40B4-BE49-F238E27FC236}">
                  <a16:creationId xmlns:a16="http://schemas.microsoft.com/office/drawing/2014/main" id="{B504E16D-8461-1E48-A304-767B842900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9" y="1101"/>
              <a:ext cx="1389" cy="990"/>
              <a:chOff x="4136" y="1256"/>
              <a:chExt cx="1510" cy="1164"/>
            </a:xfrm>
          </p:grpSpPr>
          <p:pic>
            <p:nvPicPr>
              <p:cNvPr id="1291269" name="Picture 5">
                <a:extLst>
                  <a:ext uri="{FF2B5EF4-FFF2-40B4-BE49-F238E27FC236}">
                    <a16:creationId xmlns:a16="http://schemas.microsoft.com/office/drawing/2014/main" id="{B1B96274-9868-7442-85FD-AB3F13FD94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416" y="1319"/>
                <a:ext cx="684" cy="8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91270" name="Picture 6">
                <a:extLst>
                  <a:ext uri="{FF2B5EF4-FFF2-40B4-BE49-F238E27FC236}">
                    <a16:creationId xmlns:a16="http://schemas.microsoft.com/office/drawing/2014/main" id="{A4E0FB84-7B11-3744-A294-30C00862DB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088" y="1328"/>
                <a:ext cx="558" cy="9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91271" name="Picture 7">
                <a:extLst>
                  <a:ext uri="{FF2B5EF4-FFF2-40B4-BE49-F238E27FC236}">
                    <a16:creationId xmlns:a16="http://schemas.microsoft.com/office/drawing/2014/main" id="{77886F85-1CBE-224C-9DBF-334BE39E81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4136" y="1256"/>
                <a:ext cx="366" cy="11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291276" name="Rectangle 12">
              <a:extLst>
                <a:ext uri="{FF2B5EF4-FFF2-40B4-BE49-F238E27FC236}">
                  <a16:creationId xmlns:a16="http://schemas.microsoft.com/office/drawing/2014/main" id="{4D1C1E18-7751-4941-8FC0-17480BEB4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" y="2074"/>
              <a:ext cx="618" cy="5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91282" name="AutoShape 18">
              <a:extLst>
                <a:ext uri="{FF2B5EF4-FFF2-40B4-BE49-F238E27FC236}">
                  <a16:creationId xmlns:a16="http://schemas.microsoft.com/office/drawing/2014/main" id="{4697891F-4A5D-D34D-B25E-EA0219CA9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440"/>
              <a:ext cx="615" cy="306"/>
            </a:xfrm>
            <a:custGeom>
              <a:avLst/>
              <a:gdLst>
                <a:gd name="T0" fmla="*/ 461 w 21600"/>
                <a:gd name="T1" fmla="*/ 0 h 21600"/>
                <a:gd name="T2" fmla="*/ 0 w 21600"/>
                <a:gd name="T3" fmla="*/ 153 h 21600"/>
                <a:gd name="T4" fmla="*/ 461 w 21600"/>
                <a:gd name="T5" fmla="*/ 306 h 21600"/>
                <a:gd name="T6" fmla="*/ 615 w 21600"/>
                <a:gd name="T7" fmla="*/ 15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435 h 21600"/>
                <a:gd name="T14" fmla="*/ 18896 w 21600"/>
                <a:gd name="T15" fmla="*/ 162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pic>
        <p:nvPicPr>
          <p:cNvPr id="75784" name="图片 1">
            <a:extLst>
              <a:ext uri="{FF2B5EF4-FFF2-40B4-BE49-F238E27FC236}">
                <a16:creationId xmlns:a16="http://schemas.microsoft.com/office/drawing/2014/main" id="{FD559E9F-4822-9747-8361-88E50A151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710113"/>
            <a:ext cx="17843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C7E029FA-8545-CC41-8B17-F40DA9E568F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3146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页脚占位符 3">
            <a:extLst>
              <a:ext uri="{FF2B5EF4-FFF2-40B4-BE49-F238E27FC236}">
                <a16:creationId xmlns:a16="http://schemas.microsoft.com/office/drawing/2014/main" id="{933752C9-268E-3842-8C2C-948B6FB978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76803" name="幻灯片编号占位符 4">
            <a:extLst>
              <a:ext uri="{FF2B5EF4-FFF2-40B4-BE49-F238E27FC236}">
                <a16:creationId xmlns:a16="http://schemas.microsoft.com/office/drawing/2014/main" id="{94552C2A-88CC-7941-87B5-12C57FF045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24DD22-A623-A34C-9EBE-ACA605F34821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92290" name="Rectangle 2">
            <a:extLst>
              <a:ext uri="{FF2B5EF4-FFF2-40B4-BE49-F238E27FC236}">
                <a16:creationId xmlns:a16="http://schemas.microsoft.com/office/drawing/2014/main" id="{6DB31C74-E9CC-3449-BBA9-1A059CD06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Breaking the Loop Example VI </a:t>
            </a:r>
          </a:p>
        </p:txBody>
      </p:sp>
      <p:pic>
        <p:nvPicPr>
          <p:cNvPr id="1292292" name="Picture 4">
            <a:extLst>
              <a:ext uri="{FF2B5EF4-FFF2-40B4-BE49-F238E27FC236}">
                <a16:creationId xmlns:a16="http://schemas.microsoft.com/office/drawing/2014/main" id="{6AF8EE8F-0F58-F946-B67E-27E3706D0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8458200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76806" name="Group 7">
            <a:extLst>
              <a:ext uri="{FF2B5EF4-FFF2-40B4-BE49-F238E27FC236}">
                <a16:creationId xmlns:a16="http://schemas.microsoft.com/office/drawing/2014/main" id="{1F3F69AA-674C-384D-874C-74F7FF1EFD6B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398963"/>
            <a:ext cx="4419600" cy="2298700"/>
            <a:chOff x="1536" y="2752"/>
            <a:chExt cx="2784" cy="1448"/>
          </a:xfrm>
        </p:grpSpPr>
        <p:sp>
          <p:nvSpPr>
            <p:cNvPr id="1292294" name="AutoShape 6">
              <a:extLst>
                <a:ext uri="{FF2B5EF4-FFF2-40B4-BE49-F238E27FC236}">
                  <a16:creationId xmlns:a16="http://schemas.microsoft.com/office/drawing/2014/main" id="{D2EED42F-B9C9-3F47-920A-570AE70EC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752"/>
              <a:ext cx="2784" cy="14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6811" name="Object 5">
              <a:extLst>
                <a:ext uri="{FF2B5EF4-FFF2-40B4-BE49-F238E27FC236}">
                  <a16:creationId xmlns:a16="http://schemas.microsoft.com/office/drawing/2014/main" id="{E1234C1F-0588-FE43-BD98-5FB6F1418D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2752"/>
            <a:ext cx="2688" cy="1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4655700" imgH="34810700" progId="Equation.3">
                    <p:embed/>
                  </p:oleObj>
                </mc:Choice>
                <mc:Fallback>
                  <p:oleObj name="Equation" r:id="rId3" imgW="64655700" imgH="34810700" progId="Equation.3">
                    <p:embed/>
                    <p:pic>
                      <p:nvPicPr>
                        <p:cNvPr id="76811" name="Object 5">
                          <a:extLst>
                            <a:ext uri="{FF2B5EF4-FFF2-40B4-BE49-F238E27FC236}">
                              <a16:creationId xmlns:a16="http://schemas.microsoft.com/office/drawing/2014/main" id="{E1234C1F-0588-FE43-BD98-5FB6F1418DF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752"/>
                          <a:ext cx="2688" cy="1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6807" name="图片 1">
            <a:extLst>
              <a:ext uri="{FF2B5EF4-FFF2-40B4-BE49-F238E27FC236}">
                <a16:creationId xmlns:a16="http://schemas.microsoft.com/office/drawing/2014/main" id="{16B0017B-5199-0249-882D-EDBD0A5B6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65563"/>
            <a:ext cx="2159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图片 2">
            <a:extLst>
              <a:ext uri="{FF2B5EF4-FFF2-40B4-BE49-F238E27FC236}">
                <a16:creationId xmlns:a16="http://schemas.microsoft.com/office/drawing/2014/main" id="{B0625DD7-9AFD-994E-A240-0A08590CE9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4700588"/>
            <a:ext cx="2262187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文本框 4">
            <a:extLst>
              <a:ext uri="{FF2B5EF4-FFF2-40B4-BE49-F238E27FC236}">
                <a16:creationId xmlns:a16="http://schemas.microsoft.com/office/drawing/2014/main" id="{F53008C0-1A30-3A41-B2D8-5B206D44A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710113"/>
            <a:ext cx="6365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输出阻抗计算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974A4360-1041-4F43-A6FB-5809B846CE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877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页脚占位符 3">
            <a:extLst>
              <a:ext uri="{FF2B5EF4-FFF2-40B4-BE49-F238E27FC236}">
                <a16:creationId xmlns:a16="http://schemas.microsoft.com/office/drawing/2014/main" id="{BFA8256E-2AC4-1045-827F-9E0B894708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grpSp>
        <p:nvGrpSpPr>
          <p:cNvPr id="77828" name="Group 14">
            <a:extLst>
              <a:ext uri="{FF2B5EF4-FFF2-40B4-BE49-F238E27FC236}">
                <a16:creationId xmlns:a16="http://schemas.microsoft.com/office/drawing/2014/main" id="{63D0231A-9EA2-0A4C-8CA5-14A3CC41EB6B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066800"/>
            <a:ext cx="7162800" cy="3470275"/>
            <a:chOff x="288" y="550"/>
            <a:chExt cx="4797" cy="2426"/>
          </a:xfrm>
        </p:grpSpPr>
        <p:pic>
          <p:nvPicPr>
            <p:cNvPr id="1293316" name="Picture 4">
              <a:extLst>
                <a:ext uri="{FF2B5EF4-FFF2-40B4-BE49-F238E27FC236}">
                  <a16:creationId xmlns:a16="http://schemas.microsoft.com/office/drawing/2014/main" id="{32344B7F-3498-E744-AACF-9A422E9BB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8" y="550"/>
              <a:ext cx="2400" cy="2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77835" name="Group 5">
              <a:extLst>
                <a:ext uri="{FF2B5EF4-FFF2-40B4-BE49-F238E27FC236}">
                  <a16:creationId xmlns:a16="http://schemas.microsoft.com/office/drawing/2014/main" id="{FDFF59DF-BEB1-A24B-9DDB-AA9326FF13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1152"/>
              <a:ext cx="1389" cy="990"/>
              <a:chOff x="4136" y="1256"/>
              <a:chExt cx="1510" cy="1164"/>
            </a:xfrm>
          </p:grpSpPr>
          <p:pic>
            <p:nvPicPr>
              <p:cNvPr id="1293318" name="Picture 6">
                <a:extLst>
                  <a:ext uri="{FF2B5EF4-FFF2-40B4-BE49-F238E27FC236}">
                    <a16:creationId xmlns:a16="http://schemas.microsoft.com/office/drawing/2014/main" id="{23BC998B-9DC7-C440-9376-62AA93D080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416" y="1318"/>
                <a:ext cx="684" cy="8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93319" name="Picture 7">
                <a:extLst>
                  <a:ext uri="{FF2B5EF4-FFF2-40B4-BE49-F238E27FC236}">
                    <a16:creationId xmlns:a16="http://schemas.microsoft.com/office/drawing/2014/main" id="{F9E4DD6B-1473-B74A-AA1B-F2F067274A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088" y="1326"/>
                <a:ext cx="558" cy="9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93320" name="Picture 8">
                <a:extLst>
                  <a:ext uri="{FF2B5EF4-FFF2-40B4-BE49-F238E27FC236}">
                    <a16:creationId xmlns:a16="http://schemas.microsoft.com/office/drawing/2014/main" id="{AB767F47-D57D-3843-B785-7D6E6C6971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140" y="1253"/>
                <a:ext cx="363" cy="11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293321" name="AutoShape 9">
              <a:extLst>
                <a:ext uri="{FF2B5EF4-FFF2-40B4-BE49-F238E27FC236}">
                  <a16:creationId xmlns:a16="http://schemas.microsoft.com/office/drawing/2014/main" id="{EA00675E-23D5-1648-9AD3-ECBDEF52D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392"/>
              <a:ext cx="617" cy="305"/>
            </a:xfrm>
            <a:custGeom>
              <a:avLst/>
              <a:gdLst>
                <a:gd name="T0" fmla="*/ 462 w 21600"/>
                <a:gd name="T1" fmla="*/ 0 h 21600"/>
                <a:gd name="T2" fmla="*/ 0 w 21600"/>
                <a:gd name="T3" fmla="*/ 153 h 21600"/>
                <a:gd name="T4" fmla="*/ 462 w 21600"/>
                <a:gd name="T5" fmla="*/ 305 h 21600"/>
                <a:gd name="T6" fmla="*/ 616 w 21600"/>
                <a:gd name="T7" fmla="*/ 15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6 w 21600"/>
                <a:gd name="T13" fmla="*/ 5382 h 21600"/>
                <a:gd name="T14" fmla="*/ 18900 w 21600"/>
                <a:gd name="T15" fmla="*/ 1621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93322" name="Rectangle 10">
              <a:extLst>
                <a:ext uri="{FF2B5EF4-FFF2-40B4-BE49-F238E27FC236}">
                  <a16:creationId xmlns:a16="http://schemas.microsoft.com/office/drawing/2014/main" id="{69FB709D-A790-444C-8464-5128BBF0C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312"/>
              <a:ext cx="576" cy="6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1293314" name="Rectangle 2">
            <a:extLst>
              <a:ext uri="{FF2B5EF4-FFF2-40B4-BE49-F238E27FC236}">
                <a16:creationId xmlns:a16="http://schemas.microsoft.com/office/drawing/2014/main" id="{B334B3FD-663F-8C40-8AF3-36AAC7C46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VI</a:t>
            </a:r>
          </a:p>
        </p:txBody>
      </p:sp>
      <p:grpSp>
        <p:nvGrpSpPr>
          <p:cNvPr id="77830" name="Group 11">
            <a:extLst>
              <a:ext uri="{FF2B5EF4-FFF2-40B4-BE49-F238E27FC236}">
                <a16:creationId xmlns:a16="http://schemas.microsoft.com/office/drawing/2014/main" id="{F98B63EC-8DD6-2841-B7AE-FD2E129BB55C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4572000"/>
            <a:ext cx="6934200" cy="1828800"/>
            <a:chOff x="239" y="2882"/>
            <a:chExt cx="4849" cy="1438"/>
          </a:xfrm>
        </p:grpSpPr>
        <p:sp>
          <p:nvSpPr>
            <p:cNvPr id="1293324" name="AutoShape 12">
              <a:extLst>
                <a:ext uri="{FF2B5EF4-FFF2-40B4-BE49-F238E27FC236}">
                  <a16:creationId xmlns:a16="http://schemas.microsoft.com/office/drawing/2014/main" id="{3338E972-CB7E-8A4B-A5DA-8485FF59C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" y="2882"/>
              <a:ext cx="4848" cy="143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7833" name="Object 13">
              <a:extLst>
                <a:ext uri="{FF2B5EF4-FFF2-40B4-BE49-F238E27FC236}">
                  <a16:creationId xmlns:a16="http://schemas.microsoft.com/office/drawing/2014/main" id="{B72B9BF6-2714-294B-A296-056FB7D158C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7" y="2913"/>
            <a:ext cx="4801" cy="1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23761500" imgH="36283900" progId="Equation.3">
                    <p:embed/>
                  </p:oleObj>
                </mc:Choice>
                <mc:Fallback>
                  <p:oleObj name="Equation" r:id="rId6" imgW="123761500" imgH="36283900" progId="Equation.3">
                    <p:embed/>
                    <p:pic>
                      <p:nvPicPr>
                        <p:cNvPr id="77833" name="Object 13">
                          <a:extLst>
                            <a:ext uri="{FF2B5EF4-FFF2-40B4-BE49-F238E27FC236}">
                              <a16:creationId xmlns:a16="http://schemas.microsoft.com/office/drawing/2014/main" id="{B72B9BF6-2714-294B-A296-056FB7D158C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" y="2913"/>
                          <a:ext cx="4801" cy="1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7831" name="图片 16">
            <a:extLst>
              <a:ext uri="{FF2B5EF4-FFF2-40B4-BE49-F238E27FC236}">
                <a16:creationId xmlns:a16="http://schemas.microsoft.com/office/drawing/2014/main" id="{2F628A0C-F049-5645-A5AF-ED2AAF76AD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75" y="196850"/>
            <a:ext cx="17843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D6D6BD9F-2427-B340-B782-3360C319C64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06607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920852CD-C6AF-5342-B5A4-9442090210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7225" y="152400"/>
            <a:ext cx="8305800" cy="1295400"/>
          </a:xfrm>
        </p:spPr>
        <p:txBody>
          <a:bodyPr/>
          <a:lstStyle/>
          <a:p>
            <a:pPr algn="l" eaLnBrk="1" hangingPunct="1"/>
            <a:r>
              <a:rPr lang="en-US" altLang="zh-CN" sz="3200" b="0" dirty="0">
                <a:ea typeface="宋体" panose="02010600030101010101" pitchFamily="2" charset="-122"/>
              </a:rPr>
              <a:t>11.5.3.</a:t>
            </a:r>
            <a:r>
              <a:rPr lang="en-US" altLang="zh-CN" sz="3200" dirty="0">
                <a:ea typeface="宋体" panose="02010600030101010101" pitchFamily="2" charset="-122"/>
              </a:rPr>
              <a:t> The Feedback </a:t>
            </a:r>
            <a:r>
              <a:rPr lang="en-US" altLang="zh-CN" sz="3200" dirty="0" err="1">
                <a:ea typeface="宋体" panose="02010600030101010101" pitchFamily="2" charset="-122"/>
              </a:rPr>
              <a:t>Transresistance</a:t>
            </a:r>
            <a:r>
              <a:rPr lang="en-US" altLang="zh-CN" sz="3200" dirty="0">
                <a:ea typeface="宋体" panose="02010600030101010101" pitchFamily="2" charset="-122"/>
              </a:rPr>
              <a:t> Amplifier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电压并联负反馈</a:t>
            </a:r>
            <a:r>
              <a:rPr lang="zh-CN" altLang="en-US" sz="2400" dirty="0">
                <a:ea typeface="宋体" panose="02010600030101010101" pitchFamily="2" charset="-122"/>
              </a:rPr>
              <a:t>（感知电压，反馈电流）</a:t>
            </a:r>
            <a:endParaRPr lang="en-US" altLang="zh-CN" sz="2400" dirty="0">
              <a:ea typeface="宋体" panose="02010600030101010101" pitchFamily="2" charset="-122"/>
            </a:endParaRPr>
          </a:p>
        </p:txBody>
      </p:sp>
      <p:pic>
        <p:nvPicPr>
          <p:cNvPr id="5123" name="Picture 4" descr="se10F24">
            <a:extLst>
              <a:ext uri="{FF2B5EF4-FFF2-40B4-BE49-F238E27FC236}">
                <a16:creationId xmlns:a16="http://schemas.microsoft.com/office/drawing/2014/main" id="{D7463A0B-F468-DF47-BC07-042A8C23E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1295400"/>
            <a:ext cx="422433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文本框 1">
            <a:extLst>
              <a:ext uri="{FF2B5EF4-FFF2-40B4-BE49-F238E27FC236}">
                <a16:creationId xmlns:a16="http://schemas.microsoft.com/office/drawing/2014/main" id="{10DF23AC-5A14-A64A-A3D8-7536D2831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09800"/>
            <a:ext cx="42672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理想</a:t>
            </a:r>
            <a:r>
              <a:rPr lang="zh-CN" altLang="en-US" sz="2400" dirty="0">
                <a:ea typeface="宋体" panose="02010600030101010101" pitchFamily="2" charset="-122"/>
              </a:rPr>
              <a:t>的“电压并联负反馈”</a:t>
            </a:r>
            <a:endParaRPr lang="en-US" altLang="zh-CN" sz="24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① 正向放大电路（</a:t>
            </a:r>
            <a:r>
              <a:rPr lang="en-US" altLang="zh-CN" sz="2000" dirty="0">
                <a:ea typeface="宋体" panose="02010600030101010101" pitchFamily="2" charset="-122"/>
              </a:rPr>
              <a:t>A circuit</a:t>
            </a:r>
            <a:r>
              <a:rPr lang="zh-CN" altLang="en-US" sz="2000" dirty="0">
                <a:ea typeface="宋体" panose="02010600030101010101" pitchFamily="2" charset="-122"/>
              </a:rPr>
              <a:t>）具有输入电阻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zh-CN" altLang="en-US" sz="2000" dirty="0">
                <a:ea typeface="宋体" panose="02010600030101010101" pitchFamily="2" charset="-122"/>
              </a:rPr>
              <a:t>，输出电阻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o</a:t>
            </a:r>
            <a:r>
              <a:rPr lang="zh-CN" altLang="en-US" sz="2000" dirty="0">
                <a:ea typeface="宋体" panose="02010600030101010101" pitchFamily="2" charset="-122"/>
              </a:rPr>
              <a:t>，开环增益 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</a:p>
          <a:p>
            <a:r>
              <a:rPr lang="zh-CN" altLang="en-US" sz="2000" dirty="0">
                <a:ea typeface="宋体" panose="02010600030101010101" pitchFamily="2" charset="-122"/>
              </a:rPr>
              <a:t>②反馈网络（</a:t>
            </a:r>
            <a:r>
              <a:rPr lang="en-US" altLang="zh-CN" sz="2000" dirty="0">
                <a:ea typeface="宋体" panose="02010600030101010101" pitchFamily="2" charset="-122"/>
              </a:rPr>
              <a:t>β circuit</a:t>
            </a:r>
            <a:r>
              <a:rPr lang="zh-CN" altLang="en-US" sz="2000" dirty="0">
                <a:ea typeface="宋体" panose="02010600030101010101" pitchFamily="2" charset="-122"/>
              </a:rPr>
              <a:t>）具有反馈因子 </a:t>
            </a:r>
            <a:r>
              <a:rPr lang="en-US" altLang="zh-CN" sz="2000" dirty="0">
                <a:ea typeface="宋体" panose="02010600030101010101" pitchFamily="2" charset="-122"/>
              </a:rPr>
              <a:t>β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③闭环增益：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④闭环输入电阻降低：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⑤闭环输出电阻降低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zh-CN" altLang="en-US" sz="2000" dirty="0">
              <a:ea typeface="宋体" panose="02010600030101010101" pitchFamily="2" charset="-122"/>
            </a:endParaRPr>
          </a:p>
        </p:txBody>
      </p:sp>
      <p:pic>
        <p:nvPicPr>
          <p:cNvPr id="5125" name="图片 2">
            <a:extLst>
              <a:ext uri="{FF2B5EF4-FFF2-40B4-BE49-F238E27FC236}">
                <a16:creationId xmlns:a16="http://schemas.microsoft.com/office/drawing/2014/main" id="{E2ADF4B6-B654-2242-9EFD-A86A624462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81400"/>
            <a:ext cx="749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图片 3">
            <a:extLst>
              <a:ext uri="{FF2B5EF4-FFF2-40B4-BE49-F238E27FC236}">
                <a16:creationId xmlns:a16="http://schemas.microsoft.com/office/drawing/2014/main" id="{AE4DA821-B947-2442-A938-617992453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91000"/>
            <a:ext cx="15240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图片 4">
            <a:extLst>
              <a:ext uri="{FF2B5EF4-FFF2-40B4-BE49-F238E27FC236}">
                <a16:creationId xmlns:a16="http://schemas.microsoft.com/office/drawing/2014/main" id="{33D69B23-0CB4-2A4C-B2CD-D309A69E66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410200"/>
            <a:ext cx="12065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图片 5">
            <a:extLst>
              <a:ext uri="{FF2B5EF4-FFF2-40B4-BE49-F238E27FC236}">
                <a16:creationId xmlns:a16="http://schemas.microsoft.com/office/drawing/2014/main" id="{0566D76D-336A-AF45-8FAF-267A1BF910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286500"/>
            <a:ext cx="123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F65DB8F-4727-164C-9A75-0083ADE3F3E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5F2CBE-B448-0C4F-923B-A3497DFB6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25" y="152400"/>
            <a:ext cx="2593975" cy="647700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000" dirty="0">
                <a:ea typeface="宋体" panose="02010600030101010101" pitchFamily="2" charset="-122"/>
              </a:rPr>
              <a:t>对于一个实际的负反馈电路，我们的目标：</a:t>
            </a:r>
            <a:r>
              <a:rPr lang="en-US" altLang="zh-CN" sz="2000" dirty="0">
                <a:ea typeface="宋体" panose="02010600030101010101" pitchFamily="2" charset="-122"/>
              </a:rPr>
              <a:t>finding A &amp; β</a:t>
            </a:r>
            <a:r>
              <a:rPr lang="zh-CN" altLang="en-US" sz="2000" dirty="0">
                <a:ea typeface="宋体" panose="02010600030101010101" pitchFamily="2" charset="-122"/>
              </a:rPr>
              <a:t>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求反馈网络①端口向右看的等效电阻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11</a:t>
            </a:r>
            <a:r>
              <a:rPr lang="zh-CN" altLang="en-US" sz="2000" dirty="0">
                <a:ea typeface="宋体" panose="02010600030101010101" pitchFamily="2" charset="-122"/>
              </a:rPr>
              <a:t>（此时②端口并联到主电路，</a:t>
            </a:r>
            <a:r>
              <a:rPr lang="en-US" altLang="zh-CN" sz="2000" dirty="0">
                <a:ea typeface="宋体" panose="02010600030101010101" pitchFamily="2" charset="-122"/>
              </a:rPr>
              <a:t>destroy</a:t>
            </a:r>
            <a:r>
              <a:rPr lang="zh-CN" altLang="en-US" sz="2000" dirty="0">
                <a:ea typeface="宋体" panose="02010600030101010101" pitchFamily="2" charset="-122"/>
              </a:rPr>
              <a:t>并联，故②端口短路）；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求反馈网络②端口向左看的等效电路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22</a:t>
            </a:r>
            <a:r>
              <a:rPr lang="zh-CN" altLang="en-US" sz="2000" dirty="0">
                <a:ea typeface="宋体" panose="02010600030101010101" pitchFamily="2" charset="-122"/>
              </a:rPr>
              <a:t>，同理，①端口短路；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将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11</a:t>
            </a:r>
            <a:r>
              <a:rPr lang="zh-CN" altLang="en-US" sz="2000" dirty="0"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22</a:t>
            </a:r>
            <a:r>
              <a:rPr lang="zh-CN" altLang="en-US" sz="2000" dirty="0">
                <a:ea typeface="宋体" panose="02010600030101010101" pitchFamily="2" charset="-122"/>
              </a:rPr>
              <a:t>包含进主电路，形成 </a:t>
            </a:r>
            <a:r>
              <a:rPr lang="en-US" altLang="zh-CN" sz="2000" dirty="0">
                <a:ea typeface="宋体" panose="02010600030101010101" pitchFamily="2" charset="-122"/>
              </a:rPr>
              <a:t>A </a:t>
            </a:r>
            <a:r>
              <a:rPr lang="zh-CN" altLang="en-US" sz="2000" dirty="0">
                <a:ea typeface="宋体" panose="02010600030101010101" pitchFamily="2" charset="-122"/>
              </a:rPr>
              <a:t>电路，分别计算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ea typeface="宋体" panose="02010600030101010101" pitchFamily="2" charset="-122"/>
              </a:rPr>
              <a:t>及</a:t>
            </a:r>
            <a:r>
              <a:rPr lang="en-US" altLang="zh-CN" sz="2000" dirty="0">
                <a:ea typeface="宋体" panose="02010600030101010101" pitchFamily="2" charset="-122"/>
              </a:rPr>
              <a:t>β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</p:txBody>
      </p:sp>
      <p:pic>
        <p:nvPicPr>
          <p:cNvPr id="7171" name="图片 4">
            <a:extLst>
              <a:ext uri="{FF2B5EF4-FFF2-40B4-BE49-F238E27FC236}">
                <a16:creationId xmlns:a16="http://schemas.microsoft.com/office/drawing/2014/main" id="{1E71D3E0-A47C-0247-8D59-7C790B121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816" y="192247"/>
            <a:ext cx="499268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se10F26">
            <a:extLst>
              <a:ext uri="{FF2B5EF4-FFF2-40B4-BE49-F238E27FC236}">
                <a16:creationId xmlns:a16="http://schemas.microsoft.com/office/drawing/2014/main" id="{003BAF4E-47F7-5144-A73D-291265DF4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1879600"/>
            <a:ext cx="6296025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7">
            <a:extLst>
              <a:ext uri="{FF2B5EF4-FFF2-40B4-BE49-F238E27FC236}">
                <a16:creationId xmlns:a16="http://schemas.microsoft.com/office/drawing/2014/main" id="{7D31DA33-DD26-B141-A608-BE37D4313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806450"/>
            <a:ext cx="16002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19465D8-640A-CA46-9F2E-0B933EB8E9E6}"/>
              </a:ext>
            </a:extLst>
          </p:cNvPr>
          <p:cNvSpPr/>
          <p:nvPr/>
        </p:nvSpPr>
        <p:spPr bwMode="auto">
          <a:xfrm>
            <a:off x="2971800" y="1879600"/>
            <a:ext cx="1433513" cy="3302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7F3E978-9437-3A4F-A848-D9810A5AACA6}"/>
              </a:ext>
            </a:extLst>
          </p:cNvPr>
          <p:cNvSpPr/>
          <p:nvPr/>
        </p:nvSpPr>
        <p:spPr bwMode="auto">
          <a:xfrm>
            <a:off x="2888456" y="5105400"/>
            <a:ext cx="1683544" cy="3302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5D33535-8143-EE45-BD2B-E76A9E2B91A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A64032-E335-6A4D-B508-47C571C79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8196" name="图片 5">
            <a:extLst>
              <a:ext uri="{FF2B5EF4-FFF2-40B4-BE49-F238E27FC236}">
                <a16:creationId xmlns:a16="http://schemas.microsoft.com/office/drawing/2014/main" id="{70CD8AD9-6441-2840-AEDC-EE2D81F41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1700"/>
            <a:ext cx="392271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图片 6">
            <a:extLst>
              <a:ext uri="{FF2B5EF4-FFF2-40B4-BE49-F238E27FC236}">
                <a16:creationId xmlns:a16="http://schemas.microsoft.com/office/drawing/2014/main" id="{9265809C-5AA7-B04F-91DB-595693B47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8" y="2171700"/>
            <a:ext cx="3233737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图片 7">
            <a:extLst>
              <a:ext uri="{FF2B5EF4-FFF2-40B4-BE49-F238E27FC236}">
                <a16:creationId xmlns:a16="http://schemas.microsoft.com/office/drawing/2014/main" id="{D5E3E529-5660-C347-872A-C5994078E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4341813"/>
            <a:ext cx="59182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图片 8">
            <a:extLst>
              <a:ext uri="{FF2B5EF4-FFF2-40B4-BE49-F238E27FC236}">
                <a16:creationId xmlns:a16="http://schemas.microsoft.com/office/drawing/2014/main" id="{4D7828D8-D5CE-0D49-B05C-8BE4C7DC2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2668588"/>
            <a:ext cx="1498600" cy="5969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图片 9">
            <a:extLst>
              <a:ext uri="{FF2B5EF4-FFF2-40B4-BE49-F238E27FC236}">
                <a16:creationId xmlns:a16="http://schemas.microsoft.com/office/drawing/2014/main" id="{A13CBFA8-85AE-9C47-A5DD-8D789BEE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648200"/>
            <a:ext cx="14732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图片 10">
            <a:extLst>
              <a:ext uri="{FF2B5EF4-FFF2-40B4-BE49-F238E27FC236}">
                <a16:creationId xmlns:a16="http://schemas.microsoft.com/office/drawing/2014/main" id="{B396C526-47F4-0E4D-95C2-7CCAFFC594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003800"/>
            <a:ext cx="14478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图片 11">
            <a:extLst>
              <a:ext uri="{FF2B5EF4-FFF2-40B4-BE49-F238E27FC236}">
                <a16:creationId xmlns:a16="http://schemas.microsoft.com/office/drawing/2014/main" id="{6B01B928-DF20-4B47-ACC8-7B6A55A04C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5335588"/>
            <a:ext cx="21304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图片 12">
            <a:extLst>
              <a:ext uri="{FF2B5EF4-FFF2-40B4-BE49-F238E27FC236}">
                <a16:creationId xmlns:a16="http://schemas.microsoft.com/office/drawing/2014/main" id="{D8C56734-1403-014B-AA5D-CF7E4C7571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3951288"/>
            <a:ext cx="15875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图片 13">
            <a:extLst>
              <a:ext uri="{FF2B5EF4-FFF2-40B4-BE49-F238E27FC236}">
                <a16:creationId xmlns:a16="http://schemas.microsoft.com/office/drawing/2014/main" id="{FF1D6237-32AC-664A-957F-BBB8A10AF6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4668838"/>
            <a:ext cx="10668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图片 14">
            <a:extLst>
              <a:ext uri="{FF2B5EF4-FFF2-40B4-BE49-F238E27FC236}">
                <a16:creationId xmlns:a16="http://schemas.microsoft.com/office/drawing/2014/main" id="{54E35D8C-419E-B24D-96B1-C315ECA0C3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5272088"/>
            <a:ext cx="11033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文本框 15">
            <a:extLst>
              <a:ext uri="{FF2B5EF4-FFF2-40B4-BE49-F238E27FC236}">
                <a16:creationId xmlns:a16="http://schemas.microsoft.com/office/drawing/2014/main" id="{72A67389-66CA-514E-86FC-EFC78701C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8194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8207" name="文本框 17">
            <a:extLst>
              <a:ext uri="{FF2B5EF4-FFF2-40B4-BE49-F238E27FC236}">
                <a16:creationId xmlns:a16="http://schemas.microsoft.com/office/drawing/2014/main" id="{CF28D47A-C26B-4544-9CE5-A72A99646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3" y="4668838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8208" name="文本框 18">
            <a:extLst>
              <a:ext uri="{FF2B5EF4-FFF2-40B4-BE49-F238E27FC236}">
                <a16:creationId xmlns:a16="http://schemas.microsoft.com/office/drawing/2014/main" id="{394CBF7E-7AEE-FF48-BE97-C950CCC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098925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65BDE-6359-844E-85A2-956401C5FB92}"/>
              </a:ext>
            </a:extLst>
          </p:cNvPr>
          <p:cNvSpPr txBox="1"/>
          <p:nvPr/>
        </p:nvSpPr>
        <p:spPr>
          <a:xfrm>
            <a:off x="4039302" y="3149363"/>
            <a:ext cx="1221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并联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3B48B1-A25F-3840-99FB-5A4265911694}"/>
              </a:ext>
            </a:extLst>
          </p:cNvPr>
          <p:cNvSpPr txBox="1"/>
          <p:nvPr/>
        </p:nvSpPr>
        <p:spPr>
          <a:xfrm>
            <a:off x="2817814" y="5612862"/>
            <a:ext cx="1221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并联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25D33C-E3BF-5D44-9DD5-EE03D880D496}"/>
              </a:ext>
            </a:extLst>
          </p:cNvPr>
          <p:cNvSpPr txBox="1"/>
          <p:nvPr/>
        </p:nvSpPr>
        <p:spPr>
          <a:xfrm>
            <a:off x="5867400" y="5612862"/>
            <a:ext cx="1221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并联</a:t>
            </a:r>
            <a:endParaRPr lang="en-US" dirty="0">
              <a:solidFill>
                <a:srgbClr val="0432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5E58714-CB56-8349-9169-EA6DA971B3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9050" y="41275"/>
            <a:ext cx="9144000" cy="39029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295B43-E595-B947-9BA2-BB4D9B18CE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426" y="412840"/>
            <a:ext cx="8629650" cy="18223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734879A-48BC-C041-A688-5930B820815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03400" y="6588618"/>
            <a:ext cx="6477000" cy="25541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4346AD9-1681-A047-8FB3-73F02485BD55}"/>
              </a:ext>
            </a:extLst>
          </p:cNvPr>
          <p:cNvSpPr txBox="1"/>
          <p:nvPr/>
        </p:nvSpPr>
        <p:spPr>
          <a:xfrm>
            <a:off x="1376913" y="1915725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感知电压，返回电流</a:t>
            </a: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DA6C9CBA-1F66-0A4E-ACBC-788542E266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547E0-1EA6-2A4C-BB3F-AB9186EB6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负反馈放大器设计的一些基本原则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F61A7E-CBEC-7D45-8BB3-F25A810C5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8839200" cy="4038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0432FF"/>
                </a:solidFill>
              </a:rPr>
              <a:t>Sensing</a:t>
            </a:r>
            <a:r>
              <a:rPr kumimoji="1" lang="en-US" altLang="zh-CN" dirty="0"/>
              <a:t>. </a:t>
            </a:r>
            <a:r>
              <a:rPr kumimoji="1" lang="zh-CN" altLang="en-US" sz="2000" dirty="0"/>
              <a:t>反馈网络的设计必须对感兴趣的</a:t>
            </a:r>
            <a:r>
              <a:rPr kumimoji="1" lang="zh-CN" altLang="en-US" sz="2000" dirty="0">
                <a:solidFill>
                  <a:srgbClr val="C00000"/>
                </a:solidFill>
              </a:rPr>
              <a:t>输出信号</a:t>
            </a:r>
            <a:r>
              <a:rPr kumimoji="1" lang="zh-CN" altLang="en-US" sz="2000" dirty="0"/>
              <a:t>去</a:t>
            </a:r>
            <a:r>
              <a:rPr kumimoji="1" lang="en-US" altLang="zh-CN" sz="2000" dirty="0"/>
              <a:t>sense</a:t>
            </a:r>
            <a:r>
              <a:rPr kumimoji="1" lang="zh-CN" altLang="en-US" sz="2000" dirty="0"/>
              <a:t>，输出是电压信号，则并联感知（电压表）；输出是电流信号，则串联感知（电流表）</a:t>
            </a:r>
            <a:endParaRPr kumimoji="1" lang="en-US" altLang="zh-CN" sz="2000" dirty="0"/>
          </a:p>
          <a:p>
            <a:pPr marL="457200" indent="-45720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0432FF"/>
                </a:solidFill>
              </a:rPr>
              <a:t>Mixing.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zh-CN" altLang="en-US" sz="2000" dirty="0"/>
              <a:t>反馈回来的信号要与</a:t>
            </a:r>
            <a:r>
              <a:rPr kumimoji="1" lang="zh-CN" altLang="en-US" sz="2000" dirty="0">
                <a:solidFill>
                  <a:srgbClr val="C00000"/>
                </a:solidFill>
              </a:rPr>
              <a:t>输入信号</a:t>
            </a:r>
            <a:r>
              <a:rPr kumimoji="1" lang="zh-CN" altLang="en-US" sz="2000" dirty="0"/>
              <a:t>相减，如果信号是电压信号，则用戴维南形式表述，反馈信号与输入信号串联；如果信号是电流信号，则用诺顿形式表述，反馈信号与输入信号并联</a:t>
            </a:r>
            <a:endParaRPr kumimoji="1" lang="en-US" altLang="zh-CN" sz="2000" dirty="0"/>
          </a:p>
          <a:p>
            <a:pPr marL="457200" indent="-45720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0432FF"/>
                </a:solidFill>
              </a:rPr>
              <a:t>Feedback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Topology</a:t>
            </a:r>
            <a:r>
              <a:rPr kumimoji="1" lang="en-US" altLang="zh-CN" sz="2000" dirty="0"/>
              <a:t>.</a:t>
            </a:r>
            <a:r>
              <a:rPr kumimoji="1" lang="zh-CN" altLang="en-US" sz="2000" dirty="0"/>
              <a:t> 反馈拓扑结构的选择要看放大器的输入输出分别是什么信号</a:t>
            </a:r>
            <a:endParaRPr kumimoji="1" lang="en-US" altLang="zh-CN" sz="2000" dirty="0"/>
          </a:p>
          <a:p>
            <a:pPr marL="457200" indent="-457200">
              <a:buFont typeface="+mj-lt"/>
              <a:buAutoNum type="arabicPeriod"/>
            </a:pPr>
            <a:r>
              <a:rPr kumimoji="1" lang="zh-CN" altLang="en-US" sz="2000" b="1" dirty="0">
                <a:solidFill>
                  <a:srgbClr val="0432FF"/>
                </a:solidFill>
              </a:rPr>
              <a:t>输入输出阻抗。</a:t>
            </a:r>
            <a:r>
              <a:rPr kumimoji="1" lang="zh-CN" altLang="en-US" sz="2000" dirty="0"/>
              <a:t>更接近理想</a:t>
            </a:r>
            <a:endParaRPr kumimoji="1" lang="en-US" altLang="zh-CN" sz="2000" dirty="0"/>
          </a:p>
          <a:p>
            <a:pPr marL="457200" indent="-457200">
              <a:buFont typeface="+mj-lt"/>
              <a:buAutoNum type="arabicPeriod"/>
            </a:pPr>
            <a:r>
              <a:rPr kumimoji="1" lang="zh-CN" altLang="en-US" sz="2000" b="1" dirty="0">
                <a:solidFill>
                  <a:srgbClr val="0432FF"/>
                </a:solidFill>
              </a:rPr>
              <a:t>量纲。</a:t>
            </a:r>
            <a:r>
              <a:rPr kumimoji="1" lang="en-US" altLang="zh-CN" sz="2000" dirty="0"/>
              <a:t>Aβ</a:t>
            </a:r>
            <a:r>
              <a:rPr kumimoji="1" lang="zh-CN" altLang="en-US" sz="2000" dirty="0"/>
              <a:t> 是无量纲的</a:t>
            </a:r>
            <a:endParaRPr kumimoji="1" lang="en-US" altLang="zh-CN" sz="2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924719E-5586-B342-BF65-047384C7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4343400"/>
            <a:ext cx="4451350" cy="1369646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31E196A-E299-FF47-B342-19F211F9A7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9135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编号占位符 4">
            <a:extLst>
              <a:ext uri="{FF2B5EF4-FFF2-40B4-BE49-F238E27FC236}">
                <a16:creationId xmlns:a16="http://schemas.microsoft.com/office/drawing/2014/main" id="{7439DE73-26F1-F048-AC2F-6B3D833DB2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3BD414-2A82-4442-A163-23A9E9CE1C6C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88194" name="Rectangle 2">
            <a:extLst>
              <a:ext uri="{FF2B5EF4-FFF2-40B4-BE49-F238E27FC236}">
                <a16:creationId xmlns:a16="http://schemas.microsoft.com/office/drawing/2014/main" id="{B55E7E7E-24DB-044F-B87A-5D25EC0E1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029200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Breaking the Loop Example IV</a:t>
            </a:r>
          </a:p>
        </p:txBody>
      </p:sp>
      <p:pic>
        <p:nvPicPr>
          <p:cNvPr id="1288196" name="Picture 4">
            <a:extLst>
              <a:ext uri="{FF2B5EF4-FFF2-40B4-BE49-F238E27FC236}">
                <a16:creationId xmlns:a16="http://schemas.microsoft.com/office/drawing/2014/main" id="{67B3EF0E-A3BD-9247-9D32-51941DBBD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5213"/>
            <a:ext cx="71628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10245" name="Object 5">
            <a:extLst>
              <a:ext uri="{FF2B5EF4-FFF2-40B4-BE49-F238E27FC236}">
                <a16:creationId xmlns:a16="http://schemas.microsoft.com/office/drawing/2014/main" id="{EF6E6C13-0C66-3A4B-BF07-E7447ECFDE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3270250"/>
          <a:ext cx="15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05200" imgH="7315200" progId="Equation.3">
                  <p:embed/>
                </p:oleObj>
              </mc:Choice>
              <mc:Fallback>
                <p:oleObj name="Equation" r:id="rId3" imgW="3505200" imgH="7315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270250"/>
                        <a:ext cx="15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6" name="Group 8">
            <a:extLst>
              <a:ext uri="{FF2B5EF4-FFF2-40B4-BE49-F238E27FC236}">
                <a16:creationId xmlns:a16="http://schemas.microsoft.com/office/drawing/2014/main" id="{C550D2F4-2A54-F246-AEB8-C980EE15CB3A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3962400"/>
            <a:ext cx="5486400" cy="2743200"/>
            <a:chOff x="984" y="2256"/>
            <a:chExt cx="3600" cy="2064"/>
          </a:xfrm>
        </p:grpSpPr>
        <p:sp>
          <p:nvSpPr>
            <p:cNvPr id="1288199" name="AutoShape 7">
              <a:extLst>
                <a:ext uri="{FF2B5EF4-FFF2-40B4-BE49-F238E27FC236}">
                  <a16:creationId xmlns:a16="http://schemas.microsoft.com/office/drawing/2014/main" id="{BF698374-201F-4A42-A1EA-7A533D11A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" y="2256"/>
              <a:ext cx="3600" cy="206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0249" name="Object 6">
              <a:extLst>
                <a:ext uri="{FF2B5EF4-FFF2-40B4-BE49-F238E27FC236}">
                  <a16:creationId xmlns:a16="http://schemas.microsoft.com/office/drawing/2014/main" id="{75614E3F-3798-F74E-B18F-8DC6231153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6" y="2320"/>
            <a:ext cx="3504" cy="19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89230200" imgH="49733200" progId="Equation.3">
                    <p:embed/>
                  </p:oleObj>
                </mc:Choice>
                <mc:Fallback>
                  <p:oleObj name="Equation" r:id="rId5" imgW="89230200" imgH="497332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2320"/>
                          <a:ext cx="3504" cy="19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47" name="图片 1">
            <a:extLst>
              <a:ext uri="{FF2B5EF4-FFF2-40B4-BE49-F238E27FC236}">
                <a16:creationId xmlns:a16="http://schemas.microsoft.com/office/drawing/2014/main" id="{C5694723-CADC-3146-98F6-1B8E85DDE2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329113"/>
            <a:ext cx="3324225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58B4FDC-E86B-CD43-86ED-6317B61E95B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编号占位符 4">
            <a:extLst>
              <a:ext uri="{FF2B5EF4-FFF2-40B4-BE49-F238E27FC236}">
                <a16:creationId xmlns:a16="http://schemas.microsoft.com/office/drawing/2014/main" id="{DE207D61-FEA9-E944-B0F5-1D35DE68C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B78CAD-B69B-134F-BC0D-98BF8D1B7B2F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89218" name="Rectangle 2">
            <a:extLst>
              <a:ext uri="{FF2B5EF4-FFF2-40B4-BE49-F238E27FC236}">
                <a16:creationId xmlns:a16="http://schemas.microsoft.com/office/drawing/2014/main" id="{4DC2E051-1DD1-E343-9C70-1C1A953C3D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530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IV</a:t>
            </a:r>
          </a:p>
        </p:txBody>
      </p:sp>
      <p:grpSp>
        <p:nvGrpSpPr>
          <p:cNvPr id="11268" name="Group 12">
            <a:extLst>
              <a:ext uri="{FF2B5EF4-FFF2-40B4-BE49-F238E27FC236}">
                <a16:creationId xmlns:a16="http://schemas.microsoft.com/office/drawing/2014/main" id="{6692FCA6-BC6B-C443-AC05-E3A7D3DA5790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066800"/>
            <a:ext cx="6934200" cy="2971800"/>
            <a:chOff x="432" y="672"/>
            <a:chExt cx="4368" cy="1872"/>
          </a:xfrm>
        </p:grpSpPr>
        <p:pic>
          <p:nvPicPr>
            <p:cNvPr id="1289220" name="Picture 4">
              <a:extLst>
                <a:ext uri="{FF2B5EF4-FFF2-40B4-BE49-F238E27FC236}">
                  <a16:creationId xmlns:a16="http://schemas.microsoft.com/office/drawing/2014/main" id="{127E24C5-872F-C344-944B-2F51474E82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2" y="672"/>
              <a:ext cx="2735" cy="1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89221" name="Rectangle 5">
              <a:extLst>
                <a:ext uri="{FF2B5EF4-FFF2-40B4-BE49-F238E27FC236}">
                  <a16:creationId xmlns:a16="http://schemas.microsoft.com/office/drawing/2014/main" id="{E225EDB4-4DBA-AC48-9ADF-D3DACF9B1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" y="1762"/>
              <a:ext cx="591" cy="4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89222" name="AutoShape 6">
              <a:extLst>
                <a:ext uri="{FF2B5EF4-FFF2-40B4-BE49-F238E27FC236}">
                  <a16:creationId xmlns:a16="http://schemas.microsoft.com/office/drawing/2014/main" id="{8241554E-7F56-7A46-A1EF-2E6F00AFC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4" y="1506"/>
              <a:ext cx="474" cy="204"/>
            </a:xfrm>
            <a:custGeom>
              <a:avLst/>
              <a:gdLst>
                <a:gd name="T0" fmla="*/ 356 w 21600"/>
                <a:gd name="T1" fmla="*/ 0 h 21600"/>
                <a:gd name="T2" fmla="*/ 0 w 21600"/>
                <a:gd name="T3" fmla="*/ 102 h 21600"/>
                <a:gd name="T4" fmla="*/ 356 w 21600"/>
                <a:gd name="T5" fmla="*/ 204 h 21600"/>
                <a:gd name="T6" fmla="*/ 474 w 21600"/>
                <a:gd name="T7" fmla="*/ 102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400 h 21600"/>
                <a:gd name="T14" fmla="*/ 18911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289223" name="Picture 7">
              <a:extLst>
                <a:ext uri="{FF2B5EF4-FFF2-40B4-BE49-F238E27FC236}">
                  <a16:creationId xmlns:a16="http://schemas.microsoft.com/office/drawing/2014/main" id="{650C1F48-2BDC-014C-892D-298BA89E6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09" y="1217"/>
              <a:ext cx="1391" cy="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11269" name="Group 11">
            <a:extLst>
              <a:ext uri="{FF2B5EF4-FFF2-40B4-BE49-F238E27FC236}">
                <a16:creationId xmlns:a16="http://schemas.microsoft.com/office/drawing/2014/main" id="{5DFD90D5-B1C1-7747-ACE9-CB7CCB8833E0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551238"/>
            <a:ext cx="5029200" cy="3124200"/>
            <a:chOff x="1536" y="2112"/>
            <a:chExt cx="3168" cy="2208"/>
          </a:xfrm>
        </p:grpSpPr>
        <p:sp>
          <p:nvSpPr>
            <p:cNvPr id="1289226" name="AutoShape 10">
              <a:extLst>
                <a:ext uri="{FF2B5EF4-FFF2-40B4-BE49-F238E27FC236}">
                  <a16:creationId xmlns:a16="http://schemas.microsoft.com/office/drawing/2014/main" id="{CD78DAE6-F2D9-744B-9CE5-E3B50366A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112"/>
              <a:ext cx="3168" cy="22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1272" name="Object 8">
              <a:extLst>
                <a:ext uri="{FF2B5EF4-FFF2-40B4-BE49-F238E27FC236}">
                  <a16:creationId xmlns:a16="http://schemas.microsoft.com/office/drawing/2014/main" id="{430A0257-64D6-5F48-A4B9-1301228F50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2180"/>
            <a:ext cx="3072" cy="2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84848700" imgH="59105800" progId="Equation.3">
                    <p:embed/>
                  </p:oleObj>
                </mc:Choice>
                <mc:Fallback>
                  <p:oleObj name="Equation" r:id="rId4" imgW="84848700" imgH="591058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180"/>
                          <a:ext cx="3072" cy="21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270" name="图片 1">
            <a:extLst>
              <a:ext uri="{FF2B5EF4-FFF2-40B4-BE49-F238E27FC236}">
                <a16:creationId xmlns:a16="http://schemas.microsoft.com/office/drawing/2014/main" id="{7AFF417C-D539-CC4E-A980-523681AC72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8200"/>
            <a:ext cx="172243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3B6CB980-4788-C146-B6C5-A4318E4ED7C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页脚占位符 3">
            <a:extLst>
              <a:ext uri="{FF2B5EF4-FFF2-40B4-BE49-F238E27FC236}">
                <a16:creationId xmlns:a16="http://schemas.microsoft.com/office/drawing/2014/main" id="{36BC30EC-9BC1-A84D-BC5E-2966B61C1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12291" name="幻灯片编号占位符 4">
            <a:extLst>
              <a:ext uri="{FF2B5EF4-FFF2-40B4-BE49-F238E27FC236}">
                <a16:creationId xmlns:a16="http://schemas.microsoft.com/office/drawing/2014/main" id="{94006069-DCA1-AC46-B5A5-8ACACF81CF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205953-747C-1E4A-8DEC-D898213B96F4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96386" name="Rectangle 2">
            <a:extLst>
              <a:ext uri="{FF2B5EF4-FFF2-40B4-BE49-F238E27FC236}">
                <a16:creationId xmlns:a16="http://schemas.microsoft.com/office/drawing/2014/main" id="{95BF708F-2BA9-DC4B-BA80-FC1C778CB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800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Breaking the Loop Example VIII</a:t>
            </a:r>
          </a:p>
        </p:txBody>
      </p:sp>
      <p:pic>
        <p:nvPicPr>
          <p:cNvPr id="1296388" name="Picture 4">
            <a:extLst>
              <a:ext uri="{FF2B5EF4-FFF2-40B4-BE49-F238E27FC236}">
                <a16:creationId xmlns:a16="http://schemas.microsoft.com/office/drawing/2014/main" id="{D1D9AC01-D160-394F-A659-998F065EF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8458200" cy="304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2294" name="Group 7">
            <a:extLst>
              <a:ext uri="{FF2B5EF4-FFF2-40B4-BE49-F238E27FC236}">
                <a16:creationId xmlns:a16="http://schemas.microsoft.com/office/drawing/2014/main" id="{94F339C3-D724-0248-99C1-DA78D30F2C7F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4038600"/>
            <a:ext cx="6172200" cy="2401888"/>
            <a:chOff x="912" y="2591"/>
            <a:chExt cx="3888" cy="1729"/>
          </a:xfrm>
        </p:grpSpPr>
        <p:sp>
          <p:nvSpPr>
            <p:cNvPr id="1296390" name="AutoShape 6">
              <a:extLst>
                <a:ext uri="{FF2B5EF4-FFF2-40B4-BE49-F238E27FC236}">
                  <a16:creationId xmlns:a16="http://schemas.microsoft.com/office/drawing/2014/main" id="{ED1AE091-DA25-F040-AB0C-640E4626F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592"/>
              <a:ext cx="3888" cy="17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2297" name="Object 5">
              <a:extLst>
                <a:ext uri="{FF2B5EF4-FFF2-40B4-BE49-F238E27FC236}">
                  <a16:creationId xmlns:a16="http://schemas.microsoft.com/office/drawing/2014/main" id="{B6FEB703-01F7-C847-9894-D2A02FCCA2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24" y="2591"/>
            <a:ext cx="3744" cy="17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91871800" imgH="42418000" progId="Equation.3">
                    <p:embed/>
                  </p:oleObj>
                </mc:Choice>
                <mc:Fallback>
                  <p:oleObj name="Equation" r:id="rId3" imgW="91871800" imgH="424180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2591"/>
                          <a:ext cx="3744" cy="17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295" name="图片 1">
            <a:extLst>
              <a:ext uri="{FF2B5EF4-FFF2-40B4-BE49-F238E27FC236}">
                <a16:creationId xmlns:a16="http://schemas.microsoft.com/office/drawing/2014/main" id="{09216C5F-52A5-164D-99F5-53CDFB6122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554538"/>
            <a:ext cx="28702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321015B-7C1D-7F49-92A2-D583624A202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页脚占位符 3">
            <a:extLst>
              <a:ext uri="{FF2B5EF4-FFF2-40B4-BE49-F238E27FC236}">
                <a16:creationId xmlns:a16="http://schemas.microsoft.com/office/drawing/2014/main" id="{2EFCD2E5-28FD-054C-AC42-6A08CB019A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1297410" name="Rectangle 2">
            <a:extLst>
              <a:ext uri="{FF2B5EF4-FFF2-40B4-BE49-F238E27FC236}">
                <a16:creationId xmlns:a16="http://schemas.microsoft.com/office/drawing/2014/main" id="{D03B7424-70E7-C043-A1DB-A1D408564F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84750" cy="787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VIII</a:t>
            </a:r>
          </a:p>
        </p:txBody>
      </p:sp>
      <p:grpSp>
        <p:nvGrpSpPr>
          <p:cNvPr id="13317" name="Group 9">
            <a:extLst>
              <a:ext uri="{FF2B5EF4-FFF2-40B4-BE49-F238E27FC236}">
                <a16:creationId xmlns:a16="http://schemas.microsoft.com/office/drawing/2014/main" id="{820EC3E2-7E17-934C-AE4F-41AF6C8CDB4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939800"/>
            <a:ext cx="7466013" cy="3225800"/>
            <a:chOff x="240" y="672"/>
            <a:chExt cx="4943" cy="2256"/>
          </a:xfrm>
        </p:grpSpPr>
        <p:grpSp>
          <p:nvGrpSpPr>
            <p:cNvPr id="13322" name="Group 6">
              <a:extLst>
                <a:ext uri="{FF2B5EF4-FFF2-40B4-BE49-F238E27FC236}">
                  <a16:creationId xmlns:a16="http://schemas.microsoft.com/office/drawing/2014/main" id="{0B249ADA-4489-244D-AAB5-AF9F2E260F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672"/>
              <a:ext cx="2880" cy="2256"/>
              <a:chOff x="192" y="720"/>
              <a:chExt cx="3456" cy="2700"/>
            </a:xfrm>
          </p:grpSpPr>
          <p:pic>
            <p:nvPicPr>
              <p:cNvPr id="1297412" name="Picture 4">
                <a:extLst>
                  <a:ext uri="{FF2B5EF4-FFF2-40B4-BE49-F238E27FC236}">
                    <a16:creationId xmlns:a16="http://schemas.microsoft.com/office/drawing/2014/main" id="{351CB3AC-E590-2840-8FA0-F561D63ECA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92" y="720"/>
                <a:ext cx="3456" cy="2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1297413" name="Rectangle 5">
                <a:extLst>
                  <a:ext uri="{FF2B5EF4-FFF2-40B4-BE49-F238E27FC236}">
                    <a16:creationId xmlns:a16="http://schemas.microsoft.com/office/drawing/2014/main" id="{B3E227F4-5EB4-0744-911D-00C82D0ECB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256"/>
                <a:ext cx="574" cy="6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297415" name="Picture 7">
              <a:extLst>
                <a:ext uri="{FF2B5EF4-FFF2-40B4-BE49-F238E27FC236}">
                  <a16:creationId xmlns:a16="http://schemas.microsoft.com/office/drawing/2014/main" id="{E0B0F2B1-84CE-EE44-B578-6467F7D798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92" y="1488"/>
              <a:ext cx="1391" cy="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97416" name="AutoShape 8">
              <a:extLst>
                <a:ext uri="{FF2B5EF4-FFF2-40B4-BE49-F238E27FC236}">
                  <a16:creationId xmlns:a16="http://schemas.microsoft.com/office/drawing/2014/main" id="{4AC0A679-9B4A-9B4B-A168-D9EA7890D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1" y="1680"/>
              <a:ext cx="616" cy="306"/>
            </a:xfrm>
            <a:custGeom>
              <a:avLst/>
              <a:gdLst>
                <a:gd name="T0" fmla="*/ 462 w 21600"/>
                <a:gd name="T1" fmla="*/ 0 h 21600"/>
                <a:gd name="T2" fmla="*/ 0 w 21600"/>
                <a:gd name="T3" fmla="*/ 153 h 21600"/>
                <a:gd name="T4" fmla="*/ 462 w 21600"/>
                <a:gd name="T5" fmla="*/ 306 h 21600"/>
                <a:gd name="T6" fmla="*/ 616 w 21600"/>
                <a:gd name="T7" fmla="*/ 153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6 w 21600"/>
                <a:gd name="T13" fmla="*/ 5435 h 21600"/>
                <a:gd name="T14" fmla="*/ 18900 w 21600"/>
                <a:gd name="T15" fmla="*/ 162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3318" name="Group 12">
            <a:extLst>
              <a:ext uri="{FF2B5EF4-FFF2-40B4-BE49-F238E27FC236}">
                <a16:creationId xmlns:a16="http://schemas.microsoft.com/office/drawing/2014/main" id="{1BC24D59-9C26-7843-9EE0-14323D125C82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4152900"/>
            <a:ext cx="8001000" cy="2247900"/>
            <a:chOff x="240" y="2781"/>
            <a:chExt cx="5040" cy="1470"/>
          </a:xfrm>
        </p:grpSpPr>
        <p:sp>
          <p:nvSpPr>
            <p:cNvPr id="1297419" name="AutoShape 11">
              <a:extLst>
                <a:ext uri="{FF2B5EF4-FFF2-40B4-BE49-F238E27FC236}">
                  <a16:creationId xmlns:a16="http://schemas.microsoft.com/office/drawing/2014/main" id="{25393338-8944-5244-909C-6128DC8BC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784"/>
              <a:ext cx="5040" cy="14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3321" name="Object 10">
              <a:extLst>
                <a:ext uri="{FF2B5EF4-FFF2-40B4-BE49-F238E27FC236}">
                  <a16:creationId xmlns:a16="http://schemas.microsoft.com/office/drawing/2014/main" id="{0465329A-6177-A649-A373-2CEEC397E9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2781"/>
            <a:ext cx="4992" cy="1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23177300" imgH="36283900" progId="Equation.3">
                    <p:embed/>
                  </p:oleObj>
                </mc:Choice>
                <mc:Fallback>
                  <p:oleObj name="Equation" r:id="rId4" imgW="123177300" imgH="362839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2781"/>
                          <a:ext cx="4992" cy="14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3319" name="图片 2">
            <a:extLst>
              <a:ext uri="{FF2B5EF4-FFF2-40B4-BE49-F238E27FC236}">
                <a16:creationId xmlns:a16="http://schemas.microsoft.com/office/drawing/2014/main" id="{EA1DAB6D-5118-8D4A-8E11-42566509D3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563" y="119063"/>
            <a:ext cx="2116137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802E1A11-86A9-F147-B73F-25D4A35D849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839B49AD-BCFB-714C-872B-AD24D1AD3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162800" cy="1295400"/>
          </a:xfrm>
        </p:spPr>
        <p:txBody>
          <a:bodyPr/>
          <a:lstStyle/>
          <a:p>
            <a:pPr algn="l" eaLnBrk="1" hangingPunct="1"/>
            <a:r>
              <a:rPr lang="en-US" altLang="zh-CN" sz="3200" b="0" dirty="0">
                <a:ea typeface="宋体" panose="02010600030101010101" pitchFamily="2" charset="-122"/>
              </a:rPr>
              <a:t>11.5.4.</a:t>
            </a:r>
            <a:r>
              <a:rPr lang="en-US" altLang="zh-CN" sz="3200" dirty="0">
                <a:ea typeface="宋体" panose="02010600030101010101" pitchFamily="2" charset="-122"/>
              </a:rPr>
              <a:t> The Feedback Current Amplifier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电流并联负反馈</a:t>
            </a:r>
            <a:r>
              <a:rPr lang="zh-CN" altLang="en-US" sz="2400" dirty="0">
                <a:ea typeface="宋体" panose="02010600030101010101" pitchFamily="2" charset="-122"/>
              </a:rPr>
              <a:t>（感知电流，返回电流）</a:t>
            </a:r>
            <a:endParaRPr lang="en-US" altLang="zh-CN" sz="2400" dirty="0">
              <a:ea typeface="宋体" panose="02010600030101010101" pitchFamily="2" charset="-122"/>
            </a:endParaRPr>
          </a:p>
        </p:txBody>
      </p:sp>
      <p:pic>
        <p:nvPicPr>
          <p:cNvPr id="14339" name="Picture 4" descr="se10F28">
            <a:extLst>
              <a:ext uri="{FF2B5EF4-FFF2-40B4-BE49-F238E27FC236}">
                <a16:creationId xmlns:a16="http://schemas.microsoft.com/office/drawing/2014/main" id="{63995046-099B-6F4E-BB60-F67C3573A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05000"/>
            <a:ext cx="44481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文本框 5">
            <a:extLst>
              <a:ext uri="{FF2B5EF4-FFF2-40B4-BE49-F238E27FC236}">
                <a16:creationId xmlns:a16="http://schemas.microsoft.com/office/drawing/2014/main" id="{7BDAE3E1-C55E-E744-93F7-BD30E5134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28813"/>
            <a:ext cx="426720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理想</a:t>
            </a:r>
            <a:r>
              <a:rPr lang="zh-CN" altLang="en-US" sz="2400" dirty="0">
                <a:ea typeface="宋体" panose="02010600030101010101" pitchFamily="2" charset="-122"/>
              </a:rPr>
              <a:t>的“电流并联负反馈”</a:t>
            </a:r>
            <a:endParaRPr lang="en-US" altLang="zh-CN" sz="24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① 正向放大电路（</a:t>
            </a:r>
            <a:r>
              <a:rPr lang="en-US" altLang="zh-CN" sz="2000" dirty="0">
                <a:ea typeface="宋体" panose="02010600030101010101" pitchFamily="2" charset="-122"/>
              </a:rPr>
              <a:t>A circuit</a:t>
            </a:r>
            <a:r>
              <a:rPr lang="zh-CN" altLang="en-US" sz="2000" dirty="0">
                <a:ea typeface="宋体" panose="02010600030101010101" pitchFamily="2" charset="-122"/>
              </a:rPr>
              <a:t>）具有输入电阻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zh-CN" altLang="en-US" sz="2000" dirty="0">
                <a:ea typeface="宋体" panose="02010600030101010101" pitchFamily="2" charset="-122"/>
              </a:rPr>
              <a:t>，输出电阻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o</a:t>
            </a:r>
            <a:r>
              <a:rPr lang="zh-CN" altLang="en-US" sz="2000" dirty="0">
                <a:ea typeface="宋体" panose="02010600030101010101" pitchFamily="2" charset="-122"/>
              </a:rPr>
              <a:t>，开环增益 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</a:p>
          <a:p>
            <a:r>
              <a:rPr lang="zh-CN" altLang="en-US" sz="2000" dirty="0">
                <a:ea typeface="宋体" panose="02010600030101010101" pitchFamily="2" charset="-122"/>
              </a:rPr>
              <a:t>②反馈网络（</a:t>
            </a:r>
            <a:r>
              <a:rPr lang="en-US" altLang="zh-CN" sz="2000" dirty="0">
                <a:ea typeface="宋体" panose="02010600030101010101" pitchFamily="2" charset="-122"/>
              </a:rPr>
              <a:t>β circuit</a:t>
            </a:r>
            <a:r>
              <a:rPr lang="zh-CN" altLang="en-US" sz="2000" dirty="0">
                <a:ea typeface="宋体" panose="02010600030101010101" pitchFamily="2" charset="-122"/>
              </a:rPr>
              <a:t>）具有反馈因子 </a:t>
            </a:r>
            <a:r>
              <a:rPr lang="en-US" altLang="zh-CN" sz="2000" dirty="0">
                <a:ea typeface="宋体" panose="02010600030101010101" pitchFamily="2" charset="-122"/>
              </a:rPr>
              <a:t>β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③闭环增益：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④闭环输入电阻降低：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⑤闭环输出电阻增加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zh-CN" altLang="en-US" sz="2000" dirty="0">
              <a:ea typeface="宋体" panose="02010600030101010101" pitchFamily="2" charset="-122"/>
            </a:endParaRPr>
          </a:p>
        </p:txBody>
      </p:sp>
      <p:pic>
        <p:nvPicPr>
          <p:cNvPr id="14341" name="图片 8">
            <a:extLst>
              <a:ext uri="{FF2B5EF4-FFF2-40B4-BE49-F238E27FC236}">
                <a16:creationId xmlns:a16="http://schemas.microsoft.com/office/drawing/2014/main" id="{6C455649-9469-834E-9CA7-56EF9C3B3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129213"/>
            <a:ext cx="12065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图片 1">
            <a:extLst>
              <a:ext uri="{FF2B5EF4-FFF2-40B4-BE49-F238E27FC236}">
                <a16:creationId xmlns:a16="http://schemas.microsoft.com/office/drawing/2014/main" id="{81D36A84-6582-3F44-BDA3-C6A69C2F1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3316288"/>
            <a:ext cx="7239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图片 2">
            <a:extLst>
              <a:ext uri="{FF2B5EF4-FFF2-40B4-BE49-F238E27FC236}">
                <a16:creationId xmlns:a16="http://schemas.microsoft.com/office/drawing/2014/main" id="{657CDC52-8324-744E-9C01-36A79994FD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3941763"/>
            <a:ext cx="1562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图片 3">
            <a:extLst>
              <a:ext uri="{FF2B5EF4-FFF2-40B4-BE49-F238E27FC236}">
                <a16:creationId xmlns:a16="http://schemas.microsoft.com/office/drawing/2014/main" id="{00255497-E6BF-FD4F-9C79-6B19542076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134100"/>
            <a:ext cx="1600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4272EE2-BA96-0D41-88DB-3599645D036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574570-7DE7-B244-918B-5A6B6D35D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25" y="152400"/>
            <a:ext cx="2593975" cy="647700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000" dirty="0">
                <a:ea typeface="宋体" panose="02010600030101010101" pitchFamily="2" charset="-122"/>
              </a:rPr>
              <a:t>对于一个实际的负反馈电路，我们的目标：</a:t>
            </a:r>
            <a:r>
              <a:rPr lang="en-US" altLang="zh-CN" sz="2000" dirty="0">
                <a:ea typeface="宋体" panose="02010600030101010101" pitchFamily="2" charset="-122"/>
              </a:rPr>
              <a:t>finding A &amp; β</a:t>
            </a:r>
            <a:r>
              <a:rPr lang="zh-CN" altLang="en-US" sz="2000" dirty="0">
                <a:ea typeface="宋体" panose="02010600030101010101" pitchFamily="2" charset="-122"/>
              </a:rPr>
              <a:t>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求反馈网络①端口向右看的等效电阻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11</a:t>
            </a:r>
            <a:r>
              <a:rPr lang="zh-CN" altLang="en-US" sz="2000" dirty="0">
                <a:ea typeface="宋体" panose="02010600030101010101" pitchFamily="2" charset="-122"/>
              </a:rPr>
              <a:t>（此时②端口串联到主电路，</a:t>
            </a:r>
            <a:r>
              <a:rPr lang="en-US" altLang="zh-CN" sz="2000" dirty="0">
                <a:ea typeface="宋体" panose="02010600030101010101" pitchFamily="2" charset="-122"/>
              </a:rPr>
              <a:t>destroy</a:t>
            </a:r>
            <a:r>
              <a:rPr lang="zh-CN" altLang="en-US" sz="2000" dirty="0">
                <a:ea typeface="宋体" panose="02010600030101010101" pitchFamily="2" charset="-122"/>
              </a:rPr>
              <a:t>串联，故②端口开路）；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求反馈网络②端口向左看的等效电路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22</a:t>
            </a:r>
            <a:r>
              <a:rPr lang="zh-CN" altLang="en-US" sz="2000" dirty="0">
                <a:ea typeface="宋体" panose="02010600030101010101" pitchFamily="2" charset="-122"/>
              </a:rPr>
              <a:t>，同理，①端口短路；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将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11</a:t>
            </a:r>
            <a:r>
              <a:rPr lang="zh-CN" altLang="en-US" sz="2000" dirty="0"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22</a:t>
            </a:r>
            <a:r>
              <a:rPr lang="zh-CN" altLang="en-US" sz="2000" dirty="0">
                <a:ea typeface="宋体" panose="02010600030101010101" pitchFamily="2" charset="-122"/>
              </a:rPr>
              <a:t>包含进主电路，形成 </a:t>
            </a:r>
            <a:r>
              <a:rPr lang="en-US" altLang="zh-CN" sz="2000" dirty="0">
                <a:ea typeface="宋体" panose="02010600030101010101" pitchFamily="2" charset="-122"/>
              </a:rPr>
              <a:t>A </a:t>
            </a:r>
            <a:r>
              <a:rPr lang="zh-CN" altLang="en-US" sz="2000" dirty="0">
                <a:ea typeface="宋体" panose="02010600030101010101" pitchFamily="2" charset="-122"/>
              </a:rPr>
              <a:t>电路，分别计算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ea typeface="宋体" panose="02010600030101010101" pitchFamily="2" charset="-122"/>
              </a:rPr>
              <a:t>及</a:t>
            </a:r>
            <a:r>
              <a:rPr lang="en-US" altLang="zh-CN" sz="2000" dirty="0">
                <a:ea typeface="宋体" panose="02010600030101010101" pitchFamily="2" charset="-122"/>
              </a:rPr>
              <a:t>β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</p:txBody>
      </p:sp>
      <p:pic>
        <p:nvPicPr>
          <p:cNvPr id="15363" name="图片 1">
            <a:extLst>
              <a:ext uri="{FF2B5EF4-FFF2-40B4-BE49-F238E27FC236}">
                <a16:creationId xmlns:a16="http://schemas.microsoft.com/office/drawing/2014/main" id="{933D942F-BE59-F446-A4EF-4BB56A07B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32080"/>
            <a:ext cx="510540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se10F30">
            <a:extLst>
              <a:ext uri="{FF2B5EF4-FFF2-40B4-BE49-F238E27FC236}">
                <a16:creationId xmlns:a16="http://schemas.microsoft.com/office/drawing/2014/main" id="{5D0A6F69-3D10-8840-9A1A-3DC6AE29B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8" y="1958975"/>
            <a:ext cx="6372225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图片 3">
            <a:extLst>
              <a:ext uri="{FF2B5EF4-FFF2-40B4-BE49-F238E27FC236}">
                <a16:creationId xmlns:a16="http://schemas.microsoft.com/office/drawing/2014/main" id="{47B4F83B-8010-B048-AD48-1AFB14658F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885825"/>
            <a:ext cx="16764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E0B3FBC-1657-CA48-8DD8-C5C1491C10EA}"/>
              </a:ext>
            </a:extLst>
          </p:cNvPr>
          <p:cNvSpPr/>
          <p:nvPr/>
        </p:nvSpPr>
        <p:spPr bwMode="auto">
          <a:xfrm>
            <a:off x="2895600" y="1958975"/>
            <a:ext cx="1524000" cy="32702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49C84B-16D6-D647-B8EF-86BDB84BE842}"/>
              </a:ext>
            </a:extLst>
          </p:cNvPr>
          <p:cNvSpPr/>
          <p:nvPr/>
        </p:nvSpPr>
        <p:spPr bwMode="auto">
          <a:xfrm>
            <a:off x="2895600" y="5181600"/>
            <a:ext cx="1676400" cy="32702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FF290E00-E73C-FC44-959F-F825CF2C997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>
            <a:extLst>
              <a:ext uri="{FF2B5EF4-FFF2-40B4-BE49-F238E27FC236}">
                <a16:creationId xmlns:a16="http://schemas.microsoft.com/office/drawing/2014/main" id="{B080EA01-AA94-3545-B75F-941D3A7E90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164364D-FA85-DE4E-93D8-A51A8CCF9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120CBF4-01F9-7746-8EF3-98EA8D3F9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8600"/>
            <a:ext cx="7467600" cy="64770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6389" name="Rectangle 9">
            <a:extLst>
              <a:ext uri="{FF2B5EF4-FFF2-40B4-BE49-F238E27FC236}">
                <a16:creationId xmlns:a16="http://schemas.microsoft.com/office/drawing/2014/main" id="{7EFC06EE-732C-4D43-87C2-17F893EDB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81000"/>
            <a:ext cx="7848600" cy="60198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6391" name="图片 2">
            <a:extLst>
              <a:ext uri="{FF2B5EF4-FFF2-40B4-BE49-F238E27FC236}">
                <a16:creationId xmlns:a16="http://schemas.microsoft.com/office/drawing/2014/main" id="{8EE345F8-D269-4F42-87AB-410820E12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0713"/>
            <a:ext cx="366395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图片 3">
            <a:extLst>
              <a:ext uri="{FF2B5EF4-FFF2-40B4-BE49-F238E27FC236}">
                <a16:creationId xmlns:a16="http://schemas.microsoft.com/office/drawing/2014/main" id="{F89B8B9C-0697-134A-9950-F873A187A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972050"/>
            <a:ext cx="28543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图片 4">
            <a:extLst>
              <a:ext uri="{FF2B5EF4-FFF2-40B4-BE49-F238E27FC236}">
                <a16:creationId xmlns:a16="http://schemas.microsoft.com/office/drawing/2014/main" id="{4B4B3EFA-8F9E-7246-8F01-A2B69449C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1743075"/>
            <a:ext cx="36004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图片 5">
            <a:extLst>
              <a:ext uri="{FF2B5EF4-FFF2-40B4-BE49-F238E27FC236}">
                <a16:creationId xmlns:a16="http://schemas.microsoft.com/office/drawing/2014/main" id="{5137FC73-8B81-5C4F-A027-A10D66B66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13" y="4267200"/>
            <a:ext cx="510698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图片 6">
            <a:extLst>
              <a:ext uri="{FF2B5EF4-FFF2-40B4-BE49-F238E27FC236}">
                <a16:creationId xmlns:a16="http://schemas.microsoft.com/office/drawing/2014/main" id="{74B36143-D679-8248-81CD-136E59D7D4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778375"/>
            <a:ext cx="1395413" cy="441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6" name="文本框 7">
            <a:extLst>
              <a:ext uri="{FF2B5EF4-FFF2-40B4-BE49-F238E27FC236}">
                <a16:creationId xmlns:a16="http://schemas.microsoft.com/office/drawing/2014/main" id="{A608167E-FA2A-D047-A2E9-D8743C270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4668838"/>
            <a:ext cx="457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pic>
        <p:nvPicPr>
          <p:cNvPr id="16397" name="图片 8">
            <a:extLst>
              <a:ext uri="{FF2B5EF4-FFF2-40B4-BE49-F238E27FC236}">
                <a16:creationId xmlns:a16="http://schemas.microsoft.com/office/drawing/2014/main" id="{EF9F2977-2E1E-A544-A90B-4FF070EF38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4267200"/>
            <a:ext cx="203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文本框 15">
            <a:extLst>
              <a:ext uri="{FF2B5EF4-FFF2-40B4-BE49-F238E27FC236}">
                <a16:creationId xmlns:a16="http://schemas.microsoft.com/office/drawing/2014/main" id="{523680A0-D401-D54B-B0BD-6268E1AB6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4287838"/>
            <a:ext cx="457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②</a:t>
            </a:r>
          </a:p>
        </p:txBody>
      </p:sp>
      <p:pic>
        <p:nvPicPr>
          <p:cNvPr id="16399" name="图片 9">
            <a:extLst>
              <a:ext uri="{FF2B5EF4-FFF2-40B4-BE49-F238E27FC236}">
                <a16:creationId xmlns:a16="http://schemas.microsoft.com/office/drawing/2014/main" id="{704E750A-1E55-8E43-BA3D-CEC70894C0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52913"/>
            <a:ext cx="3200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图片 10">
            <a:extLst>
              <a:ext uri="{FF2B5EF4-FFF2-40B4-BE49-F238E27FC236}">
                <a16:creationId xmlns:a16="http://schemas.microsoft.com/office/drawing/2014/main" id="{F496ABCF-52D4-464B-8EA8-62E6ADD813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4648200"/>
            <a:ext cx="3160712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图片 11">
            <a:extLst>
              <a:ext uri="{FF2B5EF4-FFF2-40B4-BE49-F238E27FC236}">
                <a16:creationId xmlns:a16="http://schemas.microsoft.com/office/drawing/2014/main" id="{EF45D441-5540-5A46-8A53-50C13CA1DC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2247900"/>
            <a:ext cx="1612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文本框 19">
            <a:extLst>
              <a:ext uri="{FF2B5EF4-FFF2-40B4-BE49-F238E27FC236}">
                <a16:creationId xmlns:a16="http://schemas.microsoft.com/office/drawing/2014/main" id="{F49A4943-30C6-4445-A9C1-D155AA388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950" y="187325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③</a:t>
            </a:r>
          </a:p>
        </p:txBody>
      </p:sp>
      <p:pic>
        <p:nvPicPr>
          <p:cNvPr id="16403" name="图片 12">
            <a:extLst>
              <a:ext uri="{FF2B5EF4-FFF2-40B4-BE49-F238E27FC236}">
                <a16:creationId xmlns:a16="http://schemas.microsoft.com/office/drawing/2014/main" id="{3645C23E-FD00-D446-8CC4-1880B5731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2628900"/>
            <a:ext cx="1485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图片 14">
            <a:extLst>
              <a:ext uri="{FF2B5EF4-FFF2-40B4-BE49-F238E27FC236}">
                <a16:creationId xmlns:a16="http://schemas.microsoft.com/office/drawing/2014/main" id="{459BDBD9-9571-2B48-BB17-77506D061A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2" y="3091552"/>
            <a:ext cx="1296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BEFE784-A65D-ED44-B991-3D6B3F9B380B}"/>
              </a:ext>
            </a:extLst>
          </p:cNvPr>
          <p:cNvSpPr txBox="1"/>
          <p:nvPr/>
        </p:nvSpPr>
        <p:spPr>
          <a:xfrm>
            <a:off x="-42441" y="5996574"/>
            <a:ext cx="1221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并联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58B7AD-37DA-F14B-AB63-9F6BF70571B1}"/>
              </a:ext>
            </a:extLst>
          </p:cNvPr>
          <p:cNvSpPr txBox="1"/>
          <p:nvPr/>
        </p:nvSpPr>
        <p:spPr>
          <a:xfrm>
            <a:off x="7351012" y="6164444"/>
            <a:ext cx="1221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并联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FA9E18-13A8-E043-BF6C-54540D070C61}"/>
              </a:ext>
            </a:extLst>
          </p:cNvPr>
          <p:cNvSpPr txBox="1"/>
          <p:nvPr/>
        </p:nvSpPr>
        <p:spPr>
          <a:xfrm>
            <a:off x="5192451" y="5641559"/>
            <a:ext cx="1240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串联</a:t>
            </a:r>
            <a:endParaRPr lang="en-US" dirty="0">
              <a:solidFill>
                <a:srgbClr val="0432FF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69EFCD4-AE54-2A4A-840B-727BAB3EDF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0" y="-5554"/>
            <a:ext cx="8566150" cy="1771226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FE76229-19E5-704B-8BDB-830D238ECF92}"/>
              </a:ext>
            </a:extLst>
          </p:cNvPr>
          <p:cNvSpPr txBox="1"/>
          <p:nvPr/>
        </p:nvSpPr>
        <p:spPr>
          <a:xfrm>
            <a:off x="414020" y="1994272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感知电流，返回电流</a:t>
            </a: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839BA07A-50E2-014D-8995-4B96924517C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338" name="Rectangle 2">
            <a:extLst>
              <a:ext uri="{FF2B5EF4-FFF2-40B4-BE49-F238E27FC236}">
                <a16:creationId xmlns:a16="http://schemas.microsoft.com/office/drawing/2014/main" id="{394278C7-2F95-1441-8461-7E9E4CB2F0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029200" cy="8001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Breaking the Loop Example VII</a:t>
            </a:r>
          </a:p>
        </p:txBody>
      </p:sp>
      <p:pic>
        <p:nvPicPr>
          <p:cNvPr id="1294340" name="Picture 4">
            <a:extLst>
              <a:ext uri="{FF2B5EF4-FFF2-40B4-BE49-F238E27FC236}">
                <a16:creationId xmlns:a16="http://schemas.microsoft.com/office/drawing/2014/main" id="{117580D7-E536-8446-9009-34A0339AC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52500"/>
            <a:ext cx="9067800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7413" name="Group 7">
            <a:extLst>
              <a:ext uri="{FF2B5EF4-FFF2-40B4-BE49-F238E27FC236}">
                <a16:creationId xmlns:a16="http://schemas.microsoft.com/office/drawing/2014/main" id="{23F18DAC-25D6-9A47-A154-EE355928570B}"/>
              </a:ext>
            </a:extLst>
          </p:cNvPr>
          <p:cNvGrpSpPr>
            <a:grpSpLocks/>
          </p:cNvGrpSpPr>
          <p:nvPr/>
        </p:nvGrpSpPr>
        <p:grpSpPr bwMode="auto">
          <a:xfrm>
            <a:off x="2476500" y="3627438"/>
            <a:ext cx="6667500" cy="2794000"/>
            <a:chOff x="696" y="2304"/>
            <a:chExt cx="4200" cy="2016"/>
          </a:xfrm>
        </p:grpSpPr>
        <p:sp>
          <p:nvSpPr>
            <p:cNvPr id="1294342" name="AutoShape 6">
              <a:extLst>
                <a:ext uri="{FF2B5EF4-FFF2-40B4-BE49-F238E27FC236}">
                  <a16:creationId xmlns:a16="http://schemas.microsoft.com/office/drawing/2014/main" id="{32BE0B9A-70E9-4142-9604-42D15E66D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" y="2304"/>
              <a:ext cx="4176" cy="20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7416" name="Object 5">
              <a:extLst>
                <a:ext uri="{FF2B5EF4-FFF2-40B4-BE49-F238E27FC236}">
                  <a16:creationId xmlns:a16="http://schemas.microsoft.com/office/drawing/2014/main" id="{1D6B910E-023A-0D4C-AD54-CDACBB95D2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68" y="2343"/>
            <a:ext cx="4128" cy="19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03860600" imgH="49733200" progId="Equation.3">
                    <p:embed/>
                  </p:oleObj>
                </mc:Choice>
                <mc:Fallback>
                  <p:oleObj name="Equation" r:id="rId3" imgW="103860600" imgH="497332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343"/>
                          <a:ext cx="4128" cy="19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7414" name="图片 1">
            <a:extLst>
              <a:ext uri="{FF2B5EF4-FFF2-40B4-BE49-F238E27FC236}">
                <a16:creationId xmlns:a16="http://schemas.microsoft.com/office/drawing/2014/main" id="{C0DA65C1-3D0E-F84D-8670-00ECD2E54B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95800"/>
            <a:ext cx="2590800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00C9DA1-3241-904A-8894-B477A54F67B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362" name="Rectangle 2">
            <a:extLst>
              <a:ext uri="{FF2B5EF4-FFF2-40B4-BE49-F238E27FC236}">
                <a16:creationId xmlns:a16="http://schemas.microsoft.com/office/drawing/2014/main" id="{D3BFB5DB-230A-2644-AEA2-E7F1C010B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724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VII</a:t>
            </a:r>
          </a:p>
        </p:txBody>
      </p:sp>
      <p:pic>
        <p:nvPicPr>
          <p:cNvPr id="1295365" name="Picture 5">
            <a:extLst>
              <a:ext uri="{FF2B5EF4-FFF2-40B4-BE49-F238E27FC236}">
                <a16:creationId xmlns:a16="http://schemas.microsoft.com/office/drawing/2014/main" id="{1F076636-A261-0648-B274-A106FDCFD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905000"/>
            <a:ext cx="320040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8437" name="Group 7">
            <a:extLst>
              <a:ext uri="{FF2B5EF4-FFF2-40B4-BE49-F238E27FC236}">
                <a16:creationId xmlns:a16="http://schemas.microsoft.com/office/drawing/2014/main" id="{AFE5A8D5-7943-9E40-A94A-04DD98C9DA6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990600"/>
            <a:ext cx="4114800" cy="3276600"/>
            <a:chOff x="384" y="672"/>
            <a:chExt cx="3120" cy="2768"/>
          </a:xfrm>
        </p:grpSpPr>
        <p:pic>
          <p:nvPicPr>
            <p:cNvPr id="1295364" name="Picture 4">
              <a:extLst>
                <a:ext uri="{FF2B5EF4-FFF2-40B4-BE49-F238E27FC236}">
                  <a16:creationId xmlns:a16="http://schemas.microsoft.com/office/drawing/2014/main" id="{8797FF5F-8FF6-D447-94DB-02C7C67113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672"/>
              <a:ext cx="3120" cy="27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95366" name="Rectangle 6">
              <a:extLst>
                <a:ext uri="{FF2B5EF4-FFF2-40B4-BE49-F238E27FC236}">
                  <a16:creationId xmlns:a16="http://schemas.microsoft.com/office/drawing/2014/main" id="{4BDBB888-9CAE-814F-B276-CDD30EED9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9" y="2385"/>
              <a:ext cx="1631" cy="105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1295368" name="AutoShape 8">
            <a:extLst>
              <a:ext uri="{FF2B5EF4-FFF2-40B4-BE49-F238E27FC236}">
                <a16:creationId xmlns:a16="http://schemas.microsoft.com/office/drawing/2014/main" id="{1189F7DC-B6B4-A94F-9FE4-03440284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362200"/>
            <a:ext cx="976313" cy="485775"/>
          </a:xfrm>
          <a:custGeom>
            <a:avLst/>
            <a:gdLst>
              <a:gd name="T0" fmla="*/ 732235 w 21600"/>
              <a:gd name="T1" fmla="*/ 0 h 21600"/>
              <a:gd name="T2" fmla="*/ 0 w 21600"/>
              <a:gd name="T3" fmla="*/ 242888 h 21600"/>
              <a:gd name="T4" fmla="*/ 732235 w 21600"/>
              <a:gd name="T5" fmla="*/ 485775 h 21600"/>
              <a:gd name="T6" fmla="*/ 976313 w 21600"/>
              <a:gd name="T7" fmla="*/ 2428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18439" name="Group 12">
            <a:extLst>
              <a:ext uri="{FF2B5EF4-FFF2-40B4-BE49-F238E27FC236}">
                <a16:creationId xmlns:a16="http://schemas.microsoft.com/office/drawing/2014/main" id="{55DCB964-D183-E340-B2F1-856AAE4FC143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4419600"/>
            <a:ext cx="4495800" cy="2286000"/>
            <a:chOff x="1872" y="2736"/>
            <a:chExt cx="2832" cy="1440"/>
          </a:xfrm>
        </p:grpSpPr>
        <p:sp>
          <p:nvSpPr>
            <p:cNvPr id="1295371" name="AutoShape 11">
              <a:extLst>
                <a:ext uri="{FF2B5EF4-FFF2-40B4-BE49-F238E27FC236}">
                  <a16:creationId xmlns:a16="http://schemas.microsoft.com/office/drawing/2014/main" id="{E30484F4-2783-954C-84ED-9CB4DBEBF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736"/>
              <a:ext cx="2832" cy="14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8442" name="Object 9">
              <a:extLst>
                <a:ext uri="{FF2B5EF4-FFF2-40B4-BE49-F238E27FC236}">
                  <a16:creationId xmlns:a16="http://schemas.microsoft.com/office/drawing/2014/main" id="{8F5948DE-E7E0-C94F-B6DB-9C65C548ED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2756"/>
            <a:ext cx="2784" cy="1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73139300" imgH="36283900" progId="Equation.3">
                    <p:embed/>
                  </p:oleObj>
                </mc:Choice>
                <mc:Fallback>
                  <p:oleObj name="Equation" r:id="rId4" imgW="73139300" imgH="362839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756"/>
                          <a:ext cx="2784" cy="1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8440" name="图片 1">
            <a:extLst>
              <a:ext uri="{FF2B5EF4-FFF2-40B4-BE49-F238E27FC236}">
                <a16:creationId xmlns:a16="http://schemas.microsoft.com/office/drawing/2014/main" id="{8F49D8F7-AEC9-0B46-B2B9-DC06D88CA7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711700"/>
            <a:ext cx="2428875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30FD9F48-22C4-844D-A6E3-466D6E6F92C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14F9F0-DA9F-1F4B-AE2A-E31430123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8100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四种负反馈组态的总结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DF6D3C-ADBC-0F41-8216-0DD6AE4F5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A89FD-773E-B545-8183-2F51F4AD3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948"/>
            <a:ext cx="9144000" cy="5314052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15C8652-9D8A-1A49-8AF0-C0A2B2BC6C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27FDCEE-0A73-6E4D-ADC3-6A9D75551DD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AB7182E-4506-BE41-9A72-7B45C7518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3" y="0"/>
            <a:ext cx="7562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3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9B8CF7-41A9-BA46-BB5C-B76C1014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5BF42EC-A03B-8249-9462-A6EFA030F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48" y="76200"/>
            <a:ext cx="7207704" cy="312730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2EBBE68-7C2E-0249-A11F-3360C72FF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53" y="3260658"/>
            <a:ext cx="7150087" cy="359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68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95CD3E53-CA4C-2D45-B53C-5C5ED4DE06F1}"/>
              </a:ext>
            </a:extLst>
          </p:cNvPr>
          <p:cNvSpPr txBox="1"/>
          <p:nvPr/>
        </p:nvSpPr>
        <p:spPr>
          <a:xfrm>
            <a:off x="743330" y="87932"/>
            <a:ext cx="7657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放大器中引入负反馈的一般原则（中文教材</a:t>
            </a:r>
            <a:r>
              <a:rPr lang="en-US" altLang="zh-CN" sz="2400" b="1" dirty="0">
                <a:solidFill>
                  <a:srgbClr val="C00000"/>
                </a:solidFill>
              </a:rPr>
              <a:t>p292</a:t>
            </a:r>
            <a:r>
              <a:rPr lang="zh-CN" altLang="en-US" sz="2400" b="1" dirty="0">
                <a:solidFill>
                  <a:srgbClr val="C00000"/>
                </a:solidFill>
              </a:rPr>
              <a:t>）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031D66B-B53C-CB4E-B1FF-8C2BDDB4C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3400"/>
            <a:ext cx="8730182" cy="6019728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13B4FDC9-94E9-574C-9495-F8026D4E8C64}"/>
              </a:ext>
            </a:extLst>
          </p:cNvPr>
          <p:cNvCxnSpPr/>
          <p:nvPr/>
        </p:nvCxnSpPr>
        <p:spPr>
          <a:xfrm>
            <a:off x="2234885" y="1657492"/>
            <a:ext cx="146920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9A8B879D-9FC4-1C4A-A6A4-11BAF8B88ACA}"/>
              </a:ext>
            </a:extLst>
          </p:cNvPr>
          <p:cNvCxnSpPr/>
          <p:nvPr/>
        </p:nvCxnSpPr>
        <p:spPr>
          <a:xfrm>
            <a:off x="1729739" y="2765388"/>
            <a:ext cx="146920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7040A144-217D-F447-BDFA-BCFE8F9EF685}"/>
              </a:ext>
            </a:extLst>
          </p:cNvPr>
          <p:cNvCxnSpPr>
            <a:cxnSpLocks/>
          </p:cNvCxnSpPr>
          <p:nvPr/>
        </p:nvCxnSpPr>
        <p:spPr>
          <a:xfrm>
            <a:off x="1729739" y="4643846"/>
            <a:ext cx="323807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9F51554C-13CD-9A4A-8DFC-E015A4CC989F}"/>
              </a:ext>
            </a:extLst>
          </p:cNvPr>
          <p:cNvSpPr txBox="1"/>
          <p:nvPr/>
        </p:nvSpPr>
        <p:spPr>
          <a:xfrm>
            <a:off x="4084233" y="1308171"/>
            <a:ext cx="296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首先要保证引入的是负反馈</a:t>
            </a:r>
          </a:p>
        </p:txBody>
      </p:sp>
    </p:spTree>
    <p:extLst>
      <p:ext uri="{BB962C8B-B14F-4D97-AF65-F5344CB8AC3E}">
        <p14:creationId xmlns:p14="http://schemas.microsoft.com/office/powerpoint/2010/main" val="1515892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B095BAC-A337-4049-8474-886B45C85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863"/>
            <a:ext cx="9144000" cy="662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97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A3AD0F-25AB-6244-A66D-323022554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04" y="3505200"/>
            <a:ext cx="7591189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FED6B75-23D5-264E-85A7-1BBA44680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9050"/>
            <a:ext cx="5594351" cy="35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50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61CCDEE2-3D87-B54D-A521-F3CBFB1825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962400" cy="1295400"/>
          </a:xfrm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10.10</a:t>
            </a:r>
            <a:r>
              <a:rPr lang="en-US" altLang="zh-CN" sz="3200">
                <a:ea typeface="宋体" panose="02010600030101010101" pitchFamily="2" charset="-122"/>
              </a:rPr>
              <a:t> The Stability Problem </a:t>
            </a:r>
            <a:r>
              <a:rPr lang="zh-CN" altLang="en-US" sz="3200">
                <a:ea typeface="宋体" panose="02010600030101010101" pitchFamily="2" charset="-122"/>
              </a:rPr>
              <a:t>稳定性问题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50E76BF-3323-1640-BE8F-96359C0A15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In a feedback amplifier, the </a:t>
            </a:r>
            <a:r>
              <a:rPr lang="en-US" altLang="zh-CN" sz="2800" b="1" dirty="0">
                <a:ea typeface="宋体" panose="02010600030101010101" pitchFamily="2" charset="-122"/>
              </a:rPr>
              <a:t>open loop gain (</a:t>
            </a:r>
            <a:r>
              <a:rPr lang="en-US" altLang="zh-CN" sz="2800" b="1" i="1" dirty="0">
                <a:ea typeface="宋体" panose="02010600030101010101" pitchFamily="2" charset="-122"/>
              </a:rPr>
              <a:t>A</a:t>
            </a:r>
            <a:r>
              <a:rPr lang="en-US" altLang="zh-CN" sz="2800" b="1" dirty="0">
                <a:ea typeface="宋体" panose="02010600030101010101" pitchFamily="2" charset="-122"/>
              </a:rPr>
              <a:t>) </a:t>
            </a:r>
            <a:r>
              <a:rPr lang="en-US" altLang="zh-CN" sz="2800" dirty="0">
                <a:ea typeface="宋体" panose="02010600030101010101" pitchFamily="2" charset="-122"/>
              </a:rPr>
              <a:t>is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generally a function of frequency.</a:t>
            </a: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Therefore, it should be called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open-loop transfer function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). </a:t>
            </a:r>
            <a:r>
              <a:rPr lang="zh-CN" altLang="en-US" sz="2800" dirty="0">
                <a:ea typeface="宋体" panose="02010600030101010101" pitchFamily="2" charset="-122"/>
              </a:rPr>
              <a:t>同理，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β </a:t>
            </a:r>
            <a:r>
              <a:rPr lang="en-US" altLang="zh-CN" sz="2800" dirty="0">
                <a:ea typeface="宋体" panose="02010600030101010101" pitchFamily="2" charset="-122"/>
                <a:sym typeface="Wingdings" panose="05000000000000000000" pitchFamily="2" charset="2"/>
              </a:rPr>
              <a:t>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feedback transfer function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  <a:sym typeface="Wingdings" panose="05000000000000000000" pitchFamily="2" charset="2"/>
              </a:rPr>
              <a:t>β(s)</a:t>
            </a:r>
          </a:p>
          <a:p>
            <a:pPr lvl="1"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  <a:sym typeface="Wingdings" panose="05000000000000000000" pitchFamily="2" charset="2"/>
              </a:rPr>
              <a:t>Close loop gain </a:t>
            </a:r>
            <a:r>
              <a:rPr lang="en-US" altLang="zh-CN" sz="2800" dirty="0" err="1">
                <a:ea typeface="宋体" panose="02010600030101010101" pitchFamily="2" charset="-122"/>
                <a:sym typeface="Wingdings" panose="05000000000000000000" pitchFamily="2" charset="2"/>
              </a:rPr>
              <a:t>A</a:t>
            </a:r>
            <a:r>
              <a:rPr lang="en-US" altLang="zh-CN" sz="2800" baseline="-25000" dirty="0" err="1">
                <a:ea typeface="宋体" panose="02010600030101010101" pitchFamily="2" charset="-122"/>
                <a:sym typeface="Wingdings" panose="05000000000000000000" pitchFamily="2" charset="2"/>
              </a:rPr>
              <a:t>f</a:t>
            </a:r>
            <a:r>
              <a:rPr lang="en-US" altLang="zh-CN" sz="2800" dirty="0">
                <a:ea typeface="宋体" panose="02010600030101010101" pitchFamily="2" charset="-122"/>
                <a:sym typeface="Wingdings" panose="05000000000000000000" pitchFamily="2" charset="2"/>
              </a:rPr>
              <a:t> 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Close loop transfer function </a:t>
            </a:r>
            <a:r>
              <a:rPr lang="en-US" altLang="zh-CN" sz="2800" b="1" dirty="0" err="1">
                <a:solidFill>
                  <a:srgbClr val="3333FF"/>
                </a:solidFill>
                <a:ea typeface="宋体" panose="02010600030101010101" pitchFamily="2" charset="-122"/>
                <a:sym typeface="Wingdings" panose="05000000000000000000" pitchFamily="2" charset="2"/>
              </a:rPr>
              <a:t>A</a:t>
            </a:r>
            <a:r>
              <a:rPr lang="en-US" altLang="zh-CN" sz="2800" b="1" baseline="-25000" dirty="0" err="1">
                <a:solidFill>
                  <a:srgbClr val="3333FF"/>
                </a:solidFill>
                <a:ea typeface="宋体" panose="02010600030101010101" pitchFamily="2" charset="-122"/>
                <a:sym typeface="Wingdings" panose="05000000000000000000" pitchFamily="2" charset="2"/>
              </a:rPr>
              <a:t>f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  <a:sym typeface="Wingdings" panose="05000000000000000000" pitchFamily="2" charset="2"/>
              </a:rPr>
              <a:t>(s)</a:t>
            </a:r>
            <a:endParaRPr lang="en-US" altLang="zh-CN" sz="28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One big question is: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What happens to gain at higher frequencies?</a:t>
            </a:r>
          </a:p>
          <a:p>
            <a:pPr lvl="1"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This has huge implications on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stability of the amplifier.</a:t>
            </a:r>
          </a:p>
          <a:p>
            <a:pPr eaLnBrk="1" hangingPunct="1">
              <a:defRPr/>
            </a:pPr>
            <a:endParaRPr lang="en-US" altLang="zh-CN" sz="2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1508" name="下箭头 1">
            <a:extLst>
              <a:ext uri="{FF2B5EF4-FFF2-40B4-BE49-F238E27FC236}">
                <a16:creationId xmlns:a16="http://schemas.microsoft.com/office/drawing/2014/main" id="{B40793A2-B039-634D-BB7B-FB0704968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514600"/>
            <a:ext cx="2286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BB26DE9-44F8-434A-90F2-A4FCE86B30C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>
            <a:extLst>
              <a:ext uri="{FF2B5EF4-FFF2-40B4-BE49-F238E27FC236}">
                <a16:creationId xmlns:a16="http://schemas.microsoft.com/office/drawing/2014/main" id="{21A6F9D5-B711-9B49-9519-0133631CEB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8600" y="5791200"/>
            <a:ext cx="4343400" cy="476250"/>
          </a:xfrm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246C1EE-8CD3-F64A-9351-7ED870EAC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 b="0">
                <a:ea typeface="宋体" panose="02010600030101010101" pitchFamily="2" charset="-122"/>
              </a:rPr>
              <a:t>10.4.1. </a:t>
            </a:r>
            <a:r>
              <a:rPr lang="en-US" altLang="zh-CN" sz="3200">
                <a:ea typeface="宋体" panose="02010600030101010101" pitchFamily="2" charset="-122"/>
              </a:rPr>
              <a:t>The Ideal Case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B3E6601F-6E4B-0C4D-8C0F-FFDC916A3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91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22533" name="Object 4">
            <a:extLst>
              <a:ext uri="{FF2B5EF4-FFF2-40B4-BE49-F238E27FC236}">
                <a16:creationId xmlns:a16="http://schemas.microsoft.com/office/drawing/2014/main" id="{2713F922-3D3F-F44F-A197-A373DB311EB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853477"/>
              </p:ext>
            </p:extLst>
          </p:nvPr>
        </p:nvGraphicFramePr>
        <p:xfrm>
          <a:off x="722312" y="1497140"/>
          <a:ext cx="7546975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4015600" imgH="29552900" progId="Equation.DSMT4">
                  <p:embed/>
                </p:oleObj>
              </mc:Choice>
              <mc:Fallback>
                <p:oleObj name="Equation" r:id="rId3" imgW="74015600" imgH="29552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12" y="1497140"/>
                        <a:ext cx="7546975" cy="30130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FA4E0020-9396-AB4C-9E67-F84F446319C4}"/>
              </a:ext>
            </a:extLst>
          </p:cNvPr>
          <p:cNvSpPr txBox="1"/>
          <p:nvPr/>
        </p:nvSpPr>
        <p:spPr>
          <a:xfrm>
            <a:off x="12700" y="4487863"/>
            <a:ext cx="9144000" cy="224676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Loop gain </a:t>
            </a:r>
            <a:r>
              <a:rPr lang="zh-CN" altLang="en-US" sz="2000" dirty="0">
                <a:ea typeface="宋体" panose="02010600030101010101" pitchFamily="2" charset="-122"/>
              </a:rPr>
              <a:t>随频率的变化决定了负反馈放大电路的稳定性（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稳定 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OR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振荡</a:t>
            </a:r>
            <a:r>
              <a:rPr lang="zh-CN" altLang="en-US" sz="2000" dirty="0">
                <a:ea typeface="宋体" panose="02010600030101010101" pitchFamily="2" charset="-122"/>
              </a:rPr>
              <a:t>）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When                                    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        loop gain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成为一个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负的实数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；输入</a:t>
            </a:r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减去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反馈信号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 输入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  <a:sym typeface="Wingdings" pitchFamily="2" charset="2"/>
              </a:rPr>
              <a:t>加上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反馈信号；</a:t>
            </a:r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负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反馈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  <a:sym typeface="Wingdings" pitchFamily="2" charset="2"/>
              </a:rPr>
              <a:t>正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反馈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                                                                                                            </a:t>
            </a:r>
            <a:r>
              <a:rPr lang="zh-CN" altLang="en-US" sz="2000" dirty="0">
                <a:ea typeface="宋体" panose="02010600030101010101" pitchFamily="2" charset="-122"/>
              </a:rPr>
              <a:t>增益大于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ea typeface="宋体" panose="02010600030101010101" pitchFamily="2" charset="-122"/>
              </a:rPr>
              <a:t>，但仍稳定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                                                                                                                       </a:t>
            </a:r>
            <a:r>
              <a:rPr lang="zh-CN" altLang="en-US" sz="2000" dirty="0">
                <a:ea typeface="宋体" panose="02010600030101010101" pitchFamily="2" charset="-122"/>
              </a:rPr>
              <a:t>增益∞，振荡，零输入信号也会产生输出：若</a:t>
            </a:r>
            <a:r>
              <a:rPr lang="en-US" altLang="zh-CN" sz="2000" dirty="0" err="1">
                <a:ea typeface="宋体" panose="02010600030101010101" pitchFamily="2" charset="-122"/>
              </a:rPr>
              <a:t>x</a:t>
            </a:r>
            <a:r>
              <a:rPr lang="en-US" altLang="zh-CN" sz="2000" baseline="-25000" dirty="0" err="1">
                <a:ea typeface="宋体" panose="02010600030101010101" pitchFamily="2" charset="-122"/>
              </a:rPr>
              <a:t>s</a:t>
            </a:r>
            <a:r>
              <a:rPr lang="en-US" altLang="zh-CN" sz="2000" dirty="0">
                <a:ea typeface="宋体" panose="02010600030101010101" pitchFamily="2" charset="-122"/>
              </a:rPr>
              <a:t>=0</a:t>
            </a:r>
            <a:r>
              <a:rPr lang="zh-CN" altLang="en-US" sz="2000" dirty="0">
                <a:ea typeface="宋体" panose="02010600030101010101" pitchFamily="2" charset="-122"/>
              </a:rPr>
              <a:t>，电路的热噪声产生</a:t>
            </a:r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en-US" altLang="zh-CN" sz="2000" dirty="0">
                <a:ea typeface="宋体" panose="02010600030101010101" pitchFamily="2" charset="-122"/>
              </a:rPr>
              <a:t>                                                                   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输入得以保持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pic>
        <p:nvPicPr>
          <p:cNvPr id="22535" name="图片 2">
            <a:extLst>
              <a:ext uri="{FF2B5EF4-FFF2-40B4-BE49-F238E27FC236}">
                <a16:creationId xmlns:a16="http://schemas.microsoft.com/office/drawing/2014/main" id="{B721C5CE-6615-B54F-A648-F795328424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4830763"/>
            <a:ext cx="20066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图片 3">
            <a:extLst>
              <a:ext uri="{FF2B5EF4-FFF2-40B4-BE49-F238E27FC236}">
                <a16:creationId xmlns:a16="http://schemas.microsoft.com/office/drawing/2014/main" id="{94800DE2-7D4A-D147-B78F-13A36F72B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840288"/>
            <a:ext cx="45720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图片 4">
            <a:extLst>
              <a:ext uri="{FF2B5EF4-FFF2-40B4-BE49-F238E27FC236}">
                <a16:creationId xmlns:a16="http://schemas.microsoft.com/office/drawing/2014/main" id="{7DEB984F-4952-374A-A234-17FBF10B7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06260"/>
            <a:ext cx="6172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图片 5">
            <a:extLst>
              <a:ext uri="{FF2B5EF4-FFF2-40B4-BE49-F238E27FC236}">
                <a16:creationId xmlns:a16="http://schemas.microsoft.com/office/drawing/2014/main" id="{09ACB7CC-7714-4441-9BDC-3FFB32EBC8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729433"/>
            <a:ext cx="673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图片 6">
            <a:extLst>
              <a:ext uri="{FF2B5EF4-FFF2-40B4-BE49-F238E27FC236}">
                <a16:creationId xmlns:a16="http://schemas.microsoft.com/office/drawing/2014/main" id="{A88DCE11-592C-EC4D-B4B1-A58465BAB0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6036497"/>
            <a:ext cx="12192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图片 7">
            <a:extLst>
              <a:ext uri="{FF2B5EF4-FFF2-40B4-BE49-F238E27FC236}">
                <a16:creationId xmlns:a16="http://schemas.microsoft.com/office/drawing/2014/main" id="{D675E39C-363A-7242-A2CA-B96F811C4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6329217"/>
            <a:ext cx="32512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se10F01">
            <a:extLst>
              <a:ext uri="{FF2B5EF4-FFF2-40B4-BE49-F238E27FC236}">
                <a16:creationId xmlns:a16="http://schemas.microsoft.com/office/drawing/2014/main" id="{38998A5B-DB67-F946-BDE3-3D79C938C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0"/>
            <a:ext cx="4876800" cy="1497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1E042BE-4A57-0143-8F4F-71600967EDE2}"/>
              </a:ext>
            </a:extLst>
          </p:cNvPr>
          <p:cNvSpPr txBox="1"/>
          <p:nvPr/>
        </p:nvSpPr>
        <p:spPr>
          <a:xfrm>
            <a:off x="6629400" y="5177798"/>
            <a:ext cx="2598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（输入</a:t>
            </a:r>
            <a:r>
              <a:rPr lang="en-US" altLang="zh-CN" dirty="0" err="1"/>
              <a:t>xs</a:t>
            </a:r>
            <a:r>
              <a:rPr lang="en-US" altLang="zh-CN" dirty="0"/>
              <a:t>=0</a:t>
            </a:r>
            <a:r>
              <a:rPr lang="zh-CN" altLang="en-US" dirty="0"/>
              <a:t>，则输出</a:t>
            </a:r>
            <a:r>
              <a:rPr lang="en-US" altLang="zh-CN" dirty="0"/>
              <a:t>xo=0</a:t>
            </a:r>
            <a:r>
              <a:rPr lang="zh-CN" altLang="en-US" dirty="0"/>
              <a:t>）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F623FA-EFC0-944F-A6B2-8DA63B34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DFEB68-62CE-6A41-B19E-7729F02B9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2362200"/>
            <a:ext cx="8802688" cy="32766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  </a:t>
            </a: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产生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振荡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 x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zh-CN" altLang="en-US" sz="2000" dirty="0">
                <a:ea typeface="宋体" panose="02010600030101010101" pitchFamily="2" charset="-122"/>
              </a:rPr>
              <a:t>处若有一随机噪声，该噪声的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幅度</a:t>
            </a:r>
            <a:r>
              <a:rPr lang="zh-CN" altLang="en-US" sz="2000" dirty="0">
                <a:ea typeface="宋体" panose="02010600030101010101" pitchFamily="2" charset="-122"/>
              </a:rPr>
              <a:t>会持续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放大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直至</a:t>
            </a:r>
            <a:r>
              <a:rPr lang="zh-CN" altLang="en-US" sz="2000" dirty="0">
                <a:ea typeface="宋体" panose="02010600030101010101" pitchFamily="2" charset="-122"/>
              </a:rPr>
              <a:t>电路中的非线性效应导致信号幅度达到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饱和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24580" name="图片 5">
            <a:extLst>
              <a:ext uri="{FF2B5EF4-FFF2-40B4-BE49-F238E27FC236}">
                <a16:creationId xmlns:a16="http://schemas.microsoft.com/office/drawing/2014/main" id="{18627F7B-6F58-7040-9C7F-B9544041B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97125"/>
            <a:ext cx="8610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图片 6">
            <a:extLst>
              <a:ext uri="{FF2B5EF4-FFF2-40B4-BE49-F238E27FC236}">
                <a16:creationId xmlns:a16="http://schemas.microsoft.com/office/drawing/2014/main" id="{C6EEE0A7-72CD-EF4E-9B05-E6E01E133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40025"/>
            <a:ext cx="12192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 descr="se10F01">
            <a:extLst>
              <a:ext uri="{FF2B5EF4-FFF2-40B4-BE49-F238E27FC236}">
                <a16:creationId xmlns:a16="http://schemas.microsoft.com/office/drawing/2014/main" id="{D53AA8A2-BDCC-FA41-9EA1-7883FB12B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588"/>
            <a:ext cx="66294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C926628-4BF6-4B43-B529-936EF080062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D1BEB703-5D40-A746-A9D3-DDF0E8E2C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9342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11.9.</a:t>
            </a:r>
            <a:r>
              <a:rPr lang="en-US" altLang="zh-CN" sz="3200" dirty="0">
                <a:ea typeface="宋体" panose="02010600030101010101" pitchFamily="2" charset="-122"/>
              </a:rPr>
              <a:t> Stability Study Using Bode Plots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使用波特图判断稳定性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071054D-DA5C-E840-9024-F106AB1B0FE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434" name="Rectangle 2">
            <a:extLst>
              <a:ext uri="{FF2B5EF4-FFF2-40B4-BE49-F238E27FC236}">
                <a16:creationId xmlns:a16="http://schemas.microsoft.com/office/drawing/2014/main" id="{D12EBD7E-28CC-244B-9EA1-6ED8EB7C5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638800" cy="914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Example:  Phase Response </a:t>
            </a:r>
            <a:r>
              <a:rPr lang="zh-CN" altLang="en-US">
                <a:ea typeface="宋体" panose="02010600030101010101" pitchFamily="2" charset="-122"/>
              </a:rPr>
              <a:t>相位响应</a:t>
            </a:r>
            <a:r>
              <a:rPr lang="en-US" altLang="zh-CN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98435" name="Rectangle 3">
            <a:extLst>
              <a:ext uri="{FF2B5EF4-FFF2-40B4-BE49-F238E27FC236}">
                <a16:creationId xmlns:a16="http://schemas.microsoft.com/office/drawing/2014/main" id="{3AFA8684-C1C9-2749-AFB4-FA8E7F6B05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5267911"/>
            <a:ext cx="77724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每极点相位减小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90°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，每零点相位增加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90°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从极点（零点）的十分之一频率处开始相位变化，极点（零点）处相位变化达到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-45</a:t>
            </a:r>
            <a:r>
              <a:rPr lang="en-US" altLang="zh-CN" baseline="30000" dirty="0">
                <a:ea typeface="宋体" panose="02010600030101010101" pitchFamily="2" charset="-122"/>
                <a:cs typeface="Arial" panose="020B0604020202020204" pitchFamily="34" charset="0"/>
              </a:rPr>
              <a:t>o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（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 45</a:t>
            </a:r>
            <a:r>
              <a:rPr lang="en-US" altLang="zh-CN" baseline="30000" dirty="0">
                <a:ea typeface="宋体" panose="02010600030101010101" pitchFamily="2" charset="-122"/>
                <a:cs typeface="Arial" panose="020B0604020202020204" pitchFamily="34" charset="0"/>
              </a:rPr>
              <a:t>o 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，极点（零点）十倍频率处达到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-90</a:t>
            </a:r>
            <a:r>
              <a:rPr lang="en-US" altLang="zh-CN" baseline="30000" dirty="0">
                <a:ea typeface="宋体" panose="02010600030101010101" pitchFamily="2" charset="-122"/>
                <a:cs typeface="Arial" panose="020B0604020202020204" pitchFamily="34" charset="0"/>
              </a:rPr>
              <a:t>o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（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 90</a:t>
            </a:r>
            <a:r>
              <a:rPr lang="en-US" altLang="zh-CN" baseline="30000" dirty="0">
                <a:ea typeface="宋体" panose="02010600030101010101" pitchFamily="2" charset="-122"/>
                <a:cs typeface="Arial" panose="020B0604020202020204" pitchFamily="34" charset="0"/>
              </a:rPr>
              <a:t>o 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l-GR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98436" name="Picture 4">
            <a:extLst>
              <a:ext uri="{FF2B5EF4-FFF2-40B4-BE49-F238E27FC236}">
                <a16:creationId xmlns:a16="http://schemas.microsoft.com/office/drawing/2014/main" id="{81380A61-BEE4-4243-95BD-A3277E435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66800"/>
            <a:ext cx="5967413" cy="417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5E9AFC-CE68-304B-9137-A189E3C51D57}"/>
              </a:ext>
            </a:extLst>
          </p:cNvPr>
          <p:cNvSpPr txBox="1"/>
          <p:nvPr/>
        </p:nvSpPr>
        <p:spPr>
          <a:xfrm>
            <a:off x="1796005" y="1811923"/>
            <a:ext cx="987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Loop</a:t>
            </a:r>
            <a:r>
              <a:rPr lang="zh-CN" altLang="en-US" dirty="0"/>
              <a:t> </a:t>
            </a:r>
            <a:r>
              <a:rPr lang="en-US" altLang="zh-CN" dirty="0"/>
              <a:t>gain</a:t>
            </a:r>
            <a:endParaRPr lang="en-US" dirty="0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DB1384D-FD45-8249-8901-8C1E8098B0B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458" name="Rectangle 2">
            <a:extLst>
              <a:ext uri="{FF2B5EF4-FFF2-40B4-BE49-F238E27FC236}">
                <a16:creationId xmlns:a16="http://schemas.microsoft.com/office/drawing/2014/main" id="{5646836E-3D64-3B49-9830-315EC5B1C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324600" cy="9906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Example:  Three-Pole System</a:t>
            </a:r>
            <a:r>
              <a:rPr lang="zh-CN" altLang="en-US">
                <a:ea typeface="宋体" panose="02010600030101010101" pitchFamily="2" charset="-122"/>
              </a:rPr>
              <a:t>三极点系统</a:t>
            </a:r>
            <a:r>
              <a:rPr lang="en-US" altLang="zh-CN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99459" name="Rectangle 3">
            <a:extLst>
              <a:ext uri="{FF2B5EF4-FFF2-40B4-BE49-F238E27FC236}">
                <a16:creationId xmlns:a16="http://schemas.microsoft.com/office/drawing/2014/main" id="{DA805AAD-A107-B347-810D-E420B89EC2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10200"/>
            <a:ext cx="7772400" cy="11430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在一个三极点系统中，某一频率的相位可以达到</a:t>
            </a:r>
            <a:r>
              <a:rPr lang="en-US" altLang="zh-CN" dirty="0">
                <a:ea typeface="宋体" panose="02010600030101010101" pitchFamily="2" charset="-122"/>
              </a:rPr>
              <a:t> -180</a:t>
            </a:r>
            <a:r>
              <a:rPr lang="en-US" altLang="zh-CN" baseline="30000" dirty="0">
                <a:ea typeface="宋体" panose="02010600030101010101" pitchFamily="2" charset="-122"/>
              </a:rPr>
              <a:t>o</a:t>
            </a:r>
            <a:r>
              <a:rPr lang="zh-CN" altLang="en-US" dirty="0">
                <a:ea typeface="宋体" panose="02010600030101010101" pitchFamily="2" charset="-122"/>
              </a:rPr>
              <a:t>（在第二极点和第三极点之间）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即，输入信号在这个频率点反转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99460" name="Picture 4">
            <a:extLst>
              <a:ext uri="{FF2B5EF4-FFF2-40B4-BE49-F238E27FC236}">
                <a16:creationId xmlns:a16="http://schemas.microsoft.com/office/drawing/2014/main" id="{6D1249AF-1124-5A47-822A-15BD1860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395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EAD3998-7160-C247-A2DA-E9C937D50D9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27FDCEE-0A73-6E4D-ADC3-6A9D75551DD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458C45B-1258-554A-87FD-1FFB93500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861" y="0"/>
            <a:ext cx="6602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86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82" name="Rectangle 2">
            <a:extLst>
              <a:ext uri="{FF2B5EF4-FFF2-40B4-BE49-F238E27FC236}">
                <a16:creationId xmlns:a16="http://schemas.microsoft.com/office/drawing/2014/main" id="{3C274718-B9F5-E943-96A9-A43A02C87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886200" cy="8001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负反馈系统的不稳定性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300483" name="Rectangle 3">
            <a:extLst>
              <a:ext uri="{FF2B5EF4-FFF2-40B4-BE49-F238E27FC236}">
                <a16:creationId xmlns:a16="http://schemas.microsoft.com/office/drawing/2014/main" id="{D70687B2-3A7E-D547-8FDC-1F881C308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7724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若在某一频率</a:t>
            </a:r>
            <a:r>
              <a:rPr lang="en-US" altLang="zh-CN"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l-GR" altLang="zh-CN">
                <a:cs typeface="Arial" panose="020B0604020202020204" pitchFamily="34" charset="0"/>
              </a:rPr>
              <a:t>ω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, KH(j</a:t>
            </a:r>
            <a:r>
              <a:rPr lang="el-GR" altLang="zh-CN">
                <a:cs typeface="Arial" panose="020B0604020202020204" pitchFamily="34" charset="0"/>
              </a:rPr>
              <a:t>ω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) </a:t>
            </a:r>
            <a:r>
              <a:rPr lang="zh-CN" altLang="en-US">
                <a:ea typeface="宋体" panose="02010600030101010101" pitchFamily="2" charset="-122"/>
              </a:rPr>
              <a:t>为</a:t>
            </a:r>
            <a:r>
              <a:rPr lang="en-US" altLang="zh-CN">
                <a:ea typeface="宋体" panose="02010600030101010101" pitchFamily="2" charset="-122"/>
              </a:rPr>
              <a:t> -1, </a:t>
            </a:r>
            <a:r>
              <a:rPr lang="zh-CN" altLang="en-US">
                <a:ea typeface="宋体" panose="02010600030101010101" pitchFamily="2" charset="-122"/>
              </a:rPr>
              <a:t>则闭环增益趋于无穷大；也即在频率</a:t>
            </a:r>
            <a:r>
              <a:rPr lang="el-GR" altLang="zh-CN">
                <a:cs typeface="Arial" panose="020B0604020202020204" pitchFamily="34" charset="0"/>
              </a:rPr>
              <a:t>ω</a:t>
            </a:r>
            <a:r>
              <a:rPr lang="en-US" altLang="zh-CN" baseline="-25000">
                <a:ea typeface="宋体" panose="02010600030101010101" pitchFamily="2" charset="-122"/>
              </a:rPr>
              <a:t>1 </a:t>
            </a:r>
            <a:r>
              <a:rPr lang="zh-CN" altLang="en-US">
                <a:ea typeface="宋体" panose="02010600030101010101" pitchFamily="2" charset="-122"/>
              </a:rPr>
              <a:t>时，非常小的输入信号将有非常大的输出，或者没有输入，也会产生输出，系统变得不稳定。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用信号循环的思路理解</a:t>
            </a:r>
            <a:r>
              <a:rPr lang="en-US" altLang="zh-CN">
                <a:ea typeface="宋体" panose="02010600030101010101" pitchFamily="2" charset="-122"/>
              </a:rPr>
              <a:t>KH(j</a:t>
            </a:r>
            <a:r>
              <a:rPr lang="el-GR" altLang="zh-CN">
                <a:cs typeface="Arial" panose="020B0604020202020204" pitchFamily="34" charset="0"/>
              </a:rPr>
              <a:t>ω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)  &lt;= -1</a:t>
            </a:r>
            <a:r>
              <a:rPr lang="zh-CN" altLang="en-US">
                <a:ea typeface="宋体" panose="02010600030101010101" pitchFamily="2" charset="-122"/>
              </a:rPr>
              <a:t>时的不稳定性</a:t>
            </a:r>
            <a:endParaRPr lang="el-GR" altLang="zh-CN">
              <a:cs typeface="Arial" panose="020B0604020202020204" pitchFamily="34" charset="0"/>
            </a:endParaRPr>
          </a:p>
        </p:txBody>
      </p:sp>
      <p:pic>
        <p:nvPicPr>
          <p:cNvPr id="1300484" name="Picture 4">
            <a:extLst>
              <a:ext uri="{FF2B5EF4-FFF2-40B4-BE49-F238E27FC236}">
                <a16:creationId xmlns:a16="http://schemas.microsoft.com/office/drawing/2014/main" id="{D0ACCEC3-6CED-334A-963B-180D18C17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52500"/>
            <a:ext cx="53721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4822" name="Group 7">
            <a:extLst>
              <a:ext uri="{FF2B5EF4-FFF2-40B4-BE49-F238E27FC236}">
                <a16:creationId xmlns:a16="http://schemas.microsoft.com/office/drawing/2014/main" id="{2F38564F-FC64-5047-BE57-D7E2E30963DF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3517900"/>
            <a:ext cx="3276600" cy="1371600"/>
            <a:chOff x="1776" y="2160"/>
            <a:chExt cx="2064" cy="864"/>
          </a:xfrm>
        </p:grpSpPr>
        <p:sp>
          <p:nvSpPr>
            <p:cNvPr id="1300486" name="AutoShape 6">
              <a:extLst>
                <a:ext uri="{FF2B5EF4-FFF2-40B4-BE49-F238E27FC236}">
                  <a16:creationId xmlns:a16="http://schemas.microsoft.com/office/drawing/2014/main" id="{DEA7741E-1AFB-BF48-BD6D-7CAA2FC99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160"/>
              <a:ext cx="2064" cy="86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4824" name="Object 5">
              <a:extLst>
                <a:ext uri="{FF2B5EF4-FFF2-40B4-BE49-F238E27FC236}">
                  <a16:creationId xmlns:a16="http://schemas.microsoft.com/office/drawing/2014/main" id="{8173E951-2C8E-7048-A5AB-FD852BC101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2304"/>
            <a:ext cx="1968" cy="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3599100" imgH="15214600" progId="Equation.3">
                    <p:embed/>
                  </p:oleObj>
                </mc:Choice>
                <mc:Fallback>
                  <p:oleObj name="Equation" r:id="rId3" imgW="43599100" imgH="15214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304"/>
                          <a:ext cx="1968" cy="6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A5BA19A-C908-DC42-BD11-589E479A82D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>
            <a:extLst>
              <a:ext uri="{FF2B5EF4-FFF2-40B4-BE49-F238E27FC236}">
                <a16:creationId xmlns:a16="http://schemas.microsoft.com/office/drawing/2014/main" id="{DC77548D-1D57-DA4A-B799-85C85E1DA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8674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“</a:t>
            </a:r>
            <a:r>
              <a:rPr lang="en-US" altLang="zh-CN" dirty="0" err="1"/>
              <a:t>Barkhausen’s</a:t>
            </a:r>
            <a:r>
              <a:rPr lang="en-US" altLang="zh-CN" dirty="0"/>
              <a:t> Criteria” for Oscillation</a:t>
            </a:r>
            <a:br>
              <a:rPr lang="en-US" altLang="zh-CN" dirty="0"/>
            </a:br>
            <a:r>
              <a:rPr lang="zh-CN" altLang="en-US" b="0" dirty="0"/>
              <a:t>巴克豪森判据</a:t>
            </a:r>
            <a:endParaRPr lang="en-US" altLang="zh-CN" dirty="0"/>
          </a:p>
        </p:txBody>
      </p:sp>
      <p:pic>
        <p:nvPicPr>
          <p:cNvPr id="1301508" name="Picture 4">
            <a:extLst>
              <a:ext uri="{FF2B5EF4-FFF2-40B4-BE49-F238E27FC236}">
                <a16:creationId xmlns:a16="http://schemas.microsoft.com/office/drawing/2014/main" id="{89311BF1-C194-2F42-B1BA-FC9E1BF11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504950"/>
            <a:ext cx="53721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5845" name="Group 7">
            <a:extLst>
              <a:ext uri="{FF2B5EF4-FFF2-40B4-BE49-F238E27FC236}">
                <a16:creationId xmlns:a16="http://schemas.microsoft.com/office/drawing/2014/main" id="{AD10EDFF-3E17-1A4D-BFF7-BA9675F2F623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4495800"/>
            <a:ext cx="3581400" cy="1371600"/>
            <a:chOff x="1536" y="2832"/>
            <a:chExt cx="2256" cy="864"/>
          </a:xfrm>
        </p:grpSpPr>
        <p:sp>
          <p:nvSpPr>
            <p:cNvPr id="1301510" name="AutoShape 6">
              <a:extLst>
                <a:ext uri="{FF2B5EF4-FFF2-40B4-BE49-F238E27FC236}">
                  <a16:creationId xmlns:a16="http://schemas.microsoft.com/office/drawing/2014/main" id="{DC663074-47FB-2349-A3DC-334287A80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832"/>
              <a:ext cx="2256" cy="86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5848" name="Object 5">
              <a:extLst>
                <a:ext uri="{FF2B5EF4-FFF2-40B4-BE49-F238E27FC236}">
                  <a16:creationId xmlns:a16="http://schemas.microsoft.com/office/drawing/2014/main" id="{4EA6DBE8-9B9B-FE4B-8027-7E4977062F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2880"/>
            <a:ext cx="2112" cy="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5351700" imgH="16383000" progId="Equation.3">
                    <p:embed/>
                  </p:oleObj>
                </mc:Choice>
                <mc:Fallback>
                  <p:oleObj name="Equation" r:id="rId3" imgW="45351700" imgH="163830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880"/>
                          <a:ext cx="2112" cy="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46" name="Object 5">
            <a:extLst>
              <a:ext uri="{FF2B5EF4-FFF2-40B4-BE49-F238E27FC236}">
                <a16:creationId xmlns:a16="http://schemas.microsoft.com/office/drawing/2014/main" id="{2B8EF980-3BE3-BC4F-A73A-6F39271072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05600" y="2857500"/>
          <a:ext cx="23971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3599100" imgH="15214600" progId="Equation.3">
                  <p:embed/>
                </p:oleObj>
              </mc:Choice>
              <mc:Fallback>
                <p:oleObj name="Equation" r:id="rId5" imgW="43599100" imgH="15214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857500"/>
                        <a:ext cx="23971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0BD434E-9D4D-CE4F-86B4-BB7F9B5E1B6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E993B7B-C690-924E-9BA5-35D6D3A87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3505200" cy="234653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096DDD6-388B-B545-9DCD-83A5E928F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" y="3158225"/>
            <a:ext cx="9144000" cy="2401677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8D30A5EA-DD29-A74D-88DA-71E8A9375AB3}"/>
              </a:ext>
            </a:extLst>
          </p:cNvPr>
          <p:cNvCxnSpPr/>
          <p:nvPr/>
        </p:nvCxnSpPr>
        <p:spPr bwMode="auto">
          <a:xfrm>
            <a:off x="1143000" y="4359063"/>
            <a:ext cx="2362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DF465BDD-4E87-E842-936E-AA7DE050710F}"/>
              </a:ext>
            </a:extLst>
          </p:cNvPr>
          <p:cNvCxnSpPr/>
          <p:nvPr/>
        </p:nvCxnSpPr>
        <p:spPr bwMode="auto">
          <a:xfrm>
            <a:off x="5334000" y="4349326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0749A1AE-2348-E545-A35E-641ADA888536}"/>
              </a:ext>
            </a:extLst>
          </p:cNvPr>
          <p:cNvCxnSpPr/>
          <p:nvPr/>
        </p:nvCxnSpPr>
        <p:spPr bwMode="auto">
          <a:xfrm>
            <a:off x="8839200" y="4349326"/>
            <a:ext cx="152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F9DA637D-6C6D-2548-BECC-8BCCB7BAB9AD}"/>
              </a:ext>
            </a:extLst>
          </p:cNvPr>
          <p:cNvCxnSpPr/>
          <p:nvPr/>
        </p:nvCxnSpPr>
        <p:spPr bwMode="auto">
          <a:xfrm>
            <a:off x="0" y="4724400"/>
            <a:ext cx="137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A18FF85A-EFB5-CF4A-B2A3-8FE91F267EBE}"/>
              </a:ext>
            </a:extLst>
          </p:cNvPr>
          <p:cNvCxnSpPr/>
          <p:nvPr/>
        </p:nvCxnSpPr>
        <p:spPr bwMode="auto">
          <a:xfrm>
            <a:off x="7658100" y="5105400"/>
            <a:ext cx="11049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AA62FF3A-7EB6-A44A-9F00-8DBE04D26E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412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530" name="Rectangle 2">
            <a:extLst>
              <a:ext uri="{FF2B5EF4-FFF2-40B4-BE49-F238E27FC236}">
                <a16:creationId xmlns:a16="http://schemas.microsoft.com/office/drawing/2014/main" id="{1AB7EA47-3152-4541-8C61-2A8CFB64C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8667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Time Evolution of Instability</a:t>
            </a:r>
          </a:p>
        </p:txBody>
      </p:sp>
      <p:grpSp>
        <p:nvGrpSpPr>
          <p:cNvPr id="36868" name="Group 11">
            <a:extLst>
              <a:ext uri="{FF2B5EF4-FFF2-40B4-BE49-F238E27FC236}">
                <a16:creationId xmlns:a16="http://schemas.microsoft.com/office/drawing/2014/main" id="{CF769444-6FAF-6640-9E83-C1B9706AB94B}"/>
              </a:ext>
            </a:extLst>
          </p:cNvPr>
          <p:cNvGrpSpPr>
            <a:grpSpLocks/>
          </p:cNvGrpSpPr>
          <p:nvPr/>
        </p:nvGrpSpPr>
        <p:grpSpPr bwMode="auto">
          <a:xfrm>
            <a:off x="0" y="1019175"/>
            <a:ext cx="8991600" cy="5762625"/>
            <a:chOff x="0" y="690"/>
            <a:chExt cx="5664" cy="3630"/>
          </a:xfrm>
        </p:grpSpPr>
        <p:pic>
          <p:nvPicPr>
            <p:cNvPr id="1302535" name="Picture 7">
              <a:extLst>
                <a:ext uri="{FF2B5EF4-FFF2-40B4-BE49-F238E27FC236}">
                  <a16:creationId xmlns:a16="http://schemas.microsoft.com/office/drawing/2014/main" id="{CBA62F54-328D-9F48-A9F6-E65D071A39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6" y="2071"/>
              <a:ext cx="3168" cy="2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302533" name="Picture 5">
              <a:extLst>
                <a:ext uri="{FF2B5EF4-FFF2-40B4-BE49-F238E27FC236}">
                  <a16:creationId xmlns:a16="http://schemas.microsoft.com/office/drawing/2014/main" id="{5E093CC2-8816-A940-833F-05AF42E9B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690"/>
              <a:ext cx="2688" cy="1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302534" name="Picture 6">
              <a:extLst>
                <a:ext uri="{FF2B5EF4-FFF2-40B4-BE49-F238E27FC236}">
                  <a16:creationId xmlns:a16="http://schemas.microsoft.com/office/drawing/2014/main" id="{FF2118A1-A64A-944F-9E3B-27E1674F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729"/>
              <a:ext cx="2880" cy="1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302536" name="AutoShape 8">
              <a:extLst>
                <a:ext uri="{FF2B5EF4-FFF2-40B4-BE49-F238E27FC236}">
                  <a16:creationId xmlns:a16="http://schemas.microsoft.com/office/drawing/2014/main" id="{61A7462C-156F-854E-9B36-A74C08D45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92"/>
              <a:ext cx="615" cy="306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302537" name="AutoShape 9">
              <a:extLst>
                <a:ext uri="{FF2B5EF4-FFF2-40B4-BE49-F238E27FC236}">
                  <a16:creationId xmlns:a16="http://schemas.microsoft.com/office/drawing/2014/main" id="{2CC51CF8-F638-8E47-82F0-5B361CF2CD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167939">
              <a:off x="4049" y="2215"/>
              <a:ext cx="615" cy="306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DD8B1B8-8287-F84B-ADA2-1C04F4081927}"/>
              </a:ext>
            </a:extLst>
          </p:cNvPr>
          <p:cNvSpPr txBox="1"/>
          <p:nvPr/>
        </p:nvSpPr>
        <p:spPr>
          <a:xfrm>
            <a:off x="4526756" y="828280"/>
            <a:ext cx="472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此示意图反馈网络不提供极点，相移在主电路实现</a:t>
            </a:r>
            <a:endParaRPr lang="en-US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55D2B1D-6B99-414E-BADB-FDF5C3CB0A1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Rectangle 2">
            <a:extLst>
              <a:ext uri="{FF2B5EF4-FFF2-40B4-BE49-F238E27FC236}">
                <a16:creationId xmlns:a16="http://schemas.microsoft.com/office/drawing/2014/main" id="{944944AC-1253-0543-A074-77471F4FAE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/>
              <a:t>Oscillation Example</a:t>
            </a:r>
          </a:p>
        </p:txBody>
      </p:sp>
      <p:sp>
        <p:nvSpPr>
          <p:cNvPr id="1303555" name="Rectangle 3">
            <a:extLst>
              <a:ext uri="{FF2B5EF4-FFF2-40B4-BE49-F238E27FC236}">
                <a16:creationId xmlns:a16="http://schemas.microsoft.com/office/drawing/2014/main" id="{26573B82-1492-F243-8C23-62317EDD3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130800"/>
            <a:ext cx="7848600" cy="1574800"/>
          </a:xfrm>
        </p:spPr>
        <p:txBody>
          <a:bodyPr/>
          <a:lstStyle/>
          <a:p>
            <a:pPr eaLnBrk="1" hangingPunct="1"/>
            <a:r>
              <a:rPr lang="zh-CN" altLang="en-US" sz="2000" dirty="0">
                <a:ea typeface="宋体" panose="02010600030101010101" pitchFamily="2" charset="-122"/>
              </a:rPr>
              <a:t>判断负反馈系统是否会自激振荡的方法：在</a:t>
            </a:r>
            <a:r>
              <a:rPr lang="en-US" altLang="zh-CN" sz="2000" dirty="0">
                <a:ea typeface="宋体" panose="02010600030101010101" pitchFamily="2" charset="-122"/>
              </a:rPr>
              <a:t>Aβ</a:t>
            </a:r>
            <a:r>
              <a:rPr lang="zh-CN" altLang="en-US" sz="2000" dirty="0">
                <a:ea typeface="宋体" panose="02010600030101010101" pitchFamily="2" charset="-122"/>
              </a:rPr>
              <a:t>的波特图中，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先找到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-180</a:t>
            </a:r>
            <a:r>
              <a:rPr lang="en-US" altLang="zh-CN" sz="2000" baseline="30000" dirty="0">
                <a:solidFill>
                  <a:srgbClr val="C0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相位的频率点，再看该点的幅度是否大于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0dB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）</a:t>
            </a:r>
            <a:r>
              <a:rPr lang="zh-CN" altLang="en-US" sz="2000" dirty="0">
                <a:ea typeface="宋体" panose="02010600030101010101" pitchFamily="2" charset="-122"/>
              </a:rPr>
              <a:t>，大于则会振荡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2000" dirty="0">
                <a:ea typeface="宋体" panose="02010600030101010101" pitchFamily="2" charset="-122"/>
              </a:rPr>
              <a:t>这一系统将会振荡，因为在相位为</a:t>
            </a:r>
            <a:r>
              <a:rPr lang="en-US" altLang="zh-CN" sz="2000" dirty="0">
                <a:ea typeface="宋体" panose="02010600030101010101" pitchFamily="2" charset="-122"/>
              </a:rPr>
              <a:t> -180</a:t>
            </a:r>
            <a:r>
              <a:rPr lang="en-US" altLang="zh-CN" sz="2000" baseline="30000" dirty="0">
                <a:ea typeface="宋体" panose="02010600030101010101" pitchFamily="2" charset="-122"/>
              </a:rPr>
              <a:t>o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的频率点，</a:t>
            </a:r>
            <a:r>
              <a:rPr lang="en-US" altLang="zh-CN" sz="2000" dirty="0">
                <a:ea typeface="宋体" panose="02010600030101010101" pitchFamily="2" charset="-122"/>
              </a:rPr>
              <a:t>Aβ</a:t>
            </a:r>
            <a:r>
              <a:rPr lang="zh-CN" altLang="en-US" sz="2000" dirty="0">
                <a:ea typeface="宋体" panose="02010600030101010101" pitchFamily="2" charset="-122"/>
              </a:rPr>
              <a:t>波特图的幅度大于</a:t>
            </a:r>
            <a:r>
              <a:rPr lang="en-US" altLang="zh-CN" sz="2000" dirty="0"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0dB</a:t>
            </a:r>
            <a:r>
              <a:rPr lang="zh-CN" altLang="en-US" sz="2000" dirty="0">
                <a:ea typeface="宋体" panose="02010600030101010101" pitchFamily="2" charset="-122"/>
              </a:rPr>
              <a:t>）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pic>
        <p:nvPicPr>
          <p:cNvPr id="1303556" name="Picture 4">
            <a:extLst>
              <a:ext uri="{FF2B5EF4-FFF2-40B4-BE49-F238E27FC236}">
                <a16:creationId xmlns:a16="http://schemas.microsoft.com/office/drawing/2014/main" id="{BA651D72-2D1D-774F-AC22-A5807E198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965200"/>
            <a:ext cx="4267200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9D2397-7820-834F-9AFA-CBDEBFB08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900" y="1038225"/>
            <a:ext cx="1092200" cy="40957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4F8515E-BD18-B344-B3AC-4CA293BC7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4425477"/>
            <a:ext cx="654050" cy="449049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514BC7C-7085-FF43-BB6D-61F308977F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578" name="Rectangle 2">
            <a:extLst>
              <a:ext uri="{FF2B5EF4-FFF2-40B4-BE49-F238E27FC236}">
                <a16:creationId xmlns:a16="http://schemas.microsoft.com/office/drawing/2014/main" id="{7C498F9C-34A7-6643-8933-1F0CCD88E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振荡条件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304579" name="Rectangle 3">
            <a:extLst>
              <a:ext uri="{FF2B5EF4-FFF2-40B4-BE49-F238E27FC236}">
                <a16:creationId xmlns:a16="http://schemas.microsoft.com/office/drawing/2014/main" id="{FAFC7B66-31DE-604F-862C-3D0E8EE49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77724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>
                <a:ea typeface="宋体" panose="02010600030101010101" pitchFamily="2" charset="-122"/>
              </a:rPr>
              <a:t>|KH|=1 and 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KH=-180</a:t>
            </a:r>
            <a:r>
              <a:rPr lang="en-US" altLang="zh-CN" baseline="30000">
                <a:ea typeface="宋体" panose="02010600030101010101" pitchFamily="2" charset="-122"/>
                <a:sym typeface="Symbol" pitchFamily="2" charset="2"/>
              </a:rPr>
              <a:t>o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的频率往往是不一样的；</a:t>
            </a:r>
            <a:endParaRPr lang="en-US" altLang="zh-CN">
              <a:ea typeface="宋体" panose="02010600030101010101" pitchFamily="2" charset="-122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左边的系统当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KH=-180</a:t>
            </a:r>
            <a:r>
              <a:rPr lang="en-US" altLang="zh-CN" baseline="30000">
                <a:ea typeface="宋体" panose="02010600030101010101" pitchFamily="2" charset="-122"/>
                <a:sym typeface="Symbol" pitchFamily="2" charset="2"/>
              </a:rPr>
              <a:t>o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时，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|KH|&gt;1</a:t>
            </a:r>
            <a:r>
              <a:rPr lang="zh-CN" altLang="en-US">
                <a:ea typeface="宋体" panose="02010600030101010101" pitchFamily="2" charset="-122"/>
              </a:rPr>
              <a:t>，所以会振荡；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右边的系统当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KH=-180</a:t>
            </a:r>
            <a:r>
              <a:rPr lang="en-US" altLang="zh-CN" baseline="30000">
                <a:ea typeface="宋体" panose="02010600030101010101" pitchFamily="2" charset="-122"/>
                <a:sym typeface="Symbol" pitchFamily="2" charset="2"/>
              </a:rPr>
              <a:t>o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时，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|KH|&lt;1</a:t>
            </a:r>
            <a:r>
              <a:rPr lang="zh-CN" altLang="en-US">
                <a:ea typeface="宋体" panose="02010600030101010101" pitchFamily="2" charset="-122"/>
              </a:rPr>
              <a:t>，所以不会振荡；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</a:t>
            </a:r>
          </a:p>
        </p:txBody>
      </p:sp>
      <p:pic>
        <p:nvPicPr>
          <p:cNvPr id="1304580" name="Picture 4">
            <a:extLst>
              <a:ext uri="{FF2B5EF4-FFF2-40B4-BE49-F238E27FC236}">
                <a16:creationId xmlns:a16="http://schemas.microsoft.com/office/drawing/2014/main" id="{A58F83C1-3E07-6C4C-995D-7E6E572A6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8839200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95B62B8-82EB-C145-9734-B2FFA580655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602" name="Rectangle 2">
            <a:extLst>
              <a:ext uri="{FF2B5EF4-FFF2-40B4-BE49-F238E27FC236}">
                <a16:creationId xmlns:a16="http://schemas.microsoft.com/office/drawing/2014/main" id="{8CECA540-4A8A-2E4C-8777-8728DB3531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910301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稳定性条件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305603" name="Rectangle 3">
            <a:extLst>
              <a:ext uri="{FF2B5EF4-FFF2-40B4-BE49-F238E27FC236}">
                <a16:creationId xmlns:a16="http://schemas.microsoft.com/office/drawing/2014/main" id="{4EF99CB4-B244-1F4B-BC02-8F7475EE7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10200"/>
            <a:ext cx="77724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  <a:cs typeface="Arial" panose="020B0604020202020204" pitchFamily="34" charset="0"/>
              </a:rPr>
              <a:t>PX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, (“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phase crossover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”), is the frequency at which        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KH=-180</a:t>
            </a:r>
            <a:r>
              <a:rPr lang="en-US" altLang="zh-CN" baseline="30000" dirty="0">
                <a:ea typeface="宋体" panose="02010600030101010101" pitchFamily="2" charset="-122"/>
                <a:sym typeface="Symbol" panose="05050102010706020507" pitchFamily="18" charset="2"/>
              </a:rPr>
              <a:t>o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  <a:cs typeface="Arial" panose="020B0604020202020204" pitchFamily="34" charset="0"/>
              </a:rPr>
              <a:t>GX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, (“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gain crossover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”), is the frequency at which |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KH|=1.</a:t>
            </a:r>
            <a:endParaRPr lang="el-GR" altLang="zh-CN" baseline="30000" dirty="0">
              <a:sym typeface="Symbol" panose="05050102010706020507" pitchFamily="18" charset="2"/>
            </a:endParaRPr>
          </a:p>
        </p:txBody>
      </p:sp>
      <p:pic>
        <p:nvPicPr>
          <p:cNvPr id="1305604" name="Picture 4">
            <a:extLst>
              <a:ext uri="{FF2B5EF4-FFF2-40B4-BE49-F238E27FC236}">
                <a16:creationId xmlns:a16="http://schemas.microsoft.com/office/drawing/2014/main" id="{BD1656BF-DECA-0446-A68F-E1E07DF27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000125"/>
            <a:ext cx="4200525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9942" name="Group 7">
            <a:extLst>
              <a:ext uri="{FF2B5EF4-FFF2-40B4-BE49-F238E27FC236}">
                <a16:creationId xmlns:a16="http://schemas.microsoft.com/office/drawing/2014/main" id="{AD1D518F-8297-C045-ACCF-F8EFF80B683A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724400"/>
            <a:ext cx="1981200" cy="609600"/>
            <a:chOff x="2352" y="2976"/>
            <a:chExt cx="1248" cy="384"/>
          </a:xfrm>
        </p:grpSpPr>
        <p:sp>
          <p:nvSpPr>
            <p:cNvPr id="1305606" name="AutoShape 6">
              <a:extLst>
                <a:ext uri="{FF2B5EF4-FFF2-40B4-BE49-F238E27FC236}">
                  <a16:creationId xmlns:a16="http://schemas.microsoft.com/office/drawing/2014/main" id="{6056B967-0052-5940-BB43-51E94B9B6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976"/>
              <a:ext cx="1248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9944" name="Object 5">
              <a:extLst>
                <a:ext uri="{FF2B5EF4-FFF2-40B4-BE49-F238E27FC236}">
                  <a16:creationId xmlns:a16="http://schemas.microsoft.com/office/drawing/2014/main" id="{3CA102D7-27FD-9E4A-A98C-07B63BFEAD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2976"/>
            <a:ext cx="1248" cy="3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5742900" imgH="7607300" progId="Equation.3">
                    <p:embed/>
                  </p:oleObj>
                </mc:Choice>
                <mc:Fallback>
                  <p:oleObj name="Equation" r:id="rId3" imgW="25742900" imgH="76073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976"/>
                          <a:ext cx="1248" cy="3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688976B-2B0D-C047-BFD6-06CF358112A2}"/>
              </a:ext>
            </a:extLst>
          </p:cNvPr>
          <p:cNvSpPr txBox="1"/>
          <p:nvPr/>
        </p:nvSpPr>
        <p:spPr>
          <a:xfrm>
            <a:off x="6553201" y="1062701"/>
            <a:ext cx="2514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</a:rPr>
              <a:t>两个角度</a:t>
            </a:r>
            <a:r>
              <a:rPr lang="zh-CN" altLang="en-US" sz="2000" dirty="0"/>
              <a:t>考虑都可以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en-US" altLang="zh-CN" sz="2000" dirty="0"/>
              <a:t>①</a:t>
            </a:r>
            <a:r>
              <a:rPr lang="zh-CN" altLang="en-US" sz="2000" dirty="0"/>
              <a:t>幅度为</a:t>
            </a:r>
            <a:r>
              <a:rPr lang="en-US" altLang="zh-CN" sz="2000" dirty="0"/>
              <a:t>0dB</a:t>
            </a:r>
            <a:r>
              <a:rPr lang="zh-CN" altLang="en-US" sz="2000" dirty="0"/>
              <a:t>时，相移没达到</a:t>
            </a:r>
            <a:r>
              <a:rPr lang="en-US" altLang="zh-CN" sz="2000" dirty="0"/>
              <a:t>180</a:t>
            </a:r>
            <a:r>
              <a:rPr lang="zh-CN" altLang="en-US" sz="2000" dirty="0"/>
              <a:t>度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en-US" altLang="zh-CN" sz="2000" dirty="0"/>
              <a:t>②</a:t>
            </a:r>
            <a:r>
              <a:rPr lang="zh-CN" altLang="en-US" sz="2000" dirty="0"/>
              <a:t>相移</a:t>
            </a:r>
            <a:r>
              <a:rPr lang="en-US" altLang="zh-CN" sz="2000" dirty="0"/>
              <a:t>180</a:t>
            </a:r>
            <a:r>
              <a:rPr lang="zh-CN" altLang="en-US" sz="2000" dirty="0"/>
              <a:t>度时，幅度小于</a:t>
            </a:r>
            <a:r>
              <a:rPr lang="en-US" altLang="zh-CN" sz="2000" dirty="0"/>
              <a:t>0dB</a:t>
            </a:r>
            <a:endParaRPr lang="en-US" sz="2000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9DE9AFEE-4F00-A04C-B4B7-37ED6514A74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图片 1">
            <a:extLst>
              <a:ext uri="{FF2B5EF4-FFF2-40B4-BE49-F238E27FC236}">
                <a16:creationId xmlns:a16="http://schemas.microsoft.com/office/drawing/2014/main" id="{73B2CF13-A089-9A4F-AB62-DE5DFCA7C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219200"/>
            <a:ext cx="78486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6626" name="Rectangle 2">
            <a:extLst>
              <a:ext uri="{FF2B5EF4-FFF2-40B4-BE49-F238E27FC236}">
                <a16:creationId xmlns:a16="http://schemas.microsoft.com/office/drawing/2014/main" id="{3E7F6486-7F19-AB49-8CB7-A670C0370E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Stability Example I</a:t>
            </a:r>
          </a:p>
        </p:txBody>
      </p:sp>
      <p:pic>
        <p:nvPicPr>
          <p:cNvPr id="40965" name="图片 2">
            <a:extLst>
              <a:ext uri="{FF2B5EF4-FFF2-40B4-BE49-F238E27FC236}">
                <a16:creationId xmlns:a16="http://schemas.microsoft.com/office/drawing/2014/main" id="{2ACA8C81-CF9D-1F4D-AD2D-DB38CE511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50" y="2667000"/>
            <a:ext cx="7747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文本框 3">
            <a:extLst>
              <a:ext uri="{FF2B5EF4-FFF2-40B4-BE49-F238E27FC236}">
                <a16:creationId xmlns:a16="http://schemas.microsoft.com/office/drawing/2014/main" id="{9A997190-A1CD-6E48-B8A2-121298888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624138"/>
            <a:ext cx="1416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>
                <a:ea typeface="宋体" panose="02010600030101010101" pitchFamily="2" charset="-122"/>
              </a:rPr>
              <a:t>若要稳定，则</a:t>
            </a:r>
          </a:p>
        </p:txBody>
      </p:sp>
      <p:sp>
        <p:nvSpPr>
          <p:cNvPr id="40967" name="矩形 4">
            <a:extLst>
              <a:ext uri="{FF2B5EF4-FFF2-40B4-BE49-F238E27FC236}">
                <a16:creationId xmlns:a16="http://schemas.microsoft.com/office/drawing/2014/main" id="{590CD5CB-4519-524C-97DB-C5C39933C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624138"/>
            <a:ext cx="2133600" cy="296862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0968" name="图片 5">
            <a:extLst>
              <a:ext uri="{FF2B5EF4-FFF2-40B4-BE49-F238E27FC236}">
                <a16:creationId xmlns:a16="http://schemas.microsoft.com/office/drawing/2014/main" id="{65690AC7-972A-4B4D-ABC7-7D93B438B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-3175"/>
            <a:ext cx="8407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3396C54-5D65-9E48-B6D8-C79AF196401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325259-16CE-804B-B3A5-D7448F14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1987" name="图片 4">
            <a:extLst>
              <a:ext uri="{FF2B5EF4-FFF2-40B4-BE49-F238E27FC236}">
                <a16:creationId xmlns:a16="http://schemas.microsoft.com/office/drawing/2014/main" id="{1247C861-8606-6F43-8834-6E80F3DA4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09800"/>
            <a:ext cx="18288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图片 5">
            <a:extLst>
              <a:ext uri="{FF2B5EF4-FFF2-40B4-BE49-F238E27FC236}">
                <a16:creationId xmlns:a16="http://schemas.microsoft.com/office/drawing/2014/main" id="{B6EC86DF-3374-4446-AC7F-471C5341C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45974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图片 7">
            <a:extLst>
              <a:ext uri="{FF2B5EF4-FFF2-40B4-BE49-F238E27FC236}">
                <a16:creationId xmlns:a16="http://schemas.microsoft.com/office/drawing/2014/main" id="{7546FDE2-95D8-4E45-BD77-98176313C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图片 8">
            <a:extLst>
              <a:ext uri="{FF2B5EF4-FFF2-40B4-BE49-F238E27FC236}">
                <a16:creationId xmlns:a16="http://schemas.microsoft.com/office/drawing/2014/main" id="{99995652-45CA-1A4E-B69A-F9AAF840D0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40100"/>
            <a:ext cx="2006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图片 9">
            <a:extLst>
              <a:ext uri="{FF2B5EF4-FFF2-40B4-BE49-F238E27FC236}">
                <a16:creationId xmlns:a16="http://schemas.microsoft.com/office/drawing/2014/main" id="{33F89162-6B7C-5243-879B-B9BE746FA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448050"/>
            <a:ext cx="1181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右箭头 10">
            <a:extLst>
              <a:ext uri="{FF2B5EF4-FFF2-40B4-BE49-F238E27FC236}">
                <a16:creationId xmlns:a16="http://schemas.microsoft.com/office/drawing/2014/main" id="{538A5646-4022-BE49-AB4D-1D05F47FD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900" y="3536950"/>
            <a:ext cx="444500" cy="152400"/>
          </a:xfrm>
          <a:prstGeom prst="rightArrow">
            <a:avLst>
              <a:gd name="adj1" fmla="val 50000"/>
              <a:gd name="adj2" fmla="val 5001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1993" name="图片 11">
            <a:extLst>
              <a:ext uri="{FF2B5EF4-FFF2-40B4-BE49-F238E27FC236}">
                <a16:creationId xmlns:a16="http://schemas.microsoft.com/office/drawing/2014/main" id="{E854DB7F-7F99-B143-A379-A56395D9B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14813"/>
            <a:ext cx="52705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图片 12">
            <a:extLst>
              <a:ext uri="{FF2B5EF4-FFF2-40B4-BE49-F238E27FC236}">
                <a16:creationId xmlns:a16="http://schemas.microsoft.com/office/drawing/2014/main" id="{04A7119D-DBEF-1748-8859-10FEECAB4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003800"/>
            <a:ext cx="9398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5" name="右箭头 13">
            <a:extLst>
              <a:ext uri="{FF2B5EF4-FFF2-40B4-BE49-F238E27FC236}">
                <a16:creationId xmlns:a16="http://schemas.microsoft.com/office/drawing/2014/main" id="{EC33CF13-80BD-D846-BD9B-5DEA7EA01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105400"/>
            <a:ext cx="4572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1996" name="图片 14">
            <a:extLst>
              <a:ext uri="{FF2B5EF4-FFF2-40B4-BE49-F238E27FC236}">
                <a16:creationId xmlns:a16="http://schemas.microsoft.com/office/drawing/2014/main" id="{7FF8C74B-5AE1-9245-857E-931608CF0D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892800"/>
            <a:ext cx="74422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6400F4DF-FEC0-2048-9702-AA1E6D1D6F5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图片 4">
            <a:extLst>
              <a:ext uri="{FF2B5EF4-FFF2-40B4-BE49-F238E27FC236}">
                <a16:creationId xmlns:a16="http://schemas.microsoft.com/office/drawing/2014/main" id="{B573AC9B-C336-F649-BF0F-AB0952989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822450"/>
            <a:ext cx="84074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4BE530C4-6347-D94E-9FCF-5A87B7C25D4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93D760C-B341-D94B-9089-259394E2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50127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44ADDD-4C6D-DB49-B26D-FE0514C8DB6D}"/>
              </a:ext>
            </a:extLst>
          </p:cNvPr>
          <p:cNvSpPr txBox="1"/>
          <p:nvPr/>
        </p:nvSpPr>
        <p:spPr>
          <a:xfrm>
            <a:off x="283647" y="533400"/>
            <a:ext cx="6282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跨导放大器（输入电压信号，输出电流信号），</a:t>
            </a:r>
            <a:r>
              <a:rPr kumimoji="1" lang="zh-CN" altLang="en-US" dirty="0">
                <a:solidFill>
                  <a:srgbClr val="C00000"/>
                </a:solidFill>
              </a:rPr>
              <a:t>电流串联负反馈电路</a:t>
            </a:r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C51AEE51-FE17-EB4E-B60A-4B34ABE9B58C}"/>
              </a:ext>
            </a:extLst>
          </p:cNvPr>
          <p:cNvCxnSpPr/>
          <p:nvPr/>
        </p:nvCxnSpPr>
        <p:spPr bwMode="auto">
          <a:xfrm>
            <a:off x="5562600" y="1371600"/>
            <a:ext cx="2209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18D86BB-2691-624D-878F-7FB53CEBAA8D}"/>
              </a:ext>
            </a:extLst>
          </p:cNvPr>
          <p:cNvCxnSpPr/>
          <p:nvPr/>
        </p:nvCxnSpPr>
        <p:spPr bwMode="auto">
          <a:xfrm>
            <a:off x="6096000" y="1600200"/>
            <a:ext cx="1447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9D40B6D1-1F61-C540-99AC-B45BAA51A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474" y="4769260"/>
            <a:ext cx="978136" cy="463328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02F56E5-1715-EC4A-9FD7-18589545D79F}"/>
              </a:ext>
            </a:extLst>
          </p:cNvPr>
          <p:cNvSpPr/>
          <p:nvPr/>
        </p:nvSpPr>
        <p:spPr bwMode="auto">
          <a:xfrm>
            <a:off x="283647" y="2590800"/>
            <a:ext cx="8784154" cy="1891834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641318-4958-7F4C-977B-9AF36F5A5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74" y="2600960"/>
            <a:ext cx="5719990" cy="34290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160FD1C-5B01-5D46-850A-AC140805CB5F}"/>
              </a:ext>
            </a:extLst>
          </p:cNvPr>
          <p:cNvSpPr txBox="1"/>
          <p:nvPr/>
        </p:nvSpPr>
        <p:spPr>
          <a:xfrm>
            <a:off x="5969888" y="3536717"/>
            <a:ext cx="3030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（</a:t>
            </a:r>
            <a:r>
              <a:rPr kumimoji="1" lang="en-US" altLang="zh-CN" dirty="0"/>
              <a:t>a</a:t>
            </a:r>
            <a:r>
              <a:rPr kumimoji="1" lang="zh-CN" altLang="en-US" dirty="0"/>
              <a:t>）</a:t>
            </a:r>
            <a:r>
              <a:rPr kumimoji="1" lang="en-US" altLang="zh-CN" dirty="0"/>
              <a:t>destroy</a:t>
            </a:r>
            <a:r>
              <a:rPr kumimoji="1" lang="zh-CN" altLang="en-US" dirty="0"/>
              <a:t> 端口</a:t>
            </a:r>
            <a:r>
              <a:rPr kumimoji="1" lang="en-US" altLang="zh-CN" dirty="0"/>
              <a:t>①</a:t>
            </a:r>
            <a:r>
              <a:rPr kumimoji="1" lang="zh-CN" altLang="en-US" dirty="0"/>
              <a:t>，开路；端口</a:t>
            </a:r>
            <a:r>
              <a:rPr kumimoji="1" lang="en-US" altLang="zh-CN" dirty="0"/>
              <a:t>②</a:t>
            </a:r>
            <a:r>
              <a:rPr kumimoji="1" lang="zh-CN" altLang="en-US" dirty="0"/>
              <a:t>施加电流，求端口</a:t>
            </a:r>
            <a:r>
              <a:rPr kumimoji="1" lang="en-US" altLang="zh-CN" dirty="0"/>
              <a:t>①</a:t>
            </a:r>
            <a:r>
              <a:rPr kumimoji="1" lang="zh-CN" altLang="en-US" dirty="0"/>
              <a:t>的响应电压，计算</a:t>
            </a:r>
            <a:r>
              <a:rPr kumimoji="1" lang="en-US" altLang="zh-CN" dirty="0"/>
              <a:t>β</a:t>
            </a:r>
            <a:endParaRPr kumimoji="1" lang="zh-CN" altLang="en-US" dirty="0"/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AC98995C-A233-8944-9B4B-B35A7484A0B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51056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BA726E-2B46-004C-80E1-8E658B5E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4035" name="图片 4">
            <a:extLst>
              <a:ext uri="{FF2B5EF4-FFF2-40B4-BE49-F238E27FC236}">
                <a16:creationId xmlns:a16="http://schemas.microsoft.com/office/drawing/2014/main" id="{DE8B893D-CEB2-D44B-829B-34ED00C83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3175"/>
            <a:ext cx="7202487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2F884806-9F28-C74F-969F-0DE1ED3FBA2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图片 2">
            <a:extLst>
              <a:ext uri="{FF2B5EF4-FFF2-40B4-BE49-F238E27FC236}">
                <a16:creationId xmlns:a16="http://schemas.microsoft.com/office/drawing/2014/main" id="{9F22EC41-2CC9-6740-A8FB-2CE71E3D7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78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图片 3">
            <a:extLst>
              <a:ext uri="{FF2B5EF4-FFF2-40B4-BE49-F238E27FC236}">
                <a16:creationId xmlns:a16="http://schemas.microsoft.com/office/drawing/2014/main" id="{5D9A1EAF-7589-D742-87BB-D91513625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0"/>
            <a:ext cx="314960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图片 4">
            <a:extLst>
              <a:ext uri="{FF2B5EF4-FFF2-40B4-BE49-F238E27FC236}">
                <a16:creationId xmlns:a16="http://schemas.microsoft.com/office/drawing/2014/main" id="{51CE588C-9A5B-8044-90B1-46817EDD4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57150"/>
            <a:ext cx="28448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图片 5">
            <a:extLst>
              <a:ext uri="{FF2B5EF4-FFF2-40B4-BE49-F238E27FC236}">
                <a16:creationId xmlns:a16="http://schemas.microsoft.com/office/drawing/2014/main" id="{089933E9-5BEB-2C41-B7C8-3A6EDC5F7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00600"/>
            <a:ext cx="7277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9">
            <a:extLst>
              <a:ext uri="{FF2B5EF4-FFF2-40B4-BE49-F238E27FC236}">
                <a16:creationId xmlns:a16="http://schemas.microsoft.com/office/drawing/2014/main" id="{05452F62-4881-2E4A-A509-943964D83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3910013"/>
            <a:ext cx="2443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zh-CN" sz="2400" b="1" i="1" dirty="0">
                <a:latin typeface="Times New Roman" charset="0"/>
              </a:rPr>
              <a:t>Marginally Stable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4F671438-DFEC-0549-95D7-1C701F7B0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5363" y="3910013"/>
            <a:ext cx="96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zh-CN" sz="2400" b="1" i="1" dirty="0">
                <a:latin typeface="Times New Roman" charset="0"/>
              </a:rPr>
              <a:t>Stable</a:t>
            </a:r>
          </a:p>
        </p:txBody>
      </p:sp>
      <p:pic>
        <p:nvPicPr>
          <p:cNvPr id="45064" name="图片 6">
            <a:extLst>
              <a:ext uri="{FF2B5EF4-FFF2-40B4-BE49-F238E27FC236}">
                <a16:creationId xmlns:a16="http://schemas.microsoft.com/office/drawing/2014/main" id="{76F76B53-2FE6-744E-B88C-67EC222B29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653088"/>
            <a:ext cx="2895600" cy="330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5" name="文本框 9">
            <a:extLst>
              <a:ext uri="{FF2B5EF4-FFF2-40B4-BE49-F238E27FC236}">
                <a16:creationId xmlns:a16="http://schemas.microsoft.com/office/drawing/2014/main" id="{A78CEA0A-6BE5-3E44-9644-FA4DF93E4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" y="6051521"/>
            <a:ext cx="8839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Phase Margin (PM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，相位裕度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) 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loop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gain</a:t>
            </a:r>
            <a:r>
              <a:rPr lang="zh-CN" altLang="en-US" sz="2000" dirty="0">
                <a:ea typeface="宋体" panose="02010600030101010101" pitchFamily="2" charset="-122"/>
              </a:rPr>
              <a:t> 为</a:t>
            </a:r>
            <a:r>
              <a:rPr lang="en-US" altLang="zh-CN" sz="2000" dirty="0">
                <a:ea typeface="宋体" panose="02010600030101010101" pitchFamily="2" charset="-122"/>
              </a:rPr>
              <a:t>0dB</a:t>
            </a:r>
            <a:r>
              <a:rPr lang="zh-CN" altLang="en-US" sz="2000" dirty="0">
                <a:ea typeface="宋体" panose="02010600030101010101" pitchFamily="2" charset="-122"/>
              </a:rPr>
              <a:t>时对应的相位与</a:t>
            </a:r>
            <a:r>
              <a:rPr lang="en-US" altLang="zh-CN" sz="2000" dirty="0">
                <a:ea typeface="宋体" panose="02010600030101010101" pitchFamily="2" charset="-122"/>
              </a:rPr>
              <a:t>-180</a:t>
            </a:r>
            <a:r>
              <a:rPr lang="zh-CN" altLang="en-US" sz="2000" dirty="0">
                <a:ea typeface="宋体" panose="02010600030101010101" pitchFamily="2" charset="-122"/>
              </a:rPr>
              <a:t>度之间的差值。</a:t>
            </a:r>
            <a:r>
              <a:rPr lang="en-US" altLang="zh-CN" sz="2000" dirty="0">
                <a:ea typeface="宋体" panose="02010600030101010101" pitchFamily="2" charset="-122"/>
              </a:rPr>
              <a:t>PM</a:t>
            </a:r>
            <a:r>
              <a:rPr lang="zh-CN" altLang="en-US" sz="2000" dirty="0">
                <a:ea typeface="宋体" panose="02010600030101010101" pitchFamily="2" charset="-122"/>
              </a:rPr>
              <a:t>越大，系统越稳定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8F5A43E-4551-7C4D-8CC2-A509D08EA76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0B259EF-DD7E-594C-A732-382CA465E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444"/>
            <a:ext cx="9144000" cy="6659111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A13A25ED-3E64-EC47-8A23-9F7E0535647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00085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22" name="Rectangle 2">
            <a:extLst>
              <a:ext uri="{FF2B5EF4-FFF2-40B4-BE49-F238E27FC236}">
                <a16:creationId xmlns:a16="http://schemas.microsoft.com/office/drawing/2014/main" id="{A1A362E7-BA84-994C-9BC3-E70C73079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Phase Margin Example</a:t>
            </a:r>
          </a:p>
        </p:txBody>
      </p:sp>
      <p:pic>
        <p:nvPicPr>
          <p:cNvPr id="46084" name="图片 1">
            <a:extLst>
              <a:ext uri="{FF2B5EF4-FFF2-40B4-BE49-F238E27FC236}">
                <a16:creationId xmlns:a16="http://schemas.microsoft.com/office/drawing/2014/main" id="{C096F333-19D5-F443-9563-6D45D109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20100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文本框 2">
            <a:extLst>
              <a:ext uri="{FF2B5EF4-FFF2-40B4-BE49-F238E27FC236}">
                <a16:creationId xmlns:a16="http://schemas.microsoft.com/office/drawing/2014/main" id="{96AAD7D7-0D41-6145-896C-E3B5BDFDE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64200"/>
            <a:ext cx="5824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2000">
                <a:ea typeface="宋体" panose="02010600030101010101" pitchFamily="2" charset="-122"/>
              </a:rPr>
              <a:t>Phase Margin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多少才足够</a:t>
            </a:r>
            <a:r>
              <a:rPr lang="zh-CN" altLang="en-US" sz="2000">
                <a:ea typeface="宋体" panose="02010600030101010101" pitchFamily="2" charset="-122"/>
              </a:rPr>
              <a:t>？</a:t>
            </a:r>
            <a:endParaRPr lang="en-US" altLang="zh-CN" sz="2000">
              <a:ea typeface="宋体" panose="02010600030101010101" pitchFamily="2" charset="-122"/>
            </a:endParaRPr>
          </a:p>
          <a:p>
            <a:r>
              <a:rPr lang="zh-CN" altLang="en-US" sz="2000">
                <a:ea typeface="宋体" panose="02010600030101010101" pitchFamily="2" charset="-122"/>
              </a:rPr>
              <a:t>①至少</a:t>
            </a:r>
            <a:r>
              <a:rPr lang="en-US" altLang="zh-CN" sz="2000">
                <a:ea typeface="宋体" panose="02010600030101010101" pitchFamily="2" charset="-122"/>
              </a:rPr>
              <a:t>45°</a:t>
            </a:r>
            <a:r>
              <a:rPr lang="zh-CN" altLang="en-US" sz="2000">
                <a:ea typeface="宋体" panose="02010600030101010101" pitchFamily="2" charset="-122"/>
              </a:rPr>
              <a:t>，也即 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Gain Crossover</a:t>
            </a:r>
            <a:r>
              <a:rPr lang="zh-CN" altLang="en-US" sz="2000">
                <a:solidFill>
                  <a:srgbClr val="3333FF"/>
                </a:solidFill>
                <a:ea typeface="宋体" panose="02010600030101010101" pitchFamily="2" charset="-122"/>
              </a:rPr>
              <a:t>要小于第二个极点</a:t>
            </a:r>
            <a:endParaRPr lang="en-US" altLang="zh-CN" sz="20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r>
              <a:rPr lang="zh-CN" altLang="en-US" sz="2000">
                <a:ea typeface="宋体" panose="02010600030101010101" pitchFamily="2" charset="-122"/>
              </a:rPr>
              <a:t>②一个好的设计，往往需要</a:t>
            </a:r>
            <a:r>
              <a:rPr lang="en-US" altLang="zh-CN" sz="2000">
                <a:ea typeface="宋体" panose="02010600030101010101" pitchFamily="2" charset="-122"/>
              </a:rPr>
              <a:t>60°</a:t>
            </a:r>
            <a:r>
              <a:rPr lang="zh-CN" altLang="en-US" sz="2000">
                <a:ea typeface="宋体" panose="02010600030101010101" pitchFamily="2" charset="-122"/>
              </a:rPr>
              <a:t>的 </a:t>
            </a:r>
            <a:r>
              <a:rPr lang="en-US" altLang="zh-CN" sz="2000">
                <a:ea typeface="宋体" panose="02010600030101010101" pitchFamily="2" charset="-122"/>
              </a:rPr>
              <a:t>Phase Margin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B4C9875-A2FC-6140-997E-2ED252E6C0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746" name="Rectangle 2">
            <a:extLst>
              <a:ext uri="{FF2B5EF4-FFF2-40B4-BE49-F238E27FC236}">
                <a16:creationId xmlns:a16="http://schemas.microsoft.com/office/drawing/2014/main" id="{77EF1327-623A-0841-8F25-34A732E337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838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频率补偿：滞后补偿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311747" name="Rectangle 3">
            <a:extLst>
              <a:ext uri="{FF2B5EF4-FFF2-40B4-BE49-F238E27FC236}">
                <a16:creationId xmlns:a16="http://schemas.microsoft.com/office/drawing/2014/main" id="{4F4B875E-B483-EC44-8570-35BC3B149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5613400"/>
            <a:ext cx="7772400" cy="812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提高</a:t>
            </a:r>
            <a:r>
              <a:rPr lang="en-US" altLang="zh-CN" dirty="0">
                <a:ea typeface="宋体" panose="02010600030101010101" pitchFamily="2" charset="-122"/>
              </a:rPr>
              <a:t>Phase margin</a:t>
            </a:r>
            <a:r>
              <a:rPr lang="zh-CN" altLang="en-US" dirty="0">
                <a:ea typeface="宋体" panose="02010600030101010101" pitchFamily="2" charset="-122"/>
              </a:rPr>
              <a:t>的方法：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保持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  <a:cs typeface="Arial" panose="020B0604020202020204" pitchFamily="34" charset="0"/>
              </a:rPr>
              <a:t>PX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不变（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第二极点的频率不变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），减小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</a:rPr>
              <a:t>GX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（往左移动，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减小第一极点的频率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l-GR" altLang="zh-CN" dirty="0">
              <a:cs typeface="Arial" panose="020B0604020202020204" pitchFamily="34" charset="0"/>
            </a:endParaRPr>
          </a:p>
        </p:txBody>
      </p:sp>
      <p:pic>
        <p:nvPicPr>
          <p:cNvPr id="47109" name="图片 1">
            <a:extLst>
              <a:ext uri="{FF2B5EF4-FFF2-40B4-BE49-F238E27FC236}">
                <a16:creationId xmlns:a16="http://schemas.microsoft.com/office/drawing/2014/main" id="{536F7E34-CB49-4C4D-A002-D245AC1D0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1957388"/>
            <a:ext cx="7354888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9A3A2CE-989D-1F42-8C1D-C393102082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图片 3">
            <a:extLst>
              <a:ext uri="{FF2B5EF4-FFF2-40B4-BE49-F238E27FC236}">
                <a16:creationId xmlns:a16="http://schemas.microsoft.com/office/drawing/2014/main" id="{53C978F6-EB7C-974F-BC71-6644CCF5B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3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图片 4">
            <a:extLst>
              <a:ext uri="{FF2B5EF4-FFF2-40B4-BE49-F238E27FC236}">
                <a16:creationId xmlns:a16="http://schemas.microsoft.com/office/drawing/2014/main" id="{8C827964-2591-BA41-9437-B120C6819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406400"/>
            <a:ext cx="10668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图片 5">
            <a:extLst>
              <a:ext uri="{FF2B5EF4-FFF2-40B4-BE49-F238E27FC236}">
                <a16:creationId xmlns:a16="http://schemas.microsoft.com/office/drawing/2014/main" id="{04F96DF8-ECFB-644C-9CB9-326F56C7A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5" y="1003300"/>
            <a:ext cx="30622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图片 8">
            <a:extLst>
              <a:ext uri="{FF2B5EF4-FFF2-40B4-BE49-F238E27FC236}">
                <a16:creationId xmlns:a16="http://schemas.microsoft.com/office/drawing/2014/main" id="{BF4ABD36-7C88-824E-AC14-3C5A83F0FA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600200"/>
            <a:ext cx="19431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76F45F-2F0A-FD42-B48B-00529838417A}"/>
              </a:ext>
            </a:extLst>
          </p:cNvPr>
          <p:cNvSpPr txBox="1"/>
          <p:nvPr/>
        </p:nvSpPr>
        <p:spPr>
          <a:xfrm>
            <a:off x="5905879" y="4240481"/>
            <a:ext cx="16182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将第一个极点往左移动，</a:t>
            </a:r>
            <a:r>
              <a:rPr lang="zh-CN" altLang="en-US" dirty="0">
                <a:solidFill>
                  <a:srgbClr val="C00000"/>
                </a:solidFill>
              </a:rPr>
              <a:t>使得第二个极点对应的</a:t>
            </a:r>
            <a:r>
              <a:rPr lang="en-US" altLang="zh-CN" dirty="0">
                <a:solidFill>
                  <a:srgbClr val="C00000"/>
                </a:solidFill>
              </a:rPr>
              <a:t>loop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gain</a:t>
            </a:r>
            <a:r>
              <a:rPr lang="zh-CN" altLang="en-US" dirty="0">
                <a:solidFill>
                  <a:srgbClr val="C00000"/>
                </a:solidFill>
              </a:rPr>
              <a:t> 减小到</a:t>
            </a:r>
            <a:r>
              <a:rPr lang="en-US" altLang="zh-CN" dirty="0">
                <a:solidFill>
                  <a:srgbClr val="C00000"/>
                </a:solidFill>
              </a:rPr>
              <a:t>0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dB</a:t>
            </a:r>
            <a:r>
              <a:rPr lang="zh-CN" altLang="en-US" dirty="0">
                <a:solidFill>
                  <a:srgbClr val="C00000"/>
                </a:solidFill>
              </a:rPr>
              <a:t>以下</a:t>
            </a:r>
            <a:r>
              <a:rPr lang="zh-CN" altLang="en-US" dirty="0">
                <a:solidFill>
                  <a:srgbClr val="0432FF"/>
                </a:solidFill>
              </a:rPr>
              <a:t>（第二个极点对应的相位为</a:t>
            </a:r>
            <a:r>
              <a:rPr lang="en-US" altLang="zh-CN" dirty="0">
                <a:solidFill>
                  <a:srgbClr val="0432FF"/>
                </a:solidFill>
              </a:rPr>
              <a:t>-135°</a:t>
            </a:r>
            <a:r>
              <a:rPr lang="zh-CN" altLang="en-US" dirty="0">
                <a:solidFill>
                  <a:srgbClr val="0432FF"/>
                </a:solidFill>
              </a:rPr>
              <a:t>）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AAB10EFB-3CA4-724B-AC96-40CDCE3D609C}"/>
              </a:ext>
            </a:extLst>
          </p:cNvPr>
          <p:cNvSpPr/>
          <p:nvPr/>
        </p:nvSpPr>
        <p:spPr bwMode="auto">
          <a:xfrm>
            <a:off x="4038600" y="51816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153F4B0-4A9F-5E4A-B66F-A31FA8D054F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794" name="Rectangle 2">
            <a:extLst>
              <a:ext uri="{FF2B5EF4-FFF2-40B4-BE49-F238E27FC236}">
                <a16:creationId xmlns:a16="http://schemas.microsoft.com/office/drawing/2014/main" id="{9603E3CC-6F12-5C48-9462-10398BF0E9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867400" cy="8382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Frequency Compensation Procedure </a:t>
            </a:r>
            <a:r>
              <a:rPr lang="zh-CN" altLang="en-US">
                <a:ea typeface="宋体" panose="02010600030101010101" pitchFamily="2" charset="-122"/>
              </a:rPr>
              <a:t>频率补偿的步骤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313795" name="Rectangle 3">
            <a:extLst>
              <a:ext uri="{FF2B5EF4-FFF2-40B4-BE49-F238E27FC236}">
                <a16:creationId xmlns:a16="http://schemas.microsoft.com/office/drawing/2014/main" id="{00FD9ADC-9630-A544-992C-E97601D31A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168900"/>
            <a:ext cx="7772400" cy="1016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dirty="0">
                <a:ea typeface="宋体" panose="02010600030101010101" pitchFamily="2" charset="-122"/>
              </a:rPr>
              <a:t>1) </a:t>
            </a:r>
            <a:r>
              <a:rPr lang="zh-CN" altLang="en-US" dirty="0">
                <a:ea typeface="宋体" panose="02010600030101010101" pitchFamily="2" charset="-122"/>
              </a:rPr>
              <a:t>根据需要的</a:t>
            </a:r>
            <a:r>
              <a:rPr lang="en-US" altLang="zh-CN" dirty="0">
                <a:ea typeface="宋体" panose="02010600030101010101" pitchFamily="2" charset="-122"/>
              </a:rPr>
              <a:t>PM,  -180</a:t>
            </a:r>
            <a:r>
              <a:rPr lang="en-US" altLang="zh-CN" baseline="30000" dirty="0">
                <a:ea typeface="宋体" panose="02010600030101010101" pitchFamily="2" charset="-122"/>
              </a:rPr>
              <a:t>o</a:t>
            </a:r>
            <a:r>
              <a:rPr lang="en-US" altLang="zh-CN" dirty="0">
                <a:ea typeface="宋体" panose="02010600030101010101" pitchFamily="2" charset="-122"/>
              </a:rPr>
              <a:t>+PM </a:t>
            </a:r>
            <a:r>
              <a:rPr lang="zh-CN" altLang="en-US" dirty="0">
                <a:ea typeface="宋体" panose="02010600030101010101" pitchFamily="2" charset="-122"/>
              </a:rPr>
              <a:t>将给定新的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  <a:cs typeface="Arial" panose="020B0604020202020204" pitchFamily="34" charset="0"/>
              </a:rPr>
              <a:t>GX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, or 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</a:rPr>
              <a:t>PM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  <a:r>
              <a:rPr lang="zh-CN" altLang="en-US" dirty="0">
                <a:ea typeface="宋体" panose="02010600030101010101" pitchFamily="2" charset="-122"/>
              </a:rPr>
              <a:t>（如果</a:t>
            </a:r>
            <a:r>
              <a:rPr lang="en-US" altLang="zh-CN" dirty="0">
                <a:ea typeface="宋体" panose="02010600030101010101" pitchFamily="2" charset="-122"/>
              </a:rPr>
              <a:t>PM=45</a:t>
            </a:r>
            <a:r>
              <a:rPr lang="en-US" altLang="zh-CN" baseline="30000" dirty="0">
                <a:ea typeface="宋体" panose="02010600030101010101" pitchFamily="2" charset="-122"/>
              </a:rPr>
              <a:t>o</a:t>
            </a:r>
            <a:r>
              <a:rPr lang="zh-CN" altLang="en-US" dirty="0">
                <a:ea typeface="宋体" panose="02010600030101010101" pitchFamily="2" charset="-122"/>
              </a:rPr>
              <a:t>，就是第二极点）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CN" dirty="0">
                <a:ea typeface="宋体" panose="02010600030101010101" pitchFamily="2" charset="-122"/>
              </a:rPr>
              <a:t>2) </a:t>
            </a:r>
            <a:r>
              <a:rPr lang="zh-CN" altLang="en-US" dirty="0">
                <a:ea typeface="宋体" panose="02010600030101010101" pitchFamily="2" charset="-122"/>
              </a:rPr>
              <a:t>在幅频特性图里，经过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</a:rPr>
              <a:t>PM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作一斜率为</a:t>
            </a:r>
            <a:r>
              <a:rPr lang="en-US" altLang="zh-CN" dirty="0">
                <a:ea typeface="宋体" panose="02010600030101010101" pitchFamily="2" charset="-122"/>
              </a:rPr>
              <a:t>-20dB/</a:t>
            </a:r>
            <a:r>
              <a:rPr lang="en-US" altLang="zh-CN" dirty="0" err="1">
                <a:ea typeface="宋体" panose="02010600030101010101" pitchFamily="2" charset="-122"/>
              </a:rPr>
              <a:t>dec</a:t>
            </a:r>
            <a:r>
              <a:rPr lang="zh-CN" altLang="en-US" dirty="0">
                <a:ea typeface="宋体" panose="02010600030101010101" pitchFamily="2" charset="-122"/>
              </a:rPr>
              <a:t>的直线，与原幅频曲线相交，交点对应的频率点即新的主极点位置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l-GR" altLang="zh-CN" dirty="0">
                <a:cs typeface="Arial" panose="020B0604020202020204" pitchFamily="34" charset="0"/>
              </a:rPr>
              <a:t>ω</a:t>
            </a:r>
            <a:r>
              <a:rPr lang="en-US" altLang="zh-CN" baseline="-25000" dirty="0">
                <a:ea typeface="宋体" panose="02010600030101010101" pitchFamily="2" charset="-122"/>
              </a:rPr>
              <a:t>P</a:t>
            </a:r>
            <a:r>
              <a:rPr lang="en-US" altLang="zh-CN" dirty="0">
                <a:ea typeface="宋体" panose="02010600030101010101" pitchFamily="2" charset="-122"/>
              </a:rPr>
              <a:t>’. </a:t>
            </a:r>
            <a:endParaRPr lang="el-GR" altLang="zh-CN" dirty="0">
              <a:cs typeface="Arial" panose="020B0604020202020204" pitchFamily="34" charset="0"/>
            </a:endParaRPr>
          </a:p>
        </p:txBody>
      </p:sp>
      <p:pic>
        <p:nvPicPr>
          <p:cNvPr id="1313796" name="Picture 4">
            <a:extLst>
              <a:ext uri="{FF2B5EF4-FFF2-40B4-BE49-F238E27FC236}">
                <a16:creationId xmlns:a16="http://schemas.microsoft.com/office/drawing/2014/main" id="{D117799B-2FFB-214F-8CDF-F0A5C254D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417638"/>
            <a:ext cx="4267200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AE5585B5-4173-8B48-B4DA-AF576C20FE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图片 2">
            <a:extLst>
              <a:ext uri="{FF2B5EF4-FFF2-40B4-BE49-F238E27FC236}">
                <a16:creationId xmlns:a16="http://schemas.microsoft.com/office/drawing/2014/main" id="{08D44051-E059-B94B-A35D-B5395BBDB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8394700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8DD610-5601-254C-A094-2DEA4EBC43EE}"/>
              </a:ext>
            </a:extLst>
          </p:cNvPr>
          <p:cNvSpPr txBox="1"/>
          <p:nvPr/>
        </p:nvSpPr>
        <p:spPr>
          <a:xfrm>
            <a:off x="4953000" y="4495800"/>
            <a:ext cx="3672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思考：在电路上怎么将极点往左移呢？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B543977-ED57-364F-9778-15C4B2D4D48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842" name="Rectangle 2">
            <a:extLst>
              <a:ext uri="{FF2B5EF4-FFF2-40B4-BE49-F238E27FC236}">
                <a16:creationId xmlns:a16="http://schemas.microsoft.com/office/drawing/2014/main" id="{3F4EF345-8D29-7047-8AA8-1398F7B3F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172200" cy="9017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频率补偿：</a:t>
            </a:r>
            <a:r>
              <a:rPr lang="en-US" altLang="zh-CN" dirty="0">
                <a:ea typeface="宋体" panose="02010600030101010101" pitchFamily="2" charset="-122"/>
              </a:rPr>
              <a:t>Miller Compensation</a:t>
            </a:r>
          </a:p>
        </p:txBody>
      </p:sp>
      <p:sp>
        <p:nvSpPr>
          <p:cNvPr id="1315843" name="Rectangle 3">
            <a:extLst>
              <a:ext uri="{FF2B5EF4-FFF2-40B4-BE49-F238E27FC236}">
                <a16:creationId xmlns:a16="http://schemas.microsoft.com/office/drawing/2014/main" id="{127EF5CC-27F2-454B-8189-625EE4578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832048"/>
            <a:ext cx="7772400" cy="1066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极点往左移怎么实现？提高</a:t>
            </a:r>
            <a:r>
              <a:rPr lang="en-US" altLang="zh-CN" dirty="0">
                <a:ea typeface="宋体" panose="02010600030101010101" pitchFamily="2" charset="-122"/>
              </a:rPr>
              <a:t>RC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Miller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补偿提供了增加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C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的思路</a:t>
            </a:r>
            <a:endParaRPr lang="en-US" altLang="zh-CN" dirty="0">
              <a:solidFill>
                <a:srgbClr val="C0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在集成电路里，为了减小电容所占用的面积，利用</a:t>
            </a:r>
            <a:r>
              <a:rPr lang="en-US" altLang="zh-CN" dirty="0">
                <a:ea typeface="宋体" panose="02010600030101010101" pitchFamily="2" charset="-122"/>
              </a:rPr>
              <a:t> Miller multiplication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可用小电容产生大电容</a:t>
            </a:r>
            <a:r>
              <a:rPr lang="zh-CN" altLang="en-US" dirty="0">
                <a:ea typeface="宋体" panose="02010600030101010101" pitchFamily="2" charset="-122"/>
              </a:rPr>
              <a:t>，形成等效的主极点，即</a:t>
            </a:r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Miller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补偿</a:t>
            </a:r>
            <a:endParaRPr lang="en-US" altLang="zh-CN" b="1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pic>
        <p:nvPicPr>
          <p:cNvPr id="1315844" name="Picture 4">
            <a:extLst>
              <a:ext uri="{FF2B5EF4-FFF2-40B4-BE49-F238E27FC236}">
                <a16:creationId xmlns:a16="http://schemas.microsoft.com/office/drawing/2014/main" id="{B0D94DB5-85CA-F943-8ADD-6C58ED022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54100"/>
            <a:ext cx="8864600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06" name="图片 1">
            <a:extLst>
              <a:ext uri="{FF2B5EF4-FFF2-40B4-BE49-F238E27FC236}">
                <a16:creationId xmlns:a16="http://schemas.microsoft.com/office/drawing/2014/main" id="{D884878B-6A0D-2649-9156-078A4D3E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3923435"/>
            <a:ext cx="2374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1073A752-3CEB-9845-BC2A-0A81AC00341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58</a:t>
            </a:fld>
            <a:endParaRPr lang="en-US" altLang="zh-CN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2E63509-E72B-204A-8DF4-6287CFA55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945" y="0"/>
            <a:ext cx="6297055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FE1E7DA-BA9B-484C-8069-AB99C3906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1"/>
            <a:ext cx="4343400" cy="2346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87F891E-D2A4-9E4A-ACCC-CAAADBD85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" y="1921231"/>
            <a:ext cx="3467100" cy="69342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C828309-AA98-EE49-9AD5-60FAFC49BAF1}"/>
              </a:ext>
            </a:extLst>
          </p:cNvPr>
          <p:cNvSpPr txBox="1"/>
          <p:nvPr/>
        </p:nvSpPr>
        <p:spPr>
          <a:xfrm>
            <a:off x="0" y="1582677"/>
            <a:ext cx="272061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仅对开环增益 </a:t>
            </a:r>
            <a:r>
              <a:rPr kumimoji="1" lang="en-US" altLang="zh-CN" dirty="0"/>
              <a:t>A</a:t>
            </a:r>
            <a:r>
              <a:rPr kumimoji="1" lang="zh-CN" altLang="en-US" dirty="0"/>
              <a:t> 画波特图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4576FBA-3E1B-544D-9D0E-6BEC3208B364}"/>
              </a:ext>
            </a:extLst>
          </p:cNvPr>
          <p:cNvSpPr txBox="1"/>
          <p:nvPr/>
        </p:nvSpPr>
        <p:spPr>
          <a:xfrm>
            <a:off x="0" y="3193064"/>
            <a:ext cx="3276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假设</a:t>
            </a:r>
            <a:r>
              <a:rPr kumimoji="1" lang="en-US" altLang="zh-CN" dirty="0"/>
              <a:t>β</a:t>
            </a:r>
            <a:r>
              <a:rPr kumimoji="1" lang="zh-CN" altLang="en-US" dirty="0"/>
              <a:t>与频率无关，可用水平直线表示</a:t>
            </a:r>
            <a:r>
              <a:rPr kumimoji="1" lang="en-US" altLang="zh-CN" dirty="0"/>
              <a:t>1/β</a:t>
            </a:r>
            <a:r>
              <a:rPr kumimoji="1" lang="zh-CN" altLang="en-US" dirty="0"/>
              <a:t>，如图中的（</a:t>
            </a:r>
            <a:r>
              <a:rPr kumimoji="1" lang="en-US" altLang="zh-CN" dirty="0"/>
              <a:t>a</a:t>
            </a:r>
            <a:r>
              <a:rPr kumimoji="1" lang="zh-CN" altLang="en-US" dirty="0"/>
              <a:t>）（</a:t>
            </a:r>
            <a:r>
              <a:rPr kumimoji="1" lang="en-US" altLang="zh-CN" dirty="0"/>
              <a:t>b</a:t>
            </a:r>
            <a:r>
              <a:rPr kumimoji="1" lang="zh-CN" altLang="en-US" dirty="0"/>
              <a:t>）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A0CE1D8-5945-614A-BD86-1FDF273A2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6" y="3886484"/>
            <a:ext cx="2990850" cy="5420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42A72AF-8825-9242-B6F8-714D0DCA8C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41" y="2666158"/>
            <a:ext cx="3616960" cy="37051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2564879-30E4-3D4A-9447-53370EC717BB}"/>
              </a:ext>
            </a:extLst>
          </p:cNvPr>
          <p:cNvSpPr txBox="1"/>
          <p:nvPr/>
        </p:nvSpPr>
        <p:spPr>
          <a:xfrm>
            <a:off x="0" y="4537160"/>
            <a:ext cx="32766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③</a:t>
            </a:r>
            <a:r>
              <a:rPr kumimoji="1" lang="zh-CN" altLang="en-US" dirty="0"/>
              <a:t>两者之差为</a:t>
            </a:r>
            <a:r>
              <a:rPr kumimoji="1" lang="en-US" altLang="zh-CN" dirty="0"/>
              <a:t>Aβ</a:t>
            </a:r>
            <a:r>
              <a:rPr kumimoji="1" lang="zh-CN" altLang="en-US" dirty="0"/>
              <a:t>的波特图，可判断出（</a:t>
            </a:r>
            <a:r>
              <a:rPr kumimoji="1" lang="en-US" altLang="zh-CN" dirty="0"/>
              <a:t>a</a:t>
            </a:r>
            <a:r>
              <a:rPr kumimoji="1" lang="zh-CN" altLang="en-US" dirty="0"/>
              <a:t>）是稳定的，而（</a:t>
            </a:r>
            <a:r>
              <a:rPr kumimoji="1" lang="en-US" altLang="zh-CN" dirty="0"/>
              <a:t>b</a:t>
            </a:r>
            <a:r>
              <a:rPr kumimoji="1" lang="zh-CN" altLang="en-US" dirty="0"/>
              <a:t>）是不稳定的；</a:t>
            </a:r>
            <a:r>
              <a:rPr kumimoji="1" lang="en-US" altLang="zh-CN" dirty="0"/>
              <a:t>1/β</a:t>
            </a:r>
            <a:r>
              <a:rPr kumimoji="1" lang="zh-CN" altLang="en-US" dirty="0"/>
              <a:t> 最小需要 </a:t>
            </a:r>
            <a:r>
              <a:rPr kumimoji="1" lang="en-US" altLang="zh-CN" dirty="0"/>
              <a:t>60</a:t>
            </a:r>
            <a:r>
              <a:rPr kumimoji="1" lang="zh-CN" altLang="en-US" dirty="0"/>
              <a:t> </a:t>
            </a:r>
            <a:r>
              <a:rPr kumimoji="1" lang="en-US" altLang="zh-CN" dirty="0"/>
              <a:t>dB</a:t>
            </a:r>
            <a:r>
              <a:rPr kumimoji="1" lang="zh-CN" altLang="en-US" dirty="0"/>
              <a:t>，系统才稳定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C98E2FD1-F2E3-1344-83B9-295E0982A5A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59</a:t>
            </a:fld>
            <a:endParaRPr lang="en-US" altLang="zh-CN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942E1272-AD0A-8E4B-A37C-D60089671EDF}"/>
              </a:ext>
            </a:extLst>
          </p:cNvPr>
          <p:cNvSpPr/>
          <p:nvPr/>
        </p:nvSpPr>
        <p:spPr bwMode="auto">
          <a:xfrm>
            <a:off x="6598595" y="1178227"/>
            <a:ext cx="117173" cy="117173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C75D8855-14A4-674B-9AA1-3CEE2249A53C}"/>
              </a:ext>
            </a:extLst>
          </p:cNvPr>
          <p:cNvSpPr/>
          <p:nvPr/>
        </p:nvSpPr>
        <p:spPr bwMode="auto">
          <a:xfrm>
            <a:off x="5943600" y="525463"/>
            <a:ext cx="117173" cy="117173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5420C62A-16EB-704A-A602-86911D98E1F8}"/>
              </a:ext>
            </a:extLst>
          </p:cNvPr>
          <p:cNvSpPr/>
          <p:nvPr/>
        </p:nvSpPr>
        <p:spPr bwMode="auto">
          <a:xfrm>
            <a:off x="7239000" y="2438400"/>
            <a:ext cx="117173" cy="117173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249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827D547-B2B4-A44D-AEC4-D37B81DC7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" y="152400"/>
            <a:ext cx="6705600" cy="712019"/>
          </a:xfrm>
          <a:prstGeom prst="rect">
            <a:avLst/>
          </a:prstGeom>
        </p:spPr>
      </p:pic>
      <p:sp>
        <p:nvSpPr>
          <p:cNvPr id="6" name="标题 5">
            <a:extLst>
              <a:ext uri="{FF2B5EF4-FFF2-40B4-BE49-F238E27FC236}">
                <a16:creationId xmlns:a16="http://schemas.microsoft.com/office/drawing/2014/main" id="{3CB27FE3-1419-654C-A577-DBD384BD4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920" y="381000"/>
            <a:ext cx="6705600" cy="647700"/>
          </a:xfrm>
        </p:spPr>
        <p:txBody>
          <a:bodyPr/>
          <a:lstStyle/>
          <a:p>
            <a:pPr algn="l"/>
            <a:r>
              <a:rPr kumimoji="1" lang="zh-CN" altLang="en-US" sz="2400" dirty="0"/>
              <a:t>电流串联负反馈电路（感知电流，返回电压）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F37A1DF-D00A-8942-B0C4-5D0E5B37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" y="864419"/>
            <a:ext cx="6096000" cy="37897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955805E-3FE4-554B-8C55-8C8CE71E4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855402"/>
            <a:ext cx="4629150" cy="185019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0249455-0FA6-8144-ACA6-F58F2AC83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480" y="4636424"/>
            <a:ext cx="1803672" cy="172085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1380B59-DDB3-5443-8652-F670B63B5F9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74908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B91BA58-CE96-1F4A-9315-9A4207B04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43" y="0"/>
            <a:ext cx="7733714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3729F1E-FD67-7F4A-977E-26A5E3B938A7}"/>
              </a:ext>
            </a:extLst>
          </p:cNvPr>
          <p:cNvSpPr txBox="1"/>
          <p:nvPr/>
        </p:nvSpPr>
        <p:spPr>
          <a:xfrm>
            <a:off x="990600" y="204543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新增一个极点</a:t>
            </a:r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A5BCA2B4-4E2A-B647-9A64-17ED2845CD5A}"/>
              </a:ext>
            </a:extLst>
          </p:cNvPr>
          <p:cNvCxnSpPr/>
          <p:nvPr/>
        </p:nvCxnSpPr>
        <p:spPr bwMode="auto">
          <a:xfrm flipV="1">
            <a:off x="2209800" y="1524000"/>
            <a:ext cx="533400" cy="4909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C9A275C0-0E79-014A-9339-04815061648B}"/>
              </a:ext>
            </a:extLst>
          </p:cNvPr>
          <p:cNvSpPr txBox="1"/>
          <p:nvPr/>
        </p:nvSpPr>
        <p:spPr>
          <a:xfrm>
            <a:off x="3556337" y="228600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把第一个极点往左移</a:t>
            </a:r>
          </a:p>
        </p:txBody>
      </p: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81C36E36-E533-F74B-BF85-F92D407459BD}"/>
              </a:ext>
            </a:extLst>
          </p:cNvPr>
          <p:cNvCxnSpPr/>
          <p:nvPr/>
        </p:nvCxnSpPr>
        <p:spPr bwMode="auto">
          <a:xfrm flipH="1">
            <a:off x="3733800" y="609600"/>
            <a:ext cx="685800" cy="762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80FD7380-E918-E445-BCC2-3B6A24FA8F0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82176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45477E-EF5B-704E-9372-E7498F0B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990600" cy="12954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作业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6D049ED-5963-424A-8520-B0F32D521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854710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BA3E0F9-7AD1-8940-A210-6FCB90FB9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457200"/>
            <a:ext cx="8547100" cy="812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4867F7-7163-8F42-99B5-BE624C91F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00"/>
            <a:ext cx="5032892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2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49DCBC-7697-A341-BE31-03F78EB9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The Practical Case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3491" name="图片 4">
            <a:extLst>
              <a:ext uri="{FF2B5EF4-FFF2-40B4-BE49-F238E27FC236}">
                <a16:creationId xmlns:a16="http://schemas.microsoft.com/office/drawing/2014/main" id="{617F5FB3-1360-4B44-A750-73BF6A734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50609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图片 5">
            <a:extLst>
              <a:ext uri="{FF2B5EF4-FFF2-40B4-BE49-F238E27FC236}">
                <a16:creationId xmlns:a16="http://schemas.microsoft.com/office/drawing/2014/main" id="{DE2672E4-C90D-7743-9CDF-3F5EA1AA6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3581400"/>
            <a:ext cx="4987925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图片 6">
            <a:extLst>
              <a:ext uri="{FF2B5EF4-FFF2-40B4-BE49-F238E27FC236}">
                <a16:creationId xmlns:a16="http://schemas.microsoft.com/office/drawing/2014/main" id="{670A8656-67B5-0641-A1B5-937C64813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604" y="6173451"/>
            <a:ext cx="16891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891A1AC-56C9-C548-9371-D093D2C65D8C}"/>
              </a:ext>
            </a:extLst>
          </p:cNvPr>
          <p:cNvSpPr txBox="1"/>
          <p:nvPr/>
        </p:nvSpPr>
        <p:spPr>
          <a:xfrm>
            <a:off x="5334000" y="541338"/>
            <a:ext cx="3475037" cy="59400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</a:rPr>
              <a:t>将实际电路拆分成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理想的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β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电路</a:t>
            </a:r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</a:rPr>
              <a:t>和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A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电路</a:t>
            </a:r>
            <a:endParaRPr lang="en-US" altLang="zh-CN" sz="20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b="1" dirty="0">
                <a:ea typeface="宋体" panose="02010600030101010101" pitchFamily="2" charset="-122"/>
              </a:rPr>
              <a:t>第一步：</a:t>
            </a:r>
            <a:r>
              <a:rPr lang="zh-CN" altLang="en-US" sz="2000" dirty="0">
                <a:ea typeface="宋体" panose="02010600030101010101" pitchFamily="2" charset="-122"/>
              </a:rPr>
              <a:t>计算反馈网络从两个端口看进去的等效电阻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原则是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destroy</a:t>
            </a:r>
            <a:r>
              <a:rPr lang="en-US" altLang="zh-CN" sz="2000" dirty="0">
                <a:ea typeface="宋体" panose="02010600030101010101" pitchFamily="2" charset="-122"/>
              </a:rPr>
              <a:t> the 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串联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 开路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并联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 短路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000" b="1" dirty="0">
                <a:ea typeface="宋体" panose="02010600030101010101" pitchFamily="2" charset="-122"/>
                <a:sym typeface="Wingdings" pitchFamily="2" charset="2"/>
              </a:rPr>
              <a:t>第二步：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将等效电阻移到基本放大器，再把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S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和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L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也移进基本电路，构成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新的基本电路（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A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电路）</a:t>
            </a:r>
            <a:endParaRPr lang="en-US" altLang="zh-CN" sz="2000" b="1" dirty="0">
              <a:solidFill>
                <a:srgbClr val="0432FF"/>
              </a:solidFill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000" b="1" dirty="0">
                <a:ea typeface="宋体" panose="02010600030101010101" pitchFamily="2" charset="-122"/>
                <a:sym typeface="Wingdings" pitchFamily="2" charset="2"/>
              </a:rPr>
              <a:t>第三步：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在反馈网络的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②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端口加激励，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端口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destroy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，求响应，计算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β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获得新的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β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电路</a:t>
            </a:r>
            <a:endParaRPr lang="zh-CN" altLang="en-US" sz="2000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2833CCA-F192-2243-850C-5EBD8394454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326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5B10355-1012-C24A-8561-9F086DB35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6201"/>
            <a:ext cx="4495800" cy="202598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898BA68-EF95-DE49-A557-B772166B4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09800"/>
            <a:ext cx="5810064" cy="465328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4111FAE-09CE-0F46-931D-B8385157B1AD}"/>
              </a:ext>
            </a:extLst>
          </p:cNvPr>
          <p:cNvSpPr/>
          <p:nvPr/>
        </p:nvSpPr>
        <p:spPr bwMode="auto">
          <a:xfrm>
            <a:off x="228600" y="0"/>
            <a:ext cx="11430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AA0197C-A13A-9240-8E05-96B10C76D10A}"/>
              </a:ext>
            </a:extLst>
          </p:cNvPr>
          <p:cNvSpPr/>
          <p:nvPr/>
        </p:nvSpPr>
        <p:spPr bwMode="auto">
          <a:xfrm>
            <a:off x="228600" y="2158064"/>
            <a:ext cx="2209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17715C8-CAFA-F04D-99D1-F0DC05FC7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6172200"/>
            <a:ext cx="1054100" cy="5715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CA78635-5FA8-C643-94B6-9F5612BCF9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240" y="1219200"/>
            <a:ext cx="4133850" cy="1510849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B8D02293-88FC-034C-9392-E30DBDA37FD5}"/>
              </a:ext>
            </a:extLst>
          </p:cNvPr>
          <p:cNvSpPr/>
          <p:nvPr/>
        </p:nvSpPr>
        <p:spPr bwMode="auto">
          <a:xfrm>
            <a:off x="4709160" y="1181101"/>
            <a:ext cx="268224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414A08C2-4DDE-504A-AB40-030380B401A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5958485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0BA20C-6823-4A4E-975D-B77323FC4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5540" name="图片 5">
            <a:extLst>
              <a:ext uri="{FF2B5EF4-FFF2-40B4-BE49-F238E27FC236}">
                <a16:creationId xmlns:a16="http://schemas.microsoft.com/office/drawing/2014/main" id="{D9164683-363A-E84C-99FF-C860778A9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" y="2437131"/>
            <a:ext cx="281940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图片 6">
            <a:extLst>
              <a:ext uri="{FF2B5EF4-FFF2-40B4-BE49-F238E27FC236}">
                <a16:creationId xmlns:a16="http://schemas.microsoft.com/office/drawing/2014/main" id="{E1EA773D-4009-5245-B43C-74412C545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48263"/>
            <a:ext cx="18288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图片 8">
            <a:extLst>
              <a:ext uri="{FF2B5EF4-FFF2-40B4-BE49-F238E27FC236}">
                <a16:creationId xmlns:a16="http://schemas.microsoft.com/office/drawing/2014/main" id="{51F12537-A366-3C49-B22F-1D61BFB06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325688"/>
            <a:ext cx="55626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3" name="图片 9">
            <a:extLst>
              <a:ext uri="{FF2B5EF4-FFF2-40B4-BE49-F238E27FC236}">
                <a16:creationId xmlns:a16="http://schemas.microsoft.com/office/drawing/2014/main" id="{878C69FD-FD7E-D945-ABD5-8FE467345A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106988"/>
            <a:ext cx="16017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文本框 10">
            <a:extLst>
              <a:ext uri="{FF2B5EF4-FFF2-40B4-BE49-F238E27FC236}">
                <a16:creationId xmlns:a16="http://schemas.microsoft.com/office/drawing/2014/main" id="{C4B8D359-E669-8040-997A-92F61DECD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863" y="4443413"/>
            <a:ext cx="562525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dirty="0">
                <a:ea typeface="宋体" panose="02010600030101010101" pitchFamily="2" charset="-122"/>
              </a:rPr>
              <a:t>①判断是电流串联型负反馈电路；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②拆分</a:t>
            </a:r>
            <a:r>
              <a:rPr lang="en-US" altLang="zh-CN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电路和</a:t>
            </a:r>
            <a:r>
              <a:rPr lang="en-US" altLang="zh-CN" dirty="0">
                <a:ea typeface="宋体" panose="02010600030101010101" pitchFamily="2" charset="-122"/>
              </a:rPr>
              <a:t>β</a:t>
            </a:r>
            <a:r>
              <a:rPr lang="zh-CN" altLang="en-US" dirty="0">
                <a:ea typeface="宋体" panose="02010600030101010101" pitchFamily="2" charset="-122"/>
              </a:rPr>
              <a:t>电路，计算包含了</a:t>
            </a:r>
            <a:r>
              <a:rPr lang="en-US" altLang="zh-CN" dirty="0">
                <a:ea typeface="宋体" panose="02010600030101010101" pitchFamily="2" charset="-122"/>
              </a:rPr>
              <a:t>z11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ea typeface="宋体" panose="02010600030101010101" pitchFamily="2" charset="-122"/>
              </a:rPr>
              <a:t>z22</a:t>
            </a:r>
            <a:r>
              <a:rPr lang="zh-CN" altLang="en-US" dirty="0">
                <a:ea typeface="宋体" panose="02010600030101010101" pitchFamily="2" charset="-122"/>
              </a:rPr>
              <a:t>后的正向放大器</a:t>
            </a:r>
            <a:r>
              <a:rPr lang="en-US" altLang="zh-CN" dirty="0">
                <a:ea typeface="宋体" panose="02010600030101010101" pitchFamily="2" charset="-122"/>
              </a:rPr>
              <a:t>A</a:t>
            </a: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65545" name="图片 11">
            <a:extLst>
              <a:ext uri="{FF2B5EF4-FFF2-40B4-BE49-F238E27FC236}">
                <a16:creationId xmlns:a16="http://schemas.microsoft.com/office/drawing/2014/main" id="{848CE993-B4EF-0A49-A62C-DED8E8396D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405313"/>
            <a:ext cx="7493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6" name="图片 13">
            <a:extLst>
              <a:ext uri="{FF2B5EF4-FFF2-40B4-BE49-F238E27FC236}">
                <a16:creationId xmlns:a16="http://schemas.microsoft.com/office/drawing/2014/main" id="{85D613A0-877C-4B4F-9195-00AFFEAA0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029200"/>
            <a:ext cx="3886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7" name="图片 14">
            <a:extLst>
              <a:ext uri="{FF2B5EF4-FFF2-40B4-BE49-F238E27FC236}">
                <a16:creationId xmlns:a16="http://schemas.microsoft.com/office/drawing/2014/main" id="{D48C3935-8D0F-8E4A-BB4A-6FE09348A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803900"/>
            <a:ext cx="32766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8" name="图片 15">
            <a:extLst>
              <a:ext uri="{FF2B5EF4-FFF2-40B4-BE49-F238E27FC236}">
                <a16:creationId xmlns:a16="http://schemas.microsoft.com/office/drawing/2014/main" id="{85F1F0DE-2CC1-464E-89DD-DFEAC16088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38" y="6280150"/>
            <a:ext cx="952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9" name="右箭头 16">
            <a:extLst>
              <a:ext uri="{FF2B5EF4-FFF2-40B4-BE49-F238E27FC236}">
                <a16:creationId xmlns:a16="http://schemas.microsoft.com/office/drawing/2014/main" id="{2FEEAE4F-E40C-D24B-96E7-38111B738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138" y="6364288"/>
            <a:ext cx="534987" cy="152400"/>
          </a:xfrm>
          <a:prstGeom prst="rightArrow">
            <a:avLst>
              <a:gd name="adj1" fmla="val 50000"/>
              <a:gd name="adj2" fmla="val 5002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8D64223-299C-BC4E-808E-BF996EE1A7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5242" y="-27432"/>
            <a:ext cx="9179242" cy="2464563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9FEB5C0C-E711-7943-8C0B-6CB3201E04E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81351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7636</TotalTime>
  <Words>1887</Words>
  <Application>Microsoft Office PowerPoint</Application>
  <PresentationFormat>全屏显示(4:3)</PresentationFormat>
  <Paragraphs>259</Paragraphs>
  <Slides>62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70" baseType="lpstr">
      <vt:lpstr>宋体</vt:lpstr>
      <vt:lpstr>Arial</vt:lpstr>
      <vt:lpstr>Calibri</vt:lpstr>
      <vt:lpstr>Symbol</vt:lpstr>
      <vt:lpstr>Times New Roman</vt:lpstr>
      <vt:lpstr>Wingdings</vt:lpstr>
      <vt:lpstr>Default Design</vt:lpstr>
      <vt:lpstr>Equation</vt:lpstr>
      <vt:lpstr>Lecture 23--Feedback, part 2</vt:lpstr>
      <vt:lpstr>负反馈放大器设计的一些基本原则</vt:lpstr>
      <vt:lpstr>PowerPoint 演示文稿</vt:lpstr>
      <vt:lpstr>PowerPoint 演示文稿</vt:lpstr>
      <vt:lpstr>PowerPoint 演示文稿</vt:lpstr>
      <vt:lpstr>电流串联负反馈电路（感知电流，返回电压）</vt:lpstr>
      <vt:lpstr>The Practical Case</vt:lpstr>
      <vt:lpstr>PowerPoint 演示文稿</vt:lpstr>
      <vt:lpstr>PowerPoint 演示文稿</vt:lpstr>
      <vt:lpstr>PowerPoint 演示文稿</vt:lpstr>
      <vt:lpstr>PowerPoint 演示文稿</vt:lpstr>
      <vt:lpstr> </vt:lpstr>
      <vt:lpstr>Breaking the Loop Example V </vt:lpstr>
      <vt:lpstr>Feedback Factor Example V</vt:lpstr>
      <vt:lpstr>Breaking the Loop Example VI </vt:lpstr>
      <vt:lpstr>Feedback Factor Example VI</vt:lpstr>
      <vt:lpstr>11.5.3. The Feedback Transresistance Amplifier 电压并联负反馈（感知电压，反馈电流）</vt:lpstr>
      <vt:lpstr>PowerPoint 演示文稿</vt:lpstr>
      <vt:lpstr>PowerPoint 演示文稿</vt:lpstr>
      <vt:lpstr>Breaking the Loop Example IV</vt:lpstr>
      <vt:lpstr>Feedback Factor Example IV</vt:lpstr>
      <vt:lpstr>Breaking the Loop Example VIII</vt:lpstr>
      <vt:lpstr>Feedback Factor Example VIII</vt:lpstr>
      <vt:lpstr>11.5.4. The Feedback Current Amplifier 电流并联负反馈（感知电流，返回电流）</vt:lpstr>
      <vt:lpstr>PowerPoint 演示文稿</vt:lpstr>
      <vt:lpstr>PowerPoint 演示文稿</vt:lpstr>
      <vt:lpstr>Breaking the Loop Example VII</vt:lpstr>
      <vt:lpstr>Feedback Factor Example VII</vt:lpstr>
      <vt:lpstr>四种负反馈组态的总结</vt:lpstr>
      <vt:lpstr>PowerPoint 演示文稿</vt:lpstr>
      <vt:lpstr>PowerPoint 演示文稿</vt:lpstr>
      <vt:lpstr>PowerPoint 演示文稿</vt:lpstr>
      <vt:lpstr>PowerPoint 演示文稿</vt:lpstr>
      <vt:lpstr>10.10 The Stability Problem 稳定性问题</vt:lpstr>
      <vt:lpstr>10.4.1. The Ideal Case</vt:lpstr>
      <vt:lpstr>PowerPoint 演示文稿</vt:lpstr>
      <vt:lpstr>11.9. Stability Study Using Bode Plots 使用波特图判断稳定性</vt:lpstr>
      <vt:lpstr>Example:  Phase Response 相位响应 </vt:lpstr>
      <vt:lpstr>Example:  Three-Pole System三极点系统 </vt:lpstr>
      <vt:lpstr>负反馈系统的不稳定性</vt:lpstr>
      <vt:lpstr>“Barkhausen’s Criteria” for Oscillation 巴克豪森判据</vt:lpstr>
      <vt:lpstr>PowerPoint 演示文稿</vt:lpstr>
      <vt:lpstr>Time Evolution of Instability</vt:lpstr>
      <vt:lpstr>Oscillation Example</vt:lpstr>
      <vt:lpstr>振荡条件</vt:lpstr>
      <vt:lpstr>稳定性条件</vt:lpstr>
      <vt:lpstr>Stability Example 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Phase Margin Example</vt:lpstr>
      <vt:lpstr>频率补偿：滞后补偿</vt:lpstr>
      <vt:lpstr>PowerPoint 演示文稿</vt:lpstr>
      <vt:lpstr>Frequency Compensation Procedure 频率补偿的步骤</vt:lpstr>
      <vt:lpstr>PowerPoint 演示文稿</vt:lpstr>
      <vt:lpstr>频率补偿：Miller Compensation</vt:lpstr>
      <vt:lpstr>PowerPoint 演示文稿</vt:lpstr>
      <vt:lpstr>PowerPoint 演示文稿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26--Feedback, part 2</dc:title>
  <dc:creator>Microsoft Office 用户</dc:creator>
  <cp:lastModifiedBy>hjin</cp:lastModifiedBy>
  <cp:revision>81</cp:revision>
  <dcterms:created xsi:type="dcterms:W3CDTF">2015-11-16T08:15:33Z</dcterms:created>
  <dcterms:modified xsi:type="dcterms:W3CDTF">2025-10-28T01:10:27Z</dcterms:modified>
</cp:coreProperties>
</file>