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4" r:id="rId2"/>
    <p:sldMasterId id="2147483653" r:id="rId3"/>
    <p:sldMasterId id="2147483652" r:id="rId4"/>
    <p:sldMasterId id="2147483756" r:id="rId5"/>
    <p:sldMasterId id="2147483649" r:id="rId6"/>
    <p:sldMasterId id="2147483651" r:id="rId7"/>
    <p:sldMasterId id="2147483655" r:id="rId8"/>
    <p:sldMasterId id="2147483656" r:id="rId9"/>
  </p:sldMasterIdLst>
  <p:notesMasterIdLst>
    <p:notesMasterId r:id="rId56"/>
  </p:notesMasterIdLst>
  <p:sldIdLst>
    <p:sldId id="702" r:id="rId10"/>
    <p:sldId id="648" r:id="rId11"/>
    <p:sldId id="687" r:id="rId12"/>
    <p:sldId id="688" r:id="rId13"/>
    <p:sldId id="703" r:id="rId14"/>
    <p:sldId id="650" r:id="rId15"/>
    <p:sldId id="715" r:id="rId16"/>
    <p:sldId id="716" r:id="rId17"/>
    <p:sldId id="717" r:id="rId18"/>
    <p:sldId id="718" r:id="rId19"/>
    <p:sldId id="719" r:id="rId20"/>
    <p:sldId id="720" r:id="rId21"/>
    <p:sldId id="721" r:id="rId22"/>
    <p:sldId id="722" r:id="rId23"/>
    <p:sldId id="723" r:id="rId24"/>
    <p:sldId id="724" r:id="rId25"/>
    <p:sldId id="658" r:id="rId26"/>
    <p:sldId id="725" r:id="rId27"/>
    <p:sldId id="693" r:id="rId28"/>
    <p:sldId id="726" r:id="rId29"/>
    <p:sldId id="727" r:id="rId30"/>
    <p:sldId id="728" r:id="rId31"/>
    <p:sldId id="729" r:id="rId32"/>
    <p:sldId id="730" r:id="rId33"/>
    <p:sldId id="731" r:id="rId34"/>
    <p:sldId id="732" r:id="rId35"/>
    <p:sldId id="733" r:id="rId36"/>
    <p:sldId id="734" r:id="rId37"/>
    <p:sldId id="735" r:id="rId38"/>
    <p:sldId id="736" r:id="rId39"/>
    <p:sldId id="737" r:id="rId40"/>
    <p:sldId id="738" r:id="rId41"/>
    <p:sldId id="739" r:id="rId42"/>
    <p:sldId id="740" r:id="rId43"/>
    <p:sldId id="745" r:id="rId44"/>
    <p:sldId id="746" r:id="rId45"/>
    <p:sldId id="741" r:id="rId46"/>
    <p:sldId id="742" r:id="rId47"/>
    <p:sldId id="747" r:id="rId48"/>
    <p:sldId id="743" r:id="rId49"/>
    <p:sldId id="744" r:id="rId50"/>
    <p:sldId id="700" r:id="rId51"/>
    <p:sldId id="748" r:id="rId52"/>
    <p:sldId id="749" r:id="rId53"/>
    <p:sldId id="750" r:id="rId54"/>
    <p:sldId id="751" r:id="rId5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340" autoAdjust="0"/>
    <p:restoredTop sz="94904" autoAdjust="0"/>
  </p:normalViewPr>
  <p:slideViewPr>
    <p:cSldViewPr>
      <p:cViewPr varScale="1">
        <p:scale>
          <a:sx n="84" d="100"/>
          <a:sy n="84" d="100"/>
        </p:scale>
        <p:origin x="1587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theme" Target="theme/theme1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presProps" Target="presProps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B421B5B-1D9C-C245-BDCA-9AF5CDAB601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B90F2FA3-20BD-BE4F-9EA2-92314E1C1D3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2884" name="Rectangle 4">
            <a:extLst>
              <a:ext uri="{FF2B5EF4-FFF2-40B4-BE49-F238E27FC236}">
                <a16:creationId xmlns:a16="http://schemas.microsoft.com/office/drawing/2014/main" id="{F10D4B9A-8077-4C4D-B026-C86CCC8A08D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636BDD0E-394E-0540-AA76-2DC61E216A7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1FFF7A00-E264-A34D-A10F-C349EE9983A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48C7B794-FB0E-4C49-91CB-E347648099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03A157DE-0AB8-9A4C-9727-8A3F6C81E4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Slide Image Placeholder 1">
            <a:extLst>
              <a:ext uri="{FF2B5EF4-FFF2-40B4-BE49-F238E27FC236}">
                <a16:creationId xmlns:a16="http://schemas.microsoft.com/office/drawing/2014/main" id="{7F0A47FB-5CC9-0D46-BE9C-2115EE2DD6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8" name="Notes Placeholder 2">
            <a:extLst>
              <a:ext uri="{FF2B5EF4-FFF2-40B4-BE49-F238E27FC236}">
                <a16:creationId xmlns:a16="http://schemas.microsoft.com/office/drawing/2014/main" id="{3C258CF4-2E1A-CB4C-BD8B-FE5FC040D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/>
          </a:p>
        </p:txBody>
      </p:sp>
      <p:sp>
        <p:nvSpPr>
          <p:cNvPr id="126979" name="Slide Number Placeholder 3">
            <a:extLst>
              <a:ext uri="{FF2B5EF4-FFF2-40B4-BE49-F238E27FC236}">
                <a16:creationId xmlns:a16="http://schemas.microsoft.com/office/drawing/2014/main" id="{6C050363-25A0-F743-B426-4DDF5633C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F313454-E1BB-A94E-8211-D9EF088F7655}" type="slidenum">
              <a:rPr lang="en-US" altLang="zh-CN" smtClean="0"/>
              <a:pPr>
                <a:spcBef>
                  <a:spcPct val="0"/>
                </a:spcBef>
              </a:pPr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9C9987FE-2185-5340-A89B-398F5541A95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174786F6-DF74-8840-8A5F-73F0C9CDBA5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8D019-54CC-AF45-AA9E-2E9B26F8D7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934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137FC67-AB50-CB49-BC7D-8AA58CDE92C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6C96F472-2929-874B-A6DA-B4BD0209B8F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608E5-C962-FC46-B078-3E75C55C71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597900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E3A1D629-00C3-7B4B-A2AB-D3568B0241B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E3527-6952-6641-A9E9-C10BFFCD0E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783375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30BBB56E-A387-8F43-B242-E716B3C65EC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19223-591F-9849-A216-F8C25DA855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88018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F7A50CDE-59D1-234C-8B29-96F376AF7BB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D48F3-A1FF-5142-964A-1ABBAA95BB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341357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743200"/>
            <a:ext cx="33147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2743200"/>
            <a:ext cx="33147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791549EC-C6B0-E745-A5D3-576A363044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00030-DE99-9044-BD07-05853ABAC9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980254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74DFE071-119F-1F45-96A1-8E4202B1F1A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FBCAA-15AA-8F4B-8D1E-67B5894A89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57865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B5BBB6C5-F8A6-E14D-A2A4-B2F10518433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EA18B-FE9D-8447-BE3C-FCB550A17E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689493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>
            <a:extLst>
              <a:ext uri="{FF2B5EF4-FFF2-40B4-BE49-F238E27FC236}">
                <a16:creationId xmlns:a16="http://schemas.microsoft.com/office/drawing/2014/main" id="{4E2AD644-34A0-0F41-AAF6-D757B577F16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84AAD-5216-CB42-ACAE-E945451736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810278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45B2F48B-F4F7-704A-8126-B8A5630CBC6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2A922-F5A1-E64A-AB7A-904A35800F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53166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702B2576-A07C-1440-9DD0-CE610A874B6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6C75C-1E70-B841-9D30-A87C5B27F9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930728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34A5819C-019A-5D4B-B334-3063DEB2FA0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992F0-2B17-7C4E-AE9B-90AE20BACA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9785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152400"/>
            <a:ext cx="196215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2400"/>
            <a:ext cx="573405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5C035500-46AA-E248-B95F-5FD2CD74DF9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83CEFB88-CBC0-5846-BA87-619C45C306F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41C6B-B376-C04F-A95E-6D44D8FAB9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61073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81000"/>
            <a:ext cx="2076450" cy="464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76950" cy="464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D4C9ED10-AB19-454E-AE2E-94A727705B4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22B72-639D-D647-AEC9-2247380836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8038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4495800"/>
            <a:ext cx="3810000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495800"/>
            <a:ext cx="3810000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924F307-E44D-DB45-AE17-B455D7A838B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2C4FB22-FC5A-C749-A505-B73917B66B4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29A7C-3FE0-AE47-96A5-EA7949C521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1425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4495800"/>
            <a:ext cx="3810000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4495800"/>
            <a:ext cx="3810000" cy="83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5486400"/>
            <a:ext cx="3810000" cy="83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CD561F8-33F6-9F4D-BB86-5330CB4B19A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6D6972CF-78FD-BE47-9AF5-1CA04E96DC3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DE3AF-80B0-A841-A159-0092FFA149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1159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4495800"/>
            <a:ext cx="3810000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4495800"/>
            <a:ext cx="3810000" cy="83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5486400"/>
            <a:ext cx="3810000" cy="83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27B8F2E-1CFF-7542-9D87-44419D39DB7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214D9C5-9E3D-C94B-9074-D38AB9DFB26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99768-0B35-9C43-A35C-6F173FA31E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6038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6D2992D-589B-994D-A36A-5F442675AD2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4585943-470D-264E-875E-FD3477CB0C5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D79F1-D8DF-3D4E-95B8-AFE6DF60E0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7539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E8C6A8C-FF86-F24F-BDBA-3686FF81618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7FFB387B-7546-684C-A972-3DDBBD9619F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A1C98-6D2E-5247-8A83-21B85D351D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7314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3A7FDE9-ABAD-A44B-82D0-65ABFFE8460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0E79171B-3BCC-3E4D-81B5-5DDDDAF9F64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4AE07-0CFB-4A42-915E-7E59342093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9759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3886200"/>
            <a:ext cx="38100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86200"/>
            <a:ext cx="38100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751C3FC-2D92-7947-8373-4F5F7781494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867FCA0-1270-244E-A243-8B129383CF0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532D9-4BCC-6E4F-8486-0568F42B2E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7079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1EA0B820-482E-2949-859B-DE97422D4CD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8CD7B5BF-9EB5-6E43-8FCF-4E62ABE5E88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51E4-2444-724E-B365-4D5963058C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2032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FFB39DA-E4A4-2D4A-8BC1-27270E9C44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8C112BC3-EA2A-4D42-BB89-10D21057C44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1644C-C03C-1040-9785-9FF2303A43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153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F9371951-7A2D-4C4D-A57E-712857B9C92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C7F6A142-4EBF-6344-969E-BCF8F7FF453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073AF-1B6F-3646-8FB9-D35ECD2ADF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405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63ACE51B-8B28-1D4A-B163-E2AD59AF36D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CC1D69E5-12F1-804C-98D1-8AE6CDB39C1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8B561-5009-E047-8729-DF77BBD54E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4881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4E810DCA-D027-7A4B-881B-EA42ED72909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BF3F311-F73F-EF4E-8688-D33B9B2F80B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1CB38-AF10-B442-9A1E-78371158AA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1470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FC970BC9-BD9C-BE43-9E78-A7D2C1A2D54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65A8BCF-0FA4-6B4A-A551-9F0236F51FF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3A2E6-29E3-184B-B9A8-58A43C3837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875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2138500A-C137-E244-86E9-462A24F8FAD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EA3612F-4A48-274B-B30F-04F0CF97CE0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277AB-4CE7-354F-A911-3992C76EDC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03987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152400"/>
            <a:ext cx="196215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2400"/>
            <a:ext cx="573405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9EAC73B-720B-1044-B4C8-8ECB162A44F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AF6EAA9-A448-5949-8BB0-4BD020181F2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01ABF-4EA0-EA41-A3F6-5FC77316A2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0167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3886200"/>
            <a:ext cx="381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3886200"/>
            <a:ext cx="3810000" cy="106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5105400"/>
            <a:ext cx="3810000" cy="106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1F65BE92-18D6-4F46-A5E4-B4B6F2880BB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54FCF981-B62E-0142-8342-9183FB5EB7E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25DD9-5EEA-624C-B14C-509FCE1EBF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13942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3886200"/>
            <a:ext cx="381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86200"/>
            <a:ext cx="381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CD76DCF-9308-2148-9606-19E4D154D13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780C197-3955-124E-9534-ADB90A7360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BA11B-8128-B644-A805-7826C73609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28878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E15AD064-2DF6-CD46-B749-6FF97EEE75F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CE6E7F5-5269-6B45-A45E-721C756680C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7CE5C-5902-1245-9D31-890C45DC01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29946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B0FC5094-72CB-B441-B73C-0FCE12FF708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84DEEFB-C677-A64A-BBB6-84C6FD705C5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62DF3-A041-BC44-939F-CA7D887AB9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1926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5A62A174-31E8-DD48-84B5-5E08BAFEE1C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D9DB0BCC-EBBF-4444-BCD3-CF6F012AB70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CA736-4EC7-1C4A-B51E-D7F3E3618C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24996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71FE805-F350-C041-BDF0-6D5014A1A18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B609E02-5346-EC41-9E62-1F588F472F3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1F1D4-8128-4349-A71E-FC02ABA816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63425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4038600"/>
            <a:ext cx="38100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038600"/>
            <a:ext cx="38100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B75A901-343A-8648-96BE-005F48A0869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458191E-D617-A84E-8E4C-C54B1018315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C7D85-84B6-4642-BD38-94C8CAD5CB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81605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BC16F649-C2EC-2144-9564-07FCD05F053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4005DCD2-A471-B14F-9607-AAD274DB820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7FDCA-318A-3049-8FDB-A776003861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4043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A1A1D26A-D650-6A4C-8DD2-B55F29855A2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B29B2905-9FBF-5A43-B1FD-CACCCC3EA05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845FD-A396-8442-AF5D-67C003E82C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5932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E8500045-1293-8745-87C0-3B3E6D09698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D08C8D79-3F52-7B49-B622-136F63F597E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E9081-C297-0D49-ACB0-B0FAC8F656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92659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784BFDE0-0149-CC4A-BB29-523EBB2753E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5C1FED7-F3EE-EA43-A6F8-0CC842A510C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5A7DB-B16E-BD41-ABB2-A50F9CDA98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38473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227FB98-14C4-2D49-8156-399B03ED64A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B800224-A69D-8D4C-A301-4308C740481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67E98-86EB-754C-81A9-67B3A0765E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70852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BAC143C4-FD13-3245-BFA9-5BD9A32BAAB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160EA04-0CEB-3E49-8E5C-27E03E1AB49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1EB1F-13E0-D14B-80B6-21147CFEC4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36941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152400"/>
            <a:ext cx="196215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2400"/>
            <a:ext cx="573405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A7CDF37-5227-B748-BC0F-1FFF4860D7E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5C4797E-CDF9-DF46-AB6D-8CCC2FD93CF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F32B1-BEEE-CF4D-AC64-36ECBC8BFC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36857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4038600"/>
            <a:ext cx="381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4038600"/>
            <a:ext cx="3810000" cy="106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5257800"/>
            <a:ext cx="3810000" cy="106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62691C2-65B1-6C4F-9537-721B3EFD4F2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EE6C4A96-D1AC-1645-8F06-526BEB2D8DB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AEADF-8540-284A-8C8C-F9AC4BB822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310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4495800"/>
            <a:ext cx="3810000" cy="182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495800"/>
            <a:ext cx="3810000" cy="182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65CB94F-6455-2042-A0E6-A4ED9D0F368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74B31B2-28FF-7840-ABEF-DDF237AB5B5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52B74-6D1D-6C40-A247-54F99D9864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71538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4038600"/>
            <a:ext cx="381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038600"/>
            <a:ext cx="381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AB529CA-91E6-374A-BE03-FD210E091F8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E4937D03-9134-7C4C-88C5-AD1B796571E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A3493-2587-844B-A07A-446AC1AC8F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472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217E8E7-C573-3343-BC46-B7B59D600AF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945F0ED-2211-6C48-ADE9-E3868027B26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9B8AE-D354-5E45-B378-C5F924DB66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80430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2C9C2B42-0E0B-DD49-916F-9CA87FBA920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A84B64C-A2FB-CB4A-83E2-C08487351DB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239A5-53E1-FD4C-8E4C-FF7F0A4669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37331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C8D83F5D-5DEF-584E-B2CF-6648C578F75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7AAA125A-6B4C-224D-86C9-54395255C6C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25957-712E-484E-B6AF-E3F9FED215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59365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4800600"/>
            <a:ext cx="38100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800600"/>
            <a:ext cx="38100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5DDFD6EB-9C1C-D24F-AAD1-E4A5678C235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39A52BD-080B-D54C-B8AE-91B104E7EF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E1C6C-BC49-134A-AF46-6D79DB99C9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79935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BE3741CA-197C-D243-8F06-A3AC6B44A31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25987C64-20B7-5444-9D9F-D703E82E5F9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4AEDF-2792-764E-907A-F15198807A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28536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506F0768-6A6A-1C49-A5C1-D9089898B24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6E40852F-A0EC-B64A-A2DA-9B9643E70D2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535AA-EE0D-0345-898D-0FA025AD46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3151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DA9BEE5D-4F0D-B348-9789-CD79BA437BF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14E5EDE0-7E7C-6047-9F9E-38E5F88ED16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44644-EC01-E842-BAFC-03FCA056A0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25865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EBD9A46-787E-DD42-A7E8-14B98BE09D5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8AA38443-0A6F-144E-A656-02F81FE8A8C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1D2BC-F07A-D341-94CA-029D035E2B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54805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2991FBDA-EB98-4948-A351-1E3161F993E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281BC5B-532B-3E4A-B4C4-126B9A8E466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A89AC-D50C-2B4E-8B2D-A4C265F424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393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8D3AD9F4-3BA3-2C4B-B6BC-6922A787C06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635735D0-ECFF-B344-BAC1-2A07B4955A3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46EBD-A179-0C42-B5E1-9162A09E95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77709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619FB8B-4963-3C47-A5D4-BC1A377AC6A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F2A9316-1529-1644-91EB-4396F94650C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9082B-B3CB-6943-BE78-66753408F7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35457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152400"/>
            <a:ext cx="196215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2400"/>
            <a:ext cx="573405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92AC4F2-661C-1A45-BC5E-7442F6A17F7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672C25B-1D2E-064A-8888-3CE804EDCB3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96B00-5F28-EE47-9B02-E70F39B3B5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1879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4800600"/>
            <a:ext cx="3810000" cy="152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800600"/>
            <a:ext cx="3810000" cy="152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F6E152FD-A71B-144F-8F37-FADD60EF1AD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8B6735DC-75AD-9E4A-9F66-EF3114F46C3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C0945-F523-6E49-A694-4E5B5034E3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01559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4800600"/>
            <a:ext cx="3810000" cy="152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4800600"/>
            <a:ext cx="3810000" cy="68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5638800"/>
            <a:ext cx="3810000" cy="68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B48F0C6C-91E8-4D46-92C6-65684BBC900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4B9EBD84-C356-5A4E-A485-75E3CCB8CCC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A4F04-9E70-0A43-B611-FE28CFA106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27594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01050-3C3D-474F-9D46-ACDA7B50B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047F8-F6EE-AB48-9D56-A72991621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1B9CE-C354-2B4F-BCA8-3901E6B92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47DC9-123C-DB4A-99FF-4DA8CA5198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0989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D459C-335C-F141-AAD0-743EE8B4E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DDF24-01CB-144C-94D6-6517BADEC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36A29-78C1-C746-A09E-08A40C9BA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E67BB-2624-7940-A82E-196C5107AB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43498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62F21-3B12-0442-B214-251C54EB1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5759E-A022-8F47-99E3-9CAD96AA5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22CF5-8160-684C-B978-F9B0B8CDA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4DFCF-AA6B-E34E-9200-5225C845DC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1539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4B671D-1F85-DE46-BE2C-86523D7E8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98BBF9D-606F-DA4A-ACDA-005703B89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2CC659-09A3-9849-B44E-7AC842657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E27D3-6761-5248-A412-D23E614591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0871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4040796-FC3D-D840-8D7A-0826CA464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DA48602-6B95-594F-99A7-5E1A7C5AE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3FF810-6284-DE48-8A16-03B7FCB6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EFD75-CCE6-024B-825A-94440D293C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78859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BA3ABE7-1E2A-4D48-8057-9C0071210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1B59447-25EC-B943-9E65-747E834A1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BC7D07-E01A-A142-BEF5-28B39D2A5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4EE0F-824E-E24D-8863-74603F92BD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094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91E75B2F-750C-B14F-A309-C9B0CBE7E4C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9784EAD3-49F3-0343-BDC2-1FA9D5C70A2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B6EE2-27FF-1E49-A25E-5FE2D825E6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44097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0A3F17A-6915-5640-8B51-8D53B19EB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F2B1D2C-AD58-4648-9234-2E4E44E48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6EE3327-EFD9-D141-A1B9-0F3CC12E6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266DE-EB0E-6344-B132-073FE6C2A9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43618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5863D03-5A6F-BA45-83A2-D2F254A7D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ED226A3-50B9-2D40-9AF0-6A9868D84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F0D2DC9-B97B-4B4D-81C0-324301A7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3964F-2D7D-9E42-9D07-61BD63C60B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49692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8A40134-F55B-A243-8056-FFEDB040C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44CD68-136C-3644-846C-76CC192F5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846E1CB-FE36-404A-817D-A2D7A5B06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2909A-A6F6-0F45-9A5A-A7E7E0595E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56207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C1F9D-9098-EB4F-9F05-05E5CB459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F2A7E-28FB-AE43-B6D1-ACB0FDED6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CFC68-C2AB-664A-BE7E-5E3D94D07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F8CB5-3DB1-ED42-9DE5-FCA116B221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90887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05B2-DDB7-A947-948B-06075926A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2A477-68DD-3A4B-A0DF-85F63B4A9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393D0-25EB-6848-A7D7-5E830BBF3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BBE9B-2073-C04D-9661-2701C5C9B4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72462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3D45D2E-57DA-CD4D-857F-83672E4B59A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1510313-F0C2-2844-A82B-0F9224AFC07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C7D29-5CD0-FB4E-92CD-05075BB050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41822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09DEDEB-84CD-4046-B22A-5ED77A3B012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75C8DDA-87C7-D441-87FD-09525BD9F4B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EF788-71BA-5943-9535-DF79C34536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18677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006F183-B08F-7E4F-873C-B456B170596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771FE4DB-B7D0-1747-A015-ED8BE819140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B9F3C-FB99-D14C-8850-5529E09AF3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836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FDA7AED-5BB5-4046-A8DE-188929B8319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97CBED8-F6A2-4048-8E30-760AE445293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FB7E6-194D-7648-AAF5-014816D241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82847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E1DF352F-0D65-2548-9A7E-449F7CC4B95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09088899-A160-A643-83CF-4D7E27895E0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49560-F1E2-1140-A321-89F49ABA7B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7665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1987773E-9ADC-8B43-A556-4DF32362C04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A04F22A4-7B6F-7646-85A8-CCDE98E13E0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AF4D9-1A82-B549-9A75-61E7BCFE2E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24975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2CB3BEB4-AC08-5544-ABE9-74578071DCA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9823961-62DC-7848-8330-F24DCA4C00D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346AE-27CD-5849-85F7-44DAEA72A1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86381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68E0291A-E522-A544-82CA-3263F80D886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703B7D99-09F4-F44D-ADD0-53993EAEABA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4E31A-D53F-4041-8DDE-D35E13C245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59213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3022CA2-56F9-2D48-85F9-0FE569D43A9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74C0DD1-0026-3340-B89A-A12FBB25202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03AEF-5C0C-9B4F-852A-861423C5F9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04363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53119905-089B-AB45-8BD7-7C576951F07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78FDA19-5EBC-CD4B-B5DF-90ECD095330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17B91-3F05-494B-AA58-68869FC9B2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14469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158E2E6-184A-0D4D-ADB3-0F09E7562C2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CE08071-73AB-7748-ADE1-BB36402EF29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6BDE0-6FBB-C145-AA45-97410E1214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91398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3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37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F4B815B-BD40-3D44-8FEB-397E77A10F4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DFAF68D4-911E-2446-A644-61EA9E0F062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AD09C-F61A-7943-897C-3E03A3C937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62592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2D9957C-8F6A-C24E-83FE-5E7FF4426F8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F010705-6A4B-7140-A9B8-24F418BE14C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B6F71-3BAC-C14F-9CAD-D183BB01A9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18962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8849F06B-D369-CC43-9CD9-D1B1102584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61163091-3D96-3C42-BD27-7B997FE01B8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00D26-3995-E945-BF1B-B04CAC43FB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42507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0F2BB708-59F9-CB43-9F71-8E4ADC838EE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C1BA9AF1-DC88-BC48-95F7-16FB14B1416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26A3E-1509-CB4D-9F05-F02B90CF7E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93113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BC85174-635F-9A4F-B669-293DC867BA1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B15EBF70-FF4B-C94E-932D-246F205DAED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96620-B31D-2447-BBE9-B7E856C909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9460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288F673-F7D3-C24E-93E7-A455BBE224B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B19A9E1-2AE7-8041-AE2F-BFB55802284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39F30-E870-304F-BBB3-217D28F26F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05292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B7CCB9AD-1494-414D-B91A-25C25EC337B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E0E91F59-66FD-9443-B6AC-5C09F66BC6E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44A4D-C78D-6040-A953-2C692BE51A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14584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4648200"/>
            <a:ext cx="3810000" cy="167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648200"/>
            <a:ext cx="3810000" cy="167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7E97D85-DCDE-BB4F-9739-468FB939B9D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00045AB-AABD-EC45-B14F-2CF5C0D7552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E8F63-9A4F-3743-99BF-0B4B85FD9C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24660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D8F96090-E326-2940-B4B3-F7BEB7616F1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C519A4E4-81BC-F444-BDB6-F3A814BC9B9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999DF-8885-1A4A-9593-9B35E09422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30564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E7548BAD-1FDD-6045-9F2A-4121F54A2EF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E539632A-75DC-EC47-8873-BB5296F7BD4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A230F-5166-0D45-8162-0D23CCA17D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32522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4B040877-7960-0A4A-8B67-3FF745C1EA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C1F4BDC0-FCD8-7246-86A6-BAE6686C24C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FF94C-4FC7-034A-A3CF-92821BFF05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761864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2B50163-52F9-4940-9B67-9BDC4A2D602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0D7CA3C-8FBE-2649-ACFA-5A4D62CFD29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582FD-00C3-9743-8192-C928CD20DC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42355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554DFA0-01AD-AC42-8B2A-1A87A1FC98F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4D3ED84-37C2-3940-80E1-BC116B25D15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2BCCC-C007-B143-886A-DA4BD151E7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2363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DEB754A-7942-DB44-81B0-D75DA3198C0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2974E1BF-8F37-474A-A217-878C02A56F0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AD8E6-4DE1-F641-A03A-9AEBB634D7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715894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152400"/>
            <a:ext cx="196215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2400"/>
            <a:ext cx="573405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32187A2-540B-DE4C-A848-D3F0C416DE9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96EF087C-AB2E-F84B-A81C-66ADEF87126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4E04C-8A1D-BF4D-9BA1-B41B903338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474097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4C5CC86C-05AC-A943-BF60-56D5F20A347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14E4C-5DA5-BF47-BF8C-EB0CB0FDDB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6340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A608C2B-CCE8-A447-BE54-C757082C49B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FDFF044-F948-CA47-8009-4D3B631AB8B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5F463-C48C-E341-9A2E-65BEF53E25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22454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B9399859-447B-B342-B2C6-916A8E0E460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FF064-7071-6A41-8511-87C16052A5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66696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D9E4A31E-4029-6846-8C96-404472EBC0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A6C0-B456-3541-80A9-4DAF7B441D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22869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19400"/>
            <a:ext cx="40386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819400"/>
            <a:ext cx="40386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F139EF9-CCA6-014D-9034-028ECD0AE56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56C85-7D5B-5D40-AB1F-2BA9F4C715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673972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996BA82D-9C6C-B543-B4BF-0E47846AB40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F907E-AEBC-7C4D-BFBE-489EF59F7A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524188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E7DAE5D0-5A31-D644-985B-6C6FF5735F5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56976-2685-0A4E-AF0C-FC609165CA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755713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A1DDC33D-67BA-A94C-BD43-41ECE0DE177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C98C3-3DFC-3643-AEF8-AA2E9C01E8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5195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927B203-AFE2-E846-BCE4-E4E410CB86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A9BB5-C287-E048-8C69-FFD7C93828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440584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407AF2D-5139-6A46-884A-C69FB12E446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04600-FE6B-9947-ABB6-3B6F6154CE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1543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B9BADD29-7492-3245-AA07-CA8C23A5B36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52CAA-8C53-6A40-A1D8-1D4E594B64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25097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0"/>
            <a:ext cx="2057400" cy="4343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0"/>
            <a:ext cx="6019800" cy="4343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2E99B640-A612-3F4C-8A68-428B9119F32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05117-7B18-CB43-8B82-DE734B7BD1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5773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F8EA3E1F-9F16-DE4E-853B-A7D48BCDE3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95800"/>
            <a:ext cx="7772400" cy="1828800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260114" name="Rectangle 18">
            <a:extLst>
              <a:ext uri="{FF2B5EF4-FFF2-40B4-BE49-F238E27FC236}">
                <a16:creationId xmlns:a16="http://schemas.microsoft.com/office/drawing/2014/main" id="{1A474F09-110C-F048-8457-12A1AF969F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" y="6400800"/>
            <a:ext cx="480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260115" name="Rectangle 19">
            <a:extLst>
              <a:ext uri="{FF2B5EF4-FFF2-40B4-BE49-F238E27FC236}">
                <a16:creationId xmlns:a16="http://schemas.microsoft.com/office/drawing/2014/main" id="{C2DC4AFF-8794-2D41-9A89-B068D5E9382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7C28C7F6-9A86-5042-AAAA-B0EC76B705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29" name="AutoShape 21">
            <a:extLst>
              <a:ext uri="{FF2B5EF4-FFF2-40B4-BE49-F238E27FC236}">
                <a16:creationId xmlns:a16="http://schemas.microsoft.com/office/drawing/2014/main" id="{112A1FDD-FA15-644C-AC92-272A826D52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9600" y="152400"/>
            <a:ext cx="7848600" cy="762000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0" name="Rectangle 22">
            <a:extLst>
              <a:ext uri="{FF2B5EF4-FFF2-40B4-BE49-F238E27FC236}">
                <a16:creationId xmlns:a16="http://schemas.microsoft.com/office/drawing/2014/main" id="{757AD95B-09B0-A244-94CB-11DF82D2C7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D3899741-77E0-C140-90DB-0F89CB2CE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886200"/>
            <a:ext cx="7772400" cy="2286000"/>
          </a:xfrm>
          <a:prstGeom prst="rect">
            <a:avLst/>
          </a:prstGeom>
          <a:noFill/>
          <a:ln w="127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07243" name="Rectangle 11">
            <a:extLst>
              <a:ext uri="{FF2B5EF4-FFF2-40B4-BE49-F238E27FC236}">
                <a16:creationId xmlns:a16="http://schemas.microsoft.com/office/drawing/2014/main" id="{42E67A8F-976B-9642-B0CC-EA848F2F53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" y="6400800"/>
            <a:ext cx="5181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07244" name="Rectangle 12">
            <a:extLst>
              <a:ext uri="{FF2B5EF4-FFF2-40B4-BE49-F238E27FC236}">
                <a16:creationId xmlns:a16="http://schemas.microsoft.com/office/drawing/2014/main" id="{10065FDA-ABBD-6947-AE7E-BEA6DDF8F5C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C3BF7AD2-CB18-FC43-A933-0305B0D8CC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6389" name="AutoShape 14">
            <a:extLst>
              <a:ext uri="{FF2B5EF4-FFF2-40B4-BE49-F238E27FC236}">
                <a16:creationId xmlns:a16="http://schemas.microsoft.com/office/drawing/2014/main" id="{6BF9CC9C-2E12-7749-8209-D2B287FA8EA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9600" y="152400"/>
            <a:ext cx="7848600" cy="762000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6390" name="Rectangle 15">
            <a:extLst>
              <a:ext uri="{FF2B5EF4-FFF2-40B4-BE49-F238E27FC236}">
                <a16:creationId xmlns:a16="http://schemas.microsoft.com/office/drawing/2014/main" id="{1564C0F9-818F-E541-AD9E-8DB30D58C9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9">
            <a:extLst>
              <a:ext uri="{FF2B5EF4-FFF2-40B4-BE49-F238E27FC236}">
                <a16:creationId xmlns:a16="http://schemas.microsoft.com/office/drawing/2014/main" id="{98CD088E-5949-0943-B563-40D5AB6CD1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038600"/>
            <a:ext cx="7772400" cy="2286000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86763" name="Rectangle 11">
            <a:extLst>
              <a:ext uri="{FF2B5EF4-FFF2-40B4-BE49-F238E27FC236}">
                <a16:creationId xmlns:a16="http://schemas.microsoft.com/office/drawing/2014/main" id="{E4ED4F32-565B-2C4E-944D-3A1C3B8DC76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" y="6400800"/>
            <a:ext cx="548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86764" name="Rectangle 12">
            <a:extLst>
              <a:ext uri="{FF2B5EF4-FFF2-40B4-BE49-F238E27FC236}">
                <a16:creationId xmlns:a16="http://schemas.microsoft.com/office/drawing/2014/main" id="{6081A57D-DA6F-A24D-85A7-EC7DDB9AD85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C0FDA6A-3309-AE45-8D32-A6560BBB7F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30725" name="AutoShape 13">
            <a:extLst>
              <a:ext uri="{FF2B5EF4-FFF2-40B4-BE49-F238E27FC236}">
                <a16:creationId xmlns:a16="http://schemas.microsoft.com/office/drawing/2014/main" id="{8EBFE6F8-C691-7847-83E0-8C6DD8981FD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9600" y="152400"/>
            <a:ext cx="7848600" cy="762000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30726" name="Rectangle 14">
            <a:extLst>
              <a:ext uri="{FF2B5EF4-FFF2-40B4-BE49-F238E27FC236}">
                <a16:creationId xmlns:a16="http://schemas.microsoft.com/office/drawing/2014/main" id="{2D89EC22-8B37-304B-9D4B-EFB5E69165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7">
            <a:extLst>
              <a:ext uri="{FF2B5EF4-FFF2-40B4-BE49-F238E27FC236}">
                <a16:creationId xmlns:a16="http://schemas.microsoft.com/office/drawing/2014/main" id="{74A1C9D2-7FDC-ED43-B511-A66680E663B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9600" y="152400"/>
            <a:ext cx="7848600" cy="762000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45059" name="Rectangle 8">
            <a:extLst>
              <a:ext uri="{FF2B5EF4-FFF2-40B4-BE49-F238E27FC236}">
                <a16:creationId xmlns:a16="http://schemas.microsoft.com/office/drawing/2014/main" id="{04715F4C-EEE5-2741-88F8-6097984F94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45060" name="Rectangle 9">
            <a:extLst>
              <a:ext uri="{FF2B5EF4-FFF2-40B4-BE49-F238E27FC236}">
                <a16:creationId xmlns:a16="http://schemas.microsoft.com/office/drawing/2014/main" id="{68225F38-5956-1D46-9EA9-3501F5E8C5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800600"/>
            <a:ext cx="7772400" cy="1524000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81643" name="Rectangle 11">
            <a:extLst>
              <a:ext uri="{FF2B5EF4-FFF2-40B4-BE49-F238E27FC236}">
                <a16:creationId xmlns:a16="http://schemas.microsoft.com/office/drawing/2014/main" id="{625F2DFC-C363-6749-835F-564925A05C6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" y="6400800"/>
            <a:ext cx="480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581644" name="Rectangle 12">
            <a:extLst>
              <a:ext uri="{FF2B5EF4-FFF2-40B4-BE49-F238E27FC236}">
                <a16:creationId xmlns:a16="http://schemas.microsoft.com/office/drawing/2014/main" id="{2F19821C-175A-E048-8D78-EC7590A8C52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7FA785A8-31DA-CA4A-A392-03071A7016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Placeholder 1">
            <a:extLst>
              <a:ext uri="{FF2B5EF4-FFF2-40B4-BE49-F238E27FC236}">
                <a16:creationId xmlns:a16="http://schemas.microsoft.com/office/drawing/2014/main" id="{20D70209-E395-7E4B-9967-F2F25F185E0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59395" name="Text Placeholder 2">
            <a:extLst>
              <a:ext uri="{FF2B5EF4-FFF2-40B4-BE49-F238E27FC236}">
                <a16:creationId xmlns:a16="http://schemas.microsoft.com/office/drawing/2014/main" id="{B0F8C39D-BC5A-1342-871A-8485DC759F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B0DF2-8A81-E94D-8284-7539830D7D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1CF7E-13A1-D44A-BDAF-80131E664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E33F6-4562-8D44-B12F-24B580ABE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40FD6789-04A5-6F4E-A151-2B91751EE7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9" name="Rectangle 11">
            <a:extLst>
              <a:ext uri="{FF2B5EF4-FFF2-40B4-BE49-F238E27FC236}">
                <a16:creationId xmlns:a16="http://schemas.microsoft.com/office/drawing/2014/main" id="{8314FFF7-DB7E-374B-A757-0C6E1929959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" y="6400800"/>
            <a:ext cx="5257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181260" name="Rectangle 12">
            <a:extLst>
              <a:ext uri="{FF2B5EF4-FFF2-40B4-BE49-F238E27FC236}">
                <a16:creationId xmlns:a16="http://schemas.microsoft.com/office/drawing/2014/main" id="{176990C7-8DE4-FF4E-A6D4-518EE9C15C5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F5A38B8-0CE5-CE48-A8F8-BB90461683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1684" name="AutoShape 15">
            <a:extLst>
              <a:ext uri="{FF2B5EF4-FFF2-40B4-BE49-F238E27FC236}">
                <a16:creationId xmlns:a16="http://schemas.microsoft.com/office/drawing/2014/main" id="{99B41977-AC8E-F744-A2EC-365E86E6609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9600" y="152400"/>
            <a:ext cx="7848600" cy="762000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71685" name="Rectangle 16">
            <a:extLst>
              <a:ext uri="{FF2B5EF4-FFF2-40B4-BE49-F238E27FC236}">
                <a16:creationId xmlns:a16="http://schemas.microsoft.com/office/drawing/2014/main" id="{F1CA3134-442D-F14A-9C55-206DE253BD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6">
            <a:extLst>
              <a:ext uri="{FF2B5EF4-FFF2-40B4-BE49-F238E27FC236}">
                <a16:creationId xmlns:a16="http://schemas.microsoft.com/office/drawing/2014/main" id="{5065EBFE-716D-BC43-9BD3-161CA570CF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648200"/>
            <a:ext cx="7772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284690" name="Rectangle 18">
            <a:extLst>
              <a:ext uri="{FF2B5EF4-FFF2-40B4-BE49-F238E27FC236}">
                <a16:creationId xmlns:a16="http://schemas.microsoft.com/office/drawing/2014/main" id="{1E50A9A6-25C9-0748-9AD6-5FB6623FDA1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" y="6400800"/>
            <a:ext cx="5257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CH 13 Output Stages and Power Amplifiers</a:t>
            </a:r>
          </a:p>
        </p:txBody>
      </p:sp>
      <p:sp>
        <p:nvSpPr>
          <p:cNvPr id="284691" name="Rectangle 19">
            <a:extLst>
              <a:ext uri="{FF2B5EF4-FFF2-40B4-BE49-F238E27FC236}">
                <a16:creationId xmlns:a16="http://schemas.microsoft.com/office/drawing/2014/main" id="{74FDA40C-ADCD-7A42-87EC-1A07B926FF7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AEDD2DB-EA37-1B46-8F8C-18C39659E2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86021" name="Oval 20">
            <a:extLst>
              <a:ext uri="{FF2B5EF4-FFF2-40B4-BE49-F238E27FC236}">
                <a16:creationId xmlns:a16="http://schemas.microsoft.com/office/drawing/2014/main" id="{110D26C9-8F39-8E42-B6C3-CFA033E061E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5800" y="1143000"/>
            <a:ext cx="7543800" cy="3200400"/>
          </a:xfrm>
          <a:prstGeom prst="ellips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86022" name="AutoShape 21">
            <a:extLst>
              <a:ext uri="{FF2B5EF4-FFF2-40B4-BE49-F238E27FC236}">
                <a16:creationId xmlns:a16="http://schemas.microsoft.com/office/drawing/2014/main" id="{28F6A032-164E-0644-A300-93CA89029C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9600" y="152400"/>
            <a:ext cx="7848600" cy="762000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86023" name="Rectangle 22">
            <a:extLst>
              <a:ext uri="{FF2B5EF4-FFF2-40B4-BE49-F238E27FC236}">
                <a16:creationId xmlns:a16="http://schemas.microsoft.com/office/drawing/2014/main" id="{8E84BABA-8ADC-D342-AC1A-499E87020F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Oval 9">
            <a:extLst>
              <a:ext uri="{FF2B5EF4-FFF2-40B4-BE49-F238E27FC236}">
                <a16:creationId xmlns:a16="http://schemas.microsoft.com/office/drawing/2014/main" id="{B378B101-22A5-4A4E-AA1A-CB4F1CD0F9C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438400"/>
            <a:ext cx="8229600" cy="3200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98307" name="AutoShape 8">
            <a:extLst>
              <a:ext uri="{FF2B5EF4-FFF2-40B4-BE49-F238E27FC236}">
                <a16:creationId xmlns:a16="http://schemas.microsoft.com/office/drawing/2014/main" id="{3105365B-690B-6341-9ADB-11067668505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762000"/>
            <a:ext cx="8305800" cy="1143000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98308" name="Rectangle 2">
            <a:extLst>
              <a:ext uri="{FF2B5EF4-FFF2-40B4-BE49-F238E27FC236}">
                <a16:creationId xmlns:a16="http://schemas.microsoft.com/office/drawing/2014/main" id="{71685E3B-5979-7E46-9F52-E3944A5381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98309" name="Rectangle 3">
            <a:extLst>
              <a:ext uri="{FF2B5EF4-FFF2-40B4-BE49-F238E27FC236}">
                <a16:creationId xmlns:a16="http://schemas.microsoft.com/office/drawing/2014/main" id="{D4CC113C-DA97-0945-AFFA-18D8A2CABE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19400"/>
            <a:ext cx="8229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42058" name="Rectangle 10">
            <a:extLst>
              <a:ext uri="{FF2B5EF4-FFF2-40B4-BE49-F238E27FC236}">
                <a16:creationId xmlns:a16="http://schemas.microsoft.com/office/drawing/2014/main" id="{944DF2DE-630D-7C49-A5F1-0A77E60D6F2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4F2A92C8-0E57-DC4C-A832-9B20FE9FBF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Oval 12">
            <a:extLst>
              <a:ext uri="{FF2B5EF4-FFF2-40B4-BE49-F238E27FC236}">
                <a16:creationId xmlns:a16="http://schemas.microsoft.com/office/drawing/2014/main" id="{06A03F9A-02A7-5B41-A824-D13A4DBA642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2400" y="1752600"/>
            <a:ext cx="8839200" cy="480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10595" name="AutoShape 13">
            <a:extLst>
              <a:ext uri="{FF2B5EF4-FFF2-40B4-BE49-F238E27FC236}">
                <a16:creationId xmlns:a16="http://schemas.microsoft.com/office/drawing/2014/main" id="{F6E79BC7-EF40-4044-9FA5-FCDDADB72E4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381000"/>
            <a:ext cx="8305800" cy="1143000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10596" name="Rectangle 14">
            <a:extLst>
              <a:ext uri="{FF2B5EF4-FFF2-40B4-BE49-F238E27FC236}">
                <a16:creationId xmlns:a16="http://schemas.microsoft.com/office/drawing/2014/main" id="{35FA8917-C505-784E-B243-4880FA439E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305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10597" name="Rectangle 15">
            <a:extLst>
              <a:ext uri="{FF2B5EF4-FFF2-40B4-BE49-F238E27FC236}">
                <a16:creationId xmlns:a16="http://schemas.microsoft.com/office/drawing/2014/main" id="{CFD9B094-BA54-194D-91E3-5C8542F318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2743200"/>
            <a:ext cx="6781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703504" name="Rectangle 16">
            <a:extLst>
              <a:ext uri="{FF2B5EF4-FFF2-40B4-BE49-F238E27FC236}">
                <a16:creationId xmlns:a16="http://schemas.microsoft.com/office/drawing/2014/main" id="{A07CD4F5-9A60-E742-8AB1-2C38FC271D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C9FBDD14-0E75-4148-8F6C-4B7F616941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Ø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3.png"/><Relationship Id="rId7" Type="http://schemas.openxmlformats.org/officeDocument/2006/relationships/image" Target="../media/image4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20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40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8.png"/><Relationship Id="rId5" Type="http://schemas.openxmlformats.org/officeDocument/2006/relationships/image" Target="../media/image56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2.png"/><Relationship Id="rId7" Type="http://schemas.openxmlformats.org/officeDocument/2006/relationships/image" Target="../media/image6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6.png"/><Relationship Id="rId9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68.png"/><Relationship Id="rId7" Type="http://schemas.openxmlformats.org/officeDocument/2006/relationships/image" Target="../media/image7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74.png"/><Relationship Id="rId11" Type="http://schemas.openxmlformats.org/officeDocument/2006/relationships/image" Target="../media/image66.png"/><Relationship Id="rId5" Type="http://schemas.openxmlformats.org/officeDocument/2006/relationships/image" Target="../media/image73.png"/><Relationship Id="rId10" Type="http://schemas.openxmlformats.org/officeDocument/2006/relationships/image" Target="../media/image55.png"/><Relationship Id="rId4" Type="http://schemas.openxmlformats.org/officeDocument/2006/relationships/image" Target="../media/image69.png"/><Relationship Id="rId9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8.png"/><Relationship Id="rId7" Type="http://schemas.openxmlformats.org/officeDocument/2006/relationships/image" Target="../media/image113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0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4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4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标题 1">
            <a:extLst>
              <a:ext uri="{FF2B5EF4-FFF2-40B4-BE49-F238E27FC236}">
                <a16:creationId xmlns:a16="http://schemas.microsoft.com/office/drawing/2014/main" id="{93B7D1C8-2F19-5644-A156-F8B8AEEB7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Lecture24-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输出级电路和功率放大器</a:t>
            </a:r>
            <a:endParaRPr kumimoji="1" lang="zh-CN" altLang="en-US" dirty="0">
              <a:ea typeface="宋体" panose="02010600030101010101" pitchFamily="2" charset="-122"/>
            </a:endParaRPr>
          </a:p>
        </p:txBody>
      </p:sp>
      <p:pic>
        <p:nvPicPr>
          <p:cNvPr id="4" name="图片 3" descr="图形用户界面, 文本&#10;&#10;AI 生成的内容可能不正确。">
            <a:extLst>
              <a:ext uri="{FF2B5EF4-FFF2-40B4-BE49-F238E27FC236}">
                <a16:creationId xmlns:a16="http://schemas.microsoft.com/office/drawing/2014/main" id="{A4063406-E429-E514-DCDB-722A2427B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057400"/>
            <a:ext cx="8542399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151ACE-3809-1248-97CF-036E158B6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类功放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C87657C-BB04-9C45-BE3F-EA3E0E235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409950"/>
            <a:ext cx="2671559" cy="32004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563D848-F435-0D49-8481-807F001005EB}"/>
              </a:ext>
            </a:extLst>
          </p:cNvPr>
          <p:cNvSpPr txBox="1"/>
          <p:nvPr/>
        </p:nvSpPr>
        <p:spPr>
          <a:xfrm>
            <a:off x="268983" y="1067427"/>
            <a:ext cx="84940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③</a:t>
            </a:r>
            <a:r>
              <a:rPr kumimoji="1" lang="zh-CN" altLang="en-US" sz="2000" dirty="0">
                <a:solidFill>
                  <a:srgbClr val="C00000"/>
                </a:solidFill>
              </a:rPr>
              <a:t>波形分析</a:t>
            </a:r>
            <a:r>
              <a:rPr kumimoji="1" lang="zh-CN" altLang="en-US" sz="2000" dirty="0"/>
              <a:t>，忽略</a:t>
            </a: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1</a:t>
            </a:r>
            <a:r>
              <a:rPr kumimoji="1" lang="zh-CN" altLang="en-US" sz="2000" dirty="0"/>
              <a:t>、</a:t>
            </a: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2</a:t>
            </a:r>
            <a:r>
              <a:rPr kumimoji="1" lang="zh-CN" altLang="en-US" sz="2000" dirty="0"/>
              <a:t>的 </a:t>
            </a:r>
            <a:r>
              <a:rPr kumimoji="1" lang="en-US" altLang="zh-CN" sz="2000" i="1" dirty="0" err="1"/>
              <a:t>V</a:t>
            </a:r>
            <a:r>
              <a:rPr kumimoji="1" lang="en-US" altLang="zh-CN" sz="2000" baseline="-25000" dirty="0" err="1"/>
              <a:t>CEsat</a:t>
            </a:r>
            <a:r>
              <a:rPr kumimoji="1" lang="zh-CN" altLang="en-US" sz="2000" baseline="-25000" dirty="0"/>
              <a:t> </a:t>
            </a:r>
            <a:endParaRPr kumimoji="1" lang="en-US" altLang="zh-CN" sz="2000" baseline="-25000" dirty="0"/>
          </a:p>
          <a:p>
            <a:pPr marL="457200" indent="-457200">
              <a:buAutoNum type="alphaLcParenBoth"/>
            </a:pPr>
            <a:r>
              <a:rPr kumimoji="1" lang="zh-CN" altLang="en-US" sz="2000" dirty="0"/>
              <a:t>输出电压可摆幅至 </a:t>
            </a:r>
            <a:r>
              <a:rPr kumimoji="1" lang="en-US" altLang="zh-CN" sz="2000" dirty="0"/>
              <a:t>±</a:t>
            </a:r>
            <a:r>
              <a:rPr kumimoji="1" lang="en-US" altLang="zh-CN" sz="2000" i="1" dirty="0"/>
              <a:t>V</a:t>
            </a:r>
            <a:r>
              <a:rPr kumimoji="1" lang="en-US" altLang="zh-CN" sz="2000" baseline="-25000" dirty="0"/>
              <a:t>CC</a:t>
            </a:r>
            <a:r>
              <a:rPr kumimoji="1" lang="zh-CN" altLang="en-US" sz="2000" dirty="0"/>
              <a:t>；</a:t>
            </a:r>
            <a:endParaRPr kumimoji="1" lang="en-US" altLang="zh-CN" sz="2000" dirty="0"/>
          </a:p>
          <a:p>
            <a:pPr marL="457200" indent="-457200">
              <a:buAutoNum type="alphaLcParenBoth"/>
            </a:pP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1</a:t>
            </a:r>
            <a:r>
              <a:rPr kumimoji="1" lang="zh-CN" altLang="en-US" sz="2000" dirty="0"/>
              <a:t>的</a:t>
            </a:r>
            <a:r>
              <a:rPr kumimoji="1" lang="en-US" altLang="zh-CN" sz="2000" i="1" dirty="0"/>
              <a:t>v</a:t>
            </a:r>
            <a:r>
              <a:rPr kumimoji="1" lang="en-US" altLang="zh-CN" sz="2000" baseline="-25000" dirty="0"/>
              <a:t>CE1</a:t>
            </a:r>
            <a:r>
              <a:rPr kumimoji="1" lang="zh-CN" altLang="en-US" sz="2000" baseline="-25000" dirty="0"/>
              <a:t> </a:t>
            </a:r>
            <a:r>
              <a:rPr kumimoji="1" lang="en-US" altLang="zh-CN" sz="2000" dirty="0"/>
              <a:t>=</a:t>
            </a:r>
            <a:r>
              <a:rPr kumimoji="1" lang="zh-CN" altLang="en-US" sz="2000" dirty="0"/>
              <a:t> </a:t>
            </a:r>
            <a:r>
              <a:rPr kumimoji="1" lang="en-US" altLang="zh-CN" sz="2000" i="1" dirty="0"/>
              <a:t>V</a:t>
            </a:r>
            <a:r>
              <a:rPr kumimoji="1" lang="en-US" altLang="zh-CN" sz="2000" baseline="-25000" dirty="0"/>
              <a:t>CC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–</a:t>
            </a:r>
            <a:r>
              <a:rPr kumimoji="1" lang="zh-CN" altLang="en-US" sz="2000" dirty="0"/>
              <a:t> </a:t>
            </a:r>
            <a:r>
              <a:rPr kumimoji="1" lang="en-US" altLang="zh-CN" sz="2000" i="1" dirty="0" err="1"/>
              <a:t>v</a:t>
            </a:r>
            <a:r>
              <a:rPr kumimoji="1" lang="en-US" altLang="zh-CN" sz="2000" baseline="-25000" dirty="0" err="1"/>
              <a:t>O</a:t>
            </a:r>
            <a:endParaRPr kumimoji="1" lang="en-US" altLang="zh-CN" sz="2000" baseline="-25000" dirty="0">
              <a:solidFill>
                <a:srgbClr val="C00000"/>
              </a:solidFill>
            </a:endParaRPr>
          </a:p>
          <a:p>
            <a:pPr marL="457200" indent="-457200">
              <a:buAutoNum type="alphaLcParenBoth"/>
            </a:pPr>
            <a:r>
              <a:rPr kumimoji="1" lang="zh-CN" altLang="en-US" sz="2000" dirty="0"/>
              <a:t>假设偏置电流 </a:t>
            </a:r>
            <a:r>
              <a:rPr kumimoji="1" lang="en-US" altLang="zh-CN" sz="2000" i="1" dirty="0"/>
              <a:t>I</a:t>
            </a:r>
            <a:r>
              <a:rPr kumimoji="1" lang="zh-CN" altLang="en-US" sz="2000" dirty="0"/>
              <a:t> 选择为临界值                 ，则</a:t>
            </a:r>
            <a:r>
              <a:rPr kumimoji="1" lang="zh-CN" altLang="en-US" sz="2000" dirty="0">
                <a:solidFill>
                  <a:srgbClr val="C00000"/>
                </a:solidFill>
              </a:rPr>
              <a:t> </a:t>
            </a:r>
            <a:r>
              <a:rPr kumimoji="1" lang="en-US" altLang="zh-CN" sz="2000" i="1" dirty="0"/>
              <a:t>i</a:t>
            </a:r>
            <a:r>
              <a:rPr kumimoji="1" lang="en-US" altLang="zh-CN" sz="2000" baseline="-25000" dirty="0"/>
              <a:t>C1</a:t>
            </a:r>
            <a:r>
              <a:rPr kumimoji="1" lang="zh-CN" altLang="en-US" sz="2000" dirty="0"/>
              <a:t>在 </a:t>
            </a:r>
            <a:r>
              <a:rPr kumimoji="1" lang="en-US" altLang="zh-CN" sz="2000" dirty="0"/>
              <a:t>0~2</a:t>
            </a:r>
            <a:r>
              <a:rPr kumimoji="1" lang="en-US" altLang="zh-CN" sz="2000" i="1" dirty="0"/>
              <a:t>I</a:t>
            </a:r>
            <a:r>
              <a:rPr kumimoji="1" lang="zh-CN" altLang="en-US" sz="2000" i="1" dirty="0"/>
              <a:t> </a:t>
            </a:r>
            <a:r>
              <a:rPr kumimoji="1" lang="zh-CN" altLang="en-US" sz="2000" dirty="0"/>
              <a:t>之间摆动</a:t>
            </a:r>
            <a:endParaRPr kumimoji="1" lang="en-US" altLang="zh-CN" sz="2000" dirty="0"/>
          </a:p>
          <a:p>
            <a:pPr marL="457200" indent="-457200">
              <a:buAutoNum type="alphaLcParenBoth"/>
            </a:pP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1</a:t>
            </a:r>
            <a:r>
              <a:rPr kumimoji="1" lang="zh-CN" altLang="en-US" sz="2000" dirty="0"/>
              <a:t>的瞬时功耗</a:t>
            </a:r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77707AB-1CC5-004E-AAB4-961599A38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579670"/>
            <a:ext cx="4739425" cy="42672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CE88B5D-9542-574A-9CC6-1F682783E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2026907"/>
            <a:ext cx="1054100" cy="3175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B02B7AC-B820-F84F-9822-9533A0CDD6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0950" y="2350537"/>
            <a:ext cx="1346200" cy="330200"/>
          </a:xfrm>
          <a:prstGeom prst="rect">
            <a:avLst/>
          </a:prstGeom>
        </p:spPr>
      </p:pic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481495C0-0E0C-FB47-901B-E33BD0F676F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F0833EC-5BF1-EE49-9E6B-DBB98BB6A10F}"/>
              </a:ext>
            </a:extLst>
          </p:cNvPr>
          <p:cNvSpPr txBox="1"/>
          <p:nvPr/>
        </p:nvSpPr>
        <p:spPr>
          <a:xfrm>
            <a:off x="6705600" y="2579670"/>
            <a:ext cx="91723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CN" sz="1800" i="1" dirty="0">
                <a:solidFill>
                  <a:srgbClr val="FF0000"/>
                </a:solidFill>
              </a:rPr>
              <a:t>V</a:t>
            </a:r>
            <a:r>
              <a:rPr kumimoji="1" lang="en-US" altLang="zh-CN" sz="1800" baseline="-25000" dirty="0">
                <a:solidFill>
                  <a:srgbClr val="FF0000"/>
                </a:solidFill>
              </a:rPr>
              <a:t>CC </a:t>
            </a:r>
            <a:r>
              <a:rPr kumimoji="1" lang="en-US" altLang="zh-CN" sz="1800" dirty="0"/>
              <a:t>- </a:t>
            </a:r>
            <a:r>
              <a:rPr kumimoji="1" lang="en-US" altLang="zh-CN" sz="1800" i="1" dirty="0" err="1">
                <a:solidFill>
                  <a:srgbClr val="00B0F0"/>
                </a:solidFill>
              </a:rPr>
              <a:t>v</a:t>
            </a:r>
            <a:r>
              <a:rPr kumimoji="1" lang="en-US" altLang="zh-CN" sz="1800" baseline="-25000" dirty="0" err="1">
                <a:solidFill>
                  <a:srgbClr val="00B0F0"/>
                </a:solidFill>
              </a:rPr>
              <a:t>O</a:t>
            </a:r>
            <a:endParaRPr kumimoji="1" lang="zh-CN" altLang="en-US" sz="1800" baseline="-25000" dirty="0">
              <a:solidFill>
                <a:srgbClr val="00B0F0"/>
              </a:solidFill>
            </a:endParaRPr>
          </a:p>
        </p:txBody>
      </p: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30839064-A857-6741-AF62-6C219D1DF54F}"/>
              </a:ext>
            </a:extLst>
          </p:cNvPr>
          <p:cNvCxnSpPr/>
          <p:nvPr/>
        </p:nvCxnSpPr>
        <p:spPr bwMode="auto">
          <a:xfrm>
            <a:off x="4254500" y="3505200"/>
            <a:ext cx="1828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28380E40-A57A-B649-ACD8-FA03850842E7}"/>
              </a:ext>
            </a:extLst>
          </p:cNvPr>
          <p:cNvSpPr txBox="1"/>
          <p:nvPr/>
        </p:nvSpPr>
        <p:spPr>
          <a:xfrm>
            <a:off x="4251661" y="5017444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CN" sz="1800" i="1" dirty="0">
                <a:solidFill>
                  <a:srgbClr val="FF0000"/>
                </a:solidFill>
              </a:rPr>
              <a:t>I + </a:t>
            </a:r>
            <a:r>
              <a:rPr kumimoji="1" lang="en-US" altLang="zh-CN" sz="1800" i="1" dirty="0" err="1">
                <a:solidFill>
                  <a:srgbClr val="FF0000"/>
                </a:solidFill>
              </a:rPr>
              <a:t>i</a:t>
            </a:r>
            <a:r>
              <a:rPr kumimoji="1" lang="en-US" altLang="zh-CN" sz="1800" i="1" baseline="-25000" dirty="0" err="1">
                <a:solidFill>
                  <a:srgbClr val="FF0000"/>
                </a:solidFill>
              </a:rPr>
              <a:t>L</a:t>
            </a:r>
            <a:endParaRPr kumimoji="1" lang="zh-CN" altLang="en-US" sz="1800" baseline="-25000" dirty="0">
              <a:solidFill>
                <a:srgbClr val="00B0F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FF1429A-36C2-0549-B43C-7A708C473E82}"/>
              </a:ext>
            </a:extLst>
          </p:cNvPr>
          <p:cNvSpPr txBox="1"/>
          <p:nvPr/>
        </p:nvSpPr>
        <p:spPr>
          <a:xfrm>
            <a:off x="6689786" y="5017444"/>
            <a:ext cx="103586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CN" sz="1800" i="1" dirty="0">
                <a:solidFill>
                  <a:srgbClr val="FF0000"/>
                </a:solidFill>
              </a:rPr>
              <a:t>v</a:t>
            </a:r>
            <a:r>
              <a:rPr kumimoji="1" lang="en-US" altLang="zh-CN" sz="1800" i="1" baseline="-25000" dirty="0">
                <a:solidFill>
                  <a:srgbClr val="FF0000"/>
                </a:solidFill>
              </a:rPr>
              <a:t>CE1</a:t>
            </a:r>
            <a:r>
              <a:rPr kumimoji="1" lang="en-US" altLang="zh-CN" sz="1800" i="1" dirty="0">
                <a:solidFill>
                  <a:srgbClr val="FF0000"/>
                </a:solidFill>
              </a:rPr>
              <a:t> * i</a:t>
            </a:r>
            <a:r>
              <a:rPr kumimoji="1" lang="en-US" altLang="zh-CN" sz="1800" i="1" baseline="-25000" dirty="0">
                <a:solidFill>
                  <a:srgbClr val="FF0000"/>
                </a:solidFill>
              </a:rPr>
              <a:t>C1</a:t>
            </a:r>
            <a:endParaRPr kumimoji="1" lang="zh-CN" altLang="en-US" sz="1800" baseline="-25000" dirty="0">
              <a:solidFill>
                <a:srgbClr val="00B0F0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D4D2745-6142-89D6-1277-A9A14BD697BE}"/>
              </a:ext>
            </a:extLst>
          </p:cNvPr>
          <p:cNvSpPr txBox="1"/>
          <p:nvPr/>
        </p:nvSpPr>
        <p:spPr>
          <a:xfrm>
            <a:off x="1640557" y="3055755"/>
            <a:ext cx="2236510" cy="70788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000" dirty="0"/>
              <a:t>晶体管功耗的计算</a:t>
            </a:r>
            <a:endParaRPr kumimoji="1" lang="en-US" altLang="zh-CN" sz="2000" dirty="0"/>
          </a:p>
          <a:p>
            <a:pPr algn="ctr"/>
            <a:r>
              <a:rPr kumimoji="1" lang="en-US" altLang="zh-CN" sz="2000" i="1" dirty="0" err="1"/>
              <a:t>v</a:t>
            </a:r>
            <a:r>
              <a:rPr kumimoji="1" lang="en-US" altLang="zh-CN" sz="2000" baseline="-25000" dirty="0" err="1"/>
              <a:t>CE</a:t>
            </a:r>
            <a:r>
              <a:rPr kumimoji="1" lang="en-US" altLang="zh-CN" sz="2000" dirty="0" err="1"/>
              <a:t>×</a:t>
            </a:r>
            <a:r>
              <a:rPr kumimoji="1" lang="en-US" altLang="zh-CN" sz="2000" i="1" dirty="0" err="1"/>
              <a:t>i</a:t>
            </a:r>
            <a:r>
              <a:rPr kumimoji="1" lang="en-US" altLang="zh-CN" sz="2000" baseline="-25000" dirty="0" err="1"/>
              <a:t>C</a:t>
            </a:r>
            <a:endParaRPr kumimoji="1" lang="zh-CN" altLang="en-US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1987598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151ACE-3809-1248-97CF-036E158B6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类功放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C87657C-BB04-9C45-BE3F-EA3E0E235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409950"/>
            <a:ext cx="2671559" cy="32004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563D848-F435-0D49-8481-807F001005EB}"/>
              </a:ext>
            </a:extLst>
          </p:cNvPr>
          <p:cNvSpPr txBox="1"/>
          <p:nvPr/>
        </p:nvSpPr>
        <p:spPr>
          <a:xfrm>
            <a:off x="286891" y="957016"/>
            <a:ext cx="84940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④</a:t>
            </a:r>
            <a:r>
              <a:rPr kumimoji="1" lang="en-US" altLang="zh-CN" sz="2000" dirty="0">
                <a:solidFill>
                  <a:srgbClr val="C00000"/>
                </a:solidFill>
              </a:rPr>
              <a:t>Q</a:t>
            </a:r>
            <a:r>
              <a:rPr kumimoji="1" lang="en-US" altLang="zh-CN" sz="2000" baseline="-25000" dirty="0">
                <a:solidFill>
                  <a:srgbClr val="C00000"/>
                </a:solidFill>
              </a:rPr>
              <a:t>1</a:t>
            </a:r>
            <a:r>
              <a:rPr kumimoji="1" lang="zh-CN" altLang="en-US" sz="2000" dirty="0">
                <a:solidFill>
                  <a:srgbClr val="C00000"/>
                </a:solidFill>
              </a:rPr>
              <a:t>功耗的两个特殊情况</a:t>
            </a:r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000" dirty="0"/>
              <a:t>R</a:t>
            </a:r>
            <a:r>
              <a:rPr kumimoji="1" lang="en-US" altLang="zh-CN" sz="2000" baseline="-25000" dirty="0"/>
              <a:t>L</a:t>
            </a:r>
            <a:r>
              <a:rPr kumimoji="1" lang="zh-CN" altLang="en-US" sz="2000" dirty="0"/>
              <a:t>为开路，           ，</a:t>
            </a: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1</a:t>
            </a:r>
            <a:r>
              <a:rPr kumimoji="1" lang="zh-CN" altLang="en-US" sz="2000" dirty="0"/>
              <a:t>的瞬时功耗取决于</a:t>
            </a:r>
            <a:r>
              <a:rPr kumimoji="1" lang="en-US" altLang="zh-CN" sz="2000" dirty="0" err="1"/>
              <a:t>v</a:t>
            </a:r>
            <a:r>
              <a:rPr kumimoji="1" lang="en-US" altLang="zh-CN" sz="2000" baseline="-25000" dirty="0" err="1"/>
              <a:t>O</a:t>
            </a:r>
            <a:r>
              <a:rPr kumimoji="1" lang="zh-CN" altLang="en-US" sz="2000" dirty="0"/>
              <a:t>，</a:t>
            </a:r>
            <a:r>
              <a:rPr kumimoji="1" lang="en-US" altLang="zh-CN" sz="2000" dirty="0" err="1"/>
              <a:t>v</a:t>
            </a:r>
            <a:r>
              <a:rPr kumimoji="1" lang="en-US" altLang="zh-CN" sz="2000" baseline="-25000" dirty="0" err="1"/>
              <a:t>O</a:t>
            </a:r>
            <a:r>
              <a:rPr kumimoji="1" lang="zh-CN" altLang="en-US" sz="2000" dirty="0"/>
              <a:t>为</a:t>
            </a:r>
            <a:r>
              <a:rPr kumimoji="1" lang="en-US" altLang="zh-CN" sz="2000" dirty="0"/>
              <a:t>-V</a:t>
            </a:r>
            <a:r>
              <a:rPr kumimoji="1" lang="en-US" altLang="zh-CN" sz="2000" baseline="-25000" dirty="0"/>
              <a:t>CC</a:t>
            </a:r>
            <a:r>
              <a:rPr kumimoji="1" lang="zh-CN" altLang="en-US" sz="2000" dirty="0"/>
              <a:t>时达到最大</a:t>
            </a:r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000" dirty="0"/>
              <a:t>R</a:t>
            </a:r>
            <a:r>
              <a:rPr kumimoji="1" lang="en-US" altLang="zh-CN" sz="2000" baseline="-25000" dirty="0"/>
              <a:t>L</a:t>
            </a:r>
            <a:r>
              <a:rPr kumimoji="1" lang="zh-CN" altLang="en-US" sz="2000" dirty="0"/>
              <a:t>为短路，输入为正时，电流 </a:t>
            </a:r>
            <a:r>
              <a:rPr kumimoji="1" lang="en-US" altLang="zh-CN" sz="2000" i="1" dirty="0" err="1"/>
              <a:t>i</a:t>
            </a:r>
            <a:r>
              <a:rPr kumimoji="1" lang="en-US" altLang="zh-CN" sz="2000" baseline="-25000" dirty="0" err="1"/>
              <a:t>L</a:t>
            </a:r>
            <a:r>
              <a:rPr kumimoji="1" lang="zh-CN" altLang="en-US" sz="2000" dirty="0"/>
              <a:t>就会无穷大，</a:t>
            </a:r>
            <a:r>
              <a:rPr kumimoji="1" lang="zh-CN" altLang="en-US" sz="2000" dirty="0">
                <a:solidFill>
                  <a:srgbClr val="C00000"/>
                </a:solidFill>
              </a:rPr>
              <a:t>所以需要短路保护</a:t>
            </a:r>
            <a:r>
              <a:rPr kumimoji="1" lang="zh-CN" altLang="en-US" sz="2000" dirty="0"/>
              <a:t>。</a:t>
            </a:r>
            <a:endParaRPr kumimoji="1" lang="en-US" altLang="zh-CN" sz="20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D5B9F6A-D122-A540-868D-62577CFAB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1626574"/>
            <a:ext cx="622300" cy="2921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A34AB32-EF4F-1140-9A83-F847667BE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008" y="1603418"/>
            <a:ext cx="1075992" cy="283778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4DDAD0EC-A855-FF48-B610-A4E540AE61B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00468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151ACE-3809-1248-97CF-036E158B6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类功放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C87657C-BB04-9C45-BE3F-EA3E0E235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409950"/>
            <a:ext cx="2671559" cy="32004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563D848-F435-0D49-8481-807F001005EB}"/>
              </a:ext>
            </a:extLst>
          </p:cNvPr>
          <p:cNvSpPr txBox="1"/>
          <p:nvPr/>
        </p:nvSpPr>
        <p:spPr>
          <a:xfrm>
            <a:off x="286891" y="957016"/>
            <a:ext cx="84940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④</a:t>
            </a:r>
            <a:r>
              <a:rPr kumimoji="1" lang="en-US" altLang="zh-CN" sz="2000" dirty="0">
                <a:solidFill>
                  <a:srgbClr val="C00000"/>
                </a:solidFill>
              </a:rPr>
              <a:t>Q</a:t>
            </a:r>
            <a:r>
              <a:rPr kumimoji="1" lang="en-US" altLang="zh-CN" sz="2000" baseline="-25000" dirty="0">
                <a:solidFill>
                  <a:srgbClr val="C00000"/>
                </a:solidFill>
              </a:rPr>
              <a:t>2</a:t>
            </a:r>
            <a:r>
              <a:rPr kumimoji="1" lang="zh-CN" altLang="en-US" sz="2000" dirty="0">
                <a:solidFill>
                  <a:srgbClr val="C00000"/>
                </a:solidFill>
              </a:rPr>
              <a:t>的功耗</a:t>
            </a:r>
            <a:endParaRPr kumimoji="1" lang="en-US" altLang="zh-CN" sz="2000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2000" dirty="0"/>
              <a:t>流过的电流始终为 </a:t>
            </a:r>
            <a:r>
              <a:rPr kumimoji="1" lang="en-US" altLang="zh-CN" sz="2000" i="1" dirty="0"/>
              <a:t>I</a:t>
            </a:r>
            <a:r>
              <a:rPr kumimoji="1" lang="zh-CN" altLang="en-US" sz="2000" dirty="0"/>
              <a:t>，</a:t>
            </a:r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C2</a:t>
            </a:r>
            <a:r>
              <a:rPr kumimoji="1" lang="zh-CN" altLang="en-US" sz="2000" dirty="0"/>
              <a:t>从</a:t>
            </a:r>
            <a:r>
              <a:rPr kumimoji="1" lang="en-US" altLang="zh-CN" sz="2000" dirty="0"/>
              <a:t>-V</a:t>
            </a:r>
            <a:r>
              <a:rPr kumimoji="1" lang="en-US" altLang="zh-CN" sz="2000" baseline="-25000" dirty="0"/>
              <a:t>CC</a:t>
            </a:r>
            <a:r>
              <a:rPr kumimoji="1" lang="zh-CN" altLang="en-US" sz="2000" dirty="0"/>
              <a:t>到</a:t>
            </a:r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CC</a:t>
            </a:r>
            <a:r>
              <a:rPr kumimoji="1" lang="zh-CN" altLang="en-US" sz="2000" dirty="0"/>
              <a:t>变化，最大瞬时功耗</a:t>
            </a:r>
            <a:endParaRPr kumimoji="1" lang="en-US" altLang="zh-CN" sz="2000" dirty="0"/>
          </a:p>
          <a:p>
            <a:r>
              <a:rPr kumimoji="1" lang="zh-CN" altLang="en-US" sz="2000" dirty="0"/>
              <a:t>平均功耗</a:t>
            </a:r>
            <a:endParaRPr kumimoji="1" lang="en-US" altLang="zh-CN" sz="20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77707AB-1CC5-004E-AAB4-961599A38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579670"/>
            <a:ext cx="4739425" cy="42672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144E600-C98C-C141-8E47-93143DF92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1657462"/>
            <a:ext cx="635000" cy="2921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DBE35B3-62B7-2146-824B-5BF4AED6B1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0079" y="1949562"/>
            <a:ext cx="533400" cy="304800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5E4BC8D4-43F4-554C-9A69-AF6D2FBA337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942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3FA05540-D7A3-734B-8AF1-63FD05B9C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1" y="3279275"/>
            <a:ext cx="3962400" cy="356759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23DBBE8-61E8-3E4D-A981-DA262FDDB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20FB04-C4C9-EB44-9C3B-FDB1BD9E6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843"/>
            <a:ext cx="9144000" cy="21666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D469444-998D-A04D-A99E-6C67EC139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667000"/>
            <a:ext cx="3048371" cy="311785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6645DBA-41E9-5F4B-8E98-3A420D271638}"/>
              </a:ext>
            </a:extLst>
          </p:cNvPr>
          <p:cNvSpPr txBox="1"/>
          <p:nvPr/>
        </p:nvSpPr>
        <p:spPr>
          <a:xfrm>
            <a:off x="3634640" y="2177781"/>
            <a:ext cx="264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/>
              <a:t>①</a:t>
            </a:r>
            <a:r>
              <a:rPr kumimoji="1" lang="zh-CN" altLang="en-US" sz="1800" dirty="0"/>
              <a:t>静态条件时，</a:t>
            </a:r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1</a:t>
            </a:r>
            <a:r>
              <a:rPr kumimoji="1" lang="zh-CN" altLang="en-US" sz="1800" dirty="0"/>
              <a:t>、</a:t>
            </a:r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2</a:t>
            </a:r>
            <a:endParaRPr kumimoji="1" lang="zh-CN" altLang="en-US" baseline="-250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5D62D68-53D8-BD49-91FB-B4063141D9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8440" y="2633373"/>
            <a:ext cx="1117600" cy="2667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86F34CF-6F79-7D48-A64C-07A6921E7C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8440" y="3024801"/>
            <a:ext cx="1638300" cy="3556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EC0BD49-6A92-2C4B-92A7-93ABEFE2EA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6919" y="2712284"/>
            <a:ext cx="3238500" cy="431800"/>
          </a:xfrm>
          <a:prstGeom prst="rect">
            <a:avLst/>
          </a:prstGeom>
        </p:spPr>
      </p:pic>
      <p:sp>
        <p:nvSpPr>
          <p:cNvPr id="11" name="右大括号 10">
            <a:extLst>
              <a:ext uri="{FF2B5EF4-FFF2-40B4-BE49-F238E27FC236}">
                <a16:creationId xmlns:a16="http://schemas.microsoft.com/office/drawing/2014/main" id="{02FBB0B0-9373-EC4B-BC07-AC1E84C14247}"/>
              </a:ext>
            </a:extLst>
          </p:cNvPr>
          <p:cNvSpPr/>
          <p:nvPr/>
        </p:nvSpPr>
        <p:spPr bwMode="auto">
          <a:xfrm>
            <a:off x="5387240" y="2669201"/>
            <a:ext cx="304800" cy="533400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3D5BEF59-4566-8B40-A739-DACB3467FDA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0BFD5A4A-7FFB-A603-CC6A-3562E68DB31E}"/>
              </a:ext>
            </a:extLst>
          </p:cNvPr>
          <p:cNvCxnSpPr/>
          <p:nvPr/>
        </p:nvCxnSpPr>
        <p:spPr bwMode="auto">
          <a:xfrm>
            <a:off x="4572000" y="1524000"/>
            <a:ext cx="170471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7C9DE36E-8BE3-1793-C9AE-7D48834BD3B5}"/>
              </a:ext>
            </a:extLst>
          </p:cNvPr>
          <p:cNvSpPr txBox="1"/>
          <p:nvPr/>
        </p:nvSpPr>
        <p:spPr>
          <a:xfrm>
            <a:off x="7162800" y="1223428"/>
            <a:ext cx="1569660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sz="1800" dirty="0"/>
              <a:t>准静态的含义</a:t>
            </a:r>
          </a:p>
        </p:txBody>
      </p:sp>
    </p:spTree>
    <p:extLst>
      <p:ext uri="{BB962C8B-B14F-4D97-AF65-F5344CB8AC3E}">
        <p14:creationId xmlns:p14="http://schemas.microsoft.com/office/powerpoint/2010/main" val="3678289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3FA05540-D7A3-734B-8AF1-63FD05B9C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1" y="3279275"/>
            <a:ext cx="3962400" cy="356759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23DBBE8-61E8-3E4D-A981-DA262FDDB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20FB04-C4C9-EB44-9C3B-FDB1BD9E6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843"/>
            <a:ext cx="9144000" cy="21666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D469444-998D-A04D-A99E-6C67EC139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667000"/>
            <a:ext cx="3048371" cy="311785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6645DBA-41E9-5F4B-8E98-3A420D271638}"/>
              </a:ext>
            </a:extLst>
          </p:cNvPr>
          <p:cNvSpPr txBox="1"/>
          <p:nvPr/>
        </p:nvSpPr>
        <p:spPr>
          <a:xfrm>
            <a:off x="2209800" y="2191225"/>
            <a:ext cx="2725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/>
              <a:t>②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1</a:t>
            </a:r>
            <a:r>
              <a:rPr kumimoji="1" lang="zh-CN" altLang="en-US" sz="1800" dirty="0"/>
              <a:t>功耗，根据图（</a:t>
            </a:r>
            <a:r>
              <a:rPr kumimoji="1" lang="en-US" altLang="zh-CN" sz="1800" dirty="0"/>
              <a:t>d</a:t>
            </a:r>
            <a:r>
              <a:rPr kumimoji="1" lang="zh-CN" altLang="en-US" sz="1800" dirty="0"/>
              <a:t>）</a:t>
            </a:r>
            <a:endParaRPr kumimoji="1" lang="en-US" altLang="zh-CN" sz="1800" dirty="0"/>
          </a:p>
          <a:p>
            <a:endParaRPr kumimoji="1" lang="en-US" altLang="zh-CN" sz="1800" dirty="0"/>
          </a:p>
          <a:p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2</a:t>
            </a:r>
            <a:r>
              <a:rPr kumimoji="1" lang="zh-CN" altLang="en-US" sz="1800" dirty="0"/>
              <a:t>功耗</a:t>
            </a:r>
            <a:endParaRPr kumimoji="1" lang="en-US" altLang="zh-CN" sz="1800" dirty="0"/>
          </a:p>
          <a:p>
            <a:endParaRPr kumimoji="1" lang="en-US" altLang="zh-CN" sz="18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6D00F98-A336-5D45-8F31-34BC41F3EF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2146959"/>
            <a:ext cx="2706190" cy="47459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668EF34-7D7F-2848-9D0F-B94DC1D351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5150" y="2701555"/>
            <a:ext cx="2305050" cy="635169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393D5CBA-A951-5C48-99C2-B4C1857D2DC5}"/>
              </a:ext>
            </a:extLst>
          </p:cNvPr>
          <p:cNvSpPr txBox="1"/>
          <p:nvPr/>
        </p:nvSpPr>
        <p:spPr>
          <a:xfrm>
            <a:off x="2816688" y="521687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/>
              <a:t>负载功耗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99570EE-0C06-CB4E-8BD2-40F83FD2B9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2082" y="5618882"/>
            <a:ext cx="1905205" cy="1121349"/>
          </a:xfrm>
          <a:prstGeom prst="rect">
            <a:avLst/>
          </a:prstGeom>
        </p:spPr>
      </p:pic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6F908709-E068-524B-8710-A8FE2B08473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6C7261A-CC0B-701F-AEBD-DBF39DF8C35D}"/>
              </a:ext>
            </a:extLst>
          </p:cNvPr>
          <p:cNvSpPr txBox="1"/>
          <p:nvPr/>
        </p:nvSpPr>
        <p:spPr>
          <a:xfrm>
            <a:off x="5826165" y="2765747"/>
            <a:ext cx="2749471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2</a:t>
            </a:r>
            <a:r>
              <a:rPr kumimoji="1" lang="zh-CN" altLang="en-US" sz="1800" dirty="0"/>
              <a:t>电流恒定，</a:t>
            </a:r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1</a:t>
            </a:r>
            <a:r>
              <a:rPr kumimoji="1" lang="zh-CN" altLang="en-US" sz="1800" dirty="0"/>
              <a:t>电流变化</a:t>
            </a:r>
          </a:p>
        </p:txBody>
      </p:sp>
    </p:spTree>
    <p:extLst>
      <p:ext uri="{BB962C8B-B14F-4D97-AF65-F5344CB8AC3E}">
        <p14:creationId xmlns:p14="http://schemas.microsoft.com/office/powerpoint/2010/main" val="1953582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151ACE-3809-1248-97CF-036E158B6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类功放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C87657C-BB04-9C45-BE3F-EA3E0E235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409950"/>
            <a:ext cx="2671559" cy="32004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563D848-F435-0D49-8481-807F001005EB}"/>
              </a:ext>
            </a:extLst>
          </p:cNvPr>
          <p:cNvSpPr txBox="1"/>
          <p:nvPr/>
        </p:nvSpPr>
        <p:spPr>
          <a:xfrm>
            <a:off x="286891" y="957016"/>
            <a:ext cx="8494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④</a:t>
            </a:r>
            <a:r>
              <a:rPr kumimoji="1" lang="zh-CN" altLang="en-US" sz="2000" dirty="0">
                <a:solidFill>
                  <a:srgbClr val="C00000"/>
                </a:solidFill>
              </a:rPr>
              <a:t>效率。</a:t>
            </a:r>
            <a:r>
              <a:rPr kumimoji="1" lang="en-US" altLang="zh-CN" sz="2000" dirty="0"/>
              <a:t>PA</a:t>
            </a:r>
            <a:r>
              <a:rPr kumimoji="1" lang="zh-CN" altLang="en-US" sz="2000" dirty="0"/>
              <a:t>效率的定义</a:t>
            </a:r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dirty="0">
              <a:solidFill>
                <a:srgbClr val="C0000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77707AB-1CC5-004E-AAB4-961599A38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579670"/>
            <a:ext cx="4739425" cy="42672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54BDC83-49BE-124A-9A14-E859D661B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2559" y="957016"/>
            <a:ext cx="2260600" cy="6604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8F025BD-F7D0-7844-92D8-15EFE7BDD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64902"/>
            <a:ext cx="2075308" cy="74527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15A746E-634E-9D4D-8CD9-C57C591A4538}"/>
              </a:ext>
            </a:extLst>
          </p:cNvPr>
          <p:cNvSpPr txBox="1"/>
          <p:nvPr/>
        </p:nvSpPr>
        <p:spPr>
          <a:xfrm>
            <a:off x="76200" y="129557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0432FF"/>
                </a:solidFill>
              </a:rPr>
              <a:t>输出电压峰值</a:t>
            </a:r>
          </a:p>
        </p:txBody>
      </p: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C1E3581F-8EC0-9840-876B-BB9DD802623D}"/>
              </a:ext>
            </a:extLst>
          </p:cNvPr>
          <p:cNvCxnSpPr/>
          <p:nvPr/>
        </p:nvCxnSpPr>
        <p:spPr bwMode="auto">
          <a:xfrm>
            <a:off x="990600" y="1617416"/>
            <a:ext cx="76200" cy="1351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D9E3A7CF-1189-AC4E-A4D8-B5E8DA7B82DA}"/>
              </a:ext>
            </a:extLst>
          </p:cNvPr>
          <p:cNvSpPr txBox="1"/>
          <p:nvPr/>
        </p:nvSpPr>
        <p:spPr>
          <a:xfrm>
            <a:off x="9525" y="2315275"/>
            <a:ext cx="2898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/>
              <a:t>从</a:t>
            </a:r>
            <a:r>
              <a:rPr kumimoji="1" lang="en-US" altLang="zh-CN" sz="1800" dirty="0"/>
              <a:t>+V</a:t>
            </a:r>
            <a:r>
              <a:rPr kumimoji="1" lang="en-US" altLang="zh-CN" sz="1800" baseline="-25000" dirty="0"/>
              <a:t>CC</a:t>
            </a:r>
            <a:r>
              <a:rPr kumimoji="1" lang="zh-CN" altLang="en-US" sz="1800" dirty="0"/>
              <a:t>抽取的平均电流为 </a:t>
            </a:r>
            <a:r>
              <a:rPr kumimoji="1" lang="en-US" altLang="zh-CN" sz="1800" dirty="0"/>
              <a:t>I</a:t>
            </a:r>
          </a:p>
          <a:p>
            <a:r>
              <a:rPr kumimoji="1" lang="zh-CN" altLang="en-US" sz="1800" dirty="0"/>
              <a:t>推送到</a:t>
            </a:r>
            <a:r>
              <a:rPr kumimoji="1" lang="en-US" altLang="zh-CN" sz="1800" dirty="0"/>
              <a:t>-V</a:t>
            </a:r>
            <a:r>
              <a:rPr kumimoji="1" lang="en-US" altLang="zh-CN" sz="1800" baseline="-25000" dirty="0"/>
              <a:t>CC</a:t>
            </a:r>
            <a:r>
              <a:rPr kumimoji="1" lang="zh-CN" altLang="en-US" sz="1800" dirty="0"/>
              <a:t>的电流恒定为 </a:t>
            </a:r>
            <a:r>
              <a:rPr kumimoji="1" lang="en-US" altLang="zh-CN" sz="1800" dirty="0"/>
              <a:t>I</a:t>
            </a:r>
            <a:endParaRPr kumimoji="1" lang="zh-CN" altLang="en-US" sz="1800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8D0F170-FC73-2F4F-9EFE-F82CEFAEBA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016250"/>
            <a:ext cx="1155700" cy="393700"/>
          </a:xfrm>
          <a:prstGeom prst="rect">
            <a:avLst/>
          </a:prstGeom>
        </p:spPr>
      </p:pic>
      <p:sp>
        <p:nvSpPr>
          <p:cNvPr id="16" name="右大括号 15">
            <a:extLst>
              <a:ext uri="{FF2B5EF4-FFF2-40B4-BE49-F238E27FC236}">
                <a16:creationId xmlns:a16="http://schemas.microsoft.com/office/drawing/2014/main" id="{6616A5AF-76E5-9345-8A32-757C434324BA}"/>
              </a:ext>
            </a:extLst>
          </p:cNvPr>
          <p:cNvSpPr/>
          <p:nvPr/>
        </p:nvSpPr>
        <p:spPr bwMode="auto">
          <a:xfrm>
            <a:off x="3771899" y="1814046"/>
            <a:ext cx="277175" cy="1147560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4A50CFAF-72AA-5545-82FC-54B6864FBD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4215" y="1981200"/>
            <a:ext cx="1397000" cy="6985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3D1EF88-48B4-2248-ADAA-A168AA71BC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9400" y="1978976"/>
            <a:ext cx="1581585" cy="67933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DF8721C-328D-F04A-939A-44C84EF9B7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7100" y="1748380"/>
            <a:ext cx="1485900" cy="393700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34C719F4-27DA-074C-A3A7-42972F3A5C26}"/>
              </a:ext>
            </a:extLst>
          </p:cNvPr>
          <p:cNvSpPr txBox="1"/>
          <p:nvPr/>
        </p:nvSpPr>
        <p:spPr>
          <a:xfrm>
            <a:off x="5653943" y="1022275"/>
            <a:ext cx="3337656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1800" dirty="0"/>
              <a:t>不考虑</a:t>
            </a:r>
            <a:r>
              <a:rPr kumimoji="1" lang="en-US" altLang="zh-CN" sz="1800" dirty="0" err="1"/>
              <a:t>V</a:t>
            </a:r>
            <a:r>
              <a:rPr kumimoji="1" lang="en-US" altLang="zh-CN" sz="1800" baseline="-25000" dirty="0" err="1"/>
              <a:t>CEsat</a:t>
            </a:r>
            <a:r>
              <a:rPr kumimoji="1" lang="zh-CN" altLang="en-US" sz="1800" dirty="0"/>
              <a:t>，输出峰值最大为</a:t>
            </a:r>
            <a:r>
              <a:rPr kumimoji="1" lang="en-US" altLang="zh-CN" sz="1800" dirty="0"/>
              <a:t>V</a:t>
            </a:r>
            <a:r>
              <a:rPr kumimoji="1" lang="en-US" altLang="zh-CN" sz="1800" baseline="-25000" dirty="0"/>
              <a:t>CC</a:t>
            </a:r>
            <a:r>
              <a:rPr kumimoji="1" lang="zh-CN" altLang="en-US" sz="1800" dirty="0"/>
              <a:t>，且电流</a:t>
            </a:r>
            <a:r>
              <a:rPr kumimoji="1" lang="en-US" altLang="zh-CN" sz="1800" dirty="0"/>
              <a:t>I</a:t>
            </a:r>
            <a:r>
              <a:rPr kumimoji="1" lang="zh-CN" altLang="en-US" sz="1800" dirty="0"/>
              <a:t>为临界 </a:t>
            </a:r>
            <a:r>
              <a:rPr kumimoji="1" lang="en-US" altLang="zh-CN" sz="1800" dirty="0"/>
              <a:t>I×R</a:t>
            </a:r>
            <a:r>
              <a:rPr kumimoji="1" lang="en-US" altLang="zh-CN" sz="1800" baseline="-25000" dirty="0"/>
              <a:t>L</a:t>
            </a:r>
            <a:r>
              <a:rPr kumimoji="1" lang="en-US" altLang="zh-CN" sz="1800" dirty="0"/>
              <a:t>=V</a:t>
            </a:r>
            <a:r>
              <a:rPr kumimoji="1" lang="en-US" altLang="zh-CN" sz="1800" baseline="-25000" dirty="0"/>
              <a:t>CC</a:t>
            </a:r>
            <a:endParaRPr kumimoji="1" lang="zh-CN" altLang="en-US" sz="18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56C7E52-8E99-864A-B957-FB95F05B7168}"/>
                  </a:ext>
                </a:extLst>
              </p:cNvPr>
              <p:cNvSpPr txBox="1"/>
              <p:nvPr/>
            </p:nvSpPr>
            <p:spPr>
              <a:xfrm>
                <a:off x="7423896" y="2145784"/>
                <a:ext cx="1263616" cy="369332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zh-CN" altLang="en-US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kumimoji="1" lang="zh-CN" altLang="en-US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≤25%</m:t>
                      </m:r>
                    </m:oMath>
                  </m:oMathPara>
                </a14:m>
                <a:endParaRPr kumimoji="1" lang="zh-CN" alt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56C7E52-8E99-864A-B957-FB95F05B7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3896" y="2145784"/>
                <a:ext cx="1263616" cy="369332"/>
              </a:xfrm>
              <a:prstGeom prst="rect">
                <a:avLst/>
              </a:prstGeom>
              <a:blipFill>
                <a:blip r:embed="rId10"/>
                <a:stretch>
                  <a:fillRect l="-4950" r="-4950" b="-19355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灯片编号占位符 1">
            <a:extLst>
              <a:ext uri="{FF2B5EF4-FFF2-40B4-BE49-F238E27FC236}">
                <a16:creationId xmlns:a16="http://schemas.microsoft.com/office/drawing/2014/main" id="{E0CD2575-009E-5E43-9048-D13540A12F8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ED6DD94-1C2E-2C51-BEA9-2BCFD6F0F652}"/>
              </a:ext>
            </a:extLst>
          </p:cNvPr>
          <p:cNvSpPr txBox="1"/>
          <p:nvPr/>
        </p:nvSpPr>
        <p:spPr>
          <a:xfrm>
            <a:off x="7186204" y="2548677"/>
            <a:ext cx="1814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/>
              <a:t>上一页可数值验证</a:t>
            </a:r>
          </a:p>
        </p:txBody>
      </p:sp>
    </p:spTree>
    <p:extLst>
      <p:ext uri="{BB962C8B-B14F-4D97-AF65-F5344CB8AC3E}">
        <p14:creationId xmlns:p14="http://schemas.microsoft.com/office/powerpoint/2010/main" val="3427768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84B3C1-414F-E64F-9193-633FA3C5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B777BF-1C02-0948-8878-E2F2577EC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7772400" cy="2209800"/>
          </a:xfrm>
        </p:spPr>
        <p:txBody>
          <a:bodyPr/>
          <a:lstStyle/>
          <a:p>
            <a:pPr eaLnBrk="1" hangingPunct="1"/>
            <a:r>
              <a:rPr kumimoji="1" lang="en-US" altLang="zh-CN" dirty="0"/>
              <a:t>Q</a:t>
            </a:r>
            <a:r>
              <a:rPr kumimoji="1" lang="en-US" altLang="zh-CN" baseline="-25000" dirty="0"/>
              <a:t>N</a:t>
            </a:r>
            <a:r>
              <a:rPr kumimoji="1" lang="zh-CN" altLang="en-US" dirty="0"/>
              <a:t>、</a:t>
            </a:r>
            <a:r>
              <a:rPr kumimoji="1" lang="en-US" altLang="zh-CN" dirty="0"/>
              <a:t>Q</a:t>
            </a:r>
            <a:r>
              <a:rPr kumimoji="1" lang="en-US" altLang="zh-CN" baseline="-25000" dirty="0"/>
              <a:t>P</a:t>
            </a:r>
            <a:r>
              <a:rPr kumimoji="1" lang="zh-CN" altLang="en-US" dirty="0"/>
              <a:t>只有一半的时间导通（导通角</a:t>
            </a:r>
            <a:r>
              <a:rPr kumimoji="1" lang="en-US" altLang="zh-CN" dirty="0"/>
              <a:t>180°</a:t>
            </a:r>
            <a:r>
              <a:rPr kumimoji="1" lang="zh-CN" altLang="en-US" dirty="0"/>
              <a:t>），且不同时导通</a:t>
            </a:r>
            <a:endParaRPr kumimoji="1" lang="en-US" altLang="zh-CN" dirty="0"/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若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I</a:t>
            </a:r>
            <a:r>
              <a:rPr lang="zh-CN" altLang="en-US" dirty="0">
                <a:ea typeface="宋体" panose="02010600030101010101" pitchFamily="2" charset="-122"/>
              </a:rPr>
              <a:t>为正时，</a:t>
            </a:r>
            <a:r>
              <a:rPr lang="en-US" altLang="zh-CN" dirty="0">
                <a:ea typeface="宋体" panose="02010600030101010101" pitchFamily="2" charset="-122"/>
              </a:rPr>
              <a:t>Q</a:t>
            </a:r>
            <a:r>
              <a:rPr lang="en-US" altLang="zh-CN" baseline="-25000" dirty="0"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开，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o</a:t>
            </a:r>
            <a:r>
              <a:rPr lang="en-US" altLang="zh-CN" dirty="0">
                <a:ea typeface="宋体" panose="02010600030101010101" pitchFamily="2" charset="-122"/>
              </a:rPr>
              <a:t>=</a:t>
            </a:r>
            <a:r>
              <a:rPr lang="zh-CN" altLang="en-US" dirty="0">
                <a:ea typeface="宋体" panose="02010600030101010101" pitchFamily="2" charset="-122"/>
              </a:rPr>
              <a:t> 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I</a:t>
            </a:r>
            <a:r>
              <a:rPr lang="zh-CN" altLang="en-US" baseline="-25000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–</a:t>
            </a:r>
            <a:r>
              <a:rPr lang="zh-CN" altLang="en-US" dirty="0">
                <a:ea typeface="宋体" panose="02010600030101010101" pitchFamily="2" charset="-122"/>
              </a:rPr>
              <a:t> 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BE,N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en-US" altLang="zh-CN" dirty="0">
                <a:ea typeface="宋体" panose="02010600030101010101" pitchFamily="2" charset="-122"/>
              </a:rPr>
              <a:t>Q</a:t>
            </a:r>
            <a:r>
              <a:rPr lang="en-US" altLang="zh-CN" baseline="-25000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关（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B</a:t>
            </a:r>
            <a:r>
              <a:rPr lang="en-US" altLang="zh-CN" dirty="0">
                <a:ea typeface="宋体" panose="02010600030101010101" pitchFamily="2" charset="-122"/>
              </a:rPr>
              <a:t>&gt;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E</a:t>
            </a:r>
            <a:r>
              <a:rPr lang="zh-CN" altLang="en-US" dirty="0">
                <a:ea typeface="宋体" panose="02010600030101010101" pitchFamily="2" charset="-122"/>
              </a:rPr>
              <a:t>，反偏）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Q</a:t>
            </a:r>
            <a:r>
              <a:rPr lang="en-US" altLang="zh-CN" baseline="-25000" dirty="0">
                <a:ea typeface="宋体" panose="02010600030101010101" pitchFamily="2" charset="-122"/>
                <a:sym typeface="Wingdings" pitchFamily="2" charset="2"/>
              </a:rPr>
              <a:t>N</a:t>
            </a:r>
            <a:r>
              <a:rPr lang="zh-CN" altLang="en-US" baseline="-25000" dirty="0"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Push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电流到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  <a:sym typeface="Wingdings" pitchFamily="2" charset="2"/>
              </a:rPr>
              <a:t>L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当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I</a:t>
            </a:r>
            <a:r>
              <a:rPr lang="zh-CN" altLang="en-US" dirty="0">
                <a:ea typeface="宋体" panose="02010600030101010101" pitchFamily="2" charset="-122"/>
              </a:rPr>
              <a:t>为负时，</a:t>
            </a:r>
            <a:r>
              <a:rPr lang="en-US" altLang="zh-CN" dirty="0">
                <a:ea typeface="宋体" panose="02010600030101010101" pitchFamily="2" charset="-122"/>
              </a:rPr>
              <a:t>Q</a:t>
            </a:r>
            <a:r>
              <a:rPr lang="en-US" altLang="zh-CN" baseline="-25000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开，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o</a:t>
            </a:r>
            <a:r>
              <a:rPr lang="en-US" altLang="zh-CN" dirty="0">
                <a:ea typeface="宋体" panose="02010600030101010101" pitchFamily="2" charset="-122"/>
              </a:rPr>
              <a:t>=</a:t>
            </a:r>
            <a:r>
              <a:rPr lang="zh-CN" altLang="en-US" dirty="0">
                <a:ea typeface="宋体" panose="02010600030101010101" pitchFamily="2" charset="-122"/>
              </a:rPr>
              <a:t> 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I</a:t>
            </a:r>
            <a:r>
              <a:rPr lang="zh-CN" altLang="en-US" baseline="-25000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+</a:t>
            </a:r>
            <a:r>
              <a:rPr lang="zh-CN" altLang="en-US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|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BE,P</a:t>
            </a:r>
            <a:r>
              <a:rPr lang="en-US" altLang="zh-CN" dirty="0">
                <a:ea typeface="宋体" panose="02010600030101010101" pitchFamily="2" charset="-122"/>
              </a:rPr>
              <a:t>|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en-US" altLang="zh-CN" dirty="0">
                <a:ea typeface="宋体" panose="02010600030101010101" pitchFamily="2" charset="-122"/>
              </a:rPr>
              <a:t>Q</a:t>
            </a:r>
            <a:r>
              <a:rPr lang="en-US" altLang="zh-CN" baseline="-25000" dirty="0"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关（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B</a:t>
            </a:r>
            <a:r>
              <a:rPr lang="en-US" altLang="zh-CN" dirty="0">
                <a:ea typeface="宋体" panose="02010600030101010101" pitchFamily="2" charset="-122"/>
              </a:rPr>
              <a:t>&lt;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E</a:t>
            </a:r>
            <a:r>
              <a:rPr lang="zh-CN" altLang="en-US" dirty="0">
                <a:ea typeface="宋体" panose="02010600030101010101" pitchFamily="2" charset="-122"/>
              </a:rPr>
              <a:t> ，反偏）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从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  <a:sym typeface="Wingdings" pitchFamily="2" charset="2"/>
              </a:rPr>
              <a:t>L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Pull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电流到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Q</a:t>
            </a:r>
            <a:r>
              <a:rPr lang="en-US" altLang="zh-CN" baseline="-25000" dirty="0">
                <a:ea typeface="宋体" panose="02010600030101010101" pitchFamily="2" charset="-122"/>
                <a:sym typeface="Wingdings" pitchFamily="2" charset="2"/>
              </a:rPr>
              <a:t>P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；</a:t>
            </a:r>
            <a:endParaRPr lang="en-US" altLang="zh-CN" dirty="0">
              <a:ea typeface="宋体" panose="02010600030101010101" pitchFamily="2" charset="-122"/>
              <a:sym typeface="Wingdings" pitchFamily="2" charset="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故称为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Push-Pull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结构（推挽结构）</a:t>
            </a:r>
            <a:endParaRPr kumimoji="1" lang="en-US" altLang="zh-CN" dirty="0"/>
          </a:p>
          <a:p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7994C5F-25C8-A748-B1B2-2C0CD2388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365642"/>
            <a:ext cx="5872336" cy="348978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B848ABC-1A48-B243-8F17-F90A74EC9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3918293"/>
            <a:ext cx="5504036" cy="2384485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A8F1B6B3-B38D-3F47-B172-C52CAE65417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75A59D5-8AE0-5851-035E-CD9D7E8E71AB}"/>
              </a:ext>
            </a:extLst>
          </p:cNvPr>
          <p:cNvSpPr txBox="1"/>
          <p:nvPr/>
        </p:nvSpPr>
        <p:spPr>
          <a:xfrm>
            <a:off x="2298838" y="3322094"/>
            <a:ext cx="5872335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sz="1800" dirty="0"/>
              <a:t>A</a:t>
            </a:r>
            <a:r>
              <a:rPr kumimoji="1" lang="zh-CN" altLang="en-US" sz="1800" dirty="0"/>
              <a:t>类功放的</a:t>
            </a:r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2</a:t>
            </a:r>
            <a:r>
              <a:rPr kumimoji="1" lang="zh-CN" altLang="en-US" sz="1800" dirty="0"/>
              <a:t>只是恒流源，起功率放大作用的只有</a:t>
            </a:r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1</a:t>
            </a:r>
            <a:r>
              <a:rPr kumimoji="1" lang="zh-CN" altLang="en-US" sz="1800" dirty="0"/>
              <a:t>；</a:t>
            </a:r>
            <a:endParaRPr kumimoji="1" lang="en-US" altLang="zh-CN" sz="1800" dirty="0"/>
          </a:p>
          <a:p>
            <a:r>
              <a:rPr kumimoji="1" lang="en-US" altLang="zh-CN" sz="1800" dirty="0"/>
              <a:t>B</a:t>
            </a:r>
            <a:r>
              <a:rPr kumimoji="1" lang="zh-CN" altLang="en-US" sz="1800" dirty="0"/>
              <a:t>类功放</a:t>
            </a:r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N</a:t>
            </a:r>
            <a:r>
              <a:rPr kumimoji="1" lang="zh-CN" altLang="en-US" sz="1800" dirty="0"/>
              <a:t>和</a:t>
            </a:r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P</a:t>
            </a:r>
            <a:r>
              <a:rPr kumimoji="1" lang="zh-CN" altLang="en-US" sz="1800" dirty="0"/>
              <a:t>都对功率放大起作用</a:t>
            </a:r>
          </a:p>
        </p:txBody>
      </p:sp>
    </p:spTree>
    <p:extLst>
      <p:ext uri="{BB962C8B-B14F-4D97-AF65-F5344CB8AC3E}">
        <p14:creationId xmlns:p14="http://schemas.microsoft.com/office/powerpoint/2010/main" val="815208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Title 1">
            <a:extLst>
              <a:ext uri="{FF2B5EF4-FFF2-40B4-BE49-F238E27FC236}">
                <a16:creationId xmlns:a16="http://schemas.microsoft.com/office/drawing/2014/main" id="{DFA085B4-B223-A74E-BC83-14D73F6DD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1" lang="en-US" altLang="zh-CN" dirty="0"/>
              <a:t>B</a:t>
            </a:r>
            <a:r>
              <a:rPr kumimoji="1" lang="zh-CN" altLang="en-US" dirty="0"/>
              <a:t>类功放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41314" name="Content Placeholder 2">
            <a:extLst>
              <a:ext uri="{FF2B5EF4-FFF2-40B4-BE49-F238E27FC236}">
                <a16:creationId xmlns:a16="http://schemas.microsoft.com/office/drawing/2014/main" id="{D811DDE8-AA30-0045-96D0-FE445C7E9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4650" y="1600200"/>
            <a:ext cx="2019300" cy="22098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当</a:t>
            </a:r>
            <a:r>
              <a:rPr lang="en-US" altLang="zh-CN"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ea typeface="宋体" panose="02010600030101010101" pitchFamily="2" charset="-122"/>
              </a:rPr>
              <a:t>in</a:t>
            </a:r>
            <a:r>
              <a:rPr lang="zh-CN" altLang="en-US">
                <a:ea typeface="宋体" panose="02010600030101010101" pitchFamily="2" charset="-122"/>
              </a:rPr>
              <a:t>接近于零时，存在“死区”（</a:t>
            </a:r>
            <a:r>
              <a:rPr lang="en-US" altLang="zh-CN">
                <a:ea typeface="宋体" panose="02010600030101010101" pitchFamily="2" charset="-122"/>
              </a:rPr>
              <a:t>Q</a:t>
            </a:r>
            <a:r>
              <a:rPr lang="en-US" altLang="zh-CN" baseline="-25000">
                <a:ea typeface="宋体" panose="02010600030101010101" pitchFamily="2" charset="-122"/>
              </a:rPr>
              <a:t>1</a:t>
            </a:r>
            <a:r>
              <a:rPr lang="zh-CN" altLang="en-US">
                <a:ea typeface="宋体" panose="02010600030101010101" pitchFamily="2" charset="-122"/>
              </a:rPr>
              <a:t>和</a:t>
            </a:r>
            <a:r>
              <a:rPr lang="en-US" altLang="zh-CN">
                <a:ea typeface="宋体" panose="02010600030101010101" pitchFamily="2" charset="-122"/>
              </a:rPr>
              <a:t>Q</a:t>
            </a:r>
            <a:r>
              <a:rPr lang="en-US" altLang="zh-CN" baseline="-25000">
                <a:ea typeface="宋体" panose="02010600030101010101" pitchFamily="2" charset="-122"/>
              </a:rPr>
              <a:t>2</a:t>
            </a:r>
            <a:r>
              <a:rPr lang="zh-CN" altLang="en-US">
                <a:ea typeface="宋体" panose="02010600030101010101" pitchFamily="2" charset="-122"/>
              </a:rPr>
              <a:t>都关闭）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非线性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141315" name="Picture 5">
            <a:extLst>
              <a:ext uri="{FF2B5EF4-FFF2-40B4-BE49-F238E27FC236}">
                <a16:creationId xmlns:a16="http://schemas.microsoft.com/office/drawing/2014/main" id="{CDBACCC9-FD87-3E49-8B4E-09CDD2CF0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95400"/>
            <a:ext cx="382905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7" name="Content Placeholder 2">
            <a:extLst>
              <a:ext uri="{FF2B5EF4-FFF2-40B4-BE49-F238E27FC236}">
                <a16:creationId xmlns:a16="http://schemas.microsoft.com/office/drawing/2014/main" id="{6303BABF-1FB0-004F-B644-199742B686F6}"/>
              </a:ext>
            </a:extLst>
          </p:cNvPr>
          <p:cNvSpPr txBox="1">
            <a:spLocks/>
          </p:cNvSpPr>
          <p:nvPr/>
        </p:nvSpPr>
        <p:spPr bwMode="auto">
          <a:xfrm>
            <a:off x="530225" y="4432300"/>
            <a:ext cx="8229600" cy="1892300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观察①：</a:t>
            </a:r>
            <a:r>
              <a:rPr lang="en-US" altLang="zh-CN" dirty="0">
                <a:ea typeface="宋体" panose="02010600030101010101" pitchFamily="2" charset="-122"/>
              </a:rPr>
              <a:t>Q</a:t>
            </a:r>
            <a:r>
              <a:rPr lang="en-US" altLang="zh-CN" baseline="-25000" dirty="0">
                <a:ea typeface="宋体" panose="02010600030101010101" pitchFamily="2" charset="-122"/>
              </a:rPr>
              <a:t>1</a:t>
            </a:r>
            <a:r>
              <a:rPr lang="zh-CN" altLang="en-US" dirty="0">
                <a:ea typeface="宋体" panose="02010600030101010101" pitchFamily="2" charset="-122"/>
              </a:rPr>
              <a:t>和</a:t>
            </a:r>
            <a:r>
              <a:rPr lang="en-US" altLang="zh-CN" dirty="0">
                <a:ea typeface="宋体" panose="02010600030101010101" pitchFamily="2" charset="-122"/>
              </a:rPr>
              <a:t>Q</a:t>
            </a:r>
            <a:r>
              <a:rPr lang="en-US" altLang="zh-CN" baseline="-25000" dirty="0">
                <a:ea typeface="宋体" panose="02010600030101010101" pitchFamily="2" charset="-122"/>
              </a:rPr>
              <a:t>2</a:t>
            </a:r>
            <a:r>
              <a:rPr lang="zh-CN" altLang="en-US" dirty="0">
                <a:ea typeface="宋体" panose="02010600030101010101" pitchFamily="2" charset="-122"/>
              </a:rPr>
              <a:t>不可能同时开启（</a:t>
            </a:r>
            <a:r>
              <a:rPr lang="en-US" altLang="zh-CN" b="0" dirty="0">
                <a:ea typeface="宋体" panose="02010600030101010101" pitchFamily="2" charset="-122"/>
              </a:rPr>
              <a:t>Q</a:t>
            </a:r>
            <a:r>
              <a:rPr lang="en-US" altLang="zh-CN" b="0" baseline="-25000" dirty="0">
                <a:ea typeface="宋体" panose="02010600030101010101" pitchFamily="2" charset="-122"/>
              </a:rPr>
              <a:t>1</a:t>
            </a:r>
            <a:r>
              <a:rPr lang="zh-CN" altLang="en-US" b="0" dirty="0">
                <a:ea typeface="宋体" panose="02010600030101010101" pitchFamily="2" charset="-122"/>
              </a:rPr>
              <a:t>开启</a:t>
            </a:r>
            <a:r>
              <a:rPr lang="en-US" altLang="zh-CN" b="0" dirty="0">
                <a:ea typeface="宋体" panose="02010600030101010101" pitchFamily="2" charset="-122"/>
                <a:sym typeface="Wingdings" pitchFamily="2" charset="2"/>
              </a:rPr>
              <a:t>V</a:t>
            </a:r>
            <a:r>
              <a:rPr lang="en-US" altLang="zh-CN" b="0" baseline="-25000" dirty="0">
                <a:ea typeface="宋体" panose="02010600030101010101" pitchFamily="2" charset="-122"/>
                <a:sym typeface="Wingdings" pitchFamily="2" charset="2"/>
              </a:rPr>
              <a:t>in</a:t>
            </a:r>
            <a:r>
              <a:rPr lang="en-US" altLang="zh-CN" b="0" dirty="0">
                <a:ea typeface="宋体" panose="02010600030101010101" pitchFamily="2" charset="-122"/>
                <a:sym typeface="Wingdings" pitchFamily="2" charset="2"/>
              </a:rPr>
              <a:t>&gt;</a:t>
            </a:r>
            <a:r>
              <a:rPr lang="en-US" altLang="zh-CN" b="0" dirty="0" err="1"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b="0" baseline="-25000" dirty="0" err="1">
                <a:ea typeface="宋体" panose="02010600030101010101" pitchFamily="2" charset="-122"/>
                <a:sym typeface="Wingdings" pitchFamily="2" charset="2"/>
              </a:rPr>
              <a:t>out</a:t>
            </a:r>
            <a:r>
              <a:rPr lang="zh-CN" altLang="en-US" b="0" dirty="0">
                <a:ea typeface="宋体" panose="02010600030101010101" pitchFamily="2" charset="-122"/>
                <a:sym typeface="Wingdings" pitchFamily="2" charset="2"/>
              </a:rPr>
              <a:t>；</a:t>
            </a:r>
            <a:r>
              <a:rPr lang="en-US" altLang="zh-CN" b="0" dirty="0">
                <a:ea typeface="宋体" panose="02010600030101010101" pitchFamily="2" charset="-122"/>
                <a:sym typeface="Wingdings" pitchFamily="2" charset="2"/>
              </a:rPr>
              <a:t>Q</a:t>
            </a:r>
            <a:r>
              <a:rPr lang="en-US" altLang="zh-CN" b="0" baseline="-25000" dirty="0">
                <a:ea typeface="宋体" panose="02010600030101010101" pitchFamily="2" charset="-122"/>
                <a:sym typeface="Wingdings" pitchFamily="2" charset="2"/>
              </a:rPr>
              <a:t>2</a:t>
            </a:r>
            <a:r>
              <a:rPr lang="zh-CN" altLang="en-US" b="0" dirty="0">
                <a:ea typeface="宋体" panose="02010600030101010101" pitchFamily="2" charset="-122"/>
                <a:sym typeface="Wingdings" pitchFamily="2" charset="2"/>
              </a:rPr>
              <a:t>开启</a:t>
            </a:r>
            <a:r>
              <a:rPr lang="en-US" altLang="zh-CN" b="0" dirty="0">
                <a:ea typeface="宋体" panose="02010600030101010101" pitchFamily="2" charset="-122"/>
                <a:sym typeface="Wingdings" pitchFamily="2" charset="2"/>
              </a:rPr>
              <a:t> V</a:t>
            </a:r>
            <a:r>
              <a:rPr lang="en-US" altLang="zh-CN" b="0" baseline="-25000" dirty="0">
                <a:ea typeface="宋体" panose="02010600030101010101" pitchFamily="2" charset="-122"/>
                <a:sym typeface="Wingdings" pitchFamily="2" charset="2"/>
              </a:rPr>
              <a:t>in</a:t>
            </a:r>
            <a:r>
              <a:rPr lang="en-US" altLang="zh-CN" b="0" dirty="0">
                <a:ea typeface="宋体" panose="02010600030101010101" pitchFamily="2" charset="-122"/>
                <a:sym typeface="Wingdings" pitchFamily="2" charset="2"/>
              </a:rPr>
              <a:t>&lt;</a:t>
            </a:r>
            <a:r>
              <a:rPr lang="en-US" altLang="zh-CN" b="0" dirty="0" err="1"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b="0" baseline="-25000" dirty="0" err="1">
                <a:ea typeface="宋体" panose="02010600030101010101" pitchFamily="2" charset="-122"/>
                <a:sym typeface="Wingdings" pitchFamily="2" charset="2"/>
              </a:rPr>
              <a:t>out</a:t>
            </a:r>
            <a:r>
              <a:rPr lang="zh-CN" altLang="en-US" b="0" dirty="0">
                <a:ea typeface="宋体" panose="02010600030101010101" pitchFamily="2" charset="-122"/>
                <a:sym typeface="Wingdings" pitchFamily="2" charset="2"/>
              </a:rPr>
              <a:t>，</a:t>
            </a:r>
            <a:r>
              <a:rPr lang="zh-CN" altLang="en-US" b="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矛盾</a:t>
            </a:r>
            <a:r>
              <a:rPr lang="zh-CN" altLang="en-US" dirty="0">
                <a:ea typeface="宋体" panose="02010600030101010101" pitchFamily="2" charset="-122"/>
              </a:rPr>
              <a:t>）；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观察②：如果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in</a:t>
            </a:r>
            <a:r>
              <a:rPr lang="en-US" altLang="zh-CN" dirty="0">
                <a:ea typeface="宋体" panose="02010600030101010101" pitchFamily="2" charset="-122"/>
              </a:rPr>
              <a:t>=0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out</a:t>
            </a:r>
            <a:r>
              <a:rPr lang="zh-CN" altLang="en-US" dirty="0">
                <a:ea typeface="宋体" panose="02010600030101010101" pitchFamily="2" charset="-122"/>
              </a:rPr>
              <a:t>必须也为</a:t>
            </a:r>
            <a:r>
              <a:rPr lang="en-US" altLang="zh-CN" dirty="0">
                <a:ea typeface="宋体" panose="02010600030101010101" pitchFamily="2" charset="-122"/>
              </a:rPr>
              <a:t>0</a:t>
            </a:r>
            <a:r>
              <a:rPr lang="zh-CN" altLang="en-US" dirty="0">
                <a:ea typeface="宋体" panose="02010600030101010101" pitchFamily="2" charset="-122"/>
              </a:rPr>
              <a:t>（</a:t>
            </a:r>
            <a:r>
              <a:rPr lang="zh-CN" altLang="en-US" b="0" dirty="0">
                <a:ea typeface="宋体" panose="02010600030101010101" pitchFamily="2" charset="-122"/>
              </a:rPr>
              <a:t>如果</a:t>
            </a:r>
            <a:r>
              <a:rPr lang="en-US" altLang="zh-CN" b="0" dirty="0" err="1">
                <a:ea typeface="宋体" panose="02010600030101010101" pitchFamily="2" charset="-122"/>
              </a:rPr>
              <a:t>V</a:t>
            </a:r>
            <a:r>
              <a:rPr lang="en-US" altLang="zh-CN" b="0" baseline="-25000" dirty="0" err="1">
                <a:ea typeface="宋体" panose="02010600030101010101" pitchFamily="2" charset="-122"/>
              </a:rPr>
              <a:t>out</a:t>
            </a:r>
            <a:r>
              <a:rPr lang="en-US" altLang="zh-CN" b="0" dirty="0">
                <a:ea typeface="宋体" panose="02010600030101010101" pitchFamily="2" charset="-122"/>
              </a:rPr>
              <a:t>&gt;0</a:t>
            </a:r>
            <a:r>
              <a:rPr lang="zh-CN" altLang="en-US" b="0" dirty="0">
                <a:ea typeface="宋体" panose="02010600030101010101" pitchFamily="2" charset="-122"/>
              </a:rPr>
              <a:t>，那么流经</a:t>
            </a:r>
            <a:r>
              <a:rPr lang="en-US" altLang="zh-CN" b="0" dirty="0">
                <a:ea typeface="宋体" panose="02010600030101010101" pitchFamily="2" charset="-122"/>
              </a:rPr>
              <a:t>R</a:t>
            </a:r>
            <a:r>
              <a:rPr lang="en-US" altLang="zh-CN" b="0" baseline="-25000" dirty="0">
                <a:ea typeface="宋体" panose="02010600030101010101" pitchFamily="2" charset="-122"/>
              </a:rPr>
              <a:t>L</a:t>
            </a:r>
            <a:r>
              <a:rPr lang="zh-CN" altLang="en-US" b="0" dirty="0">
                <a:ea typeface="宋体" panose="02010600030101010101" pitchFamily="2" charset="-122"/>
              </a:rPr>
              <a:t>的电流</a:t>
            </a:r>
            <a:r>
              <a:rPr lang="en-US" altLang="zh-CN" b="0" dirty="0" err="1">
                <a:ea typeface="宋体" panose="02010600030101010101" pitchFamily="2" charset="-122"/>
              </a:rPr>
              <a:t>V</a:t>
            </a:r>
            <a:r>
              <a:rPr lang="en-US" altLang="zh-CN" b="0" baseline="-25000" dirty="0" err="1">
                <a:ea typeface="宋体" panose="02010600030101010101" pitchFamily="2" charset="-122"/>
              </a:rPr>
              <a:t>out</a:t>
            </a:r>
            <a:r>
              <a:rPr lang="en-US" altLang="zh-CN" b="0" dirty="0">
                <a:ea typeface="宋体" panose="02010600030101010101" pitchFamily="2" charset="-122"/>
              </a:rPr>
              <a:t>/R</a:t>
            </a:r>
            <a:r>
              <a:rPr lang="en-US" altLang="zh-CN" b="0" baseline="-25000" dirty="0">
                <a:ea typeface="宋体" panose="02010600030101010101" pitchFamily="2" charset="-122"/>
              </a:rPr>
              <a:t>L</a:t>
            </a:r>
            <a:r>
              <a:rPr lang="zh-CN" altLang="en-US" b="0" dirty="0">
                <a:ea typeface="宋体" panose="02010600030101010101" pitchFamily="2" charset="-122"/>
              </a:rPr>
              <a:t>只能是由</a:t>
            </a:r>
            <a:r>
              <a:rPr lang="en-US" altLang="zh-CN" b="0" dirty="0">
                <a:ea typeface="宋体" panose="02010600030101010101" pitchFamily="2" charset="-122"/>
              </a:rPr>
              <a:t>Q</a:t>
            </a:r>
            <a:r>
              <a:rPr lang="en-US" altLang="zh-CN" b="0" baseline="-25000" dirty="0">
                <a:ea typeface="宋体" panose="02010600030101010101" pitchFamily="2" charset="-122"/>
              </a:rPr>
              <a:t>1</a:t>
            </a:r>
            <a:r>
              <a:rPr lang="zh-CN" altLang="en-US" b="0" dirty="0">
                <a:ea typeface="宋体" panose="02010600030101010101" pitchFamily="2" charset="-122"/>
              </a:rPr>
              <a:t>提供，也即</a:t>
            </a:r>
            <a:r>
              <a:rPr lang="en-US" altLang="zh-CN" b="0" dirty="0">
                <a:ea typeface="宋体" panose="02010600030101010101" pitchFamily="2" charset="-122"/>
              </a:rPr>
              <a:t>Q</a:t>
            </a:r>
            <a:r>
              <a:rPr lang="en-US" altLang="zh-CN" b="0" baseline="-25000" dirty="0">
                <a:ea typeface="宋体" panose="02010600030101010101" pitchFamily="2" charset="-122"/>
              </a:rPr>
              <a:t>1</a:t>
            </a:r>
            <a:r>
              <a:rPr lang="zh-CN" altLang="en-US" b="0" dirty="0">
                <a:ea typeface="宋体" panose="02010600030101010101" pitchFamily="2" charset="-122"/>
              </a:rPr>
              <a:t>开启</a:t>
            </a:r>
            <a:r>
              <a:rPr lang="en-US" altLang="zh-CN" b="0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en-US" altLang="zh-CN" b="0" dirty="0" err="1"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b="0" baseline="-25000" dirty="0" err="1">
                <a:ea typeface="宋体" panose="02010600030101010101" pitchFamily="2" charset="-122"/>
                <a:sym typeface="Wingdings" pitchFamily="2" charset="2"/>
              </a:rPr>
              <a:t>out</a:t>
            </a:r>
            <a:r>
              <a:rPr lang="en-US" altLang="zh-CN" b="0" dirty="0">
                <a:ea typeface="宋体" panose="02010600030101010101" pitchFamily="2" charset="-122"/>
                <a:sym typeface="Wingdings" pitchFamily="2" charset="2"/>
              </a:rPr>
              <a:t>&lt;V</a:t>
            </a:r>
            <a:r>
              <a:rPr lang="en-US" altLang="zh-CN" b="0" baseline="-25000" dirty="0">
                <a:ea typeface="宋体" panose="02010600030101010101" pitchFamily="2" charset="-122"/>
                <a:sym typeface="Wingdings" pitchFamily="2" charset="2"/>
              </a:rPr>
              <a:t>in</a:t>
            </a:r>
            <a:r>
              <a:rPr lang="en-US" altLang="zh-CN" b="0" dirty="0">
                <a:ea typeface="宋体" panose="02010600030101010101" pitchFamily="2" charset="-122"/>
                <a:sym typeface="Wingdings" pitchFamily="2" charset="2"/>
              </a:rPr>
              <a:t>=0</a:t>
            </a:r>
            <a:r>
              <a:rPr lang="zh-CN" altLang="en-US" b="0" dirty="0">
                <a:ea typeface="宋体" panose="02010600030101010101" pitchFamily="2" charset="-122"/>
                <a:sym typeface="Wingdings" pitchFamily="2" charset="2"/>
              </a:rPr>
              <a:t>，</a:t>
            </a:r>
            <a:r>
              <a:rPr lang="zh-CN" altLang="en-US" b="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矛盾</a:t>
            </a:r>
            <a:r>
              <a:rPr lang="zh-CN" altLang="en-US" b="0" dirty="0">
                <a:ea typeface="宋体" panose="02010600030101010101" pitchFamily="2" charset="-122"/>
                <a:sym typeface="Wingdings" pitchFamily="2" charset="2"/>
              </a:rPr>
              <a:t>；同理</a:t>
            </a:r>
            <a:r>
              <a:rPr lang="en-US" altLang="zh-CN" b="0" dirty="0" err="1"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b="0" baseline="-25000" dirty="0" err="1">
                <a:ea typeface="宋体" panose="02010600030101010101" pitchFamily="2" charset="-122"/>
                <a:sym typeface="Wingdings" pitchFamily="2" charset="2"/>
              </a:rPr>
              <a:t>out</a:t>
            </a:r>
            <a:r>
              <a:rPr lang="zh-CN" altLang="en-US" b="0" dirty="0">
                <a:ea typeface="宋体" panose="02010600030101010101" pitchFamily="2" charset="-122"/>
                <a:sym typeface="Wingdings" pitchFamily="2" charset="2"/>
              </a:rPr>
              <a:t>也不可能小于</a:t>
            </a:r>
            <a:r>
              <a:rPr lang="en-US" altLang="zh-CN" b="0" dirty="0">
                <a:ea typeface="宋体" panose="02010600030101010101" pitchFamily="2" charset="-122"/>
                <a:sym typeface="Wingdings" pitchFamily="2" charset="2"/>
              </a:rPr>
              <a:t>0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41318" name="图片 1">
            <a:extLst>
              <a:ext uri="{FF2B5EF4-FFF2-40B4-BE49-F238E27FC236}">
                <a16:creationId xmlns:a16="http://schemas.microsoft.com/office/drawing/2014/main" id="{C8247D98-0A9B-F345-8626-FA33AEC37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1536700"/>
            <a:ext cx="2325687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内容占位符 2">
            <a:extLst>
              <a:ext uri="{FF2B5EF4-FFF2-40B4-BE49-F238E27FC236}">
                <a16:creationId xmlns:a16="http://schemas.microsoft.com/office/drawing/2014/main" id="{ED6C78AF-A716-E04F-A1A5-C5E1C1C5BDEB}"/>
              </a:ext>
            </a:extLst>
          </p:cNvPr>
          <p:cNvSpPr txBox="1">
            <a:spLocks/>
          </p:cNvSpPr>
          <p:nvPr/>
        </p:nvSpPr>
        <p:spPr bwMode="auto">
          <a:xfrm>
            <a:off x="318499" y="1124163"/>
            <a:ext cx="1662701" cy="412537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kumimoji="1" lang="en-US" altLang="zh-CN" kern="0" dirty="0"/>
              <a:t>①</a:t>
            </a:r>
            <a:r>
              <a:rPr kumimoji="1" lang="zh-CN" altLang="en-US" kern="0" dirty="0">
                <a:solidFill>
                  <a:srgbClr val="C00000"/>
                </a:solidFill>
              </a:rPr>
              <a:t>传输特性</a:t>
            </a:r>
            <a:endParaRPr kumimoji="1" lang="en-US" altLang="zh-CN" kern="0" dirty="0">
              <a:solidFill>
                <a:srgbClr val="C00000"/>
              </a:solidFill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259C8C7A-31C5-184C-B712-DBF046249F4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84B3C1-414F-E64F-9193-633FA3C5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dirty="0"/>
              <a:t>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B777BF-1C02-0948-8878-E2F2577EC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9" y="1124163"/>
            <a:ext cx="4267200" cy="22098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①</a:t>
            </a:r>
            <a:r>
              <a:rPr kumimoji="1" lang="zh-CN" altLang="en-US" dirty="0">
                <a:solidFill>
                  <a:srgbClr val="C00000"/>
                </a:solidFill>
              </a:rPr>
              <a:t>传输特性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r>
              <a:rPr kumimoji="1" lang="zh-CN" altLang="en-US" b="0" dirty="0"/>
              <a:t>输入在</a:t>
            </a:r>
            <a:r>
              <a:rPr kumimoji="1" lang="en-US" altLang="zh-CN" b="0" dirty="0"/>
              <a:t>0V</a:t>
            </a:r>
            <a:r>
              <a:rPr kumimoji="1" lang="zh-CN" altLang="en-US" b="0" dirty="0"/>
              <a:t>附近时，两个管子都关闭，该区域称为“</a:t>
            </a:r>
            <a:r>
              <a:rPr kumimoji="1" lang="zh-CN" altLang="en-US" b="0" dirty="0">
                <a:solidFill>
                  <a:srgbClr val="C00000"/>
                </a:solidFill>
              </a:rPr>
              <a:t>死区</a:t>
            </a:r>
            <a:r>
              <a:rPr kumimoji="1" lang="zh-CN" altLang="en-US" b="0" dirty="0"/>
              <a:t>”，存在“</a:t>
            </a:r>
            <a:r>
              <a:rPr kumimoji="1" lang="zh-CN" altLang="en-US" b="0" dirty="0">
                <a:solidFill>
                  <a:srgbClr val="C00000"/>
                </a:solidFill>
              </a:rPr>
              <a:t>交越失真</a:t>
            </a:r>
            <a:r>
              <a:rPr kumimoji="1" lang="zh-CN" altLang="en-US" b="0" dirty="0"/>
              <a:t>”（</a:t>
            </a:r>
            <a:r>
              <a:rPr kumimoji="1" lang="en-US" altLang="zh-CN" b="0" dirty="0"/>
              <a:t>crossover</a:t>
            </a:r>
            <a:r>
              <a:rPr kumimoji="1" lang="zh-CN" altLang="en-US" b="0" dirty="0"/>
              <a:t> </a:t>
            </a:r>
            <a:r>
              <a:rPr kumimoji="1" lang="en-US" altLang="zh-CN" b="0" dirty="0"/>
              <a:t>distortion</a:t>
            </a:r>
            <a:r>
              <a:rPr kumimoji="1" lang="zh-CN" altLang="en-US" b="0" dirty="0"/>
              <a:t>）</a:t>
            </a:r>
            <a:endParaRPr kumimoji="1" lang="en-US" altLang="zh-CN" b="0" dirty="0"/>
          </a:p>
          <a:p>
            <a:r>
              <a:rPr kumimoji="1" lang="zh-CN" altLang="en-US" b="0" dirty="0"/>
              <a:t>每个管子的开启时间略小于一半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7994C5F-25C8-A748-B1B2-2C0CD2388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365642"/>
            <a:ext cx="5872336" cy="348978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902C502-7FBB-AF49-8FEC-7EC20C2AB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504" y="3429000"/>
            <a:ext cx="5187950" cy="298235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376415-50C5-FA4E-96A9-CFC4864D5B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310" y="0"/>
            <a:ext cx="3861638" cy="3124200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4CBE767E-BBF9-414F-A915-74B2F803AFBC}"/>
              </a:ext>
            </a:extLst>
          </p:cNvPr>
          <p:cNvSpPr/>
          <p:nvPr/>
        </p:nvSpPr>
        <p:spPr bwMode="auto">
          <a:xfrm>
            <a:off x="7391400" y="762000"/>
            <a:ext cx="304800" cy="362163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026F44D-5D1F-034E-AB22-65A98B13E2ED}"/>
              </a:ext>
            </a:extLst>
          </p:cNvPr>
          <p:cNvSpPr txBox="1"/>
          <p:nvPr/>
        </p:nvSpPr>
        <p:spPr>
          <a:xfrm>
            <a:off x="6837402" y="158602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C00000"/>
                </a:solidFill>
              </a:rPr>
              <a:t>交越失真</a:t>
            </a:r>
          </a:p>
        </p:txBody>
      </p: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3CC57F99-0B4A-854E-87B9-ADBCA45C6203}"/>
              </a:ext>
            </a:extLst>
          </p:cNvPr>
          <p:cNvCxnSpPr>
            <a:cxnSpLocks/>
          </p:cNvCxnSpPr>
          <p:nvPr/>
        </p:nvCxnSpPr>
        <p:spPr bwMode="auto">
          <a:xfrm flipV="1">
            <a:off x="7162800" y="1154811"/>
            <a:ext cx="304800" cy="4072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椭圆 12">
            <a:extLst>
              <a:ext uri="{FF2B5EF4-FFF2-40B4-BE49-F238E27FC236}">
                <a16:creationId xmlns:a16="http://schemas.microsoft.com/office/drawing/2014/main" id="{5764D841-689E-AB4C-9842-AC84140E8A7F}"/>
              </a:ext>
            </a:extLst>
          </p:cNvPr>
          <p:cNvSpPr/>
          <p:nvPr/>
        </p:nvSpPr>
        <p:spPr bwMode="auto">
          <a:xfrm>
            <a:off x="5410200" y="757719"/>
            <a:ext cx="304800" cy="362163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DF46FFC-0D66-7E4C-B590-81A131105D31}"/>
              </a:ext>
            </a:extLst>
          </p:cNvPr>
          <p:cNvSpPr txBox="1"/>
          <p:nvPr/>
        </p:nvSpPr>
        <p:spPr>
          <a:xfrm>
            <a:off x="4607004" y="32576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C00000"/>
                </a:solidFill>
              </a:rPr>
              <a:t>死区</a:t>
            </a: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0C98C650-9AA9-D941-9354-43FFB850D8D2}"/>
              </a:ext>
            </a:extLst>
          </p:cNvPr>
          <p:cNvCxnSpPr>
            <a:cxnSpLocks/>
          </p:cNvCxnSpPr>
          <p:nvPr/>
        </p:nvCxnSpPr>
        <p:spPr bwMode="auto">
          <a:xfrm>
            <a:off x="5109530" y="632230"/>
            <a:ext cx="300670" cy="2821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69D842A3-13A1-E14E-90FC-3DACE2107CB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96414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标题 1">
            <a:extLst>
              <a:ext uri="{FF2B5EF4-FFF2-40B4-BE49-F238E27FC236}">
                <a16:creationId xmlns:a16="http://schemas.microsoft.com/office/drawing/2014/main" id="{37E59904-DFB6-8F4F-A179-DCF93F0CF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solidFill>
                  <a:schemeClr val="tx1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Crossover Distortion</a:t>
            </a:r>
            <a:r>
              <a:rPr lang="zh-CN" altLang="en-US">
                <a:solidFill>
                  <a:schemeClr val="tx1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的影响</a:t>
            </a:r>
          </a:p>
        </p:txBody>
      </p:sp>
      <p:pic>
        <p:nvPicPr>
          <p:cNvPr id="144386" name="图片 3">
            <a:extLst>
              <a:ext uri="{FF2B5EF4-FFF2-40B4-BE49-F238E27FC236}">
                <a16:creationId xmlns:a16="http://schemas.microsoft.com/office/drawing/2014/main" id="{212369B5-9F94-144D-8077-3747FDBB9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95400"/>
            <a:ext cx="4124325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388" name="文本框 5">
            <a:extLst>
              <a:ext uri="{FF2B5EF4-FFF2-40B4-BE49-F238E27FC236}">
                <a16:creationId xmlns:a16="http://schemas.microsoft.com/office/drawing/2014/main" id="{4E8D8641-E3C0-6E4E-B98B-8361B2BC0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981200"/>
            <a:ext cx="3479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b="0">
                <a:latin typeface="Times New Roman" panose="02020603050405020304" pitchFamily="18" charset="0"/>
                <a:ea typeface="宋体" panose="02010600030101010101" pitchFamily="2" charset="-122"/>
              </a:rPr>
              <a:t>人耳对“</a:t>
            </a:r>
            <a:r>
              <a:rPr lang="en-US" altLang="zh-CN" b="0">
                <a:latin typeface="Times New Roman" panose="02020603050405020304" pitchFamily="18" charset="0"/>
                <a:ea typeface="宋体" panose="02010600030101010101" pitchFamily="2" charset="-122"/>
              </a:rPr>
              <a:t>crossover distortion</a:t>
            </a:r>
            <a:r>
              <a:rPr lang="zh-CN" altLang="en-US" b="0">
                <a:latin typeface="Times New Roman" panose="02020603050405020304" pitchFamily="18" charset="0"/>
                <a:ea typeface="宋体" panose="02010600030101010101" pitchFamily="2" charset="-122"/>
              </a:rPr>
              <a:t>”比较敏感，所以音响</a:t>
            </a:r>
            <a:r>
              <a:rPr lang="zh-CN" altLang="en-US" b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发烧友</a:t>
            </a:r>
            <a:r>
              <a:rPr lang="zh-CN" altLang="en-US" b="0">
                <a:latin typeface="Times New Roman" panose="02020603050405020304" pitchFamily="18" charset="0"/>
                <a:ea typeface="宋体" panose="02010600030101010101" pitchFamily="2" charset="-122"/>
              </a:rPr>
              <a:t>会选择“</a:t>
            </a:r>
            <a:r>
              <a:rPr lang="zh-CN" altLang="en-US" b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真空管</a:t>
            </a:r>
            <a:r>
              <a:rPr lang="zh-CN" altLang="en-US" b="0">
                <a:latin typeface="Times New Roman" panose="02020603050405020304" pitchFamily="18" charset="0"/>
                <a:ea typeface="宋体" panose="02010600030101010101" pitchFamily="2" charset="-122"/>
              </a:rPr>
              <a:t>”功放，真空管功放具有较为平缓的过渡特性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0E5F208C-64B0-FE40-AB06-0E6CF37CE29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B4DE2EE-A36E-024A-A2A0-A108CF8FD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11" y="4335880"/>
            <a:ext cx="8144577" cy="22230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ounded Rectangle 4">
            <a:extLst>
              <a:ext uri="{FF2B5EF4-FFF2-40B4-BE49-F238E27FC236}">
                <a16:creationId xmlns:a16="http://schemas.microsoft.com/office/drawing/2014/main" id="{605B3FF7-242D-FC41-83CD-DB710CBA0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905000"/>
            <a:ext cx="7696200" cy="4191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zh-CN" altLang="zh-CN" sz="2400" b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5954" name="Title 1">
            <a:extLst>
              <a:ext uri="{FF2B5EF4-FFF2-40B4-BE49-F238E27FC236}">
                <a16:creationId xmlns:a16="http://schemas.microsoft.com/office/drawing/2014/main" id="{1E049B9F-3423-D243-A3CC-11693FDA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为何需要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功率放大器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（功放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, PA, power amplifier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）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5955" name="Content Placeholder 2">
            <a:extLst>
              <a:ext uri="{FF2B5EF4-FFF2-40B4-BE49-F238E27FC236}">
                <a16:creationId xmlns:a16="http://schemas.microsoft.com/office/drawing/2014/main" id="{2F2F5DAA-8083-0B4E-ACA3-2638FAA88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981200"/>
            <a:ext cx="7467600" cy="3200400"/>
          </a:xfrm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实际应用中往往需要用大功率来驱动负载</a:t>
            </a:r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案例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1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：手机需要输出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1W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的功率给天线；（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1W=30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dBm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）</a:t>
            </a:r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案例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2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：高保真的音响系统需要几十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~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几百瓦的输出功率；</a:t>
            </a:r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一般的电压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/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电流放大器不能满足上述需求 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  <a:sym typeface="Wingdings" pitchFamily="2" charset="2"/>
              </a:rPr>
              <a:t>功率放大器有特殊的结构</a:t>
            </a:r>
            <a:endParaRPr lang="en-US" altLang="zh-CN" dirty="0">
              <a:ea typeface="宋体" panose="02010600030101010101" pitchFamily="2" charset="-122"/>
              <a:cs typeface="Arial" panose="020B0604020202020204" pitchFamily="34" charset="0"/>
              <a:sym typeface="Wingdings" pitchFamily="2" charset="2"/>
            </a:endParaRPr>
          </a:p>
          <a:p>
            <a:pPr eaLnBrk="1" hangingPunct="1"/>
            <a:endParaRPr lang="zh-CN" altLang="en-US" dirty="0">
              <a:ea typeface="宋体" panose="02010600030101010101" pitchFamily="2" charset="-122"/>
              <a:cs typeface="Arial" panose="020B0604020202020204" pitchFamily="34" charset="0"/>
              <a:sym typeface="Wingdings" pitchFamily="2" charset="2"/>
            </a:endParaRPr>
          </a:p>
          <a:p>
            <a:pPr eaLnBrk="1" hangingPunct="1"/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此外，大功率输出时，小信号近似的前提已不成立，故严格地讲，不能简单地直接使用小信号模型分析</a:t>
            </a:r>
            <a:endParaRPr lang="en-US" altLang="zh-CN" dirty="0">
              <a:solidFill>
                <a:srgbClr val="FF0000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DC18C333-6F6D-A44A-ACA0-ABA0D1A56B1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84B3C1-414F-E64F-9193-633FA3C5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B777BF-1C02-0948-8878-E2F2577EC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507238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②</a:t>
            </a:r>
            <a:r>
              <a:rPr kumimoji="1" lang="zh-CN" altLang="en-US" dirty="0">
                <a:solidFill>
                  <a:srgbClr val="C00000"/>
                </a:solidFill>
              </a:rPr>
              <a:t>效率，</a:t>
            </a:r>
            <a:r>
              <a:rPr kumimoji="1" lang="zh-CN" altLang="en-US" sz="1800" b="0" dirty="0"/>
              <a:t>不考虑交越失真，不考虑饱和压降</a:t>
            </a:r>
            <a:endParaRPr kumimoji="1" lang="zh-CN" altLang="en-US" b="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7994C5F-25C8-A748-B1B2-2C0CD2388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365642"/>
            <a:ext cx="5872336" cy="348978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B5F097F-3535-8C49-9DB2-2625FE1C1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33" y="934924"/>
            <a:ext cx="914400" cy="68304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D4C5454-B8F5-A646-8B98-1B485B498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361" y="3550579"/>
            <a:ext cx="3765550" cy="30202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984118-EF71-7048-88C7-99DBD1FE2B3A}"/>
              </a:ext>
            </a:extLst>
          </p:cNvPr>
          <p:cNvSpPr txBox="1"/>
          <p:nvPr/>
        </p:nvSpPr>
        <p:spPr>
          <a:xfrm>
            <a:off x="591620" y="1538688"/>
            <a:ext cx="8105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800" dirty="0"/>
              <a:t>考虑</a:t>
            </a:r>
            <a:r>
              <a:rPr lang="zh-CN" altLang="en-US" sz="1800" dirty="0">
                <a:solidFill>
                  <a:srgbClr val="0432FF"/>
                </a:solidFill>
              </a:rPr>
              <a:t>正半周</a:t>
            </a:r>
            <a:r>
              <a:rPr lang="zh-CN" altLang="en-US" sz="1800" dirty="0"/>
              <a:t>，</a:t>
            </a:r>
            <a:r>
              <a:rPr lang="en-US" altLang="zh-CN" sz="1800" i="1" dirty="0"/>
              <a:t>Q</a:t>
            </a:r>
            <a:r>
              <a:rPr lang="en-US" altLang="zh-CN" sz="1800" baseline="-25000" dirty="0"/>
              <a:t>N</a:t>
            </a:r>
            <a:r>
              <a:rPr lang="zh-CN" altLang="en-US" sz="1800" dirty="0"/>
              <a:t>导通，</a:t>
            </a:r>
            <a:r>
              <a:rPr lang="en-US" altLang="zh-CN" sz="1800" i="1" dirty="0"/>
              <a:t>Q</a:t>
            </a:r>
            <a:r>
              <a:rPr lang="en-US" altLang="zh-CN" sz="1800" baseline="-25000" dirty="0"/>
              <a:t>P</a:t>
            </a:r>
            <a:r>
              <a:rPr lang="zh-CN" altLang="en-US" sz="1800" dirty="0"/>
              <a:t>关闭，流过</a:t>
            </a:r>
            <a:r>
              <a:rPr lang="en-US" altLang="zh-CN" sz="1800" i="1" dirty="0"/>
              <a:t>Q</a:t>
            </a:r>
            <a:r>
              <a:rPr lang="en-US" altLang="zh-CN" sz="1800" baseline="-25000" dirty="0"/>
              <a:t>N</a:t>
            </a:r>
            <a:r>
              <a:rPr lang="zh-CN" altLang="en-US" sz="1800" dirty="0"/>
              <a:t>的电流为峰值            的</a:t>
            </a:r>
            <a:r>
              <a:rPr lang="zh-CN" altLang="en-US" sz="1800" dirty="0">
                <a:solidFill>
                  <a:srgbClr val="C00000"/>
                </a:solidFill>
              </a:rPr>
              <a:t>半个正弦波</a:t>
            </a:r>
            <a:endParaRPr lang="en-US" sz="1800" dirty="0">
              <a:solidFill>
                <a:srgbClr val="C00000"/>
              </a:solidFill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4563A049-CCAA-024B-B3C1-B5D6B99CA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1558254"/>
            <a:ext cx="558800" cy="330200"/>
          </a:xfrm>
          <a:prstGeom prst="rect">
            <a:avLst/>
          </a:prstGeom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id="{2915CC2C-A779-8248-B539-417DFE55EAA4}"/>
              </a:ext>
            </a:extLst>
          </p:cNvPr>
          <p:cNvSpPr txBox="1"/>
          <p:nvPr/>
        </p:nvSpPr>
        <p:spPr>
          <a:xfrm>
            <a:off x="914400" y="2010966"/>
            <a:ext cx="3772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/>
              <a:t>所以，</a:t>
            </a:r>
            <a:r>
              <a:rPr lang="en-US" altLang="zh-CN" sz="1800" i="1" dirty="0"/>
              <a:t>Q</a:t>
            </a:r>
            <a:r>
              <a:rPr lang="en-US" altLang="zh-CN" sz="1800" baseline="-25000" dirty="0"/>
              <a:t>N</a:t>
            </a:r>
            <a:r>
              <a:rPr lang="zh-CN" altLang="en-US" sz="1800" dirty="0"/>
              <a:t>从</a:t>
            </a:r>
            <a:r>
              <a:rPr lang="en-US" altLang="zh-CN" sz="1800" dirty="0"/>
              <a:t>+V</a:t>
            </a:r>
            <a:r>
              <a:rPr lang="en-US" altLang="zh-CN" sz="1800" baseline="-25000" dirty="0"/>
              <a:t>CC </a:t>
            </a:r>
            <a:r>
              <a:rPr lang="zh-CN" altLang="en-US" sz="1800" dirty="0"/>
              <a:t>抽取的平均电流为</a:t>
            </a: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3">
                <a:extLst>
                  <a:ext uri="{FF2B5EF4-FFF2-40B4-BE49-F238E27FC236}">
                    <a16:creationId xmlns:a16="http://schemas.microsoft.com/office/drawing/2014/main" id="{6169D08D-9B12-FF4B-A713-EB54D723EE27}"/>
                  </a:ext>
                </a:extLst>
              </p:cNvPr>
              <p:cNvSpPr txBox="1"/>
              <p:nvPr/>
            </p:nvSpPr>
            <p:spPr>
              <a:xfrm>
                <a:off x="4663676" y="1868805"/>
                <a:ext cx="2448491" cy="6280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nary>
                        <m:nary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sup>
                        <m:e>
                          <m:f>
                            <m:f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1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sz="1800" b="0" i="1" smtClean="0">
                                          <a:latin typeface="Cambria Math" panose="02040503050406030204" pitchFamily="18" charset="0"/>
                                        </a:rPr>
                                        <m:t>𝑜</m:t>
                                      </m:r>
                                    </m:sub>
                                  </m:sSub>
                                </m:e>
                              </m:acc>
                            </m:num>
                            <m:den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den>
                          </m:f>
                          <m:func>
                            <m:func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80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m:rPr>
                              <m:nor/>
                            </m:rP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𝑜</m:t>
                                      </m:r>
                                    </m:sub>
                                  </m:sSub>
                                </m:e>
                              </m:acc>
                            </m:num>
                            <m:den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3">
                <a:extLst>
                  <a:ext uri="{FF2B5EF4-FFF2-40B4-BE49-F238E27FC236}">
                    <a16:creationId xmlns:a16="http://schemas.microsoft.com/office/drawing/2014/main" id="{6169D08D-9B12-FF4B-A713-EB54D723E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676" y="1868805"/>
                <a:ext cx="2448491" cy="628057"/>
              </a:xfrm>
              <a:prstGeom prst="rect">
                <a:avLst/>
              </a:prstGeom>
              <a:blipFill>
                <a:blip r:embed="rId6"/>
                <a:stretch>
                  <a:fillRect l="-26289" t="-178000" b="-27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5">
            <a:extLst>
              <a:ext uri="{FF2B5EF4-FFF2-40B4-BE49-F238E27FC236}">
                <a16:creationId xmlns:a16="http://schemas.microsoft.com/office/drawing/2014/main" id="{BA91EA6C-5E5C-2F40-B5A1-BE1749CBB8F6}"/>
              </a:ext>
            </a:extLst>
          </p:cNvPr>
          <p:cNvSpPr txBox="1"/>
          <p:nvPr/>
        </p:nvSpPr>
        <p:spPr>
          <a:xfrm>
            <a:off x="589640" y="2833009"/>
            <a:ext cx="895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800" dirty="0"/>
              <a:t>从单个电源抽取的平均功率                                         </a:t>
            </a:r>
            <a:r>
              <a:rPr lang="zh-CN" altLang="en-US" sz="1800" b="1" dirty="0"/>
              <a:t>总功率：                                      </a:t>
            </a:r>
            <a:endParaRPr lang="en-US" sz="1800" b="1" dirty="0"/>
          </a:p>
        </p:txBody>
      </p:sp>
      <p:pic>
        <p:nvPicPr>
          <p:cNvPr id="16" name="Picture 16">
            <a:extLst>
              <a:ext uri="{FF2B5EF4-FFF2-40B4-BE49-F238E27FC236}">
                <a16:creationId xmlns:a16="http://schemas.microsoft.com/office/drawing/2014/main" id="{2B1A2F4E-68E6-E44D-BA86-E2671EE36A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6812" y="2559192"/>
            <a:ext cx="2222500" cy="838200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C1BAD8B6-7027-0E42-B9D2-1A4AA7621A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4017" y="2601760"/>
            <a:ext cx="1460500" cy="7747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661A9A66-534F-AA43-8941-74889A72545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2B885F8-8A4F-7D47-BA0D-7DF7326844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14267" y="1888454"/>
            <a:ext cx="1365250" cy="59192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288D6DD-A782-8891-704E-1B45E18ADC6F}"/>
              </a:ext>
            </a:extLst>
          </p:cNvPr>
          <p:cNvSpPr txBox="1"/>
          <p:nvPr/>
        </p:nvSpPr>
        <p:spPr>
          <a:xfrm>
            <a:off x="1240910" y="2347642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i="1" dirty="0">
                <a:solidFill>
                  <a:srgbClr val="C00000"/>
                </a:solidFill>
              </a:rPr>
              <a:t>（一半时间导通，一半时间关闭）</a:t>
            </a:r>
          </a:p>
        </p:txBody>
      </p:sp>
    </p:spTree>
    <p:extLst>
      <p:ext uri="{BB962C8B-B14F-4D97-AF65-F5344CB8AC3E}">
        <p14:creationId xmlns:p14="http://schemas.microsoft.com/office/powerpoint/2010/main" val="591588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84B3C1-414F-E64F-9193-633FA3C5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B777BF-1C02-0948-8878-E2F2577EC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507238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②</a:t>
            </a:r>
            <a:r>
              <a:rPr kumimoji="1" lang="zh-CN" altLang="en-US" dirty="0">
                <a:solidFill>
                  <a:srgbClr val="C00000"/>
                </a:solidFill>
              </a:rPr>
              <a:t>效率，</a:t>
            </a:r>
            <a:r>
              <a:rPr kumimoji="1" lang="zh-CN" altLang="en-US" sz="1800" b="0" dirty="0"/>
              <a:t>不考虑交越失真，不考虑饱和压降</a:t>
            </a:r>
            <a:endParaRPr kumimoji="1" lang="zh-CN" altLang="en-US" b="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7994C5F-25C8-A748-B1B2-2C0CD2388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365642"/>
            <a:ext cx="5872336" cy="348978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B5F097F-3535-8C49-9DB2-2625FE1C1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33" y="934924"/>
            <a:ext cx="914400" cy="68304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D4C5454-B8F5-A646-8B98-1B485B498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361" y="3550579"/>
            <a:ext cx="3765550" cy="3020204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C1BAD8B6-7027-0E42-B9D2-1A4AA7621A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0749" y="934924"/>
            <a:ext cx="1460500" cy="7747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3" name="Picture 19">
            <a:extLst>
              <a:ext uri="{FF2B5EF4-FFF2-40B4-BE49-F238E27FC236}">
                <a16:creationId xmlns:a16="http://schemas.microsoft.com/office/drawing/2014/main" id="{B2B21E6D-DE43-6945-97E4-DB2E51BDFD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0180" y="1481452"/>
            <a:ext cx="3708400" cy="876300"/>
          </a:xfrm>
          <a:prstGeom prst="rect">
            <a:avLst/>
          </a:prstGeom>
        </p:spPr>
      </p:pic>
      <p:sp>
        <p:nvSpPr>
          <p:cNvPr id="24" name="TextBox 20">
            <a:extLst>
              <a:ext uri="{FF2B5EF4-FFF2-40B4-BE49-F238E27FC236}">
                <a16:creationId xmlns:a16="http://schemas.microsoft.com/office/drawing/2014/main" id="{AAEB8F6C-6880-2E4A-8FD9-F35E1C81C90B}"/>
              </a:ext>
            </a:extLst>
          </p:cNvPr>
          <p:cNvSpPr txBox="1"/>
          <p:nvPr/>
        </p:nvSpPr>
        <p:spPr>
          <a:xfrm>
            <a:off x="760923" y="2480455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>
                <a:solidFill>
                  <a:srgbClr val="0432FF"/>
                </a:solidFill>
              </a:rPr>
              <a:t>最大效率，</a:t>
            </a:r>
            <a:r>
              <a:rPr lang="zh-CN" altLang="en-US" sz="1800" dirty="0"/>
              <a:t>输出电压达到最大极限值时</a:t>
            </a:r>
            <a:endParaRPr lang="en-US" sz="1800" dirty="0"/>
          </a:p>
        </p:txBody>
      </p:sp>
      <p:pic>
        <p:nvPicPr>
          <p:cNvPr id="26" name="Picture 22">
            <a:extLst>
              <a:ext uri="{FF2B5EF4-FFF2-40B4-BE49-F238E27FC236}">
                <a16:creationId xmlns:a16="http://schemas.microsoft.com/office/drawing/2014/main" id="{A63CAD83-7DA2-144C-8131-B6A5CB79C0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0" y="2325302"/>
            <a:ext cx="1841500" cy="6096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27" name="灯片编号占位符 1">
            <a:extLst>
              <a:ext uri="{FF2B5EF4-FFF2-40B4-BE49-F238E27FC236}">
                <a16:creationId xmlns:a16="http://schemas.microsoft.com/office/drawing/2014/main" id="{546FCE90-729F-D34C-AF56-3277F1ECC61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31651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84B3C1-414F-E64F-9193-633FA3C5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B777BF-1C02-0948-8878-E2F2577EC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114300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③</a:t>
            </a:r>
            <a:r>
              <a:rPr kumimoji="1" lang="zh-CN" altLang="en-US" dirty="0">
                <a:solidFill>
                  <a:srgbClr val="C00000"/>
                </a:solidFill>
              </a:rPr>
              <a:t>功耗</a:t>
            </a:r>
            <a:endParaRPr kumimoji="1" lang="zh-CN" altLang="en-US" b="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7994C5F-25C8-A748-B1B2-2C0CD2388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82" y="4136702"/>
            <a:ext cx="4558115" cy="27087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B5F097F-3535-8C49-9DB2-2625FE1C1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122" y="922771"/>
            <a:ext cx="914400" cy="683046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C1BAD8B6-7027-0E42-B9D2-1A4AA7621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394" y="921685"/>
            <a:ext cx="1153020" cy="61160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A928A2-A08B-C342-8C8B-099DEC13D0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8698" y="1004669"/>
            <a:ext cx="673100" cy="5192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677BA07-6264-8B44-B8D0-B40D188C0A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0669" y="1066800"/>
            <a:ext cx="241300" cy="330200"/>
          </a:xfrm>
          <a:prstGeom prst="rect">
            <a:avLst/>
          </a:prstGeom>
        </p:spPr>
      </p:pic>
      <p:sp>
        <p:nvSpPr>
          <p:cNvPr id="13" name="TextBox 2">
            <a:extLst>
              <a:ext uri="{FF2B5EF4-FFF2-40B4-BE49-F238E27FC236}">
                <a16:creationId xmlns:a16="http://schemas.microsoft.com/office/drawing/2014/main" id="{4D3B22AF-C69F-EE4F-AF4A-5A456A4D7F4D}"/>
              </a:ext>
            </a:extLst>
          </p:cNvPr>
          <p:cNvSpPr txBox="1"/>
          <p:nvPr/>
        </p:nvSpPr>
        <p:spPr>
          <a:xfrm>
            <a:off x="611312" y="1741499"/>
            <a:ext cx="52196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800" dirty="0"/>
              <a:t>两个晶体管的总功耗</a:t>
            </a:r>
            <a:r>
              <a:rPr lang="en-US" altLang="zh-CN" sz="1800" dirty="0"/>
              <a:t> = </a:t>
            </a:r>
            <a:r>
              <a:rPr lang="zh-CN" altLang="en-US" sz="1800" dirty="0"/>
              <a:t>电源功率 － 负载功耗：</a:t>
            </a:r>
            <a:endParaRPr lang="en-US" altLang="zh-C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800" dirty="0"/>
              <a:t>单个晶体管的最高功耗：</a:t>
            </a:r>
            <a:endParaRPr lang="en-US" sz="1800" dirty="0"/>
          </a:p>
        </p:txBody>
      </p:sp>
      <p:pic>
        <p:nvPicPr>
          <p:cNvPr id="14" name="Picture 25">
            <a:extLst>
              <a:ext uri="{FF2B5EF4-FFF2-40B4-BE49-F238E27FC236}">
                <a16:creationId xmlns:a16="http://schemas.microsoft.com/office/drawing/2014/main" id="{0DC953A2-D8EA-514E-97BA-1EE314974B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1" y="1719966"/>
            <a:ext cx="1384300" cy="444500"/>
          </a:xfrm>
          <a:prstGeom prst="rect">
            <a:avLst/>
          </a:prstGeom>
        </p:spPr>
      </p:pic>
      <p:pic>
        <p:nvPicPr>
          <p:cNvPr id="15" name="Picture 26">
            <a:extLst>
              <a:ext uri="{FF2B5EF4-FFF2-40B4-BE49-F238E27FC236}">
                <a16:creationId xmlns:a16="http://schemas.microsoft.com/office/drawing/2014/main" id="{47A65397-AB02-BF4B-A10E-C0EFC32829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1705" y="1559461"/>
            <a:ext cx="1955800" cy="723900"/>
          </a:xfrm>
          <a:prstGeom prst="rect">
            <a:avLst/>
          </a:prstGeom>
        </p:spPr>
      </p:pic>
      <p:pic>
        <p:nvPicPr>
          <p:cNvPr id="16" name="Picture 27">
            <a:extLst>
              <a:ext uri="{FF2B5EF4-FFF2-40B4-BE49-F238E27FC236}">
                <a16:creationId xmlns:a16="http://schemas.microsoft.com/office/drawing/2014/main" id="{CAC117A5-8C7D-E443-9A57-7B8E928A82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7333" y="2998341"/>
            <a:ext cx="6456667" cy="3570037"/>
          </a:xfrm>
          <a:prstGeom prst="rect">
            <a:avLst/>
          </a:prstGeom>
        </p:spPr>
      </p:pic>
      <p:pic>
        <p:nvPicPr>
          <p:cNvPr id="18" name="Picture 29">
            <a:extLst>
              <a:ext uri="{FF2B5EF4-FFF2-40B4-BE49-F238E27FC236}">
                <a16:creationId xmlns:a16="http://schemas.microsoft.com/office/drawing/2014/main" id="{E38F5EA6-A892-B04A-ABC4-432B301D49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14083" y="3442853"/>
            <a:ext cx="2030793" cy="627313"/>
          </a:xfrm>
          <a:prstGeom prst="rect">
            <a:avLst/>
          </a:prstGeom>
        </p:spPr>
      </p:pic>
      <p:sp>
        <p:nvSpPr>
          <p:cNvPr id="19" name="Rectangle 30">
            <a:extLst>
              <a:ext uri="{FF2B5EF4-FFF2-40B4-BE49-F238E27FC236}">
                <a16:creationId xmlns:a16="http://schemas.microsoft.com/office/drawing/2014/main" id="{F6806E4C-B31F-614D-8C77-B6BEE4BF1A3D}"/>
              </a:ext>
            </a:extLst>
          </p:cNvPr>
          <p:cNvSpPr/>
          <p:nvPr/>
        </p:nvSpPr>
        <p:spPr>
          <a:xfrm>
            <a:off x="3854004" y="3461939"/>
            <a:ext cx="1227221" cy="5053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31">
            <a:extLst>
              <a:ext uri="{FF2B5EF4-FFF2-40B4-BE49-F238E27FC236}">
                <a16:creationId xmlns:a16="http://schemas.microsoft.com/office/drawing/2014/main" id="{6007A2CC-78DD-C34A-BEE8-18911F59FD56}"/>
              </a:ext>
            </a:extLst>
          </p:cNvPr>
          <p:cNvSpPr/>
          <p:nvPr/>
        </p:nvSpPr>
        <p:spPr>
          <a:xfrm>
            <a:off x="5490299" y="5743928"/>
            <a:ext cx="818147" cy="44918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32">
            <a:extLst>
              <a:ext uri="{FF2B5EF4-FFF2-40B4-BE49-F238E27FC236}">
                <a16:creationId xmlns:a16="http://schemas.microsoft.com/office/drawing/2014/main" id="{31CC07F8-25CF-3F47-A7EB-CF681ADB06F8}"/>
              </a:ext>
            </a:extLst>
          </p:cNvPr>
          <p:cNvSpPr txBox="1"/>
          <p:nvPr/>
        </p:nvSpPr>
        <p:spPr>
          <a:xfrm>
            <a:off x="3142365" y="5708826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i="1" dirty="0">
                <a:solidFill>
                  <a:srgbClr val="0070C0"/>
                </a:solidFill>
              </a:rPr>
              <a:t>I</a:t>
            </a:r>
            <a:r>
              <a:rPr lang="en-US" altLang="zh-CN" sz="1800" baseline="-25000" dirty="0">
                <a:solidFill>
                  <a:srgbClr val="0070C0"/>
                </a:solidFill>
              </a:rPr>
              <a:t>C</a:t>
            </a:r>
            <a:r>
              <a:rPr lang="zh-CN" altLang="en-US" sz="1800" dirty="0">
                <a:solidFill>
                  <a:srgbClr val="0070C0"/>
                </a:solidFill>
              </a:rPr>
              <a:t>为零</a:t>
            </a:r>
            <a:endParaRPr lang="en-US" sz="1800" dirty="0">
              <a:solidFill>
                <a:srgbClr val="0070C0"/>
              </a:solidFill>
            </a:endParaRPr>
          </a:p>
        </p:txBody>
      </p:sp>
      <p:sp>
        <p:nvSpPr>
          <p:cNvPr id="22" name="TextBox 33">
            <a:extLst>
              <a:ext uri="{FF2B5EF4-FFF2-40B4-BE49-F238E27FC236}">
                <a16:creationId xmlns:a16="http://schemas.microsoft.com/office/drawing/2014/main" id="{82F979C5-ABED-7C4B-BD91-89388E460847}"/>
              </a:ext>
            </a:extLst>
          </p:cNvPr>
          <p:cNvSpPr txBox="1"/>
          <p:nvPr/>
        </p:nvSpPr>
        <p:spPr>
          <a:xfrm>
            <a:off x="7357943" y="5282263"/>
            <a:ext cx="1061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 </a:t>
            </a:r>
            <a:r>
              <a:rPr lang="en-US" altLang="zh-CN" sz="1800" i="1" dirty="0">
                <a:solidFill>
                  <a:srgbClr val="0070C0"/>
                </a:solidFill>
              </a:rPr>
              <a:t>V</a:t>
            </a:r>
            <a:r>
              <a:rPr lang="en-US" altLang="zh-CN" sz="1800" baseline="-25000" dirty="0">
                <a:solidFill>
                  <a:srgbClr val="0070C0"/>
                </a:solidFill>
              </a:rPr>
              <a:t>CE</a:t>
            </a:r>
            <a:r>
              <a:rPr lang="zh-CN" altLang="en-US" sz="1800" dirty="0">
                <a:solidFill>
                  <a:srgbClr val="0070C0"/>
                </a:solidFill>
              </a:rPr>
              <a:t>为零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5" name="TextBox 35">
            <a:extLst>
              <a:ext uri="{FF2B5EF4-FFF2-40B4-BE49-F238E27FC236}">
                <a16:creationId xmlns:a16="http://schemas.microsoft.com/office/drawing/2014/main" id="{BF8E33AC-6508-6C44-BB08-F305F73B24B4}"/>
              </a:ext>
            </a:extLst>
          </p:cNvPr>
          <p:cNvSpPr txBox="1"/>
          <p:nvPr/>
        </p:nvSpPr>
        <p:spPr>
          <a:xfrm>
            <a:off x="6881072" y="3129767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>
                <a:solidFill>
                  <a:srgbClr val="0070C0"/>
                </a:solidFill>
              </a:rPr>
              <a:t>集电极最大功耗</a:t>
            </a:r>
            <a:endParaRPr lang="en-US" sz="1800" dirty="0">
              <a:solidFill>
                <a:srgbClr val="0070C0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82FB52C-7DEA-1A4C-8684-136C404217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99068" y="2287831"/>
            <a:ext cx="2197348" cy="752034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F6AA241-D78A-9041-B84A-C566E46DD83F}"/>
              </a:ext>
            </a:extLst>
          </p:cNvPr>
          <p:cNvSpPr txBox="1"/>
          <p:nvPr/>
        </p:nvSpPr>
        <p:spPr>
          <a:xfrm>
            <a:off x="6239522" y="585807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rgbClr val="C00000"/>
                </a:solidFill>
              </a:rPr>
              <a:t>记住该点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27" name="灯片编号占位符 1">
            <a:extLst>
              <a:ext uri="{FF2B5EF4-FFF2-40B4-BE49-F238E27FC236}">
                <a16:creationId xmlns:a16="http://schemas.microsoft.com/office/drawing/2014/main" id="{7D17C74D-818F-BC4D-AA42-60ED2840ACB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9793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84B3C1-414F-E64F-9193-633FA3C5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B777BF-1C02-0948-8878-E2F2577EC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4715522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③</a:t>
            </a:r>
            <a:r>
              <a:rPr kumimoji="1" lang="zh-CN" altLang="en-US" dirty="0">
                <a:solidFill>
                  <a:srgbClr val="C00000"/>
                </a:solidFill>
              </a:rPr>
              <a:t>最大管压降</a:t>
            </a:r>
            <a:endParaRPr kumimoji="1" lang="zh-CN" altLang="en-US" b="0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ECD31C4C-C53C-0A46-BA31-AECDC4D4D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365642"/>
            <a:ext cx="5872336" cy="348978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A5ABA72-59DB-AB45-B0AA-C33F222C0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361" y="3550579"/>
            <a:ext cx="3765550" cy="3020204"/>
          </a:xfrm>
          <a:prstGeom prst="rect">
            <a:avLst/>
          </a:prstGeom>
        </p:spPr>
      </p:pic>
      <p:sp>
        <p:nvSpPr>
          <p:cNvPr id="26" name="TextBox 34">
            <a:extLst>
              <a:ext uri="{FF2B5EF4-FFF2-40B4-BE49-F238E27FC236}">
                <a16:creationId xmlns:a16="http://schemas.microsoft.com/office/drawing/2014/main" id="{F7B6AA29-76E2-1844-907B-67CC98C0AA92}"/>
              </a:ext>
            </a:extLst>
          </p:cNvPr>
          <p:cNvSpPr txBox="1"/>
          <p:nvPr/>
        </p:nvSpPr>
        <p:spPr>
          <a:xfrm>
            <a:off x="838200" y="1632737"/>
            <a:ext cx="5410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/>
              <a:t>输出电压正半周达到峰值</a:t>
            </a:r>
            <a:r>
              <a:rPr lang="en-US" altLang="zh-CN" sz="1800" dirty="0"/>
              <a:t>(</a:t>
            </a:r>
            <a:r>
              <a:rPr lang="en-US" sz="1800" i="1" dirty="0"/>
              <a:t>V</a:t>
            </a:r>
            <a:r>
              <a:rPr lang="en-US" sz="1800" baseline="-25000" dirty="0"/>
              <a:t>CC</a:t>
            </a:r>
            <a:r>
              <a:rPr lang="en-US" sz="1800" dirty="0"/>
              <a:t> – </a:t>
            </a:r>
            <a:r>
              <a:rPr lang="en-US" sz="1800" i="1" dirty="0"/>
              <a:t>V</a:t>
            </a:r>
            <a:r>
              <a:rPr lang="en-US" sz="1800" baseline="-25000" dirty="0"/>
              <a:t>CES</a:t>
            </a:r>
            <a:r>
              <a:rPr lang="en-US" sz="1800" dirty="0"/>
              <a:t> </a:t>
            </a:r>
            <a:r>
              <a:rPr lang="en-US" altLang="zh-CN" sz="1800" dirty="0"/>
              <a:t>)</a:t>
            </a:r>
            <a:r>
              <a:rPr lang="zh-CN" altLang="en-US" sz="1800" dirty="0"/>
              <a:t>时，</a:t>
            </a:r>
            <a:endParaRPr lang="en-US" altLang="zh-CN" sz="1800" dirty="0"/>
          </a:p>
          <a:p>
            <a:r>
              <a:rPr lang="en-US" altLang="zh-CN" sz="1800" i="1" dirty="0"/>
              <a:t>Q</a:t>
            </a:r>
            <a:r>
              <a:rPr lang="en-US" altLang="zh-CN" sz="1800" baseline="-25000" dirty="0"/>
              <a:t>P</a:t>
            </a:r>
            <a:r>
              <a:rPr lang="zh-CN" altLang="en-US" sz="1800" dirty="0"/>
              <a:t>（关闭着）的</a:t>
            </a:r>
            <a:r>
              <a:rPr lang="en-US" altLang="zh-CN" sz="1800" i="1" dirty="0"/>
              <a:t>V</a:t>
            </a:r>
            <a:r>
              <a:rPr lang="en-US" altLang="zh-CN" sz="1800" baseline="-25000" dirty="0"/>
              <a:t>CE</a:t>
            </a:r>
            <a:r>
              <a:rPr lang="zh-CN" altLang="en-US" sz="1800" dirty="0"/>
              <a:t>经历了</a:t>
            </a:r>
            <a:r>
              <a:rPr lang="zh-CN" altLang="en-US" sz="1800" dirty="0">
                <a:solidFill>
                  <a:srgbClr val="0070C0"/>
                </a:solidFill>
              </a:rPr>
              <a:t>最大管压降</a:t>
            </a:r>
            <a:r>
              <a:rPr lang="zh-CN" altLang="en-US" sz="1800" dirty="0"/>
              <a:t>：</a:t>
            </a:r>
            <a:r>
              <a:rPr lang="en-US" sz="1800" dirty="0"/>
              <a:t>2</a:t>
            </a:r>
            <a:r>
              <a:rPr lang="en-US" sz="1800" i="1" dirty="0"/>
              <a:t>V</a:t>
            </a:r>
            <a:r>
              <a:rPr lang="en-US" sz="1800" baseline="-25000" dirty="0"/>
              <a:t>CC</a:t>
            </a:r>
            <a:r>
              <a:rPr lang="en-US" sz="1800" dirty="0"/>
              <a:t> – </a:t>
            </a:r>
            <a:r>
              <a:rPr lang="en-US" sz="1800" i="1" dirty="0"/>
              <a:t>V</a:t>
            </a:r>
            <a:r>
              <a:rPr lang="en-US" sz="1800" baseline="-25000" dirty="0"/>
              <a:t>CES</a:t>
            </a:r>
            <a:r>
              <a:rPr lang="en-US" sz="1800" dirty="0"/>
              <a:t> </a:t>
            </a:r>
          </a:p>
        </p:txBody>
      </p:sp>
      <p:sp>
        <p:nvSpPr>
          <p:cNvPr id="27" name="灯片编号占位符 1">
            <a:extLst>
              <a:ext uri="{FF2B5EF4-FFF2-40B4-BE49-F238E27FC236}">
                <a16:creationId xmlns:a16="http://schemas.microsoft.com/office/drawing/2014/main" id="{E0DB374E-99C5-0A4C-B6F3-01DE5A2EA6F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375961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A6D5CBA-33E8-1E40-B8F2-0A4426743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95249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898DBA6-6C9E-9643-B869-C407E88C5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52499"/>
            <a:ext cx="9144000" cy="72058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B0B1819-9AC7-EA4B-97A3-ADEF449E09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946010"/>
            <a:ext cx="3229569" cy="335915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A5D74AF-F6B1-BD43-9594-F2EA26A441FF}"/>
              </a:ext>
            </a:extLst>
          </p:cNvPr>
          <p:cNvSpPr txBox="1"/>
          <p:nvPr/>
        </p:nvSpPr>
        <p:spPr>
          <a:xfrm>
            <a:off x="3657600" y="2946010"/>
            <a:ext cx="5309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/>
              <a:t>①</a:t>
            </a:r>
            <a:r>
              <a:rPr kumimoji="1" lang="zh-CN" altLang="en-US" sz="1800" dirty="0"/>
              <a:t>根据负载功耗和负载电阻，可计算输出电压峰值</a:t>
            </a:r>
            <a:endParaRPr kumimoji="1"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2722429-3639-834A-8FA0-5FF8085256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800" y="3429000"/>
            <a:ext cx="1168400" cy="723900"/>
          </a:xfrm>
          <a:prstGeom prst="rect">
            <a:avLst/>
          </a:prstGeom>
        </p:spPr>
      </p:pic>
      <p:sp>
        <p:nvSpPr>
          <p:cNvPr id="9" name="右箭头 8">
            <a:extLst>
              <a:ext uri="{FF2B5EF4-FFF2-40B4-BE49-F238E27FC236}">
                <a16:creationId xmlns:a16="http://schemas.microsoft.com/office/drawing/2014/main" id="{E324D3D8-35AF-F04D-A04B-8933B0540C01}"/>
              </a:ext>
            </a:extLst>
          </p:cNvPr>
          <p:cNvSpPr/>
          <p:nvPr/>
        </p:nvSpPr>
        <p:spPr bwMode="auto">
          <a:xfrm>
            <a:off x="5334000" y="3733800"/>
            <a:ext cx="351833" cy="17119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9401688-22B2-2F44-A5F8-690E785408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3633" y="3387599"/>
            <a:ext cx="2603500" cy="8636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54C5669-8262-264F-AD90-8DC6B87070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4883" y="4498207"/>
            <a:ext cx="2857500" cy="342900"/>
          </a:xfrm>
          <a:prstGeom prst="rect">
            <a:avLst/>
          </a:prstGeom>
        </p:spPr>
      </p:pic>
      <p:sp>
        <p:nvSpPr>
          <p:cNvPr id="12" name="右箭头 11">
            <a:extLst>
              <a:ext uri="{FF2B5EF4-FFF2-40B4-BE49-F238E27FC236}">
                <a16:creationId xmlns:a16="http://schemas.microsoft.com/office/drawing/2014/main" id="{6A18809F-6184-A342-BA6B-95ED5EA5163C}"/>
              </a:ext>
            </a:extLst>
          </p:cNvPr>
          <p:cNvSpPr/>
          <p:nvPr/>
        </p:nvSpPr>
        <p:spPr bwMode="auto">
          <a:xfrm>
            <a:off x="3987800" y="4584058"/>
            <a:ext cx="351833" cy="17119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1B2DC471-177E-B045-9C34-63C0D869A3E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9945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A6D5CBA-33E8-1E40-B8F2-0A4426743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95249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898DBA6-6C9E-9643-B869-C407E88C5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52499"/>
            <a:ext cx="9144000" cy="72058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B0B1819-9AC7-EA4B-97A3-ADEF449E09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946010"/>
            <a:ext cx="3229569" cy="335915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A5D74AF-F6B1-BD43-9594-F2EA26A441FF}"/>
              </a:ext>
            </a:extLst>
          </p:cNvPr>
          <p:cNvSpPr txBox="1"/>
          <p:nvPr/>
        </p:nvSpPr>
        <p:spPr>
          <a:xfrm>
            <a:off x="3657600" y="2761344"/>
            <a:ext cx="2757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/>
              <a:t>②</a:t>
            </a:r>
            <a:r>
              <a:rPr kumimoji="1" lang="zh-CN" altLang="en-US" sz="1800" dirty="0"/>
              <a:t>从电源抽取的峰值电流</a:t>
            </a:r>
            <a:endParaRPr kumimoji="1"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71385A4-BDF2-364D-A3AB-A06A9F46D6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086" y="2694304"/>
            <a:ext cx="1966914" cy="62000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00D68DBF-D278-964A-A35F-FB09C8DD1BAB}"/>
              </a:ext>
            </a:extLst>
          </p:cNvPr>
          <p:cNvSpPr txBox="1"/>
          <p:nvPr/>
        </p:nvSpPr>
        <p:spPr>
          <a:xfrm>
            <a:off x="3657600" y="3535666"/>
            <a:ext cx="5992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/>
              <a:t>③</a:t>
            </a:r>
            <a:r>
              <a:rPr kumimoji="1" lang="zh-CN" altLang="en-US" sz="1800" dirty="0"/>
              <a:t>从电源抽取的平均功耗（半个正弦波电流求平均值）</a:t>
            </a:r>
            <a:endParaRPr kumimoji="1"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4771D90-CE1E-2F4E-A059-D69E0800A9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8286" y="4012911"/>
            <a:ext cx="3505200" cy="60960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8592320F-00EE-8E4E-8B79-8DC39841A681}"/>
              </a:ext>
            </a:extLst>
          </p:cNvPr>
          <p:cNvSpPr txBox="1"/>
          <p:nvPr/>
        </p:nvSpPr>
        <p:spPr>
          <a:xfrm>
            <a:off x="3657600" y="4767578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/>
              <a:t>④</a:t>
            </a:r>
            <a:r>
              <a:rPr kumimoji="1" lang="zh-CN" altLang="en-US" sz="1800" dirty="0"/>
              <a:t>效率</a:t>
            </a:r>
            <a:endParaRPr kumimoji="1"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4707745-4DD8-3D40-BF53-2598282497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7291" y="4819410"/>
            <a:ext cx="2628900" cy="6350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0ADFFA5D-EDCC-3D40-9F43-71FAB23E71FF}"/>
              </a:ext>
            </a:extLst>
          </p:cNvPr>
          <p:cNvSpPr txBox="1"/>
          <p:nvPr/>
        </p:nvSpPr>
        <p:spPr>
          <a:xfrm>
            <a:off x="3657600" y="5617351"/>
            <a:ext cx="3001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/>
              <a:t>⑤</a:t>
            </a:r>
            <a:r>
              <a:rPr kumimoji="1" lang="zh-CN" altLang="en-US" sz="1800" dirty="0"/>
              <a:t>单个晶体管上的最大功耗</a:t>
            </a:r>
            <a:endParaRPr kumimoji="1"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D01D02A-A5FB-9547-A8E5-3C312B34E0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9006" y="6097514"/>
            <a:ext cx="1358152" cy="588176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C7ECEE2-06ED-C74C-85EA-E6B48DEA02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1635" y="5514574"/>
            <a:ext cx="1949909" cy="1191026"/>
          </a:xfrm>
          <a:prstGeom prst="rect">
            <a:avLst/>
          </a:prstGeom>
        </p:spPr>
      </p:pic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4514D4E9-6DB2-904E-81FB-309C9721F2F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  <p:pic>
        <p:nvPicPr>
          <p:cNvPr id="20" name="Picture 16">
            <a:extLst>
              <a:ext uri="{FF2B5EF4-FFF2-40B4-BE49-F238E27FC236}">
                <a16:creationId xmlns:a16="http://schemas.microsoft.com/office/drawing/2014/main" id="{125FA056-7807-BF44-93F0-52656A871D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58064" y="4012911"/>
            <a:ext cx="1664440" cy="62773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3A42567-AD07-B748-9493-5136C77EE1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1251" y="6097514"/>
            <a:ext cx="1747324" cy="598015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809876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84B3C1-414F-E64F-9193-633FA3C5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B</a:t>
            </a:r>
            <a:r>
              <a:rPr kumimoji="1" lang="zh-CN" altLang="en-US" dirty="0"/>
              <a:t>类功放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EB423DC-055A-CC43-952D-C6E9C7110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447800"/>
            <a:ext cx="5715000" cy="237484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1B18C14-28E3-0D4E-9071-507F6858F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966" y="3734674"/>
            <a:ext cx="4999234" cy="297092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13B8E1BC-68A4-C247-9F97-EE2A36814E0B}"/>
              </a:ext>
            </a:extLst>
          </p:cNvPr>
          <p:cNvSpPr txBox="1"/>
          <p:nvPr/>
        </p:nvSpPr>
        <p:spPr>
          <a:xfrm>
            <a:off x="415312" y="4914417"/>
            <a:ext cx="2658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800" dirty="0"/>
              <a:t>称为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OCL</a:t>
            </a:r>
            <a:r>
              <a:rPr kumimoji="1" lang="zh-CN" altLang="en-US" sz="1800" dirty="0"/>
              <a:t>电路</a:t>
            </a:r>
            <a:endParaRPr kumimoji="1" lang="en-US" altLang="zh-CN" sz="1800" dirty="0"/>
          </a:p>
          <a:p>
            <a:pPr algn="ctr"/>
            <a:r>
              <a:rPr kumimoji="1" lang="zh-CN" altLang="en-US" sz="1800" dirty="0"/>
              <a:t>（</a:t>
            </a:r>
            <a:r>
              <a:rPr kumimoji="1" lang="en-US" altLang="zh-CN" sz="1800" dirty="0"/>
              <a:t>Output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Capacitorless</a:t>
            </a:r>
            <a:r>
              <a:rPr kumimoji="1" lang="zh-CN" altLang="en-US" sz="1800" dirty="0"/>
              <a:t>）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D03669A-AFBC-B04D-8525-4CA657A4F667}"/>
              </a:ext>
            </a:extLst>
          </p:cNvPr>
          <p:cNvSpPr txBox="1"/>
          <p:nvPr/>
        </p:nvSpPr>
        <p:spPr>
          <a:xfrm>
            <a:off x="415312" y="2211612"/>
            <a:ext cx="2815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800" dirty="0"/>
              <a:t>称为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OTL</a:t>
            </a:r>
            <a:r>
              <a:rPr kumimoji="1" lang="zh-CN" altLang="en-US" sz="1800" dirty="0"/>
              <a:t>电路</a:t>
            </a:r>
            <a:endParaRPr kumimoji="1" lang="en-US" altLang="zh-CN" sz="1800" dirty="0"/>
          </a:p>
          <a:p>
            <a:pPr algn="ctr"/>
            <a:r>
              <a:rPr kumimoji="1" lang="zh-CN" altLang="en-US" sz="1800" dirty="0"/>
              <a:t>（</a:t>
            </a:r>
            <a:r>
              <a:rPr kumimoji="1" lang="en-US" altLang="zh-CN" sz="1800" dirty="0"/>
              <a:t>Output</a:t>
            </a:r>
            <a:r>
              <a:rPr kumimoji="1" lang="zh-CN" altLang="en-US" sz="1800" dirty="0"/>
              <a:t> </a:t>
            </a:r>
            <a:r>
              <a:rPr kumimoji="1" lang="en-US" altLang="zh-CN" sz="1800" dirty="0" err="1"/>
              <a:t>Transformerless</a:t>
            </a:r>
            <a:r>
              <a:rPr kumimoji="1" lang="zh-CN" altLang="en-US" sz="1800" dirty="0"/>
              <a:t>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B777BF-1C02-0948-8878-E2F2577EC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373380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⑤</a:t>
            </a:r>
            <a:r>
              <a:rPr kumimoji="1" lang="zh-CN" altLang="en-US" dirty="0">
                <a:solidFill>
                  <a:srgbClr val="C00000"/>
                </a:solidFill>
              </a:rPr>
              <a:t>双电源供电 </a:t>
            </a:r>
            <a:r>
              <a:rPr kumimoji="1" lang="en-US" altLang="zh-CN" dirty="0">
                <a:solidFill>
                  <a:srgbClr val="C00000"/>
                </a:solidFill>
              </a:rPr>
              <a:t>vs.</a:t>
            </a:r>
            <a:r>
              <a:rPr kumimoji="1" lang="zh-CN" altLang="en-US" dirty="0">
                <a:solidFill>
                  <a:srgbClr val="C00000"/>
                </a:solidFill>
              </a:rPr>
              <a:t> 单电源供电</a:t>
            </a:r>
            <a:endParaRPr kumimoji="1" lang="zh-CN" altLang="en-US" b="0" dirty="0"/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C1C9B39C-E897-D846-A55C-22F836651EE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163F658-564A-A249-967D-124EB820BB52}"/>
              </a:ext>
            </a:extLst>
          </p:cNvPr>
          <p:cNvSpPr txBox="1"/>
          <p:nvPr/>
        </p:nvSpPr>
        <p:spPr>
          <a:xfrm>
            <a:off x="556287" y="2857943"/>
            <a:ext cx="2376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i="1" dirty="0"/>
              <a:t>*传统</a:t>
            </a:r>
            <a:r>
              <a:rPr kumimoji="1" lang="en-US" altLang="zh-CN" sz="1600" i="1" dirty="0"/>
              <a:t>PA</a:t>
            </a:r>
            <a:r>
              <a:rPr kumimoji="1" lang="zh-CN" altLang="en-US" sz="1600" i="1" dirty="0"/>
              <a:t>是基于变压器的</a:t>
            </a: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89CDE801-6CCF-9C45-B91D-B8B5714C391B}"/>
              </a:ext>
            </a:extLst>
          </p:cNvPr>
          <p:cNvSpPr/>
          <p:nvPr/>
        </p:nvSpPr>
        <p:spPr bwMode="auto">
          <a:xfrm>
            <a:off x="4419600" y="3429000"/>
            <a:ext cx="533400" cy="393643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DF1011D5-A1E8-4640-9E3A-54DA6751C65A}"/>
              </a:ext>
            </a:extLst>
          </p:cNvPr>
          <p:cNvSpPr/>
          <p:nvPr/>
        </p:nvSpPr>
        <p:spPr bwMode="auto">
          <a:xfrm>
            <a:off x="4419600" y="6274869"/>
            <a:ext cx="533400" cy="393643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846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3F70C6-4466-8340-B838-28AD59CC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CD4DF6-796D-5C4B-A08F-D34B9C01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7772400" cy="1524000"/>
          </a:xfrm>
        </p:spPr>
        <p:txBody>
          <a:bodyPr/>
          <a:lstStyle/>
          <a:p>
            <a:r>
              <a:rPr kumimoji="1" lang="zh-CN" altLang="en-US" dirty="0"/>
              <a:t>为了解决“交越失真”问题，发展出</a:t>
            </a:r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  <a:endParaRPr kumimoji="1" lang="en-US" altLang="zh-CN" dirty="0"/>
          </a:p>
          <a:p>
            <a:r>
              <a:rPr kumimoji="1" lang="zh-CN" altLang="en-US" b="0" dirty="0"/>
              <a:t>当输入 </a:t>
            </a:r>
            <a:r>
              <a:rPr kumimoji="1" lang="en-US" altLang="zh-CN" b="0" dirty="0"/>
              <a:t>=</a:t>
            </a:r>
            <a:r>
              <a:rPr kumimoji="1" lang="zh-CN" altLang="en-US" b="0" dirty="0"/>
              <a:t> 输出 </a:t>
            </a:r>
            <a:r>
              <a:rPr kumimoji="1" lang="en-US" altLang="zh-CN" b="0" dirty="0"/>
              <a:t>=</a:t>
            </a:r>
            <a:r>
              <a:rPr kumimoji="1" lang="zh-CN" altLang="en-US" b="0" dirty="0"/>
              <a:t> </a:t>
            </a:r>
            <a:r>
              <a:rPr kumimoji="1" lang="en-US" altLang="zh-CN" b="0" dirty="0"/>
              <a:t>0V</a:t>
            </a:r>
            <a:r>
              <a:rPr kumimoji="1" lang="zh-CN" altLang="en-US" b="0" dirty="0"/>
              <a:t> 时，</a:t>
            </a:r>
            <a:r>
              <a:rPr kumimoji="1" lang="en-US" altLang="zh-CN" b="0" dirty="0"/>
              <a:t>V</a:t>
            </a:r>
            <a:r>
              <a:rPr kumimoji="1" lang="en-US" altLang="zh-CN" b="0" baseline="-25000" dirty="0"/>
              <a:t>BB</a:t>
            </a:r>
            <a:r>
              <a:rPr kumimoji="1" lang="en-US" altLang="zh-CN" b="0" dirty="0"/>
              <a:t>/2</a:t>
            </a:r>
            <a:r>
              <a:rPr kumimoji="1" lang="zh-CN" altLang="en-US" b="0" dirty="0"/>
              <a:t> 提供晶体管的 </a:t>
            </a:r>
            <a:r>
              <a:rPr kumimoji="1" lang="en-US" altLang="zh-CN" b="0" dirty="0"/>
              <a:t>V</a:t>
            </a:r>
            <a:r>
              <a:rPr kumimoji="1" lang="en-US" altLang="zh-CN" b="0" baseline="-25000" dirty="0"/>
              <a:t>BE</a:t>
            </a:r>
            <a:r>
              <a:rPr kumimoji="1" lang="zh-CN" altLang="en-US" b="0" dirty="0"/>
              <a:t>，两个晶体管都导通工作（</a:t>
            </a:r>
            <a:r>
              <a:rPr kumimoji="1" lang="zh-CN" altLang="en-US" b="0" dirty="0">
                <a:solidFill>
                  <a:srgbClr val="0432FF"/>
                </a:solidFill>
              </a:rPr>
              <a:t>导通角略大于</a:t>
            </a:r>
            <a:r>
              <a:rPr kumimoji="1" lang="en-US" altLang="zh-CN" b="0" dirty="0">
                <a:solidFill>
                  <a:srgbClr val="0432FF"/>
                </a:solidFill>
              </a:rPr>
              <a:t>180°</a:t>
            </a:r>
            <a:r>
              <a:rPr kumimoji="1" lang="zh-CN" altLang="en-US" b="0" dirty="0"/>
              <a:t>）</a:t>
            </a:r>
            <a:endParaRPr kumimoji="1" lang="zh-CN" altLang="en-US" b="0" baseline="-25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C517024-C6C3-3043-B5F2-074E93318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939964"/>
            <a:ext cx="6629400" cy="379103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CC3001E-E0C6-564C-BB1C-982CF2488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700" y="1920918"/>
            <a:ext cx="2298700" cy="5334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04A372-B6DB-B84E-AB14-C84774B1E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883" y="2895600"/>
            <a:ext cx="4125261" cy="3251345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3F54D528-C7B9-2546-9AE5-2F685689830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5A447C4-6BA4-15AB-5B47-1ED235BE9935}"/>
              </a:ext>
            </a:extLst>
          </p:cNvPr>
          <p:cNvSpPr txBox="1"/>
          <p:nvPr/>
        </p:nvSpPr>
        <p:spPr>
          <a:xfrm>
            <a:off x="6977894" y="2052720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>
                <a:solidFill>
                  <a:srgbClr val="C00000"/>
                </a:solidFill>
              </a:rPr>
              <a:t>V</a:t>
            </a:r>
            <a:r>
              <a:rPr kumimoji="1" lang="en-US" altLang="zh-CN" sz="1800" baseline="-25000" dirty="0">
                <a:solidFill>
                  <a:srgbClr val="C00000"/>
                </a:solidFill>
              </a:rPr>
              <a:t>BB</a:t>
            </a:r>
            <a:r>
              <a:rPr kumimoji="1" lang="zh-CN" altLang="en-US" sz="1800" dirty="0">
                <a:solidFill>
                  <a:srgbClr val="C00000"/>
                </a:solidFill>
              </a:rPr>
              <a:t>决定了</a:t>
            </a:r>
            <a:r>
              <a:rPr kumimoji="1" lang="en-US" altLang="zh-CN" sz="1800" dirty="0">
                <a:solidFill>
                  <a:srgbClr val="C00000"/>
                </a:solidFill>
              </a:rPr>
              <a:t>I</a:t>
            </a:r>
            <a:r>
              <a:rPr kumimoji="1" lang="en-US" altLang="zh-CN" sz="1800" baseline="-25000" dirty="0">
                <a:solidFill>
                  <a:srgbClr val="C00000"/>
                </a:solidFill>
              </a:rPr>
              <a:t>Q</a:t>
            </a:r>
            <a:endParaRPr kumimoji="1" lang="zh-CN" altLang="en-US" sz="1800" baseline="-25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1881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3F70C6-4466-8340-B838-28AD59CC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CD4DF6-796D-5C4B-A08F-D34B9C01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7772400" cy="10668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①</a:t>
            </a:r>
            <a:r>
              <a:rPr kumimoji="1" lang="zh-CN" altLang="en-US" dirty="0">
                <a:solidFill>
                  <a:srgbClr val="C00000"/>
                </a:solidFill>
              </a:rPr>
              <a:t>传输特性。</a:t>
            </a:r>
            <a:r>
              <a:rPr kumimoji="1" lang="zh-CN" altLang="en-US" b="0" dirty="0"/>
              <a:t>当输入电压从</a:t>
            </a:r>
            <a:r>
              <a:rPr kumimoji="1" lang="en-US" altLang="zh-CN" b="0" dirty="0"/>
              <a:t>0</a:t>
            </a:r>
            <a:r>
              <a:rPr kumimoji="1" lang="zh-CN" altLang="en-US" b="0" dirty="0"/>
              <a:t>开始增加时，</a:t>
            </a:r>
            <a:endParaRPr kumimoji="1" lang="en-US" altLang="zh-CN" b="0" dirty="0"/>
          </a:p>
          <a:p>
            <a:r>
              <a:rPr kumimoji="1" lang="zh-CN" altLang="en-US" b="0" dirty="0"/>
              <a:t>输出电压增加 </a:t>
            </a:r>
            <a:r>
              <a:rPr kumimoji="1" lang="en-US" altLang="zh-CN" b="0" dirty="0">
                <a:sym typeface="Wingdings" pitchFamily="2" charset="2"/>
              </a:rPr>
              <a:t></a:t>
            </a:r>
            <a:r>
              <a:rPr kumimoji="1" lang="zh-CN" altLang="en-US" b="0" dirty="0">
                <a:sym typeface="Wingdings" pitchFamily="2" charset="2"/>
              </a:rPr>
              <a:t> </a:t>
            </a:r>
            <a:r>
              <a:rPr kumimoji="1" lang="en-US" altLang="zh-CN" b="0" i="1" dirty="0" err="1"/>
              <a:t>i</a:t>
            </a:r>
            <a:r>
              <a:rPr kumimoji="1" lang="en-US" altLang="zh-CN" b="0" baseline="-25000" dirty="0" err="1"/>
              <a:t>L</a:t>
            </a:r>
            <a:r>
              <a:rPr kumimoji="1" lang="zh-CN" altLang="en-US" b="0" dirty="0"/>
              <a:t>增加 </a:t>
            </a:r>
            <a:r>
              <a:rPr kumimoji="1" lang="en-US" altLang="zh-CN" b="0" dirty="0">
                <a:sym typeface="Wingdings" pitchFamily="2" charset="2"/>
              </a:rPr>
              <a:t></a:t>
            </a:r>
            <a:r>
              <a:rPr kumimoji="1" lang="zh-CN" altLang="en-US" b="0" dirty="0">
                <a:sym typeface="Wingdings" pitchFamily="2" charset="2"/>
              </a:rPr>
              <a:t> </a:t>
            </a:r>
            <a:r>
              <a:rPr kumimoji="1" lang="en-US" altLang="zh-CN" b="0" i="1" dirty="0" err="1"/>
              <a:t>i</a:t>
            </a:r>
            <a:r>
              <a:rPr kumimoji="1" lang="en-US" altLang="zh-CN" b="0" baseline="-25000" dirty="0" err="1"/>
              <a:t>N</a:t>
            </a:r>
            <a:r>
              <a:rPr kumimoji="1" lang="zh-CN" altLang="en-US" b="0" dirty="0"/>
              <a:t>增加 </a:t>
            </a:r>
            <a:r>
              <a:rPr kumimoji="1" lang="en-US" altLang="zh-CN" b="0" dirty="0">
                <a:sym typeface="Wingdings" pitchFamily="2" charset="2"/>
              </a:rPr>
              <a:t></a:t>
            </a:r>
            <a:r>
              <a:rPr kumimoji="1" lang="zh-CN" altLang="en-US" b="0" dirty="0"/>
              <a:t> </a:t>
            </a:r>
            <a:r>
              <a:rPr kumimoji="1" lang="en-US" altLang="zh-CN" b="0" dirty="0" err="1"/>
              <a:t>v</a:t>
            </a:r>
            <a:r>
              <a:rPr kumimoji="1" lang="en-US" altLang="zh-CN" b="0" baseline="-25000" dirty="0" err="1"/>
              <a:t>BEN</a:t>
            </a:r>
            <a:r>
              <a:rPr kumimoji="1" lang="zh-CN" altLang="en-US" b="0" dirty="0"/>
              <a:t>增加，而</a:t>
            </a:r>
            <a:r>
              <a:rPr kumimoji="1" lang="en-US" altLang="zh-CN" b="0" dirty="0"/>
              <a:t>Q</a:t>
            </a:r>
            <a:r>
              <a:rPr kumimoji="1" lang="en-US" altLang="zh-CN" b="0" baseline="-25000" dirty="0"/>
              <a:t>N</a:t>
            </a:r>
            <a:r>
              <a:rPr kumimoji="1" lang="zh-CN" altLang="en-US" b="0" dirty="0"/>
              <a:t>和</a:t>
            </a:r>
            <a:r>
              <a:rPr kumimoji="1" lang="en-US" altLang="zh-CN" b="0" dirty="0"/>
              <a:t>Q</a:t>
            </a:r>
            <a:r>
              <a:rPr kumimoji="1" lang="en-US" altLang="zh-CN" b="0" baseline="-25000" dirty="0"/>
              <a:t>P</a:t>
            </a:r>
            <a:r>
              <a:rPr kumimoji="1" lang="zh-CN" altLang="en-US" b="0" dirty="0"/>
              <a:t>的</a:t>
            </a:r>
            <a:r>
              <a:rPr kumimoji="1" lang="en-US" altLang="zh-CN" b="0" dirty="0" err="1"/>
              <a:t>v</a:t>
            </a:r>
            <a:r>
              <a:rPr kumimoji="1" lang="en-US" altLang="zh-CN" b="0" baseline="-25000" dirty="0" err="1"/>
              <a:t>BE</a:t>
            </a:r>
            <a:r>
              <a:rPr kumimoji="1" lang="zh-CN" altLang="en-US" b="0" dirty="0"/>
              <a:t>之和恒定为</a:t>
            </a:r>
            <a:r>
              <a:rPr kumimoji="1" lang="en-US" altLang="zh-CN" b="0" dirty="0"/>
              <a:t>V</a:t>
            </a:r>
            <a:r>
              <a:rPr kumimoji="1" lang="en-US" altLang="zh-CN" b="0" baseline="-25000" dirty="0"/>
              <a:t>BB</a:t>
            </a:r>
            <a:r>
              <a:rPr kumimoji="1" lang="zh-CN" altLang="en-US" b="0" dirty="0"/>
              <a:t> </a:t>
            </a:r>
            <a:r>
              <a:rPr kumimoji="1" lang="en-US" altLang="zh-CN" b="0" dirty="0">
                <a:sym typeface="Wingdings" pitchFamily="2" charset="2"/>
              </a:rPr>
              <a:t></a:t>
            </a:r>
            <a:r>
              <a:rPr kumimoji="1" lang="en-US" altLang="zh-CN" b="0" dirty="0"/>
              <a:t> </a:t>
            </a:r>
            <a:r>
              <a:rPr kumimoji="1" lang="en-US" altLang="zh-CN" b="0" dirty="0" err="1"/>
              <a:t>v</a:t>
            </a:r>
            <a:r>
              <a:rPr kumimoji="1" lang="en-US" altLang="zh-CN" b="0" baseline="-25000" dirty="0" err="1"/>
              <a:t>BEP</a:t>
            </a:r>
            <a:r>
              <a:rPr kumimoji="1" lang="zh-CN" altLang="en-US" b="0" dirty="0"/>
              <a:t>减小</a:t>
            </a:r>
            <a:r>
              <a:rPr kumimoji="1" lang="en-US" altLang="zh-CN" b="0" dirty="0">
                <a:sym typeface="Wingdings" pitchFamily="2" charset="2"/>
              </a:rPr>
              <a:t></a:t>
            </a:r>
            <a:r>
              <a:rPr kumimoji="1" lang="en-US" altLang="zh-CN" b="0" i="1" dirty="0" err="1"/>
              <a:t>i</a:t>
            </a:r>
            <a:r>
              <a:rPr kumimoji="1" lang="en-US" altLang="zh-CN" b="0" baseline="-25000" dirty="0" err="1"/>
              <a:t>P</a:t>
            </a:r>
            <a:r>
              <a:rPr kumimoji="1" lang="zh-CN" altLang="en-US" b="0" dirty="0"/>
              <a:t>减小 </a:t>
            </a:r>
            <a:endParaRPr kumimoji="1" lang="en-US" altLang="zh-CN" b="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C517024-C6C3-3043-B5F2-074E93318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939964"/>
            <a:ext cx="6629400" cy="379103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04A372-B6DB-B84E-AB14-C84774B1E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883" y="2895600"/>
            <a:ext cx="4125261" cy="325134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AC731B2-FFDF-BF4D-8473-0A597E6FE3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0568" y="968742"/>
            <a:ext cx="1775717" cy="53998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FCCB51F-25F5-3040-A7F1-F6963C222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600" y="1064226"/>
            <a:ext cx="1219200" cy="4445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D8FD2AA-61DB-C246-96ED-3E711BCAAB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227377"/>
            <a:ext cx="1790700" cy="4953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0" name="右箭头 9">
            <a:extLst>
              <a:ext uri="{FF2B5EF4-FFF2-40B4-BE49-F238E27FC236}">
                <a16:creationId xmlns:a16="http://schemas.microsoft.com/office/drawing/2014/main" id="{68999DB1-4694-9D44-A919-7078C7315C94}"/>
              </a:ext>
            </a:extLst>
          </p:cNvPr>
          <p:cNvSpPr/>
          <p:nvPr/>
        </p:nvSpPr>
        <p:spPr bwMode="auto">
          <a:xfrm>
            <a:off x="2514600" y="2396258"/>
            <a:ext cx="3048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7137989-7A08-0C43-BBEB-A4F179E992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3700" y="2149518"/>
            <a:ext cx="2781300" cy="6858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4C666880-F856-1E4F-933C-20FC1816B1C2}"/>
              </a:ext>
            </a:extLst>
          </p:cNvPr>
          <p:cNvSpPr txBox="1"/>
          <p:nvPr/>
        </p:nvSpPr>
        <p:spPr>
          <a:xfrm>
            <a:off x="3387804" y="294722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C00000"/>
                </a:solidFill>
              </a:rPr>
              <a:t>静态点时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9C22B95-4094-8245-961C-884B900C43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8984" y="2922856"/>
            <a:ext cx="1295400" cy="393700"/>
          </a:xfrm>
          <a:prstGeom prst="rect">
            <a:avLst/>
          </a:prstGeom>
        </p:spPr>
      </p:pic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B729D182-1A12-EF49-88B2-E645E85B26D1}"/>
              </a:ext>
            </a:extLst>
          </p:cNvPr>
          <p:cNvCxnSpPr/>
          <p:nvPr/>
        </p:nvCxnSpPr>
        <p:spPr bwMode="auto">
          <a:xfrm flipV="1">
            <a:off x="4324350" y="2690791"/>
            <a:ext cx="704850" cy="2720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6" name="图片 15">
            <a:extLst>
              <a:ext uri="{FF2B5EF4-FFF2-40B4-BE49-F238E27FC236}">
                <a16:creationId xmlns:a16="http://schemas.microsoft.com/office/drawing/2014/main" id="{45910CA1-D18E-C142-8AC1-D1B6D0DDB0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3708" y="2238246"/>
            <a:ext cx="1016000" cy="444500"/>
          </a:xfrm>
          <a:prstGeom prst="rect">
            <a:avLst/>
          </a:prstGeom>
        </p:spPr>
      </p:pic>
      <p:sp>
        <p:nvSpPr>
          <p:cNvPr id="17" name="右箭头 16">
            <a:extLst>
              <a:ext uri="{FF2B5EF4-FFF2-40B4-BE49-F238E27FC236}">
                <a16:creationId xmlns:a16="http://schemas.microsoft.com/office/drawing/2014/main" id="{D2F5DAE3-0666-084B-8EDA-D426668AB69B}"/>
              </a:ext>
            </a:extLst>
          </p:cNvPr>
          <p:cNvSpPr/>
          <p:nvPr/>
        </p:nvSpPr>
        <p:spPr bwMode="auto">
          <a:xfrm>
            <a:off x="5813436" y="2396258"/>
            <a:ext cx="3048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9" name="直线箭头连接符 18">
            <a:extLst>
              <a:ext uri="{FF2B5EF4-FFF2-40B4-BE49-F238E27FC236}">
                <a16:creationId xmlns:a16="http://schemas.microsoft.com/office/drawing/2014/main" id="{EF93D059-D1A3-0A4C-9A32-60373F20A72C}"/>
              </a:ext>
            </a:extLst>
          </p:cNvPr>
          <p:cNvCxnSpPr>
            <a:cxnSpLocks/>
            <a:stCxn id="8" idx="2"/>
          </p:cNvCxnSpPr>
          <p:nvPr/>
        </p:nvCxnSpPr>
        <p:spPr bwMode="auto">
          <a:xfrm flipH="1">
            <a:off x="8153400" y="1508726"/>
            <a:ext cx="304800" cy="7772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直线箭头连接符 20">
            <a:extLst>
              <a:ext uri="{FF2B5EF4-FFF2-40B4-BE49-F238E27FC236}">
                <a16:creationId xmlns:a16="http://schemas.microsoft.com/office/drawing/2014/main" id="{67160020-D04E-BA49-8CE3-50E53D7A04A1}"/>
              </a:ext>
            </a:extLst>
          </p:cNvPr>
          <p:cNvCxnSpPr>
            <a:cxnSpLocks/>
            <a:stCxn id="16" idx="3"/>
          </p:cNvCxnSpPr>
          <p:nvPr/>
        </p:nvCxnSpPr>
        <p:spPr bwMode="auto">
          <a:xfrm>
            <a:off x="7179708" y="2460496"/>
            <a:ext cx="30349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E684D27B-F8EB-CB4D-B5F1-9B4CFF938D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05700" y="2238087"/>
            <a:ext cx="1562100" cy="418824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F97BE399-8C1C-C24C-ADE8-01127F38C7B5}"/>
              </a:ext>
            </a:extLst>
          </p:cNvPr>
          <p:cNvSpPr txBox="1"/>
          <p:nvPr/>
        </p:nvSpPr>
        <p:spPr>
          <a:xfrm>
            <a:off x="6661177" y="2680793"/>
            <a:ext cx="2571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 err="1"/>
              <a:t>i</a:t>
            </a:r>
            <a:r>
              <a:rPr kumimoji="1" lang="en-US" altLang="zh-CN" sz="1800" baseline="-25000" dirty="0" err="1"/>
              <a:t>L</a:t>
            </a:r>
            <a:r>
              <a:rPr kumimoji="1" lang="zh-CN" altLang="en-US" sz="1800" dirty="0"/>
              <a:t>由</a:t>
            </a:r>
            <a:r>
              <a:rPr kumimoji="1" lang="en-US" altLang="zh-CN" sz="1800" dirty="0" err="1"/>
              <a:t>i</a:t>
            </a:r>
            <a:r>
              <a:rPr kumimoji="1" lang="en-US" altLang="zh-CN" sz="1800" baseline="-25000" dirty="0" err="1"/>
              <a:t>N</a:t>
            </a:r>
            <a:r>
              <a:rPr kumimoji="1" lang="zh-CN" altLang="en-US" sz="1800" dirty="0"/>
              <a:t>驱动，</a:t>
            </a:r>
            <a:r>
              <a:rPr kumimoji="1" lang="en-US" altLang="zh-CN" sz="1800" dirty="0"/>
              <a:t> </a:t>
            </a:r>
            <a:r>
              <a:rPr kumimoji="1" lang="en-US" altLang="zh-CN" sz="1800" dirty="0" err="1"/>
              <a:t>i</a:t>
            </a:r>
            <a:r>
              <a:rPr kumimoji="1" lang="en-US" altLang="zh-CN" sz="1800" baseline="-25000" dirty="0" err="1"/>
              <a:t>P</a:t>
            </a:r>
            <a:r>
              <a:rPr kumimoji="1" lang="zh-CN" altLang="en-US" sz="1800" dirty="0"/>
              <a:t>逐渐减小</a:t>
            </a:r>
            <a:endParaRPr kumimoji="1" lang="en-US" altLang="zh-CN" sz="1800" dirty="0"/>
          </a:p>
          <a:p>
            <a:r>
              <a:rPr kumimoji="1" lang="zh-CN" altLang="en-US" sz="1800" dirty="0">
                <a:solidFill>
                  <a:srgbClr val="C00000"/>
                </a:solidFill>
              </a:rPr>
              <a:t>过渡平缓，解决“死区”</a:t>
            </a:r>
          </a:p>
        </p:txBody>
      </p:sp>
      <p:sp>
        <p:nvSpPr>
          <p:cNvPr id="27" name="灯片编号占位符 1">
            <a:extLst>
              <a:ext uri="{FF2B5EF4-FFF2-40B4-BE49-F238E27FC236}">
                <a16:creationId xmlns:a16="http://schemas.microsoft.com/office/drawing/2014/main" id="{BD4CB26C-0D58-524C-B5C3-E284B6E9911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AE268BC-9276-4440-9910-711D6CD440EE}"/>
              </a:ext>
            </a:extLst>
          </p:cNvPr>
          <p:cNvSpPr txBox="1"/>
          <p:nvPr/>
        </p:nvSpPr>
        <p:spPr>
          <a:xfrm>
            <a:off x="496539" y="2746744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C00000"/>
                </a:solidFill>
              </a:rPr>
              <a:t>约束关系</a:t>
            </a:r>
            <a:r>
              <a:rPr kumimoji="1" lang="en-US" altLang="zh-CN" sz="1800" dirty="0">
                <a:solidFill>
                  <a:srgbClr val="C00000"/>
                </a:solidFill>
              </a:rPr>
              <a:t>1</a:t>
            </a:r>
            <a:endParaRPr kumimoji="1" lang="zh-CN" altLang="en-US" sz="1800" dirty="0">
              <a:solidFill>
                <a:srgbClr val="C00000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D91BB77-EA13-394A-BC9D-79C5CE8D1DD0}"/>
              </a:ext>
            </a:extLst>
          </p:cNvPr>
          <p:cNvSpPr txBox="1"/>
          <p:nvPr/>
        </p:nvSpPr>
        <p:spPr>
          <a:xfrm>
            <a:off x="8372375" y="1508999"/>
            <a:ext cx="804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dirty="0">
                <a:solidFill>
                  <a:srgbClr val="C00000"/>
                </a:solidFill>
              </a:rPr>
              <a:t>约束关系</a:t>
            </a:r>
            <a:r>
              <a:rPr kumimoji="1" lang="en-US" altLang="zh-CN" sz="1800" dirty="0">
                <a:solidFill>
                  <a:srgbClr val="C00000"/>
                </a:solidFill>
              </a:rPr>
              <a:t>2</a:t>
            </a:r>
            <a:endParaRPr kumimoji="1" lang="zh-CN" altLang="en-US" sz="1800" dirty="0">
              <a:solidFill>
                <a:srgbClr val="C00000"/>
              </a:solidFill>
            </a:endParaRPr>
          </a:p>
        </p:txBody>
      </p:sp>
      <p:sp>
        <p:nvSpPr>
          <p:cNvPr id="18" name="圆角矩形 17">
            <a:extLst>
              <a:ext uri="{FF2B5EF4-FFF2-40B4-BE49-F238E27FC236}">
                <a16:creationId xmlns:a16="http://schemas.microsoft.com/office/drawing/2014/main" id="{7D7D02E5-D54D-9C23-A3B2-94A8ABE95EAC}"/>
              </a:ext>
            </a:extLst>
          </p:cNvPr>
          <p:cNvSpPr/>
          <p:nvPr/>
        </p:nvSpPr>
        <p:spPr bwMode="auto">
          <a:xfrm>
            <a:off x="6163708" y="2227377"/>
            <a:ext cx="1016000" cy="429534"/>
          </a:xfrm>
          <a:prstGeom prst="round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094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3F70C6-4466-8340-B838-28AD59CC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CD4DF6-796D-5C4B-A08F-D34B9C01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358140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②</a:t>
            </a:r>
            <a:r>
              <a:rPr kumimoji="1" lang="zh-CN" altLang="en-US" dirty="0">
                <a:solidFill>
                  <a:srgbClr val="C00000"/>
                </a:solidFill>
              </a:rPr>
              <a:t>静态点附近的输出阻抗。</a:t>
            </a:r>
            <a:endParaRPr kumimoji="1" lang="en-US" altLang="zh-CN" b="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C517024-C6C3-3043-B5F2-074E93318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939964"/>
            <a:ext cx="6629400" cy="379103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04A372-B6DB-B84E-AB14-C84774B1E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883" y="2895600"/>
            <a:ext cx="4125261" cy="325134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1935956-9ECF-E643-8E43-BF325AFBF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152400"/>
            <a:ext cx="2387600" cy="265180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F4C30C4-2C76-D94D-B9A9-E74436B26F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1376701"/>
            <a:ext cx="1460500" cy="4826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7A49653-47C8-7B46-A953-38E3DFE429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9900" y="2100601"/>
            <a:ext cx="2362200" cy="749300"/>
          </a:xfrm>
          <a:prstGeom prst="rect">
            <a:avLst/>
          </a:prstGeom>
        </p:spPr>
      </p:pic>
      <p:sp>
        <p:nvSpPr>
          <p:cNvPr id="25" name="右箭头 24">
            <a:extLst>
              <a:ext uri="{FF2B5EF4-FFF2-40B4-BE49-F238E27FC236}">
                <a16:creationId xmlns:a16="http://schemas.microsoft.com/office/drawing/2014/main" id="{386BDCA9-DECD-4E42-B30F-9E0D66EAC9AD}"/>
              </a:ext>
            </a:extLst>
          </p:cNvPr>
          <p:cNvSpPr/>
          <p:nvPr/>
        </p:nvSpPr>
        <p:spPr bwMode="auto">
          <a:xfrm rot="8353571">
            <a:off x="4747629" y="1859302"/>
            <a:ext cx="457200" cy="2413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B14900C2-1FCA-8A48-9527-BA3235E936FD}"/>
              </a:ext>
            </a:extLst>
          </p:cNvPr>
          <p:cNvSpPr txBox="1"/>
          <p:nvPr/>
        </p:nvSpPr>
        <p:spPr>
          <a:xfrm>
            <a:off x="44884" y="2016634"/>
            <a:ext cx="2507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 err="1"/>
              <a:t>i</a:t>
            </a:r>
            <a:r>
              <a:rPr kumimoji="1" lang="en-US" altLang="zh-CN" sz="1800" baseline="-25000" dirty="0" err="1"/>
              <a:t>P</a:t>
            </a:r>
            <a:r>
              <a:rPr kumimoji="1" lang="zh-CN" altLang="en-US" sz="1800" baseline="-25000" dirty="0"/>
              <a:t> </a:t>
            </a:r>
            <a:r>
              <a:rPr kumimoji="1" lang="en-US" altLang="zh-CN" sz="1800" dirty="0" err="1"/>
              <a:t>i</a:t>
            </a:r>
            <a:r>
              <a:rPr kumimoji="1" lang="en-US" altLang="zh-CN" sz="1800" baseline="-25000" dirty="0" err="1"/>
              <a:t>N</a:t>
            </a:r>
            <a:r>
              <a:rPr kumimoji="1" lang="zh-CN" altLang="en-US" sz="1800" dirty="0"/>
              <a:t>一增一减 </a:t>
            </a:r>
            <a:r>
              <a:rPr kumimoji="1" lang="en-US" altLang="zh-CN" sz="1800" dirty="0">
                <a:sym typeface="Wingdings" pitchFamily="2" charset="2"/>
              </a:rPr>
              <a:t></a:t>
            </a:r>
            <a:r>
              <a:rPr kumimoji="1" lang="zh-CN" altLang="en-US" sz="1800" dirty="0">
                <a:sym typeface="Wingdings" pitchFamily="2" charset="2"/>
              </a:rPr>
              <a:t> </a:t>
            </a:r>
            <a:r>
              <a:rPr kumimoji="1" lang="zh-CN" altLang="en-US" sz="1800" dirty="0"/>
              <a:t>静态点附近</a:t>
            </a:r>
            <a:r>
              <a:rPr kumimoji="1" lang="en-US" altLang="zh-CN" sz="1800" dirty="0"/>
              <a:t>R</a:t>
            </a:r>
            <a:r>
              <a:rPr kumimoji="1" lang="en-US" altLang="zh-CN" sz="1800" baseline="-25000" dirty="0"/>
              <a:t>out</a:t>
            </a:r>
            <a:r>
              <a:rPr kumimoji="1" lang="zh-CN" altLang="en-US" sz="1800" dirty="0"/>
              <a:t>变化平缓</a:t>
            </a:r>
            <a:r>
              <a:rPr kumimoji="1" lang="en-US" altLang="zh-CN" sz="1800" dirty="0">
                <a:sym typeface="Wingdings" pitchFamily="2" charset="2"/>
              </a:rPr>
              <a:t></a:t>
            </a:r>
            <a:r>
              <a:rPr kumimoji="1" lang="zh-CN" altLang="en-US" sz="1800" dirty="0">
                <a:sym typeface="Wingdings" pitchFamily="2" charset="2"/>
              </a:rPr>
              <a:t>基本上没有交越失真</a:t>
            </a:r>
            <a:endParaRPr kumimoji="1" lang="zh-CN" altLang="en-US" sz="1800" dirty="0"/>
          </a:p>
        </p:txBody>
      </p:sp>
      <p:sp>
        <p:nvSpPr>
          <p:cNvPr id="27" name="右箭头 26">
            <a:extLst>
              <a:ext uri="{FF2B5EF4-FFF2-40B4-BE49-F238E27FC236}">
                <a16:creationId xmlns:a16="http://schemas.microsoft.com/office/drawing/2014/main" id="{262748B4-32D6-914C-A03C-30A71798E025}"/>
              </a:ext>
            </a:extLst>
          </p:cNvPr>
          <p:cNvSpPr/>
          <p:nvPr/>
        </p:nvSpPr>
        <p:spPr bwMode="auto">
          <a:xfrm rot="10800000">
            <a:off x="2552700" y="2335467"/>
            <a:ext cx="457200" cy="2413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灯片编号占位符 1">
            <a:extLst>
              <a:ext uri="{FF2B5EF4-FFF2-40B4-BE49-F238E27FC236}">
                <a16:creationId xmlns:a16="http://schemas.microsoft.com/office/drawing/2014/main" id="{45426433-D2EC-DA4D-B189-ADF5121D86A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6985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标题 1">
            <a:extLst>
              <a:ext uri="{FF2B5EF4-FFF2-40B4-BE49-F238E27FC236}">
                <a16:creationId xmlns:a16="http://schemas.microsoft.com/office/drawing/2014/main" id="{43856AC6-6F3C-DE4B-9B31-665E4989E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典型的商用功放芯片～</a:t>
            </a:r>
            <a:r>
              <a:rPr lang="en-US" altLang="zh-CN" dirty="0">
                <a:ea typeface="宋体" panose="02010600030101010101" pitchFamily="2" charset="-122"/>
              </a:rPr>
              <a:t>Avago </a:t>
            </a:r>
            <a:r>
              <a:rPr lang="zh-CN" altLang="en-US" dirty="0">
                <a:ea typeface="宋体" panose="02010600030101010101" pitchFamily="2" charset="-122"/>
              </a:rPr>
              <a:t>手机功放芯片</a:t>
            </a:r>
          </a:p>
        </p:txBody>
      </p:sp>
      <p:pic>
        <p:nvPicPr>
          <p:cNvPr id="128002" name="图片 3">
            <a:extLst>
              <a:ext uri="{FF2B5EF4-FFF2-40B4-BE49-F238E27FC236}">
                <a16:creationId xmlns:a16="http://schemas.microsoft.com/office/drawing/2014/main" id="{C2187668-A352-234D-BC46-80CE7C6C2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2243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3" name="图片 4">
            <a:extLst>
              <a:ext uri="{FF2B5EF4-FFF2-40B4-BE49-F238E27FC236}">
                <a16:creationId xmlns:a16="http://schemas.microsoft.com/office/drawing/2014/main" id="{3E45EEFA-56A7-6646-8F16-7C63B5E9A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352425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4" name="图片 5">
            <a:extLst>
              <a:ext uri="{FF2B5EF4-FFF2-40B4-BE49-F238E27FC236}">
                <a16:creationId xmlns:a16="http://schemas.microsoft.com/office/drawing/2014/main" id="{417AC422-F0B0-9340-A70C-ACEAF52FF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990600"/>
            <a:ext cx="3598863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5" name="图片 6">
            <a:extLst>
              <a:ext uri="{FF2B5EF4-FFF2-40B4-BE49-F238E27FC236}">
                <a16:creationId xmlns:a16="http://schemas.microsoft.com/office/drawing/2014/main" id="{116D1DB9-26B6-D549-BD95-20AAED9D16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4981575"/>
            <a:ext cx="7334250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6" name="图片 7">
            <a:extLst>
              <a:ext uri="{FF2B5EF4-FFF2-40B4-BE49-F238E27FC236}">
                <a16:creationId xmlns:a16="http://schemas.microsoft.com/office/drawing/2014/main" id="{0904FC03-9427-1947-8EDB-E11D45D862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216650"/>
            <a:ext cx="7162800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7" name="图片 8">
            <a:extLst>
              <a:ext uri="{FF2B5EF4-FFF2-40B4-BE49-F238E27FC236}">
                <a16:creationId xmlns:a16="http://schemas.microsoft.com/office/drawing/2014/main" id="{29072B26-6B66-FF45-B24D-846EB0C7EE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524625"/>
            <a:ext cx="7162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8" name="图片 9">
            <a:extLst>
              <a:ext uri="{FF2B5EF4-FFF2-40B4-BE49-F238E27FC236}">
                <a16:creationId xmlns:a16="http://schemas.microsoft.com/office/drawing/2014/main" id="{D237EBCD-4EEA-0549-A785-19483F14D3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575" y="1357313"/>
            <a:ext cx="21812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DF7754B3-56BE-A647-8968-133E361597F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D36318-BBE2-5748-BE77-564DD3D98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5480D60-1EE1-C749-9F56-B1CDAFA11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3" y="76401"/>
            <a:ext cx="9144000" cy="198099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76F1B30-2E5D-0841-85E0-FA275A41D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" y="3429000"/>
            <a:ext cx="3807655" cy="304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8EE3566-6D93-EC48-8CED-5BA46608A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2" y="2453929"/>
            <a:ext cx="3482996" cy="82267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4CF2748-484A-F243-88E1-190BE964C21A}"/>
              </a:ext>
            </a:extLst>
          </p:cNvPr>
          <p:cNvSpPr txBox="1"/>
          <p:nvPr/>
        </p:nvSpPr>
        <p:spPr>
          <a:xfrm>
            <a:off x="65834" y="208459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/>
              <a:t>①</a:t>
            </a:r>
            <a:endParaRPr kumimoji="1"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E8C80BB-2F61-854A-9D38-BCE4546ED6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543" y="2429956"/>
            <a:ext cx="5143500" cy="396339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E070575-A377-6046-B6AE-5F4B2B0E4E38}"/>
              </a:ext>
            </a:extLst>
          </p:cNvPr>
          <p:cNvSpPr txBox="1"/>
          <p:nvPr/>
        </p:nvSpPr>
        <p:spPr>
          <a:xfrm>
            <a:off x="3733800" y="206062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/>
              <a:t>②</a:t>
            </a:r>
            <a:endParaRPr kumimoji="1"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759F65A-2099-964B-86CA-83788E2324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3294580"/>
            <a:ext cx="1626591" cy="403680"/>
          </a:xfrm>
          <a:prstGeom prst="rect">
            <a:avLst/>
          </a:prstGeom>
        </p:spPr>
      </p:pic>
      <p:cxnSp>
        <p:nvCxnSpPr>
          <p:cNvPr id="12" name="直线箭头连接符 11">
            <a:extLst>
              <a:ext uri="{FF2B5EF4-FFF2-40B4-BE49-F238E27FC236}">
                <a16:creationId xmlns:a16="http://schemas.microsoft.com/office/drawing/2014/main" id="{E9279DAF-B107-AD49-B375-10C8A51EA74E}"/>
              </a:ext>
            </a:extLst>
          </p:cNvPr>
          <p:cNvCxnSpPr/>
          <p:nvPr/>
        </p:nvCxnSpPr>
        <p:spPr bwMode="auto">
          <a:xfrm flipV="1">
            <a:off x="5029200" y="3657600"/>
            <a:ext cx="76200" cy="228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DAF8D065-28C0-9848-994B-3E91637615F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957092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D36318-BBE2-5748-BE77-564DD3D98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5480D60-1EE1-C749-9F56-B1CDAFA11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3" y="76401"/>
            <a:ext cx="9144000" cy="198099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03B8505-249A-DA4B-951C-CC88EADF4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67000"/>
            <a:ext cx="9144000" cy="3847475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13F9CAC0-7E1E-C64D-85C3-97522AF44B46}"/>
              </a:ext>
            </a:extLst>
          </p:cNvPr>
          <p:cNvSpPr/>
          <p:nvPr/>
        </p:nvSpPr>
        <p:spPr bwMode="auto">
          <a:xfrm>
            <a:off x="8229600" y="2667000"/>
            <a:ext cx="914400" cy="38862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B4A653F-BC86-2B4B-B92F-EEC779B9F73F}"/>
              </a:ext>
            </a:extLst>
          </p:cNvPr>
          <p:cNvSpPr txBox="1"/>
          <p:nvPr/>
        </p:nvSpPr>
        <p:spPr>
          <a:xfrm>
            <a:off x="2667000" y="2133399"/>
            <a:ext cx="5237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C00000"/>
                </a:solidFill>
              </a:rPr>
              <a:t>静态点附近过渡平缓，基本解决了“交越失真”问题</a:t>
            </a: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5114D513-67A6-0847-808C-68099D75A3CC}"/>
              </a:ext>
            </a:extLst>
          </p:cNvPr>
          <p:cNvCxnSpPr/>
          <p:nvPr/>
        </p:nvCxnSpPr>
        <p:spPr bwMode="auto">
          <a:xfrm>
            <a:off x="7772400" y="2444234"/>
            <a:ext cx="609600" cy="3751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B3509B3B-D300-1D44-A9CC-90F81B74C73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935831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3F70C6-4466-8340-B838-28AD59CC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CD4DF6-796D-5C4B-A08F-D34B9C01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358140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③</a:t>
            </a:r>
            <a:r>
              <a:rPr kumimoji="1" lang="zh-CN" altLang="en-US" dirty="0">
                <a:solidFill>
                  <a:srgbClr val="C00000"/>
                </a:solidFill>
              </a:rPr>
              <a:t>偏置方案</a:t>
            </a:r>
            <a:r>
              <a:rPr kumimoji="1" lang="en-US" altLang="zh-CN" dirty="0">
                <a:solidFill>
                  <a:srgbClr val="C00000"/>
                </a:solidFill>
              </a:rPr>
              <a:t>1</a:t>
            </a:r>
            <a:endParaRPr kumimoji="1" lang="en-US" altLang="zh-CN" b="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6192C74-DE0F-F149-8BE3-0C3E5EC6F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672" y="1066800"/>
            <a:ext cx="3200400" cy="38662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6121A41-E24B-FB4F-9153-A754D17F8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2667000"/>
            <a:ext cx="8686800" cy="397510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471BFD3-CE7D-994A-A299-C1B63023B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895600"/>
            <a:ext cx="42672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为了更好地控制二极管</a:t>
            </a:r>
            <a:r>
              <a:rPr lang="en-US" altLang="zh-CN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b="0" baseline="-2500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和三极管</a:t>
            </a:r>
            <a:r>
              <a:rPr lang="en-US" altLang="zh-CN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b="0" baseline="-2500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BE</a:t>
            </a:r>
            <a:r>
              <a:rPr lang="zh-CN" altLang="en-US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的匹配，二极管可以用</a:t>
            </a:r>
            <a:r>
              <a:rPr lang="en-US" altLang="zh-CN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diode-connected </a:t>
            </a:r>
            <a:r>
              <a:rPr lang="zh-CN" altLang="en-US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结构实现（同样是</a:t>
            </a:r>
            <a:r>
              <a:rPr lang="en-US" altLang="zh-CN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BJT</a:t>
            </a:r>
            <a:r>
              <a:rPr lang="zh-CN" altLang="en-US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的话，</a:t>
            </a:r>
            <a:r>
              <a:rPr lang="en-US" altLang="zh-CN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en-US" altLang="zh-CN" b="0" baseline="-2500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zh-CN" altLang="en-US" b="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容易做到一致）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9462FC8-68B5-F04C-845A-EDBDE717433A}"/>
              </a:ext>
            </a:extLst>
          </p:cNvPr>
          <p:cNvSpPr txBox="1"/>
          <p:nvPr/>
        </p:nvSpPr>
        <p:spPr>
          <a:xfrm>
            <a:off x="609600" y="1582083"/>
            <a:ext cx="2393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/>
              <a:t>用二极管来实现</a:t>
            </a:r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BB</a:t>
            </a:r>
            <a:endParaRPr kumimoji="1" lang="zh-CN" altLang="en-US" sz="2000" baseline="-25000" dirty="0"/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F95A114F-3CD1-9D46-BACB-A8F3E26CD75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6744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1FD1B1-B1C9-0C46-BB1A-F406711E9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8E12ED9-0282-A64C-A44B-768076715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4"/>
            <a:ext cx="7490070" cy="62484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26CFAE3-9CD2-7D41-95C7-4973FB970BFC}"/>
              </a:ext>
            </a:extLst>
          </p:cNvPr>
          <p:cNvSpPr txBox="1"/>
          <p:nvPr/>
        </p:nvSpPr>
        <p:spPr>
          <a:xfrm>
            <a:off x="4191000" y="2305731"/>
            <a:ext cx="3474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>
                <a:solidFill>
                  <a:srgbClr val="0432FF"/>
                </a:solidFill>
              </a:rPr>
              <a:t>①</a:t>
            </a:r>
            <a:r>
              <a:rPr kumimoji="1" lang="zh-CN" altLang="en-US" sz="1800" dirty="0">
                <a:solidFill>
                  <a:srgbClr val="0432FF"/>
                </a:solidFill>
              </a:rPr>
              <a:t>流过管子的最大电流</a:t>
            </a:r>
            <a:r>
              <a:rPr kumimoji="1" lang="en-US" altLang="zh-CN" sz="1800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sz="1800" dirty="0">
                <a:solidFill>
                  <a:srgbClr val="0432FF"/>
                </a:solidFill>
                <a:sym typeface="Wingdings" pitchFamily="2" charset="2"/>
              </a:rPr>
              <a:t>最大</a:t>
            </a:r>
            <a:r>
              <a:rPr kumimoji="1" lang="en-US" altLang="zh-CN" sz="1800" dirty="0" err="1">
                <a:solidFill>
                  <a:srgbClr val="0432FF"/>
                </a:solidFill>
                <a:sym typeface="Wingdings" pitchFamily="2" charset="2"/>
              </a:rPr>
              <a:t>i</a:t>
            </a:r>
            <a:r>
              <a:rPr kumimoji="1" lang="en-US" altLang="zh-CN" sz="1800" baseline="-25000" dirty="0" err="1">
                <a:solidFill>
                  <a:srgbClr val="0432FF"/>
                </a:solidFill>
                <a:sym typeface="Wingdings" pitchFamily="2" charset="2"/>
              </a:rPr>
              <a:t>B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7959480-3C33-F74B-A430-53DD498DD8B5}"/>
              </a:ext>
            </a:extLst>
          </p:cNvPr>
          <p:cNvSpPr txBox="1"/>
          <p:nvPr/>
        </p:nvSpPr>
        <p:spPr>
          <a:xfrm>
            <a:off x="173179" y="3397536"/>
            <a:ext cx="3514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>
                <a:solidFill>
                  <a:srgbClr val="0432FF"/>
                </a:solidFill>
              </a:rPr>
              <a:t>②</a:t>
            </a:r>
            <a:r>
              <a:rPr kumimoji="1" lang="zh-CN" altLang="en-US" sz="1800" dirty="0">
                <a:solidFill>
                  <a:srgbClr val="0432FF"/>
                </a:solidFill>
              </a:rPr>
              <a:t>求出二极管偏置电流的最小值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BDD4A77-9B36-384F-B69B-3DF23AD69BF6}"/>
              </a:ext>
            </a:extLst>
          </p:cNvPr>
          <p:cNvSpPr txBox="1"/>
          <p:nvPr/>
        </p:nvSpPr>
        <p:spPr>
          <a:xfrm>
            <a:off x="5004384" y="3200400"/>
            <a:ext cx="3606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>
                <a:solidFill>
                  <a:srgbClr val="0432FF"/>
                </a:solidFill>
              </a:rPr>
              <a:t>③</a:t>
            </a:r>
            <a:r>
              <a:rPr kumimoji="1" lang="zh-CN" altLang="en-US" sz="1800" dirty="0">
                <a:solidFill>
                  <a:srgbClr val="0432FF"/>
                </a:solidFill>
              </a:rPr>
              <a:t>静态时流过</a:t>
            </a:r>
            <a:r>
              <a:rPr kumimoji="1" lang="en-US" altLang="zh-CN" sz="1800" dirty="0">
                <a:solidFill>
                  <a:srgbClr val="0432FF"/>
                </a:solidFill>
              </a:rPr>
              <a:t>Q</a:t>
            </a:r>
            <a:r>
              <a:rPr kumimoji="1" lang="en-US" altLang="zh-CN" sz="1800" baseline="-25000" dirty="0">
                <a:solidFill>
                  <a:srgbClr val="0432FF"/>
                </a:solidFill>
              </a:rPr>
              <a:t>N</a:t>
            </a:r>
            <a:r>
              <a:rPr kumimoji="1" lang="en-US" altLang="zh-CN" sz="1800" dirty="0">
                <a:solidFill>
                  <a:srgbClr val="0432FF"/>
                </a:solidFill>
              </a:rPr>
              <a:t>Q</a:t>
            </a:r>
            <a:r>
              <a:rPr kumimoji="1" lang="en-US" altLang="zh-CN" sz="1800" baseline="-25000" dirty="0">
                <a:solidFill>
                  <a:srgbClr val="0432FF"/>
                </a:solidFill>
              </a:rPr>
              <a:t>P</a:t>
            </a:r>
            <a:r>
              <a:rPr kumimoji="1" lang="zh-CN" altLang="en-US" sz="1800" dirty="0">
                <a:solidFill>
                  <a:srgbClr val="0432FF"/>
                </a:solidFill>
              </a:rPr>
              <a:t>的电流很小，</a:t>
            </a:r>
            <a:r>
              <a:rPr kumimoji="1" lang="en-US" altLang="zh-CN" sz="1800" dirty="0" err="1">
                <a:solidFill>
                  <a:srgbClr val="0432FF"/>
                </a:solidFill>
              </a:rPr>
              <a:t>i</a:t>
            </a:r>
            <a:r>
              <a:rPr kumimoji="1" lang="en-US" altLang="zh-CN" sz="1800" baseline="-25000" dirty="0" err="1">
                <a:solidFill>
                  <a:srgbClr val="0432FF"/>
                </a:solidFill>
              </a:rPr>
              <a:t>B</a:t>
            </a:r>
            <a:r>
              <a:rPr kumimoji="1" lang="zh-CN" altLang="en-US" sz="1800" dirty="0">
                <a:solidFill>
                  <a:srgbClr val="0432FF"/>
                </a:solidFill>
              </a:rPr>
              <a:t>很小，</a:t>
            </a:r>
            <a:r>
              <a:rPr kumimoji="1" lang="en-US" altLang="zh-CN" sz="1800" dirty="0">
                <a:solidFill>
                  <a:srgbClr val="0432FF"/>
                </a:solidFill>
              </a:rPr>
              <a:t>3mA</a:t>
            </a:r>
            <a:r>
              <a:rPr kumimoji="1" lang="zh-CN" altLang="en-US" sz="1800" dirty="0">
                <a:solidFill>
                  <a:srgbClr val="0432FF"/>
                </a:solidFill>
              </a:rPr>
              <a:t>全部流到二极管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E32F0037-631F-1E4E-88C4-F63D1A66DAB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8FBAEEB-3940-1149-AE8A-8FF8A0C67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16" y="4897406"/>
            <a:ext cx="2176988" cy="1924081"/>
          </a:xfrm>
          <a:prstGeom prst="rect">
            <a:avLst/>
          </a:prstGeom>
        </p:spPr>
      </p:pic>
      <p:cxnSp>
        <p:nvCxnSpPr>
          <p:cNvPr id="11" name="直线连接符 10">
            <a:extLst>
              <a:ext uri="{FF2B5EF4-FFF2-40B4-BE49-F238E27FC236}">
                <a16:creationId xmlns:a16="http://schemas.microsoft.com/office/drawing/2014/main" id="{3D14325F-D79D-3B48-8419-2AC36C576DA3}"/>
              </a:ext>
            </a:extLst>
          </p:cNvPr>
          <p:cNvCxnSpPr/>
          <p:nvPr/>
        </p:nvCxnSpPr>
        <p:spPr bwMode="auto">
          <a:xfrm>
            <a:off x="2819400" y="1371600"/>
            <a:ext cx="6858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0000AFD5-A8BE-8F4C-B0DF-F41A9723FD55}"/>
              </a:ext>
            </a:extLst>
          </p:cNvPr>
          <p:cNvCxnSpPr>
            <a:cxnSpLocks/>
          </p:cNvCxnSpPr>
          <p:nvPr/>
        </p:nvCxnSpPr>
        <p:spPr bwMode="auto">
          <a:xfrm>
            <a:off x="1930231" y="3200400"/>
            <a:ext cx="378476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6A12B055-957B-EB4B-8904-AF30429C3ECD}"/>
              </a:ext>
            </a:extLst>
          </p:cNvPr>
          <p:cNvCxnSpPr>
            <a:cxnSpLocks/>
          </p:cNvCxnSpPr>
          <p:nvPr/>
        </p:nvCxnSpPr>
        <p:spPr bwMode="auto">
          <a:xfrm>
            <a:off x="914400" y="1600200"/>
            <a:ext cx="42672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72737E90-9441-3249-9F24-BD236FA941EF}"/>
              </a:ext>
            </a:extLst>
          </p:cNvPr>
          <p:cNvSpPr txBox="1"/>
          <p:nvPr/>
        </p:nvSpPr>
        <p:spPr>
          <a:xfrm>
            <a:off x="1713633" y="1716270"/>
            <a:ext cx="72298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FF0000"/>
                </a:solidFill>
              </a:rPr>
              <a:t>静态时，</a:t>
            </a:r>
            <a:r>
              <a:rPr kumimoji="1" lang="en-US" altLang="zh-CN" sz="1800" dirty="0">
                <a:solidFill>
                  <a:srgbClr val="FF0000"/>
                </a:solidFill>
              </a:rPr>
              <a:t>Q</a:t>
            </a:r>
            <a:r>
              <a:rPr kumimoji="1" lang="en-US" altLang="zh-CN" sz="1800" baseline="-25000" dirty="0">
                <a:solidFill>
                  <a:srgbClr val="FF0000"/>
                </a:solidFill>
              </a:rPr>
              <a:t>N</a:t>
            </a:r>
            <a:r>
              <a:rPr kumimoji="1" lang="en-US" altLang="zh-CN" sz="1800" dirty="0">
                <a:solidFill>
                  <a:srgbClr val="FF0000"/>
                </a:solidFill>
              </a:rPr>
              <a:t>Q</a:t>
            </a:r>
            <a:r>
              <a:rPr kumimoji="1" lang="en-US" altLang="zh-CN" sz="1800" baseline="-25000" dirty="0">
                <a:solidFill>
                  <a:srgbClr val="FF0000"/>
                </a:solidFill>
              </a:rPr>
              <a:t>P</a:t>
            </a:r>
            <a:r>
              <a:rPr kumimoji="1" lang="zh-CN" altLang="en-US" sz="1800" dirty="0">
                <a:solidFill>
                  <a:srgbClr val="FF0000"/>
                </a:solidFill>
              </a:rPr>
              <a:t>基极电流约为</a:t>
            </a:r>
            <a:r>
              <a:rPr kumimoji="1" lang="en-US" altLang="zh-CN" sz="1800" dirty="0">
                <a:solidFill>
                  <a:srgbClr val="FF0000"/>
                </a:solidFill>
              </a:rPr>
              <a:t>0</a:t>
            </a:r>
            <a:r>
              <a:rPr kumimoji="1" lang="zh-CN" altLang="en-US" sz="1800" dirty="0">
                <a:solidFill>
                  <a:srgbClr val="FF0000"/>
                </a:solidFill>
              </a:rPr>
              <a:t>，二极管电流为</a:t>
            </a:r>
            <a:r>
              <a:rPr kumimoji="1" lang="en-US" altLang="zh-CN" sz="1800" dirty="0">
                <a:solidFill>
                  <a:srgbClr val="FF0000"/>
                </a:solidFill>
              </a:rPr>
              <a:t>I</a:t>
            </a:r>
            <a:r>
              <a:rPr kumimoji="1" lang="en-US" altLang="zh-CN" sz="1800" baseline="-25000" dirty="0">
                <a:solidFill>
                  <a:srgbClr val="FF0000"/>
                </a:solidFill>
              </a:rPr>
              <a:t>BIAS</a:t>
            </a:r>
          </a:p>
          <a:p>
            <a:r>
              <a:rPr kumimoji="1" lang="zh-CN" altLang="en-US" sz="1800" dirty="0">
                <a:solidFill>
                  <a:srgbClr val="FF0000"/>
                </a:solidFill>
              </a:rPr>
              <a:t>工作时，</a:t>
            </a:r>
            <a:r>
              <a:rPr kumimoji="1" lang="en-US" altLang="zh-CN" sz="1800" dirty="0">
                <a:solidFill>
                  <a:srgbClr val="FF0000"/>
                </a:solidFill>
              </a:rPr>
              <a:t>Q</a:t>
            </a:r>
            <a:r>
              <a:rPr kumimoji="1" lang="en-US" altLang="zh-CN" sz="1800" baseline="-25000" dirty="0">
                <a:solidFill>
                  <a:srgbClr val="FF0000"/>
                </a:solidFill>
              </a:rPr>
              <a:t>N</a:t>
            </a:r>
            <a:r>
              <a:rPr kumimoji="1" lang="zh-CN" altLang="en-US" sz="1800" dirty="0">
                <a:solidFill>
                  <a:srgbClr val="FF0000"/>
                </a:solidFill>
              </a:rPr>
              <a:t>基极电流设为</a:t>
            </a:r>
            <a:r>
              <a:rPr kumimoji="1" lang="en-US" altLang="zh-CN" sz="1800" dirty="0">
                <a:solidFill>
                  <a:srgbClr val="FF0000"/>
                </a:solidFill>
              </a:rPr>
              <a:t>I</a:t>
            </a:r>
            <a:r>
              <a:rPr kumimoji="1" lang="en-US" altLang="zh-CN" sz="1800" baseline="-25000" dirty="0">
                <a:solidFill>
                  <a:srgbClr val="FF0000"/>
                </a:solidFill>
              </a:rPr>
              <a:t>B</a:t>
            </a:r>
            <a:r>
              <a:rPr kumimoji="1" lang="zh-CN" altLang="en-US" sz="1800" dirty="0">
                <a:solidFill>
                  <a:srgbClr val="FF0000"/>
                </a:solidFill>
              </a:rPr>
              <a:t>，二极管电流为</a:t>
            </a:r>
            <a:r>
              <a:rPr kumimoji="1" lang="en-US" altLang="zh-CN" sz="1800" dirty="0">
                <a:solidFill>
                  <a:srgbClr val="FF0000"/>
                </a:solidFill>
              </a:rPr>
              <a:t>I</a:t>
            </a:r>
            <a:r>
              <a:rPr kumimoji="1" lang="en-US" altLang="zh-CN" sz="1800" baseline="-25000" dirty="0">
                <a:solidFill>
                  <a:srgbClr val="FF0000"/>
                </a:solidFill>
              </a:rPr>
              <a:t>BIAS</a:t>
            </a:r>
            <a:r>
              <a:rPr kumimoji="1" lang="zh-CN" altLang="en-US" sz="1800" baseline="-25000" dirty="0">
                <a:solidFill>
                  <a:srgbClr val="FF0000"/>
                </a:solidFill>
              </a:rPr>
              <a:t> </a:t>
            </a:r>
            <a:r>
              <a:rPr kumimoji="1" lang="en-US" altLang="zh-CN" sz="1800" dirty="0">
                <a:solidFill>
                  <a:srgbClr val="FF0000"/>
                </a:solidFill>
              </a:rPr>
              <a:t>–</a:t>
            </a:r>
            <a:r>
              <a:rPr kumimoji="1" lang="zh-CN" altLang="en-US" sz="1800" dirty="0">
                <a:solidFill>
                  <a:srgbClr val="FF0000"/>
                </a:solidFill>
              </a:rPr>
              <a:t> </a:t>
            </a:r>
            <a:r>
              <a:rPr kumimoji="1" lang="en-US" altLang="zh-CN" sz="1800" dirty="0">
                <a:solidFill>
                  <a:srgbClr val="FF0000"/>
                </a:solidFill>
              </a:rPr>
              <a:t>I</a:t>
            </a:r>
            <a:r>
              <a:rPr kumimoji="1" lang="en-US" altLang="zh-CN" sz="1800" baseline="-25000" dirty="0">
                <a:solidFill>
                  <a:srgbClr val="FF0000"/>
                </a:solidFill>
              </a:rPr>
              <a:t>B</a:t>
            </a:r>
            <a:r>
              <a:rPr kumimoji="1" lang="zh-CN" altLang="en-US" sz="1800" dirty="0">
                <a:solidFill>
                  <a:srgbClr val="FF0000"/>
                </a:solidFill>
              </a:rPr>
              <a:t>，该值需大于</a:t>
            </a:r>
            <a:r>
              <a:rPr kumimoji="1" lang="en-US" altLang="zh-CN" sz="1800" dirty="0">
                <a:solidFill>
                  <a:srgbClr val="FF0000"/>
                </a:solidFill>
              </a:rPr>
              <a:t>1mA</a:t>
            </a:r>
            <a:endParaRPr kumimoji="1" lang="zh-CN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5956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3F70C6-4466-8340-B838-28AD59CC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CD4DF6-796D-5C4B-A08F-D34B9C01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358140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③</a:t>
            </a:r>
            <a:r>
              <a:rPr kumimoji="1" lang="zh-CN" altLang="en-US" dirty="0">
                <a:solidFill>
                  <a:srgbClr val="C00000"/>
                </a:solidFill>
              </a:rPr>
              <a:t>偏置方案</a:t>
            </a:r>
            <a:r>
              <a:rPr kumimoji="1" lang="en-US" altLang="zh-CN" dirty="0">
                <a:solidFill>
                  <a:srgbClr val="C00000"/>
                </a:solidFill>
              </a:rPr>
              <a:t>2</a:t>
            </a:r>
            <a:endParaRPr kumimoji="1" lang="en-US" altLang="zh-CN" b="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F1630DB-745E-764F-9EC7-9B3435C93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127192"/>
            <a:ext cx="4330700" cy="30776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52112F7-321E-744D-BFF7-331F76EAA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942244"/>
            <a:ext cx="5138305" cy="49149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4BB98CD-3844-9848-8B86-8B0D3C261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109" y="2152710"/>
            <a:ext cx="1066800" cy="7112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442DF28-6F53-0E4F-95F7-3C568B5A3C1A}"/>
              </a:ext>
            </a:extLst>
          </p:cNvPr>
          <p:cNvSpPr txBox="1"/>
          <p:nvPr/>
        </p:nvSpPr>
        <p:spPr>
          <a:xfrm>
            <a:off x="5105400" y="1752600"/>
            <a:ext cx="2294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/>
              <a:t>忽略</a:t>
            </a: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1</a:t>
            </a:r>
            <a:r>
              <a:rPr kumimoji="1" lang="zh-CN" altLang="en-US" sz="2000" dirty="0"/>
              <a:t>的基极电流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A73F53F-3445-4142-B368-B1C0D3281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9109" y="2863910"/>
            <a:ext cx="2006600" cy="1206500"/>
          </a:xfrm>
          <a:prstGeom prst="rect">
            <a:avLst/>
          </a:prstGeom>
        </p:spPr>
      </p:pic>
      <p:sp>
        <p:nvSpPr>
          <p:cNvPr id="12" name="右箭头 11">
            <a:extLst>
              <a:ext uri="{FF2B5EF4-FFF2-40B4-BE49-F238E27FC236}">
                <a16:creationId xmlns:a16="http://schemas.microsoft.com/office/drawing/2014/main" id="{AC6CA1BC-38A5-4B43-8753-C0379A3702A2}"/>
              </a:ext>
            </a:extLst>
          </p:cNvPr>
          <p:cNvSpPr/>
          <p:nvPr/>
        </p:nvSpPr>
        <p:spPr bwMode="auto">
          <a:xfrm>
            <a:off x="5181600" y="2971800"/>
            <a:ext cx="490105" cy="2121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A3CD547-0251-EE4E-84FD-C33AF7AD48BA}"/>
              </a:ext>
            </a:extLst>
          </p:cNvPr>
          <p:cNvSpPr txBox="1"/>
          <p:nvPr/>
        </p:nvSpPr>
        <p:spPr>
          <a:xfrm>
            <a:off x="5145469" y="4164744"/>
            <a:ext cx="23743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/>
              <a:t>忽略</a:t>
            </a: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N</a:t>
            </a:r>
            <a:r>
              <a:rPr kumimoji="1" lang="zh-CN" altLang="en-US" sz="2000" dirty="0"/>
              <a:t>的基极电流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5F69C4B-2918-0B4D-B704-C7FD28E039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8103" y="4809864"/>
            <a:ext cx="1689100" cy="1181100"/>
          </a:xfrm>
          <a:prstGeom prst="rect">
            <a:avLst/>
          </a:prstGeom>
        </p:spPr>
      </p:pic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C2085BBA-D4C4-994F-AC5A-4500E416E4F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9739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14EF7A-0EF4-0340-B6FF-AAFDCA7DD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DDAF391-4F1C-6248-8D86-E32EF2FFE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153"/>
            <a:ext cx="9144000" cy="143364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1B2600E-E4D1-9B44-861B-4D0D169AF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51797"/>
            <a:ext cx="2667000" cy="28109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E8ECD67-3C71-F648-9AB3-FB74A87C1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555" y="4364182"/>
            <a:ext cx="9144000" cy="249381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15E989A-A238-B148-8585-A7B0CD0BE0E8}"/>
              </a:ext>
            </a:extLst>
          </p:cNvPr>
          <p:cNvSpPr txBox="1"/>
          <p:nvPr/>
        </p:nvSpPr>
        <p:spPr>
          <a:xfrm>
            <a:off x="3276601" y="17526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/>
              <a:t>①Q</a:t>
            </a:r>
            <a:r>
              <a:rPr kumimoji="1" lang="en-US" altLang="zh-CN" sz="1800" baseline="-25000" dirty="0"/>
              <a:t>N</a:t>
            </a:r>
            <a:r>
              <a:rPr kumimoji="1" lang="zh-CN" altLang="en-US" sz="1800" b="1" dirty="0">
                <a:solidFill>
                  <a:srgbClr val="C00000"/>
                </a:solidFill>
              </a:rPr>
              <a:t>峰值电流</a:t>
            </a:r>
            <a:r>
              <a:rPr kumimoji="1" lang="en-US" altLang="zh-CN" sz="1800" dirty="0"/>
              <a:t>100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mA</a:t>
            </a:r>
            <a:r>
              <a:rPr kumimoji="1" lang="zh-CN" altLang="en-US" sz="1800" dirty="0"/>
              <a:t> </a:t>
            </a:r>
            <a:r>
              <a:rPr kumimoji="1" lang="en-US" altLang="zh-CN" sz="1800" dirty="0">
                <a:sym typeface="Wingdings" pitchFamily="2" charset="2"/>
              </a:rPr>
              <a:t></a:t>
            </a:r>
            <a:r>
              <a:rPr kumimoji="1" lang="zh-CN" altLang="en-US" sz="1800" dirty="0">
                <a:sym typeface="Wingdings" pitchFamily="2" charset="2"/>
              </a:rPr>
              <a:t> </a:t>
            </a:r>
            <a:r>
              <a:rPr kumimoji="1" lang="en-US" altLang="zh-CN" sz="1800" dirty="0">
                <a:sym typeface="Wingdings" pitchFamily="2" charset="2"/>
              </a:rPr>
              <a:t>Q</a:t>
            </a:r>
            <a:r>
              <a:rPr kumimoji="1" lang="en-US" altLang="zh-CN" sz="1800" baseline="-25000" dirty="0">
                <a:sym typeface="Wingdings" pitchFamily="2" charset="2"/>
              </a:rPr>
              <a:t>N</a:t>
            </a:r>
            <a:r>
              <a:rPr kumimoji="1" lang="zh-CN" altLang="en-US" sz="1800" dirty="0">
                <a:sym typeface="Wingdings" pitchFamily="2" charset="2"/>
              </a:rPr>
              <a:t> 基极电流最大</a:t>
            </a:r>
            <a:r>
              <a:rPr kumimoji="1" lang="en-US" altLang="zh-CN" sz="1800" dirty="0">
                <a:sym typeface="Wingdings" pitchFamily="2" charset="2"/>
              </a:rPr>
              <a:t>2</a:t>
            </a:r>
            <a:r>
              <a:rPr kumimoji="1" lang="zh-CN" altLang="en-US" sz="1800" dirty="0">
                <a:sym typeface="Wingdings" pitchFamily="2" charset="2"/>
              </a:rPr>
              <a:t> </a:t>
            </a:r>
            <a:r>
              <a:rPr kumimoji="1" lang="en-US" altLang="zh-CN" sz="1800" dirty="0">
                <a:sym typeface="Wingdings" pitchFamily="2" charset="2"/>
              </a:rPr>
              <a:t>mA</a:t>
            </a:r>
            <a:r>
              <a:rPr kumimoji="1" lang="zh-CN" altLang="en-US" sz="1800" dirty="0">
                <a:sym typeface="Wingdings" pitchFamily="2" charset="2"/>
              </a:rPr>
              <a:t>，要保证</a:t>
            </a:r>
            <a:r>
              <a:rPr kumimoji="1" lang="en-US" altLang="zh-CN" sz="1800" dirty="0">
                <a:sym typeface="Wingdings" pitchFamily="2" charset="2"/>
              </a:rPr>
              <a:t>multiplier</a:t>
            </a:r>
            <a:r>
              <a:rPr kumimoji="1" lang="zh-CN" altLang="en-US" sz="1800" dirty="0">
                <a:sym typeface="Wingdings" pitchFamily="2" charset="2"/>
              </a:rPr>
              <a:t>始终能有至少</a:t>
            </a:r>
            <a:r>
              <a:rPr kumimoji="1" lang="en-US" altLang="zh-CN" sz="1800" dirty="0">
                <a:solidFill>
                  <a:srgbClr val="0432FF"/>
                </a:solidFill>
                <a:sym typeface="Wingdings" pitchFamily="2" charset="2"/>
              </a:rPr>
              <a:t>1mA</a:t>
            </a:r>
            <a:r>
              <a:rPr kumimoji="1" lang="zh-CN" altLang="en-US" sz="1800" dirty="0">
                <a:sym typeface="Wingdings" pitchFamily="2" charset="2"/>
              </a:rPr>
              <a:t>的电流 </a:t>
            </a:r>
            <a:r>
              <a:rPr kumimoji="1" lang="en-US" altLang="zh-CN" sz="1800" dirty="0">
                <a:sym typeface="Wingdings" pitchFamily="2" charset="2"/>
              </a:rPr>
              <a:t></a:t>
            </a:r>
            <a:r>
              <a:rPr kumimoji="1" lang="zh-CN" altLang="en-US" sz="1800" dirty="0">
                <a:sym typeface="Wingdings" pitchFamily="2" charset="2"/>
              </a:rPr>
              <a:t> 选择</a:t>
            </a:r>
            <a:endParaRPr kumimoji="1"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D2BE9B8-EF95-6149-BE3E-3F0138B05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3200" y="2051465"/>
            <a:ext cx="1092200" cy="3175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2992AC3-5E7C-F642-B138-F2A47788B5A2}"/>
              </a:ext>
            </a:extLst>
          </p:cNvPr>
          <p:cNvSpPr txBox="1"/>
          <p:nvPr/>
        </p:nvSpPr>
        <p:spPr>
          <a:xfrm>
            <a:off x="3276601" y="2462003"/>
            <a:ext cx="5715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/>
              <a:t>②</a:t>
            </a:r>
            <a:r>
              <a:rPr kumimoji="1" lang="zh-CN" altLang="en-US" sz="1800" dirty="0"/>
              <a:t>在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静态条件</a:t>
            </a:r>
            <a:r>
              <a:rPr kumimoji="1" lang="zh-CN" altLang="en-US" sz="1800" dirty="0"/>
              <a:t>下（输出</a:t>
            </a:r>
            <a:r>
              <a:rPr kumimoji="1" lang="en-US" altLang="zh-CN" sz="1800" dirty="0"/>
              <a:t>0V</a:t>
            </a:r>
            <a:r>
              <a:rPr kumimoji="1" lang="zh-CN" altLang="en-US" sz="1800" dirty="0"/>
              <a:t>，管子接近关闭区域），</a:t>
            </a:r>
            <a:r>
              <a:rPr kumimoji="1" lang="en-US" altLang="zh-CN" dirty="0"/>
              <a:t> </a:t>
            </a:r>
            <a:r>
              <a:rPr kumimoji="1" lang="en-US" altLang="zh-CN" sz="1800" dirty="0"/>
              <a:t>Q</a:t>
            </a:r>
            <a:r>
              <a:rPr kumimoji="1" lang="en-US" altLang="zh-CN" sz="1800" baseline="-25000" dirty="0"/>
              <a:t>N</a:t>
            </a:r>
            <a:r>
              <a:rPr kumimoji="1" lang="zh-CN" altLang="en-US" sz="1800" dirty="0"/>
              <a:t>电流很小，其基极电流可忽略，</a:t>
            </a:r>
            <a:r>
              <a:rPr kumimoji="1" lang="en-US" altLang="zh-CN" sz="1800" dirty="0">
                <a:solidFill>
                  <a:srgbClr val="C00000"/>
                </a:solidFill>
              </a:rPr>
              <a:t>3mA</a:t>
            </a:r>
            <a:r>
              <a:rPr kumimoji="1" lang="zh-CN" altLang="en-US" sz="1800" dirty="0"/>
              <a:t>全部流入</a:t>
            </a:r>
            <a:r>
              <a:rPr kumimoji="1" lang="en-US" altLang="zh-CN" sz="1800" dirty="0"/>
              <a:t>multiplier</a:t>
            </a:r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509E858-CEA3-DE46-A08D-5ECAB8F62BAD}"/>
              </a:ext>
            </a:extLst>
          </p:cNvPr>
          <p:cNvSpPr txBox="1"/>
          <p:nvPr/>
        </p:nvSpPr>
        <p:spPr>
          <a:xfrm>
            <a:off x="3276601" y="3263739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/>
              <a:t>③I</a:t>
            </a:r>
            <a:r>
              <a:rPr kumimoji="1" lang="en-US" altLang="zh-CN" sz="1800" baseline="-25000" dirty="0"/>
              <a:t>R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+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I</a:t>
            </a:r>
            <a:r>
              <a:rPr kumimoji="1" lang="en-US" altLang="zh-CN" sz="1800" baseline="-25000" dirty="0"/>
              <a:t>C1</a:t>
            </a:r>
            <a:r>
              <a:rPr kumimoji="1" lang="zh-CN" altLang="en-US" sz="1800" dirty="0"/>
              <a:t> 最大</a:t>
            </a:r>
            <a:r>
              <a:rPr kumimoji="1" lang="en-US" altLang="zh-CN" sz="1800" dirty="0"/>
              <a:t>3mA</a:t>
            </a:r>
            <a:r>
              <a:rPr kumimoji="1" lang="zh-CN" altLang="en-US" sz="1800" dirty="0"/>
              <a:t>，最小</a:t>
            </a:r>
            <a:r>
              <a:rPr kumimoji="1" lang="en-US" altLang="zh-CN" sz="1800" dirty="0"/>
              <a:t>1mA</a:t>
            </a:r>
            <a:r>
              <a:rPr kumimoji="1" lang="zh-CN" altLang="en-US" sz="1800" dirty="0"/>
              <a:t>，选择</a:t>
            </a:r>
            <a:r>
              <a:rPr kumimoji="1" lang="en-US" altLang="zh-CN" sz="1800" dirty="0"/>
              <a:t>I</a:t>
            </a:r>
            <a:r>
              <a:rPr kumimoji="1" lang="en-US" altLang="zh-CN" sz="1800" baseline="-25000" dirty="0"/>
              <a:t>R</a:t>
            </a:r>
            <a:r>
              <a:rPr kumimoji="1" lang="zh-CN" altLang="en-US" sz="1800" dirty="0"/>
              <a:t>为</a:t>
            </a:r>
            <a:r>
              <a:rPr kumimoji="1" lang="en-US" altLang="zh-CN" sz="1800" dirty="0"/>
              <a:t>0.5mA</a:t>
            </a:r>
          </a:p>
          <a:p>
            <a:endParaRPr kumimoji="1" lang="en-US" altLang="zh-CN" sz="1800" dirty="0"/>
          </a:p>
          <a:p>
            <a:r>
              <a:rPr kumimoji="1" lang="en-US" altLang="zh-CN" sz="1800" dirty="0"/>
              <a:t>④Q</a:t>
            </a:r>
            <a:r>
              <a:rPr kumimoji="1" lang="en-US" altLang="zh-CN" sz="1800" baseline="-25000" dirty="0"/>
              <a:t>N</a:t>
            </a:r>
            <a:r>
              <a:rPr kumimoji="1" lang="zh-CN" altLang="en-US" sz="1800" dirty="0"/>
              <a:t>静态电流</a:t>
            </a:r>
            <a:r>
              <a:rPr kumimoji="1" lang="en-US" altLang="zh-CN" sz="1800" dirty="0"/>
              <a:t>2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mA</a:t>
            </a:r>
            <a:endParaRPr kumimoji="1"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8A7269C-15AB-0E42-BEA0-6EFD0AB5DA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3645" y="3711916"/>
            <a:ext cx="2997200" cy="622300"/>
          </a:xfrm>
          <a:prstGeom prst="rect">
            <a:avLst/>
          </a:prstGeom>
        </p:spPr>
      </p:pic>
      <p:sp>
        <p:nvSpPr>
          <p:cNvPr id="12" name="右箭头 11">
            <a:extLst>
              <a:ext uri="{FF2B5EF4-FFF2-40B4-BE49-F238E27FC236}">
                <a16:creationId xmlns:a16="http://schemas.microsoft.com/office/drawing/2014/main" id="{D0EED434-6945-924D-B37C-5B0736DE78E7}"/>
              </a:ext>
            </a:extLst>
          </p:cNvPr>
          <p:cNvSpPr/>
          <p:nvPr/>
        </p:nvSpPr>
        <p:spPr bwMode="auto">
          <a:xfrm>
            <a:off x="5490109" y="3896236"/>
            <a:ext cx="304800" cy="22259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0270671C-2AB8-8C45-B0F4-419AD0180D8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36115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14EF7A-0EF4-0340-B6FF-AAFDCA7DD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DDAF391-4F1C-6248-8D86-E32EF2FFE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153"/>
            <a:ext cx="9144000" cy="143364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1B2600E-E4D1-9B44-861B-4D0D169AF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51797"/>
            <a:ext cx="2667000" cy="28109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E8ECD67-3C71-F648-9AB3-FB74A87C1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555" y="4364182"/>
            <a:ext cx="9144000" cy="249381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509E858-CEA3-DE46-A08D-5ECAB8F62BAD}"/>
              </a:ext>
            </a:extLst>
          </p:cNvPr>
          <p:cNvSpPr txBox="1"/>
          <p:nvPr/>
        </p:nvSpPr>
        <p:spPr>
          <a:xfrm>
            <a:off x="3352800" y="1605736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/>
              <a:t>③</a:t>
            </a:r>
            <a:r>
              <a:rPr kumimoji="1" lang="zh-CN" altLang="en-US" sz="1800" dirty="0"/>
              <a:t>选择</a:t>
            </a:r>
            <a:r>
              <a:rPr kumimoji="1" lang="en-US" altLang="zh-CN" sz="1800" dirty="0"/>
              <a:t>I</a:t>
            </a:r>
            <a:r>
              <a:rPr kumimoji="1" lang="en-US" altLang="zh-CN" sz="1800" baseline="-25000" dirty="0"/>
              <a:t>R</a:t>
            </a:r>
            <a:r>
              <a:rPr kumimoji="1" lang="zh-CN" altLang="en-US" sz="1800" dirty="0"/>
              <a:t>为</a:t>
            </a:r>
            <a:r>
              <a:rPr kumimoji="1" lang="en-US" altLang="zh-CN" sz="1800" dirty="0"/>
              <a:t>0.5mA</a:t>
            </a:r>
          </a:p>
          <a:p>
            <a:endParaRPr kumimoji="1" lang="en-US" altLang="zh-CN" sz="1800" dirty="0"/>
          </a:p>
          <a:p>
            <a:r>
              <a:rPr kumimoji="1" lang="en-US" altLang="zh-CN" sz="1800" dirty="0"/>
              <a:t>④Q</a:t>
            </a:r>
            <a:r>
              <a:rPr kumimoji="1" lang="en-US" altLang="zh-CN" sz="1800" baseline="-25000" dirty="0"/>
              <a:t>N</a:t>
            </a:r>
            <a:r>
              <a:rPr kumimoji="1" lang="zh-CN" altLang="en-US" sz="1800" dirty="0"/>
              <a:t>静态电流</a:t>
            </a:r>
            <a:r>
              <a:rPr kumimoji="1" lang="en-US" altLang="zh-CN" sz="1800" dirty="0"/>
              <a:t>2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mA</a:t>
            </a:r>
            <a:endParaRPr kumimoji="1"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8A7269C-15AB-0E42-BEA0-6EFD0AB5DA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844" y="2053913"/>
            <a:ext cx="2997200" cy="622300"/>
          </a:xfrm>
          <a:prstGeom prst="rect">
            <a:avLst/>
          </a:prstGeom>
        </p:spPr>
      </p:pic>
      <p:sp>
        <p:nvSpPr>
          <p:cNvPr id="12" name="右箭头 11">
            <a:extLst>
              <a:ext uri="{FF2B5EF4-FFF2-40B4-BE49-F238E27FC236}">
                <a16:creationId xmlns:a16="http://schemas.microsoft.com/office/drawing/2014/main" id="{D0EED434-6945-924D-B37C-5B0736DE78E7}"/>
              </a:ext>
            </a:extLst>
          </p:cNvPr>
          <p:cNvSpPr/>
          <p:nvPr/>
        </p:nvSpPr>
        <p:spPr bwMode="auto">
          <a:xfrm>
            <a:off x="5566308" y="2238233"/>
            <a:ext cx="304800" cy="22259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29E0A52-6F18-A340-9321-89F55E0F76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9439" y="2749516"/>
            <a:ext cx="5149850" cy="190343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1DB163E-2139-084C-B680-74A2134BE5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4429" y="4652951"/>
            <a:ext cx="1600200" cy="49314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E36B217-5B02-8445-BEC3-987E72BBC4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4999" y="4760527"/>
            <a:ext cx="1990219" cy="291252"/>
          </a:xfrm>
          <a:prstGeom prst="rect">
            <a:avLst/>
          </a:prstGeom>
        </p:spPr>
      </p:pic>
      <p:sp>
        <p:nvSpPr>
          <p:cNvPr id="15" name="右箭头 14">
            <a:extLst>
              <a:ext uri="{FF2B5EF4-FFF2-40B4-BE49-F238E27FC236}">
                <a16:creationId xmlns:a16="http://schemas.microsoft.com/office/drawing/2014/main" id="{18FDED50-F755-C742-8AA4-4FDC8A902B83}"/>
              </a:ext>
            </a:extLst>
          </p:cNvPr>
          <p:cNvSpPr/>
          <p:nvPr/>
        </p:nvSpPr>
        <p:spPr bwMode="auto">
          <a:xfrm>
            <a:off x="3451435" y="4816172"/>
            <a:ext cx="304800" cy="22259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A2647018-76A9-E340-8BB5-F45EA6A7992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490336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3F70C6-4466-8340-B838-28AD59CC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CD4DF6-796D-5C4B-A08F-D34B9C01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358140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④</a:t>
            </a:r>
            <a:r>
              <a:rPr kumimoji="1" lang="zh-CN" altLang="en-US" dirty="0">
                <a:solidFill>
                  <a:srgbClr val="C00000"/>
                </a:solidFill>
              </a:rPr>
              <a:t>改进结构</a:t>
            </a:r>
            <a:endParaRPr kumimoji="1" lang="en-US" altLang="zh-CN" b="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6F845B4-C404-104C-9EA5-4DCFF16A9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910" y="1034583"/>
            <a:ext cx="4241800" cy="4003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3C6011A-791E-E54F-BEE6-7C0A285C2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1752600"/>
            <a:ext cx="6365756" cy="50546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8A39D04-EF3D-D843-A446-DF562078AFB7}"/>
              </a:ext>
            </a:extLst>
          </p:cNvPr>
          <p:cNvSpPr txBox="1"/>
          <p:nvPr/>
        </p:nvSpPr>
        <p:spPr>
          <a:xfrm>
            <a:off x="5181600" y="2209800"/>
            <a:ext cx="32624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/>
              <a:t>前面加一级发射极跟随结构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en-US" altLang="zh-CN" sz="2000" dirty="0"/>
              <a:t>①</a:t>
            </a:r>
            <a:r>
              <a:rPr kumimoji="1" lang="zh-CN" altLang="en-US" sz="2000" dirty="0"/>
              <a:t> 提供</a:t>
            </a:r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BB</a:t>
            </a:r>
          </a:p>
          <a:p>
            <a:endParaRPr kumimoji="1" lang="en-US" altLang="zh-CN" sz="2000" dirty="0"/>
          </a:p>
          <a:p>
            <a:r>
              <a:rPr kumimoji="1" lang="en-US" altLang="zh-CN" sz="2000" dirty="0"/>
              <a:t>②</a:t>
            </a:r>
            <a:r>
              <a:rPr kumimoji="1" lang="zh-CN" altLang="en-US" sz="2000" dirty="0"/>
              <a:t> 增加输入阻抗</a:t>
            </a:r>
            <a:endParaRPr kumimoji="1" lang="en-US" altLang="zh-CN" sz="2000" dirty="0"/>
          </a:p>
          <a:p>
            <a:endParaRPr kumimoji="1" lang="en-US" altLang="zh-CN" sz="2000" dirty="0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B245E7F3-4CFE-4449-8467-F56205370D6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189366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3F70C6-4466-8340-B838-28AD59CC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CD4DF6-796D-5C4B-A08F-D34B9C01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358140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④</a:t>
            </a:r>
            <a:r>
              <a:rPr kumimoji="1" lang="zh-CN" altLang="en-US" dirty="0">
                <a:solidFill>
                  <a:srgbClr val="C00000"/>
                </a:solidFill>
              </a:rPr>
              <a:t>改进结构</a:t>
            </a:r>
            <a:endParaRPr kumimoji="1" lang="en-US" altLang="zh-CN" b="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6D6AF25-BFF2-F44B-8658-07FC1E840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104905"/>
            <a:ext cx="3784600" cy="33005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2F69C7F-0DE3-B646-929F-204E6CC80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2057400"/>
            <a:ext cx="7658100" cy="4330700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777F0558-47FE-1D40-B3A6-912D8FB636F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11553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3F70C6-4466-8340-B838-28AD59CC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CD4DF6-796D-5C4B-A08F-D34B9C01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358140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④</a:t>
            </a:r>
            <a:r>
              <a:rPr kumimoji="1" lang="zh-CN" altLang="en-US" dirty="0">
                <a:solidFill>
                  <a:srgbClr val="C00000"/>
                </a:solidFill>
              </a:rPr>
              <a:t>改进结构</a:t>
            </a:r>
            <a:endParaRPr kumimoji="1" lang="en-US" altLang="zh-CN" b="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6D6AF25-BFF2-F44B-8658-07FC1E840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104905"/>
            <a:ext cx="3784600" cy="33005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C8971BF-94BA-B84A-98CD-B0BECDE99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00" y="1905000"/>
            <a:ext cx="7785100" cy="4381500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C417B364-6971-2C47-8164-7E329A457F9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42442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标题 1">
            <a:extLst>
              <a:ext uri="{FF2B5EF4-FFF2-40B4-BE49-F238E27FC236}">
                <a16:creationId xmlns:a16="http://schemas.microsoft.com/office/drawing/2014/main" id="{8632CF64-4876-C54E-BE9B-EA2CFA533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典型的日常用音响</a:t>
            </a:r>
          </a:p>
        </p:txBody>
      </p:sp>
      <p:sp>
        <p:nvSpPr>
          <p:cNvPr id="129026" name="内容占位符 2">
            <a:extLst>
              <a:ext uri="{FF2B5EF4-FFF2-40B4-BE49-F238E27FC236}">
                <a16:creationId xmlns:a16="http://schemas.microsoft.com/office/drawing/2014/main" id="{3F731A7E-2766-8248-AE50-BF5713E49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129027" name="图片 3">
            <a:extLst>
              <a:ext uri="{FF2B5EF4-FFF2-40B4-BE49-F238E27FC236}">
                <a16:creationId xmlns:a16="http://schemas.microsoft.com/office/drawing/2014/main" id="{D8F3A791-8135-8D45-BCC4-C87486928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5363"/>
            <a:ext cx="7886700" cy="584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F78CA1AD-15C3-6A43-9BFD-DA9F474995B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3F70C6-4466-8340-B838-28AD59CC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CD4DF6-796D-5C4B-A08F-D34B9C01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358140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④</a:t>
            </a:r>
            <a:r>
              <a:rPr kumimoji="1" lang="zh-CN" altLang="en-US" dirty="0">
                <a:solidFill>
                  <a:srgbClr val="C00000"/>
                </a:solidFill>
              </a:rPr>
              <a:t>改进结构</a:t>
            </a:r>
            <a:endParaRPr kumimoji="1" lang="en-US" altLang="zh-CN" b="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6D6AF25-BFF2-F44B-8658-07FC1E840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104905"/>
            <a:ext cx="3784600" cy="33005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222F9D6-2081-A442-8863-642FCA822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595919"/>
            <a:ext cx="6629400" cy="5189084"/>
          </a:xfrm>
          <a:prstGeom prst="rect">
            <a:avLst/>
          </a:prstGeom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8B48AA83-F155-0542-9791-064B192D739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174577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3F70C6-4466-8340-B838-28AD59CC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CD4DF6-796D-5C4B-A08F-D34B9C01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3581400" cy="3810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⑤</a:t>
            </a:r>
            <a:r>
              <a:rPr kumimoji="1" lang="zh-CN" altLang="en-US" dirty="0">
                <a:solidFill>
                  <a:srgbClr val="C00000"/>
                </a:solidFill>
              </a:rPr>
              <a:t>短路保护</a:t>
            </a:r>
            <a:endParaRPr kumimoji="1" lang="en-US" altLang="zh-CN" b="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7F42AB1-40CB-1D49-BEBF-035F2FC32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596775"/>
            <a:ext cx="6565900" cy="497800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5A8ADEE-C041-4A45-996F-D0AF9347D2BC}"/>
              </a:ext>
            </a:extLst>
          </p:cNvPr>
          <p:cNvSpPr txBox="1"/>
          <p:nvPr/>
        </p:nvSpPr>
        <p:spPr>
          <a:xfrm>
            <a:off x="5486400" y="2133600"/>
            <a:ext cx="342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/>
              <a:t>流过</a:t>
            </a: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1</a:t>
            </a:r>
            <a:r>
              <a:rPr kumimoji="1" lang="zh-CN" altLang="en-US" sz="2000" dirty="0"/>
              <a:t>的电流过大时， </a:t>
            </a:r>
            <a:r>
              <a:rPr kumimoji="1" lang="en-US" altLang="zh-CN" sz="2000" dirty="0"/>
              <a:t>R</a:t>
            </a:r>
            <a:r>
              <a:rPr kumimoji="1" lang="en-US" altLang="zh-CN" sz="2000" baseline="-25000" dirty="0"/>
              <a:t>E1</a:t>
            </a:r>
            <a:r>
              <a:rPr kumimoji="1" lang="zh-CN" altLang="en-US" sz="2000" dirty="0"/>
              <a:t>上的电压降使得</a:t>
            </a: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5</a:t>
            </a:r>
            <a:r>
              <a:rPr kumimoji="1" lang="zh-CN" altLang="en-US" sz="2000" dirty="0"/>
              <a:t>开启，减小流过</a:t>
            </a: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1</a:t>
            </a:r>
            <a:r>
              <a:rPr kumimoji="1" lang="zh-CN" altLang="en-US" sz="2000" dirty="0"/>
              <a:t>的电流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4BF809DC-9482-1E41-AC9F-3992A058515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333548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标题 1">
            <a:extLst>
              <a:ext uri="{FF2B5EF4-FFF2-40B4-BE49-F238E27FC236}">
                <a16:creationId xmlns:a16="http://schemas.microsoft.com/office/drawing/2014/main" id="{9749FF79-7773-6C48-A623-AD72E67AD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实例</a:t>
            </a:r>
          </a:p>
        </p:txBody>
      </p:sp>
      <p:pic>
        <p:nvPicPr>
          <p:cNvPr id="167938" name="图片 3">
            <a:extLst>
              <a:ext uri="{FF2B5EF4-FFF2-40B4-BE49-F238E27FC236}">
                <a16:creationId xmlns:a16="http://schemas.microsoft.com/office/drawing/2014/main" id="{CD18CC6C-D203-9D47-A0E1-2708F9B71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1447800"/>
            <a:ext cx="4646612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39" name="图片 4">
            <a:extLst>
              <a:ext uri="{FF2B5EF4-FFF2-40B4-BE49-F238E27FC236}">
                <a16:creationId xmlns:a16="http://schemas.microsoft.com/office/drawing/2014/main" id="{5969FEE9-179C-C149-B3A7-D58A08B7F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447800"/>
            <a:ext cx="4284663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E56E730-7A48-F54D-8312-11FE4BD2A28F}"/>
              </a:ext>
            </a:extLst>
          </p:cNvPr>
          <p:cNvSpPr/>
          <p:nvPr/>
        </p:nvSpPr>
        <p:spPr bwMode="auto">
          <a:xfrm>
            <a:off x="4800600" y="1447800"/>
            <a:ext cx="1676400" cy="24384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F7D571B-98D2-4540-8A63-ED53EBAAB8D7}"/>
              </a:ext>
            </a:extLst>
          </p:cNvPr>
          <p:cNvSpPr txBox="1"/>
          <p:nvPr/>
        </p:nvSpPr>
        <p:spPr>
          <a:xfrm>
            <a:off x="4776976" y="866517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rgbClr val="C00000"/>
                </a:solidFill>
              </a:rPr>
              <a:t>第一级差分输</a:t>
            </a:r>
            <a:endParaRPr kumimoji="1" lang="en-US" altLang="zh-CN" sz="1800" dirty="0">
              <a:solidFill>
                <a:srgbClr val="C00000"/>
              </a:solidFill>
            </a:endParaRPr>
          </a:p>
          <a:p>
            <a:pPr algn="ctr"/>
            <a:r>
              <a:rPr kumimoji="1" lang="zh-CN" altLang="en-US" sz="1800" dirty="0">
                <a:solidFill>
                  <a:srgbClr val="C00000"/>
                </a:solidFill>
              </a:rPr>
              <a:t>入单端输出</a:t>
            </a:r>
            <a:endParaRPr kumimoji="1" lang="en-US" altLang="zh-CN" sz="1800" dirty="0">
              <a:solidFill>
                <a:srgbClr val="C00000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4C0BB36-5BAA-4747-9134-56EEEFDCA585}"/>
              </a:ext>
            </a:extLst>
          </p:cNvPr>
          <p:cNvSpPr/>
          <p:nvPr/>
        </p:nvSpPr>
        <p:spPr bwMode="auto">
          <a:xfrm>
            <a:off x="6477000" y="1447800"/>
            <a:ext cx="762000" cy="1600200"/>
          </a:xfrm>
          <a:prstGeom prst="rect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A05EB01-4526-1943-8E24-61F57C9BE9B3}"/>
              </a:ext>
            </a:extLst>
          </p:cNvPr>
          <p:cNvSpPr txBox="1"/>
          <p:nvPr/>
        </p:nvSpPr>
        <p:spPr>
          <a:xfrm>
            <a:off x="6327344" y="85793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0432FF"/>
                </a:solidFill>
              </a:rPr>
              <a:t>第二级含</a:t>
            </a:r>
            <a:endParaRPr kumimoji="1" lang="en-US" altLang="zh-CN" sz="1800" dirty="0">
              <a:solidFill>
                <a:srgbClr val="0432FF"/>
              </a:solidFill>
            </a:endParaRPr>
          </a:p>
          <a:p>
            <a:r>
              <a:rPr kumimoji="1" lang="zh-CN" altLang="en-US" sz="1800" dirty="0">
                <a:solidFill>
                  <a:srgbClr val="0432FF"/>
                </a:solidFill>
              </a:rPr>
              <a:t>补偿电容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F978FDC-6E96-454D-84A7-2E281AF59A54}"/>
              </a:ext>
            </a:extLst>
          </p:cNvPr>
          <p:cNvSpPr/>
          <p:nvPr/>
        </p:nvSpPr>
        <p:spPr bwMode="auto">
          <a:xfrm>
            <a:off x="6019800" y="3914775"/>
            <a:ext cx="1415540" cy="1876425"/>
          </a:xfrm>
          <a:prstGeom prst="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DDF64E0-59FD-6E43-AF3C-5CCA2D56C5E9}"/>
              </a:ext>
            </a:extLst>
          </p:cNvPr>
          <p:cNvSpPr txBox="1"/>
          <p:nvPr/>
        </p:nvSpPr>
        <p:spPr>
          <a:xfrm>
            <a:off x="4822004" y="5029200"/>
            <a:ext cx="1295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800" b="1" dirty="0">
                <a:solidFill>
                  <a:srgbClr val="00B050"/>
                </a:solidFill>
              </a:rPr>
              <a:t>V</a:t>
            </a:r>
            <a:r>
              <a:rPr kumimoji="1" lang="en-US" altLang="zh-CN" sz="1800" b="1" baseline="-25000" dirty="0">
                <a:solidFill>
                  <a:srgbClr val="00B050"/>
                </a:solidFill>
              </a:rPr>
              <a:t>BE</a:t>
            </a:r>
          </a:p>
          <a:p>
            <a:pPr algn="ctr"/>
            <a:r>
              <a:rPr kumimoji="1" lang="en-US" altLang="zh-CN" sz="1800" b="1" dirty="0">
                <a:solidFill>
                  <a:srgbClr val="00B050"/>
                </a:solidFill>
              </a:rPr>
              <a:t>multiplier</a:t>
            </a:r>
            <a:endParaRPr kumimoji="1" lang="zh-CN" altLang="en-US" sz="1800" b="1" dirty="0">
              <a:solidFill>
                <a:srgbClr val="00B050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88CC7C8-C4E6-1347-B5D4-F67DAC7278A2}"/>
              </a:ext>
            </a:extLst>
          </p:cNvPr>
          <p:cNvSpPr/>
          <p:nvPr/>
        </p:nvSpPr>
        <p:spPr bwMode="auto">
          <a:xfrm>
            <a:off x="7435340" y="1447800"/>
            <a:ext cx="1022860" cy="4343400"/>
          </a:xfrm>
          <a:prstGeom prst="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1A78DEC-0323-8045-ADCB-D8ED9A323C28}"/>
              </a:ext>
            </a:extLst>
          </p:cNvPr>
          <p:cNvSpPr txBox="1"/>
          <p:nvPr/>
        </p:nvSpPr>
        <p:spPr>
          <a:xfrm>
            <a:off x="7415386" y="857250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rgbClr val="7030A0"/>
                </a:solidFill>
              </a:rPr>
              <a:t>推挽结</a:t>
            </a:r>
            <a:endParaRPr kumimoji="1" lang="en-US" altLang="zh-CN" sz="1800" dirty="0">
              <a:solidFill>
                <a:srgbClr val="7030A0"/>
              </a:solidFill>
            </a:endParaRPr>
          </a:p>
          <a:p>
            <a:pPr algn="ctr"/>
            <a:r>
              <a:rPr kumimoji="1" lang="zh-CN" altLang="en-US" sz="1800" dirty="0">
                <a:solidFill>
                  <a:srgbClr val="7030A0"/>
                </a:solidFill>
              </a:rPr>
              <a:t>构</a:t>
            </a:r>
            <a:r>
              <a:rPr kumimoji="1" lang="en-US" altLang="zh-CN" sz="1800" dirty="0">
                <a:solidFill>
                  <a:srgbClr val="7030A0"/>
                </a:solidFill>
              </a:rPr>
              <a:t>PA</a:t>
            </a:r>
            <a:endParaRPr kumimoji="1" lang="zh-CN" altLang="en-US" sz="1800" dirty="0">
              <a:solidFill>
                <a:srgbClr val="7030A0"/>
              </a:solidFill>
            </a:endParaRP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45FC1885-4766-174B-8638-AC1EE7F645C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AFC8A7-BEEB-4F4D-9B28-A1BBB5AA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AB</a:t>
            </a:r>
            <a:r>
              <a:rPr kumimoji="1" lang="zh-CN" altLang="en-US" dirty="0"/>
              <a:t>类功放</a:t>
            </a:r>
            <a:r>
              <a:rPr kumimoji="1" lang="en-US" altLang="zh-CN" dirty="0"/>
              <a:t>——MOSFET</a:t>
            </a:r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98128BB-D8AC-C74E-8062-BE913DFED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" y="1447800"/>
            <a:ext cx="8547100" cy="4533900"/>
          </a:xfrm>
          <a:prstGeom prst="rect">
            <a:avLst/>
          </a:prstGeom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1B73055D-6F8F-754B-8C66-D163FCACD08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496388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B66904-F689-0C44-AD68-E99A188F8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3F2DF3F-439B-F94D-ACEC-82B2B060D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F00898A-6B16-3D4E-9506-1FF0D334E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05"/>
            <a:ext cx="9144000" cy="676879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39269116-0750-EC48-8C41-DCC1D75BBF90}"/>
              </a:ext>
            </a:extLst>
          </p:cNvPr>
          <p:cNvSpPr txBox="1"/>
          <p:nvPr/>
        </p:nvSpPr>
        <p:spPr>
          <a:xfrm>
            <a:off x="228600" y="314309"/>
            <a:ext cx="1752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简化版本，大致理解即可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FB0C4298-B4E5-4140-B616-37790391D5C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315388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D29301-0F81-2448-B7A7-D7047959A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作业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F87F93F-17DD-E641-98F2-B25E4B2F4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0287"/>
            <a:ext cx="9144000" cy="114917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659F81A-EEAE-4048-B905-23F09513D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636665"/>
            <a:ext cx="3208975" cy="319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292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4EF7E7-5E6D-F84B-A3B9-AD7337623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15F5682-4D69-434B-BB4F-055541E89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"/>
            <a:ext cx="9144000" cy="17145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9AA654D-EE15-334C-A586-D4A6C17BF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743200"/>
            <a:ext cx="3047855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30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标题 1">
            <a:extLst>
              <a:ext uri="{FF2B5EF4-FFF2-40B4-BE49-F238E27FC236}">
                <a16:creationId xmlns:a16="http://schemas.microsoft.com/office/drawing/2014/main" id="{FE9AB2D8-A308-D542-A71D-8335AFAF6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>
                <a:ea typeface="宋体" panose="02010600030101010101" pitchFamily="2" charset="-122"/>
              </a:rPr>
              <a:t>典型的移动终端耳机</a:t>
            </a:r>
          </a:p>
        </p:txBody>
      </p:sp>
      <p:pic>
        <p:nvPicPr>
          <p:cNvPr id="130050" name="图片 3">
            <a:extLst>
              <a:ext uri="{FF2B5EF4-FFF2-40B4-BE49-F238E27FC236}">
                <a16:creationId xmlns:a16="http://schemas.microsoft.com/office/drawing/2014/main" id="{EE12F979-E472-7648-AD09-A866BCB6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38225"/>
            <a:ext cx="350202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1" name="图片 4">
            <a:extLst>
              <a:ext uri="{FF2B5EF4-FFF2-40B4-BE49-F238E27FC236}">
                <a16:creationId xmlns:a16="http://schemas.microsoft.com/office/drawing/2014/main" id="{9A45028F-AABA-624B-8BE7-5513638F83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752600"/>
            <a:ext cx="15113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2" name="图片 5">
            <a:extLst>
              <a:ext uri="{FF2B5EF4-FFF2-40B4-BE49-F238E27FC236}">
                <a16:creationId xmlns:a16="http://schemas.microsoft.com/office/drawing/2014/main" id="{0F022E75-F94B-2B44-BAAD-60FF7626D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05100"/>
            <a:ext cx="5334000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78BE5FBA-531A-9440-BDAD-88B8FBBD71F6}"/>
              </a:ext>
            </a:extLst>
          </p:cNvPr>
          <p:cNvCxnSpPr/>
          <p:nvPr/>
        </p:nvCxnSpPr>
        <p:spPr bwMode="auto">
          <a:xfrm>
            <a:off x="4572000" y="2971800"/>
            <a:ext cx="1219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F41A884A-D199-6F4D-B9FC-B85B9277C916}"/>
              </a:ext>
            </a:extLst>
          </p:cNvPr>
          <p:cNvCxnSpPr>
            <a:cxnSpLocks/>
          </p:cNvCxnSpPr>
          <p:nvPr/>
        </p:nvCxnSpPr>
        <p:spPr bwMode="auto">
          <a:xfrm>
            <a:off x="4261349" y="3429000"/>
            <a:ext cx="61545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450C760-31EB-F142-9715-B1DADE87BA1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ounded Rectangle 3">
            <a:extLst>
              <a:ext uri="{FF2B5EF4-FFF2-40B4-BE49-F238E27FC236}">
                <a16:creationId xmlns:a16="http://schemas.microsoft.com/office/drawing/2014/main" id="{A31889C3-78C0-6F48-8F73-1013BC4AC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676400"/>
            <a:ext cx="7696200" cy="3733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zh-CN" altLang="zh-CN" sz="2400" b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1074" name="Title 1">
            <a:extLst>
              <a:ext uri="{FF2B5EF4-FFF2-40B4-BE49-F238E27FC236}">
                <a16:creationId xmlns:a16="http://schemas.microsoft.com/office/drawing/2014/main" id="{AB745204-0888-0D44-9F4D-B34B22D72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  <a:cs typeface="Arial" panose="020B0604020202020204" pitchFamily="34" charset="0"/>
              </a:rPr>
              <a:t>功放的特性</a:t>
            </a:r>
            <a:endParaRPr lang="en-US" altLang="zh-CN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1075" name="Content Placeholder 2">
            <a:extLst>
              <a:ext uri="{FF2B5EF4-FFF2-40B4-BE49-F238E27FC236}">
                <a16:creationId xmlns:a16="http://schemas.microsoft.com/office/drawing/2014/main" id="{47B02069-E242-6E47-8150-C1CB2F819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828800"/>
            <a:ext cx="7772400" cy="3733800"/>
          </a:xfrm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dirty="0">
                <a:solidFill>
                  <a:srgbClr val="2A2AE9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负载电阻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较小（高保真音响系统的典型值为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8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、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16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、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32 </a:t>
            </a:r>
            <a:r>
              <a:rPr lang="en-US" altLang="zh-CN" dirty="0" err="1">
                <a:ea typeface="宋体" panose="02010600030101010101" pitchFamily="2" charset="-122"/>
                <a:cs typeface="Arial" panose="020B0604020202020204" pitchFamily="34" charset="0"/>
              </a:rPr>
              <a:t>Ω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）</a:t>
            </a:r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r>
              <a:rPr lang="zh-CN" altLang="en-US" dirty="0">
                <a:solidFill>
                  <a:srgbClr val="2A2AE9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电流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较大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.</a:t>
            </a:r>
          </a:p>
          <a:p>
            <a:pPr eaLnBrk="1" hangingPunct="1"/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r>
              <a:rPr lang="zh-CN" altLang="en-US" dirty="0">
                <a:solidFill>
                  <a:srgbClr val="2A2AE9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电压摆幅</a:t>
            </a:r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较大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.</a:t>
            </a:r>
          </a:p>
          <a:p>
            <a:pPr eaLnBrk="1" hangingPunct="1"/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需要供电电源提供大量的功率</a:t>
            </a:r>
            <a:r>
              <a:rPr lang="en-US" altLang="zh-CN" dirty="0">
                <a:ea typeface="宋体" panose="02010600030101010101" pitchFamily="2" charset="-122"/>
                <a:cs typeface="Arial" panose="020B0604020202020204" pitchFamily="34" charset="0"/>
              </a:rPr>
              <a:t>.</a:t>
            </a:r>
          </a:p>
          <a:p>
            <a:pPr eaLnBrk="1" hangingPunct="1"/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  <a:cs typeface="Arial" panose="020B0604020202020204" pitchFamily="34" charset="0"/>
              </a:rPr>
              <a:t>消耗大量的功率，产生“热”</a:t>
            </a:r>
            <a:endParaRPr lang="en-US" altLang="zh-CN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0436AE0E-4DC5-C247-B8C1-D79D3C00FF1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C9CAAC-891C-BD41-B72F-E3F335F09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PA</a:t>
            </a:r>
            <a:r>
              <a:rPr kumimoji="1" lang="zh-CN" altLang="en-US" dirty="0"/>
              <a:t>的分类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E71C9B-3F71-5740-83C8-B6244F08B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4081" y="1078165"/>
            <a:ext cx="2935942" cy="5665106"/>
          </a:xfrm>
        </p:spPr>
        <p:txBody>
          <a:bodyPr/>
          <a:lstStyle/>
          <a:p>
            <a:r>
              <a:rPr kumimoji="1" lang="zh-CN" altLang="en-US" dirty="0"/>
              <a:t>根据晶体管的工作时间（</a:t>
            </a:r>
            <a:r>
              <a:rPr kumimoji="1" lang="zh-CN" altLang="en-US" dirty="0">
                <a:solidFill>
                  <a:srgbClr val="FF0000"/>
                </a:solidFill>
              </a:rPr>
              <a:t>导通角</a:t>
            </a:r>
            <a:r>
              <a:rPr kumimoji="1" lang="zh-CN" altLang="en-US" dirty="0"/>
              <a:t>）大小来区分</a:t>
            </a:r>
            <a:endParaRPr kumimoji="1" lang="en-US" altLang="zh-CN" dirty="0"/>
          </a:p>
          <a:p>
            <a:r>
              <a:rPr kumimoji="1" lang="zh-CN" altLang="en-US" sz="1800" dirty="0"/>
              <a:t>（</a:t>
            </a:r>
            <a:r>
              <a:rPr kumimoji="1" lang="en-US" altLang="zh-CN" sz="1800" dirty="0"/>
              <a:t>a</a:t>
            </a:r>
            <a:r>
              <a:rPr kumimoji="1" lang="zh-CN" altLang="en-US" sz="1800" dirty="0"/>
              <a:t>）晶体管的偏置电流 </a:t>
            </a:r>
            <a:r>
              <a:rPr kumimoji="1" lang="en-US" altLang="zh-CN" sz="1800" dirty="0"/>
              <a:t>I</a:t>
            </a:r>
            <a:r>
              <a:rPr kumimoji="1" lang="en-US" altLang="zh-CN" sz="1800" baseline="-25000" dirty="0"/>
              <a:t>C</a:t>
            </a:r>
            <a:r>
              <a:rPr kumimoji="1" lang="zh-CN" altLang="en-US" sz="1800" baseline="-25000" dirty="0"/>
              <a:t> </a:t>
            </a:r>
            <a:r>
              <a:rPr kumimoji="1" lang="zh-CN" altLang="en-US" sz="1800" dirty="0"/>
              <a:t>大于输出信号的幅度 </a:t>
            </a:r>
            <a:r>
              <a:rPr kumimoji="1" lang="en-US" altLang="zh-CN" sz="1800" dirty="0" err="1"/>
              <a:t>I</a:t>
            </a:r>
            <a:r>
              <a:rPr kumimoji="1" lang="en-US" altLang="zh-CN" sz="1800" baseline="-25000" dirty="0" err="1"/>
              <a:t>c</a:t>
            </a:r>
            <a:r>
              <a:rPr kumimoji="1" lang="zh-CN" altLang="en-US" sz="1800" dirty="0"/>
              <a:t>，管子所有时间都导通，</a:t>
            </a:r>
            <a:r>
              <a:rPr kumimoji="1" lang="zh-CN" altLang="en-US" sz="1800" dirty="0">
                <a:solidFill>
                  <a:srgbClr val="0432FF"/>
                </a:solidFill>
              </a:rPr>
              <a:t>导通角</a:t>
            </a:r>
            <a:r>
              <a:rPr kumimoji="1" lang="en-US" altLang="zh-CN" sz="1800" dirty="0">
                <a:solidFill>
                  <a:srgbClr val="0432FF"/>
                </a:solidFill>
              </a:rPr>
              <a:t>=360°</a:t>
            </a:r>
            <a:r>
              <a:rPr kumimoji="1" lang="zh-CN" altLang="en-US" sz="1800" dirty="0">
                <a:solidFill>
                  <a:srgbClr val="0432FF"/>
                </a:solidFill>
              </a:rPr>
              <a:t>，</a:t>
            </a:r>
            <a:r>
              <a:rPr kumimoji="1" lang="en-US" altLang="zh-CN" sz="1800" dirty="0">
                <a:solidFill>
                  <a:srgbClr val="C00000"/>
                </a:solidFill>
              </a:rPr>
              <a:t>A</a:t>
            </a:r>
            <a:r>
              <a:rPr kumimoji="1" lang="zh-CN" altLang="en-US" sz="1800" dirty="0">
                <a:solidFill>
                  <a:srgbClr val="C00000"/>
                </a:solidFill>
              </a:rPr>
              <a:t>类功放</a:t>
            </a:r>
            <a:endParaRPr kumimoji="1" lang="en-US" altLang="zh-CN" sz="1800" dirty="0">
              <a:solidFill>
                <a:srgbClr val="C00000"/>
              </a:solidFill>
            </a:endParaRPr>
          </a:p>
          <a:p>
            <a:r>
              <a:rPr kumimoji="1" lang="zh-CN" altLang="en-US" sz="1800" dirty="0"/>
              <a:t>（</a:t>
            </a:r>
            <a:r>
              <a:rPr kumimoji="1" lang="en-US" altLang="zh-CN" sz="1800" dirty="0"/>
              <a:t>b</a:t>
            </a:r>
            <a:r>
              <a:rPr kumimoji="1" lang="zh-CN" altLang="en-US" sz="1800" dirty="0"/>
              <a:t>）晶体管的偏置电流 </a:t>
            </a:r>
            <a:r>
              <a:rPr kumimoji="1" lang="en-US" altLang="zh-CN" sz="1800" dirty="0"/>
              <a:t>I</a:t>
            </a:r>
            <a:r>
              <a:rPr kumimoji="1" lang="en-US" altLang="zh-CN" sz="1800" baseline="-25000" dirty="0"/>
              <a:t>C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=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0</a:t>
            </a:r>
            <a:r>
              <a:rPr kumimoji="1" lang="zh-CN" altLang="en-US" sz="1800" dirty="0"/>
              <a:t>， 管子一半时间导通，</a:t>
            </a:r>
            <a:r>
              <a:rPr kumimoji="1" lang="zh-CN" altLang="en-US" sz="1800" dirty="0">
                <a:solidFill>
                  <a:srgbClr val="0432FF"/>
                </a:solidFill>
              </a:rPr>
              <a:t>导通角</a:t>
            </a:r>
            <a:r>
              <a:rPr kumimoji="1" lang="en-US" altLang="zh-CN" sz="1800" dirty="0">
                <a:solidFill>
                  <a:srgbClr val="0432FF"/>
                </a:solidFill>
              </a:rPr>
              <a:t>=180°</a:t>
            </a:r>
            <a:r>
              <a:rPr kumimoji="1" lang="zh-CN" altLang="en-US" sz="1800" dirty="0">
                <a:solidFill>
                  <a:srgbClr val="0432FF"/>
                </a:solidFill>
              </a:rPr>
              <a:t>，</a:t>
            </a:r>
            <a:r>
              <a:rPr kumimoji="1" lang="en-US" altLang="zh-CN" sz="1800" dirty="0">
                <a:solidFill>
                  <a:srgbClr val="C00000"/>
                </a:solidFill>
              </a:rPr>
              <a:t>B</a:t>
            </a:r>
            <a:r>
              <a:rPr kumimoji="1" lang="zh-CN" altLang="en-US" sz="1800" dirty="0">
                <a:solidFill>
                  <a:srgbClr val="C00000"/>
                </a:solidFill>
              </a:rPr>
              <a:t>类功放</a:t>
            </a:r>
            <a:endParaRPr kumimoji="1" lang="en-US" altLang="zh-CN" sz="1800" dirty="0">
              <a:solidFill>
                <a:srgbClr val="C00000"/>
              </a:solidFill>
            </a:endParaRPr>
          </a:p>
          <a:p>
            <a:r>
              <a:rPr kumimoji="1" lang="zh-CN" altLang="en-US" sz="1800" dirty="0"/>
              <a:t>（</a:t>
            </a:r>
            <a:r>
              <a:rPr kumimoji="1" lang="en-US" altLang="zh-CN" sz="1800" dirty="0"/>
              <a:t>c</a:t>
            </a:r>
            <a:r>
              <a:rPr kumimoji="1" lang="zh-CN" altLang="en-US" sz="1800" dirty="0"/>
              <a:t>）晶体管的偏置电流 </a:t>
            </a:r>
            <a:r>
              <a:rPr kumimoji="1" lang="en-US" altLang="zh-CN" sz="1800" dirty="0"/>
              <a:t>I</a:t>
            </a:r>
            <a:r>
              <a:rPr kumimoji="1" lang="en-US" altLang="zh-CN" sz="1800" baseline="-25000" dirty="0"/>
              <a:t>C</a:t>
            </a:r>
            <a:r>
              <a:rPr kumimoji="1" lang="zh-CN" altLang="en-US" sz="1800" dirty="0"/>
              <a:t> 略大于</a:t>
            </a:r>
            <a:r>
              <a:rPr kumimoji="1" lang="en-US" altLang="zh-CN" sz="1800" dirty="0"/>
              <a:t>0</a:t>
            </a:r>
            <a:r>
              <a:rPr kumimoji="1" lang="zh-CN" altLang="en-US" sz="1800" dirty="0"/>
              <a:t>，管子导通的时间略多于一半，</a:t>
            </a:r>
            <a:r>
              <a:rPr kumimoji="1" lang="zh-CN" altLang="en-US" sz="1800" dirty="0">
                <a:solidFill>
                  <a:srgbClr val="0432FF"/>
                </a:solidFill>
              </a:rPr>
              <a:t>导通角介于</a:t>
            </a:r>
            <a:r>
              <a:rPr kumimoji="1" lang="en-US" altLang="zh-CN" sz="1800" dirty="0">
                <a:solidFill>
                  <a:srgbClr val="0432FF"/>
                </a:solidFill>
              </a:rPr>
              <a:t>180°</a:t>
            </a:r>
            <a:r>
              <a:rPr kumimoji="1" lang="zh-CN" altLang="en-US" sz="1800" dirty="0">
                <a:solidFill>
                  <a:srgbClr val="0432FF"/>
                </a:solidFill>
              </a:rPr>
              <a:t>和</a:t>
            </a:r>
            <a:r>
              <a:rPr kumimoji="1" lang="en-US" altLang="zh-CN" sz="1800" dirty="0">
                <a:solidFill>
                  <a:srgbClr val="0432FF"/>
                </a:solidFill>
              </a:rPr>
              <a:t>360°</a:t>
            </a:r>
            <a:r>
              <a:rPr kumimoji="1" lang="zh-CN" altLang="en-US" sz="1800" dirty="0">
                <a:solidFill>
                  <a:srgbClr val="0432FF"/>
                </a:solidFill>
              </a:rPr>
              <a:t>之间</a:t>
            </a:r>
            <a:r>
              <a:rPr kumimoji="1" lang="zh-CN" altLang="en-US" sz="1800" dirty="0"/>
              <a:t>，</a:t>
            </a:r>
            <a:r>
              <a:rPr kumimoji="1" lang="en-US" altLang="zh-CN" sz="1800" dirty="0">
                <a:solidFill>
                  <a:srgbClr val="C00000"/>
                </a:solidFill>
              </a:rPr>
              <a:t>AB</a:t>
            </a:r>
            <a:r>
              <a:rPr kumimoji="1" lang="zh-CN" altLang="en-US" sz="1800" dirty="0">
                <a:solidFill>
                  <a:srgbClr val="C00000"/>
                </a:solidFill>
              </a:rPr>
              <a:t>类功放</a:t>
            </a:r>
            <a:endParaRPr kumimoji="1" lang="en-US" altLang="zh-CN" sz="1800" dirty="0">
              <a:solidFill>
                <a:srgbClr val="C00000"/>
              </a:solidFill>
            </a:endParaRPr>
          </a:p>
          <a:p>
            <a:r>
              <a:rPr kumimoji="1" lang="zh-CN" altLang="en-US" sz="1800" dirty="0"/>
              <a:t>（</a:t>
            </a:r>
            <a:r>
              <a:rPr kumimoji="1" lang="en-US" altLang="zh-CN" sz="1800" dirty="0"/>
              <a:t>d</a:t>
            </a:r>
            <a:r>
              <a:rPr kumimoji="1" lang="zh-CN" altLang="en-US" sz="1800" dirty="0"/>
              <a:t>）</a:t>
            </a:r>
            <a:r>
              <a:rPr kumimoji="1" lang="en-US" altLang="zh-CN" sz="1800" dirty="0"/>
              <a:t>C</a:t>
            </a:r>
            <a:r>
              <a:rPr kumimoji="1" lang="zh-CN" altLang="en-US" sz="1800" dirty="0"/>
              <a:t>类，不要求掌握</a:t>
            </a:r>
            <a:endParaRPr kumimoji="1" lang="en-US" altLang="zh-CN" sz="1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F5A2698-F32E-AC4A-9D51-17327B75F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078165"/>
            <a:ext cx="5598459" cy="5665107"/>
          </a:xfrm>
          <a:prstGeom prst="rect">
            <a:avLst/>
          </a:prstGeom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F9F9E771-B9FD-C14F-8271-7AD0FA24595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86158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151ACE-3809-1248-97CF-036E158B6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类功放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4C19CA-E60A-DC4B-9C8B-0F1281F13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381000"/>
          </a:xfrm>
        </p:spPr>
        <p:txBody>
          <a:bodyPr/>
          <a:lstStyle/>
          <a:p>
            <a:r>
              <a:rPr kumimoji="1" lang="zh-CN" altLang="en-US" dirty="0"/>
              <a:t>典型的</a:t>
            </a:r>
            <a:r>
              <a:rPr kumimoji="1" lang="en-US" altLang="zh-CN" dirty="0"/>
              <a:t>A</a:t>
            </a:r>
            <a:r>
              <a:rPr kumimoji="1" lang="zh-CN" altLang="en-US" dirty="0"/>
              <a:t>类功放：</a:t>
            </a:r>
            <a:r>
              <a:rPr kumimoji="1" lang="zh-CN" altLang="en-US" dirty="0">
                <a:solidFill>
                  <a:srgbClr val="C00000"/>
                </a:solidFill>
              </a:rPr>
              <a:t>发射极跟随</a:t>
            </a:r>
            <a:r>
              <a:rPr kumimoji="1" lang="zh-CN" altLang="en-US" dirty="0"/>
              <a:t>结构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9A3B03C-0412-634C-9F53-2D195E08A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2057400"/>
            <a:ext cx="8559800" cy="4521200"/>
          </a:xfrm>
          <a:prstGeom prst="rect">
            <a:avLst/>
          </a:prstGeom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A0F8AFA0-7B14-C842-944D-F9DB61EE10EE}"/>
              </a:ext>
            </a:extLst>
          </p:cNvPr>
          <p:cNvSpPr/>
          <p:nvPr/>
        </p:nvSpPr>
        <p:spPr bwMode="auto">
          <a:xfrm>
            <a:off x="1828800" y="4495800"/>
            <a:ext cx="838200" cy="12954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C1174D3-B250-0543-88A2-4A0B0B50AC5E}"/>
              </a:ext>
            </a:extLst>
          </p:cNvPr>
          <p:cNvSpPr txBox="1"/>
          <p:nvPr/>
        </p:nvSpPr>
        <p:spPr>
          <a:xfrm>
            <a:off x="2362200" y="5630902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C00000"/>
                </a:solidFill>
              </a:rPr>
              <a:t>给</a:t>
            </a:r>
            <a:r>
              <a:rPr kumimoji="1" lang="en-US" altLang="zh-CN" sz="1800" dirty="0">
                <a:solidFill>
                  <a:srgbClr val="C00000"/>
                </a:solidFill>
              </a:rPr>
              <a:t>Q</a:t>
            </a:r>
            <a:r>
              <a:rPr kumimoji="1" lang="en-US" altLang="zh-CN" sz="1800" baseline="-25000" dirty="0">
                <a:solidFill>
                  <a:srgbClr val="C00000"/>
                </a:solidFill>
              </a:rPr>
              <a:t>1</a:t>
            </a:r>
            <a:r>
              <a:rPr kumimoji="1" lang="zh-CN" altLang="en-US" sz="1800" dirty="0">
                <a:solidFill>
                  <a:srgbClr val="C00000"/>
                </a:solidFill>
              </a:rPr>
              <a:t>提供偏置电流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76167A9-8F2A-3E48-AD61-709D6DE3957B}"/>
              </a:ext>
            </a:extLst>
          </p:cNvPr>
          <p:cNvSpPr txBox="1"/>
          <p:nvPr/>
        </p:nvSpPr>
        <p:spPr>
          <a:xfrm>
            <a:off x="5344101" y="1752600"/>
            <a:ext cx="3507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①</a:t>
            </a:r>
            <a:r>
              <a:rPr kumimoji="1" lang="zh-CN" altLang="en-US" sz="2000" dirty="0">
                <a:solidFill>
                  <a:srgbClr val="C00000"/>
                </a:solidFill>
              </a:rPr>
              <a:t>为了保证</a:t>
            </a:r>
            <a:r>
              <a:rPr kumimoji="1" lang="en-US" altLang="zh-CN" sz="2000" dirty="0">
                <a:solidFill>
                  <a:srgbClr val="C00000"/>
                </a:solidFill>
              </a:rPr>
              <a:t>Q</a:t>
            </a:r>
            <a:r>
              <a:rPr kumimoji="1" lang="en-US" altLang="zh-CN" sz="2000" baseline="-25000" dirty="0">
                <a:solidFill>
                  <a:srgbClr val="C00000"/>
                </a:solidFill>
              </a:rPr>
              <a:t>1</a:t>
            </a:r>
            <a:r>
              <a:rPr kumimoji="1" lang="zh-CN" altLang="en-US" sz="2000" dirty="0">
                <a:solidFill>
                  <a:srgbClr val="C00000"/>
                </a:solidFill>
              </a:rPr>
              <a:t>始终导通</a:t>
            </a:r>
            <a:r>
              <a:rPr kumimoji="1" lang="zh-CN" altLang="en-US" sz="2000" dirty="0"/>
              <a:t>，</a:t>
            </a:r>
            <a:r>
              <a:rPr kumimoji="1" lang="en-US" altLang="zh-CN" sz="2000" i="1" dirty="0">
                <a:solidFill>
                  <a:srgbClr val="0432FF"/>
                </a:solidFill>
              </a:rPr>
              <a:t>I</a:t>
            </a:r>
            <a:r>
              <a:rPr kumimoji="1" lang="zh-CN" altLang="en-US" sz="2000" i="1" dirty="0">
                <a:solidFill>
                  <a:srgbClr val="0432FF"/>
                </a:solidFill>
              </a:rPr>
              <a:t> </a:t>
            </a:r>
            <a:r>
              <a:rPr kumimoji="1" lang="zh-CN" altLang="en-US" sz="2000" dirty="0">
                <a:solidFill>
                  <a:srgbClr val="0432FF"/>
                </a:solidFill>
              </a:rPr>
              <a:t>要大于</a:t>
            </a:r>
            <a:r>
              <a:rPr kumimoji="1" lang="zh-CN" altLang="en-US" sz="2000" dirty="0"/>
              <a:t>负载上流过电流的峰值（当</a:t>
            </a:r>
            <a:r>
              <a:rPr kumimoji="1" lang="en-US" altLang="zh-CN" sz="2000" i="1" dirty="0" err="1"/>
              <a:t>i</a:t>
            </a:r>
            <a:r>
              <a:rPr kumimoji="1" lang="en-US" altLang="zh-CN" sz="2000" baseline="-25000" dirty="0" err="1"/>
              <a:t>L</a:t>
            </a:r>
            <a:r>
              <a:rPr kumimoji="1" lang="zh-CN" altLang="en-US" sz="2000" dirty="0"/>
              <a:t>是负的峰值时，</a:t>
            </a:r>
            <a:r>
              <a:rPr kumimoji="1" lang="en-US" altLang="zh-CN" sz="2000" i="1" dirty="0"/>
              <a:t>i</a:t>
            </a:r>
            <a:r>
              <a:rPr kumimoji="1" lang="en-US" altLang="zh-CN" sz="2000" baseline="-25000" dirty="0"/>
              <a:t>E1</a:t>
            </a:r>
            <a:r>
              <a:rPr kumimoji="1" lang="zh-CN" altLang="en-US" sz="2000" dirty="0"/>
              <a:t>仍为正）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endParaRPr kumimoji="1" lang="en-US" altLang="zh-CN" sz="2000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4CDE290-A5E7-2F4A-BAD1-BF620CB86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3038153"/>
            <a:ext cx="1028700" cy="292100"/>
          </a:xfrm>
          <a:prstGeom prst="rect">
            <a:avLst/>
          </a:prstGeom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E1F9800B-39A9-554A-AF0C-8F0C09F76A6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5C5171A-F021-BF4E-8333-BEBABD9D1770}"/>
              </a:ext>
            </a:extLst>
          </p:cNvPr>
          <p:cNvSpPr txBox="1"/>
          <p:nvPr/>
        </p:nvSpPr>
        <p:spPr>
          <a:xfrm>
            <a:off x="5235150" y="4672345"/>
            <a:ext cx="3725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i="1" dirty="0">
                <a:solidFill>
                  <a:srgbClr val="0432FF"/>
                </a:solidFill>
              </a:rPr>
              <a:t>I</a:t>
            </a:r>
            <a:r>
              <a:rPr kumimoji="1" lang="zh-CN" altLang="en-US" sz="2000" i="1" dirty="0">
                <a:solidFill>
                  <a:srgbClr val="0432FF"/>
                </a:solidFill>
              </a:rPr>
              <a:t> </a:t>
            </a:r>
            <a:r>
              <a:rPr kumimoji="1" lang="zh-CN" altLang="en-US" sz="2000" dirty="0">
                <a:solidFill>
                  <a:srgbClr val="0432FF"/>
                </a:solidFill>
              </a:rPr>
              <a:t>要足够大，以保证</a:t>
            </a:r>
            <a:r>
              <a:rPr kumimoji="1" lang="en-US" altLang="zh-CN" sz="2000" dirty="0">
                <a:solidFill>
                  <a:srgbClr val="0432FF"/>
                </a:solidFill>
              </a:rPr>
              <a:t>Q</a:t>
            </a:r>
            <a:r>
              <a:rPr kumimoji="1" lang="en-US" altLang="zh-CN" sz="2000" baseline="-25000" dirty="0">
                <a:solidFill>
                  <a:srgbClr val="0432FF"/>
                </a:solidFill>
              </a:rPr>
              <a:t>1</a:t>
            </a:r>
            <a:r>
              <a:rPr kumimoji="1" lang="zh-CN" altLang="en-US" sz="2000" dirty="0">
                <a:solidFill>
                  <a:srgbClr val="0432FF"/>
                </a:solidFill>
              </a:rPr>
              <a:t>始终导通</a:t>
            </a:r>
            <a:endParaRPr kumimoji="1" lang="zh-CN" altLang="en-US" sz="20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8E51052-4F8F-7B7C-0A9A-0E8F57CE8D7D}"/>
              </a:ext>
            </a:extLst>
          </p:cNvPr>
          <p:cNvSpPr txBox="1"/>
          <p:nvPr/>
        </p:nvSpPr>
        <p:spPr>
          <a:xfrm>
            <a:off x="4818920" y="3998213"/>
            <a:ext cx="4185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b="1" dirty="0">
                <a:solidFill>
                  <a:srgbClr val="00B0F0"/>
                </a:solidFill>
              </a:rPr>
              <a:t>基于</a:t>
            </a:r>
            <a:r>
              <a:rPr kumimoji="1" lang="en-US" altLang="zh-CN" sz="1800" b="1" dirty="0">
                <a:solidFill>
                  <a:srgbClr val="00B0F0"/>
                </a:solidFill>
              </a:rPr>
              <a:t>0V</a:t>
            </a:r>
            <a:r>
              <a:rPr kumimoji="1" lang="zh-CN" altLang="en-US" sz="1800" b="1" dirty="0">
                <a:solidFill>
                  <a:srgbClr val="00B0F0"/>
                </a:solidFill>
              </a:rPr>
              <a:t>，上下摆动（因为双电源供电）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A524827-3AB5-A72B-492B-6506629D2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978" y="1524000"/>
            <a:ext cx="1594942" cy="21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0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151ACE-3809-1248-97CF-036E158B6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类功放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C87657C-BB04-9C45-BE3F-EA3E0E235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41" y="3181350"/>
            <a:ext cx="2671559" cy="32004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7FC2CC7-2BA7-8247-90CD-208B49D7D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3181350"/>
            <a:ext cx="5054157" cy="352425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563D848-F435-0D49-8481-807F001005EB}"/>
              </a:ext>
            </a:extLst>
          </p:cNvPr>
          <p:cNvSpPr txBox="1"/>
          <p:nvPr/>
        </p:nvSpPr>
        <p:spPr>
          <a:xfrm>
            <a:off x="609600" y="1066800"/>
            <a:ext cx="82423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②</a:t>
            </a:r>
            <a:r>
              <a:rPr kumimoji="1" lang="zh-CN" altLang="en-US" sz="2000" dirty="0"/>
              <a:t>分析电路的</a:t>
            </a:r>
            <a:r>
              <a:rPr kumimoji="1" lang="zh-CN" altLang="en-US" sz="2000" dirty="0">
                <a:solidFill>
                  <a:srgbClr val="C00000"/>
                </a:solidFill>
              </a:rPr>
              <a:t>传输特性</a:t>
            </a:r>
            <a:endParaRPr kumimoji="1" lang="en-US" altLang="zh-CN" sz="2000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2000" dirty="0"/>
              <a:t>输出最大值，</a:t>
            </a:r>
            <a:r>
              <a:rPr kumimoji="1" lang="en-US" altLang="zh-CN" sz="2000" i="1" dirty="0" err="1"/>
              <a:t>i</a:t>
            </a:r>
            <a:r>
              <a:rPr kumimoji="1" lang="en-US" altLang="zh-CN" sz="2000" baseline="-25000" dirty="0" err="1"/>
              <a:t>L</a:t>
            </a:r>
            <a:r>
              <a:rPr kumimoji="1" lang="zh-CN" altLang="en-US" sz="2000" dirty="0"/>
              <a:t>达到正峰值时，</a:t>
            </a: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1</a:t>
            </a:r>
            <a:r>
              <a:rPr kumimoji="1" lang="zh-CN" altLang="en-US" sz="2000" dirty="0"/>
              <a:t>到达放大区临界点，</a:t>
            </a:r>
            <a:r>
              <a:rPr kumimoji="1" lang="en-US" altLang="zh-CN" sz="1800" i="1" dirty="0">
                <a:solidFill>
                  <a:srgbClr val="0432FF"/>
                </a:solidFill>
              </a:rPr>
              <a:t>V</a:t>
            </a:r>
            <a:r>
              <a:rPr kumimoji="1" lang="en-US" altLang="zh-CN" sz="1800" baseline="-25000" dirty="0">
                <a:solidFill>
                  <a:srgbClr val="0432FF"/>
                </a:solidFill>
              </a:rPr>
              <a:t>CE1sat</a:t>
            </a:r>
            <a:r>
              <a:rPr kumimoji="1" lang="zh-CN" altLang="en-US" sz="1800" baseline="-25000" dirty="0">
                <a:solidFill>
                  <a:srgbClr val="0432FF"/>
                </a:solidFill>
              </a:rPr>
              <a:t> </a:t>
            </a:r>
            <a:r>
              <a:rPr kumimoji="1" lang="zh-CN" altLang="en-US" sz="1800" dirty="0">
                <a:solidFill>
                  <a:srgbClr val="0432FF"/>
                </a:solidFill>
              </a:rPr>
              <a:t>为</a:t>
            </a:r>
            <a:r>
              <a:rPr kumimoji="1" lang="en-US" altLang="zh-CN" sz="1800" dirty="0">
                <a:solidFill>
                  <a:srgbClr val="0432FF"/>
                </a:solidFill>
              </a:rPr>
              <a:t>Q</a:t>
            </a:r>
            <a:r>
              <a:rPr kumimoji="1" lang="en-US" altLang="zh-CN" sz="1800" baseline="-25000" dirty="0">
                <a:solidFill>
                  <a:srgbClr val="0432FF"/>
                </a:solidFill>
              </a:rPr>
              <a:t>1</a:t>
            </a:r>
            <a:r>
              <a:rPr kumimoji="1" lang="zh-CN" altLang="en-US" sz="1800" dirty="0">
                <a:solidFill>
                  <a:srgbClr val="0432FF"/>
                </a:solidFill>
              </a:rPr>
              <a:t>的饱和压降（放大区和饱和区临界点） </a:t>
            </a:r>
            <a:r>
              <a:rPr kumimoji="1" lang="zh-CN" altLang="en-US" sz="2000" dirty="0"/>
              <a:t>                                         </a:t>
            </a:r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2000" dirty="0"/>
              <a:t>输出最小值，</a:t>
            </a:r>
            <a:r>
              <a:rPr kumimoji="1" lang="en-US" altLang="zh-CN" sz="2000" i="1" dirty="0" err="1"/>
              <a:t>i</a:t>
            </a:r>
            <a:r>
              <a:rPr kumimoji="1" lang="en-US" altLang="zh-CN" sz="2000" baseline="-25000" dirty="0" err="1"/>
              <a:t>L</a:t>
            </a:r>
            <a:r>
              <a:rPr kumimoji="1" lang="zh-CN" altLang="en-US" sz="2000" dirty="0"/>
              <a:t>到达负峰值时，</a:t>
            </a:r>
            <a:r>
              <a:rPr kumimoji="1" lang="en-US" altLang="zh-CN" sz="2000" dirty="0"/>
              <a:t> Q</a:t>
            </a:r>
            <a:r>
              <a:rPr kumimoji="1" lang="en-US" altLang="zh-CN" sz="2000" baseline="-25000" dirty="0"/>
              <a:t>2</a:t>
            </a:r>
            <a:r>
              <a:rPr kumimoji="1" lang="zh-CN" altLang="en-US" sz="2000" dirty="0"/>
              <a:t>到达放大区临界点</a:t>
            </a:r>
            <a:endParaRPr kumimoji="1" lang="en-US" altLang="zh-CN" sz="2000" dirty="0"/>
          </a:p>
          <a:p>
            <a:r>
              <a:rPr kumimoji="1" lang="zh-CN" altLang="en-US" sz="2000" dirty="0"/>
              <a:t>此时，</a:t>
            </a:r>
            <a:r>
              <a:rPr kumimoji="1" lang="en-US" altLang="zh-CN" sz="2000" dirty="0"/>
              <a:t>Q</a:t>
            </a:r>
            <a:r>
              <a:rPr kumimoji="1" lang="en-US" altLang="zh-CN" sz="2000" baseline="-25000" dirty="0"/>
              <a:t>1</a:t>
            </a:r>
            <a:r>
              <a:rPr kumimoji="1" lang="zh-CN" altLang="en-US" sz="2000" dirty="0"/>
              <a:t>仍应导通，</a:t>
            </a:r>
            <a:r>
              <a:rPr kumimoji="1" lang="en-US" altLang="zh-CN" sz="2000" dirty="0"/>
              <a:t>|</a:t>
            </a:r>
            <a:r>
              <a:rPr kumimoji="1" lang="en-US" altLang="zh-CN" sz="2000" i="1" dirty="0" err="1"/>
              <a:t>i</a:t>
            </a:r>
            <a:r>
              <a:rPr kumimoji="1" lang="en-US" altLang="zh-CN" sz="2000" baseline="-25000" dirty="0" err="1"/>
              <a:t>L</a:t>
            </a:r>
            <a:r>
              <a:rPr kumimoji="1" lang="en-US" altLang="zh-CN" sz="2000" dirty="0"/>
              <a:t>|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&lt;</a:t>
            </a:r>
            <a:r>
              <a:rPr kumimoji="1" lang="zh-CN" altLang="en-US" sz="2000" dirty="0"/>
              <a:t> </a:t>
            </a:r>
            <a:r>
              <a:rPr kumimoji="1" lang="en-US" altLang="zh-CN" sz="2000" i="1" dirty="0"/>
              <a:t>I</a:t>
            </a:r>
            <a:r>
              <a:rPr kumimoji="1" lang="en-US" altLang="zh-CN" sz="2000" dirty="0"/>
              <a:t>,</a:t>
            </a:r>
            <a:r>
              <a:rPr kumimoji="1" lang="zh-CN" altLang="en-US" sz="2000" dirty="0"/>
              <a:t>  </a:t>
            </a:r>
            <a:r>
              <a:rPr kumimoji="1" lang="en-US" altLang="zh-CN" sz="2000" dirty="0"/>
              <a:t>|</a:t>
            </a:r>
            <a:r>
              <a:rPr kumimoji="1" lang="en-US" altLang="zh-CN" sz="2000" i="1" dirty="0" err="1"/>
              <a:t>v</a:t>
            </a:r>
            <a:r>
              <a:rPr kumimoji="1" lang="en-US" altLang="zh-CN" sz="2000" i="1" baseline="-25000" dirty="0" err="1"/>
              <a:t>O</a:t>
            </a:r>
            <a:r>
              <a:rPr kumimoji="1" lang="en-US" altLang="zh-CN" sz="2000" baseline="-25000" dirty="0" err="1"/>
              <a:t>min</a:t>
            </a:r>
            <a:r>
              <a:rPr kumimoji="1" lang="en-US" altLang="zh-CN" sz="2000" dirty="0"/>
              <a:t>|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= |-</a:t>
            </a:r>
            <a:r>
              <a:rPr kumimoji="1" lang="en-US" altLang="zh-CN" sz="2000" i="1" dirty="0"/>
              <a:t> </a:t>
            </a:r>
            <a:r>
              <a:rPr kumimoji="1" lang="en-US" altLang="zh-CN" sz="2000" i="1" dirty="0" err="1"/>
              <a:t>i</a:t>
            </a:r>
            <a:r>
              <a:rPr kumimoji="1" lang="en-US" altLang="zh-CN" sz="2000" baseline="-25000" dirty="0" err="1"/>
              <a:t>L,peak</a:t>
            </a:r>
            <a:r>
              <a:rPr kumimoji="1" lang="en-US" altLang="zh-CN" sz="2000" baseline="-25000" dirty="0"/>
              <a:t> </a:t>
            </a:r>
            <a:r>
              <a:rPr kumimoji="1" lang="en-US" altLang="zh-CN" sz="2000" i="1" dirty="0"/>
              <a:t>R</a:t>
            </a:r>
            <a:r>
              <a:rPr kumimoji="1" lang="en-US" altLang="zh-CN" sz="2000" baseline="-25000" dirty="0"/>
              <a:t>L</a:t>
            </a:r>
            <a:r>
              <a:rPr kumimoji="1" lang="en-US" altLang="zh-CN" sz="2000" dirty="0"/>
              <a:t>|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&lt;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|-</a:t>
            </a:r>
            <a:r>
              <a:rPr kumimoji="1" lang="en-US" altLang="zh-CN" sz="2000" i="1" dirty="0"/>
              <a:t>IR</a:t>
            </a:r>
            <a:r>
              <a:rPr kumimoji="1" lang="en-US" altLang="zh-CN" sz="2000" baseline="-25000" dirty="0"/>
              <a:t>L</a:t>
            </a:r>
            <a:r>
              <a:rPr kumimoji="1" lang="en-US" altLang="zh-CN" sz="2000" dirty="0"/>
              <a:t>|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F5810F4-268F-1641-A893-D35480654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1066800"/>
            <a:ext cx="1473200" cy="4064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5F8E2B-0956-E64E-8EC6-03A988C93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133600"/>
            <a:ext cx="2006600" cy="4318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FBF0B0F-EE2C-DD46-8324-4587F23A1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2300" y="2565400"/>
            <a:ext cx="2171700" cy="4064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BA97CD1-B23E-2749-8DDF-03229C8AE172}"/>
              </a:ext>
            </a:extLst>
          </p:cNvPr>
          <p:cNvSpPr txBox="1"/>
          <p:nvPr/>
        </p:nvSpPr>
        <p:spPr>
          <a:xfrm>
            <a:off x="6781800" y="5329535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dirty="0">
                <a:solidFill>
                  <a:srgbClr val="C00000"/>
                </a:solidFill>
              </a:rPr>
              <a:t>为保证</a:t>
            </a:r>
            <a:r>
              <a:rPr kumimoji="1" lang="en-US" altLang="zh-CN" sz="1800" dirty="0">
                <a:solidFill>
                  <a:srgbClr val="C00000"/>
                </a:solidFill>
              </a:rPr>
              <a:t>Q</a:t>
            </a:r>
            <a:r>
              <a:rPr kumimoji="1" lang="en-US" altLang="zh-CN" sz="1800" baseline="-25000" dirty="0">
                <a:solidFill>
                  <a:srgbClr val="C00000"/>
                </a:solidFill>
              </a:rPr>
              <a:t>1</a:t>
            </a:r>
            <a:r>
              <a:rPr kumimoji="1" lang="zh-CN" altLang="en-US" sz="1800" dirty="0">
                <a:solidFill>
                  <a:srgbClr val="C00000"/>
                </a:solidFill>
              </a:rPr>
              <a:t>始终导通，这条线应该低于下面这条线</a:t>
            </a:r>
          </a:p>
        </p:txBody>
      </p:sp>
      <p:cxnSp>
        <p:nvCxnSpPr>
          <p:cNvPr id="18" name="直线箭头连接符 17">
            <a:extLst>
              <a:ext uri="{FF2B5EF4-FFF2-40B4-BE49-F238E27FC236}">
                <a16:creationId xmlns:a16="http://schemas.microsoft.com/office/drawing/2014/main" id="{1C8F206A-912B-A949-BEB4-4B2AC97B4ADD}"/>
              </a:ext>
            </a:extLst>
          </p:cNvPr>
          <p:cNvCxnSpPr/>
          <p:nvPr/>
        </p:nvCxnSpPr>
        <p:spPr bwMode="auto">
          <a:xfrm flipH="1">
            <a:off x="6477000" y="5486400"/>
            <a:ext cx="3048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9" name="图片 18">
            <a:extLst>
              <a:ext uri="{FF2B5EF4-FFF2-40B4-BE49-F238E27FC236}">
                <a16:creationId xmlns:a16="http://schemas.microsoft.com/office/drawing/2014/main" id="{2D5D33E6-D956-FF47-BDA5-1A8A681A73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1450" y="3894634"/>
            <a:ext cx="2044700" cy="673100"/>
          </a:xfrm>
          <a:prstGeom prst="rect">
            <a:avLst/>
          </a:prstGeom>
        </p:spPr>
      </p:pic>
      <p:cxnSp>
        <p:nvCxnSpPr>
          <p:cNvPr id="21" name="直线箭头连接符 20">
            <a:extLst>
              <a:ext uri="{FF2B5EF4-FFF2-40B4-BE49-F238E27FC236}">
                <a16:creationId xmlns:a16="http://schemas.microsoft.com/office/drawing/2014/main" id="{8721E521-A0B8-4344-A3BD-CC65545777ED}"/>
              </a:ext>
            </a:extLst>
          </p:cNvPr>
          <p:cNvCxnSpPr/>
          <p:nvPr/>
        </p:nvCxnSpPr>
        <p:spPr bwMode="auto">
          <a:xfrm flipH="1">
            <a:off x="4267200" y="3409950"/>
            <a:ext cx="762000" cy="4211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AC8EA746-BE64-7641-89CC-B98365E84F53}"/>
              </a:ext>
            </a:extLst>
          </p:cNvPr>
          <p:cNvSpPr txBox="1"/>
          <p:nvPr/>
        </p:nvSpPr>
        <p:spPr>
          <a:xfrm>
            <a:off x="2269304" y="3459172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i="1" dirty="0">
                <a:solidFill>
                  <a:srgbClr val="C00000"/>
                </a:solidFill>
              </a:rPr>
              <a:t>I</a:t>
            </a:r>
            <a:r>
              <a:rPr kumimoji="1" lang="zh-CN" altLang="en-US" sz="1800" i="1" dirty="0">
                <a:solidFill>
                  <a:srgbClr val="C00000"/>
                </a:solidFill>
              </a:rPr>
              <a:t> </a:t>
            </a:r>
            <a:r>
              <a:rPr kumimoji="1" lang="zh-CN" altLang="en-US" sz="1800" dirty="0">
                <a:solidFill>
                  <a:srgbClr val="C00000"/>
                </a:solidFill>
              </a:rPr>
              <a:t>的选择：</a:t>
            </a:r>
          </a:p>
        </p:txBody>
      </p:sp>
      <p:sp>
        <p:nvSpPr>
          <p:cNvPr id="23" name="灯片编号占位符 1">
            <a:extLst>
              <a:ext uri="{FF2B5EF4-FFF2-40B4-BE49-F238E27FC236}">
                <a16:creationId xmlns:a16="http://schemas.microsoft.com/office/drawing/2014/main" id="{F187A70A-7D22-1241-A599-261390E88B2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96CBA45-B062-2347-B486-ABB4B0767EB5}"/>
              </a:ext>
            </a:extLst>
          </p:cNvPr>
          <p:cNvSpPr txBox="1"/>
          <p:nvPr/>
        </p:nvSpPr>
        <p:spPr>
          <a:xfrm>
            <a:off x="1454150" y="5750433"/>
            <a:ext cx="2279650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sz="1600" i="1" dirty="0" err="1"/>
              <a:t>i</a:t>
            </a:r>
            <a:r>
              <a:rPr kumimoji="1" lang="en-US" altLang="zh-CN" sz="1600" baseline="-25000" dirty="0" err="1"/>
              <a:t>L</a:t>
            </a:r>
            <a:r>
              <a:rPr kumimoji="1" lang="zh-CN" altLang="en-US" sz="1600" dirty="0"/>
              <a:t>越大，</a:t>
            </a:r>
            <a:r>
              <a:rPr kumimoji="1" lang="en-US" altLang="zh-CN" sz="1600" dirty="0"/>
              <a:t>Q</a:t>
            </a:r>
            <a:r>
              <a:rPr kumimoji="1" lang="en-US" altLang="zh-CN" sz="1600" baseline="-25000" dirty="0"/>
              <a:t>1</a:t>
            </a:r>
            <a:r>
              <a:rPr kumimoji="1" lang="zh-CN" altLang="en-US" sz="1600" baseline="-25000" dirty="0"/>
              <a:t> </a:t>
            </a:r>
            <a:r>
              <a:rPr kumimoji="1" lang="en-US" altLang="zh-CN" sz="1600" dirty="0"/>
              <a:t>E</a:t>
            </a:r>
            <a:r>
              <a:rPr kumimoji="1" lang="zh-CN" altLang="en-US" sz="1600" dirty="0"/>
              <a:t>点电压越大，与</a:t>
            </a:r>
            <a:r>
              <a:rPr kumimoji="1" lang="en-US" altLang="zh-CN" sz="1600" dirty="0"/>
              <a:t>V</a:t>
            </a:r>
            <a:r>
              <a:rPr kumimoji="1" lang="en-US" altLang="zh-CN" sz="1600" baseline="-25000" dirty="0"/>
              <a:t>CC</a:t>
            </a:r>
            <a:r>
              <a:rPr kumimoji="1" lang="zh-CN" altLang="en-US" sz="1600" dirty="0"/>
              <a:t>的差越小，有可能使</a:t>
            </a:r>
            <a:r>
              <a:rPr kumimoji="1" lang="en-US" altLang="zh-CN" sz="1600" dirty="0"/>
              <a:t>Q</a:t>
            </a:r>
            <a:r>
              <a:rPr kumimoji="1" lang="en-US" altLang="zh-CN" sz="1600" baseline="-25000" dirty="0"/>
              <a:t>1</a:t>
            </a:r>
            <a:r>
              <a:rPr kumimoji="1" lang="zh-CN" altLang="en-US" sz="1600" dirty="0"/>
              <a:t>进入饱和区（</a:t>
            </a:r>
            <a:r>
              <a:rPr kumimoji="1" lang="en-US" altLang="zh-CN" sz="1600" dirty="0"/>
              <a:t>V</a:t>
            </a:r>
            <a:r>
              <a:rPr kumimoji="1" lang="en-US" altLang="zh-CN" sz="1600" baseline="-25000" dirty="0"/>
              <a:t>CE</a:t>
            </a:r>
            <a:r>
              <a:rPr kumimoji="1" lang="en-US" altLang="zh-CN" sz="1600" dirty="0"/>
              <a:t>=0.3V</a:t>
            </a:r>
            <a:r>
              <a:rPr kumimoji="1" lang="zh-CN" altLang="en-US" sz="1600" dirty="0"/>
              <a:t>，</a:t>
            </a:r>
            <a:r>
              <a:rPr kumimoji="1" lang="en-US" altLang="zh-CN" sz="1600" dirty="0" err="1"/>
              <a:t>V</a:t>
            </a:r>
            <a:r>
              <a:rPr kumimoji="1" lang="en-US" altLang="zh-CN" sz="1600" baseline="-25000" dirty="0" err="1"/>
              <a:t>CEsat</a:t>
            </a:r>
            <a:r>
              <a:rPr kumimoji="1" lang="zh-CN" altLang="en-US" sz="16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266234150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Custom Design">
  <a:themeElements>
    <a:clrScheme name="5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5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Custom Design">
  <a:themeElements>
    <a:clrScheme name="4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4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ustom Design">
  <a:themeElements>
    <a:clrScheme name="3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Custom Design">
  <a:themeElements>
    <a:clrScheme name="6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6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Custom Design">
  <a:themeElements>
    <a:clrScheme name="7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7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2984</TotalTime>
  <Words>1820</Words>
  <Application>Microsoft Office PowerPoint</Application>
  <PresentationFormat>全屏显示(4:3)</PresentationFormat>
  <Paragraphs>249</Paragraphs>
  <Slides>46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9</vt:i4>
      </vt:variant>
      <vt:variant>
        <vt:lpstr>幻灯片标题</vt:lpstr>
      </vt:variant>
      <vt:variant>
        <vt:i4>46</vt:i4>
      </vt:variant>
    </vt:vector>
  </HeadingPairs>
  <TitlesOfParts>
    <vt:vector size="61" baseType="lpstr">
      <vt:lpstr>宋体</vt:lpstr>
      <vt:lpstr>Arial</vt:lpstr>
      <vt:lpstr>Calibri</vt:lpstr>
      <vt:lpstr>Cambria Math</vt:lpstr>
      <vt:lpstr>Times New Roman</vt:lpstr>
      <vt:lpstr>Wingdings</vt:lpstr>
      <vt:lpstr>1_Custom Design</vt:lpstr>
      <vt:lpstr>5_Custom Design</vt:lpstr>
      <vt:lpstr>4_Custom Design</vt:lpstr>
      <vt:lpstr>3_Custom Design</vt:lpstr>
      <vt:lpstr>8_Custom Design</vt:lpstr>
      <vt:lpstr>Custom Design</vt:lpstr>
      <vt:lpstr>2_Custom Design</vt:lpstr>
      <vt:lpstr>6_Custom Design</vt:lpstr>
      <vt:lpstr>7_Custom Design</vt:lpstr>
      <vt:lpstr>Lecture24-输出级电路和功率放大器</vt:lpstr>
      <vt:lpstr>为何需要功率放大器（功放, PA, power amplifier）?</vt:lpstr>
      <vt:lpstr>典型的商用功放芯片～Avago 手机功放芯片</vt:lpstr>
      <vt:lpstr>典型的日常用音响</vt:lpstr>
      <vt:lpstr>典型的移动终端耳机</vt:lpstr>
      <vt:lpstr>功放的特性</vt:lpstr>
      <vt:lpstr>PA的分类</vt:lpstr>
      <vt:lpstr>A类功放</vt:lpstr>
      <vt:lpstr>A类功放</vt:lpstr>
      <vt:lpstr>A类功放</vt:lpstr>
      <vt:lpstr>A类功放</vt:lpstr>
      <vt:lpstr>A类功放</vt:lpstr>
      <vt:lpstr>PowerPoint 演示文稿</vt:lpstr>
      <vt:lpstr>PowerPoint 演示文稿</vt:lpstr>
      <vt:lpstr>A类功放</vt:lpstr>
      <vt:lpstr>B类功放</vt:lpstr>
      <vt:lpstr>B类功放</vt:lpstr>
      <vt:lpstr>B类功放</vt:lpstr>
      <vt:lpstr>Crossover Distortion的影响</vt:lpstr>
      <vt:lpstr>B类功放</vt:lpstr>
      <vt:lpstr>B类功放</vt:lpstr>
      <vt:lpstr>B类功放</vt:lpstr>
      <vt:lpstr>B类功放</vt:lpstr>
      <vt:lpstr>PowerPoint 演示文稿</vt:lpstr>
      <vt:lpstr>PowerPoint 演示文稿</vt:lpstr>
      <vt:lpstr>B类功放</vt:lpstr>
      <vt:lpstr>AB类功放</vt:lpstr>
      <vt:lpstr>AB类功放</vt:lpstr>
      <vt:lpstr>AB类功放</vt:lpstr>
      <vt:lpstr>PowerPoint 演示文稿</vt:lpstr>
      <vt:lpstr>PowerPoint 演示文稿</vt:lpstr>
      <vt:lpstr>AB类功放</vt:lpstr>
      <vt:lpstr>PowerPoint 演示文稿</vt:lpstr>
      <vt:lpstr>AB类功放</vt:lpstr>
      <vt:lpstr>PowerPoint 演示文稿</vt:lpstr>
      <vt:lpstr>PowerPoint 演示文稿</vt:lpstr>
      <vt:lpstr>AB类功放</vt:lpstr>
      <vt:lpstr>AB类功放</vt:lpstr>
      <vt:lpstr>AB类功放</vt:lpstr>
      <vt:lpstr>AB类功放</vt:lpstr>
      <vt:lpstr>AB类功放</vt:lpstr>
      <vt:lpstr>实例</vt:lpstr>
      <vt:lpstr>AB类功放——MOSFET</vt:lpstr>
      <vt:lpstr>PowerPoint 演示文稿</vt:lpstr>
      <vt:lpstr>作业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Lecture27-输出级电路和功率放大器</dc:title>
  <dc:creator>Microsoft Office 用户</dc:creator>
  <cp:lastModifiedBy>hjin</cp:lastModifiedBy>
  <cp:revision>101</cp:revision>
  <cp:lastPrinted>2021-01-09T01:58:08Z</cp:lastPrinted>
  <dcterms:created xsi:type="dcterms:W3CDTF">2015-12-29T00:16:10Z</dcterms:created>
  <dcterms:modified xsi:type="dcterms:W3CDTF">2025-10-28T01:14:15Z</dcterms:modified>
</cp:coreProperties>
</file>