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257" r:id="rId2"/>
    <p:sldId id="258" r:id="rId3"/>
    <p:sldId id="260" r:id="rId4"/>
    <p:sldId id="261" r:id="rId5"/>
    <p:sldId id="262" r:id="rId6"/>
    <p:sldId id="280" r:id="rId7"/>
    <p:sldId id="357" r:id="rId8"/>
    <p:sldId id="281" r:id="rId9"/>
    <p:sldId id="282" r:id="rId10"/>
    <p:sldId id="264" r:id="rId11"/>
    <p:sldId id="265" r:id="rId12"/>
    <p:sldId id="266" r:id="rId13"/>
    <p:sldId id="267" r:id="rId14"/>
    <p:sldId id="339" r:id="rId15"/>
    <p:sldId id="340" r:id="rId16"/>
    <p:sldId id="341" r:id="rId17"/>
    <p:sldId id="268" r:id="rId18"/>
    <p:sldId id="283" r:id="rId19"/>
    <p:sldId id="285" r:id="rId20"/>
    <p:sldId id="334" r:id="rId21"/>
    <p:sldId id="333" r:id="rId22"/>
    <p:sldId id="270" r:id="rId23"/>
    <p:sldId id="271" r:id="rId24"/>
    <p:sldId id="343" r:id="rId25"/>
    <p:sldId id="286" r:id="rId26"/>
    <p:sldId id="287" r:id="rId27"/>
    <p:sldId id="335" r:id="rId28"/>
    <p:sldId id="273" r:id="rId29"/>
    <p:sldId id="290" r:id="rId30"/>
    <p:sldId id="291" r:id="rId31"/>
    <p:sldId id="345" r:id="rId32"/>
    <p:sldId id="276" r:id="rId33"/>
    <p:sldId id="292" r:id="rId34"/>
    <p:sldId id="293" r:id="rId35"/>
    <p:sldId id="295" r:id="rId36"/>
    <p:sldId id="278" r:id="rId37"/>
    <p:sldId id="356" r:id="rId38"/>
    <p:sldId id="296" r:id="rId39"/>
    <p:sldId id="331" r:id="rId40"/>
    <p:sldId id="347" r:id="rId41"/>
    <p:sldId id="348" r:id="rId42"/>
    <p:sldId id="349" r:id="rId43"/>
    <p:sldId id="350" r:id="rId44"/>
    <p:sldId id="352" r:id="rId45"/>
    <p:sldId id="342" r:id="rId46"/>
    <p:sldId id="344" r:id="rId47"/>
    <p:sldId id="351" r:id="rId48"/>
    <p:sldId id="338" r:id="rId49"/>
    <p:sldId id="294" r:id="rId50"/>
    <p:sldId id="297" r:id="rId51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BBE0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85"/>
    <p:restoredTop sz="94558" autoAdjust="0"/>
  </p:normalViewPr>
  <p:slideViewPr>
    <p:cSldViewPr>
      <p:cViewPr varScale="1">
        <p:scale>
          <a:sx n="152" d="100"/>
          <a:sy n="152" d="100"/>
        </p:scale>
        <p:origin x="1952" y="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9-12T12:56:43.6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440 1304 24575,'-24'0'0,"14"0"0,-18 0 0,17 0 0,-9 0 0,7 0 0,-10-4 0,10 3 0,-11-10 0,8 9 0,-4-9 0,0 10 0,7-9 0,-6 9 0,7-13 0,-3 12 0,3-8 0,-2 6 0,2-3 0,1-1 0,-4 1 0,7-4 0,-3 3 0,4-3 0,0 0 0,-1 0 0,1-1 0,-1-2 0,4 6 0,-3-7 0,7 4 0,-4-5 0,1 1 0,2 0 0,-6-1 0,6-3 0,-6-2 0,6-4 0,-3-1 0,4 1 0,0 0 0,0-5 0,0 3 0,0-3 0,0 5 0,0-5 0,0 3 0,0-8 0,4 9 0,1-15 0,8 13 0,-3-13 0,6 9 0,-6 1 0,7-4 0,-7 8 0,6-3 0,-2 0 0,-1 3 0,3-3 0,-7 9 0,7-3 0,-8 8 0,7-4 0,-3 5 0,0 0 0,2-1 0,3 4 0,0-7 0,7 5 0,-3-3 0,4 1 0,0 3 0,0-4 0,5 0 0,-3 4 0,8-4 0,-9 7 0,9 1 0,-9 5 0,5 1 0,5 2 0,-8-3 0,8 4 0,-11 0 0,-4 0 0,3 0 0,-8 0 0,3 3 0,1 6 0,-4-1 0,4 7 0,-5-3 0,1 3 0,3 1 0,-3 0 0,4 0 0,-5-1 0,-3 0 0,3 0 0,-7 5 0,7-4 0,-6 4 0,2-5 0,-4 0 0,1 5 0,0-4 0,4 19 0,-3-11 0,3 12 0,-4-11 0,0 0 0,1 0 0,-5-4 0,0 3 0,0-8 0,-4 4 0,4-1 0,-4-2 0,3 2 0,-2 1 0,2-4 0,-3 8 0,0-8 0,0 4 0,0-5 0,0-3 0,0 2 0,0-6 0,0 3 0,0-5 0,0 1 0,0 0 0,0 0 0,0 0 0,0-1 0,-2-2 0,1 1 0,-5-4 0,5 2 0,-1-3 0</inkml:trace>
  <inkml:trace contextRef="#ctx0" brushRef="#br0" timeOffset="1892">968 646 24575,'0'6'0,"3"1"0,1 0 0,3-1 0,0 5 0,0-4 0,0 4 0,0-4 0,-1-3 0,1 2 0,0-2 0,0 2 0,0 1 0,0 0 0,0 0 0,0 0 0,-1-3 0,1 2 0,0-2 0,0 0 0,0 2 0,0-3 0,0 1 0,-1 2 0,1-2 0,0 0 0,-3 2 0,2-5 0,-5 4 0,5-4 0,-3 2 0,4-3 0,-1 0 0,-2 3 0,1-2 0,-4-4 0,2-2 0,-3-4 0,3 2 0,-2 0 0,2 0 0,-3 0 0,0 0 0,0 0 0,0 0 0,3 3 0,-2-2 0,2 2 0,-3-7 0,0 3 0,3-6 0,-2 6 0,6-11 0,-6 7 0,6-13 0,-2 9 0,3-8 0,0 3 0,0 0 0,-1 5 0,1 6 0,-1 3 0,-1 3 0,-2-2 0,1 5 0,-4-2 0,2 3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9-12T12:56:48.0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1148 24575,'0'-6'0,"0"-1"0,0 0 0,0-3 0,-3 2 0,2-7 0,-2 4 0,3 0 0,0-3 0,0 2 0,0-3 0,0 3 0,0-2 0,0 6 0,0-6 0,0 2 0,0-3 0,0 3 0,0-2 0,0 2 0,0-3 0,0 3 0,0-2 0,0 6 0,0-3 0,0 4 0,0 0 0,0-3 0,0-2 0,0-3 0,0 3 0,0-2 0,0 2 0,0-3 0,0-1 0,0 5 0,0-4 0,0 4 0,4-5 0,0 1 0,4-5 0,0 4 0,0-8 0,0 3 0,0-4 0,1 0 0,3-6 0,-2 5 0,6-4 0,-3 5 0,0 0 0,3-1 0,-7 1 0,7 0 0,-3 0 0,3 4 0,5-4 0,-4 4 0,10-6 0,1-1 0,0 1 0,5-2 0,-6 2 0,1-1 0,-2 9 0,0-1 0,-1 11 0,-4-3 0,-2 7 0,1 2 0,-4 3 0,4 0 0,-1 0 0,-2 0 0,2 0 0,1 0 0,-4 0 0,8 0 0,-7 0 0,7 3 0,-8 2 0,8 3 0,-8 0 0,4 0 0,-5-1 0,0 1 0,1-1 0,6 8 0,-1-2 0,-2 2 0,4 1 0,-14-8 0,10 7 0,-11-4 0,7 5 0,-7-1 0,3-4 0,0 4 0,-3-4 0,6 5 0,-5 3 0,2-3 0,-3 4 0,0-5 0,-1 0 0,1 5 0,0-4 0,0 4 0,-1-1 0,1-2 0,0 7 0,0-8 0,0 8 0,0-8 0,-3 8 0,-2-7 0,-3 2 0,4 1 0,-3 0 0,2 1 0,-3 3 0,0-4 0,0 1 0,0 3 0,0-4 0,0 1 0,0-1 0,0 2 0,0-9 0,0 4 0,0-10 0,-3 0 0,2 0 0,-5-1 0,2 5 0,-7-3 0,3 7 0,-3-7 0,3 6 0,-3-3 0,3 5 0,-6-4 0,5 2 0,-5-6 0,2 7 0,0-7 0,1 2 0,4-3 0,0 0 0,0 0 0,1-3 0,-1 2 0,0-5 0,0 5 0,0-5 0,0 5 0,0-5 0,0 2 0,4-3 0,0 0 0</inkml:trace>
  <inkml:trace contextRef="#ctx0" brushRef="#br0" timeOffset="2271">1015 827 24575,'0'7'0,"3"3"0,-2-2 0,6 6 0,-7-6 0,4 3 0,-4-1 0,0 2 0,0-1 0,0 4 0,0-4 0,0 4 0,0 1 0,0 3 0,0-2 0,-4 2 0,1-7 0,-5 2 0,1-2 0,-1-1 0,4 0 0,-2-5 0,5 1 0,-5 0 0,2-3 0,-2-1 0,-1-3 0,1 0 0,2 3 0,-2-2 0,3 2 0,2-3 0,4-6 0,5 4 0,1-7 0,-2 8 0,0-2 0,0 0 0,0 3 0,-1-3 0,1 0 0,4 2 0,-3-2 0,6-1 0,-2 3 0,-1-5 0,3 5 0,-6-5 0,6 5 0,-6-2 0,3 0 0,-4 2 0,0-2 0,0 3 0,-1 0 0,1 0 0,4-3 0,-3 2 0,2-3 0,-3 4 0,0-3 0,0 3 0,0-7 0,0 7 0,3-7 0,-2 6 0,6-6 0,-6 6 0,6-2 0,-2 0 0,-1 2 0,0-6 0,-4 6 0,0-2 0,-1 0 0,1 2 0,0-2 0,-3 1 0,-1 1 0,-3-2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12593B2A-0B13-4D46-951B-1C79AD69FFD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0F7E63D-F9A2-BA49-8997-26E9CF169D1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A0FD014-32C4-FE4E-B715-715A2885393C}" type="datetimeFigureOut">
              <a:rPr lang="zh-CN" altLang="en-US"/>
              <a:pPr>
                <a:defRPr/>
              </a:pPr>
              <a:t>2025/9/20</a:t>
            </a:fld>
            <a:endParaRPr lang="zh-CN" altLang="en-US"/>
          </a:p>
        </p:txBody>
      </p:sp>
      <p:sp>
        <p:nvSpPr>
          <p:cNvPr id="4" name="幻灯片图像占位符 3">
            <a:extLst>
              <a:ext uri="{FF2B5EF4-FFF2-40B4-BE49-F238E27FC236}">
                <a16:creationId xmlns:a16="http://schemas.microsoft.com/office/drawing/2014/main" id="{3A1E4B0D-328F-CA44-93AE-F6FEFEEDB5F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>
            <a:extLst>
              <a:ext uri="{FF2B5EF4-FFF2-40B4-BE49-F238E27FC236}">
                <a16:creationId xmlns:a16="http://schemas.microsoft.com/office/drawing/2014/main" id="{79F146F5-3A63-6E47-90A4-639E04D090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4D02110-F0AD-4647-B224-34A2AC5C64B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317920E-C5E6-A547-9FCA-668F6E6140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5DEB2D0-B37B-284E-A3D9-8E08EA2A306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>
            <a:extLst>
              <a:ext uri="{FF2B5EF4-FFF2-40B4-BE49-F238E27FC236}">
                <a16:creationId xmlns:a16="http://schemas.microsoft.com/office/drawing/2014/main" id="{CFAA3E70-EDAB-734B-9622-3A6322CBD9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827E6253-DE31-324C-B5B8-3DEAA3451519}" type="slidenum">
              <a:rPr lang="en-US" altLang="zh-CN" smtClean="0"/>
              <a:pPr/>
              <a:t>3</a:t>
            </a:fld>
            <a:endParaRPr lang="en-US" altLang="zh-CN"/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91367E65-2C65-604D-9D34-59432CBBA0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F30A458E-F30F-8E40-8E65-120C92AB7A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>
            <a:extLst>
              <a:ext uri="{FF2B5EF4-FFF2-40B4-BE49-F238E27FC236}">
                <a16:creationId xmlns:a16="http://schemas.microsoft.com/office/drawing/2014/main" id="{5C13732E-EF6E-BC45-A5D7-2A15CB6A53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3B8588B5-20C1-5F4C-87A7-21F168A910AF}" type="slidenum">
              <a:rPr lang="en-US" altLang="zh-CN" smtClean="0"/>
              <a:pPr/>
              <a:t>23</a:t>
            </a:fld>
            <a:endParaRPr lang="en-US" altLang="zh-CN"/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8DD4F2E9-CC01-CA40-93BB-897D97A5FF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C340CB60-7B17-AB4D-9EDE-8FDD076DE0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>
            <a:extLst>
              <a:ext uri="{FF2B5EF4-FFF2-40B4-BE49-F238E27FC236}">
                <a16:creationId xmlns:a16="http://schemas.microsoft.com/office/drawing/2014/main" id="{38FB4FB9-95BF-BB4E-A46E-C7B20A2545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389B7FEE-8D8C-C94E-9216-0B959124635D}" type="slidenum">
              <a:rPr lang="en-US" altLang="zh-CN" smtClean="0"/>
              <a:pPr/>
              <a:t>28</a:t>
            </a:fld>
            <a:endParaRPr lang="en-US" altLang="zh-CN"/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E8C60CC5-D0F4-1543-BA77-2A627501E6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9EE142D1-8879-A343-AF80-1B9B8CC211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>
            <a:extLst>
              <a:ext uri="{FF2B5EF4-FFF2-40B4-BE49-F238E27FC236}">
                <a16:creationId xmlns:a16="http://schemas.microsoft.com/office/drawing/2014/main" id="{ECC8CAF3-C8E2-D848-B890-043EB24358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BAB3B94A-8BB5-3B49-99C9-BC336C37728C}" type="slidenum">
              <a:rPr lang="en-US" altLang="zh-CN" smtClean="0"/>
              <a:pPr/>
              <a:t>32</a:t>
            </a:fld>
            <a:endParaRPr lang="en-US" altLang="zh-CN"/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B3C223E2-B6FE-C949-A848-6C83C45EEE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6B5FB722-6F82-EC4A-9716-DE6707824C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>
            <a:extLst>
              <a:ext uri="{FF2B5EF4-FFF2-40B4-BE49-F238E27FC236}">
                <a16:creationId xmlns:a16="http://schemas.microsoft.com/office/drawing/2014/main" id="{9B64B1C6-F79B-C645-8797-0E5B4189E5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7D5EAE35-847F-C446-A864-F299C5AD8E49}" type="slidenum">
              <a:rPr lang="en-US" altLang="zh-CN" smtClean="0"/>
              <a:pPr/>
              <a:t>36</a:t>
            </a:fld>
            <a:endParaRPr lang="en-US" altLang="zh-CN"/>
          </a:p>
        </p:txBody>
      </p:sp>
      <p:sp>
        <p:nvSpPr>
          <p:cNvPr id="63490" name="Rectangle 2">
            <a:extLst>
              <a:ext uri="{FF2B5EF4-FFF2-40B4-BE49-F238E27FC236}">
                <a16:creationId xmlns:a16="http://schemas.microsoft.com/office/drawing/2014/main" id="{7B4BF802-1D8A-9D49-BDB0-1BC30DDC39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B6F779FE-E0B9-AC44-B7BF-FB89F19ACA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986B62AD-C9C8-CB43-B7C6-5BFC4EC4F5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ACC2381B-CD29-8843-9604-8F5DC4EF01B0}" type="slidenum">
              <a:rPr lang="en-US" altLang="zh-CN" smtClean="0"/>
              <a:pPr/>
              <a:t>4</a:t>
            </a:fld>
            <a:endParaRPr lang="en-US" altLang="zh-CN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835763F6-8852-204C-8D46-D64440B6D8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BCACF4BB-397A-924D-B124-8B1AC98C12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A41A1574-0048-6C4A-BD9B-310A00F59F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79D9FDCD-82AD-3147-8DC6-42FEF2991E29}" type="slidenum">
              <a:rPr lang="en-US" altLang="zh-CN" smtClean="0"/>
              <a:pPr/>
              <a:t>5</a:t>
            </a:fld>
            <a:endParaRPr lang="en-US" altLang="zh-CN"/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11EB9D7E-8A50-FE4A-A839-B7E3B9D92D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E857FA74-6967-0E4B-A5B3-0AB57351B3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>
            <a:extLst>
              <a:ext uri="{FF2B5EF4-FFF2-40B4-BE49-F238E27FC236}">
                <a16:creationId xmlns:a16="http://schemas.microsoft.com/office/drawing/2014/main" id="{E4C6F169-4A9B-B74D-BF53-783BE72D12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46024C35-FC4D-BF49-921C-0798E79A68B8}" type="slidenum">
              <a:rPr lang="en-US" altLang="zh-CN" smtClean="0"/>
              <a:pPr/>
              <a:t>10</a:t>
            </a:fld>
            <a:endParaRPr lang="en-US" altLang="zh-CN"/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4C3B9F00-8A2B-D24A-A962-9F7863461D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B477100F-9B56-974D-92B8-D29A863BD2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>
            <a:extLst>
              <a:ext uri="{FF2B5EF4-FFF2-40B4-BE49-F238E27FC236}">
                <a16:creationId xmlns:a16="http://schemas.microsoft.com/office/drawing/2014/main" id="{B9F41AF3-9220-B942-A825-07D93DA2F4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168D1B72-491D-4F49-8766-00772E19C186}" type="slidenum">
              <a:rPr lang="en-US" altLang="zh-CN" smtClean="0"/>
              <a:pPr/>
              <a:t>11</a:t>
            </a:fld>
            <a:endParaRPr lang="en-US" altLang="zh-CN"/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EB8C02C4-708F-194E-9CF4-AA868CB0B7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C7A25EF6-D1D5-C94B-B379-B541403066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>
            <a:extLst>
              <a:ext uri="{FF2B5EF4-FFF2-40B4-BE49-F238E27FC236}">
                <a16:creationId xmlns:a16="http://schemas.microsoft.com/office/drawing/2014/main" id="{AE832E6E-089F-6443-A5E7-CDC10158FE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3B38802A-0A34-0849-9D43-B0EA3F93A492}" type="slidenum">
              <a:rPr lang="en-US" altLang="zh-CN" smtClean="0"/>
              <a:pPr/>
              <a:t>12</a:t>
            </a:fld>
            <a:endParaRPr lang="en-US" altLang="zh-CN"/>
          </a:p>
        </p:txBody>
      </p:sp>
      <p:sp>
        <p:nvSpPr>
          <p:cNvPr id="33794" name="Rectangle 2">
            <a:extLst>
              <a:ext uri="{FF2B5EF4-FFF2-40B4-BE49-F238E27FC236}">
                <a16:creationId xmlns:a16="http://schemas.microsoft.com/office/drawing/2014/main" id="{D1FD5EE4-DF0F-6545-8F00-02F38D1A3C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283E9DFE-9F72-B644-A439-1949E9E1B5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>
            <a:extLst>
              <a:ext uri="{FF2B5EF4-FFF2-40B4-BE49-F238E27FC236}">
                <a16:creationId xmlns:a16="http://schemas.microsoft.com/office/drawing/2014/main" id="{902C1394-6E32-7744-842D-09B50FFB51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03B57491-D87A-C749-BADA-126435294748}" type="slidenum">
              <a:rPr lang="en-US" altLang="zh-CN" smtClean="0"/>
              <a:pPr/>
              <a:t>13</a:t>
            </a:fld>
            <a:endParaRPr lang="en-US" altLang="zh-CN"/>
          </a:p>
        </p:txBody>
      </p:sp>
      <p:sp>
        <p:nvSpPr>
          <p:cNvPr id="35842" name="Rectangle 2">
            <a:extLst>
              <a:ext uri="{FF2B5EF4-FFF2-40B4-BE49-F238E27FC236}">
                <a16:creationId xmlns:a16="http://schemas.microsoft.com/office/drawing/2014/main" id="{C22EF3F0-2C65-6548-91C2-706851761A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4EDBA663-5CB4-AB43-A966-A8D4C0BA2B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>
            <a:extLst>
              <a:ext uri="{FF2B5EF4-FFF2-40B4-BE49-F238E27FC236}">
                <a16:creationId xmlns:a16="http://schemas.microsoft.com/office/drawing/2014/main" id="{5A040DCB-D953-DD4E-A249-64D428D752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B7CAEBC6-C362-9042-9B2E-54C26238E0DE}" type="slidenum">
              <a:rPr lang="en-US" altLang="zh-CN" smtClean="0"/>
              <a:pPr/>
              <a:t>17</a:t>
            </a:fld>
            <a:endParaRPr lang="en-US" altLang="zh-CN"/>
          </a:p>
        </p:txBody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id="{8D56BCDC-BC22-374B-A904-2DB0EB8C1F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19F4A6F6-37F3-BE43-AF41-FFEB0AF5D3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>
            <a:extLst>
              <a:ext uri="{FF2B5EF4-FFF2-40B4-BE49-F238E27FC236}">
                <a16:creationId xmlns:a16="http://schemas.microsoft.com/office/drawing/2014/main" id="{17F3DC6A-3028-DC40-A42F-ACFCF157BE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D05DEA7-033E-F842-BDE4-FA2462918D4B}" type="slidenum">
              <a:rPr lang="en-US" altLang="zh-CN" smtClean="0"/>
              <a:pPr/>
              <a:t>22</a:t>
            </a:fld>
            <a:endParaRPr lang="en-US" altLang="zh-CN"/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FCBD20B1-4901-CC44-A97D-2E1253151D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A207B129-F5F0-0D42-AAE1-714552E05C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F1082ED-F507-EB4D-B38F-2C04F2EFCB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BA4326B-410D-3149-9EA1-5DC1DCFD37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05720E9-A61D-664B-AA3D-1660B1C4A4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A5C27-00FA-9646-84DF-D6314A9FDDB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32551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26CF826-3E86-E74C-AA1B-0B9C5E6BB0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5D33BC1-3458-E343-AF85-076C68DB2F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9FB4DF-724A-6349-BB4E-4EFC78BCB7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1C9C6C-A99D-BA4F-9F89-C43AE65DEC9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27144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4A8CCB1-0627-7B47-8CA7-7343ABC8A2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6F6DBC7-4C79-264D-9E52-58476B3B89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74E0E1-C89F-774E-9082-0E779D1E7E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9BF8B-046A-D34F-97A0-D764448DDA3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09482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标题和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510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57200" y="3903663"/>
            <a:ext cx="4038600" cy="21526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13D60EA-AF36-B44F-8694-3154EB7118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F453F9F-A869-D84F-A552-43F54E067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E62AFE7-4E94-F746-86FC-F963641D1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BC28F-1E6B-E145-A517-D3ADA57527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7533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4827C88-73AB-8646-BCC5-E30436D13C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183648-7682-1449-B169-CBAFDD7111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45B67BD-78A0-3345-A632-14E039599A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B2C7E5-63E3-AA4F-A98E-424C3516B8F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64925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2F8A0CF-D09F-C04C-B3A1-649D16995F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8D95DCF-F596-A548-8709-8FD04C5346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02CCC70-0555-EA41-963F-3B9D2294B8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137C94-439D-554D-B0AE-F3B5C6749D0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1199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3DED61-4BEC-4249-A2BA-1BB97E6217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E30E9A4-9250-6A4B-8F4B-C03C13D075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34ACBE-FAA7-6C4A-8D4F-76346E3084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3B68AC-0F28-5142-A725-B70F113A54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49824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EBFA14E-743D-8E43-94CC-965B6F9316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3A63987-DFB4-F847-A578-71A78A12E5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F050CC1-B5EF-C44B-9DCA-0014F50249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2743F9-C9A9-564F-8DE7-A300EBBFC84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61250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070E804-AAC8-6248-A2A7-522ADC0B08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CF53AA1-5BD9-4547-8F43-42DD8A7176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816E1EA-E194-C04E-9BA5-ED327131E6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84B293-82A2-214C-AFD2-EA6FFA92A9F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6768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B49EBE6-64E7-F84A-BE3D-28CE8001DE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5A642D1-51FF-8E41-A588-9A8181C212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6AD1462-A5F6-2E47-87EC-18CC21A643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F6FB60-8AED-A84A-9AE8-CD457DB8416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6513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8BB57F-6ACB-CD43-8FE7-EC12594905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431204-D96F-8448-8F48-3E0D8F9CD1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BEA6454-2C7C-E645-8956-0E7FD364F4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A2F680-11C4-FB4E-B827-F372981829B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5278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C3EAD9-5241-D146-8DF7-FAB3B2958D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02E149-A3D1-8746-BB74-C194C2C1F4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F1A22B-CFA6-7943-ADDE-2177917A53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10A4F5-8054-6B4D-BC4B-29A52D9D6CA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34374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E924CF3-D2EB-EC4A-A1EF-257D5AD63A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08FF770-04C6-1B45-9CD6-DF3E5603D1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E9F8C18-85A6-2C48-B80A-1EDB9121EC7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B4B7EBF-6465-D04B-9D32-0650EB310DB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A214315-1AFF-E342-BF9D-687586C98B5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89FDEF56-2406-B441-A05A-CB43328A6A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1031" name="图片 2">
            <a:extLst>
              <a:ext uri="{FF2B5EF4-FFF2-40B4-BE49-F238E27FC236}">
                <a16:creationId xmlns:a16="http://schemas.microsoft.com/office/drawing/2014/main" id="{FABCA760-EBAC-654C-8B52-493875F4799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6308725"/>
            <a:ext cx="9110663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7">
            <a:extLst>
              <a:ext uri="{FF2B5EF4-FFF2-40B4-BE49-F238E27FC236}">
                <a16:creationId xmlns:a16="http://schemas.microsoft.com/office/drawing/2014/main" id="{E4294641-56A4-EA42-B332-94FD88A21F2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" t="671" r="217" b="51665"/>
          <a:stretch>
            <a:fillRect/>
          </a:stretch>
        </p:blipFill>
        <p:spPr bwMode="auto">
          <a:xfrm>
            <a:off x="0" y="0"/>
            <a:ext cx="9142413" cy="328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png"/><Relationship Id="rId3" Type="http://schemas.openxmlformats.org/officeDocument/2006/relationships/image" Target="../media/image11.png"/><Relationship Id="rId7" Type="http://schemas.openxmlformats.org/officeDocument/2006/relationships/customXml" Target="../ink/ink1.xml"/><Relationship Id="rId12" Type="http://schemas.openxmlformats.org/officeDocument/2006/relationships/image" Target="../media/image17.png"/><Relationship Id="rId2" Type="http://schemas.openxmlformats.org/officeDocument/2006/relationships/image" Target="../media/image3.jpe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0.png"/><Relationship Id="rId11" Type="http://schemas.openxmlformats.org/officeDocument/2006/relationships/image" Target="../media/image16.png"/><Relationship Id="rId5" Type="http://schemas.openxmlformats.org/officeDocument/2006/relationships/image" Target="../media/image13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openxmlformats.org/officeDocument/2006/relationships/customXml" Target="../ink/ink2.xml"/><Relationship Id="rId1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80.jpe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2.emf"/><Relationship Id="rId11" Type="http://schemas.openxmlformats.org/officeDocument/2006/relationships/image" Target="../media/image87.png"/><Relationship Id="rId5" Type="http://schemas.openxmlformats.org/officeDocument/2006/relationships/oleObject" Target="../embeddings/oleObject1.bin"/><Relationship Id="rId10" Type="http://schemas.openxmlformats.org/officeDocument/2006/relationships/image" Target="../media/image86.png"/><Relationship Id="rId4" Type="http://schemas.openxmlformats.org/officeDocument/2006/relationships/image" Target="../media/image81.jpeg"/><Relationship Id="rId9" Type="http://schemas.openxmlformats.org/officeDocument/2006/relationships/image" Target="../media/image8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标题 1">
            <a:extLst>
              <a:ext uri="{FF2B5EF4-FFF2-40B4-BE49-F238E27FC236}">
                <a16:creationId xmlns:a16="http://schemas.microsoft.com/office/drawing/2014/main" id="{19B25729-35AA-9742-89E6-831E5EF6F15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/>
              <a:t>电子电路基础</a:t>
            </a:r>
          </a:p>
        </p:txBody>
      </p:sp>
      <p:sp>
        <p:nvSpPr>
          <p:cNvPr id="17410" name="副标题 2">
            <a:extLst>
              <a:ext uri="{FF2B5EF4-FFF2-40B4-BE49-F238E27FC236}">
                <a16:creationId xmlns:a16="http://schemas.microsoft.com/office/drawing/2014/main" id="{87A44076-3D47-224B-9A0C-9FF3651C618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zh-CN" altLang="en-US"/>
              <a:t>第三讲：电路分析的基本方法和定理</a:t>
            </a:r>
            <a:r>
              <a:rPr kumimoji="1" lang="en-US" altLang="zh-CN"/>
              <a:t>~part2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098D1759-4FC6-D142-983F-D67CBED9CB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600"/>
              <a:t>4.3 Superposition Theorem </a:t>
            </a:r>
            <a:r>
              <a:rPr lang="zh-CN" altLang="en-US" sz="3600"/>
              <a:t>叠加定理</a:t>
            </a:r>
            <a:endParaRPr lang="en-US" altLang="zh-CN" sz="3600"/>
          </a:p>
        </p:txBody>
      </p:sp>
      <p:sp>
        <p:nvSpPr>
          <p:cNvPr id="28675" name="Text Box 3">
            <a:extLst>
              <a:ext uri="{FF2B5EF4-FFF2-40B4-BE49-F238E27FC236}">
                <a16:creationId xmlns:a16="http://schemas.microsoft.com/office/drawing/2014/main" id="{88B891EC-24A5-F245-A338-D04B2D7052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600200"/>
            <a:ext cx="792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zh-CN" altLang="zh-CN" sz="1800"/>
          </a:p>
        </p:txBody>
      </p:sp>
      <p:sp>
        <p:nvSpPr>
          <p:cNvPr id="28676" name="Rectangle 9">
            <a:extLst>
              <a:ext uri="{FF2B5EF4-FFF2-40B4-BE49-F238E27FC236}">
                <a16:creationId xmlns:a16="http://schemas.microsoft.com/office/drawing/2014/main" id="{10F06D46-6F9E-FE47-B015-90EEB44BE9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905000"/>
            <a:ext cx="8153400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dirty="0"/>
              <a:t>It states that the </a:t>
            </a:r>
            <a:r>
              <a:rPr lang="en-US" altLang="zh-CN" sz="2400" dirty="0">
                <a:solidFill>
                  <a:srgbClr val="0432FF"/>
                </a:solidFill>
              </a:rPr>
              <a:t>voltage across </a:t>
            </a:r>
            <a:r>
              <a:rPr lang="en-US" altLang="zh-CN" sz="2400" dirty="0"/>
              <a:t>(or </a:t>
            </a:r>
            <a:r>
              <a:rPr lang="en-US" altLang="zh-CN" sz="2400" dirty="0">
                <a:solidFill>
                  <a:srgbClr val="00B050"/>
                </a:solidFill>
              </a:rPr>
              <a:t>current through</a:t>
            </a:r>
            <a:r>
              <a:rPr lang="en-US" altLang="zh-CN" sz="2400" dirty="0"/>
              <a:t>) an element in a linear circuit is the </a:t>
            </a:r>
            <a:r>
              <a:rPr lang="en-US" altLang="zh-CN" sz="2400" u="sng" dirty="0">
                <a:solidFill>
                  <a:srgbClr val="FF3300"/>
                </a:solidFill>
              </a:rPr>
              <a:t>algebraic sum</a:t>
            </a:r>
            <a:r>
              <a:rPr lang="en-US" altLang="zh-CN" sz="2400" dirty="0"/>
              <a:t> of the voltage across (or currents through) that element due to </a:t>
            </a:r>
            <a:r>
              <a:rPr lang="en-US" altLang="zh-CN" sz="2400" u="sng" dirty="0">
                <a:solidFill>
                  <a:srgbClr val="FF3300"/>
                </a:solidFill>
              </a:rPr>
              <a:t>EACH independent source acting alone</a:t>
            </a:r>
            <a:r>
              <a:rPr lang="en-US" altLang="zh-CN" sz="2400" dirty="0"/>
              <a:t>.</a:t>
            </a:r>
          </a:p>
        </p:txBody>
      </p:sp>
      <p:sp>
        <p:nvSpPr>
          <p:cNvPr id="28677" name="Rectangle 10">
            <a:extLst>
              <a:ext uri="{FF2B5EF4-FFF2-40B4-BE49-F238E27FC236}">
                <a16:creationId xmlns:a16="http://schemas.microsoft.com/office/drawing/2014/main" id="{F0D517C5-E7D1-8840-BE83-9EF2026EF7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716338"/>
            <a:ext cx="8001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/>
              <a:t>The principle of superposition helps us to analyze a linear circuit with more than one independent source by </a:t>
            </a:r>
            <a:r>
              <a:rPr lang="en-US" altLang="zh-CN" sz="2400" u="sng">
                <a:solidFill>
                  <a:srgbClr val="FF3300"/>
                </a:solidFill>
              </a:rPr>
              <a:t>calculating the contribution of each independent source separately</a:t>
            </a:r>
            <a:r>
              <a:rPr lang="en-US" altLang="zh-CN" sz="2400"/>
              <a:t>. </a:t>
            </a:r>
          </a:p>
        </p:txBody>
      </p:sp>
      <p:sp>
        <p:nvSpPr>
          <p:cNvPr id="28678" name="矩形 1">
            <a:extLst>
              <a:ext uri="{FF2B5EF4-FFF2-40B4-BE49-F238E27FC236}">
                <a16:creationId xmlns:a16="http://schemas.microsoft.com/office/drawing/2014/main" id="{2975E7DA-4D9A-444C-BB39-C1F1ECCBB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5434013"/>
            <a:ext cx="8568952" cy="1200329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42900" indent="-342900" eaLnBrk="1" hangingPunct="1">
              <a:spcBef>
                <a:spcPct val="0"/>
              </a:spcBef>
            </a:pPr>
            <a:r>
              <a:rPr lang="zh-CN" altLang="en-US" sz="2400" b="1" dirty="0">
                <a:solidFill>
                  <a:srgbClr val="00B0F0"/>
                </a:solidFill>
              </a:rPr>
              <a:t>分别计算每个独立源的贡献</a:t>
            </a:r>
            <a:r>
              <a:rPr lang="en-US" altLang="zh-CN" sz="2400" b="1" dirty="0">
                <a:solidFill>
                  <a:srgbClr val="00B0F0"/>
                </a:solidFill>
              </a:rPr>
              <a:t>(</a:t>
            </a:r>
            <a:r>
              <a:rPr lang="zh-CN" altLang="en-US" sz="2400" b="1" dirty="0">
                <a:solidFill>
                  <a:srgbClr val="00B0F0"/>
                </a:solidFill>
              </a:rPr>
              <a:t>考虑一个独立源时，其他独立源</a:t>
            </a:r>
            <a:r>
              <a:rPr lang="zh-CN" altLang="en-US" sz="2400" b="1" dirty="0">
                <a:solidFill>
                  <a:srgbClr val="0432FF"/>
                </a:solidFill>
              </a:rPr>
              <a:t>均设为零</a:t>
            </a:r>
            <a:r>
              <a:rPr lang="en-US" altLang="zh-CN" sz="2400" b="1" dirty="0">
                <a:solidFill>
                  <a:srgbClr val="0432FF"/>
                </a:solidFill>
              </a:rPr>
              <a:t>/turn</a:t>
            </a:r>
            <a:r>
              <a:rPr lang="zh-CN" altLang="en-US" sz="2400" b="1" dirty="0">
                <a:solidFill>
                  <a:srgbClr val="0432FF"/>
                </a:solidFill>
              </a:rPr>
              <a:t> </a:t>
            </a:r>
            <a:r>
              <a:rPr lang="en-US" altLang="zh-CN" sz="2400" b="1" dirty="0">
                <a:solidFill>
                  <a:srgbClr val="0432FF"/>
                </a:solidFill>
              </a:rPr>
              <a:t>off</a:t>
            </a:r>
            <a:r>
              <a:rPr lang="en-US" altLang="zh-CN" sz="2400" b="1" dirty="0">
                <a:solidFill>
                  <a:srgbClr val="00B0F0"/>
                </a:solidFill>
              </a:rPr>
              <a:t>)</a:t>
            </a:r>
            <a:r>
              <a:rPr lang="zh-CN" altLang="en-US" sz="2400" b="1" dirty="0">
                <a:solidFill>
                  <a:srgbClr val="00B0F0"/>
                </a:solidFill>
              </a:rPr>
              <a:t>，再线性叠加</a:t>
            </a:r>
            <a:endParaRPr lang="en-US" altLang="zh-CN" sz="2400" b="1" dirty="0">
              <a:solidFill>
                <a:srgbClr val="00B0F0"/>
              </a:solidFill>
            </a:endParaRPr>
          </a:p>
          <a:p>
            <a:pPr marL="342900" indent="-342900" eaLnBrk="1" hangingPunct="1">
              <a:spcBef>
                <a:spcPct val="0"/>
              </a:spcBef>
            </a:pPr>
            <a:r>
              <a:rPr lang="zh-CN" altLang="en-US" sz="2400" b="1" dirty="0">
                <a:solidFill>
                  <a:srgbClr val="00B0F0"/>
                </a:solidFill>
              </a:rPr>
              <a:t>适用于有</a:t>
            </a:r>
            <a:r>
              <a:rPr lang="zh-CN" altLang="en-US" sz="2400" b="1" dirty="0">
                <a:solidFill>
                  <a:srgbClr val="0432FF"/>
                </a:solidFill>
              </a:rPr>
              <a:t>多个独立源</a:t>
            </a:r>
            <a:r>
              <a:rPr lang="zh-CN" altLang="en-US" sz="2400" b="1" dirty="0">
                <a:solidFill>
                  <a:srgbClr val="00B0F0"/>
                </a:solidFill>
              </a:rPr>
              <a:t>的线性电路</a:t>
            </a:r>
            <a:endParaRPr lang="en-US" altLang="zh-CN" sz="2400" b="1" dirty="0">
              <a:solidFill>
                <a:srgbClr val="00B0F0"/>
              </a:solidFill>
            </a:endParaRP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29F04268-028F-4A4B-AA67-2148D2908253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10</a:t>
            </a:fld>
            <a:endParaRPr lang="en-US" altLang="zh-CN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3">
            <a:extLst>
              <a:ext uri="{FF2B5EF4-FFF2-40B4-BE49-F238E27FC236}">
                <a16:creationId xmlns:a16="http://schemas.microsoft.com/office/drawing/2014/main" id="{6D4F9658-CEB9-1347-92E0-016C457BD1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676400"/>
            <a:ext cx="8001000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800">
                <a:solidFill>
                  <a:srgbClr val="FF3300"/>
                </a:solidFill>
              </a:rPr>
              <a:t>We consider the effects of 8A and 20V </a:t>
            </a:r>
            <a:r>
              <a:rPr lang="en-US" altLang="zh-CN" sz="2800" b="1">
                <a:solidFill>
                  <a:srgbClr val="0070C0"/>
                </a:solidFill>
              </a:rPr>
              <a:t>one by one</a:t>
            </a:r>
            <a:r>
              <a:rPr lang="en-US" altLang="zh-CN" sz="2800">
                <a:solidFill>
                  <a:srgbClr val="FF3300"/>
                </a:solidFill>
              </a:rPr>
              <a:t>, then add the two effects together for final </a:t>
            </a:r>
            <a:r>
              <a:rPr lang="en-US" altLang="zh-CN" sz="2800" i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baseline="-25000">
                <a:solidFill>
                  <a:srgbClr val="FF3300"/>
                </a:solidFill>
              </a:rPr>
              <a:t>o</a:t>
            </a:r>
            <a:r>
              <a:rPr lang="en-US" altLang="zh-CN" sz="2800">
                <a:solidFill>
                  <a:srgbClr val="FF3300"/>
                </a:solidFill>
              </a:rPr>
              <a:t>.</a:t>
            </a:r>
          </a:p>
        </p:txBody>
      </p:sp>
      <p:pic>
        <p:nvPicPr>
          <p:cNvPr id="30723" name="Picture 4" descr="ale63317_04008">
            <a:extLst>
              <a:ext uri="{FF2B5EF4-FFF2-40B4-BE49-F238E27FC236}">
                <a16:creationId xmlns:a16="http://schemas.microsoft.com/office/drawing/2014/main" id="{AE7BD753-6E84-8F41-96AE-022349867E4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3140968"/>
            <a:ext cx="6096000" cy="2609850"/>
          </a:xfrm>
        </p:spPr>
      </p:pic>
      <p:sp>
        <p:nvSpPr>
          <p:cNvPr id="30724" name="Rectangle 7">
            <a:extLst>
              <a:ext uri="{FF2B5EF4-FFF2-40B4-BE49-F238E27FC236}">
                <a16:creationId xmlns:a16="http://schemas.microsoft.com/office/drawing/2014/main" id="{0E234927-A950-C448-9DB4-A48FBC5F03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zh-CN" sz="4000" dirty="0"/>
              <a:t>4.3 Superposition Theorem</a:t>
            </a: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1AC1560B-9F80-F549-A3C6-C3AA982A7156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11</a:t>
            </a:fld>
            <a:endParaRPr lang="en-US" altLang="zh-CN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B7AF26BB-CA8B-DC4E-AEF9-0D09098679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 dirty="0"/>
              <a:t>4.3 Superposition Theorem</a:t>
            </a:r>
          </a:p>
        </p:txBody>
      </p:sp>
      <p:sp>
        <p:nvSpPr>
          <p:cNvPr id="32771" name="Text Box 3">
            <a:extLst>
              <a:ext uri="{FF2B5EF4-FFF2-40B4-BE49-F238E27FC236}">
                <a16:creationId xmlns:a16="http://schemas.microsoft.com/office/drawing/2014/main" id="{162BA705-ECB8-BF44-A684-B96B98189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600200"/>
            <a:ext cx="792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zh-CN" altLang="zh-CN" sz="1800"/>
          </a:p>
        </p:txBody>
      </p:sp>
      <p:sp>
        <p:nvSpPr>
          <p:cNvPr id="32772" name="Text Box 5">
            <a:extLst>
              <a:ext uri="{FF2B5EF4-FFF2-40B4-BE49-F238E27FC236}">
                <a16:creationId xmlns:a16="http://schemas.microsoft.com/office/drawing/2014/main" id="{CEB6E032-60E3-4943-B26C-DA165B9FE7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" y="1417638"/>
            <a:ext cx="8153400" cy="490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03225" indent="-40322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9144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3716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8288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2860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7432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2004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6576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1148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TW" sz="2400" u="sng" dirty="0">
                <a:latin typeface="Verdana" panose="020B0604030504040204" pitchFamily="34" charset="0"/>
                <a:ea typeface="PMingLiU" panose="02020500000000000000" pitchFamily="18" charset="-120"/>
              </a:rPr>
              <a:t>Steps to apply superposition principle</a:t>
            </a:r>
          </a:p>
          <a:p>
            <a:pPr eaLnBrk="1" hangingPunct="1"/>
            <a:endParaRPr lang="en-US" altLang="zh-TW" sz="2800" b="1" u="sng" dirty="0">
              <a:solidFill>
                <a:srgbClr val="000000"/>
              </a:solidFill>
              <a:latin typeface="Verdana" panose="020B0604030504040204" pitchFamily="34" charset="0"/>
              <a:ea typeface="PMingLiU" panose="02020500000000000000" pitchFamily="18" charset="-120"/>
            </a:endParaRPr>
          </a:p>
          <a:p>
            <a:pPr eaLnBrk="1" hangingPunct="1">
              <a:buClr>
                <a:schemeClr val="tx1"/>
              </a:buClr>
              <a:buFontTx/>
              <a:buAutoNum type="arabicPeriod"/>
            </a:pPr>
            <a:r>
              <a:rPr lang="en-US" altLang="zh-TW" sz="2400" u="sng" dirty="0">
                <a:solidFill>
                  <a:srgbClr val="FF3300"/>
                </a:solidFill>
                <a:latin typeface="Verdana" panose="020B0604030504040204" pitchFamily="34" charset="0"/>
                <a:ea typeface="PMingLiU" panose="02020500000000000000" pitchFamily="18" charset="-120"/>
              </a:rPr>
              <a:t>Turn off</a:t>
            </a:r>
            <a:r>
              <a:rPr lang="en-US" altLang="zh-TW" sz="2400" dirty="0">
                <a:solidFill>
                  <a:srgbClr val="FF3300"/>
                </a:solidFill>
                <a:latin typeface="Verdana" panose="020B0604030504040204" pitchFamily="34" charset="0"/>
                <a:ea typeface="PMingLiU" panose="02020500000000000000" pitchFamily="18" charset="-120"/>
              </a:rPr>
              <a:t> all independent sources except one source. Find the output (voltage or current)     due to that active source using nodal or        mesh analysis.</a:t>
            </a:r>
          </a:p>
          <a:p>
            <a:pPr eaLnBrk="1" hangingPunct="1">
              <a:buClr>
                <a:schemeClr val="tx1"/>
              </a:buClr>
              <a:buFontTx/>
              <a:buAutoNum type="arabicPeriod"/>
            </a:pPr>
            <a:endParaRPr lang="en-US" altLang="zh-TW" sz="2400" dirty="0">
              <a:solidFill>
                <a:srgbClr val="FF3300"/>
              </a:solidFill>
              <a:latin typeface="Verdana" panose="020B0604030504040204" pitchFamily="34" charset="0"/>
              <a:ea typeface="PMingLiU" panose="02020500000000000000" pitchFamily="18" charset="-120"/>
            </a:endParaRPr>
          </a:p>
          <a:p>
            <a:pPr eaLnBrk="1" hangingPunct="1">
              <a:buClr>
                <a:schemeClr val="tx1"/>
              </a:buClr>
              <a:buFontTx/>
              <a:buAutoNum type="arabicPeriod"/>
            </a:pPr>
            <a:r>
              <a:rPr lang="en-US" altLang="zh-TW" sz="2400" u="sng" dirty="0">
                <a:latin typeface="Verdana" panose="020B0604030504040204" pitchFamily="34" charset="0"/>
                <a:ea typeface="PMingLiU" panose="02020500000000000000" pitchFamily="18" charset="-120"/>
              </a:rPr>
              <a:t>Repeat</a:t>
            </a:r>
            <a:r>
              <a:rPr lang="en-US" altLang="zh-TW" sz="2400" dirty="0">
                <a:latin typeface="Verdana" panose="020B0604030504040204" pitchFamily="34" charset="0"/>
                <a:ea typeface="PMingLiU" panose="02020500000000000000" pitchFamily="18" charset="-120"/>
              </a:rPr>
              <a:t> step 1 for each of the other independent sources.</a:t>
            </a:r>
          </a:p>
          <a:p>
            <a:pPr eaLnBrk="1" hangingPunct="1">
              <a:buClr>
                <a:schemeClr val="tx1"/>
              </a:buClr>
              <a:buFontTx/>
              <a:buAutoNum type="arabicPeriod"/>
            </a:pPr>
            <a:endParaRPr lang="en-US" altLang="zh-TW" sz="2400" dirty="0">
              <a:latin typeface="Verdana" panose="020B0604030504040204" pitchFamily="34" charset="0"/>
              <a:ea typeface="PMingLiU" panose="02020500000000000000" pitchFamily="18" charset="-120"/>
            </a:endParaRPr>
          </a:p>
          <a:p>
            <a:pPr eaLnBrk="1" hangingPunct="1">
              <a:buClr>
                <a:schemeClr val="tx1"/>
              </a:buClr>
              <a:buFontTx/>
              <a:buAutoNum type="arabicPeriod"/>
            </a:pPr>
            <a:r>
              <a:rPr lang="en-US" altLang="zh-TW" sz="2400" u="sng" dirty="0">
                <a:solidFill>
                  <a:srgbClr val="FF3300"/>
                </a:solidFill>
                <a:latin typeface="Verdana" panose="020B0604030504040204" pitchFamily="34" charset="0"/>
                <a:ea typeface="PMingLiU" panose="02020500000000000000" pitchFamily="18" charset="-120"/>
              </a:rPr>
              <a:t>Find</a:t>
            </a:r>
            <a:r>
              <a:rPr lang="en-US" altLang="zh-TW" sz="2400" dirty="0">
                <a:solidFill>
                  <a:srgbClr val="FF3300"/>
                </a:solidFill>
                <a:latin typeface="Verdana" panose="020B0604030504040204" pitchFamily="34" charset="0"/>
                <a:ea typeface="PMingLiU" panose="02020500000000000000" pitchFamily="18" charset="-120"/>
              </a:rPr>
              <a:t> the total contribution by adding </a:t>
            </a:r>
            <a:r>
              <a:rPr lang="en-US" altLang="zh-TW" sz="2400" u="sng" dirty="0">
                <a:solidFill>
                  <a:srgbClr val="FF3300"/>
                </a:solidFill>
                <a:latin typeface="Verdana" panose="020B0604030504040204" pitchFamily="34" charset="0"/>
                <a:ea typeface="PMingLiU" panose="02020500000000000000" pitchFamily="18" charset="-120"/>
              </a:rPr>
              <a:t>algebraically</a:t>
            </a:r>
            <a:r>
              <a:rPr lang="en-US" altLang="zh-TW" sz="2400" dirty="0">
                <a:solidFill>
                  <a:srgbClr val="FF3300"/>
                </a:solidFill>
                <a:latin typeface="Verdana" panose="020B0604030504040204" pitchFamily="34" charset="0"/>
                <a:ea typeface="PMingLiU" panose="02020500000000000000" pitchFamily="18" charset="-120"/>
              </a:rPr>
              <a:t> all the contributions due to the independent sources.</a:t>
            </a:r>
            <a:endParaRPr lang="en-US" altLang="zh-CN" sz="2800" dirty="0">
              <a:latin typeface="Verdana" panose="020B0604030504040204" pitchFamily="34" charset="0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E27FBFF9-6AE6-5C4B-88C9-0573E9C38FD8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12</a:t>
            </a:fld>
            <a:endParaRPr lang="en-US" altLang="zh-CN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12C56B74-8D47-8F43-B4EE-E0BAD7E44E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 dirty="0"/>
              <a:t>4.3 Superposition Theorem</a:t>
            </a:r>
          </a:p>
        </p:txBody>
      </p:sp>
      <p:sp>
        <p:nvSpPr>
          <p:cNvPr id="34819" name="Text Box 3">
            <a:extLst>
              <a:ext uri="{FF2B5EF4-FFF2-40B4-BE49-F238E27FC236}">
                <a16:creationId xmlns:a16="http://schemas.microsoft.com/office/drawing/2014/main" id="{FA886BE8-82EF-3D4C-ACB3-92A653DE7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600200"/>
            <a:ext cx="792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zh-CN" altLang="zh-CN" sz="1800"/>
          </a:p>
        </p:txBody>
      </p:sp>
      <p:sp>
        <p:nvSpPr>
          <p:cNvPr id="34820" name="Rectangle 6">
            <a:extLst>
              <a:ext uri="{FF2B5EF4-FFF2-40B4-BE49-F238E27FC236}">
                <a16:creationId xmlns:a16="http://schemas.microsoft.com/office/drawing/2014/main" id="{92233BB4-54C6-FC4F-BE49-A5784FB895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581150"/>
            <a:ext cx="769620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403225" indent="-403225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860425" indent="-34290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317625" indent="-34290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774825" indent="-34290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232025" indent="-34290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689225" indent="-3429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146425" indent="-3429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603625" indent="-3429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060825" indent="-3429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u="sng" dirty="0">
                <a:latin typeface="Verdana" panose="020B0604030504040204" pitchFamily="34" charset="0"/>
              </a:rPr>
              <a:t>Two things have to be keep in mind:</a:t>
            </a:r>
          </a:p>
          <a:p>
            <a:pPr eaLnBrk="1" hangingPunct="1"/>
            <a:endParaRPr lang="en-US" altLang="zh-CN" sz="2400" dirty="0">
              <a:latin typeface="Verdana" panose="020B0604030504040204" pitchFamily="34" charset="0"/>
            </a:endParaRPr>
          </a:p>
          <a:p>
            <a:pPr eaLnBrk="1" hangingPunct="1">
              <a:buFontTx/>
              <a:buAutoNum type="arabicPeriod"/>
            </a:pPr>
            <a:r>
              <a:rPr lang="en-US" altLang="zh-CN" sz="2400" dirty="0">
                <a:latin typeface="Verdana" panose="020B0604030504040204" pitchFamily="34" charset="0"/>
              </a:rPr>
              <a:t>When we say </a:t>
            </a:r>
            <a:r>
              <a:rPr lang="en-US" altLang="zh-CN" sz="2400" dirty="0">
                <a:solidFill>
                  <a:srgbClr val="FF0000"/>
                </a:solidFill>
                <a:latin typeface="Verdana" panose="020B0604030504040204" pitchFamily="34" charset="0"/>
              </a:rPr>
              <a:t>turn off</a:t>
            </a:r>
            <a:r>
              <a:rPr lang="en-US" altLang="zh-CN" sz="2400" dirty="0">
                <a:latin typeface="Verdana" panose="020B0604030504040204" pitchFamily="34" charset="0"/>
              </a:rPr>
              <a:t> all other independent sources</a:t>
            </a:r>
            <a:r>
              <a:rPr lang="en-US" altLang="zh-CN" sz="2400" b="1" dirty="0">
                <a:solidFill>
                  <a:srgbClr val="00B0F0"/>
                </a:solidFill>
                <a:latin typeface="Verdana" panose="020B0604030504040204" pitchFamily="34" charset="0"/>
              </a:rPr>
              <a:t>:【</a:t>
            </a:r>
            <a:r>
              <a:rPr lang="zh-CN" altLang="en-US" sz="2400" b="1" dirty="0">
                <a:solidFill>
                  <a:srgbClr val="00B0F0"/>
                </a:solidFill>
                <a:latin typeface="Verdana" panose="020B0604030504040204" pitchFamily="34" charset="0"/>
              </a:rPr>
              <a:t>独立电压源短路、独立电流源开路</a:t>
            </a:r>
            <a:r>
              <a:rPr lang="en-US" altLang="zh-CN" sz="2400" b="1" dirty="0">
                <a:solidFill>
                  <a:srgbClr val="00B0F0"/>
                </a:solidFill>
                <a:latin typeface="Verdana" panose="020B0604030504040204" pitchFamily="34" charset="0"/>
              </a:rPr>
              <a:t>】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en-US" altLang="zh-CN" sz="2400" dirty="0">
                <a:solidFill>
                  <a:srgbClr val="000000"/>
                </a:solidFill>
                <a:latin typeface="Verdana" panose="020B0604030504040204" pitchFamily="34" charset="0"/>
              </a:rPr>
              <a:t>Independent voltage sources are replaced by </a:t>
            </a:r>
            <a:r>
              <a:rPr lang="en-US" altLang="zh-CN" sz="2400" b="1" dirty="0">
                <a:solidFill>
                  <a:srgbClr val="0432FF"/>
                </a:solidFill>
                <a:latin typeface="Verdana" panose="020B0604030504040204" pitchFamily="34" charset="0"/>
              </a:rPr>
              <a:t>0 V</a:t>
            </a:r>
            <a:r>
              <a:rPr lang="en-US" altLang="zh-CN" sz="2400" dirty="0">
                <a:solidFill>
                  <a:srgbClr val="000000"/>
                </a:solidFill>
                <a:latin typeface="Verdana" panose="020B0604030504040204" pitchFamily="34" charset="0"/>
              </a:rPr>
              <a:t> (</a:t>
            </a:r>
            <a:r>
              <a:rPr lang="en-US" altLang="zh-CN" sz="2400" u="sng" dirty="0">
                <a:solidFill>
                  <a:srgbClr val="FF3300"/>
                </a:solidFill>
                <a:latin typeface="Verdana" panose="020B0604030504040204" pitchFamily="34" charset="0"/>
              </a:rPr>
              <a:t>short circuit</a:t>
            </a:r>
            <a:r>
              <a:rPr lang="en-US" altLang="zh-CN" sz="2400" dirty="0">
                <a:solidFill>
                  <a:srgbClr val="000000"/>
                </a:solidFill>
                <a:latin typeface="Verdana" panose="020B0604030504040204" pitchFamily="34" charset="0"/>
              </a:rPr>
              <a:t>) and 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en-US" altLang="zh-CN" sz="2400" dirty="0">
                <a:solidFill>
                  <a:srgbClr val="000000"/>
                </a:solidFill>
                <a:latin typeface="Verdana" panose="020B0604030504040204" pitchFamily="34" charset="0"/>
              </a:rPr>
              <a:t>Independent current sources are replaced by </a:t>
            </a:r>
            <a:r>
              <a:rPr lang="en-US" altLang="zh-CN" sz="2400" b="1" dirty="0">
                <a:solidFill>
                  <a:srgbClr val="0432FF"/>
                </a:solidFill>
                <a:latin typeface="Verdana" panose="020B0604030504040204" pitchFamily="34" charset="0"/>
              </a:rPr>
              <a:t>0 A </a:t>
            </a:r>
            <a:r>
              <a:rPr lang="en-US" altLang="zh-CN" sz="2400" dirty="0">
                <a:solidFill>
                  <a:srgbClr val="000000"/>
                </a:solidFill>
                <a:latin typeface="Verdana" panose="020B0604030504040204" pitchFamily="34" charset="0"/>
              </a:rPr>
              <a:t>(</a:t>
            </a:r>
            <a:r>
              <a:rPr lang="en-US" altLang="zh-CN" sz="2400" u="sng" dirty="0">
                <a:solidFill>
                  <a:srgbClr val="FF3300"/>
                </a:solidFill>
                <a:latin typeface="Verdana" panose="020B0604030504040204" pitchFamily="34" charset="0"/>
              </a:rPr>
              <a:t>open circuit</a:t>
            </a:r>
            <a:r>
              <a:rPr lang="en-US" altLang="zh-CN" sz="2400" dirty="0">
                <a:solidFill>
                  <a:srgbClr val="000000"/>
                </a:solidFill>
                <a:latin typeface="Verdana" panose="020B0604030504040204" pitchFamily="34" charset="0"/>
              </a:rPr>
              <a:t>). </a:t>
            </a:r>
          </a:p>
          <a:p>
            <a:pPr eaLnBrk="1" hangingPunct="1">
              <a:buFontTx/>
              <a:buAutoNum type="arabicPeriod"/>
            </a:pPr>
            <a:endParaRPr lang="en-US" altLang="zh-CN" sz="24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eaLnBrk="1" hangingPunct="1">
              <a:buFontTx/>
              <a:buAutoNum type="arabicPeriod"/>
            </a:pPr>
            <a:r>
              <a:rPr lang="en-US" altLang="zh-CN" sz="2400" dirty="0">
                <a:latin typeface="Verdana" panose="020B0604030504040204" pitchFamily="34" charset="0"/>
              </a:rPr>
              <a:t>Dependent sources </a:t>
            </a:r>
            <a:r>
              <a:rPr lang="en-US" altLang="zh-CN" sz="2400" u="sng" dirty="0">
                <a:solidFill>
                  <a:srgbClr val="FF3300"/>
                </a:solidFill>
                <a:latin typeface="Verdana" panose="020B0604030504040204" pitchFamily="34" charset="0"/>
              </a:rPr>
              <a:t>are left</a:t>
            </a:r>
            <a:r>
              <a:rPr lang="en-US" altLang="zh-CN" sz="2400" dirty="0">
                <a:latin typeface="Verdana" panose="020B0604030504040204" pitchFamily="34" charset="0"/>
              </a:rPr>
              <a:t> intact because they are controlled by circuit variables.</a:t>
            </a:r>
            <a:r>
              <a:rPr lang="en-US" altLang="zh-CN" dirty="0">
                <a:latin typeface="Verdana" panose="020B0604030504040204" pitchFamily="34" charset="0"/>
              </a:rPr>
              <a:t> </a:t>
            </a:r>
            <a:r>
              <a:rPr lang="en-US" altLang="zh-CN" sz="2400" b="1" dirty="0">
                <a:solidFill>
                  <a:srgbClr val="00B0F0"/>
                </a:solidFill>
                <a:latin typeface="Verdana" panose="020B0604030504040204" pitchFamily="34" charset="0"/>
              </a:rPr>
              <a:t>【</a:t>
            </a:r>
            <a:r>
              <a:rPr lang="zh-CN" altLang="en-US" sz="2400" b="1" dirty="0">
                <a:solidFill>
                  <a:srgbClr val="00B0F0"/>
                </a:solidFill>
                <a:latin typeface="Verdana" panose="020B0604030504040204" pitchFamily="34" charset="0"/>
              </a:rPr>
              <a:t>受控源不变</a:t>
            </a:r>
            <a:r>
              <a:rPr lang="en-US" altLang="zh-CN" sz="2400" b="1" dirty="0">
                <a:solidFill>
                  <a:srgbClr val="00B0F0"/>
                </a:solidFill>
                <a:latin typeface="Verdana" panose="020B0604030504040204" pitchFamily="34" charset="0"/>
              </a:rPr>
              <a:t>】</a:t>
            </a: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5129450E-EA17-7147-AE4E-AD1D81E972AF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13</a:t>
            </a:fld>
            <a:endParaRPr lang="en-US" altLang="zh-CN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le63317_04008">
            <a:extLst>
              <a:ext uri="{FF2B5EF4-FFF2-40B4-BE49-F238E27FC236}">
                <a16:creationId xmlns:a16="http://schemas.microsoft.com/office/drawing/2014/main" id="{78B344CA-113A-D240-8D98-F13118AB0CB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67744" y="134634"/>
            <a:ext cx="4608512" cy="1973019"/>
          </a:xfrm>
        </p:spPr>
      </p:pic>
      <p:pic>
        <p:nvPicPr>
          <p:cNvPr id="5" name="Picture 4" descr="ale63317_04008">
            <a:extLst>
              <a:ext uri="{FF2B5EF4-FFF2-40B4-BE49-F238E27FC236}">
                <a16:creationId xmlns:a16="http://schemas.microsoft.com/office/drawing/2014/main" id="{30DE2D2D-7D97-4641-A526-CBA33284E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979" y="2764548"/>
            <a:ext cx="3532072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ale63317_04008">
            <a:extLst>
              <a:ext uri="{FF2B5EF4-FFF2-40B4-BE49-F238E27FC236}">
                <a16:creationId xmlns:a16="http://schemas.microsoft.com/office/drawing/2014/main" id="{271C89B7-429C-014E-A585-2CE3910B2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851" y="2764548"/>
            <a:ext cx="3685552" cy="1577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下箭头 6">
            <a:extLst>
              <a:ext uri="{FF2B5EF4-FFF2-40B4-BE49-F238E27FC236}">
                <a16:creationId xmlns:a16="http://schemas.microsoft.com/office/drawing/2014/main" id="{8F39F8B8-6A3B-4F41-AD08-8A0814B53BA4}"/>
              </a:ext>
            </a:extLst>
          </p:cNvPr>
          <p:cNvSpPr/>
          <p:nvPr/>
        </p:nvSpPr>
        <p:spPr>
          <a:xfrm>
            <a:off x="4463988" y="2255269"/>
            <a:ext cx="216024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十字形 7">
            <a:extLst>
              <a:ext uri="{FF2B5EF4-FFF2-40B4-BE49-F238E27FC236}">
                <a16:creationId xmlns:a16="http://schemas.microsoft.com/office/drawing/2014/main" id="{79DF7B62-8ECF-9343-9986-4C0B370343E3}"/>
              </a:ext>
            </a:extLst>
          </p:cNvPr>
          <p:cNvSpPr/>
          <p:nvPr/>
        </p:nvSpPr>
        <p:spPr>
          <a:xfrm>
            <a:off x="4920586" y="3373466"/>
            <a:ext cx="576064" cy="576064"/>
          </a:xfrm>
          <a:prstGeom prst="plus">
            <a:avLst>
              <a:gd name="adj" fmla="val 382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F797114-BAB0-1748-BBA3-709BC090CA8D}"/>
              </a:ext>
            </a:extLst>
          </p:cNvPr>
          <p:cNvSpPr/>
          <p:nvPr/>
        </p:nvSpPr>
        <p:spPr>
          <a:xfrm>
            <a:off x="2408130" y="3268604"/>
            <a:ext cx="864096" cy="8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11" name="直线连接符 10">
            <a:extLst>
              <a:ext uri="{FF2B5EF4-FFF2-40B4-BE49-F238E27FC236}">
                <a16:creationId xmlns:a16="http://schemas.microsoft.com/office/drawing/2014/main" id="{DBD5F662-24DF-EB49-A50C-0F8642D1B3DA}"/>
              </a:ext>
            </a:extLst>
          </p:cNvPr>
          <p:cNvCxnSpPr>
            <a:cxnSpLocks/>
          </p:cNvCxnSpPr>
          <p:nvPr/>
        </p:nvCxnSpPr>
        <p:spPr>
          <a:xfrm>
            <a:off x="8672826" y="3196596"/>
            <a:ext cx="0" cy="11458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8C4BBC76-9FFA-5941-8ED8-B086EDB5C3BC}"/>
              </a:ext>
            </a:extLst>
          </p:cNvPr>
          <p:cNvSpPr/>
          <p:nvPr/>
        </p:nvSpPr>
        <p:spPr>
          <a:xfrm>
            <a:off x="8749582" y="3016576"/>
            <a:ext cx="940821" cy="1368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F627BFE5-0D6B-9349-9613-DF8EA65906D5}"/>
                  </a:ext>
                </a:extLst>
              </p:cNvPr>
              <p:cNvSpPr txBox="1"/>
              <p:nvPr/>
            </p:nvSpPr>
            <p:spPr>
              <a:xfrm>
                <a:off x="1760058" y="4520572"/>
                <a:ext cx="1810432" cy="5203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×2=4 </m:t>
                      </m:r>
                      <m:r>
                        <m:rPr>
                          <m:nor/>
                        </m:rPr>
                        <a:rPr kumimoji="1" lang="en-US" altLang="zh-CN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F627BFE5-0D6B-9349-9613-DF8EA65906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0058" y="4520572"/>
                <a:ext cx="1810432" cy="520399"/>
              </a:xfrm>
              <a:prstGeom prst="rect">
                <a:avLst/>
              </a:prstGeom>
              <a:blipFill>
                <a:blip r:embed="rId3"/>
                <a:stretch>
                  <a:fillRect l="-699" t="-4762" r="-1399" b="-119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F3CD7BC8-3E02-1047-9365-EB46B10CB223}"/>
                  </a:ext>
                </a:extLst>
              </p:cNvPr>
              <p:cNvSpPr txBox="1"/>
              <p:nvPr/>
            </p:nvSpPr>
            <p:spPr>
              <a:xfrm>
                <a:off x="6584594" y="4642271"/>
                <a:ext cx="163160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×2=8 </m:t>
                      </m:r>
                      <m:r>
                        <m:rPr>
                          <m:nor/>
                        </m:rPr>
                        <a:rPr kumimoji="1" lang="en-US" altLang="zh-CN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F3CD7BC8-3E02-1047-9365-EB46B10CB2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4594" y="4642271"/>
                <a:ext cx="1631601" cy="276999"/>
              </a:xfrm>
              <a:prstGeom prst="rect">
                <a:avLst/>
              </a:prstGeom>
              <a:blipFill>
                <a:blip r:embed="rId4"/>
                <a:stretch>
                  <a:fillRect l="-769" t="-4545" r="-1538" b="-409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右箭头 17">
            <a:extLst>
              <a:ext uri="{FF2B5EF4-FFF2-40B4-BE49-F238E27FC236}">
                <a16:creationId xmlns:a16="http://schemas.microsoft.com/office/drawing/2014/main" id="{37762F90-AF23-3A4F-BEC4-072018C4DCE8}"/>
              </a:ext>
            </a:extLst>
          </p:cNvPr>
          <p:cNvSpPr/>
          <p:nvPr/>
        </p:nvSpPr>
        <p:spPr>
          <a:xfrm rot="5400000">
            <a:off x="4319972" y="5077627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BB1FFF0B-0736-074B-A40A-D692FC9D9D14}"/>
                  </a:ext>
                </a:extLst>
              </p:cNvPr>
              <p:cNvSpPr txBox="1"/>
              <p:nvPr/>
            </p:nvSpPr>
            <p:spPr>
              <a:xfrm>
                <a:off x="4053556" y="5846817"/>
                <a:ext cx="103688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=12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kumimoji="1" lang="en-US" altLang="zh-CN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BB1FFF0B-0736-074B-A40A-D692FC9D9D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3556" y="5846817"/>
                <a:ext cx="1036887" cy="276999"/>
              </a:xfrm>
              <a:prstGeom prst="rect">
                <a:avLst/>
              </a:prstGeom>
              <a:blipFill>
                <a:blip r:embed="rId5"/>
                <a:stretch>
                  <a:fillRect l="-2439" t="-4348" r="-4878" b="-391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灯片编号占位符 1">
            <a:extLst>
              <a:ext uri="{FF2B5EF4-FFF2-40B4-BE49-F238E27FC236}">
                <a16:creationId xmlns:a16="http://schemas.microsoft.com/office/drawing/2014/main" id="{EC592BE6-B9A3-6A4B-B35D-01FE4073A592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67805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D48D4D44-3C86-564F-A28A-021528168EF0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15</a:t>
            </a:fld>
            <a:endParaRPr lang="en-US" altLang="zh-CN" dirty="0"/>
          </a:p>
        </p:txBody>
      </p:sp>
      <p:pic>
        <p:nvPicPr>
          <p:cNvPr id="5" name="Picture 4" descr="ale63317_04008">
            <a:extLst>
              <a:ext uri="{FF2B5EF4-FFF2-40B4-BE49-F238E27FC236}">
                <a16:creationId xmlns:a16="http://schemas.microsoft.com/office/drawing/2014/main" id="{99FB359E-AEEE-B844-A0B7-BADA949392D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1967" y="577830"/>
            <a:ext cx="4055599" cy="1736303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56505DE-A890-1244-A713-9D26FE3C65B0}"/>
              </a:ext>
            </a:extLst>
          </p:cNvPr>
          <p:cNvSpPr txBox="1"/>
          <p:nvPr/>
        </p:nvSpPr>
        <p:spPr>
          <a:xfrm>
            <a:off x="4924626" y="589825"/>
            <a:ext cx="156966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节点电压法：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143AFC2E-137C-864B-B92A-FBA7B39A94CD}"/>
                  </a:ext>
                </a:extLst>
              </p:cNvPr>
              <p:cNvSpPr txBox="1"/>
              <p:nvPr/>
            </p:nvSpPr>
            <p:spPr>
              <a:xfrm>
                <a:off x="1835696" y="702326"/>
                <a:ext cx="19236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kumimoji="1" lang="zh-CN" altLang="en-US" dirty="0">
                  <a:solidFill>
                    <a:srgbClr val="0432FF"/>
                  </a:solidFill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143AFC2E-137C-864B-B92A-FBA7B39A94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702326"/>
                <a:ext cx="192360" cy="276999"/>
              </a:xfrm>
              <a:prstGeom prst="rect">
                <a:avLst/>
              </a:prstGeom>
              <a:blipFill>
                <a:blip r:embed="rId3"/>
                <a:stretch>
                  <a:fillRect l="-25000" r="-18750" b="-86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22C618D8-F9E0-D64D-9D15-3DC53676E971}"/>
                  </a:ext>
                </a:extLst>
              </p:cNvPr>
              <p:cNvSpPr txBox="1"/>
              <p:nvPr/>
            </p:nvSpPr>
            <p:spPr>
              <a:xfrm>
                <a:off x="4983447" y="1136366"/>
                <a:ext cx="1867819" cy="5204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=8+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20−</m:t>
                          </m:r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22C618D8-F9E0-D64D-9D15-3DC53676E9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3447" y="1136366"/>
                <a:ext cx="1867819" cy="520463"/>
              </a:xfrm>
              <a:prstGeom prst="rect">
                <a:avLst/>
              </a:prstGeom>
              <a:blipFill>
                <a:blip r:embed="rId4"/>
                <a:stretch>
                  <a:fillRect t="-2381" r="-2027" b="-142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右箭头 8">
            <a:extLst>
              <a:ext uri="{FF2B5EF4-FFF2-40B4-BE49-F238E27FC236}">
                <a16:creationId xmlns:a16="http://schemas.microsoft.com/office/drawing/2014/main" id="{8F188FD2-0EA0-054D-8070-D8ECB0043518}"/>
              </a:ext>
            </a:extLst>
          </p:cNvPr>
          <p:cNvSpPr/>
          <p:nvPr/>
        </p:nvSpPr>
        <p:spPr>
          <a:xfrm>
            <a:off x="5060224" y="1910378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37D83628-A2B7-4C4C-B66F-35AA78A2EF55}"/>
                  </a:ext>
                </a:extLst>
              </p:cNvPr>
              <p:cNvSpPr txBox="1"/>
              <p:nvPr/>
            </p:nvSpPr>
            <p:spPr>
              <a:xfrm>
                <a:off x="5709456" y="1872208"/>
                <a:ext cx="103752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=30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kumimoji="1" lang="en-US" altLang="zh-CN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37D83628-A2B7-4C4C-B66F-35AA78A2EF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9456" y="1872208"/>
                <a:ext cx="1037528" cy="276999"/>
              </a:xfrm>
              <a:prstGeom prst="rect">
                <a:avLst/>
              </a:prstGeom>
              <a:blipFill>
                <a:blip r:embed="rId5"/>
                <a:stretch>
                  <a:fillRect l="-2439" r="-3659" b="-391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右箭头 10">
            <a:extLst>
              <a:ext uri="{FF2B5EF4-FFF2-40B4-BE49-F238E27FC236}">
                <a16:creationId xmlns:a16="http://schemas.microsoft.com/office/drawing/2014/main" id="{3B25B803-6D3E-694F-9F56-61E6B369E151}"/>
              </a:ext>
            </a:extLst>
          </p:cNvPr>
          <p:cNvSpPr/>
          <p:nvPr/>
        </p:nvSpPr>
        <p:spPr>
          <a:xfrm>
            <a:off x="6927352" y="1910378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EB83F224-2864-9745-9F42-7C81A429BC07}"/>
                  </a:ext>
                </a:extLst>
              </p:cNvPr>
              <p:cNvSpPr txBox="1"/>
              <p:nvPr/>
            </p:nvSpPr>
            <p:spPr>
              <a:xfrm>
                <a:off x="7576584" y="1872208"/>
                <a:ext cx="103688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=12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kumimoji="1" lang="en-US" altLang="zh-CN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EB83F224-2864-9745-9F42-7C81A429BC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6584" y="1872208"/>
                <a:ext cx="1036887" cy="276999"/>
              </a:xfrm>
              <a:prstGeom prst="rect">
                <a:avLst/>
              </a:prstGeom>
              <a:blipFill>
                <a:blip r:embed="rId6"/>
                <a:stretch>
                  <a:fillRect l="-2439" r="-3659" b="-391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4" descr="ale63317_04008">
            <a:extLst>
              <a:ext uri="{FF2B5EF4-FFF2-40B4-BE49-F238E27FC236}">
                <a16:creationId xmlns:a16="http://schemas.microsoft.com/office/drawing/2014/main" id="{374F852E-9DDF-0C45-A8DC-D4B985705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4" y="3379401"/>
            <a:ext cx="4055599" cy="1736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直线连接符 14">
            <a:extLst>
              <a:ext uri="{FF2B5EF4-FFF2-40B4-BE49-F238E27FC236}">
                <a16:creationId xmlns:a16="http://schemas.microsoft.com/office/drawing/2014/main" id="{03248940-94CE-EF42-B3AF-51CBCD2F4DB4}"/>
              </a:ext>
            </a:extLst>
          </p:cNvPr>
          <p:cNvCxnSpPr>
            <a:cxnSpLocks/>
          </p:cNvCxnSpPr>
          <p:nvPr/>
        </p:nvCxnSpPr>
        <p:spPr>
          <a:xfrm>
            <a:off x="66128" y="3284984"/>
            <a:ext cx="8742469" cy="0"/>
          </a:xfrm>
          <a:prstGeom prst="line">
            <a:avLst/>
          </a:prstGeom>
          <a:ln>
            <a:solidFill>
              <a:srgbClr val="043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94F3EA44-4AC1-A140-BB4D-48A24007B27E}"/>
              </a:ext>
            </a:extLst>
          </p:cNvPr>
          <p:cNvSpPr txBox="1"/>
          <p:nvPr/>
        </p:nvSpPr>
        <p:spPr>
          <a:xfrm>
            <a:off x="4961751" y="3528244"/>
            <a:ext cx="156966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网孔电流法：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9" name="墨迹 18">
                <a:extLst>
                  <a:ext uri="{FF2B5EF4-FFF2-40B4-BE49-F238E27FC236}">
                    <a16:creationId xmlns:a16="http://schemas.microsoft.com/office/drawing/2014/main" id="{66E4EC2A-7426-8D43-BD5A-7A3D1061EE16}"/>
                  </a:ext>
                </a:extLst>
              </p14:cNvPr>
              <p14:cNvContentPartPr/>
              <p14:nvPr/>
            </p14:nvContentPartPr>
            <p14:xfrm>
              <a:off x="1187981" y="4362575"/>
              <a:ext cx="461880" cy="469440"/>
            </p14:xfrm>
          </p:contentPart>
        </mc:Choice>
        <mc:Fallback xmlns="">
          <p:pic>
            <p:nvPicPr>
              <p:cNvPr id="19" name="墨迹 18">
                <a:extLst>
                  <a:ext uri="{FF2B5EF4-FFF2-40B4-BE49-F238E27FC236}">
                    <a16:creationId xmlns:a16="http://schemas.microsoft.com/office/drawing/2014/main" id="{66E4EC2A-7426-8D43-BD5A-7A3D1061EE1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78981" y="4353935"/>
                <a:ext cx="479520" cy="48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2" name="墨迹 21">
                <a:extLst>
                  <a:ext uri="{FF2B5EF4-FFF2-40B4-BE49-F238E27FC236}">
                    <a16:creationId xmlns:a16="http://schemas.microsoft.com/office/drawing/2014/main" id="{2C9B0A5D-896C-F040-9DEE-77C072828AA9}"/>
                  </a:ext>
                </a:extLst>
              </p14:cNvPr>
              <p14:cNvContentPartPr/>
              <p14:nvPr/>
            </p14:nvContentPartPr>
            <p14:xfrm>
              <a:off x="2623301" y="4450775"/>
              <a:ext cx="484200" cy="413280"/>
            </p14:xfrm>
          </p:contentPart>
        </mc:Choice>
        <mc:Fallback xmlns="">
          <p:pic>
            <p:nvPicPr>
              <p:cNvPr id="22" name="墨迹 21">
                <a:extLst>
                  <a:ext uri="{FF2B5EF4-FFF2-40B4-BE49-F238E27FC236}">
                    <a16:creationId xmlns:a16="http://schemas.microsoft.com/office/drawing/2014/main" id="{2C9B0A5D-896C-F040-9DEE-77C072828AA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614301" y="4442135"/>
                <a:ext cx="501840" cy="43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BDD72661-952B-8145-A4E9-DC9C2057A4D8}"/>
                  </a:ext>
                </a:extLst>
              </p:cNvPr>
              <p:cNvSpPr txBox="1"/>
              <p:nvPr/>
            </p:nvSpPr>
            <p:spPr>
              <a:xfrm>
                <a:off x="1259795" y="4038368"/>
                <a:ext cx="23987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1" lang="zh-CN" altLang="en-US" dirty="0">
                  <a:solidFill>
                    <a:srgbClr val="0432FF"/>
                  </a:solidFill>
                </a:endParaRPr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BDD72661-952B-8145-A4E9-DC9C2057A4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795" y="4038368"/>
                <a:ext cx="239873" cy="276999"/>
              </a:xfrm>
              <a:prstGeom prst="rect">
                <a:avLst/>
              </a:prstGeom>
              <a:blipFill>
                <a:blip r:embed="rId11"/>
                <a:stretch>
                  <a:fillRect l="-15000" r="-5000" b="-130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A5DD0461-7E45-8C41-B90C-3DDF741DDA60}"/>
                  </a:ext>
                </a:extLst>
              </p:cNvPr>
              <p:cNvSpPr txBox="1"/>
              <p:nvPr/>
            </p:nvSpPr>
            <p:spPr>
              <a:xfrm>
                <a:off x="2805105" y="4038368"/>
                <a:ext cx="24519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1" lang="zh-CN" altLang="en-US" dirty="0">
                  <a:solidFill>
                    <a:srgbClr val="0432FF"/>
                  </a:solidFill>
                </a:endParaRPr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A5DD0461-7E45-8C41-B90C-3DDF741DDA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5105" y="4038368"/>
                <a:ext cx="245195" cy="276999"/>
              </a:xfrm>
              <a:prstGeom prst="rect">
                <a:avLst/>
              </a:prstGeom>
              <a:blipFill>
                <a:blip r:embed="rId12"/>
                <a:stretch>
                  <a:fillRect l="-20000" b="-130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22B31957-F6CF-D547-891F-B729C5057538}"/>
                  </a:ext>
                </a:extLst>
              </p:cNvPr>
              <p:cNvSpPr txBox="1"/>
              <p:nvPr/>
            </p:nvSpPr>
            <p:spPr>
              <a:xfrm>
                <a:off x="5093442" y="4108003"/>
                <a:ext cx="224516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CN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5+</m:t>
                      </m:r>
                      <m:sSub>
                        <m:sSubPr>
                          <m:ctrlPr>
                            <a:rPr kumimoji="1"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kumimoji="1"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×5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+20=0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22B31957-F6CF-D547-891F-B729C50575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3442" y="4108003"/>
                <a:ext cx="2245166" cy="276999"/>
              </a:xfrm>
              <a:prstGeom prst="rect">
                <a:avLst/>
              </a:prstGeom>
              <a:blipFill>
                <a:blip r:embed="rId13"/>
                <a:stretch>
                  <a:fillRect l="-1685" r="-1124" b="-173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DE0CA3A2-87AB-444A-8C37-1B38CA163276}"/>
                  </a:ext>
                </a:extLst>
              </p:cNvPr>
              <p:cNvSpPr txBox="1"/>
              <p:nvPr/>
            </p:nvSpPr>
            <p:spPr>
              <a:xfrm>
                <a:off x="5093442" y="4585744"/>
                <a:ext cx="112627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kumimoji="1"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=8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DE0CA3A2-87AB-444A-8C37-1B38CA1632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3442" y="4585744"/>
                <a:ext cx="1126270" cy="276999"/>
              </a:xfrm>
              <a:prstGeom prst="rect">
                <a:avLst/>
              </a:prstGeom>
              <a:blipFill>
                <a:blip r:embed="rId14"/>
                <a:stretch>
                  <a:fillRect l="-3333" r="-2222" b="-130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右大括号 28">
            <a:extLst>
              <a:ext uri="{FF2B5EF4-FFF2-40B4-BE49-F238E27FC236}">
                <a16:creationId xmlns:a16="http://schemas.microsoft.com/office/drawing/2014/main" id="{1A0C3AA8-4B0F-8D46-AE3E-408F35EDD7DA}"/>
              </a:ext>
            </a:extLst>
          </p:cNvPr>
          <p:cNvSpPr/>
          <p:nvPr/>
        </p:nvSpPr>
        <p:spPr>
          <a:xfrm>
            <a:off x="7419213" y="4246502"/>
            <a:ext cx="145176" cy="616241"/>
          </a:xfrm>
          <a:prstGeom prst="rightBrace">
            <a:avLst/>
          </a:prstGeom>
          <a:ln w="19050">
            <a:solidFill>
              <a:srgbClr val="043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BC88A296-4779-0B44-B106-3721DB79B078}"/>
                  </a:ext>
                </a:extLst>
              </p:cNvPr>
              <p:cNvSpPr txBox="1"/>
              <p:nvPr/>
            </p:nvSpPr>
            <p:spPr>
              <a:xfrm>
                <a:off x="7766580" y="4379118"/>
                <a:ext cx="104201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=−6 </m:t>
                      </m:r>
                      <m:r>
                        <m:rPr>
                          <m:nor/>
                        </m:rPr>
                        <a:rPr kumimoji="1" lang="en-US" altLang="zh-CN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BC88A296-4779-0B44-B106-3721DB79B0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6580" y="4379118"/>
                <a:ext cx="1042017" cy="276999"/>
              </a:xfrm>
              <a:prstGeom prst="rect">
                <a:avLst/>
              </a:prstGeom>
              <a:blipFill>
                <a:blip r:embed="rId15"/>
                <a:stretch>
                  <a:fillRect l="-4878" r="-2439" b="-347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F55D390C-781E-6E40-830E-8DFAAEF72C23}"/>
                  </a:ext>
                </a:extLst>
              </p:cNvPr>
              <p:cNvSpPr txBox="1"/>
              <p:nvPr/>
            </p:nvSpPr>
            <p:spPr>
              <a:xfrm>
                <a:off x="5746581" y="5442502"/>
                <a:ext cx="1036887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=12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kumimoji="1" lang="en-US" altLang="zh-CN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F55D390C-781E-6E40-830E-8DFAAEF72C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6581" y="5442502"/>
                <a:ext cx="1036887" cy="276999"/>
              </a:xfrm>
              <a:prstGeom prst="rect">
                <a:avLst/>
              </a:prstGeom>
              <a:blipFill>
                <a:blip r:embed="rId16"/>
                <a:stretch>
                  <a:fillRect l="-1205" t="-4545" r="-3614" b="-409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右箭头 35">
            <a:extLst>
              <a:ext uri="{FF2B5EF4-FFF2-40B4-BE49-F238E27FC236}">
                <a16:creationId xmlns:a16="http://schemas.microsoft.com/office/drawing/2014/main" id="{A21EAA04-A684-5B43-A037-C8E7E1BD955E}"/>
              </a:ext>
            </a:extLst>
          </p:cNvPr>
          <p:cNvSpPr/>
          <p:nvPr/>
        </p:nvSpPr>
        <p:spPr>
          <a:xfrm>
            <a:off x="5060224" y="5491500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8" name="圆角矩形 37">
            <a:extLst>
              <a:ext uri="{FF2B5EF4-FFF2-40B4-BE49-F238E27FC236}">
                <a16:creationId xmlns:a16="http://schemas.microsoft.com/office/drawing/2014/main" id="{F2192507-9CC8-944F-BEF3-874845FA7EF9}"/>
              </a:ext>
            </a:extLst>
          </p:cNvPr>
          <p:cNvSpPr/>
          <p:nvPr/>
        </p:nvSpPr>
        <p:spPr>
          <a:xfrm>
            <a:off x="4788024" y="1108251"/>
            <a:ext cx="4020573" cy="14033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9" name="圆角矩形 38">
            <a:extLst>
              <a:ext uri="{FF2B5EF4-FFF2-40B4-BE49-F238E27FC236}">
                <a16:creationId xmlns:a16="http://schemas.microsoft.com/office/drawing/2014/main" id="{58DE343C-0B6B-3144-9DCB-7C8E10392551}"/>
              </a:ext>
            </a:extLst>
          </p:cNvPr>
          <p:cNvSpPr/>
          <p:nvPr/>
        </p:nvSpPr>
        <p:spPr>
          <a:xfrm>
            <a:off x="4788024" y="4038368"/>
            <a:ext cx="4104456" cy="17858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0777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0C96D4C8-14CE-4B4F-8E34-F4FBAFC19786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16</a:t>
            </a:fld>
            <a:endParaRPr lang="en-US" altLang="zh-CN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9976DF5-FCC4-1E45-8004-03280B271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4536"/>
            <a:ext cx="9144000" cy="550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272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灯片编号占位符 6">
            <a:extLst>
              <a:ext uri="{FF2B5EF4-FFF2-40B4-BE49-F238E27FC236}">
                <a16:creationId xmlns:a16="http://schemas.microsoft.com/office/drawing/2014/main" id="{8A4F784F-8D16-0C44-B3AE-4A4C6AAF5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A9F1B79-D01F-E04D-A1B3-B60115B99CCE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zh-CN" sz="1400"/>
          </a:p>
        </p:txBody>
      </p:sp>
      <p:pic>
        <p:nvPicPr>
          <p:cNvPr id="36866" name="Picture 8" descr="04-007">
            <a:extLst>
              <a:ext uri="{FF2B5EF4-FFF2-40B4-BE49-F238E27FC236}">
                <a16:creationId xmlns:a16="http://schemas.microsoft.com/office/drawing/2014/main" id="{1FD1C4A9-C1B4-9C42-B9D7-CC5716A2F07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56275" y="2286000"/>
            <a:ext cx="3082925" cy="3829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Rectangle 2">
            <a:extLst>
              <a:ext uri="{FF2B5EF4-FFF2-40B4-BE49-F238E27FC236}">
                <a16:creationId xmlns:a16="http://schemas.microsoft.com/office/drawing/2014/main" id="{E4BC2845-FAAB-6541-A088-5E334E3DFD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 dirty="0"/>
              <a:t>4.3 Superposition Theorem</a:t>
            </a:r>
          </a:p>
        </p:txBody>
      </p:sp>
      <p:pic>
        <p:nvPicPr>
          <p:cNvPr id="36868" name="Picture 6" descr="04-006">
            <a:extLst>
              <a:ext uri="{FF2B5EF4-FFF2-40B4-BE49-F238E27FC236}">
                <a16:creationId xmlns:a16="http://schemas.microsoft.com/office/drawing/2014/main" id="{B2230CAB-55E8-414A-8C2F-3870F9A44DB6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4165600"/>
            <a:ext cx="3733800" cy="1625600"/>
          </a:xfrm>
          <a:noFill/>
          <a:extLs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Text Box 3">
            <a:extLst>
              <a:ext uri="{FF2B5EF4-FFF2-40B4-BE49-F238E27FC236}">
                <a16:creationId xmlns:a16="http://schemas.microsoft.com/office/drawing/2014/main" id="{87AC9C13-2FCA-274C-B152-9CA253459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600200"/>
            <a:ext cx="792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zh-CN" altLang="zh-CN" sz="1800"/>
          </a:p>
        </p:txBody>
      </p:sp>
      <p:sp>
        <p:nvSpPr>
          <p:cNvPr id="36870" name="Rectangle 5">
            <a:extLst>
              <a:ext uri="{FF2B5EF4-FFF2-40B4-BE49-F238E27FC236}">
                <a16:creationId xmlns:a16="http://schemas.microsoft.com/office/drawing/2014/main" id="{5FAEFE87-B89A-454E-A3D6-9C79BC7DB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600200"/>
            <a:ext cx="51816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b="1" u="sng" dirty="0"/>
              <a:t>Example 4.3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CN" sz="2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dirty="0"/>
              <a:t>Use the superposition theorem to find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000" dirty="0"/>
              <a:t> in the circuit shown below.</a:t>
            </a:r>
          </a:p>
        </p:txBody>
      </p:sp>
      <p:sp>
        <p:nvSpPr>
          <p:cNvPr id="36871" name="Line 11">
            <a:extLst>
              <a:ext uri="{FF2B5EF4-FFF2-40B4-BE49-F238E27FC236}">
                <a16:creationId xmlns:a16="http://schemas.microsoft.com/office/drawing/2014/main" id="{11965D83-607C-B849-8619-CF18E596B3E8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4800" y="5029200"/>
            <a:ext cx="19812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872" name="Line 10">
            <a:extLst>
              <a:ext uri="{FF2B5EF4-FFF2-40B4-BE49-F238E27FC236}">
                <a16:creationId xmlns:a16="http://schemas.microsoft.com/office/drawing/2014/main" id="{A2233F64-4ED7-7E4A-A960-395DD2947AA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86200" y="3352800"/>
            <a:ext cx="2133600" cy="1371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873" name="Text Box 15">
            <a:extLst>
              <a:ext uri="{FF2B5EF4-FFF2-40B4-BE49-F238E27FC236}">
                <a16:creationId xmlns:a16="http://schemas.microsoft.com/office/drawing/2014/main" id="{1A0F5F11-9E82-1940-B62E-8C4EBA98D9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3276600"/>
            <a:ext cx="2209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1800" dirty="0">
                <a:solidFill>
                  <a:srgbClr val="FF3300"/>
                </a:solidFill>
              </a:rPr>
              <a:t>3A is </a:t>
            </a:r>
            <a:r>
              <a:rPr lang="en-US" altLang="zh-CN" sz="1800" dirty="0">
                <a:solidFill>
                  <a:srgbClr val="0432FF"/>
                </a:solidFill>
              </a:rPr>
              <a:t>turned off </a:t>
            </a:r>
            <a:r>
              <a:rPr lang="en-US" altLang="zh-CN" sz="1800" dirty="0">
                <a:solidFill>
                  <a:srgbClr val="FF3300"/>
                </a:solidFill>
              </a:rPr>
              <a:t>by open-circuit</a:t>
            </a:r>
          </a:p>
        </p:txBody>
      </p:sp>
      <p:sp>
        <p:nvSpPr>
          <p:cNvPr id="36874" name="Text Box 16">
            <a:extLst>
              <a:ext uri="{FF2B5EF4-FFF2-40B4-BE49-F238E27FC236}">
                <a16:creationId xmlns:a16="http://schemas.microsoft.com/office/drawing/2014/main" id="{2CA0DD62-5E4B-3B4E-A797-999528BE03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8300" y="5453151"/>
            <a:ext cx="1981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1800" dirty="0">
                <a:solidFill>
                  <a:srgbClr val="FF3300"/>
                </a:solidFill>
              </a:rPr>
              <a:t>6V is </a:t>
            </a:r>
            <a:r>
              <a:rPr lang="en-US" altLang="zh-CN" sz="1800" dirty="0">
                <a:solidFill>
                  <a:srgbClr val="0432FF"/>
                </a:solidFill>
              </a:rPr>
              <a:t>turned off </a:t>
            </a:r>
            <a:r>
              <a:rPr lang="en-US" altLang="zh-CN" sz="1800" dirty="0">
                <a:solidFill>
                  <a:srgbClr val="FF3300"/>
                </a:solidFill>
              </a:rPr>
              <a:t>by short-circuit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34D12A8-6717-7E44-91B0-2E36BBA90B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26450" y="2906713"/>
            <a:ext cx="5302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800" b="1">
                <a:solidFill>
                  <a:srgbClr val="FF0000"/>
                </a:solidFill>
              </a:rPr>
              <a:t>2 V</a:t>
            </a:r>
            <a:endParaRPr lang="zh-CN" altLang="en-US" sz="1800" b="1">
              <a:solidFill>
                <a:srgbClr val="FF0000"/>
              </a:solidFill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B98F8AF-9130-3B4D-80F5-2EE41651F4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1788" y="4868863"/>
            <a:ext cx="5349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800" b="1">
                <a:solidFill>
                  <a:srgbClr val="FF0000"/>
                </a:solidFill>
              </a:rPr>
              <a:t>2 A</a:t>
            </a:r>
            <a:endParaRPr lang="zh-CN" altLang="en-US" sz="1800" b="1">
              <a:solidFill>
                <a:srgbClr val="FF0000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2C02CFE7-A83E-6448-A45F-A2E9395890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9500" y="6299200"/>
            <a:ext cx="2609850" cy="368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800" b="1">
                <a:solidFill>
                  <a:srgbClr val="FF0000"/>
                </a:solidFill>
              </a:rPr>
              <a:t>2 V + 2 A × 4 Ω = 10 V</a:t>
            </a:r>
            <a:endParaRPr lang="zh-CN" altLang="en-US" sz="1800" b="1">
              <a:solidFill>
                <a:srgbClr val="FF0000"/>
              </a:solidFill>
            </a:endParaRPr>
          </a:p>
        </p:txBody>
      </p:sp>
      <p:sp>
        <p:nvSpPr>
          <p:cNvPr id="36878" name="文本框 16">
            <a:extLst>
              <a:ext uri="{FF2B5EF4-FFF2-40B4-BE49-F238E27FC236}">
                <a16:creationId xmlns:a16="http://schemas.microsoft.com/office/drawing/2014/main" id="{CFE8D930-1869-4F42-896F-33CFCCE27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1607" y="1632745"/>
            <a:ext cx="15700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 b="1" dirty="0">
                <a:solidFill>
                  <a:srgbClr val="FF0000"/>
                </a:solidFill>
              </a:rPr>
              <a:t>①不含受控源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B008B3A-2F1B-9945-AE17-D79DB2BD0144}"/>
              </a:ext>
            </a:extLst>
          </p:cNvPr>
          <p:cNvSpPr txBox="1"/>
          <p:nvPr/>
        </p:nvSpPr>
        <p:spPr>
          <a:xfrm>
            <a:off x="3048000" y="2981969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solidFill>
                  <a:srgbClr val="00B050"/>
                </a:solidFill>
              </a:rPr>
              <a:t>只考虑电压源：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E1B30D3E-216E-5641-851E-64C37BAD59E4}"/>
              </a:ext>
            </a:extLst>
          </p:cNvPr>
          <p:cNvSpPr txBox="1"/>
          <p:nvPr/>
        </p:nvSpPr>
        <p:spPr>
          <a:xfrm>
            <a:off x="4152900" y="5138690"/>
            <a:ext cx="1811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solidFill>
                  <a:srgbClr val="00B050"/>
                </a:solidFill>
              </a:rPr>
              <a:t>只考虑电流源：</a:t>
            </a:r>
          </a:p>
        </p:txBody>
      </p:sp>
      <p:sp>
        <p:nvSpPr>
          <p:cNvPr id="19" name="灯片编号占位符 1">
            <a:extLst>
              <a:ext uri="{FF2B5EF4-FFF2-40B4-BE49-F238E27FC236}">
                <a16:creationId xmlns:a16="http://schemas.microsoft.com/office/drawing/2014/main" id="{55D078EF-B178-AA46-A5EB-FC6EC53C43A8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17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图片 4">
            <a:extLst>
              <a:ext uri="{FF2B5EF4-FFF2-40B4-BE49-F238E27FC236}">
                <a16:creationId xmlns:a16="http://schemas.microsoft.com/office/drawing/2014/main" id="{54605242-6EA8-4447-906F-45FEAD9A8B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9275"/>
            <a:ext cx="8966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3DBD061-A80C-CE41-BFDE-C37B53FC26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551130"/>
            <a:ext cx="7063308" cy="3154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5360778-4528-9848-A4B4-749BA74F2D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860800"/>
            <a:ext cx="1092200" cy="279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4" name="图片 5">
            <a:extLst>
              <a:ext uri="{FF2B5EF4-FFF2-40B4-BE49-F238E27FC236}">
                <a16:creationId xmlns:a16="http://schemas.microsoft.com/office/drawing/2014/main" id="{4942BB5E-0AEB-EB49-B91F-BC17184938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8080"/>
            <a:ext cx="3132138" cy="295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5" name="文本框 9">
            <a:extLst>
              <a:ext uri="{FF2B5EF4-FFF2-40B4-BE49-F238E27FC236}">
                <a16:creationId xmlns:a16="http://schemas.microsoft.com/office/drawing/2014/main" id="{9ADFEDD5-520E-0C4B-B49E-1937F6041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7175" y="981075"/>
            <a:ext cx="13398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②含受控源</a:t>
            </a: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64A815E2-62DB-424B-BDED-9CC9942FAEB5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18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图片 4">
            <a:extLst>
              <a:ext uri="{FF2B5EF4-FFF2-40B4-BE49-F238E27FC236}">
                <a16:creationId xmlns:a16="http://schemas.microsoft.com/office/drawing/2014/main" id="{A544D4D9-5055-8A43-ADA1-55464974F0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518098"/>
            <a:ext cx="896778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6" name="图片 5">
            <a:extLst>
              <a:ext uri="{FF2B5EF4-FFF2-40B4-BE49-F238E27FC236}">
                <a16:creationId xmlns:a16="http://schemas.microsoft.com/office/drawing/2014/main" id="{7407EC14-FCDA-FA4D-AE10-ED3FA731C8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927100"/>
            <a:ext cx="31750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AB4ECD4-491D-5E43-89D5-07CD9C481A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2565400"/>
            <a:ext cx="1422400" cy="279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251F137-D31B-9147-9F6F-1CF35BA78C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33825"/>
            <a:ext cx="2778125" cy="255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21E24D9-C314-D741-81EF-DED3818D0D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3860800"/>
            <a:ext cx="5321300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文本框 9">
            <a:extLst>
              <a:ext uri="{FF2B5EF4-FFF2-40B4-BE49-F238E27FC236}">
                <a16:creationId xmlns:a16="http://schemas.microsoft.com/office/drawing/2014/main" id="{45937D3D-B80C-6C46-8389-FDA316D65E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7175" y="981075"/>
            <a:ext cx="331372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 dirty="0">
                <a:solidFill>
                  <a:srgbClr val="FF0000"/>
                </a:solidFill>
              </a:rPr>
              <a:t>③含多个独立源（</a:t>
            </a:r>
            <a:r>
              <a:rPr lang="en-US" altLang="zh-CN" sz="1800" dirty="0">
                <a:solidFill>
                  <a:srgbClr val="FF0000"/>
                </a:solidFill>
              </a:rPr>
              <a:t>3</a:t>
            </a:r>
            <a:r>
              <a:rPr lang="zh-CN" altLang="en-US" sz="1800" dirty="0">
                <a:solidFill>
                  <a:srgbClr val="FF0000"/>
                </a:solidFill>
              </a:rPr>
              <a:t>个及以上）</a:t>
            </a: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EEBA5F27-3027-4343-8957-55A58CE87EB6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19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4A968836-77B1-654D-AB55-4A8130AAB1EB}"/>
              </a:ext>
            </a:extLst>
          </p:cNvPr>
          <p:cNvSpPr txBox="1"/>
          <p:nvPr/>
        </p:nvSpPr>
        <p:spPr>
          <a:xfrm>
            <a:off x="1981803" y="2960513"/>
            <a:ext cx="7127272" cy="923330"/>
          </a:xfrm>
          <a:prstGeom prst="rect">
            <a:avLst/>
          </a:prstGeom>
          <a:noFill/>
          <a:ln>
            <a:solidFill>
              <a:srgbClr val="0432FF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注：根据线性叠加原理，可以</a:t>
            </a:r>
            <a:endParaRPr kumimoji="1" lang="en-US" altLang="zh-CN" dirty="0"/>
          </a:p>
          <a:p>
            <a:r>
              <a:rPr kumimoji="1" lang="en-US" altLang="zh-CN" dirty="0"/>
              <a:t>①</a:t>
            </a:r>
            <a:r>
              <a:rPr kumimoji="1" lang="zh-CN" altLang="en-US" dirty="0"/>
              <a:t> 每次考虑一个独立源，计算三次；</a:t>
            </a:r>
            <a:endParaRPr kumimoji="1" lang="en-US" altLang="zh-CN" dirty="0"/>
          </a:p>
          <a:p>
            <a:r>
              <a:rPr kumimoji="1" lang="en-US" altLang="zh-CN" dirty="0"/>
              <a:t>②</a:t>
            </a:r>
            <a:r>
              <a:rPr kumimoji="1" lang="zh-CN" altLang="en-US" dirty="0"/>
              <a:t> 一次考虑两个独立源，另一次考虑剩下的一个独立源，计算两次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>
            <a:extLst>
              <a:ext uri="{FF2B5EF4-FFF2-40B4-BE49-F238E27FC236}">
                <a16:creationId xmlns:a16="http://schemas.microsoft.com/office/drawing/2014/main" id="{DCE7BD2D-E3F0-5C46-BBF6-0826720A4F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电路分析的基本方法和定理</a:t>
            </a:r>
          </a:p>
        </p:txBody>
      </p:sp>
      <p:sp>
        <p:nvSpPr>
          <p:cNvPr id="18434" name="内容占位符 2">
            <a:extLst>
              <a:ext uri="{FF2B5EF4-FFF2-40B4-BE49-F238E27FC236}">
                <a16:creationId xmlns:a16="http://schemas.microsoft.com/office/drawing/2014/main" id="{D4FE45BC-314A-B74F-9333-0AE65D7A6B3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781550"/>
          </a:xfrm>
        </p:spPr>
        <p:txBody>
          <a:bodyPr/>
          <a:lstStyle/>
          <a:p>
            <a:r>
              <a:rPr lang="en-US" altLang="zh-CN" sz="2400" dirty="0"/>
              <a:t>3.5  </a:t>
            </a:r>
            <a:r>
              <a:rPr lang="zh-CN" altLang="en-US" sz="2400" dirty="0"/>
              <a:t>电路定理</a:t>
            </a:r>
          </a:p>
          <a:p>
            <a:r>
              <a:rPr lang="en-US" altLang="zh-CN" sz="2400" dirty="0"/>
              <a:t>3.5.1  </a:t>
            </a:r>
            <a:r>
              <a:rPr lang="zh-CN" altLang="en-US" sz="2400" dirty="0"/>
              <a:t>叠加定理</a:t>
            </a:r>
          </a:p>
          <a:p>
            <a:r>
              <a:rPr lang="en-US" altLang="zh-CN" sz="2400" dirty="0"/>
              <a:t>3.5.2  </a:t>
            </a:r>
            <a:r>
              <a:rPr lang="zh-CN" altLang="en-US" sz="2400" dirty="0"/>
              <a:t>替代定理</a:t>
            </a:r>
          </a:p>
          <a:p>
            <a:r>
              <a:rPr lang="en-US" altLang="zh-CN" sz="2400" dirty="0"/>
              <a:t>3.5.3  </a:t>
            </a:r>
            <a:r>
              <a:rPr lang="zh-CN" altLang="en-US" sz="2400" dirty="0"/>
              <a:t>戴维南定理和诺顿定理</a:t>
            </a:r>
          </a:p>
          <a:p>
            <a:r>
              <a:rPr lang="en-US" altLang="zh-CN" sz="2400" dirty="0"/>
              <a:t>3.5.4  </a:t>
            </a:r>
            <a:r>
              <a:rPr lang="zh-CN" altLang="en-US" sz="2400" dirty="0"/>
              <a:t>最大功率传递定理</a:t>
            </a:r>
            <a:endParaRPr lang="en-US" altLang="zh-CN" sz="2400" dirty="0"/>
          </a:p>
          <a:p>
            <a:endParaRPr lang="en-US" altLang="zh-CN" sz="2400" dirty="0"/>
          </a:p>
          <a:p>
            <a:r>
              <a:rPr lang="zh-CN" altLang="en-US" sz="2400" dirty="0"/>
              <a:t>等效电阻和输入电阻</a:t>
            </a:r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40229CAA-0218-CF4B-8A62-6F161448EBF2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</a:t>
            </a:fld>
            <a:endParaRPr lang="en-US" altLang="zh-CN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>
            <a:extLst>
              <a:ext uri="{FF2B5EF4-FFF2-40B4-BE49-F238E27FC236}">
                <a16:creationId xmlns:a16="http://schemas.microsoft.com/office/drawing/2014/main" id="{765041CF-44C4-644D-A7E2-986644D3CC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zh-CN" altLang="en-US"/>
              <a:t>端口（</a:t>
            </a:r>
            <a:r>
              <a:rPr lang="en-US" altLang="zh-CN"/>
              <a:t>port</a:t>
            </a:r>
            <a:r>
              <a:rPr lang="zh-CN" altLang="en-US"/>
              <a:t>）的概念</a:t>
            </a:r>
            <a:endParaRPr lang="en-US" altLang="en-US"/>
          </a:p>
        </p:txBody>
      </p:sp>
      <p:sp>
        <p:nvSpPr>
          <p:cNvPr id="50178" name="Content Placeholder 2">
            <a:extLst>
              <a:ext uri="{FF2B5EF4-FFF2-40B4-BE49-F238E27FC236}">
                <a16:creationId xmlns:a16="http://schemas.microsoft.com/office/drawing/2014/main" id="{9BE615A8-2597-884F-9601-BD7B648E43E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400"/>
              <a:t>电路或网络的一个</a:t>
            </a:r>
            <a:r>
              <a:rPr lang="zh-CN" altLang="en-US" sz="2400" b="1">
                <a:solidFill>
                  <a:srgbClr val="0070C0"/>
                </a:solidFill>
              </a:rPr>
              <a:t>端口</a:t>
            </a:r>
            <a:r>
              <a:rPr lang="zh-CN" altLang="en-US" sz="2400" b="1"/>
              <a:t>（</a:t>
            </a:r>
            <a:r>
              <a:rPr lang="en-US" altLang="zh-CN" sz="2400" b="1"/>
              <a:t>a</a:t>
            </a:r>
            <a:r>
              <a:rPr lang="zh-CN" altLang="en-US" sz="2400" b="1"/>
              <a:t> </a:t>
            </a:r>
            <a:r>
              <a:rPr lang="en-US" altLang="zh-CN" sz="2400" b="1"/>
              <a:t>port</a:t>
            </a:r>
            <a:r>
              <a:rPr lang="zh-CN" altLang="en-US" sz="2400" b="1"/>
              <a:t>）</a:t>
            </a:r>
            <a:r>
              <a:rPr lang="zh-CN" altLang="en-US" sz="2400"/>
              <a:t>，是指它向外引出的</a:t>
            </a:r>
            <a:r>
              <a:rPr lang="zh-CN" altLang="en-US" sz="2400" b="1">
                <a:solidFill>
                  <a:srgbClr val="FF0000"/>
                </a:solidFill>
              </a:rPr>
              <a:t>一对</a:t>
            </a:r>
            <a:r>
              <a:rPr lang="zh-CN" altLang="en-US" sz="2400" b="1">
                <a:solidFill>
                  <a:srgbClr val="0070C0"/>
                </a:solidFill>
              </a:rPr>
              <a:t>端子</a:t>
            </a:r>
            <a:r>
              <a:rPr lang="zh-CN" altLang="en-US" sz="2400" b="1"/>
              <a:t>（</a:t>
            </a:r>
            <a:r>
              <a:rPr lang="en-US" altLang="zh-CN" sz="2400" b="1"/>
              <a:t>a pair of terminals</a:t>
            </a:r>
            <a:r>
              <a:rPr lang="zh-CN" altLang="en-US" sz="2400" b="1"/>
              <a:t>）</a:t>
            </a:r>
            <a:r>
              <a:rPr lang="zh-CN" altLang="en-US" sz="2400"/>
              <a:t>，这对端子可以与外部电源或其他电路相联结</a:t>
            </a:r>
            <a:r>
              <a:rPr lang="zh-CN" altLang="en-US" sz="2000"/>
              <a:t>。</a:t>
            </a:r>
            <a:endParaRPr lang="en-US" altLang="zh-CN" sz="2000"/>
          </a:p>
          <a:p>
            <a:r>
              <a:rPr lang="zh-CN" altLang="en-US" sz="2400"/>
              <a:t>对一个端口来说，从它的一个端子流入的电流一定等于从另一个端子流出的电流。</a:t>
            </a:r>
            <a:endParaRPr lang="en-US" altLang="zh-CN" sz="2400"/>
          </a:p>
          <a:p>
            <a:r>
              <a:rPr lang="zh-CN" altLang="en-US" sz="2400"/>
              <a:t>这种具有向外引出一对端子（两对端子）的电路或网络称为一端口网络（二端口网络）。</a:t>
            </a:r>
            <a:endParaRPr lang="en-US" altLang="en-US" sz="2400"/>
          </a:p>
        </p:txBody>
      </p:sp>
      <p:pic>
        <p:nvPicPr>
          <p:cNvPr id="50179" name="Picture 3">
            <a:extLst>
              <a:ext uri="{FF2B5EF4-FFF2-40B4-BE49-F238E27FC236}">
                <a16:creationId xmlns:a16="http://schemas.microsoft.com/office/drawing/2014/main" id="{63DBB9EA-34F1-B846-8527-3A44126A5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700" y="4365625"/>
            <a:ext cx="2532063" cy="226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Picture 4">
            <a:extLst>
              <a:ext uri="{FF2B5EF4-FFF2-40B4-BE49-F238E27FC236}">
                <a16:creationId xmlns:a16="http://schemas.microsoft.com/office/drawing/2014/main" id="{755FBA28-2734-3349-84EF-071AA0F5D3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975" y="3975100"/>
            <a:ext cx="3292475" cy="215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5">
            <a:extLst>
              <a:ext uri="{FF2B5EF4-FFF2-40B4-BE49-F238E27FC236}">
                <a16:creationId xmlns:a16="http://schemas.microsoft.com/office/drawing/2014/main" id="{BFE004BB-AFE4-3546-B863-5DC10004C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438" y="6092825"/>
            <a:ext cx="3148012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5B787F6E-28B3-5C4C-A472-735B702D4A09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20</a:t>
            </a:fld>
            <a:endParaRPr lang="en-US" altLang="zh-CN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>
            <a:extLst>
              <a:ext uri="{FF2B5EF4-FFF2-40B4-BE49-F238E27FC236}">
                <a16:creationId xmlns:a16="http://schemas.microsoft.com/office/drawing/2014/main" id="{EA6EE8BC-0A5B-4542-B54F-D1936B2566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电路等效</a:t>
            </a:r>
            <a:endParaRPr lang="en-US" altLang="en-US"/>
          </a:p>
        </p:txBody>
      </p:sp>
      <p:sp>
        <p:nvSpPr>
          <p:cNvPr id="43010" name="Content Placeholder 4">
            <a:extLst>
              <a:ext uri="{FF2B5EF4-FFF2-40B4-BE49-F238E27FC236}">
                <a16:creationId xmlns:a16="http://schemas.microsoft.com/office/drawing/2014/main" id="{AAA3A930-0D0E-4F47-8AF5-BFC8D098873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400" dirty="0"/>
              <a:t>【</a:t>
            </a:r>
            <a:r>
              <a:rPr lang="zh-CN" altLang="en-US" sz="2400" dirty="0"/>
              <a:t>概念</a:t>
            </a:r>
            <a:r>
              <a:rPr lang="en-US" altLang="zh-CN" sz="2400" dirty="0"/>
              <a:t>】</a:t>
            </a:r>
            <a:r>
              <a:rPr lang="zh-CN" altLang="en-US" sz="2400" dirty="0"/>
              <a:t>：当电路中的某一部分用其</a:t>
            </a:r>
            <a:r>
              <a:rPr lang="zh-CN" altLang="en-US" sz="2400" b="1" dirty="0">
                <a:solidFill>
                  <a:srgbClr val="0070C0"/>
                </a:solidFill>
              </a:rPr>
              <a:t>等效电路</a:t>
            </a:r>
            <a:r>
              <a:rPr lang="zh-CN" altLang="en-US" sz="2400" dirty="0"/>
              <a:t>代替后，</a:t>
            </a:r>
            <a:r>
              <a:rPr lang="zh-CN" altLang="en-US" sz="2400" dirty="0">
                <a:solidFill>
                  <a:srgbClr val="0432FF"/>
                </a:solidFill>
              </a:rPr>
              <a:t>未被代替部分</a:t>
            </a:r>
            <a:r>
              <a:rPr lang="zh-CN" altLang="en-US" sz="2400" dirty="0"/>
              <a:t>的电压和电流均应</a:t>
            </a:r>
            <a:r>
              <a:rPr lang="zh-CN" altLang="en-US" sz="2400" dirty="0">
                <a:solidFill>
                  <a:srgbClr val="0432FF"/>
                </a:solidFill>
              </a:rPr>
              <a:t>保持不变</a:t>
            </a:r>
            <a:r>
              <a:rPr lang="zh-CN" altLang="en-US" sz="2400" dirty="0"/>
              <a:t>；</a:t>
            </a:r>
            <a:endParaRPr lang="en-US" altLang="zh-CN" sz="2400" dirty="0"/>
          </a:p>
          <a:p>
            <a:r>
              <a:rPr lang="en-US" altLang="zh-CN" sz="2400" dirty="0"/>
              <a:t>【</a:t>
            </a:r>
            <a:r>
              <a:rPr lang="zh-CN" altLang="en-US" sz="2400" dirty="0"/>
              <a:t>方法</a:t>
            </a:r>
            <a:r>
              <a:rPr lang="en-US" altLang="zh-CN" sz="2400" dirty="0"/>
              <a:t>】</a:t>
            </a:r>
            <a:r>
              <a:rPr lang="zh-CN" altLang="en-US" sz="2400" dirty="0"/>
              <a:t>：</a:t>
            </a:r>
            <a:r>
              <a:rPr lang="zh-CN" altLang="en-US" sz="2400" b="1" dirty="0">
                <a:solidFill>
                  <a:srgbClr val="FF0000"/>
                </a:solidFill>
              </a:rPr>
              <a:t>接口</a:t>
            </a:r>
            <a:r>
              <a:rPr lang="zh-CN" altLang="en-US" sz="2400" dirty="0">
                <a:solidFill>
                  <a:srgbClr val="FF0000"/>
                </a:solidFill>
              </a:rPr>
              <a:t>处（端口）电压、电流保持不变</a:t>
            </a:r>
            <a:r>
              <a:rPr lang="zh-CN" altLang="en-US" sz="2400" dirty="0"/>
              <a:t>；</a:t>
            </a:r>
            <a:endParaRPr lang="en-US" altLang="en-US" sz="2400" dirty="0"/>
          </a:p>
        </p:txBody>
      </p:sp>
      <p:pic>
        <p:nvPicPr>
          <p:cNvPr id="43011" name="Picture 5">
            <a:extLst>
              <a:ext uri="{FF2B5EF4-FFF2-40B4-BE49-F238E27FC236}">
                <a16:creationId xmlns:a16="http://schemas.microsoft.com/office/drawing/2014/main" id="{5C08381C-03B6-BD4B-8616-9363E22A0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0" y="3255963"/>
            <a:ext cx="6032500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58C3ED8B-DAD6-6D48-96FF-5155E9C8F6C3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21</a:t>
            </a:fld>
            <a:endParaRPr lang="en-US" altLang="zh-CN" dirty="0"/>
          </a:p>
        </p:txBody>
      </p:sp>
      <p:sp>
        <p:nvSpPr>
          <p:cNvPr id="2" name="椭圆 1">
            <a:extLst>
              <a:ext uri="{FF2B5EF4-FFF2-40B4-BE49-F238E27FC236}">
                <a16:creationId xmlns:a16="http://schemas.microsoft.com/office/drawing/2014/main" id="{9270E6D1-5C00-1947-95FF-ACF745D59BA9}"/>
              </a:ext>
            </a:extLst>
          </p:cNvPr>
          <p:cNvSpPr/>
          <p:nvPr/>
        </p:nvSpPr>
        <p:spPr>
          <a:xfrm>
            <a:off x="2555776" y="3933056"/>
            <a:ext cx="216024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3182AED9-74F8-4C4D-A253-7C86316FCA8F}"/>
              </a:ext>
            </a:extLst>
          </p:cNvPr>
          <p:cNvSpPr/>
          <p:nvPr/>
        </p:nvSpPr>
        <p:spPr>
          <a:xfrm>
            <a:off x="2771800" y="4610149"/>
            <a:ext cx="216024" cy="576064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1BA55C78-4DE2-D94A-A501-52E1BBF49A5D}"/>
              </a:ext>
            </a:extLst>
          </p:cNvPr>
          <p:cNvSpPr/>
          <p:nvPr/>
        </p:nvSpPr>
        <p:spPr>
          <a:xfrm>
            <a:off x="6685972" y="3896554"/>
            <a:ext cx="216024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921C9847-7902-C743-A061-8AD82C1C7659}"/>
              </a:ext>
            </a:extLst>
          </p:cNvPr>
          <p:cNvSpPr/>
          <p:nvPr/>
        </p:nvSpPr>
        <p:spPr>
          <a:xfrm>
            <a:off x="6793984" y="4655180"/>
            <a:ext cx="216024" cy="576064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69958270-6F1B-7548-A46E-BEE3CD7614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 dirty="0"/>
              <a:t>4.4 Source Transformation</a:t>
            </a:r>
            <a:br>
              <a:rPr lang="en-US" altLang="zh-CN" sz="4000" dirty="0"/>
            </a:br>
            <a:r>
              <a:rPr lang="zh-CN" altLang="en-US" sz="4000" dirty="0"/>
              <a:t>电源变换</a:t>
            </a:r>
            <a:endParaRPr lang="en-US" altLang="zh-CN" sz="4000" dirty="0"/>
          </a:p>
        </p:txBody>
      </p:sp>
      <p:sp>
        <p:nvSpPr>
          <p:cNvPr id="44035" name="Text Box 3">
            <a:extLst>
              <a:ext uri="{FF2B5EF4-FFF2-40B4-BE49-F238E27FC236}">
                <a16:creationId xmlns:a16="http://schemas.microsoft.com/office/drawing/2014/main" id="{BE55A25B-B72E-5A4F-A94C-9A4791A6C4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600200"/>
            <a:ext cx="792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zh-CN" altLang="zh-CN" sz="1800"/>
          </a:p>
        </p:txBody>
      </p:sp>
      <p:sp>
        <p:nvSpPr>
          <p:cNvPr id="44036" name="Rectangle 4">
            <a:extLst>
              <a:ext uri="{FF2B5EF4-FFF2-40B4-BE49-F238E27FC236}">
                <a16:creationId xmlns:a16="http://schemas.microsoft.com/office/drawing/2014/main" id="{30523446-5F66-BB48-8D83-AD47FBBB61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057400"/>
            <a:ext cx="8229600" cy="412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zh-CN" sz="2800" dirty="0">
                <a:latin typeface="Verdana" panose="020B0604030504040204" pitchFamily="34" charset="0"/>
              </a:rPr>
              <a:t>An equivalent circuit is one whose 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i="1" dirty="0">
                <a:latin typeface="Verdana" panose="020B0604030504040204" pitchFamily="34" charset="0"/>
              </a:rPr>
              <a:t>-</a:t>
            </a:r>
            <a:r>
              <a:rPr lang="en-US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800" dirty="0">
                <a:latin typeface="Verdana" panose="020B0604030504040204" pitchFamily="34" charset="0"/>
              </a:rPr>
              <a:t> characteristics are identical with the original circuit.</a:t>
            </a:r>
            <a:r>
              <a:rPr lang="en-US" altLang="zh-CN" dirty="0">
                <a:latin typeface="Verdana" panose="020B0604030504040204" pitchFamily="34" charset="0"/>
              </a:rPr>
              <a:t> </a:t>
            </a:r>
            <a:r>
              <a:rPr lang="en-US" altLang="zh-CN" sz="2400" b="1" dirty="0">
                <a:solidFill>
                  <a:srgbClr val="00B0F0"/>
                </a:solidFill>
                <a:latin typeface="Verdana" panose="020B0604030504040204" pitchFamily="34" charset="0"/>
              </a:rPr>
              <a:t>【</a:t>
            </a:r>
            <a:r>
              <a:rPr lang="zh-CN" altLang="en-US" sz="2400" b="1" dirty="0">
                <a:solidFill>
                  <a:srgbClr val="00B0F0"/>
                </a:solidFill>
                <a:latin typeface="Verdana" panose="020B0604030504040204" pitchFamily="34" charset="0"/>
              </a:rPr>
              <a:t>等效的原则：</a:t>
            </a:r>
            <a:r>
              <a:rPr lang="en-US" altLang="zh-CN" sz="24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400" b="1" dirty="0">
                <a:solidFill>
                  <a:srgbClr val="00B0F0"/>
                </a:solidFill>
                <a:latin typeface="Verdana" panose="020B0604030504040204" pitchFamily="34" charset="0"/>
              </a:rPr>
              <a:t>-</a:t>
            </a:r>
            <a:r>
              <a:rPr lang="en-US" altLang="zh-CN" sz="2400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zh-CN" altLang="en-US" sz="2400" b="1" dirty="0">
                <a:solidFill>
                  <a:srgbClr val="00B0F0"/>
                </a:solidFill>
                <a:latin typeface="Verdana" panose="020B0604030504040204" pitchFamily="34" charset="0"/>
              </a:rPr>
              <a:t> 特性保持不变，即不能对其余电路产生影响</a:t>
            </a:r>
            <a:r>
              <a:rPr lang="en-US" altLang="zh-CN" sz="2400" b="1" dirty="0">
                <a:solidFill>
                  <a:srgbClr val="00B0F0"/>
                </a:solidFill>
                <a:latin typeface="Verdana" panose="020B0604030504040204" pitchFamily="34" charset="0"/>
              </a:rPr>
              <a:t>】</a:t>
            </a:r>
          </a:p>
          <a:p>
            <a:pPr eaLnBrk="1" hangingPunct="1"/>
            <a:endParaRPr lang="en-US" altLang="zh-CN" dirty="0">
              <a:latin typeface="Verdana" panose="020B0604030504040204" pitchFamily="34" charset="0"/>
            </a:endParaRPr>
          </a:p>
          <a:p>
            <a:pPr eaLnBrk="1" hangingPunct="1">
              <a:buFontTx/>
              <a:buChar char="•"/>
            </a:pPr>
            <a:r>
              <a:rPr lang="en-US" altLang="zh-CN" sz="2800" dirty="0">
                <a:latin typeface="Verdana" panose="020B0604030504040204" pitchFamily="34" charset="0"/>
              </a:rPr>
              <a:t>It</a:t>
            </a:r>
            <a:r>
              <a:rPr lang="en-US" altLang="zh-CN" sz="2800" b="1" dirty="0">
                <a:latin typeface="Verdana" panose="020B0604030504040204" pitchFamily="34" charset="0"/>
              </a:rPr>
              <a:t> </a:t>
            </a:r>
            <a:r>
              <a:rPr lang="en-US" altLang="zh-CN" sz="2800" dirty="0">
                <a:latin typeface="Verdana" panose="020B0604030504040204" pitchFamily="34" charset="0"/>
              </a:rPr>
              <a:t>is the process of replacing </a:t>
            </a:r>
            <a:r>
              <a:rPr lang="en-US" altLang="zh-CN" sz="2800" u="sng" dirty="0">
                <a:solidFill>
                  <a:srgbClr val="FF3300"/>
                </a:solidFill>
                <a:latin typeface="Verdana" panose="020B0604030504040204" pitchFamily="34" charset="0"/>
              </a:rPr>
              <a:t>a voltage source </a:t>
            </a:r>
            <a:r>
              <a:rPr lang="en-US" altLang="zh-CN" sz="2800" i="1" u="sng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i="1" u="sng" baseline="-250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zh-CN" sz="2800" i="1" u="sng" dirty="0">
                <a:solidFill>
                  <a:srgbClr val="FF3300"/>
                </a:solidFill>
                <a:latin typeface="Verdana" panose="020B0604030504040204" pitchFamily="34" charset="0"/>
              </a:rPr>
              <a:t> </a:t>
            </a:r>
            <a:r>
              <a:rPr lang="en-US" altLang="zh-CN" sz="2800" u="sng" dirty="0">
                <a:solidFill>
                  <a:srgbClr val="FF3300"/>
                </a:solidFill>
                <a:latin typeface="Verdana" panose="020B0604030504040204" pitchFamily="34" charset="0"/>
              </a:rPr>
              <a:t>in series with a resistor </a:t>
            </a:r>
            <a:r>
              <a:rPr lang="en-US" altLang="zh-CN" sz="2800" i="1" u="sng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800" i="1" dirty="0">
                <a:latin typeface="Verdana" panose="020B0604030504040204" pitchFamily="34" charset="0"/>
              </a:rPr>
              <a:t> </a:t>
            </a:r>
            <a:r>
              <a:rPr lang="en-US" altLang="zh-CN" sz="2800" dirty="0">
                <a:latin typeface="Verdana" panose="020B0604030504040204" pitchFamily="34" charset="0"/>
              </a:rPr>
              <a:t>by a </a:t>
            </a:r>
            <a:r>
              <a:rPr lang="en-US" altLang="zh-CN" sz="2800" u="sng" dirty="0">
                <a:solidFill>
                  <a:srgbClr val="FF3300"/>
                </a:solidFill>
                <a:latin typeface="Verdana" panose="020B0604030504040204" pitchFamily="34" charset="0"/>
              </a:rPr>
              <a:t>current source </a:t>
            </a:r>
            <a:r>
              <a:rPr lang="en-US" altLang="zh-CN" sz="2800" i="1" u="sng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800" i="1" u="sng" baseline="-250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zh-CN" sz="2800" i="1" u="sng" dirty="0">
                <a:solidFill>
                  <a:srgbClr val="FF3300"/>
                </a:solidFill>
                <a:latin typeface="Verdana" panose="020B0604030504040204" pitchFamily="34" charset="0"/>
              </a:rPr>
              <a:t> </a:t>
            </a:r>
            <a:r>
              <a:rPr lang="en-US" altLang="zh-CN" sz="2800" u="sng" dirty="0">
                <a:solidFill>
                  <a:srgbClr val="FF3300"/>
                </a:solidFill>
                <a:latin typeface="Verdana" panose="020B0604030504040204" pitchFamily="34" charset="0"/>
              </a:rPr>
              <a:t>in parallel with a resistor </a:t>
            </a:r>
            <a:r>
              <a:rPr lang="en-US" altLang="zh-CN" sz="2800" i="1" u="sng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800" dirty="0">
                <a:solidFill>
                  <a:srgbClr val="FF3300"/>
                </a:solidFill>
                <a:latin typeface="Verdana" panose="020B0604030504040204" pitchFamily="34" charset="0"/>
              </a:rPr>
              <a:t>,</a:t>
            </a:r>
            <a:r>
              <a:rPr lang="en-US" altLang="zh-CN" sz="2800" dirty="0">
                <a:latin typeface="Verdana" panose="020B0604030504040204" pitchFamily="34" charset="0"/>
              </a:rPr>
              <a:t> or vice versa</a:t>
            </a:r>
            <a:r>
              <a:rPr lang="en-US" altLang="zh-CN" sz="2400" b="1" dirty="0">
                <a:solidFill>
                  <a:srgbClr val="00B0F0"/>
                </a:solidFill>
                <a:latin typeface="Verdana" panose="020B0604030504040204" pitchFamily="34" charset="0"/>
              </a:rPr>
              <a:t>.【</a:t>
            </a:r>
            <a:r>
              <a:rPr lang="zh-CN" altLang="en-US" sz="2400" b="1" dirty="0">
                <a:solidFill>
                  <a:srgbClr val="00B0F0"/>
                </a:solidFill>
                <a:latin typeface="Verdana" panose="020B0604030504040204" pitchFamily="34" charset="0"/>
              </a:rPr>
              <a:t>电压源串联电阻 </a:t>
            </a:r>
            <a:r>
              <a:rPr lang="en-US" altLang="zh-CN" sz="2400" b="1" dirty="0">
                <a:solidFill>
                  <a:srgbClr val="00B0F0"/>
                </a:solidFill>
                <a:latin typeface="Verdana" panose="020B0604030504040204" pitchFamily="34" charset="0"/>
                <a:sym typeface="Wingdings" pitchFamily="2" charset="2"/>
              </a:rPr>
              <a:t></a:t>
            </a:r>
            <a:r>
              <a:rPr lang="zh-CN" altLang="en-US" sz="2400" b="1" dirty="0">
                <a:solidFill>
                  <a:srgbClr val="00B0F0"/>
                </a:solidFill>
                <a:latin typeface="Verdana" panose="020B0604030504040204" pitchFamily="34" charset="0"/>
                <a:sym typeface="Wingdings" pitchFamily="2" charset="2"/>
              </a:rPr>
              <a:t>电流源并联电阻</a:t>
            </a:r>
            <a:r>
              <a:rPr lang="en-US" altLang="zh-CN" sz="2400" b="1" dirty="0">
                <a:solidFill>
                  <a:srgbClr val="00B0F0"/>
                </a:solidFill>
                <a:latin typeface="Verdana" panose="020B0604030504040204" pitchFamily="34" charset="0"/>
              </a:rPr>
              <a:t>】</a:t>
            </a: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4FEF3EFF-2E80-DE46-8DA0-AEEDDF256D55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22</a:t>
            </a:fld>
            <a:endParaRPr lang="en-US" altLang="zh-CN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7240D1F7-0BD2-0348-BB68-BBF1843096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 dirty="0"/>
              <a:t>4.4 Source Transformation</a:t>
            </a:r>
          </a:p>
        </p:txBody>
      </p:sp>
      <p:sp>
        <p:nvSpPr>
          <p:cNvPr id="46083" name="Text Box 3">
            <a:extLst>
              <a:ext uri="{FF2B5EF4-FFF2-40B4-BE49-F238E27FC236}">
                <a16:creationId xmlns:a16="http://schemas.microsoft.com/office/drawing/2014/main" id="{4B9D951D-254D-8E46-8438-88289589E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600200"/>
            <a:ext cx="792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zh-CN" altLang="zh-CN" sz="1800"/>
          </a:p>
        </p:txBody>
      </p:sp>
      <p:grpSp>
        <p:nvGrpSpPr>
          <p:cNvPr id="46084" name="Group 11">
            <a:extLst>
              <a:ext uri="{FF2B5EF4-FFF2-40B4-BE49-F238E27FC236}">
                <a16:creationId xmlns:a16="http://schemas.microsoft.com/office/drawing/2014/main" id="{F2EC1134-95FB-2744-A748-EFED9C5FA6E6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1828800"/>
            <a:ext cx="5232400" cy="4176713"/>
            <a:chOff x="480" y="1161"/>
            <a:chExt cx="3296" cy="2631"/>
          </a:xfrm>
        </p:grpSpPr>
        <p:sp>
          <p:nvSpPr>
            <p:cNvPr id="46094" name="Rectangle 6">
              <a:extLst>
                <a:ext uri="{FF2B5EF4-FFF2-40B4-BE49-F238E27FC236}">
                  <a16:creationId xmlns:a16="http://schemas.microsoft.com/office/drawing/2014/main" id="{7ED0796F-30D4-DC4A-8117-F838B358EF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0" y="2053"/>
              <a:ext cx="225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1800">
                  <a:latin typeface="TimesNewRoman,Bold"/>
                  <a:cs typeface="Times New Roman" panose="02020603050405020304" pitchFamily="18" charset="0"/>
                </a:rPr>
                <a:t>(a) Independent source transform</a:t>
              </a:r>
              <a:endParaRPr lang="en-US" altLang="zh-CN" sz="170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zh-CN" sz="1800"/>
            </a:p>
          </p:txBody>
        </p:sp>
        <p:pic>
          <p:nvPicPr>
            <p:cNvPr id="46095" name="Picture 5" descr="04-016">
              <a:extLst>
                <a:ext uri="{FF2B5EF4-FFF2-40B4-BE49-F238E27FC236}">
                  <a16:creationId xmlns:a16="http://schemas.microsoft.com/office/drawing/2014/main" id="{3A29D999-CF81-9649-AB61-9EB5AF3BC0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" y="2602"/>
              <a:ext cx="3276" cy="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096" name="Rectangle 7">
              <a:extLst>
                <a:ext uri="{FF2B5EF4-FFF2-40B4-BE49-F238E27FC236}">
                  <a16:creationId xmlns:a16="http://schemas.microsoft.com/office/drawing/2014/main" id="{3C965F6A-BC22-6143-A564-A8873A68CB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8" y="3561"/>
              <a:ext cx="215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1800">
                  <a:latin typeface="TimesNewRoman,Bold"/>
                  <a:cs typeface="Times New Roman" panose="02020603050405020304" pitchFamily="18" charset="0"/>
                </a:rPr>
                <a:t>(b) Dependent source transform</a:t>
              </a:r>
              <a:endParaRPr lang="en-US" altLang="zh-CN" sz="2800"/>
            </a:p>
          </p:txBody>
        </p:sp>
        <p:pic>
          <p:nvPicPr>
            <p:cNvPr id="46097" name="Picture 8" descr="04-015">
              <a:extLst>
                <a:ext uri="{FF2B5EF4-FFF2-40B4-BE49-F238E27FC236}">
                  <a16:creationId xmlns:a16="http://schemas.microsoft.com/office/drawing/2014/main" id="{13769E2C-FE6A-F440-975F-4F5DE00D96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" y="1161"/>
              <a:ext cx="3248" cy="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6085" name="Rectangle 10">
            <a:extLst>
              <a:ext uri="{FF2B5EF4-FFF2-40B4-BE49-F238E27FC236}">
                <a16:creationId xmlns:a16="http://schemas.microsoft.com/office/drawing/2014/main" id="{D5326828-281F-B44C-B5AF-81AD826181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1927225"/>
            <a:ext cx="2895600" cy="405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indent="228600">
              <a:spcBef>
                <a:spcPct val="20000"/>
              </a:spcBef>
              <a:buChar char="•"/>
              <a:tabLst>
                <a:tab pos="228600" algn="l"/>
                <a:tab pos="4572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28600" algn="l"/>
                <a:tab pos="4572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28600" algn="l"/>
                <a:tab pos="4572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zh-CN" sz="2000">
                <a:latin typeface="Verdana" panose="020B0604030504040204" pitchFamily="34" charset="0"/>
              </a:rPr>
              <a:t>The </a:t>
            </a:r>
            <a:r>
              <a:rPr lang="en-US" altLang="zh-CN" sz="2000">
                <a:solidFill>
                  <a:srgbClr val="FF0000"/>
                </a:solidFill>
                <a:latin typeface="Verdana" panose="020B0604030504040204" pitchFamily="34" charset="0"/>
              </a:rPr>
              <a:t>arrow</a:t>
            </a:r>
            <a:r>
              <a:rPr lang="en-US" altLang="zh-CN" sz="2000">
                <a:latin typeface="Verdana" panose="020B0604030504040204" pitchFamily="34" charset="0"/>
              </a:rPr>
              <a:t> of the    	current source is 	directed toward 	the positive 	terminal of the 	voltage source.</a:t>
            </a:r>
            <a:br>
              <a:rPr lang="en-US" altLang="zh-CN" sz="2000">
                <a:latin typeface="Verdana" panose="020B0604030504040204" pitchFamily="34" charset="0"/>
              </a:rPr>
            </a:br>
            <a:endParaRPr lang="en-US" altLang="zh-CN" sz="2000"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zh-CN" sz="2000">
                <a:latin typeface="Verdana" panose="020B0604030504040204" pitchFamily="34" charset="0"/>
              </a:rPr>
              <a:t>The source 	transformation is 	not possible when 	R = 0 for voltage 	source and R = ∞ 	for current source.</a:t>
            </a:r>
            <a:r>
              <a:rPr lang="en-US" altLang="zh-CN" sz="1800">
                <a:latin typeface="Verdana" panose="020B0604030504040204" pitchFamily="34" charset="0"/>
              </a:rPr>
              <a:t> </a:t>
            </a:r>
          </a:p>
        </p:txBody>
      </p:sp>
      <p:sp>
        <p:nvSpPr>
          <p:cNvPr id="46086" name="Text Box 12">
            <a:extLst>
              <a:ext uri="{FF2B5EF4-FFF2-40B4-BE49-F238E27FC236}">
                <a16:creationId xmlns:a16="http://schemas.microsoft.com/office/drawing/2014/main" id="{9138EB08-9803-8F42-9982-3A4692423A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17526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>
                <a:solidFill>
                  <a:srgbClr val="FF3300"/>
                </a:solidFill>
              </a:rPr>
              <a:t>+</a:t>
            </a:r>
          </a:p>
        </p:txBody>
      </p:sp>
      <p:sp>
        <p:nvSpPr>
          <p:cNvPr id="46087" name="Text Box 13">
            <a:extLst>
              <a:ext uri="{FF2B5EF4-FFF2-40B4-BE49-F238E27FC236}">
                <a16:creationId xmlns:a16="http://schemas.microsoft.com/office/drawing/2014/main" id="{1FCE2DEF-B3EE-074D-A09D-1FD799BF8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7526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>
                <a:solidFill>
                  <a:srgbClr val="FF3300"/>
                </a:solidFill>
              </a:rPr>
              <a:t>+</a:t>
            </a:r>
          </a:p>
        </p:txBody>
      </p:sp>
      <p:sp>
        <p:nvSpPr>
          <p:cNvPr id="46088" name="Text Box 14">
            <a:extLst>
              <a:ext uri="{FF2B5EF4-FFF2-40B4-BE49-F238E27FC236}">
                <a16:creationId xmlns:a16="http://schemas.microsoft.com/office/drawing/2014/main" id="{5815CE43-3F29-8441-861F-85E6DA6D17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40386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/>
              <a:t>+</a:t>
            </a:r>
          </a:p>
        </p:txBody>
      </p:sp>
      <p:sp>
        <p:nvSpPr>
          <p:cNvPr id="46089" name="Text Box 15">
            <a:extLst>
              <a:ext uri="{FF2B5EF4-FFF2-40B4-BE49-F238E27FC236}">
                <a16:creationId xmlns:a16="http://schemas.microsoft.com/office/drawing/2014/main" id="{83A306BC-005F-394D-A67E-FC081B319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40386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/>
              <a:t>+</a:t>
            </a:r>
          </a:p>
        </p:txBody>
      </p:sp>
      <p:sp>
        <p:nvSpPr>
          <p:cNvPr id="46090" name="Text Box 16">
            <a:extLst>
              <a:ext uri="{FF2B5EF4-FFF2-40B4-BE49-F238E27FC236}">
                <a16:creationId xmlns:a16="http://schemas.microsoft.com/office/drawing/2014/main" id="{CA63F0B7-5F4B-4C43-A79E-E581BBCEE0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2971800"/>
            <a:ext cx="533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800" b="1">
                <a:solidFill>
                  <a:srgbClr val="FF3300"/>
                </a:solidFill>
              </a:rPr>
              <a:t>-</a:t>
            </a:r>
          </a:p>
        </p:txBody>
      </p:sp>
      <p:sp>
        <p:nvSpPr>
          <p:cNvPr id="46091" name="Text Box 17">
            <a:extLst>
              <a:ext uri="{FF2B5EF4-FFF2-40B4-BE49-F238E27FC236}">
                <a16:creationId xmlns:a16="http://schemas.microsoft.com/office/drawing/2014/main" id="{90D52A65-6CD5-884B-A742-0B8ED487A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2971800"/>
            <a:ext cx="533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800" b="1">
                <a:solidFill>
                  <a:srgbClr val="FF3300"/>
                </a:solidFill>
              </a:rPr>
              <a:t>-</a:t>
            </a:r>
          </a:p>
        </p:txBody>
      </p:sp>
      <p:sp>
        <p:nvSpPr>
          <p:cNvPr id="46092" name="Text Box 18">
            <a:extLst>
              <a:ext uri="{FF2B5EF4-FFF2-40B4-BE49-F238E27FC236}">
                <a16:creationId xmlns:a16="http://schemas.microsoft.com/office/drawing/2014/main" id="{579887E1-E068-2643-A7D2-3BE577D914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5257800"/>
            <a:ext cx="533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800" b="1">
                <a:solidFill>
                  <a:srgbClr val="FF3300"/>
                </a:solidFill>
              </a:rPr>
              <a:t>-</a:t>
            </a:r>
          </a:p>
        </p:txBody>
      </p:sp>
      <p:sp>
        <p:nvSpPr>
          <p:cNvPr id="46093" name="Text Box 19">
            <a:extLst>
              <a:ext uri="{FF2B5EF4-FFF2-40B4-BE49-F238E27FC236}">
                <a16:creationId xmlns:a16="http://schemas.microsoft.com/office/drawing/2014/main" id="{AEED5E95-BDDF-F94F-935E-D91D87AC5C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5257800"/>
            <a:ext cx="533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800" b="1">
                <a:solidFill>
                  <a:srgbClr val="FF3300"/>
                </a:solidFill>
              </a:rPr>
              <a:t>-</a:t>
            </a:r>
          </a:p>
        </p:txBody>
      </p:sp>
      <p:sp>
        <p:nvSpPr>
          <p:cNvPr id="18" name="灯片编号占位符 1">
            <a:extLst>
              <a:ext uri="{FF2B5EF4-FFF2-40B4-BE49-F238E27FC236}">
                <a16:creationId xmlns:a16="http://schemas.microsoft.com/office/drawing/2014/main" id="{79FD0345-34F6-194E-8392-D4AD9B58FC70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23</a:t>
            </a:fld>
            <a:endParaRPr lang="en-US" altLang="zh-C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387B95D7-B6E9-FA43-B4C2-D753DF67C0E6}"/>
                  </a:ext>
                </a:extLst>
              </p:cNvPr>
              <p:cNvSpPr txBox="1"/>
              <p:nvPr/>
            </p:nvSpPr>
            <p:spPr>
              <a:xfrm>
                <a:off x="1346200" y="1395432"/>
                <a:ext cx="647934" cy="276999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≠0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387B95D7-B6E9-FA43-B4C2-D753DF67C0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6200" y="1395432"/>
                <a:ext cx="647934" cy="276999"/>
              </a:xfrm>
              <a:prstGeom prst="rect">
                <a:avLst/>
              </a:prstGeom>
              <a:blipFill>
                <a:blip r:embed="rId5"/>
                <a:stretch>
                  <a:fillRect l="-5769" r="-5769" b="-4348"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830B5CD4-11D7-BE42-9ADE-653815219802}"/>
                  </a:ext>
                </a:extLst>
              </p:cNvPr>
              <p:cNvSpPr txBox="1"/>
              <p:nvPr/>
            </p:nvSpPr>
            <p:spPr>
              <a:xfrm>
                <a:off x="4434264" y="1415000"/>
                <a:ext cx="715260" cy="276999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≠∞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830B5CD4-11D7-BE42-9ADE-6538152198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4264" y="1415000"/>
                <a:ext cx="715260" cy="276999"/>
              </a:xfrm>
              <a:prstGeom prst="rect">
                <a:avLst/>
              </a:prstGeom>
              <a:blipFill>
                <a:blip r:embed="rId6"/>
                <a:stretch>
                  <a:fillRect l="-5172" r="-1724" b="-8696"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本框 3">
            <a:extLst>
              <a:ext uri="{FF2B5EF4-FFF2-40B4-BE49-F238E27FC236}">
                <a16:creationId xmlns:a16="http://schemas.microsoft.com/office/drawing/2014/main" id="{12AA9E74-DC8B-7C47-BEB1-8DAF017B0600}"/>
              </a:ext>
            </a:extLst>
          </p:cNvPr>
          <p:cNvSpPr txBox="1"/>
          <p:nvPr/>
        </p:nvSpPr>
        <p:spPr>
          <a:xfrm>
            <a:off x="488950" y="6005513"/>
            <a:ext cx="3126177" cy="646331"/>
          </a:xfrm>
          <a:prstGeom prst="rect">
            <a:avLst/>
          </a:prstGeom>
          <a:solidFill>
            <a:schemeClr val="bg1"/>
          </a:solidFill>
          <a:ln>
            <a:solidFill>
              <a:srgbClr val="0432FF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①</a:t>
            </a:r>
            <a:r>
              <a:rPr kumimoji="1" lang="zh-CN" altLang="en-US" dirty="0"/>
              <a:t> 不适用于无损电源；</a:t>
            </a:r>
            <a:endParaRPr kumimoji="1" lang="en-US" altLang="zh-CN" dirty="0"/>
          </a:p>
          <a:p>
            <a:r>
              <a:rPr kumimoji="1" lang="en-US" altLang="zh-CN" dirty="0"/>
              <a:t>②</a:t>
            </a:r>
            <a:r>
              <a:rPr kumimoji="1" lang="zh-CN" altLang="en-US" dirty="0"/>
              <a:t> 受控源和独立源一样处理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6B826A8-868D-4248-9C8C-1A1EBE5AB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476672"/>
            <a:ext cx="6400800" cy="2413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263F1EA-832E-F140-9D26-1F0D1754E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3700" y="2997324"/>
            <a:ext cx="3276600" cy="6477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23824B7-5B3F-4049-8D21-7B2DDAB9C6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6132" y="3645024"/>
            <a:ext cx="6527800" cy="247650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55284670-45B9-BB43-BC9B-DBEEDD6BF291}"/>
              </a:ext>
            </a:extLst>
          </p:cNvPr>
          <p:cNvSpPr txBox="1"/>
          <p:nvPr/>
        </p:nvSpPr>
        <p:spPr>
          <a:xfrm>
            <a:off x="1196132" y="6121524"/>
            <a:ext cx="4031873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rgbClr val="FF0000"/>
                </a:solidFill>
              </a:rPr>
              <a:t>1</a:t>
            </a:r>
            <a:r>
              <a:rPr kumimoji="1" lang="zh-CN" altLang="en-US" b="1" dirty="0">
                <a:solidFill>
                  <a:srgbClr val="FF0000"/>
                </a:solidFill>
              </a:rPr>
              <a:t>）“电源变换”，受控源也同样适用</a:t>
            </a:r>
            <a:endParaRPr kumimoji="1" lang="en-US" altLang="zh-CN" b="1" dirty="0">
              <a:solidFill>
                <a:srgbClr val="FF0000"/>
              </a:solidFill>
            </a:endParaRPr>
          </a:p>
          <a:p>
            <a:r>
              <a:rPr kumimoji="1" lang="en-US" altLang="zh-CN" b="1" dirty="0">
                <a:solidFill>
                  <a:srgbClr val="FF0000"/>
                </a:solidFill>
              </a:rPr>
              <a:t>2</a:t>
            </a:r>
            <a:r>
              <a:rPr kumimoji="1" lang="zh-CN" altLang="en-US" b="1" dirty="0">
                <a:solidFill>
                  <a:srgbClr val="FF0000"/>
                </a:solidFill>
              </a:rPr>
              <a:t>）只适合于“</a:t>
            </a:r>
            <a:r>
              <a:rPr kumimoji="1" lang="zh-CN" altLang="en-US" b="1" dirty="0">
                <a:solidFill>
                  <a:srgbClr val="0432FF"/>
                </a:solidFill>
              </a:rPr>
              <a:t>一端口网络</a:t>
            </a:r>
            <a:r>
              <a:rPr kumimoji="1" lang="zh-CN" altLang="en-US" b="1" dirty="0">
                <a:solidFill>
                  <a:srgbClr val="FF0000"/>
                </a:solidFill>
              </a:rPr>
              <a:t>”</a:t>
            </a: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1DEDB1FD-1B2E-E741-B4CE-F0A10143F949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561754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内容占位符 2">
            <a:extLst>
              <a:ext uri="{FF2B5EF4-FFF2-40B4-BE49-F238E27FC236}">
                <a16:creationId xmlns:a16="http://schemas.microsoft.com/office/drawing/2014/main" id="{3BBBFB79-359F-CC4E-AB31-503666011E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8131" name="图片 3">
            <a:extLst>
              <a:ext uri="{FF2B5EF4-FFF2-40B4-BE49-F238E27FC236}">
                <a16:creationId xmlns:a16="http://schemas.microsoft.com/office/drawing/2014/main" id="{E0CCAF5A-721B-EC48-BE77-7603ED3BFA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2" y="510795"/>
            <a:ext cx="8991600" cy="605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文本框 4">
            <a:extLst>
              <a:ext uri="{FF2B5EF4-FFF2-40B4-BE49-F238E27FC236}">
                <a16:creationId xmlns:a16="http://schemas.microsoft.com/office/drawing/2014/main" id="{F6452221-10C7-6E44-96B7-2BAF3E2D56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2240" y="2676145"/>
            <a:ext cx="15700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①不含受控源</a:t>
            </a:r>
          </a:p>
        </p:txBody>
      </p:sp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5877E1C8-B94A-7748-8F1C-2A28F27308F6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25</a:t>
            </a:fld>
            <a:endParaRPr lang="en-US" altLang="zh-CN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图片 3">
            <a:extLst>
              <a:ext uri="{FF2B5EF4-FFF2-40B4-BE49-F238E27FC236}">
                <a16:creationId xmlns:a16="http://schemas.microsoft.com/office/drawing/2014/main" id="{14482313-7BC2-8F4A-899E-48682034F5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620688"/>
            <a:ext cx="8978900" cy="608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4" name="文本框 4">
            <a:extLst>
              <a:ext uri="{FF2B5EF4-FFF2-40B4-BE49-F238E27FC236}">
                <a16:creationId xmlns:a16="http://schemas.microsoft.com/office/drawing/2014/main" id="{94C7A885-FF56-704A-A097-A0A5E0CEC7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3157513"/>
            <a:ext cx="1339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②含受控源</a:t>
            </a:r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5142CA3E-1FC4-7647-8682-6158B65DD925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26</a:t>
            </a:fld>
            <a:endParaRPr lang="en-US" altLang="zh-CN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708F6558-13F8-934D-8CBA-DB6214741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4077072"/>
            <a:ext cx="1008112" cy="297633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A4899E8B-DAB9-0646-B1C6-ED5EB5485B89}"/>
              </a:ext>
            </a:extLst>
          </p:cNvPr>
          <p:cNvSpPr txBox="1"/>
          <p:nvPr/>
        </p:nvSpPr>
        <p:spPr>
          <a:xfrm>
            <a:off x="1331640" y="170443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a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4BE1CCB-8471-D347-8D2A-3D89388A9326}"/>
              </a:ext>
            </a:extLst>
          </p:cNvPr>
          <p:cNvSpPr txBox="1"/>
          <p:nvPr/>
        </p:nvSpPr>
        <p:spPr>
          <a:xfrm>
            <a:off x="2483768" y="171002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b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39860EB-674B-C545-843A-276C29ED1509}"/>
              </a:ext>
            </a:extLst>
          </p:cNvPr>
          <p:cNvSpPr txBox="1"/>
          <p:nvPr/>
        </p:nvSpPr>
        <p:spPr>
          <a:xfrm>
            <a:off x="1383911" y="3477672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a</a:t>
            </a:r>
            <a:r>
              <a:rPr kumimoji="1" lang="zh-CN" altLang="en-US" dirty="0">
                <a:solidFill>
                  <a:srgbClr val="0432FF"/>
                </a:solidFill>
              </a:rPr>
              <a:t>、</a:t>
            </a:r>
            <a:r>
              <a:rPr kumimoji="1" lang="en-US" altLang="zh-CN" dirty="0">
                <a:solidFill>
                  <a:srgbClr val="0432FF"/>
                </a:solidFill>
              </a:rPr>
              <a:t>b</a:t>
            </a:r>
            <a:r>
              <a:rPr kumimoji="1" lang="zh-CN" altLang="en-US" dirty="0">
                <a:solidFill>
                  <a:srgbClr val="0432FF"/>
                </a:solidFill>
              </a:rPr>
              <a:t>构成一端口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>
            <a:extLst>
              <a:ext uri="{FF2B5EF4-FFF2-40B4-BE49-F238E27FC236}">
                <a16:creationId xmlns:a16="http://schemas.microsoft.com/office/drawing/2014/main" id="{185D39BE-6373-A943-A103-B8680FCA06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zh-CN" altLang="en-US" dirty="0"/>
              <a:t>输入电阻 </a:t>
            </a:r>
            <a:r>
              <a:rPr lang="en-US" altLang="zh-CN" dirty="0"/>
              <a:t>/</a:t>
            </a:r>
            <a:r>
              <a:rPr lang="zh-CN" altLang="en-US" dirty="0"/>
              <a:t> 等效电阻</a:t>
            </a:r>
            <a:endParaRPr lang="en-US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94D099-B2F6-F34D-8008-88E41EE3891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429578" y="908720"/>
            <a:ext cx="8229600" cy="4525963"/>
          </a:xfrm>
          <a:blipFill>
            <a:blip r:embed="rId2"/>
            <a:stretch>
              <a:fillRect l="-924" t="-1685" r="-308"/>
            </a:stretch>
          </a:blipFill>
        </p:spPr>
        <p:txBody>
          <a:bodyPr/>
          <a:lstStyle/>
          <a:p>
            <a:pPr>
              <a:defRPr/>
            </a:pPr>
            <a:r>
              <a:rPr lang="en-US" dirty="0">
                <a:noFill/>
              </a:rPr>
              <a:t> </a:t>
            </a:r>
          </a:p>
        </p:txBody>
      </p:sp>
      <p:pic>
        <p:nvPicPr>
          <p:cNvPr id="51203" name="Picture 3">
            <a:extLst>
              <a:ext uri="{FF2B5EF4-FFF2-40B4-BE49-F238E27FC236}">
                <a16:creationId xmlns:a16="http://schemas.microsoft.com/office/drawing/2014/main" id="{0F3A2FD0-E664-FF46-9C16-155BF5965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3794125"/>
            <a:ext cx="7921625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99044911-FBBD-AB47-8E43-B1368C45AB8B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27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B7758DBD-4B89-174C-BDDB-AA0EE9D6FEE3}"/>
              </a:ext>
            </a:extLst>
          </p:cNvPr>
          <p:cNvSpPr txBox="1"/>
          <p:nvPr/>
        </p:nvSpPr>
        <p:spPr>
          <a:xfrm>
            <a:off x="227605" y="6021288"/>
            <a:ext cx="8688789" cy="40011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sz="2000" b="1" dirty="0">
                <a:solidFill>
                  <a:srgbClr val="FF0000"/>
                </a:solidFill>
              </a:rPr>
              <a:t>Turn off </a:t>
            </a:r>
            <a:r>
              <a:rPr kumimoji="1" lang="zh-CN" altLang="en-US" sz="2000" b="1" dirty="0">
                <a:solidFill>
                  <a:srgbClr val="FF0000"/>
                </a:solidFill>
              </a:rPr>
              <a:t>独立源，若仅含电阻，则化简；若还含受控源，则施加激励求响应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灯片编号占位符 5">
            <a:extLst>
              <a:ext uri="{FF2B5EF4-FFF2-40B4-BE49-F238E27FC236}">
                <a16:creationId xmlns:a16="http://schemas.microsoft.com/office/drawing/2014/main" id="{FD695A11-D7CF-FC48-A9D3-C3B10ECE2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4546A7F-EAE1-4148-A8FA-6DAA884D1EA4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28</a:t>
            </a:fld>
            <a:endParaRPr lang="en-US" altLang="zh-CN" sz="1400"/>
          </a:p>
        </p:txBody>
      </p:sp>
      <p:sp>
        <p:nvSpPr>
          <p:cNvPr id="52226" name="Rectangle 2">
            <a:extLst>
              <a:ext uri="{FF2B5EF4-FFF2-40B4-BE49-F238E27FC236}">
                <a16:creationId xmlns:a16="http://schemas.microsoft.com/office/drawing/2014/main" id="{9D823084-31F2-F14D-9DEE-605028708B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/>
              <a:t>4.5 Thevenin’s Theorem </a:t>
            </a:r>
            <a:r>
              <a:rPr lang="zh-CN" altLang="en-US" sz="3200"/>
              <a:t>戴维南定理</a:t>
            </a:r>
            <a:endParaRPr lang="en-US" altLang="zh-CN" sz="3200"/>
          </a:p>
        </p:txBody>
      </p:sp>
      <p:sp>
        <p:nvSpPr>
          <p:cNvPr id="52227" name="Rectangle 5">
            <a:extLst>
              <a:ext uri="{FF2B5EF4-FFF2-40B4-BE49-F238E27FC236}">
                <a16:creationId xmlns:a16="http://schemas.microsoft.com/office/drawing/2014/main" id="{3D31EF6A-717C-BB48-8F38-FCED958F8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341438"/>
            <a:ext cx="5033963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393700" indent="-5556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dirty="0">
                <a:latin typeface="Verdana" panose="020B0604030504040204" pitchFamily="34" charset="0"/>
              </a:rPr>
              <a:t>It states that a </a:t>
            </a:r>
            <a:r>
              <a:rPr lang="en-US" altLang="zh-CN" sz="2000" b="1" dirty="0">
                <a:solidFill>
                  <a:srgbClr val="FF0000"/>
                </a:solidFill>
                <a:latin typeface="Verdana" panose="020B0604030504040204" pitchFamily="34" charset="0"/>
              </a:rPr>
              <a:t>linear</a:t>
            </a:r>
            <a:r>
              <a:rPr lang="en-US" altLang="zh-CN" sz="2000" dirty="0">
                <a:latin typeface="Verdana" panose="020B0604030504040204" pitchFamily="34" charset="0"/>
              </a:rPr>
              <a:t> two-terminal</a:t>
            </a:r>
            <a:r>
              <a:rPr lang="zh-CN" altLang="en-US" sz="2000" dirty="0">
                <a:latin typeface="Verdana" panose="020B0604030504040204" pitchFamily="34" charset="0"/>
              </a:rPr>
              <a:t> </a:t>
            </a:r>
            <a:r>
              <a:rPr lang="en-US" altLang="zh-CN" sz="2000" dirty="0">
                <a:latin typeface="Verdana" panose="020B0604030504040204" pitchFamily="34" charset="0"/>
              </a:rPr>
              <a:t>(</a:t>
            </a:r>
            <a:r>
              <a:rPr lang="zh-CN" altLang="en-US" sz="2000" dirty="0">
                <a:latin typeface="Verdana" panose="020B0604030504040204" pitchFamily="34" charset="0"/>
              </a:rPr>
              <a:t>一端口</a:t>
            </a:r>
            <a:r>
              <a:rPr lang="en-US" altLang="zh-CN" sz="2000" dirty="0">
                <a:latin typeface="Verdana" panose="020B0604030504040204" pitchFamily="34" charset="0"/>
              </a:rPr>
              <a:t>) circuit (Fig. a) </a:t>
            </a:r>
            <a:r>
              <a:rPr lang="en-US" altLang="zh-CN" sz="2000" b="1" dirty="0">
                <a:solidFill>
                  <a:srgbClr val="C00000"/>
                </a:solidFill>
                <a:latin typeface="Verdana" panose="020B0604030504040204" pitchFamily="34" charset="0"/>
              </a:rPr>
              <a:t>can be replaced</a:t>
            </a:r>
            <a:r>
              <a:rPr lang="en-US" altLang="zh-CN" sz="2000" dirty="0">
                <a:latin typeface="Verdana" panose="020B0604030504040204" pitchFamily="34" charset="0"/>
              </a:rPr>
              <a:t> by an equivalent circuit (Fig. b) consisting of </a:t>
            </a:r>
            <a:r>
              <a:rPr lang="en-US" altLang="zh-CN" sz="2000" dirty="0">
                <a:solidFill>
                  <a:srgbClr val="FF3300"/>
                </a:solidFill>
                <a:latin typeface="Verdana" panose="020B0604030504040204" pitchFamily="34" charset="0"/>
              </a:rPr>
              <a:t>a voltage source </a:t>
            </a:r>
            <a:r>
              <a:rPr lang="en-US" altLang="zh-CN" sz="2000" i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000" i="1" baseline="-250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altLang="zh-CN" sz="2000" i="1" dirty="0">
                <a:solidFill>
                  <a:srgbClr val="FF3300"/>
                </a:solidFill>
                <a:latin typeface="Verdana" panose="020B0604030504040204" pitchFamily="34" charset="0"/>
              </a:rPr>
              <a:t> </a:t>
            </a:r>
            <a:r>
              <a:rPr lang="en-US" altLang="zh-CN" sz="2000" dirty="0">
                <a:solidFill>
                  <a:srgbClr val="FF3300"/>
                </a:solidFill>
                <a:latin typeface="Verdana" panose="020B0604030504040204" pitchFamily="34" charset="0"/>
              </a:rPr>
              <a:t>in series with a resistor </a:t>
            </a:r>
            <a:r>
              <a:rPr lang="en-US" altLang="zh-CN" sz="2000" i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000" i="1" baseline="-250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altLang="zh-CN" sz="2000" dirty="0">
                <a:solidFill>
                  <a:srgbClr val="FF3300"/>
                </a:solidFill>
                <a:latin typeface="Verdana" panose="020B0604030504040204" pitchFamily="34" charset="0"/>
              </a:rPr>
              <a:t>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CN" sz="2000" dirty="0">
              <a:solidFill>
                <a:srgbClr val="FF330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dirty="0">
                <a:latin typeface="Verdana" panose="020B0604030504040204" pitchFamily="34" charset="0"/>
              </a:rPr>
              <a:t>where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CN" sz="2000" dirty="0">
              <a:latin typeface="Verdana" panose="020B0604030504040204" pitchFamily="34" charset="0"/>
            </a:endParaRPr>
          </a:p>
        </p:txBody>
      </p:sp>
      <p:pic>
        <p:nvPicPr>
          <p:cNvPr id="52228" name="Picture 6" descr="ale63317_04023">
            <a:extLst>
              <a:ext uri="{FF2B5EF4-FFF2-40B4-BE49-F238E27FC236}">
                <a16:creationId xmlns:a16="http://schemas.microsoft.com/office/drawing/2014/main" id="{770B837A-E917-584C-B4EC-D6608CA761E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91163" y="1266825"/>
            <a:ext cx="3022600" cy="3313113"/>
          </a:xfrm>
        </p:spPr>
      </p:pic>
      <p:sp>
        <p:nvSpPr>
          <p:cNvPr id="52229" name="Text Box 9">
            <a:extLst>
              <a:ext uri="{FF2B5EF4-FFF2-40B4-BE49-F238E27FC236}">
                <a16:creationId xmlns:a16="http://schemas.microsoft.com/office/drawing/2014/main" id="{44511596-C585-BD44-A7EA-FD3AC0AA39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644900"/>
            <a:ext cx="3322638" cy="286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zh-CN" i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altLang="zh-CN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>
                <a:latin typeface="Verdana" panose="020B0604030504040204" pitchFamily="34" charset="0"/>
              </a:rPr>
              <a:t>is the open-circuit voltage at the terminals. </a:t>
            </a:r>
            <a:r>
              <a:rPr lang="en-US" altLang="zh-CN" b="1">
                <a:solidFill>
                  <a:srgbClr val="00B0F0"/>
                </a:solidFill>
                <a:latin typeface="Verdana" panose="020B0604030504040204" pitchFamily="34" charset="0"/>
              </a:rPr>
              <a:t>【</a:t>
            </a:r>
            <a:r>
              <a:rPr lang="zh-CN" altLang="en-US" b="1">
                <a:solidFill>
                  <a:srgbClr val="00B0F0"/>
                </a:solidFill>
                <a:latin typeface="Verdana" panose="020B0604030504040204" pitchFamily="34" charset="0"/>
              </a:rPr>
              <a:t>开路电压</a:t>
            </a:r>
            <a:r>
              <a:rPr lang="en-US" altLang="zh-CN" b="1">
                <a:solidFill>
                  <a:srgbClr val="00B0F0"/>
                </a:solidFill>
                <a:latin typeface="Verdana" panose="020B0604030504040204" pitchFamily="34" charset="0"/>
              </a:rPr>
              <a:t>】</a:t>
            </a:r>
          </a:p>
          <a:p>
            <a:pPr lvl="1" eaLnBrk="1" hangingPunct="1">
              <a:buFontTx/>
              <a:buChar char="•"/>
            </a:pPr>
            <a:endParaRPr lang="en-US" altLang="zh-CN">
              <a:latin typeface="Verdana" panose="020B0604030504040204" pitchFamily="34" charset="0"/>
            </a:endParaRPr>
          </a:p>
          <a:p>
            <a:pPr eaLnBrk="1" hangingPunct="1">
              <a:buFontTx/>
              <a:buChar char="•"/>
            </a:pPr>
            <a:r>
              <a:rPr lang="en-US" altLang="zh-CN" i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altLang="zh-CN" i="1">
                <a:latin typeface="Verdana" panose="020B0604030504040204" pitchFamily="34" charset="0"/>
              </a:rPr>
              <a:t> </a:t>
            </a:r>
            <a:r>
              <a:rPr lang="en-US" altLang="zh-CN">
                <a:latin typeface="Verdana" panose="020B0604030504040204" pitchFamily="34" charset="0"/>
              </a:rPr>
              <a:t>is the input or equivalent resistance at the terminals when the </a:t>
            </a:r>
            <a:r>
              <a:rPr lang="en-US" altLang="zh-CN" b="1">
                <a:solidFill>
                  <a:srgbClr val="FF0000"/>
                </a:solidFill>
                <a:latin typeface="Verdana" panose="020B0604030504040204" pitchFamily="34" charset="0"/>
              </a:rPr>
              <a:t>independent</a:t>
            </a:r>
            <a:r>
              <a:rPr lang="en-US" altLang="zh-CN">
                <a:latin typeface="Verdana" panose="020B0604030504040204" pitchFamily="34" charset="0"/>
              </a:rPr>
              <a:t> sources are </a:t>
            </a:r>
            <a:r>
              <a:rPr lang="en-US" altLang="zh-CN" b="1">
                <a:solidFill>
                  <a:srgbClr val="FF0000"/>
                </a:solidFill>
                <a:latin typeface="Verdana" panose="020B0604030504040204" pitchFamily="34" charset="0"/>
              </a:rPr>
              <a:t>turned off</a:t>
            </a:r>
            <a:r>
              <a:rPr lang="en-US" altLang="zh-CN">
                <a:latin typeface="Verdana" panose="020B0604030504040204" pitchFamily="34" charset="0"/>
              </a:rPr>
              <a:t>. </a:t>
            </a:r>
            <a:r>
              <a:rPr lang="en-US" altLang="zh-CN" b="1">
                <a:solidFill>
                  <a:srgbClr val="00B0F0"/>
                </a:solidFill>
                <a:latin typeface="Verdana" panose="020B0604030504040204" pitchFamily="34" charset="0"/>
              </a:rPr>
              <a:t>【</a:t>
            </a:r>
            <a:r>
              <a:rPr lang="zh-CN" altLang="en-US" b="1">
                <a:solidFill>
                  <a:srgbClr val="00B0F0"/>
                </a:solidFill>
                <a:latin typeface="Verdana" panose="020B0604030504040204" pitchFamily="34" charset="0"/>
              </a:rPr>
              <a:t>输入电阻</a:t>
            </a:r>
            <a:r>
              <a:rPr lang="en-US" altLang="zh-CN" b="1">
                <a:solidFill>
                  <a:srgbClr val="00B0F0"/>
                </a:solidFill>
                <a:latin typeface="Verdana" panose="020B0604030504040204" pitchFamily="34" charset="0"/>
              </a:rPr>
              <a:t>/</a:t>
            </a:r>
            <a:r>
              <a:rPr lang="zh-CN" altLang="en-US" b="1">
                <a:solidFill>
                  <a:srgbClr val="00B0F0"/>
                </a:solidFill>
                <a:latin typeface="Verdana" panose="020B0604030504040204" pitchFamily="34" charset="0"/>
              </a:rPr>
              <a:t>等效电阻</a:t>
            </a:r>
            <a:r>
              <a:rPr lang="en-US" altLang="zh-CN" b="1">
                <a:solidFill>
                  <a:srgbClr val="00B0F0"/>
                </a:solidFill>
                <a:latin typeface="Verdana" panose="020B0604030504040204" pitchFamily="34" charset="0"/>
              </a:rPr>
              <a:t>】</a:t>
            </a:r>
            <a:endParaRPr lang="en-US" altLang="zh-CN">
              <a:latin typeface="Verdana" panose="020B0604030504040204" pitchFamily="34" charset="0"/>
            </a:endParaRPr>
          </a:p>
        </p:txBody>
      </p:sp>
      <p:pic>
        <p:nvPicPr>
          <p:cNvPr id="52230" name="图片 1">
            <a:extLst>
              <a:ext uri="{FF2B5EF4-FFF2-40B4-BE49-F238E27FC236}">
                <a16:creationId xmlns:a16="http://schemas.microsoft.com/office/drawing/2014/main" id="{1F9B37A8-DFC7-CA4A-B91D-6A012D552F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960" y="5233750"/>
            <a:ext cx="5408612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E4B4E9A6-84BA-3849-A4CF-6E1257BDBFCD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28</a:t>
            </a:fld>
            <a:endParaRPr lang="en-US" altLang="zh-CN" dirty="0"/>
          </a:p>
        </p:txBody>
      </p:sp>
      <p:sp>
        <p:nvSpPr>
          <p:cNvPr id="2" name="直角上箭头 1">
            <a:extLst>
              <a:ext uri="{FF2B5EF4-FFF2-40B4-BE49-F238E27FC236}">
                <a16:creationId xmlns:a16="http://schemas.microsoft.com/office/drawing/2014/main" id="{E33D09A2-C18F-E74F-9991-0BACE1AD8709}"/>
              </a:ext>
            </a:extLst>
          </p:cNvPr>
          <p:cNvSpPr/>
          <p:nvPr/>
        </p:nvSpPr>
        <p:spPr>
          <a:xfrm rot="16200000">
            <a:off x="6950800" y="2975699"/>
            <a:ext cx="798341" cy="540060"/>
          </a:xfrm>
          <a:prstGeom prst="bentUpArrow">
            <a:avLst>
              <a:gd name="adj1" fmla="val 26745"/>
              <a:gd name="adj2" fmla="val 23255"/>
              <a:gd name="adj3" fmla="val 33728"/>
            </a:avLst>
          </a:prstGeom>
          <a:solidFill>
            <a:srgbClr val="BBE0E3">
              <a:alpha val="2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直角上箭头 9">
            <a:extLst>
              <a:ext uri="{FF2B5EF4-FFF2-40B4-BE49-F238E27FC236}">
                <a16:creationId xmlns:a16="http://schemas.microsoft.com/office/drawing/2014/main" id="{31BE2467-7A70-4E4C-A8FA-D2E0100AF329}"/>
              </a:ext>
            </a:extLst>
          </p:cNvPr>
          <p:cNvSpPr/>
          <p:nvPr/>
        </p:nvSpPr>
        <p:spPr>
          <a:xfrm rot="5400000" flipV="1">
            <a:off x="6950800" y="3774041"/>
            <a:ext cx="798341" cy="540060"/>
          </a:xfrm>
          <a:prstGeom prst="bentUpArrow">
            <a:avLst>
              <a:gd name="adj1" fmla="val 26745"/>
              <a:gd name="adj2" fmla="val 23255"/>
              <a:gd name="adj3" fmla="val 33728"/>
            </a:avLst>
          </a:prstGeom>
          <a:solidFill>
            <a:srgbClr val="BBE0E3">
              <a:alpha val="2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0522494-9443-A342-BDEE-876F623E8DC2}"/>
              </a:ext>
            </a:extLst>
          </p:cNvPr>
          <p:cNvSpPr txBox="1"/>
          <p:nvPr/>
        </p:nvSpPr>
        <p:spPr>
          <a:xfrm>
            <a:off x="7607821" y="2779475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从端口向左看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06DFABF-64A4-0447-B28D-75F7BB505F72}"/>
              </a:ext>
            </a:extLst>
          </p:cNvPr>
          <p:cNvSpPr txBox="1"/>
          <p:nvPr/>
        </p:nvSpPr>
        <p:spPr>
          <a:xfrm rot="19221976">
            <a:off x="4332994" y="4556594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开路电压相等</a:t>
            </a:r>
          </a:p>
        </p:txBody>
      </p:sp>
      <p:sp>
        <p:nvSpPr>
          <p:cNvPr id="4" name="下箭头 3">
            <a:extLst>
              <a:ext uri="{FF2B5EF4-FFF2-40B4-BE49-F238E27FC236}">
                <a16:creationId xmlns:a16="http://schemas.microsoft.com/office/drawing/2014/main" id="{927A7E03-B15A-D447-A2CE-3ACF09302BC0}"/>
              </a:ext>
            </a:extLst>
          </p:cNvPr>
          <p:cNvSpPr/>
          <p:nvPr/>
        </p:nvSpPr>
        <p:spPr>
          <a:xfrm rot="2985505">
            <a:off x="5403617" y="4072874"/>
            <a:ext cx="138780" cy="13461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下箭头 13">
            <a:extLst>
              <a:ext uri="{FF2B5EF4-FFF2-40B4-BE49-F238E27FC236}">
                <a16:creationId xmlns:a16="http://schemas.microsoft.com/office/drawing/2014/main" id="{6B9B4ACC-6107-FB4F-8240-995BF8700908}"/>
              </a:ext>
            </a:extLst>
          </p:cNvPr>
          <p:cNvSpPr/>
          <p:nvPr/>
        </p:nvSpPr>
        <p:spPr>
          <a:xfrm rot="18614495" flipH="1">
            <a:off x="6736004" y="4071023"/>
            <a:ext cx="141813" cy="14337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EF267E4A-DD2A-D247-8361-2188B725DC01}"/>
              </a:ext>
            </a:extLst>
          </p:cNvPr>
          <p:cNvSpPr txBox="1"/>
          <p:nvPr/>
        </p:nvSpPr>
        <p:spPr>
          <a:xfrm rot="2372752">
            <a:off x="6259808" y="4556594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等效电阻相等</a:t>
            </a:r>
          </a:p>
        </p:txBody>
      </p:sp>
      <p:sp>
        <p:nvSpPr>
          <p:cNvPr id="5" name="上下箭头 4">
            <a:extLst>
              <a:ext uri="{FF2B5EF4-FFF2-40B4-BE49-F238E27FC236}">
                <a16:creationId xmlns:a16="http://schemas.microsoft.com/office/drawing/2014/main" id="{A050181C-DFF7-8246-8EDE-ECE0C270DE2E}"/>
              </a:ext>
            </a:extLst>
          </p:cNvPr>
          <p:cNvSpPr/>
          <p:nvPr/>
        </p:nvSpPr>
        <p:spPr>
          <a:xfrm>
            <a:off x="6163349" y="2454726"/>
            <a:ext cx="276345" cy="576064"/>
          </a:xfrm>
          <a:prstGeom prst="upDownArrow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A35C4472-BEBF-6440-963A-CF98C200222A}"/>
              </a:ext>
            </a:extLst>
          </p:cNvPr>
          <p:cNvSpPr txBox="1"/>
          <p:nvPr/>
        </p:nvSpPr>
        <p:spPr>
          <a:xfrm>
            <a:off x="5639220" y="2549023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等效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521D061-52E3-544A-91BB-1334379501D7}"/>
              </a:ext>
            </a:extLst>
          </p:cNvPr>
          <p:cNvSpPr/>
          <p:nvPr/>
        </p:nvSpPr>
        <p:spPr>
          <a:xfrm>
            <a:off x="5364088" y="3030790"/>
            <a:ext cx="1584176" cy="111723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图片 3">
            <a:extLst>
              <a:ext uri="{FF2B5EF4-FFF2-40B4-BE49-F238E27FC236}">
                <a16:creationId xmlns:a16="http://schemas.microsoft.com/office/drawing/2014/main" id="{D348ABE6-23E3-2844-9329-D6289F502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517525"/>
            <a:ext cx="9018588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789B8908-CDBD-4046-8CF3-7E7857B02143}"/>
              </a:ext>
            </a:extLst>
          </p:cNvPr>
          <p:cNvSpPr/>
          <p:nvPr/>
        </p:nvSpPr>
        <p:spPr>
          <a:xfrm>
            <a:off x="3294063" y="1426109"/>
            <a:ext cx="5759450" cy="86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BB6BF3B-6F13-204F-A5A0-4EC0BAA0BC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175" y="2708275"/>
            <a:ext cx="6542088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52DEEC7-1006-F943-AEBD-DEAC00505B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4849813"/>
            <a:ext cx="33528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B20330C-DF34-EA49-B84C-E24A943AD3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5518150"/>
            <a:ext cx="4764088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DAFDCDF-AF3D-B549-862C-973D46C0A9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4778375"/>
            <a:ext cx="2587625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3" name="文本框 10">
            <a:extLst>
              <a:ext uri="{FF2B5EF4-FFF2-40B4-BE49-F238E27FC236}">
                <a16:creationId xmlns:a16="http://schemas.microsoft.com/office/drawing/2014/main" id="{B31EBC5D-A098-1948-8DB3-63B9A777C3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8063" y="981075"/>
            <a:ext cx="15684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①不含受控源</a:t>
            </a:r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B84F1872-BA39-C049-B449-CA0886EFBCC2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29</a:t>
            </a:fld>
            <a:endParaRPr lang="en-US" altLang="zh-CN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0351EEE-E551-254D-9246-674E6A0A33D4}"/>
              </a:ext>
            </a:extLst>
          </p:cNvPr>
          <p:cNvSpPr txBox="1"/>
          <p:nvPr/>
        </p:nvSpPr>
        <p:spPr>
          <a:xfrm>
            <a:off x="1475656" y="98107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c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6572C48-B772-E545-A81A-BAD8B97B0F3B}"/>
              </a:ext>
            </a:extLst>
          </p:cNvPr>
          <p:cNvSpPr txBox="1"/>
          <p:nvPr/>
        </p:nvSpPr>
        <p:spPr>
          <a:xfrm>
            <a:off x="1469244" y="199072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b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AB144600-43C6-8246-85BD-00D2DB5A7B36}"/>
              </a:ext>
            </a:extLst>
          </p:cNvPr>
          <p:cNvSpPr txBox="1"/>
          <p:nvPr/>
        </p:nvSpPr>
        <p:spPr>
          <a:xfrm>
            <a:off x="3216469" y="1412711"/>
            <a:ext cx="58370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</a:t>
            </a:r>
            <a:r>
              <a:rPr kumimoji="1" lang="zh-CN" altLang="en-US" dirty="0">
                <a:solidFill>
                  <a:srgbClr val="0432FF"/>
                </a:solidFill>
              </a:rPr>
              <a:t> 对</a:t>
            </a:r>
            <a:r>
              <a:rPr kumimoji="1" lang="en-US" altLang="zh-CN" dirty="0">
                <a:solidFill>
                  <a:srgbClr val="0432FF"/>
                </a:solidFill>
              </a:rPr>
              <a:t>【32V</a:t>
            </a:r>
            <a:r>
              <a:rPr kumimoji="1" lang="zh-CN" altLang="en-US" dirty="0">
                <a:solidFill>
                  <a:srgbClr val="0432FF"/>
                </a:solidFill>
              </a:rPr>
              <a:t>和</a:t>
            </a:r>
            <a:r>
              <a:rPr kumimoji="1" lang="en-US" altLang="zh-CN" dirty="0">
                <a:solidFill>
                  <a:srgbClr val="0432FF"/>
                </a:solidFill>
              </a:rPr>
              <a:t>4ohm】</a:t>
            </a:r>
            <a:r>
              <a:rPr kumimoji="1" lang="zh-CN" altLang="en-US" dirty="0">
                <a:solidFill>
                  <a:srgbClr val="0432FF"/>
                </a:solidFill>
              </a:rPr>
              <a:t> 用“</a:t>
            </a:r>
            <a:r>
              <a:rPr kumimoji="1" lang="en-US" altLang="zh-CN" dirty="0">
                <a:solidFill>
                  <a:srgbClr val="0432FF"/>
                </a:solidFill>
              </a:rPr>
              <a:t>source transformation</a:t>
            </a:r>
            <a:r>
              <a:rPr kumimoji="1" lang="zh-CN" altLang="en-US" dirty="0">
                <a:solidFill>
                  <a:srgbClr val="0432FF"/>
                </a:solidFill>
              </a:rPr>
              <a:t>”化简电路</a:t>
            </a:r>
            <a:endParaRPr kumimoji="1" lang="en-US" altLang="zh-CN" dirty="0">
              <a:solidFill>
                <a:srgbClr val="0432FF"/>
              </a:solidFill>
            </a:endParaRPr>
          </a:p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r>
              <a:rPr kumimoji="1" lang="zh-CN" altLang="en-US" dirty="0">
                <a:solidFill>
                  <a:srgbClr val="0432FF"/>
                </a:solidFill>
              </a:rPr>
              <a:t> 若对</a:t>
            </a:r>
            <a:r>
              <a:rPr kumimoji="1" lang="en-US" altLang="zh-CN" dirty="0">
                <a:solidFill>
                  <a:srgbClr val="0432FF"/>
                </a:solidFill>
              </a:rPr>
              <a:t>【12ohm</a:t>
            </a:r>
            <a:r>
              <a:rPr kumimoji="1" lang="zh-CN" altLang="en-US" dirty="0">
                <a:solidFill>
                  <a:srgbClr val="0432FF"/>
                </a:solidFill>
              </a:rPr>
              <a:t>和</a:t>
            </a:r>
            <a:r>
              <a:rPr kumimoji="1" lang="en-US" altLang="zh-CN" dirty="0">
                <a:solidFill>
                  <a:srgbClr val="0432FF"/>
                </a:solidFill>
              </a:rPr>
              <a:t>2A】</a:t>
            </a:r>
            <a:r>
              <a:rPr kumimoji="1" lang="zh-CN" altLang="en-US" dirty="0">
                <a:solidFill>
                  <a:srgbClr val="0432FF"/>
                </a:solidFill>
              </a:rPr>
              <a:t> 用“</a:t>
            </a:r>
            <a:r>
              <a:rPr kumimoji="1" lang="en-US" altLang="zh-CN" dirty="0">
                <a:solidFill>
                  <a:srgbClr val="0432FF"/>
                </a:solidFill>
              </a:rPr>
              <a:t>source transformation</a:t>
            </a:r>
            <a:r>
              <a:rPr kumimoji="1" lang="zh-CN" altLang="en-US" dirty="0">
                <a:solidFill>
                  <a:srgbClr val="0432FF"/>
                </a:solidFill>
              </a:rPr>
              <a:t>”，</a:t>
            </a:r>
            <a:r>
              <a:rPr kumimoji="1" lang="en-US" altLang="zh-CN" dirty="0">
                <a:solidFill>
                  <a:srgbClr val="0432FF"/>
                </a:solidFill>
              </a:rPr>
              <a:t>c</a:t>
            </a:r>
            <a:r>
              <a:rPr kumimoji="1" lang="zh-CN" altLang="en-US" dirty="0">
                <a:solidFill>
                  <a:srgbClr val="0432FF"/>
                </a:solidFill>
              </a:rPr>
              <a:t>、</a:t>
            </a:r>
            <a:r>
              <a:rPr kumimoji="1" lang="en-US" altLang="zh-CN" dirty="0">
                <a:solidFill>
                  <a:srgbClr val="0432FF"/>
                </a:solidFill>
              </a:rPr>
              <a:t>b</a:t>
            </a:r>
            <a:r>
              <a:rPr kumimoji="1" lang="zh-CN" altLang="en-US" dirty="0">
                <a:solidFill>
                  <a:srgbClr val="0432FF"/>
                </a:solidFill>
              </a:rPr>
              <a:t>构成一端口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B60021BC-33A0-5444-B622-0C8AA28706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Circuit Theorems - </a:t>
            </a:r>
            <a:r>
              <a:rPr lang="en-US" altLang="zh-CN" sz="4000"/>
              <a:t>Chapter 4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E5744D17-3905-464A-83C1-3131F72433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557338"/>
            <a:ext cx="8229600" cy="4535487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altLang="zh-CN">
                <a:solidFill>
                  <a:srgbClr val="336699"/>
                </a:solidFill>
              </a:rPr>
              <a:t>4.1	Motivation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altLang="zh-CN">
                <a:solidFill>
                  <a:srgbClr val="336699"/>
                </a:solidFill>
              </a:rPr>
              <a:t>4.2	Linearity Property </a:t>
            </a:r>
            <a:r>
              <a:rPr lang="zh-CN" altLang="en-US">
                <a:solidFill>
                  <a:srgbClr val="336699"/>
                </a:solidFill>
              </a:rPr>
              <a:t>线性性质</a:t>
            </a:r>
            <a:endParaRPr lang="en-US" altLang="zh-CN">
              <a:solidFill>
                <a:srgbClr val="336699"/>
              </a:solidFill>
            </a:endParaRP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altLang="zh-CN"/>
              <a:t>4.3	Superposition </a:t>
            </a:r>
            <a:r>
              <a:rPr lang="zh-CN" altLang="en-US"/>
              <a:t>叠加性</a:t>
            </a:r>
            <a:endParaRPr lang="en-US" altLang="zh-CN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altLang="zh-CN"/>
              <a:t>4.4	Source Transformation </a:t>
            </a:r>
            <a:r>
              <a:rPr lang="zh-CN" altLang="en-US"/>
              <a:t>电源变换</a:t>
            </a:r>
            <a:endParaRPr lang="en-US" altLang="zh-CN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altLang="zh-CN"/>
              <a:t>4.5	Thevenin’s Theorem </a:t>
            </a:r>
            <a:r>
              <a:rPr lang="zh-CN" altLang="en-US"/>
              <a:t>戴维南定理</a:t>
            </a:r>
            <a:endParaRPr lang="en-US" altLang="zh-CN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altLang="zh-CN"/>
              <a:t>4.6	Norton’s Theorem </a:t>
            </a:r>
            <a:r>
              <a:rPr lang="zh-CN" altLang="en-US"/>
              <a:t>诺顿定理</a:t>
            </a:r>
            <a:endParaRPr lang="en-US" altLang="zh-CN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altLang="zh-CN"/>
              <a:t>4.7	Maximum Power Transfer </a:t>
            </a:r>
            <a:r>
              <a:rPr lang="zh-CN" altLang="en-US"/>
              <a:t>最大功率传输</a:t>
            </a:r>
            <a:endParaRPr lang="en-US" altLang="zh-CN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zh-CN" altLang="en-US"/>
              <a:t>补充：替代定理</a:t>
            </a:r>
            <a:endParaRPr lang="en-US" altLang="zh-CN"/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FF361628-CBB5-CB45-B318-67F3CD17AE54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</a:t>
            </a:fld>
            <a:endParaRPr lang="en-US" altLang="zh-CN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图片 3">
            <a:extLst>
              <a:ext uri="{FF2B5EF4-FFF2-40B4-BE49-F238E27FC236}">
                <a16:creationId xmlns:a16="http://schemas.microsoft.com/office/drawing/2014/main" id="{9D0CB683-1E1D-CB41-A7AA-B7CF73EBC4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" y="393700"/>
            <a:ext cx="9017000" cy="303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9D63A19-336B-E14B-8A57-C5B92BAFC9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3429000"/>
            <a:ext cx="6334125" cy="248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353D48F-3645-DA45-9588-8343AE1085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163" y="3857625"/>
            <a:ext cx="2493962" cy="162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文本框 6">
            <a:extLst>
              <a:ext uri="{FF2B5EF4-FFF2-40B4-BE49-F238E27FC236}">
                <a16:creationId xmlns:a16="http://schemas.microsoft.com/office/drawing/2014/main" id="{9DDA3552-4870-3D49-B0AA-E2B3F3CE1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640" y="3038919"/>
            <a:ext cx="18004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 dirty="0">
                <a:solidFill>
                  <a:srgbClr val="FF0000"/>
                </a:solidFill>
              </a:rPr>
              <a:t>②含受控电压源</a:t>
            </a: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0C51BD75-4CD4-C14E-91E5-8CA505803A15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30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EB759F98-8A8B-F94A-A8F8-3648CC1823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6672"/>
            <a:ext cx="9144000" cy="69226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4E475B9-7165-5A4A-9061-67229914D1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8938"/>
            <a:ext cx="3342754" cy="1843366"/>
          </a:xfrm>
          <a:prstGeom prst="rect">
            <a:avLst/>
          </a:prstGeom>
        </p:spPr>
      </p:pic>
      <p:sp>
        <p:nvSpPr>
          <p:cNvPr id="6" name="文本框 6">
            <a:extLst>
              <a:ext uri="{FF2B5EF4-FFF2-40B4-BE49-F238E27FC236}">
                <a16:creationId xmlns:a16="http://schemas.microsoft.com/office/drawing/2014/main" id="{1EC3AD4C-B233-4F48-A840-F11C134CF0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701635"/>
            <a:ext cx="18004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800" dirty="0">
                <a:solidFill>
                  <a:srgbClr val="FF0000"/>
                </a:solidFill>
              </a:rPr>
              <a:t>③</a:t>
            </a:r>
            <a:r>
              <a:rPr lang="zh-CN" altLang="en-US" sz="1800" dirty="0">
                <a:solidFill>
                  <a:srgbClr val="FF0000"/>
                </a:solidFill>
              </a:rPr>
              <a:t>含受控电流源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87E978B-54A1-ED40-856C-A336E2916C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617" y="3501008"/>
            <a:ext cx="3342754" cy="2004049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EAA89B5A-D0FE-C948-AB5F-F1E99E0D11F6}"/>
              </a:ext>
            </a:extLst>
          </p:cNvPr>
          <p:cNvGrpSpPr/>
          <p:nvPr/>
        </p:nvGrpSpPr>
        <p:grpSpPr>
          <a:xfrm>
            <a:off x="4499992" y="4221088"/>
            <a:ext cx="1744672" cy="381000"/>
            <a:chOff x="4499992" y="4221088"/>
            <a:chExt cx="1744672" cy="381000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0B031128-14B9-BF49-81C0-998E3F6606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99992" y="4221088"/>
              <a:ext cx="838200" cy="3810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77614CE7-367A-9945-99D6-B51D185605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457264" y="4221088"/>
              <a:ext cx="787400" cy="342900"/>
            </a:xfrm>
            <a:prstGeom prst="rect">
              <a:avLst/>
            </a:prstGeom>
          </p:spPr>
        </p:pic>
      </p:grp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0489B8D1-5D6E-7F44-BDFA-0A8D61ADF603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57941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79FBC3B4-DDE2-924B-8F59-BB4267A5A0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/>
              <a:t>4.6 Norton’s Theorem </a:t>
            </a:r>
            <a:r>
              <a:rPr lang="zh-CN" altLang="en-US" sz="4000"/>
              <a:t>诺顿定理</a:t>
            </a:r>
            <a:endParaRPr lang="en-US" altLang="zh-CN" sz="4000"/>
          </a:p>
        </p:txBody>
      </p:sp>
      <p:sp>
        <p:nvSpPr>
          <p:cNvPr id="57347" name="Text Box 3">
            <a:extLst>
              <a:ext uri="{FF2B5EF4-FFF2-40B4-BE49-F238E27FC236}">
                <a16:creationId xmlns:a16="http://schemas.microsoft.com/office/drawing/2014/main" id="{7DB94952-FDFA-494F-986C-03699EC2C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600200"/>
            <a:ext cx="792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zh-CN" altLang="zh-CN" sz="1800"/>
          </a:p>
        </p:txBody>
      </p:sp>
      <p:sp>
        <p:nvSpPr>
          <p:cNvPr id="57348" name="Rectangle 4">
            <a:extLst>
              <a:ext uri="{FF2B5EF4-FFF2-40B4-BE49-F238E27FC236}">
                <a16:creationId xmlns:a16="http://schemas.microsoft.com/office/drawing/2014/main" id="{889169A3-80D2-9148-A40F-DDCDCA769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600200"/>
            <a:ext cx="5334000" cy="492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dirty="0"/>
              <a:t>It states that a </a:t>
            </a:r>
            <a:r>
              <a:rPr lang="en-US" altLang="zh-CN" sz="2000" b="1" dirty="0">
                <a:solidFill>
                  <a:srgbClr val="FF0000"/>
                </a:solidFill>
              </a:rPr>
              <a:t>linear</a:t>
            </a:r>
            <a:r>
              <a:rPr lang="en-US" altLang="zh-CN" sz="2000" dirty="0"/>
              <a:t> two-terminal </a:t>
            </a:r>
            <a:r>
              <a:rPr lang="zh-CN" altLang="en-US" sz="2000" dirty="0"/>
              <a:t>（一端口）</a:t>
            </a:r>
            <a:r>
              <a:rPr lang="en-US" altLang="zh-CN" sz="2000" dirty="0"/>
              <a:t>circuit </a:t>
            </a:r>
            <a:r>
              <a:rPr lang="en-US" altLang="zh-CN" sz="2000" b="1" dirty="0">
                <a:solidFill>
                  <a:srgbClr val="C00000"/>
                </a:solidFill>
              </a:rPr>
              <a:t>can be replaced </a:t>
            </a:r>
            <a:r>
              <a:rPr lang="en-US" altLang="zh-CN" sz="2000" dirty="0"/>
              <a:t>by an equivalent circuit of </a:t>
            </a:r>
            <a:r>
              <a:rPr lang="en-US" altLang="zh-CN" sz="2000" u="sng" dirty="0">
                <a:solidFill>
                  <a:srgbClr val="FF3300"/>
                </a:solidFill>
              </a:rPr>
              <a:t>a current source </a:t>
            </a:r>
            <a:r>
              <a:rPr lang="en-US" altLang="zh-CN" sz="2000" i="1" u="sng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000" i="1" u="sng" baseline="-25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zh-CN" sz="2000" i="1" u="sng" dirty="0">
                <a:solidFill>
                  <a:srgbClr val="FF3300"/>
                </a:solidFill>
              </a:rPr>
              <a:t> </a:t>
            </a:r>
            <a:r>
              <a:rPr lang="en-US" altLang="zh-CN" sz="2000" u="sng" dirty="0">
                <a:solidFill>
                  <a:srgbClr val="FF3300"/>
                </a:solidFill>
              </a:rPr>
              <a:t>in parallel with a resistor </a:t>
            </a:r>
            <a:r>
              <a:rPr lang="en-US" altLang="zh-CN" sz="2000" i="1" u="sng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000" i="1" u="sng" baseline="-25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zh-CN" sz="2000" dirty="0">
                <a:solidFill>
                  <a:srgbClr val="FF3300"/>
                </a:solidFill>
              </a:rPr>
              <a:t>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CN" sz="2000" dirty="0">
              <a:solidFill>
                <a:srgbClr val="FF33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dirty="0"/>
              <a:t>Where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dirty="0"/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CN" sz="2000" i="1" dirty="0"/>
              <a:t>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zh-CN" sz="2000" i="1" dirty="0"/>
              <a:t> </a:t>
            </a:r>
            <a:r>
              <a:rPr lang="en-US" altLang="zh-CN" sz="2000" dirty="0"/>
              <a:t>is the </a:t>
            </a:r>
            <a:r>
              <a:rPr lang="en-US" altLang="zh-CN" sz="2000" b="1" dirty="0">
                <a:solidFill>
                  <a:srgbClr val="FF0000"/>
                </a:solidFill>
              </a:rPr>
              <a:t>short circuit current </a:t>
            </a:r>
            <a:r>
              <a:rPr lang="en-US" altLang="zh-CN" sz="2000" dirty="0"/>
              <a:t>through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dirty="0"/>
              <a:t>  the terminals. </a:t>
            </a:r>
            <a:r>
              <a:rPr lang="en-US" altLang="zh-CN" sz="2000" b="1" dirty="0">
                <a:solidFill>
                  <a:srgbClr val="00B0F0"/>
                </a:solidFill>
              </a:rPr>
              <a:t>【</a:t>
            </a:r>
            <a:r>
              <a:rPr lang="zh-CN" altLang="en-US" sz="2000" b="1" dirty="0">
                <a:solidFill>
                  <a:srgbClr val="00B0F0"/>
                </a:solidFill>
              </a:rPr>
              <a:t>短路电流</a:t>
            </a:r>
            <a:r>
              <a:rPr lang="en-US" altLang="zh-CN" sz="2000" b="1" dirty="0">
                <a:solidFill>
                  <a:srgbClr val="00B0F0"/>
                </a:solidFill>
              </a:rPr>
              <a:t>】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dirty="0"/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CN" sz="2000" i="1" dirty="0"/>
              <a:t>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zh-CN" sz="2000" i="1" dirty="0"/>
              <a:t> </a:t>
            </a:r>
            <a:r>
              <a:rPr lang="en-US" altLang="zh-CN" sz="2000" dirty="0"/>
              <a:t>is the input or equivalent resistance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dirty="0"/>
              <a:t>  at the terminals when </a:t>
            </a:r>
            <a:r>
              <a:rPr lang="en-US" altLang="zh-CN" sz="2000" b="1" dirty="0">
                <a:solidFill>
                  <a:srgbClr val="FF0000"/>
                </a:solidFill>
              </a:rPr>
              <a:t>the independent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dirty="0"/>
              <a:t>  sources are </a:t>
            </a:r>
            <a:r>
              <a:rPr lang="en-US" altLang="zh-CN" sz="2000" b="1" dirty="0">
                <a:solidFill>
                  <a:srgbClr val="FF0000"/>
                </a:solidFill>
              </a:rPr>
              <a:t>turned off</a:t>
            </a:r>
            <a:r>
              <a:rPr lang="en-US" altLang="zh-CN" sz="2000" dirty="0"/>
              <a:t>.</a:t>
            </a:r>
            <a:r>
              <a:rPr lang="en-US" altLang="zh-CN" sz="2000" b="1" dirty="0">
                <a:solidFill>
                  <a:srgbClr val="00B0F0"/>
                </a:solidFill>
                <a:latin typeface="Verdana" panose="020B0604030504040204" pitchFamily="34" charset="0"/>
              </a:rPr>
              <a:t> 【</a:t>
            </a:r>
            <a:r>
              <a:rPr lang="zh-CN" altLang="en-US" sz="2000" b="1" dirty="0">
                <a:solidFill>
                  <a:srgbClr val="00B0F0"/>
                </a:solidFill>
                <a:latin typeface="Verdana" panose="020B0604030504040204" pitchFamily="34" charset="0"/>
              </a:rPr>
              <a:t>输入电阻</a:t>
            </a:r>
            <a:r>
              <a:rPr lang="en-US" altLang="zh-CN" sz="2000" b="1" dirty="0">
                <a:solidFill>
                  <a:srgbClr val="00B0F0"/>
                </a:solidFill>
                <a:latin typeface="Verdana" panose="020B0604030504040204" pitchFamily="34" charset="0"/>
              </a:rPr>
              <a:t>/</a:t>
            </a:r>
            <a:r>
              <a:rPr lang="zh-CN" altLang="en-US" sz="2000" b="1" dirty="0">
                <a:solidFill>
                  <a:srgbClr val="00B0F0"/>
                </a:solidFill>
                <a:latin typeface="Verdana" panose="020B0604030504040204" pitchFamily="34" charset="0"/>
              </a:rPr>
              <a:t>等效电阻</a:t>
            </a:r>
            <a:r>
              <a:rPr lang="en-US" altLang="zh-CN" sz="2000" b="1" dirty="0">
                <a:solidFill>
                  <a:srgbClr val="00B0F0"/>
                </a:solidFill>
                <a:latin typeface="Verdana" panose="020B0604030504040204" pitchFamily="34" charset="0"/>
              </a:rPr>
              <a:t>】</a:t>
            </a:r>
            <a:endParaRPr lang="en-US" altLang="zh-CN" sz="20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CN" sz="20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CN" sz="2000" dirty="0"/>
          </a:p>
        </p:txBody>
      </p:sp>
      <p:pic>
        <p:nvPicPr>
          <p:cNvPr id="57349" name="Picture 7" descr="ale63317_04037">
            <a:extLst>
              <a:ext uri="{FF2B5EF4-FFF2-40B4-BE49-F238E27FC236}">
                <a16:creationId xmlns:a16="http://schemas.microsoft.com/office/drawing/2014/main" id="{36751820-4DF4-CF4B-B3DF-6780468B1E0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67400" y="1981200"/>
            <a:ext cx="2917825" cy="3657600"/>
          </a:xfrm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CA71EC9B-E66D-4A44-8294-1DEE2E3F380B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32</a:t>
            </a:fld>
            <a:endParaRPr lang="en-US" altLang="zh-CN" dirty="0"/>
          </a:p>
        </p:txBody>
      </p:sp>
      <p:sp>
        <p:nvSpPr>
          <p:cNvPr id="7" name="上下箭头 6">
            <a:extLst>
              <a:ext uri="{FF2B5EF4-FFF2-40B4-BE49-F238E27FC236}">
                <a16:creationId xmlns:a16="http://schemas.microsoft.com/office/drawing/2014/main" id="{D6AAC1F6-6B75-4247-9E3B-440AAE98F1EC}"/>
              </a:ext>
            </a:extLst>
          </p:cNvPr>
          <p:cNvSpPr/>
          <p:nvPr/>
        </p:nvSpPr>
        <p:spPr>
          <a:xfrm>
            <a:off x="6739413" y="3423221"/>
            <a:ext cx="276345" cy="576064"/>
          </a:xfrm>
          <a:prstGeom prst="upDownArrow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4ECED33-B2BE-E24F-8385-7C46AB4A949E}"/>
              </a:ext>
            </a:extLst>
          </p:cNvPr>
          <p:cNvSpPr txBox="1"/>
          <p:nvPr/>
        </p:nvSpPr>
        <p:spPr>
          <a:xfrm>
            <a:off x="6215284" y="351751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等效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7C7CE51-6D9E-EE41-8F88-552D8FF6F031}"/>
              </a:ext>
            </a:extLst>
          </p:cNvPr>
          <p:cNvSpPr/>
          <p:nvPr/>
        </p:nvSpPr>
        <p:spPr>
          <a:xfrm>
            <a:off x="5791200" y="3999284"/>
            <a:ext cx="2093168" cy="142388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9">
            <a:extLst>
              <a:ext uri="{FF2B5EF4-FFF2-40B4-BE49-F238E27FC236}">
                <a16:creationId xmlns:a16="http://schemas.microsoft.com/office/drawing/2014/main" id="{C161A6F8-9A06-744F-9C72-5B6BB641E3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765175"/>
            <a:ext cx="8066087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b="1">
                <a:solidFill>
                  <a:srgbClr val="FF3300"/>
                </a:solidFill>
              </a:rPr>
              <a:t>The Thevenin’s and Norton equivalent circuits are related by a source transformation. </a:t>
            </a:r>
            <a:r>
              <a:rPr lang="en-US" altLang="zh-CN" sz="2400" b="1">
                <a:solidFill>
                  <a:srgbClr val="00B0F0"/>
                </a:solidFill>
              </a:rPr>
              <a:t>【</a:t>
            </a:r>
            <a:r>
              <a:rPr lang="zh-CN" altLang="en-US" sz="2400" b="1">
                <a:solidFill>
                  <a:srgbClr val="00B0F0"/>
                </a:solidFill>
              </a:rPr>
              <a:t>戴维南定理和诺顿定理的关系</a:t>
            </a:r>
            <a:r>
              <a:rPr lang="en-US" altLang="zh-CN" sz="2400" b="1">
                <a:solidFill>
                  <a:srgbClr val="00B0F0"/>
                </a:solidFill>
              </a:rPr>
              <a:t>~</a:t>
            </a:r>
            <a:r>
              <a:rPr lang="zh-CN" altLang="en-US" sz="2400" b="1">
                <a:solidFill>
                  <a:srgbClr val="00B0F0"/>
                </a:solidFill>
              </a:rPr>
              <a:t>电源转换</a:t>
            </a:r>
            <a:r>
              <a:rPr lang="en-US" altLang="zh-CN" sz="2400" b="1">
                <a:solidFill>
                  <a:srgbClr val="00B0F0"/>
                </a:solidFill>
              </a:rPr>
              <a:t>】</a:t>
            </a:r>
          </a:p>
        </p:txBody>
      </p:sp>
      <p:pic>
        <p:nvPicPr>
          <p:cNvPr id="59394" name="Picture 6" descr="ale63317_04023">
            <a:extLst>
              <a:ext uri="{FF2B5EF4-FFF2-40B4-BE49-F238E27FC236}">
                <a16:creationId xmlns:a16="http://schemas.microsoft.com/office/drawing/2014/main" id="{36084818-0FBE-FB42-A8F3-26A09BE30D2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2060575"/>
            <a:ext cx="3022600" cy="3313113"/>
          </a:xfrm>
        </p:spPr>
      </p:pic>
      <p:pic>
        <p:nvPicPr>
          <p:cNvPr id="59395" name="Picture 7" descr="ale63317_04037">
            <a:extLst>
              <a:ext uri="{FF2B5EF4-FFF2-40B4-BE49-F238E27FC236}">
                <a16:creationId xmlns:a16="http://schemas.microsoft.com/office/drawing/2014/main" id="{5055E097-B345-F847-B0C9-1693674AF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097088"/>
            <a:ext cx="2586038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6" name="图片 6">
            <a:extLst>
              <a:ext uri="{FF2B5EF4-FFF2-40B4-BE49-F238E27FC236}">
                <a16:creationId xmlns:a16="http://schemas.microsoft.com/office/drawing/2014/main" id="{A8CCE6AD-22A2-E744-8630-0B3E033B12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5876925"/>
            <a:ext cx="1346200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左右箭头 7">
            <a:extLst>
              <a:ext uri="{FF2B5EF4-FFF2-40B4-BE49-F238E27FC236}">
                <a16:creationId xmlns:a16="http://schemas.microsoft.com/office/drawing/2014/main" id="{8CA55B07-9A61-2041-B83B-26C1538F9CE8}"/>
              </a:ext>
            </a:extLst>
          </p:cNvPr>
          <p:cNvSpPr/>
          <p:nvPr/>
        </p:nvSpPr>
        <p:spPr>
          <a:xfrm>
            <a:off x="4067175" y="3429000"/>
            <a:ext cx="1079500" cy="28892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pic>
        <p:nvPicPr>
          <p:cNvPr id="59398" name="图片 8">
            <a:extLst>
              <a:ext uri="{FF2B5EF4-FFF2-40B4-BE49-F238E27FC236}">
                <a16:creationId xmlns:a16="http://schemas.microsoft.com/office/drawing/2014/main" id="{E849E4D2-F8B6-1B49-AE1B-9DB4F4F090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5737225"/>
            <a:ext cx="12827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18868452-9B85-4A4E-8645-EE2BE0104B68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33</a:t>
            </a:fld>
            <a:endParaRPr lang="en-US" altLang="zh-CN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图片 3">
            <a:extLst>
              <a:ext uri="{FF2B5EF4-FFF2-40B4-BE49-F238E27FC236}">
                <a16:creationId xmlns:a16="http://schemas.microsoft.com/office/drawing/2014/main" id="{AA3DB12E-0668-9A4A-9828-E69FBDB371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75" y="403895"/>
            <a:ext cx="89662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3B60C46-D87D-9844-A091-F515C16944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825" y="970632"/>
            <a:ext cx="5673725" cy="397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4186DC8-BACF-EB4B-94AA-3AD5581F60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7600" y="5085432"/>
            <a:ext cx="34575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0" name="图片 7">
            <a:extLst>
              <a:ext uri="{FF2B5EF4-FFF2-40B4-BE49-F238E27FC236}">
                <a16:creationId xmlns:a16="http://schemas.microsoft.com/office/drawing/2014/main" id="{C820C597-CE3B-AA48-ADDD-1A2B9EC61B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75" y="949995"/>
            <a:ext cx="3200400" cy="222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D81BF5D-83B4-B84E-9782-5D341970CB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825" y="5517232"/>
            <a:ext cx="3362325" cy="79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EC4ED7CE-3B16-044B-92BA-7184E7D13F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825" y="6453857"/>
            <a:ext cx="19431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50287EB-80D0-5C48-A323-38195AE454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13" y="4580607"/>
            <a:ext cx="2611437" cy="123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4" name="文本框 11">
            <a:extLst>
              <a:ext uri="{FF2B5EF4-FFF2-40B4-BE49-F238E27FC236}">
                <a16:creationId xmlns:a16="http://schemas.microsoft.com/office/drawing/2014/main" id="{2E57142E-F0B4-BF4F-A92F-F2FB35AF6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413" y="3212182"/>
            <a:ext cx="15700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 dirty="0">
                <a:solidFill>
                  <a:srgbClr val="FF0000"/>
                </a:solidFill>
              </a:rPr>
              <a:t>①不含受控源</a:t>
            </a:r>
          </a:p>
        </p:txBody>
      </p: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F57D3976-74FA-B44A-AE80-12770D041BE7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34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A3EF266E-8A37-8A43-B706-022CD870C7F3}"/>
              </a:ext>
            </a:extLst>
          </p:cNvPr>
          <p:cNvSpPr txBox="1"/>
          <p:nvPr/>
        </p:nvSpPr>
        <p:spPr>
          <a:xfrm>
            <a:off x="130449" y="3670072"/>
            <a:ext cx="3339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先用</a:t>
            </a:r>
            <a:r>
              <a:rPr kumimoji="1" lang="en-US" altLang="zh-CN" dirty="0">
                <a:solidFill>
                  <a:srgbClr val="0432FF"/>
                </a:solidFill>
              </a:rPr>
              <a:t>source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transformation</a:t>
            </a:r>
            <a:r>
              <a:rPr kumimoji="1" lang="zh-CN" altLang="en-US" dirty="0">
                <a:solidFill>
                  <a:srgbClr val="0432FF"/>
                </a:solidFill>
              </a:rPr>
              <a:t>化简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图片 3">
            <a:extLst>
              <a:ext uri="{FF2B5EF4-FFF2-40B4-BE49-F238E27FC236}">
                <a16:creationId xmlns:a16="http://schemas.microsoft.com/office/drawing/2014/main" id="{1499CA67-87F4-9742-83EF-FD873DF481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409123"/>
            <a:ext cx="89535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2" name="图片 4">
            <a:extLst>
              <a:ext uri="{FF2B5EF4-FFF2-40B4-BE49-F238E27FC236}">
                <a16:creationId xmlns:a16="http://schemas.microsoft.com/office/drawing/2014/main" id="{C11794A2-6634-FB4D-9BFD-1B94D895FD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07" y="967923"/>
            <a:ext cx="3048000" cy="240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1170A3A-D0E4-0F49-BDAE-B4E49E584F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25" y="3500438"/>
            <a:ext cx="6616700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FE97589-9F44-B34E-A4EC-410E5274C9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924175"/>
            <a:ext cx="1981200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817285D-CC5C-B74B-9241-9A5D187169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075" y="2019300"/>
            <a:ext cx="3463925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6" name="文本框 8">
            <a:extLst>
              <a:ext uri="{FF2B5EF4-FFF2-40B4-BE49-F238E27FC236}">
                <a16:creationId xmlns:a16="http://schemas.microsoft.com/office/drawing/2014/main" id="{7FDD353A-BFE2-1646-9D6A-8BFED86278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7175" y="981075"/>
            <a:ext cx="13398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②含受控源</a:t>
            </a: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4C1D82B9-0FC0-5D42-84AC-911E94782C5A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35</a:t>
            </a:fld>
            <a:endParaRPr lang="en-US" altLang="zh-CN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58ABAFE-3B25-6143-8CBF-C5FD297CB6E0}"/>
              </a:ext>
            </a:extLst>
          </p:cNvPr>
          <p:cNvSpPr txBox="1"/>
          <p:nvPr/>
        </p:nvSpPr>
        <p:spPr>
          <a:xfrm>
            <a:off x="4067175" y="1385991"/>
            <a:ext cx="355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计算短路电流时，</a:t>
            </a:r>
            <a:r>
              <a:rPr kumimoji="1" lang="en-US" altLang="zh-CN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1" lang="en-US" altLang="zh-CN" baseline="-25000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1" lang="zh-CN" altLang="en-US" dirty="0">
                <a:solidFill>
                  <a:srgbClr val="0432FF"/>
                </a:solidFill>
              </a:rPr>
              <a:t>可先计算得出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E8EA0580-7060-F449-A7D5-DAF12D08966C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228600" y="103188"/>
            <a:ext cx="8686800" cy="1314450"/>
          </a:xfrm>
        </p:spPr>
        <p:txBody>
          <a:bodyPr/>
          <a:lstStyle/>
          <a:p>
            <a:r>
              <a:rPr lang="en-US" altLang="zh-CN" sz="3200"/>
              <a:t>4.7 Maximum Power Transfer </a:t>
            </a:r>
            <a:r>
              <a:rPr lang="zh-CN" altLang="en-US" sz="3200"/>
              <a:t>最大功率传输</a:t>
            </a:r>
            <a:endParaRPr lang="en-US" altLang="zh-CN" sz="3200"/>
          </a:p>
        </p:txBody>
      </p:sp>
      <p:pic>
        <p:nvPicPr>
          <p:cNvPr id="62467" name="Picture 13" descr="ale63317_04048">
            <a:extLst>
              <a:ext uri="{FF2B5EF4-FFF2-40B4-BE49-F238E27FC236}">
                <a16:creationId xmlns:a16="http://schemas.microsoft.com/office/drawing/2014/main" id="{C1D0C350-E47B-F14C-BBF2-4C63698F4BA2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32400" y="1447800"/>
            <a:ext cx="3149600" cy="2151063"/>
          </a:xfrm>
        </p:spPr>
      </p:pic>
      <p:pic>
        <p:nvPicPr>
          <p:cNvPr id="62468" name="Picture 15" descr="ale63317_04049">
            <a:extLst>
              <a:ext uri="{FF2B5EF4-FFF2-40B4-BE49-F238E27FC236}">
                <a16:creationId xmlns:a16="http://schemas.microsoft.com/office/drawing/2014/main" id="{8BABBC67-242A-6348-B365-3D3D6E8F0303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2063" y="3562350"/>
            <a:ext cx="3462337" cy="2152650"/>
          </a:xfrm>
        </p:spPr>
      </p:pic>
      <p:sp>
        <p:nvSpPr>
          <p:cNvPr id="62469" name="Text Box 3">
            <a:extLst>
              <a:ext uri="{FF2B5EF4-FFF2-40B4-BE49-F238E27FC236}">
                <a16:creationId xmlns:a16="http://schemas.microsoft.com/office/drawing/2014/main" id="{D012CBC3-8ED8-884E-AB8C-DBA07ECF2F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600200"/>
            <a:ext cx="792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zh-CN" altLang="zh-CN" sz="1800"/>
          </a:p>
        </p:txBody>
      </p:sp>
      <p:sp>
        <p:nvSpPr>
          <p:cNvPr id="62470" name="Rectangle 4">
            <a:extLst>
              <a:ext uri="{FF2B5EF4-FFF2-40B4-BE49-F238E27FC236}">
                <a16:creationId xmlns:a16="http://schemas.microsoft.com/office/drawing/2014/main" id="{8C0B91CF-C2F4-C248-A71C-6A0F2AAD5D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676400"/>
            <a:ext cx="44958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/>
              <a:t>If the entire circuit is replaced by its </a:t>
            </a:r>
            <a:r>
              <a:rPr lang="en-US" altLang="zh-CN" sz="2000" u="sng">
                <a:solidFill>
                  <a:srgbClr val="FF3300"/>
                </a:solidFill>
              </a:rPr>
              <a:t>Thevenin equivalent</a:t>
            </a:r>
            <a:r>
              <a:rPr lang="en-US" altLang="zh-CN" sz="2000"/>
              <a:t> except for the load, the power delivered to the load is: </a:t>
            </a:r>
          </a:p>
        </p:txBody>
      </p:sp>
      <p:sp>
        <p:nvSpPr>
          <p:cNvPr id="62471" name="Text Box 17">
            <a:extLst>
              <a:ext uri="{FF2B5EF4-FFF2-40B4-BE49-F238E27FC236}">
                <a16:creationId xmlns:a16="http://schemas.microsoft.com/office/drawing/2014/main" id="{E7191CDE-14D7-104C-BA5E-A5B7751E8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2400" y="5792788"/>
            <a:ext cx="35941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1400"/>
              <a:t>The power transfer profile with different R</a:t>
            </a:r>
            <a:r>
              <a:rPr lang="en-US" altLang="zh-CN" sz="1400" baseline="-25000"/>
              <a:t>L</a:t>
            </a:r>
            <a:r>
              <a:rPr lang="en-US" altLang="zh-CN" sz="1400"/>
              <a:t> </a:t>
            </a:r>
          </a:p>
        </p:txBody>
      </p:sp>
      <p:graphicFrame>
        <p:nvGraphicFramePr>
          <p:cNvPr id="62472" name="Object 21">
            <a:extLst>
              <a:ext uri="{FF2B5EF4-FFF2-40B4-BE49-F238E27FC236}">
                <a16:creationId xmlns:a16="http://schemas.microsoft.com/office/drawing/2014/main" id="{B635D01B-3F6D-3545-BC6A-52ABF042F576}"/>
              </a:ext>
            </a:extLst>
          </p:cNvPr>
          <p:cNvGraphicFramePr>
            <a:graphicFrameLocks noGrp="1" noChangeAspect="1"/>
          </p:cNvGraphicFramePr>
          <p:nvPr>
            <p:ph sz="quarter" idx="4"/>
          </p:nvPr>
        </p:nvGraphicFramePr>
        <p:xfrm>
          <a:off x="1187450" y="2606675"/>
          <a:ext cx="2667000" cy="79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9497000" imgH="11696700" progId="Equation.3">
                  <p:embed/>
                </p:oleObj>
              </mc:Choice>
              <mc:Fallback>
                <p:oleObj name="Equation" r:id="rId5" imgW="39497000" imgH="116967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2606675"/>
                        <a:ext cx="2667000" cy="790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73" name="内容占位符 1">
            <a:extLst>
              <a:ext uri="{FF2B5EF4-FFF2-40B4-BE49-F238E27FC236}">
                <a16:creationId xmlns:a16="http://schemas.microsoft.com/office/drawing/2014/main" id="{CF1E37A9-4066-2C4B-B731-D747872C0711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323849" y="3448050"/>
            <a:ext cx="4595813" cy="465138"/>
          </a:xfrm>
        </p:spPr>
        <p:txBody>
          <a:bodyPr/>
          <a:lstStyle/>
          <a:p>
            <a:r>
              <a:rPr lang="zh-CN" altLang="en-US" sz="2400" dirty="0">
                <a:solidFill>
                  <a:srgbClr val="FF0000"/>
                </a:solidFill>
              </a:rPr>
              <a:t>如何求</a:t>
            </a:r>
            <a:r>
              <a:rPr lang="en-US" altLang="zh-CN" sz="2400" dirty="0">
                <a:solidFill>
                  <a:srgbClr val="FF0000"/>
                </a:solidFill>
              </a:rPr>
              <a:t>P</a:t>
            </a:r>
            <a:r>
              <a:rPr lang="zh-CN" altLang="en-US" sz="2400" dirty="0">
                <a:solidFill>
                  <a:srgbClr val="FF0000"/>
                </a:solidFill>
              </a:rPr>
              <a:t>的最大值？</a:t>
            </a:r>
            <a:r>
              <a:rPr lang="zh-CN" altLang="en-US" sz="2000" dirty="0">
                <a:solidFill>
                  <a:srgbClr val="FF0000"/>
                </a:solidFill>
              </a:rPr>
              <a:t>变量为 </a:t>
            </a:r>
            <a:r>
              <a:rPr lang="en-US" altLang="zh-CN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0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zh-CN" altLang="en-US" sz="2400" baseline="-25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72A55AA-C694-7B4B-909A-FB098DF089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981450"/>
            <a:ext cx="3733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B3A375F6-BAAF-B04E-BC33-931FC999F4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800" y="4740275"/>
            <a:ext cx="11684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8FA845C-63DA-374C-B380-EB3B7C57523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5557838"/>
            <a:ext cx="13081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8252DE2-22CF-F840-BA04-752AD87CE2B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975" y="5424488"/>
            <a:ext cx="1587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57886EA-A586-1C49-B7CC-E4C5292E384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3" y="6400800"/>
            <a:ext cx="276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8786E0D4-2355-4846-B506-165382B053B4}"/>
              </a:ext>
            </a:extLst>
          </p:cNvPr>
          <p:cNvSpPr/>
          <p:nvPr/>
        </p:nvSpPr>
        <p:spPr>
          <a:xfrm>
            <a:off x="6372225" y="5424488"/>
            <a:ext cx="430213" cy="29051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6" name="灯片编号占位符 1">
            <a:extLst>
              <a:ext uri="{FF2B5EF4-FFF2-40B4-BE49-F238E27FC236}">
                <a16:creationId xmlns:a16="http://schemas.microsoft.com/office/drawing/2014/main" id="{FF2C26B0-7513-AD46-85B3-2ADED51E769C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36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456EA868-6A47-6C78-F42E-0258B42524D2}"/>
              </a:ext>
            </a:extLst>
          </p:cNvPr>
          <p:cNvSpPr txBox="1"/>
          <p:nvPr/>
        </p:nvSpPr>
        <p:spPr>
          <a:xfrm>
            <a:off x="971600" y="764704"/>
            <a:ext cx="62872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dirty="0">
                <a:solidFill>
                  <a:srgbClr val="FF0000"/>
                </a:solidFill>
              </a:rPr>
              <a:t>传输效率：</a:t>
            </a:r>
            <a:r>
              <a:rPr kumimoji="1" lang="zh-CN" altLang="en-US" sz="2400" dirty="0"/>
              <a:t>负载获得的功率 </a:t>
            </a:r>
            <a:r>
              <a:rPr kumimoji="1" lang="en-US" altLang="zh-CN" sz="2400" dirty="0"/>
              <a:t>/</a:t>
            </a:r>
            <a:r>
              <a:rPr kumimoji="1" lang="zh-CN" altLang="en-US" sz="2400" dirty="0"/>
              <a:t> 电源提供的功率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E7081BC-A750-CF06-9CEC-5C76146611A4}"/>
              </a:ext>
            </a:extLst>
          </p:cNvPr>
          <p:cNvSpPr txBox="1"/>
          <p:nvPr/>
        </p:nvSpPr>
        <p:spPr>
          <a:xfrm>
            <a:off x="971601" y="1412776"/>
            <a:ext cx="792088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400" dirty="0"/>
              <a:t>最大功率传输的几点说明：</a:t>
            </a:r>
            <a:endParaRPr kumimoji="1" lang="en-US" altLang="zh-CN" sz="2400" dirty="0"/>
          </a:p>
          <a:p>
            <a:pPr marL="457200" indent="-457200">
              <a:buFont typeface="+mj-ea"/>
              <a:buAutoNum type="circleNumDbPlain"/>
            </a:pPr>
            <a:r>
              <a:rPr kumimoji="1" lang="zh-CN" altLang="en-US" sz="2000" dirty="0"/>
              <a:t>最大功率传输定理用于一端口电路给定，</a:t>
            </a:r>
            <a:r>
              <a:rPr kumimoji="1" lang="zh-CN" altLang="en-US" sz="2000" dirty="0">
                <a:solidFill>
                  <a:srgbClr val="0432FF"/>
                </a:solidFill>
              </a:rPr>
              <a:t>负载电阻可调</a:t>
            </a:r>
            <a:r>
              <a:rPr kumimoji="1" lang="zh-CN" altLang="en-US" sz="2000" dirty="0"/>
              <a:t>的情况。</a:t>
            </a:r>
            <a:endParaRPr kumimoji="1" lang="en-US" altLang="zh-CN" sz="2000" dirty="0"/>
          </a:p>
          <a:p>
            <a:pPr marL="457200" indent="-457200">
              <a:buFont typeface="+mj-ea"/>
              <a:buAutoNum type="circleNumDbPlain"/>
            </a:pPr>
            <a:r>
              <a:rPr kumimoji="1" lang="zh-CN" altLang="en-US" sz="2000" dirty="0"/>
              <a:t>一端口等效电阻消耗的功率一般并不等于端口内部消耗的功率，因此当负载获取最大功率时，电路的传输效率</a:t>
            </a:r>
            <a:r>
              <a:rPr kumimoji="1" lang="zh-CN" altLang="en-US" sz="2000" dirty="0">
                <a:solidFill>
                  <a:srgbClr val="0432FF"/>
                </a:solidFill>
              </a:rPr>
              <a:t>并不一定</a:t>
            </a:r>
            <a:r>
              <a:rPr kumimoji="1" lang="zh-CN" altLang="en-US" sz="2000" dirty="0"/>
              <a:t>是</a:t>
            </a:r>
            <a:r>
              <a:rPr kumimoji="1" lang="en-US" altLang="zh-CN" sz="2000" dirty="0"/>
              <a:t>50%</a:t>
            </a:r>
            <a:r>
              <a:rPr kumimoji="1" lang="zh-CN" altLang="en-US" sz="2000" dirty="0"/>
              <a:t>。</a:t>
            </a:r>
            <a:endParaRPr kumimoji="1" lang="en-US" altLang="zh-CN" sz="2000" dirty="0"/>
          </a:p>
          <a:p>
            <a:pPr marL="457200" indent="-457200">
              <a:buFont typeface="+mj-ea"/>
              <a:buAutoNum type="circleNumDbPlain"/>
            </a:pPr>
            <a:r>
              <a:rPr kumimoji="1" lang="zh-CN" altLang="en-US" sz="2000" dirty="0"/>
              <a:t>计算最大功率问题结合应用戴维宁定理或诺顿定理最方便。</a:t>
            </a:r>
            <a:endParaRPr kumimoji="1" lang="en-US" altLang="zh-CN" sz="2000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4AAF6408-8462-5D47-B7A2-8F3AA73807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64701"/>
            <a:ext cx="6620273" cy="283583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177CCDB3-9BB5-4122-FE84-467752CC0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669" y="4149080"/>
            <a:ext cx="1942812" cy="59022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2DB7E616-FCCE-255C-809E-21EA7CE75A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9669" y="4882617"/>
            <a:ext cx="1466208" cy="526331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499E79E7-A514-C27B-266E-8ECED56C04B2}"/>
              </a:ext>
            </a:extLst>
          </p:cNvPr>
          <p:cNvSpPr/>
          <p:nvPr/>
        </p:nvSpPr>
        <p:spPr>
          <a:xfrm>
            <a:off x="6949669" y="4005064"/>
            <a:ext cx="733104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065CDF4E-BDE8-E5F1-C768-6BA09718E213}"/>
              </a:ext>
            </a:extLst>
          </p:cNvPr>
          <p:cNvSpPr txBox="1"/>
          <p:nvPr/>
        </p:nvSpPr>
        <p:spPr>
          <a:xfrm>
            <a:off x="6949669" y="5805264"/>
            <a:ext cx="1435008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CN" altLang="en-US" b="1" dirty="0"/>
              <a:t>效率</a:t>
            </a:r>
            <a:r>
              <a:rPr kumimoji="1" lang="en-US" altLang="zh-CN" b="1" dirty="0"/>
              <a:t>=16.7%</a:t>
            </a:r>
            <a:endParaRPr kumimoji="1"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7144697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图片 6">
            <a:extLst>
              <a:ext uri="{FF2B5EF4-FFF2-40B4-BE49-F238E27FC236}">
                <a16:creationId xmlns:a16="http://schemas.microsoft.com/office/drawing/2014/main" id="{DDA8703D-8C94-C140-86D7-A3A1CA7CE3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572"/>
            <a:ext cx="8991600" cy="273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8C6922D-5F9C-F944-81F5-9A44DA2CC0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267561"/>
            <a:ext cx="6337300" cy="176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4D775C3-AF45-5148-846B-12DEAD8C1F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157788"/>
            <a:ext cx="3313112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93C82BF-E925-1946-BB78-D4334B082F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4718050"/>
            <a:ext cx="33274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2A68725-2987-C748-A7E6-642DD1D406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0013" y="5157788"/>
            <a:ext cx="49403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14D9C71-B422-B84E-B67C-61D791A3E0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5568950"/>
            <a:ext cx="3455987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9" name="文本框 12">
            <a:extLst>
              <a:ext uri="{FF2B5EF4-FFF2-40B4-BE49-F238E27FC236}">
                <a16:creationId xmlns:a16="http://schemas.microsoft.com/office/drawing/2014/main" id="{0A46A8AB-73FC-A043-B471-977E84AF98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8000" y="1268413"/>
            <a:ext cx="2492375" cy="64611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/>
              <a:t>最大功率传输：</a:t>
            </a:r>
            <a:endParaRPr lang="en-US" altLang="zh-CN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/>
              <a:t>先计算戴维南等效电路</a:t>
            </a:r>
          </a:p>
        </p:txBody>
      </p: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536A6D89-4B85-7342-97B1-90287F5E3E60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38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itle 1">
            <a:extLst>
              <a:ext uri="{FF2B5EF4-FFF2-40B4-BE49-F238E27FC236}">
                <a16:creationId xmlns:a16="http://schemas.microsoft.com/office/drawing/2014/main" id="{3992F85F-ACEE-A741-ACA4-0565746B99B5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zh-CN" altLang="en-US"/>
              <a:t>替代定理</a:t>
            </a:r>
            <a:endParaRPr lang="en-US" altLang="en-US"/>
          </a:p>
        </p:txBody>
      </p:sp>
      <p:pic>
        <p:nvPicPr>
          <p:cNvPr id="65538" name="Picture 6">
            <a:extLst>
              <a:ext uri="{FF2B5EF4-FFF2-40B4-BE49-F238E27FC236}">
                <a16:creationId xmlns:a16="http://schemas.microsoft.com/office/drawing/2014/main" id="{BC4511B2-B1B6-FB49-80AC-145B743AE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863" y="2974975"/>
            <a:ext cx="7264400" cy="387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39" name="TextBox 7">
            <a:extLst>
              <a:ext uri="{FF2B5EF4-FFF2-40B4-BE49-F238E27FC236}">
                <a16:creationId xmlns:a16="http://schemas.microsoft.com/office/drawing/2014/main" id="{4D13504F-C16B-D848-8DCD-B12112F3B4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268413"/>
            <a:ext cx="80025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400"/>
              <a:t>在电路中，已知 </a:t>
            </a:r>
            <a:r>
              <a:rPr lang="en-US" altLang="zh-CN" sz="2400"/>
              <a:t>N</a:t>
            </a:r>
            <a:r>
              <a:rPr lang="en-US" altLang="zh-CN" sz="2400" baseline="-25000"/>
              <a:t>A</a:t>
            </a:r>
            <a:r>
              <a:rPr lang="zh-CN" altLang="en-US" sz="2400"/>
              <a:t>、</a:t>
            </a:r>
            <a:r>
              <a:rPr lang="en-US" altLang="zh-CN" sz="2400"/>
              <a:t>N</a:t>
            </a:r>
            <a:r>
              <a:rPr lang="en-US" altLang="zh-CN" sz="2400" baseline="-25000"/>
              <a:t>B</a:t>
            </a:r>
            <a:r>
              <a:rPr lang="zh-CN" altLang="en-US" sz="2400" baseline="-25000"/>
              <a:t> </a:t>
            </a:r>
            <a:r>
              <a:rPr lang="zh-CN" altLang="en-US" sz="2400"/>
              <a:t>两个一端口网络连接的电压为 </a:t>
            </a:r>
            <a:r>
              <a:rPr lang="en-US" altLang="zh-CN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zh-CN" sz="2400" baseline="-25000"/>
              <a:t>p</a:t>
            </a:r>
            <a:r>
              <a:rPr lang="zh-CN" altLang="en-US" sz="2400"/>
              <a:t>和 </a:t>
            </a:r>
            <a:r>
              <a:rPr lang="en-US" altLang="zh-CN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400" baseline="-25000"/>
              <a:t>p</a:t>
            </a:r>
            <a:r>
              <a:rPr lang="zh-CN" altLang="en-US" sz="2400"/>
              <a:t>，那么就可以用一个</a:t>
            </a:r>
            <a:r>
              <a:rPr lang="en-US" altLang="zh-CN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zh-CN" sz="2400" baseline="-25000"/>
              <a:t>s</a:t>
            </a:r>
            <a:r>
              <a:rPr lang="zh-CN" altLang="en-US" sz="2400" baseline="-25000"/>
              <a:t> </a:t>
            </a:r>
            <a:r>
              <a:rPr lang="en-US" altLang="zh-CN" sz="2400"/>
              <a:t>=</a:t>
            </a:r>
            <a:r>
              <a:rPr lang="zh-CN" altLang="en-US" sz="2400"/>
              <a:t> </a:t>
            </a:r>
            <a:r>
              <a:rPr lang="en-US" altLang="zh-CN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zh-CN" sz="2400" baseline="-25000"/>
              <a:t>p</a:t>
            </a:r>
            <a:r>
              <a:rPr lang="zh-CN" altLang="en-US" sz="2400"/>
              <a:t>的电压源，或者一个 </a:t>
            </a:r>
            <a:r>
              <a:rPr lang="en-US" altLang="zh-CN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400" baseline="-25000"/>
              <a:t>s</a:t>
            </a:r>
            <a:r>
              <a:rPr lang="zh-CN" altLang="en-US" sz="2400" baseline="-25000"/>
              <a:t> </a:t>
            </a:r>
            <a:r>
              <a:rPr lang="en-US" altLang="zh-CN" sz="2400"/>
              <a:t>=</a:t>
            </a:r>
            <a:r>
              <a:rPr lang="zh-CN" altLang="en-US" sz="2400"/>
              <a:t> </a:t>
            </a:r>
            <a:r>
              <a:rPr lang="en-US" altLang="zh-CN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400" baseline="-25000"/>
              <a:t>p</a:t>
            </a:r>
            <a:r>
              <a:rPr lang="zh-CN" altLang="en-US" sz="2400" baseline="-25000"/>
              <a:t> </a:t>
            </a:r>
            <a:r>
              <a:rPr lang="zh-CN" altLang="en-US" sz="2400"/>
              <a:t>的电流源来替代其中的一个网络</a:t>
            </a:r>
            <a:endParaRPr lang="en-US" altLang="en-US" sz="2400"/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AE154DA2-E9E1-064D-A3F8-2750F48DF33C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39</a:t>
            </a:fld>
            <a:endParaRPr lang="en-US" altLang="zh-C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7F713131-D64D-A54C-A3E8-7C88AC3677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676400"/>
            <a:ext cx="8229600" cy="1295400"/>
          </a:xfrm>
        </p:spPr>
        <p:txBody>
          <a:bodyPr/>
          <a:lstStyle/>
          <a:p>
            <a:pPr algn="l">
              <a:spcBef>
                <a:spcPct val="10000"/>
              </a:spcBef>
            </a:pPr>
            <a:r>
              <a:rPr lang="en-US" altLang="zh-CN" sz="2800"/>
              <a:t>If you are given the following circuit, are there any other alternative(s) to determine the voltage across 2</a:t>
            </a:r>
            <a:r>
              <a:rPr lang="en-US" altLang="zh-CN" sz="2800">
                <a:latin typeface="Symbol" pitchFamily="2" charset="2"/>
              </a:rPr>
              <a:t>W</a:t>
            </a:r>
            <a:r>
              <a:rPr lang="en-US" altLang="zh-CN" sz="2800"/>
              <a:t> resistor? </a:t>
            </a:r>
          </a:p>
        </p:txBody>
      </p:sp>
      <p:sp>
        <p:nvSpPr>
          <p:cNvPr id="92171" name="Text Box 11">
            <a:extLst>
              <a:ext uri="{FF2B5EF4-FFF2-40B4-BE49-F238E27FC236}">
                <a16:creationId xmlns:a16="http://schemas.microsoft.com/office/drawing/2014/main" id="{0C8AEAFE-71E2-A54B-A1E0-E3CB032FC4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5648325"/>
            <a:ext cx="91551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800">
                <a:solidFill>
                  <a:srgbClr val="FF3300"/>
                </a:solidFill>
              </a:rPr>
              <a:t>What are they? And how? </a:t>
            </a:r>
            <a:r>
              <a:rPr lang="zh-CN" altLang="en-US" sz="2800">
                <a:solidFill>
                  <a:srgbClr val="FF3300"/>
                </a:solidFill>
              </a:rPr>
              <a:t>①节点电压法；②网孔电流法</a:t>
            </a:r>
            <a:endParaRPr lang="en-US" altLang="zh-CN" sz="2800">
              <a:solidFill>
                <a:srgbClr val="FF3300"/>
              </a:solidFill>
            </a:endParaRPr>
          </a:p>
        </p:txBody>
      </p:sp>
      <p:pic>
        <p:nvPicPr>
          <p:cNvPr id="21508" name="Picture 12" descr="ale63317_04008">
            <a:extLst>
              <a:ext uri="{FF2B5EF4-FFF2-40B4-BE49-F238E27FC236}">
                <a16:creationId xmlns:a16="http://schemas.microsoft.com/office/drawing/2014/main" id="{40791664-B68A-734C-AD3D-9076100C732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28800" y="2963863"/>
            <a:ext cx="5715000" cy="2446337"/>
          </a:xfrm>
        </p:spPr>
      </p:pic>
      <p:sp>
        <p:nvSpPr>
          <p:cNvPr id="92175" name="Rectangle 15">
            <a:extLst>
              <a:ext uri="{FF2B5EF4-FFF2-40B4-BE49-F238E27FC236}">
                <a16:creationId xmlns:a16="http://schemas.microsoft.com/office/drawing/2014/main" id="{31322F0B-E328-B245-95FB-282E5097ED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913" y="381000"/>
            <a:ext cx="824388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1pPr>
            <a:lvl2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2pPr>
            <a:lvl3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3pPr>
            <a:lvl4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4pPr>
            <a:lvl5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5pPr>
            <a:lvl6pPr marL="4572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6pPr>
            <a:lvl7pPr marL="9144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7pPr>
            <a:lvl8pPr marL="13716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8pPr>
            <a:lvl9pPr marL="18288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zh-CN" sz="4000"/>
              <a:t>4.1 Motivation (1)</a:t>
            </a: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6D429D31-88C6-304B-A001-565EC8FBDF7D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E0066A-F97E-0E42-BCDF-0B99DE9F0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应用</a:t>
            </a:r>
            <a:r>
              <a:rPr kumimoji="1" lang="en-US" altLang="zh-CN" dirty="0"/>
              <a:t>——</a:t>
            </a:r>
            <a:r>
              <a:rPr kumimoji="1" lang="zh-CN" altLang="en-US" dirty="0"/>
              <a:t>实际电源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399EABD-6FB8-2F4B-961A-3F45C63024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95" y="1300584"/>
            <a:ext cx="3204636" cy="525658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B1149E4-B165-4245-953E-DCEF5B28F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52" y="1130194"/>
            <a:ext cx="4879454" cy="2537945"/>
          </a:xfrm>
          <a:prstGeom prst="rect">
            <a:avLst/>
          </a:prstGeom>
        </p:spPr>
      </p:pic>
      <p:sp>
        <p:nvSpPr>
          <p:cNvPr id="6" name="右箭头 5">
            <a:extLst>
              <a:ext uri="{FF2B5EF4-FFF2-40B4-BE49-F238E27FC236}">
                <a16:creationId xmlns:a16="http://schemas.microsoft.com/office/drawing/2014/main" id="{AF4AFF2F-5DA8-D84C-B01B-81E017D96DBD}"/>
              </a:ext>
            </a:extLst>
          </p:cNvPr>
          <p:cNvSpPr/>
          <p:nvPr/>
        </p:nvSpPr>
        <p:spPr>
          <a:xfrm>
            <a:off x="3203848" y="2132856"/>
            <a:ext cx="5760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右箭头 6">
            <a:extLst>
              <a:ext uri="{FF2B5EF4-FFF2-40B4-BE49-F238E27FC236}">
                <a16:creationId xmlns:a16="http://schemas.microsoft.com/office/drawing/2014/main" id="{16970A50-5F8F-D248-B35B-62AD57EAB75D}"/>
              </a:ext>
            </a:extLst>
          </p:cNvPr>
          <p:cNvSpPr/>
          <p:nvPr/>
        </p:nvSpPr>
        <p:spPr>
          <a:xfrm>
            <a:off x="3163304" y="4653136"/>
            <a:ext cx="5760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1B51AD8D-1570-4F4D-B368-65E0B21D05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952" y="3850747"/>
            <a:ext cx="2376264" cy="178613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9B3C67A-E8BA-BE41-B3F3-6DBBC1171D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3784" y="3850747"/>
            <a:ext cx="2112640" cy="1714606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40A24C8B-571B-2F4D-A9AD-85BA3A4E1EBD}"/>
              </a:ext>
            </a:extLst>
          </p:cNvPr>
          <p:cNvSpPr txBox="1"/>
          <p:nvPr/>
        </p:nvSpPr>
        <p:spPr>
          <a:xfrm>
            <a:off x="3563888" y="5636879"/>
            <a:ext cx="5235729" cy="101566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zh-CN" altLang="en-US" sz="2000" dirty="0"/>
              <a:t>电压源希望内阻</a:t>
            </a:r>
            <a:r>
              <a:rPr kumimoji="1" lang="en-US" altLang="zh-CN" sz="2000" i="1" dirty="0"/>
              <a:t>R</a:t>
            </a:r>
            <a:r>
              <a:rPr kumimoji="1" lang="en-US" altLang="zh-CN" sz="2000" baseline="-25000" dirty="0"/>
              <a:t>s</a:t>
            </a:r>
            <a:r>
              <a:rPr kumimoji="1" lang="zh-CN" altLang="en-US" sz="2000" dirty="0"/>
              <a:t>越小越好</a:t>
            </a:r>
            <a:endParaRPr kumimoji="1" lang="en-US" altLang="zh-CN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zh-CN" altLang="en-US" sz="2000" dirty="0"/>
              <a:t>电流源希望内阻</a:t>
            </a:r>
            <a:r>
              <a:rPr kumimoji="1" lang="en-US" altLang="zh-CN" sz="2000" i="1" dirty="0" err="1"/>
              <a:t>R</a:t>
            </a:r>
            <a:r>
              <a:rPr kumimoji="1" lang="en-US" altLang="zh-CN" sz="2000" baseline="-25000" dirty="0" err="1"/>
              <a:t>p</a:t>
            </a:r>
            <a:r>
              <a:rPr kumimoji="1" lang="zh-CN" altLang="en-US" sz="2000" dirty="0"/>
              <a:t>越大越好</a:t>
            </a:r>
            <a:endParaRPr kumimoji="1" lang="en-US" altLang="zh-CN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zh-CN" sz="2000" dirty="0"/>
              <a:t>Q</a:t>
            </a:r>
            <a:r>
              <a:rPr kumimoji="1" lang="zh-CN" altLang="en-US" sz="2000" dirty="0"/>
              <a:t>：如何测量</a:t>
            </a:r>
            <a:r>
              <a:rPr kumimoji="1" lang="en-US" altLang="zh-CN" sz="2000" i="1" dirty="0"/>
              <a:t>v</a:t>
            </a:r>
            <a:r>
              <a:rPr kumimoji="1" lang="en-US" altLang="zh-CN" sz="2000" baseline="-25000" dirty="0"/>
              <a:t>s</a:t>
            </a:r>
            <a:r>
              <a:rPr kumimoji="1" lang="zh-CN" altLang="en-US" sz="2000" dirty="0"/>
              <a:t>、</a:t>
            </a:r>
            <a:r>
              <a:rPr kumimoji="1" lang="en-US" altLang="zh-CN" sz="2000" i="1" dirty="0"/>
              <a:t>R</a:t>
            </a:r>
            <a:r>
              <a:rPr kumimoji="1" lang="en-US" altLang="zh-CN" sz="2000" baseline="-25000" dirty="0"/>
              <a:t>s</a:t>
            </a:r>
            <a:r>
              <a:rPr kumimoji="1" lang="zh-CN" altLang="en-US" sz="2000" dirty="0"/>
              <a:t>？调节</a:t>
            </a:r>
            <a:r>
              <a:rPr kumimoji="1" lang="en-US" altLang="zh-CN" sz="2000" i="1" dirty="0"/>
              <a:t>R</a:t>
            </a:r>
            <a:r>
              <a:rPr kumimoji="1" lang="en-US" altLang="zh-CN" sz="2000" baseline="-25000" dirty="0"/>
              <a:t>L</a:t>
            </a:r>
            <a:r>
              <a:rPr kumimoji="1" lang="zh-CN" altLang="en-US" sz="2000" dirty="0"/>
              <a:t>使</a:t>
            </a:r>
            <a:r>
              <a:rPr kumimoji="1" lang="en-US" altLang="zh-CN" sz="2000" i="1" dirty="0" err="1"/>
              <a:t>v</a:t>
            </a:r>
            <a:r>
              <a:rPr kumimoji="1" lang="en-US" altLang="zh-CN" sz="2000" baseline="-25000" dirty="0" err="1"/>
              <a:t>L</a:t>
            </a:r>
            <a:r>
              <a:rPr kumimoji="1" lang="en-US" altLang="zh-CN" sz="2000" dirty="0"/>
              <a:t>=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0.5</a:t>
            </a:r>
            <a:r>
              <a:rPr kumimoji="1" lang="zh-CN" altLang="en-US" sz="2000" dirty="0"/>
              <a:t> </a:t>
            </a:r>
            <a:r>
              <a:rPr kumimoji="1" lang="en-US" altLang="zh-CN" sz="2000" dirty="0" err="1"/>
              <a:t>v</a:t>
            </a:r>
            <a:r>
              <a:rPr kumimoji="1" lang="en-US" altLang="zh-CN" sz="2000" baseline="-25000" dirty="0" err="1"/>
              <a:t>oc</a:t>
            </a:r>
            <a:endParaRPr kumimoji="1" lang="en-US" altLang="zh-CN" sz="2000" baseline="-25000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4D1E6A57-BB64-444C-91E2-84AAD76635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9805" y="727961"/>
            <a:ext cx="1543298" cy="66141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ED8AFC1-63B6-FF47-AA84-3157031910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80600" y="5321115"/>
            <a:ext cx="1406200" cy="631527"/>
          </a:xfrm>
          <a:prstGeom prst="rect">
            <a:avLst/>
          </a:prstGeom>
        </p:spPr>
      </p:pic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E62453B6-8307-D143-93E0-AC153D71F511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135083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0E2E5F5-9C79-9C45-9B26-44E9003FD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z="4000" dirty="0"/>
              <a:t>应用</a:t>
            </a:r>
            <a:r>
              <a:rPr kumimoji="1" lang="en-US" altLang="zh-CN" sz="4000" dirty="0"/>
              <a:t>——</a:t>
            </a:r>
            <a:r>
              <a:rPr kumimoji="1" lang="zh-CN" altLang="en-US" sz="4000" dirty="0"/>
              <a:t>电阻测量（惠斯通电桥）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AA19567-C40B-BD43-AD66-52F0D444CB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556792"/>
            <a:ext cx="4063686" cy="432928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0131D15-6F6F-A14B-A100-5430641BA9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120" y="2780928"/>
            <a:ext cx="1898374" cy="114300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763255A5-BB39-0A45-B268-ED289A7A5EC4}"/>
              </a:ext>
            </a:extLst>
          </p:cNvPr>
          <p:cNvSpPr txBox="1"/>
          <p:nvPr/>
        </p:nvSpPr>
        <p:spPr>
          <a:xfrm>
            <a:off x="4512461" y="1596097"/>
            <a:ext cx="44935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dirty="0"/>
              <a:t>R</a:t>
            </a:r>
            <a:r>
              <a:rPr kumimoji="1" lang="en-US" altLang="zh-CN" baseline="-25000" dirty="0"/>
              <a:t>x</a:t>
            </a:r>
            <a:r>
              <a:rPr kumimoji="1" lang="zh-CN" altLang="en-US" dirty="0"/>
              <a:t> 是待测电阻；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1</a:t>
            </a:r>
            <a:r>
              <a:rPr kumimoji="1" lang="zh-CN" altLang="en-US" dirty="0"/>
              <a:t>、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3</a:t>
            </a:r>
            <a:r>
              <a:rPr kumimoji="1" lang="zh-CN" altLang="en-US" dirty="0"/>
              <a:t>已知；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2</a:t>
            </a:r>
            <a:r>
              <a:rPr kumimoji="1" lang="zh-CN" altLang="en-US" dirty="0"/>
              <a:t>可调</a:t>
            </a:r>
            <a:endParaRPr kumimoji="1"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dirty="0"/>
              <a:t>调节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2</a:t>
            </a:r>
            <a:r>
              <a:rPr kumimoji="1" lang="zh-CN" altLang="en-US" dirty="0"/>
              <a:t>，使得电压表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G</a:t>
            </a:r>
            <a:r>
              <a:rPr kumimoji="1" lang="en-US" altLang="zh-CN" dirty="0"/>
              <a:t>=0</a:t>
            </a:r>
            <a:r>
              <a:rPr kumimoji="1" lang="zh-CN" altLang="en-US" dirty="0"/>
              <a:t>时，电桥平衡</a:t>
            </a:r>
            <a:endParaRPr kumimoji="1" lang="en-US" altLang="zh-CN" dirty="0"/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3BD95E50-5225-1C45-8CCF-83A07628C857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310080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EBE9E595-B265-F04B-91EC-F08F20ADEF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2696"/>
            <a:ext cx="9144000" cy="3434725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9A506908-5926-B04D-9935-27D29EB74487}"/>
              </a:ext>
            </a:extLst>
          </p:cNvPr>
          <p:cNvSpPr txBox="1"/>
          <p:nvPr/>
        </p:nvSpPr>
        <p:spPr>
          <a:xfrm>
            <a:off x="5553346" y="2263087"/>
            <a:ext cx="31141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dirty="0">
                <a:solidFill>
                  <a:srgbClr val="0432FF"/>
                </a:solidFill>
              </a:rPr>
              <a:t>当电桥不平衡时，用戴维南定理等效</a:t>
            </a:r>
            <a:r>
              <a:rPr kumimoji="1" lang="en-US" altLang="zh-CN" sz="2000" dirty="0">
                <a:solidFill>
                  <a:srgbClr val="0432FF"/>
                </a:solidFill>
              </a:rPr>
              <a:t>a-b</a:t>
            </a:r>
            <a:r>
              <a:rPr kumimoji="1" lang="zh-CN" altLang="en-US" sz="2000" dirty="0">
                <a:solidFill>
                  <a:srgbClr val="0432FF"/>
                </a:solidFill>
              </a:rPr>
              <a:t>端口的网络</a:t>
            </a:r>
            <a:endParaRPr kumimoji="1" lang="en-US" altLang="zh-CN" sz="2000" dirty="0">
              <a:solidFill>
                <a:srgbClr val="0432FF"/>
              </a:solidFill>
            </a:endParaRPr>
          </a:p>
        </p:txBody>
      </p:sp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6F85A691-A219-724F-8AF0-91DFB4E1B550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42</a:t>
            </a:fld>
            <a:endParaRPr lang="en-US" altLang="zh-CN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4E168E6B-94C1-3348-8E43-88E8A6F7E4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323002"/>
            <a:ext cx="5002386" cy="95844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8AF66D9-52F3-9745-BEC5-935EA884E1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5373216"/>
            <a:ext cx="6137126" cy="56492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363E2D2-E013-0B40-A3C8-F898FCB895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70" y="6029914"/>
            <a:ext cx="3400810" cy="35798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E9CCA3EA-8A55-8D42-BB93-A3469828DA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0809" y="6013433"/>
            <a:ext cx="3859262" cy="618857"/>
          </a:xfrm>
          <a:prstGeom prst="rect">
            <a:avLst/>
          </a:prstGeom>
        </p:spPr>
      </p:pic>
      <p:sp>
        <p:nvSpPr>
          <p:cNvPr id="11" name="右箭头 10">
            <a:extLst>
              <a:ext uri="{FF2B5EF4-FFF2-40B4-BE49-F238E27FC236}">
                <a16:creationId xmlns:a16="http://schemas.microsoft.com/office/drawing/2014/main" id="{E6852CF1-B29B-C34D-AEE7-5CB0ACA3261D}"/>
              </a:ext>
            </a:extLst>
          </p:cNvPr>
          <p:cNvSpPr/>
          <p:nvPr/>
        </p:nvSpPr>
        <p:spPr>
          <a:xfrm>
            <a:off x="4499992" y="6278935"/>
            <a:ext cx="504056" cy="2179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3636D8F-6435-C34E-922A-2CEA8F0D08F3}"/>
              </a:ext>
            </a:extLst>
          </p:cNvPr>
          <p:cNvSpPr/>
          <p:nvPr/>
        </p:nvSpPr>
        <p:spPr>
          <a:xfrm>
            <a:off x="0" y="4221088"/>
            <a:ext cx="9144000" cy="26369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7077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ACA856-21FB-7647-B528-EC085ABAE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z="3600" dirty="0"/>
              <a:t>应用</a:t>
            </a:r>
            <a:r>
              <a:rPr kumimoji="1" lang="en-US" altLang="zh-CN" sz="3600" dirty="0"/>
              <a:t>——</a:t>
            </a:r>
            <a:r>
              <a:rPr kumimoji="1" lang="zh-CN" altLang="en-US" sz="3600" dirty="0"/>
              <a:t>基于惠斯通电桥的温度传感器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CEDB5C1-3913-3846-870E-491AE2CC48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556792"/>
            <a:ext cx="3457871" cy="2646164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BEEA8C61-BEBA-2D46-9FCF-BC0D3180A7EA}"/>
              </a:ext>
            </a:extLst>
          </p:cNvPr>
          <p:cNvSpPr txBox="1"/>
          <p:nvPr/>
        </p:nvSpPr>
        <p:spPr>
          <a:xfrm>
            <a:off x="3959933" y="1598914"/>
            <a:ext cx="51840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sz="2400" dirty="0"/>
              <a:t>基于非平衡的惠斯通电桥</a:t>
            </a:r>
            <a:endParaRPr kumimoji="1" lang="en-US" altLang="zh-CN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en-US" altLang="zh-CN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sz="2400" dirty="0"/>
              <a:t>R</a:t>
            </a:r>
            <a:r>
              <a:rPr kumimoji="1" lang="en-US" altLang="zh-CN" sz="2400" baseline="-25000" dirty="0"/>
              <a:t>T</a:t>
            </a:r>
            <a:r>
              <a:rPr kumimoji="1" lang="zh-CN" altLang="en-US" sz="2400" dirty="0"/>
              <a:t>是温度敏感的电阻，一般随温度增加，阻值减小（</a:t>
            </a:r>
            <a:r>
              <a:rPr kumimoji="1" lang="en-US" altLang="zh-CN" sz="2400" dirty="0"/>
              <a:t>NTC</a:t>
            </a:r>
            <a:r>
              <a:rPr kumimoji="1" lang="zh-CN" altLang="en-US" sz="2400" dirty="0"/>
              <a:t>电阻，</a:t>
            </a:r>
            <a:r>
              <a:rPr kumimoji="1" lang="en-US" altLang="zh-CN" sz="2400" dirty="0"/>
              <a:t>negative temperature coefficient</a:t>
            </a:r>
            <a:r>
              <a:rPr kumimoji="1" lang="zh-CN" altLang="en-US" sz="2400" dirty="0"/>
              <a:t>）</a:t>
            </a:r>
            <a:endParaRPr kumimoji="1" lang="en-US" altLang="zh-CN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en-US" altLang="zh-CN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sz="2400" dirty="0"/>
              <a:t>通过测量 </a:t>
            </a:r>
            <a:r>
              <a:rPr kumimoji="1" lang="en-US" altLang="zh-CN" sz="2400" dirty="0"/>
              <a:t>delta</a:t>
            </a:r>
            <a:r>
              <a:rPr kumimoji="1" lang="zh-CN" altLang="en-US" sz="2400" dirty="0"/>
              <a:t> </a:t>
            </a:r>
            <a:r>
              <a:rPr kumimoji="1" lang="en-US" altLang="zh-CN" sz="2400" dirty="0"/>
              <a:t>V</a:t>
            </a:r>
            <a:r>
              <a:rPr kumimoji="1" lang="zh-CN" altLang="en-US" sz="2400" dirty="0"/>
              <a:t>，得出温度信息</a:t>
            </a:r>
            <a:r>
              <a:rPr kumimoji="1" lang="en-US" altLang="zh-CN" sz="2400" dirty="0"/>
              <a:t>T</a:t>
            </a:r>
            <a:endParaRPr kumimoji="1" lang="en-US" altLang="zh-CN" sz="2000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A1B7671A-55DA-A44D-A828-6D571D03A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5976" y="4653136"/>
            <a:ext cx="3437925" cy="944655"/>
          </a:xfrm>
          <a:prstGeom prst="rect">
            <a:avLst/>
          </a:prstGeom>
        </p:spPr>
      </p:pic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F0CF32A8-A237-F346-AF73-3BC075BD3EFF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515632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E97ED00-CF84-6C47-BD75-6D3FDF700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560214"/>
            <a:ext cx="6800906" cy="5737572"/>
          </a:xfrm>
          <a:prstGeom prst="rect">
            <a:avLst/>
          </a:prstGeom>
        </p:spPr>
      </p:pic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56BDB13C-CFCB-E444-B0A1-FA9091F6BAFC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44</a:t>
            </a:fld>
            <a:endParaRPr lang="en-US" altLang="zh-CN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A7845AC0-0E64-EF4A-8FCC-0B60D73ECC8C}"/>
              </a:ext>
            </a:extLst>
          </p:cNvPr>
          <p:cNvSpPr txBox="1"/>
          <p:nvPr/>
        </p:nvSpPr>
        <p:spPr>
          <a:xfrm>
            <a:off x="61854" y="1268760"/>
            <a:ext cx="155781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Ag</a:t>
            </a:r>
            <a:r>
              <a:rPr kumimoji="1" lang="zh-CN" altLang="en-US" dirty="0"/>
              <a:t>：正温度系数材料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0E52396-4C19-5B48-B73F-64E5F81D1787}"/>
              </a:ext>
            </a:extLst>
          </p:cNvPr>
          <p:cNvSpPr txBox="1"/>
          <p:nvPr/>
        </p:nvSpPr>
        <p:spPr>
          <a:xfrm>
            <a:off x="41105" y="2278581"/>
            <a:ext cx="157856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zh-CN" dirty="0" err="1"/>
              <a:t>PdO</a:t>
            </a:r>
            <a:r>
              <a:rPr kumimoji="1" lang="zh-CN" altLang="en-US" dirty="0"/>
              <a:t>：负温度系数材料</a:t>
            </a:r>
          </a:p>
        </p:txBody>
      </p:sp>
    </p:spTree>
    <p:extLst>
      <p:ext uri="{BB962C8B-B14F-4D97-AF65-F5344CB8AC3E}">
        <p14:creationId xmlns:p14="http://schemas.microsoft.com/office/powerpoint/2010/main" val="41845344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>
            <a:extLst>
              <a:ext uri="{FF2B5EF4-FFF2-40B4-BE49-F238E27FC236}">
                <a16:creationId xmlns:a16="http://schemas.microsoft.com/office/drawing/2014/main" id="{7C3FAE1D-E64F-474E-A4DA-E925D2EDF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小结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71E6D76-77C6-184A-ABFC-0B9147EB3C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sz="2000" b="1" dirty="0"/>
              <a:t>线性电路</a:t>
            </a:r>
            <a:r>
              <a:rPr kumimoji="1" lang="zh-CN" altLang="en-US" sz="2000" dirty="0"/>
              <a:t>：仅由线性元件构成的电路，比如</a:t>
            </a:r>
            <a:r>
              <a:rPr kumimoji="1" lang="zh-CN" altLang="en-US" sz="2000" dirty="0">
                <a:solidFill>
                  <a:srgbClr val="0432FF"/>
                </a:solidFill>
              </a:rPr>
              <a:t>仅由电源和电阻</a:t>
            </a:r>
            <a:r>
              <a:rPr kumimoji="1" lang="zh-CN" altLang="en-US" sz="2000" dirty="0"/>
              <a:t>构成的电路。</a:t>
            </a:r>
            <a:r>
              <a:rPr kumimoji="1" lang="en-US" altLang="zh-CN" sz="2000" dirty="0"/>
              <a:t>1</a:t>
            </a:r>
            <a:r>
              <a:rPr kumimoji="1" lang="zh-CN" altLang="en-US" sz="2000" dirty="0"/>
              <a:t>）齐次性：输入放大</a:t>
            </a:r>
            <a:r>
              <a:rPr kumimoji="1" lang="en-US" altLang="zh-CN" sz="2000" dirty="0"/>
              <a:t>k</a:t>
            </a:r>
            <a:r>
              <a:rPr kumimoji="1" lang="zh-CN" altLang="en-US" sz="2000" dirty="0"/>
              <a:t>倍，则输出也放大</a:t>
            </a:r>
            <a:r>
              <a:rPr kumimoji="1" lang="en-US" altLang="zh-CN" sz="2000" dirty="0"/>
              <a:t>k</a:t>
            </a:r>
            <a:r>
              <a:rPr kumimoji="1" lang="zh-CN" altLang="en-US" sz="2000" dirty="0"/>
              <a:t>倍；</a:t>
            </a:r>
            <a:r>
              <a:rPr kumimoji="1" lang="en-US" altLang="zh-CN" sz="2000" dirty="0"/>
              <a:t>2</a:t>
            </a:r>
            <a:r>
              <a:rPr kumimoji="1" lang="zh-CN" altLang="en-US" sz="2000" dirty="0"/>
              <a:t>）可加性：输入相加，则输出也相加；</a:t>
            </a:r>
            <a:r>
              <a:rPr kumimoji="1" lang="en-US" altLang="zh-CN" sz="2000" dirty="0"/>
              <a:t>3</a:t>
            </a:r>
            <a:r>
              <a:rPr kumimoji="1" lang="zh-CN" altLang="en-US" sz="2000" dirty="0"/>
              <a:t>）线性电路的</a:t>
            </a:r>
            <a:r>
              <a:rPr kumimoji="1" lang="zh-CN" altLang="en-US" sz="2000" dirty="0">
                <a:solidFill>
                  <a:srgbClr val="0432FF"/>
                </a:solidFill>
              </a:rPr>
              <a:t>电压、电流</a:t>
            </a:r>
            <a:r>
              <a:rPr kumimoji="1" lang="zh-CN" altLang="en-US" sz="2000" dirty="0"/>
              <a:t>具有线性性质，但</a:t>
            </a:r>
            <a:r>
              <a:rPr kumimoji="1" lang="zh-CN" altLang="en-US" sz="2000" dirty="0">
                <a:solidFill>
                  <a:srgbClr val="FF0000"/>
                </a:solidFill>
              </a:rPr>
              <a:t>功率不具有线性性质</a:t>
            </a:r>
            <a:r>
              <a:rPr kumimoji="1" lang="zh-CN" altLang="en-US" sz="2000" dirty="0"/>
              <a:t>。</a:t>
            </a:r>
            <a:endParaRPr kumimoji="1" lang="en-US" altLang="zh-CN" sz="2000" dirty="0"/>
          </a:p>
          <a:p>
            <a:endParaRPr kumimoji="1" lang="en-US" altLang="zh-CN" sz="2000" dirty="0"/>
          </a:p>
          <a:p>
            <a:r>
              <a:rPr kumimoji="1" lang="zh-CN" altLang="en-US" sz="2000" b="1" dirty="0"/>
              <a:t>线性性质的应用</a:t>
            </a:r>
            <a:r>
              <a:rPr kumimoji="1" lang="en-US" altLang="zh-CN" sz="2000" dirty="0"/>
              <a:t>1:</a:t>
            </a:r>
            <a:r>
              <a:rPr kumimoji="1" lang="zh-CN" altLang="en-US" sz="2000" dirty="0"/>
              <a:t> 如果从“因”推出“果”比较复杂，但</a:t>
            </a:r>
            <a:r>
              <a:rPr kumimoji="1" lang="zh-CN" altLang="en-US" sz="2000" dirty="0">
                <a:solidFill>
                  <a:srgbClr val="0432FF"/>
                </a:solidFill>
              </a:rPr>
              <a:t>从“果”反推出“因”比较简单</a:t>
            </a:r>
            <a:r>
              <a:rPr kumimoji="1" lang="zh-CN" altLang="en-US" sz="2000" dirty="0"/>
              <a:t>，则可以先假设“果”为</a:t>
            </a:r>
            <a:r>
              <a:rPr kumimoji="1" lang="en-US" altLang="zh-CN" sz="2000" dirty="0"/>
              <a:t>1</a:t>
            </a:r>
            <a:r>
              <a:rPr kumimoji="1" lang="zh-CN" altLang="en-US" sz="2000" dirty="0"/>
              <a:t>，计算出“因”，再按比例缩放，得出实际的“果”。</a:t>
            </a:r>
            <a:endParaRPr kumimoji="1" lang="en-US" altLang="zh-CN" sz="2000" dirty="0"/>
          </a:p>
          <a:p>
            <a:endParaRPr kumimoji="1" lang="en-US" altLang="zh-CN" sz="2000" dirty="0"/>
          </a:p>
          <a:p>
            <a:r>
              <a:rPr kumimoji="1" lang="zh-CN" altLang="en-US" sz="2000" dirty="0"/>
              <a:t>线性性质的应用</a:t>
            </a:r>
            <a:r>
              <a:rPr kumimoji="1" lang="en-US" altLang="zh-CN" sz="2000" dirty="0"/>
              <a:t>2:</a:t>
            </a:r>
            <a:r>
              <a:rPr kumimoji="1" lang="zh-CN" altLang="en-US" sz="2000" dirty="0"/>
              <a:t> </a:t>
            </a:r>
            <a:r>
              <a:rPr kumimoji="1" lang="zh-CN" altLang="en-US" sz="2000" b="1" dirty="0"/>
              <a:t>叠加定理</a:t>
            </a:r>
            <a:r>
              <a:rPr kumimoji="1" lang="zh-CN" altLang="en-US" sz="2000" dirty="0"/>
              <a:t>。适合于电路中有</a:t>
            </a:r>
            <a:r>
              <a:rPr kumimoji="1" lang="zh-CN" altLang="en-US" sz="2000" dirty="0">
                <a:solidFill>
                  <a:srgbClr val="0432FF"/>
                </a:solidFill>
              </a:rPr>
              <a:t>多个独立源</a:t>
            </a:r>
            <a:r>
              <a:rPr kumimoji="1" lang="zh-CN" altLang="en-US" sz="2000" dirty="0"/>
              <a:t>的情况，分别考虑每个独立源的作用，最后再线性相加得到共同作用的结果。</a:t>
            </a:r>
            <a:r>
              <a:rPr kumimoji="1" lang="en-US" altLang="zh-CN" sz="2000" dirty="0"/>
              <a:t>Turn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off</a:t>
            </a:r>
            <a:r>
              <a:rPr kumimoji="1" lang="zh-CN" altLang="en-US" sz="2000" dirty="0"/>
              <a:t> 其他独立源 </a:t>
            </a:r>
            <a:r>
              <a:rPr kumimoji="1" lang="en-US" altLang="zh-CN" sz="2000" dirty="0">
                <a:sym typeface="Wingdings" pitchFamily="2" charset="2"/>
              </a:rPr>
              <a:t> set zero </a:t>
            </a:r>
            <a:r>
              <a:rPr kumimoji="1" lang="zh-CN" altLang="en-US" sz="2000" dirty="0">
                <a:sym typeface="Wingdings" pitchFamily="2" charset="2"/>
              </a:rPr>
              <a:t>（电压源置零</a:t>
            </a:r>
            <a:r>
              <a:rPr kumimoji="1" lang="en-US" altLang="zh-CN" sz="2000" dirty="0">
                <a:sym typeface="Wingdings" pitchFamily="2" charset="2"/>
              </a:rPr>
              <a:t></a:t>
            </a:r>
            <a:r>
              <a:rPr kumimoji="1" lang="zh-CN" altLang="en-US" sz="2000" dirty="0">
                <a:sym typeface="Wingdings" pitchFamily="2" charset="2"/>
              </a:rPr>
              <a:t>短路；电流源置零</a:t>
            </a:r>
            <a:r>
              <a:rPr kumimoji="1" lang="en-US" altLang="zh-CN" sz="2000" dirty="0">
                <a:sym typeface="Wingdings" pitchFamily="2" charset="2"/>
              </a:rPr>
              <a:t></a:t>
            </a:r>
            <a:r>
              <a:rPr kumimoji="1" lang="zh-CN" altLang="en-US" sz="2000" dirty="0">
                <a:sym typeface="Wingdings" pitchFamily="2" charset="2"/>
              </a:rPr>
              <a:t> 开路）</a:t>
            </a:r>
            <a:endParaRPr kumimoji="1" lang="en-US" altLang="zh-CN" sz="2000" dirty="0"/>
          </a:p>
          <a:p>
            <a:endParaRPr kumimoji="1" lang="en-US" altLang="zh-CN" sz="2000" dirty="0"/>
          </a:p>
          <a:p>
            <a:endParaRPr kumimoji="1" lang="en-US" altLang="zh-CN" sz="2000" dirty="0"/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1592683A-E8EE-5A49-929E-F41903A61B1B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353065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36FD13-7CCC-074D-9D1A-4FB9650D2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小结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07BEEE3-EECB-9C4D-B85F-9146DE702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3" y="1600200"/>
            <a:ext cx="8960132" cy="4525963"/>
          </a:xfrm>
        </p:spPr>
        <p:txBody>
          <a:bodyPr/>
          <a:lstStyle/>
          <a:p>
            <a:r>
              <a:rPr kumimoji="1" lang="zh-CN" altLang="en-US" sz="2000" dirty="0"/>
              <a:t>电源变换</a:t>
            </a:r>
            <a:endParaRPr kumimoji="1" lang="en-US" altLang="zh-CN" sz="2000" dirty="0"/>
          </a:p>
          <a:p>
            <a:endParaRPr kumimoji="1" lang="en-US" altLang="zh-CN" sz="2000" dirty="0"/>
          </a:p>
          <a:p>
            <a:endParaRPr kumimoji="1" lang="en-US" altLang="zh-CN" sz="2000" dirty="0"/>
          </a:p>
          <a:p>
            <a:endParaRPr kumimoji="1" lang="en-US" altLang="zh-CN" sz="2000" dirty="0"/>
          </a:p>
          <a:p>
            <a:r>
              <a:rPr kumimoji="1" lang="zh-CN" altLang="en-US" sz="2000" dirty="0"/>
              <a:t>端口</a:t>
            </a:r>
            <a:r>
              <a:rPr kumimoji="1" lang="en-US" altLang="zh-CN" sz="2000" dirty="0"/>
              <a:t>port</a:t>
            </a:r>
            <a:r>
              <a:rPr kumimoji="1" lang="zh-CN" altLang="en-US" sz="2000" dirty="0"/>
              <a:t>：一对端子</a:t>
            </a:r>
            <a:r>
              <a:rPr kumimoji="1" lang="en-US" altLang="zh-CN" sz="2000" dirty="0"/>
              <a:t>terminals</a:t>
            </a:r>
          </a:p>
          <a:p>
            <a:r>
              <a:rPr kumimoji="1" lang="zh-CN" altLang="en-US" sz="2000" dirty="0"/>
              <a:t>一端口网络的输入电阻</a:t>
            </a:r>
            <a:r>
              <a:rPr kumimoji="1" lang="en-US" altLang="zh-CN" sz="2000" dirty="0"/>
              <a:t>/</a:t>
            </a:r>
            <a:r>
              <a:rPr kumimoji="1" lang="zh-CN" altLang="en-US" sz="2000" dirty="0"/>
              <a:t>等效电阻：</a:t>
            </a:r>
            <a:r>
              <a:rPr kumimoji="1" lang="en-US" altLang="zh-CN" sz="2000" dirty="0"/>
              <a:t>turn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off</a:t>
            </a:r>
            <a:r>
              <a:rPr kumimoji="1" lang="zh-CN" altLang="en-US" sz="2000" dirty="0"/>
              <a:t>独立源，若仅含电阻，则简化；若还含独立源，则施加激励求响应；</a:t>
            </a:r>
            <a:endParaRPr kumimoji="1" lang="en-US" altLang="zh-CN" sz="2000" dirty="0"/>
          </a:p>
          <a:p>
            <a:r>
              <a:rPr kumimoji="1" lang="zh-CN" altLang="en-US" sz="2000" dirty="0"/>
              <a:t>戴维南定理：一端口网络可用开路电压（</a:t>
            </a:r>
            <a:r>
              <a:rPr kumimoji="1" lang="en-US" altLang="zh-CN" sz="2000" i="1" dirty="0" err="1"/>
              <a:t>V</a:t>
            </a:r>
            <a:r>
              <a:rPr kumimoji="1" lang="en-US" altLang="zh-CN" sz="2000" baseline="-25000" dirty="0" err="1"/>
              <a:t>Th</a:t>
            </a:r>
            <a:r>
              <a:rPr kumimoji="1" lang="zh-CN" altLang="en-US" sz="2000" dirty="0"/>
              <a:t>）串联其等效电阻（</a:t>
            </a:r>
            <a:r>
              <a:rPr kumimoji="1" lang="en-US" altLang="zh-CN" sz="2000" i="1" dirty="0" err="1"/>
              <a:t>R</a:t>
            </a:r>
            <a:r>
              <a:rPr kumimoji="1" lang="en-US" altLang="zh-CN" sz="2000" baseline="-25000" dirty="0" err="1"/>
              <a:t>Th</a:t>
            </a:r>
            <a:r>
              <a:rPr kumimoji="1" lang="zh-CN" altLang="en-US" sz="2000" dirty="0"/>
              <a:t>）替代</a:t>
            </a:r>
            <a:endParaRPr kumimoji="1" lang="en-US" altLang="zh-CN" sz="2000" dirty="0"/>
          </a:p>
          <a:p>
            <a:r>
              <a:rPr kumimoji="1" lang="zh-CN" altLang="en-US" sz="2000" dirty="0"/>
              <a:t>诺顿定理：一端口网络可用短路电流（</a:t>
            </a:r>
            <a:r>
              <a:rPr kumimoji="1" lang="en-US" altLang="zh-CN" sz="2000" i="1" dirty="0"/>
              <a:t>I</a:t>
            </a:r>
            <a:r>
              <a:rPr kumimoji="1" lang="en-US" altLang="zh-CN" sz="2000" baseline="-25000" dirty="0"/>
              <a:t>N</a:t>
            </a:r>
            <a:r>
              <a:rPr kumimoji="1" lang="zh-CN" altLang="en-US" sz="2000" dirty="0"/>
              <a:t>）并联其等效电阻（</a:t>
            </a:r>
            <a:r>
              <a:rPr kumimoji="1" lang="en-US" altLang="zh-CN" sz="2000" i="1" dirty="0"/>
              <a:t>R</a:t>
            </a:r>
            <a:r>
              <a:rPr kumimoji="1" lang="en-US" altLang="zh-CN" sz="2000" baseline="-25000" dirty="0"/>
              <a:t>N</a:t>
            </a:r>
            <a:r>
              <a:rPr kumimoji="1" lang="zh-CN" altLang="en-US" sz="2000" dirty="0"/>
              <a:t>）替代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D716BA5-8858-5F44-87E7-D13103755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1396779"/>
            <a:ext cx="4608512" cy="173733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FCCC023-704B-AE4B-A46A-B417728AF1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0878" y="1844824"/>
            <a:ext cx="1117600" cy="495300"/>
          </a:xfrm>
          <a:prstGeom prst="rect">
            <a:avLst/>
          </a:prstGeom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B114F746-40FF-CF4B-A49C-6D94601B4460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46</a:t>
            </a:fld>
            <a:endParaRPr lang="en-US" altLang="zh-CN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F23DC56-2953-9D48-869C-5291E81202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5" y="5589003"/>
            <a:ext cx="2979288" cy="124628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6900E31-E0BE-AF40-8073-DC52F88B6A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168" y="5626197"/>
            <a:ext cx="2870696" cy="117189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22C1663-4CF0-0645-A9CA-DB6C0B9439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6488" y="5513619"/>
            <a:ext cx="2195190" cy="132167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09C946BE-800F-3A4A-8941-AB396D3668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83363" y="4879876"/>
            <a:ext cx="1653406" cy="67597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244B3D2-04B0-064A-B6B1-48F8707DBB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94566" y="4818832"/>
            <a:ext cx="1363686" cy="798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9630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7729C33-20DA-A849-9AD5-B033DA87D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小结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C732063-0800-A34F-ADCB-260B6BF1C0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sz="2000" b="1" dirty="0"/>
              <a:t>最大功率传输</a:t>
            </a:r>
            <a:r>
              <a:rPr kumimoji="1" lang="zh-CN" altLang="en-US" sz="2000" dirty="0"/>
              <a:t>：</a:t>
            </a:r>
            <a:r>
              <a:rPr kumimoji="1" lang="en-US" altLang="zh-CN" sz="2000" dirty="0"/>
              <a:t>【</a:t>
            </a:r>
            <a:r>
              <a:rPr kumimoji="1" lang="zh-CN" altLang="en-US" sz="2000" dirty="0"/>
              <a:t>对于纯电阻电路</a:t>
            </a:r>
            <a:r>
              <a:rPr kumimoji="1" lang="en-US" altLang="zh-CN" sz="2000" dirty="0"/>
              <a:t>】</a:t>
            </a:r>
            <a:r>
              <a:rPr kumimoji="1" lang="zh-CN" altLang="en-US" sz="2000" dirty="0"/>
              <a:t>当</a:t>
            </a:r>
            <a:r>
              <a:rPr kumimoji="1" lang="zh-CN" altLang="en-US" sz="2000" dirty="0">
                <a:solidFill>
                  <a:srgbClr val="0432FF"/>
                </a:solidFill>
              </a:rPr>
              <a:t>负载等于电压源内阻</a:t>
            </a:r>
            <a:r>
              <a:rPr kumimoji="1" lang="zh-CN" altLang="en-US" sz="2000" dirty="0"/>
              <a:t>时，功率传输最大；</a:t>
            </a:r>
            <a:endParaRPr kumimoji="1" lang="en-US" altLang="zh-CN" sz="2000" dirty="0"/>
          </a:p>
          <a:p>
            <a:endParaRPr kumimoji="1" lang="en-US" altLang="zh-CN" sz="2000" dirty="0"/>
          </a:p>
          <a:p>
            <a:r>
              <a:rPr kumimoji="1" lang="zh-CN" altLang="en-US" sz="2000" b="1" dirty="0"/>
              <a:t>实际电源</a:t>
            </a:r>
            <a:r>
              <a:rPr kumimoji="1" lang="zh-CN" altLang="en-US" sz="2000" dirty="0"/>
              <a:t>：电压源要求内阻小；电流源要求内阻大；</a:t>
            </a:r>
            <a:endParaRPr kumimoji="1" lang="en-US" altLang="zh-CN" sz="2000" dirty="0"/>
          </a:p>
          <a:p>
            <a:endParaRPr kumimoji="1" lang="en-US" altLang="zh-CN" sz="2000" dirty="0"/>
          </a:p>
          <a:p>
            <a:r>
              <a:rPr kumimoji="1" lang="zh-CN" altLang="en-US" sz="2000" b="1" dirty="0"/>
              <a:t>惠斯通电桥</a:t>
            </a:r>
            <a:r>
              <a:rPr kumimoji="1" lang="zh-CN" altLang="en-US" sz="2000" dirty="0"/>
              <a:t>：精确测量电阻、温度传感器的基本解决方案</a:t>
            </a:r>
            <a:endParaRPr kumimoji="1" lang="en-US" altLang="zh-CN" sz="2000" dirty="0"/>
          </a:p>
          <a:p>
            <a:endParaRPr kumimoji="1" lang="en-US" altLang="zh-CN" sz="2000" dirty="0"/>
          </a:p>
          <a:p>
            <a:r>
              <a:rPr kumimoji="1" lang="zh-CN" altLang="en-US" sz="2000" b="1" dirty="0"/>
              <a:t>电容</a:t>
            </a:r>
            <a:r>
              <a:rPr kumimoji="1" lang="zh-CN" altLang="en-US" sz="2000" dirty="0"/>
              <a:t>：电流从“</a:t>
            </a:r>
            <a:r>
              <a:rPr kumimoji="1" lang="en-US" altLang="zh-CN" sz="2000" dirty="0"/>
              <a:t>+</a:t>
            </a:r>
            <a:r>
              <a:rPr kumimoji="1" lang="zh-CN" altLang="en-US" sz="2000" dirty="0"/>
              <a:t>”端流入为充电；从“</a:t>
            </a:r>
            <a:r>
              <a:rPr kumimoji="1" lang="en-US" altLang="zh-CN" sz="2000" dirty="0"/>
              <a:t>+</a:t>
            </a:r>
            <a:r>
              <a:rPr kumimoji="1" lang="zh-CN" altLang="en-US" sz="2000" dirty="0"/>
              <a:t>”端流出为放电；直流相当于开路；电容两端电压不能突变。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8B72FCA-8FA8-DE43-9A22-C2E02620D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4938762"/>
            <a:ext cx="1584176" cy="101095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2A8170D-2C1A-824D-89B8-04DA81CB32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24" y="4869160"/>
            <a:ext cx="1811880" cy="1082962"/>
          </a:xfrm>
          <a:prstGeom prst="rect">
            <a:avLst/>
          </a:prstGeom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48FBB4A6-16DB-EC48-9135-0025AE5C7FB5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401814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标题 1">
            <a:extLst>
              <a:ext uri="{FF2B5EF4-FFF2-40B4-BE49-F238E27FC236}">
                <a16:creationId xmlns:a16="http://schemas.microsoft.com/office/drawing/2014/main" id="{3C932426-513F-FA4B-A562-1F1DFC264B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作业</a:t>
            </a: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0F844BDA-3FBD-724F-A1F6-A0A5FA76688A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014152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4" name="图片 5">
            <a:extLst>
              <a:ext uri="{FF2B5EF4-FFF2-40B4-BE49-F238E27FC236}">
                <a16:creationId xmlns:a16="http://schemas.microsoft.com/office/drawing/2014/main" id="{64FE4D90-E91F-6645-BF91-4A0EF22F3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043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5" name="文本框 6">
            <a:extLst>
              <a:ext uri="{FF2B5EF4-FFF2-40B4-BE49-F238E27FC236}">
                <a16:creationId xmlns:a16="http://schemas.microsoft.com/office/drawing/2014/main" id="{B2ACCE8C-C4C8-1D4D-95C1-F243FE0062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8550" y="1417638"/>
            <a:ext cx="5046662" cy="584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/>
              <a:t>诺顿定理，含受控源：</a:t>
            </a:r>
            <a:endParaRPr lang="en-US" altLang="zh-CN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400"/>
              <a:t>①短路电流；②</a:t>
            </a:r>
            <a:r>
              <a:rPr lang="en-US" altLang="zh-CN" sz="1400"/>
              <a:t>turn off</a:t>
            </a:r>
            <a:r>
              <a:rPr lang="zh-CN" altLang="en-US" sz="1400"/>
              <a:t>独立源，外加测试电源，计算输入电阻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FE3BD6FB-4352-6344-897A-8B14A207ABCC}"/>
              </a:ext>
            </a:extLst>
          </p:cNvPr>
          <p:cNvSpPr/>
          <p:nvPr/>
        </p:nvSpPr>
        <p:spPr>
          <a:xfrm>
            <a:off x="0" y="4653136"/>
            <a:ext cx="9144000" cy="22048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灯片编号占位符 5">
            <a:extLst>
              <a:ext uri="{FF2B5EF4-FFF2-40B4-BE49-F238E27FC236}">
                <a16:creationId xmlns:a16="http://schemas.microsoft.com/office/drawing/2014/main" id="{9A5BCA54-FA79-5148-95C0-E2007EBB0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8A41192-BD31-5741-BA88-FB5425D55808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zh-CN" sz="1400"/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E279B5F9-D002-6346-8AFC-D89BD6FBF7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/>
              <a:t>4.2 </a:t>
            </a:r>
            <a:r>
              <a:rPr lang="zh-CN" altLang="en-US" sz="4000"/>
              <a:t>线性性质</a:t>
            </a:r>
            <a:endParaRPr lang="en-US" altLang="zh-CN" sz="4000"/>
          </a:p>
        </p:txBody>
      </p:sp>
      <p:sp>
        <p:nvSpPr>
          <p:cNvPr id="23555" name="Text Box 3">
            <a:extLst>
              <a:ext uri="{FF2B5EF4-FFF2-40B4-BE49-F238E27FC236}">
                <a16:creationId xmlns:a16="http://schemas.microsoft.com/office/drawing/2014/main" id="{E23DE568-A744-4543-BF45-4C4CA28412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441450"/>
            <a:ext cx="8305800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000"/>
              <a:t>It is the property of an element describing </a:t>
            </a:r>
            <a:r>
              <a:rPr lang="en-US" altLang="zh-CN" sz="2000" u="sng">
                <a:solidFill>
                  <a:srgbClr val="FF3300"/>
                </a:solidFill>
              </a:rPr>
              <a:t>a linear relationship between cause and effect</a:t>
            </a:r>
            <a:r>
              <a:rPr lang="en-US" altLang="zh-CN" sz="2000"/>
              <a:t>.</a:t>
            </a:r>
            <a:r>
              <a:rPr lang="en-US" altLang="zh-CN" sz="2000">
                <a:solidFill>
                  <a:srgbClr val="FF0000"/>
                </a:solidFill>
              </a:rPr>
              <a:t>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000"/>
              <a:t>A linear circuit is one whose output is </a:t>
            </a:r>
            <a:r>
              <a:rPr lang="en-US" altLang="zh-CN" sz="2000" u="sng">
                <a:solidFill>
                  <a:srgbClr val="FF3300"/>
                </a:solidFill>
              </a:rPr>
              <a:t>linearly related</a:t>
            </a:r>
            <a:r>
              <a:rPr lang="en-US" altLang="zh-CN" sz="2000"/>
              <a:t> (or directly proportional) to its input.</a:t>
            </a:r>
            <a:r>
              <a:rPr lang="en-US" altLang="zh-CN" sz="2000">
                <a:solidFill>
                  <a:srgbClr val="FF0000"/>
                </a:solidFill>
              </a:rPr>
              <a:t>  【</a:t>
            </a:r>
            <a:r>
              <a:rPr lang="zh-CN" altLang="en-US" sz="2000">
                <a:solidFill>
                  <a:srgbClr val="FF0000"/>
                </a:solidFill>
              </a:rPr>
              <a:t>输入和输出呈线性关系！</a:t>
            </a:r>
            <a:r>
              <a:rPr lang="en-US" altLang="zh-CN" sz="2000">
                <a:solidFill>
                  <a:srgbClr val="FF0000"/>
                </a:solidFill>
              </a:rPr>
              <a:t>】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zh-CN" sz="2000">
              <a:solidFill>
                <a:srgbClr val="FF0000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zh-CN" sz="2000"/>
          </a:p>
        </p:txBody>
      </p:sp>
      <p:sp>
        <p:nvSpPr>
          <p:cNvPr id="141316" name="Rectangle 4">
            <a:extLst>
              <a:ext uri="{FF2B5EF4-FFF2-40B4-BE49-F238E27FC236}">
                <a16:creationId xmlns:a16="http://schemas.microsoft.com/office/drawing/2014/main" id="{18ED5D38-ACD5-7840-991C-25025F56B0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63" y="2917825"/>
            <a:ext cx="8153400" cy="39401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000" u="sng" dirty="0">
                <a:solidFill>
                  <a:srgbClr val="FF3300"/>
                </a:solidFill>
                <a:ea typeface="PMingLiU" panose="02020500000000000000" pitchFamily="18" charset="-120"/>
              </a:rPr>
              <a:t>Homogeneity (scaling) property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u="sng" dirty="0">
                <a:solidFill>
                  <a:srgbClr val="FF3300"/>
                </a:solidFill>
                <a:ea typeface="PMingLiU" panose="02020500000000000000" pitchFamily="18" charset="-120"/>
              </a:rPr>
              <a:t>【</a:t>
            </a:r>
            <a:r>
              <a:rPr lang="zh-CN" altLang="en-US" sz="2000" b="1" u="sng" dirty="0">
                <a:solidFill>
                  <a:srgbClr val="00B0F0"/>
                </a:solidFill>
                <a:ea typeface="PMingLiU" panose="02020500000000000000" pitchFamily="18" charset="-120"/>
              </a:rPr>
              <a:t>①齐次性：输入放大</a:t>
            </a:r>
            <a:r>
              <a:rPr lang="en-US" altLang="zh-CN" sz="2000" b="1" u="sng" dirty="0">
                <a:solidFill>
                  <a:srgbClr val="00B0F0"/>
                </a:solidFill>
                <a:ea typeface="PMingLiU" panose="02020500000000000000" pitchFamily="18" charset="-120"/>
              </a:rPr>
              <a:t>k</a:t>
            </a:r>
            <a:r>
              <a:rPr lang="zh-CN" altLang="en-US" sz="2000" b="1" u="sng" dirty="0">
                <a:solidFill>
                  <a:srgbClr val="00B0F0"/>
                </a:solidFill>
                <a:ea typeface="PMingLiU" panose="02020500000000000000" pitchFamily="18" charset="-120"/>
              </a:rPr>
              <a:t>倍</a:t>
            </a:r>
            <a:r>
              <a:rPr lang="en-US" altLang="zh-CN" sz="2000" b="1" u="sng" dirty="0">
                <a:solidFill>
                  <a:srgbClr val="00B0F0"/>
                </a:solidFill>
                <a:ea typeface="PMingLiU" panose="02020500000000000000" pitchFamily="18" charset="-120"/>
                <a:sym typeface="Wingdings" pitchFamily="2" charset="2"/>
              </a:rPr>
              <a:t></a:t>
            </a:r>
            <a:r>
              <a:rPr lang="zh-CN" altLang="en-US" sz="2000" b="1" u="sng" dirty="0">
                <a:solidFill>
                  <a:srgbClr val="00B0F0"/>
                </a:solidFill>
                <a:ea typeface="PMingLiU" panose="02020500000000000000" pitchFamily="18" charset="-120"/>
                <a:sym typeface="Wingdings" pitchFamily="2" charset="2"/>
              </a:rPr>
              <a:t>输出亦放大</a:t>
            </a:r>
            <a:r>
              <a:rPr lang="en-US" altLang="zh-CN" sz="2000" b="1" u="sng" dirty="0">
                <a:solidFill>
                  <a:srgbClr val="00B0F0"/>
                </a:solidFill>
                <a:ea typeface="PMingLiU" panose="02020500000000000000" pitchFamily="18" charset="-120"/>
                <a:sym typeface="Wingdings" pitchFamily="2" charset="2"/>
              </a:rPr>
              <a:t>k</a:t>
            </a:r>
            <a:r>
              <a:rPr lang="zh-CN" altLang="en-US" sz="2000" b="1" u="sng" dirty="0">
                <a:solidFill>
                  <a:srgbClr val="00B0F0"/>
                </a:solidFill>
                <a:ea typeface="PMingLiU" panose="02020500000000000000" pitchFamily="18" charset="-120"/>
                <a:sym typeface="Wingdings" pitchFamily="2" charset="2"/>
              </a:rPr>
              <a:t>倍</a:t>
            </a:r>
            <a:r>
              <a:rPr lang="en-US" altLang="zh-CN" sz="2000" u="sng" dirty="0">
                <a:solidFill>
                  <a:srgbClr val="FF3300"/>
                </a:solidFill>
                <a:ea typeface="PMingLiU" panose="02020500000000000000" pitchFamily="18" charset="-120"/>
              </a:rPr>
              <a:t>】</a:t>
            </a:r>
            <a:endParaRPr lang="en-US" altLang="zh-TW" sz="2000" u="sng" dirty="0">
              <a:solidFill>
                <a:srgbClr val="FF3300"/>
              </a:solidFill>
              <a:ea typeface="PMingLiU" panose="02020500000000000000" pitchFamily="18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TW" sz="2400" b="1" u="sng" dirty="0">
              <a:solidFill>
                <a:srgbClr val="FF3300"/>
              </a:solidFill>
              <a:ea typeface="PMingLiU" panose="02020500000000000000" pitchFamily="18" charset="-12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TW" sz="2400" i="1" dirty="0">
                <a:solidFill>
                  <a:srgbClr val="00B05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v</a:t>
            </a:r>
            <a:r>
              <a:rPr lang="en-US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= </a:t>
            </a:r>
            <a:r>
              <a:rPr lang="en-US" altLang="zh-TW" sz="2400" i="1" dirty="0" err="1">
                <a:solidFill>
                  <a:srgbClr val="0432FF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i</a:t>
            </a:r>
            <a:r>
              <a:rPr lang="en-US" altLang="zh-TW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</a:t>
            </a:r>
            <a:r>
              <a:rPr lang="en-US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	</a:t>
            </a:r>
            <a:r>
              <a:rPr lang="en-GB" altLang="zh-TW" sz="40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→</a:t>
            </a:r>
            <a:r>
              <a:rPr lang="en-US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	 </a:t>
            </a:r>
            <a:r>
              <a:rPr lang="en-US" altLang="zh-TW" sz="2400" i="1" dirty="0" err="1">
                <a:solidFill>
                  <a:srgbClr val="00B05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kv</a:t>
            </a:r>
            <a:r>
              <a:rPr lang="en-US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= (</a:t>
            </a:r>
            <a:r>
              <a:rPr lang="en-US" altLang="zh-TW" sz="2400" i="1" dirty="0">
                <a:solidFill>
                  <a:srgbClr val="0432FF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ki</a:t>
            </a:r>
            <a:r>
              <a:rPr lang="en-US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TW" sz="2400" b="1" dirty="0">
              <a:solidFill>
                <a:srgbClr val="000000"/>
              </a:solidFill>
              <a:ea typeface="PMingLiU" panose="02020500000000000000" pitchFamily="18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000" u="sng" dirty="0">
                <a:solidFill>
                  <a:srgbClr val="FF3300"/>
                </a:solidFill>
                <a:ea typeface="PMingLiU" panose="02020500000000000000" pitchFamily="18" charset="-120"/>
              </a:rPr>
              <a:t>Additive property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u="sng" dirty="0">
                <a:solidFill>
                  <a:srgbClr val="FF3300"/>
                </a:solidFill>
                <a:ea typeface="PMingLiU" panose="02020500000000000000" pitchFamily="18" charset="-120"/>
              </a:rPr>
              <a:t>【</a:t>
            </a:r>
            <a:r>
              <a:rPr lang="zh-CN" altLang="en-US" sz="2000" b="1" u="sng" dirty="0">
                <a:solidFill>
                  <a:srgbClr val="00B0F0"/>
                </a:solidFill>
                <a:ea typeface="PMingLiU" panose="02020500000000000000" pitchFamily="18" charset="-120"/>
              </a:rPr>
              <a:t>②可加性：输入相加</a:t>
            </a:r>
            <a:r>
              <a:rPr lang="en-US" altLang="zh-CN" sz="2000" b="1" u="sng" dirty="0">
                <a:solidFill>
                  <a:srgbClr val="00B0F0"/>
                </a:solidFill>
                <a:ea typeface="PMingLiU" panose="02020500000000000000" pitchFamily="18" charset="-120"/>
                <a:sym typeface="Wingdings" pitchFamily="2" charset="2"/>
              </a:rPr>
              <a:t></a:t>
            </a:r>
            <a:r>
              <a:rPr lang="zh-CN" altLang="en-US" sz="2000" b="1" u="sng" dirty="0">
                <a:solidFill>
                  <a:srgbClr val="00B0F0"/>
                </a:solidFill>
                <a:ea typeface="PMingLiU" panose="02020500000000000000" pitchFamily="18" charset="-120"/>
                <a:sym typeface="Wingdings" pitchFamily="2" charset="2"/>
              </a:rPr>
              <a:t>输出相加</a:t>
            </a:r>
            <a:r>
              <a:rPr lang="en-US" altLang="zh-CN" sz="2000" u="sng" dirty="0">
                <a:solidFill>
                  <a:srgbClr val="FF3300"/>
                </a:solidFill>
                <a:ea typeface="PMingLiU" panose="02020500000000000000" pitchFamily="18" charset="-120"/>
              </a:rPr>
              <a:t>】</a:t>
            </a:r>
            <a:endParaRPr lang="en-US" altLang="zh-TW" sz="2000" u="sng" dirty="0">
              <a:solidFill>
                <a:srgbClr val="FF3300"/>
              </a:solidFill>
              <a:ea typeface="PMingLiU" panose="02020500000000000000" pitchFamily="18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TW" sz="2400" b="1" dirty="0">
              <a:ea typeface="PMingLiU" panose="02020500000000000000" pitchFamily="18" charset="-12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TW" sz="2400" i="1" dirty="0">
                <a:solidFill>
                  <a:srgbClr val="00B050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v</a:t>
            </a:r>
            <a:r>
              <a:rPr lang="en-US" altLang="zh-TW" sz="2400" i="1" baseline="-25000" dirty="0">
                <a:solidFill>
                  <a:srgbClr val="00B050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1</a:t>
            </a:r>
            <a:r>
              <a:rPr lang="en-US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 = </a:t>
            </a:r>
            <a:r>
              <a:rPr lang="en-US" altLang="zh-TW" sz="2400" i="1" dirty="0">
                <a:solidFill>
                  <a:srgbClr val="0432FF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i</a:t>
            </a:r>
            <a:r>
              <a:rPr lang="en-US" altLang="zh-TW" sz="2400" i="1" baseline="-25000" dirty="0">
                <a:solidFill>
                  <a:srgbClr val="0432FF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1</a:t>
            </a:r>
            <a:r>
              <a:rPr lang="en-US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R and </a:t>
            </a:r>
            <a:r>
              <a:rPr lang="en-US" altLang="zh-TW" sz="2400" i="1" dirty="0">
                <a:solidFill>
                  <a:srgbClr val="00B050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v</a:t>
            </a:r>
            <a:r>
              <a:rPr lang="en-US" altLang="zh-TW" sz="2400" i="1" baseline="-25000" dirty="0">
                <a:solidFill>
                  <a:srgbClr val="00B050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2</a:t>
            </a:r>
            <a:r>
              <a:rPr lang="en-US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 = </a:t>
            </a:r>
            <a:r>
              <a:rPr lang="en-US" altLang="zh-TW" sz="2400" i="1" dirty="0">
                <a:solidFill>
                  <a:srgbClr val="0432FF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i</a:t>
            </a:r>
            <a:r>
              <a:rPr lang="en-US" altLang="zh-TW" sz="2400" i="1" baseline="-25000" dirty="0">
                <a:solidFill>
                  <a:srgbClr val="0432FF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2</a:t>
            </a:r>
            <a:r>
              <a:rPr lang="en-US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R 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zh-TW" sz="40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→</a:t>
            </a:r>
            <a:r>
              <a:rPr lang="en-US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  v = </a:t>
            </a:r>
            <a:r>
              <a:rPr lang="en-US" altLang="zh-TW" sz="2400" i="1" dirty="0">
                <a:solidFill>
                  <a:srgbClr val="00B050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v</a:t>
            </a:r>
            <a:r>
              <a:rPr lang="en-US" altLang="zh-TW" sz="2400" i="1" baseline="-25000" dirty="0">
                <a:solidFill>
                  <a:srgbClr val="00B050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1</a:t>
            </a:r>
            <a:r>
              <a:rPr lang="en-US" altLang="zh-TW" sz="2400" i="1" dirty="0">
                <a:solidFill>
                  <a:srgbClr val="00B050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 + v</a:t>
            </a:r>
            <a:r>
              <a:rPr lang="en-US" altLang="zh-TW" sz="2400" i="1" baseline="-25000" dirty="0">
                <a:solidFill>
                  <a:srgbClr val="00B050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2 </a:t>
            </a:r>
            <a:r>
              <a:rPr lang="en-US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= (</a:t>
            </a:r>
            <a:r>
              <a:rPr lang="en-US" altLang="zh-TW" sz="2400" i="1" dirty="0">
                <a:solidFill>
                  <a:srgbClr val="0432FF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i</a:t>
            </a:r>
            <a:r>
              <a:rPr lang="en-US" altLang="zh-TW" sz="2400" i="1" baseline="-25000" dirty="0">
                <a:solidFill>
                  <a:srgbClr val="0432FF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1</a:t>
            </a:r>
            <a:r>
              <a:rPr lang="en-US" altLang="zh-TW" sz="2400" i="1" dirty="0">
                <a:solidFill>
                  <a:srgbClr val="0432FF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 + i</a:t>
            </a:r>
            <a:r>
              <a:rPr lang="en-US" altLang="zh-TW" sz="2400" i="1" baseline="-25000" dirty="0">
                <a:solidFill>
                  <a:srgbClr val="0432FF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2</a:t>
            </a:r>
            <a:r>
              <a:rPr lang="en-US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)R</a:t>
            </a:r>
            <a:endParaRPr lang="en-US" altLang="zh-TW" sz="2400" i="1" baseline="-250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  <p:sp>
        <p:nvSpPr>
          <p:cNvPr id="23557" name="文本框 1">
            <a:extLst>
              <a:ext uri="{FF2B5EF4-FFF2-40B4-BE49-F238E27FC236}">
                <a16:creationId xmlns:a16="http://schemas.microsoft.com/office/drawing/2014/main" id="{D36D8FD7-E2BE-B54F-93E6-32B0979B2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9188" y="3068638"/>
            <a:ext cx="2841625" cy="7080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000" b="1"/>
              <a:t>线性性质：即同时满足①齐次性；②可加性</a:t>
            </a: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723B8BCC-3CD1-FD48-B35C-02A07C6D5645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1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5" name="图片 3">
            <a:extLst>
              <a:ext uri="{FF2B5EF4-FFF2-40B4-BE49-F238E27FC236}">
                <a16:creationId xmlns:a16="http://schemas.microsoft.com/office/drawing/2014/main" id="{394935D0-E4D4-8547-83EB-93B8395DF0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3" y="13647"/>
            <a:ext cx="8993188" cy="257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A41C7E27-9CA9-784D-890C-EB158B4D1C98}"/>
              </a:ext>
            </a:extLst>
          </p:cNvPr>
          <p:cNvSpPr/>
          <p:nvPr/>
        </p:nvSpPr>
        <p:spPr>
          <a:xfrm>
            <a:off x="3273918" y="1813872"/>
            <a:ext cx="5832475" cy="865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08547" name="文本框 5">
            <a:extLst>
              <a:ext uri="{FF2B5EF4-FFF2-40B4-BE49-F238E27FC236}">
                <a16:creationId xmlns:a16="http://schemas.microsoft.com/office/drawing/2014/main" id="{612C8F80-9BE0-CB40-AB00-CC0EA462AE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3056" y="1629722"/>
            <a:ext cx="4108450" cy="3698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/>
              <a:t>最大功率传输，先计算戴维南等效电路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572B4320-35BB-234D-A853-265AA3C300CF}"/>
              </a:ext>
            </a:extLst>
          </p:cNvPr>
          <p:cNvSpPr/>
          <p:nvPr/>
        </p:nvSpPr>
        <p:spPr>
          <a:xfrm>
            <a:off x="0" y="4653136"/>
            <a:ext cx="9144000" cy="22048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标题 1">
            <a:extLst>
              <a:ext uri="{FF2B5EF4-FFF2-40B4-BE49-F238E27FC236}">
                <a16:creationId xmlns:a16="http://schemas.microsoft.com/office/drawing/2014/main" id="{821E71F6-CB01-6A44-AC4B-42D15A21ED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线性性质</a:t>
            </a:r>
          </a:p>
        </p:txBody>
      </p:sp>
      <p:sp>
        <p:nvSpPr>
          <p:cNvPr id="25602" name="内容占位符 2">
            <a:extLst>
              <a:ext uri="{FF2B5EF4-FFF2-40B4-BE49-F238E27FC236}">
                <a16:creationId xmlns:a16="http://schemas.microsoft.com/office/drawing/2014/main" id="{492658E5-B7AC-9148-AFD0-D2ACA00BC5A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800" b="1" dirty="0">
                <a:solidFill>
                  <a:srgbClr val="FF0000"/>
                </a:solidFill>
              </a:rPr>
              <a:t>电阻是线性元件</a:t>
            </a:r>
            <a:r>
              <a:rPr lang="zh-CN" altLang="en-US" sz="2800" dirty="0"/>
              <a:t>，因为其电压</a:t>
            </a:r>
            <a:r>
              <a:rPr lang="en-US" altLang="zh-CN" sz="2800" dirty="0"/>
              <a:t>-</a:t>
            </a:r>
            <a:r>
              <a:rPr lang="zh-CN" altLang="en-US" sz="2800" dirty="0"/>
              <a:t>电流关系满足①齐次性；②可加性；</a:t>
            </a:r>
            <a:endParaRPr lang="en-US" altLang="zh-CN" sz="2800" dirty="0"/>
          </a:p>
          <a:p>
            <a:r>
              <a:rPr lang="zh-CN" altLang="en-US" sz="2800" b="1" dirty="0">
                <a:solidFill>
                  <a:srgbClr val="FF0000"/>
                </a:solidFill>
              </a:rPr>
              <a:t>线性电路：</a:t>
            </a:r>
            <a:r>
              <a:rPr lang="zh-CN" altLang="en-US" sz="2800" dirty="0"/>
              <a:t>仅包含线性元件的电路；</a:t>
            </a:r>
            <a:endParaRPr lang="en-US" altLang="zh-CN" sz="2800" dirty="0"/>
          </a:p>
          <a:p>
            <a:r>
              <a:rPr lang="en-US" altLang="zh-CN" sz="2800" dirty="0"/>
              <a:t>Q: </a:t>
            </a:r>
            <a:r>
              <a:rPr lang="zh-CN" altLang="en-US" sz="2800" dirty="0"/>
              <a:t>功率是线性的吗？</a:t>
            </a:r>
            <a:endParaRPr lang="en-US" altLang="zh-CN" sz="2800" dirty="0"/>
          </a:p>
          <a:p>
            <a:endParaRPr lang="zh-CN" altLang="en-US" sz="28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DDD04C3-20D1-0945-9891-65D4C7A568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079875"/>
            <a:ext cx="3770312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874FA65-9D81-AB48-8421-E909A588B4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4149725"/>
            <a:ext cx="4083050" cy="204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EAC7779E-5A3D-9547-A893-7E33A57C4E48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4917702-A1FB-3FC8-C41C-89BA219CA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Linear Circuits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01BDFFD-D548-7AAB-EDD1-CC8A436ACB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sz="2800" dirty="0"/>
              <a:t>A </a:t>
            </a:r>
            <a:r>
              <a:rPr kumimoji="1" lang="en-US" altLang="zh-CN" sz="2800" b="1" dirty="0">
                <a:solidFill>
                  <a:srgbClr val="C00000"/>
                </a:solidFill>
              </a:rPr>
              <a:t>linear circuit </a:t>
            </a:r>
            <a:r>
              <a:rPr kumimoji="1" lang="en-US" altLang="zh-CN" sz="2800" dirty="0"/>
              <a:t>refers to an electrical circuit in which the circuit elements (like </a:t>
            </a:r>
            <a:r>
              <a:rPr kumimoji="1" lang="en-US" altLang="zh-CN" sz="2800" dirty="0">
                <a:solidFill>
                  <a:srgbClr val="0432FF"/>
                </a:solidFill>
              </a:rPr>
              <a:t>resistors, capacitors, inductors</a:t>
            </a:r>
            <a:r>
              <a:rPr kumimoji="1" lang="en-US" altLang="zh-CN" sz="2800" dirty="0"/>
              <a:t>, etc.) have a </a:t>
            </a:r>
            <a:r>
              <a:rPr kumimoji="1" lang="en-US" altLang="zh-CN" sz="2800" dirty="0">
                <a:solidFill>
                  <a:srgbClr val="00B050"/>
                </a:solidFill>
              </a:rPr>
              <a:t>linear relationship </a:t>
            </a:r>
            <a:r>
              <a:rPr kumimoji="1" lang="en-US" altLang="zh-CN" sz="2800" dirty="0"/>
              <a:t>between the </a:t>
            </a:r>
            <a:r>
              <a:rPr kumimoji="1" lang="en-US" altLang="zh-CN" sz="2800" dirty="0">
                <a:solidFill>
                  <a:srgbClr val="00B050"/>
                </a:solidFill>
              </a:rPr>
              <a:t>current</a:t>
            </a:r>
            <a:r>
              <a:rPr kumimoji="1" lang="en-US" altLang="zh-CN" sz="2800" dirty="0"/>
              <a:t> and </a:t>
            </a:r>
            <a:r>
              <a:rPr kumimoji="1" lang="en-US" altLang="zh-CN" sz="2800" dirty="0">
                <a:solidFill>
                  <a:srgbClr val="00B050"/>
                </a:solidFill>
              </a:rPr>
              <a:t>voltage</a:t>
            </a:r>
            <a:r>
              <a:rPr kumimoji="1" lang="en-US" altLang="zh-CN" sz="2800" dirty="0"/>
              <a:t>. </a:t>
            </a:r>
          </a:p>
          <a:p>
            <a:endParaRPr kumimoji="1" lang="en-US" altLang="zh-CN" sz="2800" dirty="0"/>
          </a:p>
          <a:p>
            <a:r>
              <a:rPr kumimoji="1" lang="en-US" altLang="zh-CN" sz="2800" dirty="0"/>
              <a:t>However, it's worth noting that </a:t>
            </a:r>
            <a:r>
              <a:rPr kumimoji="1" lang="en-US" altLang="zh-CN" sz="2800" b="1" dirty="0">
                <a:solidFill>
                  <a:srgbClr val="C00000"/>
                </a:solidFill>
              </a:rPr>
              <a:t>many real-world circuits are nonlinear</a:t>
            </a:r>
            <a:r>
              <a:rPr kumimoji="1" lang="en-US" altLang="zh-CN" sz="2800" dirty="0"/>
              <a:t>, especially when they involve components like </a:t>
            </a:r>
            <a:r>
              <a:rPr kumimoji="1" lang="en-US" altLang="zh-CN" sz="2800" dirty="0">
                <a:solidFill>
                  <a:srgbClr val="0432FF"/>
                </a:solidFill>
              </a:rPr>
              <a:t>diodes, transistors</a:t>
            </a:r>
            <a:r>
              <a:rPr kumimoji="1" lang="en-US" altLang="zh-CN" sz="2800" dirty="0"/>
              <a:t>, or operate under certain conditions that push the components out of their linear operating regions.</a:t>
            </a:r>
            <a:endParaRPr kumimoji="1"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1821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内容占位符 2">
            <a:extLst>
              <a:ext uri="{FF2B5EF4-FFF2-40B4-BE49-F238E27FC236}">
                <a16:creationId xmlns:a16="http://schemas.microsoft.com/office/drawing/2014/main" id="{1BB4E059-0B9A-2145-BA80-1924AC9A40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6627" name="图片 3">
            <a:extLst>
              <a:ext uri="{FF2B5EF4-FFF2-40B4-BE49-F238E27FC236}">
                <a16:creationId xmlns:a16="http://schemas.microsoft.com/office/drawing/2014/main" id="{B9170535-0FA1-E342-A4A6-6F15585DF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482600"/>
            <a:ext cx="9017000" cy="637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ight Brace 2">
            <a:extLst>
              <a:ext uri="{FF2B5EF4-FFF2-40B4-BE49-F238E27FC236}">
                <a16:creationId xmlns:a16="http://schemas.microsoft.com/office/drawing/2014/main" id="{30E57F30-CA7A-D147-9B5E-B318725C383A}"/>
              </a:ext>
            </a:extLst>
          </p:cNvPr>
          <p:cNvSpPr/>
          <p:nvPr/>
        </p:nvSpPr>
        <p:spPr>
          <a:xfrm>
            <a:off x="3910508" y="5296435"/>
            <a:ext cx="431800" cy="936625"/>
          </a:xfrm>
          <a:prstGeom prst="rightBrace">
            <a:avLst/>
          </a:prstGeom>
          <a:ln>
            <a:solidFill>
              <a:srgbClr val="043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B17B46-2F26-434E-BCA1-2EC3D83898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4688" y="5429810"/>
            <a:ext cx="138182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000" baseline="-25000" dirty="0"/>
              <a:t>o</a:t>
            </a:r>
            <a:r>
              <a:rPr lang="zh-CN" altLang="en-US" sz="2000" dirty="0"/>
              <a:t>和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zh-CN" altLang="en-US" sz="2000" dirty="0"/>
              <a:t>呈线性关系</a:t>
            </a:r>
            <a:endParaRPr lang="en-US" altLang="en-US" sz="1800" dirty="0"/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C36D94F6-71A5-A94C-BEE4-3C51B726E79F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8</a:t>
            </a:fld>
            <a:endParaRPr lang="en-US" altLang="zh-CN" dirty="0"/>
          </a:p>
        </p:txBody>
      </p:sp>
      <p:cxnSp>
        <p:nvCxnSpPr>
          <p:cNvPr id="6" name="直线连接符 5">
            <a:extLst>
              <a:ext uri="{FF2B5EF4-FFF2-40B4-BE49-F238E27FC236}">
                <a16:creationId xmlns:a16="http://schemas.microsoft.com/office/drawing/2014/main" id="{80E19506-2260-804D-AC28-CE08643AB885}"/>
              </a:ext>
            </a:extLst>
          </p:cNvPr>
          <p:cNvCxnSpPr/>
          <p:nvPr/>
        </p:nvCxnSpPr>
        <p:spPr>
          <a:xfrm>
            <a:off x="0" y="4653136"/>
            <a:ext cx="5508104" cy="0"/>
          </a:xfrm>
          <a:prstGeom prst="line">
            <a:avLst/>
          </a:prstGeom>
          <a:ln>
            <a:solidFill>
              <a:srgbClr val="043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9961E0A9-8C52-F441-9214-C40EFFC5574B}"/>
              </a:ext>
            </a:extLst>
          </p:cNvPr>
          <p:cNvSpPr/>
          <p:nvPr/>
        </p:nvSpPr>
        <p:spPr>
          <a:xfrm>
            <a:off x="100013" y="1006078"/>
            <a:ext cx="5876925" cy="58605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403FD5F1-AC7F-5C4A-A2DD-7FC7A04A48D5}"/>
              </a:ext>
            </a:extLst>
          </p:cNvPr>
          <p:cNvSpPr txBox="1"/>
          <p:nvPr/>
        </p:nvSpPr>
        <p:spPr>
          <a:xfrm>
            <a:off x="6775639" y="3426431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验证线性性质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内容占位符 2">
            <a:extLst>
              <a:ext uri="{FF2B5EF4-FFF2-40B4-BE49-F238E27FC236}">
                <a16:creationId xmlns:a16="http://schemas.microsoft.com/office/drawing/2014/main" id="{DD8D98B9-C9A2-C746-8148-CECDE346B3C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7651" name="图片 3">
            <a:extLst>
              <a:ext uri="{FF2B5EF4-FFF2-40B4-BE49-F238E27FC236}">
                <a16:creationId xmlns:a16="http://schemas.microsoft.com/office/drawing/2014/main" id="{39BDA676-E3B6-3A4F-8065-1BC8BD7A8C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403540"/>
            <a:ext cx="9004300" cy="631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AFADB63-5F3F-E84D-87CF-B0362C080B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73" y="1341955"/>
            <a:ext cx="3169734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zh-CN" alt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000" dirty="0"/>
              <a:t>是“因”，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zh-CN" altLang="en-US" sz="2000" dirty="0"/>
              <a:t>是“果”，“因”如果按比例缩放，“果”也会按比例缩放，反之亦然。</a:t>
            </a:r>
            <a:endParaRPr lang="en-US" altLang="zh-CN" sz="2000" dirty="0"/>
          </a:p>
          <a:p>
            <a:pPr>
              <a:spcBef>
                <a:spcPct val="0"/>
              </a:spcBef>
              <a:buFontTx/>
              <a:buNone/>
            </a:pPr>
            <a:endParaRPr lang="en-US" altLang="zh-CN" sz="2000" dirty="0"/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/>
              <a:t>我们先假设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zh-CN" altLang="en-US" sz="2000" dirty="0"/>
              <a:t>为</a:t>
            </a:r>
            <a:r>
              <a:rPr lang="en-US" altLang="zh-CN" sz="2000" dirty="0"/>
              <a:t>1A</a:t>
            </a:r>
            <a:r>
              <a:rPr lang="zh-CN" altLang="en-US" sz="2000" dirty="0"/>
              <a:t>，反推出相应的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zh-CN" alt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000" dirty="0"/>
              <a:t>，然后根据得到的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zh-CN" altLang="en-US" sz="2000" dirty="0"/>
              <a:t>与实际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zh-CN" alt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000" dirty="0"/>
              <a:t>（</a:t>
            </a:r>
            <a:r>
              <a:rPr lang="en-US" altLang="zh-CN" sz="2000" dirty="0"/>
              <a:t>15A</a:t>
            </a:r>
            <a:r>
              <a:rPr lang="zh-CN" altLang="en-US" sz="2000" dirty="0"/>
              <a:t>）的比例关系，相应地缩放之前假设的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zh-CN" altLang="en-US" sz="2000" dirty="0"/>
              <a:t>（</a:t>
            </a:r>
            <a:r>
              <a:rPr lang="en-US" altLang="zh-CN" sz="2000" dirty="0"/>
              <a:t>1A</a:t>
            </a:r>
            <a:r>
              <a:rPr lang="zh-CN" altLang="en-US" sz="2000" dirty="0"/>
              <a:t>），得到实际的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n-US" altLang="zh-CN" sz="2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D2FBFEB-6EA7-5443-A0B3-2B1DD4DF61A3}"/>
              </a:ext>
            </a:extLst>
          </p:cNvPr>
          <p:cNvSpPr/>
          <p:nvPr/>
        </p:nvSpPr>
        <p:spPr>
          <a:xfrm>
            <a:off x="3275856" y="3573463"/>
            <a:ext cx="5868144" cy="316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95C930F-8442-2C43-958E-3E89FEE37A9F}"/>
              </a:ext>
            </a:extLst>
          </p:cNvPr>
          <p:cNvSpPr txBox="1"/>
          <p:nvPr/>
        </p:nvSpPr>
        <p:spPr>
          <a:xfrm>
            <a:off x="387350" y="772081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线性性质的应用</a:t>
            </a: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C23989E9-15B3-E44A-A056-4C59C7F1C6E5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9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10078</TotalTime>
  <Words>2251</Words>
  <Application>Microsoft Office PowerPoint</Application>
  <PresentationFormat>全屏显示(4:3)</PresentationFormat>
  <Paragraphs>297</Paragraphs>
  <Slides>50</Slides>
  <Notes>13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50</vt:i4>
      </vt:variant>
    </vt:vector>
  </HeadingPairs>
  <TitlesOfParts>
    <vt:vector size="61" baseType="lpstr">
      <vt:lpstr>PMingLiU</vt:lpstr>
      <vt:lpstr>TimesNewRoman,Bold</vt:lpstr>
      <vt:lpstr>Arial</vt:lpstr>
      <vt:lpstr>Calibri</vt:lpstr>
      <vt:lpstr>Cambria Math</vt:lpstr>
      <vt:lpstr>Symbol</vt:lpstr>
      <vt:lpstr>Times New Roman</vt:lpstr>
      <vt:lpstr>Verdana</vt:lpstr>
      <vt:lpstr>Wingdings</vt:lpstr>
      <vt:lpstr>默认设计模板</vt:lpstr>
      <vt:lpstr>Equation</vt:lpstr>
      <vt:lpstr>电子电路基础</vt:lpstr>
      <vt:lpstr>电路分析的基本方法和定理</vt:lpstr>
      <vt:lpstr>Circuit Theorems - Chapter 4</vt:lpstr>
      <vt:lpstr>If you are given the following circuit, are there any other alternative(s) to determine the voltage across 2W resistor? </vt:lpstr>
      <vt:lpstr>4.2 线性性质</vt:lpstr>
      <vt:lpstr>线性性质</vt:lpstr>
      <vt:lpstr>Linear Circuits</vt:lpstr>
      <vt:lpstr>PowerPoint 演示文稿</vt:lpstr>
      <vt:lpstr>PowerPoint 演示文稿</vt:lpstr>
      <vt:lpstr>4.3 Superposition Theorem 叠加定理</vt:lpstr>
      <vt:lpstr>4.3 Superposition Theorem</vt:lpstr>
      <vt:lpstr>4.3 Superposition Theorem</vt:lpstr>
      <vt:lpstr>4.3 Superposition Theorem</vt:lpstr>
      <vt:lpstr>PowerPoint 演示文稿</vt:lpstr>
      <vt:lpstr>PowerPoint 演示文稿</vt:lpstr>
      <vt:lpstr>PowerPoint 演示文稿</vt:lpstr>
      <vt:lpstr>4.3 Superposition Theorem</vt:lpstr>
      <vt:lpstr>PowerPoint 演示文稿</vt:lpstr>
      <vt:lpstr>PowerPoint 演示文稿</vt:lpstr>
      <vt:lpstr>端口（port）的概念</vt:lpstr>
      <vt:lpstr>电路等效</vt:lpstr>
      <vt:lpstr>4.4 Source Transformation 电源变换</vt:lpstr>
      <vt:lpstr>4.4 Source Transformation</vt:lpstr>
      <vt:lpstr>PowerPoint 演示文稿</vt:lpstr>
      <vt:lpstr>PowerPoint 演示文稿</vt:lpstr>
      <vt:lpstr>PowerPoint 演示文稿</vt:lpstr>
      <vt:lpstr>输入电阻 / 等效电阻</vt:lpstr>
      <vt:lpstr>4.5 Thevenin’s Theorem 戴维南定理</vt:lpstr>
      <vt:lpstr>PowerPoint 演示文稿</vt:lpstr>
      <vt:lpstr>PowerPoint 演示文稿</vt:lpstr>
      <vt:lpstr>PowerPoint 演示文稿</vt:lpstr>
      <vt:lpstr>4.6 Norton’s Theorem 诺顿定理</vt:lpstr>
      <vt:lpstr>PowerPoint 演示文稿</vt:lpstr>
      <vt:lpstr>PowerPoint 演示文稿</vt:lpstr>
      <vt:lpstr>PowerPoint 演示文稿</vt:lpstr>
      <vt:lpstr>4.7 Maximum Power Transfer 最大功率传输</vt:lpstr>
      <vt:lpstr>PowerPoint 演示文稿</vt:lpstr>
      <vt:lpstr>PowerPoint 演示文稿</vt:lpstr>
      <vt:lpstr>替代定理</vt:lpstr>
      <vt:lpstr>应用——实际电源</vt:lpstr>
      <vt:lpstr>应用——电阻测量（惠斯通电桥）</vt:lpstr>
      <vt:lpstr>PowerPoint 演示文稿</vt:lpstr>
      <vt:lpstr>应用——基于惠斯通电桥的温度传感器</vt:lpstr>
      <vt:lpstr>PowerPoint 演示文稿</vt:lpstr>
      <vt:lpstr>小结</vt:lpstr>
      <vt:lpstr>小结</vt:lpstr>
      <vt:lpstr>小结</vt:lpstr>
      <vt:lpstr>作业</vt:lpstr>
      <vt:lpstr>PowerPoint 演示文稿</vt:lpstr>
      <vt:lpstr>PowerPoint 演示文稿</vt:lpstr>
    </vt:vector>
  </TitlesOfParts>
  <Company>fj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gh</dc:creator>
  <cp:lastModifiedBy>Hao JIN</cp:lastModifiedBy>
  <cp:revision>166</cp:revision>
  <cp:lastPrinted>2020-09-20T06:51:12Z</cp:lastPrinted>
  <dcterms:created xsi:type="dcterms:W3CDTF">2009-10-13T03:30:32Z</dcterms:created>
  <dcterms:modified xsi:type="dcterms:W3CDTF">2025-09-20T13:51:36Z</dcterms:modified>
</cp:coreProperties>
</file>