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98" r:id="rId4"/>
    <p:sldId id="299" r:id="rId5"/>
    <p:sldId id="336" r:id="rId6"/>
    <p:sldId id="300" r:id="rId7"/>
    <p:sldId id="301" r:id="rId8"/>
    <p:sldId id="302" r:id="rId9"/>
    <p:sldId id="318" r:id="rId10"/>
    <p:sldId id="319" r:id="rId11"/>
    <p:sldId id="353" r:id="rId12"/>
    <p:sldId id="320" r:id="rId13"/>
    <p:sldId id="373" r:id="rId14"/>
    <p:sldId id="305" r:id="rId15"/>
    <p:sldId id="306" r:id="rId16"/>
    <p:sldId id="322" r:id="rId17"/>
    <p:sldId id="323" r:id="rId18"/>
    <p:sldId id="309" r:id="rId19"/>
    <p:sldId id="337" r:id="rId20"/>
    <p:sldId id="310" r:id="rId21"/>
    <p:sldId id="311" r:id="rId22"/>
    <p:sldId id="325" r:id="rId23"/>
    <p:sldId id="326" r:id="rId24"/>
    <p:sldId id="327" r:id="rId25"/>
    <p:sldId id="619" r:id="rId26"/>
    <p:sldId id="314" r:id="rId27"/>
    <p:sldId id="315" r:id="rId28"/>
    <p:sldId id="329" r:id="rId29"/>
    <p:sldId id="354" r:id="rId30"/>
    <p:sldId id="330" r:id="rId31"/>
    <p:sldId id="355" r:id="rId32"/>
    <p:sldId id="338" r:id="rId33"/>
    <p:sldId id="324" r:id="rId34"/>
    <p:sldId id="328" r:id="rId35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/>
    <p:restoredTop sz="94558" autoAdjust="0"/>
  </p:normalViewPr>
  <p:slideViewPr>
    <p:cSldViewPr>
      <p:cViewPr varScale="1">
        <p:scale>
          <a:sx n="152" d="100"/>
          <a:sy n="152" d="100"/>
        </p:scale>
        <p:origin x="1952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12593B2A-0B13-4D46-951B-1C79AD69FF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0F7E63D-F9A2-BA49-8997-26E9CF169D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A0FD014-32C4-FE4E-B715-715A2885393C}" type="datetimeFigureOut">
              <a:rPr lang="zh-CN" altLang="en-US"/>
              <a:pPr>
                <a:defRPr/>
              </a:pPr>
              <a:t>2025/9/20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3A1E4B0D-328F-CA44-93AE-F6FEFEEDB5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79F146F5-3A63-6E47-90A4-639E04D09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D02110-F0AD-4647-B224-34A2AC5C64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17920E-C5E6-A547-9FCA-668F6E614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5DEB2D0-B37B-284E-A3D9-8E08EA2A30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FD32E033-67A1-5F43-8559-2367CEA2A5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6CE6A49-56DA-FE47-A4C0-2F40C02A5080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833D9EE1-BD7E-1743-BC95-3F10555B4E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AF19BB0D-98C9-494A-831B-8B75BA6812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1DA305AD-773D-7948-B361-3EE1E463AF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D568AF5-E74E-B446-80C0-E3D48F247DD7}" type="slidenum">
              <a:rPr lang="en-US" altLang="zh-CN" smtClean="0"/>
              <a:pPr/>
              <a:t>21</a:t>
            </a:fld>
            <a:endParaRPr lang="en-US" altLang="zh-CN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E45C572D-6777-244B-B2B6-926B8F0BF8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545B6C93-70D0-BB42-9464-FA6DF381C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>
            <a:extLst>
              <a:ext uri="{FF2B5EF4-FFF2-40B4-BE49-F238E27FC236}">
                <a16:creationId xmlns:a16="http://schemas.microsoft.com/office/drawing/2014/main" id="{EBF13D3B-369F-BF43-A784-1BD860A968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750829B-B69F-A545-A484-FAEA4BF1D851}" type="slidenum">
              <a:rPr lang="en-US" altLang="zh-CN" smtClean="0"/>
              <a:pPr/>
              <a:t>26</a:t>
            </a:fld>
            <a:endParaRPr lang="en-US" altLang="zh-CN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32028E8A-0A1B-964D-9D68-32FE9AB990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E24FCE43-B776-EE4B-8DBF-2EFB28D76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>
            <a:extLst>
              <a:ext uri="{FF2B5EF4-FFF2-40B4-BE49-F238E27FC236}">
                <a16:creationId xmlns:a16="http://schemas.microsoft.com/office/drawing/2014/main" id="{C6163C23-F71E-2044-B199-3B5C672385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DB90545-C381-164A-9276-186207ECCC46}" type="slidenum">
              <a:rPr lang="en-US" altLang="zh-CN" smtClean="0"/>
              <a:pPr/>
              <a:t>27</a:t>
            </a:fld>
            <a:endParaRPr lang="en-US" altLang="zh-CN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3FFC81FC-1306-0A49-BFB2-8343809863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912A9755-1DB8-8C40-B4FD-C7A05C1B3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DEB2D0-B37B-284E-A3D9-8E08EA2A3063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735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CD4114D3-2C77-3446-B4D8-B6D3572D89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0E90B82-D77E-944A-8C20-8AD86C1B8649}" type="slidenum">
              <a:rPr lang="en-US" altLang="zh-CN" smtClean="0"/>
              <a:pPr/>
              <a:t>4</a:t>
            </a:fld>
            <a:endParaRPr lang="en-US" altLang="zh-CN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7FB3230C-9E69-8C4A-89BC-492AFCA75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56ADF179-9B9E-DC4F-9EDA-1F1516139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6B4B377F-B176-4144-A9B3-C740602EED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9C2FA5E-A2FD-1F45-87AA-87CA89E3320C}" type="slidenum">
              <a:rPr lang="en-US" altLang="zh-CN" smtClean="0"/>
              <a:pPr/>
              <a:t>6</a:t>
            </a:fld>
            <a:endParaRPr lang="en-US" altLang="zh-CN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C5D9FF9E-F9AB-8745-A9B2-15D8774B8D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BB9FB73D-D7F8-2742-968D-2FB61C12BA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4304CB09-9BB3-6348-BC1D-4A1325D5B7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70BBFBB-E2A5-1F42-B209-D64B22A24C93}" type="slidenum">
              <a:rPr lang="en-US" altLang="zh-CN" smtClean="0"/>
              <a:pPr/>
              <a:t>7</a:t>
            </a:fld>
            <a:endParaRPr lang="en-US" altLang="zh-CN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BB451C21-62F9-2E4D-9C23-C828F452E6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ACD1074B-B205-CF44-9CF2-D96E32E1A4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933F6A28-C475-1E48-8B30-C5F0D5B2CF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4E83ADA-B702-1E47-B9D4-7E22AE36D104}" type="slidenum">
              <a:rPr lang="en-US" altLang="zh-CN" smtClean="0"/>
              <a:pPr/>
              <a:t>8</a:t>
            </a:fld>
            <a:endParaRPr lang="en-US" altLang="zh-CN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2EEAEB48-BDE2-8143-AB86-24CEF9F247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B22BB003-6371-C64A-9E78-E356B8AE7D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32701D53-ADC5-9241-936A-A63C878969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BF76CFD-1F8F-2445-9717-1FF982C533FE}" type="slidenum">
              <a:rPr lang="en-US" altLang="zh-CN" smtClean="0"/>
              <a:pPr/>
              <a:t>14</a:t>
            </a:fld>
            <a:endParaRPr lang="en-US" altLang="zh-CN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DEB9E26B-1B2D-BB4E-B9BA-4C01F329C6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49DA4F38-BAD9-9647-9583-D676145D1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>
            <a:extLst>
              <a:ext uri="{FF2B5EF4-FFF2-40B4-BE49-F238E27FC236}">
                <a16:creationId xmlns:a16="http://schemas.microsoft.com/office/drawing/2014/main" id="{E045D37E-0EB5-1349-8FF9-6F1C836161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D750579-5AE4-4746-AA0A-C00278D0BE0E}" type="slidenum">
              <a:rPr lang="en-US" altLang="zh-CN" smtClean="0"/>
              <a:pPr/>
              <a:t>15</a:t>
            </a:fld>
            <a:endParaRPr lang="en-US" altLang="zh-CN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5D6E65A5-5905-044F-8CDF-D4C82B74F0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0C7064F8-FB41-9443-8055-19E999625A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>
            <a:extLst>
              <a:ext uri="{FF2B5EF4-FFF2-40B4-BE49-F238E27FC236}">
                <a16:creationId xmlns:a16="http://schemas.microsoft.com/office/drawing/2014/main" id="{E0E3F537-BEB4-4246-A47B-7DE25443D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4F50385-7787-524B-855A-BF690F7E76A7}" type="slidenum">
              <a:rPr lang="en-US" altLang="zh-CN" smtClean="0"/>
              <a:pPr/>
              <a:t>18</a:t>
            </a:fld>
            <a:endParaRPr lang="en-US" altLang="zh-CN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8C10011F-E5D3-8648-BDBA-2600B7ACD8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A6409373-5399-BC44-BABD-3FD37B352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B4EEB794-F546-444F-95E8-4C072DA0C7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5BCAA07-9F38-6E49-B9A2-CF42EB9F14B8}" type="slidenum">
              <a:rPr lang="en-US" altLang="zh-CN" smtClean="0"/>
              <a:pPr/>
              <a:t>20</a:t>
            </a:fld>
            <a:endParaRPr lang="en-US" altLang="zh-CN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09A9E882-5D02-1744-B32E-82473FDCBF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10103CF0-1E72-FC48-8FAD-13459BC44D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1082ED-F507-EB4D-B38F-2C04F2EFCB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A4326B-410D-3149-9EA1-5DC1DCFD37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5720E9-A61D-664B-AA3D-1660B1C4A4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A5C27-00FA-9646-84DF-D6314A9FDD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255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6CF826-3E86-E74C-AA1B-0B9C5E6BB0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D33BC1-3458-E343-AF85-076C68DB2F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9FB4DF-724A-6349-BB4E-4EFC78BCB7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C9C6C-A99D-BA4F-9F89-C43AE65DEC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714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8CCB1-0627-7B47-8CA7-7343ABC8A2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F6DBC7-4C79-264D-9E52-58476B3B89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74E0E1-C89F-774E-9082-0E779D1E7E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9BF8B-046A-D34F-97A0-D764448DDA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948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5A452BAD-31AA-2643-A7EC-19A110E3E4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139B6E4-6439-9043-877D-A504198C1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0534152A-1937-6443-89A9-E8D6243F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8CCA3-09D6-1F40-82A5-AC53A9849B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0429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C5D196-AF7B-B844-B820-E262CBAF25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1BF978-3F0B-F541-9CBC-D5369D66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C8BCBE2-EB76-B448-A040-4D209DD0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B37EF-DC91-6741-933D-C39CE8AD56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850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827C88-73AB-8646-BCC5-E30436D13C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183648-7682-1449-B169-CBAFDD711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5B67BD-78A0-3345-A632-14E039599A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2C7E5-63E3-AA4F-A98E-424C3516B8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492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F8A0CF-D09F-C04C-B3A1-649D16995F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D95DCF-F596-A548-8709-8FD04C5346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2CCC70-0555-EA41-963F-3B9D2294B8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37C94-439D-554D-B0AE-F3B5C6749D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119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3DED61-4BEC-4249-A2BA-1BB97E6217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30E9A4-9250-6A4B-8F4B-C03C13D075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4ACBE-FAA7-6C4A-8D4F-76346E3084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B68AC-0F28-5142-A725-B70F113A54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982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EBFA14E-743D-8E43-94CC-965B6F93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3A63987-DFB4-F847-A578-71A78A12E5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F050CC1-B5EF-C44B-9DCA-0014F50249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743F9-C9A9-564F-8DE7-A300EBBFC8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125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70E804-AAC8-6248-A2A7-522ADC0B08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F53AA1-5BD9-4547-8F43-42DD8A7176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16E1EA-E194-C04E-9BA5-ED327131E6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4B293-82A2-214C-AFD2-EA6FFA92A9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676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B49EBE6-64E7-F84A-BE3D-28CE8001DE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5A642D1-51FF-8E41-A588-9A8181C21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6AD1462-A5F6-2E47-87EC-18CC21A643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FB60-8AED-A84A-9AE8-CD457DB841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51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BB57F-6ACB-CD43-8FE7-EC12594905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431204-D96F-8448-8F48-3E0D8F9CD1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EA6454-2C7C-E645-8956-0E7FD364F4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2F680-11C4-FB4E-B827-F372981829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27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C3EAD9-5241-D146-8DF7-FAB3B2958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02E149-A3D1-8746-BB74-C194C2C1F4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F1A22B-CFA6-7943-ADDE-2177917A53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0A4F5-8054-6B4D-BC4B-29A52D9D6C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43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E924CF3-D2EB-EC4A-A1EF-257D5AD63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08FF770-04C6-1B45-9CD6-DF3E5603D1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E9F8C18-85A6-2C48-B80A-1EDB9121EC7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4B7EBF-6465-D04B-9D32-0650EB310D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A214315-1AFF-E342-BF9D-687586C98B5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9FDEF56-2406-B441-A05A-CB43328A6A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FABCA760-EBAC-654C-8B52-493875F4799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E4294641-56A4-EA42-B332-94FD88A21F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0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3" r:id="rId12"/>
    <p:sldLayoutId id="214748376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5.emf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7.jpeg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tiff"/><Relationship Id="rId5" Type="http://schemas.openxmlformats.org/officeDocument/2006/relationships/image" Target="../media/image49.tiff"/><Relationship Id="rId4" Type="http://schemas.openxmlformats.org/officeDocument/2006/relationships/image" Target="../media/image48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e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64.emf"/><Relationship Id="rId4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71.jpeg"/><Relationship Id="rId4" Type="http://schemas.openxmlformats.org/officeDocument/2006/relationships/image" Target="../media/image70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6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73.jpeg"/><Relationship Id="rId4" Type="http://schemas.openxmlformats.org/officeDocument/2006/relationships/image" Target="../media/image72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emf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>
            <a:extLst>
              <a:ext uri="{FF2B5EF4-FFF2-40B4-BE49-F238E27FC236}">
                <a16:creationId xmlns:a16="http://schemas.microsoft.com/office/drawing/2014/main" id="{19B25729-35AA-9742-89E6-831E5EF6F1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电子电路基础</a:t>
            </a:r>
          </a:p>
        </p:txBody>
      </p:sp>
      <p:sp>
        <p:nvSpPr>
          <p:cNvPr id="17410" name="副标题 2">
            <a:extLst>
              <a:ext uri="{FF2B5EF4-FFF2-40B4-BE49-F238E27FC236}">
                <a16:creationId xmlns:a16="http://schemas.microsoft.com/office/drawing/2014/main" id="{87A44076-3D47-224B-9A0C-9FF3651C618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第三讲：电路分析的基本方法和定理</a:t>
            </a:r>
            <a:r>
              <a:rPr kumimoji="1" lang="en-US" altLang="zh-CN"/>
              <a:t>~part2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图片 4">
            <a:extLst>
              <a:ext uri="{FF2B5EF4-FFF2-40B4-BE49-F238E27FC236}">
                <a16:creationId xmlns:a16="http://schemas.microsoft.com/office/drawing/2014/main" id="{AC6C3114-1258-5947-8AE2-D89E9867D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5908"/>
            <a:ext cx="8978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FCF813-C417-874E-AAD6-DDBE198DB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700808"/>
            <a:ext cx="89408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13">
            <a:extLst>
              <a:ext uri="{FF2B5EF4-FFF2-40B4-BE49-F238E27FC236}">
                <a16:creationId xmlns:a16="http://schemas.microsoft.com/office/drawing/2014/main" id="{9DD450D3-8B7E-5641-96B3-987CFC2A6F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746007"/>
              </p:ext>
            </p:extLst>
          </p:nvPr>
        </p:nvGraphicFramePr>
        <p:xfrm>
          <a:off x="5718175" y="2396133"/>
          <a:ext cx="197485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968700" imgH="9067800" progId="Equation.3">
                  <p:embed/>
                </p:oleObj>
              </mc:Choice>
              <mc:Fallback>
                <p:oleObj name="Equation" r:id="rId4" imgW="28968700" imgH="9067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8175" y="2396133"/>
                        <a:ext cx="1974850" cy="6159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01BD4FB1-E337-3C41-BECB-2FD819384E1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60AD0A9-E3DD-AB44-A817-82954940F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975"/>
            <a:ext cx="9144000" cy="5638049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EE589102-7E70-AD4E-88DE-88BEAC60637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5302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图片 5">
            <a:extLst>
              <a:ext uri="{FF2B5EF4-FFF2-40B4-BE49-F238E27FC236}">
                <a16:creationId xmlns:a16="http://schemas.microsoft.com/office/drawing/2014/main" id="{E9AE77E8-5DEB-8941-8D0B-D41C835F4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-26988"/>
            <a:ext cx="8018463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EFEC1F3-950A-0144-B98F-614B6EB5A285}"/>
              </a:ext>
            </a:extLst>
          </p:cNvPr>
          <p:cNvSpPr/>
          <p:nvPr/>
        </p:nvSpPr>
        <p:spPr>
          <a:xfrm>
            <a:off x="4500563" y="692150"/>
            <a:ext cx="3240087" cy="2160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993DCA2-E457-CD4A-B53B-2B2A42011F4E}"/>
              </a:ext>
            </a:extLst>
          </p:cNvPr>
          <p:cNvSpPr/>
          <p:nvPr/>
        </p:nvSpPr>
        <p:spPr>
          <a:xfrm>
            <a:off x="3203575" y="3432175"/>
            <a:ext cx="5370513" cy="3460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ABB93E7-4D87-FD48-B3B3-66B7D1F48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05263"/>
            <a:ext cx="18002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电容：直流开路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92B1007F-A072-444B-AD1F-BF5372F7F13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109663" y="712392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A50021"/>
                </a:solidFill>
              </a:rPr>
              <a:t>电容的模型</a:t>
            </a:r>
          </a:p>
        </p:txBody>
      </p:sp>
      <p:sp>
        <p:nvSpPr>
          <p:cNvPr id="44035" name="Text Box 49"/>
          <p:cNvSpPr txBox="1">
            <a:spLocks noChangeArrowheads="1"/>
          </p:cNvSpPr>
          <p:nvPr/>
        </p:nvSpPr>
        <p:spPr bwMode="auto">
          <a:xfrm>
            <a:off x="827088" y="5364163"/>
            <a:ext cx="1984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sz="1800"/>
              <a:t>理想电容器模型</a:t>
            </a:r>
          </a:p>
        </p:txBody>
      </p:sp>
      <p:sp>
        <p:nvSpPr>
          <p:cNvPr id="44036" name="Text Box 50"/>
          <p:cNvSpPr txBox="1">
            <a:spLocks noChangeArrowheads="1"/>
          </p:cNvSpPr>
          <p:nvPr/>
        </p:nvSpPr>
        <p:spPr bwMode="auto">
          <a:xfrm>
            <a:off x="4956175" y="3065463"/>
            <a:ext cx="28440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1800" dirty="0"/>
              <a:t>考虑漏电时的电容器模型</a:t>
            </a:r>
          </a:p>
        </p:txBody>
      </p:sp>
      <p:sp>
        <p:nvSpPr>
          <p:cNvPr id="44037" name="Text Box 51"/>
          <p:cNvSpPr txBox="1">
            <a:spLocks noChangeArrowheads="1"/>
          </p:cNvSpPr>
          <p:nvPr/>
        </p:nvSpPr>
        <p:spPr bwMode="auto">
          <a:xfrm>
            <a:off x="4802188" y="5799138"/>
            <a:ext cx="2887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sz="1800"/>
              <a:t>高频时的电容器模型</a:t>
            </a:r>
          </a:p>
        </p:txBody>
      </p:sp>
      <p:grpSp>
        <p:nvGrpSpPr>
          <p:cNvPr id="44038" name="Group 68"/>
          <p:cNvGrpSpPr>
            <a:grpSpLocks/>
          </p:cNvGrpSpPr>
          <p:nvPr/>
        </p:nvGrpSpPr>
        <p:grpSpPr bwMode="auto">
          <a:xfrm>
            <a:off x="869950" y="1725613"/>
            <a:ext cx="1727200" cy="3390900"/>
            <a:chOff x="3194" y="2019"/>
            <a:chExt cx="1088" cy="2136"/>
          </a:xfrm>
        </p:grpSpPr>
        <p:sp>
          <p:nvSpPr>
            <p:cNvPr id="44082" name="Oval 29"/>
            <p:cNvSpPr>
              <a:spLocks noChangeArrowheads="1"/>
            </p:cNvSpPr>
            <p:nvPr/>
          </p:nvSpPr>
          <p:spPr bwMode="auto">
            <a:xfrm>
              <a:off x="3956" y="2638"/>
              <a:ext cx="53" cy="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4083" name="Text Box 54"/>
            <p:cNvSpPr txBox="1">
              <a:spLocks noChangeArrowheads="1"/>
            </p:cNvSpPr>
            <p:nvPr/>
          </p:nvSpPr>
          <p:spPr bwMode="auto">
            <a:xfrm rot="-126453">
              <a:off x="3989" y="2898"/>
              <a:ext cx="2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sym typeface="Symbol" pitchFamily="18" charset="2"/>
                </a:rPr>
                <a:t>C</a:t>
              </a:r>
              <a:endParaRPr lang="en-US" altLang="zh-CN" b="0"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44084" name="Line 55"/>
            <p:cNvSpPr>
              <a:spLocks noChangeShapeType="1"/>
            </p:cNvSpPr>
            <p:nvPr/>
          </p:nvSpPr>
          <p:spPr bwMode="auto">
            <a:xfrm rot="5400000" flipH="1" flipV="1">
              <a:off x="3382" y="2586"/>
              <a:ext cx="773" cy="0"/>
            </a:xfrm>
            <a:prstGeom prst="line">
              <a:avLst/>
            </a:prstGeom>
            <a:noFill/>
            <a:ln w="44450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85" name="Line 56"/>
            <p:cNvSpPr>
              <a:spLocks noChangeShapeType="1"/>
            </p:cNvSpPr>
            <p:nvPr/>
          </p:nvSpPr>
          <p:spPr bwMode="auto">
            <a:xfrm rot="5400000">
              <a:off x="3359" y="3526"/>
              <a:ext cx="820" cy="0"/>
            </a:xfrm>
            <a:prstGeom prst="line">
              <a:avLst/>
            </a:prstGeom>
            <a:noFill/>
            <a:ln w="44450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86" name="Oval 57"/>
            <p:cNvSpPr>
              <a:spLocks noChangeArrowheads="1"/>
            </p:cNvSpPr>
            <p:nvPr/>
          </p:nvSpPr>
          <p:spPr bwMode="auto">
            <a:xfrm rot="5400000">
              <a:off x="3719" y="2117"/>
              <a:ext cx="91" cy="74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4087" name="Oval 58"/>
            <p:cNvSpPr>
              <a:spLocks noChangeArrowheads="1"/>
            </p:cNvSpPr>
            <p:nvPr/>
          </p:nvSpPr>
          <p:spPr bwMode="auto">
            <a:xfrm rot="5400000">
              <a:off x="3719" y="3945"/>
              <a:ext cx="91" cy="74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44088" name="Group 59"/>
            <p:cNvGrpSpPr>
              <a:grpSpLocks/>
            </p:cNvGrpSpPr>
            <p:nvPr/>
          </p:nvGrpSpPr>
          <p:grpSpPr bwMode="auto">
            <a:xfrm rot="5400000">
              <a:off x="3703" y="2826"/>
              <a:ext cx="144" cy="436"/>
              <a:chOff x="3053" y="3083"/>
              <a:chExt cx="211" cy="576"/>
            </a:xfrm>
          </p:grpSpPr>
          <p:sp>
            <p:nvSpPr>
              <p:cNvPr id="44094" name="Line 60"/>
              <p:cNvSpPr>
                <a:spLocks noChangeShapeType="1"/>
              </p:cNvSpPr>
              <p:nvPr/>
            </p:nvSpPr>
            <p:spPr bwMode="auto">
              <a:xfrm>
                <a:off x="3053" y="3083"/>
                <a:ext cx="0" cy="576"/>
              </a:xfrm>
              <a:prstGeom prst="line">
                <a:avLst/>
              </a:prstGeom>
              <a:noFill/>
              <a:ln w="508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95" name="Line 61"/>
              <p:cNvSpPr>
                <a:spLocks noChangeShapeType="1"/>
              </p:cNvSpPr>
              <p:nvPr/>
            </p:nvSpPr>
            <p:spPr bwMode="auto">
              <a:xfrm>
                <a:off x="3264" y="3083"/>
                <a:ext cx="0" cy="576"/>
              </a:xfrm>
              <a:prstGeom prst="line">
                <a:avLst/>
              </a:prstGeom>
              <a:noFill/>
              <a:ln w="508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4089" name="Text Box 62"/>
            <p:cNvSpPr txBox="1">
              <a:spLocks noChangeArrowheads="1"/>
            </p:cNvSpPr>
            <p:nvPr/>
          </p:nvSpPr>
          <p:spPr bwMode="auto">
            <a:xfrm rot="5400000">
              <a:off x="3359" y="2057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b="0">
                  <a:ea typeface="仿宋_GB2312" pitchFamily="49" charset="-122"/>
                  <a:sym typeface="Symbol" pitchFamily="18" charset="2"/>
                </a:rPr>
                <a:t>＋</a:t>
              </a:r>
            </a:p>
          </p:txBody>
        </p:sp>
        <p:sp>
          <p:nvSpPr>
            <p:cNvPr id="44090" name="Text Box 64"/>
            <p:cNvSpPr txBox="1">
              <a:spLocks noChangeArrowheads="1"/>
            </p:cNvSpPr>
            <p:nvPr/>
          </p:nvSpPr>
          <p:spPr bwMode="auto">
            <a:xfrm>
              <a:off x="3194" y="2851"/>
              <a:ext cx="3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v</a:t>
              </a:r>
              <a:endParaRPr lang="en-US" altLang="zh-CN" b="0"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44091" name="Text Box 65"/>
            <p:cNvSpPr txBox="1">
              <a:spLocks noChangeArrowheads="1"/>
            </p:cNvSpPr>
            <p:nvPr/>
          </p:nvSpPr>
          <p:spPr bwMode="auto">
            <a:xfrm>
              <a:off x="3847" y="2223"/>
              <a:ext cx="3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i</a:t>
              </a:r>
              <a:endParaRPr lang="en-US" altLang="zh-CN" b="0"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44092" name="Line 66"/>
            <p:cNvSpPr>
              <a:spLocks noChangeShapeType="1"/>
            </p:cNvSpPr>
            <p:nvPr/>
          </p:nvSpPr>
          <p:spPr bwMode="auto">
            <a:xfrm rot="5400000">
              <a:off x="3686" y="2404"/>
              <a:ext cx="40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93" name="Text Box 67"/>
            <p:cNvSpPr txBox="1">
              <a:spLocks noChangeArrowheads="1"/>
            </p:cNvSpPr>
            <p:nvPr/>
          </p:nvSpPr>
          <p:spPr bwMode="auto">
            <a:xfrm rot="10800000">
              <a:off x="3386" y="3867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>
                  <a:ea typeface="仿宋_GB2312" pitchFamily="49" charset="-122"/>
                  <a:sym typeface="Symbol" pitchFamily="18" charset="2"/>
                </a:rPr>
                <a:t>－</a:t>
              </a:r>
            </a:p>
          </p:txBody>
        </p:sp>
      </p:grpSp>
      <p:grpSp>
        <p:nvGrpSpPr>
          <p:cNvPr id="44039" name="Group 70"/>
          <p:cNvGrpSpPr>
            <a:grpSpLocks/>
          </p:cNvGrpSpPr>
          <p:nvPr/>
        </p:nvGrpSpPr>
        <p:grpSpPr bwMode="auto">
          <a:xfrm>
            <a:off x="4597400" y="1055688"/>
            <a:ext cx="3046413" cy="1179512"/>
            <a:chOff x="2256" y="2703"/>
            <a:chExt cx="1919" cy="919"/>
          </a:xfrm>
        </p:grpSpPr>
        <p:sp>
          <p:nvSpPr>
            <p:cNvPr id="44074" name="Text Box 71"/>
            <p:cNvSpPr txBox="1">
              <a:spLocks noChangeArrowheads="1"/>
            </p:cNvSpPr>
            <p:nvPr/>
          </p:nvSpPr>
          <p:spPr bwMode="auto">
            <a:xfrm>
              <a:off x="3053" y="2703"/>
              <a:ext cx="293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sym typeface="Symbol" pitchFamily="18" charset="2"/>
                </a:rPr>
                <a:t>C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44075" name="Line 72"/>
            <p:cNvSpPr>
              <a:spLocks noChangeShapeType="1"/>
            </p:cNvSpPr>
            <p:nvPr/>
          </p:nvSpPr>
          <p:spPr bwMode="auto">
            <a:xfrm flipH="1" flipV="1">
              <a:off x="2347" y="3360"/>
              <a:ext cx="773" cy="0"/>
            </a:xfrm>
            <a:prstGeom prst="line">
              <a:avLst/>
            </a:prstGeom>
            <a:noFill/>
            <a:ln w="44450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76" name="Line 73"/>
            <p:cNvSpPr>
              <a:spLocks noChangeShapeType="1"/>
            </p:cNvSpPr>
            <p:nvPr/>
          </p:nvSpPr>
          <p:spPr bwMode="auto">
            <a:xfrm>
              <a:off x="3264" y="3360"/>
              <a:ext cx="820" cy="0"/>
            </a:xfrm>
            <a:prstGeom prst="line">
              <a:avLst/>
            </a:prstGeom>
            <a:noFill/>
            <a:ln w="44450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77" name="Oval 74"/>
            <p:cNvSpPr>
              <a:spLocks noChangeArrowheads="1"/>
            </p:cNvSpPr>
            <p:nvPr/>
          </p:nvSpPr>
          <p:spPr bwMode="auto">
            <a:xfrm>
              <a:off x="2256" y="3319"/>
              <a:ext cx="91" cy="91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4078" name="Oval 75"/>
            <p:cNvSpPr>
              <a:spLocks noChangeArrowheads="1"/>
            </p:cNvSpPr>
            <p:nvPr/>
          </p:nvSpPr>
          <p:spPr bwMode="auto">
            <a:xfrm>
              <a:off x="4084" y="3319"/>
              <a:ext cx="91" cy="91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44079" name="Group 76"/>
            <p:cNvGrpSpPr>
              <a:grpSpLocks/>
            </p:cNvGrpSpPr>
            <p:nvPr/>
          </p:nvGrpSpPr>
          <p:grpSpPr bwMode="auto">
            <a:xfrm>
              <a:off x="3120" y="3083"/>
              <a:ext cx="144" cy="539"/>
              <a:chOff x="3053" y="3083"/>
              <a:chExt cx="211" cy="576"/>
            </a:xfrm>
          </p:grpSpPr>
          <p:sp>
            <p:nvSpPr>
              <p:cNvPr id="44080" name="Line 77"/>
              <p:cNvSpPr>
                <a:spLocks noChangeShapeType="1"/>
              </p:cNvSpPr>
              <p:nvPr/>
            </p:nvSpPr>
            <p:spPr bwMode="auto">
              <a:xfrm>
                <a:off x="3053" y="3083"/>
                <a:ext cx="0" cy="576"/>
              </a:xfrm>
              <a:prstGeom prst="line">
                <a:avLst/>
              </a:prstGeom>
              <a:noFill/>
              <a:ln w="508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81" name="Line 78"/>
              <p:cNvSpPr>
                <a:spLocks noChangeShapeType="1"/>
              </p:cNvSpPr>
              <p:nvPr/>
            </p:nvSpPr>
            <p:spPr bwMode="auto">
              <a:xfrm>
                <a:off x="3264" y="3083"/>
                <a:ext cx="0" cy="576"/>
              </a:xfrm>
              <a:prstGeom prst="line">
                <a:avLst/>
              </a:prstGeom>
              <a:noFill/>
              <a:ln w="508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44040" name="Text Box 79"/>
          <p:cNvSpPr txBox="1">
            <a:spLocks noChangeArrowheads="1"/>
          </p:cNvSpPr>
          <p:nvPr/>
        </p:nvSpPr>
        <p:spPr bwMode="auto">
          <a:xfrm>
            <a:off x="4340225" y="1951038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b="0">
                <a:ea typeface="仿宋_GB2312" pitchFamily="49" charset="-122"/>
                <a:sym typeface="Symbol" pitchFamily="18" charset="2"/>
              </a:rPr>
              <a:t>＋</a:t>
            </a:r>
          </a:p>
        </p:txBody>
      </p:sp>
      <p:sp>
        <p:nvSpPr>
          <p:cNvPr id="44041" name="Text Box 80"/>
          <p:cNvSpPr txBox="1">
            <a:spLocks noChangeArrowheads="1"/>
          </p:cNvSpPr>
          <p:nvPr/>
        </p:nvSpPr>
        <p:spPr bwMode="auto">
          <a:xfrm>
            <a:off x="7321550" y="1995488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b="0">
                <a:ea typeface="仿宋_GB2312" pitchFamily="49" charset="-122"/>
                <a:sym typeface="Symbol" pitchFamily="18" charset="2"/>
              </a:rPr>
              <a:t>－</a:t>
            </a:r>
          </a:p>
        </p:txBody>
      </p:sp>
      <p:sp>
        <p:nvSpPr>
          <p:cNvPr id="44042" name="Text Box 82"/>
          <p:cNvSpPr txBox="1">
            <a:spLocks noChangeArrowheads="1"/>
          </p:cNvSpPr>
          <p:nvPr/>
        </p:nvSpPr>
        <p:spPr bwMode="auto">
          <a:xfrm>
            <a:off x="5751513" y="2198688"/>
            <a:ext cx="574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b="0" i="1">
                <a:ea typeface="仿宋_GB2312" pitchFamily="49" charset="-122"/>
                <a:sym typeface="Symbol" pitchFamily="18" charset="2"/>
              </a:rPr>
              <a:t>R</a:t>
            </a:r>
            <a:endParaRPr lang="en-US" altLang="zh-CN" b="0">
              <a:solidFill>
                <a:srgbClr val="FFFF00"/>
              </a:solidFill>
              <a:ea typeface="仿宋_GB2312" pitchFamily="49" charset="-122"/>
              <a:sym typeface="Symbol" pitchFamily="18" charset="2"/>
            </a:endParaRPr>
          </a:p>
        </p:txBody>
      </p:sp>
      <p:sp>
        <p:nvSpPr>
          <p:cNvPr id="44043" name="Line 83"/>
          <p:cNvSpPr>
            <a:spLocks noChangeShapeType="1"/>
          </p:cNvSpPr>
          <p:nvPr/>
        </p:nvSpPr>
        <p:spPr bwMode="auto">
          <a:xfrm>
            <a:off x="4525963" y="1766888"/>
            <a:ext cx="50482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4" name="Line 84"/>
          <p:cNvSpPr>
            <a:spLocks noChangeShapeType="1"/>
          </p:cNvSpPr>
          <p:nvPr/>
        </p:nvSpPr>
        <p:spPr bwMode="auto">
          <a:xfrm>
            <a:off x="5102225" y="1911350"/>
            <a:ext cx="0" cy="792163"/>
          </a:xfrm>
          <a:prstGeom prst="line">
            <a:avLst/>
          </a:prstGeom>
          <a:noFill/>
          <a:ln w="28575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5" name="Line 85"/>
          <p:cNvSpPr>
            <a:spLocks noChangeShapeType="1"/>
          </p:cNvSpPr>
          <p:nvPr/>
        </p:nvSpPr>
        <p:spPr bwMode="auto">
          <a:xfrm>
            <a:off x="6975475" y="1911350"/>
            <a:ext cx="0" cy="792163"/>
          </a:xfrm>
          <a:prstGeom prst="line">
            <a:avLst/>
          </a:prstGeom>
          <a:noFill/>
          <a:ln w="28575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6" name="Line 86"/>
          <p:cNvSpPr>
            <a:spLocks noChangeShapeType="1"/>
          </p:cNvSpPr>
          <p:nvPr/>
        </p:nvSpPr>
        <p:spPr bwMode="auto">
          <a:xfrm>
            <a:off x="5102225" y="2703513"/>
            <a:ext cx="1873250" cy="0"/>
          </a:xfrm>
          <a:prstGeom prst="line">
            <a:avLst/>
          </a:prstGeom>
          <a:noFill/>
          <a:ln w="28575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8" name="Text Box 90"/>
          <p:cNvSpPr txBox="1">
            <a:spLocks noChangeArrowheads="1"/>
          </p:cNvSpPr>
          <p:nvPr/>
        </p:nvSpPr>
        <p:spPr bwMode="auto">
          <a:xfrm>
            <a:off x="6427788" y="3954463"/>
            <a:ext cx="465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b="0" i="1">
                <a:sym typeface="Symbol" pitchFamily="18" charset="2"/>
              </a:rPr>
              <a:t>C</a:t>
            </a:r>
            <a:endParaRPr lang="en-US" altLang="zh-CN" b="0">
              <a:ea typeface="仿宋_GB2312" pitchFamily="49" charset="-122"/>
              <a:sym typeface="Symbol" pitchFamily="18" charset="2"/>
            </a:endParaRPr>
          </a:p>
        </p:txBody>
      </p:sp>
      <p:sp>
        <p:nvSpPr>
          <p:cNvPr id="44049" name="Line 91"/>
          <p:cNvSpPr>
            <a:spLocks noChangeShapeType="1"/>
          </p:cNvSpPr>
          <p:nvPr/>
        </p:nvSpPr>
        <p:spPr bwMode="auto">
          <a:xfrm>
            <a:off x="6746875" y="4594225"/>
            <a:ext cx="1301750" cy="0"/>
          </a:xfrm>
          <a:prstGeom prst="line">
            <a:avLst/>
          </a:prstGeom>
          <a:noFill/>
          <a:ln w="44450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0" name="Oval 92"/>
          <p:cNvSpPr>
            <a:spLocks noChangeArrowheads="1"/>
          </p:cNvSpPr>
          <p:nvPr/>
        </p:nvSpPr>
        <p:spPr bwMode="auto">
          <a:xfrm>
            <a:off x="8048625" y="4541838"/>
            <a:ext cx="144463" cy="117475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44051" name="Group 93"/>
          <p:cNvGrpSpPr>
            <a:grpSpLocks/>
          </p:cNvGrpSpPr>
          <p:nvPr/>
        </p:nvGrpSpPr>
        <p:grpSpPr bwMode="auto">
          <a:xfrm>
            <a:off x="6516688" y="4398963"/>
            <a:ext cx="214312" cy="449262"/>
            <a:chOff x="3053" y="3083"/>
            <a:chExt cx="211" cy="576"/>
          </a:xfrm>
        </p:grpSpPr>
        <p:sp>
          <p:nvSpPr>
            <p:cNvPr id="44072" name="Line 94"/>
            <p:cNvSpPr>
              <a:spLocks noChangeShapeType="1"/>
            </p:cNvSpPr>
            <p:nvPr/>
          </p:nvSpPr>
          <p:spPr bwMode="auto">
            <a:xfrm>
              <a:off x="3053" y="3083"/>
              <a:ext cx="0" cy="576"/>
            </a:xfrm>
            <a:prstGeom prst="line">
              <a:avLst/>
            </a:prstGeom>
            <a:noFill/>
            <a:ln w="508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073" name="Line 95"/>
            <p:cNvSpPr>
              <a:spLocks noChangeShapeType="1"/>
            </p:cNvSpPr>
            <p:nvPr/>
          </p:nvSpPr>
          <p:spPr bwMode="auto">
            <a:xfrm>
              <a:off x="3264" y="3083"/>
              <a:ext cx="0" cy="576"/>
            </a:xfrm>
            <a:prstGeom prst="line">
              <a:avLst/>
            </a:prstGeom>
            <a:noFill/>
            <a:ln w="508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44052" name="Text Box 96"/>
          <p:cNvSpPr txBox="1">
            <a:spLocks noChangeArrowheads="1"/>
          </p:cNvSpPr>
          <p:nvPr/>
        </p:nvSpPr>
        <p:spPr bwMode="auto">
          <a:xfrm>
            <a:off x="3968750" y="4702175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b="0">
                <a:ea typeface="仿宋_GB2312" pitchFamily="49" charset="-122"/>
                <a:sym typeface="Symbol" pitchFamily="18" charset="2"/>
              </a:rPr>
              <a:t>＋</a:t>
            </a:r>
          </a:p>
        </p:txBody>
      </p:sp>
      <p:sp>
        <p:nvSpPr>
          <p:cNvPr id="44053" name="Text Box 97"/>
          <p:cNvSpPr txBox="1">
            <a:spLocks noChangeArrowheads="1"/>
          </p:cNvSpPr>
          <p:nvPr/>
        </p:nvSpPr>
        <p:spPr bwMode="auto">
          <a:xfrm>
            <a:off x="7812088" y="4646613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b="0">
                <a:ea typeface="仿宋_GB2312" pitchFamily="49" charset="-122"/>
                <a:sym typeface="Symbol" pitchFamily="18" charset="2"/>
              </a:rPr>
              <a:t>－</a:t>
            </a:r>
          </a:p>
        </p:txBody>
      </p:sp>
      <p:sp>
        <p:nvSpPr>
          <p:cNvPr id="44054" name="Text Box 99"/>
          <p:cNvSpPr txBox="1">
            <a:spLocks noChangeArrowheads="1"/>
          </p:cNvSpPr>
          <p:nvPr/>
        </p:nvSpPr>
        <p:spPr bwMode="auto">
          <a:xfrm>
            <a:off x="6359525" y="4889500"/>
            <a:ext cx="574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b="0" i="1">
                <a:ea typeface="仿宋_GB2312" pitchFamily="49" charset="-122"/>
                <a:sym typeface="Symbol" pitchFamily="18" charset="2"/>
              </a:rPr>
              <a:t>R</a:t>
            </a:r>
            <a:endParaRPr lang="en-US" altLang="zh-CN" b="0">
              <a:ea typeface="仿宋_GB2312" pitchFamily="49" charset="-122"/>
              <a:sym typeface="Symbol" pitchFamily="18" charset="2"/>
            </a:endParaRPr>
          </a:p>
        </p:txBody>
      </p:sp>
      <p:sp>
        <p:nvSpPr>
          <p:cNvPr id="44055" name="Line 100"/>
          <p:cNvSpPr>
            <a:spLocks noChangeShapeType="1"/>
          </p:cNvSpPr>
          <p:nvPr/>
        </p:nvSpPr>
        <p:spPr bwMode="auto">
          <a:xfrm>
            <a:off x="4284663" y="4398963"/>
            <a:ext cx="50482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6" name="Line 101"/>
          <p:cNvSpPr>
            <a:spLocks noChangeShapeType="1"/>
          </p:cNvSpPr>
          <p:nvPr/>
        </p:nvSpPr>
        <p:spPr bwMode="auto">
          <a:xfrm>
            <a:off x="5940425" y="4624388"/>
            <a:ext cx="0" cy="792162"/>
          </a:xfrm>
          <a:prstGeom prst="line">
            <a:avLst/>
          </a:prstGeom>
          <a:noFill/>
          <a:ln w="38100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7" name="Line 102"/>
          <p:cNvSpPr>
            <a:spLocks noChangeShapeType="1"/>
          </p:cNvSpPr>
          <p:nvPr/>
        </p:nvSpPr>
        <p:spPr bwMode="auto">
          <a:xfrm>
            <a:off x="7380288" y="4614863"/>
            <a:ext cx="0" cy="792162"/>
          </a:xfrm>
          <a:prstGeom prst="line">
            <a:avLst/>
          </a:prstGeom>
          <a:noFill/>
          <a:ln w="38100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8" name="Line 103"/>
          <p:cNvSpPr>
            <a:spLocks noChangeShapeType="1"/>
          </p:cNvSpPr>
          <p:nvPr/>
        </p:nvSpPr>
        <p:spPr bwMode="auto">
          <a:xfrm>
            <a:off x="5940425" y="5416550"/>
            <a:ext cx="1439863" cy="0"/>
          </a:xfrm>
          <a:prstGeom prst="line">
            <a:avLst/>
          </a:prstGeom>
          <a:noFill/>
          <a:ln w="38100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9" name="Rectangle 104"/>
          <p:cNvSpPr>
            <a:spLocks noChangeArrowheads="1"/>
          </p:cNvSpPr>
          <p:nvPr/>
        </p:nvSpPr>
        <p:spPr bwMode="auto">
          <a:xfrm>
            <a:off x="6400800" y="5307013"/>
            <a:ext cx="574675" cy="215900"/>
          </a:xfrm>
          <a:prstGeom prst="rect">
            <a:avLst/>
          </a:prstGeom>
          <a:solidFill>
            <a:schemeClr val="bg1"/>
          </a:solidFill>
          <a:ln w="28575" cap="sq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graphicFrame>
        <p:nvGraphicFramePr>
          <p:cNvPr id="44060" name="Object 105"/>
          <p:cNvGraphicFramePr>
            <a:graphicFrameLocks noChangeAspect="1"/>
          </p:cNvGraphicFramePr>
          <p:nvPr/>
        </p:nvGraphicFramePr>
        <p:xfrm>
          <a:off x="4140200" y="4398963"/>
          <a:ext cx="1873250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886592" imgH="116832" progId="Visio.Drawing.11">
                  <p:embed/>
                </p:oleObj>
              </mc:Choice>
              <mc:Fallback>
                <p:oleObj name="Visio" r:id="rId2" imgW="886592" imgH="116832" progId="Visio.Drawing.11">
                  <p:embed/>
                  <p:pic>
                    <p:nvPicPr>
                      <p:cNvPr id="44060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3584" b="-12411"/>
                      <a:stretch>
                        <a:fillRect/>
                      </a:stretch>
                    </p:blipFill>
                    <p:spPr bwMode="auto">
                      <a:xfrm>
                        <a:off x="4140200" y="4398963"/>
                        <a:ext cx="1873250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1" name="Line 106"/>
          <p:cNvSpPr>
            <a:spLocks noChangeShapeType="1"/>
          </p:cNvSpPr>
          <p:nvPr/>
        </p:nvSpPr>
        <p:spPr bwMode="auto">
          <a:xfrm>
            <a:off x="6011863" y="4614863"/>
            <a:ext cx="504825" cy="0"/>
          </a:xfrm>
          <a:prstGeom prst="line">
            <a:avLst/>
          </a:prstGeom>
          <a:noFill/>
          <a:ln w="38100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62" name="Text Box 123"/>
          <p:cNvSpPr txBox="1">
            <a:spLocks noChangeArrowheads="1"/>
          </p:cNvSpPr>
          <p:nvPr/>
        </p:nvSpPr>
        <p:spPr bwMode="auto">
          <a:xfrm>
            <a:off x="5203825" y="39528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b="0" i="1"/>
              <a:t>L</a:t>
            </a:r>
          </a:p>
        </p:txBody>
      </p:sp>
      <p:sp>
        <p:nvSpPr>
          <p:cNvPr id="44063" name="Oval 137"/>
          <p:cNvSpPr>
            <a:spLocks noChangeArrowheads="1"/>
          </p:cNvSpPr>
          <p:nvPr/>
        </p:nvSpPr>
        <p:spPr bwMode="auto">
          <a:xfrm>
            <a:off x="5038725" y="1828800"/>
            <a:ext cx="133350" cy="1333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064" name="Oval 138"/>
          <p:cNvSpPr>
            <a:spLocks noChangeArrowheads="1"/>
          </p:cNvSpPr>
          <p:nvPr/>
        </p:nvSpPr>
        <p:spPr bwMode="auto">
          <a:xfrm>
            <a:off x="6915150" y="1838325"/>
            <a:ext cx="133350" cy="1333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065" name="Oval 139"/>
          <p:cNvSpPr>
            <a:spLocks noChangeArrowheads="1"/>
          </p:cNvSpPr>
          <p:nvPr/>
        </p:nvSpPr>
        <p:spPr bwMode="auto">
          <a:xfrm>
            <a:off x="5876925" y="4552950"/>
            <a:ext cx="133350" cy="1333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066" name="Oval 140"/>
          <p:cNvSpPr>
            <a:spLocks noChangeArrowheads="1"/>
          </p:cNvSpPr>
          <p:nvPr/>
        </p:nvSpPr>
        <p:spPr bwMode="auto">
          <a:xfrm>
            <a:off x="7324725" y="4524375"/>
            <a:ext cx="133350" cy="1333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068" name="Line 142"/>
          <p:cNvSpPr>
            <a:spLocks noChangeShapeType="1"/>
          </p:cNvSpPr>
          <p:nvPr/>
        </p:nvSpPr>
        <p:spPr bwMode="auto">
          <a:xfrm>
            <a:off x="5102225" y="2703513"/>
            <a:ext cx="1873250" cy="0"/>
          </a:xfrm>
          <a:prstGeom prst="line">
            <a:avLst/>
          </a:prstGeom>
          <a:noFill/>
          <a:ln w="28575" cap="sq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7" name="Rectangle 87"/>
          <p:cNvSpPr>
            <a:spLocks noChangeArrowheads="1"/>
          </p:cNvSpPr>
          <p:nvPr/>
        </p:nvSpPr>
        <p:spPr bwMode="auto">
          <a:xfrm>
            <a:off x="5751513" y="2592388"/>
            <a:ext cx="574675" cy="215900"/>
          </a:xfrm>
          <a:prstGeom prst="rect">
            <a:avLst/>
          </a:prstGeom>
          <a:solidFill>
            <a:schemeClr val="bg1"/>
          </a:solidFill>
          <a:ln w="28575" cap="sq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7B7D7541-372F-E348-99A5-C36B07A893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6.2 Series and Parallel </a:t>
            </a:r>
            <a:br>
              <a:rPr lang="en-US" altLang="zh-CN" sz="4000"/>
            </a:br>
            <a:r>
              <a:rPr lang="en-US" altLang="zh-CN" sz="4000"/>
              <a:t>Capacitors (1)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774DAEB-7816-D040-9C90-394467C8B7A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6868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/>
              <a:t>The equivalent capacitance of </a:t>
            </a:r>
            <a:r>
              <a:rPr lang="en-US" altLang="zh-CN" sz="2400" i="1"/>
              <a:t>N</a:t>
            </a:r>
            <a:r>
              <a:rPr lang="en-US" altLang="zh-CN" sz="2400"/>
              <a:t> </a:t>
            </a:r>
            <a:r>
              <a:rPr lang="en-US" altLang="zh-CN" sz="2400" b="1"/>
              <a:t>parallel-connected</a:t>
            </a:r>
            <a:r>
              <a:rPr lang="en-US" altLang="zh-CN" sz="2400"/>
              <a:t> capacitors is the sum of the individual capacitances.</a:t>
            </a:r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EBD30400-353C-3646-9FDD-19E3D43BF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419600"/>
            <a:ext cx="845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800" b="1" u="sng">
              <a:latin typeface="Verdana" panose="020B0604030504040204" pitchFamily="34" charset="0"/>
            </a:endParaRPr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3A32D795-A90E-FD4C-A025-9202D53C7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358A4370-DCF1-6A48-875F-576163BDB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24017F88-C2BC-504D-BDF3-1F75CFD52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1928" name="Rectangle 8">
            <a:extLst>
              <a:ext uri="{FF2B5EF4-FFF2-40B4-BE49-F238E27FC236}">
                <a16:creationId xmlns:a16="http://schemas.microsoft.com/office/drawing/2014/main" id="{75E2425D-B615-5F42-BB4D-305EF8541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1929" name="Rectangle 9">
            <a:extLst>
              <a:ext uri="{FF2B5EF4-FFF2-40B4-BE49-F238E27FC236}">
                <a16:creationId xmlns:a16="http://schemas.microsoft.com/office/drawing/2014/main" id="{01946EB8-EBC3-3041-A50F-D7F5353F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81930" name="Picture 13" descr="06-014">
            <a:extLst>
              <a:ext uri="{FF2B5EF4-FFF2-40B4-BE49-F238E27FC236}">
                <a16:creationId xmlns:a16="http://schemas.microsoft.com/office/drawing/2014/main" id="{85DCD9AC-DEDB-C64B-A490-7108AC45322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3048000"/>
            <a:ext cx="3810000" cy="3290888"/>
          </a:xfrm>
        </p:spPr>
      </p:pic>
      <p:sp>
        <p:nvSpPr>
          <p:cNvPr id="81931" name="Rectangle 16">
            <a:extLst>
              <a:ext uri="{FF2B5EF4-FFF2-40B4-BE49-F238E27FC236}">
                <a16:creationId xmlns:a16="http://schemas.microsoft.com/office/drawing/2014/main" id="{8E896C23-CA45-C245-8349-FAF2B5A61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81932" name="Object 15">
            <a:extLst>
              <a:ext uri="{FF2B5EF4-FFF2-40B4-BE49-F238E27FC236}">
                <a16:creationId xmlns:a16="http://schemas.microsoft.com/office/drawing/2014/main" id="{0E9CC4C7-3DF2-B44F-85C5-F1002C2E7A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4270375"/>
          <a:ext cx="33718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26500" imgH="5562600" progId="Equation.3">
                  <p:embed/>
                </p:oleObj>
              </mc:Choice>
              <mc:Fallback>
                <p:oleObj name="Equation" r:id="rId4" imgW="34226500" imgH="5562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270375"/>
                        <a:ext cx="3371850" cy="5397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3" name="Object 11">
            <a:extLst>
              <a:ext uri="{FF2B5EF4-FFF2-40B4-BE49-F238E27FC236}">
                <a16:creationId xmlns:a16="http://schemas.microsoft.com/office/drawing/2014/main" id="{1E58C460-4A4E-BB47-8EFF-5E9DDF76BD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8488" y="3235325"/>
          <a:ext cx="96202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046200" imgH="9944100" progId="Equation.3">
                  <p:embed/>
                </p:oleObj>
              </mc:Choice>
              <mc:Fallback>
                <p:oleObj name="Equation" r:id="rId6" imgW="14046200" imgH="9944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3235325"/>
                        <a:ext cx="962025" cy="6731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C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E7E52849-23A7-7B46-89ED-70E1E4E71DAE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636DF7E-F01A-734D-98DD-46BD04B10805}"/>
              </a:ext>
            </a:extLst>
          </p:cNvPr>
          <p:cNvSpPr txBox="1"/>
          <p:nvPr/>
        </p:nvSpPr>
        <p:spPr>
          <a:xfrm>
            <a:off x="4522169" y="5108546"/>
            <a:ext cx="4317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电容并联：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电压相等，电流相加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C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相加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 </a:t>
            </a:r>
            <a:endParaRPr kumimoji="1" lang="zh-CN" altLang="en-US" sz="2000" dirty="0">
              <a:solidFill>
                <a:srgbClr val="0432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7BA9FB54-336E-6D45-8DE4-FD07B7074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6.2 Series and Parallel</a:t>
            </a:r>
            <a:br>
              <a:rPr lang="en-US" altLang="zh-CN" sz="4000"/>
            </a:br>
            <a:r>
              <a:rPr lang="en-US" altLang="zh-CN" sz="4000"/>
              <a:t> Capacitors (2)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9C3F8168-3B5C-7E40-9730-681E94D3986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6868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/>
              <a:t>The equivalent capacitance of </a:t>
            </a:r>
            <a:r>
              <a:rPr lang="en-US" altLang="zh-CN" sz="2400" i="1"/>
              <a:t>N</a:t>
            </a:r>
            <a:r>
              <a:rPr lang="en-US" altLang="zh-CN" sz="2400"/>
              <a:t> </a:t>
            </a:r>
            <a:r>
              <a:rPr lang="en-US" altLang="zh-CN" sz="2400" b="1"/>
              <a:t>series-connected</a:t>
            </a:r>
            <a:r>
              <a:rPr lang="en-US" altLang="zh-CN" sz="2400"/>
              <a:t> capacitors is the reciprocal of the sum of the reciprocals of the individual capacitances.</a:t>
            </a:r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0A954A46-61E5-C94D-944F-DE60513F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419600"/>
            <a:ext cx="845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800" b="1" u="sng">
              <a:latin typeface="Verdana" panose="020B0604030504040204" pitchFamily="34" charset="0"/>
            </a:endParaRPr>
          </a:p>
        </p:txBody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1054B737-0949-8748-ADAF-0950B1F20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74C168B6-D47E-EA49-B853-454390248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8BD4715C-76B4-5748-BAD8-1208111FD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3976" name="Rectangle 8">
            <a:extLst>
              <a:ext uri="{FF2B5EF4-FFF2-40B4-BE49-F238E27FC236}">
                <a16:creationId xmlns:a16="http://schemas.microsoft.com/office/drawing/2014/main" id="{A9654AFA-C582-214C-B1B2-2EC0DEA62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3977" name="Rectangle 9">
            <a:extLst>
              <a:ext uri="{FF2B5EF4-FFF2-40B4-BE49-F238E27FC236}">
                <a16:creationId xmlns:a16="http://schemas.microsoft.com/office/drawing/2014/main" id="{E59456B4-43C1-D64B-A7C8-D871A6811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3978" name="Rectangle 11">
            <a:extLst>
              <a:ext uri="{FF2B5EF4-FFF2-40B4-BE49-F238E27FC236}">
                <a16:creationId xmlns:a16="http://schemas.microsoft.com/office/drawing/2014/main" id="{898B4701-6D45-1248-984F-0C357AAB9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83979" name="Picture 14" descr="06-015">
            <a:extLst>
              <a:ext uri="{FF2B5EF4-FFF2-40B4-BE49-F238E27FC236}">
                <a16:creationId xmlns:a16="http://schemas.microsoft.com/office/drawing/2014/main" id="{4C3712C9-618C-B54D-AAEC-05522F62E78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407" y="2920019"/>
            <a:ext cx="2905125" cy="3124200"/>
          </a:xfrm>
        </p:spPr>
      </p:pic>
      <p:sp>
        <p:nvSpPr>
          <p:cNvPr id="83980" name="Rectangle 17">
            <a:extLst>
              <a:ext uri="{FF2B5EF4-FFF2-40B4-BE49-F238E27FC236}">
                <a16:creationId xmlns:a16="http://schemas.microsoft.com/office/drawing/2014/main" id="{A6BDAB1C-22D6-B149-BBC1-1DF596CCC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62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83981" name="Object 16">
            <a:extLst>
              <a:ext uri="{FF2B5EF4-FFF2-40B4-BE49-F238E27FC236}">
                <a16:creationId xmlns:a16="http://schemas.microsoft.com/office/drawing/2014/main" id="{172088DC-B981-8E44-B9BC-6BF838A59C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730625"/>
          <a:ext cx="3200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160200" imgH="10236200" progId="Equation.3">
                  <p:embed/>
                </p:oleObj>
              </mc:Choice>
              <mc:Fallback>
                <p:oleObj name="Equation" r:id="rId4" imgW="37160200" imgH="10236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730625"/>
                        <a:ext cx="3200400" cy="889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2" name="Object 13">
            <a:extLst>
              <a:ext uri="{FF2B5EF4-FFF2-40B4-BE49-F238E27FC236}">
                <a16:creationId xmlns:a16="http://schemas.microsoft.com/office/drawing/2014/main" id="{903CC637-AD1E-8B40-822A-0F3AE71CC2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1500" y="2806700"/>
          <a:ext cx="22844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968700" imgH="9067800" progId="Equation.3">
                  <p:embed/>
                </p:oleObj>
              </mc:Choice>
              <mc:Fallback>
                <p:oleObj name="Equation" r:id="rId6" imgW="28968700" imgH="9067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2806700"/>
                        <a:ext cx="2284413" cy="7112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C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983" name="图片 1">
            <a:extLst>
              <a:ext uri="{FF2B5EF4-FFF2-40B4-BE49-F238E27FC236}">
                <a16:creationId xmlns:a16="http://schemas.microsoft.com/office/drawing/2014/main" id="{C47C56DE-F0C8-6E47-932B-532F5650CE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064125"/>
            <a:ext cx="18542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84" name="文本框 2">
            <a:extLst>
              <a:ext uri="{FF2B5EF4-FFF2-40B4-BE49-F238E27FC236}">
                <a16:creationId xmlns:a16="http://schemas.microsoft.com/office/drawing/2014/main" id="{16A8291B-E0AE-8E4C-B6D3-7B9FDFC9C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5375275"/>
            <a:ext cx="1074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若</a:t>
            </a:r>
            <a:r>
              <a:rPr lang="en-US" altLang="zh-CN" sz="1800"/>
              <a:t>N=2</a:t>
            </a:r>
            <a:r>
              <a:rPr lang="zh-CN" altLang="en-US" sz="1800"/>
              <a:t>：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2EF90BE-6532-EA45-8312-43A588113E15}"/>
              </a:ext>
            </a:extLst>
          </p:cNvPr>
          <p:cNvSpPr txBox="1"/>
          <p:nvPr/>
        </p:nvSpPr>
        <p:spPr>
          <a:xfrm>
            <a:off x="712038" y="6131841"/>
            <a:ext cx="82741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电容串联：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电流相等，电压相加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1/C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相加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kumimoji="1" lang="zh-CN" altLang="en-US" sz="2000" dirty="0">
                <a:solidFill>
                  <a:srgbClr val="FF0000"/>
                </a:solidFill>
                <a:sym typeface="Wingdings" pitchFamily="2" charset="2"/>
              </a:rPr>
              <a:t>类似于电阻并联</a:t>
            </a:r>
            <a:r>
              <a:rPr kumimoji="1" lang="en-US" altLang="zh-CN" sz="2000" dirty="0">
                <a:solidFill>
                  <a:srgbClr val="FF0000"/>
                </a:solidFill>
                <a:sym typeface="Wingdings" pitchFamily="2" charset="2"/>
              </a:rPr>
              <a:t> 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E15D344A-5E4F-3E46-9A9B-BA82DB25EEB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文本占位符 2">
            <a:extLst>
              <a:ext uri="{FF2B5EF4-FFF2-40B4-BE49-F238E27FC236}">
                <a16:creationId xmlns:a16="http://schemas.microsoft.com/office/drawing/2014/main" id="{36372439-73BD-C54E-BD78-7DF5C3497FA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2512" y="1907591"/>
            <a:ext cx="4038600" cy="445611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6019" name="内容占位符 3">
            <a:extLst>
              <a:ext uri="{FF2B5EF4-FFF2-40B4-BE49-F238E27FC236}">
                <a16:creationId xmlns:a16="http://schemas.microsoft.com/office/drawing/2014/main" id="{E5760651-D867-5A40-941E-4D15941CEE3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713512" y="1907591"/>
            <a:ext cx="4038600" cy="445611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86020" name="图片 4">
            <a:extLst>
              <a:ext uri="{FF2B5EF4-FFF2-40B4-BE49-F238E27FC236}">
                <a16:creationId xmlns:a16="http://schemas.microsoft.com/office/drawing/2014/main" id="{74B47851-55FF-4F4F-96F7-2513EABC2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5" y="418516"/>
            <a:ext cx="9005887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FD84633-D4D2-6549-BB2B-BC0EF516B2FC}"/>
              </a:ext>
            </a:extLst>
          </p:cNvPr>
          <p:cNvSpPr/>
          <p:nvPr/>
        </p:nvSpPr>
        <p:spPr>
          <a:xfrm>
            <a:off x="3341912" y="3304591"/>
            <a:ext cx="5791200" cy="355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333C5B17-A5CC-AD47-825A-39926F66EA3E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文本占位符 2">
            <a:extLst>
              <a:ext uri="{FF2B5EF4-FFF2-40B4-BE49-F238E27FC236}">
                <a16:creationId xmlns:a16="http://schemas.microsoft.com/office/drawing/2014/main" id="{F1B30224-FDB6-AC44-B073-170101AB280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6375" y="1732397"/>
            <a:ext cx="4038600" cy="445611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7043" name="内容占位符 3">
            <a:extLst>
              <a:ext uri="{FF2B5EF4-FFF2-40B4-BE49-F238E27FC236}">
                <a16:creationId xmlns:a16="http://schemas.microsoft.com/office/drawing/2014/main" id="{D583DB09-D47A-8D46-B082-388E9F6897F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57375" y="1732397"/>
            <a:ext cx="4038600" cy="445611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87044" name="图片 4">
            <a:extLst>
              <a:ext uri="{FF2B5EF4-FFF2-40B4-BE49-F238E27FC236}">
                <a16:creationId xmlns:a16="http://schemas.microsoft.com/office/drawing/2014/main" id="{0108069D-908B-A34E-A3E3-8ED75E512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76" y="389213"/>
            <a:ext cx="8760288" cy="648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79744C27-EC62-CB42-A9CF-656175FD940B}"/>
              </a:ext>
            </a:extLst>
          </p:cNvPr>
          <p:cNvCxnSpPr/>
          <p:nvPr/>
        </p:nvCxnSpPr>
        <p:spPr>
          <a:xfrm>
            <a:off x="651645" y="4077072"/>
            <a:ext cx="32400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2BA9AF7-D9F3-4D42-8FA0-F0A8C0A7BA65}"/>
              </a:ext>
            </a:extLst>
          </p:cNvPr>
          <p:cNvSpPr/>
          <p:nvPr/>
        </p:nvSpPr>
        <p:spPr>
          <a:xfrm>
            <a:off x="100637" y="908720"/>
            <a:ext cx="5839515" cy="5946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ACCED51-B3AF-6145-917D-35839CD75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2838" y="5361422"/>
            <a:ext cx="1928812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串联电容的</a:t>
            </a:r>
            <a:r>
              <a:rPr lang="en-US" altLang="zh-CN" sz="1800" dirty="0"/>
              <a:t>q</a:t>
            </a:r>
            <a:r>
              <a:rPr lang="zh-CN" altLang="en-US" sz="1800" dirty="0"/>
              <a:t>相等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4956597F-5AB6-7143-A2F1-E50AFA38D789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BD2F3D1-11BB-004F-9734-4C6A92EEC5B5}"/>
              </a:ext>
            </a:extLst>
          </p:cNvPr>
          <p:cNvSpPr txBox="1"/>
          <p:nvPr/>
        </p:nvSpPr>
        <p:spPr>
          <a:xfrm>
            <a:off x="5976945" y="6188510"/>
            <a:ext cx="2880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Q=CV, V</a:t>
            </a:r>
            <a:r>
              <a:rPr kumimoji="1" lang="zh-CN" altLang="en-US" dirty="0">
                <a:solidFill>
                  <a:srgbClr val="0432FF"/>
                </a:solidFill>
              </a:rPr>
              <a:t>之比等于</a:t>
            </a:r>
            <a:r>
              <a:rPr kumimoji="1" lang="en-US" altLang="zh-CN" dirty="0">
                <a:solidFill>
                  <a:srgbClr val="0432FF"/>
                </a:solidFill>
              </a:rPr>
              <a:t>1/C</a:t>
            </a:r>
            <a:r>
              <a:rPr kumimoji="1" lang="zh-CN" altLang="en-US" dirty="0">
                <a:solidFill>
                  <a:srgbClr val="0432FF"/>
                </a:solidFill>
              </a:rPr>
              <a:t>之比</a:t>
            </a:r>
          </a:p>
        </p:txBody>
      </p:sp>
      <p:sp>
        <p:nvSpPr>
          <p:cNvPr id="3" name="下箭头 2">
            <a:extLst>
              <a:ext uri="{FF2B5EF4-FFF2-40B4-BE49-F238E27FC236}">
                <a16:creationId xmlns:a16="http://schemas.microsoft.com/office/drawing/2014/main" id="{D5F42D0A-025E-7A49-A579-3A6B27A99433}"/>
              </a:ext>
            </a:extLst>
          </p:cNvPr>
          <p:cNvSpPr/>
          <p:nvPr/>
        </p:nvSpPr>
        <p:spPr>
          <a:xfrm>
            <a:off x="7309231" y="5803380"/>
            <a:ext cx="216024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26EC7EA7-70B8-3C4C-B01C-7BC5493866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6.3 Inductors </a:t>
            </a:r>
            <a:r>
              <a:rPr lang="zh-CN" altLang="en-US" sz="4000"/>
              <a:t>电感</a:t>
            </a:r>
            <a:endParaRPr lang="en-US" altLang="zh-CN" sz="4000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55102CE9-63B3-CB4E-A9BF-6BD01CFEA1E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8593"/>
            <a:ext cx="8153400" cy="1304926"/>
          </a:xfrm>
        </p:spPr>
        <p:txBody>
          <a:bodyPr/>
          <a:lstStyle/>
          <a:p>
            <a:r>
              <a:rPr lang="en-US" altLang="zh-CN" sz="2400" dirty="0"/>
              <a:t>An inductor is a </a:t>
            </a:r>
            <a:r>
              <a:rPr lang="en-US" altLang="zh-CN" sz="2400" b="1" dirty="0">
                <a:solidFill>
                  <a:srgbClr val="FF0000"/>
                </a:solidFill>
              </a:rPr>
              <a:t>passive</a:t>
            </a:r>
            <a:r>
              <a:rPr lang="en-US" altLang="zh-CN" sz="2400" dirty="0"/>
              <a:t> element designed to store energy in its magnetic field. </a:t>
            </a:r>
            <a:r>
              <a:rPr lang="zh-CN" altLang="en-US" sz="2400" dirty="0">
                <a:solidFill>
                  <a:srgbClr val="FF0000"/>
                </a:solidFill>
              </a:rPr>
              <a:t>储存磁能</a:t>
            </a: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en-US" altLang="zh-CN" sz="2400" dirty="0"/>
              <a:t>An</a:t>
            </a:r>
            <a:r>
              <a:rPr lang="zh-CN" altLang="en-US" sz="2400" dirty="0"/>
              <a:t> </a:t>
            </a:r>
            <a:r>
              <a:rPr lang="en-US" altLang="zh-CN" sz="2400" dirty="0"/>
              <a:t>inductor</a:t>
            </a:r>
            <a:r>
              <a:rPr lang="zh-CN" altLang="en-US" sz="2400" dirty="0"/>
              <a:t> </a:t>
            </a:r>
            <a:r>
              <a:rPr lang="en-US" altLang="zh-CN" sz="2400" dirty="0"/>
              <a:t>consists of a coil of conducting wire.</a:t>
            </a:r>
          </a:p>
        </p:txBody>
      </p:sp>
      <p:sp>
        <p:nvSpPr>
          <p:cNvPr id="88068" name="Rectangle 6">
            <a:extLst>
              <a:ext uri="{FF2B5EF4-FFF2-40B4-BE49-F238E27FC236}">
                <a16:creationId xmlns:a16="http://schemas.microsoft.com/office/drawing/2014/main" id="{A1C1573B-F36D-9C45-BBD0-5D817EEE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449888"/>
            <a:ext cx="81534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latin typeface="Verdana" panose="020B0604030504040204" pitchFamily="34" charset="0"/>
            </a:endParaRPr>
          </a:p>
        </p:txBody>
      </p:sp>
      <p:pic>
        <p:nvPicPr>
          <p:cNvPr id="88069" name="Picture 9" descr="06-021">
            <a:extLst>
              <a:ext uri="{FF2B5EF4-FFF2-40B4-BE49-F238E27FC236}">
                <a16:creationId xmlns:a16="http://schemas.microsoft.com/office/drawing/2014/main" id="{A8587FC2-814E-AC41-8E97-E6870ED8942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694" y="3844411"/>
            <a:ext cx="3360812" cy="1864996"/>
          </a:xfrm>
        </p:spPr>
      </p:pic>
      <p:pic>
        <p:nvPicPr>
          <p:cNvPr id="88071" name="Picture 1">
            <a:extLst>
              <a:ext uri="{FF2B5EF4-FFF2-40B4-BE49-F238E27FC236}">
                <a16:creationId xmlns:a16="http://schemas.microsoft.com/office/drawing/2014/main" id="{3F241158-B973-F142-A34E-6B679FF98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35631"/>
            <a:ext cx="4140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E6CF663B-9985-BF4C-967D-41BE878E5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6860" y="3069590"/>
            <a:ext cx="4012867" cy="341907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B6488E0-BB85-524A-8A2F-D995C8C1A40B}"/>
              </a:ext>
            </a:extLst>
          </p:cNvPr>
          <p:cNvSpPr txBox="1"/>
          <p:nvPr/>
        </p:nvSpPr>
        <p:spPr>
          <a:xfrm>
            <a:off x="2590548" y="6470658"/>
            <a:ext cx="8771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磁导率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194CBED-5159-C440-9295-8ECFA2252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752" y="5765184"/>
            <a:ext cx="1638300" cy="1003300"/>
          </a:xfrm>
          <a:prstGeom prst="rect">
            <a:avLst/>
          </a:prstGeom>
        </p:spPr>
      </p:pic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7CBA5BB6-A991-804C-91AF-1220CC712751}"/>
              </a:ext>
            </a:extLst>
          </p:cNvPr>
          <p:cNvCxnSpPr>
            <a:cxnSpLocks/>
          </p:cNvCxnSpPr>
          <p:nvPr/>
        </p:nvCxnSpPr>
        <p:spPr>
          <a:xfrm flipH="1" flipV="1">
            <a:off x="1835696" y="6217017"/>
            <a:ext cx="720080" cy="451171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05A51FF3-1804-7A4D-98B9-CF4F2285A2A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5">
            <a:extLst>
              <a:ext uri="{FF2B5EF4-FFF2-40B4-BE49-F238E27FC236}">
                <a16:creationId xmlns:a16="http://schemas.microsoft.com/office/drawing/2014/main" id="{1B829D10-BFEB-CB4A-A71A-3863F2ADA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0"/>
            <a:ext cx="76660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4" name="Picture 4">
            <a:extLst>
              <a:ext uri="{FF2B5EF4-FFF2-40B4-BE49-F238E27FC236}">
                <a16:creationId xmlns:a16="http://schemas.microsoft.com/office/drawing/2014/main" id="{073508C2-0004-6846-8A52-FE89B2281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3836988"/>
            <a:ext cx="17145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6">
            <a:extLst>
              <a:ext uri="{FF2B5EF4-FFF2-40B4-BE49-F238E27FC236}">
                <a16:creationId xmlns:a16="http://schemas.microsoft.com/office/drawing/2014/main" id="{275ABD2C-73B5-F14E-9C6C-A91CAD9C1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527050"/>
            <a:ext cx="14224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6" name="Picture 7">
            <a:extLst>
              <a:ext uri="{FF2B5EF4-FFF2-40B4-BE49-F238E27FC236}">
                <a16:creationId xmlns:a16="http://schemas.microsoft.com/office/drawing/2014/main" id="{0CE79699-E16B-D24B-A9E6-371C7F2C0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5516563"/>
            <a:ext cx="211772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8">
            <a:extLst>
              <a:ext uri="{FF2B5EF4-FFF2-40B4-BE49-F238E27FC236}">
                <a16:creationId xmlns:a16="http://schemas.microsoft.com/office/drawing/2014/main" id="{5100B06C-BC8C-2843-982B-4ABE17411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052638"/>
            <a:ext cx="20097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2024023-F4D6-F34C-B7DB-1E211EF8ECB2}"/>
              </a:ext>
            </a:extLst>
          </p:cNvPr>
          <p:cNvSpPr/>
          <p:nvPr/>
        </p:nvSpPr>
        <p:spPr>
          <a:xfrm>
            <a:off x="1477963" y="15867"/>
            <a:ext cx="7603901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E7BECB4-6286-8B4B-8BC7-9942FD3CCB4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>
            <a:extLst>
              <a:ext uri="{FF2B5EF4-FFF2-40B4-BE49-F238E27FC236}">
                <a16:creationId xmlns:a16="http://schemas.microsoft.com/office/drawing/2014/main" id="{DCE7BD2D-E3F0-5C46-BBF6-0826720A4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电路分析的基本方法和定理</a:t>
            </a:r>
          </a:p>
        </p:txBody>
      </p:sp>
      <p:sp>
        <p:nvSpPr>
          <p:cNvPr id="18434" name="内容占位符 2">
            <a:extLst>
              <a:ext uri="{FF2B5EF4-FFF2-40B4-BE49-F238E27FC236}">
                <a16:creationId xmlns:a16="http://schemas.microsoft.com/office/drawing/2014/main" id="{D4FE45BC-314A-B74F-9333-0AE65D7A6B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kumimoji="1" lang="en-US" altLang="zh-CN" sz="2400" dirty="0"/>
              <a:t>1.3.1 </a:t>
            </a:r>
            <a:r>
              <a:rPr kumimoji="1" lang="zh-CN" altLang="en-US" sz="2400" dirty="0"/>
              <a:t>电容和电感（原理、符号及其特性定量描述）</a:t>
            </a:r>
            <a:endParaRPr kumimoji="1" lang="en-US" altLang="zh-CN" sz="2400" dirty="0"/>
          </a:p>
          <a:p>
            <a:endParaRPr kumimoji="1" lang="en-US" altLang="zh-CN" sz="2400" dirty="0"/>
          </a:p>
          <a:p>
            <a:r>
              <a:rPr kumimoji="1" lang="en-US" altLang="zh-CN" sz="2400" dirty="0"/>
              <a:t>2.4  </a:t>
            </a:r>
            <a:r>
              <a:rPr kumimoji="1" lang="zh-CN" altLang="en-US" sz="2400" dirty="0"/>
              <a:t>储能元件电路的等效变换</a:t>
            </a:r>
          </a:p>
          <a:p>
            <a:r>
              <a:rPr kumimoji="1" lang="zh-CN" altLang="en-US" sz="2400" dirty="0"/>
              <a:t>	</a:t>
            </a:r>
            <a:r>
              <a:rPr kumimoji="1" lang="en-US" altLang="zh-CN" sz="2400" dirty="0"/>
              <a:t>2.4.1  </a:t>
            </a:r>
            <a:r>
              <a:rPr kumimoji="1" lang="zh-CN" altLang="en-US" sz="2400" dirty="0"/>
              <a:t>电容的串联和并联</a:t>
            </a:r>
          </a:p>
          <a:p>
            <a:r>
              <a:rPr kumimoji="1" lang="zh-CN" altLang="en-US" sz="2400" dirty="0"/>
              <a:t>	</a:t>
            </a:r>
            <a:r>
              <a:rPr kumimoji="1" lang="en-US" altLang="zh-CN" sz="2400" dirty="0"/>
              <a:t>2.4.2  </a:t>
            </a:r>
            <a:r>
              <a:rPr kumimoji="1" lang="zh-CN" altLang="en-US" sz="2400" dirty="0"/>
              <a:t>电感的串联和并联</a:t>
            </a:r>
          </a:p>
          <a:p>
            <a:endParaRPr kumimoji="1" lang="zh-CN" altLang="en-US" sz="2400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40229CAA-0218-CF4B-8A62-6F161448EBF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E8E7022C-BFA1-7D4C-A6FC-5E966FD45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6.3 Inductors (2)</a:t>
            </a: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9FDBFB10-05BA-9C41-90FA-454E5C15EF3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1371600"/>
          </a:xfrm>
        </p:spPr>
        <p:txBody>
          <a:bodyPr/>
          <a:lstStyle/>
          <a:p>
            <a:r>
              <a:rPr lang="zh-CN" altLang="en-US" sz="2400" dirty="0">
                <a:latin typeface="Verdana" panose="020B0604030504040204" pitchFamily="34" charset="0"/>
              </a:rPr>
              <a:t>电感也是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基本</a:t>
            </a:r>
            <a:r>
              <a:rPr lang="zh-CN" altLang="en-US" sz="2400" dirty="0">
                <a:latin typeface="Verdana" panose="020B0604030504040204" pitchFamily="34" charset="0"/>
              </a:rPr>
              <a:t>的电路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元件</a:t>
            </a:r>
            <a:r>
              <a:rPr lang="zh-CN" altLang="en-US" sz="2400" dirty="0">
                <a:latin typeface="Verdana" panose="020B0604030504040204" pitchFamily="34" charset="0"/>
              </a:rPr>
              <a:t>，我们需要熟悉流过它的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电流</a:t>
            </a:r>
            <a:r>
              <a:rPr lang="zh-CN" altLang="en-US" sz="2400" dirty="0">
                <a:latin typeface="Verdana" panose="020B0604030504040204" pitchFamily="34" charset="0"/>
              </a:rPr>
              <a:t>和它两端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电压</a:t>
            </a:r>
            <a:r>
              <a:rPr lang="zh-CN" altLang="en-US" sz="2400" dirty="0">
                <a:latin typeface="Verdana" panose="020B0604030504040204" pitchFamily="34" charset="0"/>
              </a:rPr>
              <a:t>之间的关系，就如熟悉电阻一样。</a:t>
            </a:r>
            <a:r>
              <a:rPr lang="zh-CN" altLang="en-US" sz="2400" dirty="0"/>
              <a:t> </a:t>
            </a:r>
            <a:r>
              <a:rPr lang="zh-CN" altLang="en-US" sz="2400" dirty="0">
                <a:solidFill>
                  <a:srgbClr val="FF0000"/>
                </a:solidFill>
              </a:rPr>
              <a:t>电感的“电压</a:t>
            </a:r>
            <a:r>
              <a:rPr lang="en-US" altLang="zh-CN" sz="2400" dirty="0">
                <a:solidFill>
                  <a:srgbClr val="FF0000"/>
                </a:solidFill>
              </a:rPr>
              <a:t>-</a:t>
            </a:r>
            <a:r>
              <a:rPr lang="zh-CN" altLang="en-US" sz="2400" dirty="0">
                <a:solidFill>
                  <a:srgbClr val="FF0000"/>
                </a:solidFill>
              </a:rPr>
              <a:t>电流”关系：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7E88BC01-ABB6-034B-BFEE-0D3B8CDB9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449888"/>
            <a:ext cx="81534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latin typeface="Verdana" panose="020B0604030504040204" pitchFamily="34" charset="0"/>
            </a:endParaRPr>
          </a:p>
        </p:txBody>
      </p:sp>
      <p:sp>
        <p:nvSpPr>
          <p:cNvPr id="91141" name="Rectangle 6">
            <a:extLst>
              <a:ext uri="{FF2B5EF4-FFF2-40B4-BE49-F238E27FC236}">
                <a16:creationId xmlns:a16="http://schemas.microsoft.com/office/drawing/2014/main" id="{AD716EC9-8521-7C4F-8633-501433014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" y="480060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latin typeface="Verdana" panose="020B0604030504040204" pitchFamily="34" charset="0"/>
              </a:rPr>
              <a:t>The unit of inductors is Henry (H), </a:t>
            </a:r>
            <a:r>
              <a:rPr lang="en-US" altLang="zh-CN" sz="2400" dirty="0" err="1">
                <a:latin typeface="Verdana" panose="020B0604030504040204" pitchFamily="34" charset="0"/>
              </a:rPr>
              <a:t>mH</a:t>
            </a:r>
            <a:r>
              <a:rPr lang="en-US" altLang="zh-CN" sz="2400" dirty="0">
                <a:latin typeface="Verdana" panose="020B0604030504040204" pitchFamily="34" charset="0"/>
              </a:rPr>
              <a:t> (10</a:t>
            </a:r>
            <a:r>
              <a:rPr lang="en-US" altLang="zh-CN" sz="2400" baseline="30000" dirty="0">
                <a:latin typeface="Verdana" panose="020B0604030504040204" pitchFamily="34" charset="0"/>
              </a:rPr>
              <a:t>–3</a:t>
            </a:r>
            <a:r>
              <a:rPr lang="en-US" altLang="zh-CN" sz="2400" dirty="0">
                <a:latin typeface="Verdana" panose="020B0604030504040204" pitchFamily="34" charset="0"/>
              </a:rPr>
              <a:t>) and </a:t>
            </a:r>
            <a:r>
              <a:rPr lang="en-US" altLang="zh-CN" sz="2400" dirty="0">
                <a:latin typeface="Verdana" panose="020B0604030504040204" pitchFamily="34" charset="0"/>
                <a:sym typeface="Symbol" pitchFamily="2" charset="2"/>
              </a:rPr>
              <a:t></a:t>
            </a:r>
            <a:r>
              <a:rPr lang="en-US" altLang="zh-CN" sz="2400" dirty="0">
                <a:latin typeface="Verdana" panose="020B0604030504040204" pitchFamily="34" charset="0"/>
              </a:rPr>
              <a:t>H (10</a:t>
            </a:r>
            <a:r>
              <a:rPr lang="en-US" altLang="zh-CN" sz="2400" baseline="30000" dirty="0">
                <a:latin typeface="Verdana" panose="020B0604030504040204" pitchFamily="34" charset="0"/>
              </a:rPr>
              <a:t>–6</a:t>
            </a:r>
            <a:r>
              <a:rPr lang="en-US" altLang="zh-CN" sz="2400" dirty="0">
                <a:latin typeface="Verdana" panose="020B0604030504040204" pitchFamily="34" charset="0"/>
              </a:rPr>
              <a:t>).</a:t>
            </a:r>
            <a:r>
              <a:rPr lang="en-US" altLang="zh-CN" sz="2800" dirty="0"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91142" name="Rectangle 9">
            <a:extLst>
              <a:ext uri="{FF2B5EF4-FFF2-40B4-BE49-F238E27FC236}">
                <a16:creationId xmlns:a16="http://schemas.microsoft.com/office/drawing/2014/main" id="{360A4494-7DCE-FB44-8F7E-31730CDAC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1144" name="Rectangle 11">
            <a:extLst>
              <a:ext uri="{FF2B5EF4-FFF2-40B4-BE49-F238E27FC236}">
                <a16:creationId xmlns:a16="http://schemas.microsoft.com/office/drawing/2014/main" id="{20DE7157-0C4E-5F45-90C0-64B68E28E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2F52EBA-CB61-784A-9A6C-2A2CADF69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099720"/>
            <a:ext cx="1879600" cy="10668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464F357-662B-444B-9938-C224C38B0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644" y="3101400"/>
            <a:ext cx="3594100" cy="1066800"/>
          </a:xfrm>
          <a:prstGeom prst="rect">
            <a:avLst/>
          </a:prstGeom>
        </p:spPr>
      </p:pic>
      <p:sp>
        <p:nvSpPr>
          <p:cNvPr id="5" name="左右箭头 4">
            <a:extLst>
              <a:ext uri="{FF2B5EF4-FFF2-40B4-BE49-F238E27FC236}">
                <a16:creationId xmlns:a16="http://schemas.microsoft.com/office/drawing/2014/main" id="{8DDD0CEB-DA95-C548-9885-3ECFDB99A5E8}"/>
              </a:ext>
            </a:extLst>
          </p:cNvPr>
          <p:cNvSpPr/>
          <p:nvPr/>
        </p:nvSpPr>
        <p:spPr>
          <a:xfrm>
            <a:off x="3315846" y="3552482"/>
            <a:ext cx="792088" cy="1707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6F154370-A7CF-4C48-88A5-0C4BE9CAB05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B7313C7-1274-A04F-A73A-E6238BAAD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13" y="5373688"/>
            <a:ext cx="32639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6" name="Rectangle 2">
            <a:extLst>
              <a:ext uri="{FF2B5EF4-FFF2-40B4-BE49-F238E27FC236}">
                <a16:creationId xmlns:a16="http://schemas.microsoft.com/office/drawing/2014/main" id="{AFC37635-EC14-394D-BA79-A22046485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6.3 Inductors (3)</a:t>
            </a:r>
          </a:p>
        </p:txBody>
      </p:sp>
      <p:sp>
        <p:nvSpPr>
          <p:cNvPr id="93188" name="Rectangle 4">
            <a:extLst>
              <a:ext uri="{FF2B5EF4-FFF2-40B4-BE49-F238E27FC236}">
                <a16:creationId xmlns:a16="http://schemas.microsoft.com/office/drawing/2014/main" id="{13B8AA5F-6858-1742-B433-4631EBC6F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449888"/>
            <a:ext cx="81534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latin typeface="Verdana" panose="020B0604030504040204" pitchFamily="34" charset="0"/>
            </a:endParaRPr>
          </a:p>
        </p:txBody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E7A5B8D1-069D-984E-857D-C50C42A3B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1197929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latin typeface="Verdana" panose="020B0604030504040204" pitchFamily="34" charset="0"/>
              </a:rPr>
              <a:t>The power stored by an inductor: </a:t>
            </a:r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2DB13B51-A8D4-6E47-996C-EC87222B6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3191" name="Rectangle 8">
            <a:extLst>
              <a:ext uri="{FF2B5EF4-FFF2-40B4-BE49-F238E27FC236}">
                <a16:creationId xmlns:a16="http://schemas.microsoft.com/office/drawing/2014/main" id="{7FA0B1B3-96E4-C146-8A36-A145CEB0F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3192" name="Rectangle 12">
            <a:extLst>
              <a:ext uri="{FF2B5EF4-FFF2-40B4-BE49-F238E27FC236}">
                <a16:creationId xmlns:a16="http://schemas.microsoft.com/office/drawing/2014/main" id="{8E5EFEB6-B077-9A46-A74C-2A806422B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67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3194" name="Rectangle 14">
            <a:extLst>
              <a:ext uri="{FF2B5EF4-FFF2-40B4-BE49-F238E27FC236}">
                <a16:creationId xmlns:a16="http://schemas.microsoft.com/office/drawing/2014/main" id="{0092347B-1D46-F441-8FD6-F5EC31572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3196" name="Rectangle 15">
            <a:extLst>
              <a:ext uri="{FF2B5EF4-FFF2-40B4-BE49-F238E27FC236}">
                <a16:creationId xmlns:a16="http://schemas.microsoft.com/office/drawing/2014/main" id="{AC57B0C0-3CBC-FE4F-AB56-5C9CBACEC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4565650"/>
            <a:ext cx="8686800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latin typeface="Verdana" panose="020B0604030504040204" pitchFamily="34" charset="0"/>
              </a:rPr>
              <a:t>电感的两个基本属性：</a:t>
            </a:r>
            <a:endParaRPr lang="en-US" altLang="zh-CN" sz="2400" dirty="0">
              <a:latin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zh-CN" alt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①直流短路</a:t>
            </a:r>
            <a:r>
              <a:rPr lang="en-US" altLang="zh-CN" sz="2400" dirty="0">
                <a:latin typeface="Verdana" panose="020B0604030504040204" pitchFamily="34" charset="0"/>
              </a:rPr>
              <a:t>(di/dt = 0) </a:t>
            </a:r>
            <a:r>
              <a:rPr lang="zh-CN" alt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；②电流不能突变</a:t>
            </a:r>
            <a:r>
              <a:rPr lang="zh-CN" altLang="en-US" sz="2400" dirty="0">
                <a:latin typeface="Verdana" panose="020B0604030504040204" pitchFamily="34" charset="0"/>
              </a:rPr>
              <a:t>，</a:t>
            </a:r>
            <a:r>
              <a:rPr lang="en-US" altLang="zh-CN" sz="2400" dirty="0">
                <a:solidFill>
                  <a:srgbClr val="00B0F0"/>
                </a:solidFill>
                <a:latin typeface="Verdana" panose="020B0604030504040204" pitchFamily="34" charset="0"/>
              </a:rPr>
              <a:t>Why</a:t>
            </a:r>
            <a:r>
              <a:rPr lang="zh-CN" altLang="en-US" sz="2400" dirty="0">
                <a:solidFill>
                  <a:srgbClr val="00B0F0"/>
                </a:solidFill>
                <a:latin typeface="Verdana" panose="020B0604030504040204" pitchFamily="34" charset="0"/>
              </a:rPr>
              <a:t>？</a:t>
            </a:r>
            <a:endParaRPr lang="en-US" altLang="zh-CN" sz="2400" dirty="0">
              <a:solidFill>
                <a:srgbClr val="00B0F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en-US" altLang="zh-CN" sz="2400" dirty="0">
              <a:latin typeface="Verdana" panose="020B0604030504040204" pitchFamily="34" charset="0"/>
            </a:endParaRPr>
          </a:p>
        </p:txBody>
      </p:sp>
      <p:pic>
        <p:nvPicPr>
          <p:cNvPr id="93197" name="Picture 16" descr="Chap6_Fig23">
            <a:extLst>
              <a:ext uri="{FF2B5EF4-FFF2-40B4-BE49-F238E27FC236}">
                <a16:creationId xmlns:a16="http://schemas.microsoft.com/office/drawing/2014/main" id="{219B8184-00E4-914C-9F92-1FFF5B5C43A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8497" y="345128"/>
            <a:ext cx="1076325" cy="2479675"/>
          </a:xfr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613E91E-E489-F543-AAE3-A3FFD74D1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789613"/>
            <a:ext cx="438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BAA35E5-7D9E-9A4D-893D-A368F9D1C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6213" y="5810250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</a:rPr>
              <a:t>×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93201" name="图片 2">
            <a:extLst>
              <a:ext uri="{FF2B5EF4-FFF2-40B4-BE49-F238E27FC236}">
                <a16:creationId xmlns:a16="http://schemas.microsoft.com/office/drawing/2014/main" id="{E19ABE17-5AD7-1D43-8811-7DDBF1211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63" y="2882900"/>
            <a:ext cx="2971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E624CA2-0E0B-6342-A790-F126CE6063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76" y="1784043"/>
            <a:ext cx="2362200" cy="8128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92E2B39-E480-AD4B-B36B-AF6B59E4F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299" y="2773747"/>
            <a:ext cx="635000" cy="444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F89C1D2-9FB8-274D-953B-54BB56FDAD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4614" y="2617973"/>
            <a:ext cx="1803400" cy="825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1C365CE-99EF-EF4C-B336-68366FE7A8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4063" y="2679700"/>
            <a:ext cx="3009900" cy="7493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BFBE6EE-EAD9-2744-A74A-6CB8F5E2DC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6839" y="3468370"/>
            <a:ext cx="1645797" cy="966906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19B3867C-FA7E-DA4E-B16B-A8DFD5349549}"/>
              </a:ext>
            </a:extLst>
          </p:cNvPr>
          <p:cNvSpPr/>
          <p:nvPr/>
        </p:nvSpPr>
        <p:spPr>
          <a:xfrm>
            <a:off x="1363927" y="3807519"/>
            <a:ext cx="647881" cy="2949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灯片编号占位符 1">
            <a:extLst>
              <a:ext uri="{FF2B5EF4-FFF2-40B4-BE49-F238E27FC236}">
                <a16:creationId xmlns:a16="http://schemas.microsoft.com/office/drawing/2014/main" id="{48D8A7E4-E4E1-A749-9818-D3AEBB00B2A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5E5FEC3-7F45-BE0E-1ADF-0662B95305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046" y="5732463"/>
            <a:ext cx="3705954" cy="815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图片 4">
            <a:extLst>
              <a:ext uri="{FF2B5EF4-FFF2-40B4-BE49-F238E27FC236}">
                <a16:creationId xmlns:a16="http://schemas.microsoft.com/office/drawing/2014/main" id="{356F5CCB-F4DF-B044-A753-F95C1FBAD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9" y="679351"/>
            <a:ext cx="896778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图片 5">
            <a:extLst>
              <a:ext uri="{FF2B5EF4-FFF2-40B4-BE49-F238E27FC236}">
                <a16:creationId xmlns:a16="http://schemas.microsoft.com/office/drawing/2014/main" id="{2EED83D4-54C2-524D-A09F-E8635ECF3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294" y="2636738"/>
            <a:ext cx="89789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8">
            <a:extLst>
              <a:ext uri="{FF2B5EF4-FFF2-40B4-BE49-F238E27FC236}">
                <a16:creationId xmlns:a16="http://schemas.microsoft.com/office/drawing/2014/main" id="{51260AB5-0EC3-5940-B2F0-9C94810D75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695526"/>
              </p:ext>
            </p:extLst>
          </p:nvPr>
        </p:nvGraphicFramePr>
        <p:xfrm>
          <a:off x="1115269" y="1484213"/>
          <a:ext cx="10795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54100" imgH="9944100" progId="Equation.3">
                  <p:embed/>
                </p:oleObj>
              </mc:Choice>
              <mc:Fallback>
                <p:oleObj name="Equation" r:id="rId4" imgW="13754100" imgH="9944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269" y="1484213"/>
                        <a:ext cx="1079500" cy="7699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3">
            <a:extLst>
              <a:ext uri="{FF2B5EF4-FFF2-40B4-BE49-F238E27FC236}">
                <a16:creationId xmlns:a16="http://schemas.microsoft.com/office/drawing/2014/main" id="{D8B0E618-A409-3D41-B432-6E59D14EF5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939407"/>
              </p:ext>
            </p:extLst>
          </p:nvPr>
        </p:nvGraphicFramePr>
        <p:xfrm>
          <a:off x="1024781" y="2436713"/>
          <a:ext cx="126047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506700" imgH="9067800" progId="Equation.3">
                  <p:embed/>
                </p:oleObj>
              </mc:Choice>
              <mc:Fallback>
                <p:oleObj name="Equation" r:id="rId6" imgW="15506700" imgH="9067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781" y="2436713"/>
                        <a:ext cx="1260475" cy="7254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F1A5EDE3-206E-494C-8DC6-1FC3F84B565B}"/>
              </a:ext>
            </a:extLst>
          </p:cNvPr>
          <p:cNvSpPr/>
          <p:nvPr/>
        </p:nvSpPr>
        <p:spPr>
          <a:xfrm>
            <a:off x="3275856" y="1412776"/>
            <a:ext cx="5543550" cy="2239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029DE5E-EBD5-E341-ABBE-103EA0BF473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文本占位符 2">
            <a:extLst>
              <a:ext uri="{FF2B5EF4-FFF2-40B4-BE49-F238E27FC236}">
                <a16:creationId xmlns:a16="http://schemas.microsoft.com/office/drawing/2014/main" id="{F548931E-E371-2449-BEAC-1098F88DF85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4343" y="1778000"/>
            <a:ext cx="4038600" cy="445611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6259" name="内容占位符 3">
            <a:extLst>
              <a:ext uri="{FF2B5EF4-FFF2-40B4-BE49-F238E27FC236}">
                <a16:creationId xmlns:a16="http://schemas.microsoft.com/office/drawing/2014/main" id="{4FD418C3-DF0D-FB40-B734-A093C6A0341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55343" y="1778000"/>
            <a:ext cx="4038600" cy="445611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96260" name="图片 4">
            <a:extLst>
              <a:ext uri="{FF2B5EF4-FFF2-40B4-BE49-F238E27FC236}">
                <a16:creationId xmlns:a16="http://schemas.microsoft.com/office/drawing/2014/main" id="{7100A877-721C-3A41-8D93-613121361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" y="438150"/>
            <a:ext cx="9056687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E1F37E1-6820-5E48-9B85-459B87E1BD85}"/>
              </a:ext>
            </a:extLst>
          </p:cNvPr>
          <p:cNvSpPr/>
          <p:nvPr/>
        </p:nvSpPr>
        <p:spPr>
          <a:xfrm>
            <a:off x="43656" y="2238375"/>
            <a:ext cx="5830887" cy="4248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graphicFrame>
        <p:nvGraphicFramePr>
          <p:cNvPr id="7" name="Object 11">
            <a:extLst>
              <a:ext uri="{FF2B5EF4-FFF2-40B4-BE49-F238E27FC236}">
                <a16:creationId xmlns:a16="http://schemas.microsoft.com/office/drawing/2014/main" id="{BBEB4584-3A33-0D4A-BA43-1BDFDA7438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889256"/>
              </p:ext>
            </p:extLst>
          </p:nvPr>
        </p:nvGraphicFramePr>
        <p:xfrm>
          <a:off x="6523831" y="2454275"/>
          <a:ext cx="20875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597600" imgH="9067800" progId="Equation.3">
                  <p:embed/>
                </p:oleObj>
              </mc:Choice>
              <mc:Fallback>
                <p:oleObj name="Equation" r:id="rId3" imgW="31597600" imgH="9067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831" y="2454275"/>
                        <a:ext cx="2087562" cy="6715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0ED622FA-3406-FD49-9DE8-0CA9305AA0D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图片 4">
            <a:extLst>
              <a:ext uri="{FF2B5EF4-FFF2-40B4-BE49-F238E27FC236}">
                <a16:creationId xmlns:a16="http://schemas.microsoft.com/office/drawing/2014/main" id="{D6B2668F-5683-0944-AC12-3D888A7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90678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F9093E9-5FF8-5E48-872C-40BED40E1A14}"/>
              </a:ext>
            </a:extLst>
          </p:cNvPr>
          <p:cNvSpPr/>
          <p:nvPr/>
        </p:nvSpPr>
        <p:spPr>
          <a:xfrm>
            <a:off x="3203575" y="1341438"/>
            <a:ext cx="5761038" cy="4248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B084F07-F88F-2446-90A5-4946309859C0}"/>
              </a:ext>
            </a:extLst>
          </p:cNvPr>
          <p:cNvSpPr/>
          <p:nvPr/>
        </p:nvSpPr>
        <p:spPr>
          <a:xfrm>
            <a:off x="0" y="2997200"/>
            <a:ext cx="3203575" cy="2593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8D8E3F9-B01F-734F-A5BD-0661807D2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05488"/>
            <a:ext cx="3186113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电容直流开路；电感直流短路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799928C-259A-1E45-8484-DAB05C5293E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61950" y="619125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dirty="0">
                <a:solidFill>
                  <a:srgbClr val="A50021"/>
                </a:solidFill>
              </a:rPr>
              <a:t>电感的模型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805363" y="2122488"/>
            <a:ext cx="3805237" cy="2209800"/>
            <a:chOff x="4805363" y="2122488"/>
            <a:chExt cx="3805237" cy="2209800"/>
          </a:xfrm>
        </p:grpSpPr>
        <p:sp>
          <p:nvSpPr>
            <p:cNvPr id="52245" name="Line 27"/>
            <p:cNvSpPr>
              <a:spLocks noChangeShapeType="1"/>
            </p:cNvSpPr>
            <p:nvPr/>
          </p:nvSpPr>
          <p:spPr bwMode="auto">
            <a:xfrm flipV="1">
              <a:off x="5133975" y="3490913"/>
              <a:ext cx="0" cy="36036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46" name="Text Box 28"/>
            <p:cNvSpPr txBox="1">
              <a:spLocks noChangeArrowheads="1"/>
            </p:cNvSpPr>
            <p:nvPr/>
          </p:nvSpPr>
          <p:spPr bwMode="auto">
            <a:xfrm>
              <a:off x="5060950" y="3851275"/>
              <a:ext cx="5762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b="0">
                  <a:ea typeface="仿宋_GB2312" pitchFamily="49" charset="-122"/>
                  <a:sym typeface="Symbol" pitchFamily="18" charset="2"/>
                </a:rPr>
                <a:t>＋</a:t>
              </a:r>
            </a:p>
          </p:txBody>
        </p:sp>
        <p:graphicFrame>
          <p:nvGraphicFramePr>
            <p:cNvPr id="52247" name="Object 29"/>
            <p:cNvGraphicFramePr>
              <a:graphicFrameLocks noChangeAspect="1"/>
            </p:cNvGraphicFramePr>
            <p:nvPr/>
          </p:nvGraphicFramePr>
          <p:xfrm>
            <a:off x="4805363" y="2455863"/>
            <a:ext cx="3805237" cy="175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2" imgW="971658" imgH="438150" progId="Visio.Drawing.11">
                    <p:embed/>
                  </p:oleObj>
                </mc:Choice>
                <mc:Fallback>
                  <p:oleObj name="Visio" r:id="rId2" imgW="971658" imgH="438150" progId="Visio.Drawing.11">
                    <p:embed/>
                    <p:pic>
                      <p:nvPicPr>
                        <p:cNvPr id="52247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5363" y="2455863"/>
                          <a:ext cx="3805237" cy="1752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48" name="Text Box 30"/>
            <p:cNvSpPr txBox="1">
              <a:spLocks noChangeArrowheads="1"/>
            </p:cNvSpPr>
            <p:nvPr/>
          </p:nvSpPr>
          <p:spPr bwMode="auto">
            <a:xfrm>
              <a:off x="5853113" y="2122488"/>
              <a:ext cx="4651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sym typeface="Symbol" pitchFamily="18" charset="2"/>
                </a:rPr>
                <a:t>L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52249" name="Text Box 31"/>
            <p:cNvSpPr txBox="1">
              <a:spLocks noChangeArrowheads="1"/>
            </p:cNvSpPr>
            <p:nvPr/>
          </p:nvSpPr>
          <p:spPr bwMode="auto">
            <a:xfrm>
              <a:off x="7797800" y="3851275"/>
              <a:ext cx="5762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b="0">
                  <a:ea typeface="仿宋_GB2312" pitchFamily="49" charset="-122"/>
                  <a:sym typeface="Symbol" pitchFamily="18" charset="2"/>
                </a:rPr>
                <a:t>－</a:t>
              </a:r>
            </a:p>
          </p:txBody>
        </p:sp>
        <p:sp>
          <p:nvSpPr>
            <p:cNvPr id="52250" name="Text Box 32"/>
            <p:cNvSpPr txBox="1">
              <a:spLocks noChangeArrowheads="1"/>
            </p:cNvSpPr>
            <p:nvPr/>
          </p:nvSpPr>
          <p:spPr bwMode="auto">
            <a:xfrm>
              <a:off x="6429375" y="3875088"/>
              <a:ext cx="6699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sym typeface="Symbol" pitchFamily="18" charset="2"/>
                </a:rPr>
                <a:t>v</a:t>
              </a:r>
              <a:r>
                <a:rPr lang="en-US" altLang="zh-CN" b="0">
                  <a:sym typeface="Symbol" pitchFamily="18" charset="2"/>
                </a:rPr>
                <a:t>(</a:t>
              </a:r>
              <a:r>
                <a:rPr lang="en-US" altLang="zh-CN" b="0" i="1">
                  <a:sym typeface="Symbol" pitchFamily="18" charset="2"/>
                </a:rPr>
                <a:t>t</a:t>
              </a:r>
              <a:r>
                <a:rPr lang="en-US" altLang="zh-CN" b="0">
                  <a:sym typeface="Symbol" pitchFamily="18" charset="2"/>
                </a:rPr>
                <a:t>)</a:t>
              </a:r>
            </a:p>
          </p:txBody>
        </p:sp>
        <p:sp>
          <p:nvSpPr>
            <p:cNvPr id="52251" name="Text Box 33"/>
            <p:cNvSpPr txBox="1">
              <a:spLocks noChangeArrowheads="1"/>
            </p:cNvSpPr>
            <p:nvPr/>
          </p:nvSpPr>
          <p:spPr bwMode="auto">
            <a:xfrm>
              <a:off x="7077075" y="2195513"/>
              <a:ext cx="5746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R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52252" name="Text Box 34"/>
            <p:cNvSpPr txBox="1">
              <a:spLocks noChangeArrowheads="1"/>
            </p:cNvSpPr>
            <p:nvPr/>
          </p:nvSpPr>
          <p:spPr bwMode="auto">
            <a:xfrm>
              <a:off x="6069013" y="3562350"/>
              <a:ext cx="4651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sym typeface="Symbol" pitchFamily="18" charset="2"/>
                </a:rPr>
                <a:t>C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</p:grpSp>
      <p:sp>
        <p:nvSpPr>
          <p:cNvPr id="52253" name="Rectangle 35"/>
          <p:cNvSpPr>
            <a:spLocks noChangeArrowheads="1"/>
          </p:cNvSpPr>
          <p:nvPr/>
        </p:nvSpPr>
        <p:spPr bwMode="auto">
          <a:xfrm>
            <a:off x="5248275" y="4391025"/>
            <a:ext cx="294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/>
              <a:t>工作频率很高的情况</a:t>
            </a:r>
          </a:p>
        </p:txBody>
      </p:sp>
      <p:sp>
        <p:nvSpPr>
          <p:cNvPr id="52254" name="Rectangle 36"/>
          <p:cNvSpPr>
            <a:spLocks noChangeArrowheads="1"/>
          </p:cNvSpPr>
          <p:nvPr/>
        </p:nvSpPr>
        <p:spPr bwMode="auto">
          <a:xfrm>
            <a:off x="1851025" y="2849563"/>
            <a:ext cx="1504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/>
              <a:t>理想电感</a:t>
            </a:r>
          </a:p>
        </p:txBody>
      </p:sp>
      <p:sp>
        <p:nvSpPr>
          <p:cNvPr id="52255" name="Rectangle 37"/>
          <p:cNvSpPr>
            <a:spLocks noChangeArrowheads="1"/>
          </p:cNvSpPr>
          <p:nvPr/>
        </p:nvSpPr>
        <p:spPr bwMode="auto">
          <a:xfrm>
            <a:off x="1808163" y="5694363"/>
            <a:ext cx="1504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/>
              <a:t>考虑内阻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885825" y="4183063"/>
            <a:ext cx="3457575" cy="1196975"/>
            <a:chOff x="885825" y="4183063"/>
            <a:chExt cx="3457575" cy="1196975"/>
          </a:xfrm>
        </p:grpSpPr>
        <p:sp>
          <p:nvSpPr>
            <p:cNvPr id="52227" name="Text Box 6"/>
            <p:cNvSpPr txBox="1">
              <a:spLocks noChangeArrowheads="1"/>
            </p:cNvSpPr>
            <p:nvPr/>
          </p:nvSpPr>
          <p:spPr bwMode="auto">
            <a:xfrm>
              <a:off x="2457450" y="4184650"/>
              <a:ext cx="46513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sym typeface="Symbol" pitchFamily="18" charset="2"/>
                </a:rPr>
                <a:t>L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52228" name="Line 7"/>
            <p:cNvSpPr>
              <a:spLocks noChangeShapeType="1"/>
            </p:cNvSpPr>
            <p:nvPr/>
          </p:nvSpPr>
          <p:spPr bwMode="auto">
            <a:xfrm flipH="1" flipV="1">
              <a:off x="1317625" y="4808538"/>
              <a:ext cx="865188" cy="22225"/>
            </a:xfrm>
            <a:prstGeom prst="line">
              <a:avLst/>
            </a:prstGeom>
            <a:noFill/>
            <a:ln w="44450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29" name="Line 8"/>
            <p:cNvSpPr>
              <a:spLocks noChangeShapeType="1"/>
            </p:cNvSpPr>
            <p:nvPr/>
          </p:nvSpPr>
          <p:spPr bwMode="auto">
            <a:xfrm>
              <a:off x="3406775" y="4830763"/>
              <a:ext cx="647700" cy="0"/>
            </a:xfrm>
            <a:prstGeom prst="line">
              <a:avLst/>
            </a:prstGeom>
            <a:noFill/>
            <a:ln w="44450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0" name="Oval 9"/>
            <p:cNvSpPr>
              <a:spLocks noChangeArrowheads="1"/>
            </p:cNvSpPr>
            <p:nvPr/>
          </p:nvSpPr>
          <p:spPr bwMode="auto">
            <a:xfrm>
              <a:off x="1173163" y="4756150"/>
              <a:ext cx="144462" cy="1174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2231" name="Oval 10"/>
            <p:cNvSpPr>
              <a:spLocks noChangeArrowheads="1"/>
            </p:cNvSpPr>
            <p:nvPr/>
          </p:nvSpPr>
          <p:spPr bwMode="auto">
            <a:xfrm>
              <a:off x="4054475" y="4757738"/>
              <a:ext cx="144463" cy="1174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2232" name="Text Box 11"/>
            <p:cNvSpPr txBox="1">
              <a:spLocks noChangeArrowheads="1"/>
            </p:cNvSpPr>
            <p:nvPr/>
          </p:nvSpPr>
          <p:spPr bwMode="auto">
            <a:xfrm>
              <a:off x="885825" y="4830763"/>
              <a:ext cx="5762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b="0">
                  <a:ea typeface="仿宋_GB2312" pitchFamily="49" charset="-122"/>
                  <a:sym typeface="Symbol" pitchFamily="18" charset="2"/>
                </a:rPr>
                <a:t>＋</a:t>
              </a:r>
            </a:p>
          </p:txBody>
        </p:sp>
        <p:sp>
          <p:nvSpPr>
            <p:cNvPr id="52233" name="Text Box 12"/>
            <p:cNvSpPr txBox="1">
              <a:spLocks noChangeArrowheads="1"/>
            </p:cNvSpPr>
            <p:nvPr/>
          </p:nvSpPr>
          <p:spPr bwMode="auto">
            <a:xfrm>
              <a:off x="3767138" y="4902200"/>
              <a:ext cx="5762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b="0">
                  <a:ea typeface="仿宋_GB2312" pitchFamily="49" charset="-122"/>
                  <a:sym typeface="Symbol" pitchFamily="18" charset="2"/>
                </a:rPr>
                <a:t>－</a:t>
              </a:r>
            </a:p>
          </p:txBody>
        </p:sp>
        <p:sp>
          <p:nvSpPr>
            <p:cNvPr id="52234" name="Text Box 13"/>
            <p:cNvSpPr txBox="1">
              <a:spLocks noChangeArrowheads="1"/>
            </p:cNvSpPr>
            <p:nvPr/>
          </p:nvSpPr>
          <p:spPr bwMode="auto">
            <a:xfrm>
              <a:off x="2254250" y="4922838"/>
              <a:ext cx="7461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v</a:t>
              </a:r>
              <a:r>
                <a:rPr lang="en-US" altLang="zh-CN" b="0">
                  <a:ea typeface="仿宋_GB2312" pitchFamily="49" charset="-122"/>
                  <a:sym typeface="Symbol" pitchFamily="18" charset="2"/>
                </a:rPr>
                <a:t>(</a:t>
              </a: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t</a:t>
              </a:r>
              <a:r>
                <a:rPr lang="en-US" altLang="zh-CN" b="0">
                  <a:ea typeface="仿宋_GB2312" pitchFamily="49" charset="-122"/>
                  <a:sym typeface="Symbol" pitchFamily="18" charset="2"/>
                </a:rPr>
                <a:t>)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52235" name="Text Box 14"/>
            <p:cNvSpPr txBox="1">
              <a:spLocks noChangeArrowheads="1"/>
            </p:cNvSpPr>
            <p:nvPr/>
          </p:nvSpPr>
          <p:spPr bwMode="auto">
            <a:xfrm>
              <a:off x="1598613" y="4248150"/>
              <a:ext cx="5746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R</a:t>
              </a:r>
              <a:endParaRPr lang="en-US" altLang="zh-CN" b="0">
                <a:solidFill>
                  <a:srgbClr val="FFFF00"/>
                </a:solidFill>
                <a:ea typeface="仿宋_GB2312" pitchFamily="49" charset="-122"/>
                <a:sym typeface="Symbol" pitchFamily="18" charset="2"/>
              </a:endParaRPr>
            </a:p>
          </p:txBody>
        </p:sp>
        <p:sp>
          <p:nvSpPr>
            <p:cNvPr id="52236" name="Line 15"/>
            <p:cNvSpPr>
              <a:spLocks noChangeShapeType="1"/>
            </p:cNvSpPr>
            <p:nvPr/>
          </p:nvSpPr>
          <p:spPr bwMode="auto">
            <a:xfrm>
              <a:off x="1030288" y="4624388"/>
              <a:ext cx="50482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7" name="Rectangle 16"/>
            <p:cNvSpPr>
              <a:spLocks noChangeArrowheads="1"/>
            </p:cNvSpPr>
            <p:nvPr/>
          </p:nvSpPr>
          <p:spPr bwMode="auto">
            <a:xfrm>
              <a:off x="1606550" y="4718956"/>
              <a:ext cx="574675" cy="215900"/>
            </a:xfrm>
            <a:prstGeom prst="rect">
              <a:avLst/>
            </a:prstGeom>
            <a:solidFill>
              <a:schemeClr val="bg1"/>
            </a:solidFill>
            <a:ln w="38100" cap="sq" algn="ctr">
              <a:solidFill>
                <a:srgbClr val="FF99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aphicFrame>
          <p:nvGraphicFramePr>
            <p:cNvPr id="52238" name="Object 17"/>
            <p:cNvGraphicFramePr>
              <a:graphicFrameLocks noChangeAspect="1"/>
            </p:cNvGraphicFramePr>
            <p:nvPr/>
          </p:nvGraphicFramePr>
          <p:xfrm>
            <a:off x="2182813" y="4614863"/>
            <a:ext cx="1296987" cy="363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4" imgW="886592" imgH="116832" progId="Visio.Drawing.11">
                    <p:embed/>
                  </p:oleObj>
                </mc:Choice>
                <mc:Fallback>
                  <p:oleObj name="Visio" r:id="rId4" imgW="886592" imgH="116832" progId="Visio.Drawing.11">
                    <p:embed/>
                    <p:pic>
                      <p:nvPicPr>
                        <p:cNvPr id="52238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3508" r="23584" b="-12411"/>
                        <a:stretch>
                          <a:fillRect/>
                        </a:stretch>
                      </p:blipFill>
                      <p:spPr bwMode="auto">
                        <a:xfrm>
                          <a:off x="2182813" y="4614863"/>
                          <a:ext cx="1296987" cy="363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56" name="Text Box 38"/>
            <p:cNvSpPr txBox="1">
              <a:spLocks noChangeArrowheads="1"/>
            </p:cNvSpPr>
            <p:nvPr/>
          </p:nvSpPr>
          <p:spPr bwMode="auto">
            <a:xfrm>
              <a:off x="987425" y="4183063"/>
              <a:ext cx="4286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i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116013" y="1443038"/>
            <a:ext cx="2952750" cy="1154112"/>
            <a:chOff x="1116013" y="1443038"/>
            <a:chExt cx="2952750" cy="1154112"/>
          </a:xfrm>
        </p:grpSpPr>
        <p:graphicFrame>
          <p:nvGraphicFramePr>
            <p:cNvPr id="52239" name="Object 19"/>
            <p:cNvGraphicFramePr>
              <a:graphicFrameLocks noChangeAspect="1"/>
            </p:cNvGraphicFramePr>
            <p:nvPr/>
          </p:nvGraphicFramePr>
          <p:xfrm>
            <a:off x="1169988" y="1819275"/>
            <a:ext cx="2898775" cy="384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4" imgW="886592" imgH="116832" progId="Visio.Drawing.11">
                    <p:embed/>
                  </p:oleObj>
                </mc:Choice>
                <mc:Fallback>
                  <p:oleObj name="Visio" r:id="rId4" imgW="886592" imgH="116832" progId="Visio.Drawing.11">
                    <p:embed/>
                    <p:pic>
                      <p:nvPicPr>
                        <p:cNvPr id="52239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9988" y="1819275"/>
                          <a:ext cx="2898775" cy="3841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40" name="Text Box 21"/>
            <p:cNvSpPr txBox="1">
              <a:spLocks noChangeArrowheads="1"/>
            </p:cNvSpPr>
            <p:nvPr/>
          </p:nvSpPr>
          <p:spPr bwMode="auto">
            <a:xfrm>
              <a:off x="1116013" y="2139950"/>
              <a:ext cx="450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b="0">
                  <a:sym typeface="Symbol" pitchFamily="18" charset="2"/>
                </a:rPr>
                <a:t>+</a:t>
              </a:r>
            </a:p>
          </p:txBody>
        </p:sp>
        <p:sp>
          <p:nvSpPr>
            <p:cNvPr id="52241" name="Text Box 22"/>
            <p:cNvSpPr txBox="1">
              <a:spLocks noChangeArrowheads="1"/>
            </p:cNvSpPr>
            <p:nvPr/>
          </p:nvSpPr>
          <p:spPr bwMode="auto">
            <a:xfrm>
              <a:off x="3614738" y="2139950"/>
              <a:ext cx="4524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b="0">
                  <a:latin typeface="Arial" charset="0"/>
                  <a:ea typeface="楷体_GB2312" pitchFamily="49" charset="-122"/>
                  <a:sym typeface="Symbol" pitchFamily="18" charset="2"/>
                </a:rPr>
                <a:t>－</a:t>
              </a:r>
            </a:p>
          </p:txBody>
        </p:sp>
        <p:sp>
          <p:nvSpPr>
            <p:cNvPr id="52242" name="Text Box 23"/>
            <p:cNvSpPr txBox="1">
              <a:spLocks noChangeArrowheads="1"/>
            </p:cNvSpPr>
            <p:nvPr/>
          </p:nvSpPr>
          <p:spPr bwMode="auto">
            <a:xfrm>
              <a:off x="2119313" y="2139950"/>
              <a:ext cx="78898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v </a:t>
              </a:r>
              <a:r>
                <a:rPr lang="en-US" altLang="zh-CN" b="0">
                  <a:ea typeface="仿宋_GB2312" pitchFamily="49" charset="-122"/>
                  <a:sym typeface="Symbol" pitchFamily="18" charset="2"/>
                </a:rPr>
                <a:t>(</a:t>
              </a: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t</a:t>
              </a:r>
              <a:r>
                <a:rPr lang="en-US" altLang="zh-CN" b="0">
                  <a:ea typeface="仿宋_GB2312" pitchFamily="49" charset="-122"/>
                  <a:sym typeface="Symbol" pitchFamily="18" charset="2"/>
                </a:rPr>
                <a:t>)</a:t>
              </a:r>
            </a:p>
          </p:txBody>
        </p:sp>
        <p:sp>
          <p:nvSpPr>
            <p:cNvPr id="52243" name="Text Box 24"/>
            <p:cNvSpPr txBox="1">
              <a:spLocks noChangeArrowheads="1"/>
            </p:cNvSpPr>
            <p:nvPr/>
          </p:nvSpPr>
          <p:spPr bwMode="auto">
            <a:xfrm>
              <a:off x="1492250" y="1497013"/>
              <a:ext cx="4286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i</a:t>
              </a:r>
            </a:p>
          </p:txBody>
        </p:sp>
        <p:sp>
          <p:nvSpPr>
            <p:cNvPr id="52244" name="Text Box 25"/>
            <p:cNvSpPr txBox="1">
              <a:spLocks noChangeArrowheads="1"/>
            </p:cNvSpPr>
            <p:nvPr/>
          </p:nvSpPr>
          <p:spPr bwMode="auto">
            <a:xfrm>
              <a:off x="2243138" y="1443038"/>
              <a:ext cx="5921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L</a:t>
              </a:r>
            </a:p>
          </p:txBody>
        </p:sp>
        <p:sp>
          <p:nvSpPr>
            <p:cNvPr id="52257" name="Line 41"/>
            <p:cNvSpPr>
              <a:spLocks noChangeShapeType="1"/>
            </p:cNvSpPr>
            <p:nvPr/>
          </p:nvSpPr>
          <p:spPr bwMode="auto">
            <a:xfrm>
              <a:off x="1468438" y="1928813"/>
              <a:ext cx="50482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54597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3" grpId="0"/>
      <p:bldP spid="52254" grpId="0"/>
      <p:bldP spid="522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FF4B9537-185C-004F-96C6-D238B01BB8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6.4 Series and Parallel</a:t>
            </a:r>
            <a:br>
              <a:rPr lang="en-US" altLang="zh-CN" sz="4000"/>
            </a:br>
            <a:r>
              <a:rPr lang="en-US" altLang="zh-CN" sz="4000"/>
              <a:t> Inductors (1)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6A33C730-D449-8B44-8A33-59D74B40F5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229600" cy="91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 sz="2400"/>
              <a:t>The equivalent inductance of </a:t>
            </a:r>
            <a:r>
              <a:rPr lang="en-US" altLang="zh-CN" sz="2400" b="1"/>
              <a:t>series-connected</a:t>
            </a:r>
            <a:r>
              <a:rPr lang="en-US" altLang="zh-CN" sz="2400"/>
              <a:t> inductors is the sum of the individual inductances.</a:t>
            </a:r>
          </a:p>
        </p:txBody>
      </p:sp>
      <p:sp>
        <p:nvSpPr>
          <p:cNvPr id="98308" name="Rectangle 4">
            <a:extLst>
              <a:ext uri="{FF2B5EF4-FFF2-40B4-BE49-F238E27FC236}">
                <a16:creationId xmlns:a16="http://schemas.microsoft.com/office/drawing/2014/main" id="{74BF0585-BFBD-474F-8F32-5BF90080A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419600"/>
            <a:ext cx="845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800" b="1" u="sng">
              <a:latin typeface="Verdana" panose="020B0604030504040204" pitchFamily="34" charset="0"/>
            </a:endParaRPr>
          </a:p>
        </p:txBody>
      </p:sp>
      <p:sp>
        <p:nvSpPr>
          <p:cNvPr id="98309" name="Rectangle 5">
            <a:extLst>
              <a:ext uri="{FF2B5EF4-FFF2-40B4-BE49-F238E27FC236}">
                <a16:creationId xmlns:a16="http://schemas.microsoft.com/office/drawing/2014/main" id="{A49EA9AC-3CE4-464D-97E2-F351A8082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8310" name="Rectangle 8">
            <a:extLst>
              <a:ext uri="{FF2B5EF4-FFF2-40B4-BE49-F238E27FC236}">
                <a16:creationId xmlns:a16="http://schemas.microsoft.com/office/drawing/2014/main" id="{4F215076-1950-5E43-8A88-7948C87B4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8311" name="Rectangle 9">
            <a:extLst>
              <a:ext uri="{FF2B5EF4-FFF2-40B4-BE49-F238E27FC236}">
                <a16:creationId xmlns:a16="http://schemas.microsoft.com/office/drawing/2014/main" id="{4B54572C-5B32-4C42-94CB-AC52463B1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8312" name="Rectangle 11">
            <a:extLst>
              <a:ext uri="{FF2B5EF4-FFF2-40B4-BE49-F238E27FC236}">
                <a16:creationId xmlns:a16="http://schemas.microsoft.com/office/drawing/2014/main" id="{8A0E5BDE-8A3C-E945-8045-1D6C81261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8313" name="Rectangle 15">
            <a:extLst>
              <a:ext uri="{FF2B5EF4-FFF2-40B4-BE49-F238E27FC236}">
                <a16:creationId xmlns:a16="http://schemas.microsoft.com/office/drawing/2014/main" id="{271655D6-52C0-274C-B59B-A7A172CDC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98314" name="Object 14">
            <a:extLst>
              <a:ext uri="{FF2B5EF4-FFF2-40B4-BE49-F238E27FC236}">
                <a16:creationId xmlns:a16="http://schemas.microsoft.com/office/drawing/2014/main" id="{A6D4E335-D462-2F46-A87D-EBF46E260F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4267200"/>
          <a:ext cx="381000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2766000" imgH="5562600" progId="Equation.3">
                  <p:embed/>
                </p:oleObj>
              </mc:Choice>
              <mc:Fallback>
                <p:oleObj name="Equation" r:id="rId3" imgW="32766000" imgH="5562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267200"/>
                        <a:ext cx="3810000" cy="6429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8315" name="Picture 16" descr="ale63317_06029">
            <a:extLst>
              <a:ext uri="{FF2B5EF4-FFF2-40B4-BE49-F238E27FC236}">
                <a16:creationId xmlns:a16="http://schemas.microsoft.com/office/drawing/2014/main" id="{18330F86-88F6-8F47-8B64-3669BC98335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743200"/>
            <a:ext cx="3194050" cy="3581400"/>
          </a:xfrm>
          <a:noFill/>
          <a:extLs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8316" name="Object 8">
            <a:extLst>
              <a:ext uri="{FF2B5EF4-FFF2-40B4-BE49-F238E27FC236}">
                <a16:creationId xmlns:a16="http://schemas.microsoft.com/office/drawing/2014/main" id="{7DA808C8-F3B0-0F49-9948-B7459B200A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2838" y="3078163"/>
          <a:ext cx="1081087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754100" imgH="9944100" progId="Equation.3">
                  <p:embed/>
                </p:oleObj>
              </mc:Choice>
              <mc:Fallback>
                <p:oleObj name="Equation" r:id="rId6" imgW="13754100" imgH="9944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2838" y="3078163"/>
                        <a:ext cx="1081087" cy="7683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C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35993FDF-D346-D04F-849B-7B69397AF86E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D74733F-2A20-E644-83C9-D08E405F9621}"/>
              </a:ext>
            </a:extLst>
          </p:cNvPr>
          <p:cNvSpPr txBox="1"/>
          <p:nvPr/>
        </p:nvSpPr>
        <p:spPr>
          <a:xfrm>
            <a:off x="4202887" y="5221426"/>
            <a:ext cx="4932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电感串联：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电流相等，电压相加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L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相加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6C4BFDF5-770D-5C4B-9D5E-0CD9E45788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6.4 Series and Parallel </a:t>
            </a:r>
            <a:br>
              <a:rPr lang="en-US" altLang="zh-CN" sz="4000"/>
            </a:br>
            <a:r>
              <a:rPr lang="en-US" altLang="zh-CN" sz="4000"/>
              <a:t>Inductors (2)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AA199DD-6626-E141-9D7B-AA4B53F979F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95426"/>
            <a:ext cx="8229600" cy="990600"/>
          </a:xfrm>
        </p:spPr>
        <p:txBody>
          <a:bodyPr/>
          <a:lstStyle/>
          <a:p>
            <a:r>
              <a:rPr lang="en-US" altLang="zh-CN" sz="2400" dirty="0"/>
              <a:t>The equivalent capacitance of </a:t>
            </a:r>
            <a:r>
              <a:rPr lang="en-US" altLang="zh-CN" sz="2400" b="1" dirty="0"/>
              <a:t>parallel</a:t>
            </a:r>
            <a:r>
              <a:rPr lang="en-US" altLang="zh-CN" sz="2400" dirty="0"/>
              <a:t> inductors is the reciprocal of the sum of the reciprocals of the individual inductances.</a:t>
            </a:r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7453D4F9-6CB2-C944-883E-861152288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419600"/>
            <a:ext cx="845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800" b="1" u="sng">
              <a:latin typeface="Verdana" panose="020B0604030504040204" pitchFamily="34" charset="0"/>
            </a:endParaRPr>
          </a:p>
        </p:txBody>
      </p: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86C8D490-903C-874B-A7F4-E8CAC9EFE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0358" name="Rectangle 6">
            <a:extLst>
              <a:ext uri="{FF2B5EF4-FFF2-40B4-BE49-F238E27FC236}">
                <a16:creationId xmlns:a16="http://schemas.microsoft.com/office/drawing/2014/main" id="{4BC595E8-3554-9944-ADAA-AEC3ABC25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0359" name="Rectangle 7">
            <a:extLst>
              <a:ext uri="{FF2B5EF4-FFF2-40B4-BE49-F238E27FC236}">
                <a16:creationId xmlns:a16="http://schemas.microsoft.com/office/drawing/2014/main" id="{B5109378-15E3-F949-8B15-85AEBC987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0360" name="Rectangle 8">
            <a:extLst>
              <a:ext uri="{FF2B5EF4-FFF2-40B4-BE49-F238E27FC236}">
                <a16:creationId xmlns:a16="http://schemas.microsoft.com/office/drawing/2014/main" id="{2DEA0BAC-04FD-784D-9BB2-2F87F955D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0361" name="Rectangle 9">
            <a:extLst>
              <a:ext uri="{FF2B5EF4-FFF2-40B4-BE49-F238E27FC236}">
                <a16:creationId xmlns:a16="http://schemas.microsoft.com/office/drawing/2014/main" id="{054BDBCF-E265-534D-B047-8C004EAC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0362" name="Rectangle 10">
            <a:extLst>
              <a:ext uri="{FF2B5EF4-FFF2-40B4-BE49-F238E27FC236}">
                <a16:creationId xmlns:a16="http://schemas.microsoft.com/office/drawing/2014/main" id="{4ED7D796-457B-C24E-889C-7452291E5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0363" name="Rectangle 15">
            <a:extLst>
              <a:ext uri="{FF2B5EF4-FFF2-40B4-BE49-F238E27FC236}">
                <a16:creationId xmlns:a16="http://schemas.microsoft.com/office/drawing/2014/main" id="{1F0DC7AC-FA7B-E643-8C7B-0E2182D1B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100364" name="Object 14">
            <a:extLst>
              <a:ext uri="{FF2B5EF4-FFF2-40B4-BE49-F238E27FC236}">
                <a16:creationId xmlns:a16="http://schemas.microsoft.com/office/drawing/2014/main" id="{56062D42-AD85-AE48-A74F-30312FB2EF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451829"/>
              </p:ext>
            </p:extLst>
          </p:nvPr>
        </p:nvGraphicFramePr>
        <p:xfrm>
          <a:off x="5439243" y="3846115"/>
          <a:ext cx="286702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699700" imgH="10236200" progId="Equation.3">
                  <p:embed/>
                </p:oleObj>
              </mc:Choice>
              <mc:Fallback>
                <p:oleObj name="Equation" r:id="rId3" imgW="35699700" imgH="10236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9243" y="3846115"/>
                        <a:ext cx="2867025" cy="82391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0365" name="Picture 16" descr="ale63317_06030">
            <a:extLst>
              <a:ext uri="{FF2B5EF4-FFF2-40B4-BE49-F238E27FC236}">
                <a16:creationId xmlns:a16="http://schemas.microsoft.com/office/drawing/2014/main" id="{78C576D3-6866-0A45-8CBB-5B5B0D07D61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250" y="2628900"/>
            <a:ext cx="3305175" cy="3581400"/>
          </a:xfrm>
        </p:spPr>
      </p:pic>
      <p:graphicFrame>
        <p:nvGraphicFramePr>
          <p:cNvPr id="100366" name="Object 11">
            <a:extLst>
              <a:ext uri="{FF2B5EF4-FFF2-40B4-BE49-F238E27FC236}">
                <a16:creationId xmlns:a16="http://schemas.microsoft.com/office/drawing/2014/main" id="{D64E6A4C-2ED1-5F47-BF18-BD3CDB29E7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4525" y="2957513"/>
          <a:ext cx="22320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597600" imgH="9067800" progId="Equation.3">
                  <p:embed/>
                </p:oleObj>
              </mc:Choice>
              <mc:Fallback>
                <p:oleObj name="Equation" r:id="rId6" imgW="31597600" imgH="9067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2957513"/>
                        <a:ext cx="2232025" cy="7175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C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7" name="文本框 16">
            <a:extLst>
              <a:ext uri="{FF2B5EF4-FFF2-40B4-BE49-F238E27FC236}">
                <a16:creationId xmlns:a16="http://schemas.microsoft.com/office/drawing/2014/main" id="{30DA26CC-8DFB-0844-AEF0-3FB898FA7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75" y="4975364"/>
            <a:ext cx="1076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若</a:t>
            </a:r>
            <a:r>
              <a:rPr lang="en-US" altLang="zh-CN" sz="1800" dirty="0"/>
              <a:t>N=2</a:t>
            </a:r>
            <a:r>
              <a:rPr lang="zh-CN" altLang="en-US" sz="1800" dirty="0"/>
              <a:t>：</a:t>
            </a:r>
          </a:p>
        </p:txBody>
      </p:sp>
      <p:pic>
        <p:nvPicPr>
          <p:cNvPr id="100368" name="图片 1">
            <a:extLst>
              <a:ext uri="{FF2B5EF4-FFF2-40B4-BE49-F238E27FC236}">
                <a16:creationId xmlns:a16="http://schemas.microsoft.com/office/drawing/2014/main" id="{986C3C8D-43D4-7E45-BF6C-6A32E1DC4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0" y="4899164"/>
            <a:ext cx="13335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FA24D59-0EB1-1F42-97EA-30155B343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5" y="6449615"/>
            <a:ext cx="5088252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电感的串并联与电阻器的电阻值计算一样！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A99C43E-D33A-F443-A5A5-7DB5BC7C66B0}"/>
              </a:ext>
            </a:extLst>
          </p:cNvPr>
          <p:cNvSpPr txBox="1"/>
          <p:nvPr/>
        </p:nvSpPr>
        <p:spPr>
          <a:xfrm>
            <a:off x="4157030" y="5544546"/>
            <a:ext cx="493203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电感并联：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电压相等，电流相加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1/L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 相加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37870E49-A7E6-2445-B8B4-A4BFC0FCF30D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图片 4">
            <a:extLst>
              <a:ext uri="{FF2B5EF4-FFF2-40B4-BE49-F238E27FC236}">
                <a16:creationId xmlns:a16="http://schemas.microsoft.com/office/drawing/2014/main" id="{8DD0B589-40E6-C242-BC9A-0F504EA57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628775"/>
            <a:ext cx="90805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BBBDB08-C737-7C4B-B548-4966BEF4C6BC}"/>
              </a:ext>
            </a:extLst>
          </p:cNvPr>
          <p:cNvSpPr/>
          <p:nvPr/>
        </p:nvSpPr>
        <p:spPr>
          <a:xfrm>
            <a:off x="3276600" y="2133600"/>
            <a:ext cx="5759450" cy="2232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FFF79C2-510A-BF48-9C65-F85B62A1026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0C87DD0-295C-0446-9E0D-8D0F76610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4664"/>
            <a:ext cx="9144000" cy="2343245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5C0CCA6-D82F-A047-921D-C93FCE9CBCC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5875002-786E-9946-9A9B-6329EBEF4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420888"/>
            <a:ext cx="4283968" cy="26678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08BD457-6B71-5442-AC12-A1C4255BF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6008" y="4228518"/>
            <a:ext cx="4907992" cy="266786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46185AA-5DD6-7E41-A180-B7428074E8FF}"/>
              </a:ext>
            </a:extLst>
          </p:cNvPr>
          <p:cNvSpPr txBox="1"/>
          <p:nvPr/>
        </p:nvSpPr>
        <p:spPr>
          <a:xfrm>
            <a:off x="5054265" y="3465873"/>
            <a:ext cx="4089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电感：根据电压求电流，需要先求出各电感的初始电流值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EF03877-8C26-E341-85E5-E45657864B74}"/>
              </a:ext>
            </a:extLst>
          </p:cNvPr>
          <p:cNvSpPr/>
          <p:nvPr/>
        </p:nvSpPr>
        <p:spPr>
          <a:xfrm>
            <a:off x="1403648" y="1988840"/>
            <a:ext cx="1512168" cy="288032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CCDD896-A4A8-9E49-96D7-4334222F6264}"/>
              </a:ext>
            </a:extLst>
          </p:cNvPr>
          <p:cNvSpPr/>
          <p:nvPr/>
        </p:nvSpPr>
        <p:spPr>
          <a:xfrm>
            <a:off x="737320" y="3434672"/>
            <a:ext cx="882352" cy="354367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E97255-DBB7-094F-959E-BB3BBB910FD3}"/>
              </a:ext>
            </a:extLst>
          </p:cNvPr>
          <p:cNvSpPr/>
          <p:nvPr/>
        </p:nvSpPr>
        <p:spPr>
          <a:xfrm>
            <a:off x="962472" y="4115912"/>
            <a:ext cx="801216" cy="393208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B4AC172-1FB0-F14C-9509-8FEB3E53AAAD}"/>
              </a:ext>
            </a:extLst>
          </p:cNvPr>
          <p:cNvSpPr/>
          <p:nvPr/>
        </p:nvSpPr>
        <p:spPr>
          <a:xfrm>
            <a:off x="1448272" y="4773386"/>
            <a:ext cx="1251520" cy="324914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7748A53-BF42-2640-A452-D952B478FD3F}"/>
              </a:ext>
            </a:extLst>
          </p:cNvPr>
          <p:cNvSpPr/>
          <p:nvPr/>
        </p:nvSpPr>
        <p:spPr>
          <a:xfrm>
            <a:off x="4464366" y="4542634"/>
            <a:ext cx="1763818" cy="47054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335C826-1A93-FE4C-8C83-7643F37CBBC7}"/>
              </a:ext>
            </a:extLst>
          </p:cNvPr>
          <p:cNvSpPr/>
          <p:nvPr/>
        </p:nvSpPr>
        <p:spPr>
          <a:xfrm>
            <a:off x="4951794" y="5949280"/>
            <a:ext cx="1924461" cy="47054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09DB941-3528-9143-A9F8-D62C9FEC4F43}"/>
              </a:ext>
            </a:extLst>
          </p:cNvPr>
          <p:cNvSpPr txBox="1"/>
          <p:nvPr/>
        </p:nvSpPr>
        <p:spPr>
          <a:xfrm>
            <a:off x="2029019" y="5983956"/>
            <a:ext cx="2877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2</a:t>
            </a:r>
            <a:r>
              <a:rPr kumimoji="1" lang="en-US" altLang="zh-CN" dirty="0">
                <a:solidFill>
                  <a:srgbClr val="0432FF"/>
                </a:solidFill>
              </a:rPr>
              <a:t>(</a:t>
            </a:r>
            <a:r>
              <a:rPr kumimoji="1" lang="en-US" altLang="zh-CN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dirty="0">
                <a:solidFill>
                  <a:srgbClr val="0432FF"/>
                </a:solidFill>
              </a:rPr>
              <a:t>) </a:t>
            </a:r>
            <a:r>
              <a:rPr kumimoji="1" lang="zh-CN" altLang="en-US" dirty="0">
                <a:solidFill>
                  <a:srgbClr val="0432FF"/>
                </a:solidFill>
              </a:rPr>
              <a:t>也可以用</a:t>
            </a:r>
            <a:r>
              <a:rPr kumimoji="1" lang="en-US" altLang="zh-CN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–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1</a:t>
            </a:r>
            <a:r>
              <a:rPr kumimoji="1" lang="en-US" altLang="zh-CN" dirty="0">
                <a:solidFill>
                  <a:srgbClr val="0432FF"/>
                </a:solidFill>
              </a:rPr>
              <a:t>(</a:t>
            </a:r>
            <a:r>
              <a:rPr kumimoji="1" lang="en-US" altLang="zh-CN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dirty="0">
                <a:solidFill>
                  <a:srgbClr val="0432FF"/>
                </a:solidFill>
              </a:rPr>
              <a:t>)</a:t>
            </a:r>
            <a:r>
              <a:rPr kumimoji="1" lang="zh-CN" altLang="en-US" dirty="0">
                <a:solidFill>
                  <a:srgbClr val="0432FF"/>
                </a:solidFill>
              </a:rPr>
              <a:t> 获得</a:t>
            </a:r>
          </a:p>
        </p:txBody>
      </p:sp>
    </p:spTree>
    <p:extLst>
      <p:ext uri="{BB962C8B-B14F-4D97-AF65-F5344CB8AC3E}">
        <p14:creationId xmlns:p14="http://schemas.microsoft.com/office/powerpoint/2010/main" val="313889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38FD56A9-C62F-F94D-A3A4-A43AB412A0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725612"/>
          </a:xfrm>
        </p:spPr>
        <p:txBody>
          <a:bodyPr/>
          <a:lstStyle/>
          <a:p>
            <a:r>
              <a:rPr lang="en-US" altLang="zh-CN"/>
              <a:t>Capacitors and Inductors </a:t>
            </a:r>
            <a:r>
              <a:rPr lang="en-US" altLang="zh-CN" sz="4000"/>
              <a:t>Chapter 6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228039D1-C03E-004F-A667-487390AD54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3541713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zh-CN" altLang="en-US">
                <a:solidFill>
                  <a:srgbClr val="FF0000"/>
                </a:solidFill>
              </a:rPr>
              <a:t>电容、电感，及它们的串并联</a:t>
            </a:r>
            <a:endParaRPr lang="en-US" altLang="zh-CN">
              <a:solidFill>
                <a:srgbClr val="FF0000"/>
              </a:solidFill>
            </a:endParaRPr>
          </a:p>
          <a:p>
            <a:pPr marL="609600" indent="-609600">
              <a:buFontTx/>
              <a:buNone/>
            </a:pPr>
            <a:r>
              <a:rPr lang="en-US" altLang="zh-CN"/>
              <a:t>6.1	Capacitors </a:t>
            </a:r>
            <a:r>
              <a:rPr lang="zh-CN" altLang="en-US"/>
              <a:t>电容</a:t>
            </a:r>
            <a:endParaRPr lang="en-US" altLang="zh-CN"/>
          </a:p>
          <a:p>
            <a:pPr marL="609600" indent="-609600">
              <a:buFontTx/>
              <a:buNone/>
            </a:pPr>
            <a:r>
              <a:rPr lang="en-US" altLang="zh-CN"/>
              <a:t>6.2	Series and Parallel Capacitors</a:t>
            </a:r>
          </a:p>
          <a:p>
            <a:pPr marL="609600" indent="-609600">
              <a:buFontTx/>
              <a:buNone/>
            </a:pPr>
            <a:r>
              <a:rPr lang="en-US" altLang="zh-CN"/>
              <a:t>6.3	Inductors </a:t>
            </a:r>
            <a:r>
              <a:rPr lang="zh-CN" altLang="en-US"/>
              <a:t>电感</a:t>
            </a:r>
            <a:endParaRPr lang="en-US" altLang="zh-CN"/>
          </a:p>
          <a:p>
            <a:pPr marL="609600" indent="-609600">
              <a:buFontTx/>
              <a:buNone/>
            </a:pPr>
            <a:r>
              <a:rPr lang="en-US" altLang="zh-CN"/>
              <a:t>6.4	Series and Parallel Inductors</a:t>
            </a:r>
          </a:p>
          <a:p>
            <a:pPr marL="609600" indent="-609600">
              <a:buFontTx/>
              <a:buNone/>
            </a:pPr>
            <a:endParaRPr lang="en-US" altLang="zh-CN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98220823-ABFB-6847-B6ED-6DC795A1847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8" name="图片 4">
            <a:extLst>
              <a:ext uri="{FF2B5EF4-FFF2-40B4-BE49-F238E27FC236}">
                <a16:creationId xmlns:a16="http://schemas.microsoft.com/office/drawing/2014/main" id="{0032A581-2B1B-7E47-8859-C6653371E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0"/>
            <a:ext cx="776446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C3C12A-5687-FE4A-BC67-7AA4D6BE8E28}"/>
              </a:ext>
            </a:extLst>
          </p:cNvPr>
          <p:cNvSpPr/>
          <p:nvPr/>
        </p:nvSpPr>
        <p:spPr>
          <a:xfrm>
            <a:off x="3348038" y="2276475"/>
            <a:ext cx="1147762" cy="6477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E49CAE-4F1C-614C-AC63-8FB0B62199D7}"/>
              </a:ext>
            </a:extLst>
          </p:cNvPr>
          <p:cNvSpPr/>
          <p:nvPr/>
        </p:nvSpPr>
        <p:spPr>
          <a:xfrm>
            <a:off x="5940425" y="1520825"/>
            <a:ext cx="1147763" cy="6477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36ABBD-D316-8444-908A-9ADDDE37B21E}"/>
              </a:ext>
            </a:extLst>
          </p:cNvPr>
          <p:cNvSpPr/>
          <p:nvPr/>
        </p:nvSpPr>
        <p:spPr>
          <a:xfrm>
            <a:off x="3429000" y="3000375"/>
            <a:ext cx="1147763" cy="6492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32D49-498B-1248-A0E5-3D39DA5541D5}"/>
              </a:ext>
            </a:extLst>
          </p:cNvPr>
          <p:cNvSpPr/>
          <p:nvPr/>
        </p:nvSpPr>
        <p:spPr>
          <a:xfrm>
            <a:off x="5969000" y="3000375"/>
            <a:ext cx="1147763" cy="6492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9B9898A0-7FBC-014F-BBCA-F82EE224730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2F8B61-5D5F-3A4F-9AFE-2CAA23ECD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C8548F-2A7E-204C-973A-6F3BD5131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b="1" dirty="0"/>
              <a:t>电感</a:t>
            </a:r>
            <a:r>
              <a:rPr kumimoji="1" lang="zh-CN" altLang="en-US" sz="2000" dirty="0"/>
              <a:t>：直流短路，流过电感的电流不能突变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电容并联</a:t>
            </a:r>
            <a:r>
              <a:rPr kumimoji="1" lang="zh-CN" altLang="en-US" sz="2000" dirty="0"/>
              <a:t>：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相加；</a:t>
            </a:r>
            <a:r>
              <a:rPr kumimoji="1" lang="zh-CN" altLang="en-US" sz="2000" b="1" dirty="0"/>
              <a:t>电容串联</a:t>
            </a:r>
            <a:r>
              <a:rPr kumimoji="1" lang="zh-CN" altLang="en-US" sz="2000" dirty="0"/>
              <a:t>：相当于电阻并联；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电感的串并联</a:t>
            </a:r>
            <a:r>
              <a:rPr kumimoji="1" lang="zh-CN" altLang="en-US" sz="2000" dirty="0"/>
              <a:t>相当于电阻的串并联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dirty="0"/>
              <a:t>电容，根据电流求电压，需要先求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电容两端电压的初始值</a:t>
            </a:r>
            <a:r>
              <a:rPr kumimoji="1" lang="zh-CN" altLang="en-US" sz="2000" dirty="0"/>
              <a:t>；</a:t>
            </a:r>
            <a:endParaRPr kumimoji="1" lang="en-US" altLang="zh-CN" sz="2000" dirty="0"/>
          </a:p>
          <a:p>
            <a:r>
              <a:rPr kumimoji="1" lang="zh-CN" altLang="en-US" sz="2000" dirty="0"/>
              <a:t>电感，根据电压求电流，需要先求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流过电感的电流初始值</a:t>
            </a:r>
            <a:r>
              <a:rPr kumimoji="1" lang="zh-CN" altLang="en-US" sz="2000" dirty="0"/>
              <a:t>；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01B2EA6-2908-F046-990B-AEA143450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132856"/>
            <a:ext cx="1440160" cy="81738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AFD6D52-48DD-744E-A5A9-88FEB4639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89" y="2132856"/>
            <a:ext cx="1440160" cy="8460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B3E10-24D1-D042-9D9A-B383F3340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5733256"/>
            <a:ext cx="2706411" cy="10326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9411B4-B3DE-2F4B-8B38-FFDEE8707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895" y="5841742"/>
            <a:ext cx="3360473" cy="867573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8E00F81-13F4-224C-A90B-B76EBCD9A5BD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45863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标题 1">
            <a:extLst>
              <a:ext uri="{FF2B5EF4-FFF2-40B4-BE49-F238E27FC236}">
                <a16:creationId xmlns:a16="http://schemas.microsoft.com/office/drawing/2014/main" id="{3C932426-513F-FA4B-A562-1F1DFC264B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F844BDA-3FBD-724F-A1F6-A0A5FA76688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1415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585663F-DA5B-274D-87C4-CE7B37781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39" y="0"/>
            <a:ext cx="9144000" cy="2686718"/>
          </a:xfrm>
          <a:prstGeom prst="rect">
            <a:avLst/>
          </a:prstGeom>
        </p:spPr>
      </p:pic>
      <p:sp>
        <p:nvSpPr>
          <p:cNvPr id="110595" name="文本框 4">
            <a:extLst>
              <a:ext uri="{FF2B5EF4-FFF2-40B4-BE49-F238E27FC236}">
                <a16:creationId xmlns:a16="http://schemas.microsoft.com/office/drawing/2014/main" id="{6A1B58AB-98A2-2048-AA54-4B8665046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37" y="1158693"/>
            <a:ext cx="3600400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电容串并联；串联电容的</a:t>
            </a:r>
            <a:r>
              <a:rPr lang="en-US" altLang="zh-CN" sz="1800" dirty="0"/>
              <a:t>q</a:t>
            </a:r>
            <a:r>
              <a:rPr lang="zh-CN" altLang="en-US" sz="1800" dirty="0"/>
              <a:t>相等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F8752BB-4EEA-0446-B9D7-4CCD8867C254}"/>
              </a:ext>
            </a:extLst>
          </p:cNvPr>
          <p:cNvSpPr/>
          <p:nvPr/>
        </p:nvSpPr>
        <p:spPr>
          <a:xfrm>
            <a:off x="0" y="4653136"/>
            <a:ext cx="9144000" cy="2204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标题 1">
            <a:extLst>
              <a:ext uri="{FF2B5EF4-FFF2-40B4-BE49-F238E27FC236}">
                <a16:creationId xmlns:a16="http://schemas.microsoft.com/office/drawing/2014/main" id="{D3D6BC24-C270-D847-B605-8B88C6D75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0200" y="158750"/>
            <a:ext cx="8229600" cy="11430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111618" name="图片 3">
            <a:extLst>
              <a:ext uri="{FF2B5EF4-FFF2-40B4-BE49-F238E27FC236}">
                <a16:creationId xmlns:a16="http://schemas.microsoft.com/office/drawing/2014/main" id="{04216EF6-951F-DD44-8D4F-20690F13C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0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C11400FC-5AD0-F945-B6A6-32A763A53EAD}"/>
              </a:ext>
            </a:extLst>
          </p:cNvPr>
          <p:cNvSpPr/>
          <p:nvPr/>
        </p:nvSpPr>
        <p:spPr>
          <a:xfrm>
            <a:off x="3292475" y="1584325"/>
            <a:ext cx="5724525" cy="57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1620" name="文本框 5">
            <a:extLst>
              <a:ext uri="{FF2B5EF4-FFF2-40B4-BE49-F238E27FC236}">
                <a16:creationId xmlns:a16="http://schemas.microsoft.com/office/drawing/2014/main" id="{73143DC8-A65A-9C4E-8876-CE0FB3C10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3" y="1349375"/>
            <a:ext cx="31845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电容直流开路；电感直流短路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64B278-11C4-A142-AE1B-60ACBCABF74D}"/>
              </a:ext>
            </a:extLst>
          </p:cNvPr>
          <p:cNvSpPr/>
          <p:nvPr/>
        </p:nvSpPr>
        <p:spPr>
          <a:xfrm>
            <a:off x="0" y="4653136"/>
            <a:ext cx="9144000" cy="2204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C136FEAD-6D6A-3C42-B1B4-2AFF59388C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15888"/>
            <a:ext cx="8243887" cy="1314450"/>
          </a:xfrm>
        </p:spPr>
        <p:txBody>
          <a:bodyPr/>
          <a:lstStyle/>
          <a:p>
            <a:r>
              <a:rPr lang="en-US" altLang="zh-CN" sz="4000"/>
              <a:t>6.1 Capacitors </a:t>
            </a:r>
            <a:r>
              <a:rPr lang="zh-CN" altLang="en-US" sz="4000"/>
              <a:t>电容</a:t>
            </a:r>
            <a:endParaRPr lang="en-US" altLang="zh-CN" sz="4000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DEFF0F53-6D81-634A-A168-7A5B16C6CC2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8077200" cy="1066800"/>
          </a:xfrm>
        </p:spPr>
        <p:txBody>
          <a:bodyPr/>
          <a:lstStyle/>
          <a:p>
            <a:r>
              <a:rPr lang="en-US" altLang="zh-CN" sz="2400"/>
              <a:t>A capacitor is a </a:t>
            </a:r>
            <a:r>
              <a:rPr lang="en-US" altLang="zh-CN" sz="2400" b="1">
                <a:solidFill>
                  <a:srgbClr val="FF0000"/>
                </a:solidFill>
              </a:rPr>
              <a:t>passive</a:t>
            </a:r>
            <a:r>
              <a:rPr lang="en-US" altLang="zh-CN" sz="2400"/>
              <a:t> (</a:t>
            </a:r>
            <a:r>
              <a:rPr lang="zh-CN" altLang="en-US" sz="2400"/>
              <a:t>无源</a:t>
            </a:r>
            <a:r>
              <a:rPr lang="en-US" altLang="zh-CN" sz="2400"/>
              <a:t>) element designed        to </a:t>
            </a:r>
            <a:r>
              <a:rPr lang="en-US" altLang="zh-CN" sz="2400" b="1"/>
              <a:t>store energy</a:t>
            </a:r>
            <a:r>
              <a:rPr lang="en-US" altLang="zh-CN" sz="2400"/>
              <a:t> in its </a:t>
            </a:r>
            <a:r>
              <a:rPr lang="en-US" altLang="zh-CN" sz="2400" b="1"/>
              <a:t>electric field. </a:t>
            </a:r>
            <a:r>
              <a:rPr lang="zh-CN" altLang="en-US" sz="2400" b="1">
                <a:solidFill>
                  <a:srgbClr val="FF0000"/>
                </a:solidFill>
              </a:rPr>
              <a:t>储存电场能量</a:t>
            </a:r>
            <a:r>
              <a:rPr lang="en-US" altLang="zh-CN" sz="2800" b="1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9636" name="Picture 4" descr="06-001">
            <a:extLst>
              <a:ext uri="{FF2B5EF4-FFF2-40B4-BE49-F238E27FC236}">
                <a16:creationId xmlns:a16="http://schemas.microsoft.com/office/drawing/2014/main" id="{FC6057D8-EB8B-E041-B9C5-B459B29A826D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4826" y="2684462"/>
            <a:ext cx="2111375" cy="2286000"/>
          </a:xfrm>
          <a:noFill/>
        </p:spPr>
      </p:pic>
      <p:pic>
        <p:nvPicPr>
          <p:cNvPr id="69637" name="Picture 6" descr="06-002">
            <a:extLst>
              <a:ext uri="{FF2B5EF4-FFF2-40B4-BE49-F238E27FC236}">
                <a16:creationId xmlns:a16="http://schemas.microsoft.com/office/drawing/2014/main" id="{CAB40658-1669-9240-914A-0B7CB2A5E12F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1829" y="2658269"/>
            <a:ext cx="1873250" cy="2279650"/>
          </a:xfrm>
          <a:noFill/>
        </p:spPr>
      </p:pic>
      <p:sp>
        <p:nvSpPr>
          <p:cNvPr id="69638" name="Rectangle 9">
            <a:extLst>
              <a:ext uri="{FF2B5EF4-FFF2-40B4-BE49-F238E27FC236}">
                <a16:creationId xmlns:a16="http://schemas.microsoft.com/office/drawing/2014/main" id="{6C0EA894-714A-5843-B85F-D1B142A3A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449888"/>
            <a:ext cx="82296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latin typeface="Verdana" panose="020B0604030504040204" pitchFamily="34" charset="0"/>
              </a:rPr>
              <a:t>A </a:t>
            </a:r>
            <a:r>
              <a:rPr lang="en-US" altLang="zh-CN" sz="2400" b="1">
                <a:latin typeface="Verdana" panose="020B0604030504040204" pitchFamily="34" charset="0"/>
              </a:rPr>
              <a:t>capacitor</a:t>
            </a:r>
            <a:r>
              <a:rPr lang="en-US" altLang="zh-CN" sz="2400">
                <a:latin typeface="Verdana" panose="020B0604030504040204" pitchFamily="34" charset="0"/>
              </a:rPr>
              <a:t> consists of two conducting plates separated by an insulator (or dielectric).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770D76B-DD15-4A4E-8212-CAD6A963D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3070226"/>
            <a:ext cx="3563094" cy="1726653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9BD3D31-6E72-944E-81C5-DEBEE6070B5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5">
            <a:extLst>
              <a:ext uri="{FF2B5EF4-FFF2-40B4-BE49-F238E27FC236}">
                <a16:creationId xmlns:a16="http://schemas.microsoft.com/office/drawing/2014/main" id="{6C259608-22C4-DC4F-A46B-20E70A5C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4338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6">
            <a:extLst>
              <a:ext uri="{FF2B5EF4-FFF2-40B4-BE49-F238E27FC236}">
                <a16:creationId xmlns:a16="http://schemas.microsoft.com/office/drawing/2014/main" id="{1F22F9A2-20CA-8F41-951B-29DC38951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288" y="48006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7">
            <a:extLst>
              <a:ext uri="{FF2B5EF4-FFF2-40B4-BE49-F238E27FC236}">
                <a16:creationId xmlns:a16="http://schemas.microsoft.com/office/drawing/2014/main" id="{2BF3C2BF-A818-FF4F-A2D4-492755E04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4632325"/>
            <a:ext cx="38163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1B6E9-4B08-5949-A05F-86D3DAC6BE53}"/>
              </a:ext>
            </a:extLst>
          </p:cNvPr>
          <p:cNvCxnSpPr/>
          <p:nvPr/>
        </p:nvCxnSpPr>
        <p:spPr>
          <a:xfrm>
            <a:off x="0" y="4632325"/>
            <a:ext cx="9144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5" name="TextBox 10">
            <a:extLst>
              <a:ext uri="{FF2B5EF4-FFF2-40B4-BE49-F238E27FC236}">
                <a16:creationId xmlns:a16="http://schemas.microsoft.com/office/drawing/2014/main" id="{BB7B046A-9124-BA4B-A2D3-C79E84F5F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724" y="5229135"/>
            <a:ext cx="34018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SMD</a:t>
            </a:r>
            <a:r>
              <a:rPr lang="zh-CN" altLang="en-US" sz="2400" b="1" dirty="0"/>
              <a:t> </a:t>
            </a:r>
            <a:endParaRPr lang="en-US" altLang="zh-CN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400" dirty="0"/>
              <a:t>(surface mount device)</a:t>
            </a:r>
            <a:r>
              <a:rPr lang="en-US" altLang="en-US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/>
              <a:t>贴片电容</a:t>
            </a:r>
            <a:endParaRPr lang="en-US" altLang="en-US" sz="2400" dirty="0"/>
          </a:p>
        </p:txBody>
      </p:sp>
      <p:sp>
        <p:nvSpPr>
          <p:cNvPr id="71686" name="TextBox 11">
            <a:extLst>
              <a:ext uri="{FF2B5EF4-FFF2-40B4-BE49-F238E27FC236}">
                <a16:creationId xmlns:a16="http://schemas.microsoft.com/office/drawing/2014/main" id="{73EA0153-94F5-1946-9EED-71AED0B4D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2113" y="908050"/>
            <a:ext cx="21034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400" dirty="0"/>
              <a:t>Through-hole</a:t>
            </a:r>
            <a:r>
              <a:rPr lang="en-US" altLang="en-US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/>
              <a:t>直插式电容</a:t>
            </a:r>
            <a:endParaRPr lang="en-US" altLang="en-US" sz="2400" dirty="0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F7D62F98-1429-8348-94DA-3C2CC683D7F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781503D1-8923-D046-8436-0AD13D680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6.1 Capacitors (2)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5C1E78C1-985F-C340-9C1F-52FA4E2D59D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b="1"/>
              <a:t>Capacitance</a:t>
            </a:r>
            <a:r>
              <a:rPr lang="en-US" altLang="zh-CN" sz="2400"/>
              <a:t> </a:t>
            </a:r>
            <a:r>
              <a:rPr lang="en-US" altLang="zh-CN" sz="2400" i="1"/>
              <a:t>C</a:t>
            </a:r>
            <a:r>
              <a:rPr lang="en-US" altLang="zh-CN" sz="2400"/>
              <a:t> is the ratio of the charge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sz="2400"/>
              <a:t> on one plate of a capacitor to the voltage difference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/>
              <a:t> between the two plates, measured in farads (F).</a:t>
            </a:r>
          </a:p>
        </p:txBody>
      </p:sp>
      <p:sp>
        <p:nvSpPr>
          <p:cNvPr id="72708" name="Rectangle 6">
            <a:extLst>
              <a:ext uri="{FF2B5EF4-FFF2-40B4-BE49-F238E27FC236}">
                <a16:creationId xmlns:a16="http://schemas.microsoft.com/office/drawing/2014/main" id="{F175B827-8D47-1E4F-8B36-B460DFFD0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72000"/>
            <a:ext cx="8305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200" dirty="0">
                <a:latin typeface="Verdana" panose="020B0604030504040204" pitchFamily="34" charset="0"/>
              </a:rPr>
              <a:t>Where </a:t>
            </a:r>
            <a:r>
              <a:rPr lang="en-US" altLang="zh-CN" sz="22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</a:t>
            </a:r>
            <a:r>
              <a:rPr lang="en-US" altLang="zh-CN" sz="2200" dirty="0">
                <a:latin typeface="Verdana" panose="020B0604030504040204" pitchFamily="34" charset="0"/>
              </a:rPr>
              <a:t> is the permittivity of the dielectric material between the plates, </a:t>
            </a:r>
            <a:r>
              <a:rPr lang="en-US" altLang="zh-CN" sz="22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00" dirty="0">
                <a:latin typeface="Verdana" panose="020B0604030504040204" pitchFamily="34" charset="0"/>
              </a:rPr>
              <a:t> is the surface area of each plate, </a:t>
            </a:r>
            <a:r>
              <a:rPr lang="en-US" altLang="zh-CN" sz="22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00" dirty="0">
                <a:latin typeface="Verdana" panose="020B0604030504040204" pitchFamily="34" charset="0"/>
              </a:rPr>
              <a:t> is the distance between the plates.  </a:t>
            </a:r>
          </a:p>
          <a:p>
            <a:pPr eaLnBrk="1" hangingPunct="1"/>
            <a:r>
              <a:rPr lang="en-US" altLang="zh-CN" sz="2200" dirty="0">
                <a:latin typeface="Verdana" panose="020B0604030504040204" pitchFamily="34" charset="0"/>
              </a:rPr>
              <a:t>Unit: F, pF (10</a:t>
            </a:r>
            <a:r>
              <a:rPr lang="en-US" altLang="zh-CN" sz="2200" baseline="30000" dirty="0">
                <a:latin typeface="Verdana" panose="020B0604030504040204" pitchFamily="34" charset="0"/>
              </a:rPr>
              <a:t>–12</a:t>
            </a:r>
            <a:r>
              <a:rPr lang="en-US" altLang="zh-CN" sz="2200" dirty="0">
                <a:latin typeface="Verdana" panose="020B0604030504040204" pitchFamily="34" charset="0"/>
              </a:rPr>
              <a:t>), </a:t>
            </a:r>
            <a:r>
              <a:rPr lang="en-US" altLang="zh-CN" sz="2200" dirty="0" err="1">
                <a:latin typeface="Verdana" panose="020B0604030504040204" pitchFamily="34" charset="0"/>
              </a:rPr>
              <a:t>nF</a:t>
            </a:r>
            <a:r>
              <a:rPr lang="en-US" altLang="zh-CN" sz="2200" dirty="0">
                <a:latin typeface="Verdana" panose="020B0604030504040204" pitchFamily="34" charset="0"/>
              </a:rPr>
              <a:t> (10</a:t>
            </a:r>
            <a:r>
              <a:rPr lang="en-US" altLang="zh-CN" sz="2200" baseline="30000" dirty="0">
                <a:latin typeface="Verdana" panose="020B0604030504040204" pitchFamily="34" charset="0"/>
              </a:rPr>
              <a:t>–9</a:t>
            </a:r>
            <a:r>
              <a:rPr lang="en-US" altLang="zh-CN" sz="2200" dirty="0">
                <a:latin typeface="Verdana" panose="020B0604030504040204" pitchFamily="34" charset="0"/>
              </a:rPr>
              <a:t>), and</a:t>
            </a:r>
            <a:endParaRPr lang="en-US" altLang="zh-CN" sz="2200" u="sng" dirty="0">
              <a:solidFill>
                <a:srgbClr val="FF6600"/>
              </a:solidFill>
              <a:latin typeface="Verdana" panose="020B0604030504040204" pitchFamily="34" charset="0"/>
            </a:endParaRPr>
          </a:p>
        </p:txBody>
      </p:sp>
      <p:sp>
        <p:nvSpPr>
          <p:cNvPr id="72709" name="Rectangle 10">
            <a:extLst>
              <a:ext uri="{FF2B5EF4-FFF2-40B4-BE49-F238E27FC236}">
                <a16:creationId xmlns:a16="http://schemas.microsoft.com/office/drawing/2014/main" id="{62CE4669-123A-0B41-8672-651ACCF0E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72710" name="Object 9">
            <a:extLst>
              <a:ext uri="{FF2B5EF4-FFF2-40B4-BE49-F238E27FC236}">
                <a16:creationId xmlns:a16="http://schemas.microsoft.com/office/drawing/2014/main" id="{F7E77A49-23B3-584D-8BD9-6711A3EE7A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6375" y="3198813"/>
          <a:ext cx="14478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04600" imgH="4686300" progId="Equation.3">
                  <p:embed/>
                </p:oleObj>
              </mc:Choice>
              <mc:Fallback>
                <p:oleObj name="Equation" r:id="rId3" imgW="11404600" imgH="4686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3198813"/>
                        <a:ext cx="1447800" cy="5857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1" name="Rectangle 12">
            <a:extLst>
              <a:ext uri="{FF2B5EF4-FFF2-40B4-BE49-F238E27FC236}">
                <a16:creationId xmlns:a16="http://schemas.microsoft.com/office/drawing/2014/main" id="{A40FEDE1-2FD0-8D45-AE38-1239AC804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72712" name="Object 11">
            <a:extLst>
              <a:ext uri="{FF2B5EF4-FFF2-40B4-BE49-F238E27FC236}">
                <a16:creationId xmlns:a16="http://schemas.microsoft.com/office/drawing/2014/main" id="{A6B9E9B6-D184-7D4F-842D-F25B95C37F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84850" y="2954338"/>
          <a:ext cx="1535113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877800" imgH="9067800" progId="Equation.3">
                  <p:embed/>
                </p:oleObj>
              </mc:Choice>
              <mc:Fallback>
                <p:oleObj name="Equation" r:id="rId5" imgW="12877800" imgH="9067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2954338"/>
                        <a:ext cx="1535113" cy="1074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3" name="Text Box 13">
            <a:extLst>
              <a:ext uri="{FF2B5EF4-FFF2-40B4-BE49-F238E27FC236}">
                <a16:creationId xmlns:a16="http://schemas.microsoft.com/office/drawing/2014/main" id="{2CE6E19C-AD91-1A43-9090-FA4FA8291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9288" y="32639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/>
              <a:t>and</a:t>
            </a:r>
          </a:p>
        </p:txBody>
      </p:sp>
      <p:sp>
        <p:nvSpPr>
          <p:cNvPr id="72714" name="Rectangle 14">
            <a:extLst>
              <a:ext uri="{FF2B5EF4-FFF2-40B4-BE49-F238E27FC236}">
                <a16:creationId xmlns:a16="http://schemas.microsoft.com/office/drawing/2014/main" id="{10AC8567-041D-404A-8CC5-78A5A4C52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653088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u="sng">
                <a:solidFill>
                  <a:srgbClr val="FF6600"/>
                </a:solidFill>
                <a:sym typeface="Symbol" pitchFamily="2" charset="2"/>
              </a:rPr>
              <a:t></a:t>
            </a:r>
            <a:r>
              <a:rPr lang="en-US" altLang="zh-CN" sz="2000" b="1" u="sng">
                <a:solidFill>
                  <a:srgbClr val="FF6600"/>
                </a:solidFill>
              </a:rPr>
              <a:t>F (10</a:t>
            </a:r>
            <a:r>
              <a:rPr lang="en-US" altLang="zh-CN" sz="2000" b="1" u="sng" baseline="30000">
                <a:solidFill>
                  <a:srgbClr val="FF6600"/>
                </a:solidFill>
              </a:rPr>
              <a:t>–6</a:t>
            </a:r>
            <a:r>
              <a:rPr lang="en-US" altLang="zh-CN" sz="2000" b="1">
                <a:solidFill>
                  <a:srgbClr val="FF6600"/>
                </a:solidFill>
              </a:rPr>
              <a:t>)</a:t>
            </a:r>
          </a:p>
        </p:txBody>
      </p:sp>
      <p:pic>
        <p:nvPicPr>
          <p:cNvPr id="72715" name="Picture 15" descr="06-002">
            <a:extLst>
              <a:ext uri="{FF2B5EF4-FFF2-40B4-BE49-F238E27FC236}">
                <a16:creationId xmlns:a16="http://schemas.microsoft.com/office/drawing/2014/main" id="{EAE4FFEB-3E9A-6E44-B925-04983F32E423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660650"/>
            <a:ext cx="1512887" cy="1841500"/>
          </a:xfrm>
          <a:noFill/>
        </p:spPr>
      </p:pic>
      <p:sp>
        <p:nvSpPr>
          <p:cNvPr id="72716" name="文本框 1">
            <a:extLst>
              <a:ext uri="{FF2B5EF4-FFF2-40B4-BE49-F238E27FC236}">
                <a16:creationId xmlns:a16="http://schemas.microsoft.com/office/drawing/2014/main" id="{E62E308B-0C41-6446-B1EC-A9F2542DD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538" y="2447925"/>
            <a:ext cx="1125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介电常数</a:t>
            </a:r>
          </a:p>
        </p:txBody>
      </p:sp>
      <p:sp>
        <p:nvSpPr>
          <p:cNvPr id="72717" name="文本框 14">
            <a:extLst>
              <a:ext uri="{FF2B5EF4-FFF2-40B4-BE49-F238E27FC236}">
                <a16:creationId xmlns:a16="http://schemas.microsoft.com/office/drawing/2014/main" id="{875AABDD-4D78-C34F-A11A-25DE16FB4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2447925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平板面积</a:t>
            </a:r>
          </a:p>
        </p:txBody>
      </p:sp>
      <p:sp>
        <p:nvSpPr>
          <p:cNvPr id="72718" name="文本框 15">
            <a:extLst>
              <a:ext uri="{FF2B5EF4-FFF2-40B4-BE49-F238E27FC236}">
                <a16:creationId xmlns:a16="http://schemas.microsoft.com/office/drawing/2014/main" id="{3E08BC42-8908-1A4C-B350-531239EF3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3663950"/>
            <a:ext cx="1511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平板间距离</a:t>
            </a: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408C7116-ECD7-244B-A9F5-A2EDC26DFDC4}"/>
              </a:ext>
            </a:extLst>
          </p:cNvPr>
          <p:cNvCxnSpPr>
            <a:stCxn id="72716" idx="2"/>
          </p:cNvCxnSpPr>
          <p:nvPr/>
        </p:nvCxnSpPr>
        <p:spPr>
          <a:xfrm>
            <a:off x="6259513" y="2817813"/>
            <a:ext cx="400050" cy="311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47C51459-1A70-D541-9AD5-BA76A3F1C6C8}"/>
              </a:ext>
            </a:extLst>
          </p:cNvPr>
          <p:cNvCxnSpPr/>
          <p:nvPr/>
        </p:nvCxnSpPr>
        <p:spPr>
          <a:xfrm flipH="1">
            <a:off x="7235825" y="2817813"/>
            <a:ext cx="215900" cy="311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C2A46B7A-B956-1441-90CD-050CAAE0E432}"/>
              </a:ext>
            </a:extLst>
          </p:cNvPr>
          <p:cNvCxnSpPr>
            <a:stCxn id="72718" idx="1"/>
          </p:cNvCxnSpPr>
          <p:nvPr/>
        </p:nvCxnSpPr>
        <p:spPr>
          <a:xfrm flipH="1" flipV="1">
            <a:off x="7019925" y="3784600"/>
            <a:ext cx="381000" cy="65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22" name="文本框 21">
            <a:extLst>
              <a:ext uri="{FF2B5EF4-FFF2-40B4-BE49-F238E27FC236}">
                <a16:creationId xmlns:a16="http://schemas.microsoft.com/office/drawing/2014/main" id="{3640D7FF-ABC9-404A-97FA-3B14BF0AA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188" y="3905250"/>
            <a:ext cx="1223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平板上的电荷量</a:t>
            </a:r>
          </a:p>
        </p:txBody>
      </p:sp>
      <p:sp>
        <p:nvSpPr>
          <p:cNvPr id="72723" name="文本框 22">
            <a:extLst>
              <a:ext uri="{FF2B5EF4-FFF2-40B4-BE49-F238E27FC236}">
                <a16:creationId xmlns:a16="http://schemas.microsoft.com/office/drawing/2014/main" id="{0E837647-F505-B345-8AC9-2EBDC2001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788" y="3927475"/>
            <a:ext cx="661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电压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199F2192-B594-2E41-9F84-0577830CDC77}"/>
              </a:ext>
            </a:extLst>
          </p:cNvPr>
          <p:cNvCxnSpPr>
            <a:stCxn id="72722" idx="0"/>
          </p:cNvCxnSpPr>
          <p:nvPr/>
        </p:nvCxnSpPr>
        <p:spPr>
          <a:xfrm flipV="1">
            <a:off x="2874963" y="3721100"/>
            <a:ext cx="41275" cy="184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DD7506C1-39FF-2647-8301-96B396605A55}"/>
              </a:ext>
            </a:extLst>
          </p:cNvPr>
          <p:cNvCxnSpPr>
            <a:stCxn id="72723" idx="0"/>
          </p:cNvCxnSpPr>
          <p:nvPr/>
        </p:nvCxnSpPr>
        <p:spPr>
          <a:xfrm flipH="1" flipV="1">
            <a:off x="3995738" y="3663950"/>
            <a:ext cx="95250" cy="263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ACB95DC6-CB6C-1D43-A35D-03B2EAB444FB}"/>
              </a:ext>
            </a:extLst>
          </p:cNvPr>
          <p:cNvSpPr txBox="1"/>
          <p:nvPr/>
        </p:nvSpPr>
        <p:spPr>
          <a:xfrm>
            <a:off x="787004" y="1161406"/>
            <a:ext cx="7271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>
                <a:solidFill>
                  <a:srgbClr val="0432FF"/>
                </a:solidFill>
              </a:rPr>
              <a:t>电容的定义</a:t>
            </a:r>
            <a:r>
              <a:rPr kumimoji="1" lang="zh-CN" altLang="en-US" sz="2400" dirty="0"/>
              <a:t>：导板上的</a:t>
            </a:r>
            <a:r>
              <a:rPr kumimoji="1" lang="zh-CN" altLang="en-US" sz="2400" dirty="0">
                <a:solidFill>
                  <a:srgbClr val="0432FF"/>
                </a:solidFill>
              </a:rPr>
              <a:t>电荷</a:t>
            </a:r>
            <a:r>
              <a:rPr kumimoji="1" lang="zh-CN" altLang="en-US" sz="2400" dirty="0"/>
              <a:t>和导板之间</a:t>
            </a:r>
            <a:r>
              <a:rPr kumimoji="1" lang="zh-CN" altLang="en-US" sz="2400" dirty="0">
                <a:solidFill>
                  <a:srgbClr val="0432FF"/>
                </a:solidFill>
              </a:rPr>
              <a:t>电势差</a:t>
            </a:r>
            <a:r>
              <a:rPr kumimoji="1" lang="zh-CN" altLang="en-US" sz="2400" dirty="0"/>
              <a:t>的比值</a:t>
            </a:r>
          </a:p>
        </p:txBody>
      </p:sp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54676D6B-232D-9245-A7B5-E989392D27D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1CF0A55D-E4D2-6541-94E5-F74FA66208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6.1 Capacitors (3)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F0933B95-B6FB-8F40-99D7-BB3867D563D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5542080" cy="2286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/>
              <a:t>If </a:t>
            </a:r>
            <a:r>
              <a:rPr lang="en-US" altLang="zh-CN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/>
              <a:t>is flowing into the +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/>
              <a:t> terminal of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lvl="1">
              <a:lnSpc>
                <a:spcPct val="90000"/>
              </a:lnSpc>
            </a:pPr>
            <a:r>
              <a:rPr lang="zh-CN" altLang="en-US" sz="2000" dirty="0"/>
              <a:t>电流从</a:t>
            </a:r>
            <a:r>
              <a:rPr lang="en-US" altLang="zh-CN" sz="2000" dirty="0">
                <a:solidFill>
                  <a:srgbClr val="FF0000"/>
                </a:solidFill>
              </a:rPr>
              <a:t>+</a:t>
            </a:r>
            <a:r>
              <a:rPr lang="zh-CN" altLang="en-US" sz="2000" dirty="0">
                <a:solidFill>
                  <a:srgbClr val="FF0000"/>
                </a:solidFill>
              </a:rPr>
              <a:t>端流入</a:t>
            </a:r>
            <a:r>
              <a:rPr lang="en-US" altLang="zh-CN" sz="2000" dirty="0">
                <a:sym typeface="Wingdings" pitchFamily="2" charset="2"/>
              </a:rPr>
              <a:t> </a:t>
            </a:r>
            <a:r>
              <a:rPr lang="zh-CN" altLang="en-US" sz="2000" dirty="0">
                <a:sym typeface="Wingdings" pitchFamily="2" charset="2"/>
              </a:rPr>
              <a:t>充电</a:t>
            </a:r>
            <a:r>
              <a:rPr lang="en-US" altLang="zh-CN" sz="2000" dirty="0">
                <a:solidFill>
                  <a:srgbClr val="FF0000"/>
                </a:solidFill>
              </a:rPr>
              <a:t>Charging</a:t>
            </a:r>
            <a:endParaRPr lang="en-US" altLang="zh-CN" sz="2000" dirty="0"/>
          </a:p>
          <a:p>
            <a:pPr lvl="1">
              <a:lnSpc>
                <a:spcPct val="90000"/>
              </a:lnSpc>
            </a:pPr>
            <a:r>
              <a:rPr lang="zh-CN" altLang="en-US" sz="2000" dirty="0"/>
              <a:t>电流从</a:t>
            </a:r>
            <a:r>
              <a:rPr lang="en-US" altLang="zh-CN" sz="2000" dirty="0">
                <a:solidFill>
                  <a:srgbClr val="FF0000"/>
                </a:solidFill>
              </a:rPr>
              <a:t>+</a:t>
            </a:r>
            <a:r>
              <a:rPr lang="zh-CN" altLang="en-US" sz="2000" dirty="0">
                <a:solidFill>
                  <a:srgbClr val="FF0000"/>
                </a:solidFill>
              </a:rPr>
              <a:t>端流出</a:t>
            </a:r>
            <a:r>
              <a:rPr lang="en-US" altLang="zh-CN" sz="2000" dirty="0">
                <a:sym typeface="Wingdings" pitchFamily="2" charset="2"/>
              </a:rPr>
              <a:t> </a:t>
            </a:r>
            <a:r>
              <a:rPr lang="zh-CN" altLang="en-US" sz="2000" dirty="0">
                <a:sym typeface="Wingdings" pitchFamily="2" charset="2"/>
              </a:rPr>
              <a:t>放电</a:t>
            </a:r>
            <a:r>
              <a:rPr lang="en-US" altLang="zh-CN" sz="2000" dirty="0">
                <a:solidFill>
                  <a:srgbClr val="FF0000"/>
                </a:solidFill>
              </a:rPr>
              <a:t>Discharging</a:t>
            </a:r>
            <a:endParaRPr lang="en-US" altLang="zh-CN" sz="2400" dirty="0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F0EF5F05-F6E9-4640-A489-FD366FE7B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3505200"/>
            <a:ext cx="852340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latin typeface="Verdana" panose="020B0604030504040204" pitchFamily="34" charset="0"/>
              </a:rPr>
              <a:t>电容也是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基本</a:t>
            </a:r>
            <a:r>
              <a:rPr lang="zh-CN" altLang="en-US" sz="2400" dirty="0">
                <a:latin typeface="Verdana" panose="020B0604030504040204" pitchFamily="34" charset="0"/>
              </a:rPr>
              <a:t>的电路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元件</a:t>
            </a:r>
            <a:r>
              <a:rPr lang="zh-CN" altLang="en-US" sz="2400" dirty="0">
                <a:latin typeface="Verdana" panose="020B0604030504040204" pitchFamily="34" charset="0"/>
              </a:rPr>
              <a:t>，我们需要熟悉流过它的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电流</a:t>
            </a:r>
            <a:r>
              <a:rPr lang="zh-CN" altLang="en-US" sz="2400" dirty="0">
                <a:latin typeface="Verdana" panose="020B0604030504040204" pitchFamily="34" charset="0"/>
              </a:rPr>
              <a:t>和它两端</a:t>
            </a:r>
            <a:r>
              <a:rPr lang="zh-CN" altLang="en-US" sz="2400" dirty="0">
                <a:solidFill>
                  <a:srgbClr val="0432FF"/>
                </a:solidFill>
                <a:latin typeface="Verdana" panose="020B0604030504040204" pitchFamily="34" charset="0"/>
              </a:rPr>
              <a:t>电压</a:t>
            </a:r>
            <a:r>
              <a:rPr lang="zh-CN" altLang="en-US" sz="2400" dirty="0">
                <a:latin typeface="Verdana" panose="020B0604030504040204" pitchFamily="34" charset="0"/>
              </a:rPr>
              <a:t>之间的关系，就如熟悉电阻一样。</a:t>
            </a:r>
            <a:r>
              <a:rPr lang="en-US" altLang="zh-CN" sz="2400" dirty="0">
                <a:latin typeface="Verdana" panose="020B0604030504040204" pitchFamily="34" charset="0"/>
              </a:rPr>
              <a:t>The current-voltage relationship of capacitor according to above convention is </a:t>
            </a:r>
            <a:r>
              <a:rPr lang="zh-CN" altLang="en-US" sz="2400" dirty="0">
                <a:latin typeface="Verdana" panose="020B0604030504040204" pitchFamily="34" charset="0"/>
              </a:rPr>
              <a:t>：</a:t>
            </a:r>
            <a:r>
              <a:rPr lang="zh-CN" alt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电容的“电压</a:t>
            </a:r>
            <a:r>
              <a:rPr lang="en-US" altLang="zh-CN" sz="2400" dirty="0">
                <a:solidFill>
                  <a:srgbClr val="FF0000"/>
                </a:solidFill>
                <a:latin typeface="Verdana" panose="020B0604030504040204" pitchFamily="34" charset="0"/>
              </a:rPr>
              <a:t>-</a:t>
            </a:r>
            <a:r>
              <a:rPr lang="zh-CN" alt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电流”关系</a:t>
            </a:r>
            <a:endParaRPr lang="en-US" altLang="zh-CN" sz="24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1D011465-602C-A24A-8F06-FE82965ED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74758" name="Rectangle 7">
            <a:extLst>
              <a:ext uri="{FF2B5EF4-FFF2-40B4-BE49-F238E27FC236}">
                <a16:creationId xmlns:a16="http://schemas.microsoft.com/office/drawing/2014/main" id="{049EAB59-2979-0D40-99DE-71336CE13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74759" name="Rectangle 12">
            <a:extLst>
              <a:ext uri="{FF2B5EF4-FFF2-40B4-BE49-F238E27FC236}">
                <a16:creationId xmlns:a16="http://schemas.microsoft.com/office/drawing/2014/main" id="{8C144647-D791-144D-97C3-241D06A10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74763" name="Picture 15" descr="Chap6_Fig03">
            <a:extLst>
              <a:ext uri="{FF2B5EF4-FFF2-40B4-BE49-F238E27FC236}">
                <a16:creationId xmlns:a16="http://schemas.microsoft.com/office/drawing/2014/main" id="{B6279449-C4C2-FF40-9269-265716B0A4F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99280" y="2078037"/>
            <a:ext cx="2981325" cy="1247775"/>
          </a:xfr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CF34D09D-E347-9745-AC04-0E020A52A6A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7C3A812-A0DC-C741-B746-92A2EB131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181600"/>
            <a:ext cx="1092200" cy="812800"/>
          </a:xfrm>
          <a:prstGeom prst="rect">
            <a:avLst/>
          </a:prstGeom>
        </p:spPr>
      </p:pic>
      <p:sp>
        <p:nvSpPr>
          <p:cNvPr id="3" name="右箭头 2">
            <a:extLst>
              <a:ext uri="{FF2B5EF4-FFF2-40B4-BE49-F238E27FC236}">
                <a16:creationId xmlns:a16="http://schemas.microsoft.com/office/drawing/2014/main" id="{8CE187F6-D931-F440-834F-E5010A180320}"/>
              </a:ext>
            </a:extLst>
          </p:cNvPr>
          <p:cNvSpPr/>
          <p:nvPr/>
        </p:nvSpPr>
        <p:spPr>
          <a:xfrm>
            <a:off x="1852588" y="5814033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4656E4F-BA09-D441-9101-1AE971ECF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12" y="5983040"/>
            <a:ext cx="1181100" cy="546100"/>
          </a:xfrm>
          <a:prstGeom prst="rect">
            <a:avLst/>
          </a:prstGeom>
        </p:spPr>
      </p:pic>
      <p:sp>
        <p:nvSpPr>
          <p:cNvPr id="5" name="右大括号 4">
            <a:extLst>
              <a:ext uri="{FF2B5EF4-FFF2-40B4-BE49-F238E27FC236}">
                <a16:creationId xmlns:a16="http://schemas.microsoft.com/office/drawing/2014/main" id="{11FDD773-9E39-164C-AE4B-0A4331A715E5}"/>
              </a:ext>
            </a:extLst>
          </p:cNvPr>
          <p:cNvSpPr/>
          <p:nvPr/>
        </p:nvSpPr>
        <p:spPr>
          <a:xfrm>
            <a:off x="1360612" y="5588000"/>
            <a:ext cx="403076" cy="668090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F6E751-D557-4344-94FE-78BEF54164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5776" y="5297240"/>
            <a:ext cx="1930400" cy="12319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612235D-AB34-FD4F-9765-495282C9C8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1933" y="5111749"/>
            <a:ext cx="4127500" cy="1574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灯片编号占位符 6">
            <a:extLst>
              <a:ext uri="{FF2B5EF4-FFF2-40B4-BE49-F238E27FC236}">
                <a16:creationId xmlns:a16="http://schemas.microsoft.com/office/drawing/2014/main" id="{381E2698-2732-9B48-9749-B6E4DEEB0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49B53D-5CF7-8345-8D20-DE4A9194AFD9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zh-CN" sz="1400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6E7EDE75-EF78-3447-B2BD-40D4EA4C65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6.1 Capacitors (4)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3C7B9AFF-5A38-C14C-A43E-252CF21E403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15126" y="1208088"/>
            <a:ext cx="4800600" cy="137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/>
              <a:t>The energy, 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sz="2400" dirty="0">
                <a:solidFill>
                  <a:srgbClr val="FF3300"/>
                </a:solidFill>
              </a:rPr>
              <a:t>,</a:t>
            </a:r>
            <a:r>
              <a:rPr lang="en-US" altLang="zh-CN" sz="2400" dirty="0"/>
              <a:t> stored in the capacitor is </a:t>
            </a:r>
            <a:r>
              <a:rPr lang="en-US" altLang="zh-CN" sz="2400" dirty="0">
                <a:solidFill>
                  <a:srgbClr val="FF0000"/>
                </a:solidFill>
              </a:rPr>
              <a:t>(</a:t>
            </a:r>
            <a:r>
              <a:rPr lang="zh-CN" altLang="en-US" sz="2400" dirty="0">
                <a:solidFill>
                  <a:srgbClr val="FF0000"/>
                </a:solidFill>
              </a:rPr>
              <a:t>电容存储的电能</a:t>
            </a:r>
            <a:r>
              <a:rPr lang="en-US" altLang="zh-CN" sz="2400" dirty="0">
                <a:solidFill>
                  <a:srgbClr val="FF0000"/>
                </a:solidFill>
              </a:rPr>
              <a:t>)</a:t>
            </a:r>
            <a:r>
              <a:rPr lang="zh-CN" altLang="en-US" sz="2400" dirty="0">
                <a:solidFill>
                  <a:srgbClr val="FF0000"/>
                </a:solidFill>
              </a:rPr>
              <a:t>：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220E772C-630F-A046-A369-BB2D7AD3D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16" y="4153519"/>
            <a:ext cx="845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latin typeface="Verdana" panose="020B0604030504040204" pitchFamily="34" charset="0"/>
              </a:rPr>
              <a:t>电容的两个基本属性</a:t>
            </a:r>
            <a:endParaRPr lang="en-US" altLang="zh-CN" sz="2400" dirty="0">
              <a:latin typeface="Verdana" panose="020B0604030504040204" pitchFamily="34" charset="0"/>
            </a:endParaRPr>
          </a:p>
          <a:p>
            <a:pPr lvl="1" eaLnBrk="1" hangingPunct="1"/>
            <a:r>
              <a:rPr lang="en-US" altLang="zh-CN" sz="2000" dirty="0">
                <a:latin typeface="Verdana" panose="020B0604030504040204" pitchFamily="34" charset="0"/>
              </a:rPr>
              <a:t>an </a:t>
            </a:r>
            <a:r>
              <a:rPr lang="en-US" altLang="zh-CN" sz="2000" b="1" u="sng" dirty="0">
                <a:latin typeface="Verdana" panose="020B0604030504040204" pitchFamily="34" charset="0"/>
              </a:rPr>
              <a:t>open circuit</a:t>
            </a:r>
            <a:r>
              <a:rPr lang="en-US" altLang="zh-CN" sz="2000" dirty="0">
                <a:latin typeface="Verdana" panose="020B0604030504040204" pitchFamily="34" charset="0"/>
              </a:rPr>
              <a:t> to </a:t>
            </a:r>
            <a:r>
              <a:rPr lang="en-US" altLang="zh-CN" sz="2000" dirty="0">
                <a:solidFill>
                  <a:srgbClr val="FF0000"/>
                </a:solidFill>
                <a:latin typeface="Verdana" panose="020B0604030504040204" pitchFamily="34" charset="0"/>
              </a:rPr>
              <a:t>dc </a:t>
            </a:r>
            <a:r>
              <a:rPr lang="en-US" altLang="zh-CN" sz="2000" dirty="0">
                <a:latin typeface="Verdana" panose="020B0604030504040204" pitchFamily="34" charset="0"/>
              </a:rPr>
              <a:t>(dv/dt = 0). </a:t>
            </a:r>
            <a:r>
              <a:rPr lang="zh-CN" altLang="en-US" sz="2400" b="1" dirty="0">
                <a:solidFill>
                  <a:srgbClr val="FF0000"/>
                </a:solidFill>
                <a:latin typeface="Verdana" panose="020B0604030504040204" pitchFamily="34" charset="0"/>
              </a:rPr>
              <a:t>直流开路</a:t>
            </a:r>
            <a:r>
              <a:rPr lang="en-US" altLang="zh-CN" sz="2400" b="1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endParaRPr lang="en-US" altLang="zh-CN" sz="2000" b="1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lvl="1" eaLnBrk="1" hangingPunct="1"/>
            <a:r>
              <a:rPr lang="en-US" altLang="zh-CN" sz="2000" dirty="0">
                <a:latin typeface="Verdana" panose="020B0604030504040204" pitchFamily="34" charset="0"/>
              </a:rPr>
              <a:t>its voltage </a:t>
            </a:r>
            <a:r>
              <a:rPr lang="en-US" altLang="zh-CN" sz="2000" b="1" u="sng" dirty="0">
                <a:latin typeface="Verdana" panose="020B0604030504040204" pitchFamily="34" charset="0"/>
              </a:rPr>
              <a:t>cannot change abruptly</a:t>
            </a:r>
            <a:r>
              <a:rPr lang="en-US" altLang="zh-CN" sz="2000" b="1" dirty="0">
                <a:latin typeface="Verdana" panose="020B0604030504040204" pitchFamily="34" charset="0"/>
              </a:rPr>
              <a:t>. </a:t>
            </a:r>
            <a:r>
              <a:rPr lang="zh-CN" altLang="en-US" sz="2400" b="1" dirty="0">
                <a:solidFill>
                  <a:srgbClr val="FF0000"/>
                </a:solidFill>
                <a:latin typeface="Verdana" panose="020B0604030504040204" pitchFamily="34" charset="0"/>
              </a:rPr>
              <a:t>电容两端电压不能突变</a:t>
            </a:r>
            <a:r>
              <a:rPr lang="zh-CN" altLang="en-US" sz="2000" dirty="0">
                <a:latin typeface="Verdana" panose="020B0604030504040204" pitchFamily="34" charset="0"/>
              </a:rPr>
              <a:t>，</a:t>
            </a:r>
            <a:r>
              <a:rPr lang="en-US" altLang="zh-CN" sz="2000" dirty="0">
                <a:solidFill>
                  <a:srgbClr val="00B0F0"/>
                </a:solidFill>
                <a:latin typeface="Verdana" panose="020B0604030504040204" pitchFamily="34" charset="0"/>
              </a:rPr>
              <a:t>Why</a:t>
            </a:r>
            <a:r>
              <a:rPr lang="zh-CN" altLang="en-US" sz="2000" dirty="0">
                <a:solidFill>
                  <a:srgbClr val="00B0F0"/>
                </a:solidFill>
                <a:latin typeface="Verdana" panose="020B0604030504040204" pitchFamily="34" charset="0"/>
              </a:rPr>
              <a:t>？</a:t>
            </a:r>
            <a:endParaRPr lang="en-US" altLang="zh-CN" sz="2000" dirty="0">
              <a:solidFill>
                <a:srgbClr val="00B0F0"/>
              </a:solidFill>
              <a:latin typeface="Verdana" panose="020B0604030504040204" pitchFamily="34" charset="0"/>
            </a:endParaRPr>
          </a:p>
        </p:txBody>
      </p:sp>
      <p:sp>
        <p:nvSpPr>
          <p:cNvPr id="76805" name="Rectangle 6">
            <a:extLst>
              <a:ext uri="{FF2B5EF4-FFF2-40B4-BE49-F238E27FC236}">
                <a16:creationId xmlns:a16="http://schemas.microsoft.com/office/drawing/2014/main" id="{187C0280-C4E9-1F4B-835D-8CBC21C70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76806" name="Rectangle 7">
            <a:extLst>
              <a:ext uri="{FF2B5EF4-FFF2-40B4-BE49-F238E27FC236}">
                <a16:creationId xmlns:a16="http://schemas.microsoft.com/office/drawing/2014/main" id="{0E0CC08E-0A59-FA4C-8585-D876CA6EE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76807" name="Rectangle 9">
            <a:extLst>
              <a:ext uri="{FF2B5EF4-FFF2-40B4-BE49-F238E27FC236}">
                <a16:creationId xmlns:a16="http://schemas.microsoft.com/office/drawing/2014/main" id="{65C1F33F-3056-AA42-A8E8-38FEC39CE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76808" name="Picture 11" descr="Chap6_Fig03">
            <a:extLst>
              <a:ext uri="{FF2B5EF4-FFF2-40B4-BE49-F238E27FC236}">
                <a16:creationId xmlns:a16="http://schemas.microsoft.com/office/drawing/2014/main" id="{FC7AE9E6-EB20-8348-80AE-AB57A32B4E0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813" y="1246188"/>
            <a:ext cx="2981325" cy="1247775"/>
          </a:xfr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6809" name="Rectangle 14">
            <a:extLst>
              <a:ext uri="{FF2B5EF4-FFF2-40B4-BE49-F238E27FC236}">
                <a16:creationId xmlns:a16="http://schemas.microsoft.com/office/drawing/2014/main" id="{B5626CA9-5BFF-6747-BEB6-9CBF8F0DA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13" name="Object 11">
            <a:extLst>
              <a:ext uri="{FF2B5EF4-FFF2-40B4-BE49-F238E27FC236}">
                <a16:creationId xmlns:a16="http://schemas.microsoft.com/office/drawing/2014/main" id="{E87C42EE-3ADB-3145-947C-03120F1097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9675" y="5956300"/>
          <a:ext cx="3362325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957500" imgH="9944100" progId="Equation.DSMT4">
                  <p:embed/>
                </p:oleObj>
              </mc:Choice>
              <mc:Fallback>
                <p:oleObj name="Equation" r:id="rId4" imgW="40957500" imgH="9944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675" y="5956300"/>
                        <a:ext cx="3362325" cy="8048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ADE3A39F-DB51-9C4E-8CA7-6BCFFCC05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5513388"/>
            <a:ext cx="31877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03B37CB-0DDD-8848-A2C0-D8A83C370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5" y="5486400"/>
            <a:ext cx="438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EAD1936-4169-9A4D-8BA5-D9425D4C5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3038" y="5486400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0000"/>
                </a:solidFill>
              </a:rPr>
              <a:t>×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pic>
        <p:nvPicPr>
          <p:cNvPr id="76815" name="图片 3">
            <a:extLst>
              <a:ext uri="{FF2B5EF4-FFF2-40B4-BE49-F238E27FC236}">
                <a16:creationId xmlns:a16="http://schemas.microsoft.com/office/drawing/2014/main" id="{A2A940C1-8D30-0D44-A1FE-391B2BCFBE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76" y="2536032"/>
            <a:ext cx="2989262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B0977AA-2D00-1044-9D37-842557159B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1874254"/>
            <a:ext cx="1800200" cy="65461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B651E33-FD61-B245-842C-2AA6EF486A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2" y="2722562"/>
            <a:ext cx="467582" cy="36471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975333B-967D-F94B-B915-E2CF23F424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38" y="2568554"/>
            <a:ext cx="1299877" cy="68266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D743265-72F4-F445-A8F0-A0E6C90C1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9764" y="2529957"/>
            <a:ext cx="1355986" cy="65461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4688C58-48A3-4440-804B-88FFB0D59E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25050" y="2971925"/>
            <a:ext cx="1869263" cy="1117260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9D393C49-D52E-7440-93D1-CFE3EC1B0D15}"/>
              </a:ext>
            </a:extLst>
          </p:cNvPr>
          <p:cNvSpPr/>
          <p:nvPr/>
        </p:nvSpPr>
        <p:spPr>
          <a:xfrm>
            <a:off x="2618228" y="3382862"/>
            <a:ext cx="648072" cy="3304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71C3FCAD-2CEA-074B-BEB1-3101DD754C6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标题 1">
            <a:extLst>
              <a:ext uri="{FF2B5EF4-FFF2-40B4-BE49-F238E27FC236}">
                <a16:creationId xmlns:a16="http://schemas.microsoft.com/office/drawing/2014/main" id="{D92CF2EA-7AE4-7E47-889C-3EEA67B7CC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733" y="607169"/>
            <a:ext cx="8243887" cy="131445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78850" name="图片 4">
            <a:extLst>
              <a:ext uri="{FF2B5EF4-FFF2-40B4-BE49-F238E27FC236}">
                <a16:creationId xmlns:a16="http://schemas.microsoft.com/office/drawing/2014/main" id="{8050B210-86D3-5340-B6D3-14C092A60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3" y="543669"/>
            <a:ext cx="8980487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29E652D-1329-A44C-BC08-44088ED4F82E}"/>
              </a:ext>
            </a:extLst>
          </p:cNvPr>
          <p:cNvSpPr/>
          <p:nvPr/>
        </p:nvSpPr>
        <p:spPr>
          <a:xfrm>
            <a:off x="3352858" y="1340594"/>
            <a:ext cx="4968875" cy="1958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id="{556EE555-8826-EC4B-B483-6E0C149768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533253"/>
              </p:ext>
            </p:extLst>
          </p:nvPr>
        </p:nvGraphicFramePr>
        <p:xfrm>
          <a:off x="1116070" y="1629519"/>
          <a:ext cx="1192213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04600" imgH="4686300" progId="Equation.3">
                  <p:embed/>
                </p:oleObj>
              </mc:Choice>
              <mc:Fallback>
                <p:oleObj name="Equation" r:id="rId3" imgW="11404600" imgH="4686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70" y="1629519"/>
                        <a:ext cx="1192213" cy="48101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3">
            <a:extLst>
              <a:ext uri="{FF2B5EF4-FFF2-40B4-BE49-F238E27FC236}">
                <a16:creationId xmlns:a16="http://schemas.microsoft.com/office/drawing/2014/main" id="{D742688E-8914-4E4A-997E-70B0248F7C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2751464"/>
              </p:ext>
            </p:extLst>
          </p:nvPr>
        </p:nvGraphicFramePr>
        <p:xfrm>
          <a:off x="1079558" y="2293094"/>
          <a:ext cx="1265237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383000" imgH="9067800" progId="Equation.3">
                  <p:embed/>
                </p:oleObj>
              </mc:Choice>
              <mc:Fallback>
                <p:oleObj name="Equation" r:id="rId5" imgW="16383000" imgH="9067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58" y="2293094"/>
                        <a:ext cx="1265237" cy="69056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854" name="图片 8">
            <a:extLst>
              <a:ext uri="{FF2B5EF4-FFF2-40B4-BE49-F238E27FC236}">
                <a16:creationId xmlns:a16="http://schemas.microsoft.com/office/drawing/2014/main" id="{912FB8BE-BAAF-1743-975D-B3FBAAC196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" y="3482131"/>
            <a:ext cx="8991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32BB47D-DCAA-2049-ABC2-AE0DCB7154D9}"/>
              </a:ext>
            </a:extLst>
          </p:cNvPr>
          <p:cNvSpPr/>
          <p:nvPr/>
        </p:nvSpPr>
        <p:spPr>
          <a:xfrm>
            <a:off x="3281420" y="4725144"/>
            <a:ext cx="5410200" cy="1449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538B35E-3543-AB4C-B337-C7BD8CEF3483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10059</TotalTime>
  <Words>953</Words>
  <Application>Microsoft Office PowerPoint</Application>
  <PresentationFormat>全屏显示(4:3)</PresentationFormat>
  <Paragraphs>181</Paragraphs>
  <Slides>34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4" baseType="lpstr">
      <vt:lpstr>仿宋_GB2312</vt:lpstr>
      <vt:lpstr>Arial</vt:lpstr>
      <vt:lpstr>Calibri</vt:lpstr>
      <vt:lpstr>Symbol</vt:lpstr>
      <vt:lpstr>Times New Roman</vt:lpstr>
      <vt:lpstr>Verdana</vt:lpstr>
      <vt:lpstr>Wingdings</vt:lpstr>
      <vt:lpstr>默认设计模板</vt:lpstr>
      <vt:lpstr>Equation</vt:lpstr>
      <vt:lpstr>Visio</vt:lpstr>
      <vt:lpstr>电子电路基础</vt:lpstr>
      <vt:lpstr>电路分析的基本方法和定理</vt:lpstr>
      <vt:lpstr>Capacitors and Inductors Chapter 6</vt:lpstr>
      <vt:lpstr>6.1 Capacitors 电容</vt:lpstr>
      <vt:lpstr>PowerPoint 演示文稿</vt:lpstr>
      <vt:lpstr>6.1 Capacitors (2)</vt:lpstr>
      <vt:lpstr>6.1 Capacitors (3)</vt:lpstr>
      <vt:lpstr>6.1 Capacitors (4)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6.2 Series and Parallel  Capacitors (1)</vt:lpstr>
      <vt:lpstr>6.2 Series and Parallel  Capacitors (2)</vt:lpstr>
      <vt:lpstr>PowerPoint 演示文稿</vt:lpstr>
      <vt:lpstr>PowerPoint 演示文稿</vt:lpstr>
      <vt:lpstr>6.3 Inductors 电感</vt:lpstr>
      <vt:lpstr>PowerPoint 演示文稿</vt:lpstr>
      <vt:lpstr>6.3 Inductors (2)</vt:lpstr>
      <vt:lpstr>6.3 Inductors (3)</vt:lpstr>
      <vt:lpstr>PowerPoint 演示文稿</vt:lpstr>
      <vt:lpstr>PowerPoint 演示文稿</vt:lpstr>
      <vt:lpstr>PowerPoint 演示文稿</vt:lpstr>
      <vt:lpstr>PowerPoint 演示文稿</vt:lpstr>
      <vt:lpstr>6.4 Series and Parallel  Inductors (1)</vt:lpstr>
      <vt:lpstr>6.4 Series and Parallel  Inductors (2)</vt:lpstr>
      <vt:lpstr>PowerPoint 演示文稿</vt:lpstr>
      <vt:lpstr>PowerPoint 演示文稿</vt:lpstr>
      <vt:lpstr>PowerPoint 演示文稿</vt:lpstr>
      <vt:lpstr>小结</vt:lpstr>
      <vt:lpstr>作业</vt:lpstr>
      <vt:lpstr>PowerPoint 演示文稿</vt:lpstr>
      <vt:lpstr>PowerPoint 演示文稿</vt:lpstr>
    </vt:vector>
  </TitlesOfParts>
  <Company>fj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gh</dc:creator>
  <cp:lastModifiedBy>Hao JIN</cp:lastModifiedBy>
  <cp:revision>166</cp:revision>
  <cp:lastPrinted>2020-09-20T06:51:12Z</cp:lastPrinted>
  <dcterms:created xsi:type="dcterms:W3CDTF">2009-10-13T03:30:32Z</dcterms:created>
  <dcterms:modified xsi:type="dcterms:W3CDTF">2025-09-20T14:00:59Z</dcterms:modified>
</cp:coreProperties>
</file>