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7" r:id="rId2"/>
    <p:sldId id="258" r:id="rId3"/>
    <p:sldId id="260" r:id="rId4"/>
    <p:sldId id="320" r:id="rId5"/>
    <p:sldId id="321" r:id="rId6"/>
    <p:sldId id="261" r:id="rId7"/>
    <p:sldId id="281" r:id="rId8"/>
    <p:sldId id="282" r:id="rId9"/>
    <p:sldId id="283" r:id="rId10"/>
    <p:sldId id="284" r:id="rId11"/>
    <p:sldId id="318" r:id="rId12"/>
    <p:sldId id="262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68" r:id="rId23"/>
    <p:sldId id="295" r:id="rId24"/>
    <p:sldId id="296" r:id="rId25"/>
    <p:sldId id="297" r:id="rId26"/>
    <p:sldId id="272" r:id="rId27"/>
    <p:sldId id="273" r:id="rId28"/>
    <p:sldId id="299" r:id="rId29"/>
    <p:sldId id="300" r:id="rId30"/>
    <p:sldId id="301" r:id="rId31"/>
    <p:sldId id="302" r:id="rId32"/>
    <p:sldId id="319" r:id="rId33"/>
    <p:sldId id="303" r:id="rId34"/>
    <p:sldId id="304" r:id="rId35"/>
    <p:sldId id="305" r:id="rId36"/>
    <p:sldId id="306" r:id="rId37"/>
    <p:sldId id="308" r:id="rId38"/>
    <p:sldId id="332" r:id="rId39"/>
    <p:sldId id="331" r:id="rId40"/>
    <p:sldId id="307" r:id="rId41"/>
    <p:sldId id="309" r:id="rId42"/>
    <p:sldId id="310" r:id="rId43"/>
    <p:sldId id="312" r:id="rId44"/>
    <p:sldId id="313" r:id="rId45"/>
    <p:sldId id="314" r:id="rId46"/>
    <p:sldId id="316" r:id="rId47"/>
    <p:sldId id="317" r:id="rId48"/>
    <p:sldId id="327" r:id="rId49"/>
    <p:sldId id="322" r:id="rId50"/>
    <p:sldId id="323" r:id="rId51"/>
    <p:sldId id="324" r:id="rId52"/>
    <p:sldId id="259" r:id="rId53"/>
    <p:sldId id="329" r:id="rId54"/>
    <p:sldId id="330" r:id="rId55"/>
    <p:sldId id="311" r:id="rId56"/>
    <p:sldId id="315" r:id="rId5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91"/>
    <p:restoredTop sz="89481"/>
  </p:normalViewPr>
  <p:slideViewPr>
    <p:cSldViewPr>
      <p:cViewPr varScale="1">
        <p:scale>
          <a:sx n="144" d="100"/>
          <a:sy n="144" d="100"/>
        </p:scale>
        <p:origin x="2172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6A0A4A7-9CF0-4C4C-B23A-E8346611AE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91D7BB6-B2FD-4842-AB9C-82A695B3F0A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4476AF3-3696-D547-95F5-8E8088058BD1}" type="datetimeFigureOut">
              <a:rPr lang="zh-CN" altLang="en-US"/>
              <a:pPr>
                <a:defRPr/>
              </a:pPr>
              <a:t>2025/10/1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FF3D3CF1-B8D0-8E44-ADE1-5E37D8A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36C29DF8-DBF7-024F-9360-68031E0236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FC92A91-2DED-1640-A9EE-72F8E591BC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086781-1199-A74F-AE03-C09D61B7DF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E2B359B-2D78-BE47-84C6-0190CE08EA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29117F90-17F5-6A45-AA9E-73CA9C0D67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8D6D226-0C07-6E4F-8879-253F2634E46B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1C8AB01D-67BB-6044-BD97-54D9D82C57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5F877AD-D565-C947-A040-D0B554B2A3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2B359B-2D78-BE47-84C6-0190CE08EAF3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70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41E1776E-6B8E-394B-93A0-DE0D21221D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318486E-BAF9-1E4C-B35E-EDBC6DBCD192}" type="slidenum">
              <a:rPr lang="en-US" altLang="zh-CN" smtClean="0"/>
              <a:pPr/>
              <a:t>6</a:t>
            </a:fld>
            <a:endParaRPr lang="en-US" altLang="zh-CN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DC31FDDE-6BAB-844B-9BBF-583E621773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210E6C7-1BDA-EE4B-A8AC-E3CF81B448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B9DF9307-55DA-8143-93F4-0AF289DDCE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1B7A000-EEB4-2741-AC74-B17D8AFF2516}" type="slidenum">
              <a:rPr lang="en-US" altLang="zh-CN" smtClean="0"/>
              <a:pPr/>
              <a:t>12</a:t>
            </a:fld>
            <a:endParaRPr lang="en-US" altLang="zh-CN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6EAC6712-0546-204C-8442-5D7159E435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0B4D670-0B3C-1F43-BD9E-4B9589242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B81C65BB-D67D-C74F-900A-FE0D60A65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4C88273-CA9E-6D48-9AD0-04CF1F29B413}" type="slidenum">
              <a:rPr lang="en-US" altLang="zh-CN" smtClean="0"/>
              <a:pPr/>
              <a:t>22</a:t>
            </a:fld>
            <a:endParaRPr lang="en-US" altLang="zh-CN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56AA52E2-26E2-924F-92B3-626068FA59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45E3BFF-8929-E045-8822-D6AA96AE18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9DD80B75-3725-AC4F-A948-17D185A6E5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B751C66-89BA-B942-B777-97AAF6CA2172}" type="slidenum">
              <a:rPr lang="en-US" altLang="zh-CN" smtClean="0"/>
              <a:pPr/>
              <a:t>26</a:t>
            </a:fld>
            <a:endParaRPr lang="en-US" altLang="zh-CN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797BFB23-0691-F24C-B7ED-3835FBC0C4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E4AB0830-F93F-DC46-9417-786475DE2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3E73E1BE-AC79-D748-BB1D-30CCA8E583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3DF1E62-A827-0C4F-9580-51AD3E676F63}" type="slidenum">
              <a:rPr lang="en-US" altLang="zh-CN" smtClean="0"/>
              <a:pPr/>
              <a:t>27</a:t>
            </a:fld>
            <a:endParaRPr lang="en-US" altLang="zh-CN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ADA35B4C-E28A-0E46-9B69-656F75453A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82AC635-F0F3-9445-93BC-0736E3684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3302F1-F608-BC40-BE2A-E11F401031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ADE3EC-9012-174D-B194-475863ED31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D55923-E10B-0541-823C-E78BB749BB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880DA-4C29-F942-B67F-9F10F2131D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146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E4E71B-7C86-E84A-BB99-AE47E2806A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2AD38F-3C7B-074F-95FC-1A7B6CE609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B28AD7-06CE-6345-A825-D73382820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C5660-EFC1-634D-A17E-F47D2FAF5F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7792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6D36EA-7297-EB4C-B1EC-52629761E3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64FE04-220B-3449-854D-C0BBEFA8E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88B04B-07FC-9440-868F-B502628519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665AA-69A4-F843-8EEB-CD96F0CB80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987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D42D7E44-5723-764A-8313-07A9309E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CA6DBCC5-58B9-874E-BC98-48AA2760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882B59FF-394A-0B4D-9DCE-016341EA4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0449A-2D95-7246-8EB0-680AACC93F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10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B543C1-3DA3-894A-89F6-E65D6BC525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CA5F48-3056-E84F-B5FF-68A6396B86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0868DD-7AD9-704B-BBA2-A10845A427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8C1A3-3F8C-A846-81EF-6992086BBE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364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122540-F624-1C46-805A-225BF1EB3B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D47C58-B13C-F14C-8514-1C99ACE1A6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FB484A-6079-BF4A-9AE3-9860379AB5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37DFC-6C2C-034C-B25C-50E2A8D177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977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EBA0EE-7CF2-1A48-B2C3-91A4DE778B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8BBA04-F017-674B-9BC9-DACA84724D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E3FA45-5296-8B46-9A78-E0EAFD46BB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4482C-707E-D643-84C4-655A5B1909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586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8906286-082F-8248-B85D-0EDAEE107F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7F44F2E-9F70-A342-9D13-8077A21A20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D50609A-533F-FF41-886D-33372A3003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4DAC0-3D07-4143-B310-4CE56374F7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35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3B76F0-F46C-E14F-91FF-DA677EF7DF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65D6DD-0D4B-A842-B448-04CAD9FE1F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F02788C-09B1-8047-8FFF-14FC2A8751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51BC1-0D3F-1245-B536-236BA32D23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14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EA0D945-4A62-0B4B-85D6-DF54C69546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4598C88-65A6-3C40-B6F4-5930D857D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8E9D33E-957F-894A-B566-0EF16A8229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A1CEE-A683-564E-B41B-20C0BDE75F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277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A665C6-8199-0E43-85CC-2008BBE35C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060AC6-DE9F-544C-BFF6-E95F9506EA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02DB43-61B5-5143-8582-69BC86750C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73F31-96EA-BD46-99D1-8B53F425BF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440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FC9F5-1EE5-7642-B13D-CC2C361326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5760F1-64AE-4D4C-AAC1-DFA3339203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9AA885-4C86-9342-9A97-961860F239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136C7-0AC8-3E4C-AE6A-F77741F822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702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B2C02EE-E9F6-484F-A0ED-8E52734E73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32DA32E-5A52-C04B-8F70-AE66791B3C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375D8CC-213E-734A-9B5A-1E50DD6F313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7051E28-BAF4-CC47-AE2A-56C634E96A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8C16501-EA99-D84A-B54E-CC2FF0B63E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35B0D29-C011-9C43-9BDB-12277DA128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2">
            <a:extLst>
              <a:ext uri="{FF2B5EF4-FFF2-40B4-BE49-F238E27FC236}">
                <a16:creationId xmlns:a16="http://schemas.microsoft.com/office/drawing/2014/main" id="{81165090-1149-704B-AC85-1C9F6746E95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6308725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id="{B53AB9F3-2526-594C-A290-112727F78E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671" r="217" b="51665"/>
          <a:stretch>
            <a:fillRect/>
          </a:stretch>
        </p:blipFill>
        <p:spPr bwMode="auto">
          <a:xfrm>
            <a:off x="0" y="0"/>
            <a:ext cx="914241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2.png"/><Relationship Id="rId3" Type="http://schemas.openxmlformats.org/officeDocument/2006/relationships/tags" Target="../tags/tag10.xml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9.png"/><Relationship Id="rId4" Type="http://schemas.openxmlformats.org/officeDocument/2006/relationships/tags" Target="../tags/tag11.xml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13" Type="http://schemas.openxmlformats.org/officeDocument/2006/relationships/image" Target="../media/image30.jpeg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65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6" Type="http://schemas.openxmlformats.org/officeDocument/2006/relationships/image" Target="../media/image62.e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4.emf"/><Relationship Id="rId4" Type="http://schemas.openxmlformats.org/officeDocument/2006/relationships/image" Target="../media/image61.jpe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82.jpeg"/><Relationship Id="rId7" Type="http://schemas.openxmlformats.org/officeDocument/2006/relationships/image" Target="../media/image8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87.png"/><Relationship Id="rId5" Type="http://schemas.openxmlformats.org/officeDocument/2006/relationships/image" Target="../media/image83.emf"/><Relationship Id="rId10" Type="http://schemas.openxmlformats.org/officeDocument/2006/relationships/image" Target="../media/image86.jpeg"/><Relationship Id="rId4" Type="http://schemas.openxmlformats.org/officeDocument/2006/relationships/oleObject" Target="../embeddings/oleObject8.bin"/><Relationship Id="rId9" Type="http://schemas.openxmlformats.org/officeDocument/2006/relationships/image" Target="../media/image8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20.png"/><Relationship Id="rId18" Type="http://schemas.openxmlformats.org/officeDocument/2006/relationships/image" Target="../media/image124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119.png"/><Relationship Id="rId17" Type="http://schemas.openxmlformats.org/officeDocument/2006/relationships/image" Target="../media/image123.png"/><Relationship Id="rId2" Type="http://schemas.openxmlformats.org/officeDocument/2006/relationships/tags" Target="../tags/tag15.xml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18.png"/><Relationship Id="rId5" Type="http://schemas.openxmlformats.org/officeDocument/2006/relationships/tags" Target="../tags/tag18.xml"/><Relationship Id="rId15" Type="http://schemas.openxmlformats.org/officeDocument/2006/relationships/image" Target="../media/image19.png"/><Relationship Id="rId10" Type="http://schemas.openxmlformats.org/officeDocument/2006/relationships/image" Target="../media/image117.png"/><Relationship Id="rId19" Type="http://schemas.openxmlformats.org/officeDocument/2006/relationships/image" Target="../media/image125.png"/><Relationship Id="rId4" Type="http://schemas.openxmlformats.org/officeDocument/2006/relationships/tags" Target="../tags/tag17.xml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32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2.png"/><Relationship Id="rId11" Type="http://schemas.openxmlformats.org/officeDocument/2006/relationships/image" Target="../media/image136.png"/><Relationship Id="rId5" Type="http://schemas.openxmlformats.org/officeDocument/2006/relationships/image" Target="../media/image131.png"/><Relationship Id="rId10" Type="http://schemas.openxmlformats.org/officeDocument/2006/relationships/image" Target="../media/image135.png"/><Relationship Id="rId4" Type="http://schemas.openxmlformats.org/officeDocument/2006/relationships/image" Target="../media/image130.png"/><Relationship Id="rId9" Type="http://schemas.openxmlformats.org/officeDocument/2006/relationships/image" Target="../media/image1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8.png"/><Relationship Id="rId11" Type="http://schemas.openxmlformats.org/officeDocument/2006/relationships/image" Target="../media/image173.png"/><Relationship Id="rId5" Type="http://schemas.openxmlformats.org/officeDocument/2006/relationships/image" Target="../media/image167.png"/><Relationship Id="rId10" Type="http://schemas.openxmlformats.org/officeDocument/2006/relationships/image" Target="../media/image172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tags" Target="../tags/tag3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8.png"/><Relationship Id="rId4" Type="http://schemas.openxmlformats.org/officeDocument/2006/relationships/tags" Target="../tags/tag4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">
            <a:extLst>
              <a:ext uri="{FF2B5EF4-FFF2-40B4-BE49-F238E27FC236}">
                <a16:creationId xmlns:a16="http://schemas.microsoft.com/office/drawing/2014/main" id="{6B6CC074-81F2-1C43-8B3D-0A879715B0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电子电路基础</a:t>
            </a:r>
          </a:p>
        </p:txBody>
      </p:sp>
      <p:sp>
        <p:nvSpPr>
          <p:cNvPr id="15362" name="副标题 2">
            <a:extLst>
              <a:ext uri="{FF2B5EF4-FFF2-40B4-BE49-F238E27FC236}">
                <a16:creationId xmlns:a16="http://schemas.microsoft.com/office/drawing/2014/main" id="{673A2804-2273-B84F-B34C-B72C0402882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第五讲</a:t>
            </a:r>
            <a:r>
              <a:rPr lang="en-US" altLang="zh-CN" dirty="0"/>
              <a:t>~</a:t>
            </a:r>
            <a:r>
              <a:rPr lang="zh-CN" altLang="en-US" dirty="0"/>
              <a:t>过渡过程的经典解法</a:t>
            </a:r>
            <a:r>
              <a:rPr lang="en-US" altLang="zh-CN" dirty="0"/>
              <a:t>~part1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3">
            <a:extLst>
              <a:ext uri="{FF2B5EF4-FFF2-40B4-BE49-F238E27FC236}">
                <a16:creationId xmlns:a16="http://schemas.microsoft.com/office/drawing/2014/main" id="{B6F76FD6-05A9-CF40-995A-06B2DAE92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85125"/>
            <a:ext cx="27717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图片 4">
            <a:extLst>
              <a:ext uri="{FF2B5EF4-FFF2-40B4-BE49-F238E27FC236}">
                <a16:creationId xmlns:a16="http://schemas.microsoft.com/office/drawing/2014/main" id="{2E826AC6-758E-5748-A3EB-A498D85AD0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6250"/>
            <a:ext cx="208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矩形 5">
            <a:extLst>
              <a:ext uri="{FF2B5EF4-FFF2-40B4-BE49-F238E27FC236}">
                <a16:creationId xmlns:a16="http://schemas.microsoft.com/office/drawing/2014/main" id="{997F6607-73A3-8840-9F32-0EFDF428D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921786"/>
            <a:ext cx="77771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/>
              <a:t>电压响应</a:t>
            </a:r>
            <a:r>
              <a:rPr lang="zh-CN" altLang="en-US" sz="2000" dirty="0">
                <a:solidFill>
                  <a:srgbClr val="FF0000"/>
                </a:solidFill>
              </a:rPr>
              <a:t>仅与</a:t>
            </a:r>
            <a:r>
              <a:rPr lang="zh-CN" altLang="en-US" sz="2000" dirty="0"/>
              <a:t>初始储能</a:t>
            </a:r>
            <a:r>
              <a:rPr lang="en-US" altLang="zh-CN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>
                <a:solidFill>
                  <a:srgbClr val="00B0F0"/>
                </a:solidFill>
              </a:rPr>
              <a:t>0</a:t>
            </a:r>
            <a:r>
              <a:rPr lang="zh-CN" altLang="en-US" sz="2000" dirty="0"/>
              <a:t>、电路的物理特性</a:t>
            </a:r>
            <a:r>
              <a:rPr lang="en-US" altLang="zh-CN" sz="2000" dirty="0"/>
              <a:t> </a:t>
            </a:r>
            <a:r>
              <a:rPr lang="en-US" altLang="zh-CN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altLang="zh-CN" sz="2000" dirty="0">
                <a:solidFill>
                  <a:srgbClr val="00B0F0"/>
                </a:solidFill>
              </a:rPr>
              <a:t> </a:t>
            </a:r>
            <a:r>
              <a:rPr lang="zh-CN" altLang="en-US" sz="2000" dirty="0">
                <a:solidFill>
                  <a:srgbClr val="FF0000"/>
                </a:solidFill>
              </a:rPr>
              <a:t>有关</a:t>
            </a:r>
            <a:r>
              <a:rPr lang="zh-CN" altLang="en-US" sz="2000" dirty="0"/>
              <a:t>，是描述电路</a:t>
            </a:r>
            <a:r>
              <a:rPr lang="zh-CN" altLang="en-US" sz="2000" b="1" dirty="0"/>
              <a:t>如何自然地释放自身储能</a:t>
            </a:r>
            <a:r>
              <a:rPr lang="zh-CN" altLang="en-US" sz="2000" dirty="0"/>
              <a:t>的特性，故称为电路的 </a:t>
            </a:r>
            <a:r>
              <a:rPr lang="en-US" altLang="zh-CN" sz="2000" dirty="0">
                <a:solidFill>
                  <a:srgbClr val="00B0F0"/>
                </a:solidFill>
              </a:rPr>
              <a:t>natural response</a:t>
            </a:r>
            <a:r>
              <a:rPr lang="en-US" altLang="zh-CN" sz="2000" dirty="0"/>
              <a:t> (</a:t>
            </a:r>
            <a:r>
              <a:rPr lang="zh-CN" altLang="en-US" sz="2000" dirty="0"/>
              <a:t>自然响应，</a:t>
            </a:r>
            <a:r>
              <a:rPr lang="zh-CN" altLang="en-US" sz="2000" u="sng" dirty="0"/>
              <a:t>此处的“</a:t>
            </a:r>
            <a:r>
              <a:rPr lang="en-US" altLang="zh-CN" sz="2000" u="sng" dirty="0"/>
              <a:t>natural</a:t>
            </a:r>
            <a:r>
              <a:rPr lang="zh-CN" altLang="en-US" sz="2000" u="sng" dirty="0"/>
              <a:t>”指“由系统自身特性决定”</a:t>
            </a:r>
            <a:r>
              <a:rPr lang="zh-CN" altLang="en-US" sz="2000" dirty="0"/>
              <a:t>）；又因为</a:t>
            </a:r>
            <a:r>
              <a:rPr lang="en-US" altLang="zh-CN" sz="2000" dirty="0"/>
              <a:t>0+</a:t>
            </a:r>
            <a:r>
              <a:rPr lang="zh-CN" altLang="en-US" sz="2000" dirty="0"/>
              <a:t>时刻没有输入（没有外部激励），故也称为零输入响应</a:t>
            </a:r>
            <a:endParaRPr lang="en-US" altLang="zh-CN" sz="2000" dirty="0"/>
          </a:p>
        </p:txBody>
      </p:sp>
      <p:pic>
        <p:nvPicPr>
          <p:cNvPr id="24580" name="图片 6">
            <a:extLst>
              <a:ext uri="{FF2B5EF4-FFF2-40B4-BE49-F238E27FC236}">
                <a16:creationId xmlns:a16="http://schemas.microsoft.com/office/drawing/2014/main" id="{904D03B0-F2BF-2A43-9F4A-3E30B021E1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52663"/>
            <a:ext cx="84201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图片 7">
            <a:extLst>
              <a:ext uri="{FF2B5EF4-FFF2-40B4-BE49-F238E27FC236}">
                <a16:creationId xmlns:a16="http://schemas.microsoft.com/office/drawing/2014/main" id="{7E2D3BA4-06A4-1E4E-969B-3421B24E36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73463"/>
            <a:ext cx="45212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BFAE766-36B6-114D-B5B2-4094A5D7EE1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  <p:pic>
        <p:nvPicPr>
          <p:cNvPr id="4" name="图片 3" descr="\documentclass{article}&#10;\usepackage{amsmath}&#10;\pagestyle{empty}&#10;\begin{document}&#10;&#10;$v(t) = V_0 e^{-\frac{t}{\tau}}$&#10;&#10;&#10;\end{document}" title="IguanaTex Picture Display">
            <a:extLst>
              <a:ext uri="{FF2B5EF4-FFF2-40B4-BE49-F238E27FC236}">
                <a16:creationId xmlns:a16="http://schemas.microsoft.com/office/drawing/2014/main" id="{E1794F44-848F-3E18-9D92-92C6F7BA3E0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58" y="3873748"/>
            <a:ext cx="1420190" cy="303238"/>
          </a:xfrm>
          <a:prstGeom prst="rect">
            <a:avLst/>
          </a:prstGeom>
        </p:spPr>
      </p:pic>
      <p:pic>
        <p:nvPicPr>
          <p:cNvPr id="3" name="图片 2" descr="\documentclass{article}&#10;\usepackage{amsmath}&#10;\pagestyle{empty}&#10;\begin{document}&#10;&#10;$\tau = RC$&#10;&#10;&#10;\end{document}" title="IguanaTex Picture Display">
            <a:extLst>
              <a:ext uri="{FF2B5EF4-FFF2-40B4-BE49-F238E27FC236}">
                <a16:creationId xmlns:a16="http://schemas.microsoft.com/office/drawing/2014/main" id="{E141E043-75EF-CCBC-595C-07BE21A8337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422" y="3953523"/>
            <a:ext cx="857905" cy="18438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031607C-DC4C-D0C3-DFCA-89F29BD6143E}"/>
              </a:ext>
            </a:extLst>
          </p:cNvPr>
          <p:cNvSpPr txBox="1"/>
          <p:nvPr/>
        </p:nvSpPr>
        <p:spPr>
          <a:xfrm>
            <a:off x="2123728" y="3861048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令                ，则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0FB4999-4F93-0C04-0309-4357E29DCC1F}"/>
              </a:ext>
            </a:extLst>
          </p:cNvPr>
          <p:cNvSpPr txBox="1"/>
          <p:nvPr/>
        </p:nvSpPr>
        <p:spPr>
          <a:xfrm>
            <a:off x="1986009" y="3545290"/>
            <a:ext cx="328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“系统自身特性”可由</a:t>
            </a:r>
            <a:r>
              <a:rPr lang="en-US" altLang="zh-CN" b="1" dirty="0">
                <a:solidFill>
                  <a:srgbClr val="FF0000"/>
                </a:solidFill>
              </a:rPr>
              <a:t>RC</a:t>
            </a:r>
            <a:r>
              <a:rPr lang="zh-CN" altLang="en-US" b="1" dirty="0">
                <a:solidFill>
                  <a:srgbClr val="FF0000"/>
                </a:solidFill>
              </a:rPr>
              <a:t>表征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8F143E-62ED-7142-B0CE-CE6F3C4DE3A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60032" y="3789040"/>
            <a:ext cx="4283967" cy="2923877"/>
          </a:xfrm>
          <a:prstGeom prst="rect">
            <a:avLst/>
          </a:prstGeom>
          <a:blipFill>
            <a:blip r:embed="rId3"/>
            <a:stretch>
              <a:fillRect l="-1775" t="-1724" r="-296" b="-1724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pic>
        <p:nvPicPr>
          <p:cNvPr id="25602" name="Picture 4 1">
            <a:extLst>
              <a:ext uri="{FF2B5EF4-FFF2-40B4-BE49-F238E27FC236}">
                <a16:creationId xmlns:a16="http://schemas.microsoft.com/office/drawing/2014/main" id="{AEC60D7D-556C-8249-A3D1-4471F18C3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46990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5 1">
            <a:extLst>
              <a:ext uri="{FF2B5EF4-FFF2-40B4-BE49-F238E27FC236}">
                <a16:creationId xmlns:a16="http://schemas.microsoft.com/office/drawing/2014/main" id="{94AA749B-B3CA-9340-8971-11AEDF0CE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445908"/>
            <a:ext cx="4150940" cy="319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B13634-A8E2-8340-9D98-00C2DA0EA700}"/>
              </a:ext>
            </a:extLst>
          </p:cNvPr>
          <p:cNvCxnSpPr>
            <a:cxnSpLocks/>
          </p:cNvCxnSpPr>
          <p:nvPr/>
        </p:nvCxnSpPr>
        <p:spPr>
          <a:xfrm>
            <a:off x="2268538" y="4292600"/>
            <a:ext cx="719137" cy="504825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CFDF85-D751-594C-8436-3EBAE4F5BCD3}"/>
              </a:ext>
            </a:extLst>
          </p:cNvPr>
          <p:cNvCxnSpPr>
            <a:cxnSpLocks/>
          </p:cNvCxnSpPr>
          <p:nvPr/>
        </p:nvCxnSpPr>
        <p:spPr>
          <a:xfrm flipV="1">
            <a:off x="2268538" y="4292600"/>
            <a:ext cx="0" cy="504825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6">
            <a:extLst>
              <a:ext uri="{FF2B5EF4-FFF2-40B4-BE49-F238E27FC236}">
                <a16:creationId xmlns:a16="http://schemas.microsoft.com/office/drawing/2014/main" id="{DFE1A098-72C3-214A-93DC-F9BF9FB2AF40}"/>
              </a:ext>
            </a:extLst>
          </p:cNvPr>
          <p:cNvSpPr/>
          <p:nvPr/>
        </p:nvSpPr>
        <p:spPr>
          <a:xfrm>
            <a:off x="4398328" y="3068960"/>
            <a:ext cx="4150941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951B5A2D-D143-A446-9361-23524479F41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852CE7A-D250-DD49-BD73-0368CDC5A224}"/>
              </a:ext>
            </a:extLst>
          </p:cNvPr>
          <p:cNvSpPr txBox="1"/>
          <p:nvPr/>
        </p:nvSpPr>
        <p:spPr>
          <a:xfrm>
            <a:off x="369536" y="6064250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如何从实测曲线推出时间常数？</a:t>
            </a:r>
          </a:p>
        </p:txBody>
      </p:sp>
      <p:pic>
        <p:nvPicPr>
          <p:cNvPr id="5" name="Picture 4 2" descr="\documentclass{article}&#10;\usepackage{amsmath}&#10;\pagestyle{empty}&#10;\begin{document}&#10;&#10;$v(t) = V_0 e^{-\frac{t}{\tau}}$&#10;&#10;&#10;\end{document}" title="IguanaTex Picture Display">
            <a:extLst>
              <a:ext uri="{FF2B5EF4-FFF2-40B4-BE49-F238E27FC236}">
                <a16:creationId xmlns:a16="http://schemas.microsoft.com/office/drawing/2014/main" id="{25032C54-1FD9-23E2-3850-200C62DF9C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84784"/>
            <a:ext cx="1420190" cy="3032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灯片编号占位符 7">
            <a:extLst>
              <a:ext uri="{FF2B5EF4-FFF2-40B4-BE49-F238E27FC236}">
                <a16:creationId xmlns:a16="http://schemas.microsoft.com/office/drawing/2014/main" id="{786598AE-AA00-2946-84BF-B3D2B19F1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E7E1EB-0A37-CA44-8EF9-A125172B17AC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zh-CN" sz="14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E36D9EEE-8150-2C49-BA44-793BCD63F8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7.1 The Source-Free </a:t>
            </a:r>
            <a:br>
              <a:rPr lang="en-US" altLang="zh-CN" sz="4000"/>
            </a:br>
            <a:r>
              <a:rPr lang="en-US" altLang="zh-CN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altLang="zh-CN" sz="4000"/>
              <a:t> Circuit (2)</a:t>
            </a:r>
          </a:p>
        </p:txBody>
      </p:sp>
      <p:pic>
        <p:nvPicPr>
          <p:cNvPr id="26627" name="Picture 20" descr="07-002">
            <a:extLst>
              <a:ext uri="{FF2B5EF4-FFF2-40B4-BE49-F238E27FC236}">
                <a16:creationId xmlns:a16="http://schemas.microsoft.com/office/drawing/2014/main" id="{2E8F029F-B751-FC46-8067-0A1DD92C3EE8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628900"/>
            <a:ext cx="4267200" cy="2286000"/>
          </a:xfrm>
          <a:noFill/>
        </p:spPr>
      </p:pic>
      <p:sp>
        <p:nvSpPr>
          <p:cNvPr id="26628" name="Rectangle 4">
            <a:extLst>
              <a:ext uri="{FF2B5EF4-FFF2-40B4-BE49-F238E27FC236}">
                <a16:creationId xmlns:a16="http://schemas.microsoft.com/office/drawing/2014/main" id="{A454CD23-6CDD-CD4A-97CC-DCA6DEFB2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083175"/>
            <a:ext cx="8964613" cy="1757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Verdana" panose="020B0604030504040204" pitchFamily="34" charset="0"/>
              </a:rPr>
              <a:t>The </a:t>
            </a:r>
            <a:r>
              <a:rPr lang="en-US" altLang="zh-CN" sz="2000" b="1" u="sng" dirty="0">
                <a:solidFill>
                  <a:srgbClr val="FF3300"/>
                </a:solidFill>
                <a:latin typeface="Verdana" panose="020B0604030504040204" pitchFamily="34" charset="0"/>
              </a:rPr>
              <a:t>time constant</a:t>
            </a:r>
            <a:r>
              <a:rPr lang="en-US" altLang="zh-CN" sz="2000" dirty="0">
                <a:latin typeface="Verdana" panose="020B0604030504040204" pitchFamily="34" charset="0"/>
              </a:rPr>
              <a:t> </a:t>
            </a:r>
            <a:r>
              <a:rPr lang="en-US" altLang="zh-CN" sz="2000" i="1" dirty="0">
                <a:latin typeface="Verdana" panose="020B0604030504040204" pitchFamily="34" charset="0"/>
                <a:sym typeface="Symbol" pitchFamily="2" charset="2"/>
              </a:rPr>
              <a:t></a:t>
            </a:r>
            <a:r>
              <a:rPr lang="en-US" altLang="zh-CN" sz="2000" dirty="0">
                <a:latin typeface="Verdana" panose="020B0604030504040204" pitchFamily="34" charset="0"/>
              </a:rPr>
              <a:t> of a circuit is the time required for the response to decay by a factor of </a:t>
            </a: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1/</a:t>
            </a:r>
            <a:r>
              <a:rPr lang="en-US" altLang="zh-CN" sz="2000" i="1" u="sng" dirty="0">
                <a:solidFill>
                  <a:srgbClr val="FF3300"/>
                </a:solidFill>
                <a:latin typeface="Verdana" panose="020B0604030504040204" pitchFamily="34" charset="0"/>
              </a:rPr>
              <a:t>e</a:t>
            </a: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 or 36.8%</a:t>
            </a:r>
            <a:r>
              <a:rPr lang="en-US" altLang="zh-CN" sz="2000" dirty="0">
                <a:latin typeface="Verdana" panose="020B0604030504040204" pitchFamily="34" charset="0"/>
              </a:rPr>
              <a:t> of its initial value.  </a:t>
            </a:r>
          </a:p>
          <a:p>
            <a:pPr eaLnBrk="1" hangingPunct="1"/>
            <a:r>
              <a:rPr lang="zh-CN" altLang="en-US" sz="2000" dirty="0">
                <a:latin typeface="Times New Roman" panose="02020603050405020304" pitchFamily="18" charset="0"/>
              </a:rPr>
              <a:t>时间常数越小，衰减越快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.</a:t>
            </a:r>
            <a:endParaRPr lang="en-US" altLang="zh-CN" sz="2000" dirty="0">
              <a:latin typeface="Verdana" panose="020B0604030504040204" pitchFamily="34" charset="0"/>
            </a:endParaRPr>
          </a:p>
          <a:p>
            <a:pPr eaLnBrk="1" hangingPunct="1"/>
            <a:r>
              <a:rPr lang="zh-CN" altLang="en-US" sz="2000" dirty="0">
                <a:solidFill>
                  <a:srgbClr val="FF3300"/>
                </a:solidFill>
                <a:latin typeface="Verdana" panose="020B0604030504040204" pitchFamily="34" charset="0"/>
              </a:rPr>
              <a:t>不管 </a:t>
            </a:r>
            <a:r>
              <a:rPr lang="en-US" altLang="zh-CN" sz="2000" i="1" dirty="0">
                <a:solidFill>
                  <a:srgbClr val="FF3300"/>
                </a:solidFill>
                <a:latin typeface="Symbol" pitchFamily="2" charset="2"/>
              </a:rPr>
              <a:t>t</a:t>
            </a:r>
            <a:r>
              <a:rPr lang="zh-CN" altLang="en-US" sz="2000" i="1" dirty="0">
                <a:solidFill>
                  <a:srgbClr val="FF3300"/>
                </a:solidFill>
                <a:latin typeface="Symbol" pitchFamily="2" charset="2"/>
              </a:rPr>
              <a:t>  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的具体值是多少，都是经过</a:t>
            </a:r>
            <a:r>
              <a:rPr lang="en-US" altLang="zh-CN" sz="2000" dirty="0">
                <a:solidFill>
                  <a:srgbClr val="FF3300"/>
                </a:solidFill>
                <a:latin typeface="Symbol" pitchFamily="2" charset="2"/>
              </a:rPr>
              <a:t>5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倍的 </a:t>
            </a:r>
            <a:r>
              <a:rPr lang="en-US" altLang="zh-CN" sz="2000" i="1" dirty="0">
                <a:solidFill>
                  <a:srgbClr val="FF3300"/>
                </a:solidFill>
                <a:latin typeface="Symbol" pitchFamily="2" charset="2"/>
              </a:rPr>
              <a:t>t</a:t>
            </a:r>
            <a:r>
              <a:rPr lang="zh-CN" altLang="en-US" sz="2000" i="1" dirty="0">
                <a:solidFill>
                  <a:srgbClr val="FF3300"/>
                </a:solidFill>
                <a:latin typeface="Symbol" pitchFamily="2" charset="2"/>
              </a:rPr>
              <a:t> </a:t>
            </a:r>
            <a:r>
              <a:rPr lang="zh-CN" altLang="en-US" sz="2000" dirty="0">
                <a:solidFill>
                  <a:srgbClr val="FF3300"/>
                </a:solidFill>
                <a:latin typeface="Symbol" pitchFamily="2" charset="2"/>
              </a:rPr>
              <a:t>后衰减完</a:t>
            </a:r>
            <a:endParaRPr lang="en-US" altLang="zh-CN" sz="1800" dirty="0">
              <a:latin typeface="Verdana" panose="020B0604030504040204" pitchFamily="34" charset="0"/>
            </a:endParaRP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D7F716B1-6BEE-6C48-ABC1-D53E9B7D2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78793E9C-39D4-0D45-A8E3-27F2098C0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14344" name="Rectangle 22">
            <a:extLst>
              <a:ext uri="{FF2B5EF4-FFF2-40B4-BE49-F238E27FC236}">
                <a16:creationId xmlns:a16="http://schemas.microsoft.com/office/drawing/2014/main" id="{F1BFFF3A-F8F8-B649-B1BF-84DA7BE0A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14345" name="Rectangle 24">
            <a:extLst>
              <a:ext uri="{FF2B5EF4-FFF2-40B4-BE49-F238E27FC236}">
                <a16:creationId xmlns:a16="http://schemas.microsoft.com/office/drawing/2014/main" id="{893C9660-6D55-FB4B-A608-02D5D320D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pic>
        <p:nvPicPr>
          <p:cNvPr id="26633" name="Picture 25" descr="07-004">
            <a:extLst>
              <a:ext uri="{FF2B5EF4-FFF2-40B4-BE49-F238E27FC236}">
                <a16:creationId xmlns:a16="http://schemas.microsoft.com/office/drawing/2014/main" id="{CEFBD373-C523-644A-B871-D61BCB126706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2492375"/>
            <a:ext cx="4343400" cy="2241550"/>
          </a:xfrm>
        </p:spPr>
      </p:pic>
      <p:grpSp>
        <p:nvGrpSpPr>
          <p:cNvPr id="26634" name="Group 38">
            <a:extLst>
              <a:ext uri="{FF2B5EF4-FFF2-40B4-BE49-F238E27FC236}">
                <a16:creationId xmlns:a16="http://schemas.microsoft.com/office/drawing/2014/main" id="{C004E8AF-5F85-A846-95FE-B77C188618F2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2797175"/>
            <a:ext cx="2581275" cy="990600"/>
            <a:chOff x="912" y="1920"/>
            <a:chExt cx="1626" cy="624"/>
          </a:xfrm>
        </p:grpSpPr>
        <p:graphicFrame>
          <p:nvGraphicFramePr>
            <p:cNvPr id="26645" name="Object 23">
              <a:extLst>
                <a:ext uri="{FF2B5EF4-FFF2-40B4-BE49-F238E27FC236}">
                  <a16:creationId xmlns:a16="http://schemas.microsoft.com/office/drawing/2014/main" id="{388B26D8-3F02-F240-9413-A646A6C6A7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68" y="1920"/>
            <a:ext cx="570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2001500" imgH="4686300" progId="Equation.3">
                    <p:embed/>
                  </p:oleObj>
                </mc:Choice>
                <mc:Fallback>
                  <p:oleObj name="Equation" r:id="rId5" imgW="12001500" imgH="468630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1920"/>
                          <a:ext cx="570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9" name="Text Box 27">
              <a:extLst>
                <a:ext uri="{FF2B5EF4-FFF2-40B4-BE49-F238E27FC236}">
                  <a16:creationId xmlns:a16="http://schemas.microsoft.com/office/drawing/2014/main" id="{195160DF-09F5-D445-B586-97508824F5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929"/>
              <a:ext cx="14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400" b="1">
                  <a:solidFill>
                    <a:srgbClr val="003300"/>
                  </a:solidFill>
                </a:rPr>
                <a:t>Time constant</a:t>
              </a:r>
            </a:p>
          </p:txBody>
        </p:sp>
        <p:sp>
          <p:nvSpPr>
            <p:cNvPr id="14360" name="Line 28">
              <a:extLst>
                <a:ext uri="{FF2B5EF4-FFF2-40B4-BE49-F238E27FC236}">
                  <a16:creationId xmlns:a16="http://schemas.microsoft.com/office/drawing/2014/main" id="{0975A9CA-B747-FB44-B8B3-A53425F014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160"/>
              <a:ext cx="28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14361" name="Oval 29">
              <a:extLst>
                <a:ext uri="{FF2B5EF4-FFF2-40B4-BE49-F238E27FC236}">
                  <a16:creationId xmlns:a16="http://schemas.microsoft.com/office/drawing/2014/main" id="{DD893F1E-C2EB-5243-B166-F555165FD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00"/>
              <a:ext cx="96" cy="1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zh-CN" altLang="en-US" sz="1800"/>
            </a:p>
          </p:txBody>
        </p:sp>
      </p:grpSp>
      <p:grpSp>
        <p:nvGrpSpPr>
          <p:cNvPr id="26635" name="Group 35">
            <a:extLst>
              <a:ext uri="{FF2B5EF4-FFF2-40B4-BE49-F238E27FC236}">
                <a16:creationId xmlns:a16="http://schemas.microsoft.com/office/drawing/2014/main" id="{23301159-C9AF-E24A-865D-DA7CEF78E679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3124200"/>
            <a:ext cx="2743200" cy="533400"/>
            <a:chOff x="3840" y="1536"/>
            <a:chExt cx="1728" cy="336"/>
          </a:xfrm>
        </p:grpSpPr>
        <p:sp>
          <p:nvSpPr>
            <p:cNvPr id="14356" name="Text Box 31">
              <a:extLst>
                <a:ext uri="{FF2B5EF4-FFF2-40B4-BE49-F238E27FC236}">
                  <a16:creationId xmlns:a16="http://schemas.microsoft.com/office/drawing/2014/main" id="{87A05F38-BCD2-FD4D-92AC-7F8C30F79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1632"/>
              <a:ext cx="14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400" b="1" dirty="0">
                  <a:solidFill>
                    <a:srgbClr val="00B050"/>
                  </a:solidFill>
                </a:rPr>
                <a:t>Decays more slowly</a:t>
              </a:r>
            </a:p>
          </p:txBody>
        </p:sp>
        <p:sp>
          <p:nvSpPr>
            <p:cNvPr id="14357" name="Oval 33">
              <a:extLst>
                <a:ext uri="{FF2B5EF4-FFF2-40B4-BE49-F238E27FC236}">
                  <a16:creationId xmlns:a16="http://schemas.microsoft.com/office/drawing/2014/main" id="{3587D121-992B-054A-9FD8-7A7795136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536"/>
              <a:ext cx="1728" cy="336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zh-CN" altLang="en-US" sz="1800"/>
            </a:p>
          </p:txBody>
        </p:sp>
      </p:grpSp>
      <p:grpSp>
        <p:nvGrpSpPr>
          <p:cNvPr id="26636" name="Group 36">
            <a:extLst>
              <a:ext uri="{FF2B5EF4-FFF2-40B4-BE49-F238E27FC236}">
                <a16:creationId xmlns:a16="http://schemas.microsoft.com/office/drawing/2014/main" id="{C5C651FE-8FF8-074B-BC0B-4616CC6417E3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4267200"/>
            <a:ext cx="2438400" cy="676275"/>
            <a:chOff x="3648" y="2016"/>
            <a:chExt cx="1680" cy="426"/>
          </a:xfrm>
        </p:grpSpPr>
        <p:sp>
          <p:nvSpPr>
            <p:cNvPr id="14354" name="Text Box 32">
              <a:extLst>
                <a:ext uri="{FF2B5EF4-FFF2-40B4-BE49-F238E27FC236}">
                  <a16:creationId xmlns:a16="http://schemas.microsoft.com/office/drawing/2014/main" id="{12A201B6-61FB-A343-88BE-37D19C0B7E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2" y="2248"/>
              <a:ext cx="124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400" b="1" dirty="0">
                  <a:solidFill>
                    <a:srgbClr val="00B050"/>
                  </a:solidFill>
                </a:rPr>
                <a:t>Decays faster</a:t>
              </a:r>
            </a:p>
          </p:txBody>
        </p:sp>
        <p:sp>
          <p:nvSpPr>
            <p:cNvPr id="14355" name="Oval 34">
              <a:extLst>
                <a:ext uri="{FF2B5EF4-FFF2-40B4-BE49-F238E27FC236}">
                  <a16:creationId xmlns:a16="http://schemas.microsoft.com/office/drawing/2014/main" id="{FF26FE68-536D-D34F-99A9-24ED39840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016"/>
              <a:ext cx="1680" cy="240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zh-CN" altLang="en-US" sz="1800"/>
            </a:p>
          </p:txBody>
        </p:sp>
      </p:grpSp>
      <p:pic>
        <p:nvPicPr>
          <p:cNvPr id="26637" name="图片 2">
            <a:extLst>
              <a:ext uri="{FF2B5EF4-FFF2-40B4-BE49-F238E27FC236}">
                <a16:creationId xmlns:a16="http://schemas.microsoft.com/office/drawing/2014/main" id="{12C759DB-7842-5C40-B856-FDB9B8A625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530350"/>
            <a:ext cx="1398587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图片 3">
            <a:extLst>
              <a:ext uri="{FF2B5EF4-FFF2-40B4-BE49-F238E27FC236}">
                <a16:creationId xmlns:a16="http://schemas.microsoft.com/office/drawing/2014/main" id="{8E393DAC-B38E-064A-995F-AE943D6F7B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527175"/>
            <a:ext cx="202247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9" name="文本框 4">
            <a:extLst>
              <a:ext uri="{FF2B5EF4-FFF2-40B4-BE49-F238E27FC236}">
                <a16:creationId xmlns:a16="http://schemas.microsoft.com/office/drawing/2014/main" id="{0D82E0B0-6B3E-3745-953D-CEE5F4558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739900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定义时间常数：</a:t>
            </a:r>
          </a:p>
        </p:txBody>
      </p:sp>
      <p:sp>
        <p:nvSpPr>
          <p:cNvPr id="6" name="右箭头 5">
            <a:extLst>
              <a:ext uri="{FF2B5EF4-FFF2-40B4-BE49-F238E27FC236}">
                <a16:creationId xmlns:a16="http://schemas.microsoft.com/office/drawing/2014/main" id="{6C4BD530-24EC-5D40-A6BD-AEC513BA3717}"/>
              </a:ext>
            </a:extLst>
          </p:cNvPr>
          <p:cNvSpPr/>
          <p:nvPr/>
        </p:nvSpPr>
        <p:spPr>
          <a:xfrm>
            <a:off x="4033838" y="1812925"/>
            <a:ext cx="534987" cy="249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6" name="灯片编号占位符 1">
            <a:extLst>
              <a:ext uri="{FF2B5EF4-FFF2-40B4-BE49-F238E27FC236}">
                <a16:creationId xmlns:a16="http://schemas.microsoft.com/office/drawing/2014/main" id="{E493929F-0176-F24F-8444-964EA007624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文本占位符 2">
            <a:extLst>
              <a:ext uri="{FF2B5EF4-FFF2-40B4-BE49-F238E27FC236}">
                <a16:creationId xmlns:a16="http://schemas.microsoft.com/office/drawing/2014/main" id="{DA966658-AF8F-9C4A-87B4-B9944351A08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6000" y="1008434"/>
            <a:ext cx="8291513" cy="4456113"/>
          </a:xfrm>
        </p:spPr>
        <p:txBody>
          <a:bodyPr/>
          <a:lstStyle/>
          <a:p>
            <a:r>
              <a:rPr lang="zh-CN" altLang="en-US" sz="2400" dirty="0"/>
              <a:t>电路的其他量可以从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dirty="0"/>
              <a:t>(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/>
              <a:t>)</a:t>
            </a:r>
            <a:r>
              <a:rPr lang="zh-CN" altLang="en-US" sz="2400" dirty="0"/>
              <a:t>导出</a:t>
            </a:r>
          </a:p>
        </p:txBody>
      </p:sp>
      <p:pic>
        <p:nvPicPr>
          <p:cNvPr id="28675" name="图片 5">
            <a:extLst>
              <a:ext uri="{FF2B5EF4-FFF2-40B4-BE49-F238E27FC236}">
                <a16:creationId xmlns:a16="http://schemas.microsoft.com/office/drawing/2014/main" id="{4A8FEF44-36FE-6F49-B10D-13828E769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025" y="4077072"/>
            <a:ext cx="27717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图片 6">
            <a:extLst>
              <a:ext uri="{FF2B5EF4-FFF2-40B4-BE49-F238E27FC236}">
                <a16:creationId xmlns:a16="http://schemas.microsoft.com/office/drawing/2014/main" id="{CCF14A1B-A2BD-554D-8896-AF6C3C920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675" y="1530722"/>
            <a:ext cx="2232025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图片 7">
            <a:extLst>
              <a:ext uri="{FF2B5EF4-FFF2-40B4-BE49-F238E27FC236}">
                <a16:creationId xmlns:a16="http://schemas.microsoft.com/office/drawing/2014/main" id="{FB37412D-46E6-8B40-AC79-58B9E7426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50" y="2332409"/>
            <a:ext cx="6092825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图片 8">
            <a:extLst>
              <a:ext uri="{FF2B5EF4-FFF2-40B4-BE49-F238E27FC236}">
                <a16:creationId xmlns:a16="http://schemas.microsoft.com/office/drawing/2014/main" id="{C1C8366D-D47C-8A44-BA86-F97C62A69A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88" y="5216897"/>
            <a:ext cx="57610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CE8AFC0-418D-8F49-963B-3FD8A1D683B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">
            <a:extLst>
              <a:ext uri="{FF2B5EF4-FFF2-40B4-BE49-F238E27FC236}">
                <a16:creationId xmlns:a16="http://schemas.microsoft.com/office/drawing/2014/main" id="{1545C3D2-E972-6946-A2EE-805CF64B8E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Soure-free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/>
              <a:t>电路总结</a:t>
            </a:r>
          </a:p>
        </p:txBody>
      </p:sp>
      <p:sp>
        <p:nvSpPr>
          <p:cNvPr id="29698" name="内容占位符 4">
            <a:extLst>
              <a:ext uri="{FF2B5EF4-FFF2-40B4-BE49-F238E27FC236}">
                <a16:creationId xmlns:a16="http://schemas.microsoft.com/office/drawing/2014/main" id="{948BCD3E-B085-5C46-A4E9-4D7F11858D1E}"/>
              </a:ext>
            </a:extLst>
          </p:cNvPr>
          <p:cNvSpPr>
            <a:spLocks noGrp="1" noChangeArrowheads="1"/>
          </p:cNvSpPr>
          <p:nvPr>
            <p:ph sz="quarter" idx="3"/>
          </p:nvPr>
        </p:nvSpPr>
        <p:spPr>
          <a:xfrm>
            <a:off x="442913" y="3903662"/>
            <a:ext cx="8243887" cy="2693689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/>
              <a:t>求解</a:t>
            </a:r>
            <a:r>
              <a:rPr lang="en-US" altLang="zh-CN" sz="2400" dirty="0"/>
              <a:t>source-free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/>
              <a:t>电路的方法：</a:t>
            </a:r>
            <a:endParaRPr lang="en-US" altLang="zh-CN" sz="2400" dirty="0"/>
          </a:p>
          <a:p>
            <a:pPr lvl="1"/>
            <a:r>
              <a:rPr lang="zh-CN" altLang="en-US" sz="2000" dirty="0"/>
              <a:t>第一步：求出</a:t>
            </a:r>
            <a:r>
              <a:rPr lang="en-US" altLang="zh-CN" sz="2000" dirty="0"/>
              <a:t>0+</a:t>
            </a:r>
            <a:r>
              <a:rPr lang="zh-CN" altLang="en-US" sz="2000" dirty="0"/>
              <a:t>时刻电容两端的</a:t>
            </a:r>
            <a:r>
              <a:rPr lang="zh-CN" altLang="en-US" sz="2000" dirty="0">
                <a:solidFill>
                  <a:srgbClr val="FF0000"/>
                </a:solidFill>
              </a:rPr>
              <a:t>初始电压值 </a:t>
            </a:r>
            <a:r>
              <a:rPr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</a:rPr>
              <a:t>0</a:t>
            </a:r>
            <a:r>
              <a:rPr lang="zh-CN" altLang="en-US" sz="2000" dirty="0"/>
              <a:t>；（根据</a:t>
            </a:r>
            <a:r>
              <a:rPr lang="en-US" altLang="zh-CN" sz="2000" dirty="0"/>
              <a:t>0-</a:t>
            </a:r>
            <a:r>
              <a:rPr lang="zh-CN" altLang="en-US" sz="2000" dirty="0"/>
              <a:t>时刻电路和电容电压不能突变的特性）</a:t>
            </a:r>
            <a:endParaRPr lang="en-US" altLang="zh-CN" sz="2000" dirty="0"/>
          </a:p>
          <a:p>
            <a:pPr lvl="1"/>
            <a:r>
              <a:rPr lang="zh-CN" altLang="en-US" sz="2000" dirty="0"/>
              <a:t>第二步：求出 </a:t>
            </a:r>
            <a:r>
              <a:rPr lang="zh-CN" altLang="en-US" sz="2000" dirty="0">
                <a:solidFill>
                  <a:srgbClr val="FF0000"/>
                </a:solidFill>
              </a:rPr>
              <a:t>时间常数</a:t>
            </a:r>
            <a:r>
              <a:rPr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lvl="2"/>
            <a:r>
              <a:rPr lang="en-US" altLang="zh-CN" sz="18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1800" b="1" dirty="0">
                <a:solidFill>
                  <a:srgbClr val="0432FF"/>
                </a:solidFill>
              </a:rPr>
              <a:t> 为 </a:t>
            </a:r>
            <a:r>
              <a:rPr lang="en-US" altLang="zh-CN" sz="18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1800" b="1" dirty="0">
                <a:solidFill>
                  <a:srgbClr val="0432FF"/>
                </a:solidFill>
              </a:rPr>
              <a:t> 两端的等效电阻</a:t>
            </a:r>
            <a:r>
              <a:rPr lang="zh-CN" altLang="en-US" sz="1800" dirty="0"/>
              <a:t>（即戴维南电阻）</a:t>
            </a:r>
            <a:r>
              <a:rPr lang="zh-CN" altLang="en-US" sz="1600" dirty="0"/>
              <a:t>；</a:t>
            </a:r>
            <a:endParaRPr lang="en-US" altLang="zh-CN" sz="1600" dirty="0"/>
          </a:p>
          <a:p>
            <a:pPr lvl="1"/>
            <a:r>
              <a:rPr lang="zh-CN" altLang="en-US" sz="2000" dirty="0"/>
              <a:t>然后可以直接写出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dirty="0"/>
              <a:t>(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dirty="0"/>
              <a:t>)</a:t>
            </a:r>
            <a:r>
              <a:rPr lang="zh-CN" altLang="en-US" sz="2000" dirty="0"/>
              <a:t> 的表达式：</a:t>
            </a:r>
            <a:endParaRPr lang="en-US" altLang="zh-CN" sz="2000" dirty="0"/>
          </a:p>
          <a:p>
            <a:pPr lvl="1"/>
            <a:r>
              <a:rPr lang="zh-CN" altLang="en-US" sz="2000" dirty="0"/>
              <a:t>电路中其他的量可由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dirty="0"/>
              <a:t>(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dirty="0"/>
              <a:t>)</a:t>
            </a:r>
            <a:r>
              <a:rPr lang="zh-CN" altLang="en-US" sz="2000" dirty="0"/>
              <a:t> 导出</a:t>
            </a:r>
          </a:p>
        </p:txBody>
      </p:sp>
      <p:pic>
        <p:nvPicPr>
          <p:cNvPr id="29699" name="图片 5">
            <a:extLst>
              <a:ext uri="{FF2B5EF4-FFF2-40B4-BE49-F238E27FC236}">
                <a16:creationId xmlns:a16="http://schemas.microsoft.com/office/drawing/2014/main" id="{7AF56AAD-9E79-224B-83CD-29E073978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268413"/>
            <a:ext cx="855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图片 6">
            <a:extLst>
              <a:ext uri="{FF2B5EF4-FFF2-40B4-BE49-F238E27FC236}">
                <a16:creationId xmlns:a16="http://schemas.microsoft.com/office/drawing/2014/main" id="{CABF6691-6AB4-2E4C-B1A0-8D5E7A168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868863"/>
            <a:ext cx="21526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EFFDFCDD-249C-F24E-B259-4D61D7E9182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图片 5">
            <a:extLst>
              <a:ext uri="{FF2B5EF4-FFF2-40B4-BE49-F238E27FC236}">
                <a16:creationId xmlns:a16="http://schemas.microsoft.com/office/drawing/2014/main" id="{B4E76E9C-F0AE-A142-B3BC-E15585FB3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0" y="347662"/>
            <a:ext cx="90900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图片 6">
            <a:extLst>
              <a:ext uri="{FF2B5EF4-FFF2-40B4-BE49-F238E27FC236}">
                <a16:creationId xmlns:a16="http://schemas.microsoft.com/office/drawing/2014/main" id="{F8E73238-7B53-E44C-8C49-DB504B0A6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3" y="1673225"/>
            <a:ext cx="89693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4F862A6-BF07-074A-8FDC-0AB87C0E5251}"/>
              </a:ext>
            </a:extLst>
          </p:cNvPr>
          <p:cNvSpPr txBox="1"/>
          <p:nvPr/>
        </p:nvSpPr>
        <p:spPr>
          <a:xfrm>
            <a:off x="127665" y="6087733"/>
            <a:ext cx="2841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注意：所有的量都具有相同的时间常数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0229BAD-58A3-5948-9126-D1C346A860FF}"/>
              </a:ext>
            </a:extLst>
          </p:cNvPr>
          <p:cNvSpPr/>
          <p:nvPr/>
        </p:nvSpPr>
        <p:spPr>
          <a:xfrm>
            <a:off x="52218" y="881063"/>
            <a:ext cx="8964613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B2D1B41-8787-C643-8CC3-1F7EB3186183}"/>
              </a:ext>
            </a:extLst>
          </p:cNvPr>
          <p:cNvSpPr/>
          <p:nvPr/>
        </p:nvSpPr>
        <p:spPr>
          <a:xfrm>
            <a:off x="3236153" y="1673225"/>
            <a:ext cx="5761038" cy="51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AAF88F1-E275-454A-85B1-ED3D6A8B40C1}"/>
              </a:ext>
            </a:extLst>
          </p:cNvPr>
          <p:cNvSpPr/>
          <p:nvPr/>
        </p:nvSpPr>
        <p:spPr>
          <a:xfrm>
            <a:off x="52218" y="3976688"/>
            <a:ext cx="3168650" cy="2881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F965CC2-2B21-6549-8D01-4EE7D9A4DAC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图片 5">
            <a:extLst>
              <a:ext uri="{FF2B5EF4-FFF2-40B4-BE49-F238E27FC236}">
                <a16:creationId xmlns:a16="http://schemas.microsoft.com/office/drawing/2014/main" id="{4E1A6CD2-8A8F-324F-B0C5-66DFEFD08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8"/>
            <a:ext cx="7523162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图片 6">
            <a:extLst>
              <a:ext uri="{FF2B5EF4-FFF2-40B4-BE49-F238E27FC236}">
                <a16:creationId xmlns:a16="http://schemas.microsoft.com/office/drawing/2014/main" id="{281E2F02-EFF4-8C4D-AE5B-D5E8AC114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767013"/>
            <a:ext cx="7740650" cy="409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文本框 7">
            <a:extLst>
              <a:ext uri="{FF2B5EF4-FFF2-40B4-BE49-F238E27FC236}">
                <a16:creationId xmlns:a16="http://schemas.microsoft.com/office/drawing/2014/main" id="{8132C6E1-439B-B945-8206-B50E37902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133600"/>
            <a:ext cx="2492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00B0F0"/>
                </a:solidFill>
              </a:rPr>
              <a:t>电容两端电压不能突变</a:t>
            </a:r>
          </a:p>
        </p:txBody>
      </p:sp>
      <p:sp>
        <p:nvSpPr>
          <p:cNvPr id="31748" name="文本框 8">
            <a:extLst>
              <a:ext uri="{FF2B5EF4-FFF2-40B4-BE49-F238E27FC236}">
                <a16:creationId xmlns:a16="http://schemas.microsoft.com/office/drawing/2014/main" id="{479B2FF1-1877-8A4D-AD40-947FB96F5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1341438"/>
            <a:ext cx="1577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①求电容两端的初始电压</a:t>
            </a:r>
          </a:p>
        </p:txBody>
      </p:sp>
      <p:sp>
        <p:nvSpPr>
          <p:cNvPr id="31749" name="文本框 9">
            <a:extLst>
              <a:ext uri="{FF2B5EF4-FFF2-40B4-BE49-F238E27FC236}">
                <a16:creationId xmlns:a16="http://schemas.microsoft.com/office/drawing/2014/main" id="{B674C7FD-8CBD-0844-BD2E-71DEEAB42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292600"/>
            <a:ext cx="1577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②求时间常数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0206EB3-4F25-BB44-91F4-C8CBBFA91AB7}"/>
              </a:ext>
            </a:extLst>
          </p:cNvPr>
          <p:cNvSpPr/>
          <p:nvPr/>
        </p:nvSpPr>
        <p:spPr>
          <a:xfrm>
            <a:off x="2843213" y="836613"/>
            <a:ext cx="6300787" cy="1150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789840F-20D5-F646-A192-B188996176E5}"/>
              </a:ext>
            </a:extLst>
          </p:cNvPr>
          <p:cNvSpPr/>
          <p:nvPr/>
        </p:nvSpPr>
        <p:spPr>
          <a:xfrm>
            <a:off x="395288" y="1987550"/>
            <a:ext cx="8748712" cy="482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B246B00-DA08-D148-912E-ACDBDB93F7E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标题 1">
            <a:extLst>
              <a:ext uri="{FF2B5EF4-FFF2-40B4-BE49-F238E27FC236}">
                <a16:creationId xmlns:a16="http://schemas.microsoft.com/office/drawing/2014/main" id="{F1CF6306-09F9-8E49-BAAB-A8BC5C2EA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The source-free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en-US" altLang="zh-CN"/>
              <a:t> circuit</a:t>
            </a:r>
            <a:endParaRPr lang="zh-CN" altLang="en-US"/>
          </a:p>
        </p:txBody>
      </p:sp>
      <p:sp>
        <p:nvSpPr>
          <p:cNvPr id="32770" name="内容占位符 2">
            <a:extLst>
              <a:ext uri="{FF2B5EF4-FFF2-40B4-BE49-F238E27FC236}">
                <a16:creationId xmlns:a16="http://schemas.microsoft.com/office/drawing/2014/main" id="{A59E82F5-18BD-044F-BFB5-8B601A16C2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/>
              <a:t>Consider the </a:t>
            </a:r>
            <a:r>
              <a:rPr lang="en-US" altLang="zh-CN" sz="2400">
                <a:solidFill>
                  <a:srgbClr val="FF0000"/>
                </a:solidFill>
              </a:rPr>
              <a:t>series connection </a:t>
            </a:r>
            <a:r>
              <a:rPr lang="en-US" altLang="zh-CN" sz="2400"/>
              <a:t>of a </a:t>
            </a:r>
            <a:r>
              <a:rPr lang="en-US" altLang="zh-CN" sz="2400">
                <a:solidFill>
                  <a:srgbClr val="00B0F0"/>
                </a:solidFill>
              </a:rPr>
              <a:t>resistor</a:t>
            </a:r>
            <a:r>
              <a:rPr lang="en-US" altLang="zh-CN" sz="2400"/>
              <a:t> &amp; a </a:t>
            </a:r>
            <a:r>
              <a:rPr lang="en-US" altLang="zh-CN" sz="2400">
                <a:solidFill>
                  <a:srgbClr val="00B0F0"/>
                </a:solidFill>
              </a:rPr>
              <a:t>inductor</a:t>
            </a:r>
            <a:r>
              <a:rPr lang="en-US" altLang="zh-CN" sz="2400"/>
              <a:t>.</a:t>
            </a:r>
          </a:p>
          <a:p>
            <a:r>
              <a:rPr lang="en-US" altLang="zh-CN" sz="2400"/>
              <a:t>Our </a:t>
            </a:r>
            <a:r>
              <a:rPr lang="en-US" altLang="zh-CN" sz="2400">
                <a:solidFill>
                  <a:srgbClr val="FF0000"/>
                </a:solidFill>
              </a:rPr>
              <a:t>goal</a:t>
            </a:r>
            <a:r>
              <a:rPr lang="en-US" altLang="zh-CN" sz="2400"/>
              <a:t> is to determine the circuit </a:t>
            </a:r>
            <a:r>
              <a:rPr lang="en-US" altLang="zh-CN" sz="2400">
                <a:solidFill>
                  <a:srgbClr val="00B0F0"/>
                </a:solidFill>
              </a:rPr>
              <a:t>response </a:t>
            </a:r>
            <a:r>
              <a:rPr lang="en-US" altLang="zh-CN" sz="2400"/>
              <a:t>(the current </a:t>
            </a:r>
            <a:r>
              <a:rPr lang="en-US" altLang="zh-CN" sz="2400" i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>
                <a:solidFill>
                  <a:srgbClr val="00B0F0"/>
                </a:solidFill>
              </a:rPr>
              <a:t>(</a:t>
            </a:r>
            <a:r>
              <a:rPr lang="en-US" altLang="zh-CN" sz="2400" i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>
                <a:solidFill>
                  <a:srgbClr val="00B0F0"/>
                </a:solidFill>
              </a:rPr>
              <a:t>)</a:t>
            </a:r>
            <a:r>
              <a:rPr lang="en-US" altLang="zh-CN" sz="2400"/>
              <a:t> through the inductor)</a:t>
            </a:r>
          </a:p>
          <a:p>
            <a:pPr lvl="1"/>
            <a:r>
              <a:rPr lang="en-US" altLang="zh-CN" sz="2000"/>
              <a:t>Why choose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/>
              <a:t>(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/>
              <a:t>)?  </a:t>
            </a:r>
            <a:r>
              <a:rPr lang="zh-CN" altLang="en-US" sz="2000"/>
              <a:t>因为</a:t>
            </a:r>
            <a:r>
              <a:rPr lang="zh-CN" altLang="en-US" sz="2400" b="1">
                <a:solidFill>
                  <a:srgbClr val="0070C0"/>
                </a:solidFill>
              </a:rPr>
              <a:t>流经电感的电流不能突变</a:t>
            </a:r>
            <a:endParaRPr lang="en-US" altLang="zh-CN" sz="2000" b="1">
              <a:solidFill>
                <a:srgbClr val="0070C0"/>
              </a:solidFill>
            </a:endParaRPr>
          </a:p>
          <a:p>
            <a:pPr lvl="1"/>
            <a:r>
              <a:rPr lang="zh-CN" altLang="en-US" sz="2000"/>
              <a:t>在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/>
              <a:t>=</a:t>
            </a:r>
            <a:r>
              <a:rPr lang="zh-CN" altLang="en-US" sz="2000"/>
              <a:t> </a:t>
            </a:r>
            <a:r>
              <a:rPr lang="en-US" altLang="zh-CN" sz="2000"/>
              <a:t>0</a:t>
            </a:r>
            <a:r>
              <a:rPr lang="zh-CN" altLang="en-US" sz="2000"/>
              <a:t> 初始时刻，假设流经电感的初始电流为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baseline="-25000"/>
              <a:t>0</a:t>
            </a:r>
            <a:r>
              <a:rPr lang="zh-CN" altLang="en-US" sz="2000"/>
              <a:t>；</a:t>
            </a:r>
            <a:endParaRPr lang="en-US" altLang="zh-CN" sz="2000"/>
          </a:p>
          <a:p>
            <a:pPr lvl="1"/>
            <a:r>
              <a:rPr lang="zh-CN" altLang="en-US" sz="2000"/>
              <a:t>那么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000"/>
              <a:t> 的初始储能为 </a:t>
            </a:r>
            <a:r>
              <a:rPr lang="en-US" altLang="zh-CN" sz="2000"/>
              <a:t>0.5</a:t>
            </a:r>
            <a:r>
              <a:rPr lang="zh-CN" altLang="en-US" sz="2000"/>
              <a:t>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en-US" altLang="zh-CN" sz="2000" baseline="-25000"/>
              <a:t>0</a:t>
            </a:r>
            <a:r>
              <a:rPr lang="en-US" altLang="zh-CN" sz="2000" baseline="30000"/>
              <a:t>2</a:t>
            </a:r>
          </a:p>
          <a:p>
            <a:pPr lvl="1"/>
            <a:endParaRPr lang="en-US" altLang="zh-CN" sz="2000"/>
          </a:p>
          <a:p>
            <a:endParaRPr lang="zh-CN" altLang="en-US" sz="2400"/>
          </a:p>
        </p:txBody>
      </p:sp>
      <p:pic>
        <p:nvPicPr>
          <p:cNvPr id="32771" name="图片 6">
            <a:extLst>
              <a:ext uri="{FF2B5EF4-FFF2-40B4-BE49-F238E27FC236}">
                <a16:creationId xmlns:a16="http://schemas.microsoft.com/office/drawing/2014/main" id="{5B1E54B5-2B6B-2747-AA66-AA4C8C543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143375"/>
            <a:ext cx="4654550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图片 7">
            <a:extLst>
              <a:ext uri="{FF2B5EF4-FFF2-40B4-BE49-F238E27FC236}">
                <a16:creationId xmlns:a16="http://schemas.microsoft.com/office/drawing/2014/main" id="{4598F563-BCD6-CB42-9BA8-41B1C861D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3716338"/>
            <a:ext cx="2943225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文本框 5">
            <a:extLst>
              <a:ext uri="{FF2B5EF4-FFF2-40B4-BE49-F238E27FC236}">
                <a16:creationId xmlns:a16="http://schemas.microsoft.com/office/drawing/2014/main" id="{95476A58-64AF-704F-B4F8-CB2A2AED8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661025"/>
            <a:ext cx="1570038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一阶微分方程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E4A13C8-F005-F74E-856D-F3DDC00C637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内容占位符 2">
            <a:extLst>
              <a:ext uri="{FF2B5EF4-FFF2-40B4-BE49-F238E27FC236}">
                <a16:creationId xmlns:a16="http://schemas.microsoft.com/office/drawing/2014/main" id="{661D1022-FC45-374F-8E1B-83E6404168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6192838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/>
              <a:t>求解此一阶微分方程，即可得到流经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/>
              <a:t>的电流 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dirty="0"/>
              <a:t>(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/>
              <a:t>)</a:t>
            </a:r>
            <a:r>
              <a:rPr lang="zh-CN" altLang="en-US" sz="2400" dirty="0"/>
              <a:t>，问题解决！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pPr>
              <a:buFontTx/>
              <a:buNone/>
            </a:pPr>
            <a:endParaRPr lang="en-US" altLang="zh-CN" sz="2400" dirty="0"/>
          </a:p>
          <a:p>
            <a:r>
              <a:rPr lang="zh-CN" altLang="en-US" sz="2400" dirty="0">
                <a:solidFill>
                  <a:srgbClr val="FF0000"/>
                </a:solidFill>
              </a:rPr>
              <a:t>结论</a:t>
            </a:r>
            <a:r>
              <a:rPr lang="zh-CN" altLang="en-US" sz="2400" dirty="0"/>
              <a:t>：</a:t>
            </a:r>
            <a:r>
              <a:rPr lang="en-US" altLang="zh-CN" sz="2400" dirty="0"/>
              <a:t>source-free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zh-CN" altLang="en-US" sz="2400" dirty="0"/>
              <a:t> 电路的电流响应是</a:t>
            </a:r>
            <a:endParaRPr lang="en-US" altLang="zh-CN" sz="2400" dirty="0"/>
          </a:p>
          <a:p>
            <a:pPr>
              <a:buFontTx/>
              <a:buNone/>
            </a:pPr>
            <a:r>
              <a:rPr lang="zh-CN" altLang="en-US" sz="2400" b="1" dirty="0">
                <a:solidFill>
                  <a:srgbClr val="0070C0"/>
                </a:solidFill>
              </a:rPr>
              <a:t>初始电流值的指数衰减</a:t>
            </a:r>
            <a:r>
              <a:rPr lang="zh-CN" altLang="en-US" sz="2400" dirty="0"/>
              <a:t>。（与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sz="2400" dirty="0"/>
              <a:t>类似）</a:t>
            </a:r>
            <a:endParaRPr lang="en-US" altLang="zh-CN" sz="2400" dirty="0"/>
          </a:p>
        </p:txBody>
      </p:sp>
      <p:sp>
        <p:nvSpPr>
          <p:cNvPr id="7" name="右箭头 6">
            <a:extLst>
              <a:ext uri="{FF2B5EF4-FFF2-40B4-BE49-F238E27FC236}">
                <a16:creationId xmlns:a16="http://schemas.microsoft.com/office/drawing/2014/main" id="{4EDD6889-29E9-2D43-BAC9-21D7F4C10361}"/>
              </a:ext>
            </a:extLst>
          </p:cNvPr>
          <p:cNvSpPr/>
          <p:nvPr/>
        </p:nvSpPr>
        <p:spPr>
          <a:xfrm>
            <a:off x="3370238" y="1127795"/>
            <a:ext cx="576262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33795" name="图片 1">
            <a:extLst>
              <a:ext uri="{FF2B5EF4-FFF2-40B4-BE49-F238E27FC236}">
                <a16:creationId xmlns:a16="http://schemas.microsoft.com/office/drawing/2014/main" id="{0DFD4FA2-A816-AC43-9C96-7ED9A2A8F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08720"/>
            <a:ext cx="14620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图片 8">
            <a:extLst>
              <a:ext uri="{FF2B5EF4-FFF2-40B4-BE49-F238E27FC236}">
                <a16:creationId xmlns:a16="http://schemas.microsoft.com/office/drawing/2014/main" id="{F4379E10-0E9E-DF4A-9872-A7BDA32A3A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38" y="910308"/>
            <a:ext cx="13589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图片 10">
            <a:extLst>
              <a:ext uri="{FF2B5EF4-FFF2-40B4-BE49-F238E27FC236}">
                <a16:creationId xmlns:a16="http://schemas.microsoft.com/office/drawing/2014/main" id="{DC004460-D376-0D42-80B6-03F62AFBE7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616" y="4618902"/>
            <a:ext cx="2508238" cy="221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图片 9">
            <a:extLst>
              <a:ext uri="{FF2B5EF4-FFF2-40B4-BE49-F238E27FC236}">
                <a16:creationId xmlns:a16="http://schemas.microsoft.com/office/drawing/2014/main" id="{4B1FD247-CCB5-9A45-B200-7E66FA592F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49" y="1557338"/>
            <a:ext cx="6137275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0F53AE06-BB3C-094F-945C-53924FAFF49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4427B00-15F6-A347-9A0D-62D397CCFC7E}"/>
              </a:ext>
            </a:extLst>
          </p:cNvPr>
          <p:cNvSpPr txBox="1"/>
          <p:nvPr/>
        </p:nvSpPr>
        <p:spPr>
          <a:xfrm>
            <a:off x="5940152" y="944863"/>
            <a:ext cx="3173882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抓住关键参数（电容电压、电感电流），列出微分方程，剩下的就是数学问题了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F65346B-D504-DBFF-3A42-BA28C93F4068}"/>
              </a:ext>
            </a:extLst>
          </p:cNvPr>
          <p:cNvSpPr txBox="1"/>
          <p:nvPr/>
        </p:nvSpPr>
        <p:spPr>
          <a:xfrm>
            <a:off x="5939232" y="1987949"/>
            <a:ext cx="3183272" cy="25853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b="1" dirty="0"/>
              <a:t>通用方法：</a:t>
            </a:r>
            <a:endParaRPr kumimoji="1" lang="en-US" altLang="zh-CN" b="1" dirty="0"/>
          </a:p>
          <a:p>
            <a:r>
              <a:rPr kumimoji="1" lang="zh-CN" altLang="en-US" dirty="0"/>
              <a:t>特征方程 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特征根：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通解：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边界条件：</a:t>
            </a:r>
          </a:p>
        </p:txBody>
      </p:sp>
      <p:pic>
        <p:nvPicPr>
          <p:cNvPr id="12" name="图片 11" descr="\documentclass{article}&#10;\usepackage{amsmath}&#10;\pagestyle{empty}&#10;\begin{document}&#10;&#10;$L \cdot s + R = 0$&#10;&#10;&#10;\end{document}" title="IguanaTex Picture Display">
            <a:extLst>
              <a:ext uri="{FF2B5EF4-FFF2-40B4-BE49-F238E27FC236}">
                <a16:creationId xmlns:a16="http://schemas.microsoft.com/office/drawing/2014/main" id="{59CE3F6F-F3EC-A024-A402-269A8E0290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550" y="2362165"/>
            <a:ext cx="1421714" cy="193524"/>
          </a:xfrm>
          <a:prstGeom prst="rect">
            <a:avLst/>
          </a:prstGeom>
        </p:spPr>
      </p:pic>
      <p:pic>
        <p:nvPicPr>
          <p:cNvPr id="18" name="图片 17" descr="\documentclass{article}&#10;\usepackage{amsmath}&#10;\pagestyle{empty}&#10;\begin{document}&#10;&#10;$s_1 = -\frac{R}{L} = -\frac{1}{LG}$&#10;&#10;&#10;\end{document}" title="IguanaTex Picture Display">
            <a:extLst>
              <a:ext uri="{FF2B5EF4-FFF2-40B4-BE49-F238E27FC236}">
                <a16:creationId xmlns:a16="http://schemas.microsoft.com/office/drawing/2014/main" id="{7AF783D3-AB63-F259-0F0A-7EA2B47E1B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850" y="2862346"/>
            <a:ext cx="1830096" cy="310858"/>
          </a:xfrm>
          <a:prstGeom prst="rect">
            <a:avLst/>
          </a:prstGeom>
        </p:spPr>
      </p:pic>
      <p:pic>
        <p:nvPicPr>
          <p:cNvPr id="22" name="图片 21" descr="\documentclass{article}&#10;\usepackage{amsmath}&#10;\pagestyle{empty}&#10;\begin{document}&#10;&#10;$i(t) = A e^{s_1 t} = A e^{-\frac{t}{LG}}$&#10;&#10;&#10;\end{document}" title="IguanaTex Picture Display">
            <a:extLst>
              <a:ext uri="{FF2B5EF4-FFF2-40B4-BE49-F238E27FC236}">
                <a16:creationId xmlns:a16="http://schemas.microsoft.com/office/drawing/2014/main" id="{0D915090-BC2C-8568-BC41-40E5A05355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566" y="3669331"/>
            <a:ext cx="2386288" cy="303238"/>
          </a:xfrm>
          <a:prstGeom prst="rect">
            <a:avLst/>
          </a:prstGeom>
        </p:spPr>
      </p:pic>
      <p:pic>
        <p:nvPicPr>
          <p:cNvPr id="24" name="图片 23" descr="\documentclass{article}&#10;\usepackage{amsmath}&#10;\pagestyle{empty}&#10;\begin{document}&#10;&#10;&#10;$i(0) = A$&#10;&#10;\end{document}" title="IguanaTex Picture Display">
            <a:extLst>
              <a:ext uri="{FF2B5EF4-FFF2-40B4-BE49-F238E27FC236}">
                <a16:creationId xmlns:a16="http://schemas.microsoft.com/office/drawing/2014/main" id="{6AE5CD0C-0121-BB38-878E-AFE30551BF5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422" y="4228775"/>
            <a:ext cx="924952" cy="254476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DAB46EA6-FFA3-BEE1-4067-56077115474E}"/>
              </a:ext>
            </a:extLst>
          </p:cNvPr>
          <p:cNvSpPr txBox="1"/>
          <p:nvPr/>
        </p:nvSpPr>
        <p:spPr>
          <a:xfrm>
            <a:off x="7260820" y="3264229"/>
            <a:ext cx="1842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/>
              <a:t>写成与</a:t>
            </a:r>
            <a:r>
              <a:rPr lang="en-US" altLang="zh-CN" sz="1200" dirty="0"/>
              <a:t>RC</a:t>
            </a:r>
            <a:r>
              <a:rPr lang="zh-CN" altLang="en-US" sz="1200" dirty="0"/>
              <a:t>对应的</a:t>
            </a:r>
            <a:r>
              <a:rPr lang="en-US" altLang="zh-CN" sz="1200" dirty="0"/>
              <a:t>LG</a:t>
            </a:r>
            <a:r>
              <a:rPr lang="zh-CN" altLang="en-US" sz="1200" dirty="0"/>
              <a:t>形式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5">
            <a:extLst>
              <a:ext uri="{FF2B5EF4-FFF2-40B4-BE49-F238E27FC236}">
                <a16:creationId xmlns:a16="http://schemas.microsoft.com/office/drawing/2014/main" id="{6C3D69F3-E89F-4E4E-8F5F-6677BDE46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052513"/>
            <a:ext cx="7988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dirty="0"/>
              <a:t>电流响应</a:t>
            </a:r>
            <a:r>
              <a:rPr lang="zh-CN" altLang="en-US" sz="2400" dirty="0">
                <a:solidFill>
                  <a:srgbClr val="FF0000"/>
                </a:solidFill>
              </a:rPr>
              <a:t>仅与</a:t>
            </a:r>
            <a:r>
              <a:rPr lang="zh-CN" altLang="en-US" sz="2400" dirty="0"/>
              <a:t>初始储能 </a:t>
            </a:r>
            <a:r>
              <a:rPr lang="en-US" altLang="zh-CN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aseline="-25000" dirty="0">
                <a:solidFill>
                  <a:srgbClr val="00B0F0"/>
                </a:solidFill>
              </a:rPr>
              <a:t>0</a:t>
            </a:r>
            <a:r>
              <a:rPr lang="zh-CN" altLang="en-US" sz="2400" dirty="0"/>
              <a:t>、电路的物理特性</a:t>
            </a:r>
            <a:r>
              <a:rPr lang="zh-CN" altLang="en-US" sz="2400" dirty="0">
                <a:solidFill>
                  <a:srgbClr val="00B0F0"/>
                </a:solidFill>
              </a:rPr>
              <a:t> </a:t>
            </a:r>
            <a:r>
              <a:rPr lang="en-US" altLang="zh-CN" sz="24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L/R</a:t>
            </a:r>
            <a:r>
              <a:rPr lang="zh-CN" altLang="en-US" sz="2400" dirty="0">
                <a:solidFill>
                  <a:srgbClr val="00B0F0"/>
                </a:solidFill>
              </a:rPr>
              <a:t> </a:t>
            </a:r>
            <a:r>
              <a:rPr lang="zh-CN" altLang="en-US" sz="2400" dirty="0">
                <a:solidFill>
                  <a:srgbClr val="FF0000"/>
                </a:solidFill>
              </a:rPr>
              <a:t>有关</a:t>
            </a:r>
            <a:r>
              <a:rPr lang="zh-CN" altLang="en-US" sz="2400" dirty="0"/>
              <a:t>，是电路的 </a:t>
            </a:r>
            <a:r>
              <a:rPr lang="en-US" altLang="zh-CN" sz="2400" dirty="0">
                <a:solidFill>
                  <a:srgbClr val="00B0F0"/>
                </a:solidFill>
              </a:rPr>
              <a:t>natural response</a:t>
            </a:r>
            <a:r>
              <a:rPr lang="en-US" altLang="zh-CN" sz="2400" dirty="0"/>
              <a:t> (</a:t>
            </a:r>
            <a:r>
              <a:rPr lang="zh-CN" altLang="en-US" sz="2400" dirty="0"/>
              <a:t>自然响应</a:t>
            </a:r>
            <a:r>
              <a:rPr lang="en-US" altLang="zh-CN" sz="2400" dirty="0"/>
              <a:t>)</a:t>
            </a:r>
          </a:p>
        </p:txBody>
      </p:sp>
      <p:pic>
        <p:nvPicPr>
          <p:cNvPr id="34818" name="图片 1">
            <a:extLst>
              <a:ext uri="{FF2B5EF4-FFF2-40B4-BE49-F238E27FC236}">
                <a16:creationId xmlns:a16="http://schemas.microsoft.com/office/drawing/2014/main" id="{5B4F60D5-1816-2840-800A-9AE1539F8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519113"/>
            <a:ext cx="19431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图片 8">
            <a:extLst>
              <a:ext uri="{FF2B5EF4-FFF2-40B4-BE49-F238E27FC236}">
                <a16:creationId xmlns:a16="http://schemas.microsoft.com/office/drawing/2014/main" id="{A6B066E8-01D1-2D45-85C4-103660C0B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0" y="4292600"/>
            <a:ext cx="290195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图片 2">
            <a:extLst>
              <a:ext uri="{FF2B5EF4-FFF2-40B4-BE49-F238E27FC236}">
                <a16:creationId xmlns:a16="http://schemas.microsoft.com/office/drawing/2014/main" id="{1B748203-5921-9349-9B05-62D906323F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33725"/>
            <a:ext cx="350678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文本框 12">
            <a:extLst>
              <a:ext uri="{FF2B5EF4-FFF2-40B4-BE49-F238E27FC236}">
                <a16:creationId xmlns:a16="http://schemas.microsoft.com/office/drawing/2014/main" id="{8A6BFBD3-62A2-5F44-BF58-CDA650D8C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2552700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定义时间常数：</a:t>
            </a:r>
          </a:p>
        </p:txBody>
      </p:sp>
      <p:sp>
        <p:nvSpPr>
          <p:cNvPr id="14" name="右箭头 13">
            <a:extLst>
              <a:ext uri="{FF2B5EF4-FFF2-40B4-BE49-F238E27FC236}">
                <a16:creationId xmlns:a16="http://schemas.microsoft.com/office/drawing/2014/main" id="{AD684FF9-9456-9D45-8FC0-2049CCB8EA8F}"/>
              </a:ext>
            </a:extLst>
          </p:cNvPr>
          <p:cNvSpPr/>
          <p:nvPr/>
        </p:nvSpPr>
        <p:spPr>
          <a:xfrm>
            <a:off x="4897438" y="2625725"/>
            <a:ext cx="536575" cy="249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34823" name="图片 14">
            <a:extLst>
              <a:ext uri="{FF2B5EF4-FFF2-40B4-BE49-F238E27FC236}">
                <a16:creationId xmlns:a16="http://schemas.microsoft.com/office/drawing/2014/main" id="{8A39BCBA-248F-F846-A0F6-5558940C60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36788"/>
            <a:ext cx="1100138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图片 15">
            <a:extLst>
              <a:ext uri="{FF2B5EF4-FFF2-40B4-BE49-F238E27FC236}">
                <a16:creationId xmlns:a16="http://schemas.microsoft.com/office/drawing/2014/main" id="{7328AE9B-FF14-2942-887D-85D8DAF832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330450"/>
            <a:ext cx="19081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文本框 16">
            <a:extLst>
              <a:ext uri="{FF2B5EF4-FFF2-40B4-BE49-F238E27FC236}">
                <a16:creationId xmlns:a16="http://schemas.microsoft.com/office/drawing/2014/main" id="{0DFD80FB-BA74-9E47-9983-17E42DB91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325" y="4652963"/>
            <a:ext cx="3149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*</a:t>
            </a:r>
            <a:r>
              <a:rPr lang="zh-CN" altLang="en-US" sz="2000"/>
              <a:t>时间常数的另一物理意义：</a:t>
            </a:r>
            <a:endParaRPr lang="en-US" altLang="zh-CN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/>
              <a:t>(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/>
              <a:t>)</a:t>
            </a:r>
            <a:r>
              <a:rPr lang="zh-CN" altLang="en-US" sz="2000"/>
              <a:t>在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/>
              <a:t>=0</a:t>
            </a:r>
            <a:r>
              <a:rPr lang="zh-CN" altLang="en-US" sz="2000"/>
              <a:t> 时刻的切线与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000"/>
              <a:t>轴的交点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452970C2-A1B2-7544-98EB-698FA794308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  <p:pic>
        <p:nvPicPr>
          <p:cNvPr id="3" name="图片 2" descr="\documentclass{article}&#10;\usepackage{amsmath}&#10;\pagestyle{empty}&#10;\begin{document}&#10;&#10;&#10;$\tau = LG$&#10;&#10;\end{document}" title="IguanaTex Picture Display">
            <a:extLst>
              <a:ext uri="{FF2B5EF4-FFF2-40B4-BE49-F238E27FC236}">
                <a16:creationId xmlns:a16="http://schemas.microsoft.com/office/drawing/2014/main" id="{470560EB-9247-40CE-FD35-C7DDB70C22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04" y="3371735"/>
            <a:ext cx="836571" cy="1843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>
            <a:extLst>
              <a:ext uri="{FF2B5EF4-FFF2-40B4-BE49-F238E27FC236}">
                <a16:creationId xmlns:a16="http://schemas.microsoft.com/office/drawing/2014/main" id="{015B2416-609F-104B-962A-88E3AF74DD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课程纲要</a:t>
            </a:r>
          </a:p>
        </p:txBody>
      </p:sp>
      <p:sp>
        <p:nvSpPr>
          <p:cNvPr id="16386" name="内容占位符 2">
            <a:extLst>
              <a:ext uri="{FF2B5EF4-FFF2-40B4-BE49-F238E27FC236}">
                <a16:creationId xmlns:a16="http://schemas.microsoft.com/office/drawing/2014/main" id="{0C6A053B-9ADB-F14A-86AB-3CBE0537E7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6700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4.1  </a:t>
            </a:r>
            <a:r>
              <a:rPr lang="zh-CN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一阶电路的响应</a:t>
            </a:r>
            <a:endParaRPr lang="zh-CN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266700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	4.1.1  </a:t>
            </a:r>
            <a:r>
              <a:rPr lang="zh-CN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一阶电路的零输入和零状态响应</a:t>
            </a:r>
            <a:endParaRPr lang="zh-CN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266700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	4.1.2  </a:t>
            </a:r>
            <a:r>
              <a:rPr lang="zh-CN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一阶电路的全响应</a:t>
            </a:r>
            <a:endParaRPr lang="zh-CN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266700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	4.1.3  </a:t>
            </a:r>
            <a:r>
              <a:rPr lang="zh-CN" altLang="zh-CN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一阶电路的阶跃响应和冲激响应</a:t>
            </a:r>
            <a:endParaRPr lang="zh-CN" altLang="zh-CN" kern="1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E233F0FB-DF4C-A54C-935E-5A03FADD43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占位符 2">
            <a:extLst>
              <a:ext uri="{FF2B5EF4-FFF2-40B4-BE49-F238E27FC236}">
                <a16:creationId xmlns:a16="http://schemas.microsoft.com/office/drawing/2014/main" id="{123F493C-86CE-5844-83D8-F1F799A9593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24632"/>
            <a:ext cx="8291513" cy="4456113"/>
          </a:xfrm>
        </p:spPr>
        <p:txBody>
          <a:bodyPr/>
          <a:lstStyle/>
          <a:p>
            <a:r>
              <a:rPr lang="zh-CN" altLang="en-US" sz="2400"/>
              <a:t>电路的其他量可以从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/>
              <a:t>(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/>
              <a:t>)</a:t>
            </a:r>
            <a:r>
              <a:rPr lang="zh-CN" altLang="en-US" sz="2400"/>
              <a:t> 导出</a:t>
            </a:r>
          </a:p>
        </p:txBody>
      </p:sp>
      <p:pic>
        <p:nvPicPr>
          <p:cNvPr id="35843" name="图片 9">
            <a:extLst>
              <a:ext uri="{FF2B5EF4-FFF2-40B4-BE49-F238E27FC236}">
                <a16:creationId xmlns:a16="http://schemas.microsoft.com/office/drawing/2014/main" id="{82EAA07F-85A6-7748-8C52-ED05B0B39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0" y="3717032"/>
            <a:ext cx="290195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图片 3">
            <a:extLst>
              <a:ext uri="{FF2B5EF4-FFF2-40B4-BE49-F238E27FC236}">
                <a16:creationId xmlns:a16="http://schemas.microsoft.com/office/drawing/2014/main" id="{0B76A289-9AFD-7D4D-BF0F-A47488EA6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1485007"/>
            <a:ext cx="6059487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FA79B84F-53FA-F146-BE96-D50DBCF2CB0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1">
            <a:extLst>
              <a:ext uri="{FF2B5EF4-FFF2-40B4-BE49-F238E27FC236}">
                <a16:creationId xmlns:a16="http://schemas.microsoft.com/office/drawing/2014/main" id="{30BF3B06-DCA4-2B4F-9E07-79BCC07859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Soure-free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zh-CN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/>
              <a:t>电路总结</a:t>
            </a:r>
          </a:p>
        </p:txBody>
      </p:sp>
      <p:sp>
        <p:nvSpPr>
          <p:cNvPr id="36866" name="内容占位符 4">
            <a:extLst>
              <a:ext uri="{FF2B5EF4-FFF2-40B4-BE49-F238E27FC236}">
                <a16:creationId xmlns:a16="http://schemas.microsoft.com/office/drawing/2014/main" id="{5EDDF2EA-ED60-8449-B9D1-D1A95D088E4F}"/>
              </a:ext>
            </a:extLst>
          </p:cNvPr>
          <p:cNvSpPr>
            <a:spLocks noGrp="1" noChangeArrowheads="1"/>
          </p:cNvSpPr>
          <p:nvPr>
            <p:ph sz="quarter" idx="3"/>
          </p:nvPr>
        </p:nvSpPr>
        <p:spPr>
          <a:xfrm>
            <a:off x="442913" y="3835400"/>
            <a:ext cx="8243887" cy="2689944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/>
              <a:t>求解</a:t>
            </a:r>
            <a:r>
              <a:rPr lang="en-US" altLang="zh-CN" sz="2400" dirty="0"/>
              <a:t>source-free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/>
              <a:t>电路的方法：</a:t>
            </a:r>
            <a:endParaRPr lang="en-US" altLang="zh-CN" sz="2400" dirty="0"/>
          </a:p>
          <a:p>
            <a:pPr lvl="1"/>
            <a:r>
              <a:rPr lang="zh-CN" altLang="en-US" sz="2000" dirty="0"/>
              <a:t>第一步：求出</a:t>
            </a:r>
            <a:r>
              <a:rPr lang="en-US" altLang="zh-CN" sz="2000" dirty="0"/>
              <a:t>0+</a:t>
            </a:r>
            <a:r>
              <a:rPr lang="zh-CN" altLang="en-US" sz="2000" dirty="0"/>
              <a:t>时刻流经电感的</a:t>
            </a:r>
            <a:r>
              <a:rPr lang="zh-CN" altLang="en-US" sz="2000" dirty="0">
                <a:solidFill>
                  <a:srgbClr val="FF0000"/>
                </a:solidFill>
              </a:rPr>
              <a:t>初始电流值 </a:t>
            </a:r>
            <a:r>
              <a:rPr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baseline="-25000" dirty="0">
                <a:solidFill>
                  <a:srgbClr val="FF0000"/>
                </a:solidFill>
              </a:rPr>
              <a:t>0</a:t>
            </a:r>
            <a:r>
              <a:rPr lang="zh-CN" altLang="en-US" sz="2000" dirty="0"/>
              <a:t>； （根据</a:t>
            </a:r>
            <a:r>
              <a:rPr lang="en-US" altLang="zh-CN" sz="2000" dirty="0"/>
              <a:t>0-</a:t>
            </a:r>
            <a:r>
              <a:rPr lang="zh-CN" altLang="en-US" sz="2000" dirty="0"/>
              <a:t>时刻电路和电感电流不能突变的特性）</a:t>
            </a:r>
            <a:endParaRPr lang="en-US" altLang="zh-CN" sz="2000" dirty="0"/>
          </a:p>
          <a:p>
            <a:pPr lvl="1"/>
            <a:r>
              <a:rPr lang="zh-CN" altLang="en-US" sz="2000" dirty="0"/>
              <a:t>第二步：求出</a:t>
            </a:r>
            <a:r>
              <a:rPr lang="zh-CN" altLang="en-US" sz="2000" dirty="0">
                <a:solidFill>
                  <a:srgbClr val="FF0000"/>
                </a:solidFill>
              </a:rPr>
              <a:t>时间常数 </a:t>
            </a:r>
            <a:r>
              <a:rPr lang="en-US" altLang="zh-CN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L/R 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LG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lvl="2"/>
            <a:r>
              <a:rPr lang="en-US" altLang="zh-CN" sz="18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1800" b="1" dirty="0">
                <a:solidFill>
                  <a:srgbClr val="0432FF"/>
                </a:solidFill>
              </a:rPr>
              <a:t> 为 </a:t>
            </a:r>
            <a:r>
              <a:rPr lang="en-US" altLang="zh-CN" sz="18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1800" b="1" dirty="0">
                <a:solidFill>
                  <a:srgbClr val="0432FF"/>
                </a:solidFill>
              </a:rPr>
              <a:t> 两端的等效电阻</a:t>
            </a:r>
            <a:r>
              <a:rPr lang="zh-CN" altLang="en-US" sz="1800" dirty="0"/>
              <a:t>（即戴维南电阻）；</a:t>
            </a:r>
            <a:endParaRPr lang="en-US" altLang="zh-CN" sz="1800" dirty="0"/>
          </a:p>
          <a:p>
            <a:pPr lvl="1"/>
            <a:r>
              <a:rPr lang="zh-CN" altLang="en-US" sz="2000" dirty="0"/>
              <a:t>然后可以直接写出 </a:t>
            </a:r>
            <a:r>
              <a:rPr lang="en-US" altLang="zh-CN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dirty="0"/>
              <a:t>(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dirty="0"/>
              <a:t>)</a:t>
            </a:r>
            <a:r>
              <a:rPr lang="zh-CN" altLang="en-US" sz="2000" dirty="0"/>
              <a:t> 的表达式：</a:t>
            </a:r>
            <a:endParaRPr lang="en-US" altLang="zh-CN" sz="2000" dirty="0"/>
          </a:p>
          <a:p>
            <a:pPr lvl="1"/>
            <a:r>
              <a:rPr lang="zh-CN" altLang="en-US" sz="2000" dirty="0"/>
              <a:t>电路中其他的量可由 </a:t>
            </a:r>
            <a:r>
              <a:rPr lang="en-US" altLang="zh-CN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000" dirty="0"/>
              <a:t>(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dirty="0"/>
              <a:t>)</a:t>
            </a:r>
            <a:r>
              <a:rPr lang="zh-CN" altLang="en-US" sz="2000" dirty="0"/>
              <a:t> 导出</a:t>
            </a:r>
          </a:p>
        </p:txBody>
      </p:sp>
      <p:pic>
        <p:nvPicPr>
          <p:cNvPr id="36867" name="图片 2">
            <a:extLst>
              <a:ext uri="{FF2B5EF4-FFF2-40B4-BE49-F238E27FC236}">
                <a16:creationId xmlns:a16="http://schemas.microsoft.com/office/drawing/2014/main" id="{2F48F39B-53E2-7341-96CA-C84FE5883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125538"/>
            <a:ext cx="8574087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图片 7">
            <a:extLst>
              <a:ext uri="{FF2B5EF4-FFF2-40B4-BE49-F238E27FC236}">
                <a16:creationId xmlns:a16="http://schemas.microsoft.com/office/drawing/2014/main" id="{DCB39944-1FF4-2E4A-B1B9-D40E44D2C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895850"/>
            <a:ext cx="1960562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2C6446F-35DC-8A42-89A4-5BA8A051A11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灯片编号占位符 6">
            <a:extLst>
              <a:ext uri="{FF2B5EF4-FFF2-40B4-BE49-F238E27FC236}">
                <a16:creationId xmlns:a16="http://schemas.microsoft.com/office/drawing/2014/main" id="{322BE10E-8611-1F46-9CDB-C018D2D0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DA21B7-0413-D34B-B537-FEB2F92DF912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zh-CN" sz="1400"/>
          </a:p>
        </p:txBody>
      </p:sp>
      <p:sp>
        <p:nvSpPr>
          <p:cNvPr id="26627" name="Rectangle 26">
            <a:extLst>
              <a:ext uri="{FF2B5EF4-FFF2-40B4-BE49-F238E27FC236}">
                <a16:creationId xmlns:a16="http://schemas.microsoft.com/office/drawing/2014/main" id="{E463C03E-3DA7-B942-8D3C-0CFCA0E1D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209800"/>
            <a:ext cx="3733800" cy="403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26628" name="Rectangle 25">
            <a:extLst>
              <a:ext uri="{FF2B5EF4-FFF2-40B4-BE49-F238E27FC236}">
                <a16:creationId xmlns:a16="http://schemas.microsoft.com/office/drawing/2014/main" id="{557A5FBD-03F4-9241-8E16-15A4AC7B0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09800"/>
            <a:ext cx="3886200" cy="426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FFFFFB81-E2FE-454C-87F2-539E956AF6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7.2 The Source-Free </a:t>
            </a:r>
            <a:br>
              <a:rPr lang="en-US" altLang="zh-CN" sz="4000"/>
            </a:br>
            <a:r>
              <a:rPr lang="en-US" altLang="zh-CN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en-US" altLang="zh-CN" sz="4000"/>
              <a:t> Circuit</a:t>
            </a:r>
          </a:p>
        </p:txBody>
      </p:sp>
      <p:pic>
        <p:nvPicPr>
          <p:cNvPr id="37893" name="Picture 8" descr="07-012">
            <a:extLst>
              <a:ext uri="{FF2B5EF4-FFF2-40B4-BE49-F238E27FC236}">
                <a16:creationId xmlns:a16="http://schemas.microsoft.com/office/drawing/2014/main" id="{B834F0CE-8707-4944-88E3-A3879BA2AE2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3833813"/>
            <a:ext cx="2667000" cy="2490787"/>
          </a:xfrm>
          <a:noFill/>
        </p:spPr>
      </p:pic>
      <p:sp>
        <p:nvSpPr>
          <p:cNvPr id="26631" name="Rectangle 4">
            <a:extLst>
              <a:ext uri="{FF2B5EF4-FFF2-40B4-BE49-F238E27FC236}">
                <a16:creationId xmlns:a16="http://schemas.microsoft.com/office/drawing/2014/main" id="{FA5E5F42-3139-754C-9CDB-79CCDC566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26632" name="Rectangle 5">
            <a:extLst>
              <a:ext uri="{FF2B5EF4-FFF2-40B4-BE49-F238E27FC236}">
                <a16:creationId xmlns:a16="http://schemas.microsoft.com/office/drawing/2014/main" id="{E90A70D9-6D91-EA49-B632-8522C5134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26633" name="Rectangle 6">
            <a:extLst>
              <a:ext uri="{FF2B5EF4-FFF2-40B4-BE49-F238E27FC236}">
                <a16:creationId xmlns:a16="http://schemas.microsoft.com/office/drawing/2014/main" id="{5C6D8527-B7BC-A445-B5E8-6AFFC1AF8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26634" name="Rectangle 7">
            <a:extLst>
              <a:ext uri="{FF2B5EF4-FFF2-40B4-BE49-F238E27FC236}">
                <a16:creationId xmlns:a16="http://schemas.microsoft.com/office/drawing/2014/main" id="{C87489D1-765E-DD47-86E8-E17BF4B53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26635" name="Rectangle 9">
            <a:extLst>
              <a:ext uri="{FF2B5EF4-FFF2-40B4-BE49-F238E27FC236}">
                <a16:creationId xmlns:a16="http://schemas.microsoft.com/office/drawing/2014/main" id="{6A3E1D86-A32D-4F47-94B5-1E100829C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26636" name="Rectangle 10">
            <a:extLst>
              <a:ext uri="{FF2B5EF4-FFF2-40B4-BE49-F238E27FC236}">
                <a16:creationId xmlns:a16="http://schemas.microsoft.com/office/drawing/2014/main" id="{23796098-916F-0243-9D38-E2053B9CD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grpSp>
        <p:nvGrpSpPr>
          <p:cNvPr id="37900" name="Group 16">
            <a:extLst>
              <a:ext uri="{FF2B5EF4-FFF2-40B4-BE49-F238E27FC236}">
                <a16:creationId xmlns:a16="http://schemas.microsoft.com/office/drawing/2014/main" id="{77CA97F0-91E5-DB4F-BB18-68847DCF6593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2309813"/>
            <a:ext cx="3810000" cy="1347787"/>
            <a:chOff x="480" y="1056"/>
            <a:chExt cx="2400" cy="849"/>
          </a:xfrm>
        </p:grpSpPr>
        <p:graphicFrame>
          <p:nvGraphicFramePr>
            <p:cNvPr id="37908" name="Object 12">
              <a:extLst>
                <a:ext uri="{FF2B5EF4-FFF2-40B4-BE49-F238E27FC236}">
                  <a16:creationId xmlns:a16="http://schemas.microsoft.com/office/drawing/2014/main" id="{52CCB5C3-1BBC-1E48-9DAC-2BB7E536858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" y="1536"/>
            <a:ext cx="912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9011900" imgH="5562600" progId="Equation.3">
                    <p:embed/>
                  </p:oleObj>
                </mc:Choice>
                <mc:Fallback>
                  <p:oleObj name="Equation" r:id="rId5" imgW="19011900" imgH="55626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1536"/>
                          <a:ext cx="912" cy="268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909" name="Object 13">
              <a:extLst>
                <a:ext uri="{FF2B5EF4-FFF2-40B4-BE49-F238E27FC236}">
                  <a16:creationId xmlns:a16="http://schemas.microsoft.com/office/drawing/2014/main" id="{142C0372-2CBD-F74C-B8A4-48CEA75380E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08" y="1440"/>
            <a:ext cx="480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9359900" imgH="9067800" progId="Equation.DSMT4">
                    <p:embed/>
                  </p:oleObj>
                </mc:Choice>
                <mc:Fallback>
                  <p:oleObj name="Equation" r:id="rId7" imgW="9359900" imgH="9067800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1440"/>
                          <a:ext cx="480" cy="465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47" name="Text Box 14">
              <a:extLst>
                <a:ext uri="{FF2B5EF4-FFF2-40B4-BE49-F238E27FC236}">
                  <a16:creationId xmlns:a16="http://schemas.microsoft.com/office/drawing/2014/main" id="{B5EE1F6A-22E8-8140-8287-B6FA33D12B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056"/>
              <a:ext cx="235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2000"/>
                <a:t>A RL source-free circuit</a:t>
              </a:r>
              <a:r>
                <a:rPr lang="en-US" altLang="zh-CN" sz="1800"/>
                <a:t> </a:t>
              </a:r>
            </a:p>
          </p:txBody>
        </p:sp>
        <p:sp>
          <p:nvSpPr>
            <p:cNvPr id="26648" name="Text Box 15">
              <a:extLst>
                <a:ext uri="{FF2B5EF4-FFF2-40B4-BE49-F238E27FC236}">
                  <a16:creationId xmlns:a16="http://schemas.microsoft.com/office/drawing/2014/main" id="{199DF163-9273-9A4F-BD28-138970E9E7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536"/>
              <a:ext cx="7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800" b="1">
                  <a:solidFill>
                    <a:srgbClr val="003300"/>
                  </a:solidFill>
                </a:rPr>
                <a:t>where</a:t>
              </a:r>
            </a:p>
          </p:txBody>
        </p:sp>
      </p:grpSp>
      <p:grpSp>
        <p:nvGrpSpPr>
          <p:cNvPr id="37901" name="Group 17">
            <a:extLst>
              <a:ext uri="{FF2B5EF4-FFF2-40B4-BE49-F238E27FC236}">
                <a16:creationId xmlns:a16="http://schemas.microsoft.com/office/drawing/2014/main" id="{FB013896-99A0-0B4F-936A-D618EACCF352}"/>
              </a:ext>
            </a:extLst>
          </p:cNvPr>
          <p:cNvGrpSpPr>
            <a:grpSpLocks/>
          </p:cNvGrpSpPr>
          <p:nvPr/>
        </p:nvGrpSpPr>
        <p:grpSpPr bwMode="auto">
          <a:xfrm>
            <a:off x="4789488" y="2317750"/>
            <a:ext cx="3821112" cy="1187450"/>
            <a:chOff x="473" y="1056"/>
            <a:chExt cx="2407" cy="748"/>
          </a:xfrm>
        </p:grpSpPr>
        <p:graphicFrame>
          <p:nvGraphicFramePr>
            <p:cNvPr id="37904" name="Object 18">
              <a:extLst>
                <a:ext uri="{FF2B5EF4-FFF2-40B4-BE49-F238E27FC236}">
                  <a16:creationId xmlns:a16="http://schemas.microsoft.com/office/drawing/2014/main" id="{8F7FB4BB-2267-0C4A-82EA-417EDCDEC4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3" y="1536"/>
            <a:ext cx="926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19304000" imgH="5562600" progId="Equation.3">
                    <p:embed/>
                  </p:oleObj>
                </mc:Choice>
                <mc:Fallback>
                  <p:oleObj name="Equation" r:id="rId9" imgW="19304000" imgH="556260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" y="1536"/>
                          <a:ext cx="926" cy="268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905" name="Object 19">
              <a:extLst>
                <a:ext uri="{FF2B5EF4-FFF2-40B4-BE49-F238E27FC236}">
                  <a16:creationId xmlns:a16="http://schemas.microsoft.com/office/drawing/2014/main" id="{1BC34C38-5D64-4647-AC9B-20296EB37B6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63" y="1567"/>
            <a:ext cx="570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11112500" imgH="4102100" progId="Equation.DSMT4">
                    <p:embed/>
                  </p:oleObj>
                </mc:Choice>
                <mc:Fallback>
                  <p:oleObj name="Equation" r:id="rId11" imgW="11112500" imgH="4102100" progId="Equation.DSMT4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3" y="1567"/>
                          <a:ext cx="570" cy="210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43" name="Text Box 20">
              <a:extLst>
                <a:ext uri="{FF2B5EF4-FFF2-40B4-BE49-F238E27FC236}">
                  <a16:creationId xmlns:a16="http://schemas.microsoft.com/office/drawing/2014/main" id="{1F49ACA2-79E9-814F-A47A-87C5109CB1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056"/>
              <a:ext cx="235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2000"/>
                <a:t>A RC source-free circuit</a:t>
              </a:r>
              <a:r>
                <a:rPr lang="en-US" altLang="zh-CN" sz="1800"/>
                <a:t> </a:t>
              </a:r>
            </a:p>
          </p:txBody>
        </p:sp>
        <p:sp>
          <p:nvSpPr>
            <p:cNvPr id="26644" name="Text Box 21">
              <a:extLst>
                <a:ext uri="{FF2B5EF4-FFF2-40B4-BE49-F238E27FC236}">
                  <a16:creationId xmlns:a16="http://schemas.microsoft.com/office/drawing/2014/main" id="{144C0581-73EB-3844-A064-6F8B93A9FA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536"/>
              <a:ext cx="7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800" b="1">
                  <a:solidFill>
                    <a:srgbClr val="003300"/>
                  </a:solidFill>
                </a:rPr>
                <a:t>where</a:t>
              </a:r>
            </a:p>
          </p:txBody>
        </p:sp>
      </p:grpSp>
      <p:pic>
        <p:nvPicPr>
          <p:cNvPr id="37902" name="Picture 22" descr="07-002">
            <a:extLst>
              <a:ext uri="{FF2B5EF4-FFF2-40B4-BE49-F238E27FC236}">
                <a16:creationId xmlns:a16="http://schemas.microsoft.com/office/drawing/2014/main" id="{D8AE6D9A-0D1D-C343-BF20-7C1BA86BEA7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4038600"/>
            <a:ext cx="3200400" cy="1981200"/>
          </a:xfrm>
          <a:noFill/>
        </p:spPr>
      </p:pic>
      <p:sp>
        <p:nvSpPr>
          <p:cNvPr id="26640" name="Text Box 24">
            <a:extLst>
              <a:ext uri="{FF2B5EF4-FFF2-40B4-BE49-F238E27FC236}">
                <a16:creationId xmlns:a16="http://schemas.microsoft.com/office/drawing/2014/main" id="{7AE82FFA-C737-314F-AFAA-CAE0FA12B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690688"/>
            <a:ext cx="6400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zh-CN" sz="2000" b="1" u="sng" dirty="0">
                <a:solidFill>
                  <a:srgbClr val="FF3300"/>
                </a:solidFill>
              </a:rPr>
              <a:t>Comparison between a </a:t>
            </a:r>
            <a:r>
              <a:rPr lang="en-US" altLang="zh-CN" sz="2000" b="1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en-US" altLang="zh-CN" sz="2000" b="1" u="sng" dirty="0">
                <a:solidFill>
                  <a:srgbClr val="FF3300"/>
                </a:solidFill>
              </a:rPr>
              <a:t> and </a:t>
            </a:r>
            <a:r>
              <a:rPr lang="en-US" altLang="zh-CN" sz="2000" b="1" i="1" u="sng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altLang="zh-CN" sz="2000" b="1" u="sng" dirty="0">
                <a:solidFill>
                  <a:srgbClr val="FF3300"/>
                </a:solidFill>
              </a:rPr>
              <a:t> circuit</a:t>
            </a:r>
          </a:p>
        </p:txBody>
      </p:sp>
      <p:sp>
        <p:nvSpPr>
          <p:cNvPr id="25" name="灯片编号占位符 1">
            <a:extLst>
              <a:ext uri="{FF2B5EF4-FFF2-40B4-BE49-F238E27FC236}">
                <a16:creationId xmlns:a16="http://schemas.microsoft.com/office/drawing/2014/main" id="{0DB06539-1DEC-504A-AAAA-A69570FC9F6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  <p:pic>
        <p:nvPicPr>
          <p:cNvPr id="2" name="图片 1" descr="\documentclass{article}&#10;\usepackage{amsmath}&#10;\pagestyle{empty}&#10;\begin{document}&#10;&#10;&#10;$\tau = LG$&#10;&#10;\end{document}" title="IguanaTex Picture Display">
            <a:extLst>
              <a:ext uri="{FF2B5EF4-FFF2-40B4-BE49-F238E27FC236}">
                <a16:creationId xmlns:a16="http://schemas.microsoft.com/office/drawing/2014/main" id="{629C5FD6-0F2A-1B8B-DBE9-789648602D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944" y="2686729"/>
            <a:ext cx="836571" cy="18438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图片 4">
            <a:extLst>
              <a:ext uri="{FF2B5EF4-FFF2-40B4-BE49-F238E27FC236}">
                <a16:creationId xmlns:a16="http://schemas.microsoft.com/office/drawing/2014/main" id="{E5EDFBF3-10B2-364A-A245-91658C250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2" y="477267"/>
            <a:ext cx="8856662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C9D9CF2-54C0-124A-A32B-153C9714CEE4}"/>
              </a:ext>
            </a:extLst>
          </p:cNvPr>
          <p:cNvSpPr/>
          <p:nvPr/>
        </p:nvSpPr>
        <p:spPr>
          <a:xfrm>
            <a:off x="183059" y="1269430"/>
            <a:ext cx="5616575" cy="1368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378FA1C-5DB1-1E41-A0D0-DE7CDDD07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84" y="1197992"/>
            <a:ext cx="35909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8D3498-4BA8-064F-8566-B6B2B0768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072" y="1413892"/>
            <a:ext cx="1889125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239487F-A585-EC46-B574-C01B36CBA2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359" y="1858392"/>
            <a:ext cx="1874838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A3FDB-F295-174D-A222-AA681AFA3A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34" y="2542605"/>
            <a:ext cx="147955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右箭头 10">
            <a:extLst>
              <a:ext uri="{FF2B5EF4-FFF2-40B4-BE49-F238E27FC236}">
                <a16:creationId xmlns:a16="http://schemas.microsoft.com/office/drawing/2014/main" id="{FAA49BCC-D4E1-324C-858D-5C5AFF120EDC}"/>
              </a:ext>
            </a:extLst>
          </p:cNvPr>
          <p:cNvSpPr/>
          <p:nvPr/>
        </p:nvSpPr>
        <p:spPr>
          <a:xfrm rot="5400000">
            <a:off x="4539953" y="2249711"/>
            <a:ext cx="341312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34C1428-8734-B84E-87C0-2EA3354A48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2"/>
            <a:ext cx="486727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E91E6A9-BA3A-A445-9848-F5FA77A56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634" y="3861817"/>
            <a:ext cx="272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①求电感两端的等效电阻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32C26F5-809B-774D-828C-2C354F2D3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459" y="4941317"/>
            <a:ext cx="2224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②写出时间常数 </a:t>
            </a:r>
            <a:r>
              <a:rPr lang="en-US" altLang="zh-CN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L/R</a:t>
            </a:r>
            <a:endParaRPr lang="zh-CN" altLang="en-US" sz="18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F6019751-3953-8448-9FE8-9161A473412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42BBF13-A3B6-2870-0712-1E73DFE8D62D}"/>
              </a:ext>
            </a:extLst>
          </p:cNvPr>
          <p:cNvSpPr txBox="1"/>
          <p:nvPr/>
        </p:nvSpPr>
        <p:spPr>
          <a:xfrm>
            <a:off x="6160672" y="2823592"/>
            <a:ext cx="2961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注意：独立源为外加激励，而受控源并不是，所以，该问题还是 </a:t>
            </a:r>
            <a:r>
              <a:rPr lang="en-US" altLang="zh-CN" dirty="0"/>
              <a:t>source free </a:t>
            </a:r>
            <a:r>
              <a:rPr lang="zh-CN" altLang="en-US" dirty="0"/>
              <a:t>问题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图片 5">
            <a:extLst>
              <a:ext uri="{FF2B5EF4-FFF2-40B4-BE49-F238E27FC236}">
                <a16:creationId xmlns:a16="http://schemas.microsoft.com/office/drawing/2014/main" id="{1B19F9AE-F194-A949-B1D6-265A9F4AD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565400"/>
            <a:ext cx="6815137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文本框 8">
            <a:extLst>
              <a:ext uri="{FF2B5EF4-FFF2-40B4-BE49-F238E27FC236}">
                <a16:creationId xmlns:a16="http://schemas.microsoft.com/office/drawing/2014/main" id="{5EE7E9F7-DBCC-6B48-ABBD-E9FCB3BA7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7913" y="4418013"/>
            <a:ext cx="1865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①求初始电流值</a:t>
            </a:r>
          </a:p>
        </p:txBody>
      </p:sp>
      <p:sp>
        <p:nvSpPr>
          <p:cNvPr id="40963" name="文本框 9">
            <a:extLst>
              <a:ext uri="{FF2B5EF4-FFF2-40B4-BE49-F238E27FC236}">
                <a16:creationId xmlns:a16="http://schemas.microsoft.com/office/drawing/2014/main" id="{9765F632-2F46-6245-BB52-4A2ACC12F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7913" y="5930900"/>
            <a:ext cx="157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②求时间常数</a:t>
            </a:r>
          </a:p>
        </p:txBody>
      </p:sp>
      <p:pic>
        <p:nvPicPr>
          <p:cNvPr id="40965" name="图片 4">
            <a:extLst>
              <a:ext uri="{FF2B5EF4-FFF2-40B4-BE49-F238E27FC236}">
                <a16:creationId xmlns:a16="http://schemas.microsoft.com/office/drawing/2014/main" id="{327C1E4A-6A0C-864B-96B0-BCB3611F7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8" y="317723"/>
            <a:ext cx="8642425" cy="251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FF45F2B-3119-EA42-A84D-9434A6E2960A}"/>
              </a:ext>
            </a:extLst>
          </p:cNvPr>
          <p:cNvSpPr/>
          <p:nvPr/>
        </p:nvSpPr>
        <p:spPr>
          <a:xfrm>
            <a:off x="81719" y="1091409"/>
            <a:ext cx="5498394" cy="1833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B9AEE3C-3B4A-4049-8338-17DE276B1408}"/>
              </a:ext>
            </a:extLst>
          </p:cNvPr>
          <p:cNvSpPr/>
          <p:nvPr/>
        </p:nvSpPr>
        <p:spPr>
          <a:xfrm>
            <a:off x="2272" y="2755328"/>
            <a:ext cx="9144000" cy="4133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D19949F-E454-EE4C-90FE-5638509104B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图片 4">
            <a:extLst>
              <a:ext uri="{FF2B5EF4-FFF2-40B4-BE49-F238E27FC236}">
                <a16:creationId xmlns:a16="http://schemas.microsoft.com/office/drawing/2014/main" id="{354214FE-9282-014E-A15A-DD6E6854A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" y="409808"/>
            <a:ext cx="88582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图片 5">
            <a:extLst>
              <a:ext uri="{FF2B5EF4-FFF2-40B4-BE49-F238E27FC236}">
                <a16:creationId xmlns:a16="http://schemas.microsoft.com/office/drawing/2014/main" id="{C76D2444-50AE-F941-93E2-02F1F6445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" y="965433"/>
            <a:ext cx="2684463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75F265D-2899-AA45-A3B7-5C6E2B00BA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33" y="1035283"/>
            <a:ext cx="5386388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F2948C1-1137-2A4E-824E-4FC19EDD56DD}"/>
              </a:ext>
            </a:extLst>
          </p:cNvPr>
          <p:cNvCxnSpPr/>
          <p:nvPr/>
        </p:nvCxnSpPr>
        <p:spPr>
          <a:xfrm>
            <a:off x="3295233" y="1035283"/>
            <a:ext cx="56880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AEC4FA3F-DF5C-5741-824F-DEA5168B2B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33" y="3052996"/>
            <a:ext cx="5053013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595A2A0-5BA0-A345-B1D4-A466C070DE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33" y="5907321"/>
            <a:ext cx="4464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FBB632B-FCBC-9943-ACE6-1B4840A5A1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471" y="6366108"/>
            <a:ext cx="266382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C1906A6-92D3-1849-8F00-756D8BDC50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83" y="2725971"/>
            <a:ext cx="2816225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DC74E72-55FB-944E-BF22-493312B9A8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083" y="3483208"/>
            <a:ext cx="2081213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573FB62B-7AD7-B549-A2E7-51779A82E5A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20BD7B6-36E7-9E4C-B70E-DE662A1A1F33}"/>
              </a:ext>
            </a:extLst>
          </p:cNvPr>
          <p:cNvSpPr/>
          <p:nvPr/>
        </p:nvSpPr>
        <p:spPr>
          <a:xfrm>
            <a:off x="1295400" y="5594350"/>
            <a:ext cx="5956300" cy="126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010" name="灯片编号占位符 7">
            <a:extLst>
              <a:ext uri="{FF2B5EF4-FFF2-40B4-BE49-F238E27FC236}">
                <a16:creationId xmlns:a16="http://schemas.microsoft.com/office/drawing/2014/main" id="{225149A2-9F6D-A143-88CE-03D834FF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32575"/>
            <a:ext cx="2133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1BEEBC-F213-CD43-BF7E-2DDC1FDE908A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zh-CN" sz="1400"/>
          </a:p>
        </p:txBody>
      </p:sp>
      <p:pic>
        <p:nvPicPr>
          <p:cNvPr id="43011" name="Picture 16" descr="07-023">
            <a:extLst>
              <a:ext uri="{FF2B5EF4-FFF2-40B4-BE49-F238E27FC236}">
                <a16:creationId xmlns:a16="http://schemas.microsoft.com/office/drawing/2014/main" id="{BE6167DC-7213-564F-BAD1-B13ACDDCBE52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2927350"/>
            <a:ext cx="1143000" cy="1206500"/>
          </a:xfrm>
          <a:noFill/>
        </p:spPr>
      </p:pic>
      <p:sp>
        <p:nvSpPr>
          <p:cNvPr id="31748" name="Rectangle 19">
            <a:extLst>
              <a:ext uri="{FF2B5EF4-FFF2-40B4-BE49-F238E27FC236}">
                <a16:creationId xmlns:a16="http://schemas.microsoft.com/office/drawing/2014/main" id="{7555C194-3F7A-5445-B155-1F15B1CC3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927350"/>
            <a:ext cx="5943600" cy="1371600"/>
          </a:xfrm>
          <a:prstGeom prst="rect">
            <a:avLst/>
          </a:prstGeom>
          <a:solidFill>
            <a:schemeClr val="accent1">
              <a:alpha val="1607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43013" name="Rectangle 2">
            <a:extLst>
              <a:ext uri="{FF2B5EF4-FFF2-40B4-BE49-F238E27FC236}">
                <a16:creationId xmlns:a16="http://schemas.microsoft.com/office/drawing/2014/main" id="{B200CCC7-44D1-1D4C-B2EE-EBC99060D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011237"/>
          </a:xfrm>
          <a:solidFill>
            <a:schemeClr val="bg1"/>
          </a:solidFill>
        </p:spPr>
        <p:txBody>
          <a:bodyPr/>
          <a:lstStyle/>
          <a:p>
            <a:r>
              <a:rPr lang="en-US" altLang="zh-CN" sz="4000"/>
              <a:t>7.3 Singularity Functions</a:t>
            </a:r>
            <a:r>
              <a:rPr lang="zh-CN" altLang="en-US" sz="4000"/>
              <a:t> 奇异函数</a:t>
            </a:r>
            <a:endParaRPr lang="en-US" altLang="zh-CN" sz="4000"/>
          </a:p>
        </p:txBody>
      </p:sp>
      <p:sp>
        <p:nvSpPr>
          <p:cNvPr id="43014" name="Rectangle 3">
            <a:extLst>
              <a:ext uri="{FF2B5EF4-FFF2-40B4-BE49-F238E27FC236}">
                <a16:creationId xmlns:a16="http://schemas.microsoft.com/office/drawing/2014/main" id="{003FF32A-21C9-F84F-B5A9-2E8588F9BCA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60550"/>
            <a:ext cx="7924800" cy="2895600"/>
          </a:xfrm>
        </p:spPr>
        <p:txBody>
          <a:bodyPr/>
          <a:lstStyle/>
          <a:p>
            <a:pPr algn="just"/>
            <a:r>
              <a:rPr lang="en-US" altLang="zh-CN" sz="2400"/>
              <a:t>The </a:t>
            </a:r>
            <a:r>
              <a:rPr lang="en-US" altLang="zh-CN" sz="2400" b="1"/>
              <a:t>unit step function</a:t>
            </a:r>
            <a:r>
              <a:rPr lang="en-US" altLang="zh-CN" sz="2400"/>
              <a:t>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/>
              <a:t>(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/>
              <a:t>) is 0 for negative values of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/>
              <a:t> and 1 for positive values of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/>
              <a:t>.</a:t>
            </a:r>
            <a:r>
              <a:rPr lang="en-US" altLang="zh-CN" sz="2800"/>
              <a:t> (</a:t>
            </a:r>
            <a:r>
              <a:rPr lang="en-US" altLang="zh-CN" sz="2800">
                <a:solidFill>
                  <a:srgbClr val="FF0000"/>
                </a:solidFill>
              </a:rPr>
              <a:t>undefined at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800">
                <a:solidFill>
                  <a:srgbClr val="FF0000"/>
                </a:solidFill>
              </a:rPr>
              <a:t>=0</a:t>
            </a:r>
            <a:r>
              <a:rPr lang="en-US" altLang="zh-CN" sz="2800"/>
              <a:t>)</a:t>
            </a:r>
          </a:p>
        </p:txBody>
      </p:sp>
      <p:sp>
        <p:nvSpPr>
          <p:cNvPr id="31751" name="Rectangle 6">
            <a:extLst>
              <a:ext uri="{FF2B5EF4-FFF2-40B4-BE49-F238E27FC236}">
                <a16:creationId xmlns:a16="http://schemas.microsoft.com/office/drawing/2014/main" id="{C072E620-858F-3944-AB3A-9E4B76EDF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31752" name="Rectangle 10">
            <a:extLst>
              <a:ext uri="{FF2B5EF4-FFF2-40B4-BE49-F238E27FC236}">
                <a16:creationId xmlns:a16="http://schemas.microsoft.com/office/drawing/2014/main" id="{5BF21EBC-1FA7-8041-9CB8-2840E8B43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graphicFrame>
        <p:nvGraphicFramePr>
          <p:cNvPr id="43017" name="Object 9">
            <a:extLst>
              <a:ext uri="{FF2B5EF4-FFF2-40B4-BE49-F238E27FC236}">
                <a16:creationId xmlns:a16="http://schemas.microsoft.com/office/drawing/2014/main" id="{D867F842-1D66-AA4B-8FFC-84F5FBD6C8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3113088"/>
          <a:ext cx="2438400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137100" imgH="10528300" progId="Equation.3">
                  <p:embed/>
                </p:oleObj>
              </mc:Choice>
              <mc:Fallback>
                <p:oleObj name="Equation" r:id="rId4" imgW="30137100" imgH="105283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113088"/>
                        <a:ext cx="2438400" cy="881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8" name="Object 11">
            <a:extLst>
              <a:ext uri="{FF2B5EF4-FFF2-40B4-BE49-F238E27FC236}">
                <a16:creationId xmlns:a16="http://schemas.microsoft.com/office/drawing/2014/main" id="{76F8455D-1C59-9F48-8866-BCD3EDEE99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452938"/>
          <a:ext cx="2952750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6868100" imgH="11112500" progId="Equation.3">
                  <p:embed/>
                </p:oleObj>
              </mc:Choice>
              <mc:Fallback>
                <p:oleObj name="Equation" r:id="rId6" imgW="36868100" imgH="111125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452938"/>
                        <a:ext cx="2952750" cy="91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9" name="Object 13">
            <a:extLst>
              <a:ext uri="{FF2B5EF4-FFF2-40B4-BE49-F238E27FC236}">
                <a16:creationId xmlns:a16="http://schemas.microsoft.com/office/drawing/2014/main" id="{0CA9BEEC-A7C9-5246-8E45-01540AA63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5748338"/>
          <a:ext cx="3181350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789100" imgH="11112500" progId="Equation.3">
                  <p:embed/>
                </p:oleObj>
              </mc:Choice>
              <mc:Fallback>
                <p:oleObj name="Equation" r:id="rId8" imgW="39789100" imgH="111125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748338"/>
                        <a:ext cx="3181350" cy="912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20" name="Picture 17" descr="07-024">
            <a:extLst>
              <a:ext uri="{FF2B5EF4-FFF2-40B4-BE49-F238E27FC236}">
                <a16:creationId xmlns:a16="http://schemas.microsoft.com/office/drawing/2014/main" id="{5B17D7ED-2761-C640-B0A2-457A80DA23D8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9100" y="4433888"/>
            <a:ext cx="1282700" cy="2303462"/>
          </a:xfrm>
          <a:noFill/>
        </p:spPr>
      </p:pic>
      <p:sp>
        <p:nvSpPr>
          <p:cNvPr id="43021" name="Rectangle 21">
            <a:extLst>
              <a:ext uri="{FF2B5EF4-FFF2-40B4-BE49-F238E27FC236}">
                <a16:creationId xmlns:a16="http://schemas.microsoft.com/office/drawing/2014/main" id="{2BFFF04A-6622-A94F-8684-D8081B196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594350"/>
            <a:ext cx="5943600" cy="12192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1758" name="Rectangle 20">
            <a:extLst>
              <a:ext uri="{FF2B5EF4-FFF2-40B4-BE49-F238E27FC236}">
                <a16:creationId xmlns:a16="http://schemas.microsoft.com/office/drawing/2014/main" id="{55960130-07DE-914A-832C-20C99BCE0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375150"/>
            <a:ext cx="5943600" cy="11430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pic>
        <p:nvPicPr>
          <p:cNvPr id="43023" name="图片 1">
            <a:extLst>
              <a:ext uri="{FF2B5EF4-FFF2-40B4-BE49-F238E27FC236}">
                <a16:creationId xmlns:a16="http://schemas.microsoft.com/office/drawing/2014/main" id="{839C98DD-A9DF-8340-B8DC-3CBA7388D2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004888"/>
            <a:ext cx="8483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4" name="文本框 2">
            <a:extLst>
              <a:ext uri="{FF2B5EF4-FFF2-40B4-BE49-F238E27FC236}">
                <a16:creationId xmlns:a16="http://schemas.microsoft.com/office/drawing/2014/main" id="{081F6130-1363-D841-B8BB-5975CE4B1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1700" y="3376613"/>
            <a:ext cx="1724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</a:rPr>
              <a:t>单位阶跃函数</a:t>
            </a:r>
          </a:p>
        </p:txBody>
      </p:sp>
      <p:sp>
        <p:nvSpPr>
          <p:cNvPr id="43025" name="TextBox 1">
            <a:extLst>
              <a:ext uri="{FF2B5EF4-FFF2-40B4-BE49-F238E27FC236}">
                <a16:creationId xmlns:a16="http://schemas.microsoft.com/office/drawing/2014/main" id="{6B70C83D-B97D-D743-8AC0-A92CC013F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1455738"/>
            <a:ext cx="4287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rgbClr val="0070C0"/>
                </a:solidFill>
              </a:rPr>
              <a:t>函数本身不连续，或者其导数不连续</a:t>
            </a:r>
            <a:endParaRPr lang="en-US" altLang="zh-CN" sz="2000" b="1">
              <a:solidFill>
                <a:srgbClr val="0070C0"/>
              </a:solidFill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9289BCD9-3B36-B249-BEC8-148F098C16E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灯片编号占位符 7">
            <a:extLst>
              <a:ext uri="{FF2B5EF4-FFF2-40B4-BE49-F238E27FC236}">
                <a16:creationId xmlns:a16="http://schemas.microsoft.com/office/drawing/2014/main" id="{CF8A75D4-EB23-554E-9FBB-5EE358A1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A4B2179-7AF4-F545-8875-D1A9CF38A493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zh-CN" sz="14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2BCF6B5F-0DAC-2042-B4B9-A716B36CFA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7.3 Unit-Step Function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32CB12C4-C144-DC4D-89EC-1674E2B4C0F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438400"/>
            <a:ext cx="4343400" cy="3352800"/>
          </a:xfrm>
        </p:spPr>
        <p:txBody>
          <a:bodyPr/>
          <a:lstStyle/>
          <a:p>
            <a:pPr marL="533400" indent="-533400">
              <a:buFontTx/>
              <a:buNone/>
            </a:pPr>
            <a:endParaRPr lang="en-US" altLang="zh-CN" sz="2400"/>
          </a:p>
          <a:p>
            <a:pPr marL="914400" lvl="1" indent="-457200">
              <a:buFontTx/>
              <a:buAutoNum type="arabicPeriod"/>
            </a:pPr>
            <a:r>
              <a:rPr lang="en-US" altLang="zh-CN" sz="2000"/>
              <a:t>voltage source.</a:t>
            </a:r>
          </a:p>
          <a:p>
            <a:pPr marL="914400" lvl="1" indent="-457200">
              <a:buFontTx/>
              <a:buAutoNum type="arabicPeriod"/>
            </a:pPr>
            <a:endParaRPr lang="en-US" altLang="zh-CN" sz="2000"/>
          </a:p>
          <a:p>
            <a:pPr marL="914400" lvl="1" indent="-457200">
              <a:buFontTx/>
              <a:buAutoNum type="arabicPeriod"/>
            </a:pPr>
            <a:endParaRPr lang="en-US" altLang="zh-CN" sz="2000"/>
          </a:p>
          <a:p>
            <a:pPr marL="914400" lvl="1" indent="-457200">
              <a:buFontTx/>
              <a:buAutoNum type="arabicPeriod"/>
            </a:pPr>
            <a:endParaRPr lang="en-US" altLang="zh-CN" sz="2000"/>
          </a:p>
          <a:p>
            <a:pPr marL="914400" lvl="1" indent="-457200">
              <a:buFontTx/>
              <a:buAutoNum type="arabicPeriod"/>
            </a:pPr>
            <a:endParaRPr lang="en-US" altLang="zh-CN" sz="2000"/>
          </a:p>
          <a:p>
            <a:pPr marL="914400" lvl="1" indent="-457200">
              <a:buFontTx/>
              <a:buAutoNum type="arabicPeriod"/>
            </a:pPr>
            <a:r>
              <a:rPr lang="en-US" altLang="zh-CN" sz="2000"/>
              <a:t>for current source:</a:t>
            </a:r>
          </a:p>
        </p:txBody>
      </p:sp>
      <p:pic>
        <p:nvPicPr>
          <p:cNvPr id="45060" name="Picture 10" descr="07-025">
            <a:extLst>
              <a:ext uri="{FF2B5EF4-FFF2-40B4-BE49-F238E27FC236}">
                <a16:creationId xmlns:a16="http://schemas.microsoft.com/office/drawing/2014/main" id="{46CECD07-327A-DD49-A5B9-668CA6FAED91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2514600"/>
            <a:ext cx="3811588" cy="1463675"/>
          </a:xfrm>
        </p:spPr>
      </p:pic>
      <p:sp>
        <p:nvSpPr>
          <p:cNvPr id="33798" name="Rectangle 5">
            <a:extLst>
              <a:ext uri="{FF2B5EF4-FFF2-40B4-BE49-F238E27FC236}">
                <a16:creationId xmlns:a16="http://schemas.microsoft.com/office/drawing/2014/main" id="{FA200C8A-1127-384B-ACE5-110197C32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33799" name="Rectangle 6">
            <a:extLst>
              <a:ext uri="{FF2B5EF4-FFF2-40B4-BE49-F238E27FC236}">
                <a16:creationId xmlns:a16="http://schemas.microsoft.com/office/drawing/2014/main" id="{8555E017-3CD9-754B-9E50-02EDC226B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33800" name="Rectangle 7">
            <a:extLst>
              <a:ext uri="{FF2B5EF4-FFF2-40B4-BE49-F238E27FC236}">
                <a16:creationId xmlns:a16="http://schemas.microsoft.com/office/drawing/2014/main" id="{F8FAED19-5729-6F4B-89CA-60167D233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pic>
        <p:nvPicPr>
          <p:cNvPr id="45064" name="Picture 11" descr="07-026">
            <a:extLst>
              <a:ext uri="{FF2B5EF4-FFF2-40B4-BE49-F238E27FC236}">
                <a16:creationId xmlns:a16="http://schemas.microsoft.com/office/drawing/2014/main" id="{E6659CAF-2E7C-8B43-A305-2133ED75A7D0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4267200"/>
            <a:ext cx="3648075" cy="1465263"/>
          </a:xfrm>
          <a:noFill/>
        </p:spPr>
      </p:pic>
      <p:sp>
        <p:nvSpPr>
          <p:cNvPr id="33802" name="Rectangle 13">
            <a:extLst>
              <a:ext uri="{FF2B5EF4-FFF2-40B4-BE49-F238E27FC236}">
                <a16:creationId xmlns:a16="http://schemas.microsoft.com/office/drawing/2014/main" id="{5B429C90-CF6C-C944-B662-8CDF5171B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zh-CN" sz="2400" dirty="0"/>
              <a:t> Represent an </a:t>
            </a:r>
            <a:r>
              <a:rPr lang="en-US" altLang="zh-CN" sz="2400" b="1" dirty="0">
                <a:solidFill>
                  <a:srgbClr val="0070C0"/>
                </a:solidFill>
              </a:rPr>
              <a:t>abrupt change </a:t>
            </a:r>
            <a:r>
              <a:rPr lang="en-US" altLang="zh-CN" sz="2400" dirty="0"/>
              <a:t>for</a:t>
            </a:r>
            <a:r>
              <a:rPr lang="en-US" altLang="zh-CN" sz="1800" dirty="0"/>
              <a:t>:</a:t>
            </a:r>
          </a:p>
        </p:txBody>
      </p:sp>
      <p:sp>
        <p:nvSpPr>
          <p:cNvPr id="33803" name="Rectangle 14">
            <a:extLst>
              <a:ext uri="{FF2B5EF4-FFF2-40B4-BE49-F238E27FC236}">
                <a16:creationId xmlns:a16="http://schemas.microsoft.com/office/drawing/2014/main" id="{55221FCD-98E2-EB4A-AFD0-D60CB2024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362200"/>
            <a:ext cx="8001000" cy="1600200"/>
          </a:xfrm>
          <a:prstGeom prst="rect">
            <a:avLst/>
          </a:prstGeom>
          <a:solidFill>
            <a:schemeClr val="accent1">
              <a:alpha val="2509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33804" name="Rectangle 15">
            <a:extLst>
              <a:ext uri="{FF2B5EF4-FFF2-40B4-BE49-F238E27FC236}">
                <a16:creationId xmlns:a16="http://schemas.microsoft.com/office/drawing/2014/main" id="{7BE08137-878C-B74F-A12C-2EA3E95EF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267200"/>
            <a:ext cx="8001000" cy="1524000"/>
          </a:xfrm>
          <a:prstGeom prst="rect">
            <a:avLst/>
          </a:prstGeom>
          <a:solidFill>
            <a:schemeClr val="accent1">
              <a:alpha val="2392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pic>
        <p:nvPicPr>
          <p:cNvPr id="45068" name="图片 1">
            <a:extLst>
              <a:ext uri="{FF2B5EF4-FFF2-40B4-BE49-F238E27FC236}">
                <a16:creationId xmlns:a16="http://schemas.microsoft.com/office/drawing/2014/main" id="{0B9C50F4-EF95-7644-AE10-97A45A216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2370138"/>
            <a:ext cx="41275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C1E3F26-7197-C14E-BA34-DFF0F6B2F7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标题 1">
            <a:extLst>
              <a:ext uri="{FF2B5EF4-FFF2-40B4-BE49-F238E27FC236}">
                <a16:creationId xmlns:a16="http://schemas.microsoft.com/office/drawing/2014/main" id="{C820EE48-7530-874C-B301-BFE690BF7F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Unit impulse /delta function</a:t>
            </a:r>
            <a:endParaRPr lang="zh-CN" altLang="en-US"/>
          </a:p>
        </p:txBody>
      </p:sp>
      <p:sp>
        <p:nvSpPr>
          <p:cNvPr id="47106" name="文本占位符 2">
            <a:extLst>
              <a:ext uri="{FF2B5EF4-FFF2-40B4-BE49-F238E27FC236}">
                <a16:creationId xmlns:a16="http://schemas.microsoft.com/office/drawing/2014/main" id="{39545F40-30C2-0941-B903-E443CC6960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5463" y="4581525"/>
            <a:ext cx="8799512" cy="1943100"/>
          </a:xfrm>
        </p:spPr>
        <p:txBody>
          <a:bodyPr/>
          <a:lstStyle/>
          <a:p>
            <a:r>
              <a:rPr lang="zh-CN" altLang="en-US" sz="2400" dirty="0"/>
              <a:t>单位冲激函数</a:t>
            </a:r>
            <a:r>
              <a:rPr lang="zh-CN" altLang="en-US" sz="2400" dirty="0">
                <a:solidFill>
                  <a:srgbClr val="0432FF"/>
                </a:solidFill>
              </a:rPr>
              <a:t>是单位阶跃函数的导数</a:t>
            </a:r>
            <a:endParaRPr lang="en-US" altLang="zh-CN" sz="2400" dirty="0">
              <a:solidFill>
                <a:srgbClr val="0432FF"/>
              </a:solidFill>
            </a:endParaRPr>
          </a:p>
          <a:p>
            <a:r>
              <a:rPr lang="zh-CN" altLang="en-US" sz="2400" dirty="0"/>
              <a:t>单位冲激函数在物理上是不能实现的，但在数学上非常有用；</a:t>
            </a:r>
            <a:endParaRPr lang="en-US" altLang="zh-CN" sz="2400" dirty="0"/>
          </a:p>
          <a:p>
            <a:r>
              <a:rPr lang="zh-CN" altLang="en-US" sz="2400" dirty="0"/>
              <a:t>单位冲激函数可看成</a:t>
            </a:r>
            <a:r>
              <a:rPr lang="zh-CN" altLang="en-US" sz="2400" b="1" dirty="0">
                <a:solidFill>
                  <a:srgbClr val="0070C0"/>
                </a:solidFill>
              </a:rPr>
              <a:t>面积为</a:t>
            </a:r>
            <a:r>
              <a:rPr lang="en-US" altLang="zh-CN" sz="2400" b="1" dirty="0">
                <a:solidFill>
                  <a:srgbClr val="0070C0"/>
                </a:solidFill>
              </a:rPr>
              <a:t>1</a:t>
            </a:r>
            <a:r>
              <a:rPr lang="zh-CN" altLang="en-US" sz="2400" dirty="0"/>
              <a:t>的时间非常短的脉冲函数；</a:t>
            </a:r>
            <a:endParaRPr lang="en-US" altLang="zh-CN" sz="2400" dirty="0"/>
          </a:p>
          <a:p>
            <a:endParaRPr lang="zh-CN" altLang="en-US" sz="2400" dirty="0"/>
          </a:p>
        </p:txBody>
      </p:sp>
      <p:pic>
        <p:nvPicPr>
          <p:cNvPr id="47107" name="图片 5">
            <a:extLst>
              <a:ext uri="{FF2B5EF4-FFF2-40B4-BE49-F238E27FC236}">
                <a16:creationId xmlns:a16="http://schemas.microsoft.com/office/drawing/2014/main" id="{4AD5F486-3FB3-8943-9AF4-8E005BE62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1697038"/>
            <a:ext cx="4398963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图片 6">
            <a:extLst>
              <a:ext uri="{FF2B5EF4-FFF2-40B4-BE49-F238E27FC236}">
                <a16:creationId xmlns:a16="http://schemas.microsoft.com/office/drawing/2014/main" id="{6566F56F-57BD-6E4A-B0F6-10DD1632A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90625"/>
            <a:ext cx="2976562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文本框 7">
            <a:extLst>
              <a:ext uri="{FF2B5EF4-FFF2-40B4-BE49-F238E27FC236}">
                <a16:creationId xmlns:a16="http://schemas.microsoft.com/office/drawing/2014/main" id="{41C6BA39-7EC3-3E4A-8B09-271BC278D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3" y="1697038"/>
            <a:ext cx="18145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</a:rPr>
              <a:t>单位冲激函数</a:t>
            </a:r>
            <a:endParaRPr lang="en-US" altLang="zh-CN" sz="2000" b="1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</a:rPr>
              <a:t>（</a:t>
            </a:r>
            <a:r>
              <a:rPr lang="en-US" altLang="zh-CN" sz="2000" b="1">
                <a:solidFill>
                  <a:srgbClr val="FF0000"/>
                </a:solidFill>
              </a:rPr>
              <a:t>delta</a:t>
            </a:r>
            <a:r>
              <a:rPr lang="zh-CN" altLang="en-US" sz="2000" b="1">
                <a:solidFill>
                  <a:srgbClr val="FF0000"/>
                </a:solidFill>
              </a:rPr>
              <a:t>函数）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pic>
        <p:nvPicPr>
          <p:cNvPr id="47110" name="图片 8">
            <a:extLst>
              <a:ext uri="{FF2B5EF4-FFF2-40B4-BE49-F238E27FC236}">
                <a16:creationId xmlns:a16="http://schemas.microsoft.com/office/drawing/2014/main" id="{D66FD8D6-6645-704F-91CB-4607A9B59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3573463"/>
            <a:ext cx="85217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图片 9">
            <a:extLst>
              <a:ext uri="{FF2B5EF4-FFF2-40B4-BE49-F238E27FC236}">
                <a16:creationId xmlns:a16="http://schemas.microsoft.com/office/drawing/2014/main" id="{C0E09BB5-025A-0A48-8E0D-35E7C681E0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13" y="5921375"/>
            <a:ext cx="194468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7965BF5-B07A-E84C-A91D-52D85C3B897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文本占位符 2">
            <a:extLst>
              <a:ext uri="{FF2B5EF4-FFF2-40B4-BE49-F238E27FC236}">
                <a16:creationId xmlns:a16="http://schemas.microsoft.com/office/drawing/2014/main" id="{954815DD-1DF0-A146-A6A4-998D6092C91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9788"/>
            <a:ext cx="4546600" cy="5829300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/>
              <a:t>冲激函数的面积也可以不是</a:t>
            </a:r>
            <a:r>
              <a:rPr lang="en-US" altLang="zh-CN" sz="2400" dirty="0"/>
              <a:t>1</a:t>
            </a:r>
            <a:r>
              <a:rPr lang="zh-CN" altLang="en-US" sz="2400" dirty="0"/>
              <a:t>，如右图所示，数字表示面积值，也称为冲激函数的强度</a:t>
            </a:r>
            <a:r>
              <a:rPr lang="en-US" altLang="zh-CN" sz="2400" dirty="0"/>
              <a:t>(strength)</a:t>
            </a:r>
          </a:p>
          <a:p>
            <a:endParaRPr lang="en-US" altLang="zh-CN" sz="2400" dirty="0"/>
          </a:p>
          <a:p>
            <a:r>
              <a:rPr lang="zh-CN" altLang="en-US" sz="2400" dirty="0"/>
              <a:t>冲激函数对其他函数的作用：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冲激函数有把某一函数在某一时刻的值“筛”出来的本领，该性质称为“筛分”性质，也称</a:t>
            </a:r>
            <a:r>
              <a:rPr lang="zh-CN" altLang="en-US" sz="2400" b="1" dirty="0">
                <a:solidFill>
                  <a:srgbClr val="0432FF"/>
                </a:solidFill>
              </a:rPr>
              <a:t>取样</a:t>
            </a:r>
            <a:r>
              <a:rPr lang="zh-CN" altLang="en-US" sz="2400" dirty="0"/>
              <a:t>性质。</a:t>
            </a:r>
          </a:p>
        </p:txBody>
      </p:sp>
      <p:pic>
        <p:nvPicPr>
          <p:cNvPr id="48130" name="图片 5">
            <a:extLst>
              <a:ext uri="{FF2B5EF4-FFF2-40B4-BE49-F238E27FC236}">
                <a16:creationId xmlns:a16="http://schemas.microsoft.com/office/drawing/2014/main" id="{E733EE8C-C69A-6A42-91CD-7FC6E00C9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92150"/>
            <a:ext cx="3409950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图片 6">
            <a:extLst>
              <a:ext uri="{FF2B5EF4-FFF2-40B4-BE49-F238E27FC236}">
                <a16:creationId xmlns:a16="http://schemas.microsoft.com/office/drawing/2014/main" id="{86B11E20-AE2B-9C49-A5F7-BD58FBF86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3468688"/>
            <a:ext cx="4103687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图片 7">
            <a:extLst>
              <a:ext uri="{FF2B5EF4-FFF2-40B4-BE49-F238E27FC236}">
                <a16:creationId xmlns:a16="http://schemas.microsoft.com/office/drawing/2014/main" id="{B1D1E084-0059-7C42-8250-8A036717F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3500438"/>
            <a:ext cx="2700337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332E1061-BF31-1C48-A32B-27EDF3E30625}"/>
              </a:ext>
            </a:extLst>
          </p:cNvPr>
          <p:cNvSpPr/>
          <p:nvPr/>
        </p:nvSpPr>
        <p:spPr>
          <a:xfrm>
            <a:off x="5140325" y="3932238"/>
            <a:ext cx="576263" cy="241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48134" name="图片 9">
            <a:extLst>
              <a:ext uri="{FF2B5EF4-FFF2-40B4-BE49-F238E27FC236}">
                <a16:creationId xmlns:a16="http://schemas.microsoft.com/office/drawing/2014/main" id="{F83B22BC-FC60-4D4D-83D7-A73C5E3059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3" y="4695825"/>
            <a:ext cx="12207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图片 10">
            <a:extLst>
              <a:ext uri="{FF2B5EF4-FFF2-40B4-BE49-F238E27FC236}">
                <a16:creationId xmlns:a16="http://schemas.microsoft.com/office/drawing/2014/main" id="{960ECF44-BCD0-1241-9522-F1F8103A1A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63" y="5011738"/>
            <a:ext cx="2033587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文本框 11">
            <a:extLst>
              <a:ext uri="{FF2B5EF4-FFF2-40B4-BE49-F238E27FC236}">
                <a16:creationId xmlns:a16="http://schemas.microsoft.com/office/drawing/2014/main" id="{335F34AB-46EA-BC48-AB4E-4C9A6C26E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5100" y="5227638"/>
            <a:ext cx="1122363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若</a:t>
            </a:r>
            <a:r>
              <a:rPr lang="en-US" altLang="zh-CN" sz="1800"/>
              <a:t> 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800" baseline="-25000"/>
              <a:t>0</a:t>
            </a:r>
            <a:r>
              <a:rPr lang="en-US" altLang="zh-CN" sz="1800"/>
              <a:t>=0</a:t>
            </a:r>
            <a:r>
              <a:rPr lang="zh-CN" altLang="en-US" sz="1800"/>
              <a:t>：</a:t>
            </a:r>
          </a:p>
        </p:txBody>
      </p:sp>
      <p:pic>
        <p:nvPicPr>
          <p:cNvPr id="48137" name="Picture 1">
            <a:extLst>
              <a:ext uri="{FF2B5EF4-FFF2-40B4-BE49-F238E27FC236}">
                <a16:creationId xmlns:a16="http://schemas.microsoft.com/office/drawing/2014/main" id="{D7DA1615-7663-AF44-A61F-3C76E8E0D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17855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Picture 2">
            <a:extLst>
              <a:ext uri="{FF2B5EF4-FFF2-40B4-BE49-F238E27FC236}">
                <a16:creationId xmlns:a16="http://schemas.microsoft.com/office/drawing/2014/main" id="{441CDF22-79D5-6E4A-A6D7-83FACA2ED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5" y="6029325"/>
            <a:ext cx="2730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46DEDE9D-D883-4041-A29C-F6B9741CCF8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灯片编号占位符 5">
            <a:extLst>
              <a:ext uri="{FF2B5EF4-FFF2-40B4-BE49-F238E27FC236}">
                <a16:creationId xmlns:a16="http://schemas.microsoft.com/office/drawing/2014/main" id="{D283FA23-73DB-9D48-B58E-7FCDF29D4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4F4E331-A673-DD4C-B828-BCF38D70B8D8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zh-CN" sz="140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0948DD37-D3AF-4940-844F-D4793F21D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438150"/>
            <a:ext cx="8243887" cy="1314450"/>
          </a:xfrm>
        </p:spPr>
        <p:txBody>
          <a:bodyPr/>
          <a:lstStyle/>
          <a:p>
            <a:r>
              <a:rPr lang="en-US" altLang="zh-CN" sz="4000"/>
              <a:t>First-Order Circuits</a:t>
            </a:r>
            <a:br>
              <a:rPr lang="en-US" altLang="zh-CN" sz="4000"/>
            </a:br>
            <a:r>
              <a:rPr lang="en-US" altLang="zh-CN" sz="4000"/>
              <a:t>Chapter 7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7257CB2-FE9E-A747-B101-1D08C1A01B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3541713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altLang="zh-CN" sz="2800" dirty="0"/>
              <a:t>7.1	The Source-Free (</a:t>
            </a:r>
            <a:r>
              <a:rPr lang="zh-CN" altLang="en-US" sz="2800" dirty="0"/>
              <a:t>零输入响应</a:t>
            </a:r>
            <a:r>
              <a:rPr lang="en-US" altLang="zh-CN" sz="2800" dirty="0"/>
              <a:t>) RC Circuit</a:t>
            </a:r>
          </a:p>
          <a:p>
            <a:pPr marL="609600" indent="-609600">
              <a:buFontTx/>
              <a:buNone/>
            </a:pPr>
            <a:r>
              <a:rPr lang="en-US" altLang="zh-CN" sz="2800" dirty="0"/>
              <a:t>7.2	The Source-Free (</a:t>
            </a:r>
            <a:r>
              <a:rPr lang="zh-CN" altLang="en-US" sz="2800" dirty="0"/>
              <a:t>零输入响应</a:t>
            </a:r>
            <a:r>
              <a:rPr lang="en-US" altLang="zh-CN" sz="2800" dirty="0"/>
              <a:t>) RL Circuit</a:t>
            </a:r>
          </a:p>
          <a:p>
            <a:pPr marL="609600" indent="-609600">
              <a:buFontTx/>
              <a:buNone/>
            </a:pPr>
            <a:r>
              <a:rPr lang="en-US" altLang="zh-CN" sz="2800" dirty="0"/>
              <a:t>7.3	Singularity Function</a:t>
            </a:r>
            <a:r>
              <a:rPr lang="zh-CN" altLang="en-US" sz="2800" dirty="0"/>
              <a:t> </a:t>
            </a:r>
            <a:r>
              <a:rPr lang="en-US" altLang="zh-CN" sz="2800" dirty="0"/>
              <a:t>(</a:t>
            </a:r>
            <a:r>
              <a:rPr lang="zh-CN" altLang="en-US" sz="2800" dirty="0"/>
              <a:t>奇异函数</a:t>
            </a:r>
            <a:r>
              <a:rPr lang="en-US" altLang="zh-CN" sz="2800" dirty="0"/>
              <a:t>)</a:t>
            </a:r>
          </a:p>
          <a:p>
            <a:pPr marL="609600" indent="-609600">
              <a:buFontTx/>
              <a:buNone/>
            </a:pPr>
            <a:r>
              <a:rPr lang="en-US" altLang="zh-CN" sz="2800" dirty="0"/>
              <a:t>7.4 Step Response (</a:t>
            </a:r>
            <a:r>
              <a:rPr lang="zh-CN" altLang="en-US" sz="2800" dirty="0"/>
              <a:t>阶跃响应</a:t>
            </a:r>
            <a:r>
              <a:rPr lang="en-US" altLang="zh-CN" sz="2800" dirty="0"/>
              <a:t>) of an RC Circuit</a:t>
            </a:r>
          </a:p>
          <a:p>
            <a:pPr marL="609600" indent="-609600">
              <a:buFontTx/>
              <a:buNone/>
            </a:pPr>
            <a:r>
              <a:rPr lang="en-US" altLang="zh-CN" sz="2800" dirty="0"/>
              <a:t>7.5	Step Response (</a:t>
            </a:r>
            <a:r>
              <a:rPr lang="zh-CN" altLang="en-US" sz="2800" dirty="0"/>
              <a:t>阶跃响应</a:t>
            </a:r>
            <a:r>
              <a:rPr lang="en-US" altLang="zh-CN" sz="2800" dirty="0"/>
              <a:t>) of an RL Circuit</a:t>
            </a:r>
          </a:p>
          <a:p>
            <a:pPr marL="609600" indent="-609600">
              <a:buFontTx/>
              <a:buNone/>
            </a:pPr>
            <a:r>
              <a:rPr lang="zh-CN" altLang="en-US" sz="2800" dirty="0"/>
              <a:t>补充：冲激响应</a:t>
            </a:r>
            <a:r>
              <a:rPr lang="en-US" altLang="zh-CN" sz="2800" dirty="0"/>
              <a:t> 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7A0A412-1D24-C246-B6D8-D116479284F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标题 1">
            <a:extLst>
              <a:ext uri="{FF2B5EF4-FFF2-40B4-BE49-F238E27FC236}">
                <a16:creationId xmlns:a16="http://schemas.microsoft.com/office/drawing/2014/main" id="{BB084819-BE37-7A4A-89D5-24FB81BD8F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Unit ramp function</a:t>
            </a:r>
            <a:endParaRPr lang="zh-CN" altLang="en-US"/>
          </a:p>
        </p:txBody>
      </p:sp>
      <p:sp>
        <p:nvSpPr>
          <p:cNvPr id="49154" name="文本占位符 2">
            <a:extLst>
              <a:ext uri="{FF2B5EF4-FFF2-40B4-BE49-F238E27FC236}">
                <a16:creationId xmlns:a16="http://schemas.microsoft.com/office/drawing/2014/main" id="{929DD35A-3B81-6A4B-A058-CF81C6D900D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zh-CN" altLang="en-US" sz="2400" dirty="0"/>
              <a:t>单位斜坡函数是</a:t>
            </a:r>
            <a:r>
              <a:rPr lang="zh-CN" altLang="en-US" sz="2400" dirty="0">
                <a:solidFill>
                  <a:srgbClr val="0432FF"/>
                </a:solidFill>
              </a:rPr>
              <a:t>单位阶跃函数的积分</a:t>
            </a:r>
            <a:endParaRPr lang="en-US" altLang="zh-CN" sz="2400" dirty="0">
              <a:solidFill>
                <a:srgbClr val="0432FF"/>
              </a:solidFill>
            </a:endParaRPr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三个奇异函数的关系：</a:t>
            </a:r>
          </a:p>
        </p:txBody>
      </p:sp>
      <p:pic>
        <p:nvPicPr>
          <p:cNvPr id="49155" name="图片 5">
            <a:extLst>
              <a:ext uri="{FF2B5EF4-FFF2-40B4-BE49-F238E27FC236}">
                <a16:creationId xmlns:a16="http://schemas.microsoft.com/office/drawing/2014/main" id="{EF79AE4B-24F2-D044-A41F-F3DF2A540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417638"/>
            <a:ext cx="2794000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文本框 6">
            <a:extLst>
              <a:ext uri="{FF2B5EF4-FFF2-40B4-BE49-F238E27FC236}">
                <a16:creationId xmlns:a16="http://schemas.microsoft.com/office/drawing/2014/main" id="{C91727FA-E983-794A-8FE8-CAA8FF792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2350" y="1611313"/>
            <a:ext cx="1733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</a:rPr>
              <a:t>单位斜坡函数</a:t>
            </a:r>
          </a:p>
        </p:txBody>
      </p:sp>
      <p:pic>
        <p:nvPicPr>
          <p:cNvPr id="49157" name="图片 7">
            <a:extLst>
              <a:ext uri="{FF2B5EF4-FFF2-40B4-BE49-F238E27FC236}">
                <a16:creationId xmlns:a16="http://schemas.microsoft.com/office/drawing/2014/main" id="{56063224-8082-D94D-91AF-3B4751365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2420938"/>
            <a:ext cx="2351087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图片 8">
            <a:extLst>
              <a:ext uri="{FF2B5EF4-FFF2-40B4-BE49-F238E27FC236}">
                <a16:creationId xmlns:a16="http://schemas.microsoft.com/office/drawing/2014/main" id="{175BA852-CD7F-BF46-9408-719680E71D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3267075"/>
            <a:ext cx="2365375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图片 9">
            <a:extLst>
              <a:ext uri="{FF2B5EF4-FFF2-40B4-BE49-F238E27FC236}">
                <a16:creationId xmlns:a16="http://schemas.microsoft.com/office/drawing/2014/main" id="{BE1E69B2-EF9C-D249-9843-9D1C538F8B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" y="4491832"/>
            <a:ext cx="847248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图片 10">
            <a:extLst>
              <a:ext uri="{FF2B5EF4-FFF2-40B4-BE49-F238E27FC236}">
                <a16:creationId xmlns:a16="http://schemas.microsoft.com/office/drawing/2014/main" id="{5396905D-3AC5-9B41-B8BB-97DD60CCD0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92813"/>
            <a:ext cx="36099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图片 11">
            <a:extLst>
              <a:ext uri="{FF2B5EF4-FFF2-40B4-BE49-F238E27FC236}">
                <a16:creationId xmlns:a16="http://schemas.microsoft.com/office/drawing/2014/main" id="{AC6A8C9A-DB1A-9841-BC0E-AFE95AC63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989638"/>
            <a:ext cx="42322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文本框 12">
            <a:extLst>
              <a:ext uri="{FF2B5EF4-FFF2-40B4-BE49-F238E27FC236}">
                <a16:creationId xmlns:a16="http://schemas.microsoft.com/office/drawing/2014/main" id="{EC89900B-0F1B-EE46-93A5-983005E82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6249988"/>
            <a:ext cx="414337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或</a:t>
            </a:r>
          </a:p>
        </p:txBody>
      </p:sp>
      <p:sp>
        <p:nvSpPr>
          <p:cNvPr id="49163" name="TextBox 1">
            <a:extLst>
              <a:ext uri="{FF2B5EF4-FFF2-40B4-BE49-F238E27FC236}">
                <a16:creationId xmlns:a16="http://schemas.microsoft.com/office/drawing/2014/main" id="{AAF0D99F-9417-8A42-BAE0-533BB3522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0975" y="5529263"/>
            <a:ext cx="5048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单位斜坡函数 </a:t>
            </a:r>
            <a:r>
              <a:rPr lang="en-US" altLang="zh-CN">
                <a:sym typeface="Wingdings" pitchFamily="2" charset="2"/>
              </a:rPr>
              <a:t></a:t>
            </a:r>
            <a:r>
              <a:rPr lang="zh-CN" altLang="en-US">
                <a:sym typeface="Wingdings" pitchFamily="2" charset="2"/>
              </a:rPr>
              <a:t> </a:t>
            </a:r>
            <a:r>
              <a:rPr lang="zh-CN" altLang="en-US"/>
              <a:t>单位阶跃函数 </a:t>
            </a:r>
            <a:r>
              <a:rPr lang="en-US" altLang="zh-CN">
                <a:sym typeface="Wingdings" pitchFamily="2" charset="2"/>
              </a:rPr>
              <a:t></a:t>
            </a:r>
            <a:r>
              <a:rPr lang="zh-CN" altLang="en-US">
                <a:sym typeface="Wingdings" pitchFamily="2" charset="2"/>
              </a:rPr>
              <a:t> 单位冲激函数</a:t>
            </a:r>
            <a:endParaRPr lang="en-US" altLang="zh-CN"/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DD9049BA-09ED-CD43-BB17-19309A765C8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图片 5">
            <a:extLst>
              <a:ext uri="{FF2B5EF4-FFF2-40B4-BE49-F238E27FC236}">
                <a16:creationId xmlns:a16="http://schemas.microsoft.com/office/drawing/2014/main" id="{A719FD47-8C2D-FB46-8244-976D5DDC2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7" y="433313"/>
            <a:ext cx="8950325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图片 6">
            <a:extLst>
              <a:ext uri="{FF2B5EF4-FFF2-40B4-BE49-F238E27FC236}">
                <a16:creationId xmlns:a16="http://schemas.microsoft.com/office/drawing/2014/main" id="{DDCFAE59-8DFB-1741-B32D-15C68666E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2" y="4683050"/>
            <a:ext cx="5253038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图片 7">
            <a:extLst>
              <a:ext uri="{FF2B5EF4-FFF2-40B4-BE49-F238E27FC236}">
                <a16:creationId xmlns:a16="http://schemas.microsoft.com/office/drawing/2014/main" id="{4EE3DEC7-0C7B-DB44-A85B-CC59F17F6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515" y="4394125"/>
            <a:ext cx="2536825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文本框 10">
            <a:extLst>
              <a:ext uri="{FF2B5EF4-FFF2-40B4-BE49-F238E27FC236}">
                <a16:creationId xmlns:a16="http://schemas.microsoft.com/office/drawing/2014/main" id="{F661348B-A149-F844-A359-8534C5437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8490" y="4467150"/>
            <a:ext cx="157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窗函数的构成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E01DE11-A83E-2D45-9495-5642922DC1A7}"/>
              </a:ext>
            </a:extLst>
          </p:cNvPr>
          <p:cNvSpPr/>
          <p:nvPr/>
        </p:nvSpPr>
        <p:spPr>
          <a:xfrm>
            <a:off x="107677" y="1225475"/>
            <a:ext cx="5832475" cy="5400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C8413AB-92C2-DC48-BB9F-AED24C71A29F}"/>
              </a:ext>
            </a:extLst>
          </p:cNvPr>
          <p:cNvSpPr/>
          <p:nvPr/>
        </p:nvSpPr>
        <p:spPr>
          <a:xfrm>
            <a:off x="5940152" y="4221088"/>
            <a:ext cx="2897188" cy="2405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A6CA922B-92AD-9049-A0DF-D217EF2D075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2E892F4-749D-7A4E-B6B1-B91E8D3A7339}"/>
              </a:ext>
            </a:extLst>
          </p:cNvPr>
          <p:cNvSpPr txBox="1"/>
          <p:nvPr/>
        </p:nvSpPr>
        <p:spPr>
          <a:xfrm>
            <a:off x="7308304" y="195786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FF0000"/>
                </a:solidFill>
              </a:rPr>
              <a:t>窗函数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5">
            <a:extLst>
              <a:ext uri="{FF2B5EF4-FFF2-40B4-BE49-F238E27FC236}">
                <a16:creationId xmlns:a16="http://schemas.microsoft.com/office/drawing/2014/main" id="{2ECA04E3-5EFA-8C4F-BBFD-5B4907D8A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8" y="360139"/>
            <a:ext cx="9144000" cy="41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6B6AEC-2E06-074E-B112-F5DC38F66FAF}"/>
              </a:ext>
            </a:extLst>
          </p:cNvPr>
          <p:cNvSpPr/>
          <p:nvPr/>
        </p:nvSpPr>
        <p:spPr>
          <a:xfrm>
            <a:off x="3340750" y="1125314"/>
            <a:ext cx="5795962" cy="33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B77F6E-118A-F441-A277-B276C7430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425" y="1415827"/>
            <a:ext cx="6242050" cy="20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05C7C9-6883-914C-B391-6AC574B01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587" y="3560539"/>
            <a:ext cx="6459538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DD1BF5-AC3E-354F-881C-95799D0FA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462" y="5805264"/>
            <a:ext cx="49022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80C9B287-291B-2C45-AF0C-DC16BCC8A39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1B88B99-2599-5644-B2C9-D1553F857D70}"/>
              </a:ext>
            </a:extLst>
          </p:cNvPr>
          <p:cNvSpPr txBox="1"/>
          <p:nvPr/>
        </p:nvSpPr>
        <p:spPr>
          <a:xfrm>
            <a:off x="110998" y="3375873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FF0000"/>
                </a:solidFill>
              </a:rPr>
              <a:t>锯齿函数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标题 1">
            <a:extLst>
              <a:ext uri="{FF2B5EF4-FFF2-40B4-BE49-F238E27FC236}">
                <a16:creationId xmlns:a16="http://schemas.microsoft.com/office/drawing/2014/main" id="{E0A162CE-B871-CD4D-8589-F35145AD45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zh-CN"/>
              <a:t>Step response of an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altLang="zh-CN"/>
              <a:t> Circuit</a:t>
            </a:r>
            <a:endParaRPr lang="zh-CN" altLang="en-US"/>
          </a:p>
        </p:txBody>
      </p:sp>
      <p:sp>
        <p:nvSpPr>
          <p:cNvPr id="51202" name="文本占位符 2">
            <a:extLst>
              <a:ext uri="{FF2B5EF4-FFF2-40B4-BE49-F238E27FC236}">
                <a16:creationId xmlns:a16="http://schemas.microsoft.com/office/drawing/2014/main" id="{43D0DB4A-99D6-6545-BE2A-AD4FF0E15B9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5613" cy="4456113"/>
          </a:xfrm>
        </p:spPr>
        <p:txBody>
          <a:bodyPr/>
          <a:lstStyle/>
          <a:p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/>
              <a:t>电路的</a:t>
            </a:r>
            <a:r>
              <a:rPr lang="zh-CN" altLang="en-US" sz="2400" dirty="0">
                <a:solidFill>
                  <a:srgbClr val="FF0000"/>
                </a:solidFill>
              </a:rPr>
              <a:t>阶跃响应</a:t>
            </a:r>
            <a:r>
              <a:rPr lang="zh-CN" altLang="en-US" sz="2400" dirty="0"/>
              <a:t>：若一直流源 </a:t>
            </a:r>
            <a:r>
              <a:rPr lang="en-US" altLang="zh-CN" sz="2400" dirty="0"/>
              <a:t>(</a:t>
            </a:r>
            <a:r>
              <a:rPr lang="zh-CN" altLang="en-US" sz="2400" dirty="0"/>
              <a:t>电压源或电流源</a:t>
            </a:r>
            <a:r>
              <a:rPr lang="en-US" altLang="zh-CN" sz="2400" dirty="0"/>
              <a:t>)</a:t>
            </a:r>
            <a:r>
              <a:rPr lang="zh-CN" altLang="en-US" sz="2400" dirty="0"/>
              <a:t> 突然加到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/>
              <a:t>电路中，则该直流源可以用一个阶跃函数表示，因此，我们把该响应称为阶跃响应 </a:t>
            </a:r>
            <a:r>
              <a:rPr lang="en-US" altLang="zh-CN" sz="2400" dirty="0"/>
              <a:t>(step response)</a:t>
            </a:r>
          </a:p>
          <a:p>
            <a:endParaRPr lang="en-US" altLang="zh-CN" sz="2400" dirty="0"/>
          </a:p>
          <a:p>
            <a:endParaRPr lang="en-US" altLang="zh-CN" sz="2400" dirty="0"/>
          </a:p>
          <a:p>
            <a:pPr>
              <a:buFontTx/>
              <a:buNone/>
            </a:pPr>
            <a:endParaRPr lang="en-US" altLang="zh-CN" sz="2400" dirty="0"/>
          </a:p>
          <a:p>
            <a:r>
              <a:rPr lang="zh-CN" altLang="en-US" sz="2400" dirty="0"/>
              <a:t>阶跃响应，是电路对突然施加的 </a:t>
            </a:r>
            <a:r>
              <a:rPr lang="en-US" altLang="zh-CN" sz="2400" dirty="0"/>
              <a:t>dc</a:t>
            </a:r>
            <a:r>
              <a:rPr lang="zh-CN" altLang="en-US" sz="2400" dirty="0"/>
              <a:t> 电流源或电压源的响应</a:t>
            </a:r>
          </a:p>
        </p:txBody>
      </p:sp>
      <p:pic>
        <p:nvPicPr>
          <p:cNvPr id="51203" name="图片 5">
            <a:extLst>
              <a:ext uri="{FF2B5EF4-FFF2-40B4-BE49-F238E27FC236}">
                <a16:creationId xmlns:a16="http://schemas.microsoft.com/office/drawing/2014/main" id="{668B208A-EDAD-164D-9348-488480FF2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852738"/>
            <a:ext cx="747553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88701874-51E4-5140-B1CC-B87E0D01847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文本占位符 2">
            <a:extLst>
              <a:ext uri="{FF2B5EF4-FFF2-40B4-BE49-F238E27FC236}">
                <a16:creationId xmlns:a16="http://schemas.microsoft.com/office/drawing/2014/main" id="{9CC57D9E-663F-3A4E-B39C-B4C75077782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08050"/>
            <a:ext cx="8280400" cy="4456113"/>
          </a:xfrm>
        </p:spPr>
        <p:txBody>
          <a:bodyPr/>
          <a:lstStyle/>
          <a:p>
            <a:r>
              <a:rPr lang="zh-CN" altLang="en-US" sz="2400"/>
              <a:t>我们的目标：求得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/>
              <a:t>两端的电压值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/>
              <a:t>(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/>
              <a:t>)</a:t>
            </a:r>
          </a:p>
          <a:p>
            <a:pPr lvl="1"/>
            <a:r>
              <a:rPr lang="zh-CN" altLang="en-US" sz="2000"/>
              <a:t>假设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000"/>
              <a:t> 两端的初始电压值为 </a:t>
            </a:r>
            <a:r>
              <a:rPr lang="en-US" altLang="zh-CN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/>
              <a:t>0</a:t>
            </a:r>
            <a:endParaRPr lang="en-US" altLang="zh-CN" sz="2000"/>
          </a:p>
          <a:p>
            <a:pPr lvl="1"/>
            <a:endParaRPr lang="en-US" altLang="zh-CN" sz="2000"/>
          </a:p>
          <a:p>
            <a:pPr lvl="1"/>
            <a:r>
              <a:rPr lang="zh-CN" altLang="en-US" sz="2000"/>
              <a:t>电源施加后，应用 </a:t>
            </a:r>
            <a:r>
              <a:rPr lang="en-US" altLang="zh-CN" sz="2000"/>
              <a:t>KCL</a:t>
            </a:r>
            <a:r>
              <a:rPr lang="zh-CN" altLang="en-US" sz="2000"/>
              <a:t>：</a:t>
            </a:r>
          </a:p>
        </p:txBody>
      </p:sp>
      <p:pic>
        <p:nvPicPr>
          <p:cNvPr id="52226" name="图片 6">
            <a:extLst>
              <a:ext uri="{FF2B5EF4-FFF2-40B4-BE49-F238E27FC236}">
                <a16:creationId xmlns:a16="http://schemas.microsoft.com/office/drawing/2014/main" id="{C5D64E96-452B-1041-BE24-9897D1DFAC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067" y="2853226"/>
            <a:ext cx="2215871" cy="400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图片 7">
            <a:extLst>
              <a:ext uri="{FF2B5EF4-FFF2-40B4-BE49-F238E27FC236}">
                <a16:creationId xmlns:a16="http://schemas.microsoft.com/office/drawing/2014/main" id="{BEFFCE3F-0056-DF45-86D0-92C6150E37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773238"/>
            <a:ext cx="242093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图片 8">
            <a:extLst>
              <a:ext uri="{FF2B5EF4-FFF2-40B4-BE49-F238E27FC236}">
                <a16:creationId xmlns:a16="http://schemas.microsoft.com/office/drawing/2014/main" id="{AD6D4403-4C13-F345-BE4B-D54909A710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5550"/>
            <a:ext cx="2328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图片 9">
            <a:extLst>
              <a:ext uri="{FF2B5EF4-FFF2-40B4-BE49-F238E27FC236}">
                <a16:creationId xmlns:a16="http://schemas.microsoft.com/office/drawing/2014/main" id="{A4B77D15-E81C-9A4A-93DF-F5D22CBBBA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914" y="2476500"/>
            <a:ext cx="1798637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右箭头 10">
            <a:extLst>
              <a:ext uri="{FF2B5EF4-FFF2-40B4-BE49-F238E27FC236}">
                <a16:creationId xmlns:a16="http://schemas.microsoft.com/office/drawing/2014/main" id="{734CBCDC-A7CE-2045-95C8-0B4C557A6B5D}"/>
              </a:ext>
            </a:extLst>
          </p:cNvPr>
          <p:cNvSpPr/>
          <p:nvPr/>
        </p:nvSpPr>
        <p:spPr>
          <a:xfrm>
            <a:off x="3408289" y="2778125"/>
            <a:ext cx="684212" cy="146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52231" name="文本框 11">
            <a:extLst>
              <a:ext uri="{FF2B5EF4-FFF2-40B4-BE49-F238E27FC236}">
                <a16:creationId xmlns:a16="http://schemas.microsoft.com/office/drawing/2014/main" id="{D9B2294A-3B45-DC48-8209-C758F5A61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0039" y="2495550"/>
            <a:ext cx="639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800"/>
              <a:t> &gt; 0</a:t>
            </a:r>
            <a:endParaRPr lang="zh-CN" altLang="en-US" sz="1800"/>
          </a:p>
        </p:txBody>
      </p:sp>
      <p:pic>
        <p:nvPicPr>
          <p:cNvPr id="52232" name="图片 13">
            <a:extLst>
              <a:ext uri="{FF2B5EF4-FFF2-40B4-BE49-F238E27FC236}">
                <a16:creationId xmlns:a16="http://schemas.microsoft.com/office/drawing/2014/main" id="{5ED7476C-572F-CE4E-B427-8B5E8CC9C0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148013"/>
            <a:ext cx="5545138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3F92BF0B-5CFE-EB4C-8475-8DDCE214E87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662799F-84CE-D602-81B1-262A6533F9D5}"/>
              </a:ext>
            </a:extLst>
          </p:cNvPr>
          <p:cNvSpPr txBox="1"/>
          <p:nvPr/>
        </p:nvSpPr>
        <p:spPr>
          <a:xfrm>
            <a:off x="6228184" y="30887"/>
            <a:ext cx="2862025" cy="27699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b="1" dirty="0"/>
              <a:t>通用方法：</a:t>
            </a:r>
            <a:endParaRPr kumimoji="1" lang="en-US" altLang="zh-CN" b="1" dirty="0"/>
          </a:p>
          <a:p>
            <a:r>
              <a:rPr kumimoji="1" lang="zh-CN" altLang="en-US" dirty="0"/>
              <a:t>特征方程 </a:t>
            </a:r>
            <a:endParaRPr kumimoji="1" lang="en-US" altLang="zh-CN" dirty="0"/>
          </a:p>
          <a:p>
            <a:r>
              <a:rPr kumimoji="1" lang="zh-CN" altLang="en-US" dirty="0"/>
              <a:t>特征根：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齐次通解：</a:t>
            </a:r>
            <a:endParaRPr kumimoji="1" lang="en-US" altLang="zh-CN" dirty="0"/>
          </a:p>
          <a:p>
            <a:r>
              <a:rPr kumimoji="1" lang="zh-CN" altLang="en-US" dirty="0"/>
              <a:t>特解，          ：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通解：</a:t>
            </a:r>
            <a:endParaRPr kumimoji="1" lang="en-US" altLang="zh-CN" baseline="30000" dirty="0"/>
          </a:p>
          <a:p>
            <a:endParaRPr kumimoji="1" lang="en-US" altLang="zh-CN" baseline="30000" dirty="0"/>
          </a:p>
          <a:p>
            <a:r>
              <a:rPr kumimoji="1" lang="zh-CN" altLang="en-US" dirty="0"/>
              <a:t>边界条件： </a:t>
            </a:r>
            <a:endParaRPr kumimoji="1" lang="en-US" altLang="zh-CN" dirty="0"/>
          </a:p>
        </p:txBody>
      </p:sp>
      <p:sp>
        <p:nvSpPr>
          <p:cNvPr id="3" name="箭头: 下 2">
            <a:extLst>
              <a:ext uri="{FF2B5EF4-FFF2-40B4-BE49-F238E27FC236}">
                <a16:creationId xmlns:a16="http://schemas.microsoft.com/office/drawing/2014/main" id="{695762ED-768D-5B1D-69CA-AA26BAAF134B}"/>
              </a:ext>
            </a:extLst>
          </p:cNvPr>
          <p:cNvSpPr/>
          <p:nvPr/>
        </p:nvSpPr>
        <p:spPr>
          <a:xfrm>
            <a:off x="8248295" y="4750295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0088052-7557-CB4E-6780-C32AB9777BB7}"/>
              </a:ext>
            </a:extLst>
          </p:cNvPr>
          <p:cNvSpPr txBox="1"/>
          <p:nvPr/>
        </p:nvSpPr>
        <p:spPr>
          <a:xfrm>
            <a:off x="8378674" y="472514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/>
              <a:t>等效为</a:t>
            </a:r>
          </a:p>
        </p:txBody>
      </p:sp>
      <p:pic>
        <p:nvPicPr>
          <p:cNvPr id="6" name="图片 5" descr="\documentclass{article}&#10;\usepackage{amsmath}&#10;\pagestyle{empty}&#10;\begin{document}&#10;&#10;$s + \frac{1}{RC} = 0$&#10;&#10;&#10;\end{document}" title="IguanaTex Picture Display">
            <a:extLst>
              <a:ext uri="{FF2B5EF4-FFF2-40B4-BE49-F238E27FC236}">
                <a16:creationId xmlns:a16="http://schemas.microsoft.com/office/drawing/2014/main" id="{EBE15C51-D871-E9C7-10BA-9CB2B676A25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28826"/>
            <a:ext cx="1241905" cy="307810"/>
          </a:xfrm>
          <a:prstGeom prst="rect">
            <a:avLst/>
          </a:prstGeom>
        </p:spPr>
      </p:pic>
      <p:pic>
        <p:nvPicPr>
          <p:cNvPr id="8" name="图片 7" descr="\documentclass{article}&#10;\usepackage{amsmath}&#10;\pagestyle{empty}&#10;\begin{document}&#10;&#10;$s_1 = -\frac{1}{RC}$&#10;&#10;&#10;\end{document}" title="IguanaTex Picture Display">
            <a:extLst>
              <a:ext uri="{FF2B5EF4-FFF2-40B4-BE49-F238E27FC236}">
                <a16:creationId xmlns:a16="http://schemas.microsoft.com/office/drawing/2014/main" id="{FE946F18-ADCF-C82C-A23E-F345C3B36C3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351" y="679334"/>
            <a:ext cx="986057" cy="277029"/>
          </a:xfrm>
          <a:prstGeom prst="rect">
            <a:avLst/>
          </a:prstGeom>
        </p:spPr>
      </p:pic>
      <p:pic>
        <p:nvPicPr>
          <p:cNvPr id="12" name="图片 11" descr="\documentclass{article}&#10;\usepackage{amsmath}&#10;\pagestyle{empty}&#10;\begin{document}&#10;&#10;$A e^{s_1 t} = A e^{-\frac{t}{RC}}$&#10;&#10;&#10;\end{document}" title="IguanaTex Picture Display">
            <a:extLst>
              <a:ext uri="{FF2B5EF4-FFF2-40B4-BE49-F238E27FC236}">
                <a16:creationId xmlns:a16="http://schemas.microsoft.com/office/drawing/2014/main" id="{F0544EF4-FE92-7404-D5C2-A6B6B9AEA5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122" y="1199367"/>
            <a:ext cx="1514057" cy="218057"/>
          </a:xfrm>
          <a:prstGeom prst="rect">
            <a:avLst/>
          </a:prstGeom>
        </p:spPr>
      </p:pic>
      <p:pic>
        <p:nvPicPr>
          <p:cNvPr id="15" name="图片 14" descr="\documentclass{article}&#10;\usepackage{amsmath}&#10;\pagestyle{empty}&#10;\begin{document}&#10;&#10;$t=\infty$&#10;&#10;&#10;\end{document}" title="IguanaTex Picture Display">
            <a:extLst>
              <a:ext uri="{FF2B5EF4-FFF2-40B4-BE49-F238E27FC236}">
                <a16:creationId xmlns:a16="http://schemas.microsoft.com/office/drawing/2014/main" id="{176684FE-C4EE-D58C-906A-EF89DB11B9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65" y="1539907"/>
            <a:ext cx="596571" cy="146743"/>
          </a:xfrm>
          <a:prstGeom prst="rect">
            <a:avLst/>
          </a:prstGeom>
        </p:spPr>
      </p:pic>
      <p:pic>
        <p:nvPicPr>
          <p:cNvPr id="17" name="图片 16" descr="\documentclass{article}&#10;\usepackage{amsmath}&#10;\pagestyle{empty}&#10;\begin{document}&#10;&#10;$V_s$&#10;&#10;&#10;\end{document}" title="IguanaTex Picture Display">
            <a:extLst>
              <a:ext uri="{FF2B5EF4-FFF2-40B4-BE49-F238E27FC236}">
                <a16:creationId xmlns:a16="http://schemas.microsoft.com/office/drawing/2014/main" id="{921D9F6B-8EB6-1F78-0B40-D4E90B3D0DC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228" y="1553256"/>
            <a:ext cx="196114" cy="190629"/>
          </a:xfrm>
          <a:prstGeom prst="rect">
            <a:avLst/>
          </a:prstGeom>
        </p:spPr>
      </p:pic>
      <p:pic>
        <p:nvPicPr>
          <p:cNvPr id="19" name="图片 18" descr="\documentclass{article}&#10;\usepackage{amsmath}&#10;\pagestyle{empty}&#10;\begin{document}&#10;&#10;$v(t) = A e^{-\frac{t}{RC}} + V_s$&#10;&#10;&#10;\end{document}" title="IguanaTex Picture Display">
            <a:extLst>
              <a:ext uri="{FF2B5EF4-FFF2-40B4-BE49-F238E27FC236}">
                <a16:creationId xmlns:a16="http://schemas.microsoft.com/office/drawing/2014/main" id="{E69AD168-0CFE-AA02-4810-62826B3AE5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65" y="1991349"/>
            <a:ext cx="2095238" cy="303238"/>
          </a:xfrm>
          <a:prstGeom prst="rect">
            <a:avLst/>
          </a:prstGeom>
        </p:spPr>
      </p:pic>
      <p:pic>
        <p:nvPicPr>
          <p:cNvPr id="21" name="图片 20" descr="\documentclass{article}&#10;\usepackage{amsmath}&#10;\pagestyle{empty}&#10;\begin{document}&#10;&#10;&#10;$v(0) = A + V_s$&#10;&#10;\end{document}" title="IguanaTex Picture Display">
            <a:extLst>
              <a:ext uri="{FF2B5EF4-FFF2-40B4-BE49-F238E27FC236}">
                <a16:creationId xmlns:a16="http://schemas.microsoft.com/office/drawing/2014/main" id="{54DD357E-6520-075D-8FED-6048F31E44A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29" y="2489915"/>
            <a:ext cx="1364571" cy="22902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文本占位符 2">
            <a:extLst>
              <a:ext uri="{FF2B5EF4-FFF2-40B4-BE49-F238E27FC236}">
                <a16:creationId xmlns:a16="http://schemas.microsoft.com/office/drawing/2014/main" id="{B99C1AD3-DE10-9548-BB85-60DB8E29043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11137" y="848917"/>
            <a:ext cx="8280400" cy="4456113"/>
          </a:xfrm>
        </p:spPr>
        <p:txBody>
          <a:bodyPr/>
          <a:lstStyle/>
          <a:p>
            <a:r>
              <a:rPr lang="zh-CN" altLang="en-US" sz="2400" dirty="0"/>
              <a:t>我们的目标：求得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dirty="0"/>
              <a:t> 两端的电压值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dirty="0"/>
              <a:t>(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/>
              <a:t>)</a:t>
            </a:r>
          </a:p>
        </p:txBody>
      </p:sp>
      <p:pic>
        <p:nvPicPr>
          <p:cNvPr id="53250" name="图片 6">
            <a:extLst>
              <a:ext uri="{FF2B5EF4-FFF2-40B4-BE49-F238E27FC236}">
                <a16:creationId xmlns:a16="http://schemas.microsoft.com/office/drawing/2014/main" id="{9BBEB7C8-E745-0F46-805F-B59D469C7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48" y="529676"/>
            <a:ext cx="2257425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图片 3">
            <a:extLst>
              <a:ext uri="{FF2B5EF4-FFF2-40B4-BE49-F238E27FC236}">
                <a16:creationId xmlns:a16="http://schemas.microsoft.com/office/drawing/2014/main" id="{C4FF836A-9E7D-7542-8868-FBC43B2B4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1557338"/>
            <a:ext cx="5472112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图片 4">
            <a:extLst>
              <a:ext uri="{FF2B5EF4-FFF2-40B4-BE49-F238E27FC236}">
                <a16:creationId xmlns:a16="http://schemas.microsoft.com/office/drawing/2014/main" id="{3E3130BE-CC6B-C54D-B4A8-B1FDDAAF0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708" y="4616407"/>
            <a:ext cx="2225675" cy="224159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E6772F-0968-4B42-A5DE-0263DCA2923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1137" y="5277520"/>
            <a:ext cx="6377087" cy="1323439"/>
          </a:xfrm>
          <a:prstGeom prst="rect">
            <a:avLst/>
          </a:prstGeom>
          <a:blipFill>
            <a:blip r:embed="rId5"/>
            <a:stretch>
              <a:fillRect l="-795" t="-3810" b="-5714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9BE1F8F9-2CBF-A84E-B604-660DCBEED4A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图片 5">
            <a:extLst>
              <a:ext uri="{FF2B5EF4-FFF2-40B4-BE49-F238E27FC236}">
                <a16:creationId xmlns:a16="http://schemas.microsoft.com/office/drawing/2014/main" id="{19456259-40C0-FF42-9F35-20B2CB3FB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88913"/>
            <a:ext cx="393223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文本占位符 2">
            <a:extLst>
              <a:ext uri="{FF2B5EF4-FFF2-40B4-BE49-F238E27FC236}">
                <a16:creationId xmlns:a16="http://schemas.microsoft.com/office/drawing/2014/main" id="{C3E5B8C3-10D3-8D41-93E9-493C75242B4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8218488" cy="5399930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>
                <a:solidFill>
                  <a:srgbClr val="0432FF"/>
                </a:solidFill>
              </a:rPr>
              <a:t>若电容在初始状态是没有储能</a:t>
            </a:r>
            <a:r>
              <a:rPr lang="zh-CN" altLang="en-US" sz="2400" dirty="0"/>
              <a:t>的，则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/>
              <a:t>0</a:t>
            </a:r>
            <a:r>
              <a:rPr lang="zh-CN" altLang="en-US" sz="2400" baseline="-25000" dirty="0"/>
              <a:t> </a:t>
            </a:r>
            <a:r>
              <a:rPr lang="en-US" altLang="zh-CN" sz="2400" dirty="0"/>
              <a:t>=</a:t>
            </a:r>
            <a:r>
              <a:rPr lang="zh-CN" altLang="en-US" sz="2400" dirty="0"/>
              <a:t> </a:t>
            </a:r>
            <a:r>
              <a:rPr lang="en-US" altLang="zh-CN" sz="2400" dirty="0"/>
              <a:t>0</a:t>
            </a:r>
            <a:r>
              <a:rPr lang="zh-CN" altLang="en-US" sz="2400" dirty="0"/>
              <a:t>，此时的响应称为</a:t>
            </a:r>
            <a:r>
              <a:rPr lang="zh-CN" altLang="en-US" sz="2400" b="1" dirty="0">
                <a:solidFill>
                  <a:srgbClr val="0432FF"/>
                </a:solidFill>
              </a:rPr>
              <a:t>零状态响应</a:t>
            </a:r>
            <a:endParaRPr lang="en-US" altLang="zh-CN" sz="2400" b="1" dirty="0">
              <a:solidFill>
                <a:srgbClr val="0432FF"/>
              </a:solidFill>
            </a:endParaRPr>
          </a:p>
          <a:p>
            <a:endParaRPr lang="en-US" altLang="zh-CN" sz="2400" dirty="0">
              <a:solidFill>
                <a:srgbClr val="FF0000"/>
              </a:solidFill>
            </a:endParaRPr>
          </a:p>
          <a:p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zh-CN" altLang="en-US" sz="2400" dirty="0">
                <a:solidFill>
                  <a:srgbClr val="FF0000"/>
                </a:solidFill>
              </a:rPr>
              <a:t>观察</a:t>
            </a:r>
            <a:r>
              <a:rPr lang="en-US" altLang="zh-CN" sz="2400" dirty="0">
                <a:solidFill>
                  <a:srgbClr val="FF0000"/>
                </a:solidFill>
              </a:rPr>
              <a:t>1a</a:t>
            </a:r>
            <a:r>
              <a:rPr lang="zh-CN" altLang="en-US" sz="2400" dirty="0">
                <a:solidFill>
                  <a:srgbClr val="FF0000"/>
                </a:solidFill>
              </a:rPr>
              <a:t>（中文教材）：</a:t>
            </a: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zh-CN" altLang="en-US" sz="2400" b="1" dirty="0">
                <a:solidFill>
                  <a:srgbClr val="00B0F0"/>
                </a:solidFill>
              </a:rPr>
              <a:t>全响应</a:t>
            </a:r>
            <a:r>
              <a:rPr lang="en-US" altLang="zh-CN" sz="2400" b="1" dirty="0">
                <a:solidFill>
                  <a:srgbClr val="00B0F0"/>
                </a:solidFill>
              </a:rPr>
              <a:t>=</a:t>
            </a:r>
            <a:r>
              <a:rPr lang="zh-CN" altLang="en-US" sz="2400" b="1" dirty="0">
                <a:solidFill>
                  <a:srgbClr val="00B0F0"/>
                </a:solidFill>
              </a:rPr>
              <a:t>零输入响应 </a:t>
            </a:r>
            <a:r>
              <a:rPr lang="en-US" altLang="zh-CN" sz="2400" b="1" dirty="0">
                <a:solidFill>
                  <a:srgbClr val="00B0F0"/>
                </a:solidFill>
              </a:rPr>
              <a:t>+ </a:t>
            </a:r>
            <a:r>
              <a:rPr lang="zh-CN" altLang="en-US" sz="2400" b="1" dirty="0">
                <a:solidFill>
                  <a:srgbClr val="00B0F0"/>
                </a:solidFill>
              </a:rPr>
              <a:t>零状态响应</a:t>
            </a:r>
            <a:endParaRPr lang="en-US" altLang="zh-CN" sz="2400" b="1" dirty="0">
              <a:solidFill>
                <a:srgbClr val="00B0F0"/>
              </a:solidFill>
            </a:endParaRPr>
          </a:p>
          <a:p>
            <a:r>
              <a:rPr lang="zh-CN" altLang="en-US" sz="2400" dirty="0">
                <a:solidFill>
                  <a:srgbClr val="FF0000"/>
                </a:solidFill>
              </a:rPr>
              <a:t>观察</a:t>
            </a:r>
            <a:r>
              <a:rPr lang="en-US" altLang="zh-CN" sz="2400" dirty="0">
                <a:solidFill>
                  <a:srgbClr val="FF0000"/>
                </a:solidFill>
              </a:rPr>
              <a:t>1b</a:t>
            </a:r>
            <a:r>
              <a:rPr lang="zh-CN" altLang="en-US" sz="2400" dirty="0">
                <a:solidFill>
                  <a:srgbClr val="FF0000"/>
                </a:solidFill>
              </a:rPr>
              <a:t>（英文教材）：</a:t>
            </a: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zh-CN" altLang="en-US" sz="2400" b="1" dirty="0">
                <a:solidFill>
                  <a:srgbClr val="00B0F0"/>
                </a:solidFill>
              </a:rPr>
              <a:t>全响应</a:t>
            </a:r>
            <a:r>
              <a:rPr lang="en-US" altLang="zh-CN" sz="2400" b="1" dirty="0">
                <a:solidFill>
                  <a:srgbClr val="00B0F0"/>
                </a:solidFill>
              </a:rPr>
              <a:t>=</a:t>
            </a:r>
            <a:r>
              <a:rPr lang="zh-CN" altLang="en-US" sz="2400" b="1" dirty="0">
                <a:solidFill>
                  <a:srgbClr val="00B0F0"/>
                </a:solidFill>
              </a:rPr>
              <a:t>自然响应（</a:t>
            </a:r>
            <a:r>
              <a:rPr lang="en-US" altLang="zh-CN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="1" baseline="-25000" dirty="0">
                <a:solidFill>
                  <a:srgbClr val="00B0F0"/>
                </a:solidFill>
              </a:rPr>
              <a:t>0</a:t>
            </a:r>
            <a:r>
              <a:rPr lang="zh-CN" altLang="en-US" sz="2400" b="1" dirty="0">
                <a:solidFill>
                  <a:srgbClr val="00B0F0"/>
                </a:solidFill>
              </a:rPr>
              <a:t>）</a:t>
            </a:r>
            <a:r>
              <a:rPr lang="en-US" altLang="zh-CN" sz="2400" b="1" dirty="0">
                <a:solidFill>
                  <a:srgbClr val="00B0F0"/>
                </a:solidFill>
              </a:rPr>
              <a:t>+</a:t>
            </a:r>
            <a:r>
              <a:rPr lang="zh-CN" altLang="en-US" sz="2400" b="1" dirty="0">
                <a:solidFill>
                  <a:srgbClr val="00B0F0"/>
                </a:solidFill>
              </a:rPr>
              <a:t> 强制响应（外部有强加的</a:t>
            </a:r>
            <a:r>
              <a:rPr lang="en-US" altLang="zh-CN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="1" i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400" b="1" dirty="0">
                <a:solidFill>
                  <a:srgbClr val="00B0F0"/>
                </a:solidFill>
              </a:rPr>
              <a:t>）</a:t>
            </a:r>
            <a:endParaRPr lang="en-US" altLang="zh-CN" sz="2400" b="1" dirty="0">
              <a:solidFill>
                <a:srgbClr val="00B0F0"/>
              </a:solidFill>
            </a:endParaRPr>
          </a:p>
        </p:txBody>
      </p:sp>
      <p:pic>
        <p:nvPicPr>
          <p:cNvPr id="54275" name="图片 7">
            <a:extLst>
              <a:ext uri="{FF2B5EF4-FFF2-40B4-BE49-F238E27FC236}">
                <a16:creationId xmlns:a16="http://schemas.microsoft.com/office/drawing/2014/main" id="{F0868ED4-52DF-CF48-AA31-8FA90061B2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05038"/>
            <a:ext cx="33591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文本框 11">
            <a:extLst>
              <a:ext uri="{FF2B5EF4-FFF2-40B4-BE49-F238E27FC236}">
                <a16:creationId xmlns:a16="http://schemas.microsoft.com/office/drawing/2014/main" id="{07AF917F-8542-A947-8617-17CF93ED9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916832"/>
            <a:ext cx="3240087" cy="175418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00B0F0"/>
                </a:solidFill>
              </a:rPr>
              <a:t>回顾：</a:t>
            </a:r>
            <a:r>
              <a:rPr lang="zh-CN" altLang="en-US" sz="1800">
                <a:solidFill>
                  <a:srgbClr val="FF0000"/>
                </a:solidFill>
              </a:rPr>
              <a:t>零输入响应</a:t>
            </a:r>
            <a:r>
              <a:rPr lang="zh-CN" altLang="en-US" sz="1800"/>
              <a:t>：动态电路中无外施激励电源，仅由动态元件初始储能所激励的响应，称为动态电路的零输入响应</a:t>
            </a:r>
            <a:endParaRPr lang="en-US" altLang="zh-CN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54280" name="图片 12">
            <a:extLst>
              <a:ext uri="{FF2B5EF4-FFF2-40B4-BE49-F238E27FC236}">
                <a16:creationId xmlns:a16="http://schemas.microsoft.com/office/drawing/2014/main" id="{B3B347EA-666E-5342-A150-81CF0B6C97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49" y="3075707"/>
            <a:ext cx="208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文本框 13">
            <a:extLst>
              <a:ext uri="{FF2B5EF4-FFF2-40B4-BE49-F238E27FC236}">
                <a16:creationId xmlns:a16="http://schemas.microsoft.com/office/drawing/2014/main" id="{A8454831-B147-164B-88F9-0FFEF7789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2575" y="661988"/>
            <a:ext cx="27350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电路的全响应</a:t>
            </a:r>
            <a:r>
              <a:rPr lang="en-US" altLang="zh-CN" sz="2000" b="1" dirty="0">
                <a:solidFill>
                  <a:srgbClr val="FF0000"/>
                </a:solidFill>
              </a:rPr>
              <a:t>(</a:t>
            </a:r>
            <a:r>
              <a:rPr lang="zh-CN" altLang="en-US" sz="2000" b="1" dirty="0">
                <a:solidFill>
                  <a:srgbClr val="FF0000"/>
                </a:solidFill>
              </a:rPr>
              <a:t>观察</a:t>
            </a:r>
            <a:r>
              <a:rPr lang="en-US" altLang="zh-CN" sz="2000" b="1" dirty="0">
                <a:solidFill>
                  <a:srgbClr val="FF0000"/>
                </a:solidFill>
              </a:rPr>
              <a:t>1</a:t>
            </a:r>
            <a:r>
              <a:rPr lang="zh-CN" altLang="en-US" sz="2000" b="1" dirty="0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7C8B7C9E-ABEC-564C-A704-8C1AA04E0D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8388EE73-189D-1E48-800A-263872EF095A}"/>
              </a:ext>
            </a:extLst>
          </p:cNvPr>
          <p:cNvCxnSpPr>
            <a:cxnSpLocks/>
          </p:cNvCxnSpPr>
          <p:nvPr/>
        </p:nvCxnSpPr>
        <p:spPr>
          <a:xfrm>
            <a:off x="4211960" y="1030641"/>
            <a:ext cx="21602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0DF16353-B5FF-4F42-A2C0-1BDEA693E73F}"/>
              </a:ext>
            </a:extLst>
          </p:cNvPr>
          <p:cNvCxnSpPr>
            <a:cxnSpLocks/>
          </p:cNvCxnSpPr>
          <p:nvPr/>
        </p:nvCxnSpPr>
        <p:spPr>
          <a:xfrm>
            <a:off x="3707904" y="1030641"/>
            <a:ext cx="216024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E1A62D4A-1231-E84A-92AE-B3BBCA7AE8B6}"/>
              </a:ext>
            </a:extLst>
          </p:cNvPr>
          <p:cNvCxnSpPr>
            <a:cxnSpLocks/>
          </p:cNvCxnSpPr>
          <p:nvPr/>
        </p:nvCxnSpPr>
        <p:spPr>
          <a:xfrm>
            <a:off x="4716016" y="1030641"/>
            <a:ext cx="216024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3CF27AC6-9644-47C5-B109-A290C183E8E5}"/>
              </a:ext>
            </a:extLst>
          </p:cNvPr>
          <p:cNvSpPr txBox="1"/>
          <p:nvPr/>
        </p:nvSpPr>
        <p:spPr>
          <a:xfrm>
            <a:off x="3841889" y="3950359"/>
            <a:ext cx="3147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零输入响应 就是 自然响应</a:t>
            </a:r>
          </a:p>
        </p:txBody>
      </p:sp>
      <p:pic>
        <p:nvPicPr>
          <p:cNvPr id="55300" name="图片 1">
            <a:extLst>
              <a:ext uri="{FF2B5EF4-FFF2-40B4-BE49-F238E27FC236}">
                <a16:creationId xmlns:a16="http://schemas.microsoft.com/office/drawing/2014/main" id="{27B0F63D-E2CE-FE42-8645-BACF5FEF06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486" y="4835960"/>
            <a:ext cx="6248400" cy="101758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55301" name="图片 2">
            <a:extLst>
              <a:ext uri="{FF2B5EF4-FFF2-40B4-BE49-F238E27FC236}">
                <a16:creationId xmlns:a16="http://schemas.microsoft.com/office/drawing/2014/main" id="{87CF0E00-4282-5449-9731-8D0D7B8F17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311" y="5890060"/>
            <a:ext cx="1727200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55302" name="图片 3">
            <a:extLst>
              <a:ext uri="{FF2B5EF4-FFF2-40B4-BE49-F238E27FC236}">
                <a16:creationId xmlns:a16="http://schemas.microsoft.com/office/drawing/2014/main" id="{EA536273-D668-5941-9341-D186C15AEC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611" y="5853548"/>
            <a:ext cx="2374900" cy="4191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55303" name="文本框 4">
            <a:extLst>
              <a:ext uri="{FF2B5EF4-FFF2-40B4-BE49-F238E27FC236}">
                <a16:creationId xmlns:a16="http://schemas.microsoft.com/office/drawing/2014/main" id="{89902878-7032-EA4F-963F-6CE270E33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763" y="6274946"/>
            <a:ext cx="151996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若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800" dirty="0">
                <a:sym typeface="Wingdings" pitchFamily="2" charset="2"/>
              </a:rPr>
              <a:t></a:t>
            </a:r>
            <a:r>
              <a:rPr lang="zh-CN" altLang="en-US" sz="1800" dirty="0">
                <a:sym typeface="Wingdings" pitchFamily="2" charset="2"/>
              </a:rPr>
              <a:t>无穷大</a:t>
            </a:r>
            <a:endParaRPr lang="zh-CN" altLang="en-US" sz="1800" dirty="0"/>
          </a:p>
        </p:txBody>
      </p:sp>
      <p:pic>
        <p:nvPicPr>
          <p:cNvPr id="5" name="图片 4" descr="\documentclass{article}&#10;\usepackage{amsmath}&#10;\pagestyle{empty}&#10;\begin{document}&#10;&#10;$v_n = 0$&#10;&#10;&#10;\end{document}" title="IguanaTex Picture Display">
            <a:extLst>
              <a:ext uri="{FF2B5EF4-FFF2-40B4-BE49-F238E27FC236}">
                <a16:creationId xmlns:a16="http://schemas.microsoft.com/office/drawing/2014/main" id="{B70DE08E-24FF-F23F-EA18-DE5271E0416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342" y="6355993"/>
            <a:ext cx="708571" cy="207238"/>
          </a:xfrm>
          <a:prstGeom prst="rect">
            <a:avLst/>
          </a:prstGeom>
        </p:spPr>
      </p:pic>
      <p:pic>
        <p:nvPicPr>
          <p:cNvPr id="7" name="图片 6" descr="\documentclass{article}&#10;\usepackage{amsmath}&#10;\pagestyle{empty}&#10;\begin{document}&#10;&#10;&#10;$v_f = V_s$&#10;&#10;\end{document}" title="IguanaTex Picture Display">
            <a:extLst>
              <a:ext uri="{FF2B5EF4-FFF2-40B4-BE49-F238E27FC236}">
                <a16:creationId xmlns:a16="http://schemas.microsoft.com/office/drawing/2014/main" id="{45FF1140-8D8B-F734-8B80-3B25E899E3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6339039"/>
            <a:ext cx="816762" cy="24685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图片 5">
            <a:extLst>
              <a:ext uri="{FF2B5EF4-FFF2-40B4-BE49-F238E27FC236}">
                <a16:creationId xmlns:a16="http://schemas.microsoft.com/office/drawing/2014/main" id="{D00044C3-AA43-B244-A47D-952912FE6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96752"/>
            <a:ext cx="393223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文本占位符 2">
            <a:extLst>
              <a:ext uri="{FF2B5EF4-FFF2-40B4-BE49-F238E27FC236}">
                <a16:creationId xmlns:a16="http://schemas.microsoft.com/office/drawing/2014/main" id="{D9ADCEA0-0F71-5C47-8EC0-FF549D5E8B7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8435975" cy="4714875"/>
          </a:xfrm>
        </p:spPr>
        <p:txBody>
          <a:bodyPr/>
          <a:lstStyle/>
          <a:p>
            <a:endParaRPr lang="en-US" altLang="zh-CN" sz="2400" b="1" dirty="0">
              <a:solidFill>
                <a:srgbClr val="00B0F0"/>
              </a:solidFill>
            </a:endParaRPr>
          </a:p>
          <a:p>
            <a:endParaRPr lang="en-US" altLang="zh-CN" sz="2400" b="1" dirty="0">
              <a:solidFill>
                <a:srgbClr val="00B0F0"/>
              </a:solidFill>
            </a:endParaRPr>
          </a:p>
          <a:p>
            <a:pPr>
              <a:buFontTx/>
              <a:buNone/>
            </a:pPr>
            <a:endParaRPr lang="en-US" altLang="zh-CN" sz="2400" b="1" dirty="0">
              <a:solidFill>
                <a:srgbClr val="00B0F0"/>
              </a:solidFill>
            </a:endParaRPr>
          </a:p>
          <a:p>
            <a:pPr>
              <a:spcBef>
                <a:spcPct val="0"/>
              </a:spcBef>
            </a:pPr>
            <a:r>
              <a:rPr lang="zh-CN" altLang="en-US" sz="2400" dirty="0">
                <a:solidFill>
                  <a:srgbClr val="FF0000"/>
                </a:solidFill>
              </a:rPr>
              <a:t>观察</a:t>
            </a:r>
            <a:r>
              <a:rPr lang="en-US" altLang="zh-CN" sz="2400" dirty="0">
                <a:solidFill>
                  <a:srgbClr val="FF0000"/>
                </a:solidFill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sym typeface="Wingdings" pitchFamily="2" charset="2"/>
              </a:rPr>
              <a:t>：</a:t>
            </a:r>
            <a:r>
              <a:rPr kumimoji="1" lang="zh-CN" altLang="en-US" sz="2000" kern="12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itchFamily="2" charset="2"/>
              </a:rPr>
              <a:t>对应于 “齐次微分方程的通解”</a:t>
            </a:r>
            <a:r>
              <a:rPr kumimoji="1" lang="en-US" altLang="zh-CN" sz="2000" kern="12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itchFamily="2" charset="2"/>
              </a:rPr>
              <a:t>+</a:t>
            </a:r>
            <a:r>
              <a:rPr kumimoji="1" lang="zh-CN" altLang="en-US" sz="2000" kern="12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itchFamily="2" charset="2"/>
              </a:rPr>
              <a:t> “</a:t>
            </a:r>
            <a:r>
              <a:rPr kumimoji="1" lang="en-US" altLang="zh-CN" sz="2000" kern="12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itchFamily="2" charset="2"/>
              </a:rPr>
              <a:t>∞</a:t>
            </a:r>
            <a:r>
              <a:rPr kumimoji="1" lang="zh-CN" altLang="en-US" sz="2000" kern="12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itchFamily="2" charset="2"/>
              </a:rPr>
              <a:t>时的特解”</a:t>
            </a:r>
            <a:endParaRPr kumimoji="1" lang="en-US" altLang="zh-CN" sz="2000" kern="1200" dirty="0">
              <a:solidFill>
                <a:srgbClr val="0432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00B0F0"/>
                </a:solidFill>
              </a:rPr>
              <a:t>全响应</a:t>
            </a:r>
            <a:r>
              <a:rPr lang="en-US" altLang="zh-CN" sz="2400" b="1" dirty="0">
                <a:solidFill>
                  <a:srgbClr val="00B0F0"/>
                </a:solidFill>
              </a:rPr>
              <a:t>=</a:t>
            </a:r>
            <a:r>
              <a:rPr lang="zh-CN" altLang="en-US" sz="2400" b="1" dirty="0">
                <a:solidFill>
                  <a:srgbClr val="00B0F0"/>
                </a:solidFill>
              </a:rPr>
              <a:t>瞬态响应（临时量）</a:t>
            </a:r>
            <a:r>
              <a:rPr lang="en-US" altLang="zh-CN" sz="2400" b="1" dirty="0">
                <a:solidFill>
                  <a:srgbClr val="00B0F0"/>
                </a:solidFill>
              </a:rPr>
              <a:t>+</a:t>
            </a:r>
            <a:r>
              <a:rPr lang="zh-CN" altLang="en-US" sz="2400" b="1" dirty="0">
                <a:solidFill>
                  <a:srgbClr val="00B0F0"/>
                </a:solidFill>
              </a:rPr>
              <a:t> 稳态响应（永久量）</a:t>
            </a:r>
          </a:p>
        </p:txBody>
      </p:sp>
      <p:sp>
        <p:nvSpPr>
          <p:cNvPr id="55299" name="文本框 13">
            <a:extLst>
              <a:ext uri="{FF2B5EF4-FFF2-40B4-BE49-F238E27FC236}">
                <a16:creationId xmlns:a16="http://schemas.microsoft.com/office/drawing/2014/main" id="{6DA8DB9E-F15D-EE46-89F9-6581DA637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9901" y="1669827"/>
            <a:ext cx="29081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电路的全响应（观察</a:t>
            </a:r>
            <a:r>
              <a:rPr lang="en-US" altLang="zh-CN" sz="2000" b="1" dirty="0">
                <a:solidFill>
                  <a:srgbClr val="FF0000"/>
                </a:solidFill>
              </a:rPr>
              <a:t>2</a:t>
            </a:r>
            <a:r>
              <a:rPr lang="zh-CN" altLang="en-US" sz="2000" b="1" dirty="0">
                <a:solidFill>
                  <a:srgbClr val="FF0000"/>
                </a:solidFill>
              </a:rPr>
              <a:t>）</a:t>
            </a:r>
          </a:p>
        </p:txBody>
      </p:sp>
      <p:pic>
        <p:nvPicPr>
          <p:cNvPr id="55306" name="图片 16">
            <a:extLst>
              <a:ext uri="{FF2B5EF4-FFF2-40B4-BE49-F238E27FC236}">
                <a16:creationId xmlns:a16="http://schemas.microsoft.com/office/drawing/2014/main" id="{7897D80C-5391-8C4F-8011-05F0978EB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46940"/>
            <a:ext cx="67373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7" name="图片 17">
            <a:extLst>
              <a:ext uri="{FF2B5EF4-FFF2-40B4-BE49-F238E27FC236}">
                <a16:creationId xmlns:a16="http://schemas.microsoft.com/office/drawing/2014/main" id="{084F82DE-F1D7-3847-B7FC-012D0D9307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042549"/>
            <a:ext cx="2592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8" name="图片 18">
            <a:extLst>
              <a:ext uri="{FF2B5EF4-FFF2-40B4-BE49-F238E27FC236}">
                <a16:creationId xmlns:a16="http://schemas.microsoft.com/office/drawing/2014/main" id="{DAE59F2C-2E71-7E41-B27E-1FD26D8CA9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433" y="5077474"/>
            <a:ext cx="1155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9" name="TextBox 1">
            <a:extLst>
              <a:ext uri="{FF2B5EF4-FFF2-40B4-BE49-F238E27FC236}">
                <a16:creationId xmlns:a16="http://schemas.microsoft.com/office/drawing/2014/main" id="{E83EC41F-F3FC-7F45-8B45-2016FBD1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7904" y="5598206"/>
            <a:ext cx="20320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0070C0"/>
                </a:solidFill>
              </a:rPr>
              <a:t>瞬态响应自然衰减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38C86AEA-BD8A-8246-9F30-0BA874D1BBA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CBC73837-DF42-0341-8BF7-20689BA996AA}"/>
              </a:ext>
            </a:extLst>
          </p:cNvPr>
          <p:cNvCxnSpPr>
            <a:cxnSpLocks/>
          </p:cNvCxnSpPr>
          <p:nvPr/>
        </p:nvCxnSpPr>
        <p:spPr>
          <a:xfrm>
            <a:off x="3059286" y="2038480"/>
            <a:ext cx="119506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18">
            <a:extLst>
              <a:ext uri="{FF2B5EF4-FFF2-40B4-BE49-F238E27FC236}">
                <a16:creationId xmlns:a16="http://schemas.microsoft.com/office/drawing/2014/main" id="{76240335-F76C-174E-8E6C-6A1B46C11C5B}"/>
              </a:ext>
            </a:extLst>
          </p:cNvPr>
          <p:cNvCxnSpPr>
            <a:cxnSpLocks/>
          </p:cNvCxnSpPr>
          <p:nvPr/>
        </p:nvCxnSpPr>
        <p:spPr>
          <a:xfrm>
            <a:off x="2555230" y="2038480"/>
            <a:ext cx="216024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BDFA8FC-7F15-17C3-B8C4-6066C9792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56157"/>
            <a:ext cx="7772400" cy="6345685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5349A69-8F5C-C652-538E-C300EE40FF1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413287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87B111-1496-B686-C797-9A99AE7DD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25" y="1701368"/>
            <a:ext cx="5700151" cy="5040000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4C1156C-7A31-633F-347B-9C0D1EEB8E6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A2DD8A6-8311-2703-9D64-194BC5D93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16632"/>
            <a:ext cx="4641038" cy="159094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4CE6003-3F59-C26A-7AF1-0F65F9A25ED3}"/>
              </a:ext>
            </a:extLst>
          </p:cNvPr>
          <p:cNvSpPr txBox="1"/>
          <p:nvPr/>
        </p:nvSpPr>
        <p:spPr>
          <a:xfrm>
            <a:off x="6099298" y="2234187"/>
            <a:ext cx="2664512" cy="923330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两个</a:t>
            </a:r>
            <a:r>
              <a:rPr kumimoji="1" lang="en-US" altLang="zh-CN" dirty="0"/>
              <a:t>special</a:t>
            </a:r>
            <a:r>
              <a:rPr kumimoji="1" lang="zh-CN" altLang="en-US" dirty="0"/>
              <a:t> </a:t>
            </a:r>
            <a:r>
              <a:rPr kumimoji="1" lang="en-US" altLang="zh-CN" dirty="0"/>
              <a:t>cases</a:t>
            </a:r>
            <a:r>
              <a:rPr kumimoji="1" lang="zh-CN" altLang="en-US" dirty="0"/>
              <a:t>：</a:t>
            </a:r>
            <a:endParaRPr kumimoji="1" lang="en-US" altLang="zh-CN" dirty="0"/>
          </a:p>
          <a:p>
            <a:r>
              <a:rPr kumimoji="1" lang="zh-CN" altLang="en-US" dirty="0"/>
              <a:t>初态（</a:t>
            </a:r>
            <a:r>
              <a:rPr kumimoji="1" lang="en-US" altLang="zh-CN" dirty="0"/>
              <a:t>t=0</a:t>
            </a:r>
            <a:r>
              <a:rPr kumimoji="1" lang="zh-CN" altLang="en-US" dirty="0"/>
              <a:t>）时需等于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0</a:t>
            </a:r>
          </a:p>
          <a:p>
            <a:r>
              <a:rPr kumimoji="1" lang="zh-CN" altLang="en-US" dirty="0"/>
              <a:t>稳态（</a:t>
            </a:r>
            <a:r>
              <a:rPr kumimoji="1" lang="en-US" altLang="zh-CN" dirty="0"/>
              <a:t>t=∞</a:t>
            </a:r>
            <a:r>
              <a:rPr kumimoji="1" lang="zh-CN" altLang="en-US" dirty="0"/>
              <a:t>）时需等于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s</a:t>
            </a:r>
            <a:endParaRPr kumimoji="1" lang="zh-CN" altLang="en-US" baseline="-250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A5C4D1E-2AC4-59C9-80D7-BB36DC7EDFDC}"/>
              </a:ext>
            </a:extLst>
          </p:cNvPr>
          <p:cNvSpPr txBox="1"/>
          <p:nvPr/>
        </p:nvSpPr>
        <p:spPr>
          <a:xfrm>
            <a:off x="6107412" y="3429000"/>
            <a:ext cx="2664512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400" dirty="0"/>
              <a:t>初态与稳态的差值呈指数衰减</a:t>
            </a:r>
          </a:p>
        </p:txBody>
      </p:sp>
    </p:spTree>
    <p:extLst>
      <p:ext uri="{BB962C8B-B14F-4D97-AF65-F5344CB8AC3E}">
        <p14:creationId xmlns:p14="http://schemas.microsoft.com/office/powerpoint/2010/main" val="240174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48112037-3ABD-C14C-9095-3BB137467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动态电路的概念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11366F51-4E2A-E549-A41C-3AEC7BC32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352" y="1196751"/>
            <a:ext cx="8840152" cy="5624735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000" dirty="0">
                <a:latin typeface="Verdana" panose="020B0604030504040204" pitchFamily="34" charset="0"/>
              </a:rPr>
              <a:t>电感、电容的“电压电流约束关系”</a:t>
            </a:r>
            <a:r>
              <a:rPr lang="zh-CN" altLang="en-US" sz="2000" dirty="0">
                <a:solidFill>
                  <a:srgbClr val="C00000"/>
                </a:solidFill>
                <a:latin typeface="Verdana" panose="020B0604030504040204" pitchFamily="34" charset="0"/>
              </a:rPr>
              <a:t>与时间</a:t>
            </a:r>
            <a:r>
              <a:rPr lang="zh-CN" altLang="en-US" sz="2000" i="1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000" i="1" dirty="0">
                <a:solidFill>
                  <a:srgbClr val="C00000"/>
                </a:solidFill>
                <a:latin typeface="Verdana" panose="020B0604030504040204" pitchFamily="34" charset="0"/>
              </a:rPr>
              <a:t>t</a:t>
            </a:r>
            <a:r>
              <a:rPr lang="zh-CN" altLang="en-US" sz="2000" i="1" dirty="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zh-CN" altLang="en-US" sz="2000" dirty="0">
                <a:solidFill>
                  <a:srgbClr val="C00000"/>
                </a:solidFill>
                <a:latin typeface="Verdana" panose="020B0604030504040204" pitchFamily="34" charset="0"/>
              </a:rPr>
              <a:t>有关</a:t>
            </a:r>
            <a:r>
              <a:rPr lang="zh-CN" altLang="en-US" sz="2000" dirty="0">
                <a:latin typeface="Verdana" panose="020B0604030504040204" pitchFamily="34" charset="0"/>
              </a:rPr>
              <a:t>，所以电感、电容又称为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动态元件</a:t>
            </a:r>
            <a:r>
              <a:rPr lang="zh-CN" altLang="en-US" sz="2000" dirty="0">
                <a:latin typeface="Verdana" panose="020B0604030504040204" pitchFamily="34" charset="0"/>
              </a:rPr>
              <a:t>，含电感、电容的电路也被称为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动态电路</a:t>
            </a:r>
            <a:endParaRPr lang="en-US" altLang="zh-CN" sz="2000" b="1" dirty="0">
              <a:solidFill>
                <a:srgbClr val="0432FF"/>
              </a:solidFill>
              <a:latin typeface="Verdana" panose="020B0604030504040204" pitchFamily="34" charset="0"/>
            </a:endParaRPr>
          </a:p>
          <a:p>
            <a:endParaRPr lang="en-US" altLang="zh-CN" sz="2000" b="1" dirty="0">
              <a:solidFill>
                <a:srgbClr val="0432FF"/>
              </a:solidFill>
              <a:latin typeface="Verdana" panose="020B0604030504040204" pitchFamily="34" charset="0"/>
            </a:endParaRPr>
          </a:p>
          <a:p>
            <a:r>
              <a:rPr lang="zh-CN" altLang="en-US" sz="2000" dirty="0">
                <a:latin typeface="Verdana" panose="020B0604030504040204" pitchFamily="34" charset="0"/>
              </a:rPr>
              <a:t>动态电路的一个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特征</a:t>
            </a:r>
            <a:r>
              <a:rPr lang="zh-CN" altLang="en-US" sz="2000" dirty="0">
                <a:latin typeface="Verdana" panose="020B0604030504040204" pitchFamily="34" charset="0"/>
              </a:rPr>
              <a:t>是：当电路结构发生变化时（一般通过“开关”的切换来实现），可能使电路从原来的工作状态，转变到一个新的工作状态，这种转变往往需要一定的时间，这一过程被称为动态电路的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过渡过程</a:t>
            </a:r>
            <a:r>
              <a:rPr lang="zh-CN" altLang="en-US" sz="2000" dirty="0">
                <a:latin typeface="Verdana" panose="020B0604030504040204" pitchFamily="34" charset="0"/>
              </a:rPr>
              <a:t>。</a:t>
            </a:r>
            <a:endParaRPr lang="en-US" altLang="zh-CN" sz="2000" dirty="0">
              <a:latin typeface="Verdana" panose="020B0604030504040204" pitchFamily="34" charset="0"/>
            </a:endParaRPr>
          </a:p>
          <a:p>
            <a:endParaRPr lang="en-US" altLang="zh-CN" sz="2000" b="1" dirty="0">
              <a:solidFill>
                <a:srgbClr val="0432FF"/>
              </a:solidFill>
              <a:latin typeface="Verdana" panose="020B0604030504040204" pitchFamily="34" charset="0"/>
            </a:endParaRPr>
          </a:p>
          <a:p>
            <a:r>
              <a:rPr lang="zh-CN" altLang="en-US" sz="2000" dirty="0">
                <a:latin typeface="Verdana" panose="020B0604030504040204" pitchFamily="34" charset="0"/>
              </a:rPr>
              <a:t>开关切换的动作也被称为“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换路</a:t>
            </a:r>
            <a:r>
              <a:rPr lang="zh-CN" altLang="en-US" sz="2000" dirty="0">
                <a:latin typeface="Verdana" panose="020B0604030504040204" pitchFamily="34" charset="0"/>
              </a:rPr>
              <a:t>”，一般认为换路是在 </a:t>
            </a:r>
            <a:r>
              <a:rPr lang="en-US" altLang="zh-CN" sz="2000" dirty="0">
                <a:latin typeface="Verdana" panose="020B0604030504040204" pitchFamily="34" charset="0"/>
              </a:rPr>
              <a:t>t=0 </a:t>
            </a:r>
            <a:r>
              <a:rPr lang="zh-CN" altLang="en-US" sz="2000" dirty="0">
                <a:latin typeface="Verdana" panose="020B0604030504040204" pitchFamily="34" charset="0"/>
              </a:rPr>
              <a:t>时刻进行的，把换路前的最终时刻记为</a:t>
            </a:r>
            <a:r>
              <a:rPr lang="en-US" altLang="zh-CN" sz="2000" dirty="0">
                <a:latin typeface="Verdana" panose="020B0604030504040204" pitchFamily="34" charset="0"/>
              </a:rPr>
              <a:t> t = 0</a:t>
            </a:r>
            <a:r>
              <a:rPr lang="en-US" altLang="zh-CN" sz="2000" baseline="30000" dirty="0">
                <a:latin typeface="Verdana" panose="020B0604030504040204" pitchFamily="34" charset="0"/>
              </a:rPr>
              <a:t>-</a:t>
            </a:r>
            <a:r>
              <a:rPr lang="zh-CN" altLang="en-US" sz="2000" dirty="0">
                <a:latin typeface="Verdana" panose="020B0604030504040204" pitchFamily="34" charset="0"/>
              </a:rPr>
              <a:t>，把换路后的最初时刻记为 </a:t>
            </a:r>
            <a:r>
              <a:rPr lang="en-US" altLang="zh-CN" sz="2000" dirty="0">
                <a:latin typeface="Verdana" panose="020B0604030504040204" pitchFamily="34" charset="0"/>
              </a:rPr>
              <a:t>t = 0</a:t>
            </a:r>
            <a:r>
              <a:rPr lang="en-US" altLang="zh-CN" sz="2000" baseline="30000" dirty="0">
                <a:latin typeface="Verdana" panose="020B0604030504040204" pitchFamily="34" charset="0"/>
              </a:rPr>
              <a:t>+</a:t>
            </a:r>
          </a:p>
          <a:p>
            <a:endParaRPr lang="en-US" altLang="zh-CN" sz="2400" b="1" dirty="0">
              <a:solidFill>
                <a:srgbClr val="0432FF"/>
              </a:solidFill>
              <a:latin typeface="Verdana" panose="020B0604030504040204" pitchFamily="34" charset="0"/>
            </a:endParaRPr>
          </a:p>
          <a:p>
            <a:r>
              <a:rPr lang="zh-CN" altLang="en-US" sz="2000" dirty="0">
                <a:latin typeface="Verdana" panose="020B0604030504040204" pitchFamily="34" charset="0"/>
              </a:rPr>
              <a:t>分析动态电路的方法之一：根据</a:t>
            </a:r>
            <a:r>
              <a:rPr lang="en-US" altLang="zh-CN" sz="2000" dirty="0">
                <a:latin typeface="Verdana" panose="020B0604030504040204" pitchFamily="34" charset="0"/>
              </a:rPr>
              <a:t>KCL</a:t>
            </a:r>
            <a:r>
              <a:rPr lang="zh-CN" altLang="en-US" sz="2000" dirty="0">
                <a:latin typeface="Verdana" panose="020B0604030504040204" pitchFamily="34" charset="0"/>
              </a:rPr>
              <a:t>、</a:t>
            </a:r>
            <a:r>
              <a:rPr lang="en-US" altLang="zh-CN" sz="2000" dirty="0">
                <a:latin typeface="Verdana" panose="020B0604030504040204" pitchFamily="34" charset="0"/>
              </a:rPr>
              <a:t>KVL</a:t>
            </a:r>
            <a:r>
              <a:rPr lang="zh-CN" altLang="en-US" sz="2000" dirty="0">
                <a:latin typeface="Verdana" panose="020B0604030504040204" pitchFamily="34" charset="0"/>
              </a:rPr>
              <a:t>、元件电压电流关系，写出</a:t>
            </a:r>
            <a:r>
              <a:rPr lang="zh-CN" altLang="en-US" sz="2000" dirty="0">
                <a:solidFill>
                  <a:srgbClr val="C00000"/>
                </a:solidFill>
                <a:latin typeface="Verdana" panose="020B0604030504040204" pitchFamily="34" charset="0"/>
              </a:rPr>
              <a:t>微分方程</a:t>
            </a:r>
            <a:r>
              <a:rPr lang="zh-CN" altLang="en-US" sz="2000" dirty="0">
                <a:latin typeface="Verdana" panose="020B0604030504040204" pitchFamily="34" charset="0"/>
              </a:rPr>
              <a:t>，并求解；这一方法在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时域</a:t>
            </a:r>
            <a:r>
              <a:rPr lang="zh-CN" altLang="en-US" sz="2000" dirty="0">
                <a:latin typeface="Verdana" panose="020B0604030504040204" pitchFamily="34" charset="0"/>
              </a:rPr>
              <a:t>中进行，称为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经典解法</a:t>
            </a:r>
            <a:endParaRPr lang="en-US" altLang="zh-CN" sz="2000" b="1" dirty="0">
              <a:solidFill>
                <a:srgbClr val="0432FF"/>
              </a:solidFill>
              <a:latin typeface="Verdana" panose="020B0604030504040204" pitchFamily="34" charset="0"/>
            </a:endParaRPr>
          </a:p>
          <a:p>
            <a:endParaRPr lang="en-US" altLang="zh-CN" sz="2000" b="1" dirty="0">
              <a:solidFill>
                <a:srgbClr val="0432FF"/>
              </a:solidFill>
              <a:latin typeface="Verdana" panose="020B0604030504040204" pitchFamily="34" charset="0"/>
            </a:endParaRPr>
          </a:p>
          <a:p>
            <a:r>
              <a:rPr lang="en-US" altLang="zh-CN" sz="2000" dirty="0">
                <a:latin typeface="Verdana" panose="020B0604030504040204" pitchFamily="34" charset="0"/>
              </a:rPr>
              <a:t>①</a:t>
            </a:r>
            <a:r>
              <a:rPr lang="zh-CN" altLang="en-US" sz="2000" dirty="0">
                <a:latin typeface="Verdana" panose="020B0604030504040204" pitchFamily="34" charset="0"/>
              </a:rPr>
              <a:t>无</a:t>
            </a:r>
            <a:r>
              <a:rPr lang="zh-CN" altLang="en-U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外加激励</a:t>
            </a:r>
            <a:r>
              <a:rPr lang="zh-CN" altLang="en-US" sz="2000" dirty="0">
                <a:latin typeface="Verdana" panose="020B0604030504040204" pitchFamily="34" charset="0"/>
              </a:rPr>
              <a:t>电源（零</a:t>
            </a:r>
            <a:r>
              <a:rPr lang="zh-CN" altLang="en-US" sz="2000" b="1" dirty="0">
                <a:solidFill>
                  <a:srgbClr val="C00000"/>
                </a:solidFill>
                <a:latin typeface="Verdana" panose="020B0604030504040204" pitchFamily="34" charset="0"/>
              </a:rPr>
              <a:t>输入</a:t>
            </a:r>
            <a:r>
              <a:rPr lang="zh-CN" altLang="en-US" sz="2000" dirty="0">
                <a:latin typeface="Verdana" panose="020B0604030504040204" pitchFamily="34" charset="0"/>
              </a:rPr>
              <a:t>），仅由动态元件初始储能所产生的响应：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零输入响应</a:t>
            </a:r>
            <a:r>
              <a:rPr lang="zh-CN" altLang="en-US" sz="2000" dirty="0">
                <a:latin typeface="Verdana" panose="020B0604030504040204" pitchFamily="34" charset="0"/>
              </a:rPr>
              <a:t>；</a:t>
            </a:r>
            <a:r>
              <a:rPr lang="en-US" altLang="zh-CN" sz="2000" dirty="0">
                <a:latin typeface="Verdana" panose="020B0604030504040204" pitchFamily="34" charset="0"/>
              </a:rPr>
              <a:t>②</a:t>
            </a:r>
            <a:r>
              <a:rPr lang="zh-CN" altLang="en-US" sz="2000" dirty="0">
                <a:latin typeface="Verdana" panose="020B0604030504040204" pitchFamily="34" charset="0"/>
              </a:rPr>
              <a:t>动态元件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初始储能</a:t>
            </a:r>
            <a:r>
              <a:rPr lang="zh-CN" altLang="en-US" sz="2000" dirty="0">
                <a:latin typeface="Verdana" panose="020B0604030504040204" pitchFamily="34" charset="0"/>
              </a:rPr>
              <a:t>为零（零</a:t>
            </a:r>
            <a:r>
              <a:rPr lang="zh-CN" altLang="en-US" sz="2000" b="1" dirty="0">
                <a:solidFill>
                  <a:srgbClr val="00B050"/>
                </a:solidFill>
                <a:latin typeface="Verdana" panose="020B0604030504040204" pitchFamily="34" charset="0"/>
              </a:rPr>
              <a:t>状态</a:t>
            </a:r>
            <a:r>
              <a:rPr lang="zh-CN" altLang="en-US" sz="2000" dirty="0">
                <a:latin typeface="Verdana" panose="020B0604030504040204" pitchFamily="34" charset="0"/>
              </a:rPr>
              <a:t>），由外加激励电源引起的响应：</a:t>
            </a:r>
            <a:r>
              <a:rPr lang="zh-CN" altLang="en-US" sz="2000" b="1" dirty="0">
                <a:solidFill>
                  <a:srgbClr val="0432FF"/>
                </a:solidFill>
                <a:latin typeface="Verdana" panose="020B0604030504040204" pitchFamily="34" charset="0"/>
              </a:rPr>
              <a:t>零状态响应</a:t>
            </a:r>
            <a:r>
              <a:rPr lang="zh-CN" altLang="en-US" sz="2000" dirty="0">
                <a:latin typeface="Verdana" panose="020B0604030504040204" pitchFamily="34" charset="0"/>
              </a:rPr>
              <a:t>；</a:t>
            </a:r>
            <a:r>
              <a:rPr lang="en-US" altLang="zh-CN" sz="2000" dirty="0">
                <a:latin typeface="Verdana" panose="020B0604030504040204" pitchFamily="34" charset="0"/>
              </a:rPr>
              <a:t>③</a:t>
            </a:r>
            <a:r>
              <a:rPr lang="zh-CN" altLang="en-US" sz="2000" dirty="0">
                <a:latin typeface="Verdana" panose="020B0604030504040204" pitchFamily="34" charset="0"/>
              </a:rPr>
              <a:t>实际上往往既有输入，也有初始储能：</a:t>
            </a:r>
            <a:r>
              <a:rPr lang="zh-CN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全响应</a:t>
            </a:r>
            <a:endParaRPr lang="en-US" altLang="zh-CN" sz="2000" b="1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endParaRPr kumimoji="1" lang="zh-CN" altLang="en-US" dirty="0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8523C3B-9CEF-D244-A275-54E52901C93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975808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标题 1">
            <a:extLst>
              <a:ext uri="{FF2B5EF4-FFF2-40B4-BE49-F238E27FC236}">
                <a16:creationId xmlns:a16="http://schemas.microsoft.com/office/drawing/2014/main" id="{AA18F2C2-456B-DD40-9C8D-188583D773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/>
              <a:t>阶跃响应总结</a:t>
            </a:r>
          </a:p>
        </p:txBody>
      </p:sp>
      <p:pic>
        <p:nvPicPr>
          <p:cNvPr id="56322" name="图片 5">
            <a:extLst>
              <a:ext uri="{FF2B5EF4-FFF2-40B4-BE49-F238E27FC236}">
                <a16:creationId xmlns:a16="http://schemas.microsoft.com/office/drawing/2014/main" id="{C8A744F0-BFAE-5E42-A906-F911E2AA8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5538"/>
            <a:ext cx="6913562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图片 6">
            <a:extLst>
              <a:ext uri="{FF2B5EF4-FFF2-40B4-BE49-F238E27FC236}">
                <a16:creationId xmlns:a16="http://schemas.microsoft.com/office/drawing/2014/main" id="{CF56127F-3549-EC4D-A20C-53256B1DE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2747963"/>
            <a:ext cx="69326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图片 7">
            <a:extLst>
              <a:ext uri="{FF2B5EF4-FFF2-40B4-BE49-F238E27FC236}">
                <a16:creationId xmlns:a16="http://schemas.microsoft.com/office/drawing/2014/main" id="{44F8CC0F-0A53-3F4F-9EF0-1EF190F80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644900"/>
            <a:ext cx="69119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文本框 8">
            <a:extLst>
              <a:ext uri="{FF2B5EF4-FFF2-40B4-BE49-F238E27FC236}">
                <a16:creationId xmlns:a16="http://schemas.microsoft.com/office/drawing/2014/main" id="{34CDFB91-8342-4E49-91E2-4466DF6B4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463" y="5141913"/>
            <a:ext cx="80313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2000" dirty="0"/>
              <a:t>三要素法：①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/>
              <a:t>的初始电压值；②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000" dirty="0"/>
              <a:t> 的稳态电压值；③时间常数；</a:t>
            </a:r>
            <a:endParaRPr lang="en-US" altLang="zh-CN" sz="2000" dirty="0"/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2000" dirty="0"/>
              <a:t>若电路是在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/>
              <a:t>=</a:t>
            </a:r>
            <a:r>
              <a:rPr lang="zh-CN" altLang="en-US" sz="2000" dirty="0"/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baseline="-25000" dirty="0"/>
              <a:t>0</a:t>
            </a:r>
            <a:r>
              <a:rPr lang="zh-CN" altLang="en-US" sz="2000" baseline="-25000" dirty="0"/>
              <a:t> </a:t>
            </a:r>
            <a:r>
              <a:rPr lang="zh-CN" altLang="en-US" sz="2000" dirty="0"/>
              <a:t>时刻切换，则</a:t>
            </a:r>
          </a:p>
        </p:txBody>
      </p:sp>
      <p:pic>
        <p:nvPicPr>
          <p:cNvPr id="56326" name="图片 9">
            <a:extLst>
              <a:ext uri="{FF2B5EF4-FFF2-40B4-BE49-F238E27FC236}">
                <a16:creationId xmlns:a16="http://schemas.microsoft.com/office/drawing/2014/main" id="{F20E425D-C5AD-3742-A98C-82C2B9EFCB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872163"/>
            <a:ext cx="4392613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C0FACB-61F9-3849-AD2A-D45FB1D3E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88" y="1444625"/>
            <a:ext cx="25090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70C0"/>
                </a:solidFill>
              </a:rPr>
              <a:t>①</a:t>
            </a:r>
            <a:r>
              <a:rPr lang="zh-CN" altLang="en-US" b="1" dirty="0">
                <a:solidFill>
                  <a:srgbClr val="0070C0"/>
                </a:solidFill>
              </a:rPr>
              <a:t>先写最终态（稳态）</a:t>
            </a:r>
            <a:endParaRPr lang="en-US" altLang="zh-CN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E314A-C2C9-434C-A1E4-98D83293D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1417638"/>
            <a:ext cx="32063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B050"/>
                </a:solidFill>
              </a:rPr>
              <a:t>②</a:t>
            </a:r>
            <a:r>
              <a:rPr lang="zh-CN" altLang="en-US" b="1" dirty="0">
                <a:solidFill>
                  <a:srgbClr val="00B050"/>
                </a:solidFill>
              </a:rPr>
              <a:t>再写初始态与最终态的差值</a:t>
            </a:r>
            <a:endParaRPr lang="en-US" altLang="zh-CN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2D7873-7E82-BD45-AFFC-E71067219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1806297"/>
            <a:ext cx="2632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7030A0"/>
                </a:solidFill>
              </a:rPr>
              <a:t>③</a:t>
            </a:r>
            <a:r>
              <a:rPr lang="zh-CN" altLang="en-US" b="1" dirty="0">
                <a:solidFill>
                  <a:srgbClr val="7030A0"/>
                </a:solidFill>
              </a:rPr>
              <a:t>最后添加自然衰减项</a:t>
            </a:r>
            <a:endParaRPr lang="en-US" altLang="zh-CN" b="1" dirty="0">
              <a:solidFill>
                <a:srgbClr val="7030A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7B79141-DE5B-7142-BF9F-F09FB6D6E379}"/>
              </a:ext>
            </a:extLst>
          </p:cNvPr>
          <p:cNvCxnSpPr>
            <a:cxnSpLocks/>
          </p:cNvCxnSpPr>
          <p:nvPr/>
        </p:nvCxnSpPr>
        <p:spPr>
          <a:xfrm>
            <a:off x="3248025" y="2538413"/>
            <a:ext cx="53181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43A24B-8991-AE40-81BC-18E44519727B}"/>
              </a:ext>
            </a:extLst>
          </p:cNvPr>
          <p:cNvCxnSpPr>
            <a:cxnSpLocks/>
          </p:cNvCxnSpPr>
          <p:nvPr/>
        </p:nvCxnSpPr>
        <p:spPr>
          <a:xfrm>
            <a:off x="4054475" y="2538413"/>
            <a:ext cx="138112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A930FE-1A02-A24D-9B43-D68DFDFEDCE5}"/>
              </a:ext>
            </a:extLst>
          </p:cNvPr>
          <p:cNvCxnSpPr>
            <a:cxnSpLocks/>
          </p:cNvCxnSpPr>
          <p:nvPr/>
        </p:nvCxnSpPr>
        <p:spPr>
          <a:xfrm>
            <a:off x="5435600" y="2538413"/>
            <a:ext cx="53181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7541198B-C6EE-744B-87D3-8DD45141D1C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内容占位符 4">
            <a:extLst>
              <a:ext uri="{FF2B5EF4-FFF2-40B4-BE49-F238E27FC236}">
                <a16:creationId xmlns:a16="http://schemas.microsoft.com/office/drawing/2014/main" id="{AF477236-24E8-554B-AAFD-25B04C4533CE}"/>
              </a:ext>
            </a:extLst>
          </p:cNvPr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7347" name="图片 7">
            <a:extLst>
              <a:ext uri="{FF2B5EF4-FFF2-40B4-BE49-F238E27FC236}">
                <a16:creationId xmlns:a16="http://schemas.microsoft.com/office/drawing/2014/main" id="{2293614E-BC0E-AE4F-AD66-8304DB9A3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" y="402431"/>
            <a:ext cx="8731250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图片 8">
            <a:extLst>
              <a:ext uri="{FF2B5EF4-FFF2-40B4-BE49-F238E27FC236}">
                <a16:creationId xmlns:a16="http://schemas.microsoft.com/office/drawing/2014/main" id="{12EEC692-325A-534C-9A37-EE2B243B3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" y="1223168"/>
            <a:ext cx="3757613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文本框 10">
            <a:extLst>
              <a:ext uri="{FF2B5EF4-FFF2-40B4-BE49-F238E27FC236}">
                <a16:creationId xmlns:a16="http://schemas.microsoft.com/office/drawing/2014/main" id="{8CFDC1C7-ED5F-E34A-A65E-4099322EA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4652963"/>
            <a:ext cx="1338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②求稳态值</a:t>
            </a:r>
          </a:p>
        </p:txBody>
      </p:sp>
      <p:pic>
        <p:nvPicPr>
          <p:cNvPr id="57346" name="图片 6">
            <a:extLst>
              <a:ext uri="{FF2B5EF4-FFF2-40B4-BE49-F238E27FC236}">
                <a16:creationId xmlns:a16="http://schemas.microsoft.com/office/drawing/2014/main" id="{CFB05476-34AE-B542-A500-0A0526199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228850"/>
            <a:ext cx="55800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文本框 9">
            <a:extLst>
              <a:ext uri="{FF2B5EF4-FFF2-40B4-BE49-F238E27FC236}">
                <a16:creationId xmlns:a16="http://schemas.microsoft.com/office/drawing/2014/main" id="{8A6D7D8B-4D92-3C49-A323-911F46CFD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2276475"/>
            <a:ext cx="1338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①求初始值</a:t>
            </a:r>
          </a:p>
        </p:txBody>
      </p:sp>
      <p:sp>
        <p:nvSpPr>
          <p:cNvPr id="57351" name="文本框 11">
            <a:extLst>
              <a:ext uri="{FF2B5EF4-FFF2-40B4-BE49-F238E27FC236}">
                <a16:creationId xmlns:a16="http://schemas.microsoft.com/office/drawing/2014/main" id="{DF15B0A4-A2D1-864C-A982-3182A7772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4008438"/>
            <a:ext cx="1570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③求时间常数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38E75ED-621B-294C-870F-9F1EE17861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图片 5">
            <a:extLst>
              <a:ext uri="{FF2B5EF4-FFF2-40B4-BE49-F238E27FC236}">
                <a16:creationId xmlns:a16="http://schemas.microsoft.com/office/drawing/2014/main" id="{F7A0BD71-4DE9-454E-88BC-3897C1EFB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80" y="295275"/>
            <a:ext cx="8328025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3CE3201-A85D-BD4A-8086-C34FA01C0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93788"/>
            <a:ext cx="3160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B930B5B-1FCA-BD46-AC50-D0BB64710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725488"/>
            <a:ext cx="1338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①求初始值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2156DCE-8F5A-ED4D-B026-F602676DB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522413"/>
            <a:ext cx="1338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②求稳态值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131697F-5A4D-3C41-B9C5-467A71504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2482850"/>
            <a:ext cx="157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③求时间常数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214A8D8-4E31-6540-B8A8-9D330A8A8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20875"/>
            <a:ext cx="2646362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6DA9878-A84D-A24F-B6F7-A405133EC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40050"/>
            <a:ext cx="4068763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975DDE-F007-394F-832A-596DDF35B0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4981575"/>
            <a:ext cx="479107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03F1052-FBEE-764C-9FC6-F3959B1940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849938"/>
            <a:ext cx="5788025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05BE0FA-BDA2-8B49-9411-AE571EF146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788" y="5610225"/>
            <a:ext cx="28448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右箭头 15">
            <a:extLst>
              <a:ext uri="{FF2B5EF4-FFF2-40B4-BE49-F238E27FC236}">
                <a16:creationId xmlns:a16="http://schemas.microsoft.com/office/drawing/2014/main" id="{11DF738B-DAD7-E540-8ED4-8C46966D7729}"/>
              </a:ext>
            </a:extLst>
          </p:cNvPr>
          <p:cNvSpPr/>
          <p:nvPr/>
        </p:nvSpPr>
        <p:spPr>
          <a:xfrm>
            <a:off x="5219700" y="5949950"/>
            <a:ext cx="576263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3D18283-17A2-E548-85B3-56D81444B0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406650"/>
            <a:ext cx="2873375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6F38C6-B8F6-344A-87A3-A72A27644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3" y="3763963"/>
            <a:ext cx="17351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* </a:t>
            </a:r>
            <a:r>
              <a:rPr lang="zh-CN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/>
              <a:t>&lt;</a:t>
            </a:r>
            <a:r>
              <a:rPr lang="zh-CN" altLang="en-US"/>
              <a:t> </a:t>
            </a:r>
            <a:r>
              <a:rPr lang="en-US" altLang="zh-CN"/>
              <a:t>0</a:t>
            </a:r>
            <a:r>
              <a:rPr lang="zh-CN" altLang="en-US"/>
              <a:t>时刻的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/>
              <a:t>要单独计算</a:t>
            </a:r>
            <a:endParaRPr lang="en-US" altLang="zh-CN"/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12A1EADB-FD41-7C4D-9552-3AAE3C2A4A0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1051E0B-5AE9-DF47-A325-3B09B4C8D1D1}"/>
              </a:ext>
            </a:extLst>
          </p:cNvPr>
          <p:cNvSpPr txBox="1"/>
          <p:nvPr/>
        </p:nvSpPr>
        <p:spPr>
          <a:xfrm>
            <a:off x="932308" y="-23257"/>
            <a:ext cx="61927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求</a:t>
            </a:r>
            <a:r>
              <a:rPr kumimoji="1" lang="en-US" altLang="zh-CN" dirty="0">
                <a:solidFill>
                  <a:srgbClr val="0432FF"/>
                </a:solidFill>
              </a:rPr>
              <a:t>0+</a:t>
            </a:r>
            <a:r>
              <a:rPr kumimoji="1" lang="zh-CN" altLang="en-US" dirty="0">
                <a:solidFill>
                  <a:srgbClr val="0432FF"/>
                </a:solidFill>
              </a:rPr>
              <a:t>初始值，要分析</a:t>
            </a:r>
            <a:r>
              <a:rPr kumimoji="1" lang="en-US" altLang="zh-CN" dirty="0">
                <a:solidFill>
                  <a:srgbClr val="0432FF"/>
                </a:solidFill>
              </a:rPr>
              <a:t>0-</a:t>
            </a:r>
            <a:r>
              <a:rPr kumimoji="1" lang="zh-CN" altLang="en-US" dirty="0">
                <a:solidFill>
                  <a:srgbClr val="0432FF"/>
                </a:solidFill>
              </a:rPr>
              <a:t>时刻，并利用电容电压不能突变原则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6" grpId="0" animBg="1"/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标题 1">
            <a:extLst>
              <a:ext uri="{FF2B5EF4-FFF2-40B4-BE49-F238E27FC236}">
                <a16:creationId xmlns:a16="http://schemas.microsoft.com/office/drawing/2014/main" id="{6A670E46-4080-5241-8F73-E344DC142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zh-CN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/>
              <a:t>阶跃响应</a:t>
            </a:r>
            <a:r>
              <a:rPr lang="en-US" altLang="zh-CN"/>
              <a:t>~</a:t>
            </a:r>
            <a:r>
              <a:rPr lang="zh-CN" altLang="en-US"/>
              <a:t>与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/>
              <a:t>类似</a:t>
            </a:r>
          </a:p>
        </p:txBody>
      </p:sp>
      <p:sp>
        <p:nvSpPr>
          <p:cNvPr id="59394" name="文本框 8">
            <a:extLst>
              <a:ext uri="{FF2B5EF4-FFF2-40B4-BE49-F238E27FC236}">
                <a16:creationId xmlns:a16="http://schemas.microsoft.com/office/drawing/2014/main" id="{F77D45C7-E617-AA48-9D61-8A05D99C0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4365625"/>
            <a:ext cx="79626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2000" dirty="0"/>
              <a:t>三要素法：①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000" dirty="0"/>
              <a:t> 的初始电流值；②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/>
              <a:t>的稳态电流值；③时间常数；</a:t>
            </a:r>
            <a:endParaRPr lang="en-US" altLang="zh-CN" sz="2000" dirty="0"/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2000" dirty="0"/>
              <a:t>若电路是在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/>
              <a:t>时刻切换，则</a:t>
            </a:r>
          </a:p>
        </p:txBody>
      </p:sp>
      <p:pic>
        <p:nvPicPr>
          <p:cNvPr id="59395" name="图片 2">
            <a:extLst>
              <a:ext uri="{FF2B5EF4-FFF2-40B4-BE49-F238E27FC236}">
                <a16:creationId xmlns:a16="http://schemas.microsoft.com/office/drawing/2014/main" id="{0F8A03F5-37F0-4E40-9943-6B6506BAD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363" y="1190625"/>
            <a:ext cx="4110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图片 3">
            <a:extLst>
              <a:ext uri="{FF2B5EF4-FFF2-40B4-BE49-F238E27FC236}">
                <a16:creationId xmlns:a16="http://schemas.microsoft.com/office/drawing/2014/main" id="{E1E1AFD1-5E94-7E4D-81C7-48AB3A2A0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2138363"/>
            <a:ext cx="717867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图片 4">
            <a:extLst>
              <a:ext uri="{FF2B5EF4-FFF2-40B4-BE49-F238E27FC236}">
                <a16:creationId xmlns:a16="http://schemas.microsoft.com/office/drawing/2014/main" id="{0828EF07-6CA0-8F44-8CB8-373C2F08B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819400"/>
            <a:ext cx="63627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图片 10">
            <a:extLst>
              <a:ext uri="{FF2B5EF4-FFF2-40B4-BE49-F238E27FC236}">
                <a16:creationId xmlns:a16="http://schemas.microsoft.com/office/drawing/2014/main" id="{F13F395C-FD45-1147-AA70-90575B887B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5343525"/>
            <a:ext cx="36576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AD01492-40EC-6640-8FFB-EB8744AC3DC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图片 5">
            <a:extLst>
              <a:ext uri="{FF2B5EF4-FFF2-40B4-BE49-F238E27FC236}">
                <a16:creationId xmlns:a16="http://schemas.microsoft.com/office/drawing/2014/main" id="{658AE026-47FD-5349-9B06-D073FB5F4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3" y="454447"/>
            <a:ext cx="8964613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8" name="图片 6">
            <a:extLst>
              <a:ext uri="{FF2B5EF4-FFF2-40B4-BE49-F238E27FC236}">
                <a16:creationId xmlns:a16="http://schemas.microsoft.com/office/drawing/2014/main" id="{70842721-D719-6E45-9683-7836A8C5A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97200"/>
            <a:ext cx="49911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文本框 7">
            <a:extLst>
              <a:ext uri="{FF2B5EF4-FFF2-40B4-BE49-F238E27FC236}">
                <a16:creationId xmlns:a16="http://schemas.microsoft.com/office/drawing/2014/main" id="{7FD11BD8-176B-374B-BA8D-D73B6893B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997200"/>
            <a:ext cx="1800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①求初始电流值</a:t>
            </a:r>
          </a:p>
        </p:txBody>
      </p:sp>
      <p:sp>
        <p:nvSpPr>
          <p:cNvPr id="60420" name="文本框 8">
            <a:extLst>
              <a:ext uri="{FF2B5EF4-FFF2-40B4-BE49-F238E27FC236}">
                <a16:creationId xmlns:a16="http://schemas.microsoft.com/office/drawing/2014/main" id="{148919CB-5D71-1547-BF37-CDAE481FC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688" y="3933825"/>
            <a:ext cx="1800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②求稳态电流值</a:t>
            </a:r>
          </a:p>
        </p:txBody>
      </p:sp>
      <p:sp>
        <p:nvSpPr>
          <p:cNvPr id="60421" name="文本框 9">
            <a:extLst>
              <a:ext uri="{FF2B5EF4-FFF2-40B4-BE49-F238E27FC236}">
                <a16:creationId xmlns:a16="http://schemas.microsoft.com/office/drawing/2014/main" id="{584C15FD-3A3F-0A46-9D69-ABF2515C9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445125"/>
            <a:ext cx="1568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③求时间常数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A0D419D-A214-6A4B-A083-4A7C25CFE30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FF961D2-A2E6-FC41-897F-16884ED34BE7}"/>
              </a:ext>
            </a:extLst>
          </p:cNvPr>
          <p:cNvSpPr txBox="1"/>
          <p:nvPr/>
        </p:nvSpPr>
        <p:spPr>
          <a:xfrm>
            <a:off x="1081368" y="54172"/>
            <a:ext cx="61927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求</a:t>
            </a:r>
            <a:r>
              <a:rPr kumimoji="1" lang="en-US" altLang="zh-CN" dirty="0">
                <a:solidFill>
                  <a:srgbClr val="0432FF"/>
                </a:solidFill>
              </a:rPr>
              <a:t>0+</a:t>
            </a:r>
            <a:r>
              <a:rPr kumimoji="1" lang="zh-CN" altLang="en-US" dirty="0">
                <a:solidFill>
                  <a:srgbClr val="0432FF"/>
                </a:solidFill>
              </a:rPr>
              <a:t>初始值，要分析</a:t>
            </a:r>
            <a:r>
              <a:rPr kumimoji="1" lang="en-US" altLang="zh-CN" dirty="0">
                <a:solidFill>
                  <a:srgbClr val="0432FF"/>
                </a:solidFill>
              </a:rPr>
              <a:t>0-</a:t>
            </a:r>
            <a:r>
              <a:rPr kumimoji="1" lang="zh-CN" altLang="en-US" dirty="0">
                <a:solidFill>
                  <a:srgbClr val="0432FF"/>
                </a:solidFill>
              </a:rPr>
              <a:t>时刻，并利用电感电流不能突变原则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089636-40F0-6D4A-BD17-912B5DF89309}"/>
              </a:ext>
            </a:extLst>
          </p:cNvPr>
          <p:cNvSpPr/>
          <p:nvPr/>
        </p:nvSpPr>
        <p:spPr>
          <a:xfrm>
            <a:off x="4981575" y="6305550"/>
            <a:ext cx="4162425" cy="552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1442" name="图片 5">
            <a:extLst>
              <a:ext uri="{FF2B5EF4-FFF2-40B4-BE49-F238E27FC236}">
                <a16:creationId xmlns:a16="http://schemas.microsoft.com/office/drawing/2014/main" id="{6396DC8E-50FE-8241-AD73-600FC7A04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388065"/>
            <a:ext cx="88566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图片 6">
            <a:extLst>
              <a:ext uri="{FF2B5EF4-FFF2-40B4-BE49-F238E27FC236}">
                <a16:creationId xmlns:a16="http://schemas.microsoft.com/office/drawing/2014/main" id="{5D07DAE1-7E70-3549-ACBF-45B64046B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945674"/>
            <a:ext cx="30797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图片 7">
            <a:extLst>
              <a:ext uri="{FF2B5EF4-FFF2-40B4-BE49-F238E27FC236}">
                <a16:creationId xmlns:a16="http://schemas.microsoft.com/office/drawing/2014/main" id="{7C4225A4-6F2F-5C46-AB1E-C3FDE92CB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42988"/>
            <a:ext cx="5507038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文本框 8">
            <a:extLst>
              <a:ext uri="{FF2B5EF4-FFF2-40B4-BE49-F238E27FC236}">
                <a16:creationId xmlns:a16="http://schemas.microsoft.com/office/drawing/2014/main" id="{8F3DEB6A-537D-B74F-8652-85A990A2F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739538"/>
            <a:ext cx="203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FF0000"/>
                </a:solidFill>
              </a:rPr>
              <a:t>①分三个阶段考虑</a:t>
            </a:r>
          </a:p>
        </p:txBody>
      </p:sp>
      <p:sp>
        <p:nvSpPr>
          <p:cNvPr id="61446" name="文本框 9">
            <a:extLst>
              <a:ext uri="{FF2B5EF4-FFF2-40B4-BE49-F238E27FC236}">
                <a16:creationId xmlns:a16="http://schemas.microsoft.com/office/drawing/2014/main" id="{C0642C5B-9165-1C49-834F-6596B68C6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463" y="1682750"/>
            <a:ext cx="1568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②求初始电流</a:t>
            </a:r>
          </a:p>
        </p:txBody>
      </p:sp>
      <p:pic>
        <p:nvPicPr>
          <p:cNvPr id="61447" name="图片 10">
            <a:extLst>
              <a:ext uri="{FF2B5EF4-FFF2-40B4-BE49-F238E27FC236}">
                <a16:creationId xmlns:a16="http://schemas.microsoft.com/office/drawing/2014/main" id="{8D663DE2-45FA-F446-AFB8-9BD13C28A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33600"/>
            <a:ext cx="5629275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文本框 11">
            <a:extLst>
              <a:ext uri="{FF2B5EF4-FFF2-40B4-BE49-F238E27FC236}">
                <a16:creationId xmlns:a16="http://schemas.microsoft.com/office/drawing/2014/main" id="{9F71D9A6-DE1C-6A45-B0D5-F9EEC6512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4188" y="3521075"/>
            <a:ext cx="3186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③第二阶段的稳态、时间常数</a:t>
            </a:r>
          </a:p>
        </p:txBody>
      </p:sp>
      <p:pic>
        <p:nvPicPr>
          <p:cNvPr id="61449" name="图片 12">
            <a:extLst>
              <a:ext uri="{FF2B5EF4-FFF2-40B4-BE49-F238E27FC236}">
                <a16:creationId xmlns:a16="http://schemas.microsoft.com/office/drawing/2014/main" id="{C85A6C4B-6388-A347-92E7-1DF018FCCB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984750"/>
            <a:ext cx="2952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0EF53ED4-A059-4942-AEE2-72ACF6768143}"/>
              </a:ext>
            </a:extLst>
          </p:cNvPr>
          <p:cNvCxnSpPr/>
          <p:nvPr/>
        </p:nvCxnSpPr>
        <p:spPr>
          <a:xfrm>
            <a:off x="107950" y="2051050"/>
            <a:ext cx="5903913" cy="0"/>
          </a:xfrm>
          <a:prstGeom prst="lin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252E2B62-EFBC-0E4E-A771-BA8F62374301}"/>
              </a:ext>
            </a:extLst>
          </p:cNvPr>
          <p:cNvCxnSpPr/>
          <p:nvPr/>
        </p:nvCxnSpPr>
        <p:spPr>
          <a:xfrm>
            <a:off x="107950" y="4984750"/>
            <a:ext cx="8912225" cy="0"/>
          </a:xfrm>
          <a:prstGeom prst="line">
            <a:avLst/>
          </a:prstGeom>
          <a:ln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52" name="图片 17">
            <a:extLst>
              <a:ext uri="{FF2B5EF4-FFF2-40B4-BE49-F238E27FC236}">
                <a16:creationId xmlns:a16="http://schemas.microsoft.com/office/drawing/2014/main" id="{D8D034AD-5A6F-0D42-8F12-DBACF79B4F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5251450"/>
            <a:ext cx="46799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3" name="图片 18">
            <a:extLst>
              <a:ext uri="{FF2B5EF4-FFF2-40B4-BE49-F238E27FC236}">
                <a16:creationId xmlns:a16="http://schemas.microsoft.com/office/drawing/2014/main" id="{701D8C60-C7AD-074D-964D-C5E519E6CF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410325"/>
            <a:ext cx="2814637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4" name="图片 19">
            <a:extLst>
              <a:ext uri="{FF2B5EF4-FFF2-40B4-BE49-F238E27FC236}">
                <a16:creationId xmlns:a16="http://schemas.microsoft.com/office/drawing/2014/main" id="{AFC2BC21-0DC0-134C-98A9-182146287C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6305550"/>
            <a:ext cx="1922462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图片 20">
            <a:extLst>
              <a:ext uri="{FF2B5EF4-FFF2-40B4-BE49-F238E27FC236}">
                <a16:creationId xmlns:a16="http://schemas.microsoft.com/office/drawing/2014/main" id="{7E42D9FB-A6F3-E74A-8902-392FFDB2D1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213" y="6551613"/>
            <a:ext cx="37084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6" name="图片 21">
            <a:extLst>
              <a:ext uri="{FF2B5EF4-FFF2-40B4-BE49-F238E27FC236}">
                <a16:creationId xmlns:a16="http://schemas.microsoft.com/office/drawing/2014/main" id="{71CCC01A-09C5-2944-A556-BED763962D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5392738"/>
            <a:ext cx="369570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下箭头 22">
            <a:extLst>
              <a:ext uri="{FF2B5EF4-FFF2-40B4-BE49-F238E27FC236}">
                <a16:creationId xmlns:a16="http://schemas.microsoft.com/office/drawing/2014/main" id="{6F5F14D6-BF48-394B-815E-71EE8A34141A}"/>
              </a:ext>
            </a:extLst>
          </p:cNvPr>
          <p:cNvSpPr/>
          <p:nvPr/>
        </p:nvSpPr>
        <p:spPr>
          <a:xfrm rot="10800000">
            <a:off x="7008813" y="6230938"/>
            <a:ext cx="142875" cy="2174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61458" name="文本框 23">
            <a:extLst>
              <a:ext uri="{FF2B5EF4-FFF2-40B4-BE49-F238E27FC236}">
                <a16:creationId xmlns:a16="http://schemas.microsoft.com/office/drawing/2014/main" id="{4BB122AF-4094-624B-A779-CB4620551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5037138"/>
            <a:ext cx="4108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</a:rPr>
              <a:t>④第三阶段的初始态、稳态、时间常数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F86F50DD-6787-1E48-A97B-C6DC017B3A3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标题 1">
            <a:extLst>
              <a:ext uri="{FF2B5EF4-FFF2-40B4-BE49-F238E27FC236}">
                <a16:creationId xmlns:a16="http://schemas.microsoft.com/office/drawing/2014/main" id="{F63B1D5C-CB83-F744-8963-BAA290C85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中文教材内容补充</a:t>
            </a:r>
          </a:p>
        </p:txBody>
      </p:sp>
      <p:sp>
        <p:nvSpPr>
          <p:cNvPr id="62466" name="文本占位符 2">
            <a:extLst>
              <a:ext uri="{FF2B5EF4-FFF2-40B4-BE49-F238E27FC236}">
                <a16:creationId xmlns:a16="http://schemas.microsoft.com/office/drawing/2014/main" id="{B31F87ED-8F67-7840-9E1F-DCEA44DF404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5138" y="1125538"/>
            <a:ext cx="8229600" cy="5732462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/>
              <a:t>单位阶跃响应：电路对于</a:t>
            </a:r>
            <a:r>
              <a:rPr lang="zh-CN" altLang="en-US" sz="2400" b="1" dirty="0">
                <a:solidFill>
                  <a:srgbClr val="0432FF"/>
                </a:solidFill>
              </a:rPr>
              <a:t>单位阶跃函数</a:t>
            </a:r>
            <a:r>
              <a:rPr lang="zh-CN" altLang="en-US" sz="2400" dirty="0"/>
              <a:t>输入的</a:t>
            </a:r>
            <a:r>
              <a:rPr lang="zh-CN" altLang="en-US" sz="2400" dirty="0">
                <a:solidFill>
                  <a:srgbClr val="0432FF"/>
                </a:solidFill>
              </a:rPr>
              <a:t>零状态响应</a:t>
            </a:r>
            <a:endParaRPr lang="en-US" altLang="zh-CN" sz="2400" dirty="0">
              <a:solidFill>
                <a:srgbClr val="0432FF"/>
              </a:solidFill>
            </a:endParaRPr>
          </a:p>
          <a:p>
            <a:r>
              <a:rPr lang="zh-CN" altLang="en-US" sz="2400" dirty="0"/>
              <a:t>单位冲激响应：电路对于</a:t>
            </a:r>
            <a:r>
              <a:rPr lang="zh-CN" altLang="en-US" sz="2400" b="1" dirty="0">
                <a:solidFill>
                  <a:srgbClr val="0432FF"/>
                </a:solidFill>
              </a:rPr>
              <a:t>单位冲激函数</a:t>
            </a:r>
            <a:r>
              <a:rPr lang="zh-CN" altLang="en-US" sz="2400" dirty="0"/>
              <a:t>激励的</a:t>
            </a:r>
            <a:r>
              <a:rPr lang="zh-CN" altLang="en-US" sz="2400" dirty="0">
                <a:solidFill>
                  <a:srgbClr val="0432FF"/>
                </a:solidFill>
              </a:rPr>
              <a:t>零状态响应</a:t>
            </a:r>
            <a:endParaRPr lang="en-US" altLang="zh-CN" sz="2400" dirty="0"/>
          </a:p>
          <a:p>
            <a:pPr lvl="1"/>
            <a:r>
              <a:rPr lang="zh-CN" altLang="en-US" sz="2000" dirty="0"/>
              <a:t>零状态：储能元件（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000" dirty="0"/>
              <a:t>）没有初始储能；</a:t>
            </a:r>
            <a:endParaRPr lang="en-US" altLang="zh-CN" sz="2000" dirty="0"/>
          </a:p>
          <a:p>
            <a:pPr lvl="1"/>
            <a:r>
              <a:rPr lang="zh-CN" altLang="en-US" sz="2000" dirty="0"/>
              <a:t>把一个单位冲激电流加到初始电压为零的电容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000" dirty="0"/>
              <a:t> 上，则：</a:t>
            </a:r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2"/>
            <a:r>
              <a:rPr lang="zh-CN" altLang="en-US" sz="1600" dirty="0">
                <a:solidFill>
                  <a:srgbClr val="FF0000"/>
                </a:solidFill>
              </a:rPr>
              <a:t>相当于在 </a:t>
            </a:r>
            <a:r>
              <a:rPr lang="en-US" altLang="zh-CN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baseline="-25000" dirty="0">
                <a:solidFill>
                  <a:srgbClr val="FF0000"/>
                </a:solidFill>
              </a:rPr>
              <a:t>0+</a:t>
            </a:r>
            <a:r>
              <a:rPr lang="zh-CN" altLang="en-US" sz="1600" baseline="-25000" dirty="0">
                <a:solidFill>
                  <a:srgbClr val="FF0000"/>
                </a:solidFill>
              </a:rPr>
              <a:t> </a:t>
            </a:r>
            <a:r>
              <a:rPr lang="zh-CN" altLang="en-US" sz="1600" dirty="0">
                <a:solidFill>
                  <a:srgbClr val="FF0000"/>
                </a:solidFill>
              </a:rPr>
              <a:t>时刻，电容有了初始电压 </a:t>
            </a:r>
            <a:r>
              <a:rPr lang="en-US" altLang="zh-CN" sz="1600" dirty="0">
                <a:solidFill>
                  <a:srgbClr val="FF0000"/>
                </a:solidFill>
              </a:rPr>
              <a:t>1/</a:t>
            </a:r>
            <a:r>
              <a:rPr lang="en-US" altLang="zh-CN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1600" dirty="0"/>
              <a:t>；（注意：此时电容两端的电压有突变：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baseline="-25000" dirty="0"/>
              <a:t>0-</a:t>
            </a:r>
            <a:r>
              <a:rPr lang="zh-CN" altLang="en-US" sz="1600" dirty="0"/>
              <a:t>时刻为</a:t>
            </a:r>
            <a:r>
              <a:rPr lang="en-US" altLang="zh-CN" sz="1600" dirty="0"/>
              <a:t>0</a:t>
            </a:r>
            <a:r>
              <a:rPr lang="zh-CN" altLang="en-US" sz="1600" dirty="0"/>
              <a:t>，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baseline="-25000" dirty="0"/>
              <a:t>0+</a:t>
            </a:r>
            <a:r>
              <a:rPr lang="zh-CN" altLang="en-US" sz="1600" dirty="0"/>
              <a:t>时刻为</a:t>
            </a:r>
            <a:r>
              <a:rPr lang="en-US" altLang="zh-CN" sz="1600" dirty="0"/>
              <a:t>1/C</a:t>
            </a:r>
            <a:r>
              <a:rPr lang="zh-CN" altLang="en-US" sz="1600" dirty="0"/>
              <a:t>）</a:t>
            </a:r>
            <a:endParaRPr lang="en-US" altLang="zh-CN" sz="1600" dirty="0"/>
          </a:p>
          <a:p>
            <a:pPr lvl="2"/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/>
              <a:t>&gt;</a:t>
            </a:r>
            <a:r>
              <a:rPr lang="zh-CN" altLang="en-US" sz="1600" dirty="0"/>
              <a:t> </a:t>
            </a:r>
            <a:r>
              <a:rPr lang="en-US" altLang="zh-CN" sz="1600" dirty="0"/>
              <a:t>0</a:t>
            </a:r>
            <a:r>
              <a:rPr lang="zh-CN" altLang="en-US" sz="1600" dirty="0"/>
              <a:t>时，输入为零。因此，</a:t>
            </a:r>
            <a:r>
              <a:rPr lang="zh-CN" altLang="en-US" sz="1800" b="1" dirty="0"/>
              <a:t>单位冲激响应可当作电容两端</a:t>
            </a:r>
            <a:r>
              <a:rPr lang="zh-CN" altLang="en-US" sz="1800" b="1" dirty="0">
                <a:solidFill>
                  <a:srgbClr val="FF0000"/>
                </a:solidFill>
              </a:rPr>
              <a:t>初始电压为</a:t>
            </a:r>
            <a:r>
              <a:rPr lang="en-US" altLang="zh-CN" sz="1800" b="1" dirty="0">
                <a:solidFill>
                  <a:srgbClr val="FF0000"/>
                </a:solidFill>
              </a:rPr>
              <a:t>1/</a:t>
            </a:r>
            <a:r>
              <a:rPr lang="en-US" altLang="zh-CN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1800" b="1" dirty="0">
                <a:solidFill>
                  <a:srgbClr val="FF0000"/>
                </a:solidFill>
              </a:rPr>
              <a:t>的零输入响应</a:t>
            </a:r>
            <a:r>
              <a:rPr lang="zh-CN" altLang="en-US" sz="1800" b="1" dirty="0"/>
              <a:t>来处理；</a:t>
            </a:r>
            <a:endParaRPr lang="en-US" altLang="zh-CN" sz="1600" b="1" dirty="0"/>
          </a:p>
          <a:p>
            <a:pPr lvl="1"/>
            <a:r>
              <a:rPr lang="zh-CN" altLang="en-US" sz="2000" dirty="0"/>
              <a:t>把一个单位冲激电压加到初始电流为零的电感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2000" dirty="0"/>
              <a:t> 上，则：</a:t>
            </a:r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2"/>
            <a:r>
              <a:rPr lang="zh-CN" altLang="en-US" sz="1600" dirty="0">
                <a:solidFill>
                  <a:srgbClr val="FF0000"/>
                </a:solidFill>
              </a:rPr>
              <a:t>相当于在 </a:t>
            </a:r>
            <a:r>
              <a:rPr lang="en-US" altLang="zh-CN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baseline="-25000" dirty="0">
                <a:solidFill>
                  <a:srgbClr val="FF0000"/>
                </a:solidFill>
              </a:rPr>
              <a:t>0+</a:t>
            </a:r>
            <a:r>
              <a:rPr lang="zh-CN" altLang="en-US" sz="1600" dirty="0">
                <a:solidFill>
                  <a:srgbClr val="FF0000"/>
                </a:solidFill>
              </a:rPr>
              <a:t>时刻，电感有了初始电流</a:t>
            </a:r>
            <a:r>
              <a:rPr lang="en-US" altLang="zh-CN" sz="1600" dirty="0">
                <a:solidFill>
                  <a:srgbClr val="FF0000"/>
                </a:solidFill>
              </a:rPr>
              <a:t>1/</a:t>
            </a:r>
            <a:r>
              <a:rPr lang="en-US" altLang="zh-CN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1600" dirty="0"/>
              <a:t>；（注意：此时流经电感的电流有突变：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baseline="-25000" dirty="0"/>
              <a:t>0-</a:t>
            </a:r>
            <a:r>
              <a:rPr lang="zh-CN" altLang="en-US" sz="1600" dirty="0"/>
              <a:t>时刻为</a:t>
            </a:r>
            <a:r>
              <a:rPr lang="en-US" altLang="zh-CN" sz="1600" dirty="0"/>
              <a:t>0</a:t>
            </a:r>
            <a:r>
              <a:rPr lang="zh-CN" altLang="en-US" sz="1600" dirty="0"/>
              <a:t>，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baseline="-25000" dirty="0"/>
              <a:t>0+</a:t>
            </a:r>
            <a:r>
              <a:rPr lang="zh-CN" altLang="en-US" sz="1600" dirty="0"/>
              <a:t>时刻为</a:t>
            </a:r>
            <a:r>
              <a:rPr lang="en-US" altLang="zh-CN" sz="1600" dirty="0"/>
              <a:t>1/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1600" dirty="0"/>
              <a:t>）</a:t>
            </a:r>
            <a:endParaRPr lang="en-US" altLang="zh-CN" sz="1600" dirty="0"/>
          </a:p>
          <a:p>
            <a:pPr lvl="2"/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1600" dirty="0"/>
              <a:t> </a:t>
            </a:r>
            <a:r>
              <a:rPr lang="en-US" altLang="zh-CN" sz="1600" dirty="0"/>
              <a:t>&gt;</a:t>
            </a:r>
            <a:r>
              <a:rPr lang="zh-CN" altLang="en-US" sz="1600" dirty="0"/>
              <a:t> </a:t>
            </a:r>
            <a:r>
              <a:rPr lang="en-US" altLang="zh-CN" sz="1600" dirty="0"/>
              <a:t>0</a:t>
            </a:r>
            <a:r>
              <a:rPr lang="zh-CN" altLang="en-US" sz="1600" dirty="0"/>
              <a:t>时，输入为零。因此，</a:t>
            </a:r>
            <a:r>
              <a:rPr lang="zh-CN" altLang="en-US" sz="1800" b="1" dirty="0"/>
              <a:t>单位冲激响应可当作流经电感的</a:t>
            </a:r>
            <a:r>
              <a:rPr lang="zh-CN" altLang="en-US" sz="1800" b="1" dirty="0">
                <a:solidFill>
                  <a:srgbClr val="FF0000"/>
                </a:solidFill>
              </a:rPr>
              <a:t>初始电流为</a:t>
            </a:r>
            <a:r>
              <a:rPr lang="en-US" altLang="zh-CN" sz="1800" b="1" dirty="0">
                <a:solidFill>
                  <a:srgbClr val="FF0000"/>
                </a:solidFill>
              </a:rPr>
              <a:t>1/</a:t>
            </a:r>
            <a:r>
              <a:rPr lang="en-US" altLang="zh-CN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zh-CN" altLang="en-US" sz="1800" b="1" dirty="0">
                <a:solidFill>
                  <a:srgbClr val="FF0000"/>
                </a:solidFill>
              </a:rPr>
              <a:t>的零输入响应</a:t>
            </a:r>
            <a:r>
              <a:rPr lang="zh-CN" altLang="en-US" sz="1800" b="1" dirty="0"/>
              <a:t>来处理；</a:t>
            </a:r>
            <a:endParaRPr lang="en-US" altLang="zh-CN" sz="2000" dirty="0"/>
          </a:p>
          <a:p>
            <a:pPr lvl="1"/>
            <a:endParaRPr lang="zh-CN" altLang="en-US" sz="2000" dirty="0"/>
          </a:p>
        </p:txBody>
      </p:sp>
      <p:pic>
        <p:nvPicPr>
          <p:cNvPr id="62467" name="图片 5">
            <a:extLst>
              <a:ext uri="{FF2B5EF4-FFF2-40B4-BE49-F238E27FC236}">
                <a16:creationId xmlns:a16="http://schemas.microsoft.com/office/drawing/2014/main" id="{AD26AD98-257B-624F-BA92-A631077D0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2708275"/>
            <a:ext cx="258921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图片 6">
            <a:extLst>
              <a:ext uri="{FF2B5EF4-FFF2-40B4-BE49-F238E27FC236}">
                <a16:creationId xmlns:a16="http://schemas.microsoft.com/office/drawing/2014/main" id="{A12D31AD-B1A6-084B-9058-596F74C0C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4941888"/>
            <a:ext cx="27178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529834B9-5359-F44C-B55E-2D5AE11342E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图片 5">
            <a:extLst>
              <a:ext uri="{FF2B5EF4-FFF2-40B4-BE49-F238E27FC236}">
                <a16:creationId xmlns:a16="http://schemas.microsoft.com/office/drawing/2014/main" id="{A5143490-9CD0-2B41-9F22-C08FA1C5E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4608512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0" name="图片 6">
            <a:extLst>
              <a:ext uri="{FF2B5EF4-FFF2-40B4-BE49-F238E27FC236}">
                <a16:creationId xmlns:a16="http://schemas.microsoft.com/office/drawing/2014/main" id="{0396E2E8-9B7D-1345-A1A9-EFF822544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908050"/>
            <a:ext cx="27305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图片 7">
            <a:extLst>
              <a:ext uri="{FF2B5EF4-FFF2-40B4-BE49-F238E27FC236}">
                <a16:creationId xmlns:a16="http://schemas.microsoft.com/office/drawing/2014/main" id="{296EFDB1-4C46-EC43-8A49-1993AF70A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357563"/>
            <a:ext cx="439261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图片 8">
            <a:extLst>
              <a:ext uri="{FF2B5EF4-FFF2-40B4-BE49-F238E27FC236}">
                <a16:creationId xmlns:a16="http://schemas.microsoft.com/office/drawing/2014/main" id="{5AEDE739-5C68-E74C-88B8-0CEB87647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716338"/>
            <a:ext cx="11938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A743383C-FBB1-B545-B0AE-CC6A9091998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E3C9EAA-FC9D-3A41-948C-EA6715C9A85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93473571-EFF3-0D4A-8298-E8F767964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应用</a:t>
            </a:r>
            <a:r>
              <a:rPr kumimoji="1" lang="en-US" altLang="zh-CN" dirty="0"/>
              <a:t>——</a:t>
            </a:r>
            <a:r>
              <a:rPr kumimoji="1" lang="zh-CN" altLang="en-US" dirty="0"/>
              <a:t>简化的闪光灯电路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79AA2DF-82C6-9442-8AAE-DD83B3B2D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22" y="1247104"/>
            <a:ext cx="3728222" cy="286853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509BD6-FC0E-0648-8DF4-2AE952FA6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45" y="4293096"/>
            <a:ext cx="1993900" cy="50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D343E49-D175-AF4D-9665-6B9F95873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09" y="4801096"/>
            <a:ext cx="2133600" cy="5334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618E66-C3F0-8E45-B1EB-603960EEE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3387205"/>
            <a:ext cx="5436096" cy="347079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6708ECE3-64EC-ED44-ACE3-9CBB51787D08}"/>
              </a:ext>
            </a:extLst>
          </p:cNvPr>
          <p:cNvSpPr txBox="1"/>
          <p:nvPr/>
        </p:nvSpPr>
        <p:spPr>
          <a:xfrm>
            <a:off x="4494846" y="1655763"/>
            <a:ext cx="4666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/>
              <a:t>电容两端电压不能突变</a:t>
            </a:r>
            <a:endParaRPr kumimoji="1" lang="en-US" altLang="zh-CN" sz="2400" dirty="0"/>
          </a:p>
          <a:p>
            <a:r>
              <a:rPr kumimoji="1" lang="en-US" altLang="zh-CN" sz="2400" dirty="0">
                <a:sym typeface="Wingdings" pitchFamily="2" charset="2"/>
              </a:rPr>
              <a:t></a:t>
            </a:r>
            <a:r>
              <a:rPr kumimoji="1" lang="zh-CN" altLang="en-US" sz="2400" dirty="0">
                <a:sym typeface="Wingdings" pitchFamily="2" charset="2"/>
              </a:rPr>
              <a:t> 切换到</a:t>
            </a:r>
            <a:r>
              <a:rPr kumimoji="1" lang="en-US" altLang="zh-CN" sz="2400" dirty="0">
                <a:sym typeface="Wingdings" pitchFamily="2" charset="2"/>
              </a:rPr>
              <a:t>2</a:t>
            </a:r>
            <a:r>
              <a:rPr kumimoji="1" lang="zh-CN" altLang="en-US" sz="2400" dirty="0">
                <a:sym typeface="Wingdings" pitchFamily="2" charset="2"/>
              </a:rPr>
              <a:t>时，因</a:t>
            </a:r>
            <a:r>
              <a:rPr kumimoji="1" lang="en-US" altLang="zh-CN" sz="2400" i="1" dirty="0">
                <a:sym typeface="Wingdings" pitchFamily="2" charset="2"/>
              </a:rPr>
              <a:t>R</a:t>
            </a:r>
            <a:r>
              <a:rPr kumimoji="1" lang="en-US" altLang="zh-CN" sz="2400" baseline="-25000" dirty="0">
                <a:sym typeface="Wingdings" pitchFamily="2" charset="2"/>
              </a:rPr>
              <a:t>2</a:t>
            </a:r>
            <a:r>
              <a:rPr kumimoji="1" lang="zh-CN" altLang="en-US" sz="2400" dirty="0">
                <a:sym typeface="Wingdings" pitchFamily="2" charset="2"/>
              </a:rPr>
              <a:t>阻值较小，可产生</a:t>
            </a:r>
            <a:r>
              <a:rPr kumimoji="1" lang="zh-CN" altLang="en-US" sz="2400" b="1" dirty="0">
                <a:solidFill>
                  <a:srgbClr val="0432FF"/>
                </a:solidFill>
                <a:sym typeface="Wingdings" pitchFamily="2" charset="2"/>
              </a:rPr>
              <a:t>瞬间大电流</a:t>
            </a:r>
            <a:r>
              <a:rPr kumimoji="1" lang="zh-CN" altLang="en-US" sz="2400" dirty="0">
                <a:sym typeface="Wingdings" pitchFamily="2" charset="2"/>
              </a:rPr>
              <a:t>（瞬间闪光）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434664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4AE0980F-F123-264B-9F6A-0C9FEF62A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30BFE720-C853-254C-ABD9-162C88DA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sz="2400" dirty="0"/>
              <a:t>动态电路（含有</a:t>
            </a:r>
            <a:r>
              <a:rPr kumimoji="1" lang="en-US" altLang="zh-CN" sz="2400" dirty="0"/>
              <a:t>L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C</a:t>
            </a:r>
            <a:r>
              <a:rPr kumimoji="1" lang="zh-CN" altLang="en-US" sz="2400" dirty="0"/>
              <a:t>储能元件的电路）的分析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同样基于</a:t>
            </a:r>
            <a:r>
              <a:rPr kumimoji="1" lang="en-US" altLang="zh-CN" sz="2000" dirty="0"/>
              <a:t>KCL</a:t>
            </a:r>
            <a:r>
              <a:rPr kumimoji="1" lang="zh-CN" altLang="en-US" sz="2000" dirty="0"/>
              <a:t>、</a:t>
            </a:r>
            <a:r>
              <a:rPr kumimoji="1" lang="en-US" altLang="zh-CN" sz="2000" dirty="0"/>
              <a:t>KVL</a:t>
            </a:r>
            <a:r>
              <a:rPr kumimoji="1" lang="zh-CN" altLang="en-US" sz="2000" dirty="0"/>
              <a:t>，以及“元件的电压电流约束关系”（依次为：电阻、电容、电感）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但现在要求解的是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微分方程</a:t>
            </a:r>
            <a:r>
              <a:rPr kumimoji="1" lang="zh-CN" altLang="en-US" sz="2000" dirty="0"/>
              <a:t>。需要 </a:t>
            </a:r>
            <a:r>
              <a:rPr kumimoji="1" lang="en-US" altLang="zh-CN" sz="2000" dirty="0"/>
              <a:t>1</a:t>
            </a:r>
            <a:r>
              <a:rPr kumimoji="1" lang="zh-CN" altLang="en-US" sz="2000" dirty="0"/>
              <a:t>）确定初始条件；</a:t>
            </a:r>
            <a:r>
              <a:rPr kumimoji="1" lang="en-US" altLang="zh-CN" sz="2000" dirty="0"/>
              <a:t>2</a:t>
            </a:r>
            <a:r>
              <a:rPr kumimoji="1" lang="zh-CN" altLang="en-US" sz="2000" dirty="0"/>
              <a:t>）写出通解；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初始条件（</a:t>
            </a:r>
            <a:r>
              <a:rPr kumimoji="1" lang="en-US" altLang="zh-CN" sz="2000" dirty="0"/>
              <a:t>0+</a:t>
            </a:r>
            <a:r>
              <a:rPr kumimoji="1" lang="zh-CN" altLang="en-US" sz="2000" dirty="0"/>
              <a:t>时刻）由</a:t>
            </a:r>
            <a:r>
              <a:rPr kumimoji="1" lang="en-US" altLang="zh-CN" sz="2000" dirty="0"/>
              <a:t>0-</a:t>
            </a:r>
            <a:r>
              <a:rPr kumimoji="1" lang="zh-CN" altLang="en-US" sz="2000" dirty="0"/>
              <a:t>时刻的电容电压、电感电流确定（利用</a:t>
            </a:r>
            <a:r>
              <a:rPr kumimoji="1" lang="zh-CN" altLang="en-US" sz="2000" dirty="0">
                <a:solidFill>
                  <a:srgbClr val="0432FF"/>
                </a:solidFill>
              </a:rPr>
              <a:t>电容电压不能突变、电感电流不能突变</a:t>
            </a:r>
            <a:r>
              <a:rPr kumimoji="1" lang="zh-CN" altLang="en-US" sz="2000" dirty="0"/>
              <a:t>的原则）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zh-CN" altLang="en-US" sz="2000" dirty="0"/>
          </a:p>
        </p:txBody>
      </p:sp>
      <p:pic>
        <p:nvPicPr>
          <p:cNvPr id="8" name="图片 4">
            <a:extLst>
              <a:ext uri="{FF2B5EF4-FFF2-40B4-BE49-F238E27FC236}">
                <a16:creationId xmlns:a16="http://schemas.microsoft.com/office/drawing/2014/main" id="{80B39A56-8965-4940-B196-61F0357A9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6" y="2763855"/>
            <a:ext cx="1099816" cy="65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790A09-A522-1C47-BA67-B92387470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916" y="2739720"/>
            <a:ext cx="1099816" cy="7018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ADFFD22-F04D-0B4D-BB53-A96D17D43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2763855"/>
            <a:ext cx="1193530" cy="677409"/>
          </a:xfrm>
          <a:prstGeom prst="rect">
            <a:avLst/>
          </a:prstGeom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3D575AFC-D3B5-E24D-868D-1DF50DA8E9E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5564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DD1B03-57AA-B543-BE13-A4227D0A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915000" cy="1143000"/>
          </a:xfrm>
        </p:spPr>
        <p:txBody>
          <a:bodyPr/>
          <a:lstStyle/>
          <a:p>
            <a:r>
              <a:rPr kumimoji="1" lang="zh-CN" altLang="en-US" dirty="0"/>
              <a:t>常微分方程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A68267-96AB-E241-A7E5-D1296CC1E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zh-CN" altLang="en-US" sz="2400" b="1" dirty="0">
                <a:solidFill>
                  <a:srgbClr val="0432FF"/>
                </a:solidFill>
              </a:rPr>
              <a:t>齐次线性微分方程</a:t>
            </a:r>
            <a:endParaRPr lang="en-US" altLang="zh-CN" sz="2400" b="1" dirty="0">
              <a:solidFill>
                <a:srgbClr val="0432FF"/>
              </a:solidFill>
            </a:endParaRPr>
          </a:p>
          <a:p>
            <a:endParaRPr lang="en-US" altLang="zh-CN" sz="2400" b="1" dirty="0">
              <a:solidFill>
                <a:srgbClr val="0432FF"/>
              </a:solidFill>
            </a:endParaRPr>
          </a:p>
          <a:p>
            <a:endParaRPr lang="en-US" altLang="zh-CN" sz="24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1</a:t>
            </a:r>
            <a:r>
              <a:rPr lang="zh-CN" altLang="en-US" sz="2000" b="1" dirty="0"/>
              <a:t>）求特征方程</a:t>
            </a:r>
            <a:endParaRPr lang="en-US" altLang="zh-CN" sz="2000" b="1" dirty="0"/>
          </a:p>
          <a:p>
            <a:pPr marL="0" indent="0">
              <a:buNone/>
            </a:pPr>
            <a:endParaRPr lang="en-US" altLang="zh-CN" sz="2000" b="1" dirty="0"/>
          </a:p>
          <a:p>
            <a:pPr marL="0" indent="0">
              <a:buNone/>
            </a:pPr>
            <a:r>
              <a:rPr lang="zh-CN" altLang="en-US" sz="2000" b="1" dirty="0"/>
              <a:t>     获得</a:t>
            </a:r>
            <a:r>
              <a:rPr lang="en-US" altLang="zh-CN" sz="2000" b="1" dirty="0"/>
              <a:t>n</a:t>
            </a:r>
            <a:r>
              <a:rPr lang="zh-CN" altLang="en-US" sz="2000" b="1" dirty="0"/>
              <a:t>个根</a:t>
            </a:r>
            <a:endParaRPr lang="en-US" altLang="zh-CN" sz="2000" b="1" dirty="0"/>
          </a:p>
          <a:p>
            <a:pPr marL="0" indent="0">
              <a:buNone/>
            </a:pPr>
            <a:r>
              <a:rPr lang="zh-CN" altLang="en-US" sz="2000" b="1" dirty="0"/>
              <a:t>     若没有重根，</a:t>
            </a:r>
            <a:r>
              <a:rPr lang="en-US" altLang="zh-CN" sz="2000" b="1" dirty="0">
                <a:solidFill>
                  <a:srgbClr val="0432FF"/>
                </a:solidFill>
              </a:rPr>
              <a:t>n</a:t>
            </a:r>
            <a:r>
              <a:rPr lang="zh-CN" altLang="en-US" sz="2000" b="1" dirty="0">
                <a:solidFill>
                  <a:srgbClr val="0432FF"/>
                </a:solidFill>
              </a:rPr>
              <a:t>个独立解</a:t>
            </a:r>
            <a:endParaRPr lang="en-US" altLang="zh-CN" sz="20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zh-CN" altLang="en-US" sz="2000" b="1" dirty="0"/>
              <a:t>     若</a:t>
            </a:r>
            <a:r>
              <a:rPr lang="en" altLang="zh-CN" sz="2000" b="1" dirty="0"/>
              <a:t>z</a:t>
            </a:r>
            <a:r>
              <a:rPr lang="zh-CN" altLang="en-US" sz="2000" b="1" dirty="0"/>
              <a:t>是 </a:t>
            </a:r>
            <a:r>
              <a:rPr lang="en" altLang="zh-CN" sz="2000" b="1" dirty="0" err="1"/>
              <a:t>m</a:t>
            </a:r>
            <a:r>
              <a:rPr lang="en" altLang="zh-CN" sz="2000" b="1" baseline="-25000" dirty="0" err="1"/>
              <a:t>z</a:t>
            </a:r>
            <a:r>
              <a:rPr lang="en" altLang="zh-CN" sz="2000" b="1" dirty="0"/>
              <a:t> </a:t>
            </a:r>
            <a:r>
              <a:rPr lang="zh-CN" altLang="en-US" sz="2000" b="1" dirty="0"/>
              <a:t>重根，</a:t>
            </a:r>
            <a:r>
              <a:rPr lang="en" altLang="zh-CN" sz="2000" b="1" dirty="0" err="1"/>
              <a:t>m</a:t>
            </a:r>
            <a:r>
              <a:rPr lang="en" altLang="zh-CN" sz="2000" b="1" baseline="-25000" dirty="0" err="1"/>
              <a:t>z</a:t>
            </a:r>
            <a:r>
              <a:rPr lang="en" altLang="zh-CN" sz="2000" b="1" dirty="0"/>
              <a:t> </a:t>
            </a:r>
            <a:r>
              <a:rPr lang="zh-CN" altLang="en" sz="2000" b="1" dirty="0"/>
              <a:t>个</a:t>
            </a:r>
            <a:r>
              <a:rPr lang="zh-CN" altLang="en-US" sz="2000" b="1" dirty="0"/>
              <a:t>独立解</a:t>
            </a:r>
            <a:endParaRPr lang="en-US" altLang="zh-CN" sz="2000" b="1" dirty="0"/>
          </a:p>
          <a:p>
            <a:pPr marL="0" indent="0">
              <a:buNone/>
            </a:pPr>
            <a:endParaRPr lang="en-US" altLang="zh-CN" sz="2000" b="1" dirty="0"/>
          </a:p>
          <a:p>
            <a:pPr marL="0" indent="0">
              <a:buNone/>
            </a:pPr>
            <a:r>
              <a:rPr lang="zh-CN" altLang="en-US" sz="2000" b="1" dirty="0"/>
              <a:t>     依旧可获得总共 </a:t>
            </a:r>
            <a:r>
              <a:rPr lang="en-US" altLang="zh-CN" sz="2000" b="1" dirty="0">
                <a:solidFill>
                  <a:srgbClr val="0432FF"/>
                </a:solidFill>
              </a:rPr>
              <a:t>n</a:t>
            </a:r>
            <a:r>
              <a:rPr lang="zh-CN" altLang="en-US" sz="2000" b="1" dirty="0">
                <a:solidFill>
                  <a:srgbClr val="0432FF"/>
                </a:solidFill>
              </a:rPr>
              <a:t>个独立解</a:t>
            </a:r>
            <a:endParaRPr lang="en-US" altLang="zh-CN" sz="2000" b="1" dirty="0"/>
          </a:p>
          <a:p>
            <a:pPr marL="0" indent="0">
              <a:buNone/>
            </a:pPr>
            <a:r>
              <a:rPr lang="en-US" altLang="zh-CN" sz="2000" b="1" dirty="0"/>
              <a:t>2</a:t>
            </a:r>
            <a:r>
              <a:rPr lang="zh-CN" altLang="en-US" sz="2000" b="1" dirty="0"/>
              <a:t>）写出通解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9E81200-B468-5E4C-B19F-8C8D0831F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204864"/>
            <a:ext cx="3403600" cy="660400"/>
          </a:xfrm>
          <a:prstGeom prst="rect">
            <a:avLst/>
          </a:prstGeom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6164E330-BF1A-3A46-B85F-290E128D9CE1}"/>
              </a:ext>
            </a:extLst>
          </p:cNvPr>
          <p:cNvSpPr txBox="1">
            <a:spLocks/>
          </p:cNvSpPr>
          <p:nvPr/>
        </p:nvSpPr>
        <p:spPr bwMode="auto">
          <a:xfrm>
            <a:off x="4798368" y="1600200"/>
            <a:ext cx="389877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2400" b="1" kern="0" dirty="0">
                <a:solidFill>
                  <a:srgbClr val="FF0000"/>
                </a:solidFill>
              </a:rPr>
              <a:t>非齐次线性微分方程</a:t>
            </a:r>
            <a:endParaRPr lang="en-US" altLang="zh-CN" sz="2400" b="1" kern="0" dirty="0">
              <a:solidFill>
                <a:srgbClr val="FF0000"/>
              </a:solidFill>
            </a:endParaRPr>
          </a:p>
          <a:p>
            <a:endParaRPr lang="en-US" altLang="zh-CN" sz="2400" b="1" kern="0" dirty="0">
              <a:solidFill>
                <a:srgbClr val="FF0000"/>
              </a:solidFill>
            </a:endParaRPr>
          </a:p>
          <a:p>
            <a:endParaRPr lang="en-US" altLang="zh-CN" sz="2400" b="1" kern="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1</a:t>
            </a:r>
            <a:r>
              <a:rPr lang="zh-CN" altLang="en-US" sz="2000" b="1" dirty="0"/>
              <a:t>）求出</a:t>
            </a:r>
            <a:r>
              <a:rPr lang="zh-CN" altLang="en-US" sz="2000" b="1" dirty="0">
                <a:solidFill>
                  <a:srgbClr val="0432FF"/>
                </a:solidFill>
              </a:rPr>
              <a:t>对应齐次方程的通解</a:t>
            </a:r>
            <a:endParaRPr lang="en-US" altLang="zh-CN" sz="20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en-US" altLang="zh-CN" sz="2000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2</a:t>
            </a:r>
            <a:r>
              <a:rPr lang="zh-CN" altLang="en-US" sz="2000" b="1" dirty="0"/>
              <a:t>）求出</a:t>
            </a:r>
            <a:r>
              <a:rPr lang="zh-CN" altLang="en-US" sz="2000" b="1" dirty="0">
                <a:solidFill>
                  <a:srgbClr val="00B050"/>
                </a:solidFill>
              </a:rPr>
              <a:t>非齐次方程的一个特解</a:t>
            </a:r>
            <a:r>
              <a:rPr lang="zh-CN" altLang="en-US" sz="2000" b="1" dirty="0"/>
              <a:t>（电路分析中一般选取 </a:t>
            </a:r>
            <a:r>
              <a:rPr lang="en-US" altLang="zh-CN" sz="2000" b="1" dirty="0"/>
              <a:t>t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∞</a:t>
            </a:r>
            <a:r>
              <a:rPr lang="zh-CN" altLang="en-US" sz="2000" b="1" dirty="0"/>
              <a:t> 稳态时刻的解为特解）</a:t>
            </a:r>
            <a:endParaRPr lang="en-US" altLang="zh-CN" sz="2000" b="1" dirty="0"/>
          </a:p>
          <a:p>
            <a:pPr marL="0" indent="0">
              <a:buNone/>
            </a:pPr>
            <a:endParaRPr lang="en-US" altLang="zh-CN" sz="2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CN" sz="2000" b="1" dirty="0"/>
              <a:t>3</a:t>
            </a:r>
            <a:r>
              <a:rPr lang="zh-CN" altLang="en-US" sz="2000" b="1" dirty="0"/>
              <a:t>）两者</a:t>
            </a:r>
            <a:r>
              <a:rPr lang="zh-CN" altLang="en-US" sz="2000" b="1" dirty="0">
                <a:solidFill>
                  <a:srgbClr val="FF0000"/>
                </a:solidFill>
              </a:rPr>
              <a:t>相加</a:t>
            </a:r>
            <a:r>
              <a:rPr lang="zh-CN" altLang="en-US" sz="2000" b="1" dirty="0"/>
              <a:t>，获得</a:t>
            </a:r>
            <a:r>
              <a:rPr lang="zh-CN" altLang="en-US" sz="2000" b="1" dirty="0">
                <a:solidFill>
                  <a:srgbClr val="FF0000"/>
                </a:solidFill>
              </a:rPr>
              <a:t>非齐次方程的通解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ECA228D-884A-7444-B90C-669854336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2312814"/>
            <a:ext cx="2235200" cy="4445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51BD149-862F-4D4E-ABCF-DB1B4F0EF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3298478"/>
            <a:ext cx="2806700" cy="342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2591022-4E51-7742-A7A8-895261CD0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854" y="3665190"/>
            <a:ext cx="812800" cy="3175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964325C-FA25-A14C-897F-ABFCA13720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896" y="4059352"/>
            <a:ext cx="393700" cy="2794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EA58D2B-33F3-054B-B377-1B78BEBFD7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476" y="4776006"/>
            <a:ext cx="2222500" cy="2794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D61619-EF66-C244-9A64-D83C1E2DF0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84" y="4737720"/>
            <a:ext cx="1041400" cy="29210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A401A29-CD47-794F-9A18-35FF59B71D2A}"/>
              </a:ext>
            </a:extLst>
          </p:cNvPr>
          <p:cNvSpPr/>
          <p:nvPr/>
        </p:nvSpPr>
        <p:spPr>
          <a:xfrm>
            <a:off x="171040" y="5843889"/>
            <a:ext cx="4471096" cy="400110"/>
          </a:xfrm>
          <a:prstGeom prst="rect">
            <a:avLst/>
          </a:prstGeom>
          <a:ln>
            <a:solidFill>
              <a:srgbClr val="0432FF"/>
            </a:solidFill>
          </a:ln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0432FF"/>
                </a:solidFill>
              </a:rPr>
              <a:t>n</a:t>
            </a:r>
            <a:r>
              <a:rPr lang="zh-CN" altLang="en-US" sz="2000" b="1" dirty="0">
                <a:solidFill>
                  <a:srgbClr val="0432FF"/>
                </a:solidFill>
              </a:rPr>
              <a:t>个独立解的线性组合就是方程的通解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0902CCF6-6B5C-1447-B996-CD981FA21E6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22FC5C3-8854-3674-E18B-EEEE428FC1A9}"/>
              </a:ext>
            </a:extLst>
          </p:cNvPr>
          <p:cNvSpPr txBox="1"/>
          <p:nvPr/>
        </p:nvSpPr>
        <p:spPr>
          <a:xfrm>
            <a:off x="5155012" y="548470"/>
            <a:ext cx="327044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b="1" dirty="0"/>
              <a:t>① 写出通解（含待定系数）</a:t>
            </a:r>
            <a:endParaRPr lang="en-US" altLang="zh-CN" b="1" dirty="0"/>
          </a:p>
          <a:p>
            <a:r>
              <a:rPr lang="zh-CN" altLang="en-US" b="1" dirty="0"/>
              <a:t>② 结合边界条件求出待定系数</a:t>
            </a:r>
          </a:p>
        </p:txBody>
      </p:sp>
    </p:spTree>
    <p:extLst>
      <p:ext uri="{BB962C8B-B14F-4D97-AF65-F5344CB8AC3E}">
        <p14:creationId xmlns:p14="http://schemas.microsoft.com/office/powerpoint/2010/main" val="1544122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4AE0980F-F123-264B-9F6A-0C9FEF62A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30BFE720-C853-254C-ABD9-162C88DA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68760"/>
            <a:ext cx="8686800" cy="5472608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sz="2400" dirty="0"/>
              <a:t>一阶电路的“</a:t>
            </a:r>
            <a:r>
              <a:rPr kumimoji="1" lang="en-US" altLang="zh-CN" sz="2400" dirty="0"/>
              <a:t>source-free</a:t>
            </a:r>
            <a:r>
              <a:rPr kumimoji="1" lang="zh-CN" altLang="en-US" sz="2400" dirty="0"/>
              <a:t>（零输入）”响应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先确定初始条件：</a:t>
            </a:r>
            <a:r>
              <a:rPr kumimoji="1" lang="en-US" altLang="zh-CN" sz="2000" dirty="0"/>
              <a:t>0+</a:t>
            </a:r>
            <a:r>
              <a:rPr kumimoji="1" lang="zh-CN" altLang="en-US" sz="2000" dirty="0"/>
              <a:t>时刻，电容两端的电压 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sz="2000" baseline="-25000" dirty="0"/>
              <a:t>0</a:t>
            </a:r>
            <a:r>
              <a:rPr kumimoji="1" lang="zh-CN" altLang="en-US" sz="2000" dirty="0"/>
              <a:t>，流过电感的电流 </a:t>
            </a:r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sz="2000" baseline="-25000" dirty="0"/>
              <a:t>0</a:t>
            </a:r>
          </a:p>
          <a:p>
            <a:pPr lvl="1"/>
            <a:r>
              <a:rPr kumimoji="1" lang="zh-CN" altLang="en-US" sz="2000" dirty="0"/>
              <a:t>再计算时间常数（</a:t>
            </a:r>
            <a:r>
              <a:rPr kumimoji="1" lang="en-US" altLang="zh-CN" sz="2000" dirty="0"/>
              <a:t>R</a:t>
            </a:r>
            <a:r>
              <a:rPr kumimoji="1" lang="zh-CN" altLang="en-US" sz="2000" dirty="0"/>
              <a:t> 为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或者</a:t>
            </a:r>
            <a:r>
              <a:rPr kumimoji="1" lang="en-US" altLang="zh-CN" sz="2000" dirty="0"/>
              <a:t>L</a:t>
            </a:r>
            <a:r>
              <a:rPr kumimoji="1" lang="zh-CN" altLang="en-US" sz="2000" dirty="0"/>
              <a:t>两端的等效电阻）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再写出电容电压、电感电流的表达式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计算电路中其他的量</a:t>
            </a:r>
            <a:endParaRPr kumimoji="1" lang="en-US" altLang="zh-CN" sz="2000" dirty="0"/>
          </a:p>
          <a:p>
            <a:endParaRPr kumimoji="1" lang="en-US" altLang="zh-CN" sz="2400" dirty="0"/>
          </a:p>
          <a:p>
            <a:r>
              <a:rPr kumimoji="1" lang="zh-CN" altLang="en-US" sz="2400" dirty="0"/>
              <a:t>奇异函数：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单位斜坡函数、单位阶跃函数、单位冲激函数，为依次求导关系；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单位阶跃函数可用来表征“开关”的切换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zh-CN" altLang="en-US" sz="2000" dirty="0"/>
          </a:p>
        </p:txBody>
      </p:sp>
      <p:pic>
        <p:nvPicPr>
          <p:cNvPr id="11" name="图片 2">
            <a:extLst>
              <a:ext uri="{FF2B5EF4-FFF2-40B4-BE49-F238E27FC236}">
                <a16:creationId xmlns:a16="http://schemas.microsoft.com/office/drawing/2014/main" id="{C8F9BB4A-3024-F34B-A45C-209C21F5F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096" y="2477118"/>
            <a:ext cx="1099816" cy="62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4">
            <a:extLst>
              <a:ext uri="{FF2B5EF4-FFF2-40B4-BE49-F238E27FC236}">
                <a16:creationId xmlns:a16="http://schemas.microsoft.com/office/drawing/2014/main" id="{8894143C-68C0-6448-A531-2C094CFB2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314" y="2420265"/>
            <a:ext cx="851099" cy="77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A7E409B3-6725-4D40-9123-68FC8AB8B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064" y="3610727"/>
            <a:ext cx="202247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5">
            <a:extLst>
              <a:ext uri="{FF2B5EF4-FFF2-40B4-BE49-F238E27FC236}">
                <a16:creationId xmlns:a16="http://schemas.microsoft.com/office/drawing/2014/main" id="{7137C749-B5C1-DD46-927E-31080AA0D2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413" y="3609140"/>
            <a:ext cx="19081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F048404D-3EF7-254F-9134-BEECF35A488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686931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881C77-2F45-8245-8FCC-577CC89EE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A1BC3B-6380-434F-A944-697CA16BA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400" dirty="0"/>
              <a:t>一阶电路的“全响应”，两种表述：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表述</a:t>
            </a:r>
            <a:r>
              <a:rPr kumimoji="1" lang="en-US" altLang="zh-CN" sz="2000" dirty="0"/>
              <a:t>1:</a:t>
            </a:r>
            <a:r>
              <a:rPr kumimoji="1" lang="zh-CN" altLang="en-US" sz="2000" dirty="0"/>
              <a:t> 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全响应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零输入响应</a:t>
            </a:r>
            <a:r>
              <a:rPr kumimoji="1" lang="zh-CN" altLang="en-US" sz="2000" dirty="0"/>
              <a:t>（有储能，无输入） 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 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零状态响应</a:t>
            </a:r>
            <a:r>
              <a:rPr kumimoji="1" lang="zh-CN" altLang="en-US" sz="2000" dirty="0"/>
              <a:t>（无储能，有输入） 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表述</a:t>
            </a:r>
            <a:r>
              <a:rPr kumimoji="1" lang="en-US" altLang="zh-CN" sz="2000" dirty="0"/>
              <a:t>2:</a:t>
            </a:r>
            <a:r>
              <a:rPr kumimoji="1" lang="zh-CN" altLang="en-US" sz="2000" dirty="0"/>
              <a:t> 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全响应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稳态响应 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 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瞬态响应</a:t>
            </a:r>
            <a:endParaRPr kumimoji="1" lang="en-US" altLang="zh-CN" sz="2000" b="1" dirty="0">
              <a:solidFill>
                <a:srgbClr val="00B050"/>
              </a:solidFill>
            </a:endParaRPr>
          </a:p>
          <a:p>
            <a:endParaRPr kumimoji="1" lang="en-US" altLang="zh-CN" sz="2400" dirty="0"/>
          </a:p>
          <a:p>
            <a:r>
              <a:rPr kumimoji="1" lang="zh-CN" altLang="en-US" sz="2400" b="1" dirty="0">
                <a:solidFill>
                  <a:srgbClr val="FF0000"/>
                </a:solidFill>
              </a:rPr>
              <a:t>表述</a:t>
            </a:r>
            <a:r>
              <a:rPr kumimoji="1" lang="en-US" altLang="zh-CN" sz="2400" b="1" dirty="0">
                <a:solidFill>
                  <a:srgbClr val="FF0000"/>
                </a:solidFill>
              </a:rPr>
              <a:t>2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的实际求解电路应用</a:t>
            </a:r>
            <a:r>
              <a:rPr kumimoji="1" lang="en-US" altLang="zh-CN" sz="2400" b="1" dirty="0">
                <a:solidFill>
                  <a:srgbClr val="FF0000"/>
                </a:solidFill>
              </a:rPr>
              <a:t>【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重点</a:t>
            </a:r>
            <a:r>
              <a:rPr kumimoji="1" lang="en-US" altLang="zh-CN" sz="2400" b="1" dirty="0">
                <a:solidFill>
                  <a:srgbClr val="FF0000"/>
                </a:solidFill>
              </a:rPr>
              <a:t>】</a:t>
            </a:r>
            <a:r>
              <a:rPr kumimoji="1" lang="zh-CN" altLang="en-US" sz="2400" dirty="0"/>
              <a:t>：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第一步：求初始值；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第二步：求稳态值；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第三步：求时间常数；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然后，可以写出电容电压、电感电流的表达式：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179CD2C-014C-144A-9CD2-EBD1BD729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5589240"/>
            <a:ext cx="4176464" cy="87705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C98DF42-BD1B-784E-AD66-D02C4BE64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408" y="5586266"/>
            <a:ext cx="3662064" cy="880031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C9C54F30-916C-AE4F-9B58-4B3C3B2992D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29586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标题 1">
            <a:extLst>
              <a:ext uri="{FF2B5EF4-FFF2-40B4-BE49-F238E27FC236}">
                <a16:creationId xmlns:a16="http://schemas.microsoft.com/office/drawing/2014/main" id="{50052ACF-3198-6843-83F0-7382BFE672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作业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C620C70-535C-BD41-8D33-AD56A6A17E9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图片 3">
            <a:extLst>
              <a:ext uri="{FF2B5EF4-FFF2-40B4-BE49-F238E27FC236}">
                <a16:creationId xmlns:a16="http://schemas.microsoft.com/office/drawing/2014/main" id="{B12CB26F-B2FD-4E4A-A742-47F648A68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1288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20EC84A-603E-9E4D-9552-8A24E50E0608}"/>
              </a:ext>
            </a:extLst>
          </p:cNvPr>
          <p:cNvSpPr/>
          <p:nvPr/>
        </p:nvSpPr>
        <p:spPr>
          <a:xfrm>
            <a:off x="0" y="1871662"/>
            <a:ext cx="5796135" cy="3501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64516" name="图片 5">
            <a:extLst>
              <a:ext uri="{FF2B5EF4-FFF2-40B4-BE49-F238E27FC236}">
                <a16:creationId xmlns:a16="http://schemas.microsoft.com/office/drawing/2014/main" id="{5D230564-F8DA-F247-A28F-679A5EE83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1171575"/>
            <a:ext cx="3902075" cy="10080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ECAF21A-3482-DD4A-B9BB-1892DCE9356B}"/>
              </a:ext>
            </a:extLst>
          </p:cNvPr>
          <p:cNvSpPr/>
          <p:nvPr/>
        </p:nvSpPr>
        <p:spPr>
          <a:xfrm>
            <a:off x="0" y="3356447"/>
            <a:ext cx="9144000" cy="3501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36769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7068B0A-077D-C045-B3A9-9CA4A6039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658676"/>
          </a:xfrm>
          <a:prstGeom prst="rect">
            <a:avLst/>
          </a:prstGeom>
        </p:spPr>
      </p:pic>
      <p:sp>
        <p:nvSpPr>
          <p:cNvPr id="64518" name="文本框 8">
            <a:extLst>
              <a:ext uri="{FF2B5EF4-FFF2-40B4-BE49-F238E27FC236}">
                <a16:creationId xmlns:a16="http://schemas.microsoft.com/office/drawing/2014/main" id="{592EC9AE-AADE-F14A-92AF-CE54CD32B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611065"/>
            <a:ext cx="3038475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含受控源情况下求时间常数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1ED6D6A-A174-5944-A1FB-D19A5647C528}"/>
              </a:ext>
            </a:extLst>
          </p:cNvPr>
          <p:cNvSpPr/>
          <p:nvPr/>
        </p:nvSpPr>
        <p:spPr>
          <a:xfrm>
            <a:off x="0" y="3356447"/>
            <a:ext cx="9144000" cy="3501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8665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图片 3">
            <a:extLst>
              <a:ext uri="{FF2B5EF4-FFF2-40B4-BE49-F238E27FC236}">
                <a16:creationId xmlns:a16="http://schemas.microsoft.com/office/drawing/2014/main" id="{8D6A8A67-AD50-D34E-88B3-FDB1E72F6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8575"/>
            <a:ext cx="7921625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2" name="图片 4">
            <a:extLst>
              <a:ext uri="{FF2B5EF4-FFF2-40B4-BE49-F238E27FC236}">
                <a16:creationId xmlns:a16="http://schemas.microsoft.com/office/drawing/2014/main" id="{641C4AFD-ADE9-F44D-AF3A-1D50603B4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420938"/>
            <a:ext cx="5256212" cy="9985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8">
            <a:extLst>
              <a:ext uri="{FF2B5EF4-FFF2-40B4-BE49-F238E27FC236}">
                <a16:creationId xmlns:a16="http://schemas.microsoft.com/office/drawing/2014/main" id="{C0D1255C-713A-7D4D-B3AB-89B31F726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539" y="1413560"/>
            <a:ext cx="2042366" cy="64633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熟悉阶跃函数在电路描述中的应用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8251D6B-12AB-3A4E-89B6-F2844FD5321B}"/>
              </a:ext>
            </a:extLst>
          </p:cNvPr>
          <p:cNvSpPr/>
          <p:nvPr/>
        </p:nvSpPr>
        <p:spPr>
          <a:xfrm>
            <a:off x="0" y="4725144"/>
            <a:ext cx="9144000" cy="21328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38A523-A066-A445-AB62-4CC9304F9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" y="404664"/>
            <a:ext cx="9144000" cy="3231338"/>
          </a:xfrm>
          <a:prstGeom prst="rect">
            <a:avLst/>
          </a:prstGeom>
        </p:spPr>
      </p:pic>
      <p:sp>
        <p:nvSpPr>
          <p:cNvPr id="67586" name="文本框 4">
            <a:extLst>
              <a:ext uri="{FF2B5EF4-FFF2-40B4-BE49-F238E27FC236}">
                <a16:creationId xmlns:a16="http://schemas.microsoft.com/office/drawing/2014/main" id="{E620BF2F-08CC-234D-B9E4-6109F8A87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5" y="2826841"/>
            <a:ext cx="2031325" cy="3693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/>
              <a:t>多开关多阶段分析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275E755-4933-624D-9EAD-C1F458867ACF}"/>
              </a:ext>
            </a:extLst>
          </p:cNvPr>
          <p:cNvSpPr/>
          <p:nvPr/>
        </p:nvSpPr>
        <p:spPr>
          <a:xfrm>
            <a:off x="0" y="3861048"/>
            <a:ext cx="9144000" cy="2996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1A1FD22-D3D7-6B47-8709-ADCB465A67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7.1 </a:t>
            </a:r>
            <a:r>
              <a:rPr lang="zh-CN" altLang="en-US" sz="4000"/>
              <a:t>一阶电路的概念</a:t>
            </a:r>
            <a:endParaRPr lang="en-US" altLang="zh-CN" sz="400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776C7652-5D92-4946-8819-CD893FF41FD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33144" y="1122611"/>
            <a:ext cx="8686800" cy="1657101"/>
          </a:xfrm>
        </p:spPr>
        <p:txBody>
          <a:bodyPr/>
          <a:lstStyle/>
          <a:p>
            <a:r>
              <a:rPr lang="en-US" altLang="zh-CN" sz="2400" dirty="0"/>
              <a:t>A </a:t>
            </a:r>
            <a:r>
              <a:rPr lang="en-US" altLang="zh-CN" sz="2400" b="1" dirty="0"/>
              <a:t>first-order circuit</a:t>
            </a:r>
            <a:r>
              <a:rPr lang="en-US" altLang="zh-CN" sz="2400" dirty="0"/>
              <a:t> is characterized by a first-order differential equation. </a:t>
            </a:r>
          </a:p>
          <a:p>
            <a:pPr lvl="1"/>
            <a:r>
              <a:rPr lang="zh-CN" altLang="en-US" sz="2000" dirty="0"/>
              <a:t>数学上：一阶电路的方程为</a:t>
            </a:r>
            <a:r>
              <a:rPr lang="zh-CN" altLang="en-US" sz="2000" b="1" dirty="0">
                <a:solidFill>
                  <a:srgbClr val="0432FF"/>
                </a:solidFill>
              </a:rPr>
              <a:t>一阶微分方程</a:t>
            </a:r>
            <a:r>
              <a:rPr lang="en-US" altLang="zh-CN" sz="2000" b="1" dirty="0">
                <a:solidFill>
                  <a:srgbClr val="0432FF"/>
                </a:solidFill>
              </a:rPr>
              <a:t> </a:t>
            </a:r>
          </a:p>
          <a:p>
            <a:pPr lvl="1"/>
            <a:r>
              <a:rPr lang="zh-CN" altLang="en-US" sz="2000" dirty="0"/>
              <a:t>直观上：</a:t>
            </a:r>
            <a:r>
              <a:rPr lang="zh-CN" altLang="en-US" sz="2000" dirty="0">
                <a:solidFill>
                  <a:srgbClr val="C00000"/>
                </a:solidFill>
              </a:rPr>
              <a:t>化简后</a:t>
            </a:r>
            <a:r>
              <a:rPr lang="zh-CN" altLang="en-US" sz="2000" dirty="0"/>
              <a:t>的电路，</a:t>
            </a:r>
            <a:r>
              <a:rPr lang="zh-CN" altLang="en-US" sz="2000" b="1" dirty="0">
                <a:solidFill>
                  <a:srgbClr val="0432FF"/>
                </a:solidFill>
              </a:rPr>
              <a:t>仅含一个储能元件（</a:t>
            </a:r>
            <a:r>
              <a:rPr lang="en-US" altLang="zh-CN" sz="2000" b="1" dirty="0">
                <a:solidFill>
                  <a:srgbClr val="0432FF"/>
                </a:solidFill>
              </a:rPr>
              <a:t>L</a:t>
            </a:r>
            <a:r>
              <a:rPr lang="zh-CN" altLang="en-US" sz="2000" b="1" dirty="0">
                <a:solidFill>
                  <a:srgbClr val="0432FF"/>
                </a:solidFill>
              </a:rPr>
              <a:t>，或</a:t>
            </a:r>
            <a:r>
              <a:rPr lang="en-US" altLang="zh-CN" sz="2000" b="1" dirty="0">
                <a:solidFill>
                  <a:srgbClr val="0432FF"/>
                </a:solidFill>
              </a:rPr>
              <a:t>C</a:t>
            </a:r>
            <a:r>
              <a:rPr lang="zh-CN" altLang="en-US" sz="2000" b="1" dirty="0">
                <a:solidFill>
                  <a:srgbClr val="0432FF"/>
                </a:solidFill>
              </a:rPr>
              <a:t>）</a:t>
            </a:r>
            <a:endParaRPr lang="en-US" altLang="zh-CN" sz="2000" b="1" dirty="0">
              <a:solidFill>
                <a:srgbClr val="0432FF"/>
              </a:solidFill>
            </a:endParaRPr>
          </a:p>
        </p:txBody>
      </p:sp>
      <p:sp>
        <p:nvSpPr>
          <p:cNvPr id="19460" name="Rectangle 9">
            <a:extLst>
              <a:ext uri="{FF2B5EF4-FFF2-40B4-BE49-F238E27FC236}">
                <a16:creationId xmlns:a16="http://schemas.microsoft.com/office/drawing/2014/main" id="{A239D301-06A1-454E-9346-026D98682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896" y="5202237"/>
            <a:ext cx="8579296" cy="161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Verdana" panose="020B0604030504040204" pitchFamily="34" charset="0"/>
              </a:rPr>
              <a:t>Apply Kirchhoff’s laws to </a:t>
            </a: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purely resistive circuit</a:t>
            </a:r>
            <a:r>
              <a:rPr lang="en-US" altLang="zh-CN" sz="2000" dirty="0">
                <a:latin typeface="Verdana" panose="020B0604030504040204" pitchFamily="34" charset="0"/>
              </a:rPr>
              <a:t> results </a:t>
            </a:r>
            <a:r>
              <a:rPr lang="en-US" altLang="zh-CN" sz="2000" dirty="0">
                <a:solidFill>
                  <a:srgbClr val="0066CC"/>
                </a:solidFill>
                <a:latin typeface="Verdana" panose="020B0604030504040204" pitchFamily="34" charset="0"/>
              </a:rPr>
              <a:t>in</a:t>
            </a:r>
            <a:r>
              <a:rPr lang="en-US" altLang="zh-CN" sz="2000" dirty="0">
                <a:solidFill>
                  <a:srgbClr val="FFFF00"/>
                </a:solidFill>
                <a:latin typeface="Verdana" panose="020B0604030504040204" pitchFamily="34" charset="0"/>
              </a:rPr>
              <a:t> </a:t>
            </a:r>
            <a:r>
              <a:rPr lang="en-US" altLang="zh-CN" sz="2000" u="sng" dirty="0">
                <a:solidFill>
                  <a:srgbClr val="FF3300"/>
                </a:solidFill>
                <a:latin typeface="Verdana" panose="020B0604030504040204" pitchFamily="34" charset="0"/>
              </a:rPr>
              <a:t>algebraic equations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.</a:t>
            </a:r>
            <a:r>
              <a:rPr lang="en-US" altLang="zh-CN" sz="2000" dirty="0">
                <a:latin typeface="Verdana" panose="020B0604030504040204" pitchFamily="34" charset="0"/>
              </a:rPr>
              <a:t> </a:t>
            </a:r>
          </a:p>
          <a:p>
            <a:pPr eaLnBrk="1" hangingPunct="1"/>
            <a:r>
              <a:rPr lang="en-US" altLang="zh-CN" sz="2000" dirty="0">
                <a:latin typeface="Verdana" panose="020B0604030504040204" pitchFamily="34" charset="0"/>
              </a:rPr>
              <a:t>Apply the laws to </a:t>
            </a:r>
            <a:r>
              <a:rPr lang="en-US" altLang="zh-CN" sz="2000" dirty="0">
                <a:solidFill>
                  <a:srgbClr val="FF3300"/>
                </a:solidFill>
                <a:latin typeface="Verdana" panose="020B0604030504040204" pitchFamily="34" charset="0"/>
              </a:rPr>
              <a:t>RC and RL circuits</a:t>
            </a:r>
            <a:r>
              <a:rPr lang="en-US" altLang="zh-CN" sz="2000" dirty="0">
                <a:latin typeface="Verdana" panose="020B0604030504040204" pitchFamily="34" charset="0"/>
              </a:rPr>
              <a:t> produces </a:t>
            </a:r>
            <a:r>
              <a:rPr lang="en-US" altLang="zh-CN" sz="2000" u="sng" dirty="0">
                <a:solidFill>
                  <a:srgbClr val="FF0000"/>
                </a:solidFill>
                <a:latin typeface="Verdana" panose="020B0604030504040204" pitchFamily="34" charset="0"/>
              </a:rPr>
              <a:t>differential equations</a:t>
            </a:r>
            <a:r>
              <a:rPr lang="en-US" altLang="zh-CN" sz="1800" dirty="0">
                <a:solidFill>
                  <a:srgbClr val="FF0000"/>
                </a:solidFill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19461" name="Picture 11" descr="07-001">
            <a:extLst>
              <a:ext uri="{FF2B5EF4-FFF2-40B4-BE49-F238E27FC236}">
                <a16:creationId xmlns:a16="http://schemas.microsoft.com/office/drawing/2014/main" id="{C033A6B8-2255-A541-8BB3-0DA1CCC73224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" y="2819400"/>
            <a:ext cx="2933700" cy="2282825"/>
          </a:xfrm>
          <a:noFill/>
        </p:spPr>
      </p:pic>
      <p:sp>
        <p:nvSpPr>
          <p:cNvPr id="8199" name="Rectangle 14">
            <a:extLst>
              <a:ext uri="{FF2B5EF4-FFF2-40B4-BE49-F238E27FC236}">
                <a16:creationId xmlns:a16="http://schemas.microsoft.com/office/drawing/2014/main" id="{D86C7C15-9FC8-4749-9C90-E68E04561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sp>
        <p:nvSpPr>
          <p:cNvPr id="8200" name="Rectangle 16">
            <a:extLst>
              <a:ext uri="{FF2B5EF4-FFF2-40B4-BE49-F238E27FC236}">
                <a16:creationId xmlns:a16="http://schemas.microsoft.com/office/drawing/2014/main" id="{6CF00943-4D0A-5F4E-A6C9-79F79468C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/>
          </a:p>
        </p:txBody>
      </p:sp>
      <p:grpSp>
        <p:nvGrpSpPr>
          <p:cNvPr id="19464" name="Group 25">
            <a:extLst>
              <a:ext uri="{FF2B5EF4-FFF2-40B4-BE49-F238E27FC236}">
                <a16:creationId xmlns:a16="http://schemas.microsoft.com/office/drawing/2014/main" id="{8EF00C21-E427-6147-809C-C7AB7E84B1A6}"/>
              </a:ext>
            </a:extLst>
          </p:cNvPr>
          <p:cNvGrpSpPr>
            <a:grpSpLocks/>
          </p:cNvGrpSpPr>
          <p:nvPr/>
        </p:nvGrpSpPr>
        <p:grpSpPr bwMode="auto">
          <a:xfrm>
            <a:off x="4495800" y="3962400"/>
            <a:ext cx="3962400" cy="1052513"/>
            <a:chOff x="2736" y="2496"/>
            <a:chExt cx="2496" cy="663"/>
          </a:xfrm>
        </p:grpSpPr>
        <p:sp>
          <p:nvSpPr>
            <p:cNvPr id="8207" name="Text Box 18">
              <a:extLst>
                <a:ext uri="{FF2B5EF4-FFF2-40B4-BE49-F238E27FC236}">
                  <a16:creationId xmlns:a16="http://schemas.microsoft.com/office/drawing/2014/main" id="{01AEB499-DD78-6843-AC35-2363A06B3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2928"/>
              <a:ext cx="8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800">
                  <a:solidFill>
                    <a:srgbClr val="003300"/>
                  </a:solidFill>
                </a:rPr>
                <a:t>Ohms law</a:t>
              </a:r>
            </a:p>
          </p:txBody>
        </p:sp>
        <p:sp>
          <p:nvSpPr>
            <p:cNvPr id="8208" name="Text Box 19">
              <a:extLst>
                <a:ext uri="{FF2B5EF4-FFF2-40B4-BE49-F238E27FC236}">
                  <a16:creationId xmlns:a16="http://schemas.microsoft.com/office/drawing/2014/main" id="{CF708E77-FAF0-A544-B2E8-FDF8CFC3F5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928"/>
              <a:ext cx="1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800">
                  <a:solidFill>
                    <a:srgbClr val="003300"/>
                  </a:solidFill>
                </a:rPr>
                <a:t>Capacitor law</a:t>
              </a:r>
            </a:p>
          </p:txBody>
        </p:sp>
        <p:sp>
          <p:nvSpPr>
            <p:cNvPr id="8209" name="Line 20">
              <a:extLst>
                <a:ext uri="{FF2B5EF4-FFF2-40B4-BE49-F238E27FC236}">
                  <a16:creationId xmlns:a16="http://schemas.microsoft.com/office/drawing/2014/main" id="{FE06B74E-C555-6443-8742-F8CCD092D3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2" y="2496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210" name="Line 21">
              <a:extLst>
                <a:ext uri="{FF2B5EF4-FFF2-40B4-BE49-F238E27FC236}">
                  <a16:creationId xmlns:a16="http://schemas.microsoft.com/office/drawing/2014/main" id="{48CBAC1B-0C1B-124D-8A80-7EA1328F50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2496"/>
              <a:ext cx="48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grpSp>
        <p:nvGrpSpPr>
          <p:cNvPr id="19465" name="Group 28">
            <a:extLst>
              <a:ext uri="{FF2B5EF4-FFF2-40B4-BE49-F238E27FC236}">
                <a16:creationId xmlns:a16="http://schemas.microsoft.com/office/drawing/2014/main" id="{F0338B0F-CDDB-2F4E-B670-F93A04BAD9CD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2819400"/>
            <a:ext cx="4876800" cy="1143000"/>
            <a:chOff x="2352" y="1776"/>
            <a:chExt cx="3072" cy="720"/>
          </a:xfrm>
        </p:grpSpPr>
        <p:graphicFrame>
          <p:nvGraphicFramePr>
            <p:cNvPr id="19466" name="Object 15">
              <a:extLst>
                <a:ext uri="{FF2B5EF4-FFF2-40B4-BE49-F238E27FC236}">
                  <a16:creationId xmlns:a16="http://schemas.microsoft.com/office/drawing/2014/main" id="{C473CD66-0A02-CA47-B9D6-4BCA28D05B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0" y="1920"/>
            <a:ext cx="1394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21945600" imgH="9067800" progId="Equation.3">
                    <p:embed/>
                  </p:oleObj>
                </mc:Choice>
                <mc:Fallback>
                  <p:oleObj name="Equation" r:id="rId4" imgW="21945600" imgH="90678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0" y="1920"/>
                          <a:ext cx="1394" cy="576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4" name="Line 22">
              <a:extLst>
                <a:ext uri="{FF2B5EF4-FFF2-40B4-BE49-F238E27FC236}">
                  <a16:creationId xmlns:a16="http://schemas.microsoft.com/office/drawing/2014/main" id="{A98416DD-0B96-094F-9EAA-95BD92F20A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208"/>
              <a:ext cx="2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graphicFrame>
          <p:nvGraphicFramePr>
            <p:cNvPr id="19468" name="Object 13">
              <a:extLst>
                <a:ext uri="{FF2B5EF4-FFF2-40B4-BE49-F238E27FC236}">
                  <a16:creationId xmlns:a16="http://schemas.microsoft.com/office/drawing/2014/main" id="{75DBC39F-2DCC-394D-B28C-55C7794DC3C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2" y="1997"/>
            <a:ext cx="1314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6967200" imgH="5270500" progId="Equation.3">
                    <p:embed/>
                  </p:oleObj>
                </mc:Choice>
                <mc:Fallback>
                  <p:oleObj name="Equation" r:id="rId6" imgW="16967200" imgH="52705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1997"/>
                          <a:ext cx="1314" cy="403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6" name="Text Box 23">
              <a:extLst>
                <a:ext uri="{FF2B5EF4-FFF2-40B4-BE49-F238E27FC236}">
                  <a16:creationId xmlns:a16="http://schemas.microsoft.com/office/drawing/2014/main" id="{A25186BF-67B4-2F4D-B336-CFF133349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1776"/>
              <a:ext cx="9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zh-CN" sz="1800" b="1">
                  <a:solidFill>
                    <a:srgbClr val="003300"/>
                  </a:solidFill>
                </a:rPr>
                <a:t>By KCL</a:t>
              </a:r>
            </a:p>
          </p:txBody>
        </p:sp>
      </p:grp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34060954-F476-384A-96AD-8E779A295E7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内容占位符 6">
            <a:extLst>
              <a:ext uri="{FF2B5EF4-FFF2-40B4-BE49-F238E27FC236}">
                <a16:creationId xmlns:a16="http://schemas.microsoft.com/office/drawing/2014/main" id="{A517AA90-7479-264B-BC7D-822095C5DF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528" y="274638"/>
            <a:ext cx="8496944" cy="6516650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800" dirty="0"/>
              <a:t>有两种一阶电路：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zh-CN" altLang="en-US" sz="24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  <a:p>
            <a:r>
              <a:rPr lang="zh-CN" altLang="en-US" sz="2800" b="1" dirty="0">
                <a:solidFill>
                  <a:srgbClr val="FF0000"/>
                </a:solidFill>
              </a:rPr>
              <a:t>如何获取</a:t>
            </a:r>
            <a:r>
              <a:rPr lang="en-US" altLang="zh-CN" sz="2800" b="1" dirty="0">
                <a:solidFill>
                  <a:srgbClr val="FF0000"/>
                </a:solidFill>
              </a:rPr>
              <a:t>0+</a:t>
            </a:r>
            <a:r>
              <a:rPr lang="zh-CN" altLang="en-US" sz="2800" b="1" dirty="0">
                <a:solidFill>
                  <a:srgbClr val="FF0000"/>
                </a:solidFill>
              </a:rPr>
              <a:t>时刻的电路状态</a:t>
            </a:r>
            <a:r>
              <a:rPr lang="zh-CN" altLang="en-US" sz="2800" dirty="0"/>
              <a:t>（</a:t>
            </a:r>
            <a:r>
              <a:rPr lang="zh-CN" altLang="en-US" sz="2400" dirty="0"/>
              <a:t>电容电压 </a:t>
            </a:r>
            <a:r>
              <a:rPr lang="en-US" altLang="zh-CN" sz="2400" dirty="0"/>
              <a:t>&amp;</a:t>
            </a:r>
            <a:r>
              <a:rPr lang="zh-CN" altLang="en-US" sz="2400" dirty="0"/>
              <a:t> 电感电流</a:t>
            </a:r>
            <a:r>
              <a:rPr lang="zh-CN" altLang="en-US" sz="2800" dirty="0"/>
              <a:t>）</a:t>
            </a:r>
            <a:endParaRPr lang="en-US" altLang="zh-CN" sz="2800" dirty="0"/>
          </a:p>
          <a:p>
            <a:pPr lvl="1"/>
            <a:r>
              <a:rPr lang="en-US" altLang="zh-CN" sz="2400" dirty="0"/>
              <a:t>0-</a:t>
            </a:r>
            <a:r>
              <a:rPr lang="zh-CN" altLang="en-US" sz="2400" dirty="0"/>
              <a:t>时刻的电路状态</a:t>
            </a:r>
            <a:endParaRPr lang="en-US" altLang="zh-CN" sz="2400" dirty="0"/>
          </a:p>
          <a:p>
            <a:pPr lvl="1"/>
            <a:r>
              <a:rPr lang="zh-CN" altLang="en-US" sz="2400" dirty="0"/>
              <a:t>电感电流不能突变；电容电压不能突变</a:t>
            </a:r>
            <a:endParaRPr lang="en-US" altLang="zh-CN" sz="2400" dirty="0"/>
          </a:p>
          <a:p>
            <a:r>
              <a:rPr lang="zh-CN" altLang="en-US" sz="2800" b="1" dirty="0">
                <a:solidFill>
                  <a:srgbClr val="C00000"/>
                </a:solidFill>
              </a:rPr>
              <a:t>根据</a:t>
            </a:r>
            <a:r>
              <a:rPr lang="en-US" altLang="zh-CN" sz="2800" dirty="0"/>
              <a:t>0+</a:t>
            </a:r>
            <a:r>
              <a:rPr lang="zh-CN" altLang="en-US" sz="2800" dirty="0"/>
              <a:t>时刻</a:t>
            </a:r>
            <a:r>
              <a:rPr lang="zh-CN" altLang="en-US" sz="2800" b="1" dirty="0">
                <a:solidFill>
                  <a:srgbClr val="C00000"/>
                </a:solidFill>
              </a:rPr>
              <a:t>有无独立源（外部激励），分两种情况</a:t>
            </a:r>
            <a:endParaRPr lang="en-US" altLang="zh-CN" sz="2800" dirty="0"/>
          </a:p>
          <a:p>
            <a:pPr lvl="1"/>
            <a:r>
              <a:rPr lang="en-US" altLang="zh-CN" sz="2400" dirty="0">
                <a:solidFill>
                  <a:srgbClr val="FF0000"/>
                </a:solidFill>
              </a:rPr>
              <a:t>Source-free circuits</a:t>
            </a:r>
            <a:r>
              <a:rPr lang="en-US" altLang="zh-CN" sz="2400" dirty="0"/>
              <a:t>, </a:t>
            </a:r>
            <a:r>
              <a:rPr lang="zh-CN" altLang="en-US" sz="2400" dirty="0"/>
              <a:t>无独立源。初始时，能量储藏在储能元件</a:t>
            </a:r>
            <a:r>
              <a:rPr lang="en-US" altLang="zh-CN" sz="2400" dirty="0"/>
              <a:t>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400" dirty="0"/>
              <a:t> </a:t>
            </a:r>
            <a:r>
              <a:rPr lang="zh-CN" altLang="en-US" sz="2400" dirty="0"/>
              <a:t>或</a:t>
            </a:r>
            <a:r>
              <a:rPr lang="en-US" altLang="zh-CN" sz="2400" dirty="0"/>
              <a:t>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400" dirty="0"/>
              <a:t> </a:t>
            </a:r>
            <a:r>
              <a:rPr lang="zh-CN" altLang="en-US" sz="2400" dirty="0"/>
              <a:t>中，然后逐渐被电阻消耗；</a:t>
            </a:r>
            <a:r>
              <a:rPr lang="zh-CN" altLang="en-US" sz="2400" b="1" dirty="0">
                <a:solidFill>
                  <a:srgbClr val="C00000"/>
                </a:solidFill>
              </a:rPr>
              <a:t>逐渐衰减的过程</a:t>
            </a:r>
            <a:r>
              <a:rPr lang="zh-CN" altLang="en-US" sz="2400" dirty="0"/>
              <a:t>（</a:t>
            </a:r>
            <a:r>
              <a:rPr lang="zh-CN" altLang="en-US" sz="2400" dirty="0">
                <a:solidFill>
                  <a:srgbClr val="00B0F0"/>
                </a:solidFill>
              </a:rPr>
              <a:t>独立源在</a:t>
            </a:r>
            <a:r>
              <a:rPr lang="en-US" altLang="zh-CN" sz="2400" dirty="0">
                <a:solidFill>
                  <a:srgbClr val="00B0F0"/>
                </a:solidFill>
              </a:rPr>
              <a:t> </a:t>
            </a:r>
            <a:r>
              <a:rPr lang="en-US" altLang="zh-CN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B0F0"/>
                </a:solidFill>
              </a:rPr>
              <a:t>=</a:t>
            </a:r>
            <a:r>
              <a:rPr lang="zh-CN" altLang="en-US" sz="2400" dirty="0">
                <a:solidFill>
                  <a:srgbClr val="00B0F0"/>
                </a:solidFill>
              </a:rPr>
              <a:t> </a:t>
            </a:r>
            <a:r>
              <a:rPr lang="en-US" altLang="zh-CN" sz="2400" dirty="0">
                <a:solidFill>
                  <a:srgbClr val="00B0F0"/>
                </a:solidFill>
              </a:rPr>
              <a:t>0 </a:t>
            </a:r>
            <a:r>
              <a:rPr lang="zh-CN" altLang="en-US" sz="2400" dirty="0">
                <a:solidFill>
                  <a:srgbClr val="00B0F0"/>
                </a:solidFill>
              </a:rPr>
              <a:t>时刻突然</a:t>
            </a:r>
            <a:r>
              <a:rPr lang="zh-CN" altLang="en-US" sz="2400" b="1" dirty="0">
                <a:solidFill>
                  <a:srgbClr val="00B050"/>
                </a:solidFill>
              </a:rPr>
              <a:t>撤掉</a:t>
            </a:r>
            <a:r>
              <a:rPr lang="zh-CN" altLang="en-US" sz="2400" dirty="0"/>
              <a:t>）</a:t>
            </a:r>
            <a:r>
              <a:rPr lang="en-US" altLang="zh-CN" sz="2400" b="1" dirty="0">
                <a:solidFill>
                  <a:srgbClr val="0432FF"/>
                </a:solidFill>
              </a:rPr>
              <a:t>【</a:t>
            </a:r>
            <a:r>
              <a:rPr lang="zh-CN" altLang="en-US" sz="2400" b="1" dirty="0">
                <a:solidFill>
                  <a:srgbClr val="0432FF"/>
                </a:solidFill>
              </a:rPr>
              <a:t>即零输入响应</a:t>
            </a:r>
            <a:r>
              <a:rPr lang="en-US" altLang="zh-CN" sz="2400" b="1" dirty="0">
                <a:solidFill>
                  <a:srgbClr val="0432FF"/>
                </a:solidFill>
              </a:rPr>
              <a:t>】</a:t>
            </a:r>
          </a:p>
          <a:p>
            <a:pPr lvl="1"/>
            <a:r>
              <a:rPr lang="en-US" altLang="zh-CN" sz="2400" dirty="0"/>
              <a:t>By </a:t>
            </a:r>
            <a:r>
              <a:rPr lang="en-US" altLang="zh-CN" sz="2400" dirty="0">
                <a:solidFill>
                  <a:srgbClr val="FF0000"/>
                </a:solidFill>
              </a:rPr>
              <a:t>independent sources</a:t>
            </a:r>
            <a:r>
              <a:rPr lang="zh-CN" altLang="en-US" sz="2400" dirty="0"/>
              <a:t>，有独立源。（</a:t>
            </a:r>
            <a:r>
              <a:rPr lang="zh-CN" altLang="en-US" sz="2400" dirty="0">
                <a:solidFill>
                  <a:srgbClr val="00B0F0"/>
                </a:solidFill>
              </a:rPr>
              <a:t>独立源在</a:t>
            </a:r>
            <a:r>
              <a:rPr lang="en-US" altLang="zh-CN" sz="2400" dirty="0">
                <a:solidFill>
                  <a:srgbClr val="00B0F0"/>
                </a:solidFill>
              </a:rPr>
              <a:t> </a:t>
            </a:r>
            <a:r>
              <a:rPr lang="en-US" altLang="zh-CN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B0F0"/>
                </a:solidFill>
              </a:rPr>
              <a:t>=</a:t>
            </a:r>
            <a:r>
              <a:rPr lang="zh-CN" altLang="en-US" sz="2400" dirty="0">
                <a:solidFill>
                  <a:srgbClr val="00B0F0"/>
                </a:solidFill>
              </a:rPr>
              <a:t> </a:t>
            </a:r>
            <a:r>
              <a:rPr lang="en-US" altLang="zh-CN" sz="2400" dirty="0">
                <a:solidFill>
                  <a:srgbClr val="00B0F0"/>
                </a:solidFill>
              </a:rPr>
              <a:t>0 </a:t>
            </a:r>
            <a:r>
              <a:rPr lang="zh-CN" altLang="en-US" sz="2400" dirty="0">
                <a:solidFill>
                  <a:srgbClr val="00B0F0"/>
                </a:solidFill>
              </a:rPr>
              <a:t>时刻突然</a:t>
            </a:r>
            <a:r>
              <a:rPr lang="zh-CN" altLang="en-US" sz="2400" b="1" dirty="0">
                <a:solidFill>
                  <a:srgbClr val="00B050"/>
                </a:solidFill>
              </a:rPr>
              <a:t>加入</a:t>
            </a:r>
            <a:r>
              <a:rPr lang="en-US" altLang="zh-CN" sz="2400" b="1" dirty="0">
                <a:solidFill>
                  <a:srgbClr val="00B050"/>
                </a:solidFill>
              </a:rPr>
              <a:t>,</a:t>
            </a:r>
            <a:r>
              <a:rPr lang="zh-CN" altLang="en-US" sz="2400" dirty="0"/>
              <a:t>该情况也称为</a:t>
            </a:r>
            <a:r>
              <a:rPr lang="en-US" altLang="zh-CN" sz="2400" dirty="0"/>
              <a:t>step-response</a:t>
            </a:r>
            <a:r>
              <a:rPr lang="zh-CN" altLang="en-US" sz="2400" dirty="0"/>
              <a:t>）</a:t>
            </a:r>
            <a:r>
              <a:rPr lang="zh-CN" altLang="en-US" sz="2400" b="1" dirty="0">
                <a:solidFill>
                  <a:srgbClr val="C00000"/>
                </a:solidFill>
              </a:rPr>
              <a:t>逐渐到达另一个稳态的过程</a:t>
            </a:r>
            <a:r>
              <a:rPr lang="en-US" altLang="zh-CN" sz="2400" b="1" dirty="0">
                <a:solidFill>
                  <a:srgbClr val="0432FF"/>
                </a:solidFill>
              </a:rPr>
              <a:t>【</a:t>
            </a:r>
            <a:r>
              <a:rPr lang="zh-CN" altLang="en-US" sz="2400" b="1" dirty="0">
                <a:solidFill>
                  <a:srgbClr val="0432FF"/>
                </a:solidFill>
              </a:rPr>
              <a:t>全响应</a:t>
            </a:r>
            <a:r>
              <a:rPr lang="en-US" altLang="zh-CN" sz="2400" b="1" dirty="0">
                <a:solidFill>
                  <a:srgbClr val="0432FF"/>
                </a:solidFill>
              </a:rPr>
              <a:t>】</a:t>
            </a:r>
          </a:p>
          <a:p>
            <a:pPr lvl="1"/>
            <a:r>
              <a:rPr lang="zh-CN" altLang="en-US" sz="2000" b="1" i="1" dirty="0">
                <a:solidFill>
                  <a:srgbClr val="FF0000"/>
                </a:solidFill>
              </a:rPr>
              <a:t>（注意：英文教材只关注输入的有无，不关注状态是否为零）</a:t>
            </a:r>
            <a:endParaRPr lang="en-US" altLang="zh-CN" sz="2400" i="1" dirty="0">
              <a:solidFill>
                <a:srgbClr val="FF0000"/>
              </a:solidFill>
            </a:endParaRPr>
          </a:p>
          <a:p>
            <a:r>
              <a:rPr lang="zh-CN" altLang="en-US" sz="2800" dirty="0"/>
              <a:t>因此，一阶电路有四种组合：</a:t>
            </a:r>
            <a:endParaRPr lang="en-US" altLang="zh-CN" sz="2800" dirty="0"/>
          </a:p>
          <a:p>
            <a:pPr lvl="1"/>
            <a:r>
              <a:rPr lang="zh-CN" altLang="en-US" sz="2400" dirty="0"/>
              <a:t>①</a:t>
            </a:r>
            <a:r>
              <a:rPr lang="en-US" altLang="zh-CN" sz="2400" dirty="0"/>
              <a:t>source-free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sz="2400" dirty="0"/>
              <a:t>；②</a:t>
            </a:r>
            <a:r>
              <a:rPr lang="en-US" altLang="zh-CN" sz="2400" dirty="0"/>
              <a:t>source-free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zh-CN" altLang="en-US" sz="2400" dirty="0"/>
              <a:t>；</a:t>
            </a:r>
            <a:endParaRPr lang="en-US" altLang="zh-CN" sz="2400" dirty="0"/>
          </a:p>
          <a:p>
            <a:pPr lvl="1"/>
            <a:r>
              <a:rPr lang="zh-CN" altLang="en-US" sz="2400" dirty="0"/>
              <a:t>③</a:t>
            </a:r>
            <a:r>
              <a:rPr lang="en-US" altLang="zh-CN" sz="2400" dirty="0"/>
              <a:t>step-response of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altLang="zh-CN" sz="2400" dirty="0"/>
              <a:t>; </a:t>
            </a:r>
            <a:r>
              <a:rPr lang="zh-CN" altLang="en-US" sz="2400" dirty="0"/>
              <a:t>④</a:t>
            </a:r>
            <a:r>
              <a:rPr lang="en-US" altLang="zh-CN" sz="2400" dirty="0"/>
              <a:t>step-response of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</a:p>
          <a:p>
            <a:pPr lvl="1"/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FBCE0BD8-46DB-5442-A361-A6B9C419D73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标题 1">
            <a:extLst>
              <a:ext uri="{FF2B5EF4-FFF2-40B4-BE49-F238E27FC236}">
                <a16:creationId xmlns:a16="http://schemas.microsoft.com/office/drawing/2014/main" id="{12412D78-3FDB-9B4E-9895-83F5456E96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The source-free </a:t>
            </a:r>
            <a:r>
              <a:rPr lang="en-US" altLang="zh-CN" i="1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altLang="zh-CN"/>
              <a:t> circuit</a:t>
            </a:r>
            <a:endParaRPr lang="zh-CN" altLang="en-US"/>
          </a:p>
        </p:txBody>
      </p:sp>
      <p:sp>
        <p:nvSpPr>
          <p:cNvPr id="22530" name="内容占位符 2">
            <a:extLst>
              <a:ext uri="{FF2B5EF4-FFF2-40B4-BE49-F238E27FC236}">
                <a16:creationId xmlns:a16="http://schemas.microsoft.com/office/drawing/2014/main" id="{18AA5879-6C4B-D44A-A61C-5446EF6C6F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/>
              <a:t>A </a:t>
            </a:r>
            <a:r>
              <a:rPr lang="en-US" altLang="zh-CN" sz="2400" dirty="0">
                <a:solidFill>
                  <a:srgbClr val="FF0000"/>
                </a:solidFill>
              </a:rPr>
              <a:t>source-free 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altLang="zh-CN" sz="2400" dirty="0">
                <a:solidFill>
                  <a:srgbClr val="FF0000"/>
                </a:solidFill>
              </a:rPr>
              <a:t> circuit </a:t>
            </a:r>
            <a:r>
              <a:rPr lang="en-US" altLang="zh-CN" sz="2400" dirty="0"/>
              <a:t>occurs when its </a:t>
            </a:r>
            <a:r>
              <a:rPr lang="en-US" altLang="zh-CN" sz="2400" b="1" dirty="0">
                <a:solidFill>
                  <a:srgbClr val="00B0F0"/>
                </a:solidFill>
              </a:rPr>
              <a:t>dc source </a:t>
            </a:r>
            <a:r>
              <a:rPr lang="en-US" altLang="zh-CN" sz="2400" b="1" dirty="0"/>
              <a:t>is </a:t>
            </a:r>
            <a:r>
              <a:rPr lang="en-US" altLang="zh-CN" sz="2400" b="1" dirty="0">
                <a:solidFill>
                  <a:srgbClr val="00B0F0"/>
                </a:solidFill>
              </a:rPr>
              <a:t>suddenly disconnected</a:t>
            </a:r>
            <a:r>
              <a:rPr lang="en-US" altLang="zh-CN" sz="2400" b="1" dirty="0"/>
              <a:t>. </a:t>
            </a:r>
            <a:r>
              <a:rPr lang="en-US" altLang="zh-CN" sz="2400" dirty="0"/>
              <a:t>The energy </a:t>
            </a:r>
            <a:r>
              <a:rPr lang="en-US" altLang="zh-CN" sz="2400" dirty="0">
                <a:solidFill>
                  <a:srgbClr val="00B0F0"/>
                </a:solidFill>
              </a:rPr>
              <a:t>already stored </a:t>
            </a:r>
            <a:r>
              <a:rPr lang="en-US" altLang="zh-CN" sz="2400" dirty="0"/>
              <a:t>in the capacitor is released to the resistors.</a:t>
            </a:r>
          </a:p>
          <a:p>
            <a:r>
              <a:rPr lang="en-US" altLang="zh-CN" sz="2400" dirty="0"/>
              <a:t>It is a </a:t>
            </a:r>
            <a:r>
              <a:rPr lang="en-US" altLang="zh-CN" sz="2400" dirty="0">
                <a:solidFill>
                  <a:srgbClr val="FF0000"/>
                </a:solidFill>
              </a:rPr>
              <a:t>series combination </a:t>
            </a:r>
            <a:r>
              <a:rPr lang="en-US" altLang="zh-CN" sz="2400" dirty="0"/>
              <a:t>of a </a:t>
            </a:r>
            <a:r>
              <a:rPr lang="en-US" altLang="zh-CN" sz="2400" dirty="0">
                <a:solidFill>
                  <a:srgbClr val="00B0F0"/>
                </a:solidFill>
              </a:rPr>
              <a:t>resistor</a:t>
            </a:r>
            <a:r>
              <a:rPr lang="en-US" altLang="zh-CN" sz="2400" dirty="0"/>
              <a:t> &amp; a </a:t>
            </a:r>
            <a:r>
              <a:rPr lang="en-US" altLang="zh-CN" sz="2400" dirty="0">
                <a:solidFill>
                  <a:srgbClr val="00B0F0"/>
                </a:solidFill>
              </a:rPr>
              <a:t>initially charged capacitor</a:t>
            </a:r>
            <a:r>
              <a:rPr lang="en-US" altLang="zh-CN" sz="2400" dirty="0"/>
              <a:t>.</a:t>
            </a:r>
          </a:p>
          <a:p>
            <a:r>
              <a:rPr lang="en-US" altLang="zh-CN" sz="2400" dirty="0"/>
              <a:t>Our </a:t>
            </a:r>
            <a:r>
              <a:rPr lang="en-US" altLang="zh-CN" sz="2400" dirty="0">
                <a:solidFill>
                  <a:srgbClr val="FF0000"/>
                </a:solidFill>
              </a:rPr>
              <a:t>objective</a:t>
            </a:r>
            <a:r>
              <a:rPr lang="en-US" altLang="zh-CN" sz="2400" dirty="0"/>
              <a:t> is to determine the circuit </a:t>
            </a:r>
            <a:r>
              <a:rPr lang="en-US" altLang="zh-CN" sz="2400" dirty="0">
                <a:solidFill>
                  <a:srgbClr val="00B0F0"/>
                </a:solidFill>
              </a:rPr>
              <a:t>response </a:t>
            </a:r>
            <a:r>
              <a:rPr lang="en-US" altLang="zh-CN" sz="2400" dirty="0"/>
              <a:t>(the voltage </a:t>
            </a:r>
            <a:r>
              <a:rPr lang="en-US" altLang="zh-CN" sz="24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solidFill>
                  <a:srgbClr val="00B0F0"/>
                </a:solidFill>
              </a:rPr>
              <a:t>(t)</a:t>
            </a:r>
            <a:r>
              <a:rPr lang="en-US" altLang="zh-CN" sz="2400" dirty="0"/>
              <a:t> across the capacitor)</a:t>
            </a:r>
          </a:p>
          <a:p>
            <a:pPr lvl="1"/>
            <a:r>
              <a:rPr lang="zh-CN" altLang="en-US" sz="2000" dirty="0"/>
              <a:t>在</a:t>
            </a:r>
            <a:r>
              <a:rPr lang="en-US" altLang="zh-CN" sz="2000" dirty="0"/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/>
              <a:t>=</a:t>
            </a:r>
            <a:r>
              <a:rPr lang="zh-CN" altLang="en-US" sz="2000" dirty="0"/>
              <a:t> </a:t>
            </a:r>
            <a:r>
              <a:rPr lang="en-US" altLang="zh-CN" sz="2000" dirty="0"/>
              <a:t>0+ </a:t>
            </a:r>
            <a:r>
              <a:rPr lang="zh-CN" altLang="en-US" sz="2000" dirty="0"/>
              <a:t>初始时刻，假设</a:t>
            </a:r>
            <a:r>
              <a:rPr lang="en-US" altLang="zh-CN" sz="2000" dirty="0"/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000" dirty="0"/>
              <a:t> </a:t>
            </a:r>
            <a:r>
              <a:rPr lang="zh-CN" altLang="en-US" sz="2000" dirty="0"/>
              <a:t>两端的初始电压为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/>
              <a:t>0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lvl="1"/>
            <a:r>
              <a:rPr lang="zh-CN" altLang="en-US" sz="2000" dirty="0"/>
              <a:t>那么</a:t>
            </a:r>
            <a:r>
              <a:rPr lang="en-US" altLang="zh-CN" sz="2000" dirty="0"/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000" dirty="0"/>
              <a:t> </a:t>
            </a:r>
            <a:r>
              <a:rPr lang="zh-CN" altLang="en-US" sz="2000" dirty="0"/>
              <a:t>的初始储能为 </a:t>
            </a:r>
            <a:r>
              <a:rPr lang="en-US" altLang="zh-CN" sz="2000" dirty="0"/>
              <a:t>0.5</a:t>
            </a:r>
            <a:r>
              <a:rPr lang="zh-CN" altLang="en-US" sz="2000" dirty="0"/>
              <a:t>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n-US" altLang="zh-CN" sz="2000" baseline="-25000" dirty="0"/>
              <a:t>0</a:t>
            </a:r>
            <a:r>
              <a:rPr lang="en-US" altLang="zh-CN" sz="2000" baseline="30000" dirty="0"/>
              <a:t>2</a:t>
            </a:r>
          </a:p>
          <a:p>
            <a:pPr lvl="1"/>
            <a:endParaRPr lang="en-US" altLang="zh-CN" sz="2000" dirty="0"/>
          </a:p>
          <a:p>
            <a:endParaRPr lang="zh-CN" altLang="en-US" sz="2400" dirty="0"/>
          </a:p>
        </p:txBody>
      </p:sp>
      <p:pic>
        <p:nvPicPr>
          <p:cNvPr id="22531" name="图片 3">
            <a:extLst>
              <a:ext uri="{FF2B5EF4-FFF2-40B4-BE49-F238E27FC236}">
                <a16:creationId xmlns:a16="http://schemas.microsoft.com/office/drawing/2014/main" id="{DD52A050-D5CF-5744-90D9-08F5403A7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752975"/>
            <a:ext cx="266382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图片 4">
            <a:extLst>
              <a:ext uri="{FF2B5EF4-FFF2-40B4-BE49-F238E27FC236}">
                <a16:creationId xmlns:a16="http://schemas.microsoft.com/office/drawing/2014/main" id="{BDF0AD26-ECB6-4B4B-9A92-A589FE85B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5262563"/>
            <a:ext cx="5922963" cy="15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文本框 5">
            <a:extLst>
              <a:ext uri="{FF2B5EF4-FFF2-40B4-BE49-F238E27FC236}">
                <a16:creationId xmlns:a16="http://schemas.microsoft.com/office/drawing/2014/main" id="{80EB0C16-7202-F148-9A05-853C5ECCD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6381750"/>
            <a:ext cx="1570037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/>
              <a:t>一阶微分方程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E20D30D-B120-0943-AB95-3E7445178F0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内容占位符 2">
            <a:extLst>
              <a:ext uri="{FF2B5EF4-FFF2-40B4-BE49-F238E27FC236}">
                <a16:creationId xmlns:a16="http://schemas.microsoft.com/office/drawing/2014/main" id="{DD19882D-EECF-1F43-B8DB-FD87AFDC99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6192838"/>
          </a:xfrm>
          <a:solidFill>
            <a:schemeClr val="bg1"/>
          </a:solidFill>
        </p:spPr>
        <p:txBody>
          <a:bodyPr/>
          <a:lstStyle/>
          <a:p>
            <a:r>
              <a:rPr lang="zh-CN" altLang="en-US" sz="2400" dirty="0"/>
              <a:t>求解此一阶微分方程，即可得到</a:t>
            </a:r>
            <a:r>
              <a:rPr lang="en-US" altLang="zh-CN" sz="2400" dirty="0"/>
              <a:t>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400" dirty="0"/>
              <a:t> </a:t>
            </a:r>
            <a:r>
              <a:rPr lang="zh-CN" altLang="en-US" sz="2400" dirty="0"/>
              <a:t>两端电压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altLang="zh-CN" sz="2400" dirty="0"/>
              <a:t>(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/>
              <a:t>)</a:t>
            </a:r>
            <a:r>
              <a:rPr lang="zh-CN" altLang="en-US" sz="2400" dirty="0"/>
              <a:t>，问题解决！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pPr>
              <a:buFontTx/>
              <a:buNone/>
            </a:pPr>
            <a:endParaRPr lang="en-US" altLang="zh-CN" sz="2400" dirty="0"/>
          </a:p>
          <a:p>
            <a:r>
              <a:rPr lang="zh-CN" altLang="en-US" sz="2400" dirty="0">
                <a:solidFill>
                  <a:srgbClr val="FF0000"/>
                </a:solidFill>
              </a:rPr>
              <a:t>结论</a:t>
            </a:r>
            <a:r>
              <a:rPr lang="zh-CN" altLang="en-US" sz="2400" dirty="0"/>
              <a:t>：</a:t>
            </a:r>
            <a:r>
              <a:rPr lang="en-US" altLang="zh-CN" sz="2400" dirty="0"/>
              <a:t>source-free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zh-C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/>
              <a:t>电路的电压响应是</a:t>
            </a:r>
            <a:endParaRPr lang="en-US" altLang="zh-CN" sz="2400" dirty="0"/>
          </a:p>
          <a:p>
            <a:pPr>
              <a:buFontTx/>
              <a:buNone/>
            </a:pPr>
            <a:r>
              <a:rPr lang="zh-CN" altLang="en-US" sz="2400" b="1" dirty="0">
                <a:solidFill>
                  <a:srgbClr val="0070C0"/>
                </a:solidFill>
              </a:rPr>
              <a:t>初始电压值的指数衰减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pic>
        <p:nvPicPr>
          <p:cNvPr id="23554" name="图片 3">
            <a:extLst>
              <a:ext uri="{FF2B5EF4-FFF2-40B4-BE49-F238E27FC236}">
                <a16:creationId xmlns:a16="http://schemas.microsoft.com/office/drawing/2014/main" id="{78FD1D58-F6E4-8C47-8E87-BBEA6DB4A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668838"/>
            <a:ext cx="27717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图片 4">
            <a:extLst>
              <a:ext uri="{FF2B5EF4-FFF2-40B4-BE49-F238E27FC236}">
                <a16:creationId xmlns:a16="http://schemas.microsoft.com/office/drawing/2014/main" id="{693D494D-B9D3-E249-9DD9-56793EEFC2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69" y="1025178"/>
            <a:ext cx="1397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图片 5">
            <a:extLst>
              <a:ext uri="{FF2B5EF4-FFF2-40B4-BE49-F238E27FC236}">
                <a16:creationId xmlns:a16="http://schemas.microsoft.com/office/drawing/2014/main" id="{735A233F-11D2-7647-8FCF-2604746D47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80728"/>
            <a:ext cx="1441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右箭头 6">
            <a:extLst>
              <a:ext uri="{FF2B5EF4-FFF2-40B4-BE49-F238E27FC236}">
                <a16:creationId xmlns:a16="http://schemas.microsoft.com/office/drawing/2014/main" id="{12ECEF7A-6AAA-E54D-BA20-AAE6C5420F1B}"/>
              </a:ext>
            </a:extLst>
          </p:cNvPr>
          <p:cNvSpPr/>
          <p:nvPr/>
        </p:nvSpPr>
        <p:spPr>
          <a:xfrm>
            <a:off x="3204344" y="1199803"/>
            <a:ext cx="576262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23558" name="图片 7">
            <a:extLst>
              <a:ext uri="{FF2B5EF4-FFF2-40B4-BE49-F238E27FC236}">
                <a16:creationId xmlns:a16="http://schemas.microsoft.com/office/drawing/2014/main" id="{ED20CCBF-93F6-3940-887E-A9457079ED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1628775"/>
            <a:ext cx="61404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4E5BEED-AC23-F546-B994-C4F5E656AFC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F68A566-BD3F-9549-8A7A-881ED82390D0}"/>
              </a:ext>
            </a:extLst>
          </p:cNvPr>
          <p:cNvSpPr txBox="1"/>
          <p:nvPr/>
        </p:nvSpPr>
        <p:spPr>
          <a:xfrm>
            <a:off x="5788745" y="2132856"/>
            <a:ext cx="3183272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b="1" dirty="0"/>
              <a:t>通用方法：</a:t>
            </a:r>
            <a:endParaRPr kumimoji="1" lang="en-US" altLang="zh-CN" b="1" dirty="0"/>
          </a:p>
          <a:p>
            <a:r>
              <a:rPr kumimoji="1" lang="zh-CN" altLang="en-US" dirty="0"/>
              <a:t>特征方程 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特征根：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通解：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边界条件：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D09F19C-3AC0-EA4F-876D-31517B16F6B3}"/>
              </a:ext>
            </a:extLst>
          </p:cNvPr>
          <p:cNvSpPr txBox="1"/>
          <p:nvPr/>
        </p:nvSpPr>
        <p:spPr>
          <a:xfrm>
            <a:off x="5788745" y="1024856"/>
            <a:ext cx="3173882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抓住关键参数（</a:t>
            </a:r>
            <a:r>
              <a:rPr kumimoji="1" lang="zh-CN" altLang="en-US" b="1" dirty="0"/>
              <a:t>电容电压、电感电流</a:t>
            </a:r>
            <a:r>
              <a:rPr kumimoji="1" lang="zh-CN" altLang="en-US" dirty="0"/>
              <a:t>），列出微分方程，剩下的就是数学问题了</a:t>
            </a:r>
          </a:p>
        </p:txBody>
      </p:sp>
      <p:pic>
        <p:nvPicPr>
          <p:cNvPr id="5" name="图片 4" descr="\documentclass{article}&#10;\usepackage{amsmath}&#10;\pagestyle{empty}&#10;\begin{document}&#10;&#10;$C \cdot s + \frac{1}{R} = 0$&#10;&#10;&#10;\end{document}" title="IguanaTex Picture Display">
            <a:extLst>
              <a:ext uri="{FF2B5EF4-FFF2-40B4-BE49-F238E27FC236}">
                <a16:creationId xmlns:a16="http://schemas.microsoft.com/office/drawing/2014/main" id="{EFCCF696-91E7-E78B-5C21-559628C93D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948" y="2462718"/>
            <a:ext cx="1465905" cy="307810"/>
          </a:xfrm>
          <a:prstGeom prst="rect">
            <a:avLst/>
          </a:prstGeom>
        </p:spPr>
      </p:pic>
      <p:pic>
        <p:nvPicPr>
          <p:cNvPr id="15" name="图片 14" descr="\documentclass{article}&#10;\usepackage{amsmath}&#10;\pagestyle{empty}&#10;\begin{document}&#10;&#10;$s_1 = -\frac{1}{RC}$&#10;&#10;&#10;\end{document}" title="IguanaTex Picture Display">
            <a:extLst>
              <a:ext uri="{FF2B5EF4-FFF2-40B4-BE49-F238E27FC236}">
                <a16:creationId xmlns:a16="http://schemas.microsoft.com/office/drawing/2014/main" id="{AD8D1CF2-B9F9-AC73-8FBD-7E62EB68F54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363" y="3007253"/>
            <a:ext cx="1095619" cy="307810"/>
          </a:xfrm>
          <a:prstGeom prst="rect">
            <a:avLst/>
          </a:prstGeom>
        </p:spPr>
      </p:pic>
      <p:pic>
        <p:nvPicPr>
          <p:cNvPr id="19" name="图片 18" descr="\documentclass{article}&#10;\usepackage{amsmath}&#10;\pagestyle{empty}&#10;\begin{document}&#10;&#10;$v(t) = A e^{s_1 t} = A e^{-\frac{t}{RC}}$&#10;&#10;&#10;\end{document}" title="IguanaTex Picture Display">
            <a:extLst>
              <a:ext uri="{FF2B5EF4-FFF2-40B4-BE49-F238E27FC236}">
                <a16:creationId xmlns:a16="http://schemas.microsoft.com/office/drawing/2014/main" id="{3B55D5B8-77E3-37A6-C46D-706662834F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32" y="3520954"/>
            <a:ext cx="2439620" cy="303238"/>
          </a:xfrm>
          <a:prstGeom prst="rect">
            <a:avLst/>
          </a:prstGeom>
        </p:spPr>
      </p:pic>
      <p:pic>
        <p:nvPicPr>
          <p:cNvPr id="21" name="图片 20" descr="\documentclass{article}&#10;\usepackage{amsmath}&#10;\pagestyle{empty}&#10;\begin{document}&#10;&#10;&#10;$v(0) = A$&#10;&#10;\end{document}" title="IguanaTex Picture Display">
            <a:extLst>
              <a:ext uri="{FF2B5EF4-FFF2-40B4-BE49-F238E27FC236}">
                <a16:creationId xmlns:a16="http://schemas.microsoft.com/office/drawing/2014/main" id="{047ABC9F-F2F7-6361-0B2C-E70679B458B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600" y="4113787"/>
            <a:ext cx="969143" cy="254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1.4811"/>
  <p:tag name="ORIGINALWIDTH" val=" 721.4099"/>
  <p:tag name="OUTPUTTYPE" val="PNG"/>
  <p:tag name="IGUANATEXVERSION" val="162"/>
  <p:tag name="LATEXADDIN" val="\documentclass{article}&#10;\usepackage{amsmath}&#10;\pagestyle{empty}&#10;\begin{document}&#10;&#10;$C \cdot s + \frac{1}{R} = 0$&#10;&#10;&#10;\end{document}"/>
  <p:tag name="IGUANATEXSIZE" val="20"/>
  <p:tag name="IGUANATEXCURSOR" val="109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49.2313"/>
  <p:tag name="ORIGINALWIDTH" val=" 1174.353"/>
  <p:tag name="OUTPUTTYPE" val="PNG"/>
  <p:tag name="IGUANATEXVERSION" val="162"/>
  <p:tag name="LATEXADDIN" val="\documentclass{article}&#10;\usepackage{amsmath}&#10;\pagestyle{empty}&#10;\begin{document}&#10;&#10;$i(t) = A e^{s_1 t} = A e^{-\frac{t}{LG}}$&#10;&#10;&#10;\end{document}"/>
  <p:tag name="IGUANATEXSIZE" val="20"/>
  <p:tag name="IGUANATEXCURSOR" val="83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25.2343"/>
  <p:tag name="ORIGINALWIDTH" val=" 455.1931"/>
  <p:tag name="OUTPUTTYPE" val="PNG"/>
  <p:tag name="IGUANATEXVERSION" val="162"/>
  <p:tag name="LATEXADDIN" val="\documentclass{article}&#10;\usepackage{amsmath}&#10;\pagestyle{empty}&#10;\begin{document}&#10;&#10;&#10;$i(0) = A$&#10;&#10;\end{document}"/>
  <p:tag name="IGUANATEXSIZE" val="20"/>
  <p:tag name="IGUANATEXCURSOR" val="84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90.73866"/>
  <p:tag name="ORIGINALWIDTH" val=" 411.6985"/>
  <p:tag name="OUTPUTTYPE" val="PNG"/>
  <p:tag name="IGUANATEXVERSION" val="162"/>
  <p:tag name="LATEXADDIN" val="\documentclass{article}&#10;\usepackage{amsmath}&#10;\pagestyle{empty}&#10;\begin{document}&#10;&#10;&#10;$\tau = LG$&#10;&#10;\end{document}"/>
  <p:tag name="IGUANATEXSIZE" val="20"/>
  <p:tag name="IGUANATEXCURSOR" val="92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90.73866"/>
  <p:tag name="ORIGINALWIDTH" val=" 411.6985"/>
  <p:tag name="OUTPUTTYPE" val="PNG"/>
  <p:tag name="IGUANATEXVERSION" val="162"/>
  <p:tag name="LATEXADDIN" val="\documentclass{article}&#10;\usepackage{amsmath}&#10;\pagestyle{empty}&#10;\begin{document}&#10;&#10;&#10;$\tau = LG$&#10;&#10;\end{document}"/>
  <p:tag name="IGUANATEXSIZE" val="20"/>
  <p:tag name="IGUANATEXCURSOR" val="92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1.4811"/>
  <p:tag name="ORIGINALWIDTH" val=" 611.1736"/>
  <p:tag name="OUTPUTTYPE" val="PNG"/>
  <p:tag name="IGUANATEXVERSION" val="162"/>
  <p:tag name="LATEXADDIN" val="\documentclass{article}&#10;\usepackage{amsmath}&#10;\pagestyle{empty}&#10;\begin{document}&#10;&#10;$s + \frac{1}{RC} = 0$&#10;&#10;&#10;\end{document}"/>
  <p:tag name="IGUANATEXSIZE" val="20"/>
  <p:tag name="IGUANATEXCURSOR" val="102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1.4811"/>
  <p:tag name="ORIGINALWIDTH" val=" 539.1826"/>
  <p:tag name="OUTPUTTYPE" val="PNG"/>
  <p:tag name="IGUANATEXVERSION" val="162"/>
  <p:tag name="LATEXADDIN" val="\documentclass{article}&#10;\usepackage{amsmath}&#10;\pagestyle{empty}&#10;\begin{document}&#10;&#10;$s_1 = -\frac{1}{RC}$&#10;&#10;&#10;\end{document}"/>
  <p:tag name="IGUANATEXSIZE" val="18"/>
  <p:tag name="IGUANATEXCURSOR" val="100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19.2351"/>
  <p:tag name="ORIGINALWIDTH" val=" 827.8965"/>
  <p:tag name="OUTPUTTYPE" val="PNG"/>
  <p:tag name="IGUANATEXVERSION" val="162"/>
  <p:tag name="LATEXADDIN" val="\documentclass{article}&#10;\usepackage{amsmath}&#10;\pagestyle{empty}&#10;\begin{document}&#10;&#10;$A e^{s_1 t} = A e^{-\frac{t}{RC}}$&#10;&#10;&#10;\end{document}"/>
  <p:tag name="IGUANATEXSIZE" val="18"/>
  <p:tag name="IGUANATEXCURSOR" val="113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80.24"/>
  <p:tag name="ORIGINALWIDTH" val=" 326.2092"/>
  <p:tag name="OUTPUTTYPE" val="PNG"/>
  <p:tag name="IGUANATEXVERSION" val="162"/>
  <p:tag name="LATEXADDIN" val="\documentclass{article}&#10;\usepackage{amsmath}&#10;\pagestyle{empty}&#10;\begin{document}&#10;&#10;$t=\infty$&#10;&#10;&#10;\end{document}"/>
  <p:tag name="IGUANATEXSIZE" val="18"/>
  <p:tag name="IGUANATEXCURSOR" val="90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4.237"/>
  <p:tag name="ORIGINALWIDTH" val=" 107.2366"/>
  <p:tag name="OUTPUTTYPE" val="PNG"/>
  <p:tag name="IGUANATEXVERSION" val="162"/>
  <p:tag name="LATEXADDIN" val="\documentclass{article}&#10;\usepackage{amsmath}&#10;\pagestyle{empty}&#10;\begin{document}&#10;&#10;$V_s$&#10;&#10;&#10;\end{document}"/>
  <p:tag name="IGUANATEXSIZE" val="18"/>
  <p:tag name="IGUANATEXCURSOR" val="85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49.2313"/>
  <p:tag name="ORIGINALWIDTH" val=" 1031.121"/>
  <p:tag name="OUTPUTTYPE" val="PNG"/>
  <p:tag name="IGUANATEXVERSION" val="162"/>
  <p:tag name="LATEXADDIN" val="\documentclass{article}&#10;\usepackage{amsmath}&#10;\pagestyle{empty}&#10;\begin{document}&#10;&#10;$v(t) = A e^{-\frac{t}{RC}} + V_s$&#10;&#10;&#10;\end{document}"/>
  <p:tag name="IGUANATEXSIZE" val="20"/>
  <p:tag name="IGUANATEXCURSOR" val="114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1.4811"/>
  <p:tag name="ORIGINALWIDTH" val=" 539.1826"/>
  <p:tag name="OUTPUTTYPE" val="PNG"/>
  <p:tag name="IGUANATEXVERSION" val="162"/>
  <p:tag name="LATEXADDIN" val="\documentclass{article}&#10;\usepackage{amsmath}&#10;\pagestyle{empty}&#10;\begin{document}&#10;&#10;$s_1 = -\frac{1}{RC}$&#10;&#10;&#10;\end{document}"/>
  <p:tag name="IGUANATEXSIZE" val="20"/>
  <p:tag name="IGUANATEXCURSOR" val="85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25.2343"/>
  <p:tag name="ORIGINALWIDTH" val=" 746.1567"/>
  <p:tag name="OUTPUTTYPE" val="PNG"/>
  <p:tag name="IGUANATEXVERSION" val="162"/>
  <p:tag name="LATEXADDIN" val="\documentclass{article}&#10;\usepackage{amsmath}&#10;\pagestyle{empty}&#10;\begin{document}&#10;&#10;&#10;$v(0) = A + V_s$&#10;&#10;\end{document}"/>
  <p:tag name="IGUANATEXSIZE" val="18"/>
  <p:tag name="IGUANATEXCURSOR" val="97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1.9872"/>
  <p:tag name="ORIGINALWIDTH" val=" 348.7064"/>
  <p:tag name="OUTPUTTYPE" val="PNG"/>
  <p:tag name="IGUANATEXVERSION" val="162"/>
  <p:tag name="LATEXADDIN" val="\documentclass{article}&#10;\usepackage{amsmath}&#10;\pagestyle{empty}&#10;\begin{document}&#10;&#10;$v_n = 0$&#10;&#10;&#10;\end{document}"/>
  <p:tag name="IGUANATEXSIZE" val="20"/>
  <p:tag name="IGUANATEXCURSOR" val="89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21.4848"/>
  <p:tag name="ORIGINALWIDTH" val=" 401.9498"/>
  <p:tag name="OUTPUTTYPE" val="PNG"/>
  <p:tag name="IGUANATEXVERSION" val="162"/>
  <p:tag name="LATEXADDIN" val="\documentclass{article}&#10;\usepackage{amsmath}&#10;\pagestyle{empty}&#10;\begin{document}&#10;&#10;&#10;$v_f = V_s$&#10;&#10;\end{document}"/>
  <p:tag name="IGUANATEXSIZE" val="20"/>
  <p:tag name="IGUANATEXCURSOR" val="92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49.2313"/>
  <p:tag name="ORIGINALWIDTH" val=" 1200.6"/>
  <p:tag name="OUTPUTTYPE" val="PNG"/>
  <p:tag name="IGUANATEXVERSION" val="162"/>
  <p:tag name="LATEXADDIN" val="\documentclass{article}&#10;\usepackage{amsmath}&#10;\pagestyle{empty}&#10;\begin{document}&#10;&#10;$v(t) = A e^{s_1 t} = A e^{-\frac{t}{RC}}$&#10;&#10;&#10;\end{document}"/>
  <p:tag name="IGUANATEXSIZE" val="20"/>
  <p:tag name="IGUANATEXCURSOR" val="89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25.2343"/>
  <p:tag name="ORIGINALWIDTH" val=" 476.9404"/>
  <p:tag name="OUTPUTTYPE" val="PNG"/>
  <p:tag name="IGUANATEXVERSION" val="162"/>
  <p:tag name="LATEXADDIN" val="\documentclass{article}&#10;\usepackage{amsmath}&#10;\pagestyle{empty}&#10;\begin{document}&#10;&#10;&#10;$v(0) = A$&#10;&#10;\end{document}"/>
  <p:tag name="IGUANATEXSIZE" val="20"/>
  <p:tag name="IGUANATEXCURSOR" val="91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49.2313"/>
  <p:tag name="ORIGINALWIDTH" val=" 698.9126"/>
  <p:tag name="OUTPUTTYPE" val="PNG"/>
  <p:tag name="IGUANATEXVERSION" val="162"/>
  <p:tag name="LATEXADDIN" val="\documentclass{article}&#10;\usepackage{amsmath}&#10;\pagestyle{empty}&#10;\begin{document}&#10;&#10;$v(t) = V_0 e^{-\frac{t}{\tau}}$&#10;&#10;&#10;\end{document}"/>
  <p:tag name="IGUANATEXSIZE" val="20"/>
  <p:tag name="IGUANATEXCURSOR" val="113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90.73866"/>
  <p:tag name="ORIGINALWIDTH" val=" 422.1972"/>
  <p:tag name="OUTPUTTYPE" val="PNG"/>
  <p:tag name="IGUANATEXVERSION" val="162"/>
  <p:tag name="LATEXADDIN" val="\documentclass{article}&#10;\usepackage{amsmath}&#10;\pagestyle{empty}&#10;\begin{document}&#10;&#10;$\tau = RC$&#10;&#10;&#10;\end{document}"/>
  <p:tag name="IGUANATEXSIZE" val="20"/>
  <p:tag name="IGUANATEXCURSOR" val="91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49.2313"/>
  <p:tag name="ORIGINALWIDTH" val=" 698.9126"/>
  <p:tag name="OUTPUTTYPE" val="PNG"/>
  <p:tag name="IGUANATEXVERSION" val="162"/>
  <p:tag name="LATEXADDIN" val="\documentclass{article}&#10;\usepackage{amsmath}&#10;\pagestyle{empty}&#10;\begin{document}&#10;&#10;$v(t) = V_0 e^{-\frac{t}{\tau}}$&#10;&#10;&#10;\end{document}"/>
  <p:tag name="IGUANATEXSIZE" val="20"/>
  <p:tag name="IGUANATEXCURSOR" val="113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95.23811"/>
  <p:tag name="ORIGINALWIDTH" val=" 699.6625"/>
  <p:tag name="OUTPUTTYPE" val="PNG"/>
  <p:tag name="IGUANATEXVERSION" val="162"/>
  <p:tag name="LATEXADDIN" val="\documentclass{article}&#10;\usepackage{amsmath}&#10;\pagestyle{empty}&#10;\begin{document}&#10;&#10;$L \cdot s + R = 0$&#10;&#10;&#10;\end{document}"/>
  <p:tag name="IGUANATEXSIZE" val="20"/>
  <p:tag name="IGUANATEXCURSOR" val="95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2.9809"/>
  <p:tag name="ORIGINALWIDTH" val=" 900.6374"/>
  <p:tag name="OUTPUTTYPE" val="PNG"/>
  <p:tag name="IGUANATEXVERSION" val="162"/>
  <p:tag name="LATEXADDIN" val="\documentclass{article}&#10;\usepackage{amsmath}&#10;\pagestyle{empty}&#10;\begin{document}&#10;&#10;$s_1 = -\frac{R}{L} = -\frac{1}{LG}$&#10;&#10;&#10;\end{document}"/>
  <p:tag name="IGUANATEXSIZE" val="20"/>
  <p:tag name="IGUANATEXCURSOR" val="115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2801</Words>
  <Application>Microsoft Office PowerPoint</Application>
  <PresentationFormat>全屏显示(4:3)</PresentationFormat>
  <Paragraphs>410</Paragraphs>
  <Slides>56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56</vt:i4>
      </vt:variant>
    </vt:vector>
  </HeadingPairs>
  <TitlesOfParts>
    <vt:vector size="65" baseType="lpstr">
      <vt:lpstr>等线</vt:lpstr>
      <vt:lpstr>Arial</vt:lpstr>
      <vt:lpstr>Symbol</vt:lpstr>
      <vt:lpstr>Times New Roman</vt:lpstr>
      <vt:lpstr>Verdana</vt:lpstr>
      <vt:lpstr>Wingdings</vt:lpstr>
      <vt:lpstr>默认设计模板</vt:lpstr>
      <vt:lpstr>Equation</vt:lpstr>
      <vt:lpstr>MathType 7.0 Equation</vt:lpstr>
      <vt:lpstr>电子电路基础</vt:lpstr>
      <vt:lpstr>课程纲要</vt:lpstr>
      <vt:lpstr>First-Order Circuits Chapter 7</vt:lpstr>
      <vt:lpstr>动态电路的概念</vt:lpstr>
      <vt:lpstr>常微分方程</vt:lpstr>
      <vt:lpstr>7.1 一阶电路的概念</vt:lpstr>
      <vt:lpstr>PowerPoint 演示文稿</vt:lpstr>
      <vt:lpstr>The source-free RC circuit</vt:lpstr>
      <vt:lpstr>PowerPoint 演示文稿</vt:lpstr>
      <vt:lpstr>PowerPoint 演示文稿</vt:lpstr>
      <vt:lpstr>PowerPoint 演示文稿</vt:lpstr>
      <vt:lpstr>7.1 The Source-Free  RC Circuit (2)</vt:lpstr>
      <vt:lpstr>PowerPoint 演示文稿</vt:lpstr>
      <vt:lpstr>Soure-free RC电路总结</vt:lpstr>
      <vt:lpstr>PowerPoint 演示文稿</vt:lpstr>
      <vt:lpstr>PowerPoint 演示文稿</vt:lpstr>
      <vt:lpstr>The source-free RL circuit</vt:lpstr>
      <vt:lpstr>PowerPoint 演示文稿</vt:lpstr>
      <vt:lpstr>PowerPoint 演示文稿</vt:lpstr>
      <vt:lpstr>PowerPoint 演示文稿</vt:lpstr>
      <vt:lpstr>Soure-free RL 电路总结</vt:lpstr>
      <vt:lpstr>7.2 The Source-Free  RL Circuit</vt:lpstr>
      <vt:lpstr>PowerPoint 演示文稿</vt:lpstr>
      <vt:lpstr>PowerPoint 演示文稿</vt:lpstr>
      <vt:lpstr>PowerPoint 演示文稿</vt:lpstr>
      <vt:lpstr>7.3 Singularity Functions 奇异函数</vt:lpstr>
      <vt:lpstr>7.3 Unit-Step Function</vt:lpstr>
      <vt:lpstr>Unit impulse /delta function</vt:lpstr>
      <vt:lpstr>PowerPoint 演示文稿</vt:lpstr>
      <vt:lpstr>Unit ramp function</vt:lpstr>
      <vt:lpstr>PowerPoint 演示文稿</vt:lpstr>
      <vt:lpstr>PowerPoint 演示文稿</vt:lpstr>
      <vt:lpstr>Step response of an RC Circuit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RC 阶跃响应总结</vt:lpstr>
      <vt:lpstr>PowerPoint 演示文稿</vt:lpstr>
      <vt:lpstr>PowerPoint 演示文稿</vt:lpstr>
      <vt:lpstr>RL 阶跃响应~与 RC 类似</vt:lpstr>
      <vt:lpstr>PowerPoint 演示文稿</vt:lpstr>
      <vt:lpstr>PowerPoint 演示文稿</vt:lpstr>
      <vt:lpstr>中文教材内容补充</vt:lpstr>
      <vt:lpstr>PowerPoint 演示文稿</vt:lpstr>
      <vt:lpstr>应用——简化的闪光灯电路</vt:lpstr>
      <vt:lpstr>小结</vt:lpstr>
      <vt:lpstr>小结</vt:lpstr>
      <vt:lpstr>小结</vt:lpstr>
      <vt:lpstr>作业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电子电路基础</dc:title>
  <dc:creator>hao jin</dc:creator>
  <cp:lastModifiedBy>Hao JIN</cp:lastModifiedBy>
  <cp:revision>91</cp:revision>
  <cp:lastPrinted>2020-09-23T02:22:37Z</cp:lastPrinted>
  <dcterms:created xsi:type="dcterms:W3CDTF">2015-10-09T09:50:56Z</dcterms:created>
  <dcterms:modified xsi:type="dcterms:W3CDTF">2025-10-01T02:56:09Z</dcterms:modified>
</cp:coreProperties>
</file>