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7" r:id="rId2"/>
    <p:sldId id="258" r:id="rId3"/>
    <p:sldId id="259" r:id="rId4"/>
    <p:sldId id="276" r:id="rId5"/>
    <p:sldId id="277" r:id="rId6"/>
    <p:sldId id="278" r:id="rId7"/>
    <p:sldId id="279" r:id="rId8"/>
    <p:sldId id="280" r:id="rId9"/>
    <p:sldId id="261" r:id="rId10"/>
    <p:sldId id="282" r:id="rId11"/>
    <p:sldId id="321" r:id="rId12"/>
    <p:sldId id="263" r:id="rId13"/>
    <p:sldId id="264" r:id="rId14"/>
    <p:sldId id="283" r:id="rId15"/>
    <p:sldId id="317" r:id="rId16"/>
    <p:sldId id="318" r:id="rId17"/>
    <p:sldId id="284" r:id="rId18"/>
    <p:sldId id="285" r:id="rId19"/>
    <p:sldId id="286" r:id="rId20"/>
    <p:sldId id="288" r:id="rId21"/>
    <p:sldId id="268" r:id="rId22"/>
    <p:sldId id="289" r:id="rId23"/>
    <p:sldId id="290" r:id="rId24"/>
    <p:sldId id="291" r:id="rId25"/>
    <p:sldId id="292" r:id="rId26"/>
    <p:sldId id="319" r:id="rId27"/>
    <p:sldId id="293" r:id="rId28"/>
    <p:sldId id="294" r:id="rId29"/>
    <p:sldId id="295" r:id="rId30"/>
    <p:sldId id="270" r:id="rId31"/>
    <p:sldId id="271" r:id="rId32"/>
    <p:sldId id="297" r:id="rId33"/>
    <p:sldId id="296" r:id="rId34"/>
    <p:sldId id="298" r:id="rId35"/>
    <p:sldId id="320" r:id="rId36"/>
    <p:sldId id="273" r:id="rId37"/>
    <p:sldId id="274" r:id="rId38"/>
    <p:sldId id="301" r:id="rId39"/>
    <p:sldId id="302" r:id="rId40"/>
    <p:sldId id="303" r:id="rId41"/>
    <p:sldId id="304" r:id="rId42"/>
    <p:sldId id="305" r:id="rId43"/>
    <p:sldId id="306" r:id="rId44"/>
    <p:sldId id="308" r:id="rId45"/>
    <p:sldId id="309" r:id="rId46"/>
    <p:sldId id="307" r:id="rId47"/>
    <p:sldId id="311" r:id="rId48"/>
    <p:sldId id="312" r:id="rId49"/>
    <p:sldId id="313" r:id="rId50"/>
    <p:sldId id="315" r:id="rId51"/>
    <p:sldId id="322" r:id="rId52"/>
    <p:sldId id="323" r:id="rId53"/>
    <p:sldId id="324" r:id="rId54"/>
    <p:sldId id="325" r:id="rId55"/>
    <p:sldId id="281" r:id="rId56"/>
    <p:sldId id="287" r:id="rId57"/>
    <p:sldId id="326" r:id="rId58"/>
    <p:sldId id="300" r:id="rId59"/>
    <p:sldId id="310" r:id="rId60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67" autoAdjust="0"/>
    <p:restoredTop sz="94704"/>
  </p:normalViewPr>
  <p:slideViewPr>
    <p:cSldViewPr>
      <p:cViewPr varScale="1">
        <p:scale>
          <a:sx n="152" d="100"/>
          <a:sy n="152" d="100"/>
        </p:scale>
        <p:origin x="1952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A0B16D6-FF6A-FF47-9F6A-1B87076C98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9F9EC1E-E3CB-6B48-B25E-2926AB4D7F5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CC33F2-A1AD-3849-AA83-4B275DCA06B2}" type="datetimeFigureOut">
              <a:rPr lang="zh-CN" altLang="en-US"/>
              <a:pPr>
                <a:defRPr/>
              </a:pPr>
              <a:t>2025/10/1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89912AA7-F5A0-BC46-8202-F3C3C2F8F8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EC8C1C66-5925-D74F-B9B9-BE33C91294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0854D75-9CA2-8244-B092-288AD6EA98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B473FA-25C7-8B49-B6B3-D4859DAB0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20A464-6FBD-EE4A-96D5-9CA2A424B75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44563DCC-301C-EB41-B737-B723CA2E2E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21FBE85-38A7-7E4F-9ABA-CED91554B78A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E7FE2A5F-784D-3B4A-ABF2-6B0BB3CD78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9A15090-6A48-9E49-B590-72BB2D530B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326F04A1-60ED-3C4B-B756-5CF9EF62DC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0565267-C4F3-4E42-A1E0-F2E23458BFB2}" type="slidenum">
              <a:rPr lang="en-US" altLang="zh-CN" smtClean="0"/>
              <a:pPr/>
              <a:t>37</a:t>
            </a:fld>
            <a:endParaRPr lang="en-US" altLang="zh-CN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D9C5B09B-1BA7-1A43-86B6-0EBE38E71E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DC643327-5E6A-3241-92F8-BB64739814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4BA843F2-27B3-354A-AE0F-C6D4E885A2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231E765-01BB-5948-B997-50009B2E8EA4}" type="slidenum">
              <a:rPr lang="en-US" altLang="zh-CN" smtClean="0"/>
              <a:pPr/>
              <a:t>9</a:t>
            </a:fld>
            <a:endParaRPr lang="en-US" altLang="zh-CN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72554E29-7417-A84B-8469-96BC6A578A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262FCEE-68F5-4447-BBDC-D82A23A34A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B2B89087-28C4-BB41-9901-EF84952003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CCA4A2B-FE00-FA41-A8A9-34CBEA4A78D9}" type="slidenum">
              <a:rPr lang="en-US" altLang="zh-CN" smtClean="0"/>
              <a:pPr/>
              <a:t>12</a:t>
            </a:fld>
            <a:endParaRPr lang="en-US" altLang="zh-CN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7D00034-BA9C-3D44-82B8-B27C029F79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D7139D6-6FF2-9949-AEB4-AFC68CA737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B9BCF31C-86D5-B34A-89D9-2C3DE9C577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F7E4C80-C3F3-2044-A061-250B5CCEDB73}" type="slidenum">
              <a:rPr lang="en-US" altLang="zh-CN" smtClean="0"/>
              <a:pPr/>
              <a:t>13</a:t>
            </a:fld>
            <a:endParaRPr lang="en-US" altLang="zh-CN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1CAB3E96-1772-7644-BDF4-F301BA70CF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1EBF85F-0213-8240-8C94-26DB94BFB5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A74203F1-29F2-B044-9780-6CAF9AD39D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3EA5E0C0-A720-294F-9EDA-881B15AA6B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等线" panose="02010600030101010101" pitchFamily="2" charset="-122"/>
            </a:endParaRPr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F3C92C80-0DA2-8448-95FA-681CA4CCD7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3F2DD59-7499-E447-AE26-AD07F86B2BF1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>
            <a:extLst>
              <a:ext uri="{FF2B5EF4-FFF2-40B4-BE49-F238E27FC236}">
                <a16:creationId xmlns:a16="http://schemas.microsoft.com/office/drawing/2014/main" id="{BF24557A-E64D-8C41-B184-DC6A04F8EC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BF514AA-9ECD-EC46-B2FD-318E7ECCFDC0}" type="slidenum">
              <a:rPr lang="en-US" altLang="zh-CN" smtClean="0"/>
              <a:pPr/>
              <a:t>21</a:t>
            </a:fld>
            <a:endParaRPr lang="en-US" altLang="zh-CN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CB5739BA-2E2D-594B-B2AF-C65863B31C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691FE660-CAB5-814F-A647-D3F435595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56594D82-ADC3-9A49-9403-B5CE69B710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717BA78-234E-2743-91A4-123C3A9A8BC7}" type="slidenum">
              <a:rPr lang="en-US" altLang="zh-CN" smtClean="0"/>
              <a:pPr/>
              <a:t>30</a:t>
            </a:fld>
            <a:endParaRPr lang="en-US" altLang="zh-CN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F7FD319A-FB39-D640-8D1C-459CFE1F6E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729A9572-F56A-4347-8C5B-99103A15D6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2146E18A-A2B6-4945-8AF6-E11C630CFE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1E35EAF-15E4-BC4F-909C-261B119B12CE}" type="slidenum">
              <a:rPr lang="en-US" altLang="zh-CN" smtClean="0"/>
              <a:pPr/>
              <a:t>31</a:t>
            </a:fld>
            <a:endParaRPr lang="en-US" altLang="zh-CN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50977806-A68D-9F42-AF35-591B8B2A35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435B6FEB-BD45-1E40-8E96-7C3AFC86A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9A9909A1-3F57-8E4B-8561-AC53EE3BE0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75AB27E-555D-CE42-9F1C-56A1F11A822B}" type="slidenum">
              <a:rPr lang="en-US" altLang="zh-CN" smtClean="0"/>
              <a:pPr/>
              <a:t>36</a:t>
            </a:fld>
            <a:endParaRPr lang="en-US" altLang="zh-CN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C090DBDB-94D6-D14C-B3A8-79B0F1CC57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866AD39E-AA73-4041-AFA7-F65A33846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693EB9-7EE8-DD4A-8017-A45E04B28A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F2AA1E-1ACF-BE4C-BB77-D7C8F58E75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6DB012-977F-154F-BDD2-AEE94347E4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5E02E-4065-DD43-BE99-1234CFDCD4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1163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EF8C15-BAFE-A546-BAA0-8B59E0F497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EE4F5A-9C4E-FD43-B7D3-483C9B7A40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02DD42-D675-6D43-813F-C2E2FBD5F0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BA19E-B952-D64F-8923-3CCDC98067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983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611B9E-FA85-5848-99AA-DCE69DEBF0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A7F02C-BC0F-E645-8E54-27B1525D51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8F3C6F-A968-E346-8258-D420920525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B287C-D89C-0B48-9B48-926CFB45AC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9620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F88A2BA-3337-234C-BD4F-7B220CE225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F53CA39-D411-F84D-B713-C0D4CEBEB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9B76CF-3373-8142-9684-64AC8219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0DDCC-0905-E844-91B8-2C3103C3FE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377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3542ADA3-CCC2-2E46-A4C9-7D61AABB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B6600487-C037-AC44-84F2-7EEF4238E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2809E27B-F64B-0642-BF78-A6F3768E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4C76C-06AD-AF48-9424-7639D2F958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081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97B8B0-D5A3-EC49-8CAA-189FF00090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CC7F43-A099-4941-A82C-5F6BEBBCD0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DEC5FF-7BE1-8D42-B5EC-DDD3A2EE1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815BA-785B-3D49-9235-89FC630948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0795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094432-9E22-0349-B4AF-DBC6335974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C92C89-D067-494D-BE87-B9A0FE3537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7D140C-886C-964C-9870-C70C18746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3D367-7AFF-4D4D-8E9F-19A7F269A0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842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38F3A-05D4-F048-93A7-CD7D86329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59C96C-FB47-284F-B144-343550D108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247A8F-08F5-5F49-B742-03C7D5F66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B16F6-6241-3C40-9242-6B89C875D5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451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E672430-D4F8-2642-B7C0-FD703D46E0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BAFD7CC-B606-C44B-86FE-7D5D7C6494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5F72220-F86B-8142-A2D8-EBC698C74E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C2CD5-69B3-5548-BDE9-802627FE42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318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D550E5D-4725-BB4F-BABE-3214E3F36C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F0BBC62-EC59-2B4E-9820-5E72316B11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BB265DE-6F3C-984A-B620-9185104551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C2FF5-2865-614D-A7F7-AD1717FCB9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664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78FB8DC-7AA6-BD46-BDEC-E4A352D9C3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857A91C-277E-3A4F-9B5B-6F8138FFAF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0A92C09-B198-5043-B470-4F67FA43CC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74571-6F75-5240-B6E2-63181EB5E1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43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6A5375-CBCE-8247-B3C8-B5CB1C247E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75E3E1-70CA-054C-8438-AAD49A880E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037A5C-3B0B-214D-A8A0-8748503614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61124-9E82-BC4B-8EC3-CF8FEE7959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82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EDF7A1-9591-5C42-B2BC-5BFBB6F9F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2B9D1A-9723-CE46-AC26-5E274AC5A4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534B88-82DD-5748-A725-DEC87423EF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09A08-616C-C54A-8D20-58461E725B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124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495BE1E-CDCA-8D4D-8E33-FE1A09814E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0831DCF-8030-D945-885F-16C2CC821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DFF49B1-6970-6845-BC8A-C946DCBFF2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E53EE45-175D-B647-8732-A0301E27732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F293BCB-4D73-EC45-B7F9-226A8F8755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6386658-DBE8-B74E-B730-80062E8E5D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53D9572D-2DE6-174D-920B-49B4134939B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D33B782D-FB6F-5645-B5C5-84FADBCC4C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0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tags" Target="../tags/tag2.xml"/><Relationship Id="rId16" Type="http://schemas.openxmlformats.org/officeDocument/2006/relationships/image" Target="../media/image58.png"/><Relationship Id="rId1" Type="http://schemas.openxmlformats.org/officeDocument/2006/relationships/tags" Target="../tags/tag1.xml"/><Relationship Id="rId6" Type="http://schemas.openxmlformats.org/officeDocument/2006/relationships/image" Target="../media/image50.emf"/><Relationship Id="rId11" Type="http://schemas.openxmlformats.org/officeDocument/2006/relationships/image" Target="../media/image53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57.png"/><Relationship Id="rId10" Type="http://schemas.openxmlformats.org/officeDocument/2006/relationships/image" Target="../media/image52.emf"/><Relationship Id="rId4" Type="http://schemas.openxmlformats.org/officeDocument/2006/relationships/notesSlide" Target="../notesSlides/notesSlide3.xml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66.emf"/><Relationship Id="rId18" Type="http://schemas.openxmlformats.org/officeDocument/2006/relationships/image" Target="../media/image69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63.e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68.emf"/><Relationship Id="rId2" Type="http://schemas.openxmlformats.org/officeDocument/2006/relationships/notesSlide" Target="../notesSlides/notesSlide4.xml"/><Relationship Id="rId16" Type="http://schemas.openxmlformats.org/officeDocument/2006/relationships/oleObject" Target="../embeddings/oleObject10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65.emf"/><Relationship Id="rId5" Type="http://schemas.openxmlformats.org/officeDocument/2006/relationships/image" Target="../media/image62.jpeg"/><Relationship Id="rId15" Type="http://schemas.openxmlformats.org/officeDocument/2006/relationships/image" Target="../media/image67.emf"/><Relationship Id="rId10" Type="http://schemas.openxmlformats.org/officeDocument/2006/relationships/oleObject" Target="../embeddings/oleObject7.bin"/><Relationship Id="rId4" Type="http://schemas.openxmlformats.org/officeDocument/2006/relationships/image" Target="../media/image61.emf"/><Relationship Id="rId9" Type="http://schemas.openxmlformats.org/officeDocument/2006/relationships/image" Target="../media/image64.emf"/><Relationship Id="rId1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4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65.e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78.png"/><Relationship Id="rId15" Type="http://schemas.openxmlformats.org/officeDocument/2006/relationships/image" Target="../media/image86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8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10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e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09.emf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1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3.png"/><Relationship Id="rId5" Type="http://schemas.openxmlformats.org/officeDocument/2006/relationships/image" Target="../media/image132.emf"/><Relationship Id="rId4" Type="http://schemas.openxmlformats.org/officeDocument/2006/relationships/oleObject" Target="../embeddings/oleObject19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140.emf"/><Relationship Id="rId3" Type="http://schemas.openxmlformats.org/officeDocument/2006/relationships/oleObject" Target="../embeddings/oleObject20.bin"/><Relationship Id="rId7" Type="http://schemas.openxmlformats.org/officeDocument/2006/relationships/image" Target="../media/image137.emf"/><Relationship Id="rId12" Type="http://schemas.openxmlformats.org/officeDocument/2006/relationships/oleObject" Target="../embeddings/oleObject24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139.emf"/><Relationship Id="rId5" Type="http://schemas.openxmlformats.org/officeDocument/2006/relationships/image" Target="../media/image136.png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135.emf"/><Relationship Id="rId9" Type="http://schemas.openxmlformats.org/officeDocument/2006/relationships/image" Target="../media/image13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3.png"/><Relationship Id="rId5" Type="http://schemas.openxmlformats.org/officeDocument/2006/relationships/image" Target="../media/image152.jpeg"/><Relationship Id="rId4" Type="http://schemas.openxmlformats.org/officeDocument/2006/relationships/image" Target="../media/image151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159.emf"/><Relationship Id="rId3" Type="http://schemas.openxmlformats.org/officeDocument/2006/relationships/oleObject" Target="../embeddings/oleObject26.bin"/><Relationship Id="rId7" Type="http://schemas.openxmlformats.org/officeDocument/2006/relationships/image" Target="../media/image137.emf"/><Relationship Id="rId12" Type="http://schemas.openxmlformats.org/officeDocument/2006/relationships/oleObject" Target="../embeddings/oleObject30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158.emf"/><Relationship Id="rId5" Type="http://schemas.openxmlformats.org/officeDocument/2006/relationships/image" Target="../media/image156.png"/><Relationship Id="rId10" Type="http://schemas.openxmlformats.org/officeDocument/2006/relationships/oleObject" Target="../embeddings/oleObject29.bin"/><Relationship Id="rId4" Type="http://schemas.openxmlformats.org/officeDocument/2006/relationships/image" Target="../media/image155.emf"/><Relationship Id="rId9" Type="http://schemas.openxmlformats.org/officeDocument/2006/relationships/image" Target="../media/image15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7.png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199.png"/><Relationship Id="rId7" Type="http://schemas.openxmlformats.org/officeDocument/2006/relationships/image" Target="../media/image203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11" Type="http://schemas.openxmlformats.org/officeDocument/2006/relationships/image" Target="../media/image207.png"/><Relationship Id="rId5" Type="http://schemas.openxmlformats.org/officeDocument/2006/relationships/image" Target="../media/image201.png"/><Relationship Id="rId10" Type="http://schemas.openxmlformats.org/officeDocument/2006/relationships/image" Target="../media/image206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>
            <a:extLst>
              <a:ext uri="{FF2B5EF4-FFF2-40B4-BE49-F238E27FC236}">
                <a16:creationId xmlns:a16="http://schemas.microsoft.com/office/drawing/2014/main" id="{CAF9CE0A-4FDA-234B-88BA-68FB6AFDC4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电子电路基础</a:t>
            </a:r>
          </a:p>
        </p:txBody>
      </p:sp>
      <p:sp>
        <p:nvSpPr>
          <p:cNvPr id="16386" name="副标题 2">
            <a:extLst>
              <a:ext uri="{FF2B5EF4-FFF2-40B4-BE49-F238E27FC236}">
                <a16:creationId xmlns:a16="http://schemas.microsoft.com/office/drawing/2014/main" id="{26781AF5-1B9C-5A49-8645-731C1FB4E6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第六讲</a:t>
            </a:r>
            <a:r>
              <a:rPr lang="en-US" altLang="zh-CN" dirty="0"/>
              <a:t>~</a:t>
            </a:r>
            <a:r>
              <a:rPr lang="zh-CN" altLang="en-US" dirty="0"/>
              <a:t>过渡过程的经典解法</a:t>
            </a:r>
            <a:r>
              <a:rPr lang="en-US" altLang="zh-CN" dirty="0"/>
              <a:t>~part2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5">
            <a:extLst>
              <a:ext uri="{FF2B5EF4-FFF2-40B4-BE49-F238E27FC236}">
                <a16:creationId xmlns:a16="http://schemas.microsoft.com/office/drawing/2014/main" id="{CE6B592D-E6E0-0F44-AE20-EFECB66DF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8575"/>
            <a:ext cx="2941638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图片 7">
            <a:extLst>
              <a:ext uri="{FF2B5EF4-FFF2-40B4-BE49-F238E27FC236}">
                <a16:creationId xmlns:a16="http://schemas.microsoft.com/office/drawing/2014/main" id="{FB0B41E4-C1EF-804C-AE60-4CB497836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275"/>
            <a:ext cx="4391025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图片 8">
            <a:extLst>
              <a:ext uri="{FF2B5EF4-FFF2-40B4-BE49-F238E27FC236}">
                <a16:creationId xmlns:a16="http://schemas.microsoft.com/office/drawing/2014/main" id="{61C2AF37-6430-8746-AEF3-770DE070D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127125"/>
            <a:ext cx="56419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文本框 9">
            <a:extLst>
              <a:ext uri="{FF2B5EF4-FFF2-40B4-BE49-F238E27FC236}">
                <a16:creationId xmlns:a16="http://schemas.microsoft.com/office/drawing/2014/main" id="{5E747CA8-CB0E-3B49-AC7E-FFC83A89F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773238"/>
            <a:ext cx="157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二阶微分方程</a:t>
            </a:r>
          </a:p>
        </p:txBody>
      </p:sp>
      <p:sp>
        <p:nvSpPr>
          <p:cNvPr id="27653" name="文本框 10">
            <a:extLst>
              <a:ext uri="{FF2B5EF4-FFF2-40B4-BE49-F238E27FC236}">
                <a16:creationId xmlns:a16="http://schemas.microsoft.com/office/drawing/2014/main" id="{FEE26CEA-26AA-964A-8262-6E7382F89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913" y="2263775"/>
            <a:ext cx="6083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/>
              <a:t>我们的</a:t>
            </a:r>
            <a:r>
              <a:rPr lang="zh-CN" altLang="en-US" sz="1800" b="1" dirty="0">
                <a:solidFill>
                  <a:srgbClr val="FF0000"/>
                </a:solidFill>
              </a:rPr>
              <a:t>目标</a:t>
            </a:r>
            <a:r>
              <a:rPr lang="zh-CN" altLang="en-US" sz="1800" b="1" dirty="0"/>
              <a:t>：</a:t>
            </a:r>
            <a:r>
              <a:rPr lang="zh-CN" altLang="en-US" sz="1800" b="1" dirty="0">
                <a:solidFill>
                  <a:srgbClr val="0432FF"/>
                </a:solidFill>
              </a:rPr>
              <a:t>求解上述微分方程，得到 </a:t>
            </a:r>
            <a:r>
              <a:rPr lang="en-US" altLang="zh-CN" sz="1800" b="1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dirty="0"/>
              <a:t>，从而得到其他量</a:t>
            </a:r>
          </a:p>
        </p:txBody>
      </p:sp>
      <p:sp>
        <p:nvSpPr>
          <p:cNvPr id="27654" name="文本框 11">
            <a:extLst>
              <a:ext uri="{FF2B5EF4-FFF2-40B4-BE49-F238E27FC236}">
                <a16:creationId xmlns:a16="http://schemas.microsoft.com/office/drawing/2014/main" id="{C39C3AB4-B7E5-C24B-BB16-33CD0B1B7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563" y="2662238"/>
            <a:ext cx="5910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求解二阶微分方程，我们需要</a:t>
            </a:r>
            <a:r>
              <a:rPr lang="zh-CN" altLang="en-US" sz="1800" dirty="0">
                <a:solidFill>
                  <a:srgbClr val="FF0000"/>
                </a:solidFill>
              </a:rPr>
              <a:t>两个初始条件</a:t>
            </a:r>
            <a:r>
              <a:rPr lang="zh-CN" altLang="en-US" sz="1800" dirty="0"/>
              <a:t>：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dirty="0"/>
              <a:t>的导数</a:t>
            </a:r>
          </a:p>
        </p:txBody>
      </p:sp>
      <p:pic>
        <p:nvPicPr>
          <p:cNvPr id="27655" name="图片 12">
            <a:extLst>
              <a:ext uri="{FF2B5EF4-FFF2-40B4-BE49-F238E27FC236}">
                <a16:creationId xmlns:a16="http://schemas.microsoft.com/office/drawing/2014/main" id="{4E3BAD8E-62A1-214C-95FE-CC66F759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41663"/>
            <a:ext cx="1008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文本框 13">
            <a:extLst>
              <a:ext uri="{FF2B5EF4-FFF2-40B4-BE49-F238E27FC236}">
                <a16:creationId xmlns:a16="http://schemas.microsoft.com/office/drawing/2014/main" id="{7E48D32B-7F8D-6547-A1E9-141578221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3136900"/>
            <a:ext cx="63530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 </a:t>
            </a:r>
            <a:r>
              <a:rPr lang="en-US" altLang="zh-CN" sz="1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dirty="0">
                <a:solidFill>
                  <a:srgbClr val="FF0000"/>
                </a:solidFill>
              </a:rPr>
              <a:t> 的初始条件</a:t>
            </a:r>
            <a:r>
              <a:rPr lang="en-US" altLang="zh-CN" sz="1800" dirty="0">
                <a:solidFill>
                  <a:srgbClr val="00B050"/>
                </a:solidFill>
              </a:rPr>
              <a:t>【</a:t>
            </a:r>
            <a:r>
              <a:rPr lang="zh-CN" altLang="en-US" sz="1800" dirty="0">
                <a:solidFill>
                  <a:srgbClr val="00B050"/>
                </a:solidFill>
              </a:rPr>
              <a:t>根据电感电流不能突变原理，从</a:t>
            </a:r>
            <a:r>
              <a:rPr lang="en-US" altLang="zh-CN" sz="1800" dirty="0">
                <a:solidFill>
                  <a:srgbClr val="00B050"/>
                </a:solidFill>
              </a:rPr>
              <a:t>0-</a:t>
            </a:r>
            <a:r>
              <a:rPr lang="zh-CN" altLang="en-US" sz="1800" dirty="0">
                <a:solidFill>
                  <a:srgbClr val="00B050"/>
                </a:solidFill>
              </a:rPr>
              <a:t>时刻找</a:t>
            </a:r>
            <a:r>
              <a:rPr lang="en-US" altLang="zh-CN" sz="1800" dirty="0">
                <a:solidFill>
                  <a:srgbClr val="00B050"/>
                </a:solidFill>
              </a:rPr>
              <a:t>】</a:t>
            </a:r>
            <a:endParaRPr lang="zh-CN" altLang="en-US" sz="1800" dirty="0">
              <a:solidFill>
                <a:srgbClr val="00B050"/>
              </a:solidFill>
            </a:endParaRPr>
          </a:p>
        </p:txBody>
      </p:sp>
      <p:pic>
        <p:nvPicPr>
          <p:cNvPr id="27657" name="图片 14">
            <a:extLst>
              <a:ext uri="{FF2B5EF4-FFF2-40B4-BE49-F238E27FC236}">
                <a16:creationId xmlns:a16="http://schemas.microsoft.com/office/drawing/2014/main" id="{0E0213DB-C52B-384E-8141-543836B1DE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3644900"/>
            <a:ext cx="2224087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图片 15">
            <a:extLst>
              <a:ext uri="{FF2B5EF4-FFF2-40B4-BE49-F238E27FC236}">
                <a16:creationId xmlns:a16="http://schemas.microsoft.com/office/drawing/2014/main" id="{3BEA7A84-4845-364C-9963-3BC97A360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4367213"/>
            <a:ext cx="315436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右大括号 16">
            <a:extLst>
              <a:ext uri="{FF2B5EF4-FFF2-40B4-BE49-F238E27FC236}">
                <a16:creationId xmlns:a16="http://schemas.microsoft.com/office/drawing/2014/main" id="{86D90F2C-A08C-8141-B0ED-C0C15EBFEF8B}"/>
              </a:ext>
            </a:extLst>
          </p:cNvPr>
          <p:cNvSpPr/>
          <p:nvPr/>
        </p:nvSpPr>
        <p:spPr>
          <a:xfrm>
            <a:off x="3492500" y="3933825"/>
            <a:ext cx="142875" cy="9350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右箭头 17">
            <a:extLst>
              <a:ext uri="{FF2B5EF4-FFF2-40B4-BE49-F238E27FC236}">
                <a16:creationId xmlns:a16="http://schemas.microsoft.com/office/drawing/2014/main" id="{91B1A82F-5969-B547-ADB4-9C615B858231}"/>
              </a:ext>
            </a:extLst>
          </p:cNvPr>
          <p:cNvSpPr/>
          <p:nvPr/>
        </p:nvSpPr>
        <p:spPr>
          <a:xfrm>
            <a:off x="3844925" y="4330700"/>
            <a:ext cx="287338" cy="141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7661" name="图片 18">
            <a:extLst>
              <a:ext uri="{FF2B5EF4-FFF2-40B4-BE49-F238E27FC236}">
                <a16:creationId xmlns:a16="http://schemas.microsoft.com/office/drawing/2014/main" id="{4D072171-0CF9-E04E-9404-A4096F2184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046538"/>
            <a:ext cx="240982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2" name="文本框 19">
            <a:extLst>
              <a:ext uri="{FF2B5EF4-FFF2-40B4-BE49-F238E27FC236}">
                <a16:creationId xmlns:a16="http://schemas.microsoft.com/office/drawing/2014/main" id="{58317C55-A94C-B34C-A0D3-810AB6B4D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980" y="3478447"/>
            <a:ext cx="5471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② </a:t>
            </a:r>
            <a:r>
              <a:rPr lang="en-US" altLang="zh-CN" sz="1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dirty="0">
                <a:solidFill>
                  <a:srgbClr val="FF0000"/>
                </a:solidFill>
              </a:rPr>
              <a:t> 导数的初始条件</a:t>
            </a:r>
            <a:r>
              <a:rPr lang="en-US" altLang="zh-CN" sz="1800" dirty="0">
                <a:solidFill>
                  <a:srgbClr val="00B050"/>
                </a:solidFill>
              </a:rPr>
              <a:t>【</a:t>
            </a:r>
            <a:r>
              <a:rPr lang="zh-CN" altLang="en-US" sz="1800" dirty="0">
                <a:solidFill>
                  <a:srgbClr val="00B050"/>
                </a:solidFill>
              </a:rPr>
              <a:t>基于                 从</a:t>
            </a:r>
            <a:r>
              <a:rPr lang="en-US" altLang="zh-CN" sz="1800" dirty="0">
                <a:solidFill>
                  <a:srgbClr val="00B050"/>
                </a:solidFill>
              </a:rPr>
              <a:t>0+</a:t>
            </a:r>
            <a:r>
              <a:rPr lang="zh-CN" altLang="en-US" sz="1800" dirty="0">
                <a:solidFill>
                  <a:srgbClr val="00B050"/>
                </a:solidFill>
              </a:rPr>
              <a:t>时刻的电感两端电压找</a:t>
            </a:r>
            <a:r>
              <a:rPr lang="en-US" altLang="zh-CN" sz="1800" dirty="0">
                <a:solidFill>
                  <a:srgbClr val="00B050"/>
                </a:solidFill>
              </a:rPr>
              <a:t>】</a:t>
            </a:r>
            <a:endParaRPr lang="zh-CN" altLang="en-US" sz="1800" dirty="0">
              <a:solidFill>
                <a:srgbClr val="00B050"/>
              </a:solidFill>
            </a:endParaRPr>
          </a:p>
        </p:txBody>
      </p:sp>
      <p:sp>
        <p:nvSpPr>
          <p:cNvPr id="27663" name="文本框 20">
            <a:extLst>
              <a:ext uri="{FF2B5EF4-FFF2-40B4-BE49-F238E27FC236}">
                <a16:creationId xmlns:a16="http://schemas.microsoft.com/office/drawing/2014/main" id="{03ECFEFB-30E0-9643-BBAA-1727534F8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589588"/>
            <a:ext cx="8507412" cy="646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/>
              <a:t>(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800"/>
              <a:t>)</a:t>
            </a:r>
            <a:r>
              <a:rPr lang="zh-CN" altLang="en-US" sz="1800"/>
              <a:t> 的表达式中可以有</a:t>
            </a:r>
            <a:r>
              <a:rPr lang="zh-CN" altLang="en-US" sz="1800">
                <a:solidFill>
                  <a:srgbClr val="FF0000"/>
                </a:solidFill>
              </a:rPr>
              <a:t>两个待定系数</a:t>
            </a:r>
            <a:r>
              <a:rPr lang="zh-CN" altLang="en-US" sz="1800"/>
              <a:t>，根据两个初始条件（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/>
              <a:t>的导数），可以求出</a:t>
            </a:r>
            <a:endParaRPr lang="en-US" altLang="zh-CN" sz="1800"/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这两个待定系数，从而得到 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/>
              <a:t>(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800"/>
              <a:t>)</a:t>
            </a:r>
            <a:r>
              <a:rPr lang="zh-CN" altLang="en-US" sz="1800"/>
              <a:t> 的表达式</a:t>
            </a: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00778327-8E9D-EE4E-9204-7F69FF2D2F3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CB1E273-6516-9C45-B56E-7A7F8373E3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4208" y="3430786"/>
            <a:ext cx="936104" cy="531302"/>
          </a:xfrm>
          <a:prstGeom prst="rect">
            <a:avLst/>
          </a:prstGeom>
        </p:spPr>
      </p:pic>
      <p:sp>
        <p:nvSpPr>
          <p:cNvPr id="21" name="文本框 11">
            <a:extLst>
              <a:ext uri="{FF2B5EF4-FFF2-40B4-BE49-F238E27FC236}">
                <a16:creationId xmlns:a16="http://schemas.microsoft.com/office/drawing/2014/main" id="{0A41B70D-B8C2-DD45-9D07-90E8EECD3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547" y="5109071"/>
            <a:ext cx="6316153" cy="3693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b="1" dirty="0"/>
              <a:t>0+</a:t>
            </a:r>
            <a:r>
              <a:rPr lang="zh-CN" altLang="en-US" sz="1800" b="1" dirty="0"/>
              <a:t>时刻：电容电压已知、电阻电流已知 </a:t>
            </a:r>
            <a:r>
              <a:rPr lang="en-US" altLang="zh-CN" sz="1800" b="1" dirty="0">
                <a:sym typeface="Wingdings" pitchFamily="2" charset="2"/>
              </a:rPr>
              <a:t></a:t>
            </a:r>
            <a:r>
              <a:rPr lang="zh-CN" altLang="en-US" sz="1800" b="1" dirty="0">
                <a:sym typeface="Wingdings" pitchFamily="2" charset="2"/>
              </a:rPr>
              <a:t> 电感电压可计算</a:t>
            </a:r>
            <a:endParaRPr lang="zh-CN" altLang="en-US" sz="1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DD1B03-57AA-B543-BE13-A4227D0A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143000"/>
          </a:xfrm>
        </p:spPr>
        <p:txBody>
          <a:bodyPr/>
          <a:lstStyle/>
          <a:p>
            <a:r>
              <a:rPr kumimoji="1" lang="zh-CN" altLang="en-US" dirty="0"/>
              <a:t>常微分方程</a:t>
            </a:r>
            <a:r>
              <a:rPr kumimoji="1" lang="en-US" altLang="zh-CN" dirty="0"/>
              <a:t>【</a:t>
            </a:r>
            <a:r>
              <a:rPr kumimoji="1" lang="zh-CN" altLang="en-US" dirty="0"/>
              <a:t>回顾</a:t>
            </a:r>
            <a:r>
              <a:rPr kumimoji="1" lang="en-US" altLang="zh-CN" dirty="0"/>
              <a:t>】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A68267-96AB-E241-A7E5-D1296CC1E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zh-CN" altLang="en-US" sz="2400" b="1" dirty="0">
                <a:solidFill>
                  <a:srgbClr val="0432FF"/>
                </a:solidFill>
              </a:rPr>
              <a:t>齐次线性微分方程</a:t>
            </a:r>
            <a:endParaRPr lang="en-US" altLang="zh-CN" sz="2400" b="1" dirty="0">
              <a:solidFill>
                <a:srgbClr val="0432FF"/>
              </a:solidFill>
            </a:endParaRPr>
          </a:p>
          <a:p>
            <a:endParaRPr lang="en-US" altLang="zh-CN" sz="2400" b="1" dirty="0">
              <a:solidFill>
                <a:srgbClr val="0432FF"/>
              </a:solidFill>
            </a:endParaRPr>
          </a:p>
          <a:p>
            <a:endParaRPr lang="en-US" altLang="zh-CN" sz="24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1</a:t>
            </a:r>
            <a:r>
              <a:rPr lang="zh-CN" altLang="en-US" sz="2000" b="1" dirty="0"/>
              <a:t>）求特征方程</a:t>
            </a:r>
            <a:endParaRPr lang="en-US" altLang="zh-CN" sz="2000" b="1" dirty="0"/>
          </a:p>
          <a:p>
            <a:pPr marL="0" indent="0">
              <a:buNone/>
            </a:pP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b="1" dirty="0"/>
              <a:t>     获得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个根</a:t>
            </a: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b="1" dirty="0"/>
              <a:t>     若没有重根，</a:t>
            </a:r>
            <a:r>
              <a:rPr lang="en-US" altLang="zh-CN" sz="2000" b="1" dirty="0">
                <a:solidFill>
                  <a:srgbClr val="0432FF"/>
                </a:solidFill>
              </a:rPr>
              <a:t>n</a:t>
            </a:r>
            <a:r>
              <a:rPr lang="zh-CN" altLang="en-US" sz="2000" b="1" dirty="0">
                <a:solidFill>
                  <a:srgbClr val="0432FF"/>
                </a:solidFill>
              </a:rPr>
              <a:t>个独立解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zh-CN" altLang="en-US" sz="2000" b="1" dirty="0"/>
              <a:t>     若</a:t>
            </a:r>
            <a:r>
              <a:rPr lang="en" altLang="zh-CN" sz="2000" b="1" dirty="0"/>
              <a:t>z</a:t>
            </a:r>
            <a:r>
              <a:rPr lang="zh-CN" altLang="en-US" sz="2000" b="1" dirty="0"/>
              <a:t>是 </a:t>
            </a:r>
            <a:r>
              <a:rPr lang="en" altLang="zh-CN" sz="2000" b="1" dirty="0" err="1"/>
              <a:t>m</a:t>
            </a:r>
            <a:r>
              <a:rPr lang="en" altLang="zh-CN" sz="2000" b="1" baseline="-25000" dirty="0" err="1"/>
              <a:t>z</a:t>
            </a:r>
            <a:r>
              <a:rPr lang="en" altLang="zh-CN" sz="2000" b="1" dirty="0"/>
              <a:t> </a:t>
            </a:r>
            <a:r>
              <a:rPr lang="zh-CN" altLang="en-US" sz="2000" b="1" dirty="0"/>
              <a:t>重根，</a:t>
            </a:r>
            <a:r>
              <a:rPr lang="en" altLang="zh-CN" sz="2000" b="1" dirty="0" err="1"/>
              <a:t>m</a:t>
            </a:r>
            <a:r>
              <a:rPr lang="en" altLang="zh-CN" sz="2000" b="1" baseline="-25000" dirty="0" err="1"/>
              <a:t>z</a:t>
            </a:r>
            <a:r>
              <a:rPr lang="en" altLang="zh-CN" sz="2000" b="1" dirty="0"/>
              <a:t> </a:t>
            </a:r>
            <a:r>
              <a:rPr lang="zh-CN" altLang="en" sz="2000" b="1" dirty="0"/>
              <a:t>个</a:t>
            </a:r>
            <a:r>
              <a:rPr lang="zh-CN" altLang="en-US" sz="2000" b="1" dirty="0"/>
              <a:t>独立解</a:t>
            </a:r>
            <a:endParaRPr lang="en-US" altLang="zh-CN" sz="2000" b="1" dirty="0"/>
          </a:p>
          <a:p>
            <a:pPr marL="0" indent="0">
              <a:buNone/>
            </a:pP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b="1" dirty="0"/>
              <a:t>     依旧可获得总共 </a:t>
            </a:r>
            <a:r>
              <a:rPr lang="en-US" altLang="zh-CN" sz="2000" b="1" dirty="0">
                <a:solidFill>
                  <a:srgbClr val="0432FF"/>
                </a:solidFill>
              </a:rPr>
              <a:t>n</a:t>
            </a:r>
            <a:r>
              <a:rPr lang="zh-CN" altLang="en-US" sz="2000" b="1" dirty="0">
                <a:solidFill>
                  <a:srgbClr val="0432FF"/>
                </a:solidFill>
              </a:rPr>
              <a:t>个独立解</a:t>
            </a:r>
            <a:endParaRPr lang="en-US" altLang="zh-CN" sz="2000" b="1" dirty="0"/>
          </a:p>
          <a:p>
            <a:pPr marL="0" indent="0">
              <a:buNone/>
            </a:pPr>
            <a:r>
              <a:rPr lang="en-US" altLang="zh-CN" sz="2000" b="1" dirty="0"/>
              <a:t>2</a:t>
            </a:r>
            <a:r>
              <a:rPr lang="zh-CN" altLang="en-US" sz="2000" b="1" dirty="0"/>
              <a:t>）写出通解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9E81200-B468-5E4C-B19F-8C8D0831F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204864"/>
            <a:ext cx="3403600" cy="660400"/>
          </a:xfrm>
          <a:prstGeom prst="rect">
            <a:avLst/>
          </a:prstGeom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6164E330-BF1A-3A46-B85F-290E128D9CE1}"/>
              </a:ext>
            </a:extLst>
          </p:cNvPr>
          <p:cNvSpPr txBox="1">
            <a:spLocks/>
          </p:cNvSpPr>
          <p:nvPr/>
        </p:nvSpPr>
        <p:spPr bwMode="auto">
          <a:xfrm>
            <a:off x="4798368" y="1600200"/>
            <a:ext cx="389877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400" b="1" kern="0" dirty="0">
                <a:solidFill>
                  <a:srgbClr val="FF0000"/>
                </a:solidFill>
              </a:rPr>
              <a:t>非齐次线性微分方程</a:t>
            </a:r>
            <a:endParaRPr lang="en-US" altLang="zh-CN" sz="2400" b="1" kern="0" dirty="0">
              <a:solidFill>
                <a:srgbClr val="FF0000"/>
              </a:solidFill>
            </a:endParaRPr>
          </a:p>
          <a:p>
            <a:endParaRPr lang="en-US" altLang="zh-CN" sz="2400" b="1" kern="0" dirty="0">
              <a:solidFill>
                <a:srgbClr val="FF0000"/>
              </a:solidFill>
            </a:endParaRPr>
          </a:p>
          <a:p>
            <a:endParaRPr lang="en-US" altLang="zh-CN" sz="2400" b="1" kern="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1</a:t>
            </a:r>
            <a:r>
              <a:rPr lang="zh-CN" altLang="en-US" sz="2000" b="1" dirty="0"/>
              <a:t>）求出</a:t>
            </a:r>
            <a:r>
              <a:rPr lang="zh-CN" altLang="en-US" sz="2000" b="1" dirty="0">
                <a:solidFill>
                  <a:srgbClr val="0432FF"/>
                </a:solidFill>
              </a:rPr>
              <a:t>对应齐次方程的通解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altLang="zh-CN" sz="20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2</a:t>
            </a:r>
            <a:r>
              <a:rPr lang="zh-CN" altLang="en-US" sz="2000" b="1" dirty="0"/>
              <a:t>）求出</a:t>
            </a:r>
            <a:r>
              <a:rPr lang="zh-CN" altLang="en-US" sz="2000" b="1" dirty="0">
                <a:solidFill>
                  <a:srgbClr val="00B050"/>
                </a:solidFill>
              </a:rPr>
              <a:t>非齐次方程的一个特解</a:t>
            </a:r>
            <a:r>
              <a:rPr lang="zh-CN" altLang="en-US" sz="2000" b="1" dirty="0"/>
              <a:t>（电路分析中一般选取 </a:t>
            </a:r>
            <a:r>
              <a:rPr lang="en-US" altLang="zh-CN" sz="2000" b="1" dirty="0"/>
              <a:t>t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∞</a:t>
            </a:r>
            <a:r>
              <a:rPr lang="zh-CN" altLang="en-US" sz="2000" b="1" dirty="0"/>
              <a:t> 稳态时刻的解为特解）</a:t>
            </a:r>
            <a:endParaRPr lang="en-US" altLang="zh-CN" sz="2000" b="1" dirty="0"/>
          </a:p>
          <a:p>
            <a:pPr marL="0" indent="0">
              <a:buNone/>
            </a:pPr>
            <a:endParaRPr lang="en-US" altLang="zh-CN" sz="2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3</a:t>
            </a:r>
            <a:r>
              <a:rPr lang="zh-CN" altLang="en-US" sz="2000" b="1" dirty="0"/>
              <a:t>）两者</a:t>
            </a:r>
            <a:r>
              <a:rPr lang="zh-CN" altLang="en-US" sz="2000" b="1" dirty="0">
                <a:solidFill>
                  <a:srgbClr val="FF0000"/>
                </a:solidFill>
              </a:rPr>
              <a:t>相加</a:t>
            </a:r>
            <a:r>
              <a:rPr lang="zh-CN" altLang="en-US" sz="2000" b="1" dirty="0"/>
              <a:t>，获得</a:t>
            </a:r>
            <a:r>
              <a:rPr lang="zh-CN" altLang="en-US" sz="2000" b="1" dirty="0">
                <a:solidFill>
                  <a:srgbClr val="FF0000"/>
                </a:solidFill>
              </a:rPr>
              <a:t>非齐次方程的通解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ECA228D-884A-7444-B90C-669854336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2312814"/>
            <a:ext cx="2235200" cy="4445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51BD149-862F-4D4E-ABCF-DB1B4F0EF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3298478"/>
            <a:ext cx="2806700" cy="342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2591022-4E51-7742-A7A8-895261CD0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854" y="3665190"/>
            <a:ext cx="812800" cy="3175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964325C-FA25-A14C-897F-ABFCA13720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896" y="4059352"/>
            <a:ext cx="393700" cy="2794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EA58D2B-33F3-054B-B377-1B78BEBFD7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476" y="4776006"/>
            <a:ext cx="2222500" cy="2794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D61619-EF66-C244-9A64-D83C1E2DF0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84" y="4737720"/>
            <a:ext cx="1041400" cy="29210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A401A29-CD47-794F-9A18-35FF59B71D2A}"/>
              </a:ext>
            </a:extLst>
          </p:cNvPr>
          <p:cNvSpPr/>
          <p:nvPr/>
        </p:nvSpPr>
        <p:spPr>
          <a:xfrm>
            <a:off x="67394" y="5893432"/>
            <a:ext cx="4471096" cy="400110"/>
          </a:xfrm>
          <a:prstGeom prst="rect">
            <a:avLst/>
          </a:prstGeom>
          <a:ln>
            <a:solidFill>
              <a:srgbClr val="0432FF"/>
            </a:solidFill>
          </a:ln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0432FF"/>
                </a:solidFill>
              </a:rPr>
              <a:t>n</a:t>
            </a:r>
            <a:r>
              <a:rPr lang="zh-CN" altLang="en-US" sz="2000" b="1" dirty="0">
                <a:solidFill>
                  <a:srgbClr val="0432FF"/>
                </a:solidFill>
              </a:rPr>
              <a:t>个独立解的线性组合就是方程的通解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902CCF6-6B5C-1447-B996-CD981FA21E6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25BE039-F2C1-72A1-1A64-662B40343869}"/>
              </a:ext>
            </a:extLst>
          </p:cNvPr>
          <p:cNvSpPr txBox="1"/>
          <p:nvPr/>
        </p:nvSpPr>
        <p:spPr>
          <a:xfrm>
            <a:off x="5652120" y="539423"/>
            <a:ext cx="327044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b="1" dirty="0"/>
              <a:t>① 写出通解（含待定系数）</a:t>
            </a:r>
            <a:endParaRPr lang="en-US" altLang="zh-CN" b="1" dirty="0"/>
          </a:p>
          <a:p>
            <a:r>
              <a:rPr lang="zh-CN" altLang="en-US" b="1" dirty="0"/>
              <a:t>② 结合边界条件求出待定系数</a:t>
            </a:r>
          </a:p>
        </p:txBody>
      </p:sp>
    </p:spTree>
    <p:extLst>
      <p:ext uri="{BB962C8B-B14F-4D97-AF65-F5344CB8AC3E}">
        <p14:creationId xmlns:p14="http://schemas.microsoft.com/office/powerpoint/2010/main" val="135951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灯片编号占位符 6">
            <a:extLst>
              <a:ext uri="{FF2B5EF4-FFF2-40B4-BE49-F238E27FC236}">
                <a16:creationId xmlns:a16="http://schemas.microsoft.com/office/drawing/2014/main" id="{F70E20F3-731F-494A-875E-28621337A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6242" y="5843587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BC69BC-723F-AE48-B373-22998C4BC867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zh-CN" sz="14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8388E31D-D3C8-C245-A42E-ED29F79B5C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8.2 Source-Free Series </a:t>
            </a:r>
            <a:br>
              <a:rPr lang="en-US" altLang="zh-CN" sz="4000"/>
            </a:br>
            <a:r>
              <a:rPr lang="en-US" altLang="zh-CN" sz="4000"/>
              <a:t>RLC Circuits</a:t>
            </a:r>
          </a:p>
        </p:txBody>
      </p:sp>
      <p:sp>
        <p:nvSpPr>
          <p:cNvPr id="28675" name="Text Box 4">
            <a:extLst>
              <a:ext uri="{FF2B5EF4-FFF2-40B4-BE49-F238E27FC236}">
                <a16:creationId xmlns:a16="http://schemas.microsoft.com/office/drawing/2014/main" id="{8FD5A95A-5C25-3847-BA88-DF19575C9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28800"/>
            <a:ext cx="7543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D44BE16D-1DFD-444C-B166-1CCDB0912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400" dirty="0"/>
              <a:t>There are </a:t>
            </a:r>
            <a:r>
              <a:rPr lang="en-US" altLang="zh-CN" sz="2400" b="1" dirty="0">
                <a:solidFill>
                  <a:srgbClr val="0432FF"/>
                </a:solidFill>
              </a:rPr>
              <a:t>three possible solutions </a:t>
            </a:r>
            <a:r>
              <a:rPr lang="en-US" altLang="zh-CN" sz="2400" dirty="0"/>
              <a:t>for the following 2</a:t>
            </a:r>
            <a:r>
              <a:rPr lang="en-US" altLang="zh-CN" sz="2400" baseline="30000" dirty="0"/>
              <a:t>nd</a:t>
            </a:r>
            <a:r>
              <a:rPr lang="en-US" altLang="zh-CN" sz="2400" dirty="0"/>
              <a:t> order differential equation:</a:t>
            </a:r>
            <a:r>
              <a:rPr lang="en-US" altLang="zh-CN" sz="1800" dirty="0"/>
              <a:t> </a:t>
            </a:r>
          </a:p>
        </p:txBody>
      </p:sp>
      <p:sp>
        <p:nvSpPr>
          <p:cNvPr id="28677" name="Rectangle 7">
            <a:extLst>
              <a:ext uri="{FF2B5EF4-FFF2-40B4-BE49-F238E27FC236}">
                <a16:creationId xmlns:a16="http://schemas.microsoft.com/office/drawing/2014/main" id="{C0EE767B-8837-F644-916F-8DD75A8E0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8678" name="Object 6">
            <a:extLst>
              <a:ext uri="{FF2B5EF4-FFF2-40B4-BE49-F238E27FC236}">
                <a16:creationId xmlns:a16="http://schemas.microsoft.com/office/drawing/2014/main" id="{D7DB3D99-A731-404A-B782-0F4F1B1E6E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2438400"/>
          <a:ext cx="2667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968700" imgH="9652000" progId="Equation.3">
                  <p:embed/>
                </p:oleObj>
              </mc:Choice>
              <mc:Fallback>
                <p:oleObj name="Equation" r:id="rId5" imgW="28968700" imgH="9652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438400"/>
                        <a:ext cx="2667000" cy="885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Text Box 8">
            <a:extLst>
              <a:ext uri="{FF2B5EF4-FFF2-40B4-BE49-F238E27FC236}">
                <a16:creationId xmlns:a16="http://schemas.microsoft.com/office/drawing/2014/main" id="{519D5434-4F61-0042-9995-F463F3145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17" y="5556873"/>
            <a:ext cx="8858250" cy="132343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000" dirty="0">
                <a:solidFill>
                  <a:srgbClr val="FF3300"/>
                </a:solidFill>
              </a:rPr>
              <a:t>The types of solutions for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dirty="0">
                <a:solidFill>
                  <a:srgbClr val="FF3300"/>
                </a:solidFill>
              </a:rPr>
              <a:t>(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dirty="0">
                <a:solidFill>
                  <a:srgbClr val="FF3300"/>
                </a:solidFill>
              </a:rPr>
              <a:t>) depend on the relative values of 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a</a:t>
            </a:r>
            <a:r>
              <a:rPr lang="en-US" altLang="zh-CN" sz="2000" dirty="0">
                <a:solidFill>
                  <a:srgbClr val="FF3300"/>
                </a:solidFill>
              </a:rPr>
              <a:t> and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w.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①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a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=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w</a:t>
            </a:r>
            <a:r>
              <a:rPr lang="en-US" altLang="zh-CN" sz="2000" baseline="-25000" dirty="0">
                <a:solidFill>
                  <a:srgbClr val="FF3300"/>
                </a:solidFill>
                <a:latin typeface="Symbol" pitchFamily="2" charset="2"/>
              </a:rPr>
              <a:t>0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，重根；                                    ②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a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&gt;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w</a:t>
            </a:r>
            <a:r>
              <a:rPr lang="en-US" altLang="zh-CN" sz="2000" baseline="-25000" dirty="0">
                <a:solidFill>
                  <a:srgbClr val="FF3300"/>
                </a:solidFill>
                <a:latin typeface="Symbol" pitchFamily="2" charset="2"/>
              </a:rPr>
              <a:t>0</a:t>
            </a:r>
            <a:r>
              <a:rPr lang="zh-CN" altLang="en-US" sz="2000" baseline="-25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+mn-ea"/>
                <a:ea typeface="+mn-ea"/>
              </a:rPr>
              <a:t>,</a:t>
            </a:r>
            <a:r>
              <a:rPr lang="zh-CN" altLang="en-US" sz="2000" dirty="0">
                <a:solidFill>
                  <a:srgbClr val="FF3300"/>
                </a:solidFill>
                <a:latin typeface="+mn-ea"/>
                <a:ea typeface="+mn-ea"/>
              </a:rPr>
              <a:t>两负实数根</a:t>
            </a:r>
            <a:endParaRPr lang="en-US" altLang="zh-CN" sz="2000" dirty="0">
              <a:solidFill>
                <a:srgbClr val="FF3300"/>
              </a:solidFill>
              <a:latin typeface="+mn-ea"/>
              <a:ea typeface="+mn-ea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solidFill>
                  <a:srgbClr val="FF3300"/>
                </a:solidFill>
                <a:latin typeface="+mn-ea"/>
                <a:ea typeface="+mn-ea"/>
              </a:rPr>
              <a:t>③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a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&lt;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w</a:t>
            </a:r>
            <a:r>
              <a:rPr lang="en-US" altLang="zh-CN" sz="2000" baseline="-25000" dirty="0">
                <a:solidFill>
                  <a:srgbClr val="FF3300"/>
                </a:solidFill>
                <a:latin typeface="Symbol" pitchFamily="2" charset="2"/>
              </a:rPr>
              <a:t>0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，一对共轭复数根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                                                                                                             </a:t>
            </a:r>
          </a:p>
        </p:txBody>
      </p:sp>
      <p:sp>
        <p:nvSpPr>
          <p:cNvPr id="28680" name="Text Box 17">
            <a:extLst>
              <a:ext uri="{FF2B5EF4-FFF2-40B4-BE49-F238E27FC236}">
                <a16:creationId xmlns:a16="http://schemas.microsoft.com/office/drawing/2014/main" id="{73AC5D46-E006-3C43-BD81-0A3B0BDEA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442" y="3636962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b="1">
                <a:sym typeface="Wingdings" pitchFamily="2" charset="2"/>
              </a:rPr>
              <a:t></a:t>
            </a:r>
            <a:endParaRPr lang="en-US" altLang="zh-CN" sz="1800" b="1"/>
          </a:p>
        </p:txBody>
      </p:sp>
      <p:sp>
        <p:nvSpPr>
          <p:cNvPr id="28681" name="Text Box 19">
            <a:extLst>
              <a:ext uri="{FF2B5EF4-FFF2-40B4-BE49-F238E27FC236}">
                <a16:creationId xmlns:a16="http://schemas.microsoft.com/office/drawing/2014/main" id="{1088CEF5-F98E-9643-B869-15D358C97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842" y="3789362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grpSp>
        <p:nvGrpSpPr>
          <p:cNvPr id="28682" name="Group 21">
            <a:extLst>
              <a:ext uri="{FF2B5EF4-FFF2-40B4-BE49-F238E27FC236}">
                <a16:creationId xmlns:a16="http://schemas.microsoft.com/office/drawing/2014/main" id="{96289C9C-4A67-4845-8292-5BDC5F264622}"/>
              </a:ext>
            </a:extLst>
          </p:cNvPr>
          <p:cNvGrpSpPr>
            <a:grpSpLocks/>
          </p:cNvGrpSpPr>
          <p:nvPr/>
        </p:nvGrpSpPr>
        <p:grpSpPr bwMode="auto">
          <a:xfrm>
            <a:off x="1136042" y="3408362"/>
            <a:ext cx="7481888" cy="1281113"/>
            <a:chOff x="720" y="2400"/>
            <a:chExt cx="4713" cy="807"/>
          </a:xfrm>
        </p:grpSpPr>
        <p:graphicFrame>
          <p:nvGraphicFramePr>
            <p:cNvPr id="28687" name="Object 9">
              <a:extLst>
                <a:ext uri="{FF2B5EF4-FFF2-40B4-BE49-F238E27FC236}">
                  <a16:creationId xmlns:a16="http://schemas.microsoft.com/office/drawing/2014/main" id="{B8A421DF-6F0B-3644-B310-FFFC0B31999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0" y="2400"/>
            <a:ext cx="1680" cy="5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9552900" imgH="9652000" progId="Equation.3">
                    <p:embed/>
                  </p:oleObj>
                </mc:Choice>
                <mc:Fallback>
                  <p:oleObj name="Equation" r:id="rId7" imgW="29552900" imgH="96520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2400"/>
                          <a:ext cx="1680" cy="549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688" name="Object 15">
              <a:extLst>
                <a:ext uri="{FF2B5EF4-FFF2-40B4-BE49-F238E27FC236}">
                  <a16:creationId xmlns:a16="http://schemas.microsoft.com/office/drawing/2014/main" id="{0352A55F-2A2F-A149-A2E1-E98BB4DAFED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60" y="2448"/>
            <a:ext cx="2073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40957500" imgH="10236200" progId="Equation.3">
                    <p:embed/>
                  </p:oleObj>
                </mc:Choice>
                <mc:Fallback>
                  <p:oleObj name="Equation" r:id="rId9" imgW="40957500" imgH="102362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2448"/>
                          <a:ext cx="2073" cy="518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89" name="Text Box 18">
              <a:extLst>
                <a:ext uri="{FF2B5EF4-FFF2-40B4-BE49-F238E27FC236}">
                  <a16:creationId xmlns:a16="http://schemas.microsoft.com/office/drawing/2014/main" id="{2B0D0485-5819-AD48-A276-3CF1A2C6D2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976"/>
              <a:ext cx="1872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800"/>
                <a:t>General 2</a:t>
              </a:r>
              <a:r>
                <a:rPr lang="en-US" altLang="zh-CN" sz="1800" baseline="30000"/>
                <a:t>nd</a:t>
              </a:r>
              <a:r>
                <a:rPr lang="en-US" altLang="zh-CN" sz="1800"/>
                <a:t> order Form</a:t>
              </a:r>
            </a:p>
          </p:txBody>
        </p:sp>
        <p:sp>
          <p:nvSpPr>
            <p:cNvPr id="28690" name="Text Box 20">
              <a:extLst>
                <a:ext uri="{FF2B5EF4-FFF2-40B4-BE49-F238E27FC236}">
                  <a16:creationId xmlns:a16="http://schemas.microsoft.com/office/drawing/2014/main" id="{856F3C28-BD3C-F94B-BE94-88AF0C5E33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2592"/>
              <a:ext cx="672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800"/>
                <a:t>where</a:t>
              </a:r>
            </a:p>
          </p:txBody>
        </p:sp>
      </p:grpSp>
      <p:pic>
        <p:nvPicPr>
          <p:cNvPr id="28683" name="图片 1">
            <a:extLst>
              <a:ext uri="{FF2B5EF4-FFF2-40B4-BE49-F238E27FC236}">
                <a16:creationId xmlns:a16="http://schemas.microsoft.com/office/drawing/2014/main" id="{B0E443C8-4A81-8248-9A6F-D71F0C6420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205" y="4752975"/>
            <a:ext cx="517207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图片 2">
            <a:extLst>
              <a:ext uri="{FF2B5EF4-FFF2-40B4-BE49-F238E27FC236}">
                <a16:creationId xmlns:a16="http://schemas.microsoft.com/office/drawing/2014/main" id="{A0D4D9B3-A173-4545-A626-6046375518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67" y="4948237"/>
            <a:ext cx="263048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5" name="文本框 3">
            <a:extLst>
              <a:ext uri="{FF2B5EF4-FFF2-40B4-BE49-F238E27FC236}">
                <a16:creationId xmlns:a16="http://schemas.microsoft.com/office/drawing/2014/main" id="{A068A26C-9627-DF45-9581-3F768B09E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4" y="4689475"/>
            <a:ext cx="110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特征方程</a:t>
            </a:r>
          </a:p>
        </p:txBody>
      </p:sp>
      <p:sp>
        <p:nvSpPr>
          <p:cNvPr id="28686" name="文本框 18">
            <a:extLst>
              <a:ext uri="{FF2B5EF4-FFF2-40B4-BE49-F238E27FC236}">
                <a16:creationId xmlns:a16="http://schemas.microsoft.com/office/drawing/2014/main" id="{F674043E-675E-7645-B776-C305B30CD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9852" y="4735512"/>
            <a:ext cx="87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特征根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F50E84CE-B79B-F244-8C7B-85CE2E4BFB7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694D9E4-3111-AA48-9142-C8A00A7F91D4}"/>
              </a:ext>
            </a:extLst>
          </p:cNvPr>
          <p:cNvSpPr txBox="1"/>
          <p:nvPr/>
        </p:nvSpPr>
        <p:spPr>
          <a:xfrm>
            <a:off x="368485" y="2709381"/>
            <a:ext cx="2778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串联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RLC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的微分方程：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ED56718-6C5D-C948-BE77-A2BE97AA07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38422" y="5988307"/>
            <a:ext cx="2242046" cy="45460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4CE4E2F-E880-4D49-9B8B-FEA8C445DE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53731" y="6011283"/>
            <a:ext cx="2203946" cy="40736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C73DF85-16E4-634D-86E0-672B7075558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75856" y="6489250"/>
            <a:ext cx="2736304" cy="34413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4C9D94-2AF5-2945-B5F6-D3B4A39ACE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63221" y="6512287"/>
            <a:ext cx="3059162" cy="331488"/>
          </a:xfrm>
          <a:prstGeom prst="rect">
            <a:avLst/>
          </a:prstGeom>
        </p:spPr>
      </p:pic>
      <p:pic>
        <p:nvPicPr>
          <p:cNvPr id="13" name="图片 12" descr="\documentclass{article}&#10;\usepackage{amsmath}&#10;\pagestyle{empty}&#10;\begin{document}&#10;&#10;$(A_2 + A_1 t)e^{st}$&#10;&#10;&#10;\end{document}" title="IguanaTex Picture Display">
            <a:extLst>
              <a:ext uri="{FF2B5EF4-FFF2-40B4-BE49-F238E27FC236}">
                <a16:creationId xmlns:a16="http://schemas.microsoft.com/office/drawing/2014/main" id="{20FD363E-7090-EA22-F75F-D2641C17C19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232" y="2492896"/>
            <a:ext cx="1462857" cy="26666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632AB40-9FA0-DE16-E174-7C0FAF02267D}"/>
              </a:ext>
            </a:extLst>
          </p:cNvPr>
          <p:cNvSpPr txBox="1"/>
          <p:nvPr/>
        </p:nvSpPr>
        <p:spPr>
          <a:xfrm>
            <a:off x="5862488" y="1935065"/>
            <a:ext cx="3185487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从数学上讲，只有两种情况：</a:t>
            </a:r>
            <a:endParaRPr lang="en-US" altLang="zh-CN" dirty="0"/>
          </a:p>
          <a:p>
            <a:r>
              <a:rPr lang="zh-CN" altLang="en-US" dirty="0"/>
              <a:t>有重根①：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没有重根②③：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16" name="图片 15" descr="\documentclass{article}&#10;\usepackage{amsmath}&#10;\pagestyle{empty}&#10;\begin{document}&#10;&#10;$A_1 e^{s_1 t} + A_2 e^{s_2 t}$&#10;&#10;&#10;\end{document}" title="IguanaTex Picture Display">
            <a:extLst>
              <a:ext uri="{FF2B5EF4-FFF2-40B4-BE49-F238E27FC236}">
                <a16:creationId xmlns:a16="http://schemas.microsoft.com/office/drawing/2014/main" id="{2B2516DC-D83C-A219-6B61-F5F87CB3F7C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72534"/>
            <a:ext cx="1689905" cy="2407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灯片编号占位符 6">
            <a:extLst>
              <a:ext uri="{FF2B5EF4-FFF2-40B4-BE49-F238E27FC236}">
                <a16:creationId xmlns:a16="http://schemas.microsoft.com/office/drawing/2014/main" id="{D2886EA9-B4A9-0C49-98CB-4C7237A3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381FECB-3968-A54E-BF1A-B937549322D7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zh-CN" sz="1400"/>
          </a:p>
        </p:txBody>
      </p:sp>
      <p:graphicFrame>
        <p:nvGraphicFramePr>
          <p:cNvPr id="30722" name="Object 3">
            <a:extLst>
              <a:ext uri="{FF2B5EF4-FFF2-40B4-BE49-F238E27FC236}">
                <a16:creationId xmlns:a16="http://schemas.microsoft.com/office/drawing/2014/main" id="{ABB8417E-4697-D048-A20E-F8C60769E7FE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368300" y="2509838"/>
          <a:ext cx="21764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552900" imgH="9652000" progId="Equation.3">
                  <p:embed/>
                </p:oleObj>
              </mc:Choice>
              <mc:Fallback>
                <p:oleObj name="Equation" r:id="rId3" imgW="29552900" imgH="9652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2509838"/>
                        <a:ext cx="2176463" cy="7112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Text Box 4">
            <a:extLst>
              <a:ext uri="{FF2B5EF4-FFF2-40B4-BE49-F238E27FC236}">
                <a16:creationId xmlns:a16="http://schemas.microsoft.com/office/drawing/2014/main" id="{5F671075-8563-6744-B720-6C8395AC5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28800"/>
            <a:ext cx="7543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AB4CC8DA-4828-3146-9F8C-FCF353952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47800"/>
            <a:ext cx="8001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400"/>
              <a:t>There are three possible solutions for the following 2</a:t>
            </a:r>
            <a:r>
              <a:rPr lang="en-US" altLang="zh-CN" sz="2400" baseline="30000"/>
              <a:t>nd</a:t>
            </a:r>
            <a:r>
              <a:rPr lang="en-US" altLang="zh-CN" sz="2400"/>
              <a:t> order differential equation:</a:t>
            </a:r>
            <a:r>
              <a:rPr lang="en-US" altLang="zh-CN" sz="1800"/>
              <a:t> </a:t>
            </a:r>
          </a:p>
        </p:txBody>
      </p:sp>
      <p:sp>
        <p:nvSpPr>
          <p:cNvPr id="30725" name="Rectangle 6">
            <a:extLst>
              <a:ext uri="{FF2B5EF4-FFF2-40B4-BE49-F238E27FC236}">
                <a16:creationId xmlns:a16="http://schemas.microsoft.com/office/drawing/2014/main" id="{D694426C-FC4A-BE49-8F63-E8DE9D0E8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0726" name="Text Box 7">
            <a:extLst>
              <a:ext uri="{FF2B5EF4-FFF2-40B4-BE49-F238E27FC236}">
                <a16:creationId xmlns:a16="http://schemas.microsoft.com/office/drawing/2014/main" id="{1ED7661D-778B-574F-AC06-361260563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1910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30727" name="Rectangle 8">
            <a:extLst>
              <a:ext uri="{FF2B5EF4-FFF2-40B4-BE49-F238E27FC236}">
                <a16:creationId xmlns:a16="http://schemas.microsoft.com/office/drawing/2014/main" id="{5FDEB5F9-C226-4E43-99E9-CF971E46A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0728" name="Rectangle 9">
            <a:extLst>
              <a:ext uri="{FF2B5EF4-FFF2-40B4-BE49-F238E27FC236}">
                <a16:creationId xmlns:a16="http://schemas.microsoft.com/office/drawing/2014/main" id="{9FA78724-4737-674F-93AB-E26490856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0729" name="Rectangle 10">
            <a:extLst>
              <a:ext uri="{FF2B5EF4-FFF2-40B4-BE49-F238E27FC236}">
                <a16:creationId xmlns:a16="http://schemas.microsoft.com/office/drawing/2014/main" id="{79A2FA58-C912-4C4A-BDBD-FB23B4F46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30730" name="Group 39">
            <a:extLst>
              <a:ext uri="{FF2B5EF4-FFF2-40B4-BE49-F238E27FC236}">
                <a16:creationId xmlns:a16="http://schemas.microsoft.com/office/drawing/2014/main" id="{F1C4AB06-BF4F-7041-88A8-66CC677E8A6C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1981200"/>
            <a:ext cx="3425825" cy="4572000"/>
            <a:chOff x="3168" y="1248"/>
            <a:chExt cx="2158" cy="2880"/>
          </a:xfrm>
        </p:grpSpPr>
        <p:pic>
          <p:nvPicPr>
            <p:cNvPr id="30750" name="Picture 12" descr="08-009">
              <a:extLst>
                <a:ext uri="{FF2B5EF4-FFF2-40B4-BE49-F238E27FC236}">
                  <a16:creationId xmlns:a16="http://schemas.microsoft.com/office/drawing/2014/main" id="{A07BEA17-4D65-D94E-A498-DEACB4CD5C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1248"/>
              <a:ext cx="1198" cy="288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51" name="Line 13">
              <a:extLst>
                <a:ext uri="{FF2B5EF4-FFF2-40B4-BE49-F238E27FC236}">
                  <a16:creationId xmlns:a16="http://schemas.microsoft.com/office/drawing/2014/main" id="{94B0FB99-C4B8-1340-AF6A-101A120ECE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52" y="1920"/>
              <a:ext cx="48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2" name="Line 14">
              <a:extLst>
                <a:ext uri="{FF2B5EF4-FFF2-40B4-BE49-F238E27FC236}">
                  <a16:creationId xmlns:a16="http://schemas.microsoft.com/office/drawing/2014/main" id="{027E2319-B8B3-D041-A504-CDCD34BCB6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2832"/>
              <a:ext cx="864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3" name="Line 15">
              <a:extLst>
                <a:ext uri="{FF2B5EF4-FFF2-40B4-BE49-F238E27FC236}">
                  <a16:creationId xmlns:a16="http://schemas.microsoft.com/office/drawing/2014/main" id="{C18F8056-4FA5-6C40-936E-D533432052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88" y="3792"/>
              <a:ext cx="192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31" name="Rectangle 16">
            <a:extLst>
              <a:ext uri="{FF2B5EF4-FFF2-40B4-BE49-F238E27FC236}">
                <a16:creationId xmlns:a16="http://schemas.microsoft.com/office/drawing/2014/main" id="{3112ED7C-FAF4-0C46-BC42-11B1D4161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0732" name="Rectangle 17">
            <a:extLst>
              <a:ext uri="{FF2B5EF4-FFF2-40B4-BE49-F238E27FC236}">
                <a16:creationId xmlns:a16="http://schemas.microsoft.com/office/drawing/2014/main" id="{EC1E4BE7-4453-4E4C-9F74-375DDF959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30733" name="Group 18">
            <a:extLst>
              <a:ext uri="{FF2B5EF4-FFF2-40B4-BE49-F238E27FC236}">
                <a16:creationId xmlns:a16="http://schemas.microsoft.com/office/drawing/2014/main" id="{C02AF029-2C42-304A-9F6C-55CD4B3F7E3B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505200"/>
            <a:ext cx="5153025" cy="869950"/>
            <a:chOff x="240" y="2208"/>
            <a:chExt cx="3246" cy="548"/>
          </a:xfrm>
        </p:grpSpPr>
        <p:sp>
          <p:nvSpPr>
            <p:cNvPr id="30746" name="Text Box 19">
              <a:extLst>
                <a:ext uri="{FF2B5EF4-FFF2-40B4-BE49-F238E27FC236}">
                  <a16:creationId xmlns:a16="http://schemas.microsoft.com/office/drawing/2014/main" id="{ED421499-9A31-4246-B3A8-C586D1041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208"/>
              <a:ext cx="29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000"/>
                <a:t>1.</a:t>
              </a:r>
              <a:r>
                <a:rPr lang="en-US" altLang="zh-CN" sz="2000">
                  <a:solidFill>
                    <a:srgbClr val="000000"/>
                  </a:solidFill>
                </a:rPr>
                <a:t> If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a</a:t>
              </a:r>
              <a:r>
                <a:rPr lang="en-US" altLang="zh-CN" sz="2000">
                  <a:solidFill>
                    <a:srgbClr val="000000"/>
                  </a:solidFill>
                </a:rPr>
                <a:t> &gt;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w</a:t>
              </a:r>
              <a:r>
                <a:rPr lang="en-US" altLang="zh-CN" sz="2000" baseline="-25000">
                  <a:solidFill>
                    <a:srgbClr val="000000"/>
                  </a:solidFill>
                </a:rPr>
                <a:t>o</a:t>
              </a:r>
              <a:r>
                <a:rPr lang="en-US" altLang="zh-CN" sz="2000">
                  <a:solidFill>
                    <a:srgbClr val="000000"/>
                  </a:solidFill>
                </a:rPr>
                <a:t>, overdamped case </a:t>
              </a:r>
              <a:r>
                <a:rPr lang="zh-CN" altLang="en-US" sz="2000">
                  <a:solidFill>
                    <a:srgbClr val="FF0000"/>
                  </a:solidFill>
                </a:rPr>
                <a:t>过阻尼</a:t>
              </a:r>
              <a:endParaRPr lang="en-US" altLang="zh-CN" sz="2000" baseline="-25000">
                <a:solidFill>
                  <a:srgbClr val="FF0000"/>
                </a:solidFill>
              </a:endParaRPr>
            </a:p>
          </p:txBody>
        </p:sp>
        <p:graphicFrame>
          <p:nvGraphicFramePr>
            <p:cNvPr id="30747" name="Object 20">
              <a:extLst>
                <a:ext uri="{FF2B5EF4-FFF2-40B4-BE49-F238E27FC236}">
                  <a16:creationId xmlns:a16="http://schemas.microsoft.com/office/drawing/2014/main" id="{4DD9FB9C-8454-CE44-B966-076EC565D01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3" y="2496"/>
            <a:ext cx="1282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6035000" imgH="5270500" progId="Equation.3">
                    <p:embed/>
                  </p:oleObj>
                </mc:Choice>
                <mc:Fallback>
                  <p:oleObj name="Equation" r:id="rId6" imgW="26035000" imgH="52705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" y="2496"/>
                          <a:ext cx="1282" cy="26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48" name="Object 21">
              <a:extLst>
                <a:ext uri="{FF2B5EF4-FFF2-40B4-BE49-F238E27FC236}">
                  <a16:creationId xmlns:a16="http://schemas.microsoft.com/office/drawing/2014/main" id="{C0C96162-ED80-EE44-A847-CBFE5A4A566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2" y="2496"/>
            <a:ext cx="1134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0429200" imgH="7023100" progId="Equation.3">
                    <p:embed/>
                  </p:oleObj>
                </mc:Choice>
                <mc:Fallback>
                  <p:oleObj name="Equation" r:id="rId8" imgW="30429200" imgH="702310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2496"/>
                          <a:ext cx="1134" cy="259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49" name="Text Box 22">
              <a:extLst>
                <a:ext uri="{FF2B5EF4-FFF2-40B4-BE49-F238E27FC236}">
                  <a16:creationId xmlns:a16="http://schemas.microsoft.com/office/drawing/2014/main" id="{3A733187-EC31-BB41-BFE7-5B2BDD7476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544"/>
              <a:ext cx="6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600" b="1"/>
                <a:t>where</a:t>
              </a:r>
            </a:p>
          </p:txBody>
        </p:sp>
      </p:grpSp>
      <p:grpSp>
        <p:nvGrpSpPr>
          <p:cNvPr id="30734" name="Group 23">
            <a:extLst>
              <a:ext uri="{FF2B5EF4-FFF2-40B4-BE49-F238E27FC236}">
                <a16:creationId xmlns:a16="http://schemas.microsoft.com/office/drawing/2014/main" id="{ECB78135-EC29-A545-945F-F546B4656422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510088"/>
            <a:ext cx="5940425" cy="830262"/>
            <a:chOff x="240" y="2841"/>
            <a:chExt cx="2976" cy="523"/>
          </a:xfrm>
        </p:grpSpPr>
        <p:sp>
          <p:nvSpPr>
            <p:cNvPr id="30742" name="Text Box 24">
              <a:extLst>
                <a:ext uri="{FF2B5EF4-FFF2-40B4-BE49-F238E27FC236}">
                  <a16:creationId xmlns:a16="http://schemas.microsoft.com/office/drawing/2014/main" id="{FC99A2FE-A2AC-EF4D-A278-88354F2162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841"/>
              <a:ext cx="297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indent="555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000" dirty="0">
                  <a:latin typeface="Verdana" panose="020B0604030504040204" pitchFamily="34" charset="0"/>
                </a:rPr>
                <a:t>2.</a:t>
              </a:r>
              <a:r>
                <a:rPr lang="en-US" altLang="zh-CN" sz="2000" dirty="0">
                  <a:solidFill>
                    <a:srgbClr val="000000"/>
                  </a:solidFill>
                  <a:latin typeface="Verdana" panose="020B0604030504040204" pitchFamily="34" charset="0"/>
                </a:rPr>
                <a:t> If </a:t>
              </a:r>
              <a:r>
                <a:rPr lang="en-US" altLang="zh-CN" sz="2000" dirty="0">
                  <a:solidFill>
                    <a:srgbClr val="000000"/>
                  </a:solidFill>
                  <a:latin typeface="Symbol" pitchFamily="2" charset="2"/>
                </a:rPr>
                <a:t>a</a:t>
              </a:r>
              <a:r>
                <a:rPr lang="en-US" altLang="zh-CN" sz="2000" dirty="0">
                  <a:solidFill>
                    <a:srgbClr val="000000"/>
                  </a:solidFill>
                  <a:latin typeface="Verdana" panose="020B0604030504040204" pitchFamily="34" charset="0"/>
                </a:rPr>
                <a:t> = </a:t>
              </a:r>
              <a:r>
                <a:rPr lang="en-US" altLang="zh-CN" sz="2000" dirty="0">
                  <a:solidFill>
                    <a:srgbClr val="000000"/>
                  </a:solidFill>
                  <a:latin typeface="Symbol" pitchFamily="2" charset="2"/>
                </a:rPr>
                <a:t>w</a:t>
              </a:r>
              <a:r>
                <a:rPr lang="en-US" altLang="zh-CN" sz="2000" baseline="-25000" dirty="0">
                  <a:solidFill>
                    <a:srgbClr val="000000"/>
                  </a:solidFill>
                  <a:latin typeface="Verdana" panose="020B0604030504040204" pitchFamily="34" charset="0"/>
                </a:rPr>
                <a:t>o</a:t>
              </a:r>
              <a:r>
                <a:rPr lang="en-US" altLang="zh-CN" sz="2000" dirty="0">
                  <a:solidFill>
                    <a:srgbClr val="000000"/>
                  </a:solidFill>
                  <a:latin typeface="Verdana" panose="020B0604030504040204" pitchFamily="34" charset="0"/>
                </a:rPr>
                <a:t>, critically damped case</a:t>
              </a:r>
              <a:r>
                <a:rPr lang="zh-CN" altLang="en-US" sz="2000" dirty="0">
                  <a:solidFill>
                    <a:srgbClr val="FF0000"/>
                  </a:solidFill>
                  <a:latin typeface="Verdana" panose="020B0604030504040204" pitchFamily="34" charset="0"/>
                </a:rPr>
                <a:t>临界阻尼</a:t>
              </a:r>
              <a:endParaRPr lang="en-US" altLang="zh-CN" sz="2000" baseline="-25000" dirty="0">
                <a:solidFill>
                  <a:srgbClr val="FF0000"/>
                </a:solidFill>
                <a:latin typeface="Verdana" panose="020B0604030504040204" pitchFamily="34" charset="0"/>
              </a:endParaRPr>
            </a:p>
          </p:txBody>
        </p:sp>
        <p:graphicFrame>
          <p:nvGraphicFramePr>
            <p:cNvPr id="30743" name="Object 25">
              <a:extLst>
                <a:ext uri="{FF2B5EF4-FFF2-40B4-BE49-F238E27FC236}">
                  <a16:creationId xmlns:a16="http://schemas.microsoft.com/office/drawing/2014/main" id="{AD8E7416-8D29-7342-9AFB-E241E0947A3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" y="3120"/>
            <a:ext cx="106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26619200" imgH="5270500" progId="Equation.3">
                    <p:embed/>
                  </p:oleObj>
                </mc:Choice>
                <mc:Fallback>
                  <p:oleObj name="Equation" r:id="rId10" imgW="26619200" imgH="52705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3120"/>
                          <a:ext cx="1068" cy="24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44" name="Object 26">
              <a:extLst>
                <a:ext uri="{FF2B5EF4-FFF2-40B4-BE49-F238E27FC236}">
                  <a16:creationId xmlns:a16="http://schemas.microsoft.com/office/drawing/2014/main" id="{D9B82FD5-0BCD-BC46-B5B7-F12C9A03D0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41" y="3104"/>
            <a:ext cx="512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3169900" imgH="5562600" progId="Equation.3">
                    <p:embed/>
                  </p:oleObj>
                </mc:Choice>
                <mc:Fallback>
                  <p:oleObj name="Equation" r:id="rId12" imgW="13169900" imgH="55626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1" y="3104"/>
                          <a:ext cx="512" cy="26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45" name="Text Box 27">
              <a:extLst>
                <a:ext uri="{FF2B5EF4-FFF2-40B4-BE49-F238E27FC236}">
                  <a16:creationId xmlns:a16="http://schemas.microsoft.com/office/drawing/2014/main" id="{6BEB5E82-8C03-DE4F-B553-31DCFBAD84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4" y="3112"/>
              <a:ext cx="6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600" b="1"/>
                <a:t>where</a:t>
              </a:r>
            </a:p>
          </p:txBody>
        </p:sp>
      </p:grpSp>
      <p:grpSp>
        <p:nvGrpSpPr>
          <p:cNvPr id="30735" name="Group 28">
            <a:extLst>
              <a:ext uri="{FF2B5EF4-FFF2-40B4-BE49-F238E27FC236}">
                <a16:creationId xmlns:a16="http://schemas.microsoft.com/office/drawing/2014/main" id="{82E51B7C-657B-0546-B6E2-E5016ADED77D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5424488"/>
            <a:ext cx="5867400" cy="1006475"/>
            <a:chOff x="192" y="3417"/>
            <a:chExt cx="3696" cy="634"/>
          </a:xfrm>
        </p:grpSpPr>
        <p:sp>
          <p:nvSpPr>
            <p:cNvPr id="30738" name="Text Box 29">
              <a:extLst>
                <a:ext uri="{FF2B5EF4-FFF2-40B4-BE49-F238E27FC236}">
                  <a16:creationId xmlns:a16="http://schemas.microsoft.com/office/drawing/2014/main" id="{7EA0BB4C-1A62-0C4B-9844-E333162375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3417"/>
              <a:ext cx="34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indent="555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800" b="1">
                  <a:latin typeface="Verdana" panose="020B0604030504040204" pitchFamily="34" charset="0"/>
                </a:rPr>
                <a:t>3.</a:t>
              </a:r>
              <a:r>
                <a:rPr lang="en-US" altLang="zh-CN" sz="1800" b="1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en-US" altLang="zh-CN" sz="2000">
                  <a:solidFill>
                    <a:srgbClr val="000000"/>
                  </a:solidFill>
                  <a:latin typeface="Verdana" panose="020B0604030504040204" pitchFamily="34" charset="0"/>
                </a:rPr>
                <a:t>If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a</a:t>
              </a:r>
              <a:r>
                <a:rPr lang="en-US" altLang="zh-CN" sz="2000">
                  <a:solidFill>
                    <a:srgbClr val="000000"/>
                  </a:solidFill>
                  <a:latin typeface="Verdana" panose="020B0604030504040204" pitchFamily="34" charset="0"/>
                </a:rPr>
                <a:t> &lt;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w</a:t>
              </a:r>
              <a:r>
                <a:rPr lang="en-US" altLang="zh-CN" sz="2000" baseline="-25000">
                  <a:solidFill>
                    <a:srgbClr val="000000"/>
                  </a:solidFill>
                  <a:latin typeface="Verdana" panose="020B0604030504040204" pitchFamily="34" charset="0"/>
                </a:rPr>
                <a:t>o</a:t>
              </a:r>
              <a:r>
                <a:rPr lang="en-US" altLang="zh-CN" sz="2000">
                  <a:solidFill>
                    <a:srgbClr val="000000"/>
                  </a:solidFill>
                  <a:latin typeface="Verdana" panose="020B0604030504040204" pitchFamily="34" charset="0"/>
                </a:rPr>
                <a:t>, underdamped case </a:t>
              </a:r>
              <a:r>
                <a:rPr lang="zh-CN" altLang="en-US" sz="2000">
                  <a:solidFill>
                    <a:srgbClr val="FF0000"/>
                  </a:solidFill>
                  <a:latin typeface="Verdana" panose="020B0604030504040204" pitchFamily="34" charset="0"/>
                </a:rPr>
                <a:t>欠阻尼</a:t>
              </a:r>
              <a:endParaRPr lang="en-US" altLang="zh-CN" sz="2000" baseline="-25000">
                <a:solidFill>
                  <a:srgbClr val="FF0000"/>
                </a:solidFill>
                <a:latin typeface="Verdana" panose="020B0604030504040204" pitchFamily="34" charset="0"/>
              </a:endParaRPr>
            </a:p>
          </p:txBody>
        </p:sp>
        <p:graphicFrame>
          <p:nvGraphicFramePr>
            <p:cNvPr id="30739" name="Object 30">
              <a:extLst>
                <a:ext uri="{FF2B5EF4-FFF2-40B4-BE49-F238E27FC236}">
                  <a16:creationId xmlns:a16="http://schemas.microsoft.com/office/drawing/2014/main" id="{7FBC1152-5493-2144-BB0D-194285FC1E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" y="3792"/>
            <a:ext cx="2190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47104300" imgH="5562600" progId="Equation.3">
                    <p:embed/>
                  </p:oleObj>
                </mc:Choice>
                <mc:Fallback>
                  <p:oleObj name="Equation" r:id="rId14" imgW="47104300" imgH="556260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3792"/>
                          <a:ext cx="2190" cy="252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40" name="Text Box 31">
              <a:extLst>
                <a:ext uri="{FF2B5EF4-FFF2-40B4-BE49-F238E27FC236}">
                  <a16:creationId xmlns:a16="http://schemas.microsoft.com/office/drawing/2014/main" id="{FCD73072-D676-4D45-B3BA-2C78F518F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820"/>
              <a:ext cx="6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600" b="1"/>
                <a:t>where</a:t>
              </a:r>
            </a:p>
          </p:txBody>
        </p:sp>
        <p:graphicFrame>
          <p:nvGraphicFramePr>
            <p:cNvPr id="30741" name="Object 32">
              <a:extLst>
                <a:ext uri="{FF2B5EF4-FFF2-40B4-BE49-F238E27FC236}">
                  <a16:creationId xmlns:a16="http://schemas.microsoft.com/office/drawing/2014/main" id="{ADFA248B-B50B-BA43-AC78-83103B4CB2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07" y="3792"/>
            <a:ext cx="881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23114000" imgH="6731000" progId="Equation.3">
                    <p:embed/>
                  </p:oleObj>
                </mc:Choice>
                <mc:Fallback>
                  <p:oleObj name="Equation" r:id="rId16" imgW="23114000" imgH="67310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7" y="3792"/>
                          <a:ext cx="881" cy="259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8385" name="Rectangle 33">
            <a:extLst>
              <a:ext uri="{FF2B5EF4-FFF2-40B4-BE49-F238E27FC236}">
                <a16:creationId xmlns:a16="http://schemas.microsoft.com/office/drawing/2014/main" id="{E37EA4FF-3F13-4D49-9894-41E65EC75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CN" sz="4000" dirty="0"/>
              <a:t>8.2 Source-Free Series </a:t>
            </a:r>
            <a:br>
              <a:rPr lang="en-US" altLang="zh-CN" sz="4000" dirty="0"/>
            </a:br>
            <a:r>
              <a:rPr lang="en-US" altLang="zh-CN" sz="4000" dirty="0"/>
              <a:t>RLC Circuits</a:t>
            </a:r>
          </a:p>
        </p:txBody>
      </p:sp>
      <p:pic>
        <p:nvPicPr>
          <p:cNvPr id="30737" name="图片 33">
            <a:extLst>
              <a:ext uri="{FF2B5EF4-FFF2-40B4-BE49-F238E27FC236}">
                <a16:creationId xmlns:a16="http://schemas.microsoft.com/office/drawing/2014/main" id="{37AC20DD-67B1-E440-9C0A-8555B36093F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2400300"/>
            <a:ext cx="39465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灯片编号占位符 1">
            <a:extLst>
              <a:ext uri="{FF2B5EF4-FFF2-40B4-BE49-F238E27FC236}">
                <a16:creationId xmlns:a16="http://schemas.microsoft.com/office/drawing/2014/main" id="{1A96095C-5774-8640-BF5B-E6DCD4C8D01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内容占位符 2">
            <a:extLst>
              <a:ext uri="{FF2B5EF4-FFF2-40B4-BE49-F238E27FC236}">
                <a16:creationId xmlns:a16="http://schemas.microsoft.com/office/drawing/2014/main" id="{7AC5F53F-1CC7-9248-99FE-6711D729704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79388" y="1209990"/>
            <a:ext cx="9001125" cy="4525962"/>
          </a:xfrm>
        </p:spPr>
        <p:txBody>
          <a:bodyPr/>
          <a:lstStyle/>
          <a:p>
            <a:r>
              <a:rPr lang="zh-CN" altLang="en-US" sz="2400" dirty="0"/>
              <a:t>阻尼衰减，初始储存于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</a:t>
            </a:r>
            <a:r>
              <a:rPr lang="zh-CN" altLang="en-US" sz="2400" dirty="0"/>
              <a:t> 中的能量逐渐衰减的过程；</a:t>
            </a:r>
            <a:endParaRPr lang="en-US" altLang="zh-CN" sz="2400" dirty="0"/>
          </a:p>
          <a:p>
            <a:pPr lvl="1"/>
            <a:r>
              <a:rPr lang="zh-CN" altLang="en-US" sz="2000" dirty="0"/>
              <a:t>阻尼衰减的原因：电路中存在表征损耗的电阻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lvl="1"/>
            <a:r>
              <a:rPr lang="zh-CN" altLang="en-US" sz="2000" dirty="0"/>
              <a:t>若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=</a:t>
            </a:r>
            <a:r>
              <a:rPr lang="zh-CN" altLang="en-US" sz="2000" dirty="0"/>
              <a:t> </a:t>
            </a:r>
            <a:r>
              <a:rPr lang="en-US" altLang="zh-CN" sz="2000" dirty="0"/>
              <a:t>0</a:t>
            </a:r>
            <a:r>
              <a:rPr lang="zh-CN" altLang="en-US" sz="2000" dirty="0"/>
              <a:t>，则是无损耗电路（</a:t>
            </a:r>
            <a:r>
              <a:rPr lang="en-US" altLang="zh-CN" sz="2000" dirty="0"/>
              <a:t>lossless</a:t>
            </a:r>
            <a:r>
              <a:rPr lang="zh-CN" altLang="en-US" sz="2000" dirty="0"/>
              <a:t>）</a:t>
            </a:r>
            <a:endParaRPr lang="en-US" altLang="zh-CN" sz="2000" dirty="0"/>
          </a:p>
          <a:p>
            <a:pPr lvl="1"/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zh-CN" altLang="en-US" sz="2000" dirty="0"/>
              <a:t> 决定阻尼衰减的速率；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=</a:t>
            </a:r>
            <a:r>
              <a:rPr lang="zh-CN" altLang="en-US" sz="2000" dirty="0"/>
              <a:t> </a:t>
            </a:r>
            <a:r>
              <a:rPr lang="en-US" altLang="zh-CN" sz="2000" dirty="0"/>
              <a:t>0</a:t>
            </a:r>
            <a:r>
              <a:rPr lang="zh-CN" altLang="en-US" sz="2000" dirty="0"/>
              <a:t>，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=</a:t>
            </a:r>
            <a:r>
              <a:rPr lang="zh-CN" altLang="en-US" sz="2000" dirty="0"/>
              <a:t> </a:t>
            </a:r>
            <a:r>
              <a:rPr lang="en-US" altLang="zh-CN" sz="2000" dirty="0"/>
              <a:t>0</a:t>
            </a:r>
            <a:r>
              <a:rPr lang="zh-CN" altLang="en-US" sz="2000" dirty="0"/>
              <a:t>，则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</a:t>
            </a:r>
            <a:r>
              <a:rPr lang="zh-CN" altLang="en-US" sz="2000" dirty="0"/>
              <a:t> 振荡，振荡频率</a:t>
            </a:r>
            <a:endParaRPr lang="en-US" altLang="zh-CN" sz="2000" dirty="0"/>
          </a:p>
          <a:p>
            <a:pPr lvl="1"/>
            <a:r>
              <a:rPr lang="zh-CN" altLang="en-US" sz="2000" dirty="0"/>
              <a:t>调节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000" dirty="0"/>
              <a:t> 的值，可调节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zh-CN" altLang="en-US" sz="2000" dirty="0"/>
              <a:t> 值 </a:t>
            </a:r>
            <a:r>
              <a:rPr lang="en-US" altLang="zh-CN" sz="2000" dirty="0">
                <a:sym typeface="Wingdings" pitchFamily="2" charset="2"/>
              </a:rPr>
              <a:t>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zh-CN" altLang="en-US" sz="2000" dirty="0"/>
              <a:t>调节电路是过阻尼、临界阻尼、或欠阻尼</a:t>
            </a:r>
            <a:endParaRPr lang="en-US" altLang="zh-CN" sz="2000" dirty="0"/>
          </a:p>
          <a:p>
            <a:pPr lvl="1"/>
            <a:r>
              <a:rPr lang="en-US" altLang="zh-CN" sz="20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000" b="1" dirty="0">
                <a:solidFill>
                  <a:srgbClr val="0432FF"/>
                </a:solidFill>
              </a:rPr>
              <a:t> 从零开始增加，谐振频率从</a:t>
            </a:r>
            <a:r>
              <a:rPr lang="en-US" altLang="zh-CN" sz="2000" b="1" i="1" dirty="0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lang="en-US" altLang="zh-CN" sz="2000" b="1" baseline="-25000" dirty="0">
                <a:solidFill>
                  <a:srgbClr val="0432FF"/>
                </a:solidFill>
                <a:latin typeface="Symbol" pitchFamily="2" charset="2"/>
              </a:rPr>
              <a:t>0</a:t>
            </a:r>
            <a:r>
              <a:rPr lang="zh-CN" altLang="en-US" sz="2000" b="1" dirty="0">
                <a:solidFill>
                  <a:srgbClr val="0432FF"/>
                </a:solidFill>
                <a:latin typeface="Symbol" pitchFamily="2" charset="2"/>
              </a:rPr>
              <a:t>开始逐渐下降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r>
              <a:rPr lang="zh-CN" altLang="en-US" sz="2400" dirty="0"/>
              <a:t>振荡时，能量在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400" dirty="0"/>
              <a:t> 和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dirty="0"/>
              <a:t> 中来回传输；</a:t>
            </a:r>
            <a:endParaRPr lang="en-US" altLang="zh-CN" sz="2400" dirty="0"/>
          </a:p>
          <a:p>
            <a:pPr lvl="1"/>
            <a:r>
              <a:rPr lang="zh-CN" altLang="en-US" sz="2000" dirty="0"/>
              <a:t>从振荡曲线很难直接判断出是过阻尼，还是临界阻尼；</a:t>
            </a:r>
            <a:endParaRPr lang="en-US" altLang="zh-CN" sz="2000" dirty="0"/>
          </a:p>
          <a:p>
            <a:pPr lvl="1"/>
            <a:r>
              <a:rPr lang="zh-CN" altLang="en-US" sz="2000" dirty="0"/>
              <a:t>临界阻尼是过阻尼和欠阻尼的临界状态，</a:t>
            </a:r>
            <a:r>
              <a:rPr lang="zh-CN" altLang="en-US" sz="2000" dirty="0">
                <a:solidFill>
                  <a:srgbClr val="FF0000"/>
                </a:solidFill>
              </a:rPr>
              <a:t>衰减最快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endParaRPr lang="en-US" altLang="zh-CN" sz="2400" dirty="0"/>
          </a:p>
          <a:p>
            <a:pPr lvl="1"/>
            <a:endParaRPr lang="en-US" altLang="zh-CN" sz="2000" dirty="0"/>
          </a:p>
          <a:p>
            <a:pPr lvl="1"/>
            <a:endParaRPr lang="zh-CN" altLang="en-US" sz="2000" dirty="0"/>
          </a:p>
        </p:txBody>
      </p:sp>
      <p:pic>
        <p:nvPicPr>
          <p:cNvPr id="32770" name="图片 4">
            <a:extLst>
              <a:ext uri="{FF2B5EF4-FFF2-40B4-BE49-F238E27FC236}">
                <a16:creationId xmlns:a16="http://schemas.microsoft.com/office/drawing/2014/main" id="{68E781C5-2087-5B4E-BA5E-34E92E1A9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158" y="2378869"/>
            <a:ext cx="863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4EC406D-A23F-5B4F-8A23-E1D13AB0F5E1}"/>
              </a:ext>
            </a:extLst>
          </p:cNvPr>
          <p:cNvSpPr/>
          <p:nvPr/>
        </p:nvSpPr>
        <p:spPr>
          <a:xfrm>
            <a:off x="8042725" y="2306638"/>
            <a:ext cx="217488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2772" name="图片 6">
            <a:extLst>
              <a:ext uri="{FF2B5EF4-FFF2-40B4-BE49-F238E27FC236}">
                <a16:creationId xmlns:a16="http://schemas.microsoft.com/office/drawing/2014/main" id="{1B5F6650-757A-6542-9763-4A78C838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8235"/>
            <a:ext cx="2944812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图片 7">
            <a:extLst>
              <a:ext uri="{FF2B5EF4-FFF2-40B4-BE49-F238E27FC236}">
                <a16:creationId xmlns:a16="http://schemas.microsoft.com/office/drawing/2014/main" id="{DB642D76-694F-A542-AEE0-9F6BB3EEB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49" y="4784245"/>
            <a:ext cx="2466975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图片 8">
            <a:extLst>
              <a:ext uri="{FF2B5EF4-FFF2-40B4-BE49-F238E27FC236}">
                <a16:creationId xmlns:a16="http://schemas.microsoft.com/office/drawing/2014/main" id="{099A2121-0929-2448-900D-DFA5FD5CEF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201" y="4669945"/>
            <a:ext cx="2447925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图片 9">
            <a:extLst>
              <a:ext uri="{FF2B5EF4-FFF2-40B4-BE49-F238E27FC236}">
                <a16:creationId xmlns:a16="http://schemas.microsoft.com/office/drawing/2014/main" id="{72DFEEA4-728B-F64C-B170-90F353E67C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065234"/>
            <a:ext cx="3024187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92421901-8F81-314B-9347-AF1C0A5042D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274E00C-52AD-B14E-8C1A-08E69CAA3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176" y="3049555"/>
            <a:ext cx="1510825" cy="4234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97B5DB-AFC4-D745-B82C-92F166379009}"/>
              </a:ext>
            </a:extLst>
          </p:cNvPr>
          <p:cNvCxnSpPr/>
          <p:nvPr/>
        </p:nvCxnSpPr>
        <p:spPr>
          <a:xfrm>
            <a:off x="4572000" y="0"/>
            <a:ext cx="0" cy="685800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4" name="TextBox 7">
            <a:extLst>
              <a:ext uri="{FF2B5EF4-FFF2-40B4-BE49-F238E27FC236}">
                <a16:creationId xmlns:a16="http://schemas.microsoft.com/office/drawing/2014/main" id="{02DC413C-E365-FA48-9C48-B31836002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13" y="25400"/>
            <a:ext cx="296862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400" b="1"/>
              <a:t>o</a:t>
            </a:r>
            <a:r>
              <a:rPr lang="en-US" altLang="en-US" sz="2400" b="1"/>
              <a:t>verdamped</a:t>
            </a:r>
            <a:r>
              <a:rPr lang="zh-CN" altLang="en-US" sz="2400" b="1"/>
              <a:t> </a:t>
            </a:r>
            <a:r>
              <a:rPr lang="en-US" altLang="zh-CN" sz="2400">
                <a:solidFill>
                  <a:srgbClr val="000000"/>
                </a:solidFill>
                <a:latin typeface="Symbol" pitchFamily="2" charset="2"/>
              </a:rPr>
              <a:t>a</a:t>
            </a:r>
            <a:r>
              <a:rPr lang="en-US" altLang="zh-CN" sz="2400">
                <a:solidFill>
                  <a:srgbClr val="000000"/>
                </a:solidFill>
              </a:rPr>
              <a:t> &gt; </a:t>
            </a:r>
            <a:r>
              <a:rPr lang="en-US" altLang="zh-CN" sz="2400">
                <a:solidFill>
                  <a:srgbClr val="000000"/>
                </a:solidFill>
                <a:latin typeface="Symbol" pitchFamily="2" charset="2"/>
              </a:rPr>
              <a:t>w</a:t>
            </a:r>
            <a:r>
              <a:rPr lang="en-US" altLang="zh-CN" sz="2400" baseline="-25000">
                <a:solidFill>
                  <a:srgbClr val="000000"/>
                </a:solidFill>
              </a:rPr>
              <a:t>o</a:t>
            </a:r>
            <a:endParaRPr lang="en-US" altLang="en-US" sz="2400" b="1"/>
          </a:p>
        </p:txBody>
      </p:sp>
      <p:sp>
        <p:nvSpPr>
          <p:cNvPr id="33795" name="TextBox 8">
            <a:extLst>
              <a:ext uri="{FF2B5EF4-FFF2-40B4-BE49-F238E27FC236}">
                <a16:creationId xmlns:a16="http://schemas.microsoft.com/office/drawing/2014/main" id="{FB616EA6-1D69-0F4C-874E-A67C6B6D8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8529" y="48266"/>
            <a:ext cx="3670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critical</a:t>
            </a:r>
            <a:r>
              <a:rPr lang="en-US" altLang="zh-CN" sz="2400" b="1" dirty="0"/>
              <a:t>ly</a:t>
            </a:r>
            <a:r>
              <a:rPr lang="zh-CN" altLang="en-US" sz="2400" b="1" dirty="0"/>
              <a:t> </a:t>
            </a:r>
            <a:r>
              <a:rPr lang="en-US" altLang="en-US" sz="2400" b="1" dirty="0"/>
              <a:t>damped</a:t>
            </a:r>
            <a:r>
              <a:rPr lang="zh-CN" altLang="en-US" sz="2400" b="1" dirty="0"/>
              <a:t> </a:t>
            </a:r>
            <a:r>
              <a:rPr lang="en-US" altLang="zh-CN" sz="2400" dirty="0">
                <a:solidFill>
                  <a:srgbClr val="000000"/>
                </a:solidFill>
                <a:latin typeface="Symbol" pitchFamily="2" charset="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</a:rPr>
              <a:t> = </a:t>
            </a:r>
            <a:r>
              <a:rPr lang="en-US" altLang="zh-CN" sz="2400" dirty="0">
                <a:solidFill>
                  <a:srgbClr val="000000"/>
                </a:solidFill>
                <a:latin typeface="Symbol" pitchFamily="2" charset="2"/>
              </a:rPr>
              <a:t>w</a:t>
            </a:r>
            <a:r>
              <a:rPr lang="en-US" altLang="zh-CN" sz="2400" baseline="-25000" dirty="0">
                <a:solidFill>
                  <a:srgbClr val="000000"/>
                </a:solidFill>
              </a:rPr>
              <a:t>o</a:t>
            </a:r>
            <a:endParaRPr lang="en-US" altLang="en-US" sz="2400" b="1" dirty="0"/>
          </a:p>
        </p:txBody>
      </p:sp>
      <p:pic>
        <p:nvPicPr>
          <p:cNvPr id="33796" name="Picture 9">
            <a:extLst>
              <a:ext uri="{FF2B5EF4-FFF2-40B4-BE49-F238E27FC236}">
                <a16:creationId xmlns:a16="http://schemas.microsoft.com/office/drawing/2014/main" id="{70F1194D-BCE6-8846-A33B-CC9F3742E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501650"/>
            <a:ext cx="268922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0">
            <a:extLst>
              <a:ext uri="{FF2B5EF4-FFF2-40B4-BE49-F238E27FC236}">
                <a16:creationId xmlns:a16="http://schemas.microsoft.com/office/drawing/2014/main" id="{60A807F3-3435-8F4E-A76D-3F4156F72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17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1">
            <a:extLst>
              <a:ext uri="{FF2B5EF4-FFF2-40B4-BE49-F238E27FC236}">
                <a16:creationId xmlns:a16="http://schemas.microsoft.com/office/drawing/2014/main" id="{56AB152D-38B5-1644-943E-3027A8939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24733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Box 12">
            <a:extLst>
              <a:ext uri="{FF2B5EF4-FFF2-40B4-BE49-F238E27FC236}">
                <a16:creationId xmlns:a16="http://schemas.microsoft.com/office/drawing/2014/main" id="{D39E3D3A-DD87-3D4A-B17F-ABF7DF89B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1339850"/>
            <a:ext cx="203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两项指数衰减叠加</a:t>
            </a:r>
            <a:endParaRPr lang="en-US" altLang="en-US" sz="1800"/>
          </a:p>
        </p:txBody>
      </p:sp>
      <p:pic>
        <p:nvPicPr>
          <p:cNvPr id="33800" name="Picture 13">
            <a:extLst>
              <a:ext uri="{FF2B5EF4-FFF2-40B4-BE49-F238E27FC236}">
                <a16:creationId xmlns:a16="http://schemas.microsoft.com/office/drawing/2014/main" id="{AA125AD9-E121-AD40-AAAE-14002FB6C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27200"/>
            <a:ext cx="35750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15">
            <a:extLst>
              <a:ext uri="{FF2B5EF4-FFF2-40B4-BE49-F238E27FC236}">
                <a16:creationId xmlns:a16="http://schemas.microsoft.com/office/drawing/2014/main" id="{1E80E984-0031-BE4A-B071-CBE8B2B75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3313113"/>
            <a:ext cx="3721101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4">
            <a:extLst>
              <a:ext uri="{FF2B5EF4-FFF2-40B4-BE49-F238E27FC236}">
                <a16:creationId xmlns:a16="http://schemas.microsoft.com/office/drawing/2014/main" id="{05529A8B-0E1B-F544-97C1-4FBA2CF21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3673475"/>
            <a:ext cx="22479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676696-F7BA-4048-95B9-2CC495DF73D5}"/>
              </a:ext>
            </a:extLst>
          </p:cNvPr>
          <p:cNvCxnSpPr/>
          <p:nvPr/>
        </p:nvCxnSpPr>
        <p:spPr>
          <a:xfrm>
            <a:off x="3455988" y="4029075"/>
            <a:ext cx="77946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A26CFE-607A-3840-8585-783BAEEF9B3F}"/>
              </a:ext>
            </a:extLst>
          </p:cNvPr>
          <p:cNvCxnSpPr/>
          <p:nvPr/>
        </p:nvCxnSpPr>
        <p:spPr>
          <a:xfrm>
            <a:off x="2371725" y="4029075"/>
            <a:ext cx="7794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5" name="TextBox 19">
            <a:extLst>
              <a:ext uri="{FF2B5EF4-FFF2-40B4-BE49-F238E27FC236}">
                <a16:creationId xmlns:a16="http://schemas.microsoft.com/office/drawing/2014/main" id="{D63A413A-A48D-214A-A03A-8DA3C7D8F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4029075"/>
            <a:ext cx="876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00B050"/>
                </a:solidFill>
              </a:rPr>
              <a:t>衰减快</a:t>
            </a:r>
            <a:endParaRPr lang="en-US" altLang="en-US" sz="1800" b="1">
              <a:solidFill>
                <a:srgbClr val="00B050"/>
              </a:solidFill>
            </a:endParaRPr>
          </a:p>
        </p:txBody>
      </p:sp>
      <p:sp>
        <p:nvSpPr>
          <p:cNvPr id="33806" name="TextBox 20">
            <a:extLst>
              <a:ext uri="{FF2B5EF4-FFF2-40B4-BE49-F238E27FC236}">
                <a16:creationId xmlns:a16="http://schemas.microsoft.com/office/drawing/2014/main" id="{89A459DB-248D-8845-8839-702DF9E9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014788"/>
            <a:ext cx="882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衰减慢</a:t>
            </a:r>
            <a:endParaRPr lang="en-US" altLang="en-US" sz="1800" b="1">
              <a:solidFill>
                <a:srgbClr val="FF0000"/>
              </a:solidFill>
            </a:endParaRPr>
          </a:p>
        </p:txBody>
      </p:sp>
      <p:sp>
        <p:nvSpPr>
          <p:cNvPr id="33807" name="TextBox 21">
            <a:extLst>
              <a:ext uri="{FF2B5EF4-FFF2-40B4-BE49-F238E27FC236}">
                <a16:creationId xmlns:a16="http://schemas.microsoft.com/office/drawing/2014/main" id="{38CAAB79-EE73-ED41-8D51-631AD20EF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4519613"/>
            <a:ext cx="2355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0070C0"/>
                </a:solidFill>
              </a:rPr>
              <a:t>总体衰减程度</a:t>
            </a:r>
            <a:r>
              <a:rPr lang="zh-CN" altLang="en-US" sz="1800"/>
              <a:t>取决于</a:t>
            </a:r>
            <a:r>
              <a:rPr lang="zh-CN" altLang="en-US" sz="1800" b="1">
                <a:solidFill>
                  <a:srgbClr val="FF0000"/>
                </a:solidFill>
              </a:rPr>
              <a:t>“衰减慢”</a:t>
            </a:r>
            <a:r>
              <a:rPr lang="zh-CN" altLang="en-US" sz="1800"/>
              <a:t>的一项</a:t>
            </a:r>
            <a:endParaRPr lang="en-US" altLang="en-US" sz="1800"/>
          </a:p>
        </p:txBody>
      </p:sp>
      <p:pic>
        <p:nvPicPr>
          <p:cNvPr id="33808" name="Picture 22">
            <a:extLst>
              <a:ext uri="{FF2B5EF4-FFF2-40B4-BE49-F238E27FC236}">
                <a16:creationId xmlns:a16="http://schemas.microsoft.com/office/drawing/2014/main" id="{BEB1B57F-DE90-BB4A-BD24-564F0BD1F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8" y="488950"/>
            <a:ext cx="284162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Picture 23">
            <a:extLst>
              <a:ext uri="{FF2B5EF4-FFF2-40B4-BE49-F238E27FC236}">
                <a16:creationId xmlns:a16="http://schemas.microsoft.com/office/drawing/2014/main" id="{DCC2D9AB-E760-894B-A1F2-0F8F7530A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3" y="1041400"/>
            <a:ext cx="12509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810" name="Object 25">
            <a:extLst>
              <a:ext uri="{FF2B5EF4-FFF2-40B4-BE49-F238E27FC236}">
                <a16:creationId xmlns:a16="http://schemas.microsoft.com/office/drawing/2014/main" id="{8DFE7503-BBE9-B54C-8635-A51900C7CF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65913" y="1052513"/>
          <a:ext cx="19716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6619200" imgH="5270500" progId="Equation.3">
                  <p:embed/>
                </p:oleObj>
              </mc:Choice>
              <mc:Fallback>
                <p:oleObj name="Equation" r:id="rId11" imgW="26619200" imgH="52705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5913" y="1052513"/>
                        <a:ext cx="1971675" cy="3524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11" name="Picture 25">
            <a:extLst>
              <a:ext uri="{FF2B5EF4-FFF2-40B4-BE49-F238E27FC236}">
                <a16:creationId xmlns:a16="http://schemas.microsoft.com/office/drawing/2014/main" id="{59037582-F11D-7A48-B94B-EDA86A197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1727200"/>
            <a:ext cx="3425825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2" name="Picture 26">
            <a:extLst>
              <a:ext uri="{FF2B5EF4-FFF2-40B4-BE49-F238E27FC236}">
                <a16:creationId xmlns:a16="http://schemas.microsoft.com/office/drawing/2014/main" id="{146EC490-7A91-3D4D-A67B-E15458ED3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309938"/>
            <a:ext cx="3756025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3" name="Picture 27">
            <a:extLst>
              <a:ext uri="{FF2B5EF4-FFF2-40B4-BE49-F238E27FC236}">
                <a16:creationId xmlns:a16="http://schemas.microsoft.com/office/drawing/2014/main" id="{9CA0721D-902E-0541-A8FA-275545488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138" y="3702050"/>
            <a:ext cx="14605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0077437-6FE1-E145-A18B-0C65E232263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78543" y="5460544"/>
            <a:ext cx="3555309" cy="1340752"/>
          </a:xfrm>
          <a:prstGeom prst="rect">
            <a:avLst/>
          </a:prstGeom>
          <a:blipFill>
            <a:blip r:embed="rId16"/>
            <a:stretch>
              <a:fillRect l="-1068"/>
            </a:stretch>
          </a:blipFill>
          <a:ln>
            <a:solidFill>
              <a:srgbClr val="7030A0"/>
            </a:solidFill>
          </a:ln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EC6B6CC2-3648-1D4D-86DA-7510BC32C07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8EDFD70-DBEA-0D48-9FE1-10E737EA87EE}"/>
              </a:ext>
            </a:extLst>
          </p:cNvPr>
          <p:cNvSpPr txBox="1"/>
          <p:nvPr/>
        </p:nvSpPr>
        <p:spPr>
          <a:xfrm>
            <a:off x="3668066" y="2605951"/>
            <a:ext cx="777777" cy="646331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Symbol" pitchFamily="2" charset="2"/>
              <a:buChar char="a"/>
            </a:pPr>
            <a:r>
              <a:rPr kumimoji="1" lang="en-US" altLang="zh-CN" dirty="0">
                <a:latin typeface="Symbol" pitchFamily="2" charset="2"/>
              </a:rPr>
              <a:t>=</a:t>
            </a:r>
            <a:r>
              <a:rPr kumimoji="1" lang="zh-CN" altLang="en-US" dirty="0">
                <a:latin typeface="Symbol" pitchFamily="2" charset="2"/>
              </a:rPr>
              <a:t> </a:t>
            </a:r>
            <a:r>
              <a:rPr kumimoji="1" lang="en-US" altLang="zh-CN" dirty="0">
                <a:latin typeface="Symbol" pitchFamily="2" charset="2"/>
              </a:rPr>
              <a:t>5</a:t>
            </a:r>
          </a:p>
          <a:p>
            <a:r>
              <a:rPr kumimoji="1" lang="en-US" altLang="zh-CN" dirty="0">
                <a:latin typeface="Symbol" pitchFamily="2" charset="2"/>
              </a:rPr>
              <a:t>w</a:t>
            </a:r>
            <a:r>
              <a:rPr kumimoji="1" lang="en-US" altLang="zh-CN" baseline="-25000" dirty="0">
                <a:latin typeface="Symbol" pitchFamily="2" charset="2"/>
              </a:rPr>
              <a:t>0</a:t>
            </a:r>
            <a:r>
              <a:rPr kumimoji="1" lang="zh-CN" altLang="en-US" dirty="0">
                <a:latin typeface="Symbol" pitchFamily="2" charset="2"/>
              </a:rPr>
              <a:t> </a:t>
            </a:r>
            <a:r>
              <a:rPr kumimoji="1" lang="en-US" altLang="zh-CN" dirty="0">
                <a:latin typeface="Symbol" pitchFamily="2" charset="2"/>
              </a:rPr>
              <a:t>=</a:t>
            </a:r>
            <a:r>
              <a:rPr kumimoji="1" lang="zh-CN" altLang="en-US" dirty="0">
                <a:latin typeface="Symbol" pitchFamily="2" charset="2"/>
              </a:rPr>
              <a:t> </a:t>
            </a:r>
            <a:r>
              <a:rPr kumimoji="1" lang="en-US" altLang="zh-CN" dirty="0">
                <a:latin typeface="Symbol" pitchFamily="2" charset="2"/>
              </a:rPr>
              <a:t>3</a:t>
            </a:r>
            <a:endParaRPr kumimoji="1" lang="zh-CN" altLang="en-US" dirty="0">
              <a:latin typeface="Symbol" pitchFamily="2" charset="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0715206-4B9F-084E-A65D-B394DC2F7BAE}"/>
              </a:ext>
            </a:extLst>
          </p:cNvPr>
          <p:cNvSpPr txBox="1"/>
          <p:nvPr/>
        </p:nvSpPr>
        <p:spPr>
          <a:xfrm>
            <a:off x="8329010" y="2605950"/>
            <a:ext cx="777777" cy="646331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Symbol" pitchFamily="2" charset="2"/>
              <a:buChar char="a"/>
            </a:pPr>
            <a:r>
              <a:rPr kumimoji="1" lang="en-US" altLang="zh-CN" dirty="0">
                <a:latin typeface="Symbol" pitchFamily="2" charset="2"/>
              </a:rPr>
              <a:t>=</a:t>
            </a:r>
            <a:r>
              <a:rPr kumimoji="1" lang="zh-CN" altLang="en-US" dirty="0">
                <a:latin typeface="Symbol" pitchFamily="2" charset="2"/>
              </a:rPr>
              <a:t> </a:t>
            </a:r>
            <a:r>
              <a:rPr kumimoji="1" lang="en-US" altLang="zh-CN" dirty="0">
                <a:latin typeface="Symbol" pitchFamily="2" charset="2"/>
              </a:rPr>
              <a:t>2</a:t>
            </a:r>
          </a:p>
          <a:p>
            <a:r>
              <a:rPr kumimoji="1" lang="en-US" altLang="zh-CN" dirty="0">
                <a:latin typeface="Symbol" pitchFamily="2" charset="2"/>
              </a:rPr>
              <a:t>w</a:t>
            </a:r>
            <a:r>
              <a:rPr kumimoji="1" lang="en-US" altLang="zh-CN" baseline="-25000" dirty="0">
                <a:latin typeface="Symbol" pitchFamily="2" charset="2"/>
              </a:rPr>
              <a:t>0</a:t>
            </a:r>
            <a:r>
              <a:rPr kumimoji="1" lang="zh-CN" altLang="en-US" dirty="0">
                <a:latin typeface="Symbol" pitchFamily="2" charset="2"/>
              </a:rPr>
              <a:t> </a:t>
            </a:r>
            <a:r>
              <a:rPr kumimoji="1" lang="en-US" altLang="zh-CN" dirty="0">
                <a:latin typeface="Symbol" pitchFamily="2" charset="2"/>
              </a:rPr>
              <a:t>=</a:t>
            </a:r>
            <a:r>
              <a:rPr kumimoji="1" lang="zh-CN" altLang="en-US" dirty="0">
                <a:latin typeface="Symbol" pitchFamily="2" charset="2"/>
              </a:rPr>
              <a:t> </a:t>
            </a:r>
            <a:r>
              <a:rPr kumimoji="1" lang="en-US" altLang="zh-CN" dirty="0">
                <a:latin typeface="Symbol" pitchFamily="2" charset="2"/>
              </a:rPr>
              <a:t>2</a:t>
            </a:r>
            <a:endParaRPr kumimoji="1" lang="zh-CN" altLang="en-US" dirty="0">
              <a:latin typeface="Symbol" pitchFamily="2" charset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>
            <a:extLst>
              <a:ext uri="{FF2B5EF4-FFF2-40B4-BE49-F238E27FC236}">
                <a16:creationId xmlns:a16="http://schemas.microsoft.com/office/drawing/2014/main" id="{ECD4654E-FAA9-4541-B4A0-FA1F6CCCD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03250"/>
            <a:ext cx="35750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TextBox 5">
            <a:extLst>
              <a:ext uri="{FF2B5EF4-FFF2-40B4-BE49-F238E27FC236}">
                <a16:creationId xmlns:a16="http://schemas.microsoft.com/office/drawing/2014/main" id="{3F832566-4746-884D-BB1A-87E79D901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31812"/>
            <a:ext cx="107950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R = R</a:t>
            </a:r>
            <a:r>
              <a:rPr lang="en-US" altLang="en-US" sz="18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5843" name="TextBox 6">
            <a:extLst>
              <a:ext uri="{FF2B5EF4-FFF2-40B4-BE49-F238E27FC236}">
                <a16:creationId xmlns:a16="http://schemas.microsoft.com/office/drawing/2014/main" id="{3D790EDE-2A34-FB42-84A4-5BFDCE031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866" y="971550"/>
            <a:ext cx="47160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kumimoji="1" lang="en-US" altLang="zh-CN" sz="1800" dirty="0">
                <a:latin typeface="Symbol" pitchFamily="2" charset="2"/>
              </a:rPr>
              <a:t>w</a:t>
            </a:r>
            <a:r>
              <a:rPr kumimoji="1" lang="en-US" altLang="zh-CN" sz="1800" baseline="-25000" dirty="0">
                <a:latin typeface="Symbol" pitchFamily="2" charset="2"/>
              </a:rPr>
              <a:t>0</a:t>
            </a:r>
            <a:r>
              <a:rPr kumimoji="1" lang="zh-CN" altLang="en-US" sz="1800" dirty="0">
                <a:latin typeface="Symbol" pitchFamily="2" charset="2"/>
              </a:rPr>
              <a:t> </a:t>
            </a:r>
            <a:r>
              <a:rPr kumimoji="1" lang="en-US" altLang="zh-CN" sz="1800" dirty="0">
                <a:latin typeface="Symbol" pitchFamily="2" charset="2"/>
              </a:rPr>
              <a:t>=</a:t>
            </a:r>
            <a:r>
              <a:rPr kumimoji="1" lang="zh-CN" altLang="en-US" sz="1800" dirty="0">
                <a:latin typeface="Symbol" pitchFamily="2" charset="2"/>
              </a:rPr>
              <a:t> </a:t>
            </a:r>
            <a:r>
              <a:rPr kumimoji="1" lang="en-US" altLang="zh-CN" sz="1800" dirty="0">
                <a:latin typeface="Symbol" pitchFamily="2" charset="2"/>
              </a:rPr>
              <a:t>3</a:t>
            </a:r>
            <a:r>
              <a:rPr kumimoji="1" lang="zh-CN" altLang="en-US" sz="1800" dirty="0">
                <a:latin typeface="Symbol" pitchFamily="2" charset="2"/>
              </a:rPr>
              <a:t>，</a:t>
            </a:r>
            <a:r>
              <a:rPr lang="en-US" altLang="en-US" sz="1800" i="1" dirty="0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1800" dirty="0">
                <a:solidFill>
                  <a:srgbClr val="FF40FF"/>
                </a:solidFill>
              </a:rPr>
              <a:t> = 10 </a:t>
            </a:r>
            <a:r>
              <a:rPr lang="zh-CN" altLang="en-US" sz="1800" dirty="0">
                <a:solidFill>
                  <a:srgbClr val="FF40FF"/>
                </a:solidFill>
              </a:rPr>
              <a:t>（</a:t>
            </a:r>
            <a:r>
              <a:rPr lang="en-US" altLang="en-US" sz="1800" dirty="0">
                <a:solidFill>
                  <a:srgbClr val="FF40FF"/>
                </a:solidFill>
                <a:latin typeface="Symbol" pitchFamily="2" charset="2"/>
              </a:rPr>
              <a:t>a</a:t>
            </a:r>
            <a:r>
              <a:rPr lang="zh-CN" altLang="en-US" sz="1800" dirty="0">
                <a:solidFill>
                  <a:srgbClr val="FF40FF"/>
                </a:solidFill>
                <a:latin typeface="Symbol" pitchFamily="2" charset="2"/>
              </a:rPr>
              <a:t> </a:t>
            </a:r>
            <a:r>
              <a:rPr lang="en-US" altLang="zh-CN" sz="1800" dirty="0">
                <a:solidFill>
                  <a:srgbClr val="FF40FF"/>
                </a:solidFill>
              </a:rPr>
              <a:t>=</a:t>
            </a:r>
            <a:r>
              <a:rPr lang="zh-CN" altLang="en-US" sz="1800" dirty="0">
                <a:solidFill>
                  <a:srgbClr val="FF40FF"/>
                </a:solidFill>
              </a:rPr>
              <a:t> </a:t>
            </a:r>
            <a:r>
              <a:rPr lang="en-US" altLang="zh-CN" sz="1800" dirty="0">
                <a:solidFill>
                  <a:srgbClr val="FF40FF"/>
                </a:solidFill>
              </a:rPr>
              <a:t>5</a:t>
            </a:r>
            <a:r>
              <a:rPr lang="zh-CN" altLang="en-US" sz="1800" dirty="0">
                <a:solidFill>
                  <a:srgbClr val="FF40FF"/>
                </a:solidFill>
              </a:rPr>
              <a:t>），</a:t>
            </a:r>
            <a:r>
              <a:rPr lang="en-US" altLang="en-US" sz="1800" dirty="0">
                <a:solidFill>
                  <a:srgbClr val="FF40FF"/>
                </a:solidFill>
              </a:rPr>
              <a:t>overdamped</a:t>
            </a:r>
          </a:p>
          <a:p>
            <a:pPr>
              <a:spcBef>
                <a:spcPct val="0"/>
              </a:spcBef>
            </a:pPr>
            <a:r>
              <a:rPr kumimoji="1" lang="en-US" altLang="zh-CN" sz="1800" dirty="0">
                <a:latin typeface="Symbol" pitchFamily="2" charset="2"/>
              </a:rPr>
              <a:t>w</a:t>
            </a:r>
            <a:r>
              <a:rPr kumimoji="1" lang="en-US" altLang="zh-CN" sz="1800" baseline="-25000" dirty="0">
                <a:latin typeface="Symbol" pitchFamily="2" charset="2"/>
              </a:rPr>
              <a:t>0</a:t>
            </a:r>
            <a:r>
              <a:rPr kumimoji="1" lang="zh-CN" altLang="en-US" sz="1800" dirty="0">
                <a:latin typeface="Symbol" pitchFamily="2" charset="2"/>
              </a:rPr>
              <a:t> </a:t>
            </a:r>
            <a:r>
              <a:rPr kumimoji="1" lang="en-US" altLang="zh-CN" sz="1800" dirty="0">
                <a:latin typeface="Symbol" pitchFamily="2" charset="2"/>
              </a:rPr>
              <a:t>=</a:t>
            </a:r>
            <a:r>
              <a:rPr kumimoji="1" lang="zh-CN" altLang="en-US" sz="1800" dirty="0">
                <a:latin typeface="Symbol" pitchFamily="2" charset="2"/>
              </a:rPr>
              <a:t> </a:t>
            </a:r>
            <a:r>
              <a:rPr kumimoji="1" lang="en-US" altLang="zh-CN" sz="1800" dirty="0">
                <a:latin typeface="Symbol" pitchFamily="2" charset="2"/>
              </a:rPr>
              <a:t>3</a:t>
            </a:r>
            <a:r>
              <a:rPr kumimoji="1" lang="zh-CN" altLang="en-US" sz="1800" dirty="0">
                <a:latin typeface="Symbol" pitchFamily="2" charset="2"/>
              </a:rPr>
              <a:t>，</a:t>
            </a:r>
            <a:r>
              <a:rPr lang="en-US" altLang="en-US" sz="18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1800" dirty="0">
                <a:solidFill>
                  <a:srgbClr val="0432FF"/>
                </a:solidFill>
              </a:rPr>
              <a:t> = 6 </a:t>
            </a:r>
            <a:r>
              <a:rPr lang="zh-CN" altLang="en-US" sz="1800" dirty="0">
                <a:solidFill>
                  <a:srgbClr val="0432FF"/>
                </a:solidFill>
              </a:rPr>
              <a:t>（</a:t>
            </a:r>
            <a:r>
              <a:rPr lang="en-US" altLang="en-US" sz="1800" dirty="0">
                <a:solidFill>
                  <a:srgbClr val="0432FF"/>
                </a:solidFill>
                <a:latin typeface="Symbol" pitchFamily="2" charset="2"/>
              </a:rPr>
              <a:t>a</a:t>
            </a:r>
            <a:r>
              <a:rPr lang="zh-CN" altLang="en-US" sz="1800" dirty="0">
                <a:solidFill>
                  <a:srgbClr val="0432FF"/>
                </a:solidFill>
              </a:rPr>
              <a:t> </a:t>
            </a:r>
            <a:r>
              <a:rPr lang="en-US" altLang="zh-CN" sz="1800" dirty="0">
                <a:solidFill>
                  <a:srgbClr val="0432FF"/>
                </a:solidFill>
              </a:rPr>
              <a:t>=</a:t>
            </a:r>
            <a:r>
              <a:rPr lang="zh-CN" altLang="en-US" sz="1800" dirty="0">
                <a:solidFill>
                  <a:srgbClr val="0432FF"/>
                </a:solidFill>
              </a:rPr>
              <a:t> </a:t>
            </a:r>
            <a:r>
              <a:rPr lang="en-US" altLang="zh-CN" sz="1800" dirty="0">
                <a:solidFill>
                  <a:srgbClr val="0432FF"/>
                </a:solidFill>
              </a:rPr>
              <a:t>3</a:t>
            </a:r>
            <a:r>
              <a:rPr lang="zh-CN" altLang="en-US" sz="1800" dirty="0">
                <a:solidFill>
                  <a:srgbClr val="0432FF"/>
                </a:solidFill>
              </a:rPr>
              <a:t>）</a:t>
            </a:r>
            <a:r>
              <a:rPr lang="en-US" altLang="en-US" sz="1800" dirty="0">
                <a:solidFill>
                  <a:srgbClr val="0432FF"/>
                </a:solidFill>
              </a:rPr>
              <a:t>, critical</a:t>
            </a:r>
            <a:r>
              <a:rPr lang="en-US" altLang="zh-CN" sz="1800" dirty="0">
                <a:solidFill>
                  <a:srgbClr val="0432FF"/>
                </a:solidFill>
              </a:rPr>
              <a:t>ly</a:t>
            </a:r>
            <a:r>
              <a:rPr lang="zh-CN" altLang="en-US" sz="1800" dirty="0">
                <a:solidFill>
                  <a:srgbClr val="0432FF"/>
                </a:solidFill>
              </a:rPr>
              <a:t> </a:t>
            </a:r>
            <a:r>
              <a:rPr lang="en-US" altLang="en-US" sz="1800" dirty="0">
                <a:solidFill>
                  <a:srgbClr val="0432FF"/>
                </a:solidFill>
              </a:rPr>
              <a:t>damped</a:t>
            </a:r>
          </a:p>
          <a:p>
            <a:pPr>
              <a:spcBef>
                <a:spcPct val="0"/>
              </a:spcBef>
            </a:pPr>
            <a:r>
              <a:rPr kumimoji="1" lang="en-US" altLang="zh-CN" sz="1800" dirty="0">
                <a:latin typeface="Symbol" pitchFamily="2" charset="2"/>
              </a:rPr>
              <a:t>w</a:t>
            </a:r>
            <a:r>
              <a:rPr kumimoji="1" lang="en-US" altLang="zh-CN" sz="1800" baseline="-25000" dirty="0">
                <a:latin typeface="Symbol" pitchFamily="2" charset="2"/>
              </a:rPr>
              <a:t>0</a:t>
            </a:r>
            <a:r>
              <a:rPr kumimoji="1" lang="zh-CN" altLang="en-US" sz="1800" dirty="0">
                <a:latin typeface="Symbol" pitchFamily="2" charset="2"/>
              </a:rPr>
              <a:t> </a:t>
            </a:r>
            <a:r>
              <a:rPr kumimoji="1" lang="en-US" altLang="zh-CN" sz="1800" dirty="0">
                <a:latin typeface="Symbol" pitchFamily="2" charset="2"/>
              </a:rPr>
              <a:t>=</a:t>
            </a:r>
            <a:r>
              <a:rPr kumimoji="1" lang="zh-CN" altLang="en-US" sz="1800" dirty="0">
                <a:latin typeface="Symbol" pitchFamily="2" charset="2"/>
              </a:rPr>
              <a:t> </a:t>
            </a:r>
            <a:r>
              <a:rPr kumimoji="1" lang="en-US" altLang="zh-CN" sz="1800" dirty="0">
                <a:latin typeface="Symbol" pitchFamily="2" charset="2"/>
              </a:rPr>
              <a:t>3</a:t>
            </a:r>
            <a:r>
              <a:rPr kumimoji="1" lang="zh-CN" altLang="en-US" sz="1800" dirty="0">
                <a:latin typeface="Symbol" pitchFamily="2" charset="2"/>
              </a:rPr>
              <a:t>，</a:t>
            </a:r>
            <a:r>
              <a:rPr lang="en-US" altLang="en-US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1800" dirty="0">
                <a:solidFill>
                  <a:srgbClr val="FF0000"/>
                </a:solidFill>
              </a:rPr>
              <a:t> = 1 </a:t>
            </a:r>
            <a:r>
              <a:rPr lang="zh-CN" altLang="en-US" sz="1800" dirty="0">
                <a:solidFill>
                  <a:srgbClr val="FF0000"/>
                </a:solidFill>
              </a:rPr>
              <a:t>（</a:t>
            </a:r>
            <a:r>
              <a:rPr lang="en-US" altLang="en-US" sz="1800" dirty="0">
                <a:solidFill>
                  <a:srgbClr val="FF0000"/>
                </a:solidFill>
                <a:latin typeface="Symbol" pitchFamily="2" charset="2"/>
              </a:rPr>
              <a:t>a</a:t>
            </a:r>
            <a:r>
              <a:rPr lang="zh-CN" altLang="en-US" sz="1800" dirty="0">
                <a:solidFill>
                  <a:srgbClr val="FF0000"/>
                </a:solidFill>
              </a:rPr>
              <a:t> </a:t>
            </a:r>
            <a:r>
              <a:rPr lang="en-US" altLang="zh-CN" sz="1800" dirty="0">
                <a:solidFill>
                  <a:srgbClr val="FF0000"/>
                </a:solidFill>
              </a:rPr>
              <a:t>=</a:t>
            </a:r>
            <a:r>
              <a:rPr lang="zh-CN" altLang="en-US" sz="1800" dirty="0">
                <a:solidFill>
                  <a:srgbClr val="FF0000"/>
                </a:solidFill>
              </a:rPr>
              <a:t> </a:t>
            </a:r>
            <a:r>
              <a:rPr lang="en-US" altLang="zh-CN" sz="1800" dirty="0">
                <a:solidFill>
                  <a:srgbClr val="FF0000"/>
                </a:solidFill>
              </a:rPr>
              <a:t>0.5</a:t>
            </a:r>
            <a:r>
              <a:rPr lang="zh-CN" altLang="en-US" sz="1800" dirty="0">
                <a:solidFill>
                  <a:srgbClr val="FF0000"/>
                </a:solidFill>
              </a:rPr>
              <a:t>）</a:t>
            </a:r>
            <a:r>
              <a:rPr lang="en-US" altLang="en-US" sz="1800" dirty="0">
                <a:solidFill>
                  <a:srgbClr val="FF0000"/>
                </a:solidFill>
              </a:rPr>
              <a:t>, underdamped</a:t>
            </a:r>
          </a:p>
        </p:txBody>
      </p:sp>
      <p:pic>
        <p:nvPicPr>
          <p:cNvPr id="35844" name="Picture 7">
            <a:extLst>
              <a:ext uri="{FF2B5EF4-FFF2-40B4-BE49-F238E27FC236}">
                <a16:creationId xmlns:a16="http://schemas.microsoft.com/office/drawing/2014/main" id="{11486977-FAF8-644F-86BB-0E70D5410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12988"/>
            <a:ext cx="772160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Box 8">
            <a:extLst>
              <a:ext uri="{FF2B5EF4-FFF2-40B4-BE49-F238E27FC236}">
                <a16:creationId xmlns:a16="http://schemas.microsoft.com/office/drawing/2014/main" id="{1436B5FF-CAAB-0F42-9767-3F5DFEB7F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5516563"/>
            <a:ext cx="2890838" cy="369887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432FF"/>
                </a:solidFill>
              </a:rPr>
              <a:t>critical</a:t>
            </a:r>
            <a:r>
              <a:rPr lang="en-US" altLang="zh-CN" sz="1800">
                <a:solidFill>
                  <a:srgbClr val="0432FF"/>
                </a:solidFill>
              </a:rPr>
              <a:t>ly</a:t>
            </a:r>
            <a:r>
              <a:rPr lang="zh-CN" altLang="en-US" sz="1800">
                <a:solidFill>
                  <a:srgbClr val="0432FF"/>
                </a:solidFill>
              </a:rPr>
              <a:t> </a:t>
            </a:r>
            <a:r>
              <a:rPr lang="en-US" altLang="en-US" sz="1800">
                <a:solidFill>
                  <a:srgbClr val="0432FF"/>
                </a:solidFill>
              </a:rPr>
              <a:t>damped </a:t>
            </a:r>
            <a:r>
              <a:rPr lang="zh-CN" altLang="en-US" sz="1800">
                <a:solidFill>
                  <a:srgbClr val="0432FF"/>
                </a:solidFill>
              </a:rPr>
              <a:t>衰减最快</a:t>
            </a:r>
            <a:endParaRPr lang="en-US" altLang="en-US" sz="1800">
              <a:solidFill>
                <a:srgbClr val="0432FF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2A8EF3-4919-8349-8CE4-FAA47410B770}"/>
              </a:ext>
            </a:extLst>
          </p:cNvPr>
          <p:cNvCxnSpPr/>
          <p:nvPr/>
        </p:nvCxnSpPr>
        <p:spPr>
          <a:xfrm flipH="1" flipV="1">
            <a:off x="3492500" y="4941888"/>
            <a:ext cx="215900" cy="503237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BB24ADE-1E47-EE48-8896-F6ECD4CB281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图片 4">
            <a:extLst>
              <a:ext uri="{FF2B5EF4-FFF2-40B4-BE49-F238E27FC236}">
                <a16:creationId xmlns:a16="http://schemas.microsoft.com/office/drawing/2014/main" id="{93006B4E-F358-A241-8761-0BBABEA90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8" y="1306934"/>
            <a:ext cx="2878138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图片 5">
            <a:extLst>
              <a:ext uri="{FF2B5EF4-FFF2-40B4-BE49-F238E27FC236}">
                <a16:creationId xmlns:a16="http://schemas.microsoft.com/office/drawing/2014/main" id="{C051EED6-56C5-104E-BF32-E7A677A83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3" y="476672"/>
            <a:ext cx="8929688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76BBE200-AE18-1340-8013-B4F42DF1AB1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1B0EB98-534E-B044-8C08-1409B455B440}"/>
              </a:ext>
            </a:extLst>
          </p:cNvPr>
          <p:cNvGrpSpPr/>
          <p:nvPr/>
        </p:nvGrpSpPr>
        <p:grpSpPr>
          <a:xfrm>
            <a:off x="2555875" y="3284538"/>
            <a:ext cx="6537325" cy="3509962"/>
            <a:chOff x="2555875" y="3284538"/>
            <a:chExt cx="6537325" cy="350996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4A227CF-6702-9643-8E6B-0C1ACA3B0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875" y="3284538"/>
              <a:ext cx="6537325" cy="3509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D7BD314-25A0-3C49-98FB-1E31D2874077}"/>
                </a:ext>
              </a:extLst>
            </p:cNvPr>
            <p:cNvSpPr/>
            <p:nvPr/>
          </p:nvSpPr>
          <p:spPr>
            <a:xfrm>
              <a:off x="3203848" y="4068945"/>
              <a:ext cx="936104" cy="512183"/>
            </a:xfrm>
            <a:prstGeom prst="rect">
              <a:avLst/>
            </a:prstGeom>
            <a:noFill/>
            <a:ln w="19050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7C6171B4-9D28-BC46-B506-0B005164F25F}"/>
                </a:ext>
              </a:extLst>
            </p:cNvPr>
            <p:cNvSpPr/>
            <p:nvPr/>
          </p:nvSpPr>
          <p:spPr>
            <a:xfrm>
              <a:off x="5580112" y="4068945"/>
              <a:ext cx="1296144" cy="584191"/>
            </a:xfrm>
            <a:prstGeom prst="rect">
              <a:avLst/>
            </a:prstGeom>
            <a:noFill/>
            <a:ln w="19050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图片 4">
            <a:extLst>
              <a:ext uri="{FF2B5EF4-FFF2-40B4-BE49-F238E27FC236}">
                <a16:creationId xmlns:a16="http://schemas.microsoft.com/office/drawing/2014/main" id="{A420EA11-FD66-D64E-A5DF-92D89E0F8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9" y="376310"/>
            <a:ext cx="88265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图片 5">
            <a:extLst>
              <a:ext uri="{FF2B5EF4-FFF2-40B4-BE49-F238E27FC236}">
                <a16:creationId xmlns:a16="http://schemas.microsoft.com/office/drawing/2014/main" id="{292B006B-1171-8A45-9A84-472D641A1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9" y="761951"/>
            <a:ext cx="3070225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图片 6">
            <a:extLst>
              <a:ext uri="{FF2B5EF4-FFF2-40B4-BE49-F238E27FC236}">
                <a16:creationId xmlns:a16="http://schemas.microsoft.com/office/drawing/2014/main" id="{05D23BE1-10E2-224E-8A38-E1A02A39B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9" y="2879797"/>
            <a:ext cx="2478087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图片 7">
            <a:extLst>
              <a:ext uri="{FF2B5EF4-FFF2-40B4-BE49-F238E27FC236}">
                <a16:creationId xmlns:a16="http://schemas.microsoft.com/office/drawing/2014/main" id="{D23E43E5-0006-3641-9216-047BAD9C1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86" y="4708597"/>
            <a:ext cx="22225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图片 8">
            <a:extLst>
              <a:ext uri="{FF2B5EF4-FFF2-40B4-BE49-F238E27FC236}">
                <a16:creationId xmlns:a16="http://schemas.microsoft.com/office/drawing/2014/main" id="{58733A1B-63BF-AF46-92A5-C9BB49D9ED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38510"/>
            <a:ext cx="574675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文本框 9">
            <a:extLst>
              <a:ext uri="{FF2B5EF4-FFF2-40B4-BE49-F238E27FC236}">
                <a16:creationId xmlns:a16="http://schemas.microsoft.com/office/drawing/2014/main" id="{BD3FAB68-36AF-494C-AB50-D707148D5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4136" y="6464372"/>
            <a:ext cx="37941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/>
              <a:t>2</a:t>
            </a:r>
            <a:r>
              <a:rPr lang="zh-CN" altLang="en-US" sz="1800"/>
              <a:t>个待定系数，需</a:t>
            </a:r>
            <a:r>
              <a:rPr lang="en-US" altLang="zh-CN" sz="1800"/>
              <a:t>2</a:t>
            </a:r>
            <a:r>
              <a:rPr lang="zh-CN" altLang="en-US" sz="1800"/>
              <a:t>个初始条件求解</a:t>
            </a:r>
          </a:p>
        </p:txBody>
      </p:sp>
      <p:sp>
        <p:nvSpPr>
          <p:cNvPr id="37895" name="文本框 10">
            <a:extLst>
              <a:ext uri="{FF2B5EF4-FFF2-40B4-BE49-F238E27FC236}">
                <a16:creationId xmlns:a16="http://schemas.microsoft.com/office/drawing/2014/main" id="{75F96194-F6B5-234D-87BE-FD19F1CFA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25" y="5089499"/>
            <a:ext cx="2492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①求特征根，写出通解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16362CE2-A802-D44C-9FE2-DBC0342B1B5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A9698B72-C22E-AB49-8492-340BF48F6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062" y="1071638"/>
            <a:ext cx="49119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rgbClr val="FF0000"/>
                </a:solidFill>
              </a:rPr>
              <a:t>0+</a:t>
            </a:r>
            <a:r>
              <a:rPr lang="zh-CN" altLang="en-US" sz="1800" dirty="0">
                <a:solidFill>
                  <a:srgbClr val="FF0000"/>
                </a:solidFill>
              </a:rPr>
              <a:t>时刻，串联</a:t>
            </a:r>
            <a:r>
              <a:rPr lang="en-US" altLang="zh-CN" sz="1800" dirty="0">
                <a:solidFill>
                  <a:srgbClr val="FF0000"/>
                </a:solidFill>
              </a:rPr>
              <a:t>RLC </a:t>
            </a:r>
            <a:r>
              <a:rPr lang="en-US" altLang="zh-CN" sz="18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zh-CN" altLang="en-US" sz="1800" dirty="0">
                <a:solidFill>
                  <a:srgbClr val="FF0000"/>
                </a:solidFill>
              </a:rPr>
              <a:t>先求 </a:t>
            </a:r>
            <a:r>
              <a:rPr lang="en-US" altLang="zh-CN" sz="1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solidFill>
                  <a:srgbClr val="FF0000"/>
                </a:solidFill>
              </a:rPr>
              <a:t>及其导数的初始值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3332115B-502D-6647-8ED5-82CDC9BB56E9}"/>
              </a:ext>
            </a:extLst>
          </p:cNvPr>
          <p:cNvCxnSpPr/>
          <p:nvPr/>
        </p:nvCxnSpPr>
        <p:spPr>
          <a:xfrm>
            <a:off x="3131840" y="2718849"/>
            <a:ext cx="5990664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488EBFF-51A1-5A48-921E-FFB3ACE84B3B}"/>
              </a:ext>
            </a:extLst>
          </p:cNvPr>
          <p:cNvSpPr/>
          <p:nvPr/>
        </p:nvSpPr>
        <p:spPr>
          <a:xfrm>
            <a:off x="3496084" y="3996729"/>
            <a:ext cx="787884" cy="57058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CB36F7C-FF0B-784A-BB26-F55CE54E7133}"/>
              </a:ext>
            </a:extLst>
          </p:cNvPr>
          <p:cNvSpPr/>
          <p:nvPr/>
        </p:nvSpPr>
        <p:spPr>
          <a:xfrm>
            <a:off x="5573167" y="3996729"/>
            <a:ext cx="1078458" cy="57058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">
            <a:extLst>
              <a:ext uri="{FF2B5EF4-FFF2-40B4-BE49-F238E27FC236}">
                <a16:creationId xmlns:a16="http://schemas.microsoft.com/office/drawing/2014/main" id="{5243D55B-1A1F-9840-BE7F-F966EA3E70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501" y="481481"/>
            <a:ext cx="8229600" cy="11430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38914" name="图片 4">
            <a:extLst>
              <a:ext uri="{FF2B5EF4-FFF2-40B4-BE49-F238E27FC236}">
                <a16:creationId xmlns:a16="http://schemas.microsoft.com/office/drawing/2014/main" id="{69B4093F-E5F3-6F47-BFE4-689B9E657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367975"/>
            <a:ext cx="88265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图片 5">
            <a:extLst>
              <a:ext uri="{FF2B5EF4-FFF2-40B4-BE49-F238E27FC236}">
                <a16:creationId xmlns:a16="http://schemas.microsoft.com/office/drawing/2014/main" id="{6E2D2536-CC0A-CD46-B4CD-FF11F0634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89" y="683093"/>
            <a:ext cx="3070225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图片 6">
            <a:extLst>
              <a:ext uri="{FF2B5EF4-FFF2-40B4-BE49-F238E27FC236}">
                <a16:creationId xmlns:a16="http://schemas.microsoft.com/office/drawing/2014/main" id="{AC2A4573-94C6-244B-AF16-AEEC3E32F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9" y="2915118"/>
            <a:ext cx="2478087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图片 7">
            <a:extLst>
              <a:ext uri="{FF2B5EF4-FFF2-40B4-BE49-F238E27FC236}">
                <a16:creationId xmlns:a16="http://schemas.microsoft.com/office/drawing/2014/main" id="{FCCF0013-B53B-C049-9EC2-705831E61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82" y="4570717"/>
            <a:ext cx="22225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96950D7-8B57-974B-B458-D3AB7B868447}"/>
              </a:ext>
            </a:extLst>
          </p:cNvPr>
          <p:cNvSpPr/>
          <p:nvPr/>
        </p:nvSpPr>
        <p:spPr>
          <a:xfrm>
            <a:off x="3338339" y="1043456"/>
            <a:ext cx="5657850" cy="1570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8919" name="图片 9">
            <a:extLst>
              <a:ext uri="{FF2B5EF4-FFF2-40B4-BE49-F238E27FC236}">
                <a16:creationId xmlns:a16="http://schemas.microsoft.com/office/drawing/2014/main" id="{D55FAC3E-59F7-8C4B-9417-DB11CA545E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13343"/>
            <a:ext cx="5503862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文本框 10">
            <a:extLst>
              <a:ext uri="{FF2B5EF4-FFF2-40B4-BE49-F238E27FC236}">
                <a16:creationId xmlns:a16="http://schemas.microsoft.com/office/drawing/2014/main" id="{7F019C5E-7345-E647-B795-C1FB1FE51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739" y="2153118"/>
            <a:ext cx="3732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0070C0"/>
                </a:solidFill>
              </a:rPr>
              <a:t>电感电流导数的初始条件由 </a:t>
            </a:r>
            <a:r>
              <a:rPr lang="en-US" altLang="zh-CN" sz="1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b="1" i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800" b="1" i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b="1">
                <a:solidFill>
                  <a:srgbClr val="0070C0"/>
                </a:solidFill>
              </a:rPr>
              <a:t>决定</a:t>
            </a:r>
          </a:p>
        </p:txBody>
      </p:sp>
      <p:pic>
        <p:nvPicPr>
          <p:cNvPr id="38921" name="图片 11">
            <a:extLst>
              <a:ext uri="{FF2B5EF4-FFF2-40B4-BE49-F238E27FC236}">
                <a16:creationId xmlns:a16="http://schemas.microsoft.com/office/drawing/2014/main" id="{9A4D2380-917E-164F-BC58-A0018D2976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257" y="979212"/>
            <a:ext cx="3521075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2" name="文本框 12">
            <a:extLst>
              <a:ext uri="{FF2B5EF4-FFF2-40B4-BE49-F238E27FC236}">
                <a16:creationId xmlns:a16="http://schemas.microsoft.com/office/drawing/2014/main" id="{A2740F5C-2D60-1342-93EE-908BE1518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539" y="3575518"/>
            <a:ext cx="3305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②根据初始条件求出待定系数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C0FDE5-964B-F347-B0A9-B2591CFBAFC1}"/>
              </a:ext>
            </a:extLst>
          </p:cNvPr>
          <p:cNvCxnSpPr/>
          <p:nvPr/>
        </p:nvCxnSpPr>
        <p:spPr>
          <a:xfrm>
            <a:off x="3347864" y="979212"/>
            <a:ext cx="5648325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CE46EC34-2AC8-814E-8422-A45E80FE24D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>
            <a:extLst>
              <a:ext uri="{FF2B5EF4-FFF2-40B4-BE49-F238E27FC236}">
                <a16:creationId xmlns:a16="http://schemas.microsoft.com/office/drawing/2014/main" id="{129A682F-337D-2741-8EB4-1A49C26923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课程纲要</a:t>
            </a:r>
          </a:p>
        </p:txBody>
      </p:sp>
      <p:sp>
        <p:nvSpPr>
          <p:cNvPr id="6147" name="内容占位符 2">
            <a:extLst>
              <a:ext uri="{FF2B5EF4-FFF2-40B4-BE49-F238E27FC236}">
                <a16:creationId xmlns:a16="http://schemas.microsoft.com/office/drawing/2014/main" id="{1F20EA4D-28F8-C44C-B5E6-495EEAC06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266700">
              <a:spcAft>
                <a:spcPts val="0"/>
              </a:spcAft>
            </a:pPr>
            <a:endParaRPr lang="en-US" altLang="zh-CN" kern="1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4.2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二阶电路的响应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	4.2.1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二阶电路的零输入和零状态响应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	4.2.2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二阶电路的阶跃响应和冲激响应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1">
              <a:defRPr/>
            </a:pPr>
            <a:endParaRPr lang="zh-CN" altLang="en-US" dirty="0"/>
          </a:p>
          <a:p>
            <a:pPr>
              <a:defRPr/>
            </a:pPr>
            <a:endParaRPr lang="zh-CN" altLang="en-US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877C0FF-0875-3149-B564-78E2C537F02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标题 1">
            <a:extLst>
              <a:ext uri="{FF2B5EF4-FFF2-40B4-BE49-F238E27FC236}">
                <a16:creationId xmlns:a16="http://schemas.microsoft.com/office/drawing/2014/main" id="{5AA728FE-2E7C-AE47-B2D3-3972D63D53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zh-CN"/>
              <a:t>Source-free parallel RLC circuits</a:t>
            </a:r>
            <a:endParaRPr lang="zh-CN" altLang="en-US"/>
          </a:p>
        </p:txBody>
      </p:sp>
      <p:pic>
        <p:nvPicPr>
          <p:cNvPr id="39938" name="图片 4">
            <a:extLst>
              <a:ext uri="{FF2B5EF4-FFF2-40B4-BE49-F238E27FC236}">
                <a16:creationId xmlns:a16="http://schemas.microsoft.com/office/drawing/2014/main" id="{B9E381D6-5036-024B-A32C-CB5339C96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268413"/>
            <a:ext cx="315912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图片 5">
            <a:extLst>
              <a:ext uri="{FF2B5EF4-FFF2-40B4-BE49-F238E27FC236}">
                <a16:creationId xmlns:a16="http://schemas.microsoft.com/office/drawing/2014/main" id="{0EF60A8F-2971-3548-9D42-4A6CB3F47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484313"/>
            <a:ext cx="561657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图片 6">
            <a:extLst>
              <a:ext uri="{FF2B5EF4-FFF2-40B4-BE49-F238E27FC236}">
                <a16:creationId xmlns:a16="http://schemas.microsoft.com/office/drawing/2014/main" id="{8D6461BB-64EC-0E49-B208-6FF2847BA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989263"/>
            <a:ext cx="406876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文本框 7">
            <a:extLst>
              <a:ext uri="{FF2B5EF4-FFF2-40B4-BE49-F238E27FC236}">
                <a16:creationId xmlns:a16="http://schemas.microsoft.com/office/drawing/2014/main" id="{84C47BA7-6620-9243-924E-677DF8F84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3084513"/>
            <a:ext cx="204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以 </a:t>
            </a:r>
            <a:r>
              <a:rPr lang="en-US" altLang="zh-CN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1800">
                <a:solidFill>
                  <a:srgbClr val="FF0000"/>
                </a:solidFill>
              </a:rPr>
              <a:t> 作为关键变量</a:t>
            </a:r>
          </a:p>
        </p:txBody>
      </p:sp>
      <p:pic>
        <p:nvPicPr>
          <p:cNvPr id="39942" name="图片 8">
            <a:extLst>
              <a:ext uri="{FF2B5EF4-FFF2-40B4-BE49-F238E27FC236}">
                <a16:creationId xmlns:a16="http://schemas.microsoft.com/office/drawing/2014/main" id="{80C94EF9-355C-5E44-9197-54D07FD27D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221163"/>
            <a:ext cx="558165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图片 9">
            <a:extLst>
              <a:ext uri="{FF2B5EF4-FFF2-40B4-BE49-F238E27FC236}">
                <a16:creationId xmlns:a16="http://schemas.microsoft.com/office/drawing/2014/main" id="{1C79BF8A-3E3D-434C-8890-0ECA90A092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5184775"/>
            <a:ext cx="18716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文本框 10">
            <a:extLst>
              <a:ext uri="{FF2B5EF4-FFF2-40B4-BE49-F238E27FC236}">
                <a16:creationId xmlns:a16="http://schemas.microsoft.com/office/drawing/2014/main" id="{B4633E63-BEE3-6740-B9FB-DD221ED66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75" y="5237163"/>
            <a:ext cx="1339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特征方程：</a:t>
            </a:r>
          </a:p>
        </p:txBody>
      </p:sp>
      <p:sp>
        <p:nvSpPr>
          <p:cNvPr id="39945" name="文本框 11">
            <a:extLst>
              <a:ext uri="{FF2B5EF4-FFF2-40B4-BE49-F238E27FC236}">
                <a16:creationId xmlns:a16="http://schemas.microsoft.com/office/drawing/2014/main" id="{E80C7D5B-B043-BF41-B28D-894BF53C7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5778500"/>
            <a:ext cx="110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特征根：</a:t>
            </a:r>
          </a:p>
        </p:txBody>
      </p:sp>
      <p:pic>
        <p:nvPicPr>
          <p:cNvPr id="39946" name="图片 12">
            <a:extLst>
              <a:ext uri="{FF2B5EF4-FFF2-40B4-BE49-F238E27FC236}">
                <a16:creationId xmlns:a16="http://schemas.microsoft.com/office/drawing/2014/main" id="{76294D5E-052D-8041-99F1-F62D988A8F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976" y="5936042"/>
            <a:ext cx="297024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图片 15">
            <a:extLst>
              <a:ext uri="{FF2B5EF4-FFF2-40B4-BE49-F238E27FC236}">
                <a16:creationId xmlns:a16="http://schemas.microsoft.com/office/drawing/2014/main" id="{0B8E23D1-F2CA-1143-890E-92CAAA2172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465" y="5896975"/>
            <a:ext cx="2516596" cy="952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E7FFCA43-E121-994E-8B7F-8EC2C1A5134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2F04121-FD73-FC4E-97C6-9644A9C4112F}"/>
              </a:ext>
            </a:extLst>
          </p:cNvPr>
          <p:cNvSpPr txBox="1"/>
          <p:nvPr/>
        </p:nvSpPr>
        <p:spPr>
          <a:xfrm>
            <a:off x="5068219" y="4955885"/>
            <a:ext cx="4004622" cy="923330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注意：串并联</a:t>
            </a:r>
            <a:r>
              <a:rPr kumimoji="1" lang="en-US" altLang="zh-CN" b="1" dirty="0">
                <a:solidFill>
                  <a:srgbClr val="0432FF"/>
                </a:solidFill>
              </a:rPr>
              <a:t>RLC</a:t>
            </a:r>
            <a:r>
              <a:rPr kumimoji="1" lang="zh-CN" altLang="en-US" b="1" dirty="0">
                <a:solidFill>
                  <a:srgbClr val="0432FF"/>
                </a:solidFill>
              </a:rPr>
              <a:t>，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en-US" altLang="zh-CN" b="1" baseline="-25000" dirty="0">
                <a:solidFill>
                  <a:srgbClr val="0432FF"/>
                </a:solidFill>
                <a:latin typeface="Symbol" pitchFamily="2" charset="2"/>
              </a:rPr>
              <a:t>0</a:t>
            </a:r>
            <a:r>
              <a:rPr kumimoji="1" lang="zh-CN" altLang="en-US" b="1" dirty="0">
                <a:solidFill>
                  <a:srgbClr val="0432FF"/>
                </a:solidFill>
              </a:rPr>
              <a:t>相同，</a:t>
            </a:r>
            <a:r>
              <a:rPr kumimoji="1" lang="en-US" altLang="zh-CN" b="1" dirty="0">
                <a:solidFill>
                  <a:srgbClr val="00B050"/>
                </a:solidFill>
                <a:latin typeface="Symbol" pitchFamily="2" charset="2"/>
              </a:rPr>
              <a:t>a</a:t>
            </a:r>
            <a:r>
              <a:rPr kumimoji="1" lang="zh-CN" altLang="en-US" b="1" dirty="0">
                <a:solidFill>
                  <a:srgbClr val="00B050"/>
                </a:solidFill>
              </a:rPr>
              <a:t>不同</a:t>
            </a:r>
            <a:endParaRPr kumimoji="1" lang="en-US" altLang="zh-CN" b="1" dirty="0">
              <a:solidFill>
                <a:srgbClr val="00B050"/>
              </a:solidFill>
            </a:endParaRPr>
          </a:p>
          <a:p>
            <a:r>
              <a:rPr kumimoji="1" lang="zh-CN" altLang="en-US" b="1" dirty="0"/>
              <a:t>串联，</a:t>
            </a:r>
            <a:r>
              <a:rPr kumimoji="1" lang="en-US" altLang="zh-CN" b="1" dirty="0"/>
              <a:t>R</a:t>
            </a:r>
            <a:r>
              <a:rPr kumimoji="1" lang="zh-CN" altLang="en-US" b="1" dirty="0"/>
              <a:t>越大，损耗越大，</a:t>
            </a:r>
            <a:r>
              <a:rPr kumimoji="1" lang="en-US" altLang="zh-CN" b="1" dirty="0"/>
              <a:t>R</a:t>
            </a:r>
            <a:r>
              <a:rPr kumimoji="1" lang="zh-CN" altLang="en-US" b="1" dirty="0"/>
              <a:t>在分子中</a:t>
            </a:r>
            <a:endParaRPr kumimoji="1" lang="en-US" altLang="zh-CN" b="1" dirty="0"/>
          </a:p>
          <a:p>
            <a:r>
              <a:rPr kumimoji="1" lang="zh-CN" altLang="en-US" b="1" dirty="0"/>
              <a:t>并联：</a:t>
            </a:r>
            <a:r>
              <a:rPr kumimoji="1" lang="en-US" altLang="zh-CN" b="1" dirty="0"/>
              <a:t>R</a:t>
            </a:r>
            <a:r>
              <a:rPr kumimoji="1" lang="zh-CN" altLang="en-US" b="1" dirty="0"/>
              <a:t>越大，损耗越小，</a:t>
            </a:r>
            <a:r>
              <a:rPr kumimoji="1" lang="en-US" altLang="zh-CN" b="1" dirty="0"/>
              <a:t>R</a:t>
            </a:r>
            <a:r>
              <a:rPr kumimoji="1" lang="zh-CN" altLang="en-US" b="1" dirty="0"/>
              <a:t>在分母中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灯片编号占位符 6">
            <a:extLst>
              <a:ext uri="{FF2B5EF4-FFF2-40B4-BE49-F238E27FC236}">
                <a16:creationId xmlns:a16="http://schemas.microsoft.com/office/drawing/2014/main" id="{3C80015A-3C42-4940-B3F9-251F9F92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8A0E7A-5C98-5349-9D29-EF1D478A3097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zh-CN" sz="1400"/>
          </a:p>
        </p:txBody>
      </p:sp>
      <p:graphicFrame>
        <p:nvGraphicFramePr>
          <p:cNvPr id="40962" name="Object 3">
            <a:extLst>
              <a:ext uri="{FF2B5EF4-FFF2-40B4-BE49-F238E27FC236}">
                <a16:creationId xmlns:a16="http://schemas.microsoft.com/office/drawing/2014/main" id="{E3CF5191-188D-C942-92F5-6DD7F9540673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762000" y="2609850"/>
          <a:ext cx="533400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4792800" imgH="10236200" progId="Equation.3">
                  <p:embed/>
                </p:oleObj>
              </mc:Choice>
              <mc:Fallback>
                <p:oleObj name="Equation" r:id="rId3" imgW="94792800" imgH="10236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609850"/>
                        <a:ext cx="5334000" cy="5762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3" name="Text Box 4">
            <a:extLst>
              <a:ext uri="{FF2B5EF4-FFF2-40B4-BE49-F238E27FC236}">
                <a16:creationId xmlns:a16="http://schemas.microsoft.com/office/drawing/2014/main" id="{69342E83-8D26-D64B-A113-1E212BB8A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28800"/>
            <a:ext cx="7543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40964" name="Text Box 5">
            <a:extLst>
              <a:ext uri="{FF2B5EF4-FFF2-40B4-BE49-F238E27FC236}">
                <a16:creationId xmlns:a16="http://schemas.microsoft.com/office/drawing/2014/main" id="{3EB79810-E6C9-D64D-ACAD-F71A6E140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8001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400"/>
              <a:t>There are three possible solutions for the following 2</a:t>
            </a:r>
            <a:r>
              <a:rPr lang="en-US" altLang="zh-CN" sz="2400" baseline="30000"/>
              <a:t>nd</a:t>
            </a:r>
            <a:r>
              <a:rPr lang="en-US" altLang="zh-CN" sz="2400"/>
              <a:t> order differential equation:</a:t>
            </a:r>
            <a:r>
              <a:rPr lang="en-US" altLang="zh-CN" sz="1800"/>
              <a:t> </a:t>
            </a:r>
          </a:p>
        </p:txBody>
      </p:sp>
      <p:sp>
        <p:nvSpPr>
          <p:cNvPr id="40965" name="Rectangle 6">
            <a:extLst>
              <a:ext uri="{FF2B5EF4-FFF2-40B4-BE49-F238E27FC236}">
                <a16:creationId xmlns:a16="http://schemas.microsoft.com/office/drawing/2014/main" id="{8C47936A-07A3-2E44-895A-8D69F8B79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0966" name="Text Box 7">
            <a:extLst>
              <a:ext uri="{FF2B5EF4-FFF2-40B4-BE49-F238E27FC236}">
                <a16:creationId xmlns:a16="http://schemas.microsoft.com/office/drawing/2014/main" id="{71D948A3-392A-234A-9657-9262B8021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1910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40967" name="Rectangle 8">
            <a:extLst>
              <a:ext uri="{FF2B5EF4-FFF2-40B4-BE49-F238E27FC236}">
                <a16:creationId xmlns:a16="http://schemas.microsoft.com/office/drawing/2014/main" id="{FACA32C3-2606-BD45-A091-56F51F9BC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0968" name="Rectangle 9">
            <a:extLst>
              <a:ext uri="{FF2B5EF4-FFF2-40B4-BE49-F238E27FC236}">
                <a16:creationId xmlns:a16="http://schemas.microsoft.com/office/drawing/2014/main" id="{F82E4EAB-5806-4B4F-84BB-349B9A03C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0969" name="Rectangle 10">
            <a:extLst>
              <a:ext uri="{FF2B5EF4-FFF2-40B4-BE49-F238E27FC236}">
                <a16:creationId xmlns:a16="http://schemas.microsoft.com/office/drawing/2014/main" id="{FDCD3CA3-B832-8D4B-BF62-080C358A9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0970" name="Rectangle 16">
            <a:extLst>
              <a:ext uri="{FF2B5EF4-FFF2-40B4-BE49-F238E27FC236}">
                <a16:creationId xmlns:a16="http://schemas.microsoft.com/office/drawing/2014/main" id="{5DC09E3F-0906-B341-85C0-C16F3FE6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0971" name="Rectangle 17">
            <a:extLst>
              <a:ext uri="{FF2B5EF4-FFF2-40B4-BE49-F238E27FC236}">
                <a16:creationId xmlns:a16="http://schemas.microsoft.com/office/drawing/2014/main" id="{75557420-B9D3-2F40-B19D-38101AAE7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40972" name="Group 18">
            <a:extLst>
              <a:ext uri="{FF2B5EF4-FFF2-40B4-BE49-F238E27FC236}">
                <a16:creationId xmlns:a16="http://schemas.microsoft.com/office/drawing/2014/main" id="{15980A91-1E2B-7F4D-942A-627C22C5B2F7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505200"/>
            <a:ext cx="5214938" cy="869950"/>
            <a:chOff x="240" y="2208"/>
            <a:chExt cx="3285" cy="548"/>
          </a:xfrm>
        </p:grpSpPr>
        <p:sp>
          <p:nvSpPr>
            <p:cNvPr id="40987" name="Text Box 19">
              <a:extLst>
                <a:ext uri="{FF2B5EF4-FFF2-40B4-BE49-F238E27FC236}">
                  <a16:creationId xmlns:a16="http://schemas.microsoft.com/office/drawing/2014/main" id="{9F26351D-E078-C74A-ADCB-1B5D000FB6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208"/>
              <a:ext cx="29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000"/>
                <a:t>1.</a:t>
              </a:r>
              <a:r>
                <a:rPr lang="en-US" altLang="zh-CN" sz="2000">
                  <a:solidFill>
                    <a:srgbClr val="000000"/>
                  </a:solidFill>
                </a:rPr>
                <a:t> If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a</a:t>
              </a:r>
              <a:r>
                <a:rPr lang="en-US" altLang="zh-CN" sz="2000">
                  <a:solidFill>
                    <a:srgbClr val="000000"/>
                  </a:solidFill>
                </a:rPr>
                <a:t> &gt;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w</a:t>
              </a:r>
              <a:r>
                <a:rPr lang="en-US" altLang="zh-CN" sz="2000" baseline="-25000">
                  <a:solidFill>
                    <a:srgbClr val="000000"/>
                  </a:solidFill>
                </a:rPr>
                <a:t>o</a:t>
              </a:r>
              <a:r>
                <a:rPr lang="en-US" altLang="zh-CN" sz="2000">
                  <a:solidFill>
                    <a:srgbClr val="000000"/>
                  </a:solidFill>
                </a:rPr>
                <a:t>, over-damped case </a:t>
              </a:r>
              <a:r>
                <a:rPr lang="zh-CN" altLang="en-US" sz="2000">
                  <a:solidFill>
                    <a:srgbClr val="000000"/>
                  </a:solidFill>
                </a:rPr>
                <a:t>过阻尼</a:t>
              </a:r>
              <a:endParaRPr lang="en-US" altLang="zh-CN" sz="2000" baseline="-25000">
                <a:solidFill>
                  <a:srgbClr val="000000"/>
                </a:solidFill>
              </a:endParaRPr>
            </a:p>
          </p:txBody>
        </p:sp>
        <p:graphicFrame>
          <p:nvGraphicFramePr>
            <p:cNvPr id="40988" name="Object 20">
              <a:extLst>
                <a:ext uri="{FF2B5EF4-FFF2-40B4-BE49-F238E27FC236}">
                  <a16:creationId xmlns:a16="http://schemas.microsoft.com/office/drawing/2014/main" id="{E2DD1CD2-4AE1-434F-9847-31DB62AD6F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3" y="2496"/>
            <a:ext cx="1483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30137100" imgH="5270500" progId="Equation.3">
                    <p:embed/>
                  </p:oleObj>
                </mc:Choice>
                <mc:Fallback>
                  <p:oleObj name="Equation" r:id="rId5" imgW="30137100" imgH="52705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" y="2496"/>
                          <a:ext cx="1483" cy="26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89" name="Object 21">
              <a:extLst>
                <a:ext uri="{FF2B5EF4-FFF2-40B4-BE49-F238E27FC236}">
                  <a16:creationId xmlns:a16="http://schemas.microsoft.com/office/drawing/2014/main" id="{6F7C4180-F584-E846-9023-9077667F0F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14" y="2496"/>
            <a:ext cx="1211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2473900" imgH="7023100" progId="Equation.3">
                    <p:embed/>
                  </p:oleObj>
                </mc:Choice>
                <mc:Fallback>
                  <p:oleObj name="Equation" r:id="rId7" imgW="32473900" imgH="702310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4" y="2496"/>
                          <a:ext cx="1211" cy="259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90" name="Text Box 22">
              <a:extLst>
                <a:ext uri="{FF2B5EF4-FFF2-40B4-BE49-F238E27FC236}">
                  <a16:creationId xmlns:a16="http://schemas.microsoft.com/office/drawing/2014/main" id="{5040F49D-AA69-5C4D-A31A-FD479E88C4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544"/>
              <a:ext cx="6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600" b="1"/>
                <a:t>where</a:t>
              </a:r>
            </a:p>
          </p:txBody>
        </p:sp>
      </p:grpSp>
      <p:grpSp>
        <p:nvGrpSpPr>
          <p:cNvPr id="40973" name="Group 23">
            <a:extLst>
              <a:ext uri="{FF2B5EF4-FFF2-40B4-BE49-F238E27FC236}">
                <a16:creationId xmlns:a16="http://schemas.microsoft.com/office/drawing/2014/main" id="{6CA7BE9F-CDC8-3248-B465-88B5C122E8A7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510088"/>
            <a:ext cx="5127625" cy="830262"/>
            <a:chOff x="240" y="2841"/>
            <a:chExt cx="3230" cy="523"/>
          </a:xfrm>
        </p:grpSpPr>
        <p:sp>
          <p:nvSpPr>
            <p:cNvPr id="40983" name="Text Box 24">
              <a:extLst>
                <a:ext uri="{FF2B5EF4-FFF2-40B4-BE49-F238E27FC236}">
                  <a16:creationId xmlns:a16="http://schemas.microsoft.com/office/drawing/2014/main" id="{35FDBC9F-8859-9C4B-87D0-A64D9638E2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841"/>
              <a:ext cx="323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000"/>
                <a:t>2.</a:t>
              </a:r>
              <a:r>
                <a:rPr lang="en-US" altLang="zh-CN" sz="2000">
                  <a:solidFill>
                    <a:srgbClr val="000000"/>
                  </a:solidFill>
                </a:rPr>
                <a:t> If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a</a:t>
              </a:r>
              <a:r>
                <a:rPr lang="en-US" altLang="zh-CN" sz="2000">
                  <a:solidFill>
                    <a:srgbClr val="000000"/>
                  </a:solidFill>
                </a:rPr>
                <a:t> =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w</a:t>
              </a:r>
              <a:r>
                <a:rPr lang="en-US" altLang="zh-CN" sz="2000" baseline="-25000">
                  <a:solidFill>
                    <a:srgbClr val="000000"/>
                  </a:solidFill>
                </a:rPr>
                <a:t>o</a:t>
              </a:r>
              <a:r>
                <a:rPr lang="en-US" altLang="zh-CN" sz="2000">
                  <a:solidFill>
                    <a:srgbClr val="000000"/>
                  </a:solidFill>
                </a:rPr>
                <a:t>, critical damped case </a:t>
              </a:r>
              <a:r>
                <a:rPr lang="zh-CN" altLang="en-US" sz="2000">
                  <a:solidFill>
                    <a:srgbClr val="000000"/>
                  </a:solidFill>
                </a:rPr>
                <a:t>临界阻尼</a:t>
              </a:r>
              <a:endParaRPr lang="en-US" altLang="zh-CN" sz="2000" baseline="-25000">
                <a:solidFill>
                  <a:srgbClr val="000000"/>
                </a:solidFill>
              </a:endParaRPr>
            </a:p>
          </p:txBody>
        </p:sp>
        <p:graphicFrame>
          <p:nvGraphicFramePr>
            <p:cNvPr id="40984" name="Object 25">
              <a:extLst>
                <a:ext uri="{FF2B5EF4-FFF2-40B4-BE49-F238E27FC236}">
                  <a16:creationId xmlns:a16="http://schemas.microsoft.com/office/drawing/2014/main" id="{FCCD54C3-9A20-4848-8691-7AD0FA3DCFB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6" y="3120"/>
            <a:ext cx="134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29552900" imgH="5270500" progId="Equation.3">
                    <p:embed/>
                  </p:oleObj>
                </mc:Choice>
                <mc:Fallback>
                  <p:oleObj name="Equation" r:id="rId9" imgW="29552900" imgH="52705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" y="3120"/>
                          <a:ext cx="1346" cy="24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85" name="Object 26">
              <a:extLst>
                <a:ext uri="{FF2B5EF4-FFF2-40B4-BE49-F238E27FC236}">
                  <a16:creationId xmlns:a16="http://schemas.microsoft.com/office/drawing/2014/main" id="{9D7FA988-C844-BD43-AA6B-95C3974373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0" y="3135"/>
            <a:ext cx="616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14922500" imgH="5562600" progId="Equation.3">
                    <p:embed/>
                  </p:oleObj>
                </mc:Choice>
                <mc:Fallback>
                  <p:oleObj name="Equation" r:id="rId11" imgW="14922500" imgH="55626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135"/>
                          <a:ext cx="616" cy="229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86" name="Text Box 27">
              <a:extLst>
                <a:ext uri="{FF2B5EF4-FFF2-40B4-BE49-F238E27FC236}">
                  <a16:creationId xmlns:a16="http://schemas.microsoft.com/office/drawing/2014/main" id="{CE7984C2-807C-4F4E-88EA-7BBE75FE3E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3120"/>
              <a:ext cx="6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600" b="1"/>
                <a:t>where</a:t>
              </a:r>
            </a:p>
          </p:txBody>
        </p:sp>
      </p:grpSp>
      <p:grpSp>
        <p:nvGrpSpPr>
          <p:cNvPr id="40974" name="Group 28">
            <a:extLst>
              <a:ext uri="{FF2B5EF4-FFF2-40B4-BE49-F238E27FC236}">
                <a16:creationId xmlns:a16="http://schemas.microsoft.com/office/drawing/2014/main" id="{E7C48EBE-2417-2B40-8C74-6411C958E9A7}"/>
              </a:ext>
            </a:extLst>
          </p:cNvPr>
          <p:cNvGrpSpPr>
            <a:grpSpLocks/>
          </p:cNvGrpSpPr>
          <p:nvPr/>
        </p:nvGrpSpPr>
        <p:grpSpPr bwMode="auto">
          <a:xfrm>
            <a:off x="315913" y="5424488"/>
            <a:ext cx="7151687" cy="1006475"/>
            <a:chOff x="199" y="3417"/>
            <a:chExt cx="3689" cy="634"/>
          </a:xfrm>
        </p:grpSpPr>
        <p:sp>
          <p:nvSpPr>
            <p:cNvPr id="40979" name="Text Box 29">
              <a:extLst>
                <a:ext uri="{FF2B5EF4-FFF2-40B4-BE49-F238E27FC236}">
                  <a16:creationId xmlns:a16="http://schemas.microsoft.com/office/drawing/2014/main" id="{39BD1A9F-0BBD-9947-A12A-EE611E932E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3417"/>
              <a:ext cx="31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800" b="1"/>
                <a:t>3.</a:t>
              </a:r>
              <a:r>
                <a:rPr lang="en-US" altLang="zh-CN" sz="1800" b="1">
                  <a:solidFill>
                    <a:srgbClr val="000000"/>
                  </a:solidFill>
                </a:rPr>
                <a:t> </a:t>
              </a:r>
              <a:r>
                <a:rPr lang="en-US" altLang="zh-CN" sz="2000">
                  <a:solidFill>
                    <a:srgbClr val="000000"/>
                  </a:solidFill>
                </a:rPr>
                <a:t>If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a</a:t>
              </a:r>
              <a:r>
                <a:rPr lang="en-US" altLang="zh-CN" sz="2000">
                  <a:solidFill>
                    <a:srgbClr val="000000"/>
                  </a:solidFill>
                </a:rPr>
                <a:t> &lt; </a:t>
              </a:r>
              <a:r>
                <a:rPr lang="en-US" altLang="zh-CN" sz="2000">
                  <a:solidFill>
                    <a:srgbClr val="000000"/>
                  </a:solidFill>
                  <a:latin typeface="Symbol" pitchFamily="2" charset="2"/>
                </a:rPr>
                <a:t>w</a:t>
              </a:r>
              <a:r>
                <a:rPr lang="en-US" altLang="zh-CN" sz="2000" baseline="-25000">
                  <a:solidFill>
                    <a:srgbClr val="000000"/>
                  </a:solidFill>
                </a:rPr>
                <a:t>o</a:t>
              </a:r>
              <a:r>
                <a:rPr lang="en-US" altLang="zh-CN" sz="2000">
                  <a:solidFill>
                    <a:srgbClr val="000000"/>
                  </a:solidFill>
                </a:rPr>
                <a:t>, under-damped case </a:t>
              </a:r>
              <a:r>
                <a:rPr lang="zh-CN" altLang="en-US" sz="2000">
                  <a:solidFill>
                    <a:srgbClr val="000000"/>
                  </a:solidFill>
                </a:rPr>
                <a:t>欠阻尼</a:t>
              </a:r>
              <a:endParaRPr lang="en-US" altLang="zh-CN" sz="2000" baseline="-25000">
                <a:solidFill>
                  <a:srgbClr val="000000"/>
                </a:solidFill>
              </a:endParaRPr>
            </a:p>
          </p:txBody>
        </p:sp>
        <p:graphicFrame>
          <p:nvGraphicFramePr>
            <p:cNvPr id="40980" name="Object 30">
              <a:extLst>
                <a:ext uri="{FF2B5EF4-FFF2-40B4-BE49-F238E27FC236}">
                  <a16:creationId xmlns:a16="http://schemas.microsoft.com/office/drawing/2014/main" id="{0B26FE42-1E32-8445-90C5-A5DB42D3CA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9" y="3792"/>
            <a:ext cx="2176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46812200" imgH="5562600" progId="Equation.3">
                    <p:embed/>
                  </p:oleObj>
                </mc:Choice>
                <mc:Fallback>
                  <p:oleObj name="Equation" r:id="rId13" imgW="46812200" imgH="556260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" y="3792"/>
                          <a:ext cx="2176" cy="252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81" name="Text Box 31">
              <a:extLst>
                <a:ext uri="{FF2B5EF4-FFF2-40B4-BE49-F238E27FC236}">
                  <a16:creationId xmlns:a16="http://schemas.microsoft.com/office/drawing/2014/main" id="{FEC7139F-7E1F-D047-B759-0796738CB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820"/>
              <a:ext cx="6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600" b="1"/>
                <a:t>where</a:t>
              </a:r>
            </a:p>
          </p:txBody>
        </p:sp>
        <p:graphicFrame>
          <p:nvGraphicFramePr>
            <p:cNvPr id="40982" name="Object 32">
              <a:extLst>
                <a:ext uri="{FF2B5EF4-FFF2-40B4-BE49-F238E27FC236}">
                  <a16:creationId xmlns:a16="http://schemas.microsoft.com/office/drawing/2014/main" id="{B3DB5784-44B7-5E49-BFE2-56250174A6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07" y="3792"/>
            <a:ext cx="881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23114000" imgH="6731000" progId="Equation.3">
                    <p:embed/>
                  </p:oleObj>
                </mc:Choice>
                <mc:Fallback>
                  <p:oleObj name="Equation" r:id="rId15" imgW="23114000" imgH="67310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7" y="3792"/>
                          <a:ext cx="881" cy="259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975" name="Rectangle 36">
            <a:extLst>
              <a:ext uri="{FF2B5EF4-FFF2-40B4-BE49-F238E27FC236}">
                <a16:creationId xmlns:a16="http://schemas.microsoft.com/office/drawing/2014/main" id="{EDDB086B-3607-AE46-A2AB-DBB1FCA0D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zh-CN" sz="4000"/>
              <a:t>8.3 Source-Free Parallel </a:t>
            </a:r>
            <a:br>
              <a:rPr lang="en-US" altLang="zh-CN" sz="4000"/>
            </a:br>
            <a:r>
              <a:rPr lang="en-US" altLang="zh-CN" sz="4000"/>
              <a:t>RLC Circuits</a:t>
            </a:r>
          </a:p>
        </p:txBody>
      </p:sp>
      <p:sp>
        <p:nvSpPr>
          <p:cNvPr id="40976" name="文本框 1">
            <a:extLst>
              <a:ext uri="{FF2B5EF4-FFF2-40B4-BE49-F238E27FC236}">
                <a16:creationId xmlns:a16="http://schemas.microsoft.com/office/drawing/2014/main" id="{E0A712E5-7B1F-3F44-959A-B1B97D4CD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579813"/>
            <a:ext cx="2376487" cy="646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与串联</a:t>
            </a:r>
            <a:r>
              <a:rPr lang="en-US" altLang="zh-CN" sz="1800"/>
              <a:t>RLC</a:t>
            </a:r>
            <a:r>
              <a:rPr lang="zh-CN" altLang="en-US" sz="1800"/>
              <a:t>相比，只是 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zh-CN" altLang="en-US" sz="1800"/>
              <a:t> 的表达式不同</a:t>
            </a: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A2D5C30D-4693-6244-9AC6-6BC059328427}"/>
              </a:ext>
            </a:extLst>
          </p:cNvPr>
          <p:cNvSpPr/>
          <p:nvPr/>
        </p:nvSpPr>
        <p:spPr>
          <a:xfrm>
            <a:off x="3673475" y="2565400"/>
            <a:ext cx="969963" cy="7191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ACC9BD5-5CBE-D144-AB50-691DA7614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4699000"/>
            <a:ext cx="3421063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因此，解题思路也类似</a:t>
            </a:r>
            <a:endParaRPr lang="en-US" altLang="zh-CN" sz="180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1800"/>
              <a:t>求特征值，写出通解；</a:t>
            </a:r>
            <a:endParaRPr lang="en-US" altLang="zh-CN" sz="180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1800"/>
              <a:t>根据初始条件求出待定系数</a:t>
            </a:r>
          </a:p>
        </p:txBody>
      </p:sp>
      <p:sp>
        <p:nvSpPr>
          <p:cNvPr id="32" name="灯片编号占位符 1">
            <a:extLst>
              <a:ext uri="{FF2B5EF4-FFF2-40B4-BE49-F238E27FC236}">
                <a16:creationId xmlns:a16="http://schemas.microsoft.com/office/drawing/2014/main" id="{DB622C7C-E3F0-514E-AB3F-5DD59FA708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1">
            <a:extLst>
              <a:ext uri="{FF2B5EF4-FFF2-40B4-BE49-F238E27FC236}">
                <a16:creationId xmlns:a16="http://schemas.microsoft.com/office/drawing/2014/main" id="{C70BA2B3-A641-F749-910A-39AEBCE4D9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串联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en-US" altLang="zh-CN" dirty="0"/>
              <a:t> </a:t>
            </a:r>
            <a:r>
              <a:rPr lang="zh-CN" altLang="en-US" dirty="0"/>
              <a:t> </a:t>
            </a:r>
            <a:r>
              <a:rPr lang="en-US" altLang="zh-CN" dirty="0"/>
              <a:t>Vs. </a:t>
            </a:r>
            <a:r>
              <a:rPr lang="zh-CN" altLang="en-US" dirty="0"/>
              <a:t>并联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endParaRPr lang="zh-CN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0" name="内容占位符 2">
            <a:extLst>
              <a:ext uri="{FF2B5EF4-FFF2-40B4-BE49-F238E27FC236}">
                <a16:creationId xmlns:a16="http://schemas.microsoft.com/office/drawing/2014/main" id="{B2787147-C224-8A41-B925-6EEAD2081AD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zh-CN" altLang="en-US" b="1">
                <a:solidFill>
                  <a:srgbClr val="0070C0"/>
                </a:solidFill>
              </a:rPr>
              <a:t>串联</a:t>
            </a:r>
            <a:r>
              <a:rPr lang="zh-CN" altLang="en-US"/>
              <a:t>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</a:p>
          <a:p>
            <a:pPr lvl="1"/>
            <a:r>
              <a:rPr lang="zh-CN" altLang="en-US"/>
              <a:t>不同</a:t>
            </a:r>
            <a:endParaRPr lang="en-US" altLang="zh-CN"/>
          </a:p>
          <a:p>
            <a:pPr lvl="2"/>
            <a:r>
              <a:rPr lang="en-US" altLang="zh-CN"/>
              <a:t> </a:t>
            </a:r>
          </a:p>
          <a:p>
            <a:pPr lvl="2"/>
            <a:endParaRPr lang="en-US" altLang="zh-CN"/>
          </a:p>
          <a:p>
            <a:pPr lvl="2"/>
            <a:r>
              <a:rPr lang="zh-CN" altLang="en-US"/>
              <a:t>关键变量：电感</a:t>
            </a:r>
            <a:r>
              <a:rPr lang="zh-CN" altLang="en-US" b="1">
                <a:solidFill>
                  <a:srgbClr val="0070C0"/>
                </a:solidFill>
              </a:rPr>
              <a:t>电流</a:t>
            </a:r>
            <a:endParaRPr lang="en-US" altLang="zh-CN" b="1">
              <a:solidFill>
                <a:srgbClr val="0070C0"/>
              </a:solidFill>
            </a:endParaRPr>
          </a:p>
          <a:p>
            <a:pPr lvl="1">
              <a:buFontTx/>
              <a:buNone/>
            </a:pPr>
            <a:endParaRPr lang="en-US" altLang="zh-CN"/>
          </a:p>
          <a:p>
            <a:pPr lvl="1"/>
            <a:r>
              <a:rPr lang="zh-CN" altLang="en-US"/>
              <a:t>相同</a:t>
            </a:r>
            <a:endParaRPr lang="en-US" altLang="zh-CN"/>
          </a:p>
          <a:p>
            <a:pPr lvl="2"/>
            <a:r>
              <a:rPr lang="zh-CN" altLang="en-US"/>
              <a:t>解题思路（先求特征值、写出通解；再根据初始条件求待定系数）</a:t>
            </a:r>
            <a:endParaRPr lang="en-US" altLang="zh-CN"/>
          </a:p>
          <a:p>
            <a:pPr lvl="2"/>
            <a:r>
              <a:rPr lang="zh-CN" altLang="en-US"/>
              <a:t>过阻尼、临界阻尼、欠阻尼的判断</a:t>
            </a:r>
            <a:endParaRPr lang="en-US" altLang="zh-CN"/>
          </a:p>
          <a:p>
            <a:pPr lvl="1"/>
            <a:endParaRPr lang="zh-CN" altLang="en-US"/>
          </a:p>
        </p:txBody>
      </p:sp>
      <p:sp>
        <p:nvSpPr>
          <p:cNvPr id="43011" name="内容占位符 3">
            <a:extLst>
              <a:ext uri="{FF2B5EF4-FFF2-40B4-BE49-F238E27FC236}">
                <a16:creationId xmlns:a16="http://schemas.microsoft.com/office/drawing/2014/main" id="{7CA834A2-F203-3C46-B7F9-C0486251E0A0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zh-CN" altLang="en-US" b="1">
                <a:solidFill>
                  <a:srgbClr val="00B050"/>
                </a:solidFill>
              </a:rPr>
              <a:t>并联</a:t>
            </a:r>
            <a:r>
              <a:rPr lang="zh-CN" altLang="en-US"/>
              <a:t>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</a:p>
          <a:p>
            <a:pPr lvl="1"/>
            <a:r>
              <a:rPr lang="zh-CN" altLang="en-US"/>
              <a:t>不同</a:t>
            </a:r>
            <a:endParaRPr lang="en-US" altLang="zh-CN"/>
          </a:p>
          <a:p>
            <a:pPr lvl="2"/>
            <a:r>
              <a:rPr lang="en-US" altLang="zh-CN"/>
              <a:t>  </a:t>
            </a:r>
          </a:p>
          <a:p>
            <a:pPr lvl="2">
              <a:buFontTx/>
              <a:buNone/>
            </a:pPr>
            <a:endParaRPr lang="en-US" altLang="zh-CN"/>
          </a:p>
          <a:p>
            <a:pPr lvl="2"/>
            <a:r>
              <a:rPr lang="zh-CN" altLang="en-US"/>
              <a:t>关键变量：电容</a:t>
            </a:r>
            <a:r>
              <a:rPr lang="zh-CN" altLang="en-US" b="1">
                <a:solidFill>
                  <a:srgbClr val="00B050"/>
                </a:solidFill>
              </a:rPr>
              <a:t>电压</a:t>
            </a:r>
            <a:endParaRPr lang="en-US" altLang="zh-CN" b="1">
              <a:solidFill>
                <a:srgbClr val="00B050"/>
              </a:solidFill>
            </a:endParaRPr>
          </a:p>
          <a:p>
            <a:pPr lvl="1">
              <a:buFontTx/>
              <a:buNone/>
            </a:pPr>
            <a:endParaRPr lang="en-US" altLang="zh-CN"/>
          </a:p>
          <a:p>
            <a:pPr lvl="1"/>
            <a:r>
              <a:rPr lang="zh-CN" altLang="en-US"/>
              <a:t>相同</a:t>
            </a:r>
            <a:endParaRPr lang="en-US" altLang="zh-CN"/>
          </a:p>
          <a:p>
            <a:pPr lvl="2"/>
            <a:r>
              <a:rPr lang="zh-CN" altLang="en-US"/>
              <a:t>解题思路（先求特征值、写出通解；再根据初始条件求待定系数）</a:t>
            </a:r>
            <a:endParaRPr lang="en-US" altLang="zh-CN"/>
          </a:p>
          <a:p>
            <a:pPr lvl="2"/>
            <a:r>
              <a:rPr lang="zh-CN" altLang="en-US"/>
              <a:t>过阻尼、临界阻尼、欠阻尼的判断</a:t>
            </a:r>
            <a:endParaRPr lang="en-US" altLang="zh-CN"/>
          </a:p>
        </p:txBody>
      </p:sp>
      <p:pic>
        <p:nvPicPr>
          <p:cNvPr id="43012" name="图片 4">
            <a:extLst>
              <a:ext uri="{FF2B5EF4-FFF2-40B4-BE49-F238E27FC236}">
                <a16:creationId xmlns:a16="http://schemas.microsoft.com/office/drawing/2014/main" id="{CDEDAFDC-EE9A-9740-B6BE-159007639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517775"/>
            <a:ext cx="9271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图片 5">
            <a:extLst>
              <a:ext uri="{FF2B5EF4-FFF2-40B4-BE49-F238E27FC236}">
                <a16:creationId xmlns:a16="http://schemas.microsoft.com/office/drawing/2014/main" id="{CCC31F06-87F8-6A46-BAE0-07B96BF67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517775"/>
            <a:ext cx="11334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DFA5B00-9A71-FD43-8464-A1AB8479157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图片 4">
            <a:extLst>
              <a:ext uri="{FF2B5EF4-FFF2-40B4-BE49-F238E27FC236}">
                <a16:creationId xmlns:a16="http://schemas.microsoft.com/office/drawing/2014/main" id="{54413D45-A3F6-D646-83A1-DCF6BB864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" y="345852"/>
            <a:ext cx="903763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图片 5">
            <a:extLst>
              <a:ext uri="{FF2B5EF4-FFF2-40B4-BE49-F238E27FC236}">
                <a16:creationId xmlns:a16="http://schemas.microsoft.com/office/drawing/2014/main" id="{D18C65A9-863C-DA43-B620-A1776E91F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6" y="1052736"/>
            <a:ext cx="266223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B936233-E602-0C47-9374-4323A9F6D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906963"/>
            <a:ext cx="18716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②根据初始条件，求待定系数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4C5AD3BD-53DC-C34B-AE68-2E96B364879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12C694E-54F6-4248-B3C2-E2CAE91530FA}"/>
              </a:ext>
            </a:extLst>
          </p:cNvPr>
          <p:cNvGrpSpPr/>
          <p:nvPr/>
        </p:nvGrpSpPr>
        <p:grpSpPr>
          <a:xfrm>
            <a:off x="34925" y="1196752"/>
            <a:ext cx="9073235" cy="5621561"/>
            <a:chOff x="34925" y="1196752"/>
            <a:chExt cx="9073235" cy="5621561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9964274-FCEA-0946-9E71-E09A7B3F2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25" y="3643313"/>
              <a:ext cx="4927600" cy="317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4CC0D36-FF1F-8E49-99E0-44973A323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7198" y="1196752"/>
              <a:ext cx="5160962" cy="314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B621148D-19BD-9E4B-91AC-D9FD5884BE2B}"/>
                </a:ext>
              </a:extLst>
            </p:cNvPr>
            <p:cNvSpPr/>
            <p:nvPr/>
          </p:nvSpPr>
          <p:spPr>
            <a:xfrm>
              <a:off x="4860033" y="1805987"/>
              <a:ext cx="864096" cy="483329"/>
            </a:xfrm>
            <a:prstGeom prst="rect">
              <a:avLst/>
            </a:prstGeom>
            <a:noFill/>
            <a:ln w="19050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814B720-8377-EB42-ABD6-347551FF0763}"/>
                </a:ext>
              </a:extLst>
            </p:cNvPr>
            <p:cNvSpPr/>
            <p:nvPr/>
          </p:nvSpPr>
          <p:spPr>
            <a:xfrm>
              <a:off x="4961216" y="2372572"/>
              <a:ext cx="1050944" cy="475321"/>
            </a:xfrm>
            <a:prstGeom prst="rect">
              <a:avLst/>
            </a:prstGeom>
            <a:noFill/>
            <a:ln w="19050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78022E2-E936-E741-ADAB-4A5198D6B40D}"/>
                </a:ext>
              </a:extLst>
            </p:cNvPr>
            <p:cNvSpPr/>
            <p:nvPr/>
          </p:nvSpPr>
          <p:spPr>
            <a:xfrm>
              <a:off x="1711930" y="3900361"/>
              <a:ext cx="411798" cy="248719"/>
            </a:xfrm>
            <a:prstGeom prst="rect">
              <a:avLst/>
            </a:prstGeom>
            <a:noFill/>
            <a:ln w="19050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90B43B1-4647-994F-BA94-F46F0D930CA9}"/>
                </a:ext>
              </a:extLst>
            </p:cNvPr>
            <p:cNvSpPr/>
            <p:nvPr/>
          </p:nvSpPr>
          <p:spPr>
            <a:xfrm>
              <a:off x="467544" y="4190014"/>
              <a:ext cx="504056" cy="463122"/>
            </a:xfrm>
            <a:prstGeom prst="rect">
              <a:avLst/>
            </a:prstGeom>
            <a:noFill/>
            <a:ln w="19050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F8282E5C-2DA6-4646-84B6-80DE75AE5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360" y="3212976"/>
            <a:ext cx="1439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①求特征根，写出通解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图片 4">
            <a:extLst>
              <a:ext uri="{FF2B5EF4-FFF2-40B4-BE49-F238E27FC236}">
                <a16:creationId xmlns:a16="http://schemas.microsoft.com/office/drawing/2014/main" id="{1ABDCD82-B378-544E-8543-6E9CD663A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346075"/>
            <a:ext cx="903763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8" name="图片 5">
            <a:extLst>
              <a:ext uri="{FF2B5EF4-FFF2-40B4-BE49-F238E27FC236}">
                <a16:creationId xmlns:a16="http://schemas.microsoft.com/office/drawing/2014/main" id="{CCBE8711-4D8F-9C46-BF74-38A83448D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908050"/>
            <a:ext cx="266223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图片 6">
            <a:extLst>
              <a:ext uri="{FF2B5EF4-FFF2-40B4-BE49-F238E27FC236}">
                <a16:creationId xmlns:a16="http://schemas.microsoft.com/office/drawing/2014/main" id="{82CBEECF-55E8-4C45-89AB-50AD5DC56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96975"/>
            <a:ext cx="5573713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图片 7">
            <a:extLst>
              <a:ext uri="{FF2B5EF4-FFF2-40B4-BE49-F238E27FC236}">
                <a16:creationId xmlns:a16="http://schemas.microsoft.com/office/drawing/2014/main" id="{02F29F1B-DFE8-B24F-A637-31ACB2068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124450"/>
            <a:ext cx="58245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文本框 8">
            <a:extLst>
              <a:ext uri="{FF2B5EF4-FFF2-40B4-BE49-F238E27FC236}">
                <a16:creationId xmlns:a16="http://schemas.microsoft.com/office/drawing/2014/main" id="{1F942DBF-6F9E-E04A-9D22-B79210278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2420938"/>
            <a:ext cx="1441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①求特征根，写出通解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45062" name="文本框 9">
            <a:extLst>
              <a:ext uri="{FF2B5EF4-FFF2-40B4-BE49-F238E27FC236}">
                <a16:creationId xmlns:a16="http://schemas.microsoft.com/office/drawing/2014/main" id="{BD563FDF-D28F-0946-9DC0-C74F294EB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006975"/>
            <a:ext cx="1871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②根据初始条件，求待定系数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052C711-20C0-9345-80D4-4869559FAB77}"/>
              </a:ext>
            </a:extLst>
          </p:cNvPr>
          <p:cNvSpPr/>
          <p:nvPr/>
        </p:nvSpPr>
        <p:spPr>
          <a:xfrm>
            <a:off x="4355976" y="1556792"/>
            <a:ext cx="864096" cy="483329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019659D6-765D-9C45-8B30-AD2A23C46B7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图片 4">
            <a:extLst>
              <a:ext uri="{FF2B5EF4-FFF2-40B4-BE49-F238E27FC236}">
                <a16:creationId xmlns:a16="http://schemas.microsoft.com/office/drawing/2014/main" id="{98A40A55-2CB2-894B-8D5E-8C2EE8CB1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" y="360759"/>
            <a:ext cx="903763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" name="图片 5">
            <a:extLst>
              <a:ext uri="{FF2B5EF4-FFF2-40B4-BE49-F238E27FC236}">
                <a16:creationId xmlns:a16="http://schemas.microsoft.com/office/drawing/2014/main" id="{2F4815AB-F990-2644-B607-DFA4ECE5C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3" y="1073943"/>
            <a:ext cx="266223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图片 6">
            <a:extLst>
              <a:ext uri="{FF2B5EF4-FFF2-40B4-BE49-F238E27FC236}">
                <a16:creationId xmlns:a16="http://schemas.microsoft.com/office/drawing/2014/main" id="{506D2208-D507-BA46-BE15-7507DB9B16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781" y="1132086"/>
            <a:ext cx="5627688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图片 7">
            <a:extLst>
              <a:ext uri="{FF2B5EF4-FFF2-40B4-BE49-F238E27FC236}">
                <a16:creationId xmlns:a16="http://schemas.microsoft.com/office/drawing/2014/main" id="{6A483DEB-0BF1-8941-B7C2-6A5C2FBF41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40125"/>
            <a:ext cx="5578475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文本框 8">
            <a:extLst>
              <a:ext uri="{FF2B5EF4-FFF2-40B4-BE49-F238E27FC236}">
                <a16:creationId xmlns:a16="http://schemas.microsoft.com/office/drawing/2014/main" id="{967087E9-F23C-7B4E-812B-F653757C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317" y="2634977"/>
            <a:ext cx="1441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①求特征根，写出通解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46086" name="文本框 9">
            <a:extLst>
              <a:ext uri="{FF2B5EF4-FFF2-40B4-BE49-F238E27FC236}">
                <a16:creationId xmlns:a16="http://schemas.microsoft.com/office/drawing/2014/main" id="{A7CB70B4-EACC-D747-97BF-81B9E226B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25" y="5014913"/>
            <a:ext cx="1873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②根据初始条件，求待定系数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C383EE6-724C-7A45-B12C-943C295AB13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E3D583A-ECCF-BC41-816E-040FE1069C68}"/>
              </a:ext>
            </a:extLst>
          </p:cNvPr>
          <p:cNvSpPr/>
          <p:nvPr/>
        </p:nvSpPr>
        <p:spPr>
          <a:xfrm>
            <a:off x="4355976" y="1555077"/>
            <a:ext cx="864096" cy="487016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6">
            <a:extLst>
              <a:ext uri="{FF2B5EF4-FFF2-40B4-BE49-F238E27FC236}">
                <a16:creationId xmlns:a16="http://schemas.microsoft.com/office/drawing/2014/main" id="{96BBD087-5C50-4F43-AF01-6045FBB31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" y="68262"/>
            <a:ext cx="41148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TextBox 7">
            <a:extLst>
              <a:ext uri="{FF2B5EF4-FFF2-40B4-BE49-F238E27FC236}">
                <a16:creationId xmlns:a16="http://schemas.microsoft.com/office/drawing/2014/main" id="{014508EF-1656-9049-8DC0-4338AED4A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32" y="4104481"/>
            <a:ext cx="3998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书上插图，貌似</a:t>
            </a:r>
            <a:r>
              <a:rPr lang="en-US" altLang="zh-CN" sz="1800" dirty="0"/>
              <a:t>overdamped</a:t>
            </a:r>
            <a:r>
              <a:rPr lang="zh-CN" altLang="en-US" sz="1800" dirty="0"/>
              <a:t>衰减最快</a:t>
            </a:r>
            <a:endParaRPr lang="en-US" altLang="en-US" sz="1800" dirty="0"/>
          </a:p>
        </p:txBody>
      </p:sp>
      <p:sp>
        <p:nvSpPr>
          <p:cNvPr id="47107" name="TextBox 8">
            <a:extLst>
              <a:ext uri="{FF2B5EF4-FFF2-40B4-BE49-F238E27FC236}">
                <a16:creationId xmlns:a16="http://schemas.microsoft.com/office/drawing/2014/main" id="{FBC53005-D0FA-8F41-BEC4-D1511BCDF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4910138"/>
            <a:ext cx="3614737" cy="646112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0432FF"/>
                </a:solidFill>
              </a:rPr>
              <a:t>实际局部放大后，依然是 </a:t>
            </a:r>
            <a:r>
              <a:rPr lang="en-US" altLang="zh-CN" sz="1800">
                <a:solidFill>
                  <a:srgbClr val="0432FF"/>
                </a:solidFill>
              </a:rPr>
              <a:t>critically</a:t>
            </a:r>
            <a:r>
              <a:rPr lang="zh-CN" altLang="en-US" sz="1800">
                <a:solidFill>
                  <a:srgbClr val="0432FF"/>
                </a:solidFill>
              </a:rPr>
              <a:t> </a:t>
            </a:r>
            <a:r>
              <a:rPr lang="en-US" altLang="zh-CN" sz="1800">
                <a:solidFill>
                  <a:srgbClr val="0432FF"/>
                </a:solidFill>
              </a:rPr>
              <a:t>damped</a:t>
            </a:r>
            <a:r>
              <a:rPr lang="zh-CN" altLang="en-US" sz="1800">
                <a:solidFill>
                  <a:srgbClr val="0432FF"/>
                </a:solidFill>
              </a:rPr>
              <a:t>衰减最快</a:t>
            </a:r>
            <a:endParaRPr lang="en-US" altLang="en-US" sz="1800">
              <a:solidFill>
                <a:srgbClr val="0432FF"/>
              </a:solidFill>
            </a:endParaRPr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D6868E7B-FCCC-DA45-BD01-AA43CCFA4F5D}"/>
              </a:ext>
            </a:extLst>
          </p:cNvPr>
          <p:cNvSpPr/>
          <p:nvPr/>
        </p:nvSpPr>
        <p:spPr>
          <a:xfrm>
            <a:off x="2064544" y="3673474"/>
            <a:ext cx="171450" cy="3651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D01D93A1-E8AC-8E47-B0B4-5DF82F710F29}"/>
              </a:ext>
            </a:extLst>
          </p:cNvPr>
          <p:cNvSpPr/>
          <p:nvPr/>
        </p:nvSpPr>
        <p:spPr>
          <a:xfrm rot="5400000">
            <a:off x="4036219" y="5050631"/>
            <a:ext cx="171450" cy="3635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7110" name="Picture 11">
            <a:extLst>
              <a:ext uri="{FF2B5EF4-FFF2-40B4-BE49-F238E27FC236}">
                <a16:creationId xmlns:a16="http://schemas.microsoft.com/office/drawing/2014/main" id="{F93B57EE-5A6A-224D-92A0-06E5A29A0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5" y="158750"/>
            <a:ext cx="4676775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12">
            <a:extLst>
              <a:ext uri="{FF2B5EF4-FFF2-40B4-BE49-F238E27FC236}">
                <a16:creationId xmlns:a16="http://schemas.microsoft.com/office/drawing/2014/main" id="{8D30E3C0-43DC-C24A-95F1-869656A74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325" y="3495675"/>
            <a:ext cx="4765675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E2F8235-B821-444F-8786-C871D988904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图片 4">
            <a:extLst>
              <a:ext uri="{FF2B5EF4-FFF2-40B4-BE49-F238E27FC236}">
                <a16:creationId xmlns:a16="http://schemas.microsoft.com/office/drawing/2014/main" id="{97990632-5985-7D49-B202-6C2D760D7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404664"/>
            <a:ext cx="878522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C98DF06-E3E4-9A4C-ABDB-2B19E45B1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2805113"/>
            <a:ext cx="5483225" cy="405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2867E7C-7DC7-A94A-8768-AD5A675C4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4437063"/>
            <a:ext cx="1338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求初始条件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8076ED46-2013-704B-A925-54835117611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id="{0E699E9D-6283-7B44-B447-CFE1F55A5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271994"/>
            <a:ext cx="33843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rgbClr val="FF0000"/>
                </a:solidFill>
              </a:rPr>
              <a:t>0+</a:t>
            </a:r>
            <a:r>
              <a:rPr lang="zh-CN" altLang="en-US" sz="1800" dirty="0">
                <a:solidFill>
                  <a:srgbClr val="FF0000"/>
                </a:solidFill>
              </a:rPr>
              <a:t>时刻，并联</a:t>
            </a:r>
            <a:r>
              <a:rPr lang="en-US" altLang="zh-CN" sz="1800" dirty="0">
                <a:solidFill>
                  <a:srgbClr val="FF0000"/>
                </a:solidFill>
              </a:rPr>
              <a:t>RLC </a:t>
            </a:r>
            <a:r>
              <a:rPr lang="en-US" altLang="zh-CN" sz="18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zh-CN" altLang="en-US" sz="1800" dirty="0">
                <a:solidFill>
                  <a:srgbClr val="FF0000"/>
                </a:solidFill>
              </a:rPr>
              <a:t>先求 </a:t>
            </a:r>
            <a:r>
              <a:rPr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solidFill>
                  <a:srgbClr val="FF0000"/>
                </a:solidFill>
              </a:rPr>
              <a:t>及其导数的初始值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ECEBE16-0B7F-5842-B028-6F0346F1798B}"/>
              </a:ext>
            </a:extLst>
          </p:cNvPr>
          <p:cNvSpPr/>
          <p:nvPr/>
        </p:nvSpPr>
        <p:spPr>
          <a:xfrm>
            <a:off x="1403648" y="3950047"/>
            <a:ext cx="432048" cy="27104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108255E-6239-C145-99D6-D208DEA61E96}"/>
              </a:ext>
            </a:extLst>
          </p:cNvPr>
          <p:cNvSpPr/>
          <p:nvPr/>
        </p:nvSpPr>
        <p:spPr>
          <a:xfrm>
            <a:off x="939994" y="6317815"/>
            <a:ext cx="535661" cy="540185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图片 4">
            <a:extLst>
              <a:ext uri="{FF2B5EF4-FFF2-40B4-BE49-F238E27FC236}">
                <a16:creationId xmlns:a16="http://schemas.microsoft.com/office/drawing/2014/main" id="{442F59F4-17B1-C148-B4EF-E5CE3A596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7" y="318345"/>
            <a:ext cx="878522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图片 5">
            <a:extLst>
              <a:ext uri="{FF2B5EF4-FFF2-40B4-BE49-F238E27FC236}">
                <a16:creationId xmlns:a16="http://schemas.microsoft.com/office/drawing/2014/main" id="{5CB3A531-E504-2142-8894-297A4FF00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00" y="1036759"/>
            <a:ext cx="349885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图片 6">
            <a:extLst>
              <a:ext uri="{FF2B5EF4-FFF2-40B4-BE49-F238E27FC236}">
                <a16:creationId xmlns:a16="http://schemas.microsoft.com/office/drawing/2014/main" id="{4FB68618-405B-A546-AAFE-3F163AEA6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7" y="2731294"/>
            <a:ext cx="5616575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图片 7">
            <a:extLst>
              <a:ext uri="{FF2B5EF4-FFF2-40B4-BE49-F238E27FC236}">
                <a16:creationId xmlns:a16="http://schemas.microsoft.com/office/drawing/2014/main" id="{018605C9-9F42-CB40-B199-84CA5529AE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10300"/>
            <a:ext cx="54006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文本框 8">
            <a:extLst>
              <a:ext uri="{FF2B5EF4-FFF2-40B4-BE49-F238E27FC236}">
                <a16:creationId xmlns:a16="http://schemas.microsoft.com/office/drawing/2014/main" id="{E45466CB-250D-1E46-97F8-BEC0712CB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4508500"/>
            <a:ext cx="2492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①求特征根，写出通解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9D8011CB-895A-5645-A36F-C0AD399423F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84AEFB0-81AC-7D4F-879D-2E65E31CABD6}"/>
              </a:ext>
            </a:extLst>
          </p:cNvPr>
          <p:cNvSpPr/>
          <p:nvPr/>
        </p:nvSpPr>
        <p:spPr>
          <a:xfrm>
            <a:off x="1331640" y="3795290"/>
            <a:ext cx="864096" cy="497806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3E1830B-B3E9-D44B-8FDB-0C46EBDD300F}"/>
              </a:ext>
            </a:extLst>
          </p:cNvPr>
          <p:cNvSpPr/>
          <p:nvPr/>
        </p:nvSpPr>
        <p:spPr>
          <a:xfrm>
            <a:off x="1331212" y="4321838"/>
            <a:ext cx="1008540" cy="556550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图片 4">
            <a:extLst>
              <a:ext uri="{FF2B5EF4-FFF2-40B4-BE49-F238E27FC236}">
                <a16:creationId xmlns:a16="http://schemas.microsoft.com/office/drawing/2014/main" id="{6C968B63-A9AF-4E42-92CC-9774FB597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7" y="347373"/>
            <a:ext cx="8477179" cy="23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图片 5">
            <a:extLst>
              <a:ext uri="{FF2B5EF4-FFF2-40B4-BE49-F238E27FC236}">
                <a16:creationId xmlns:a16="http://schemas.microsoft.com/office/drawing/2014/main" id="{79C7749D-0F7D-704D-97CE-280986C1E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76872"/>
            <a:ext cx="5727129" cy="46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文本框 6">
            <a:extLst>
              <a:ext uri="{FF2B5EF4-FFF2-40B4-BE49-F238E27FC236}">
                <a16:creationId xmlns:a16="http://schemas.microsoft.com/office/drawing/2014/main" id="{73FB6523-DB1E-1D4C-8FF8-4329BDA2D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4292600"/>
            <a:ext cx="1871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②根据初始条件，求待定系数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03A564A-B28A-D048-81EC-41C7D3449CE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灯片编号占位符 5">
            <a:extLst>
              <a:ext uri="{FF2B5EF4-FFF2-40B4-BE49-F238E27FC236}">
                <a16:creationId xmlns:a16="http://schemas.microsoft.com/office/drawing/2014/main" id="{F98EA2F1-0173-774D-9C80-76F9F6FD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4F29A-0915-BE41-9843-18B15942FA55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zh-CN" sz="14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D5EF5A3B-AB31-4D4A-A3EC-318A93294F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438150"/>
            <a:ext cx="8243887" cy="1314450"/>
          </a:xfrm>
        </p:spPr>
        <p:txBody>
          <a:bodyPr/>
          <a:lstStyle/>
          <a:p>
            <a:r>
              <a:rPr lang="en-US" altLang="zh-CN"/>
              <a:t>Second-Order Circuits</a:t>
            </a:r>
            <a:br>
              <a:rPr lang="en-US" altLang="zh-CN"/>
            </a:br>
            <a:r>
              <a:rPr lang="en-US" altLang="zh-CN"/>
              <a:t>C</a:t>
            </a:r>
            <a:r>
              <a:rPr lang="en-US" altLang="zh-CN" sz="4000"/>
              <a:t>hapter 8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0B6DC46-8F8C-E044-A1BD-668C43E9F6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763000" cy="3541713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altLang="zh-CN"/>
              <a:t>8.1	Examples of 2</a:t>
            </a:r>
            <a:r>
              <a:rPr lang="en-US" altLang="zh-CN" baseline="30000"/>
              <a:t>nd</a:t>
            </a:r>
            <a:r>
              <a:rPr lang="en-US" altLang="zh-CN"/>
              <a:t> order RCL circuit</a:t>
            </a:r>
          </a:p>
          <a:p>
            <a:pPr marL="609600" indent="-609600">
              <a:buFontTx/>
              <a:buNone/>
            </a:pPr>
            <a:r>
              <a:rPr lang="en-US" altLang="zh-CN"/>
              <a:t>8.2	The source-free series RLC circuit</a:t>
            </a:r>
          </a:p>
          <a:p>
            <a:pPr marL="609600" indent="-609600">
              <a:buFontTx/>
              <a:buNone/>
            </a:pPr>
            <a:r>
              <a:rPr lang="en-US" altLang="zh-CN"/>
              <a:t>8.3	The source-free parallel RLC circuit</a:t>
            </a:r>
          </a:p>
          <a:p>
            <a:pPr marL="609600" indent="-609600">
              <a:buFontTx/>
              <a:buNone/>
            </a:pPr>
            <a:r>
              <a:rPr lang="en-US" altLang="zh-CN"/>
              <a:t>8.4	Step response of a series RLC circuit</a:t>
            </a:r>
          </a:p>
          <a:p>
            <a:pPr marL="609600" indent="-609600">
              <a:buFontTx/>
              <a:buNone/>
            </a:pPr>
            <a:r>
              <a:rPr lang="en-US" altLang="zh-CN"/>
              <a:t>8.5	Step response of a parallel RLC circuit</a:t>
            </a:r>
          </a:p>
          <a:p>
            <a:pPr marL="609600" indent="-609600">
              <a:buFontTx/>
              <a:buNone/>
            </a:pPr>
            <a:r>
              <a:rPr lang="zh-CN" altLang="en-US"/>
              <a:t>补充：冲激响应</a:t>
            </a:r>
            <a:r>
              <a:rPr lang="en-US" altLang="zh-CN"/>
              <a:t> 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7AC7CAB4-5DC5-224D-AB29-ADA1D6ECB21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579BDE68-FA12-2849-8D63-21ECBCF3AB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zh-CN" sz="4000"/>
              <a:t>8.4 Step-Response Series </a:t>
            </a:r>
            <a:br>
              <a:rPr lang="en-US" altLang="zh-CN" sz="4000"/>
            </a:br>
            <a:r>
              <a:rPr lang="en-US" altLang="zh-CN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en-US" altLang="zh-CN" sz="4000"/>
              <a:t> Circuits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8A29AB86-4A38-434B-AB03-CF4017098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0"/>
            <a:ext cx="4038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400">
                <a:latin typeface="Verdana" panose="020B0604030504040204" pitchFamily="34" charset="0"/>
              </a:rPr>
              <a:t>The step response     is obtained by the sudden application    of a dc source.</a:t>
            </a:r>
          </a:p>
        </p:txBody>
      </p:sp>
      <p:sp>
        <p:nvSpPr>
          <p:cNvPr id="51204" name="Rectangle 5">
            <a:extLst>
              <a:ext uri="{FF2B5EF4-FFF2-40B4-BE49-F238E27FC236}">
                <a16:creationId xmlns:a16="http://schemas.microsoft.com/office/drawing/2014/main" id="{0BEF9D9F-830B-9443-9035-513942E76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51205" name="Picture 11" descr="08-018">
            <a:extLst>
              <a:ext uri="{FF2B5EF4-FFF2-40B4-BE49-F238E27FC236}">
                <a16:creationId xmlns:a16="http://schemas.microsoft.com/office/drawing/2014/main" id="{73B62914-EE68-0F49-B1E0-7471BED9010C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00200"/>
            <a:ext cx="3810000" cy="1625600"/>
          </a:xfrm>
          <a:noFill/>
        </p:spPr>
      </p:pic>
      <p:sp>
        <p:nvSpPr>
          <p:cNvPr id="51206" name="Rectangle 13">
            <a:extLst>
              <a:ext uri="{FF2B5EF4-FFF2-40B4-BE49-F238E27FC236}">
                <a16:creationId xmlns:a16="http://schemas.microsoft.com/office/drawing/2014/main" id="{9A9C5CC8-F2E1-E24D-AA93-750CAB124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51207" name="Object 12">
            <a:extLst>
              <a:ext uri="{FF2B5EF4-FFF2-40B4-BE49-F238E27FC236}">
                <a16:creationId xmlns:a16="http://schemas.microsoft.com/office/drawing/2014/main" id="{7429CFF5-1C62-6549-99AF-FB3724730B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8263" y="3408363"/>
          <a:ext cx="3622675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350200" imgH="9652000" progId="Equation.3">
                  <p:embed/>
                </p:oleObj>
              </mc:Choice>
              <mc:Fallback>
                <p:oleObj name="Equation" r:id="rId4" imgW="33350200" imgH="96520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3408363"/>
                        <a:ext cx="3622675" cy="10144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8" name="Rectangle 14">
            <a:extLst>
              <a:ext uri="{FF2B5EF4-FFF2-40B4-BE49-F238E27FC236}">
                <a16:creationId xmlns:a16="http://schemas.microsoft.com/office/drawing/2014/main" id="{2BD6797D-99A5-7140-996C-FF1E8CF0A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348287"/>
            <a:ext cx="7543800" cy="1477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048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347663" indent="-233363">
              <a:spcBef>
                <a:spcPct val="20000"/>
              </a:spcBef>
              <a:buChar char="–"/>
              <a:tabLst>
                <a:tab pos="5048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4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Verdana" panose="020B0604030504040204" pitchFamily="34" charset="0"/>
              </a:rPr>
              <a:t>The above equation has the same form as the equation for source-free series RLC circuit.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zh-CN" sz="1800" dirty="0">
                <a:latin typeface="Verdana" panose="020B0604030504040204" pitchFamily="34" charset="0"/>
              </a:rPr>
              <a:t>The </a:t>
            </a:r>
            <a:r>
              <a:rPr lang="en-US" altLang="zh-CN" sz="1800" dirty="0">
                <a:solidFill>
                  <a:srgbClr val="FF0000"/>
                </a:solidFill>
                <a:latin typeface="Verdana" panose="020B0604030504040204" pitchFamily="34" charset="0"/>
              </a:rPr>
              <a:t>same coefficients </a:t>
            </a:r>
            <a:r>
              <a:rPr lang="en-US" altLang="zh-CN" sz="1800" dirty="0">
                <a:latin typeface="Verdana" panose="020B0604030504040204" pitchFamily="34" charset="0"/>
              </a:rPr>
              <a:t>(important in determining the frequency parameters). </a:t>
            </a:r>
            <a:r>
              <a:rPr lang="en-US" altLang="zh-CN" sz="1800" dirty="0">
                <a:latin typeface="Verdana" panose="020B0604030504040204" pitchFamily="34" charset="0"/>
                <a:sym typeface="Wingdings" pitchFamily="2" charset="2"/>
              </a:rPr>
              <a:t> </a:t>
            </a:r>
            <a:r>
              <a:rPr lang="zh-CN" altLang="en-US" sz="1800" dirty="0">
                <a:latin typeface="Verdana" panose="020B0604030504040204" pitchFamily="34" charset="0"/>
                <a:sym typeface="Wingdings" pitchFamily="2" charset="2"/>
              </a:rPr>
              <a:t>同样的特征方程、同样的特征根</a:t>
            </a:r>
            <a:endParaRPr lang="en-US" altLang="zh-CN" sz="1800" dirty="0">
              <a:latin typeface="Verdana" panose="020B0604030504040204" pitchFamily="34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zh-CN" sz="1800" dirty="0">
                <a:solidFill>
                  <a:srgbClr val="FF0000"/>
                </a:solidFill>
                <a:latin typeface="Verdana" panose="020B0604030504040204" pitchFamily="34" charset="0"/>
              </a:rPr>
              <a:t>Different </a:t>
            </a:r>
            <a:r>
              <a:rPr lang="en-US" altLang="zh-CN" sz="1800" dirty="0">
                <a:latin typeface="Verdana" panose="020B0604030504040204" pitchFamily="34" charset="0"/>
              </a:rPr>
              <a:t>circuit </a:t>
            </a:r>
            <a:r>
              <a:rPr lang="en-US" altLang="zh-CN" sz="1800" dirty="0">
                <a:solidFill>
                  <a:srgbClr val="FF0000"/>
                </a:solidFill>
                <a:latin typeface="Verdana" panose="020B0604030504040204" pitchFamily="34" charset="0"/>
              </a:rPr>
              <a:t>variable</a:t>
            </a:r>
            <a:r>
              <a:rPr lang="en-US" altLang="zh-CN" sz="1800" dirty="0">
                <a:latin typeface="Verdana" panose="020B0604030504040204" pitchFamily="34" charset="0"/>
              </a:rPr>
              <a:t> in the equation. </a:t>
            </a:r>
          </a:p>
        </p:txBody>
      </p:sp>
      <p:pic>
        <p:nvPicPr>
          <p:cNvPr id="51209" name="图片 1">
            <a:extLst>
              <a:ext uri="{FF2B5EF4-FFF2-40B4-BE49-F238E27FC236}">
                <a16:creationId xmlns:a16="http://schemas.microsoft.com/office/drawing/2014/main" id="{7E03CE7B-736E-414F-AEFC-0CAF5329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3084513"/>
            <a:ext cx="2667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图片 2">
            <a:extLst>
              <a:ext uri="{FF2B5EF4-FFF2-40B4-BE49-F238E27FC236}">
                <a16:creationId xmlns:a16="http://schemas.microsoft.com/office/drawing/2014/main" id="{621FDED1-D103-8747-AFB2-ACC5BAE397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3946525"/>
            <a:ext cx="13081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右大括号 3">
            <a:extLst>
              <a:ext uri="{FF2B5EF4-FFF2-40B4-BE49-F238E27FC236}">
                <a16:creationId xmlns:a16="http://schemas.microsoft.com/office/drawing/2014/main" id="{7E5AE3B6-FFD7-AB40-B118-F65F80BD4683}"/>
              </a:ext>
            </a:extLst>
          </p:cNvPr>
          <p:cNvSpPr/>
          <p:nvPr/>
        </p:nvSpPr>
        <p:spPr>
          <a:xfrm>
            <a:off x="3511550" y="3500438"/>
            <a:ext cx="268288" cy="10175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右箭头 4">
            <a:extLst>
              <a:ext uri="{FF2B5EF4-FFF2-40B4-BE49-F238E27FC236}">
                <a16:creationId xmlns:a16="http://schemas.microsoft.com/office/drawing/2014/main" id="{73B16369-A21B-824C-88DD-E21B3C421B98}"/>
              </a:ext>
            </a:extLst>
          </p:cNvPr>
          <p:cNvSpPr/>
          <p:nvPr/>
        </p:nvSpPr>
        <p:spPr>
          <a:xfrm>
            <a:off x="4171950" y="3902075"/>
            <a:ext cx="64770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1213" name="TextBox 1">
            <a:extLst>
              <a:ext uri="{FF2B5EF4-FFF2-40B4-BE49-F238E27FC236}">
                <a16:creationId xmlns:a16="http://schemas.microsoft.com/office/drawing/2014/main" id="{0347D2C2-C8ED-C346-94B5-CAA0C4F65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7150" y="4495800"/>
            <a:ext cx="521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/>
              <a:t>* 因为有电压源，所以关键变量采用电压比较合适</a:t>
            </a:r>
            <a:endParaRPr lang="en-US" altLang="en-US" sz="1800" b="1"/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A426BA39-AC20-7B49-B659-0728D0F1C7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DBC29A5-1658-9146-A144-0AFF3302C3AA}"/>
              </a:ext>
            </a:extLst>
          </p:cNvPr>
          <p:cNvSpPr txBox="1"/>
          <p:nvPr/>
        </p:nvSpPr>
        <p:spPr>
          <a:xfrm>
            <a:off x="3968521" y="4783137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Q: </a:t>
            </a:r>
            <a:r>
              <a:rPr kumimoji="1" lang="zh-CN" altLang="en-US" b="1" dirty="0">
                <a:solidFill>
                  <a:srgbClr val="0432FF"/>
                </a:solidFill>
              </a:rPr>
              <a:t>以电感电流为关键变量可以吗？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571F448-4046-3A4C-BEBD-C3CFF70F3CA6}"/>
              </a:ext>
            </a:extLst>
          </p:cNvPr>
          <p:cNvSpPr txBox="1"/>
          <p:nvPr/>
        </p:nvSpPr>
        <p:spPr>
          <a:xfrm>
            <a:off x="3968521" y="5124706"/>
            <a:ext cx="4416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A</a:t>
            </a:r>
            <a:r>
              <a:rPr kumimoji="1" lang="zh-CN" altLang="en-US" b="1" dirty="0">
                <a:solidFill>
                  <a:srgbClr val="0432FF"/>
                </a:solidFill>
              </a:rPr>
              <a:t>：</a:t>
            </a:r>
            <a:r>
              <a:rPr kumimoji="1" lang="en-US" altLang="zh-CN" b="1" dirty="0">
                <a:solidFill>
                  <a:srgbClr val="0432FF"/>
                </a:solidFill>
              </a:rPr>
              <a:t>OK</a:t>
            </a:r>
            <a:r>
              <a:rPr kumimoji="1" lang="zh-CN" altLang="en-US" b="1" dirty="0">
                <a:solidFill>
                  <a:srgbClr val="0432FF"/>
                </a:solidFill>
              </a:rPr>
              <a:t>，区别仅在于等号右侧的数值不同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CD3553E-DED1-244B-B578-0E5E57881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43888" cy="1600200"/>
          </a:xfrm>
          <a:solidFill>
            <a:schemeClr val="bg1"/>
          </a:solidFill>
        </p:spPr>
        <p:txBody>
          <a:bodyPr/>
          <a:lstStyle/>
          <a:p>
            <a:r>
              <a:rPr lang="en-US" altLang="zh-CN" sz="4000"/>
              <a:t>8.4 Step-Response Series </a:t>
            </a:r>
            <a:br>
              <a:rPr lang="en-US" altLang="zh-CN" sz="4000"/>
            </a:br>
            <a:r>
              <a:rPr lang="en-US" altLang="zh-CN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en-US" altLang="zh-CN" sz="4000"/>
              <a:t> Circuits</a:t>
            </a:r>
          </a:p>
        </p:txBody>
      </p:sp>
      <p:sp>
        <p:nvSpPr>
          <p:cNvPr id="53251" name="Rectangle 4">
            <a:extLst>
              <a:ext uri="{FF2B5EF4-FFF2-40B4-BE49-F238E27FC236}">
                <a16:creationId xmlns:a16="http://schemas.microsoft.com/office/drawing/2014/main" id="{64D1694A-8EF1-CD40-B12B-BF674BF05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2" name="Rectangle 6">
            <a:extLst>
              <a:ext uri="{FF2B5EF4-FFF2-40B4-BE49-F238E27FC236}">
                <a16:creationId xmlns:a16="http://schemas.microsoft.com/office/drawing/2014/main" id="{21D32A23-EA4C-384F-A9FA-CEB3BD42B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3" name="Rectangle 18">
            <a:extLst>
              <a:ext uri="{FF2B5EF4-FFF2-40B4-BE49-F238E27FC236}">
                <a16:creationId xmlns:a16="http://schemas.microsoft.com/office/drawing/2014/main" id="{1AB9E954-8B17-7849-A870-6EF0FB710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54163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cs typeface="Times New Roman" panose="02020603050405020304" pitchFamily="18" charset="0"/>
              </a:rPr>
              <a:t>The solution of the equation should have two components:</a:t>
            </a:r>
            <a:endParaRPr lang="en-US" altLang="zh-CN" sz="2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cs typeface="Times New Roman" panose="02020603050405020304" pitchFamily="18" charset="0"/>
              </a:rPr>
              <a:t>the </a:t>
            </a:r>
            <a:r>
              <a:rPr lang="en-US" altLang="zh-CN" sz="2000">
                <a:solidFill>
                  <a:srgbClr val="FF3300"/>
                </a:solidFill>
                <a:cs typeface="Times New Roman" panose="02020603050405020304" pitchFamily="18" charset="0"/>
              </a:rPr>
              <a:t>transient response 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30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>
                <a:solidFill>
                  <a:srgbClr val="FF3300"/>
                </a:solidFill>
                <a:cs typeface="Times New Roman" panose="02020603050405020304" pitchFamily="18" charset="0"/>
              </a:rPr>
              <a:t>(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>
                <a:solidFill>
                  <a:srgbClr val="FF3300"/>
                </a:solidFill>
                <a:cs typeface="Times New Roman" panose="02020603050405020304" pitchFamily="18" charset="0"/>
              </a:rPr>
              <a:t>)</a:t>
            </a:r>
            <a:r>
              <a:rPr lang="en-US" altLang="zh-CN" sz="2000">
                <a:cs typeface="Times New Roman" panose="02020603050405020304" pitchFamily="18" charset="0"/>
              </a:rPr>
              <a:t> &amp; the </a:t>
            </a:r>
            <a:r>
              <a:rPr lang="en-US" altLang="zh-CN" sz="2000">
                <a:solidFill>
                  <a:srgbClr val="FF3300"/>
                </a:solidFill>
                <a:cs typeface="Times New Roman" panose="02020603050405020304" pitchFamily="18" charset="0"/>
              </a:rPr>
              <a:t>steady-state response 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30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altLang="zh-CN" sz="2000">
                <a:solidFill>
                  <a:srgbClr val="FF3300"/>
                </a:solidFill>
                <a:cs typeface="Times New Roman" panose="02020603050405020304" pitchFamily="18" charset="0"/>
              </a:rPr>
              <a:t>(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>
                <a:solidFill>
                  <a:srgbClr val="FF3300"/>
                </a:solidFill>
                <a:cs typeface="Times New Roman" panose="02020603050405020304" pitchFamily="18" charset="0"/>
              </a:rPr>
              <a:t>):</a:t>
            </a:r>
            <a:endParaRPr lang="en-US" altLang="zh-CN" sz="2000"/>
          </a:p>
        </p:txBody>
      </p:sp>
      <p:graphicFrame>
        <p:nvGraphicFramePr>
          <p:cNvPr id="53254" name="Object 17">
            <a:extLst>
              <a:ext uri="{FF2B5EF4-FFF2-40B4-BE49-F238E27FC236}">
                <a16:creationId xmlns:a16="http://schemas.microsoft.com/office/drawing/2014/main" id="{1758184E-C303-2C43-B808-B1440144E2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2590800"/>
          <a:ext cx="3429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450800" imgH="5270500" progId="Equation.3">
                  <p:embed/>
                </p:oleObj>
              </mc:Choice>
              <mc:Fallback>
                <p:oleObj name="Equation" r:id="rId3" imgW="25450800" imgH="52705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590800"/>
                        <a:ext cx="3429000" cy="4699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Rectangle 19">
            <a:extLst>
              <a:ext uri="{FF2B5EF4-FFF2-40B4-BE49-F238E27FC236}">
                <a16:creationId xmlns:a16="http://schemas.microsoft.com/office/drawing/2014/main" id="{D638C335-537C-204F-BC6C-78F8099A1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00400"/>
            <a:ext cx="807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31775" indent="-231775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Symbol" pitchFamily="2" charset="2"/>
              <a:buChar char=""/>
            </a:pPr>
            <a:r>
              <a:rPr lang="en-US" altLang="zh-CN" sz="2000">
                <a:cs typeface="Times New Roman" panose="02020603050405020304" pitchFamily="18" charset="0"/>
              </a:rPr>
              <a:t>The transient response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>
                <a:cs typeface="Times New Roman" panose="02020603050405020304" pitchFamily="18" charset="0"/>
              </a:rPr>
              <a:t> is the same as that for source-free case</a:t>
            </a:r>
            <a:endParaRPr lang="en-US" altLang="zh-CN" sz="1800"/>
          </a:p>
        </p:txBody>
      </p:sp>
      <p:sp>
        <p:nvSpPr>
          <p:cNvPr id="37897" name="Rectangle 22">
            <a:extLst>
              <a:ext uri="{FF2B5EF4-FFF2-40B4-BE49-F238E27FC236}">
                <a16:creationId xmlns:a16="http://schemas.microsoft.com/office/drawing/2014/main" id="{98DA83F7-80ED-EA47-B745-62CC9D747589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57200" y="5233848"/>
            <a:ext cx="8229600" cy="1479829"/>
          </a:xfrm>
          <a:prstGeom prst="rect">
            <a:avLst/>
          </a:prstGeom>
          <a:blipFill>
            <a:blip r:embed="rId5"/>
            <a:stretch>
              <a:fillRect l="-772" t="-1695" b="-847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3257" name="Rectangle 23">
            <a:extLst>
              <a:ext uri="{FF2B5EF4-FFF2-40B4-BE49-F238E27FC236}">
                <a16:creationId xmlns:a16="http://schemas.microsoft.com/office/drawing/2014/main" id="{0354C26C-81CA-174D-B141-38E2691F4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7650" y="6035675"/>
            <a:ext cx="2012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600">
                <a:cs typeface="Times New Roman" panose="02020603050405020304" pitchFamily="18" charset="0"/>
              </a:rPr>
              <a:t> 		</a:t>
            </a:r>
            <a:endParaRPr lang="en-US" altLang="zh-CN" sz="1800"/>
          </a:p>
        </p:txBody>
      </p:sp>
      <p:graphicFrame>
        <p:nvGraphicFramePr>
          <p:cNvPr id="53258" name="Object 12">
            <a:extLst>
              <a:ext uri="{FF2B5EF4-FFF2-40B4-BE49-F238E27FC236}">
                <a16:creationId xmlns:a16="http://schemas.microsoft.com/office/drawing/2014/main" id="{190F2413-CB4A-0D47-88FF-6F975B1A73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47650" y="6372225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28900" imgH="4978400" progId="Equation.3">
                  <p:embed/>
                </p:oleObj>
              </mc:Choice>
              <mc:Fallback>
                <p:oleObj name="Equation" r:id="rId6" imgW="2628900" imgH="4978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47650" y="6372225"/>
                        <a:ext cx="114300" cy="21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259" name="Group 27">
            <a:extLst>
              <a:ext uri="{FF2B5EF4-FFF2-40B4-BE49-F238E27FC236}">
                <a16:creationId xmlns:a16="http://schemas.microsoft.com/office/drawing/2014/main" id="{A54D9B21-2956-DF4B-8E66-C0385B201BD9}"/>
              </a:ext>
            </a:extLst>
          </p:cNvPr>
          <p:cNvGrpSpPr>
            <a:grpSpLocks/>
          </p:cNvGrpSpPr>
          <p:nvPr/>
        </p:nvGrpSpPr>
        <p:grpSpPr bwMode="auto">
          <a:xfrm>
            <a:off x="1057275" y="3657600"/>
            <a:ext cx="5756275" cy="406400"/>
            <a:chOff x="666" y="2304"/>
            <a:chExt cx="3626" cy="256"/>
          </a:xfrm>
        </p:grpSpPr>
        <p:graphicFrame>
          <p:nvGraphicFramePr>
            <p:cNvPr id="53266" name="Object 16">
              <a:extLst>
                <a:ext uri="{FF2B5EF4-FFF2-40B4-BE49-F238E27FC236}">
                  <a16:creationId xmlns:a16="http://schemas.microsoft.com/office/drawing/2014/main" id="{6E347013-4080-1540-B20E-914375C95FD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66" y="2307"/>
            <a:ext cx="1261" cy="2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7800300" imgH="5562600" progId="Equation.3">
                    <p:embed/>
                  </p:oleObj>
                </mc:Choice>
                <mc:Fallback>
                  <p:oleObj name="Equation" r:id="rId8" imgW="27800300" imgH="55626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6" y="2307"/>
                          <a:ext cx="1261" cy="25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67" name="Rectangle 20">
              <a:extLst>
                <a:ext uri="{FF2B5EF4-FFF2-40B4-BE49-F238E27FC236}">
                  <a16:creationId xmlns:a16="http://schemas.microsoft.com/office/drawing/2014/main" id="{97B1B3C2-7BEE-C243-A92C-14DA377E0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304"/>
              <a:ext cx="1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>
                  <a:cs typeface="Times New Roman" panose="02020603050405020304" pitchFamily="18" charset="0"/>
                </a:rPr>
                <a:t>(over-damped)</a:t>
              </a:r>
              <a:endParaRPr lang="en-US" altLang="zh-CN" sz="2000"/>
            </a:p>
          </p:txBody>
        </p:sp>
      </p:grpSp>
      <p:grpSp>
        <p:nvGrpSpPr>
          <p:cNvPr id="53260" name="Group 28">
            <a:extLst>
              <a:ext uri="{FF2B5EF4-FFF2-40B4-BE49-F238E27FC236}">
                <a16:creationId xmlns:a16="http://schemas.microsoft.com/office/drawing/2014/main" id="{FAF7E144-85BE-0C46-871C-BA6BDA1DA217}"/>
              </a:ext>
            </a:extLst>
          </p:cNvPr>
          <p:cNvGrpSpPr>
            <a:grpSpLocks/>
          </p:cNvGrpSpPr>
          <p:nvPr/>
        </p:nvGrpSpPr>
        <p:grpSpPr bwMode="auto">
          <a:xfrm>
            <a:off x="1046163" y="4114800"/>
            <a:ext cx="6269037" cy="406400"/>
            <a:chOff x="659" y="2592"/>
            <a:chExt cx="3949" cy="256"/>
          </a:xfrm>
        </p:grpSpPr>
        <p:graphicFrame>
          <p:nvGraphicFramePr>
            <p:cNvPr id="53264" name="Object 15">
              <a:extLst>
                <a:ext uri="{FF2B5EF4-FFF2-40B4-BE49-F238E27FC236}">
                  <a16:creationId xmlns:a16="http://schemas.microsoft.com/office/drawing/2014/main" id="{A40492A0-E2D3-8145-A094-0AE7DAB623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59" y="2595"/>
            <a:ext cx="1275" cy="2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28092400" imgH="5562600" progId="Equation.3">
                    <p:embed/>
                  </p:oleObj>
                </mc:Choice>
                <mc:Fallback>
                  <p:oleObj name="Equation" r:id="rId10" imgW="28092400" imgH="55626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9" y="2595"/>
                          <a:ext cx="1275" cy="25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65" name="Rectangle 21">
              <a:extLst>
                <a:ext uri="{FF2B5EF4-FFF2-40B4-BE49-F238E27FC236}">
                  <a16:creationId xmlns:a16="http://schemas.microsoft.com/office/drawing/2014/main" id="{9BF6244B-93CC-1542-8375-3735C19F8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" y="2592"/>
              <a:ext cx="14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>
                  <a:cs typeface="Times New Roman" panose="02020603050405020304" pitchFamily="18" charset="0"/>
                </a:rPr>
                <a:t>(critically damped)</a:t>
              </a:r>
              <a:endParaRPr lang="en-US" altLang="zh-CN" sz="2000"/>
            </a:p>
          </p:txBody>
        </p:sp>
      </p:grpSp>
      <p:grpSp>
        <p:nvGrpSpPr>
          <p:cNvPr id="53261" name="Group 29">
            <a:extLst>
              <a:ext uri="{FF2B5EF4-FFF2-40B4-BE49-F238E27FC236}">
                <a16:creationId xmlns:a16="http://schemas.microsoft.com/office/drawing/2014/main" id="{981EC6D8-FC38-3147-AE97-BA199BDD788B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572000"/>
            <a:ext cx="6000750" cy="458788"/>
            <a:chOff x="672" y="2889"/>
            <a:chExt cx="3732" cy="289"/>
          </a:xfrm>
        </p:grpSpPr>
        <p:graphicFrame>
          <p:nvGraphicFramePr>
            <p:cNvPr id="53262" name="Object 14">
              <a:extLst>
                <a:ext uri="{FF2B5EF4-FFF2-40B4-BE49-F238E27FC236}">
                  <a16:creationId xmlns:a16="http://schemas.microsoft.com/office/drawing/2014/main" id="{7A8285D2-A1AF-484B-8972-B479AFD5516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72" y="2889"/>
            <a:ext cx="2376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47688500" imgH="5562600" progId="Equation.3">
                    <p:embed/>
                  </p:oleObj>
                </mc:Choice>
                <mc:Fallback>
                  <p:oleObj name="Equation" r:id="rId12" imgW="47688500" imgH="55626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2889"/>
                          <a:ext cx="2376" cy="27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63" name="Rectangle 25">
              <a:extLst>
                <a:ext uri="{FF2B5EF4-FFF2-40B4-BE49-F238E27FC236}">
                  <a16:creationId xmlns:a16="http://schemas.microsoft.com/office/drawing/2014/main" id="{587CEFD2-E228-B94F-97AF-7BE5294F9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928"/>
              <a:ext cx="1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>
                  <a:cs typeface="Times New Roman" panose="02020603050405020304" pitchFamily="18" charset="0"/>
                </a:rPr>
                <a:t>(under-damped)</a:t>
              </a:r>
              <a:endParaRPr lang="en-US" altLang="zh-CN" sz="2000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9BC01C82-20AE-D147-9DFB-63F754B6A155}"/>
              </a:ext>
            </a:extLst>
          </p:cNvPr>
          <p:cNvSpPr txBox="1"/>
          <p:nvPr/>
        </p:nvSpPr>
        <p:spPr>
          <a:xfrm>
            <a:off x="2079010" y="2119758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齐次微分方程的通解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ABD3DAC-A90E-3248-AA0A-394FF9A4F6C5}"/>
              </a:ext>
            </a:extLst>
          </p:cNvPr>
          <p:cNvSpPr txBox="1"/>
          <p:nvPr/>
        </p:nvSpPr>
        <p:spPr>
          <a:xfrm>
            <a:off x="5580112" y="2110592"/>
            <a:ext cx="3664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B050"/>
                </a:solidFill>
              </a:rPr>
              <a:t>非齐次微分方程的特解（</a:t>
            </a:r>
            <a:r>
              <a:rPr kumimoji="1" lang="en-US" altLang="zh-CN" sz="2000" b="1" dirty="0">
                <a:solidFill>
                  <a:srgbClr val="00B050"/>
                </a:solidFill>
              </a:rPr>
              <a:t>t=∞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）</a:t>
            </a:r>
          </a:p>
        </p:txBody>
      </p:sp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B5F477C4-F0A3-864F-A3F3-00EA30FB7AAA}"/>
              </a:ext>
            </a:extLst>
          </p:cNvPr>
          <p:cNvCxnSpPr>
            <a:cxnSpLocks/>
          </p:cNvCxnSpPr>
          <p:nvPr/>
        </p:nvCxnSpPr>
        <p:spPr>
          <a:xfrm>
            <a:off x="3131840" y="2510702"/>
            <a:ext cx="576064" cy="198218"/>
          </a:xfrm>
          <a:prstGeom prst="straightConnector1">
            <a:avLst/>
          </a:prstGeom>
          <a:ln w="19050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线箭头连接符 25">
            <a:extLst>
              <a:ext uri="{FF2B5EF4-FFF2-40B4-BE49-F238E27FC236}">
                <a16:creationId xmlns:a16="http://schemas.microsoft.com/office/drawing/2014/main" id="{3A8D1583-5A50-4049-88DF-F25FB5642A4A}"/>
              </a:ext>
            </a:extLst>
          </p:cNvPr>
          <p:cNvCxnSpPr>
            <a:cxnSpLocks/>
            <a:endCxn id="32" idx="3"/>
          </p:cNvCxnSpPr>
          <p:nvPr/>
        </p:nvCxnSpPr>
        <p:spPr>
          <a:xfrm flipH="1">
            <a:off x="6019800" y="2466292"/>
            <a:ext cx="1504530" cy="35986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灯片编号占位符 1">
            <a:extLst>
              <a:ext uri="{FF2B5EF4-FFF2-40B4-BE49-F238E27FC236}">
                <a16:creationId xmlns:a16="http://schemas.microsoft.com/office/drawing/2014/main" id="{1D7E6EA0-C1A5-CE45-B4B6-11915C8A4CC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A8387C2-13D8-0C4C-9A9D-0A8AFB0085D1}"/>
              </a:ext>
            </a:extLst>
          </p:cNvPr>
          <p:cNvSpPr/>
          <p:nvPr/>
        </p:nvSpPr>
        <p:spPr>
          <a:xfrm>
            <a:off x="3707904" y="2590800"/>
            <a:ext cx="864096" cy="469900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32BE8CA-8733-774D-B661-74AF5DBA4D60}"/>
              </a:ext>
            </a:extLst>
          </p:cNvPr>
          <p:cNvSpPr/>
          <p:nvPr/>
        </p:nvSpPr>
        <p:spPr>
          <a:xfrm>
            <a:off x="4953000" y="2591209"/>
            <a:ext cx="1066800" cy="4699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5">
            <a:extLst>
              <a:ext uri="{FF2B5EF4-FFF2-40B4-BE49-F238E27FC236}">
                <a16:creationId xmlns:a16="http://schemas.microsoft.com/office/drawing/2014/main" id="{FF346A60-DB5E-F54F-AFA0-23E4BB8CA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854868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图片 6">
            <a:extLst>
              <a:ext uri="{FF2B5EF4-FFF2-40B4-BE49-F238E27FC236}">
                <a16:creationId xmlns:a16="http://schemas.microsoft.com/office/drawing/2014/main" id="{D3BF57FD-39B5-3B48-BB63-C7D4CE090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573463"/>
            <a:ext cx="7618413" cy="15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DD44D8E7-6B8F-2744-BD8A-3F6715EF292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9281A72A-DF68-2F4A-97A2-E2B26DC02B23}"/>
              </a:ext>
            </a:extLst>
          </p:cNvPr>
          <p:cNvCxnSpPr>
            <a:cxnSpLocks/>
          </p:cNvCxnSpPr>
          <p:nvPr/>
        </p:nvCxnSpPr>
        <p:spPr>
          <a:xfrm>
            <a:off x="4788024" y="3933056"/>
            <a:ext cx="22008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图片 6">
            <a:extLst>
              <a:ext uri="{FF2B5EF4-FFF2-40B4-BE49-F238E27FC236}">
                <a16:creationId xmlns:a16="http://schemas.microsoft.com/office/drawing/2014/main" id="{6C927E1C-722D-7348-8810-D4E5118D8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0" y="2328569"/>
            <a:ext cx="568801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2" name="图片 5">
            <a:extLst>
              <a:ext uri="{FF2B5EF4-FFF2-40B4-BE49-F238E27FC236}">
                <a16:creationId xmlns:a16="http://schemas.microsoft.com/office/drawing/2014/main" id="{99692F26-C2BA-1643-A5BA-EB3EE2AAB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5" y="260658"/>
            <a:ext cx="8628124" cy="2193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图片 7">
            <a:extLst>
              <a:ext uri="{FF2B5EF4-FFF2-40B4-BE49-F238E27FC236}">
                <a16:creationId xmlns:a16="http://schemas.microsoft.com/office/drawing/2014/main" id="{64DFFA46-749B-2149-994D-6245BBA62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5" y="4097044"/>
            <a:ext cx="58102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87FB2F6-A68D-AB49-B72B-1D00A0E3E76A}"/>
              </a:ext>
            </a:extLst>
          </p:cNvPr>
          <p:cNvCxnSpPr/>
          <p:nvPr/>
        </p:nvCxnSpPr>
        <p:spPr>
          <a:xfrm>
            <a:off x="53270" y="3954169"/>
            <a:ext cx="88725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文本框 11">
            <a:extLst>
              <a:ext uri="{FF2B5EF4-FFF2-40B4-BE49-F238E27FC236}">
                <a16:creationId xmlns:a16="http://schemas.microsoft.com/office/drawing/2014/main" id="{7046685B-5F9B-0748-8334-0D498D54B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3445" y="2944519"/>
            <a:ext cx="1338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求初始条件</a:t>
            </a:r>
          </a:p>
        </p:txBody>
      </p:sp>
      <p:sp>
        <p:nvSpPr>
          <p:cNvPr id="56327" name="文本框 12">
            <a:extLst>
              <a:ext uri="{FF2B5EF4-FFF2-40B4-BE49-F238E27FC236}">
                <a16:creationId xmlns:a16="http://schemas.microsoft.com/office/drawing/2014/main" id="{6EF0B0F8-B635-5B49-B50C-7AB7809A6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183" y="4457407"/>
            <a:ext cx="3081337" cy="1754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①求特征根，写出通解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/>
              <a:t>. </a:t>
            </a:r>
            <a:r>
              <a:rPr lang="zh-CN" altLang="en-US" sz="1800" dirty="0"/>
              <a:t>与零输入响应比，通解多了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/>
              <a:t>. </a:t>
            </a:r>
            <a:r>
              <a:rPr lang="zh-CN" altLang="en-US" sz="1800" dirty="0"/>
              <a:t>也可理解为：零输入响应时，变量最终都会衰减到零，即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altLang="zh-CN" sz="18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/>
              <a:t>= 0</a:t>
            </a:r>
            <a:endParaRPr lang="zh-CN" altLang="en-US" sz="1800" dirty="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565463F-9E5B-ED45-A823-FE6CA19A796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2EF3BD1-E50A-1046-8EDF-61E77BCBB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828753"/>
            <a:ext cx="3473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rgbClr val="FF0000"/>
                </a:solidFill>
              </a:rPr>
              <a:t>0+</a:t>
            </a:r>
            <a:r>
              <a:rPr lang="zh-CN" altLang="en-US" sz="1800" dirty="0">
                <a:solidFill>
                  <a:srgbClr val="FF0000"/>
                </a:solidFill>
              </a:rPr>
              <a:t>时刻，带激励源的串联</a:t>
            </a:r>
            <a:r>
              <a:rPr lang="en-US" altLang="zh-CN" sz="1800" dirty="0">
                <a:solidFill>
                  <a:srgbClr val="FF0000"/>
                </a:solidFill>
              </a:rPr>
              <a:t>RLC </a:t>
            </a:r>
            <a:r>
              <a:rPr lang="en-US" altLang="zh-CN" sz="18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zh-CN" altLang="en-US" sz="1800" dirty="0">
                <a:solidFill>
                  <a:srgbClr val="FF0000"/>
                </a:solidFill>
              </a:rPr>
              <a:t>先求 </a:t>
            </a:r>
            <a:r>
              <a:rPr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1800" dirty="0">
                <a:solidFill>
                  <a:srgbClr val="FF0000"/>
                </a:solidFill>
              </a:rPr>
              <a:t>及其导数的初始值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A38EA82-F6F2-E049-9873-1EC9B29C6157}"/>
              </a:ext>
            </a:extLst>
          </p:cNvPr>
          <p:cNvSpPr/>
          <p:nvPr/>
        </p:nvSpPr>
        <p:spPr>
          <a:xfrm>
            <a:off x="2051720" y="3542995"/>
            <a:ext cx="432048" cy="403168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D57C21E-C2F8-504A-A130-917635FBCB79}"/>
              </a:ext>
            </a:extLst>
          </p:cNvPr>
          <p:cNvSpPr/>
          <p:nvPr/>
        </p:nvSpPr>
        <p:spPr>
          <a:xfrm>
            <a:off x="323528" y="4936853"/>
            <a:ext cx="720080" cy="51713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8A27469-002E-0D4E-8D59-45A2E6C12C44}"/>
              </a:ext>
            </a:extLst>
          </p:cNvPr>
          <p:cNvSpPr/>
          <p:nvPr/>
        </p:nvSpPr>
        <p:spPr>
          <a:xfrm>
            <a:off x="2780198" y="4941168"/>
            <a:ext cx="1071721" cy="537494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图片 5">
            <a:extLst>
              <a:ext uri="{FF2B5EF4-FFF2-40B4-BE49-F238E27FC236}">
                <a16:creationId xmlns:a16="http://schemas.microsoft.com/office/drawing/2014/main" id="{9CC4B4AC-1FA4-DF44-9C24-41BB9FEB6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5935"/>
            <a:ext cx="8872538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9087E0A-E336-FE49-8D6C-55D2C525089D}"/>
              </a:ext>
            </a:extLst>
          </p:cNvPr>
          <p:cNvSpPr/>
          <p:nvPr/>
        </p:nvSpPr>
        <p:spPr>
          <a:xfrm>
            <a:off x="107950" y="1341438"/>
            <a:ext cx="5688013" cy="1008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57348" name="图片 7">
            <a:extLst>
              <a:ext uri="{FF2B5EF4-FFF2-40B4-BE49-F238E27FC236}">
                <a16:creationId xmlns:a16="http://schemas.microsoft.com/office/drawing/2014/main" id="{8CE923C7-AD4E-B94F-8BE9-636DE3D39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863601"/>
            <a:ext cx="5418138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图片 8">
            <a:extLst>
              <a:ext uri="{FF2B5EF4-FFF2-40B4-BE49-F238E27FC236}">
                <a16:creationId xmlns:a16="http://schemas.microsoft.com/office/drawing/2014/main" id="{1D27FAB8-E88A-5E41-9761-56EF47A57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761038"/>
            <a:ext cx="56134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图片 9">
            <a:extLst>
              <a:ext uri="{FF2B5EF4-FFF2-40B4-BE49-F238E27FC236}">
                <a16:creationId xmlns:a16="http://schemas.microsoft.com/office/drawing/2014/main" id="{80BA3759-A377-4F45-A158-6A0C289A45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581525"/>
            <a:ext cx="1176337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下箭头 10">
            <a:extLst>
              <a:ext uri="{FF2B5EF4-FFF2-40B4-BE49-F238E27FC236}">
                <a16:creationId xmlns:a16="http://schemas.microsoft.com/office/drawing/2014/main" id="{AC149DB9-039E-AD4C-B4C6-0226C13A700E}"/>
              </a:ext>
            </a:extLst>
          </p:cNvPr>
          <p:cNvSpPr/>
          <p:nvPr/>
        </p:nvSpPr>
        <p:spPr>
          <a:xfrm>
            <a:off x="7380288" y="5229225"/>
            <a:ext cx="215900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57352" name="图片 11">
            <a:extLst>
              <a:ext uri="{FF2B5EF4-FFF2-40B4-BE49-F238E27FC236}">
                <a16:creationId xmlns:a16="http://schemas.microsoft.com/office/drawing/2014/main" id="{A9C58544-2E00-D64B-B41A-E7EA9C8103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5761038"/>
            <a:ext cx="2297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文本框 12">
            <a:extLst>
              <a:ext uri="{FF2B5EF4-FFF2-40B4-BE49-F238E27FC236}">
                <a16:creationId xmlns:a16="http://schemas.microsoft.com/office/drawing/2014/main" id="{5B939297-C5B4-7147-910E-8CFDF025A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284538"/>
            <a:ext cx="201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②根据初始条件，求待定系数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0AD8AB-1FE7-5E4C-AAA6-5C9ED209BE8F}"/>
              </a:ext>
            </a:extLst>
          </p:cNvPr>
          <p:cNvCxnSpPr/>
          <p:nvPr/>
        </p:nvCxnSpPr>
        <p:spPr>
          <a:xfrm>
            <a:off x="149225" y="908720"/>
            <a:ext cx="5646738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819FBCBF-9C4A-5948-93AD-DB4EA8A6F35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C1E87F1-AB3E-A54C-907E-BB701116B017}"/>
              </a:ext>
            </a:extLst>
          </p:cNvPr>
          <p:cNvSpPr/>
          <p:nvPr/>
        </p:nvSpPr>
        <p:spPr>
          <a:xfrm>
            <a:off x="3059832" y="3250446"/>
            <a:ext cx="504056" cy="538593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5">
            <a:extLst>
              <a:ext uri="{FF2B5EF4-FFF2-40B4-BE49-F238E27FC236}">
                <a16:creationId xmlns:a16="http://schemas.microsoft.com/office/drawing/2014/main" id="{67298AC3-E82C-7945-AF7F-344B9D5E0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1175"/>
            <a:ext cx="9144000" cy="583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TextBox 6">
            <a:extLst>
              <a:ext uri="{FF2B5EF4-FFF2-40B4-BE49-F238E27FC236}">
                <a16:creationId xmlns:a16="http://schemas.microsoft.com/office/drawing/2014/main" id="{9A17ADE3-2C12-2948-B4CD-6E6145651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700213"/>
            <a:ext cx="2879725" cy="369887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>
                <a:solidFill>
                  <a:srgbClr val="0432FF"/>
                </a:solidFill>
              </a:rPr>
              <a:t>critically</a:t>
            </a:r>
            <a:r>
              <a:rPr lang="zh-CN" altLang="en-US" sz="1800">
                <a:solidFill>
                  <a:srgbClr val="0432FF"/>
                </a:solidFill>
              </a:rPr>
              <a:t> </a:t>
            </a:r>
            <a:r>
              <a:rPr lang="en-US" altLang="zh-CN" sz="1800">
                <a:solidFill>
                  <a:srgbClr val="0432FF"/>
                </a:solidFill>
              </a:rPr>
              <a:t>damped</a:t>
            </a:r>
            <a:r>
              <a:rPr lang="zh-CN" altLang="en-US" sz="1800">
                <a:solidFill>
                  <a:srgbClr val="0432FF"/>
                </a:solidFill>
              </a:rPr>
              <a:t>衰减最快</a:t>
            </a:r>
            <a:endParaRPr lang="en-US" altLang="en-US" sz="1800">
              <a:solidFill>
                <a:srgbClr val="0432FF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C26573F-7412-2C47-BACC-4DF59DE28E53}"/>
              </a:ext>
            </a:extLst>
          </p:cNvPr>
          <p:cNvCxnSpPr/>
          <p:nvPr/>
        </p:nvCxnSpPr>
        <p:spPr>
          <a:xfrm flipH="1">
            <a:off x="2771775" y="2070100"/>
            <a:ext cx="215900" cy="638175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39746AA-B0ED-A247-B272-CE4DCD5D555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B117FE36-B4B5-AE48-9D3D-240BB55BB5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zh-CN" sz="4000"/>
              <a:t>8.5 Step-Response Parallel </a:t>
            </a:r>
            <a:br>
              <a:rPr lang="en-US" altLang="zh-CN" sz="4000"/>
            </a:br>
            <a:r>
              <a:rPr lang="en-US" altLang="zh-CN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en-US" altLang="zh-CN" sz="4000"/>
              <a:t> Circuits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29CE8FE-76B3-BE4B-ABE2-4933013D0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0"/>
            <a:ext cx="4038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90513" indent="-2905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400">
                <a:latin typeface="Verdana" panose="020B0604030504040204" pitchFamily="34" charset="0"/>
              </a:rPr>
              <a:t>The step response     is obtained by the sudden application    of a dc source.</a:t>
            </a: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29FFCCC2-D4FA-DC43-8476-E0BB414F1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9397" name="Rectangle 6">
            <a:extLst>
              <a:ext uri="{FF2B5EF4-FFF2-40B4-BE49-F238E27FC236}">
                <a16:creationId xmlns:a16="http://schemas.microsoft.com/office/drawing/2014/main" id="{CC0826C2-2F75-0745-8EED-022AF3638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9398" name="Rectangle 10">
            <a:extLst>
              <a:ext uri="{FF2B5EF4-FFF2-40B4-BE49-F238E27FC236}">
                <a16:creationId xmlns:a16="http://schemas.microsoft.com/office/drawing/2014/main" id="{159D1DF0-7BDC-BB45-8FA6-248DD94E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876800"/>
            <a:ext cx="7543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048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65138" indent="-290513">
              <a:spcBef>
                <a:spcPct val="20000"/>
              </a:spcBef>
              <a:buChar char="–"/>
              <a:tabLst>
                <a:tab pos="5048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4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>
                <a:latin typeface="Verdana" panose="020B0604030504040204" pitchFamily="34" charset="0"/>
              </a:rPr>
              <a:t>It has the same form as the equation for source-free parallel RLC circuit.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zh-CN" sz="1800">
                <a:latin typeface="Verdana" panose="020B0604030504040204" pitchFamily="34" charset="0"/>
              </a:rPr>
              <a:t>The </a:t>
            </a:r>
            <a:r>
              <a:rPr lang="en-US" altLang="zh-CN" sz="1800">
                <a:solidFill>
                  <a:srgbClr val="FF0000"/>
                </a:solidFill>
                <a:latin typeface="Verdana" panose="020B0604030504040204" pitchFamily="34" charset="0"/>
              </a:rPr>
              <a:t>same coefficients </a:t>
            </a:r>
            <a:r>
              <a:rPr lang="en-US" altLang="zh-CN" sz="1800">
                <a:latin typeface="Verdana" panose="020B0604030504040204" pitchFamily="34" charset="0"/>
              </a:rPr>
              <a:t>(important in determining the frequency parameters). </a:t>
            </a:r>
            <a:r>
              <a:rPr lang="en-US" altLang="zh-CN" sz="1800">
                <a:latin typeface="Verdana" panose="020B0604030504040204" pitchFamily="34" charset="0"/>
                <a:sym typeface="Wingdings" pitchFamily="2" charset="2"/>
              </a:rPr>
              <a:t></a:t>
            </a:r>
            <a:r>
              <a:rPr lang="zh-CN" altLang="en-US" sz="1800">
                <a:solidFill>
                  <a:srgbClr val="FF0000"/>
                </a:solidFill>
                <a:latin typeface="Verdana" panose="020B0604030504040204" pitchFamily="34" charset="0"/>
                <a:sym typeface="Wingdings" pitchFamily="2" charset="2"/>
              </a:rPr>
              <a:t>同样的特征方程、同样的特征根</a:t>
            </a:r>
            <a:endParaRPr lang="en-US" altLang="zh-CN" sz="18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zh-CN" sz="1800">
                <a:solidFill>
                  <a:srgbClr val="FF0000"/>
                </a:solidFill>
                <a:latin typeface="Verdana" panose="020B0604030504040204" pitchFamily="34" charset="0"/>
              </a:rPr>
              <a:t>Different</a:t>
            </a:r>
            <a:r>
              <a:rPr lang="en-US" altLang="zh-CN" sz="1800">
                <a:latin typeface="Verdana" panose="020B0604030504040204" pitchFamily="34" charset="0"/>
              </a:rPr>
              <a:t> circuit </a:t>
            </a:r>
            <a:r>
              <a:rPr lang="en-US" altLang="zh-CN" sz="1800">
                <a:solidFill>
                  <a:srgbClr val="FF0000"/>
                </a:solidFill>
                <a:latin typeface="Verdana" panose="020B0604030504040204" pitchFamily="34" charset="0"/>
              </a:rPr>
              <a:t>variable</a:t>
            </a:r>
            <a:r>
              <a:rPr lang="en-US" altLang="zh-CN" sz="1800">
                <a:latin typeface="Verdana" panose="020B0604030504040204" pitchFamily="34" charset="0"/>
              </a:rPr>
              <a:t> in the equation. </a:t>
            </a:r>
          </a:p>
        </p:txBody>
      </p:sp>
      <p:graphicFrame>
        <p:nvGraphicFramePr>
          <p:cNvPr id="59399" name="Object 11">
            <a:extLst>
              <a:ext uri="{FF2B5EF4-FFF2-40B4-BE49-F238E27FC236}">
                <a16:creationId xmlns:a16="http://schemas.microsoft.com/office/drawing/2014/main" id="{9C61E73F-D9FF-D546-A34E-94AA4F1D54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1638" y="3627438"/>
          <a:ext cx="30480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518600" imgH="9652000" progId="Equation.3">
                  <p:embed/>
                </p:oleObj>
              </mc:Choice>
              <mc:Fallback>
                <p:oleObj name="Equation" r:id="rId3" imgW="34518600" imgH="96520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627438"/>
                        <a:ext cx="3048000" cy="8477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9400" name="Picture 14" descr="08-022">
            <a:extLst>
              <a:ext uri="{FF2B5EF4-FFF2-40B4-BE49-F238E27FC236}">
                <a16:creationId xmlns:a16="http://schemas.microsoft.com/office/drawing/2014/main" id="{6844B1C6-8EC8-1D4C-9456-902D5A31293A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1676400"/>
            <a:ext cx="4267200" cy="1465263"/>
          </a:xfrm>
          <a:noFill/>
        </p:spPr>
      </p:pic>
      <p:pic>
        <p:nvPicPr>
          <p:cNvPr id="59401" name="图片 1">
            <a:extLst>
              <a:ext uri="{FF2B5EF4-FFF2-40B4-BE49-F238E27FC236}">
                <a16:creationId xmlns:a16="http://schemas.microsoft.com/office/drawing/2014/main" id="{7541FAC3-8057-ED41-AE9F-C745C1797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284538"/>
            <a:ext cx="1933575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2" name="图片 2">
            <a:extLst>
              <a:ext uri="{FF2B5EF4-FFF2-40B4-BE49-F238E27FC236}">
                <a16:creationId xmlns:a16="http://schemas.microsoft.com/office/drawing/2014/main" id="{C2C5A795-AB9E-9142-9466-B6ED9D6586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0" y="4006850"/>
            <a:ext cx="120332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右大括号 3">
            <a:extLst>
              <a:ext uri="{FF2B5EF4-FFF2-40B4-BE49-F238E27FC236}">
                <a16:creationId xmlns:a16="http://schemas.microsoft.com/office/drawing/2014/main" id="{5596CC3B-18CB-FD42-9879-6F8B4DDB2712}"/>
              </a:ext>
            </a:extLst>
          </p:cNvPr>
          <p:cNvSpPr/>
          <p:nvPr/>
        </p:nvSpPr>
        <p:spPr>
          <a:xfrm>
            <a:off x="3059113" y="3600450"/>
            <a:ext cx="217487" cy="10604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右箭头 4">
            <a:extLst>
              <a:ext uri="{FF2B5EF4-FFF2-40B4-BE49-F238E27FC236}">
                <a16:creationId xmlns:a16="http://schemas.microsoft.com/office/drawing/2014/main" id="{B8B8DE35-4AC1-3C45-8DD4-8A3C539611BF}"/>
              </a:ext>
            </a:extLst>
          </p:cNvPr>
          <p:cNvSpPr/>
          <p:nvPr/>
        </p:nvSpPr>
        <p:spPr>
          <a:xfrm>
            <a:off x="3551238" y="4051300"/>
            <a:ext cx="431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9405" name="TextBox 13">
            <a:extLst>
              <a:ext uri="{FF2B5EF4-FFF2-40B4-BE49-F238E27FC236}">
                <a16:creationId xmlns:a16="http://schemas.microsoft.com/office/drawing/2014/main" id="{5415F0B7-4EE2-424A-A05A-9C21C1AC6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8550" y="3182938"/>
            <a:ext cx="5219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/>
              <a:t>* 因为有电流源，所以关键变量采用电流比较合适</a:t>
            </a:r>
            <a:endParaRPr lang="en-US" altLang="en-US" sz="1800" b="1"/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73A7C499-E92B-834C-83CC-1BAD8D2AD12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灯片编号占位符 7">
            <a:extLst>
              <a:ext uri="{FF2B5EF4-FFF2-40B4-BE49-F238E27FC236}">
                <a16:creationId xmlns:a16="http://schemas.microsoft.com/office/drawing/2014/main" id="{F63397CE-3354-084E-A69D-C15152C82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905867-7708-BF40-A1A5-546B5F8C85E7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zh-CN" sz="14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EA37CFCD-C0AB-B24A-850E-7804E9F89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43888" cy="838200"/>
          </a:xfrm>
        </p:spPr>
        <p:txBody>
          <a:bodyPr/>
          <a:lstStyle/>
          <a:p>
            <a:r>
              <a:rPr lang="en-US" altLang="zh-CN" sz="4000"/>
              <a:t>8.5 Step-Response Parallel </a:t>
            </a:r>
            <a:br>
              <a:rPr lang="en-US" altLang="zh-CN" sz="4000"/>
            </a:br>
            <a:r>
              <a:rPr lang="en-US" altLang="zh-CN" sz="4000"/>
              <a:t>RLC Circuits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F079783-8EE9-1941-BF9C-F8C9846C3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ECE4E264-3A39-A94D-8C29-D49634C19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1445" name="Rectangle 5">
            <a:extLst>
              <a:ext uri="{FF2B5EF4-FFF2-40B4-BE49-F238E27FC236}">
                <a16:creationId xmlns:a16="http://schemas.microsoft.com/office/drawing/2014/main" id="{52ACA611-58D9-574E-B8D3-D57011657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79563"/>
            <a:ext cx="8534400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>
                <a:cs typeface="Times New Roman" panose="02020603050405020304" pitchFamily="18" charset="0"/>
              </a:rPr>
              <a:t>The solution of the equation should have two components:</a:t>
            </a:r>
            <a:endParaRPr lang="en-US" altLang="zh-CN" sz="17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400">
                <a:cs typeface="Times New Roman" panose="02020603050405020304" pitchFamily="18" charset="0"/>
              </a:rPr>
              <a:t>the </a:t>
            </a:r>
            <a:r>
              <a:rPr lang="en-US" altLang="zh-CN" sz="2400">
                <a:solidFill>
                  <a:srgbClr val="FF3300"/>
                </a:solidFill>
                <a:cs typeface="Times New Roman" panose="02020603050405020304" pitchFamily="18" charset="0"/>
              </a:rPr>
              <a:t>transient response </a:t>
            </a:r>
            <a:r>
              <a:rPr lang="en-US" altLang="zh-CN" sz="24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i="1" baseline="-30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>
                <a:solidFill>
                  <a:srgbClr val="FF3300"/>
                </a:solidFill>
                <a:cs typeface="Times New Roman" panose="02020603050405020304" pitchFamily="18" charset="0"/>
              </a:rPr>
              <a:t>(</a:t>
            </a:r>
            <a:r>
              <a:rPr lang="en-US" altLang="zh-CN" sz="24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>
                <a:solidFill>
                  <a:srgbClr val="FF3300"/>
                </a:solidFill>
                <a:cs typeface="Times New Roman" panose="02020603050405020304" pitchFamily="18" charset="0"/>
              </a:rPr>
              <a:t>)</a:t>
            </a:r>
            <a:r>
              <a:rPr lang="en-US" altLang="zh-CN" sz="2400">
                <a:cs typeface="Times New Roman" panose="02020603050405020304" pitchFamily="18" charset="0"/>
              </a:rPr>
              <a:t> &amp; the </a:t>
            </a:r>
            <a:r>
              <a:rPr lang="en-US" altLang="zh-CN" sz="2400">
                <a:solidFill>
                  <a:srgbClr val="FF3300"/>
                </a:solidFill>
                <a:cs typeface="Times New Roman" panose="02020603050405020304" pitchFamily="18" charset="0"/>
              </a:rPr>
              <a:t>steady-state response </a:t>
            </a:r>
            <a:r>
              <a:rPr lang="en-US" altLang="zh-CN" sz="24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i="1" baseline="-30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altLang="zh-CN" sz="2400">
                <a:solidFill>
                  <a:srgbClr val="FF3300"/>
                </a:solidFill>
                <a:cs typeface="Times New Roman" panose="02020603050405020304" pitchFamily="18" charset="0"/>
              </a:rPr>
              <a:t>(</a:t>
            </a:r>
            <a:r>
              <a:rPr lang="en-US" altLang="zh-CN" sz="24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>
                <a:solidFill>
                  <a:srgbClr val="FF3300"/>
                </a:solidFill>
                <a:cs typeface="Times New Roman" panose="02020603050405020304" pitchFamily="18" charset="0"/>
              </a:rPr>
              <a:t>):</a:t>
            </a:r>
            <a:endParaRPr lang="en-US" altLang="zh-CN" sz="2800"/>
          </a:p>
        </p:txBody>
      </p:sp>
      <p:graphicFrame>
        <p:nvGraphicFramePr>
          <p:cNvPr id="61446" name="Object 6">
            <a:extLst>
              <a:ext uri="{FF2B5EF4-FFF2-40B4-BE49-F238E27FC236}">
                <a16:creationId xmlns:a16="http://schemas.microsoft.com/office/drawing/2014/main" id="{A62BEC68-84A8-F040-A332-60ECCC162B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665487"/>
              </p:ext>
            </p:extLst>
          </p:nvPr>
        </p:nvGraphicFramePr>
        <p:xfrm>
          <a:off x="2722336" y="2870349"/>
          <a:ext cx="245268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406100" imgH="5270500" progId="Equation.3">
                  <p:embed/>
                </p:oleObj>
              </mc:Choice>
              <mc:Fallback>
                <p:oleObj name="Equation" r:id="rId3" imgW="23406100" imgH="5270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336" y="2870349"/>
                        <a:ext cx="2452687" cy="5461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7" name="Rectangle 7">
            <a:extLst>
              <a:ext uri="{FF2B5EF4-FFF2-40B4-BE49-F238E27FC236}">
                <a16:creationId xmlns:a16="http://schemas.microsoft.com/office/drawing/2014/main" id="{09304016-BA36-634B-9B24-6CC902F68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55" y="3478487"/>
            <a:ext cx="822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31775" indent="-231775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Symbol" pitchFamily="2" charset="2"/>
              <a:buChar char=""/>
            </a:pPr>
            <a:r>
              <a:rPr lang="en-US" altLang="zh-CN" sz="2000" dirty="0">
                <a:cs typeface="Times New Roman" panose="02020603050405020304" pitchFamily="18" charset="0"/>
              </a:rPr>
              <a:t>The transient response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dirty="0">
                <a:cs typeface="Times New Roman" panose="02020603050405020304" pitchFamily="18" charset="0"/>
              </a:rPr>
              <a:t> is the same as that for source-free case</a:t>
            </a:r>
            <a:endParaRPr lang="en-US" altLang="zh-CN" sz="1800" dirty="0"/>
          </a:p>
        </p:txBody>
      </p:sp>
      <p:sp>
        <p:nvSpPr>
          <p:cNvPr id="45065" name="Rectangle 8">
            <a:extLst>
              <a:ext uri="{FF2B5EF4-FFF2-40B4-BE49-F238E27FC236}">
                <a16:creationId xmlns:a16="http://schemas.microsoft.com/office/drawing/2014/main" id="{66B9A476-7DF4-5B4F-849E-80E62F489BDF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57200" y="5240613"/>
            <a:ext cx="8229600" cy="1466299"/>
          </a:xfrm>
          <a:prstGeom prst="rect">
            <a:avLst/>
          </a:prstGeom>
          <a:blipFill>
            <a:blip r:embed="rId5"/>
            <a:stretch>
              <a:fillRect l="-772" t="-862" b="-862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61449" name="Rectangle 9">
            <a:extLst>
              <a:ext uri="{FF2B5EF4-FFF2-40B4-BE49-F238E27FC236}">
                <a16:creationId xmlns:a16="http://schemas.microsoft.com/office/drawing/2014/main" id="{9734A334-69A4-2D40-A04E-4AC116F18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7650" y="6035675"/>
            <a:ext cx="2012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600">
                <a:cs typeface="Times New Roman" panose="02020603050405020304" pitchFamily="18" charset="0"/>
              </a:rPr>
              <a:t> 		</a:t>
            </a:r>
            <a:endParaRPr lang="en-US" altLang="zh-CN" sz="1800"/>
          </a:p>
        </p:txBody>
      </p:sp>
      <p:graphicFrame>
        <p:nvGraphicFramePr>
          <p:cNvPr id="61450" name="Object 10">
            <a:extLst>
              <a:ext uri="{FF2B5EF4-FFF2-40B4-BE49-F238E27FC236}">
                <a16:creationId xmlns:a16="http://schemas.microsoft.com/office/drawing/2014/main" id="{B4995832-80E4-9D49-9688-B4AA9D363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47650" y="6372225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28900" imgH="4978400" progId="Equation.3">
                  <p:embed/>
                </p:oleObj>
              </mc:Choice>
              <mc:Fallback>
                <p:oleObj name="Equation" r:id="rId6" imgW="2628900" imgH="4978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47650" y="6372225"/>
                        <a:ext cx="114300" cy="21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51" name="Group 11">
            <a:extLst>
              <a:ext uri="{FF2B5EF4-FFF2-40B4-BE49-F238E27FC236}">
                <a16:creationId xmlns:a16="http://schemas.microsoft.com/office/drawing/2014/main" id="{72144C3A-D0C4-A44E-AD0C-2B06B6EB4FC7}"/>
              </a:ext>
            </a:extLst>
          </p:cNvPr>
          <p:cNvGrpSpPr>
            <a:grpSpLocks/>
          </p:cNvGrpSpPr>
          <p:nvPr/>
        </p:nvGrpSpPr>
        <p:grpSpPr bwMode="auto">
          <a:xfrm>
            <a:off x="1120168" y="3930925"/>
            <a:ext cx="5726112" cy="406400"/>
            <a:chOff x="685" y="2304"/>
            <a:chExt cx="3607" cy="256"/>
          </a:xfrm>
        </p:grpSpPr>
        <p:graphicFrame>
          <p:nvGraphicFramePr>
            <p:cNvPr id="61458" name="Object 12">
              <a:extLst>
                <a:ext uri="{FF2B5EF4-FFF2-40B4-BE49-F238E27FC236}">
                  <a16:creationId xmlns:a16="http://schemas.microsoft.com/office/drawing/2014/main" id="{41544062-2223-9045-892F-9BB747CE1D0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85" y="2307"/>
            <a:ext cx="1222" cy="2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6911300" imgH="5562600" progId="Equation.3">
                    <p:embed/>
                  </p:oleObj>
                </mc:Choice>
                <mc:Fallback>
                  <p:oleObj name="Equation" r:id="rId8" imgW="26911300" imgH="55626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5" y="2307"/>
                          <a:ext cx="1222" cy="25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9" name="Rectangle 13">
              <a:extLst>
                <a:ext uri="{FF2B5EF4-FFF2-40B4-BE49-F238E27FC236}">
                  <a16:creationId xmlns:a16="http://schemas.microsoft.com/office/drawing/2014/main" id="{13AC54F8-834F-0448-A166-7A690B2D0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304"/>
              <a:ext cx="1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>
                  <a:cs typeface="Times New Roman" panose="02020603050405020304" pitchFamily="18" charset="0"/>
                </a:rPr>
                <a:t>(over-damped)</a:t>
              </a:r>
              <a:endParaRPr lang="en-US" altLang="zh-CN" sz="2000"/>
            </a:p>
          </p:txBody>
        </p:sp>
      </p:grpSp>
      <p:grpSp>
        <p:nvGrpSpPr>
          <p:cNvPr id="61452" name="Group 14">
            <a:extLst>
              <a:ext uri="{FF2B5EF4-FFF2-40B4-BE49-F238E27FC236}">
                <a16:creationId xmlns:a16="http://schemas.microsoft.com/office/drawing/2014/main" id="{828EE9D9-BFF4-CD48-9BF3-E0AFD7271048}"/>
              </a:ext>
            </a:extLst>
          </p:cNvPr>
          <p:cNvGrpSpPr>
            <a:grpSpLocks/>
          </p:cNvGrpSpPr>
          <p:nvPr/>
        </p:nvGrpSpPr>
        <p:grpSpPr bwMode="auto">
          <a:xfrm>
            <a:off x="1118580" y="4392887"/>
            <a:ext cx="6248400" cy="406400"/>
            <a:chOff x="672" y="2592"/>
            <a:chExt cx="3936" cy="256"/>
          </a:xfrm>
        </p:grpSpPr>
        <p:graphicFrame>
          <p:nvGraphicFramePr>
            <p:cNvPr id="61456" name="Object 15">
              <a:extLst>
                <a:ext uri="{FF2B5EF4-FFF2-40B4-BE49-F238E27FC236}">
                  <a16:creationId xmlns:a16="http://schemas.microsoft.com/office/drawing/2014/main" id="{523CEA7A-B9BE-1541-94B6-1D1368D19B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72" y="2595"/>
            <a:ext cx="1248" cy="2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27495500" imgH="5562600" progId="Equation.3">
                    <p:embed/>
                  </p:oleObj>
                </mc:Choice>
                <mc:Fallback>
                  <p:oleObj name="Equation" r:id="rId10" imgW="27495500" imgH="55626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2595"/>
                          <a:ext cx="1248" cy="25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7" name="Rectangle 16">
              <a:extLst>
                <a:ext uri="{FF2B5EF4-FFF2-40B4-BE49-F238E27FC236}">
                  <a16:creationId xmlns:a16="http://schemas.microsoft.com/office/drawing/2014/main" id="{F3BCABD3-1495-0C45-B73C-3FCE310C2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" y="2592"/>
              <a:ext cx="14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>
                  <a:cs typeface="Times New Roman" panose="02020603050405020304" pitchFamily="18" charset="0"/>
                </a:rPr>
                <a:t>(critical damped)</a:t>
              </a:r>
              <a:endParaRPr lang="en-US" altLang="zh-CN" sz="2000"/>
            </a:p>
          </p:txBody>
        </p:sp>
      </p:grpSp>
      <p:grpSp>
        <p:nvGrpSpPr>
          <p:cNvPr id="61453" name="Group 17">
            <a:extLst>
              <a:ext uri="{FF2B5EF4-FFF2-40B4-BE49-F238E27FC236}">
                <a16:creationId xmlns:a16="http://schemas.microsoft.com/office/drawing/2014/main" id="{180E8A6B-E5B8-CC4C-95A5-6953E5920264}"/>
              </a:ext>
            </a:extLst>
          </p:cNvPr>
          <p:cNvGrpSpPr>
            <a:grpSpLocks/>
          </p:cNvGrpSpPr>
          <p:nvPr/>
        </p:nvGrpSpPr>
        <p:grpSpPr bwMode="auto">
          <a:xfrm>
            <a:off x="1083655" y="4850087"/>
            <a:ext cx="5978525" cy="450850"/>
            <a:chOff x="686" y="2889"/>
            <a:chExt cx="3718" cy="294"/>
          </a:xfrm>
        </p:grpSpPr>
        <p:graphicFrame>
          <p:nvGraphicFramePr>
            <p:cNvPr id="61454" name="Object 18">
              <a:extLst>
                <a:ext uri="{FF2B5EF4-FFF2-40B4-BE49-F238E27FC236}">
                  <a16:creationId xmlns:a16="http://schemas.microsoft.com/office/drawing/2014/main" id="{C8235CE7-9718-4C42-BA1D-692305A509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86" y="2889"/>
            <a:ext cx="2348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47104300" imgH="5562600" progId="Equation.3">
                    <p:embed/>
                  </p:oleObj>
                </mc:Choice>
                <mc:Fallback>
                  <p:oleObj name="Equation" r:id="rId12" imgW="47104300" imgH="556260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6" y="2889"/>
                          <a:ext cx="2348" cy="27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5" name="Rectangle 19">
              <a:extLst>
                <a:ext uri="{FF2B5EF4-FFF2-40B4-BE49-F238E27FC236}">
                  <a16:creationId xmlns:a16="http://schemas.microsoft.com/office/drawing/2014/main" id="{91994667-14C4-2943-AEA5-761A958FD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924"/>
              <a:ext cx="128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000">
                  <a:cs typeface="Times New Roman" panose="02020603050405020304" pitchFamily="18" charset="0"/>
                </a:rPr>
                <a:t>(under-damped)</a:t>
              </a:r>
              <a:endParaRPr lang="en-US" altLang="zh-CN" sz="2000"/>
            </a:p>
          </p:txBody>
        </p:sp>
      </p:grp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8BA67518-FBCC-EB4B-98A8-6A142886D1C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7FD49B9-5812-0F48-AC10-815FF41C89D6}"/>
              </a:ext>
            </a:extLst>
          </p:cNvPr>
          <p:cNvSpPr txBox="1"/>
          <p:nvPr/>
        </p:nvSpPr>
        <p:spPr>
          <a:xfrm>
            <a:off x="1853285" y="2441516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齐次微分方程的通解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4F2E8B6-0A5E-E544-B308-C2D2D800B77C}"/>
              </a:ext>
            </a:extLst>
          </p:cNvPr>
          <p:cNvSpPr txBox="1"/>
          <p:nvPr/>
        </p:nvSpPr>
        <p:spPr>
          <a:xfrm>
            <a:off x="4867938" y="2432158"/>
            <a:ext cx="3664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B050"/>
                </a:solidFill>
              </a:rPr>
              <a:t>非齐次微分方程的特解（</a:t>
            </a:r>
            <a:r>
              <a:rPr kumimoji="1" lang="en-US" altLang="zh-CN" sz="2000" b="1" dirty="0">
                <a:solidFill>
                  <a:srgbClr val="00B050"/>
                </a:solidFill>
              </a:rPr>
              <a:t>t=∞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）</a:t>
            </a:r>
          </a:p>
        </p:txBody>
      </p:sp>
      <p:cxnSp>
        <p:nvCxnSpPr>
          <p:cNvPr id="24" name="直线箭头连接符 23">
            <a:extLst>
              <a:ext uri="{FF2B5EF4-FFF2-40B4-BE49-F238E27FC236}">
                <a16:creationId xmlns:a16="http://schemas.microsoft.com/office/drawing/2014/main" id="{B94C850A-C3D5-D148-8639-3D363972879B}"/>
              </a:ext>
            </a:extLst>
          </p:cNvPr>
          <p:cNvCxnSpPr>
            <a:cxnSpLocks/>
          </p:cNvCxnSpPr>
          <p:nvPr/>
        </p:nvCxnSpPr>
        <p:spPr>
          <a:xfrm>
            <a:off x="2906115" y="2832460"/>
            <a:ext cx="576064" cy="198218"/>
          </a:xfrm>
          <a:prstGeom prst="straightConnector1">
            <a:avLst/>
          </a:prstGeom>
          <a:ln w="19050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线箭头连接符 24">
            <a:extLst>
              <a:ext uri="{FF2B5EF4-FFF2-40B4-BE49-F238E27FC236}">
                <a16:creationId xmlns:a16="http://schemas.microsoft.com/office/drawing/2014/main" id="{762BB518-F5A4-C343-BC0A-84628ED30042}"/>
              </a:ext>
            </a:extLst>
          </p:cNvPr>
          <p:cNvCxnSpPr>
            <a:cxnSpLocks/>
            <a:endCxn id="27" idx="3"/>
          </p:cNvCxnSpPr>
          <p:nvPr/>
        </p:nvCxnSpPr>
        <p:spPr>
          <a:xfrm flipH="1">
            <a:off x="5175023" y="2832268"/>
            <a:ext cx="1378177" cy="3156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98345CE3-231A-1E40-B355-AD24DBDB89BE}"/>
              </a:ext>
            </a:extLst>
          </p:cNvPr>
          <p:cNvSpPr/>
          <p:nvPr/>
        </p:nvSpPr>
        <p:spPr>
          <a:xfrm>
            <a:off x="3482179" y="2912558"/>
            <a:ext cx="626044" cy="469900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D127A26-0AE3-F341-84BE-8CB490BBC8A5}"/>
              </a:ext>
            </a:extLst>
          </p:cNvPr>
          <p:cNvSpPr/>
          <p:nvPr/>
        </p:nvSpPr>
        <p:spPr>
          <a:xfrm>
            <a:off x="4346275" y="2912967"/>
            <a:ext cx="828748" cy="4699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图片 5">
            <a:extLst>
              <a:ext uri="{FF2B5EF4-FFF2-40B4-BE49-F238E27FC236}">
                <a16:creationId xmlns:a16="http://schemas.microsoft.com/office/drawing/2014/main" id="{0ADC9D4C-E942-7F41-A487-4833FAAFA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585075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0" name="图片 6">
            <a:extLst>
              <a:ext uri="{FF2B5EF4-FFF2-40B4-BE49-F238E27FC236}">
                <a16:creationId xmlns:a16="http://schemas.microsoft.com/office/drawing/2014/main" id="{29C421E4-5CA8-FA48-8A3F-E7300E233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29000"/>
            <a:ext cx="7126288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圆角矩形 7">
            <a:extLst>
              <a:ext uri="{FF2B5EF4-FFF2-40B4-BE49-F238E27FC236}">
                <a16:creationId xmlns:a16="http://schemas.microsoft.com/office/drawing/2014/main" id="{27863AB3-1C7E-D346-A812-4E33CBCB8B2E}"/>
              </a:ext>
            </a:extLst>
          </p:cNvPr>
          <p:cNvSpPr/>
          <p:nvPr/>
        </p:nvSpPr>
        <p:spPr>
          <a:xfrm>
            <a:off x="684213" y="3357563"/>
            <a:ext cx="1511300" cy="431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C33C785-1761-8D44-B5EE-DDB28872CE8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02F40AA5-49AC-5E4B-843A-1348E8634348}"/>
              </a:ext>
            </a:extLst>
          </p:cNvPr>
          <p:cNvCxnSpPr>
            <a:cxnSpLocks/>
          </p:cNvCxnSpPr>
          <p:nvPr/>
        </p:nvCxnSpPr>
        <p:spPr>
          <a:xfrm>
            <a:off x="5796136" y="3789363"/>
            <a:ext cx="19442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图片 5">
            <a:extLst>
              <a:ext uri="{FF2B5EF4-FFF2-40B4-BE49-F238E27FC236}">
                <a16:creationId xmlns:a16="http://schemas.microsoft.com/office/drawing/2014/main" id="{04493C99-8914-1646-96A3-264EFA1D1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87" y="522337"/>
            <a:ext cx="89281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4" name="图片 6">
            <a:extLst>
              <a:ext uri="{FF2B5EF4-FFF2-40B4-BE49-F238E27FC236}">
                <a16:creationId xmlns:a16="http://schemas.microsoft.com/office/drawing/2014/main" id="{7BEC856B-2C55-0F4B-86A8-75E5A70BB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87" y="4437112"/>
            <a:ext cx="6105525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文本框 7">
            <a:extLst>
              <a:ext uri="{FF2B5EF4-FFF2-40B4-BE49-F238E27FC236}">
                <a16:creationId xmlns:a16="http://schemas.microsoft.com/office/drawing/2014/main" id="{4794A072-7C0A-A943-879D-3AFC50A2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1825" y="4556174"/>
            <a:ext cx="1338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求初始条件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08B04220-DE87-5C43-BA66-3F1576B4A19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BCB886C-EB7B-FE4E-8600-61818BA28361}"/>
              </a:ext>
            </a:extLst>
          </p:cNvPr>
          <p:cNvSpPr/>
          <p:nvPr/>
        </p:nvSpPr>
        <p:spPr>
          <a:xfrm>
            <a:off x="2483768" y="4068604"/>
            <a:ext cx="504056" cy="400705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">
            <a:extLst>
              <a:ext uri="{FF2B5EF4-FFF2-40B4-BE49-F238E27FC236}">
                <a16:creationId xmlns:a16="http://schemas.microsoft.com/office/drawing/2014/main" id="{410099FA-842D-A840-A666-9396D3AF2E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二阶电路的概念</a:t>
            </a:r>
          </a:p>
        </p:txBody>
      </p:sp>
      <p:sp>
        <p:nvSpPr>
          <p:cNvPr id="20482" name="内容占位符 2">
            <a:extLst>
              <a:ext uri="{FF2B5EF4-FFF2-40B4-BE49-F238E27FC236}">
                <a16:creationId xmlns:a16="http://schemas.microsoft.com/office/drawing/2014/main" id="{7F71916A-C2EE-EC4B-9A5E-AA61E3A1E0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51862" cy="5257800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一阶电路：电路中只有一个储能元件，解一阶微分方程；</a:t>
            </a:r>
            <a:endParaRPr lang="en-US" altLang="zh-CN" sz="2400" dirty="0"/>
          </a:p>
          <a:p>
            <a:r>
              <a:rPr lang="zh-CN" altLang="en-US" sz="2400" dirty="0"/>
              <a:t>二阶电路：电路中有</a:t>
            </a:r>
            <a:r>
              <a:rPr lang="zh-CN" altLang="en-US" sz="2400" b="1" dirty="0">
                <a:solidFill>
                  <a:srgbClr val="0070C0"/>
                </a:solidFill>
              </a:rPr>
              <a:t>两个储能元件</a:t>
            </a:r>
            <a:r>
              <a:rPr lang="zh-CN" altLang="en-US" sz="2400" dirty="0"/>
              <a:t>，需解</a:t>
            </a:r>
            <a:r>
              <a:rPr lang="zh-CN" altLang="en-US" sz="2400" b="1" dirty="0">
                <a:solidFill>
                  <a:srgbClr val="0070C0"/>
                </a:solidFill>
              </a:rPr>
              <a:t>二阶微分方程</a:t>
            </a:r>
            <a:r>
              <a:rPr lang="zh-CN" altLang="en-US" sz="2400" dirty="0"/>
              <a:t>；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解决思路：</a:t>
            </a:r>
            <a:endParaRPr lang="en-US" altLang="zh-CN" sz="2400" dirty="0"/>
          </a:p>
          <a:p>
            <a:pPr lvl="1"/>
            <a:r>
              <a:rPr lang="zh-CN" altLang="en-US" sz="2000" b="1" dirty="0">
                <a:solidFill>
                  <a:srgbClr val="0432FF"/>
                </a:solidFill>
              </a:rPr>
              <a:t>零输入响应</a:t>
            </a:r>
            <a:r>
              <a:rPr lang="zh-CN" altLang="en-US" sz="2000" dirty="0"/>
              <a:t>：无外部独立源，有初始储能</a:t>
            </a:r>
            <a:endParaRPr lang="en-US" altLang="zh-CN" sz="2000" dirty="0"/>
          </a:p>
          <a:p>
            <a:pPr lvl="1"/>
            <a:r>
              <a:rPr lang="zh-CN" altLang="en-US" sz="2000" dirty="0"/>
              <a:t>阶跃响应（</a:t>
            </a:r>
            <a:r>
              <a:rPr lang="zh-CN" altLang="en-US" sz="2000" b="1" dirty="0">
                <a:solidFill>
                  <a:srgbClr val="0432FF"/>
                </a:solidFill>
              </a:rPr>
              <a:t>全响应</a:t>
            </a:r>
            <a:r>
              <a:rPr lang="zh-CN" altLang="en-US" sz="2000" dirty="0"/>
              <a:t>）：外部独立源突然加入（初始储能可有可无）</a:t>
            </a:r>
            <a:endParaRPr lang="en-US" altLang="zh-CN" sz="2000" dirty="0"/>
          </a:p>
          <a:p>
            <a:pPr lvl="1"/>
            <a:endParaRPr lang="zh-CN" altLang="en-US" sz="2000" dirty="0"/>
          </a:p>
        </p:txBody>
      </p:sp>
      <p:pic>
        <p:nvPicPr>
          <p:cNvPr id="20483" name="图片 3">
            <a:extLst>
              <a:ext uri="{FF2B5EF4-FFF2-40B4-BE49-F238E27FC236}">
                <a16:creationId xmlns:a16="http://schemas.microsoft.com/office/drawing/2014/main" id="{C64200AD-8756-CD40-8A74-4381D6F76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22860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图片 4">
            <a:extLst>
              <a:ext uri="{FF2B5EF4-FFF2-40B4-BE49-F238E27FC236}">
                <a16:creationId xmlns:a16="http://schemas.microsoft.com/office/drawing/2014/main" id="{B355BD4D-FB04-664B-8792-2C0ED158E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924175"/>
            <a:ext cx="250190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图片 5">
            <a:extLst>
              <a:ext uri="{FF2B5EF4-FFF2-40B4-BE49-F238E27FC236}">
                <a16:creationId xmlns:a16="http://schemas.microsoft.com/office/drawing/2014/main" id="{BCBBB152-8E45-8C45-8B78-18BC74066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765425"/>
            <a:ext cx="2516188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图片 6">
            <a:extLst>
              <a:ext uri="{FF2B5EF4-FFF2-40B4-BE49-F238E27FC236}">
                <a16:creationId xmlns:a16="http://schemas.microsoft.com/office/drawing/2014/main" id="{B9E5E224-6E83-6C43-8247-DBBF79C6E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8" y="4557713"/>
            <a:ext cx="258762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图片 7">
            <a:extLst>
              <a:ext uri="{FF2B5EF4-FFF2-40B4-BE49-F238E27FC236}">
                <a16:creationId xmlns:a16="http://schemas.microsoft.com/office/drawing/2014/main" id="{00528EDA-D340-7342-B2EB-5047FA6BF6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4513263"/>
            <a:ext cx="583247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Box 1">
            <a:extLst>
              <a:ext uri="{FF2B5EF4-FFF2-40B4-BE49-F238E27FC236}">
                <a16:creationId xmlns:a16="http://schemas.microsoft.com/office/drawing/2014/main" id="{80001DCA-6AFB-FA49-AB82-2AAC8E067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475" y="2493963"/>
            <a:ext cx="304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i="1" dirty="0"/>
              <a:t>*</a:t>
            </a:r>
            <a:r>
              <a:rPr lang="zh-CN" altLang="en-US" sz="1800" i="1" dirty="0">
                <a:solidFill>
                  <a:srgbClr val="C00000"/>
                </a:solidFill>
              </a:rPr>
              <a:t>化简之后</a:t>
            </a:r>
            <a:r>
              <a:rPr lang="zh-CN" altLang="en-US" sz="1800" i="1" dirty="0"/>
              <a:t>仍有两个储能元件</a:t>
            </a:r>
            <a:endParaRPr lang="en-US" altLang="en-US" sz="1800" i="1" dirty="0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DEA4A4C2-CEAA-B14B-A2A9-246454B88CC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图片 5">
            <a:extLst>
              <a:ext uri="{FF2B5EF4-FFF2-40B4-BE49-F238E27FC236}">
                <a16:creationId xmlns:a16="http://schemas.microsoft.com/office/drawing/2014/main" id="{8B7F0D97-091A-744A-8C62-F66885A8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4" y="151745"/>
            <a:ext cx="89281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8" name="图片 6">
            <a:extLst>
              <a:ext uri="{FF2B5EF4-FFF2-40B4-BE49-F238E27FC236}">
                <a16:creationId xmlns:a16="http://schemas.microsoft.com/office/drawing/2014/main" id="{1B8300F9-9095-EE4A-9D96-2E974386E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30663"/>
            <a:ext cx="6105525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图片 1">
            <a:extLst>
              <a:ext uri="{FF2B5EF4-FFF2-40B4-BE49-F238E27FC236}">
                <a16:creationId xmlns:a16="http://schemas.microsoft.com/office/drawing/2014/main" id="{31ABE699-996A-B74B-9E15-93DDBD5C72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290763"/>
            <a:ext cx="5989637" cy="45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文本框 8">
            <a:extLst>
              <a:ext uri="{FF2B5EF4-FFF2-40B4-BE49-F238E27FC236}">
                <a16:creationId xmlns:a16="http://schemas.microsoft.com/office/drawing/2014/main" id="{451DF0E7-7D04-4445-84D6-A1DF65484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5038" y="4017963"/>
            <a:ext cx="3081337" cy="1754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①求特征根，写出通解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/>
              <a:t>. </a:t>
            </a:r>
            <a:r>
              <a:rPr lang="zh-CN" altLang="en-US" sz="1800" dirty="0"/>
              <a:t>与零输入响应比，通解多了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/>
              <a:t>. </a:t>
            </a:r>
            <a:r>
              <a:rPr lang="zh-CN" altLang="en-US" sz="1800" dirty="0"/>
              <a:t>也可理解为：零输入响应时，变量最终都会衰减到零，即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zh-CN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/>
              <a:t>=</a:t>
            </a:r>
            <a:r>
              <a:rPr lang="zh-CN" altLang="en-US" sz="1800" dirty="0"/>
              <a:t> </a:t>
            </a:r>
            <a:r>
              <a:rPr lang="en-US" altLang="zh-CN" sz="1800" dirty="0"/>
              <a:t>0</a:t>
            </a:r>
            <a:endParaRPr lang="zh-CN" altLang="en-US" sz="18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0AE458A-46AA-4246-BAC7-7F9C61FB3D49}"/>
              </a:ext>
            </a:extLst>
          </p:cNvPr>
          <p:cNvSpPr/>
          <p:nvPr/>
        </p:nvSpPr>
        <p:spPr>
          <a:xfrm>
            <a:off x="1403648" y="3629958"/>
            <a:ext cx="864096" cy="51912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1C28842-F52C-E741-88FC-4530100CCACD}"/>
              </a:ext>
            </a:extLst>
          </p:cNvPr>
          <p:cNvSpPr/>
          <p:nvPr/>
        </p:nvSpPr>
        <p:spPr>
          <a:xfrm>
            <a:off x="1403648" y="4266873"/>
            <a:ext cx="1080120" cy="51912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0224E78-6FB6-F44A-803B-B06A7138F1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图片 5">
            <a:extLst>
              <a:ext uri="{FF2B5EF4-FFF2-40B4-BE49-F238E27FC236}">
                <a16:creationId xmlns:a16="http://schemas.microsoft.com/office/drawing/2014/main" id="{155A334D-3D80-554A-AD66-A71807964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89281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2" name="图片 6">
            <a:extLst>
              <a:ext uri="{FF2B5EF4-FFF2-40B4-BE49-F238E27FC236}">
                <a16:creationId xmlns:a16="http://schemas.microsoft.com/office/drawing/2014/main" id="{6C931CD3-B420-2C43-B346-143358D96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30663"/>
            <a:ext cx="6105525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图片 1">
            <a:extLst>
              <a:ext uri="{FF2B5EF4-FFF2-40B4-BE49-F238E27FC236}">
                <a16:creationId xmlns:a16="http://schemas.microsoft.com/office/drawing/2014/main" id="{BE285870-F8A9-5840-BBE4-723888542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290763"/>
            <a:ext cx="5989637" cy="45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图片 2">
            <a:extLst>
              <a:ext uri="{FF2B5EF4-FFF2-40B4-BE49-F238E27FC236}">
                <a16:creationId xmlns:a16="http://schemas.microsoft.com/office/drawing/2014/main" id="{57D1C298-A851-6941-9B18-73FF276888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754063"/>
            <a:ext cx="5965825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图片 3">
            <a:extLst>
              <a:ext uri="{FF2B5EF4-FFF2-40B4-BE49-F238E27FC236}">
                <a16:creationId xmlns:a16="http://schemas.microsoft.com/office/drawing/2014/main" id="{D8436A14-FB79-3A46-8E46-BEF7285FD3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628775"/>
            <a:ext cx="36274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CCFE1D8B-ADA2-B644-AEBD-5A6A841A6A50}"/>
              </a:ext>
            </a:extLst>
          </p:cNvPr>
          <p:cNvCxnSpPr/>
          <p:nvPr/>
        </p:nvCxnSpPr>
        <p:spPr>
          <a:xfrm>
            <a:off x="166688" y="692150"/>
            <a:ext cx="879792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567" name="文本框 9">
            <a:extLst>
              <a:ext uri="{FF2B5EF4-FFF2-40B4-BE49-F238E27FC236}">
                <a16:creationId xmlns:a16="http://schemas.microsoft.com/office/drawing/2014/main" id="{D62F6D75-8DB8-F14C-BFBA-AF92BB098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3851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②根据初始条件，求待定系数</a:t>
            </a:r>
          </a:p>
        </p:txBody>
      </p:sp>
      <p:pic>
        <p:nvPicPr>
          <p:cNvPr id="66568" name="图片 10">
            <a:extLst>
              <a:ext uri="{FF2B5EF4-FFF2-40B4-BE49-F238E27FC236}">
                <a16:creationId xmlns:a16="http://schemas.microsoft.com/office/drawing/2014/main" id="{BED73C55-E49B-2F4D-B6D7-7B610ECD38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1257300"/>
            <a:ext cx="259238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7BDDDBA-C02D-424E-98C4-A05385F54764}"/>
              </a:ext>
            </a:extLst>
          </p:cNvPr>
          <p:cNvSpPr/>
          <p:nvPr/>
        </p:nvSpPr>
        <p:spPr>
          <a:xfrm>
            <a:off x="3347864" y="3723302"/>
            <a:ext cx="576064" cy="569794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DDBAC55C-6B00-4940-900C-6DDE8878B33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  <p:sp>
        <p:nvSpPr>
          <p:cNvPr id="12" name="文本框 9">
            <a:extLst>
              <a:ext uri="{FF2B5EF4-FFF2-40B4-BE49-F238E27FC236}">
                <a16:creationId xmlns:a16="http://schemas.microsoft.com/office/drawing/2014/main" id="{8EA79207-9DB8-814D-9E4B-E96985FB3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4" y="5543057"/>
            <a:ext cx="18907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③ 电路中其他的量可依</a:t>
            </a:r>
            <a:r>
              <a:rPr lang="en-US" altLang="zh-CN" sz="1800" dirty="0">
                <a:solidFill>
                  <a:srgbClr val="FF0000"/>
                </a:solidFill>
              </a:rPr>
              <a:t> </a:t>
            </a:r>
            <a:r>
              <a:rPr lang="en-US" altLang="zh-CN" sz="1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dirty="0">
                <a:solidFill>
                  <a:srgbClr val="FF0000"/>
                </a:solidFill>
              </a:rPr>
              <a:t>(</a:t>
            </a:r>
            <a:r>
              <a:rPr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800" dirty="0">
                <a:solidFill>
                  <a:srgbClr val="FF0000"/>
                </a:solidFill>
              </a:rPr>
              <a:t>) </a:t>
            </a:r>
            <a:r>
              <a:rPr lang="zh-CN" altLang="en-US" sz="1800" dirty="0">
                <a:solidFill>
                  <a:srgbClr val="FF0000"/>
                </a:solidFill>
              </a:rPr>
              <a:t>求出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标题 1">
            <a:extLst>
              <a:ext uri="{FF2B5EF4-FFF2-40B4-BE49-F238E27FC236}">
                <a16:creationId xmlns:a16="http://schemas.microsoft.com/office/drawing/2014/main" id="{08FD9656-AB87-9146-9C90-C8A526805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二阶电路阶跃响应的通用解法</a:t>
            </a:r>
          </a:p>
        </p:txBody>
      </p:sp>
      <p:sp>
        <p:nvSpPr>
          <p:cNvPr id="68610" name="文本占位符 2">
            <a:extLst>
              <a:ext uri="{FF2B5EF4-FFF2-40B4-BE49-F238E27FC236}">
                <a16:creationId xmlns:a16="http://schemas.microsoft.com/office/drawing/2014/main" id="{D6797400-D596-C247-BB51-9991B70B88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2332" y="1556792"/>
            <a:ext cx="8939336" cy="4456113"/>
          </a:xfrm>
        </p:spPr>
        <p:txBody>
          <a:bodyPr/>
          <a:lstStyle/>
          <a:p>
            <a:r>
              <a:rPr lang="zh-CN" altLang="en-US" sz="2400" dirty="0"/>
              <a:t>二阶电路除了串联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zh-CN" altLang="en-US" sz="2400" dirty="0"/>
              <a:t>、并联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之外，还有其他的电路类型。我们为所有二阶电路提供一种通用解法（当然，该解法也适用于串联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zh-CN" altLang="en-US" sz="2400" dirty="0"/>
              <a:t>、并联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RLC</a:t>
            </a:r>
            <a:r>
              <a:rPr lang="zh-CN" altLang="en-US" sz="2400" dirty="0"/>
              <a:t>）：</a:t>
            </a:r>
            <a:endParaRPr lang="en-US" altLang="zh-CN" sz="2400" dirty="0"/>
          </a:p>
          <a:p>
            <a:pPr lvl="1"/>
            <a:r>
              <a:rPr lang="zh-CN" altLang="en-US" sz="2000" dirty="0"/>
              <a:t>第一步：求变量（电容电压</a:t>
            </a:r>
            <a:r>
              <a:rPr lang="en-US" altLang="zh-CN" sz="2000" dirty="0"/>
              <a:t>OR</a:t>
            </a:r>
            <a:r>
              <a:rPr lang="zh-CN" altLang="en-US" sz="2000" dirty="0"/>
              <a:t>电感电流）</a:t>
            </a:r>
            <a:r>
              <a:rPr lang="zh-CN" altLang="en-US" sz="2000" b="1" dirty="0">
                <a:solidFill>
                  <a:srgbClr val="0432FF"/>
                </a:solidFill>
              </a:rPr>
              <a:t>初始值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pPr lvl="1"/>
            <a:r>
              <a:rPr lang="zh-CN" altLang="en-US" sz="2000" dirty="0"/>
              <a:t>第二步：求稳态响应                        </a:t>
            </a:r>
            <a:r>
              <a:rPr lang="en-US" altLang="zh-CN" sz="2000" b="1" dirty="0">
                <a:solidFill>
                  <a:srgbClr val="00B050"/>
                </a:solidFill>
              </a:rPr>
              <a:t>【</a:t>
            </a:r>
            <a:r>
              <a:rPr lang="zh-CN" altLang="en-US" sz="2000" b="1" dirty="0">
                <a:solidFill>
                  <a:srgbClr val="00B050"/>
                </a:solidFill>
              </a:rPr>
              <a:t>非齐次方程在</a:t>
            </a:r>
            <a:r>
              <a:rPr lang="en-US" altLang="zh-CN" sz="2000" b="1" dirty="0">
                <a:solidFill>
                  <a:srgbClr val="00B050"/>
                </a:solidFill>
              </a:rPr>
              <a:t>t=∞</a:t>
            </a:r>
            <a:r>
              <a:rPr lang="zh-CN" altLang="en-US" sz="2000" b="1" dirty="0">
                <a:solidFill>
                  <a:srgbClr val="00B050"/>
                </a:solidFill>
              </a:rPr>
              <a:t>时的特解</a:t>
            </a:r>
            <a:r>
              <a:rPr lang="en-US" altLang="zh-CN" sz="2000" b="1" dirty="0">
                <a:solidFill>
                  <a:srgbClr val="00B050"/>
                </a:solidFill>
              </a:rPr>
              <a:t>】</a:t>
            </a:r>
            <a:endParaRPr lang="en-US" altLang="zh-CN" sz="2000" dirty="0"/>
          </a:p>
          <a:p>
            <a:pPr lvl="1"/>
            <a:r>
              <a:rPr lang="zh-CN" altLang="en-US" sz="2000" dirty="0"/>
              <a:t>第三步：</a:t>
            </a:r>
            <a:r>
              <a:rPr lang="en-US" altLang="zh-CN" sz="2000" dirty="0"/>
              <a:t>0+</a:t>
            </a:r>
            <a:r>
              <a:rPr lang="zh-CN" altLang="en-US" sz="2000" dirty="0"/>
              <a:t>时刻，</a:t>
            </a:r>
            <a:r>
              <a:rPr lang="en-US" altLang="zh-CN" sz="2000" b="1" dirty="0">
                <a:solidFill>
                  <a:srgbClr val="0432FF"/>
                </a:solidFill>
              </a:rPr>
              <a:t>turn off </a:t>
            </a:r>
            <a:r>
              <a:rPr lang="zh-CN" altLang="en-US" sz="2000" b="1" dirty="0">
                <a:solidFill>
                  <a:srgbClr val="0432FF"/>
                </a:solidFill>
              </a:rPr>
              <a:t>独立源</a:t>
            </a:r>
            <a:r>
              <a:rPr lang="zh-CN" altLang="en-US" sz="2000" dirty="0"/>
              <a:t>，求瞬态响应（零输入响应）       。用</a:t>
            </a:r>
            <a:r>
              <a:rPr lang="en-US" altLang="zh-CN" sz="2000" dirty="0"/>
              <a:t>KCL</a:t>
            </a:r>
            <a:r>
              <a:rPr lang="zh-CN" altLang="en-US" sz="2000" dirty="0"/>
              <a:t>、</a:t>
            </a:r>
            <a:r>
              <a:rPr lang="en-US" altLang="zh-CN" sz="2000" dirty="0"/>
              <a:t>KVL</a:t>
            </a:r>
            <a:r>
              <a:rPr lang="zh-CN" altLang="en-US" sz="2000" dirty="0"/>
              <a:t> 列微分方程，求特征根，写出通解；</a:t>
            </a:r>
            <a:r>
              <a:rPr lang="en-US" altLang="zh-CN" sz="2000" b="1" dirty="0">
                <a:solidFill>
                  <a:srgbClr val="0432FF"/>
                </a:solidFill>
              </a:rPr>
              <a:t>【</a:t>
            </a:r>
            <a:r>
              <a:rPr lang="zh-CN" altLang="en-US" sz="2000" b="1" dirty="0">
                <a:solidFill>
                  <a:srgbClr val="0432FF"/>
                </a:solidFill>
              </a:rPr>
              <a:t>齐次方程通解</a:t>
            </a:r>
            <a:r>
              <a:rPr lang="en-US" altLang="zh-CN" sz="2000" b="1" dirty="0">
                <a:solidFill>
                  <a:srgbClr val="0432FF"/>
                </a:solidFill>
              </a:rPr>
              <a:t>】</a:t>
            </a:r>
          </a:p>
          <a:p>
            <a:pPr lvl="1"/>
            <a:r>
              <a:rPr lang="zh-CN" altLang="en-US" sz="2000" dirty="0"/>
              <a:t>第四步：将稳态响应和瞬态响应相加，得到全响应</a:t>
            </a:r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r>
              <a:rPr lang="zh-CN" altLang="en-US" sz="2000" dirty="0"/>
              <a:t>第五步：结合初始条件，求待定系数         </a:t>
            </a:r>
          </a:p>
        </p:txBody>
      </p:sp>
      <p:pic>
        <p:nvPicPr>
          <p:cNvPr id="68611" name="图片 5">
            <a:extLst>
              <a:ext uri="{FF2B5EF4-FFF2-40B4-BE49-F238E27FC236}">
                <a16:creationId xmlns:a16="http://schemas.microsoft.com/office/drawing/2014/main" id="{5C783361-922A-3A4F-AE12-34D1F40CB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69642"/>
            <a:ext cx="2185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图片 7">
            <a:extLst>
              <a:ext uri="{FF2B5EF4-FFF2-40B4-BE49-F238E27FC236}">
                <a16:creationId xmlns:a16="http://schemas.microsoft.com/office/drawing/2014/main" id="{9271F323-F810-144F-A756-299C98E5C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767" y="3429000"/>
            <a:ext cx="558800" cy="355600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4" name="图片 8">
            <a:extLst>
              <a:ext uri="{FF2B5EF4-FFF2-40B4-BE49-F238E27FC236}">
                <a16:creationId xmlns:a16="http://schemas.microsoft.com/office/drawing/2014/main" id="{CC298026-A7EC-ED4C-A7BA-C6D842CF4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074442"/>
            <a:ext cx="1728787" cy="3937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5" name="图片 9">
            <a:extLst>
              <a:ext uri="{FF2B5EF4-FFF2-40B4-BE49-F238E27FC236}">
                <a16:creationId xmlns:a16="http://schemas.microsoft.com/office/drawing/2014/main" id="{223A87A1-5135-0E4C-875E-714C70D84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72" y="4438104"/>
            <a:ext cx="2400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68B97F55-8F4F-FD47-81F5-30B89E3F5CF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DC4FD01-1344-FB83-8A1C-5EBECFD448F5}"/>
              </a:ext>
            </a:extLst>
          </p:cNvPr>
          <p:cNvSpPr txBox="1"/>
          <p:nvPr/>
        </p:nvSpPr>
        <p:spPr>
          <a:xfrm>
            <a:off x="539552" y="5336273"/>
            <a:ext cx="821408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从数学上讲，第一步为边界条件，第二步为非齐次方程特解，第三步为齐次方程通解（齐次即没有独立源激励），第四步为通解。因此，也可以在完整电路中列出微分方程，再求解该微分方程即可。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图片 5">
            <a:extLst>
              <a:ext uri="{FF2B5EF4-FFF2-40B4-BE49-F238E27FC236}">
                <a16:creationId xmlns:a16="http://schemas.microsoft.com/office/drawing/2014/main" id="{BCF2752D-8560-2440-9BEB-1EE1F5503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502"/>
            <a:ext cx="8848725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4" name="图片 6">
            <a:extLst>
              <a:ext uri="{FF2B5EF4-FFF2-40B4-BE49-F238E27FC236}">
                <a16:creationId xmlns:a16="http://schemas.microsoft.com/office/drawing/2014/main" id="{F5F95791-1347-2344-8B9F-0BDBE6B3A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135313"/>
            <a:ext cx="5554662" cy="37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文本框 7">
            <a:extLst>
              <a:ext uri="{FF2B5EF4-FFF2-40B4-BE49-F238E27FC236}">
                <a16:creationId xmlns:a16="http://schemas.microsoft.com/office/drawing/2014/main" id="{0CC7B0F1-F755-874D-85AC-81DA3C612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925" y="5661025"/>
            <a:ext cx="226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①求初始值和稳态值</a:t>
            </a:r>
          </a:p>
        </p:txBody>
      </p:sp>
      <p:pic>
        <p:nvPicPr>
          <p:cNvPr id="69636" name="图片 9">
            <a:extLst>
              <a:ext uri="{FF2B5EF4-FFF2-40B4-BE49-F238E27FC236}">
                <a16:creationId xmlns:a16="http://schemas.microsoft.com/office/drawing/2014/main" id="{EA796A68-EEF6-074E-A908-5C0FF5275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5" y="3357563"/>
            <a:ext cx="3081338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965A4F3-3BC6-EE4D-ACD1-476F8B3023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07B8999-9C3B-264B-834F-816C970A11FA}"/>
              </a:ext>
            </a:extLst>
          </p:cNvPr>
          <p:cNvSpPr/>
          <p:nvPr/>
        </p:nvSpPr>
        <p:spPr>
          <a:xfrm>
            <a:off x="899592" y="2870807"/>
            <a:ext cx="576064" cy="28803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6B96EF5-2AC1-2545-8041-D223D03CEE1B}"/>
              </a:ext>
            </a:extLst>
          </p:cNvPr>
          <p:cNvSpPr/>
          <p:nvPr/>
        </p:nvSpPr>
        <p:spPr>
          <a:xfrm>
            <a:off x="1907704" y="5210621"/>
            <a:ext cx="648072" cy="450403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47B3DBE-AE7E-774E-BB89-A3C7E7A9176A}"/>
              </a:ext>
            </a:extLst>
          </p:cNvPr>
          <p:cNvSpPr/>
          <p:nvPr/>
        </p:nvSpPr>
        <p:spPr>
          <a:xfrm>
            <a:off x="3059832" y="6424774"/>
            <a:ext cx="576064" cy="433226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D3BB09F-C9AB-134D-9713-737614FBBEAB}"/>
              </a:ext>
            </a:extLst>
          </p:cNvPr>
          <p:cNvSpPr txBox="1"/>
          <p:nvPr/>
        </p:nvSpPr>
        <p:spPr>
          <a:xfrm>
            <a:off x="4211960" y="512763"/>
            <a:ext cx="4536503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0+</a:t>
            </a:r>
            <a:r>
              <a:rPr kumimoji="1" lang="zh-CN" altLang="en-US" dirty="0"/>
              <a:t>时刻，电路非简单串并联，非齐次通解无法直接写出 </a:t>
            </a:r>
            <a:r>
              <a:rPr kumimoji="1" lang="en-US" altLang="zh-CN" dirty="0">
                <a:sym typeface="Wingdings" pitchFamily="2" charset="2"/>
              </a:rPr>
              <a:t> </a:t>
            </a:r>
            <a:r>
              <a:rPr kumimoji="1" lang="zh-CN" altLang="en-US" dirty="0">
                <a:sym typeface="Wingdings" pitchFamily="2" charset="2"/>
              </a:rPr>
              <a:t>采用二阶电路通用解法</a:t>
            </a:r>
            <a:r>
              <a:rPr kumimoji="1" lang="en-US" altLang="zh-CN" dirty="0">
                <a:sym typeface="Wingdings" pitchFamily="2" charset="2"/>
              </a:rPr>
              <a:t> 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图片 5">
            <a:extLst>
              <a:ext uri="{FF2B5EF4-FFF2-40B4-BE49-F238E27FC236}">
                <a16:creationId xmlns:a16="http://schemas.microsoft.com/office/drawing/2014/main" id="{E1FD1452-C145-364E-B7CD-6631C590B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" y="117047"/>
            <a:ext cx="8848725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8" name="图片 6">
            <a:extLst>
              <a:ext uri="{FF2B5EF4-FFF2-40B4-BE49-F238E27FC236}">
                <a16:creationId xmlns:a16="http://schemas.microsoft.com/office/drawing/2014/main" id="{9B49AF26-6FE5-AE47-9D67-FFD52E06D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135313"/>
            <a:ext cx="5554662" cy="37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文本框 7">
            <a:extLst>
              <a:ext uri="{FF2B5EF4-FFF2-40B4-BE49-F238E27FC236}">
                <a16:creationId xmlns:a16="http://schemas.microsoft.com/office/drawing/2014/main" id="{65561502-0055-1C45-9CD7-B697D7D6C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5516563"/>
            <a:ext cx="2905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</a:t>
            </a:r>
            <a:r>
              <a:rPr lang="en-US" altLang="zh-CN" sz="1800">
                <a:solidFill>
                  <a:srgbClr val="FF0000"/>
                </a:solidFill>
              </a:rPr>
              <a:t>turn off</a:t>
            </a:r>
            <a:r>
              <a:rPr lang="zh-CN" altLang="en-US" sz="1800">
                <a:solidFill>
                  <a:srgbClr val="FF0000"/>
                </a:solidFill>
              </a:rPr>
              <a:t>独立源，求瞬态响应</a:t>
            </a:r>
          </a:p>
        </p:txBody>
      </p:sp>
      <p:pic>
        <p:nvPicPr>
          <p:cNvPr id="70660" name="图片 1">
            <a:extLst>
              <a:ext uri="{FF2B5EF4-FFF2-40B4-BE49-F238E27FC236}">
                <a16:creationId xmlns:a16="http://schemas.microsoft.com/office/drawing/2014/main" id="{E5FFEF0F-30CC-B14D-88C4-A67EFBEDB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163888"/>
            <a:ext cx="2871787" cy="224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图片 2">
            <a:extLst>
              <a:ext uri="{FF2B5EF4-FFF2-40B4-BE49-F238E27FC236}">
                <a16:creationId xmlns:a16="http://schemas.microsoft.com/office/drawing/2014/main" id="{2403B698-87E8-2440-9B29-95135C40B0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" y="868362"/>
            <a:ext cx="5788025" cy="596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619C2F0-5D84-6443-AC45-194B62D179AC}"/>
              </a:ext>
            </a:extLst>
          </p:cNvPr>
          <p:cNvCxnSpPr/>
          <p:nvPr/>
        </p:nvCxnSpPr>
        <p:spPr>
          <a:xfrm>
            <a:off x="179388" y="836613"/>
            <a:ext cx="877728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A95CD92-34A8-3041-91E2-115C56058FC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D84F8C5-DC13-CD49-88FA-45B12238EA89}"/>
              </a:ext>
            </a:extLst>
          </p:cNvPr>
          <p:cNvSpPr/>
          <p:nvPr/>
        </p:nvSpPr>
        <p:spPr>
          <a:xfrm>
            <a:off x="1907704" y="4765303"/>
            <a:ext cx="2016224" cy="64807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E6D5312-D8B2-3644-BDE1-999CCC089320}"/>
              </a:ext>
            </a:extLst>
          </p:cNvPr>
          <p:cNvSpPr/>
          <p:nvPr/>
        </p:nvSpPr>
        <p:spPr>
          <a:xfrm>
            <a:off x="1890166" y="6416917"/>
            <a:ext cx="2033761" cy="417270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图片 5">
            <a:extLst>
              <a:ext uri="{FF2B5EF4-FFF2-40B4-BE49-F238E27FC236}">
                <a16:creationId xmlns:a16="http://schemas.microsoft.com/office/drawing/2014/main" id="{A1D64A03-008B-E04A-A190-B034FB318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848725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图片 1">
            <a:extLst>
              <a:ext uri="{FF2B5EF4-FFF2-40B4-BE49-F238E27FC236}">
                <a16:creationId xmlns:a16="http://schemas.microsoft.com/office/drawing/2014/main" id="{B431E774-DD1E-F74C-A50F-016F5B748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163888"/>
            <a:ext cx="2871787" cy="224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80AAA02-5784-1447-947C-69048762C0A0}"/>
              </a:ext>
            </a:extLst>
          </p:cNvPr>
          <p:cNvSpPr/>
          <p:nvPr/>
        </p:nvSpPr>
        <p:spPr>
          <a:xfrm>
            <a:off x="107950" y="981075"/>
            <a:ext cx="5759450" cy="2160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71684" name="图片 3">
            <a:extLst>
              <a:ext uri="{FF2B5EF4-FFF2-40B4-BE49-F238E27FC236}">
                <a16:creationId xmlns:a16="http://schemas.microsoft.com/office/drawing/2014/main" id="{D463F437-691B-3B4A-85AD-1D7573D4ED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4862512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83C7E646-CFC8-E04D-A578-722F051DE001}"/>
              </a:ext>
            </a:extLst>
          </p:cNvPr>
          <p:cNvCxnSpPr/>
          <p:nvPr/>
        </p:nvCxnSpPr>
        <p:spPr>
          <a:xfrm flipV="1">
            <a:off x="107950" y="2924175"/>
            <a:ext cx="5543550" cy="26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86" name="图片 4">
            <a:extLst>
              <a:ext uri="{FF2B5EF4-FFF2-40B4-BE49-F238E27FC236}">
                <a16:creationId xmlns:a16="http://schemas.microsoft.com/office/drawing/2014/main" id="{CE38EA30-D496-4844-9CF6-3626BCF764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97200"/>
            <a:ext cx="4902200" cy="413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文本框 7">
            <a:extLst>
              <a:ext uri="{FF2B5EF4-FFF2-40B4-BE49-F238E27FC236}">
                <a16:creationId xmlns:a16="http://schemas.microsoft.com/office/drawing/2014/main" id="{25233CDF-1F7E-924F-B609-5D38AD9ED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13" y="1453118"/>
            <a:ext cx="47872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③ 将稳态响应和瞬态响应相加，得到全响应</a:t>
            </a:r>
          </a:p>
        </p:txBody>
      </p:sp>
      <p:sp>
        <p:nvSpPr>
          <p:cNvPr id="71688" name="文本框 11">
            <a:extLst>
              <a:ext uri="{FF2B5EF4-FFF2-40B4-BE49-F238E27FC236}">
                <a16:creationId xmlns:a16="http://schemas.microsoft.com/office/drawing/2014/main" id="{696AF7CF-9E47-734C-B953-F4C4BE85C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703" y="4939506"/>
            <a:ext cx="3379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结合初始条件，求待定系数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07B052DB-5B7C-3C44-BE39-B50EDCF09B1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0543F09-51A2-7A4F-B86F-FFE2820A725A}"/>
              </a:ext>
            </a:extLst>
          </p:cNvPr>
          <p:cNvSpPr/>
          <p:nvPr/>
        </p:nvSpPr>
        <p:spPr>
          <a:xfrm>
            <a:off x="1214978" y="1814596"/>
            <a:ext cx="2708950" cy="26487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1">
            <a:extLst>
              <a:ext uri="{FF2B5EF4-FFF2-40B4-BE49-F238E27FC236}">
                <a16:creationId xmlns:a16="http://schemas.microsoft.com/office/drawing/2014/main" id="{46593CA9-1248-3148-9665-F23621E17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369" y="5664597"/>
            <a:ext cx="3379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再计算其他量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6748D9-5A05-8542-A015-94C2EE906832}"/>
              </a:ext>
            </a:extLst>
          </p:cNvPr>
          <p:cNvSpPr/>
          <p:nvPr/>
        </p:nvSpPr>
        <p:spPr>
          <a:xfrm>
            <a:off x="6019800" y="6162675"/>
            <a:ext cx="2944813" cy="581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2706" name="图片 5">
            <a:extLst>
              <a:ext uri="{FF2B5EF4-FFF2-40B4-BE49-F238E27FC236}">
                <a16:creationId xmlns:a16="http://schemas.microsoft.com/office/drawing/2014/main" id="{1D3104F2-7A06-3646-BA65-68B54C308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4150"/>
            <a:ext cx="90011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图片 6">
            <a:extLst>
              <a:ext uri="{FF2B5EF4-FFF2-40B4-BE49-F238E27FC236}">
                <a16:creationId xmlns:a16="http://schemas.microsoft.com/office/drawing/2014/main" id="{E130C540-B476-F348-910F-263221C1F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620713"/>
            <a:ext cx="29591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图片 7">
            <a:extLst>
              <a:ext uri="{FF2B5EF4-FFF2-40B4-BE49-F238E27FC236}">
                <a16:creationId xmlns:a16="http://schemas.microsoft.com/office/drawing/2014/main" id="{3ADC5D63-D820-7C48-8317-A30765D4D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92150"/>
            <a:ext cx="591185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图片 8">
            <a:extLst>
              <a:ext uri="{FF2B5EF4-FFF2-40B4-BE49-F238E27FC236}">
                <a16:creationId xmlns:a16="http://schemas.microsoft.com/office/drawing/2014/main" id="{80920F65-35A3-8A4B-981F-334A543B0C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2649538"/>
            <a:ext cx="30813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图片 10">
            <a:extLst>
              <a:ext uri="{FF2B5EF4-FFF2-40B4-BE49-F238E27FC236}">
                <a16:creationId xmlns:a16="http://schemas.microsoft.com/office/drawing/2014/main" id="{98110344-0336-3B44-ADDF-E2F3D2C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59250"/>
            <a:ext cx="5857875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图片 11">
            <a:extLst>
              <a:ext uri="{FF2B5EF4-FFF2-40B4-BE49-F238E27FC236}">
                <a16:creationId xmlns:a16="http://schemas.microsoft.com/office/drawing/2014/main" id="{234ADACD-49B1-4442-94E3-D5B629E1B9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6162675"/>
            <a:ext cx="21097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右箭头 12">
            <a:extLst>
              <a:ext uri="{FF2B5EF4-FFF2-40B4-BE49-F238E27FC236}">
                <a16:creationId xmlns:a16="http://schemas.microsoft.com/office/drawing/2014/main" id="{6F4BD397-FA2A-4045-933A-F88C77E7111F}"/>
              </a:ext>
            </a:extLst>
          </p:cNvPr>
          <p:cNvSpPr/>
          <p:nvPr/>
        </p:nvSpPr>
        <p:spPr>
          <a:xfrm>
            <a:off x="6108700" y="6345238"/>
            <a:ext cx="381000" cy="215900"/>
          </a:xfrm>
          <a:prstGeom prst="rightArrow">
            <a:avLst>
              <a:gd name="adj1" fmla="val 50000"/>
              <a:gd name="adj2" fmla="val 61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5305" name="文本框 13">
            <a:extLst>
              <a:ext uri="{FF2B5EF4-FFF2-40B4-BE49-F238E27FC236}">
                <a16:creationId xmlns:a16="http://schemas.microsoft.com/office/drawing/2014/main" id="{6E16403F-3944-FD4C-8B9C-0167EC325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663" y="4344988"/>
            <a:ext cx="27193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1800" dirty="0">
                <a:solidFill>
                  <a:srgbClr val="FF0000"/>
                </a:solidFill>
              </a:rPr>
              <a:t>①求初始值和稳态值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 marL="285750" indent="-285750">
              <a:spcBef>
                <a:spcPct val="0"/>
              </a:spcBef>
              <a:defRPr/>
            </a:pPr>
            <a:r>
              <a:rPr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solidFill>
                  <a:srgbClr val="FF0000"/>
                </a:solidFill>
              </a:rPr>
              <a:t>和 </a:t>
            </a:r>
            <a:r>
              <a:rPr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solidFill>
                  <a:srgbClr val="FF0000"/>
                </a:solidFill>
              </a:rPr>
              <a:t>作为关键变量；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 marL="285750" indent="-285750">
              <a:spcBef>
                <a:spcPct val="0"/>
              </a:spcBef>
              <a:defRPr/>
            </a:pPr>
            <a:r>
              <a:rPr lang="zh-CN" altLang="en-US" sz="1800" dirty="0">
                <a:solidFill>
                  <a:srgbClr val="FF0000"/>
                </a:solidFill>
              </a:rPr>
              <a:t>先求一个（</a:t>
            </a:r>
            <a:r>
              <a:rPr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zh-CN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18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solidFill>
                  <a:srgbClr val="FF0000"/>
                </a:solidFill>
              </a:rPr>
              <a:t>）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A21F5E18-33FD-214F-A2AE-7500E5A8EFF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141E168-E220-8F45-A866-3D04F2F0C5CF}"/>
              </a:ext>
            </a:extLst>
          </p:cNvPr>
          <p:cNvSpPr/>
          <p:nvPr/>
        </p:nvSpPr>
        <p:spPr>
          <a:xfrm>
            <a:off x="1115617" y="2708920"/>
            <a:ext cx="576064" cy="28803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CF34329-6238-5F4B-BAAE-DBBE23148317}"/>
              </a:ext>
            </a:extLst>
          </p:cNvPr>
          <p:cNvSpPr/>
          <p:nvPr/>
        </p:nvSpPr>
        <p:spPr>
          <a:xfrm>
            <a:off x="1835696" y="4581128"/>
            <a:ext cx="648072" cy="504056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2842DA5-43AC-A844-9936-247E9AFE5E5D}"/>
              </a:ext>
            </a:extLst>
          </p:cNvPr>
          <p:cNvSpPr/>
          <p:nvPr/>
        </p:nvSpPr>
        <p:spPr>
          <a:xfrm>
            <a:off x="6628863" y="6136707"/>
            <a:ext cx="535425" cy="581025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图片 5">
            <a:extLst>
              <a:ext uri="{FF2B5EF4-FFF2-40B4-BE49-F238E27FC236}">
                <a16:creationId xmlns:a16="http://schemas.microsoft.com/office/drawing/2014/main" id="{D16C86DA-3625-2E41-BDE5-BAF705CAC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4150"/>
            <a:ext cx="90011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0" name="图片 6">
            <a:extLst>
              <a:ext uri="{FF2B5EF4-FFF2-40B4-BE49-F238E27FC236}">
                <a16:creationId xmlns:a16="http://schemas.microsoft.com/office/drawing/2014/main" id="{7AF4E63A-A33F-494A-BC54-614A8C681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620713"/>
            <a:ext cx="29591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文本框 13">
            <a:extLst>
              <a:ext uri="{FF2B5EF4-FFF2-40B4-BE49-F238E27FC236}">
                <a16:creationId xmlns:a16="http://schemas.microsoft.com/office/drawing/2014/main" id="{C217B910-0C0B-E24F-85FF-70A81B0A8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663" y="5084763"/>
            <a:ext cx="27193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</a:t>
            </a:r>
            <a:r>
              <a:rPr lang="en-US" altLang="zh-CN" sz="1800">
                <a:solidFill>
                  <a:srgbClr val="FF0000"/>
                </a:solidFill>
              </a:rPr>
              <a:t>turn off</a:t>
            </a:r>
            <a:r>
              <a:rPr lang="zh-CN" altLang="en-US" sz="1800">
                <a:solidFill>
                  <a:srgbClr val="FF0000"/>
                </a:solidFill>
              </a:rPr>
              <a:t>独立源，求瞬态响应</a:t>
            </a:r>
          </a:p>
        </p:txBody>
      </p:sp>
      <p:pic>
        <p:nvPicPr>
          <p:cNvPr id="73732" name="图片 1">
            <a:extLst>
              <a:ext uri="{FF2B5EF4-FFF2-40B4-BE49-F238E27FC236}">
                <a16:creationId xmlns:a16="http://schemas.microsoft.com/office/drawing/2014/main" id="{D4DA14E0-64EC-FE44-88D9-BA304C929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5963"/>
            <a:ext cx="5702300" cy="614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图片 2">
            <a:extLst>
              <a:ext uri="{FF2B5EF4-FFF2-40B4-BE49-F238E27FC236}">
                <a16:creationId xmlns:a16="http://schemas.microsoft.com/office/drawing/2014/main" id="{CA803CB1-A0E5-554F-BE24-A33C946B67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13" y="2633663"/>
            <a:ext cx="2857500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7A3E41C-0416-E646-B887-ECA1C73A970A}"/>
              </a:ext>
            </a:extLst>
          </p:cNvPr>
          <p:cNvCxnSpPr/>
          <p:nvPr/>
        </p:nvCxnSpPr>
        <p:spPr>
          <a:xfrm>
            <a:off x="84138" y="657225"/>
            <a:ext cx="84963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F15121A-6F24-6644-A495-696C8FEA1A5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5C457C1-CC0B-C947-9B06-DCA53868538E}"/>
              </a:ext>
            </a:extLst>
          </p:cNvPr>
          <p:cNvSpPr/>
          <p:nvPr/>
        </p:nvSpPr>
        <p:spPr>
          <a:xfrm>
            <a:off x="1835696" y="4653137"/>
            <a:ext cx="2304256" cy="576064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20B927-F665-4844-BF8A-05BD029DFCA9}"/>
              </a:ext>
            </a:extLst>
          </p:cNvPr>
          <p:cNvSpPr/>
          <p:nvPr/>
        </p:nvSpPr>
        <p:spPr>
          <a:xfrm>
            <a:off x="1907704" y="6525344"/>
            <a:ext cx="2232248" cy="332656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图片 5">
            <a:extLst>
              <a:ext uri="{FF2B5EF4-FFF2-40B4-BE49-F238E27FC236}">
                <a16:creationId xmlns:a16="http://schemas.microsoft.com/office/drawing/2014/main" id="{9DD1DA40-906E-3D4E-AE84-35124CAA3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4150"/>
            <a:ext cx="90011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4" name="图片 6">
            <a:extLst>
              <a:ext uri="{FF2B5EF4-FFF2-40B4-BE49-F238E27FC236}">
                <a16:creationId xmlns:a16="http://schemas.microsoft.com/office/drawing/2014/main" id="{A4E14886-EB2A-4B42-8D2A-4FA74B2AC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620713"/>
            <a:ext cx="29591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右箭头 12">
            <a:extLst>
              <a:ext uri="{FF2B5EF4-FFF2-40B4-BE49-F238E27FC236}">
                <a16:creationId xmlns:a16="http://schemas.microsoft.com/office/drawing/2014/main" id="{436B3329-2720-C548-B83E-9299A31F1D73}"/>
              </a:ext>
            </a:extLst>
          </p:cNvPr>
          <p:cNvSpPr/>
          <p:nvPr/>
        </p:nvSpPr>
        <p:spPr>
          <a:xfrm>
            <a:off x="6108700" y="6345238"/>
            <a:ext cx="381000" cy="215900"/>
          </a:xfrm>
          <a:prstGeom prst="rightArrow">
            <a:avLst>
              <a:gd name="adj1" fmla="val 50000"/>
              <a:gd name="adj2" fmla="val 61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4756" name="文本框 13">
            <a:extLst>
              <a:ext uri="{FF2B5EF4-FFF2-40B4-BE49-F238E27FC236}">
                <a16:creationId xmlns:a16="http://schemas.microsoft.com/office/drawing/2014/main" id="{BAA35845-FD46-6D42-863B-79FF9534B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34988"/>
            <a:ext cx="2720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③将稳态响应和瞬态响应相加，得到全响应</a:t>
            </a:r>
          </a:p>
        </p:txBody>
      </p:sp>
      <p:pic>
        <p:nvPicPr>
          <p:cNvPr id="74757" name="图片 2">
            <a:extLst>
              <a:ext uri="{FF2B5EF4-FFF2-40B4-BE49-F238E27FC236}">
                <a16:creationId xmlns:a16="http://schemas.microsoft.com/office/drawing/2014/main" id="{6E89389E-7726-B54B-BC37-03FC3EABF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13" y="2633663"/>
            <a:ext cx="2857500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图片 3">
            <a:extLst>
              <a:ext uri="{FF2B5EF4-FFF2-40B4-BE49-F238E27FC236}">
                <a16:creationId xmlns:a16="http://schemas.microsoft.com/office/drawing/2014/main" id="{51244A28-4891-534C-8BA2-3054649F6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3950"/>
            <a:ext cx="5951538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4196BEB-93B9-C148-8A47-F885BB2D1FFE}"/>
              </a:ext>
            </a:extLst>
          </p:cNvPr>
          <p:cNvCxnSpPr/>
          <p:nvPr/>
        </p:nvCxnSpPr>
        <p:spPr>
          <a:xfrm>
            <a:off x="93663" y="3070225"/>
            <a:ext cx="6205537" cy="3175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0" name="文本框 10">
            <a:extLst>
              <a:ext uri="{FF2B5EF4-FFF2-40B4-BE49-F238E27FC236}">
                <a16:creationId xmlns:a16="http://schemas.microsoft.com/office/drawing/2014/main" id="{27556990-B12C-0F4D-84E4-F36C1716D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613" y="5418138"/>
            <a:ext cx="3379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④结合初始条件，求待定系数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69134F7-C326-344B-B394-D55B7CD8F2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D210C70-2F7F-3543-B6C8-50EC5B01B418}"/>
              </a:ext>
            </a:extLst>
          </p:cNvPr>
          <p:cNvSpPr/>
          <p:nvPr/>
        </p:nvSpPr>
        <p:spPr>
          <a:xfrm>
            <a:off x="1763688" y="2434284"/>
            <a:ext cx="2520280" cy="604190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图片 5">
            <a:extLst>
              <a:ext uri="{FF2B5EF4-FFF2-40B4-BE49-F238E27FC236}">
                <a16:creationId xmlns:a16="http://schemas.microsoft.com/office/drawing/2014/main" id="{37C1C124-F823-CB4D-BA88-97247DD1A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4150"/>
            <a:ext cx="90011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8" name="图片 6">
            <a:extLst>
              <a:ext uri="{FF2B5EF4-FFF2-40B4-BE49-F238E27FC236}">
                <a16:creationId xmlns:a16="http://schemas.microsoft.com/office/drawing/2014/main" id="{48FC9E8B-EEE1-AB42-8DD6-DCC5C5B67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620713"/>
            <a:ext cx="29591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右箭头 12">
            <a:extLst>
              <a:ext uri="{FF2B5EF4-FFF2-40B4-BE49-F238E27FC236}">
                <a16:creationId xmlns:a16="http://schemas.microsoft.com/office/drawing/2014/main" id="{E12530DD-E07C-4C4E-A6CB-30E5E748FAE7}"/>
              </a:ext>
            </a:extLst>
          </p:cNvPr>
          <p:cNvSpPr/>
          <p:nvPr/>
        </p:nvSpPr>
        <p:spPr>
          <a:xfrm>
            <a:off x="6108700" y="6345238"/>
            <a:ext cx="381000" cy="215900"/>
          </a:xfrm>
          <a:prstGeom prst="rightArrow">
            <a:avLst>
              <a:gd name="adj1" fmla="val 50000"/>
              <a:gd name="adj2" fmla="val 61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5780" name="文本框 10">
            <a:extLst>
              <a:ext uri="{FF2B5EF4-FFF2-40B4-BE49-F238E27FC236}">
                <a16:creationId xmlns:a16="http://schemas.microsoft.com/office/drawing/2014/main" id="{1A7C101D-60CB-3E47-8719-9A014AA5C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5718175"/>
            <a:ext cx="3379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根据 </a:t>
            </a:r>
            <a:r>
              <a:rPr lang="en-US" altLang="zh-CN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1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>
                <a:solidFill>
                  <a:srgbClr val="FF0000"/>
                </a:solidFill>
              </a:rPr>
              <a:t>求得 </a:t>
            </a:r>
            <a:r>
              <a:rPr lang="en-US" altLang="zh-CN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1800" baseline="-25000">
                <a:solidFill>
                  <a:srgbClr val="FF0000"/>
                </a:solidFill>
              </a:rPr>
              <a:t> </a:t>
            </a:r>
            <a:r>
              <a:rPr lang="zh-CN" altLang="en-US" sz="1800">
                <a:solidFill>
                  <a:srgbClr val="FF0000"/>
                </a:solidFill>
              </a:rPr>
              <a:t>及其他电路量</a:t>
            </a:r>
          </a:p>
        </p:txBody>
      </p:sp>
      <p:pic>
        <p:nvPicPr>
          <p:cNvPr id="75781" name="图片 1">
            <a:extLst>
              <a:ext uri="{FF2B5EF4-FFF2-40B4-BE49-F238E27FC236}">
                <a16:creationId xmlns:a16="http://schemas.microsoft.com/office/drawing/2014/main" id="{6EB755C6-B7E7-5646-9E1C-02C30AB68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2852738"/>
            <a:ext cx="31829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图片 4">
            <a:extLst>
              <a:ext uri="{FF2B5EF4-FFF2-40B4-BE49-F238E27FC236}">
                <a16:creationId xmlns:a16="http://schemas.microsoft.com/office/drawing/2014/main" id="{65C59952-A97B-D44F-92AF-14E4151644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5824538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53F745C-2063-7C43-8798-9D8D2303135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BDE054C-FB74-3647-9D87-D522F3783D10}"/>
              </a:ext>
            </a:extLst>
          </p:cNvPr>
          <p:cNvSpPr/>
          <p:nvPr/>
        </p:nvSpPr>
        <p:spPr>
          <a:xfrm>
            <a:off x="1259632" y="1052512"/>
            <a:ext cx="1584176" cy="304899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002BD5E-E2D3-EF4C-ACC8-6F3BA273FEF8}"/>
              </a:ext>
            </a:extLst>
          </p:cNvPr>
          <p:cNvSpPr/>
          <p:nvPr/>
        </p:nvSpPr>
        <p:spPr>
          <a:xfrm>
            <a:off x="2051050" y="4132220"/>
            <a:ext cx="1872878" cy="304843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标题 1">
            <a:extLst>
              <a:ext uri="{FF2B5EF4-FFF2-40B4-BE49-F238E27FC236}">
                <a16:creationId xmlns:a16="http://schemas.microsoft.com/office/drawing/2014/main" id="{42278742-3BB0-6E47-8669-F043FB7C3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Finding Initial &amp; Final Values</a:t>
            </a:r>
            <a:endParaRPr lang="zh-CN" altLang="en-US"/>
          </a:p>
        </p:txBody>
      </p:sp>
      <p:sp>
        <p:nvSpPr>
          <p:cNvPr id="21506" name="内容占位符 2">
            <a:extLst>
              <a:ext uri="{FF2B5EF4-FFF2-40B4-BE49-F238E27FC236}">
                <a16:creationId xmlns:a16="http://schemas.microsoft.com/office/drawing/2014/main" id="{7DB1B886-BD27-4348-B4A8-95958AC035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解二阶微分方程，需要知道的初始条件为</a:t>
            </a:r>
            <a:endParaRPr lang="en-US" altLang="zh-CN" sz="2400" dirty="0"/>
          </a:p>
          <a:p>
            <a:pPr lvl="1"/>
            <a:r>
              <a:rPr lang="zh-CN" altLang="en-US" sz="2000" b="1" dirty="0">
                <a:solidFill>
                  <a:srgbClr val="0070C0"/>
                </a:solidFill>
              </a:rPr>
              <a:t>变量</a:t>
            </a:r>
            <a:r>
              <a:rPr lang="zh-CN" altLang="en-US" sz="2000" dirty="0"/>
              <a:t>的初始值；</a:t>
            </a:r>
            <a:endParaRPr lang="en-US" altLang="zh-CN" sz="2000" dirty="0"/>
          </a:p>
          <a:p>
            <a:pPr lvl="1"/>
            <a:r>
              <a:rPr lang="zh-CN" altLang="en-US" sz="2000" b="1" dirty="0">
                <a:solidFill>
                  <a:srgbClr val="0070C0"/>
                </a:solidFill>
              </a:rPr>
              <a:t>变量导数</a:t>
            </a:r>
            <a:r>
              <a:rPr lang="zh-CN" altLang="en-US" sz="2000" dirty="0"/>
              <a:t>的初始值；</a:t>
            </a:r>
            <a:endParaRPr lang="en-US" altLang="zh-CN" sz="2000" dirty="0"/>
          </a:p>
          <a:p>
            <a:r>
              <a:rPr lang="zh-CN" altLang="en-US" sz="2400" dirty="0"/>
              <a:t>二阶电路的初始条件及稳态条件为：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需注意的几点：</a:t>
            </a:r>
            <a:endParaRPr lang="en-US" altLang="zh-CN" sz="2400" dirty="0"/>
          </a:p>
          <a:p>
            <a:pPr lvl="1"/>
            <a:r>
              <a:rPr lang="zh-CN" altLang="en-US" sz="2000" dirty="0"/>
              <a:t>电压和电流的极性；</a:t>
            </a:r>
            <a:endParaRPr lang="en-US" altLang="zh-CN" sz="2000" dirty="0"/>
          </a:p>
          <a:p>
            <a:pPr lvl="1"/>
            <a:r>
              <a:rPr lang="zh-CN" altLang="en-US" sz="2000" dirty="0"/>
              <a:t>默认时，电压指电容两端的电压；电流指流经电感的电流；</a:t>
            </a:r>
            <a:endParaRPr lang="en-US" altLang="zh-CN" sz="2000" dirty="0"/>
          </a:p>
          <a:p>
            <a:pPr lvl="1"/>
            <a:r>
              <a:rPr lang="zh-CN" altLang="en-US" sz="2000" b="1" dirty="0">
                <a:solidFill>
                  <a:srgbClr val="0432FF"/>
                </a:solidFill>
              </a:rPr>
              <a:t>电容</a:t>
            </a:r>
            <a:r>
              <a:rPr lang="zh-CN" altLang="en-US" sz="2000" dirty="0"/>
              <a:t>两端的</a:t>
            </a:r>
            <a:r>
              <a:rPr lang="zh-CN" altLang="en-US" sz="2000" b="1" dirty="0">
                <a:solidFill>
                  <a:srgbClr val="0432FF"/>
                </a:solidFill>
              </a:rPr>
              <a:t>电压不能突变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lvl="1"/>
            <a:r>
              <a:rPr lang="zh-CN" altLang="en-US" sz="2000" dirty="0"/>
              <a:t>流经</a:t>
            </a:r>
            <a:r>
              <a:rPr lang="zh-CN" altLang="en-US" sz="2000" b="1" dirty="0">
                <a:solidFill>
                  <a:srgbClr val="00B050"/>
                </a:solidFill>
              </a:rPr>
              <a:t>电感</a:t>
            </a:r>
            <a:r>
              <a:rPr lang="zh-CN" altLang="en-US" sz="2000" dirty="0"/>
              <a:t>的</a:t>
            </a:r>
            <a:r>
              <a:rPr lang="zh-CN" altLang="en-US" sz="2000" b="1" dirty="0">
                <a:solidFill>
                  <a:srgbClr val="00B050"/>
                </a:solidFill>
              </a:rPr>
              <a:t>电流不能突变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lvl="1"/>
            <a:r>
              <a:rPr lang="en-US" altLang="zh-CN" sz="2000" b="1" dirty="0">
                <a:solidFill>
                  <a:srgbClr val="FF0000"/>
                </a:solidFill>
              </a:rPr>
              <a:t>Focus on </a:t>
            </a:r>
            <a:r>
              <a:rPr lang="zh-CN" altLang="en-US" sz="2000" b="1" dirty="0">
                <a:solidFill>
                  <a:srgbClr val="FF0000"/>
                </a:solidFill>
              </a:rPr>
              <a:t>上述不能突变的量（</a:t>
            </a:r>
            <a:r>
              <a:rPr lang="zh-CN" altLang="en-US" sz="2000" b="1" dirty="0">
                <a:solidFill>
                  <a:srgbClr val="C00000"/>
                </a:solidFill>
              </a:rPr>
              <a:t>关键参数</a:t>
            </a:r>
            <a:r>
              <a:rPr lang="zh-CN" altLang="en-US" sz="2000" b="1" dirty="0">
                <a:solidFill>
                  <a:srgbClr val="FF0000"/>
                </a:solidFill>
              </a:rPr>
              <a:t>），寻找初始条件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lvl="1"/>
            <a:endParaRPr lang="en-US" altLang="zh-CN" sz="2000" dirty="0"/>
          </a:p>
          <a:p>
            <a:pPr lvl="1"/>
            <a:endParaRPr lang="zh-CN" altLang="en-US" sz="2000" dirty="0"/>
          </a:p>
        </p:txBody>
      </p:sp>
      <p:pic>
        <p:nvPicPr>
          <p:cNvPr id="21507" name="图片 3">
            <a:extLst>
              <a:ext uri="{FF2B5EF4-FFF2-40B4-BE49-F238E27FC236}">
                <a16:creationId xmlns:a16="http://schemas.microsoft.com/office/drawing/2014/main" id="{D091884C-6052-C948-BA13-01AC1CD59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284538"/>
            <a:ext cx="412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图片 4">
            <a:extLst>
              <a:ext uri="{FF2B5EF4-FFF2-40B4-BE49-F238E27FC236}">
                <a16:creationId xmlns:a16="http://schemas.microsoft.com/office/drawing/2014/main" id="{E800FF5B-3359-9F4B-9DB6-CAB5B631C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3309938"/>
            <a:ext cx="11684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D5319E9-43E0-4F41-87C5-2AF75DDF1CC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标题 1">
            <a:extLst>
              <a:ext uri="{FF2B5EF4-FFF2-40B4-BE49-F238E27FC236}">
                <a16:creationId xmlns:a16="http://schemas.microsoft.com/office/drawing/2014/main" id="{1A4B3E2E-E9F4-A942-B458-81B4BE7D5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二阶电路的冲激响应</a:t>
            </a:r>
          </a:p>
        </p:txBody>
      </p:sp>
      <p:sp>
        <p:nvSpPr>
          <p:cNvPr id="76802" name="文本占位符 2">
            <a:extLst>
              <a:ext uri="{FF2B5EF4-FFF2-40B4-BE49-F238E27FC236}">
                <a16:creationId xmlns:a16="http://schemas.microsoft.com/office/drawing/2014/main" id="{40EC6EAA-5648-7743-80AC-EE08A5911AA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8575"/>
            <a:ext cx="8229600" cy="5559425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/>
              <a:t>二阶电路对于</a:t>
            </a:r>
            <a:r>
              <a:rPr lang="zh-CN" altLang="en-US" sz="2400">
                <a:solidFill>
                  <a:srgbClr val="00B0F0"/>
                </a:solidFill>
              </a:rPr>
              <a:t>单位冲激函数激励</a:t>
            </a:r>
            <a:r>
              <a:rPr lang="zh-CN" altLang="en-US" sz="2400"/>
              <a:t>的</a:t>
            </a:r>
            <a:r>
              <a:rPr lang="zh-CN" altLang="en-US" sz="2400">
                <a:solidFill>
                  <a:srgbClr val="00B0F0"/>
                </a:solidFill>
              </a:rPr>
              <a:t>零状态响应</a:t>
            </a:r>
            <a:r>
              <a:rPr lang="zh-CN" altLang="en-US" sz="2400"/>
              <a:t>称为二阶电路的冲激响应。</a:t>
            </a:r>
            <a:endParaRPr lang="en-US" altLang="zh-CN" sz="2400"/>
          </a:p>
          <a:p>
            <a:pPr lvl="1"/>
            <a:r>
              <a:rPr lang="zh-CN" altLang="en-US" sz="2000"/>
              <a:t>因冲激激励是阶跃激励的一阶导数 </a:t>
            </a:r>
            <a:r>
              <a:rPr lang="en-US" altLang="zh-CN" sz="2000">
                <a:sym typeface="Wingdings" pitchFamily="2" charset="2"/>
              </a:rPr>
              <a:t> </a:t>
            </a:r>
            <a:r>
              <a:rPr lang="zh-CN" altLang="en-US" sz="2000">
                <a:sym typeface="Wingdings" pitchFamily="2" charset="2"/>
              </a:rPr>
              <a:t>冲激响应也可以按阶跃激励的一阶导数求得</a:t>
            </a:r>
            <a:endParaRPr lang="en-US" altLang="zh-CN" sz="2000"/>
          </a:p>
          <a:p>
            <a:pPr lvl="1"/>
            <a:endParaRPr lang="en-US" altLang="zh-CN" sz="2000"/>
          </a:p>
          <a:p>
            <a:pPr lvl="1"/>
            <a:endParaRPr lang="zh-CN" altLang="en-US" sz="2000"/>
          </a:p>
        </p:txBody>
      </p:sp>
      <p:pic>
        <p:nvPicPr>
          <p:cNvPr id="76803" name="图片 1">
            <a:extLst>
              <a:ext uri="{FF2B5EF4-FFF2-40B4-BE49-F238E27FC236}">
                <a16:creationId xmlns:a16="http://schemas.microsoft.com/office/drawing/2014/main" id="{A4294A53-7936-654A-A647-0D76DCD80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3067050"/>
            <a:ext cx="4062412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图片 2">
            <a:extLst>
              <a:ext uri="{FF2B5EF4-FFF2-40B4-BE49-F238E27FC236}">
                <a16:creationId xmlns:a16="http://schemas.microsoft.com/office/drawing/2014/main" id="{BFDA77DC-3311-1845-B05B-8FCA25B56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997200"/>
            <a:ext cx="4365625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右箭头 3">
            <a:extLst>
              <a:ext uri="{FF2B5EF4-FFF2-40B4-BE49-F238E27FC236}">
                <a16:creationId xmlns:a16="http://schemas.microsoft.com/office/drawing/2014/main" id="{2578CE91-197A-714E-A0F7-E3E180815282}"/>
              </a:ext>
            </a:extLst>
          </p:cNvPr>
          <p:cNvSpPr/>
          <p:nvPr/>
        </p:nvSpPr>
        <p:spPr>
          <a:xfrm>
            <a:off x="4262438" y="3789363"/>
            <a:ext cx="360362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76806" name="图片 4">
            <a:extLst>
              <a:ext uri="{FF2B5EF4-FFF2-40B4-BE49-F238E27FC236}">
                <a16:creationId xmlns:a16="http://schemas.microsoft.com/office/drawing/2014/main" id="{409E980D-25E4-904D-B1EF-DACC585D0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5103813"/>
            <a:ext cx="4394200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右箭头 9">
            <a:extLst>
              <a:ext uri="{FF2B5EF4-FFF2-40B4-BE49-F238E27FC236}">
                <a16:creationId xmlns:a16="http://schemas.microsoft.com/office/drawing/2014/main" id="{5118113D-AB76-1148-854F-D6E541991A92}"/>
              </a:ext>
            </a:extLst>
          </p:cNvPr>
          <p:cNvSpPr/>
          <p:nvPr/>
        </p:nvSpPr>
        <p:spPr>
          <a:xfrm>
            <a:off x="4932363" y="5326063"/>
            <a:ext cx="360362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76808" name="图片 5">
            <a:extLst>
              <a:ext uri="{FF2B5EF4-FFF2-40B4-BE49-F238E27FC236}">
                <a16:creationId xmlns:a16="http://schemas.microsoft.com/office/drawing/2014/main" id="{AF0F1D48-1F34-4648-A729-13363C67D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5113338"/>
            <a:ext cx="23749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9" name="图片 7">
            <a:extLst>
              <a:ext uri="{FF2B5EF4-FFF2-40B4-BE49-F238E27FC236}">
                <a16:creationId xmlns:a16="http://schemas.microsoft.com/office/drawing/2014/main" id="{CEAB84D5-09AD-674A-9C4D-74A50847C8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949950"/>
            <a:ext cx="28321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956B5181-697F-E04C-8FB0-7C4DF95CD3F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76C386-6C22-DC43-BFF9-46D3E344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C3B643C-8A67-9544-8434-2EAE5683F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初始值的计算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利用“电容电压不能突变”、“电感电流不能突变”原则，从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0-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时刻</a:t>
            </a:r>
            <a:r>
              <a:rPr kumimoji="1" lang="zh-CN" altLang="en-US" sz="2000" dirty="0"/>
              <a:t>发现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                                   根据电感电容的“电流</a:t>
            </a:r>
            <a:r>
              <a:rPr kumimoji="1" lang="en-US" altLang="zh-CN" sz="2000" dirty="0"/>
              <a:t>-</a:t>
            </a:r>
            <a:r>
              <a:rPr kumimoji="1" lang="zh-CN" altLang="en-US" sz="2000" dirty="0"/>
              <a:t>电压约束关系”，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marL="457200" lvl="1" indent="0">
              <a:buNone/>
            </a:pPr>
            <a:endParaRPr kumimoji="1" lang="en-US" altLang="zh-CN" sz="2000" dirty="0"/>
          </a:p>
          <a:p>
            <a:pPr marL="457200" lvl="1" indent="0">
              <a:buNone/>
            </a:pPr>
            <a:endParaRPr kumimoji="1" lang="en-US" altLang="zh-CN" sz="2000" dirty="0"/>
          </a:p>
          <a:p>
            <a:pPr marL="457200" lvl="1" indent="0">
              <a:buNone/>
            </a:pPr>
            <a:r>
              <a:rPr kumimoji="1" lang="zh-CN" altLang="en-US" sz="2000" dirty="0"/>
              <a:t>导数可以从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0+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时刻</a:t>
            </a:r>
            <a:r>
              <a:rPr kumimoji="1" lang="zh-CN" altLang="en-US" sz="2000" dirty="0"/>
              <a:t>的“电容电流” 、“电感电压”中获得</a:t>
            </a:r>
            <a:endParaRPr kumimoji="1" lang="en-US" altLang="zh-CN" sz="2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062828A-5C2A-0344-B82E-FBA159168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348880"/>
            <a:ext cx="1219200" cy="381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E5D80D7-34C7-614F-B22D-3BAE6FEAA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715592"/>
            <a:ext cx="2425700" cy="3937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F97DF7D-935F-2148-B63B-B92B58DFA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554" y="3241832"/>
            <a:ext cx="1219200" cy="6919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0334A74-8FD8-4C46-910F-4930282B0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617" y="3241832"/>
            <a:ext cx="1080120" cy="689287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36DF2120-1F16-0D43-A122-2CAA92B3F7B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94706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76C386-6C22-DC43-BFF9-46D3E344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C3B643C-8A67-9544-8434-2EAE5683F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5768"/>
            <a:ext cx="8229600" cy="4525963"/>
          </a:xfrm>
        </p:spPr>
        <p:txBody>
          <a:bodyPr/>
          <a:lstStyle/>
          <a:p>
            <a:r>
              <a:rPr kumimoji="1" lang="en-US" altLang="zh-CN" sz="2400" dirty="0"/>
              <a:t>Source-free</a:t>
            </a:r>
            <a:r>
              <a:rPr kumimoji="1" lang="zh-CN" altLang="en-US" sz="2400" dirty="0"/>
              <a:t> </a:t>
            </a:r>
            <a:r>
              <a:rPr kumimoji="1" lang="en-US" altLang="zh-CN" sz="2400" dirty="0"/>
              <a:t>RLC</a:t>
            </a:r>
            <a:r>
              <a:rPr kumimoji="1" lang="zh-CN" altLang="en-US" sz="2400" dirty="0"/>
              <a:t> 电路</a:t>
            </a:r>
            <a:r>
              <a:rPr kumimoji="1" lang="en-US" altLang="zh-CN" sz="2400" dirty="0"/>
              <a:t>【</a:t>
            </a:r>
            <a:r>
              <a:rPr kumimoji="1" lang="zh-CN" altLang="en-US" sz="2400" dirty="0"/>
              <a:t>二阶</a:t>
            </a:r>
            <a:r>
              <a:rPr kumimoji="1" lang="zh-CN" altLang="en-US" sz="2400" b="1" dirty="0">
                <a:solidFill>
                  <a:srgbClr val="0432FF"/>
                </a:solidFill>
              </a:rPr>
              <a:t>齐次</a:t>
            </a:r>
            <a:r>
              <a:rPr kumimoji="1" lang="zh-CN" altLang="en-US" sz="2400" dirty="0"/>
              <a:t>微分方程</a:t>
            </a:r>
            <a:r>
              <a:rPr kumimoji="1" lang="en-US" altLang="zh-CN" sz="2400" dirty="0"/>
              <a:t>】</a:t>
            </a:r>
          </a:p>
          <a:p>
            <a:pPr marL="457200" lvl="1" indent="0">
              <a:buNone/>
            </a:pPr>
            <a:endParaRPr kumimoji="1" lang="en-US" altLang="zh-CN" sz="2000" dirty="0"/>
          </a:p>
          <a:p>
            <a:pPr marL="0" indent="0">
              <a:buNone/>
            </a:pPr>
            <a:endParaRPr kumimoji="1" lang="en-US" altLang="zh-CN" sz="2400" b="1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D3FC247-7CF6-B04F-AF04-0B6408643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023636"/>
              </p:ext>
            </p:extLst>
          </p:nvPr>
        </p:nvGraphicFramePr>
        <p:xfrm>
          <a:off x="215516" y="1700808"/>
          <a:ext cx="8712968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1303552368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655334230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4236108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串联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RLC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并联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RLC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281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关键变量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电感电流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电容电压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681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微分方程</a:t>
                      </a:r>
                      <a:endParaRPr lang="en-US" altLang="zh-CN" b="1" dirty="0"/>
                    </a:p>
                    <a:p>
                      <a:endParaRPr lang="en-US" altLang="zh-CN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409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特征方程</a:t>
                      </a:r>
                      <a:endParaRPr lang="en-US" altLang="zh-CN" b="1" dirty="0"/>
                    </a:p>
                    <a:p>
                      <a:endParaRPr lang="zh-CN" altLang="en-US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36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特征值</a:t>
                      </a:r>
                      <a:endParaRPr lang="en-US" altLang="zh-CN" b="1" dirty="0"/>
                    </a:p>
                    <a:p>
                      <a:endParaRPr lang="zh-CN" altLang="en-US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460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系数</a:t>
                      </a:r>
                      <a:endParaRPr lang="en-US" altLang="zh-CN" b="1" dirty="0"/>
                    </a:p>
                    <a:p>
                      <a:endParaRPr lang="zh-CN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689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三种情况</a:t>
                      </a:r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zh-CN" altLang="en-US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1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）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a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&lt;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w</a:t>
                      </a:r>
                      <a:r>
                        <a:rPr lang="en-US" altLang="zh-CN" sz="1800" baseline="-250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0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，一对共轭复数根，欠阻尼，通解：</a:t>
                      </a:r>
                      <a:endParaRPr lang="en-US" altLang="zh-CN" sz="1800" dirty="0">
                        <a:solidFill>
                          <a:schemeClr val="tx1"/>
                        </a:solidFill>
                        <a:latin typeface="Symbol" pitchFamily="2" charset="2"/>
                      </a:endParaRPr>
                    </a:p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2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）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a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=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w</a:t>
                      </a:r>
                      <a:r>
                        <a:rPr lang="en-US" altLang="zh-CN" sz="1800" baseline="-250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0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，重根，临界阻尼，通解：</a:t>
                      </a:r>
                      <a:endParaRPr lang="en-US" altLang="zh-CN" sz="1800" dirty="0">
                        <a:solidFill>
                          <a:schemeClr val="tx1"/>
                        </a:solidFill>
                        <a:latin typeface="Symbol" pitchFamily="2" charset="2"/>
                      </a:endParaRPr>
                    </a:p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3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）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a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&gt;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w</a:t>
                      </a:r>
                      <a:r>
                        <a:rPr lang="en-US" altLang="zh-CN" sz="1800" baseline="-250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0</a:t>
                      </a:r>
                      <a:r>
                        <a:rPr lang="zh-CN" altLang="en-US" sz="1800" baseline="-2500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两负实数根，过阻尼，通解：</a:t>
                      </a:r>
                      <a:endParaRPr lang="en-US" altLang="zh-CN" sz="1800" dirty="0">
                        <a:solidFill>
                          <a:schemeClr val="tx1"/>
                        </a:solidFill>
                        <a:latin typeface="Symbol" pitchFamily="2" charset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962369"/>
                  </a:ext>
                </a:extLst>
              </a:tr>
            </a:tbl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26933BAE-EC55-9F4F-A562-FDE2782B5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716" y="2440036"/>
            <a:ext cx="1944216" cy="6148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AABA15F-EE09-2C41-B03B-7C854E135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948" y="3168805"/>
            <a:ext cx="2061964" cy="4513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A42CEC4-EFDB-EC4D-A878-3C06662A7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804" y="3789040"/>
            <a:ext cx="4449936" cy="4730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4734703-D1AB-874A-8A40-5BB9FACFA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6116" y="4433582"/>
            <a:ext cx="2169914" cy="5273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3212D87-8CB4-9B4A-9A0F-FAA9E1626C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5851" y="4408364"/>
            <a:ext cx="2362572" cy="5337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5651CF5-5F5D-4345-A210-C9E825D2E9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5872" y="2461776"/>
            <a:ext cx="2434580" cy="6221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79A9020-2518-944E-8757-EBA887B6D4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9136" y="5815644"/>
            <a:ext cx="1561585" cy="3661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167C4CB-0E73-CA45-B696-7D759DAACD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4930" y="5424498"/>
            <a:ext cx="1561585" cy="36681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B6C3877-33D7-CF4E-AD84-C009DC4211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7577" y="5023445"/>
            <a:ext cx="2828404" cy="34168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DAA7518-2A6C-BF4A-8459-71CB299115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74564" y="6244099"/>
            <a:ext cx="1520732" cy="467264"/>
          </a:xfrm>
          <a:prstGeom prst="rect">
            <a:avLst/>
          </a:prstGeom>
        </p:spPr>
      </p:pic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ED904BE6-4F57-A64F-91EB-FF70C2281AD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51440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76C386-6C22-DC43-BFF9-46D3E344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C3B643C-8A67-9544-8434-2EAE5683F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5768"/>
            <a:ext cx="8229600" cy="4525963"/>
          </a:xfrm>
        </p:spPr>
        <p:txBody>
          <a:bodyPr/>
          <a:lstStyle/>
          <a:p>
            <a:r>
              <a:rPr kumimoji="1" lang="en-US" altLang="zh-CN" sz="2400" dirty="0"/>
              <a:t>RLC</a:t>
            </a:r>
            <a:r>
              <a:rPr kumimoji="1" lang="zh-CN" altLang="en-US" sz="2400" dirty="0"/>
              <a:t> 电路阶跃响应（全响应） </a:t>
            </a:r>
            <a:r>
              <a:rPr kumimoji="1" lang="en-US" altLang="zh-CN" sz="2400" dirty="0"/>
              <a:t>【</a:t>
            </a:r>
            <a:r>
              <a:rPr kumimoji="1" lang="zh-CN" altLang="en-US" sz="2400" dirty="0"/>
              <a:t>二阶</a:t>
            </a:r>
            <a:r>
              <a:rPr kumimoji="1" lang="zh-CN" altLang="en-US" sz="2400" b="1" dirty="0">
                <a:solidFill>
                  <a:srgbClr val="0432FF"/>
                </a:solidFill>
              </a:rPr>
              <a:t>非齐次</a:t>
            </a:r>
            <a:r>
              <a:rPr kumimoji="1" lang="zh-CN" altLang="en-US" sz="2400" dirty="0"/>
              <a:t>微分方程</a:t>
            </a:r>
            <a:r>
              <a:rPr kumimoji="1" lang="en-US" altLang="zh-CN" sz="2400" dirty="0"/>
              <a:t>】</a:t>
            </a:r>
          </a:p>
          <a:p>
            <a:pPr marL="457200" lvl="1" indent="0">
              <a:buNone/>
            </a:pPr>
            <a:endParaRPr kumimoji="1" lang="en-US" altLang="zh-CN" sz="2000" dirty="0"/>
          </a:p>
          <a:p>
            <a:pPr marL="0" indent="0">
              <a:buNone/>
            </a:pPr>
            <a:endParaRPr kumimoji="1" lang="en-US" altLang="zh-CN" sz="2400" b="1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D3FC247-7CF6-B04F-AF04-0B6408643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699955"/>
              </p:ext>
            </p:extLst>
          </p:nvPr>
        </p:nvGraphicFramePr>
        <p:xfrm>
          <a:off x="251520" y="1683501"/>
          <a:ext cx="882098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1303552368"/>
                    </a:ext>
                  </a:extLst>
                </a:gridCol>
                <a:gridCol w="3661101">
                  <a:extLst>
                    <a:ext uri="{9D8B030D-6E8A-4147-A177-3AD203B41FA5}">
                      <a16:colId xmlns:a16="http://schemas.microsoft.com/office/drawing/2014/main" val="655334230"/>
                    </a:ext>
                  </a:extLst>
                </a:gridCol>
                <a:gridCol w="3863735">
                  <a:extLst>
                    <a:ext uri="{9D8B030D-6E8A-4147-A177-3AD203B41FA5}">
                      <a16:colId xmlns:a16="http://schemas.microsoft.com/office/drawing/2014/main" val="4236108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串联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RLC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并联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RLC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281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激励源 </a:t>
                      </a:r>
                      <a:r>
                        <a:rPr lang="en-US" altLang="zh-CN" b="1" dirty="0"/>
                        <a:t>&amp;</a:t>
                      </a:r>
                      <a:r>
                        <a:rPr lang="zh-CN" altLang="en-US" b="1" dirty="0"/>
                        <a:t> 关键变量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电压源激励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关键变量：电容电压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电流源激励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关键变量：电感电流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681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微分方程</a:t>
                      </a:r>
                      <a:endParaRPr lang="en-US" altLang="zh-CN" b="1" dirty="0"/>
                    </a:p>
                    <a:p>
                      <a:endParaRPr lang="en-US" altLang="zh-CN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409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通解</a:t>
                      </a:r>
                      <a:endParaRPr lang="en-US" altLang="zh-CN" b="1" dirty="0"/>
                    </a:p>
                    <a:p>
                      <a:endParaRPr lang="zh-CN" altLang="en-US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36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/>
                        <a:t>三种情况</a:t>
                      </a:r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  <a:p>
                      <a:endParaRPr lang="en-US" altLang="zh-CN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460235"/>
                  </a:ext>
                </a:extLst>
              </a:tr>
            </a:tbl>
          </a:graphicData>
        </a:graphic>
      </p:graphicFrame>
      <p:pic>
        <p:nvPicPr>
          <p:cNvPr id="8" name="图片 7">
            <a:extLst>
              <a:ext uri="{FF2B5EF4-FFF2-40B4-BE49-F238E27FC236}">
                <a16:creationId xmlns:a16="http://schemas.microsoft.com/office/drawing/2014/main" id="{92D63766-5B54-3046-9A14-A07433E03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420" y="2712590"/>
            <a:ext cx="2434580" cy="653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AE7430F-F7FB-3D46-9FB9-3A080A26C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2712590"/>
            <a:ext cx="2290564" cy="61081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60516E78-B591-804F-AF02-6FF0CB7F71BA}"/>
              </a:ext>
            </a:extLst>
          </p:cNvPr>
          <p:cNvSpPr txBox="1"/>
          <p:nvPr/>
        </p:nvSpPr>
        <p:spPr>
          <a:xfrm>
            <a:off x="2267744" y="3497855"/>
            <a:ext cx="6311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齐次微分方程的通解 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+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 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非齐次微分方程的特解（</a:t>
            </a:r>
            <a:r>
              <a:rPr kumimoji="1" lang="en-US" altLang="zh-CN" sz="2000" b="1" dirty="0">
                <a:solidFill>
                  <a:srgbClr val="00B050"/>
                </a:solidFill>
              </a:rPr>
              <a:t>t=∞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）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1318C77-CDDC-D44C-A63E-6A52ADBF9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420" y="4029588"/>
            <a:ext cx="5904656" cy="134328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81D6AF2-A09E-DB43-8D2A-104EEBBB3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420" y="5502911"/>
            <a:ext cx="5932385" cy="1267688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4FCDDEFD-4257-1A48-A2A4-962DEE46CF5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47063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C381B4-7260-9045-80E8-70FF7E1DB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1A72E3-4CD7-F047-A175-2FF16CDF4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二阶电路阶跃响应（全响应）的通用解法</a:t>
            </a:r>
            <a:endParaRPr kumimoji="1" lang="en-US" altLang="zh-CN" sz="2400" dirty="0"/>
          </a:p>
          <a:p>
            <a:pPr lvl="1"/>
            <a:r>
              <a:rPr kumimoji="1" lang="zh-CN" altLang="en-US" sz="2000" b="1" dirty="0">
                <a:solidFill>
                  <a:srgbClr val="0432FF"/>
                </a:solidFill>
              </a:rPr>
              <a:t>选择合适的变量</a:t>
            </a:r>
            <a:r>
              <a:rPr kumimoji="1" lang="zh-CN" altLang="en-US" sz="2000" dirty="0"/>
              <a:t>（电容电压，或者电感电流）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求该变量的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初始值</a:t>
            </a:r>
            <a:r>
              <a:rPr kumimoji="1" lang="zh-CN" altLang="en-US" sz="2000" dirty="0"/>
              <a:t>、其导数的初始值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求该变量的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稳态</a:t>
            </a:r>
            <a:r>
              <a:rPr kumimoji="1" lang="zh-CN" altLang="en-US" sz="2000" dirty="0"/>
              <a:t>响应</a:t>
            </a:r>
            <a:r>
              <a:rPr kumimoji="1" lang="en-US" altLang="zh-CN" sz="2000" dirty="0"/>
              <a:t>【</a:t>
            </a:r>
            <a:r>
              <a:rPr kumimoji="1" lang="zh-CN" altLang="en-US" sz="2000" dirty="0"/>
              <a:t>非齐次方程的特解</a:t>
            </a:r>
            <a:r>
              <a:rPr kumimoji="1" lang="en-US" altLang="zh-CN" sz="2000" dirty="0"/>
              <a:t>】</a:t>
            </a:r>
          </a:p>
          <a:p>
            <a:pPr lvl="1"/>
            <a:r>
              <a:rPr kumimoji="1" lang="en-US" altLang="zh-CN" sz="2000" dirty="0"/>
              <a:t>Turn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off</a:t>
            </a:r>
            <a:r>
              <a:rPr kumimoji="1" lang="zh-CN" altLang="en-US" sz="2000" dirty="0"/>
              <a:t> 独立源，求该变量的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瞬态</a:t>
            </a:r>
            <a:r>
              <a:rPr kumimoji="1" lang="zh-CN" altLang="en-US" sz="2000" dirty="0"/>
              <a:t>响应</a:t>
            </a:r>
            <a:r>
              <a:rPr kumimoji="1" lang="en-US" altLang="zh-CN" sz="2000" dirty="0"/>
              <a:t>【</a:t>
            </a:r>
            <a:r>
              <a:rPr kumimoji="1" lang="zh-CN" altLang="en-US" sz="2000" dirty="0"/>
              <a:t>齐次方程通解</a:t>
            </a:r>
            <a:r>
              <a:rPr kumimoji="1" lang="en-US" altLang="zh-CN" sz="2000" dirty="0"/>
              <a:t>】</a:t>
            </a:r>
          </a:p>
          <a:p>
            <a:pPr lvl="1"/>
            <a:r>
              <a:rPr kumimoji="1" lang="zh-CN" altLang="en-US" sz="2000" dirty="0"/>
              <a:t>将稳态响应和瞬态响应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相加</a:t>
            </a:r>
            <a:r>
              <a:rPr kumimoji="1" lang="zh-CN" altLang="en-US" sz="2000" dirty="0"/>
              <a:t>，得到该变量的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全响应通解</a:t>
            </a:r>
            <a:endParaRPr kumimoji="1" lang="en-US" altLang="zh-CN" sz="2000" b="1" dirty="0">
              <a:solidFill>
                <a:srgbClr val="FF0000"/>
              </a:solidFill>
            </a:endParaRPr>
          </a:p>
          <a:p>
            <a:pPr lvl="1"/>
            <a:r>
              <a:rPr kumimoji="1" lang="zh-CN" altLang="en-US" sz="2000" dirty="0"/>
              <a:t>结合该变量、变量导数的初始条件，求待定系数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再依据该变量的表达式，计算出电路中其他的量</a:t>
            </a:r>
            <a:endParaRPr kumimoji="1" lang="en-US" altLang="zh-CN" sz="2000" dirty="0"/>
          </a:p>
          <a:p>
            <a:pPr lvl="1"/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BA02007-8FA8-4440-AE00-A0DB5089E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1600200"/>
            <a:ext cx="2527300" cy="469900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7A3A931-5F58-4B49-81B0-BD153AE65C2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12434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标题 1">
            <a:extLst>
              <a:ext uri="{FF2B5EF4-FFF2-40B4-BE49-F238E27FC236}">
                <a16:creationId xmlns:a16="http://schemas.microsoft.com/office/drawing/2014/main" id="{DD61AD14-353D-4345-B59D-97AAA08B3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589508"/>
          </a:xfrm>
        </p:spPr>
        <p:txBody>
          <a:bodyPr/>
          <a:lstStyle/>
          <a:p>
            <a:r>
              <a:rPr lang="zh-CN" altLang="en-US" dirty="0"/>
              <a:t>作业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图片 4">
            <a:extLst>
              <a:ext uri="{FF2B5EF4-FFF2-40B4-BE49-F238E27FC236}">
                <a16:creationId xmlns:a16="http://schemas.microsoft.com/office/drawing/2014/main" id="{8315F146-6340-644C-8B92-973FECFD9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1" y="23113"/>
            <a:ext cx="8591858" cy="268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805C8CC-948E-344C-8613-CBF8C10D8B7F}"/>
              </a:ext>
            </a:extLst>
          </p:cNvPr>
          <p:cNvSpPr/>
          <p:nvPr/>
        </p:nvSpPr>
        <p:spPr>
          <a:xfrm>
            <a:off x="3215151" y="1943655"/>
            <a:ext cx="5648325" cy="792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8852" name="文本框 6">
            <a:extLst>
              <a:ext uri="{FF2B5EF4-FFF2-40B4-BE49-F238E27FC236}">
                <a16:creationId xmlns:a16="http://schemas.microsoft.com/office/drawing/2014/main" id="{477CD1D9-8A1E-5845-AD49-5A9434C48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979" y="1741735"/>
            <a:ext cx="3416300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串联</a:t>
            </a:r>
            <a:r>
              <a:rPr lang="en-US" altLang="zh-CN" sz="1800" dirty="0"/>
              <a:t>RLC</a:t>
            </a:r>
            <a:r>
              <a:rPr lang="zh-CN" altLang="en-US" sz="1800" dirty="0"/>
              <a:t>二阶电路的零输入响应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6549719-2AF6-9641-A3B2-E0AC5576E31F}"/>
              </a:ext>
            </a:extLst>
          </p:cNvPr>
          <p:cNvSpPr/>
          <p:nvPr/>
        </p:nvSpPr>
        <p:spPr>
          <a:xfrm>
            <a:off x="0" y="3789040"/>
            <a:ext cx="9144000" cy="30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8599860-6ED2-A941-BDA8-21E35A3FA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13"/>
            <a:ext cx="9144000" cy="199906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E42D232-778E-144A-A06F-7D6849E74266}"/>
              </a:ext>
            </a:extLst>
          </p:cNvPr>
          <p:cNvSpPr/>
          <p:nvPr/>
        </p:nvSpPr>
        <p:spPr>
          <a:xfrm>
            <a:off x="2531" y="1468805"/>
            <a:ext cx="5734050" cy="553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8855" name="文本框 9">
            <a:extLst>
              <a:ext uri="{FF2B5EF4-FFF2-40B4-BE49-F238E27FC236}">
                <a16:creationId xmlns:a16="http://schemas.microsoft.com/office/drawing/2014/main" id="{5FC1715C-1A51-CE4B-81FC-9BFD1C3B0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554" y="1282715"/>
            <a:ext cx="3416300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并联</a:t>
            </a:r>
            <a:r>
              <a:rPr lang="en-US" altLang="zh-CN" sz="1800"/>
              <a:t>RLC</a:t>
            </a:r>
            <a:r>
              <a:rPr lang="zh-CN" altLang="en-US" sz="1800"/>
              <a:t>二阶电路的零输入响应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5AF28E9-1770-E448-AF16-90C9B2AB9D9D}"/>
              </a:ext>
            </a:extLst>
          </p:cNvPr>
          <p:cNvSpPr/>
          <p:nvPr/>
        </p:nvSpPr>
        <p:spPr>
          <a:xfrm>
            <a:off x="0" y="3789040"/>
            <a:ext cx="9144000" cy="30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534520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图片 4">
            <a:extLst>
              <a:ext uri="{FF2B5EF4-FFF2-40B4-BE49-F238E27FC236}">
                <a16:creationId xmlns:a16="http://schemas.microsoft.com/office/drawing/2014/main" id="{402BB2DD-A3C6-364F-BAFE-C98585F61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" y="16462"/>
            <a:ext cx="8736013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文本框 5">
            <a:extLst>
              <a:ext uri="{FF2B5EF4-FFF2-40B4-BE49-F238E27FC236}">
                <a16:creationId xmlns:a16="http://schemas.microsoft.com/office/drawing/2014/main" id="{CEE5F152-1C8B-DD44-8F38-662D2C027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563" y="1113939"/>
            <a:ext cx="3416320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串联</a:t>
            </a:r>
            <a:r>
              <a:rPr lang="en-US" altLang="zh-CN" sz="1800" dirty="0"/>
              <a:t>RLC</a:t>
            </a:r>
            <a:r>
              <a:rPr lang="zh-CN" altLang="en-US" sz="1800" dirty="0"/>
              <a:t>的阶跃响应（全响应）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1D33776-EBCA-5740-BB94-DD84C5B5DCB2}"/>
              </a:ext>
            </a:extLst>
          </p:cNvPr>
          <p:cNvSpPr/>
          <p:nvPr/>
        </p:nvSpPr>
        <p:spPr>
          <a:xfrm>
            <a:off x="0" y="3789040"/>
            <a:ext cx="9144000" cy="30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0FBB1FA-486C-7C4C-AA53-DC85FE80B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52"/>
            <a:ext cx="9144000" cy="2411181"/>
          </a:xfrm>
          <a:prstGeom prst="rect">
            <a:avLst/>
          </a:prstGeom>
        </p:spPr>
      </p:pic>
      <p:sp>
        <p:nvSpPr>
          <p:cNvPr id="80898" name="文本框 5">
            <a:extLst>
              <a:ext uri="{FF2B5EF4-FFF2-40B4-BE49-F238E27FC236}">
                <a16:creationId xmlns:a16="http://schemas.microsoft.com/office/drawing/2014/main" id="{C9461D13-AB15-864A-9B41-0E000C688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513" y="1549949"/>
            <a:ext cx="2262158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二阶电路的通用解法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6918BD0-6EE6-8949-B08E-CFFE1B09A5C0}"/>
              </a:ext>
            </a:extLst>
          </p:cNvPr>
          <p:cNvSpPr/>
          <p:nvPr/>
        </p:nvSpPr>
        <p:spPr>
          <a:xfrm>
            <a:off x="0" y="3789040"/>
            <a:ext cx="9144000" cy="30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标题 1">
            <a:extLst>
              <a:ext uri="{FF2B5EF4-FFF2-40B4-BE49-F238E27FC236}">
                <a16:creationId xmlns:a16="http://schemas.microsoft.com/office/drawing/2014/main" id="{56CC387E-64EB-884C-B86A-33D302609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754" y="563340"/>
            <a:ext cx="8229600" cy="11430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22530" name="图片 3">
            <a:extLst>
              <a:ext uri="{FF2B5EF4-FFF2-40B4-BE49-F238E27FC236}">
                <a16:creationId xmlns:a16="http://schemas.microsoft.com/office/drawing/2014/main" id="{FFE42F64-6FD4-074F-A3E9-3E86D4F41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7127"/>
            <a:ext cx="892810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图片 4">
            <a:extLst>
              <a:ext uri="{FF2B5EF4-FFF2-40B4-BE49-F238E27FC236}">
                <a16:creationId xmlns:a16="http://schemas.microsoft.com/office/drawing/2014/main" id="{6B30104F-0551-F745-81E3-63A27F591A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67" y="3133502"/>
            <a:ext cx="4103687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文本框 5">
            <a:extLst>
              <a:ext uri="{FF2B5EF4-FFF2-40B4-BE49-F238E27FC236}">
                <a16:creationId xmlns:a16="http://schemas.microsoft.com/office/drawing/2014/main" id="{AEF1A088-1A11-5449-989B-4AE70C5D5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254" y="3133502"/>
            <a:ext cx="31598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①电压电流初始值，</a:t>
            </a:r>
            <a:r>
              <a:rPr lang="zh-CN" altLang="en-US" sz="1800" dirty="0">
                <a:solidFill>
                  <a:srgbClr val="0432FF"/>
                </a:solidFill>
              </a:rPr>
              <a:t>看</a:t>
            </a:r>
            <a:r>
              <a:rPr lang="en-US" altLang="zh-CN" sz="1800" dirty="0">
                <a:solidFill>
                  <a:srgbClr val="0432FF"/>
                </a:solidFill>
              </a:rPr>
              <a:t>0-</a:t>
            </a:r>
            <a:r>
              <a:rPr lang="zh-CN" altLang="en-US" sz="1800" dirty="0">
                <a:solidFill>
                  <a:srgbClr val="0432FF"/>
                </a:solidFill>
              </a:rPr>
              <a:t>时刻</a:t>
            </a:r>
          </a:p>
        </p:txBody>
      </p:sp>
      <p:pic>
        <p:nvPicPr>
          <p:cNvPr id="22533" name="图片 6">
            <a:extLst>
              <a:ext uri="{FF2B5EF4-FFF2-40B4-BE49-F238E27FC236}">
                <a16:creationId xmlns:a16="http://schemas.microsoft.com/office/drawing/2014/main" id="{C27E3D49-255F-8C4F-963B-5092689A2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9" y="3646265"/>
            <a:ext cx="4233863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文本框 8">
            <a:extLst>
              <a:ext uri="{FF2B5EF4-FFF2-40B4-BE49-F238E27FC236}">
                <a16:creationId xmlns:a16="http://schemas.microsoft.com/office/drawing/2014/main" id="{09739971-44CD-834F-B9E5-46E063841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954" y="4222527"/>
            <a:ext cx="37994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②电容两端电压的导数初始值，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0432FF"/>
                </a:solidFill>
              </a:rPr>
              <a:t>看</a:t>
            </a:r>
            <a:r>
              <a:rPr lang="en-US" altLang="zh-CN" sz="1800" dirty="0">
                <a:solidFill>
                  <a:srgbClr val="0432FF"/>
                </a:solidFill>
              </a:rPr>
              <a:t>0+</a:t>
            </a:r>
            <a:r>
              <a:rPr lang="zh-CN" altLang="en-US" sz="1800" dirty="0">
                <a:solidFill>
                  <a:srgbClr val="0432FF"/>
                </a:solidFill>
              </a:rPr>
              <a:t>时刻的 </a:t>
            </a:r>
            <a:r>
              <a:rPr lang="en-US" altLang="zh-CN" sz="1800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1800" i="1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利用</a:t>
            </a:r>
            <a:r>
              <a:rPr lang="en-US" altLang="zh-CN" sz="1800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1800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不变求解</a:t>
            </a:r>
            <a:endParaRPr lang="zh-CN" altLang="en-US" sz="1800" dirty="0">
              <a:solidFill>
                <a:srgbClr val="0432FF"/>
              </a:solidFill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2827107A-B747-7148-90C2-E098E7718968}"/>
              </a:ext>
            </a:extLst>
          </p:cNvPr>
          <p:cNvCxnSpPr/>
          <p:nvPr/>
        </p:nvCxnSpPr>
        <p:spPr>
          <a:xfrm>
            <a:off x="250379" y="3646265"/>
            <a:ext cx="770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6" name="图片 11">
            <a:extLst>
              <a:ext uri="{FF2B5EF4-FFF2-40B4-BE49-F238E27FC236}">
                <a16:creationId xmlns:a16="http://schemas.microsoft.com/office/drawing/2014/main" id="{AD26DA91-D530-ED40-8F3C-8EE36121BA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79" y="5078190"/>
            <a:ext cx="3554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图片 12">
            <a:extLst>
              <a:ext uri="{FF2B5EF4-FFF2-40B4-BE49-F238E27FC236}">
                <a16:creationId xmlns:a16="http://schemas.microsoft.com/office/drawing/2014/main" id="{C3C2A1B7-0858-1049-A13A-C41D7F8109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2" y="5446490"/>
            <a:ext cx="2530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FEF619F-2F22-AE43-90B7-10691886330E}"/>
              </a:ext>
            </a:extLst>
          </p:cNvPr>
          <p:cNvCxnSpPr/>
          <p:nvPr/>
        </p:nvCxnSpPr>
        <p:spPr>
          <a:xfrm>
            <a:off x="250379" y="5078190"/>
            <a:ext cx="770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9" name="文本框 14">
            <a:extLst>
              <a:ext uri="{FF2B5EF4-FFF2-40B4-BE49-F238E27FC236}">
                <a16:creationId xmlns:a16="http://schemas.microsoft.com/office/drawing/2014/main" id="{BDFBE7DA-A19C-6B4F-8DD8-44EBF6E41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242" y="5308377"/>
            <a:ext cx="37273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③流经电感电流的导数初始值，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0432FF"/>
                </a:solidFill>
              </a:rPr>
              <a:t>看</a:t>
            </a:r>
            <a:r>
              <a:rPr lang="en-US" altLang="zh-CN" sz="1800" dirty="0">
                <a:solidFill>
                  <a:srgbClr val="0432FF"/>
                </a:solidFill>
              </a:rPr>
              <a:t>0+</a:t>
            </a:r>
            <a:r>
              <a:rPr lang="zh-CN" altLang="en-US" sz="1800" dirty="0">
                <a:solidFill>
                  <a:srgbClr val="0432FF"/>
                </a:solidFill>
              </a:rPr>
              <a:t>时刻的 </a:t>
            </a:r>
            <a:r>
              <a:rPr lang="en-US" altLang="zh-CN" sz="1800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18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利用</a:t>
            </a:r>
            <a:r>
              <a:rPr lang="en-US" altLang="zh-CN" sz="1800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1800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不变求解</a:t>
            </a:r>
            <a:endParaRPr lang="zh-CN" altLang="en-US" sz="1800" dirty="0">
              <a:solidFill>
                <a:srgbClr val="0432FF"/>
              </a:solidFill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0BCE4E72-C7D7-EC45-8EE8-7B583D04271B}"/>
              </a:ext>
            </a:extLst>
          </p:cNvPr>
          <p:cNvCxnSpPr/>
          <p:nvPr/>
        </p:nvCxnSpPr>
        <p:spPr>
          <a:xfrm>
            <a:off x="250379" y="5949727"/>
            <a:ext cx="770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41" name="图片 16">
            <a:extLst>
              <a:ext uri="{FF2B5EF4-FFF2-40B4-BE49-F238E27FC236}">
                <a16:creationId xmlns:a16="http://schemas.microsoft.com/office/drawing/2014/main" id="{53A1AE64-15B4-A845-B98F-5F4428B94F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42" y="6165627"/>
            <a:ext cx="32543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2" name="文本框 17">
            <a:extLst>
              <a:ext uri="{FF2B5EF4-FFF2-40B4-BE49-F238E27FC236}">
                <a16:creationId xmlns:a16="http://schemas.microsoft.com/office/drawing/2014/main" id="{511D0FE0-28D9-754D-804E-ECAD50AB6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417" y="6200552"/>
            <a:ext cx="1108075" cy="36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④稳态值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658D35D-9273-8A41-8805-5BF39476708D}"/>
              </a:ext>
            </a:extLst>
          </p:cNvPr>
          <p:cNvSpPr/>
          <p:nvPr/>
        </p:nvSpPr>
        <p:spPr>
          <a:xfrm>
            <a:off x="107504" y="1196752"/>
            <a:ext cx="5040313" cy="5473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65A3E784-C48D-294B-AA5D-7A5C511CAB7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>
            <a:extLst>
              <a:ext uri="{FF2B5EF4-FFF2-40B4-BE49-F238E27FC236}">
                <a16:creationId xmlns:a16="http://schemas.microsoft.com/office/drawing/2014/main" id="{B74F10CF-C6C8-6C41-8899-6CF4ED65B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6"/>
            <a:ext cx="8824913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图片 4">
            <a:extLst>
              <a:ext uri="{FF2B5EF4-FFF2-40B4-BE49-F238E27FC236}">
                <a16:creationId xmlns:a16="http://schemas.microsoft.com/office/drawing/2014/main" id="{C07C4776-0CA0-B94D-9D1F-D15098709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08025"/>
            <a:ext cx="3548063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图片 6">
            <a:extLst>
              <a:ext uri="{FF2B5EF4-FFF2-40B4-BE49-F238E27FC236}">
                <a16:creationId xmlns:a16="http://schemas.microsoft.com/office/drawing/2014/main" id="{08CB0F89-F12B-EF4E-978B-9A2B6B71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908050"/>
            <a:ext cx="2352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图片 7">
            <a:extLst>
              <a:ext uri="{FF2B5EF4-FFF2-40B4-BE49-F238E27FC236}">
                <a16:creationId xmlns:a16="http://schemas.microsoft.com/office/drawing/2014/main" id="{BC499BBB-1F0B-B645-B534-1A705C25F3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1290638"/>
            <a:ext cx="39417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图片 8">
            <a:extLst>
              <a:ext uri="{FF2B5EF4-FFF2-40B4-BE49-F238E27FC236}">
                <a16:creationId xmlns:a16="http://schemas.microsoft.com/office/drawing/2014/main" id="{B2B5569D-2FD2-904F-BD10-2A69FEB2CE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1625600"/>
            <a:ext cx="197485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图片 9">
            <a:extLst>
              <a:ext uri="{FF2B5EF4-FFF2-40B4-BE49-F238E27FC236}">
                <a16:creationId xmlns:a16="http://schemas.microsoft.com/office/drawing/2014/main" id="{C90137B2-D35D-9943-83DC-F5FBC8DFB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708275"/>
            <a:ext cx="32210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图片 10">
            <a:extLst>
              <a:ext uri="{FF2B5EF4-FFF2-40B4-BE49-F238E27FC236}">
                <a16:creationId xmlns:a16="http://schemas.microsoft.com/office/drawing/2014/main" id="{664C1434-B582-2343-8E1E-2AA3399B50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1971675"/>
            <a:ext cx="4545013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图片 11">
            <a:extLst>
              <a:ext uri="{FF2B5EF4-FFF2-40B4-BE49-F238E27FC236}">
                <a16:creationId xmlns:a16="http://schemas.microsoft.com/office/drawing/2014/main" id="{DEC3EBA8-9CF9-0E41-9536-98102A3C75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2309813"/>
            <a:ext cx="180022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图片 12">
            <a:extLst>
              <a:ext uri="{FF2B5EF4-FFF2-40B4-BE49-F238E27FC236}">
                <a16:creationId xmlns:a16="http://schemas.microsoft.com/office/drawing/2014/main" id="{FB80ABCD-4BDF-FD42-B3F5-F162E0AFA0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2835275"/>
            <a:ext cx="3136900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36DC4D0B-2B37-0048-B320-85D3993549E5}"/>
              </a:ext>
            </a:extLst>
          </p:cNvPr>
          <p:cNvSpPr/>
          <p:nvPr/>
        </p:nvSpPr>
        <p:spPr>
          <a:xfrm>
            <a:off x="6880225" y="2686050"/>
            <a:ext cx="298450" cy="1492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右大括号 14">
            <a:extLst>
              <a:ext uri="{FF2B5EF4-FFF2-40B4-BE49-F238E27FC236}">
                <a16:creationId xmlns:a16="http://schemas.microsoft.com/office/drawing/2014/main" id="{66909450-BD88-2E4B-9244-0CF7ABC90EEA}"/>
              </a:ext>
            </a:extLst>
          </p:cNvPr>
          <p:cNvSpPr/>
          <p:nvPr/>
        </p:nvSpPr>
        <p:spPr>
          <a:xfrm>
            <a:off x="6573838" y="2505075"/>
            <a:ext cx="215900" cy="5095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3564" name="图片 15">
            <a:extLst>
              <a:ext uri="{FF2B5EF4-FFF2-40B4-BE49-F238E27FC236}">
                <a16:creationId xmlns:a16="http://schemas.microsoft.com/office/drawing/2014/main" id="{57205A68-D1B5-0042-9510-709DC4CCA9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636838"/>
            <a:ext cx="16637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B50A53CD-A4FE-F94A-8B38-9F9878A2659B}"/>
              </a:ext>
            </a:extLst>
          </p:cNvPr>
          <p:cNvCxnSpPr/>
          <p:nvPr/>
        </p:nvCxnSpPr>
        <p:spPr>
          <a:xfrm>
            <a:off x="3656013" y="3284538"/>
            <a:ext cx="53165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6" name="图片 20">
            <a:extLst>
              <a:ext uri="{FF2B5EF4-FFF2-40B4-BE49-F238E27FC236}">
                <a16:creationId xmlns:a16="http://schemas.microsoft.com/office/drawing/2014/main" id="{278DBE86-83E6-7F4D-A690-B476111191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3359150"/>
            <a:ext cx="27908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右箭头 21">
            <a:extLst>
              <a:ext uri="{FF2B5EF4-FFF2-40B4-BE49-F238E27FC236}">
                <a16:creationId xmlns:a16="http://schemas.microsoft.com/office/drawing/2014/main" id="{7616C068-B0DB-2E42-99A4-66BDD5172343}"/>
              </a:ext>
            </a:extLst>
          </p:cNvPr>
          <p:cNvSpPr/>
          <p:nvPr/>
        </p:nvSpPr>
        <p:spPr>
          <a:xfrm>
            <a:off x="6383338" y="3448050"/>
            <a:ext cx="298450" cy="1492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3568" name="图片 22">
            <a:extLst>
              <a:ext uri="{FF2B5EF4-FFF2-40B4-BE49-F238E27FC236}">
                <a16:creationId xmlns:a16="http://schemas.microsoft.com/office/drawing/2014/main" id="{7180CF48-28AD-D941-A368-74D99E7F97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14700"/>
            <a:ext cx="111918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9" name="图片 23">
            <a:extLst>
              <a:ext uri="{FF2B5EF4-FFF2-40B4-BE49-F238E27FC236}">
                <a16:creationId xmlns:a16="http://schemas.microsoft.com/office/drawing/2014/main" id="{D2F3A407-90AA-C44C-81A3-1195E6DC2C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3789363"/>
            <a:ext cx="24320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0" name="图片 24">
            <a:extLst>
              <a:ext uri="{FF2B5EF4-FFF2-40B4-BE49-F238E27FC236}">
                <a16:creationId xmlns:a16="http://schemas.microsoft.com/office/drawing/2014/main" id="{DF02B465-8D19-A14F-992B-98FA160790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3835400"/>
            <a:ext cx="26479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右箭头 25">
            <a:extLst>
              <a:ext uri="{FF2B5EF4-FFF2-40B4-BE49-F238E27FC236}">
                <a16:creationId xmlns:a16="http://schemas.microsoft.com/office/drawing/2014/main" id="{6800EF3B-7677-8243-BA17-76032B2F596A}"/>
              </a:ext>
            </a:extLst>
          </p:cNvPr>
          <p:cNvSpPr/>
          <p:nvPr/>
        </p:nvSpPr>
        <p:spPr>
          <a:xfrm>
            <a:off x="6084888" y="4035425"/>
            <a:ext cx="298450" cy="1492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3572" name="图片 26">
            <a:extLst>
              <a:ext uri="{FF2B5EF4-FFF2-40B4-BE49-F238E27FC236}">
                <a16:creationId xmlns:a16="http://schemas.microsoft.com/office/drawing/2014/main" id="{B5D35E20-60FF-8F41-9C39-17C73B5FBB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535488"/>
            <a:ext cx="4646613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3" name="图片 27">
            <a:extLst>
              <a:ext uri="{FF2B5EF4-FFF2-40B4-BE49-F238E27FC236}">
                <a16:creationId xmlns:a16="http://schemas.microsoft.com/office/drawing/2014/main" id="{1139FA5B-F9A9-F841-9363-2108887570D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437063"/>
            <a:ext cx="4421187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86F604DA-ED0F-0E46-A68F-1C5D9BD2714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CEABC20-1A8D-F546-89C8-7C63E8EED7B8}"/>
              </a:ext>
            </a:extLst>
          </p:cNvPr>
          <p:cNvSpPr txBox="1"/>
          <p:nvPr/>
        </p:nvSpPr>
        <p:spPr>
          <a:xfrm>
            <a:off x="5832951" y="508097"/>
            <a:ext cx="3086101" cy="369332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1. </a:t>
            </a:r>
            <a:r>
              <a:rPr kumimoji="1" lang="zh-CN" altLang="en-US" dirty="0">
                <a:solidFill>
                  <a:srgbClr val="0432FF"/>
                </a:solidFill>
              </a:rPr>
              <a:t>看</a:t>
            </a:r>
            <a:r>
              <a:rPr kumimoji="1" lang="en-US" altLang="zh-CN" dirty="0">
                <a:solidFill>
                  <a:srgbClr val="0432FF"/>
                </a:solidFill>
              </a:rPr>
              <a:t>0-</a:t>
            </a:r>
            <a:r>
              <a:rPr kumimoji="1" lang="zh-CN" altLang="en-US" dirty="0">
                <a:solidFill>
                  <a:srgbClr val="0432FF"/>
                </a:solidFill>
              </a:rPr>
              <a:t>时刻，求</a:t>
            </a:r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L</a:t>
            </a:r>
            <a:r>
              <a:rPr kumimoji="1" lang="zh-CN" altLang="en-US" dirty="0">
                <a:solidFill>
                  <a:srgbClr val="0432FF"/>
                </a:solidFill>
              </a:rPr>
              <a:t>，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初始值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22752CBF-9539-E74E-8A04-2AB0E82B5063}"/>
              </a:ext>
            </a:extLst>
          </p:cNvPr>
          <p:cNvSpPr txBox="1"/>
          <p:nvPr/>
        </p:nvSpPr>
        <p:spPr>
          <a:xfrm>
            <a:off x="5922962" y="3024654"/>
            <a:ext cx="3221038" cy="338554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sz="1600" dirty="0">
                <a:solidFill>
                  <a:srgbClr val="0432FF"/>
                </a:solidFill>
              </a:rPr>
              <a:t>2. </a:t>
            </a:r>
            <a:r>
              <a:rPr kumimoji="1" lang="zh-CN" altLang="en-US" sz="1600" dirty="0">
                <a:solidFill>
                  <a:srgbClr val="0432FF"/>
                </a:solidFill>
              </a:rPr>
              <a:t>看</a:t>
            </a:r>
            <a:r>
              <a:rPr kumimoji="1" lang="en-US" altLang="zh-CN" sz="1600" dirty="0">
                <a:solidFill>
                  <a:srgbClr val="0432FF"/>
                </a:solidFill>
              </a:rPr>
              <a:t>0+</a:t>
            </a:r>
            <a:r>
              <a:rPr kumimoji="1" lang="zh-CN" altLang="en-US" sz="1600" dirty="0">
                <a:solidFill>
                  <a:srgbClr val="0432FF"/>
                </a:solidFill>
              </a:rPr>
              <a:t>时刻，求</a:t>
            </a:r>
            <a:r>
              <a:rPr kumimoji="1" lang="en-US" altLang="zh-CN" sz="1600" dirty="0" err="1">
                <a:solidFill>
                  <a:srgbClr val="0432FF"/>
                </a:solidFill>
              </a:rPr>
              <a:t>i</a:t>
            </a:r>
            <a:r>
              <a:rPr kumimoji="1" lang="en-US" altLang="zh-CN" sz="1600" baseline="-25000" dirty="0" err="1">
                <a:solidFill>
                  <a:srgbClr val="0432FF"/>
                </a:solidFill>
              </a:rPr>
              <a:t>L</a:t>
            </a:r>
            <a:r>
              <a:rPr kumimoji="1" lang="zh-CN" altLang="en-US" sz="1600" dirty="0">
                <a:solidFill>
                  <a:srgbClr val="0432FF"/>
                </a:solidFill>
              </a:rPr>
              <a:t>，</a:t>
            </a:r>
            <a:r>
              <a:rPr kumimoji="1" lang="en-US" altLang="zh-CN" sz="1600" dirty="0" err="1">
                <a:solidFill>
                  <a:srgbClr val="0432FF"/>
                </a:solidFill>
              </a:rPr>
              <a:t>v</a:t>
            </a:r>
            <a:r>
              <a:rPr kumimoji="1" lang="en-US" altLang="zh-CN" sz="1600" baseline="-25000" dirty="0" err="1">
                <a:solidFill>
                  <a:srgbClr val="0432FF"/>
                </a:solidFill>
              </a:rPr>
              <a:t>C</a:t>
            </a:r>
            <a:r>
              <a:rPr kumimoji="1" lang="zh-CN" altLang="en-US" sz="1600" dirty="0">
                <a:solidFill>
                  <a:srgbClr val="0432FF"/>
                </a:solidFill>
              </a:rPr>
              <a:t>导数初始值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F52E478-C7A4-A144-BECD-A536A06958D4}"/>
              </a:ext>
            </a:extLst>
          </p:cNvPr>
          <p:cNvSpPr txBox="1"/>
          <p:nvPr/>
        </p:nvSpPr>
        <p:spPr>
          <a:xfrm>
            <a:off x="2139787" y="2529291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0+</a:t>
            </a:r>
            <a:r>
              <a:rPr kumimoji="1" lang="zh-CN" altLang="en-US" dirty="0"/>
              <a:t>时刻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b</a:t>
            </a:r>
            <a:r>
              <a:rPr kumimoji="1" lang="en-US" altLang="zh-CN" dirty="0"/>
              <a:t>=0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2||4</a:t>
            </a:r>
            <a:endParaRPr kumimoji="1" lang="zh-CN" altLang="en-US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84F47B7-601D-BD42-BD4A-18CB58A45C1D}"/>
              </a:ext>
            </a:extLst>
          </p:cNvPr>
          <p:cNvSpPr/>
          <p:nvPr/>
        </p:nvSpPr>
        <p:spPr>
          <a:xfrm>
            <a:off x="-6702" y="2628900"/>
            <a:ext cx="9144000" cy="4206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DD1F6B3-705B-0A40-8712-80C61134F657}"/>
              </a:ext>
            </a:extLst>
          </p:cNvPr>
          <p:cNvSpPr/>
          <p:nvPr/>
        </p:nvSpPr>
        <p:spPr>
          <a:xfrm>
            <a:off x="4029075" y="914400"/>
            <a:ext cx="5070475" cy="1700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3">
            <a:extLst>
              <a:ext uri="{FF2B5EF4-FFF2-40B4-BE49-F238E27FC236}">
                <a16:creationId xmlns:a16="http://schemas.microsoft.com/office/drawing/2014/main" id="{A275CA68-90EE-134A-8C2E-F034E8300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97200"/>
            <a:ext cx="7329488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图片 4">
            <a:extLst>
              <a:ext uri="{FF2B5EF4-FFF2-40B4-BE49-F238E27FC236}">
                <a16:creationId xmlns:a16="http://schemas.microsoft.com/office/drawing/2014/main" id="{7EE7A0FA-CEED-2D44-8FA5-463360164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052513"/>
            <a:ext cx="32210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71052C2C-8DDE-2E4D-AF24-76F90298886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灯片编号占位符 7">
            <a:extLst>
              <a:ext uri="{FF2B5EF4-FFF2-40B4-BE49-F238E27FC236}">
                <a16:creationId xmlns:a16="http://schemas.microsoft.com/office/drawing/2014/main" id="{F31B0937-514E-1744-ACFF-BD9E5DDBC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7211AF4-7500-A540-AA36-B3A190B3F4DD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zh-CN" sz="14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928E1A30-77F5-324B-88A2-B184E24C6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8.2 Source-Free Series </a:t>
            </a:r>
            <a:br>
              <a:rPr lang="en-US" altLang="zh-CN" sz="4000"/>
            </a:br>
            <a:r>
              <a:rPr lang="en-US" altLang="zh-CN" sz="4000"/>
              <a:t>RLC Circuits</a:t>
            </a: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2BEAE189-C14F-804F-826E-F094536EF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1676400"/>
            <a:ext cx="51816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0988" indent="-280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000" dirty="0">
                <a:latin typeface="Verdana" panose="020B0604030504040204" pitchFamily="34" charset="0"/>
              </a:rPr>
              <a:t>The solution of the </a:t>
            </a:r>
            <a:r>
              <a:rPr lang="en-US" altLang="zh-CN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source-free</a:t>
            </a:r>
            <a:r>
              <a:rPr lang="en-US" altLang="zh-CN" sz="2000" dirty="0">
                <a:latin typeface="Verdana" panose="020B0604030504040204" pitchFamily="34" charset="0"/>
              </a:rPr>
              <a:t>  series RLC circuit is called as the  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natural response</a:t>
            </a:r>
            <a:r>
              <a:rPr lang="en-US" altLang="zh-CN" sz="2000" dirty="0">
                <a:latin typeface="Verdana" panose="020B0604030504040204" pitchFamily="34" charset="0"/>
              </a:rPr>
              <a:t> of the circuit.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自然响应（零输入响应）</a:t>
            </a:r>
            <a:endParaRPr lang="en-US" altLang="zh-CN" sz="20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en-US" altLang="zh-CN" sz="20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sz="2000" dirty="0">
                <a:latin typeface="Verdana" panose="020B0604030504040204" pitchFamily="34" charset="0"/>
              </a:rPr>
              <a:t>The circuit is 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excited</a:t>
            </a:r>
            <a:r>
              <a:rPr lang="en-US" altLang="zh-CN" sz="2000" dirty="0">
                <a:latin typeface="Verdana" panose="020B0604030504040204" pitchFamily="34" charset="0"/>
              </a:rPr>
              <a:t> by the energy initially stored in the capacitor and inductor.</a:t>
            </a:r>
          </a:p>
        </p:txBody>
      </p:sp>
      <p:pic>
        <p:nvPicPr>
          <p:cNvPr id="25604" name="Picture 11" descr="08-008">
            <a:extLst>
              <a:ext uri="{FF2B5EF4-FFF2-40B4-BE49-F238E27FC236}">
                <a16:creationId xmlns:a16="http://schemas.microsoft.com/office/drawing/2014/main" id="{3491FD7B-2A45-C140-8D8F-FC17769D697F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0200"/>
            <a:ext cx="3200400" cy="2230438"/>
          </a:xfrm>
          <a:noFill/>
        </p:spPr>
      </p:pic>
      <p:sp>
        <p:nvSpPr>
          <p:cNvPr id="25605" name="Rectangle 14">
            <a:extLst>
              <a:ext uri="{FF2B5EF4-FFF2-40B4-BE49-F238E27FC236}">
                <a16:creationId xmlns:a16="http://schemas.microsoft.com/office/drawing/2014/main" id="{CAC8E248-B6FC-6641-80C7-C842F5ACB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25606" name="图片 1">
            <a:extLst>
              <a:ext uri="{FF2B5EF4-FFF2-40B4-BE49-F238E27FC236}">
                <a16:creationId xmlns:a16="http://schemas.microsoft.com/office/drawing/2014/main" id="{F561A938-F22C-A946-8DAC-BB0B66C29D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4111625"/>
            <a:ext cx="8559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D77DFFA-E579-1242-969D-3ED012E44448}"/>
              </a:ext>
            </a:extLst>
          </p:cNvPr>
          <p:cNvSpPr/>
          <p:nvPr/>
        </p:nvSpPr>
        <p:spPr>
          <a:xfrm>
            <a:off x="250825" y="4111625"/>
            <a:ext cx="576263" cy="325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608" name="文本框 3">
            <a:extLst>
              <a:ext uri="{FF2B5EF4-FFF2-40B4-BE49-F238E27FC236}">
                <a16:creationId xmlns:a16="http://schemas.microsoft.com/office/drawing/2014/main" id="{F4B4D20E-0325-164C-BF44-EE259925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212" y="3830638"/>
            <a:ext cx="3608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电路的响应由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</a:t>
            </a:r>
            <a:r>
              <a:rPr lang="zh-CN" altLang="en-US" sz="1800" dirty="0"/>
              <a:t> 的初始储能决定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C2DBB11E-1C59-C044-836F-AB539D36133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31.2336"/>
  <p:tag name="ORIGINALWIDTH" val=" 719.91"/>
  <p:tag name="OUTPUTTYPE" val="PNG"/>
  <p:tag name="IGUANATEXVERSION" val="162"/>
  <p:tag name="LATEXADDIN" val="\documentclass{article}&#10;\usepackage{amsmath}&#10;\pagestyle{empty}&#10;\begin{document}&#10;&#10;$(A_2 + A_1 t)e^{st}$&#10;&#10;&#10;\end{document}"/>
  <p:tag name="IGUANATEXSIZE" val="20"/>
  <p:tag name="IGUANATEXCURSOR" val="94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18.4852"/>
  <p:tag name="ORIGINALWIDTH" val=" 831.6461"/>
  <p:tag name="OUTPUTTYPE" val="PNG"/>
  <p:tag name="IGUANATEXVERSION" val="162"/>
  <p:tag name="LATEXADDIN" val="\documentclass{article}&#10;\usepackage{amsmath}&#10;\pagestyle{empty}&#10;\begin{document}&#10;&#10;$A_1 e^{s_1 t} + A_2 e^{s_2 t}$&#10;&#10;&#10;\end{document}"/>
  <p:tag name="IGUANATEXSIZE" val="20"/>
  <p:tag name="IGUANATEXCURSOR" val="110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13016</TotalTime>
  <Words>2539</Words>
  <Application>Microsoft Office PowerPoint</Application>
  <PresentationFormat>全屏显示(4:3)</PresentationFormat>
  <Paragraphs>392</Paragraphs>
  <Slides>59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67" baseType="lpstr">
      <vt:lpstr>等线</vt:lpstr>
      <vt:lpstr>Arial</vt:lpstr>
      <vt:lpstr>Symbol</vt:lpstr>
      <vt:lpstr>Times New Roman</vt:lpstr>
      <vt:lpstr>Verdana</vt:lpstr>
      <vt:lpstr>Wingdings</vt:lpstr>
      <vt:lpstr>默认设计模板</vt:lpstr>
      <vt:lpstr>Equation</vt:lpstr>
      <vt:lpstr>电子电路基础</vt:lpstr>
      <vt:lpstr>课程纲要</vt:lpstr>
      <vt:lpstr>Second-Order Circuits Chapter 8</vt:lpstr>
      <vt:lpstr>二阶电路的概念</vt:lpstr>
      <vt:lpstr>Finding Initial &amp; Final Values</vt:lpstr>
      <vt:lpstr>PowerPoint 演示文稿</vt:lpstr>
      <vt:lpstr>PowerPoint 演示文稿</vt:lpstr>
      <vt:lpstr>PowerPoint 演示文稿</vt:lpstr>
      <vt:lpstr>8.2 Source-Free Series  RLC Circuits</vt:lpstr>
      <vt:lpstr>PowerPoint 演示文稿</vt:lpstr>
      <vt:lpstr>常微分方程【回顾】</vt:lpstr>
      <vt:lpstr>8.2 Source-Free Series  RLC Circuits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Source-free parallel RLC circuits</vt:lpstr>
      <vt:lpstr>8.3 Source-Free Parallel  RLC Circuits</vt:lpstr>
      <vt:lpstr>串联 RLC  Vs. 并联 RLC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8.4 Step-Response Series  RLC Circuits</vt:lpstr>
      <vt:lpstr>8.4 Step-Response Series  RLC Circuits</vt:lpstr>
      <vt:lpstr>PowerPoint 演示文稿</vt:lpstr>
      <vt:lpstr>PowerPoint 演示文稿</vt:lpstr>
      <vt:lpstr>PowerPoint 演示文稿</vt:lpstr>
      <vt:lpstr>PowerPoint 演示文稿</vt:lpstr>
      <vt:lpstr>8.5 Step-Response Parallel  RLC Circuits</vt:lpstr>
      <vt:lpstr>8.5 Step-Response Parallel  RLC Circuits</vt:lpstr>
      <vt:lpstr>PowerPoint 演示文稿</vt:lpstr>
      <vt:lpstr>PowerPoint 演示文稿</vt:lpstr>
      <vt:lpstr>PowerPoint 演示文稿</vt:lpstr>
      <vt:lpstr>PowerPoint 演示文稿</vt:lpstr>
      <vt:lpstr>二阶电路阶跃响应的通用解法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二阶电路的冲激响应</vt:lpstr>
      <vt:lpstr>小结</vt:lpstr>
      <vt:lpstr>小结</vt:lpstr>
      <vt:lpstr>小结</vt:lpstr>
      <vt:lpstr>小结</vt:lpstr>
      <vt:lpstr>作业</vt:lpstr>
      <vt:lpstr>PowerPoint 演示文稿</vt:lpstr>
      <vt:lpstr>PowerPoint 演示文稿</vt:lpstr>
      <vt:lpstr>PowerPoint 演示文稿</vt:lpstr>
      <vt:lpstr>PowerPoint 演示文稿</vt:lpstr>
    </vt:vector>
  </TitlesOfParts>
  <Company>fj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gh</dc:creator>
  <cp:lastModifiedBy>Hao JIN</cp:lastModifiedBy>
  <cp:revision>188</cp:revision>
  <cp:lastPrinted>2020-09-27T14:00:59Z</cp:lastPrinted>
  <dcterms:created xsi:type="dcterms:W3CDTF">2009-10-13T03:30:32Z</dcterms:created>
  <dcterms:modified xsi:type="dcterms:W3CDTF">2025-10-01T03:22:32Z</dcterms:modified>
</cp:coreProperties>
</file>